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D91B"/>
    <a:srgbClr val="FF99FF"/>
    <a:srgbClr val="9900CC"/>
    <a:srgbClr val="F0DB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90" y="426"/>
      </p:cViewPr>
      <p:guideLst/>
    </p:cSldViewPr>
  </p:slideViewPr>
  <p:notesTextViewPr>
    <p:cViewPr>
      <p:scale>
        <a:sx n="1" d="1"/>
        <a:sy n="1" d="1"/>
      </p:scale>
      <p:origin x="0" y="-2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Процент</c:v>
                </c:pt>
              </c:strCache>
            </c:strRef>
          </c:tx>
          <c:spPr>
            <a:pattFill prst="dkHorz">
              <a:fgClr>
                <a:srgbClr val="FF0000"/>
              </a:fgClr>
              <a:bgClr>
                <a:srgbClr val="7030A0"/>
              </a:bgClr>
            </a:pattFill>
            <a:ln>
              <a:solidFill>
                <a:schemeClr val="tx1"/>
              </a:solidFill>
            </a:ln>
            <a:effectLst>
              <a:glow rad="1905000">
                <a:srgbClr val="FFFF00">
                  <a:alpha val="26000"/>
                </a:srgbClr>
              </a:glow>
              <a:innerShdw blurRad="1270000" dist="2540000" dir="600000">
                <a:srgbClr val="B9D91B"/>
              </a:innerShdw>
            </a:effectLst>
            <a:scene3d>
              <a:camera prst="orthographicFront"/>
              <a:lightRig rig="threePt" dir="t"/>
            </a:scene3d>
            <a:sp3d prstMaterial="dkEdge"/>
          </c:spPr>
          <c:explosion val="31"/>
          <c:dPt>
            <c:idx val="0"/>
            <c:bubble3D val="0"/>
            <c:explosion val="35"/>
            <c:spPr>
              <a:pattFill prst="dkHorz">
                <a:fgClr>
                  <a:srgbClr val="FF0000"/>
                </a:fgClr>
                <a:bgClr>
                  <a:srgbClr val="7030A0"/>
                </a:bgClr>
              </a:pattFill>
              <a:ln w="19050">
                <a:solidFill>
                  <a:schemeClr val="tx1"/>
                </a:solidFill>
              </a:ln>
              <a:effectLst>
                <a:glow rad="1905000">
                  <a:srgbClr val="FFFF00">
                    <a:alpha val="26000"/>
                  </a:srgbClr>
                </a:glow>
                <a:innerShdw blurRad="1270000" dist="2540000" dir="600000">
                  <a:srgbClr val="B9D91B"/>
                </a:innerShdw>
              </a:effectLst>
              <a:scene3d>
                <a:camera prst="orthographicFront"/>
                <a:lightRig rig="threePt" dir="t"/>
              </a:scene3d>
              <a:sp3d prstMaterial="dkEdge"/>
            </c:spPr>
            <c:extLst>
              <c:ext xmlns:c16="http://schemas.microsoft.com/office/drawing/2014/chart" uri="{C3380CC4-5D6E-409C-BE32-E72D297353CC}">
                <c16:uniqueId val="{00000003-0430-43FA-876A-4F72BB4D0993}"/>
              </c:ext>
            </c:extLst>
          </c:dPt>
          <c:dPt>
            <c:idx val="1"/>
            <c:bubble3D val="0"/>
            <c:explosion val="54"/>
            <c:spPr>
              <a:pattFill prst="dkHorz">
                <a:fgClr>
                  <a:srgbClr val="FF0000"/>
                </a:fgClr>
                <a:bgClr>
                  <a:srgbClr val="7030A0"/>
                </a:bgClr>
              </a:pattFill>
              <a:ln w="19050">
                <a:solidFill>
                  <a:schemeClr val="tx1"/>
                </a:solidFill>
              </a:ln>
              <a:effectLst>
                <a:glow rad="1905000">
                  <a:srgbClr val="FFFF00">
                    <a:alpha val="26000"/>
                  </a:srgbClr>
                </a:glow>
                <a:innerShdw blurRad="1270000" dist="2540000" dir="600000">
                  <a:srgbClr val="B9D91B"/>
                </a:innerShdw>
              </a:effectLst>
              <a:scene3d>
                <a:camera prst="orthographicFront"/>
                <a:lightRig rig="threePt" dir="t"/>
              </a:scene3d>
              <a:sp3d prstMaterial="dkEdge"/>
            </c:spPr>
            <c:extLst>
              <c:ext xmlns:c16="http://schemas.microsoft.com/office/drawing/2014/chart" uri="{C3380CC4-5D6E-409C-BE32-E72D297353CC}">
                <c16:uniqueId val="{00000006-0430-43FA-876A-4F72BB4D0993}"/>
              </c:ext>
            </c:extLst>
          </c:dPt>
          <c:dPt>
            <c:idx val="2"/>
            <c:bubble3D val="0"/>
            <c:explosion val="85"/>
            <c:spPr>
              <a:pattFill prst="dkHorz">
                <a:fgClr>
                  <a:srgbClr val="FF0000"/>
                </a:fgClr>
                <a:bgClr>
                  <a:srgbClr val="7030A0"/>
                </a:bgClr>
              </a:pattFill>
              <a:ln w="19050">
                <a:solidFill>
                  <a:schemeClr val="tx1"/>
                </a:solidFill>
              </a:ln>
              <a:effectLst>
                <a:glow rad="1905000">
                  <a:srgbClr val="FFFF00">
                    <a:alpha val="26000"/>
                  </a:srgbClr>
                </a:glow>
                <a:innerShdw blurRad="1270000" dist="2540000" dir="600000">
                  <a:srgbClr val="B9D91B"/>
                </a:innerShdw>
              </a:effectLst>
              <a:scene3d>
                <a:camera prst="orthographicFront"/>
                <a:lightRig rig="threePt" dir="t"/>
              </a:scene3d>
              <a:sp3d prstMaterial="dkEdge"/>
            </c:spPr>
            <c:extLst>
              <c:ext xmlns:c16="http://schemas.microsoft.com/office/drawing/2014/chart" uri="{C3380CC4-5D6E-409C-BE32-E72D297353CC}">
                <c16:uniqueId val="{00000005-0430-43FA-876A-4F72BB4D0993}"/>
              </c:ext>
            </c:extLst>
          </c:dPt>
          <c:dPt>
            <c:idx val="3"/>
            <c:bubble3D val="0"/>
            <c:explosion val="108"/>
            <c:spPr>
              <a:pattFill prst="dkHorz">
                <a:fgClr>
                  <a:srgbClr val="FF0000"/>
                </a:fgClr>
                <a:bgClr>
                  <a:srgbClr val="7030A0"/>
                </a:bgClr>
              </a:pattFill>
              <a:ln w="19050">
                <a:solidFill>
                  <a:schemeClr val="tx1"/>
                </a:solidFill>
              </a:ln>
              <a:effectLst>
                <a:glow rad="1905000">
                  <a:srgbClr val="FFFF00">
                    <a:alpha val="26000"/>
                  </a:srgbClr>
                </a:glow>
                <a:innerShdw blurRad="1270000" dist="2540000" dir="600000">
                  <a:srgbClr val="B9D91B"/>
                </a:innerShdw>
              </a:effectLst>
              <a:scene3d>
                <a:camera prst="orthographicFront"/>
                <a:lightRig rig="threePt" dir="t"/>
              </a:scene3d>
              <a:sp3d prstMaterial="dkEdge"/>
            </c:spPr>
            <c:extLst>
              <c:ext xmlns:c16="http://schemas.microsoft.com/office/drawing/2014/chart" uri="{C3380CC4-5D6E-409C-BE32-E72D297353CC}">
                <c16:uniqueId val="{00000004-0430-43FA-876A-4F72BB4D0993}"/>
              </c:ext>
            </c:extLst>
          </c:dPt>
          <c:dPt>
            <c:idx val="4"/>
            <c:bubble3D val="0"/>
            <c:explosion val="130"/>
            <c:spPr>
              <a:pattFill prst="dkHorz">
                <a:fgClr>
                  <a:srgbClr val="FF0000"/>
                </a:fgClr>
                <a:bgClr>
                  <a:srgbClr val="7030A0"/>
                </a:bgClr>
              </a:pattFill>
              <a:ln w="19050">
                <a:solidFill>
                  <a:schemeClr val="tx1"/>
                </a:solidFill>
              </a:ln>
              <a:effectLst>
                <a:glow rad="1905000">
                  <a:srgbClr val="FFFF00">
                    <a:alpha val="26000"/>
                  </a:srgbClr>
                </a:glow>
                <a:innerShdw blurRad="1270000" dist="2540000" dir="600000">
                  <a:srgbClr val="B9D91B"/>
                </a:innerShdw>
              </a:effectLst>
              <a:scene3d>
                <a:camera prst="orthographicFront"/>
                <a:lightRig rig="threePt" dir="t"/>
              </a:scene3d>
              <a:sp3d prstMaterial="dkEdge"/>
            </c:spPr>
            <c:extLst>
              <c:ext xmlns:c16="http://schemas.microsoft.com/office/drawing/2014/chart" uri="{C3380CC4-5D6E-409C-BE32-E72D297353CC}">
                <c16:uniqueId val="{00000002-0430-43FA-876A-4F72BB4D0993}"/>
              </c:ext>
            </c:extLst>
          </c:dPt>
          <c:dPt>
            <c:idx val="5"/>
            <c:bubble3D val="0"/>
            <c:explosion val="0"/>
            <c:spPr>
              <a:pattFill prst="dkHorz">
                <a:fgClr>
                  <a:srgbClr val="FF0000"/>
                </a:fgClr>
                <a:bgClr>
                  <a:srgbClr val="7030A0"/>
                </a:bgClr>
              </a:pattFill>
              <a:ln w="19050">
                <a:solidFill>
                  <a:schemeClr val="tx1"/>
                </a:solidFill>
              </a:ln>
              <a:effectLst>
                <a:glow rad="1905000">
                  <a:srgbClr val="FFFF00">
                    <a:alpha val="26000"/>
                  </a:srgbClr>
                </a:glow>
                <a:innerShdw blurRad="1270000" dist="2540000" dir="600000">
                  <a:srgbClr val="B9D91B"/>
                </a:innerShdw>
              </a:effectLst>
              <a:scene3d>
                <a:camera prst="orthographicFront"/>
                <a:lightRig rig="threePt" dir="t"/>
              </a:scene3d>
              <a:sp3d prstMaterial="dkEdge"/>
            </c:spPr>
            <c:extLst>
              <c:ext xmlns:c16="http://schemas.microsoft.com/office/drawing/2014/chart" uri="{C3380CC4-5D6E-409C-BE32-E72D297353CC}">
                <c16:uniqueId val="{00000001-0430-43FA-876A-4F72BB4D099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Лист1!$A$2:$A$7</c:f>
              <c:strCache>
                <c:ptCount val="6"/>
                <c:pt idx="0">
                  <c:v>Русские</c:v>
                </c:pt>
                <c:pt idx="1">
                  <c:v>Татары</c:v>
                </c:pt>
                <c:pt idx="2">
                  <c:v>Марийцы</c:v>
                </c:pt>
                <c:pt idx="3">
                  <c:v>Удмурты</c:v>
                </c:pt>
                <c:pt idx="4">
                  <c:v>Украинцы </c:v>
                </c:pt>
                <c:pt idx="5">
                  <c:v>Не указали</c:v>
                </c:pt>
              </c:strCache>
            </c:str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90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30-43FA-876A-4F72BB4D09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10"/>
        <c:holeSize val="20"/>
      </c:doughnutChart>
      <c:spPr>
        <a:noFill/>
        <a:ln>
          <a:noFill/>
        </a:ln>
        <a:effectLst>
          <a:glow>
            <a:schemeClr val="accent1">
              <a:alpha val="41000"/>
            </a:schemeClr>
          </a:glow>
          <a:outerShdw blurRad="50800" dist="50800" dir="5400000" algn="ctr" rotWithShape="0">
            <a:srgbClr val="000000">
              <a:alpha val="0"/>
            </a:srgbClr>
          </a:outerShdw>
        </a:effectLst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8B5A4-9364-458B-B7CA-65FEF4285ED1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78C20-AC29-4241-B991-355EED4C7E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940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78C20-AC29-4241-B991-355EED4C7E5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301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97ED-09CA-43B9-8E7C-BE73A604A545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969F0-8326-49D4-81CF-8F0A119FE1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0625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97ED-09CA-43B9-8E7C-BE73A604A545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969F0-8326-49D4-81CF-8F0A119FE1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981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97ED-09CA-43B9-8E7C-BE73A604A545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969F0-8326-49D4-81CF-8F0A119FE1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59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97ED-09CA-43B9-8E7C-BE73A604A545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969F0-8326-49D4-81CF-8F0A119FE1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54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97ED-09CA-43B9-8E7C-BE73A604A545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969F0-8326-49D4-81CF-8F0A119FE1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513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97ED-09CA-43B9-8E7C-BE73A604A545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969F0-8326-49D4-81CF-8F0A119FE1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509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97ED-09CA-43B9-8E7C-BE73A604A545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969F0-8326-49D4-81CF-8F0A119FE1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17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97ED-09CA-43B9-8E7C-BE73A604A545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969F0-8326-49D4-81CF-8F0A119FE1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01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97ED-09CA-43B9-8E7C-BE73A604A545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969F0-8326-49D4-81CF-8F0A119FE1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437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97ED-09CA-43B9-8E7C-BE73A604A545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969F0-8326-49D4-81CF-8F0A119FE1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6173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97ED-09CA-43B9-8E7C-BE73A604A545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969F0-8326-49D4-81CF-8F0A119FE1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738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A97ED-09CA-43B9-8E7C-BE73A604A545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969F0-8326-49D4-81CF-8F0A119FE1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3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rgbClr val="FF99FF">
                <a:alpha val="95000"/>
              </a:srgbClr>
            </a:gs>
            <a:gs pos="71000">
              <a:srgbClr val="9900CC">
                <a:lumMod val="71000"/>
                <a:lumOff val="29000"/>
              </a:srgb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Овал 32"/>
          <p:cNvSpPr/>
          <p:nvPr/>
        </p:nvSpPr>
        <p:spPr>
          <a:xfrm rot="1494034">
            <a:off x="5295331" y="2690858"/>
            <a:ext cx="1132765" cy="6277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Лента лицом вверх 26"/>
          <p:cNvSpPr/>
          <p:nvPr/>
        </p:nvSpPr>
        <p:spPr>
          <a:xfrm>
            <a:off x="163774" y="204718"/>
            <a:ext cx="11818960" cy="941695"/>
          </a:xfrm>
          <a:prstGeom prst="ribbon2">
            <a:avLst>
              <a:gd name="adj1" fmla="val 33333"/>
              <a:gd name="adj2" fmla="val 50000"/>
            </a:avLst>
          </a:prstGeom>
          <a:gradFill>
            <a:gsLst>
              <a:gs pos="76000">
                <a:srgbClr val="9900CC">
                  <a:alpha val="76000"/>
                </a:srgbClr>
              </a:gs>
              <a:gs pos="21000">
                <a:srgbClr val="FF99FF"/>
              </a:gs>
            </a:gsLst>
            <a:path path="shape">
              <a:fillToRect l="50000" t="50000" r="50000" b="50000"/>
            </a:path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man Old Style" panose="02050604050505020204" pitchFamily="18" charset="0"/>
              </a:rPr>
              <a:t>Национальный состав Кировской области</a:t>
            </a:r>
            <a:endParaRPr lang="ru-RU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30" name="Диаграмма 29"/>
          <p:cNvGraphicFramePr/>
          <p:nvPr>
            <p:extLst>
              <p:ext uri="{D42A27DB-BD31-4B8C-83A1-F6EECF244321}">
                <p14:modId xmlns:p14="http://schemas.microsoft.com/office/powerpoint/2010/main" val="4088634875"/>
              </p:ext>
            </p:extLst>
          </p:nvPr>
        </p:nvGraphicFramePr>
        <p:xfrm>
          <a:off x="2755806" y="1282889"/>
          <a:ext cx="7398128" cy="52270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1387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154</TotalTime>
  <Words>5</Words>
  <Application>Microsoft Office PowerPoint</Application>
  <PresentationFormat>Широкоэкранный</PresentationFormat>
  <Paragraphs>2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Bookman Old Style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12</cp:revision>
  <dcterms:created xsi:type="dcterms:W3CDTF">2024-02-12T05:56:15Z</dcterms:created>
  <dcterms:modified xsi:type="dcterms:W3CDTF">2024-02-12T08:30:24Z</dcterms:modified>
</cp:coreProperties>
</file>