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90" r:id="rId6"/>
    <p:sldId id="291" r:id="rId7"/>
    <p:sldId id="288" r:id="rId8"/>
    <p:sldId id="295" r:id="rId9"/>
    <p:sldId id="271" r:id="rId10"/>
    <p:sldId id="297" r:id="rId11"/>
    <p:sldId id="296" r:id="rId12"/>
    <p:sldId id="273" r:id="rId13"/>
    <p:sldId id="287" r:id="rId14"/>
    <p:sldId id="293" r:id="rId15"/>
  </p:sldIdLst>
  <p:sldSz cx="12190413" cy="6859588"/>
  <p:notesSz cx="6858000" cy="9144000"/>
  <p:defaultTextStyle>
    <a:defPPr>
      <a:defRPr lang="ru-RU"/>
    </a:defPPr>
    <a:lvl1pPr marL="0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6130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2261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8391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4522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0652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6782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02913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89043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3">
          <p15:clr>
            <a:srgbClr val="A4A3A4"/>
          </p15:clr>
        </p15:guide>
        <p15:guide id="2" orient="horz" pos="176">
          <p15:clr>
            <a:srgbClr val="A4A3A4"/>
          </p15:clr>
        </p15:guide>
        <p15:guide id="3" pos="7482">
          <p15:clr>
            <a:srgbClr val="A4A3A4"/>
          </p15:clr>
        </p15:guide>
        <p15:guide id="4" pos="196">
          <p15:clr>
            <a:srgbClr val="A4A3A4"/>
          </p15:clr>
        </p15:guide>
        <p15:guide id="5" orient="horz" pos="2160">
          <p15:clr>
            <a:srgbClr val="A4A3A4"/>
          </p15:clr>
        </p15:guide>
        <p15:guide id="6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605D5C"/>
    <a:srgbClr val="E63538"/>
    <a:srgbClr val="FF6600"/>
    <a:srgbClr val="008000"/>
    <a:srgbClr val="FF33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B9C9CA-3806-4536-8494-E41C394B85D9}" v="13" dt="2022-07-28T09:23:15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Светлый стиль 2 -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4" autoAdjust="0"/>
    <p:restoredTop sz="88673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816" y="138"/>
      </p:cViewPr>
      <p:guideLst>
        <p:guide orient="horz" pos="4143"/>
        <p:guide orient="horz" pos="176"/>
        <p:guide pos="7482"/>
        <p:guide pos="196"/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2" d="100"/>
        <a:sy n="142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-354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C8F61-8705-440C-8B29-6BD7C90BE63C}" type="datetimeFigureOut">
              <a:rPr lang="ru-RU" smtClean="0"/>
              <a:pPr/>
              <a:t>08.04.2025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BE808-1554-468C-B2C2-0DAAB620BEF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01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896A2-B392-49D6-B011-BDC8CAECD43A}" type="datetimeFigureOut">
              <a:rPr lang="ru-RU" smtClean="0"/>
              <a:pPr/>
              <a:t>08.04.2025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9DFDB-5F00-45A8-8ECA-5F26B55FE9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67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86130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72261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58391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44522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930652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16782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102913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89043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6148431" y="-1"/>
            <a:ext cx="6041982" cy="68595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1" y="1841949"/>
            <a:ext cx="5753344" cy="2844046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4281" y="4685995"/>
            <a:ext cx="5753344" cy="1078445"/>
          </a:xfrm>
        </p:spPr>
        <p:txBody>
          <a:bodyPr>
            <a:normAutofit/>
          </a:bodyPr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586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2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8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4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0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6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2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9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1111" y="6357823"/>
            <a:ext cx="7714245" cy="36521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784630" y="687152"/>
            <a:ext cx="4012647" cy="826257"/>
          </a:xfrm>
          <a:prstGeom prst="rect">
            <a:avLst/>
          </a:prstGeom>
          <a:noFill/>
        </p:spPr>
        <p:txBody>
          <a:bodyPr wrap="none" lIns="117226" tIns="58613" rIns="117226" bIns="58613" rtlCol="0">
            <a:spAutoFit/>
          </a:bodyPr>
          <a:lstStyle/>
          <a:p>
            <a:pPr marL="0" marR="0" indent="0" algn="ctr" defTabSz="11722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chemeClr val="bg1"/>
                </a:solidFill>
                <a:latin typeface="+mj-lt"/>
              </a:rPr>
              <a:t>Череповецкий</a:t>
            </a:r>
            <a:endParaRPr lang="en-US" b="0" i="0" dirty="0">
              <a:solidFill>
                <a:schemeClr val="bg1"/>
              </a:solidFill>
              <a:latin typeface="+mj-lt"/>
            </a:endParaRPr>
          </a:p>
          <a:p>
            <a:pPr marL="0" marR="0" indent="0" algn="ctr" defTabSz="11722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chemeClr val="bg1"/>
                </a:solidFill>
                <a:latin typeface="+mj-lt"/>
              </a:rPr>
              <a:t>государственный университет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аблица 1"/>
          <p:cNvSpPr>
            <a:spLocks noGrp="1"/>
          </p:cNvSpPr>
          <p:nvPr userDrawn="1">
            <p:ph type="tbl" sz="quarter" idx="12"/>
          </p:nvPr>
        </p:nvSpPr>
        <p:spPr>
          <a:xfrm>
            <a:off x="487617" y="2109174"/>
            <a:ext cx="11204580" cy="4027474"/>
          </a:xfrm>
        </p:spPr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sp>
        <p:nvSpPr>
          <p:cNvPr id="9" name="Заголовок 1"/>
          <p:cNvSpPr txBox="1">
            <a:spLocks/>
          </p:cNvSpPr>
          <p:nvPr userDrawn="1"/>
        </p:nvSpPr>
        <p:spPr>
          <a:xfrm>
            <a:off x="311110" y="1"/>
            <a:ext cx="11119190" cy="777014"/>
          </a:xfrm>
          <a:prstGeom prst="rect">
            <a:avLst/>
          </a:prstGeom>
        </p:spPr>
        <p:txBody>
          <a:bodyPr vert="horz" lIns="117226" tIns="58613" rIns="117226" bIns="58613" rtlCol="0" anchor="ctr">
            <a:normAutofit/>
          </a:bodyPr>
          <a:lstStyle>
            <a:lvl1pPr algn="l">
              <a:defRPr/>
            </a:lvl1pPr>
          </a:lstStyle>
          <a:p>
            <a:pPr marL="0" marR="0" lvl="0" indent="0" algn="l" defTabSz="117226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Образец заголовка</a:t>
            </a:r>
          </a:p>
        </p:txBody>
      </p:sp>
      <p:sp>
        <p:nvSpPr>
          <p:cNvPr id="12" name="Текст 10"/>
          <p:cNvSpPr>
            <a:spLocks noGrp="1"/>
          </p:cNvSpPr>
          <p:nvPr>
            <p:ph type="body" sz="quarter" idx="14"/>
          </p:nvPr>
        </p:nvSpPr>
        <p:spPr>
          <a:xfrm>
            <a:off x="487616" y="991957"/>
            <a:ext cx="11204580" cy="1117217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pic>
        <p:nvPicPr>
          <p:cNvPr id="10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 txBox="1">
            <a:spLocks/>
          </p:cNvSpPr>
          <p:nvPr userDrawn="1"/>
        </p:nvSpPr>
        <p:spPr>
          <a:xfrm>
            <a:off x="311110" y="1"/>
            <a:ext cx="11119190" cy="777014"/>
          </a:xfrm>
          <a:prstGeom prst="rect">
            <a:avLst/>
          </a:prstGeom>
        </p:spPr>
        <p:txBody>
          <a:bodyPr vert="horz" lIns="117226" tIns="58613" rIns="117226" bIns="58613" rtlCol="0" anchor="ctr">
            <a:normAutofit/>
          </a:bodyPr>
          <a:lstStyle>
            <a:lvl1pPr algn="l">
              <a:defRPr/>
            </a:lvl1pPr>
          </a:lstStyle>
          <a:p>
            <a:pPr marL="0" marR="0" lvl="0" indent="0" algn="l" defTabSz="117226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Образец заголовка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6"/>
          </p:nvPr>
        </p:nvSpPr>
        <p:spPr>
          <a:xfrm>
            <a:off x="561820" y="3263209"/>
            <a:ext cx="2657551" cy="2615756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5" name="Текст 13"/>
          <p:cNvSpPr>
            <a:spLocks noGrp="1"/>
          </p:cNvSpPr>
          <p:nvPr>
            <p:ph type="body" sz="quarter" idx="17"/>
          </p:nvPr>
        </p:nvSpPr>
        <p:spPr>
          <a:xfrm>
            <a:off x="3390024" y="3262396"/>
            <a:ext cx="2657551" cy="2615756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6" name="Текст 13"/>
          <p:cNvSpPr>
            <a:spLocks noGrp="1"/>
          </p:cNvSpPr>
          <p:nvPr>
            <p:ph type="body" sz="quarter" idx="18"/>
          </p:nvPr>
        </p:nvSpPr>
        <p:spPr>
          <a:xfrm>
            <a:off x="6218227" y="3262396"/>
            <a:ext cx="2657551" cy="2615756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7" name="Текст 13"/>
          <p:cNvSpPr>
            <a:spLocks noGrp="1"/>
          </p:cNvSpPr>
          <p:nvPr>
            <p:ph type="body" sz="quarter" idx="19"/>
          </p:nvPr>
        </p:nvSpPr>
        <p:spPr>
          <a:xfrm>
            <a:off x="9046431" y="3262396"/>
            <a:ext cx="2657551" cy="2615756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pic>
        <p:nvPicPr>
          <p:cNvPr id="18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Рисунок 19"/>
          <p:cNvSpPr>
            <a:spLocks noGrp="1"/>
          </p:cNvSpPr>
          <p:nvPr>
            <p:ph type="pic" sz="quarter" idx="20"/>
          </p:nvPr>
        </p:nvSpPr>
        <p:spPr>
          <a:xfrm>
            <a:off x="859466" y="1112742"/>
            <a:ext cx="2062258" cy="206225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ru-RU" dirty="0"/>
          </a:p>
        </p:txBody>
      </p:sp>
      <p:sp>
        <p:nvSpPr>
          <p:cNvPr id="21" name="Рисунок 19"/>
          <p:cNvSpPr>
            <a:spLocks noGrp="1"/>
          </p:cNvSpPr>
          <p:nvPr>
            <p:ph type="pic" sz="quarter" idx="21"/>
          </p:nvPr>
        </p:nvSpPr>
        <p:spPr>
          <a:xfrm>
            <a:off x="3687670" y="1112742"/>
            <a:ext cx="2062258" cy="206225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ru-RU" dirty="0"/>
          </a:p>
        </p:txBody>
      </p:sp>
      <p:sp>
        <p:nvSpPr>
          <p:cNvPr id="22" name="Рисунок 19"/>
          <p:cNvSpPr>
            <a:spLocks noGrp="1"/>
          </p:cNvSpPr>
          <p:nvPr>
            <p:ph type="pic" sz="quarter" idx="22"/>
          </p:nvPr>
        </p:nvSpPr>
        <p:spPr>
          <a:xfrm>
            <a:off x="6515873" y="1112742"/>
            <a:ext cx="2062258" cy="206225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ru-RU" dirty="0"/>
          </a:p>
        </p:txBody>
      </p:sp>
      <p:sp>
        <p:nvSpPr>
          <p:cNvPr id="23" name="Рисунок 19"/>
          <p:cNvSpPr>
            <a:spLocks noGrp="1"/>
          </p:cNvSpPr>
          <p:nvPr>
            <p:ph type="pic" sz="quarter" idx="23"/>
          </p:nvPr>
        </p:nvSpPr>
        <p:spPr>
          <a:xfrm>
            <a:off x="9344077" y="1112742"/>
            <a:ext cx="2062258" cy="206225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pic>
        <p:nvPicPr>
          <p:cNvPr id="8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110" y="1"/>
            <a:ext cx="11119190" cy="777014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21" y="983009"/>
            <a:ext cx="10971372" cy="514457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311110" y="1"/>
            <a:ext cx="11119190" cy="777014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9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0"/>
            <a:ext cx="682377" cy="777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110" y="1"/>
            <a:ext cx="11119190" cy="777014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6118257" y="983009"/>
            <a:ext cx="0" cy="5144573"/>
          </a:xfrm>
          <a:prstGeom prst="line">
            <a:avLst/>
          </a:prstGeom>
          <a:ln w="127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Содержимое 2"/>
          <p:cNvSpPr>
            <a:spLocks noGrp="1"/>
          </p:cNvSpPr>
          <p:nvPr>
            <p:ph idx="1"/>
          </p:nvPr>
        </p:nvSpPr>
        <p:spPr>
          <a:xfrm>
            <a:off x="512515" y="983009"/>
            <a:ext cx="5434286" cy="5144572"/>
          </a:xfrm>
        </p:spPr>
        <p:txBody>
          <a:bodyPr anchor="ctr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7" name="Содержимое 2"/>
          <p:cNvSpPr>
            <a:spLocks noGrp="1"/>
          </p:cNvSpPr>
          <p:nvPr>
            <p:ph idx="16"/>
          </p:nvPr>
        </p:nvSpPr>
        <p:spPr>
          <a:xfrm>
            <a:off x="6289712" y="983009"/>
            <a:ext cx="5434286" cy="5144572"/>
          </a:xfrm>
        </p:spPr>
        <p:txBody>
          <a:bodyPr anchor="ctr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pic>
        <p:nvPicPr>
          <p:cNvPr id="12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110" y="1"/>
            <a:ext cx="11119190" cy="777014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11110" y="983010"/>
            <a:ext cx="3611023" cy="5144572"/>
          </a:xfrm>
        </p:spPr>
        <p:txBody>
          <a:bodyPr anchor="ctr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4105386" y="983009"/>
            <a:ext cx="0" cy="5144573"/>
          </a:xfrm>
          <a:prstGeom prst="line">
            <a:avLst/>
          </a:prstGeom>
          <a:ln w="127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Содержимое 2"/>
          <p:cNvSpPr>
            <a:spLocks noGrp="1"/>
          </p:cNvSpPr>
          <p:nvPr>
            <p:ph idx="13"/>
          </p:nvPr>
        </p:nvSpPr>
        <p:spPr>
          <a:xfrm>
            <a:off x="4288638" y="983010"/>
            <a:ext cx="3611023" cy="5144571"/>
          </a:xfrm>
        </p:spPr>
        <p:txBody>
          <a:bodyPr anchor="ctr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>
            <a:off x="8082913" y="983009"/>
            <a:ext cx="0" cy="5144573"/>
          </a:xfrm>
          <a:prstGeom prst="line">
            <a:avLst/>
          </a:prstGeom>
          <a:ln w="127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Содержимое 2"/>
          <p:cNvSpPr>
            <a:spLocks noGrp="1"/>
          </p:cNvSpPr>
          <p:nvPr>
            <p:ph idx="14"/>
          </p:nvPr>
        </p:nvSpPr>
        <p:spPr>
          <a:xfrm>
            <a:off x="8266164" y="983010"/>
            <a:ext cx="3611023" cy="5144572"/>
          </a:xfrm>
        </p:spPr>
        <p:txBody>
          <a:bodyPr anchor="ctr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pic>
        <p:nvPicPr>
          <p:cNvPr id="15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11110" y="1"/>
            <a:ext cx="11119190" cy="777014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Содержимое 2"/>
          <p:cNvSpPr>
            <a:spLocks noGrp="1"/>
          </p:cNvSpPr>
          <p:nvPr>
            <p:ph idx="13"/>
          </p:nvPr>
        </p:nvSpPr>
        <p:spPr>
          <a:xfrm>
            <a:off x="6174715" y="983009"/>
            <a:ext cx="5517482" cy="5144573"/>
          </a:xfrm>
        </p:spPr>
        <p:txBody>
          <a:bodyPr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/>
          </p:nvPr>
        </p:nvSpPr>
        <p:spPr>
          <a:xfrm>
            <a:off x="524514" y="983208"/>
            <a:ext cx="5517690" cy="5144691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pic>
        <p:nvPicPr>
          <p:cNvPr id="10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объек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11110" y="1"/>
            <a:ext cx="11119190" cy="777014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Содержимое 2"/>
          <p:cNvSpPr>
            <a:spLocks noGrp="1"/>
          </p:cNvSpPr>
          <p:nvPr>
            <p:ph idx="13"/>
          </p:nvPr>
        </p:nvSpPr>
        <p:spPr>
          <a:xfrm>
            <a:off x="524514" y="3932036"/>
            <a:ext cx="11167682" cy="2195546"/>
          </a:xfrm>
        </p:spPr>
        <p:txBody>
          <a:bodyPr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/>
          </p:nvPr>
        </p:nvSpPr>
        <p:spPr>
          <a:xfrm>
            <a:off x="524514" y="983208"/>
            <a:ext cx="11167682" cy="279612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pic>
        <p:nvPicPr>
          <p:cNvPr id="10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pic>
        <p:nvPicPr>
          <p:cNvPr id="7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г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8"/>
          <p:cNvSpPr>
            <a:spLocks noGrp="1"/>
          </p:cNvSpPr>
          <p:nvPr>
            <p:ph type="body" sz="quarter" idx="24"/>
          </p:nvPr>
        </p:nvSpPr>
        <p:spPr>
          <a:xfrm>
            <a:off x="2088070" y="3878127"/>
            <a:ext cx="3667705" cy="141955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22" name="Текст 18"/>
          <p:cNvSpPr>
            <a:spLocks noGrp="1"/>
          </p:cNvSpPr>
          <p:nvPr>
            <p:ph type="body" sz="quarter" idx="26"/>
          </p:nvPr>
        </p:nvSpPr>
        <p:spPr>
          <a:xfrm>
            <a:off x="7802084" y="3876272"/>
            <a:ext cx="3667705" cy="141955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24" name="Текст 18"/>
          <p:cNvSpPr>
            <a:spLocks noGrp="1"/>
          </p:cNvSpPr>
          <p:nvPr>
            <p:ph type="body" sz="quarter" idx="28"/>
          </p:nvPr>
        </p:nvSpPr>
        <p:spPr>
          <a:xfrm>
            <a:off x="7802084" y="1620535"/>
            <a:ext cx="3667705" cy="141955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23"/>
          </p:nvPr>
        </p:nvSpPr>
        <p:spPr>
          <a:xfrm>
            <a:off x="2088879" y="1619625"/>
            <a:ext cx="3667705" cy="141955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311110" y="1"/>
            <a:ext cx="11119190" cy="777014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16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Рисунок 25"/>
          <p:cNvSpPr>
            <a:spLocks noGrp="1"/>
          </p:cNvSpPr>
          <p:nvPr>
            <p:ph type="pic" sz="quarter" idx="30"/>
          </p:nvPr>
        </p:nvSpPr>
        <p:spPr>
          <a:xfrm>
            <a:off x="758776" y="1813465"/>
            <a:ext cx="1031875" cy="1031875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27" name="Рисунок 25"/>
          <p:cNvSpPr>
            <a:spLocks noGrp="1"/>
          </p:cNvSpPr>
          <p:nvPr>
            <p:ph type="pic" sz="quarter" idx="31"/>
          </p:nvPr>
        </p:nvSpPr>
        <p:spPr>
          <a:xfrm>
            <a:off x="6464251" y="1813465"/>
            <a:ext cx="1031875" cy="1031875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28" name="Рисунок 25"/>
          <p:cNvSpPr>
            <a:spLocks noGrp="1"/>
          </p:cNvSpPr>
          <p:nvPr>
            <p:ph type="pic" sz="quarter" idx="32"/>
          </p:nvPr>
        </p:nvSpPr>
        <p:spPr>
          <a:xfrm>
            <a:off x="6464251" y="4070112"/>
            <a:ext cx="1031875" cy="1031875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29" name="Рисунок 25"/>
          <p:cNvSpPr>
            <a:spLocks noGrp="1"/>
          </p:cNvSpPr>
          <p:nvPr>
            <p:ph type="pic" sz="quarter" idx="33"/>
          </p:nvPr>
        </p:nvSpPr>
        <p:spPr>
          <a:xfrm>
            <a:off x="758776" y="4070112"/>
            <a:ext cx="1031875" cy="1031875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17226" tIns="58613" rIns="117226" bIns="58613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17226" tIns="58613" rIns="117226" bIns="58613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1111" y="6357823"/>
            <a:ext cx="7714245" cy="365210"/>
          </a:xfrm>
          <a:prstGeom prst="rect">
            <a:avLst/>
          </a:prstGeom>
        </p:spPr>
        <p:txBody>
          <a:bodyPr vert="horz" lIns="117226" tIns="58613" rIns="117226" bIns="58613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119776" y="6357823"/>
            <a:ext cx="757411" cy="365210"/>
          </a:xfrm>
          <a:prstGeom prst="rect">
            <a:avLst/>
          </a:prstGeom>
        </p:spPr>
        <p:txBody>
          <a:bodyPr vert="horz" lIns="117226" tIns="58613" rIns="117226" bIns="58613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l" defTabSz="1172261" rtl="0" eaLnBrk="1" latinLnBrk="0" hangingPunct="1">
        <a:spcBef>
          <a:spcPct val="0"/>
        </a:spcBef>
        <a:buNone/>
        <a:defRPr sz="31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036" indent="-2036" algn="l" defTabSz="1172261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461985" indent="-4070" algn="l" defTabSz="1172261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3744" indent="2036" algn="l" defTabSz="1172261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2051456" indent="-293065" algn="l" defTabSz="1172261" rtl="0" eaLnBrk="1" latinLnBrk="0" hangingPunct="1">
        <a:spcBef>
          <a:spcPct val="20000"/>
        </a:spcBef>
        <a:buFont typeface="Arial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37587" indent="-293065" algn="l" defTabSz="1172261" rtl="0" eaLnBrk="1" latinLnBrk="0" hangingPunct="1">
        <a:spcBef>
          <a:spcPct val="20000"/>
        </a:spcBef>
        <a:buFont typeface="Arial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23717" indent="-293065" algn="l" defTabSz="117226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09848" indent="-293065" algn="l" defTabSz="117226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95978" indent="-293065" algn="l" defTabSz="117226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82108" indent="-293065" algn="l" defTabSz="117226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6130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261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391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522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652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782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913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9043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Прототип игры-симулятора по обработке приемов отказа от различных видов зависимостей среди школьников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Бюджет проекта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66725" y="983010"/>
            <a:ext cx="11261986" cy="1912590"/>
          </a:xfrm>
        </p:spPr>
        <p:txBody>
          <a:bodyPr>
            <a:normAutofit/>
          </a:bodyPr>
          <a:lstStyle/>
          <a:p>
            <a:pPr marL="1588" indent="360363">
              <a:lnSpc>
                <a:spcPct val="130000"/>
              </a:lnSpc>
              <a:spcBef>
                <a:spcPts val="0"/>
              </a:spcBef>
            </a:pPr>
            <a:r>
              <a:rPr lang="ru-RU" sz="1600" dirty="0"/>
              <a:t>Бюджет проекта – это предварительный подсчет всех расходов, которые необходимы для реализации проекта.</a:t>
            </a:r>
          </a:p>
          <a:p>
            <a:pPr marL="1588" indent="360363">
              <a:lnSpc>
                <a:spcPct val="130000"/>
              </a:lnSpc>
              <a:spcBef>
                <a:spcPts val="0"/>
              </a:spcBef>
            </a:pPr>
            <a:r>
              <a:rPr lang="ru-RU" sz="1600" dirty="0"/>
              <a:t>Основные статьи затрат по проекту и их стоимость: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10</a:t>
            </a:fld>
            <a:endParaRPr lang="ru-RU"/>
          </a:p>
        </p:txBody>
      </p:sp>
      <p:graphicFrame>
        <p:nvGraphicFramePr>
          <p:cNvPr id="7" name="Google Shape;131;p3"/>
          <p:cNvGraphicFramePr/>
          <p:nvPr>
            <p:extLst>
              <p:ext uri="{D42A27DB-BD31-4B8C-83A1-F6EECF244321}">
                <p14:modId xmlns:p14="http://schemas.microsoft.com/office/powerpoint/2010/main" val="1516085543"/>
              </p:ext>
            </p:extLst>
          </p:nvPr>
        </p:nvGraphicFramePr>
        <p:xfrm>
          <a:off x="973247" y="1738194"/>
          <a:ext cx="9394865" cy="427885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21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73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0002"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defTabSz="1172261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kern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№</a:t>
                      </a:r>
                      <a:endParaRPr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defTabSz="1172261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Категория расходов </a:t>
                      </a:r>
                      <a:endParaRPr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defTabSz="117226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Статья расхода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defTabSz="1172261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Стоимость (ед.), руб.</a:t>
                      </a:r>
                    </a:p>
                  </a:txBody>
                  <a:tcPr marL="51438" marR="5143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defTabSz="117226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Количество единиц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51438" marR="5143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defTabSz="117226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Всего, руб.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51438" marR="5143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defTabSz="117226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Всего для оплаты из источника финансирования, руб.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51438" marR="514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defTabSz="117226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Источник финансирования</a:t>
                      </a:r>
                    </a:p>
                  </a:txBody>
                  <a:tcPr marL="51438" marR="51438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97"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Материальные расходы: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491"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 Лицензии на ПО</a:t>
                      </a: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10 000</a:t>
                      </a: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шт.</a:t>
                      </a: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40 000</a:t>
                      </a: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40 000</a:t>
                      </a: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Бюджет проекта</a:t>
                      </a: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297"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 Оборудование (компьютеры и аксессуары)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100 000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шт.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500 000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500 000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Бюджет проекта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595"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Закупаемые услуги/ трудозатраты: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637"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 Заработная плата разработчиков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100 000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 чел.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1 000 000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8 000 000 (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</a:t>
                      </a: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мес.)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Бюджет проекта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297"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2.2 Заработная плата дизайнеров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90 000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чел.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540 000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4 320 000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</a:t>
                      </a: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мес.)</a:t>
                      </a: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Бюджет проекта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303"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2.3 Заработная плата тестировщиков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50 000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</a:t>
                      </a: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чел.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250 000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2 000 000 (8 мес.)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Бюджет проекта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3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2.4 Хостинг и серверные услуги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5 000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шт.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5 000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60 000 (12 мес.)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Бюджет проекта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642308"/>
                  </a:ext>
                </a:extLst>
              </a:tr>
              <a:tr h="244546"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Непредвиденные расходы</a:t>
                      </a:r>
                      <a:endParaRPr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 Резервный фонд (10% от общего бюджета проекта)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defTabSz="117226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233 500</a:t>
                      </a: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шт.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233 500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233 500</a:t>
                      </a: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Бюджет проекта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718">
                <a:tc gridSpan="5"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Итого (общий)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2 568 500</a:t>
                      </a: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1 725 500</a:t>
                      </a: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1pPr>
                      <a:lvl2pPr marL="586130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2pPr>
                      <a:lvl3pPr marL="117226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3pPr>
                      <a:lvl4pPr marL="1758391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4pPr>
                      <a:lvl5pPr marL="234452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5pPr>
                      <a:lvl6pPr marL="293065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6pPr>
                      <a:lvl7pPr marL="3516782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7pPr>
                      <a:lvl8pPr marL="410291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8pPr>
                      <a:lvl9pPr marL="4689043" algn="l" defTabSz="1172261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 Light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38" marR="514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143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Над проектом работают: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9DC2D0-9FA4-4B16-AD88-5C816F83013C}"/>
              </a:ext>
            </a:extLst>
          </p:cNvPr>
          <p:cNvSpPr txBox="1"/>
          <p:nvPr/>
        </p:nvSpPr>
        <p:spPr>
          <a:xfrm>
            <a:off x="865981" y="1597574"/>
            <a:ext cx="10458449" cy="4149261"/>
          </a:xfrm>
          <a:prstGeom prst="rect">
            <a:avLst/>
          </a:prstGeom>
          <a:noFill/>
        </p:spPr>
        <p:txBody>
          <a:bodyPr wrap="square" lIns="0" rIns="0" numCol="2">
            <a:spAutoFit/>
          </a:bodyPr>
          <a:lstStyle/>
          <a:p>
            <a:pPr indent="447675" font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714375" algn="l"/>
              </a:tabLst>
            </a:pP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Маслов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Владислав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Андреевич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7675" font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714375" algn="l"/>
              </a:tabLst>
            </a:pP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Остапенко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Степан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Ярославович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7675" font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714375" algn="l"/>
              </a:tabLst>
            </a:pP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Новиков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Игорь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Станиславович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7675" font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714375" algn="l"/>
              </a:tabLst>
            </a:pP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Логунов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Егор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Дмитриевич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7675" font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714375" algn="l"/>
              </a:tabLst>
            </a:pP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Харламов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Денис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Алексеевич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7675" font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714375" algn="l"/>
              </a:tabLst>
            </a:pP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Костылев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Иван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Владимирович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7675" font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714375" algn="l"/>
              </a:tabLst>
            </a:pP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Киселев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Георгий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Валерьевич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7675" font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714375" algn="l"/>
              </a:tabLst>
            </a:pP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Белоус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Глеб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Петрович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7675" font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714375" algn="l"/>
              </a:tabLst>
            </a:pP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Меркушева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Надежда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Константиновна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2925" font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714375" algn="l"/>
              </a:tabLst>
            </a:pP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Крючков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Алексей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Андреевич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2925" font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714375" algn="l"/>
              </a:tabLst>
            </a:pP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Светлов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Владислав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Витальевич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2925" font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714375" algn="l"/>
              </a:tabLst>
            </a:pPr>
            <a:r>
              <a:rPr lang="ru-RU" sz="24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Гладин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Дмитрий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Романович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2925" font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714375" algn="l"/>
              </a:tabLst>
            </a:pP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Малышенко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Артем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Михайлович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2925" font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714375" algn="l"/>
              </a:tabLst>
            </a:pPr>
            <a:r>
              <a:rPr lang="ru-RU" sz="24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Мазалев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Артем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Алексеевич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2925" font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714375" algn="l"/>
              </a:tabLst>
            </a:pP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Шаблин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Максим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Евгеньевич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26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2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Проблемная ситуация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09521" y="983009"/>
            <a:ext cx="10971372" cy="4791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4500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ru-RU" sz="2400" dirty="0"/>
              <a:t>Социальная нестабильность предъявляет повышенные требования к личности в плане социально безопасного поведения. </a:t>
            </a:r>
          </a:p>
          <a:p>
            <a:pPr marL="0" lvl="0" indent="4500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ru-RU" sz="2400" dirty="0"/>
              <a:t>Современное образование, в том числе и интерактивно-познавательные центры, должны не только давать учащимся новые знания об опасных ситуациях социального характера, но и воспитывать социально-активного человека. </a:t>
            </a:r>
          </a:p>
          <a:p>
            <a:pPr marL="0" lvl="0" indent="4500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ru-RU" dirty="0"/>
              <a:t>Поэтому возникла необходимость поиска механизмов для формирования у подрастающего поколения навыков социальной безопасности - сознательного и ответственного отношения к сохранению жизни и здоровья, к вопросам личной безопасности и безопасности окружающих.</a:t>
            </a:r>
          </a:p>
        </p:txBody>
      </p:sp>
    </p:spTree>
    <p:extLst>
      <p:ext uri="{BB962C8B-B14F-4D97-AF65-F5344CB8AC3E}">
        <p14:creationId xmlns:p14="http://schemas.microsoft.com/office/powerpoint/2010/main" val="259632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Google Shape;118;p2"/>
          <p:cNvGraphicFramePr/>
          <p:nvPr>
            <p:extLst>
              <p:ext uri="{D42A27DB-BD31-4B8C-83A1-F6EECF244321}">
                <p14:modId xmlns:p14="http://schemas.microsoft.com/office/powerpoint/2010/main" val="1213612503"/>
              </p:ext>
            </p:extLst>
          </p:nvPr>
        </p:nvGraphicFramePr>
        <p:xfrm>
          <a:off x="169818" y="777015"/>
          <a:ext cx="11926388" cy="59664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3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7194">
                  <a:extLst>
                    <a:ext uri="{9D8B030D-6E8A-4147-A177-3AD203B41FA5}">
                      <a16:colId xmlns:a16="http://schemas.microsoft.com/office/drawing/2014/main" val="4141256568"/>
                    </a:ext>
                  </a:extLst>
                </a:gridCol>
                <a:gridCol w="2916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06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1" u="none" strike="noStrike" cap="none" dirty="0">
                          <a:solidFill>
                            <a:schemeClr val="bg1"/>
                          </a:solidFill>
                        </a:rPr>
                        <a:t>Проблема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05D5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05D5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1" dirty="0">
                          <a:solidFill>
                            <a:schemeClr val="bg1"/>
                          </a:solidFill>
                        </a:rPr>
                        <a:t>Показатели эффективности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05D5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0425">
                <a:tc gridSpan="2">
                  <a:txBody>
                    <a:bodyPr/>
                    <a:lstStyle/>
                    <a:p>
                      <a:pPr marL="0" marR="0" lvl="0" indent="0" algn="l" defTabSz="1172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Социальная нестабильность предъявляет повышенные требования к личности в плане социально</a:t>
                      </a:r>
                      <a:r>
                        <a:rPr lang="ru-RU" sz="1400" baseline="0" dirty="0"/>
                        <a:t> </a:t>
                      </a:r>
                      <a:r>
                        <a:rPr lang="ru-RU" sz="1400" dirty="0"/>
                        <a:t>безопасного поведения. Современное образование,</a:t>
                      </a:r>
                      <a:r>
                        <a:rPr lang="ru-RU" sz="1400" baseline="0" dirty="0"/>
                        <a:t> в том числе и интерактивно-познавательные центры, </a:t>
                      </a:r>
                      <a:r>
                        <a:rPr lang="ru-RU" sz="1400" dirty="0"/>
                        <a:t>должны не только давать учащимся новые знания об опасных ситуациях</a:t>
                      </a:r>
                      <a:r>
                        <a:rPr lang="ru-RU" sz="1400" baseline="0" dirty="0"/>
                        <a:t> </a:t>
                      </a:r>
                      <a:r>
                        <a:rPr lang="ru-RU" sz="1400" dirty="0"/>
                        <a:t>социального характера,</a:t>
                      </a:r>
                      <a:r>
                        <a:rPr lang="ru-RU" sz="1400" baseline="0" dirty="0"/>
                        <a:t> но и </a:t>
                      </a:r>
                      <a:r>
                        <a:rPr lang="ru-RU" sz="1400" dirty="0"/>
                        <a:t>воспитывать социально-активного человека. 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ru-RU" sz="1400" dirty="0"/>
                        <a:t>Время прохождения игры – 5-7 мин.</a:t>
                      </a: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ru-RU" sz="1400" dirty="0"/>
                        <a:t>Снижение количества зарегистрированных случаев зависимостей среди детей в возрасте 7-15 лет.</a:t>
                      </a: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ru-RU" sz="1400" dirty="0"/>
                        <a:t>Время прохождения опрос</a:t>
                      </a:r>
                      <a:r>
                        <a:rPr lang="ru-RU" sz="1400" dirty="0">
                          <a:highlight>
                            <a:srgbClr val="FFFF00"/>
                          </a:highlight>
                        </a:rPr>
                        <a:t>ов </a:t>
                      </a:r>
                      <a:r>
                        <a:rPr lang="ru-RU" sz="1400" dirty="0"/>
                        <a:t>– 10-15 минут.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alpha val="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0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1" dirty="0">
                          <a:solidFill>
                            <a:schemeClr val="lt1"/>
                          </a:solidFill>
                        </a:rPr>
                        <a:t>Цель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05D5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05D5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1" dirty="0">
                          <a:solidFill>
                            <a:schemeClr val="lt1"/>
                          </a:solidFill>
                        </a:rPr>
                        <a:t>Тип</a:t>
                      </a:r>
                      <a:r>
                        <a:rPr lang="ru-RU" sz="2000" b="1" baseline="0" dirty="0">
                          <a:solidFill>
                            <a:schemeClr val="lt1"/>
                          </a:solidFill>
                        </a:rPr>
                        <a:t> проекта</a:t>
                      </a:r>
                      <a:endParaRPr sz="2000" b="1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05D5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1" dirty="0">
                          <a:solidFill>
                            <a:schemeClr val="lt1"/>
                          </a:solidFill>
                        </a:rPr>
                        <a:t>Сложность проекта</a:t>
                      </a:r>
                      <a:endParaRPr sz="2000" b="1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05D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0425"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Цель проекта </a:t>
                      </a:r>
                      <a:r>
                        <a:rPr lang="ru-R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r>
                        <a:rPr lang="ru-RU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формирование социально-безопасного поведения у детей младшего и среднего школьного возраста посредством разработки и применения игры-симулятора по отработке  приемов отказа от наиболее распространенных видов зависимостей и употребления ПАВ.</a:t>
                      </a: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Проект</a:t>
                      </a:r>
                      <a:r>
                        <a:rPr lang="ru-RU" sz="14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междисциплинарный цель нашей команды – программная реализация игры-симулятора.</a:t>
                      </a:r>
                      <a:endParaRPr lang="ru-RU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/>
                        <a:t>IT-решение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400" dirty="0"/>
                        <a:t>В (Повышенная сложность)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49">
                <a:tc gridSpan="4">
                  <a:txBody>
                    <a:bodyPr/>
                    <a:lstStyle/>
                    <a:p>
                      <a:pPr marL="0" marR="0" lvl="0" indent="0" algn="l" defTabSz="1172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Описание продуктового результата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05D5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05D5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7474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Программная реализация игры-симулятор по отработке приемов отказа от наиболее распространенных видов зависимостей и употребления ПАВ  у детей школьного возраста, разработанная и апробированная на основе доказательного и индивидуально-дифференцированного походов.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1" dirty="0">
                          <a:solidFill>
                            <a:schemeClr val="lt1"/>
                          </a:solidFill>
                        </a:rPr>
                        <a:t>Срок реализации проекта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05D5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1" dirty="0">
                          <a:solidFill>
                            <a:schemeClr val="lt1"/>
                          </a:solidFill>
                        </a:rPr>
                        <a:t>Заказчик</a:t>
                      </a:r>
                      <a:endParaRPr sz="2000" b="1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05D5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5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/>
                        <a:t>Формат записи: 15.02.2025</a:t>
                      </a:r>
                      <a:r>
                        <a:rPr lang="ru-RU" sz="1400" baseline="0" dirty="0"/>
                        <a:t> </a:t>
                      </a:r>
                      <a:r>
                        <a:rPr lang="ru-RU" sz="1400" dirty="0"/>
                        <a:t>– 31.10.2025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/>
                        <a:t>Организация-заказчик: ИПЦ «Зеленая планета ФосАгро» Представитель заказчика: Юлия Геннадиевна Бондаренко </a:t>
                      </a:r>
                      <a:endParaRPr sz="14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9" name="Google Shape;119;p2"/>
          <p:cNvSpPr txBox="1">
            <a:spLocks noGrp="1"/>
          </p:cNvSpPr>
          <p:nvPr>
            <p:ph type="sldNum" idx="12"/>
          </p:nvPr>
        </p:nvSpPr>
        <p:spPr>
          <a:xfrm>
            <a:off x="11119776" y="6357823"/>
            <a:ext cx="757411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225" tIns="58600" rIns="117225" bIns="586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  <p:sp>
        <p:nvSpPr>
          <p:cNvPr id="120" name="Google Shape;120;p2"/>
          <p:cNvSpPr txBox="1">
            <a:spLocks noGrp="1"/>
          </p:cNvSpPr>
          <p:nvPr>
            <p:ph type="title"/>
          </p:nvPr>
        </p:nvSpPr>
        <p:spPr>
          <a:xfrm>
            <a:off x="311110" y="1"/>
            <a:ext cx="11119190" cy="777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225" tIns="58600" rIns="117225" bIns="58600" anchor="ctr" anchorCtr="0">
            <a:normAutofit fontScale="90000"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ts val="3100"/>
            </a:pPr>
            <a:r>
              <a:rPr lang="ru-RU" sz="2200" dirty="0"/>
              <a:t>Карточка проекта «Прототип игры-симулятора по обработке приемов отказа от различных видов зависимостей среди школьников</a:t>
            </a:r>
            <a:r>
              <a:rPr lang="ru-RU" dirty="0"/>
              <a:t>»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717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311110" y="1"/>
            <a:ext cx="11119190" cy="777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225" tIns="58600" rIns="117225" bIns="586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Calibri"/>
              <a:buNone/>
            </a:pPr>
            <a:r>
              <a:rPr lang="ru-RU" dirty="0"/>
              <a:t>Обзор существующих решений</a:t>
            </a:r>
            <a:endParaRPr dirty="0"/>
          </a:p>
        </p:txBody>
      </p:sp>
      <p:sp>
        <p:nvSpPr>
          <p:cNvPr id="126" name="Google Shape;126;p3"/>
          <p:cNvSpPr txBox="1">
            <a:spLocks noGrp="1"/>
          </p:cNvSpPr>
          <p:nvPr>
            <p:ph type="body" idx="1"/>
          </p:nvPr>
        </p:nvSpPr>
        <p:spPr>
          <a:xfrm>
            <a:off x="609521" y="983010"/>
            <a:ext cx="11267666" cy="344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225" tIns="58600" rIns="117225" bIns="58600" anchor="t" anchorCtr="0">
            <a:noAutofit/>
          </a:bodyPr>
          <a:lstStyle/>
          <a:p>
            <a:pPr marL="1588" lvl="0" indent="360363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ru-RU" sz="2000" dirty="0"/>
              <a:t>На рынке существует ряд интерактивных образовательных продуктов, использующих игровые механики для обучения детей:</a:t>
            </a:r>
          </a:p>
          <a:p>
            <a:pPr marL="0" lvl="0" indent="36195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tabLst>
                <a:tab pos="714375" algn="l"/>
              </a:tabLst>
            </a:pPr>
            <a:r>
              <a:rPr lang="ru-RU" sz="2000" b="1" dirty="0" err="1"/>
              <a:t>вдпо.рф</a:t>
            </a:r>
            <a:r>
              <a:rPr lang="ru-RU" sz="2000" b="1" dirty="0"/>
              <a:t> </a:t>
            </a:r>
            <a:r>
              <a:rPr lang="ru-RU" sz="2000" dirty="0"/>
              <a:t>– </a:t>
            </a:r>
            <a:r>
              <a:rPr lang="ru-RU" sz="2000" dirty="0" err="1"/>
              <a:t>квизы</a:t>
            </a:r>
            <a:r>
              <a:rPr lang="ru-RU" sz="2000" dirty="0"/>
              <a:t> с сюжетными историями.</a:t>
            </a:r>
          </a:p>
          <a:p>
            <a:pPr marL="0" lvl="0" indent="36195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tabLst>
                <a:tab pos="714375" algn="l"/>
              </a:tabLst>
            </a:pPr>
            <a:r>
              <a:rPr lang="ru-RU" sz="2000" b="1" dirty="0" err="1"/>
              <a:t>Кодварс</a:t>
            </a:r>
            <a:r>
              <a:rPr lang="ru-RU" sz="2000" b="1" dirty="0"/>
              <a:t>. Час кода </a:t>
            </a:r>
            <a:r>
              <a:rPr lang="ru-RU" sz="2000" dirty="0"/>
              <a:t>– обучение основам программирования через игровые задания.</a:t>
            </a:r>
          </a:p>
          <a:p>
            <a:pPr marL="0" lvl="0" indent="36195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tabLst>
                <a:tab pos="714375" algn="l"/>
              </a:tabLst>
            </a:pPr>
            <a:r>
              <a:rPr lang="ru-RU" sz="2000" b="1" dirty="0"/>
              <a:t>Урок цифры </a:t>
            </a:r>
            <a:r>
              <a:rPr lang="ru-RU" sz="2000" dirty="0"/>
              <a:t>– тренажёры для развития цифровых компетенций среди детей </a:t>
            </a:r>
            <a:r>
              <a:rPr lang="ru-RU" sz="2000" dirty="0" err="1"/>
              <a:t>млашдего</a:t>
            </a:r>
            <a:r>
              <a:rPr lang="ru-RU" sz="2000" dirty="0"/>
              <a:t> и среднего школьных возрастов.</a:t>
            </a:r>
          </a:p>
          <a:p>
            <a:pPr marL="0" lvl="0" indent="36195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tabLst>
                <a:tab pos="714375" algn="l"/>
              </a:tabLst>
            </a:pPr>
            <a:r>
              <a:rPr lang="ru-RU" sz="2000" b="1" dirty="0" err="1"/>
              <a:t>СлонУм</a:t>
            </a:r>
            <a:r>
              <a:rPr lang="ru-RU" sz="2000" dirty="0"/>
              <a:t> – образовательная онлайн-платформа с тренажёрами и видеоуроками. </a:t>
            </a:r>
            <a:endParaRPr sz="2000" dirty="0"/>
          </a:p>
        </p:txBody>
      </p:sp>
      <p:sp>
        <p:nvSpPr>
          <p:cNvPr id="127" name="Google Shape;127;p3"/>
          <p:cNvSpPr txBox="1">
            <a:spLocks noGrp="1"/>
          </p:cNvSpPr>
          <p:nvPr>
            <p:ph type="sldNum" idx="12"/>
          </p:nvPr>
        </p:nvSpPr>
        <p:spPr>
          <a:xfrm>
            <a:off x="11119776" y="6357823"/>
            <a:ext cx="757411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225" tIns="58600" rIns="117225" bIns="586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solidFill>
                  <a:srgbClr val="888888"/>
                </a:solidFill>
              </a:rPr>
              <a:t>4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09520" y="4424147"/>
            <a:ext cx="11267667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800" b="1" dirty="0"/>
              <a:t>Вывод: </a:t>
            </a:r>
            <a:r>
              <a:rPr lang="ru-RU" sz="1800" dirty="0"/>
              <a:t>данные продукты не содержат материала по формированию социально-безопасного поведения у детей младшего и среднего школьного возраста и отработки  приемов отказа от наиболее распространенных видов зависимостей и употребления ПАВ.  </a:t>
            </a:r>
          </a:p>
        </p:txBody>
      </p:sp>
    </p:spTree>
    <p:extLst>
      <p:ext uri="{BB962C8B-B14F-4D97-AF65-F5344CB8AC3E}">
        <p14:creationId xmlns:p14="http://schemas.microsoft.com/office/powerpoint/2010/main" val="159913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ru-RU" dirty="0"/>
            </a:br>
            <a:r>
              <a:rPr lang="ru-RU" dirty="0"/>
              <a:t>Техническая реализация</a:t>
            </a:r>
            <a:br>
              <a:rPr lang="ru-RU" dirty="0"/>
            </a:b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8" indent="360363" algn="just">
              <a:spcBef>
                <a:spcPts val="0"/>
              </a:spcBef>
            </a:pPr>
            <a:r>
              <a:rPr lang="ru-RU" dirty="0"/>
              <a:t>Рекомендуется использовать веб-технологии (например, HTML5, CSS, </a:t>
            </a:r>
            <a:r>
              <a:rPr lang="ru-RU" dirty="0" err="1"/>
              <a:t>JavaScript</a:t>
            </a:r>
            <a:r>
              <a:rPr lang="ru-RU" dirty="0"/>
              <a:t> с </a:t>
            </a:r>
            <a:r>
              <a:rPr lang="ru-RU" dirty="0" err="1"/>
              <a:t>фреймворками</a:t>
            </a:r>
            <a:r>
              <a:rPr lang="ru-RU" dirty="0"/>
              <a:t> типа Vue.js или </a:t>
            </a:r>
            <a:r>
              <a:rPr lang="ru-RU" dirty="0" err="1"/>
              <a:t>React</a:t>
            </a:r>
            <a:r>
              <a:rPr lang="ru-RU" dirty="0"/>
              <a:t>) для создания кроссплатформенного приложения.</a:t>
            </a:r>
          </a:p>
          <a:p>
            <a:pPr algn="just"/>
            <a:r>
              <a:rPr lang="ru-RU" dirty="0"/>
              <a:t>Это обеспечит:</a:t>
            </a:r>
          </a:p>
          <a:p>
            <a:pPr marL="0" indent="361950" algn="just">
              <a:buFont typeface="Symbol" panose="05050102010706020507" pitchFamily="18" charset="2"/>
              <a:buChar char=""/>
              <a:tabLst>
                <a:tab pos="714375" algn="l"/>
              </a:tabLst>
            </a:pPr>
            <a:r>
              <a:rPr lang="ru-RU" dirty="0"/>
              <a:t>Быструю разработку и деплой.</a:t>
            </a:r>
          </a:p>
          <a:p>
            <a:pPr marL="0" indent="361950" algn="just">
              <a:buFont typeface="Symbol" panose="05050102010706020507" pitchFamily="18" charset="2"/>
              <a:buChar char=""/>
              <a:tabLst>
                <a:tab pos="714375" algn="l"/>
              </a:tabLst>
            </a:pPr>
            <a:r>
              <a:rPr lang="ru-RU" dirty="0"/>
              <a:t>Доступность на любых устройствах (ПК, планшеты, смартфоны).</a:t>
            </a:r>
          </a:p>
          <a:p>
            <a:pPr marL="0" indent="361950" algn="just">
              <a:buFont typeface="Symbol" panose="05050102010706020507" pitchFamily="18" charset="2"/>
              <a:buChar char=""/>
              <a:tabLst>
                <a:tab pos="714375" algn="l"/>
              </a:tabLst>
            </a:pPr>
            <a:r>
              <a:rPr lang="ru-RU" dirty="0"/>
              <a:t>Минимизацию затрат по сравнению с нативными приложениями.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38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реализации проекта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609521" y="983009"/>
            <a:ext cx="11191954" cy="5144573"/>
          </a:xfrm>
        </p:spPr>
        <p:txBody>
          <a:bodyPr>
            <a:normAutofit fontScale="92500" lnSpcReduction="20000"/>
          </a:bodyPr>
          <a:lstStyle/>
          <a:p>
            <a:pPr marL="0" indent="542925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1076325" algn="l"/>
              </a:tabLst>
            </a:pPr>
            <a:r>
              <a:rPr lang="ru-RU" dirty="0"/>
              <a:t>Разработка вводного тестирования (тест-опросник - выявление отношения к зависимостям у детей).</a:t>
            </a:r>
          </a:p>
          <a:p>
            <a:pPr marL="0" indent="542925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1076325" algn="l"/>
              </a:tabLst>
            </a:pPr>
            <a:r>
              <a:rPr lang="ru-RU" dirty="0"/>
              <a:t>Разработка сценариев игр-симуляторов  по  отработке  приемов отказа от наиболее распространенных видов зависимостей и употребления ПАВ:  экранная, игровая -  для детей </a:t>
            </a:r>
            <a:r>
              <a:rPr lang="ru-RU" dirty="0" err="1"/>
              <a:t>мл.шк.возраста</a:t>
            </a:r>
            <a:r>
              <a:rPr lang="ru-RU" dirty="0"/>
              <a:t> (6+); алкогольная, токсикомания, табакокурение, наркотическая – </a:t>
            </a:r>
            <a:r>
              <a:rPr lang="ru-RU" dirty="0" err="1"/>
              <a:t>ср.шк.возраст</a:t>
            </a:r>
            <a:r>
              <a:rPr lang="ru-RU" dirty="0"/>
              <a:t> (12+).</a:t>
            </a:r>
          </a:p>
          <a:p>
            <a:pPr marL="0" indent="542925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1076325" algn="l"/>
              </a:tabLst>
            </a:pPr>
            <a:r>
              <a:rPr lang="ru-RU" b="1" dirty="0"/>
              <a:t>Создание формы авторизации.</a:t>
            </a:r>
          </a:p>
          <a:p>
            <a:pPr marL="0" indent="542925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1076325" algn="l"/>
              </a:tabLst>
            </a:pPr>
            <a:r>
              <a:rPr lang="ru-RU" b="1" dirty="0"/>
              <a:t>Автоматизация тест-опросника и обработки результатов.</a:t>
            </a:r>
          </a:p>
          <a:p>
            <a:pPr marL="0" indent="542925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1076325" algn="l"/>
              </a:tabLst>
            </a:pPr>
            <a:r>
              <a:rPr lang="ru-RU" b="1" dirty="0"/>
              <a:t>Создание кабинета для работы педагога с полученными данными.</a:t>
            </a:r>
          </a:p>
          <a:p>
            <a:pPr marL="0" indent="542925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1076325" algn="l"/>
              </a:tabLst>
            </a:pPr>
            <a:r>
              <a:rPr lang="ru-RU" b="1" dirty="0"/>
              <a:t>Создание базы данных.</a:t>
            </a:r>
          </a:p>
          <a:p>
            <a:pPr marL="0" indent="542925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1076325" algn="l"/>
              </a:tabLst>
            </a:pPr>
            <a:r>
              <a:rPr lang="ru-RU" b="1" dirty="0"/>
              <a:t>Создание </a:t>
            </a:r>
            <a:r>
              <a:rPr lang="en-US" b="1" dirty="0"/>
              <a:t>web</a:t>
            </a:r>
            <a:r>
              <a:rPr lang="ru-RU" b="1" dirty="0"/>
              <a:t>-версии игр-симуляторов  по  отработке  приемов отказа от наиболее распространенных видов зависимостей и употребления ПАВ.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28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реализации проекта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7</a:t>
            </a:fld>
            <a:endParaRPr lang="ru-RU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4224DE5C-74C9-4A0F-8416-498E1C8812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607870"/>
              </p:ext>
            </p:extLst>
          </p:nvPr>
        </p:nvGraphicFramePr>
        <p:xfrm>
          <a:off x="1362205" y="1228725"/>
          <a:ext cx="9017000" cy="641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Document" r:id="rId3" imgW="9393523" imgH="6294054" progId="Word.Document.12">
                  <p:embed/>
                </p:oleObj>
              </mc:Choice>
              <mc:Fallback>
                <p:oleObj name="Document" r:id="rId3" imgW="9393523" imgH="6294054" progId="Word.Document.12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4224DE5C-74C9-4A0F-8416-498E1C8812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2205" y="1228725"/>
                        <a:ext cx="9017000" cy="641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656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реализации проекта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8</a:t>
            </a:fld>
            <a:endParaRPr lang="ru-RU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4224DE5C-74C9-4A0F-8416-498E1C8812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300077"/>
              </p:ext>
            </p:extLst>
          </p:nvPr>
        </p:nvGraphicFramePr>
        <p:xfrm>
          <a:off x="1304131" y="1266825"/>
          <a:ext cx="9582150" cy="641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name="Document" r:id="rId3" imgW="9393523" imgH="6294054" progId="Word.Document.12">
                  <p:embed/>
                </p:oleObj>
              </mc:Choice>
              <mc:Fallback>
                <p:oleObj name="Document" r:id="rId3" imgW="9393523" imgH="6294054" progId="Word.Document.12">
                  <p:embed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4131" y="1266825"/>
                        <a:ext cx="9582150" cy="641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3074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Риски проекта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9</a:t>
            </a:fld>
            <a:endParaRPr lang="ru-RU"/>
          </a:p>
        </p:txBody>
      </p:sp>
      <p:graphicFrame>
        <p:nvGraphicFramePr>
          <p:cNvPr id="10" name="Google Shape;128;p3">
            <a:extLst>
              <a:ext uri="{FF2B5EF4-FFF2-40B4-BE49-F238E27FC236}">
                <a16:creationId xmlns:a16="http://schemas.microsoft.com/office/drawing/2014/main" id="{447A04E0-10A7-4B8B-85F0-79CAFAA050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0978273"/>
              </p:ext>
            </p:extLst>
          </p:nvPr>
        </p:nvGraphicFramePr>
        <p:xfrm>
          <a:off x="1537176" y="1130069"/>
          <a:ext cx="9893123" cy="534437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44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4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92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Ключевые риски проекта</a:t>
                      </a:r>
                      <a:endParaRPr sz="11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Последствия для проекта от наступления риска</a:t>
                      </a:r>
                      <a:endParaRPr sz="11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Мероприятия по управлению рисками</a:t>
                      </a:r>
                      <a:endParaRPr sz="11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2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 сложность или длительность прохождения опроса</a:t>
                      </a:r>
                    </a:p>
                  </a:txBody>
                  <a:tcPr marL="90170" marR="90170" marT="71755" marB="7175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Потеря интереса детей при прохождении опроса, снижение качества тестирования детей</a:t>
                      </a:r>
                    </a:p>
                  </a:txBody>
                  <a:tcPr marL="90170" marR="90170" marT="71755" marB="7175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Снижение количества или сложности вопросов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Вознаграждение или визуальные эффекты после ответа на вопрос</a:t>
                      </a:r>
                    </a:p>
                  </a:txBody>
                  <a:tcPr marL="90170" marR="90170" marT="71755" marB="7175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95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 сложность игровых элементов</a:t>
                      </a:r>
                    </a:p>
                  </a:txBody>
                  <a:tcPr marL="90170" marR="90170" marT="71755" marB="7175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Потеря интереса детей во время прохождения игры</a:t>
                      </a:r>
                    </a:p>
                  </a:txBody>
                  <a:tcPr marL="90170" marR="90170" marT="71755" marB="7175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Снижение сложности игровых элементов</a:t>
                      </a:r>
                    </a:p>
                  </a:txBody>
                  <a:tcPr marL="90170" marR="90170" marT="71755" marB="7175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95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Технические сбои или ошибки</a:t>
                      </a:r>
                    </a:p>
                  </a:txBody>
                  <a:tcPr marL="90170" marR="90170" marT="71755" marB="7175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Потеря данных, замедление разработки, ухудшение качества программы</a:t>
                      </a:r>
                    </a:p>
                  </a:txBody>
                  <a:tcPr marL="90170" marR="90170" marT="71755" marB="7175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Проведение регулярного тестирования и отладки, создание резервных копий данных</a:t>
                      </a:r>
                    </a:p>
                  </a:txBody>
                  <a:tcPr marL="90170" marR="90170" marT="71755" marB="7175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639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Низкий интерес целевой аудитории</a:t>
                      </a:r>
                    </a:p>
                  </a:txBody>
                  <a:tcPr marL="90170" marR="90170" marT="71755" marB="7175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Недостаточная вовлеченность школьников и педагогов, что может привести к недостаточной эффективности проекта</a:t>
                      </a:r>
                    </a:p>
                  </a:txBody>
                  <a:tcPr marL="90170" marR="90170" marT="71755" marB="7175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Проведение маркетинговых исследований для выявления интересов и потребностей целевой аудитории</a:t>
                      </a:r>
                    </a:p>
                  </a:txBody>
                  <a:tcPr marL="90170" marR="90170" marT="71755" marB="7175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287196"/>
                  </a:ext>
                </a:extLst>
              </a:tr>
              <a:tr h="62639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Сопротивление со стороны педагогов или родителей</a:t>
                      </a:r>
                    </a:p>
                  </a:txBody>
                  <a:tcPr marL="90170" marR="90170" marT="71755" marB="7175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Затруднения в внедрении и использовании игры, что может привести к отсутствию ожидаемого эффекта</a:t>
                      </a:r>
                    </a:p>
                  </a:txBody>
                  <a:tcPr marL="90170" marR="90170" marT="71755" marB="7175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Проведение информационных семинаров и презентаций для педагогов и родителей о преимуществах использования игры</a:t>
                      </a:r>
                    </a:p>
                  </a:txBody>
                  <a:tcPr marL="90170" marR="90170" marT="71755" marB="7175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774831"/>
                  </a:ext>
                </a:extLst>
              </a:tr>
              <a:tr h="62639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Конкуренция со стороны других образовательных игр</a:t>
                      </a:r>
                    </a:p>
                  </a:txBody>
                  <a:tcPr marL="90170" marR="90170" marT="71755" marB="7175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Потеря интереса к проекту, снижение его рыночной доли</a:t>
                      </a:r>
                    </a:p>
                  </a:txBody>
                  <a:tcPr marL="90170" marR="90170" marT="71755" marB="7175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Проведение анализа конкурентов и внедрение уникальных решений или возможностей, недоступных у соперников</a:t>
                      </a:r>
                    </a:p>
                  </a:txBody>
                  <a:tcPr marL="90170" marR="90170" marT="71755" marB="7175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231000"/>
                  </a:ext>
                </a:extLst>
              </a:tr>
              <a:tr h="62639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Долгосрочные изменения в потребностях целевой аудитории</a:t>
                      </a:r>
                    </a:p>
                  </a:txBody>
                  <a:tcPr marL="90170" marR="90170" marT="71755" marB="7175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Неактуальность продукта к моменту внедрения, низкие показатели использования</a:t>
                      </a:r>
                    </a:p>
                  </a:txBody>
                  <a:tcPr marL="90170" marR="90170" marT="71755" marB="7175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Гибкость в адаптации проекта и регулярные обновления на основе анализа изменений в психологии подростков и новых трендов</a:t>
                      </a:r>
                    </a:p>
                  </a:txBody>
                  <a:tcPr marL="90170" marR="90170" marT="71755" marB="7175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471717"/>
                  </a:ext>
                </a:extLst>
              </a:tr>
              <a:tr h="55535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Оценка потребностей и ожиданий пользователей</a:t>
                      </a:r>
                    </a:p>
                  </a:txBody>
                  <a:tcPr marL="90170" marR="90170" marT="71755" marB="7175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Возможное отсутствие интереса или недовольство целевой аудитории</a:t>
                      </a:r>
                    </a:p>
                  </a:txBody>
                  <a:tcPr marL="90170" marR="90170" marT="71755" marB="7175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Проведение исследований и опросов после прохождения игры для более точного понимания ожиданий и потребностей пользователей</a:t>
                      </a:r>
                    </a:p>
                  </a:txBody>
                  <a:tcPr marL="90170" marR="90170" marT="71755" marB="7175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961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749120"/>
      </p:ext>
    </p:extLst>
  </p:cSld>
  <p:clrMapOvr>
    <a:masterClrMapping/>
  </p:clrMapOvr>
</p:sld>
</file>

<file path=ppt/theme/theme1.xml><?xml version="1.0" encoding="utf-8"?>
<a:theme xmlns:a="http://schemas.openxmlformats.org/drawingml/2006/main" name="Презентация">
  <a:themeElements>
    <a:clrScheme name="ЧГУ">
      <a:dk1>
        <a:srgbClr val="000000"/>
      </a:dk1>
      <a:lt1>
        <a:srgbClr val="FFFFFF"/>
      </a:lt1>
      <a:dk2>
        <a:srgbClr val="121314"/>
      </a:dk2>
      <a:lt2>
        <a:srgbClr val="F5F3F4"/>
      </a:lt2>
      <a:accent1>
        <a:srgbClr val="DA251D"/>
      </a:accent1>
      <a:accent2>
        <a:srgbClr val="A50E13"/>
      </a:accent2>
      <a:accent3>
        <a:srgbClr val="660102"/>
      </a:accent3>
      <a:accent4>
        <a:srgbClr val="E63538"/>
      </a:accent4>
      <a:accent5>
        <a:srgbClr val="B2A8A7"/>
      </a:accent5>
      <a:accent6>
        <a:srgbClr val="D4D4D4"/>
      </a:accent6>
      <a:hlink>
        <a:srgbClr val="DA251D"/>
      </a:hlink>
      <a:folHlink>
        <a:srgbClr val="B2A8A7"/>
      </a:folHlink>
    </a:clrScheme>
    <a:fontScheme name="ЧГУ">
      <a:majorFont>
        <a:latin typeface="Calibri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b9d9955-93fb-4bd4-bcdb-8e7ddc259c20">
      <Terms xmlns="http://schemas.microsoft.com/office/infopath/2007/PartnerControls"/>
    </lcf76f155ced4ddcb4097134ff3c332f>
    <TaxCatchAll xmlns="4c612441-9502-4d03-96ef-459065c861a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3C87649E7524794AA35A456EA0EAADF8" ma:contentTypeVersion="17" ma:contentTypeDescription="Создание документа." ma:contentTypeScope="" ma:versionID="fb87eedecd697ba4617cc72a1530f443">
  <xsd:schema xmlns:xsd="http://www.w3.org/2001/XMLSchema" xmlns:xs="http://www.w3.org/2001/XMLSchema" xmlns:p="http://schemas.microsoft.com/office/2006/metadata/properties" xmlns:ns2="2b9d9955-93fb-4bd4-bcdb-8e7ddc259c20" xmlns:ns3="4c612441-9502-4d03-96ef-459065c861af" targetNamespace="http://schemas.microsoft.com/office/2006/metadata/properties" ma:root="true" ma:fieldsID="254d64a51c8f49f4711996da5ada53aa" ns2:_="" ns3:_="">
    <xsd:import namespace="2b9d9955-93fb-4bd4-bcdb-8e7ddc259c20"/>
    <xsd:import namespace="4c612441-9502-4d03-96ef-459065c861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9d9955-93fb-4bd4-bcdb-8e7ddc259c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18b14e38-c1c0-4c10-a034-9890b754996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612441-9502-4d03-96ef-459065c861a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4f5d557-526c-428f-9913-5aeff0506f6f}" ma:internalName="TaxCatchAll" ma:showField="CatchAllData" ma:web="4c612441-9502-4d03-96ef-459065c861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D8D69A-65EA-4ADD-8CB5-FD805E00AE98}">
  <ds:schemaRefs>
    <ds:schemaRef ds:uri="http://schemas.microsoft.com/office/2006/metadata/properties"/>
    <ds:schemaRef ds:uri="http://schemas.microsoft.com/office/infopath/2007/PartnerControls"/>
    <ds:schemaRef ds:uri="2b9d9955-93fb-4bd4-bcdb-8e7ddc259c20"/>
    <ds:schemaRef ds:uri="4c612441-9502-4d03-96ef-459065c861af"/>
  </ds:schemaRefs>
</ds:datastoreItem>
</file>

<file path=customXml/itemProps2.xml><?xml version="1.0" encoding="utf-8"?>
<ds:datastoreItem xmlns:ds="http://schemas.openxmlformats.org/officeDocument/2006/customXml" ds:itemID="{51B8064B-6AEE-45B6-92F7-27122D5215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95822B-D1AD-4571-BC09-6377FE1C30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9d9955-93fb-4bd4-bcdb-8e7ddc259c20"/>
    <ds:schemaRef ds:uri="4c612441-9502-4d03-96ef-459065c861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3076</TotalTime>
  <Words>1045</Words>
  <Application>Microsoft Office PowerPoint</Application>
  <PresentationFormat>Произвольный</PresentationFormat>
  <Paragraphs>165</Paragraphs>
  <Slides>11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Symbol</vt:lpstr>
      <vt:lpstr>Times New Roman</vt:lpstr>
      <vt:lpstr>Презентация</vt:lpstr>
      <vt:lpstr>Document</vt:lpstr>
      <vt:lpstr>Прототип игры-симулятора по обработке приемов отказа от различных видов зависимостей среди школьников</vt:lpstr>
      <vt:lpstr>Проблемная ситуация</vt:lpstr>
      <vt:lpstr>Карточка проекта «Прототип игры-симулятора по обработке приемов отказа от различных видов зависимостей среди школьников»</vt:lpstr>
      <vt:lpstr>Обзор существующих решений</vt:lpstr>
      <vt:lpstr> Техническая реализация </vt:lpstr>
      <vt:lpstr>График реализации проекта</vt:lpstr>
      <vt:lpstr>График реализации проекта</vt:lpstr>
      <vt:lpstr>График реализации проекта</vt:lpstr>
      <vt:lpstr>Риски проекта</vt:lpstr>
      <vt:lpstr>Бюджет проекта</vt:lpstr>
      <vt:lpstr>Над проектом работают: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и достижения кафедры химических технологий  1972-2022 гг.</dc:title>
  <dc:creator>Anastasia</dc:creator>
  <cp:lastModifiedBy>Владислав Маслов</cp:lastModifiedBy>
  <cp:revision>432</cp:revision>
  <dcterms:created xsi:type="dcterms:W3CDTF">2022-04-04T12:37:27Z</dcterms:created>
  <dcterms:modified xsi:type="dcterms:W3CDTF">2025-04-07T23:51:22Z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0x0101003C87649E7524794AA35A456EA0EAADF8</vt:lpwstr>
  </property>
  <property fmtid="{D5CDD505-2E9C-101B-9397-08002B2CF9AE}" pid="3" name="MediaServiceImageTags">
    <vt:lpwstr/>
  </property>
</Properties>
</file>