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6.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7.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9"/>
  </p:notesMasterIdLst>
  <p:handoutMasterIdLst>
    <p:handoutMasterId r:id="rId40"/>
  </p:handoutMasterIdLst>
  <p:sldIdLst>
    <p:sldId id="278" r:id="rId2"/>
    <p:sldId id="279" r:id="rId3"/>
    <p:sldId id="273" r:id="rId4"/>
    <p:sldId id="281" r:id="rId5"/>
    <p:sldId id="282" r:id="rId6"/>
    <p:sldId id="283" r:id="rId7"/>
    <p:sldId id="285" r:id="rId8"/>
    <p:sldId id="286" r:id="rId9"/>
    <p:sldId id="303" r:id="rId10"/>
    <p:sldId id="287" r:id="rId11"/>
    <p:sldId id="288" r:id="rId12"/>
    <p:sldId id="304" r:id="rId13"/>
    <p:sldId id="305" r:id="rId14"/>
    <p:sldId id="306" r:id="rId15"/>
    <p:sldId id="289" r:id="rId16"/>
    <p:sldId id="290" r:id="rId17"/>
    <p:sldId id="299" r:id="rId18"/>
    <p:sldId id="300" r:id="rId19"/>
    <p:sldId id="291" r:id="rId20"/>
    <p:sldId id="292" r:id="rId21"/>
    <p:sldId id="301" r:id="rId22"/>
    <p:sldId id="293" r:id="rId23"/>
    <p:sldId id="294" r:id="rId24"/>
    <p:sldId id="295" r:id="rId25"/>
    <p:sldId id="307" r:id="rId26"/>
    <p:sldId id="302" r:id="rId27"/>
    <p:sldId id="308" r:id="rId28"/>
    <p:sldId id="298" r:id="rId29"/>
    <p:sldId id="297" r:id="rId30"/>
    <p:sldId id="277" r:id="rId31"/>
    <p:sldId id="280" r:id="rId32"/>
    <p:sldId id="272" r:id="rId33"/>
    <p:sldId id="274" r:id="rId34"/>
    <p:sldId id="262" r:id="rId35"/>
    <p:sldId id="276" r:id="rId36"/>
    <p:sldId id="275" r:id="rId37"/>
    <p:sldId id="268" r:id="rId38"/>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DB6"/>
    <a:srgbClr val="D9D9D9"/>
    <a:srgbClr val="004568"/>
    <a:srgbClr val="0074AF"/>
    <a:srgbClr val="00B0F0"/>
    <a:srgbClr val="6EAA2E"/>
    <a:srgbClr val="0084B4"/>
    <a:srgbClr val="EFF1F3"/>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86" autoAdjust="0"/>
  </p:normalViewPr>
  <p:slideViewPr>
    <p:cSldViewPr snapToGrid="0">
      <p:cViewPr varScale="1">
        <p:scale>
          <a:sx n="79" d="100"/>
          <a:sy n="79" d="100"/>
        </p:scale>
        <p:origin x="1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2" d="100"/>
        <a:sy n="82" d="100"/>
      </p:scale>
      <p:origin x="0" y="-82"/>
    </p:cViewPr>
  </p:sorterViewPr>
  <p:notesViewPr>
    <p:cSldViewPr snapToGrid="0">
      <p:cViewPr varScale="1">
        <p:scale>
          <a:sx n="73" d="100"/>
          <a:sy n="73" d="100"/>
        </p:scale>
        <p:origin x="583"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1416198843200152"/>
                  <c:y val="-0.24413918089786407"/>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3200" b="1" spc="-150">
                        <a:solidFill>
                          <a:schemeClr val="accent1">
                            <a:lumMod val="20000"/>
                            <a:lumOff val="80000"/>
                          </a:schemeClr>
                        </a:solidFill>
                      </a:rPr>
                      <a:pPr>
                        <a:defRPr sz="3200" spc="-150">
                          <a:solidFill>
                            <a:schemeClr val="accent1">
                              <a:lumMod val="20000"/>
                              <a:lumOff val="80000"/>
                            </a:schemeClr>
                          </a:solidFill>
                        </a:defRPr>
                      </a:pPr>
                      <a:t>[VALUE]</a:t>
                    </a:fld>
                    <a:endParaRPr lang="en-SG"/>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 -B2</c:v>
                </c:pt>
              </c:strCache>
            </c:strRef>
          </c:cat>
          <c:val>
            <c:numRef>
              <c:f>Sheet1!$B$2:$B$3</c:f>
              <c:numCache>
                <c:formatCode>0%</c:formatCode>
                <c:ptCount val="2"/>
                <c:pt idx="0">
                  <c:v>0.75</c:v>
                </c:pt>
                <c:pt idx="1">
                  <c:v>0.25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4"/>
              </a:solidFill>
              <a:ln w="19050">
                <a:solidFill>
                  <a:schemeClr val="accent4"/>
                </a:solid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959408719743366"/>
                  <c:y val="0.24413857335448394"/>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4">
                            <a:lumMod val="20000"/>
                            <a:lumOff val="80000"/>
                          </a:schemeClr>
                        </a:solidFill>
                        <a:latin typeface="+mn-lt"/>
                        <a:ea typeface="+mn-ea"/>
                        <a:cs typeface="+mn-cs"/>
                      </a:defRPr>
                    </a:pPr>
                    <a:fld id="{857C2360-0166-43D0-ADF6-D455675720A2}" type="VALUE">
                      <a:rPr lang="en-US" sz="3200" b="1" spc="-150">
                        <a:solidFill>
                          <a:schemeClr val="accent4">
                            <a:lumMod val="20000"/>
                            <a:lumOff val="80000"/>
                          </a:schemeClr>
                        </a:solidFill>
                      </a:rPr>
                      <a:pPr>
                        <a:defRPr sz="3200" spc="-150">
                          <a:solidFill>
                            <a:schemeClr val="accent4">
                              <a:lumMod val="20000"/>
                              <a:lumOff val="80000"/>
                            </a:schemeClr>
                          </a:solidFill>
                        </a:defRPr>
                      </a:pPr>
                      <a:t>[VALUE]</a:t>
                    </a:fld>
                    <a:endParaRPr lang="en-SG"/>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4">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16014964275298921"/>
                  <c:y val="0.30586498077428975"/>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3"/>
                        </a:solidFill>
                        <a:latin typeface="+mn-lt"/>
                        <a:ea typeface="+mn-ea"/>
                        <a:cs typeface="+mn-cs"/>
                      </a:defRPr>
                    </a:pPr>
                    <a:fld id="{857C2360-0166-43D0-ADF6-D455675720A2}" type="VALUE">
                      <a:rPr lang="en-US" sz="3200" b="1" spc="-150">
                        <a:solidFill>
                          <a:schemeClr val="accent3"/>
                        </a:solidFill>
                      </a:rPr>
                      <a:pPr>
                        <a:defRPr sz="3200" spc="-150">
                          <a:solidFill>
                            <a:schemeClr val="accent3"/>
                          </a:solidFill>
                        </a:defRPr>
                      </a:pPr>
                      <a:t>[VALUE]</a:t>
                    </a:fld>
                    <a:endParaRPr lang="en-SG"/>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3"/>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0.16</c:v>
                </c:pt>
                <c:pt idx="1">
                  <c:v>0.84</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bg2"/>
            </a:solidFill>
            <a:ln>
              <a:noFill/>
            </a:ln>
            <a:effectLst/>
          </c:spPr>
          <c:invertIfNegative val="0"/>
          <c:dLbls>
            <c:dLbl>
              <c:idx val="3"/>
              <c:spPr>
                <a:noFill/>
                <a:ln>
                  <a:noFill/>
                </a:ln>
                <a:effectLst/>
              </c:spPr>
              <c:txPr>
                <a:bodyPr rot="0" spcFirstLastPara="1" vertOverflow="ellipsis" vert="horz" wrap="square" lIns="38100" tIns="19050" rIns="38100" bIns="19050" anchor="ctr" anchorCtr="1">
                  <a:spAutoFit/>
                </a:bodyPr>
                <a:lstStyle/>
                <a:p>
                  <a:pPr>
                    <a:defRPr sz="40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0-8499-43DE-ACDE-5927DF6EC464}"/>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Visual</c:v>
                </c:pt>
                <c:pt idx="1">
                  <c:v>Reading</c:v>
                </c:pt>
                <c:pt idx="2">
                  <c:v>Simple</c:v>
                </c:pt>
                <c:pt idx="3">
                  <c:v>Visual</c:v>
                </c:pt>
              </c:strCache>
            </c:strRef>
          </c:cat>
          <c:val>
            <c:numRef>
              <c:f>Sheet1!$B$2:$B$5</c:f>
              <c:numCache>
                <c:formatCode>General</c:formatCode>
                <c:ptCount val="4"/>
                <c:pt idx="0">
                  <c:v>40</c:v>
                </c:pt>
                <c:pt idx="1">
                  <c:v>20</c:v>
                </c:pt>
                <c:pt idx="2">
                  <c:v>55</c:v>
                </c:pt>
                <c:pt idx="3">
                  <c:v>88</c:v>
                </c:pt>
              </c:numCache>
            </c:numRef>
          </c:val>
          <c:extLst>
            <c:ext xmlns:c16="http://schemas.microsoft.com/office/drawing/2014/chart" uri="{C3380CC4-5D6E-409C-BE32-E72D297353CC}">
              <c16:uniqueId val="{00000000-7B16-4179-B95C-9A1948C33AE0}"/>
            </c:ext>
          </c:extLst>
        </c:ser>
        <c:ser>
          <c:idx val="1"/>
          <c:order val="1"/>
          <c:tx>
            <c:strRef>
              <c:f>Sheet1!$C$1</c:f>
              <c:strCache>
                <c:ptCount val="1"/>
                <c:pt idx="0">
                  <c:v>Series 2</c:v>
                </c:pt>
              </c:strCache>
            </c:strRef>
          </c:tx>
          <c:spPr>
            <a:solidFill>
              <a:schemeClr val="bg1">
                <a:lumMod val="95000"/>
              </a:schemeClr>
            </a:solidFill>
            <a:ln>
              <a:noFill/>
            </a:ln>
            <a:effectLst/>
          </c:spPr>
          <c:invertIfNegative val="0"/>
          <c:cat>
            <c:strRef>
              <c:f>Sheet1!$A$2:$A$5</c:f>
              <c:strCache>
                <c:ptCount val="4"/>
                <c:pt idx="0">
                  <c:v>Visual</c:v>
                </c:pt>
                <c:pt idx="1">
                  <c:v>Reading</c:v>
                </c:pt>
                <c:pt idx="2">
                  <c:v>Simple</c:v>
                </c:pt>
                <c:pt idx="3">
                  <c:v>Visual</c:v>
                </c:pt>
              </c:strCache>
            </c:strRef>
          </c:cat>
          <c:val>
            <c:numRef>
              <c:f>Sheet1!$C$2:$C$5</c:f>
              <c:numCache>
                <c:formatCode>General</c:formatCode>
                <c:ptCount val="4"/>
                <c:pt idx="0">
                  <c:v>60</c:v>
                </c:pt>
                <c:pt idx="1">
                  <c:v>80</c:v>
                </c:pt>
                <c:pt idx="2">
                  <c:v>45</c:v>
                </c:pt>
                <c:pt idx="3">
                  <c:v>12</c:v>
                </c:pt>
              </c:numCache>
            </c:numRef>
          </c:val>
          <c:extLst>
            <c:ext xmlns:c16="http://schemas.microsoft.com/office/drawing/2014/chart" uri="{C3380CC4-5D6E-409C-BE32-E72D297353CC}">
              <c16:uniqueId val="{00000000-AF3D-41E9-8A41-944781A2E259}"/>
            </c:ext>
          </c:extLst>
        </c:ser>
        <c:dLbls>
          <c:showLegendKey val="0"/>
          <c:showVal val="0"/>
          <c:showCatName val="0"/>
          <c:showSerName val="0"/>
          <c:showPercent val="0"/>
          <c:showBubbleSize val="0"/>
        </c:dLbls>
        <c:gapWidth val="50"/>
        <c:overlap val="100"/>
        <c:axId val="1049426776"/>
        <c:axId val="1049432680"/>
      </c:barChart>
      <c:catAx>
        <c:axId val="10494267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9432680"/>
        <c:crosses val="autoZero"/>
        <c:auto val="1"/>
        <c:lblAlgn val="ctr"/>
        <c:lblOffset val="100"/>
        <c:noMultiLvlLbl val="0"/>
      </c:catAx>
      <c:valAx>
        <c:axId val="1049432680"/>
        <c:scaling>
          <c:orientation val="minMax"/>
        </c:scaling>
        <c:delete val="1"/>
        <c:axPos val="b"/>
        <c:numFmt formatCode="0%" sourceLinked="1"/>
        <c:majorTickMark val="none"/>
        <c:minorTickMark val="none"/>
        <c:tickLblPos val="nextTo"/>
        <c:crossAx val="1049426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3652462113229849E-2"/>
          <c:w val="0.97642002866223998"/>
          <c:h val="0.93634753788677016"/>
        </c:manualLayout>
      </c:layout>
      <c:lineChart>
        <c:grouping val="standard"/>
        <c:varyColors val="0"/>
        <c:ser>
          <c:idx val="0"/>
          <c:order val="0"/>
          <c:tx>
            <c:strRef>
              <c:f>Sheet1!$B$1</c:f>
              <c:strCache>
                <c:ptCount val="1"/>
                <c:pt idx="0">
                  <c:v>Series 1</c:v>
                </c:pt>
              </c:strCache>
            </c:strRef>
          </c:tx>
          <c:spPr>
            <a:ln w="50800" cap="rnd">
              <a:solidFill>
                <a:schemeClr val="tx1"/>
              </a:solidFill>
              <a:round/>
            </a:ln>
            <a:effectLst/>
          </c:spPr>
          <c:marker>
            <c:symbol val="circle"/>
            <c:size val="10"/>
            <c:spPr>
              <a:solidFill>
                <a:schemeClr val="bg1"/>
              </a:solidFill>
              <a:ln w="50800">
                <a:solidFill>
                  <a:schemeClr val="tx1"/>
                </a:solidFill>
              </a:ln>
              <a:effectLst/>
            </c:spPr>
          </c:marker>
          <c:dPt>
            <c:idx val="4"/>
            <c:marker>
              <c:symbol val="circle"/>
              <c:size val="10"/>
              <c:spPr>
                <a:solidFill>
                  <a:schemeClr val="bg1"/>
                </a:solidFill>
                <a:ln w="50800">
                  <a:solidFill>
                    <a:schemeClr val="tx1"/>
                  </a:solidFill>
                </a:ln>
                <a:effectLst/>
              </c:spPr>
            </c:marker>
            <c:bubble3D val="0"/>
            <c:spPr>
              <a:ln w="50800" cap="rnd">
                <a:solidFill>
                  <a:schemeClr val="tx1"/>
                </a:solidFill>
                <a:round/>
              </a:ln>
              <a:effectLst/>
            </c:spPr>
            <c:extLst>
              <c:ext xmlns:c16="http://schemas.microsoft.com/office/drawing/2014/chart" uri="{C3380CC4-5D6E-409C-BE32-E72D297353CC}">
                <c16:uniqueId val="{00000001-C8BD-4E3B-A551-CFEF3ACFEDB3}"/>
              </c:ext>
            </c:extLst>
          </c:dPt>
          <c:cat>
            <c:strRef>
              <c:f>Sheet1!$A$2:$A$6</c:f>
              <c:strCache>
                <c:ptCount val="5"/>
                <c:pt idx="0">
                  <c:v>Category 1</c:v>
                </c:pt>
                <c:pt idx="1">
                  <c:v>Category 2</c:v>
                </c:pt>
                <c:pt idx="2">
                  <c:v>Category 3</c:v>
                </c:pt>
                <c:pt idx="3">
                  <c:v>Category 4</c:v>
                </c:pt>
                <c:pt idx="4">
                  <c:v>cata</c:v>
                </c:pt>
              </c:strCache>
            </c:strRef>
          </c:cat>
          <c:val>
            <c:numRef>
              <c:f>Sheet1!$B$2:$B$6</c:f>
              <c:numCache>
                <c:formatCode>General</c:formatCode>
                <c:ptCount val="5"/>
                <c:pt idx="0">
                  <c:v>20</c:v>
                </c:pt>
                <c:pt idx="1">
                  <c:v>18</c:v>
                </c:pt>
                <c:pt idx="2">
                  <c:v>22</c:v>
                </c:pt>
                <c:pt idx="3">
                  <c:v>15</c:v>
                </c:pt>
                <c:pt idx="4">
                  <c:v>16</c:v>
                </c:pt>
              </c:numCache>
            </c:numRef>
          </c:val>
          <c:smooth val="0"/>
          <c:extLst>
            <c:ext xmlns:c16="http://schemas.microsoft.com/office/drawing/2014/chart" uri="{C3380CC4-5D6E-409C-BE32-E72D297353CC}">
              <c16:uniqueId val="{00000002-C8BD-4E3B-A551-CFEF3ACFEDB3}"/>
            </c:ext>
          </c:extLst>
        </c:ser>
        <c:ser>
          <c:idx val="1"/>
          <c:order val="1"/>
          <c:tx>
            <c:strRef>
              <c:f>Sheet1!$C$1</c:f>
              <c:strCache>
                <c:ptCount val="1"/>
                <c:pt idx="0">
                  <c:v>Series 2</c:v>
                </c:pt>
              </c:strCache>
            </c:strRef>
          </c:tx>
          <c:spPr>
            <a:ln w="50800" cap="rnd">
              <a:solidFill>
                <a:schemeClr val="accent3"/>
              </a:solidFill>
              <a:round/>
            </a:ln>
            <a:effectLst/>
          </c:spPr>
          <c:marker>
            <c:symbol val="circle"/>
            <c:size val="10"/>
            <c:spPr>
              <a:solidFill>
                <a:schemeClr val="bg1"/>
              </a:solidFill>
              <a:ln w="50800">
                <a:solidFill>
                  <a:schemeClr val="accent3"/>
                </a:solidFill>
              </a:ln>
              <a:effectLst/>
            </c:spPr>
          </c:marker>
          <c:cat>
            <c:strRef>
              <c:f>Sheet1!$A$2:$A$6</c:f>
              <c:strCache>
                <c:ptCount val="5"/>
                <c:pt idx="0">
                  <c:v>Category 1</c:v>
                </c:pt>
                <c:pt idx="1">
                  <c:v>Category 2</c:v>
                </c:pt>
                <c:pt idx="2">
                  <c:v>Category 3</c:v>
                </c:pt>
                <c:pt idx="3">
                  <c:v>Category 4</c:v>
                </c:pt>
                <c:pt idx="4">
                  <c:v>cata</c:v>
                </c:pt>
              </c:strCache>
            </c:strRef>
          </c:cat>
          <c:val>
            <c:numRef>
              <c:f>Sheet1!$C$2:$C$6</c:f>
              <c:numCache>
                <c:formatCode>General</c:formatCode>
                <c:ptCount val="5"/>
                <c:pt idx="0">
                  <c:v>25</c:v>
                </c:pt>
                <c:pt idx="1">
                  <c:v>24</c:v>
                </c:pt>
                <c:pt idx="2">
                  <c:v>16</c:v>
                </c:pt>
                <c:pt idx="3">
                  <c:v>21</c:v>
                </c:pt>
                <c:pt idx="4">
                  <c:v>20</c:v>
                </c:pt>
              </c:numCache>
            </c:numRef>
          </c:val>
          <c:smooth val="0"/>
          <c:extLst>
            <c:ext xmlns:c16="http://schemas.microsoft.com/office/drawing/2014/chart" uri="{C3380CC4-5D6E-409C-BE32-E72D297353CC}">
              <c16:uniqueId val="{00000003-C8BD-4E3B-A551-CFEF3ACFEDB3}"/>
            </c:ext>
          </c:extLst>
        </c:ser>
        <c:ser>
          <c:idx val="2"/>
          <c:order val="2"/>
          <c:tx>
            <c:strRef>
              <c:f>Sheet1!$D$1</c:f>
              <c:strCache>
                <c:ptCount val="1"/>
                <c:pt idx="0">
                  <c:v>Series 3</c:v>
                </c:pt>
              </c:strCache>
            </c:strRef>
          </c:tx>
          <c:spPr>
            <a:ln w="76200" cap="rnd">
              <a:solidFill>
                <a:schemeClr val="bg2"/>
              </a:solidFill>
              <a:round/>
            </a:ln>
            <a:effectLst/>
          </c:spPr>
          <c:marker>
            <c:symbol val="circle"/>
            <c:size val="17"/>
            <c:spPr>
              <a:solidFill>
                <a:schemeClr val="bg1"/>
              </a:solidFill>
              <a:ln w="50800">
                <a:solidFill>
                  <a:schemeClr val="bg2"/>
                </a:solidFill>
              </a:ln>
              <a:effectLst/>
            </c:spPr>
          </c:marker>
          <c:cat>
            <c:strRef>
              <c:f>Sheet1!$A$2:$A$6</c:f>
              <c:strCache>
                <c:ptCount val="5"/>
                <c:pt idx="0">
                  <c:v>Category 1</c:v>
                </c:pt>
                <c:pt idx="1">
                  <c:v>Category 2</c:v>
                </c:pt>
                <c:pt idx="2">
                  <c:v>Category 3</c:v>
                </c:pt>
                <c:pt idx="3">
                  <c:v>Category 4</c:v>
                </c:pt>
                <c:pt idx="4">
                  <c:v>cata</c:v>
                </c:pt>
              </c:strCache>
            </c:strRef>
          </c:cat>
          <c:val>
            <c:numRef>
              <c:f>Sheet1!$D$2:$D$6</c:f>
              <c:numCache>
                <c:formatCode>General</c:formatCode>
                <c:ptCount val="5"/>
                <c:pt idx="0">
                  <c:v>16</c:v>
                </c:pt>
                <c:pt idx="1">
                  <c:v>16</c:v>
                </c:pt>
                <c:pt idx="2">
                  <c:v>22</c:v>
                </c:pt>
                <c:pt idx="3">
                  <c:v>27</c:v>
                </c:pt>
                <c:pt idx="4">
                  <c:v>38</c:v>
                </c:pt>
              </c:numCache>
            </c:numRef>
          </c:val>
          <c:smooth val="0"/>
          <c:extLst>
            <c:ext xmlns:c16="http://schemas.microsoft.com/office/drawing/2014/chart" uri="{C3380CC4-5D6E-409C-BE32-E72D297353CC}">
              <c16:uniqueId val="{00000004-C8BD-4E3B-A551-CFEF3ACFEDB3}"/>
            </c:ext>
          </c:extLst>
        </c:ser>
        <c:dLbls>
          <c:showLegendKey val="0"/>
          <c:showVal val="0"/>
          <c:showCatName val="0"/>
          <c:showSerName val="0"/>
          <c:showPercent val="0"/>
          <c:showBubbleSize val="0"/>
        </c:dLbls>
        <c:marker val="1"/>
        <c:smooth val="0"/>
        <c:axId val="575147384"/>
        <c:axId val="575139544"/>
      </c:lineChart>
      <c:catAx>
        <c:axId val="575147384"/>
        <c:scaling>
          <c:orientation val="minMax"/>
        </c:scaling>
        <c:delete val="1"/>
        <c:axPos val="b"/>
        <c:numFmt formatCode="General" sourceLinked="1"/>
        <c:majorTickMark val="none"/>
        <c:minorTickMark val="none"/>
        <c:tickLblPos val="nextTo"/>
        <c:crossAx val="575139544"/>
        <c:crosses val="autoZero"/>
        <c:auto val="1"/>
        <c:lblAlgn val="ctr"/>
        <c:lblOffset val="100"/>
        <c:noMultiLvlLbl val="0"/>
      </c:catAx>
      <c:valAx>
        <c:axId val="575139544"/>
        <c:scaling>
          <c:orientation val="minMax"/>
          <c:min val="10"/>
        </c:scaling>
        <c:delete val="1"/>
        <c:axPos val="l"/>
        <c:numFmt formatCode="General" sourceLinked="1"/>
        <c:majorTickMark val="out"/>
        <c:minorTickMark val="none"/>
        <c:tickLblPos val="nextTo"/>
        <c:crossAx val="575147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3652462113229849E-2"/>
          <c:w val="0.97642002866223998"/>
          <c:h val="0.86858418287827377"/>
        </c:manualLayout>
      </c:layout>
      <c:lineChart>
        <c:grouping val="standard"/>
        <c:varyColors val="0"/>
        <c:ser>
          <c:idx val="0"/>
          <c:order val="0"/>
          <c:tx>
            <c:strRef>
              <c:f>Sheet1!$B$1</c:f>
              <c:strCache>
                <c:ptCount val="1"/>
                <c:pt idx="0">
                  <c:v>Series 1</c:v>
                </c:pt>
              </c:strCache>
            </c:strRef>
          </c:tx>
          <c:spPr>
            <a:ln w="63500" cap="rnd">
              <a:solidFill>
                <a:schemeClr val="tx2"/>
              </a:solidFill>
              <a:round/>
            </a:ln>
            <a:effectLst/>
          </c:spPr>
          <c:marker>
            <c:symbol val="circle"/>
            <c:size val="17"/>
            <c:spPr>
              <a:solidFill>
                <a:schemeClr val="tx2"/>
              </a:solidFill>
              <a:ln w="25400">
                <a:solidFill>
                  <a:schemeClr val="tx2"/>
                </a:solidFill>
              </a:ln>
              <a:effectLst/>
            </c:spPr>
          </c:marker>
          <c:dPt>
            <c:idx val="1"/>
            <c:marker>
              <c:symbol val="circle"/>
              <c:size val="24"/>
              <c:spPr>
                <a:solidFill>
                  <a:schemeClr val="tx2"/>
                </a:solidFill>
                <a:ln w="25400">
                  <a:solidFill>
                    <a:schemeClr val="tx2"/>
                  </a:solidFill>
                </a:ln>
                <a:effectLst/>
              </c:spPr>
            </c:marker>
            <c:bubble3D val="0"/>
            <c:extLst>
              <c:ext xmlns:c16="http://schemas.microsoft.com/office/drawing/2014/chart" uri="{C3380CC4-5D6E-409C-BE32-E72D297353CC}">
                <c16:uniqueId val="{00000000-5E4C-43BE-AE13-D4CAC5BE7F7E}"/>
              </c:ext>
            </c:extLst>
          </c:dPt>
          <c:dPt>
            <c:idx val="2"/>
            <c:marker>
              <c:symbol val="circle"/>
              <c:size val="30"/>
              <c:spPr>
                <a:solidFill>
                  <a:schemeClr val="tx2"/>
                </a:solidFill>
                <a:ln w="38100">
                  <a:solidFill>
                    <a:schemeClr val="tx2"/>
                  </a:solidFill>
                </a:ln>
                <a:effectLst/>
              </c:spPr>
            </c:marker>
            <c:bubble3D val="0"/>
            <c:extLst>
              <c:ext xmlns:c16="http://schemas.microsoft.com/office/drawing/2014/chart" uri="{C3380CC4-5D6E-409C-BE32-E72D297353CC}">
                <c16:uniqueId val="{00000001-5E4C-43BE-AE13-D4CAC5BE7F7E}"/>
              </c:ext>
            </c:extLst>
          </c:dPt>
          <c:dPt>
            <c:idx val="3"/>
            <c:marker>
              <c:symbol val="circle"/>
              <c:size val="33"/>
              <c:spPr>
                <a:solidFill>
                  <a:schemeClr val="tx2"/>
                </a:solidFill>
                <a:ln w="38100">
                  <a:solidFill>
                    <a:schemeClr val="tx2"/>
                  </a:solidFill>
                </a:ln>
                <a:effectLst/>
              </c:spPr>
            </c:marker>
            <c:bubble3D val="0"/>
            <c:extLst>
              <c:ext xmlns:c16="http://schemas.microsoft.com/office/drawing/2014/chart" uri="{C3380CC4-5D6E-409C-BE32-E72D297353CC}">
                <c16:uniqueId val="{00000002-5E4C-43BE-AE13-D4CAC5BE7F7E}"/>
              </c:ext>
            </c:extLst>
          </c:dPt>
          <c:dPt>
            <c:idx val="4"/>
            <c:marker>
              <c:symbol val="circle"/>
              <c:size val="57"/>
              <c:spPr>
                <a:solidFill>
                  <a:schemeClr val="accent3"/>
                </a:solidFill>
                <a:ln w="44450">
                  <a:solidFill>
                    <a:schemeClr val="tx2"/>
                  </a:solidFill>
                </a:ln>
                <a:effectLst/>
              </c:spPr>
            </c:marker>
            <c:bubble3D val="0"/>
            <c:spPr>
              <a:ln w="63500" cap="rnd">
                <a:solidFill>
                  <a:schemeClr val="tx2"/>
                </a:solidFill>
                <a:round/>
              </a:ln>
              <a:effectLst/>
            </c:spPr>
            <c:extLst>
              <c:ext xmlns:c16="http://schemas.microsoft.com/office/drawing/2014/chart" uri="{C3380CC4-5D6E-409C-BE32-E72D297353CC}">
                <c16:uniqueId val="{00000004-5E4C-43BE-AE13-D4CAC5BE7F7E}"/>
              </c:ext>
            </c:extLst>
          </c:dPt>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E4C-43BE-AE13-D4CAC5BE7F7E}"/>
                </c:ext>
              </c:extLst>
            </c:dLbl>
            <c:dLbl>
              <c:idx val="1"/>
              <c:spPr>
                <a:noFill/>
                <a:ln>
                  <a:noFill/>
                </a:ln>
                <a:effectLst/>
              </c:spPr>
              <c:txPr>
                <a:bodyPr rot="0" spcFirstLastPara="1" vertOverflow="ellipsis" vert="horz" wrap="square" lIns="38100" tIns="19050" rIns="38100" bIns="19050" anchor="ctr" anchorCtr="0">
                  <a:spAutoFit/>
                </a:bodyPr>
                <a:lstStyle/>
                <a:p>
                  <a:pPr algn="ct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E4C-43BE-AE13-D4CAC5BE7F7E}"/>
                </c:ext>
              </c:extLst>
            </c:dLbl>
            <c:dLbl>
              <c:idx val="2"/>
              <c:tx>
                <c:rich>
                  <a:bodyPr/>
                  <a:lstStyle/>
                  <a:p>
                    <a:fld id="{BCB03166-0B11-4CAE-88FA-7DBB9E1C3E9F}" type="VALUE">
                      <a:rPr lang="en-US" sz="1400" b="0"/>
                      <a:pPr/>
                      <a:t>[VALUE]</a:t>
                    </a:fld>
                    <a:endParaRPr lang="en-SG"/>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E4C-43BE-AE13-D4CAC5BE7F7E}"/>
                </c:ext>
              </c:extLst>
            </c:dLbl>
            <c:dLbl>
              <c:idx val="3"/>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E4C-43BE-AE13-D4CAC5BE7F7E}"/>
                </c:ext>
              </c:extLst>
            </c:dLbl>
            <c:dLbl>
              <c:idx val="4"/>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E4C-43BE-AE13-D4CAC5BE7F7E}"/>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5</c:v>
                </c:pt>
                <c:pt idx="1">
                  <c:v>16</c:v>
                </c:pt>
                <c:pt idx="2">
                  <c:v>56</c:v>
                </c:pt>
                <c:pt idx="3">
                  <c:v>100</c:v>
                </c:pt>
                <c:pt idx="4">
                  <c:v>250</c:v>
                </c:pt>
              </c:numCache>
            </c:numRef>
          </c:val>
          <c:smooth val="0"/>
          <c:extLst>
            <c:ext xmlns:c16="http://schemas.microsoft.com/office/drawing/2014/chart" uri="{C3380CC4-5D6E-409C-BE32-E72D297353CC}">
              <c16:uniqueId val="{00000006-5E4C-43BE-AE13-D4CAC5BE7F7E}"/>
            </c:ext>
          </c:extLst>
        </c:ser>
        <c:dLbls>
          <c:showLegendKey val="0"/>
          <c:showVal val="0"/>
          <c:showCatName val="0"/>
          <c:showSerName val="0"/>
          <c:showPercent val="0"/>
          <c:showBubbleSize val="0"/>
        </c:dLbls>
        <c:marker val="1"/>
        <c:smooth val="0"/>
        <c:axId val="575147384"/>
        <c:axId val="575139544"/>
      </c:lineChart>
      <c:catAx>
        <c:axId val="575147384"/>
        <c:scaling>
          <c:orientation val="minMax"/>
        </c:scaling>
        <c:delete val="1"/>
        <c:axPos val="b"/>
        <c:numFmt formatCode="General" sourceLinked="1"/>
        <c:majorTickMark val="out"/>
        <c:minorTickMark val="none"/>
        <c:tickLblPos val="nextTo"/>
        <c:crossAx val="575139544"/>
        <c:crosses val="autoZero"/>
        <c:auto val="1"/>
        <c:lblAlgn val="ctr"/>
        <c:lblOffset val="100"/>
        <c:noMultiLvlLbl val="0"/>
      </c:catAx>
      <c:valAx>
        <c:axId val="575139544"/>
        <c:scaling>
          <c:orientation val="minMax"/>
          <c:min val="0"/>
        </c:scaling>
        <c:delete val="1"/>
        <c:axPos val="l"/>
        <c:numFmt formatCode="General" sourceLinked="1"/>
        <c:majorTickMark val="out"/>
        <c:minorTickMark val="none"/>
        <c:tickLblPos val="nextTo"/>
        <c:crossAx val="575147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3652462113229849E-2"/>
          <c:w val="0.97642002866223998"/>
          <c:h val="0.86858418287827377"/>
        </c:manualLayout>
      </c:layout>
      <c:lineChart>
        <c:grouping val="standard"/>
        <c:varyColors val="0"/>
        <c:ser>
          <c:idx val="0"/>
          <c:order val="0"/>
          <c:tx>
            <c:strRef>
              <c:f>Sheet1!$B$1</c:f>
              <c:strCache>
                <c:ptCount val="1"/>
                <c:pt idx="0">
                  <c:v>Series 1</c:v>
                </c:pt>
              </c:strCache>
            </c:strRef>
          </c:tx>
          <c:spPr>
            <a:ln w="63500" cap="rnd">
              <a:solidFill>
                <a:schemeClr val="tx2"/>
              </a:solidFill>
              <a:round/>
            </a:ln>
            <a:effectLst/>
          </c:spPr>
          <c:marker>
            <c:symbol val="circle"/>
            <c:size val="17"/>
            <c:spPr>
              <a:solidFill>
                <a:schemeClr val="tx2"/>
              </a:solidFill>
              <a:ln w="25400">
                <a:solidFill>
                  <a:schemeClr val="tx2"/>
                </a:solidFill>
              </a:ln>
              <a:effectLst/>
            </c:spPr>
          </c:marker>
          <c:dPt>
            <c:idx val="0"/>
            <c:marker>
              <c:symbol val="circle"/>
              <c:size val="17"/>
              <c:spPr>
                <a:solidFill>
                  <a:schemeClr val="bg1"/>
                </a:solidFill>
                <a:ln w="25400">
                  <a:solidFill>
                    <a:schemeClr val="tx2"/>
                  </a:solidFill>
                </a:ln>
                <a:effectLst/>
              </c:spPr>
            </c:marker>
            <c:bubble3D val="0"/>
            <c:extLst>
              <c:ext xmlns:c16="http://schemas.microsoft.com/office/drawing/2014/chart" uri="{C3380CC4-5D6E-409C-BE32-E72D297353CC}">
                <c16:uniqueId val="{00000000-977A-45E2-821E-1553D811D0F9}"/>
              </c:ext>
            </c:extLst>
          </c:dPt>
          <c:dPt>
            <c:idx val="1"/>
            <c:marker>
              <c:symbol val="circle"/>
              <c:size val="24"/>
              <c:spPr>
                <a:solidFill>
                  <a:schemeClr val="bg1"/>
                </a:solidFill>
                <a:ln w="25400">
                  <a:solidFill>
                    <a:schemeClr val="tx2"/>
                  </a:solidFill>
                </a:ln>
                <a:effectLst/>
              </c:spPr>
            </c:marker>
            <c:bubble3D val="0"/>
            <c:extLst>
              <c:ext xmlns:c16="http://schemas.microsoft.com/office/drawing/2014/chart" uri="{C3380CC4-5D6E-409C-BE32-E72D297353CC}">
                <c16:uniqueId val="{00000001-977A-45E2-821E-1553D811D0F9}"/>
              </c:ext>
            </c:extLst>
          </c:dPt>
          <c:dPt>
            <c:idx val="2"/>
            <c:marker>
              <c:symbol val="circle"/>
              <c:size val="30"/>
              <c:spPr>
                <a:solidFill>
                  <a:schemeClr val="bg1"/>
                </a:solidFill>
                <a:ln w="38100">
                  <a:solidFill>
                    <a:schemeClr val="tx2"/>
                  </a:solidFill>
                </a:ln>
                <a:effectLst/>
              </c:spPr>
            </c:marker>
            <c:bubble3D val="0"/>
            <c:extLst>
              <c:ext xmlns:c16="http://schemas.microsoft.com/office/drawing/2014/chart" uri="{C3380CC4-5D6E-409C-BE32-E72D297353CC}">
                <c16:uniqueId val="{00000002-977A-45E2-821E-1553D811D0F9}"/>
              </c:ext>
            </c:extLst>
          </c:dPt>
          <c:dPt>
            <c:idx val="3"/>
            <c:marker>
              <c:symbol val="circle"/>
              <c:size val="33"/>
              <c:spPr>
                <a:solidFill>
                  <a:schemeClr val="bg1"/>
                </a:solidFill>
                <a:ln w="38100">
                  <a:solidFill>
                    <a:schemeClr val="tx2"/>
                  </a:solidFill>
                </a:ln>
                <a:effectLst/>
              </c:spPr>
            </c:marker>
            <c:bubble3D val="0"/>
            <c:extLst>
              <c:ext xmlns:c16="http://schemas.microsoft.com/office/drawing/2014/chart" uri="{C3380CC4-5D6E-409C-BE32-E72D297353CC}">
                <c16:uniqueId val="{00000003-977A-45E2-821E-1553D811D0F9}"/>
              </c:ext>
            </c:extLst>
          </c:dPt>
          <c:dPt>
            <c:idx val="4"/>
            <c:marker>
              <c:symbol val="circle"/>
              <c:size val="57"/>
              <c:spPr>
                <a:solidFill>
                  <a:schemeClr val="accent3"/>
                </a:solidFill>
                <a:ln w="44450">
                  <a:solidFill>
                    <a:schemeClr val="tx2"/>
                  </a:solidFill>
                </a:ln>
                <a:effectLst/>
              </c:spPr>
            </c:marker>
            <c:bubble3D val="0"/>
            <c:spPr>
              <a:ln w="63500" cap="rnd">
                <a:solidFill>
                  <a:schemeClr val="tx2"/>
                </a:solidFill>
                <a:round/>
              </a:ln>
              <a:effectLst/>
            </c:spPr>
            <c:extLst>
              <c:ext xmlns:c16="http://schemas.microsoft.com/office/drawing/2014/chart" uri="{C3380CC4-5D6E-409C-BE32-E72D297353CC}">
                <c16:uniqueId val="{00000005-977A-45E2-821E-1553D811D0F9}"/>
              </c:ext>
            </c:extLst>
          </c:dPt>
          <c:dLbls>
            <c:dLbl>
              <c:idx val="0"/>
              <c:spPr>
                <a:noFill/>
                <a:ln>
                  <a:noFill/>
                </a:ln>
                <a:effectLst/>
              </c:spPr>
              <c:txPr>
                <a:bodyPr rot="0" spcFirstLastPara="1" vertOverflow="overflow" horzOverflow="overflow" vert="horz" wrap="square" lIns="18288" tIns="19050" rIns="18288" bIns="19050" anchor="ctr" anchorCtr="1">
                  <a:noAutofit/>
                </a:bodyPr>
                <a:lstStyle/>
                <a:p>
                  <a:pPr>
                    <a:defRPr sz="1050" b="1"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0-977A-45E2-821E-1553D811D0F9}"/>
                </c:ext>
              </c:extLst>
            </c:dLbl>
            <c:dLbl>
              <c:idx val="1"/>
              <c:spPr>
                <a:noFill/>
                <a:ln>
                  <a:noFill/>
                </a:ln>
                <a:effectLst/>
              </c:spPr>
              <c:txPr>
                <a:bodyPr rot="0" spcFirstLastPara="1" vertOverflow="overflow" horzOverflow="overflow" vert="horz" wrap="square" lIns="18288" tIns="19050" rIns="18288" bIns="19050" anchor="ctr" anchorCtr="1">
                  <a:noAutofit/>
                </a:bodyPr>
                <a:lstStyle/>
                <a:p>
                  <a:pPr>
                    <a:defRPr sz="1400" b="1"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1-977A-45E2-821E-1553D811D0F9}"/>
                </c:ext>
              </c:extLst>
            </c:dLbl>
            <c:dLbl>
              <c:idx val="2"/>
              <c:tx>
                <c:rich>
                  <a:bodyPr rot="0" spcFirstLastPara="1" vertOverflow="overflow" horzOverflow="overflow" vert="horz" wrap="square" lIns="18288" tIns="19050" rIns="18288" bIns="19050" anchor="ctr" anchorCtr="1">
                    <a:noAutofit/>
                  </a:bodyPr>
                  <a:lstStyle/>
                  <a:p>
                    <a:pPr>
                      <a:defRPr sz="1800" b="1" i="0" u="none" strike="noStrike" kern="1200" baseline="0">
                        <a:solidFill>
                          <a:schemeClr val="tx2"/>
                        </a:solidFill>
                        <a:latin typeface="+mn-lt"/>
                        <a:ea typeface="+mn-ea"/>
                        <a:cs typeface="+mn-cs"/>
                      </a:defRPr>
                    </a:pPr>
                    <a:fld id="{BCB03166-0B11-4CAE-88FA-7DBB9E1C3E9F}" type="VALUE">
                      <a:rPr lang="en-US" sz="1400" b="1"/>
                      <a:pPr>
                        <a:defRPr sz="1800" b="1">
                          <a:solidFill>
                            <a:schemeClr val="tx2"/>
                          </a:solidFill>
                        </a:defRPr>
                      </a:pPr>
                      <a:t>[VALUE]</a:t>
                    </a:fld>
                    <a:endParaRPr lang="en-SG"/>
                  </a:p>
                </c:rich>
              </c:tx>
              <c:spPr>
                <a:noFill/>
                <a:ln>
                  <a:noFill/>
                </a:ln>
                <a:effectLst/>
              </c:spPr>
              <c:txPr>
                <a:bodyPr rot="0" spcFirstLastPara="1" vertOverflow="overflow" horzOverflow="overflow" vert="horz" wrap="square" lIns="18288" tIns="19050" rIns="18288" bIns="19050" anchor="ctr" anchorCtr="1">
                  <a:noAutofit/>
                </a:bodyPr>
                <a:lstStyle/>
                <a:p>
                  <a:pPr>
                    <a:defRPr sz="1800" b="1"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dlblFieldTable/>
                  <c15:showDataLabelsRange val="0"/>
                </c:ext>
                <c:ext xmlns:c16="http://schemas.microsoft.com/office/drawing/2014/chart" uri="{C3380CC4-5D6E-409C-BE32-E72D297353CC}">
                  <c16:uniqueId val="{00000002-977A-45E2-821E-1553D811D0F9}"/>
                </c:ext>
              </c:extLst>
            </c:dLbl>
            <c:dLbl>
              <c:idx val="3"/>
              <c:spPr>
                <a:noFill/>
                <a:ln>
                  <a:noFill/>
                </a:ln>
                <a:effectLst/>
              </c:spPr>
              <c:txPr>
                <a:bodyPr rot="0" spcFirstLastPara="1" vertOverflow="overflow" horzOverflow="overflow" vert="horz" wrap="square" lIns="18288" tIns="19050" rIns="18288" bIns="19050" anchor="ctr" anchorCtr="1">
                  <a:noAutofit/>
                </a:bodyPr>
                <a:lstStyle/>
                <a:p>
                  <a:pPr>
                    <a:defRPr sz="1400" b="1"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3-977A-45E2-821E-1553D811D0F9}"/>
                </c:ext>
              </c:extLst>
            </c:dLbl>
            <c:dLbl>
              <c:idx val="4"/>
              <c:tx>
                <c:rich>
                  <a:bodyPr rot="0" spcFirstLastPara="1" vertOverflow="overflow" horzOverflow="overflow" vert="horz" wrap="square" lIns="0" tIns="0" rIns="0" bIns="0" anchor="ctr" anchorCtr="1">
                    <a:noAutofit/>
                  </a:bodyPr>
                  <a:lstStyle/>
                  <a:p>
                    <a:pPr>
                      <a:defRPr sz="1800" b="1" i="0" u="none" strike="noStrike" kern="1200" baseline="0">
                        <a:solidFill>
                          <a:schemeClr val="bg1"/>
                        </a:solidFill>
                        <a:latin typeface="+mn-lt"/>
                        <a:ea typeface="+mn-ea"/>
                        <a:cs typeface="+mn-cs"/>
                      </a:defRPr>
                    </a:pPr>
                    <a:fld id="{0B5F9F93-6538-4A3E-9BD6-72B6A98DF5AE}" type="VALUE">
                      <a:rPr lang="en-US" sz="2000">
                        <a:solidFill>
                          <a:schemeClr val="bg1"/>
                        </a:solidFill>
                      </a:rPr>
                      <a:pPr>
                        <a:defRPr sz="1800" b="1">
                          <a:solidFill>
                            <a:schemeClr val="bg1"/>
                          </a:solidFill>
                        </a:defRPr>
                      </a:pPr>
                      <a:t>[VALUE]</a:t>
                    </a:fld>
                    <a:endParaRPr lang="en-SG"/>
                  </a:p>
                </c:rich>
              </c:tx>
              <c:spPr>
                <a:noFill/>
                <a:ln>
                  <a:noFill/>
                </a:ln>
                <a:effectLst/>
              </c:spPr>
              <c:txPr>
                <a:bodyPr rot="0" spcFirstLastPara="1" vertOverflow="overflow" horzOverflow="overflow" vert="horz" wrap="square" lIns="0" tIns="0" rIns="0" bIns="0" anchor="ctr" anchorCtr="1">
                  <a:noAutofit/>
                </a:bodyPr>
                <a:lstStyle/>
                <a:p>
                  <a:pPr>
                    <a:defRPr sz="18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dlblFieldTable/>
                  <c15:showDataLabelsRange val="0"/>
                </c:ext>
                <c:ext xmlns:c16="http://schemas.microsoft.com/office/drawing/2014/chart" uri="{C3380CC4-5D6E-409C-BE32-E72D297353CC}">
                  <c16:uniqueId val="{00000005-977A-45E2-821E-1553D811D0F9}"/>
                </c:ext>
              </c:extLst>
            </c:dLbl>
            <c:spPr>
              <a:noFill/>
              <a:ln>
                <a:noFill/>
              </a:ln>
              <a:effectLst/>
            </c:spPr>
            <c:txPr>
              <a:bodyPr rot="0" spcFirstLastPara="1" vertOverflow="overflow" horzOverflow="overflow" vert="horz" wrap="square" lIns="18288" tIns="19050" rIns="18288" bIns="19050" anchor="ctr" anchorCtr="1">
                <a:noAutofit/>
              </a:bodyPr>
              <a:lstStyle/>
              <a:p>
                <a:pPr>
                  <a:defRPr sz="1800" b="1"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5</c:v>
                </c:pt>
                <c:pt idx="1">
                  <c:v>16</c:v>
                </c:pt>
                <c:pt idx="2">
                  <c:v>56</c:v>
                </c:pt>
                <c:pt idx="3">
                  <c:v>100</c:v>
                </c:pt>
                <c:pt idx="4">
                  <c:v>250</c:v>
                </c:pt>
              </c:numCache>
            </c:numRef>
          </c:val>
          <c:smooth val="0"/>
          <c:extLst>
            <c:ext xmlns:c16="http://schemas.microsoft.com/office/drawing/2014/chart" uri="{C3380CC4-5D6E-409C-BE32-E72D297353CC}">
              <c16:uniqueId val="{00000006-977A-45E2-821E-1553D811D0F9}"/>
            </c:ext>
          </c:extLst>
        </c:ser>
        <c:dLbls>
          <c:showLegendKey val="0"/>
          <c:showVal val="0"/>
          <c:showCatName val="0"/>
          <c:showSerName val="0"/>
          <c:showPercent val="0"/>
          <c:showBubbleSize val="0"/>
        </c:dLbls>
        <c:marker val="1"/>
        <c:smooth val="0"/>
        <c:axId val="575147384"/>
        <c:axId val="575139544"/>
      </c:lineChart>
      <c:catAx>
        <c:axId val="575147384"/>
        <c:scaling>
          <c:orientation val="minMax"/>
        </c:scaling>
        <c:delete val="1"/>
        <c:axPos val="b"/>
        <c:numFmt formatCode="General" sourceLinked="1"/>
        <c:majorTickMark val="out"/>
        <c:minorTickMark val="none"/>
        <c:tickLblPos val="nextTo"/>
        <c:crossAx val="575139544"/>
        <c:crosses val="autoZero"/>
        <c:auto val="1"/>
        <c:lblAlgn val="ctr"/>
        <c:lblOffset val="100"/>
        <c:noMultiLvlLbl val="0"/>
      </c:catAx>
      <c:valAx>
        <c:axId val="575139544"/>
        <c:scaling>
          <c:orientation val="minMax"/>
          <c:min val="0"/>
        </c:scaling>
        <c:delete val="1"/>
        <c:axPos val="l"/>
        <c:numFmt formatCode="General" sourceLinked="1"/>
        <c:majorTickMark val="out"/>
        <c:minorTickMark val="none"/>
        <c:tickLblPos val="nextTo"/>
        <c:crossAx val="575147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bg2"/>
            </a:solidFill>
            <a:ln>
              <a:noFill/>
            </a:ln>
            <a:effectLst/>
          </c:spPr>
          <c:invertIfNegative val="0"/>
          <c:dPt>
            <c:idx val="1"/>
            <c:invertIfNegative val="0"/>
            <c:bubble3D val="0"/>
            <c:spPr>
              <a:solidFill>
                <a:schemeClr val="accent3">
                  <a:lumMod val="75000"/>
                </a:schemeClr>
              </a:solidFill>
              <a:ln>
                <a:noFill/>
              </a:ln>
              <a:effectLst/>
            </c:spPr>
            <c:extLst>
              <c:ext xmlns:c16="http://schemas.microsoft.com/office/drawing/2014/chart" uri="{C3380CC4-5D6E-409C-BE32-E72D297353CC}">
                <c16:uniqueId val="{00000007-246F-4356-B35C-02A6EF7C22B5}"/>
              </c:ext>
            </c:extLst>
          </c:dPt>
          <c:dLbls>
            <c:dLbl>
              <c:idx val="3"/>
              <c:layout>
                <c:manualLayout>
                  <c:x val="-0.24290887388618509"/>
                  <c:y val="-9.4794114973574574E-3"/>
                </c:manualLayout>
              </c:layout>
              <c:tx>
                <c:rich>
                  <a:bodyPr/>
                  <a:lstStyle/>
                  <a:p>
                    <a:fld id="{675833A9-534D-4DDE-9D92-020F4EA55636}" type="VALUE">
                      <a:rPr lang="en-US" sz="3200"/>
                      <a:pPr/>
                      <a:t>[VALUE]</a:t>
                    </a:fld>
                    <a:endParaRPr lang="en-SG"/>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246F-4356-B35C-02A6EF7C22B5}"/>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Doing</c:v>
                </c:pt>
                <c:pt idx="1">
                  <c:v>Reading</c:v>
                </c:pt>
                <c:pt idx="2">
                  <c:v>Graphic Icons</c:v>
                </c:pt>
                <c:pt idx="3">
                  <c:v>Visual</c:v>
                </c:pt>
              </c:strCache>
            </c:strRef>
          </c:cat>
          <c:val>
            <c:numRef>
              <c:f>Sheet1!$B$2:$B$5</c:f>
              <c:numCache>
                <c:formatCode>General</c:formatCode>
                <c:ptCount val="4"/>
                <c:pt idx="0">
                  <c:v>40</c:v>
                </c:pt>
                <c:pt idx="1">
                  <c:v>25</c:v>
                </c:pt>
                <c:pt idx="2">
                  <c:v>55</c:v>
                </c:pt>
                <c:pt idx="3">
                  <c:v>88</c:v>
                </c:pt>
              </c:numCache>
            </c:numRef>
          </c:val>
          <c:extLst>
            <c:ext xmlns:c16="http://schemas.microsoft.com/office/drawing/2014/chart" uri="{C3380CC4-5D6E-409C-BE32-E72D297353CC}">
              <c16:uniqueId val="{00000001-246F-4356-B35C-02A6EF7C22B5}"/>
            </c:ext>
          </c:extLst>
        </c:ser>
        <c:ser>
          <c:idx val="1"/>
          <c:order val="1"/>
          <c:tx>
            <c:strRef>
              <c:f>Sheet1!$C$1</c:f>
              <c:strCache>
                <c:ptCount val="1"/>
                <c:pt idx="0">
                  <c:v>Series 2</c:v>
                </c:pt>
              </c:strCache>
            </c:strRef>
          </c:tx>
          <c:spPr>
            <a:solidFill>
              <a:schemeClr val="bg1">
                <a:lumMod val="95000"/>
              </a:schemeClr>
            </a:solidFill>
            <a:ln>
              <a:noFill/>
            </a:ln>
            <a:effectLst/>
          </c:spPr>
          <c:invertIfNegative val="0"/>
          <c:dPt>
            <c:idx val="0"/>
            <c:invertIfNegative val="0"/>
            <c:bubble3D val="0"/>
            <c:spPr>
              <a:solidFill>
                <a:schemeClr val="bg2">
                  <a:lumMod val="75000"/>
                </a:schemeClr>
              </a:solidFill>
              <a:ln>
                <a:noFill/>
              </a:ln>
              <a:effectLst/>
            </c:spPr>
            <c:extLst>
              <c:ext xmlns:c16="http://schemas.microsoft.com/office/drawing/2014/chart" uri="{C3380CC4-5D6E-409C-BE32-E72D297353CC}">
                <c16:uniqueId val="{00000006-246F-4356-B35C-02A6EF7C22B5}"/>
              </c:ext>
            </c:extLst>
          </c:dPt>
          <c:dPt>
            <c:idx val="1"/>
            <c:invertIfNegative val="0"/>
            <c:bubble3D val="0"/>
            <c:spPr>
              <a:solidFill>
                <a:schemeClr val="bg2">
                  <a:lumMod val="75000"/>
                </a:schemeClr>
              </a:solidFill>
              <a:ln>
                <a:noFill/>
              </a:ln>
              <a:effectLst/>
            </c:spPr>
            <c:extLst>
              <c:ext xmlns:c16="http://schemas.microsoft.com/office/drawing/2014/chart" uri="{C3380CC4-5D6E-409C-BE32-E72D297353CC}">
                <c16:uniqueId val="{00000005-246F-4356-B35C-02A6EF7C22B5}"/>
              </c:ext>
            </c:extLst>
          </c:dPt>
          <c:dPt>
            <c:idx val="2"/>
            <c:invertIfNegative val="0"/>
            <c:bubble3D val="0"/>
            <c:spPr>
              <a:solidFill>
                <a:schemeClr val="bg2">
                  <a:lumMod val="75000"/>
                </a:schemeClr>
              </a:solidFill>
              <a:ln>
                <a:noFill/>
              </a:ln>
              <a:effectLst/>
            </c:spPr>
            <c:extLst>
              <c:ext xmlns:c16="http://schemas.microsoft.com/office/drawing/2014/chart" uri="{C3380CC4-5D6E-409C-BE32-E72D297353CC}">
                <c16:uniqueId val="{00000004-246F-4356-B35C-02A6EF7C22B5}"/>
              </c:ext>
            </c:extLst>
          </c:dPt>
          <c:dPt>
            <c:idx val="3"/>
            <c:invertIfNegative val="0"/>
            <c:bubble3D val="0"/>
            <c:spPr>
              <a:solidFill>
                <a:schemeClr val="bg2">
                  <a:lumMod val="75000"/>
                </a:schemeClr>
              </a:solidFill>
              <a:ln>
                <a:noFill/>
              </a:ln>
              <a:effectLst/>
            </c:spPr>
            <c:extLst>
              <c:ext xmlns:c16="http://schemas.microsoft.com/office/drawing/2014/chart" uri="{C3380CC4-5D6E-409C-BE32-E72D297353CC}">
                <c16:uniqueId val="{00000003-246F-4356-B35C-02A6EF7C22B5}"/>
              </c:ext>
            </c:extLst>
          </c:dPt>
          <c:cat>
            <c:strRef>
              <c:f>Sheet1!$A$2:$A$5</c:f>
              <c:strCache>
                <c:ptCount val="4"/>
                <c:pt idx="0">
                  <c:v>Doing</c:v>
                </c:pt>
                <c:pt idx="1">
                  <c:v>Reading</c:v>
                </c:pt>
                <c:pt idx="2">
                  <c:v>Graphic Icons</c:v>
                </c:pt>
                <c:pt idx="3">
                  <c:v>Visual</c:v>
                </c:pt>
              </c:strCache>
            </c:strRef>
          </c:cat>
          <c:val>
            <c:numRef>
              <c:f>Sheet1!$C$2:$C$5</c:f>
              <c:numCache>
                <c:formatCode>General</c:formatCode>
                <c:ptCount val="4"/>
                <c:pt idx="0">
                  <c:v>60</c:v>
                </c:pt>
                <c:pt idx="1">
                  <c:v>75</c:v>
                </c:pt>
                <c:pt idx="2">
                  <c:v>45</c:v>
                </c:pt>
                <c:pt idx="3">
                  <c:v>12</c:v>
                </c:pt>
              </c:numCache>
            </c:numRef>
          </c:val>
          <c:extLst>
            <c:ext xmlns:c16="http://schemas.microsoft.com/office/drawing/2014/chart" uri="{C3380CC4-5D6E-409C-BE32-E72D297353CC}">
              <c16:uniqueId val="{00000002-246F-4356-B35C-02A6EF7C22B5}"/>
            </c:ext>
          </c:extLst>
        </c:ser>
        <c:dLbls>
          <c:showLegendKey val="0"/>
          <c:showVal val="0"/>
          <c:showCatName val="0"/>
          <c:showSerName val="0"/>
          <c:showPercent val="0"/>
          <c:showBubbleSize val="0"/>
        </c:dLbls>
        <c:gapWidth val="50"/>
        <c:overlap val="100"/>
        <c:axId val="1049426776"/>
        <c:axId val="1049432680"/>
      </c:barChart>
      <c:catAx>
        <c:axId val="10494267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049432680"/>
        <c:crosses val="autoZero"/>
        <c:auto val="1"/>
        <c:lblAlgn val="ctr"/>
        <c:lblOffset val="100"/>
        <c:noMultiLvlLbl val="0"/>
      </c:catAx>
      <c:valAx>
        <c:axId val="1049432680"/>
        <c:scaling>
          <c:orientation val="minMax"/>
        </c:scaling>
        <c:delete val="1"/>
        <c:axPos val="b"/>
        <c:numFmt formatCode="0%" sourceLinked="1"/>
        <c:majorTickMark val="none"/>
        <c:minorTickMark val="none"/>
        <c:tickLblPos val="nextTo"/>
        <c:crossAx val="1049426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75000"/>
                </a:schemeClr>
              </a:solidFill>
              <a:ln w="19050">
                <a:noFill/>
              </a:ln>
              <a:effectLst/>
            </c:spPr>
            <c:extLst>
              <c:ext xmlns:c16="http://schemas.microsoft.com/office/drawing/2014/chart" uri="{C3380CC4-5D6E-409C-BE32-E72D297353CC}">
                <c16:uniqueId val="{00000001-5890-4D46-8D82-148677C99832}"/>
              </c:ext>
            </c:extLst>
          </c:dPt>
          <c:dPt>
            <c:idx val="1"/>
            <c:bubble3D val="0"/>
            <c:spPr>
              <a:noFill/>
              <a:ln w="19050">
                <a:noFill/>
              </a:ln>
              <a:effectLst/>
            </c:spPr>
            <c:extLst>
              <c:ext xmlns:c16="http://schemas.microsoft.com/office/drawing/2014/chart" uri="{C3380CC4-5D6E-409C-BE32-E72D297353CC}">
                <c16:uniqueId val="{00000003-5890-4D46-8D82-148677C99832}"/>
              </c:ext>
            </c:extLst>
          </c:dPt>
          <c:dLbls>
            <c:dLbl>
              <c:idx val="0"/>
              <c:layout>
                <c:manualLayout>
                  <c:x val="-0.22959408719743366"/>
                  <c:y val="0.24413857335448394"/>
                </c:manualLayout>
              </c:layout>
              <c:tx>
                <c:rich>
                  <a:bodyPr rot="0" spcFirstLastPara="1" vertOverflow="ellipsis" vert="horz" wrap="none" lIns="0" tIns="0" rIns="0" bIns="182880" anchor="ctr" anchorCtr="1">
                    <a:noAutofit/>
                  </a:bodyPr>
                  <a:lstStyle/>
                  <a:p>
                    <a:pPr>
                      <a:defRPr sz="1800" b="0" i="0" u="none" strike="noStrike" kern="1200" spc="-150" baseline="0">
                        <a:solidFill>
                          <a:schemeClr val="tx1"/>
                        </a:solidFill>
                        <a:latin typeface="+mn-lt"/>
                        <a:ea typeface="+mn-ea"/>
                        <a:cs typeface="+mn-cs"/>
                      </a:defRPr>
                    </a:pPr>
                    <a:fld id="{857C2360-0166-43D0-ADF6-D455675720A2}" type="VALUE">
                      <a:rPr lang="en-US" sz="1800" b="1" spc="-150">
                        <a:solidFill>
                          <a:schemeClr val="tx1"/>
                        </a:solidFill>
                      </a:rPr>
                      <a:pPr>
                        <a:defRPr sz="1800" spc="-150">
                          <a:solidFill>
                            <a:schemeClr val="tx1"/>
                          </a:solidFill>
                        </a:defRPr>
                      </a:pPr>
                      <a:t>[VALUE]</a:t>
                    </a:fld>
                    <a:endParaRPr lang="en-SG"/>
                  </a:p>
                </c:rich>
              </c:tx>
              <c:numFmt formatCode="0%" sourceLinked="0"/>
              <c:spPr>
                <a:noFill/>
                <a:ln>
                  <a:noFill/>
                </a:ln>
                <a:effectLst/>
              </c:spPr>
              <c:txPr>
                <a:bodyPr rot="0" spcFirstLastPara="1" vertOverflow="ellipsis" vert="horz" wrap="none" lIns="0" tIns="0" rIns="0" bIns="182880" anchor="ctr" anchorCtr="1">
                  <a:noAutofit/>
                </a:bodyPr>
                <a:lstStyle/>
                <a:p>
                  <a:pPr>
                    <a:defRPr sz="1800" b="0" i="0" u="none" strike="noStrike" kern="1200" spc="-15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5890-4D46-8D82-148677C99832}"/>
                </c:ext>
              </c:extLst>
            </c:dLbl>
            <c:dLbl>
              <c:idx val="1"/>
              <c:delete val="1"/>
              <c:extLst>
                <c:ext xmlns:c15="http://schemas.microsoft.com/office/drawing/2012/chart" uri="{CE6537A1-D6FC-4f65-9D91-7224C49458BB}"/>
                <c:ext xmlns:c16="http://schemas.microsoft.com/office/drawing/2014/chart" uri="{C3380CC4-5D6E-409C-BE32-E72D297353CC}">
                  <c16:uniqueId val="{00000003-5890-4D46-8D82-148677C9983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4-5890-4D46-8D82-148677C99832}"/>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3652462113229849E-2"/>
          <c:w val="0.97642002866223998"/>
          <c:h val="0.93634753788677016"/>
        </c:manualLayout>
      </c:layout>
      <c:lineChart>
        <c:grouping val="standard"/>
        <c:varyColors val="0"/>
        <c:ser>
          <c:idx val="0"/>
          <c:order val="0"/>
          <c:tx>
            <c:strRef>
              <c:f>Sheet1!$B$1</c:f>
              <c:strCache>
                <c:ptCount val="1"/>
                <c:pt idx="0">
                  <c:v>Series 1</c:v>
                </c:pt>
              </c:strCache>
            </c:strRef>
          </c:tx>
          <c:spPr>
            <a:ln w="50800" cap="rnd">
              <a:solidFill>
                <a:schemeClr val="bg1"/>
              </a:solidFill>
              <a:round/>
            </a:ln>
            <a:effectLst/>
          </c:spPr>
          <c:marker>
            <c:symbol val="circle"/>
            <c:size val="10"/>
            <c:spPr>
              <a:solidFill>
                <a:schemeClr val="tx1"/>
              </a:solidFill>
              <a:ln w="50800">
                <a:solidFill>
                  <a:schemeClr val="bg1"/>
                </a:solidFill>
              </a:ln>
              <a:effectLst/>
            </c:spPr>
          </c:marker>
          <c:dPt>
            <c:idx val="4"/>
            <c:marker>
              <c:symbol val="circle"/>
              <c:size val="10"/>
              <c:spPr>
                <a:solidFill>
                  <a:schemeClr val="tx1"/>
                </a:solidFill>
                <a:ln w="50800">
                  <a:solidFill>
                    <a:schemeClr val="bg1"/>
                  </a:solidFill>
                </a:ln>
                <a:effectLst/>
              </c:spPr>
            </c:marker>
            <c:bubble3D val="0"/>
            <c:spPr>
              <a:ln w="50800" cap="rnd">
                <a:solidFill>
                  <a:schemeClr val="bg1"/>
                </a:solidFill>
                <a:round/>
              </a:ln>
              <a:effectLst/>
            </c:spPr>
            <c:extLst>
              <c:ext xmlns:c16="http://schemas.microsoft.com/office/drawing/2014/chart" uri="{C3380CC4-5D6E-409C-BE32-E72D297353CC}">
                <c16:uniqueId val="{00000001-839C-4AC1-8CC5-4FCE572968AA}"/>
              </c:ext>
            </c:extLst>
          </c:dPt>
          <c:cat>
            <c:strRef>
              <c:f>Sheet1!$A$2:$A$6</c:f>
              <c:strCache>
                <c:ptCount val="5"/>
                <c:pt idx="0">
                  <c:v>Category 1</c:v>
                </c:pt>
                <c:pt idx="1">
                  <c:v>Category 2</c:v>
                </c:pt>
                <c:pt idx="2">
                  <c:v>Category 3</c:v>
                </c:pt>
                <c:pt idx="3">
                  <c:v>Category 4</c:v>
                </c:pt>
                <c:pt idx="4">
                  <c:v>cata</c:v>
                </c:pt>
              </c:strCache>
            </c:strRef>
          </c:cat>
          <c:val>
            <c:numRef>
              <c:f>Sheet1!$B$2:$B$6</c:f>
              <c:numCache>
                <c:formatCode>General</c:formatCode>
                <c:ptCount val="5"/>
                <c:pt idx="0">
                  <c:v>20</c:v>
                </c:pt>
                <c:pt idx="1">
                  <c:v>18</c:v>
                </c:pt>
                <c:pt idx="2">
                  <c:v>22</c:v>
                </c:pt>
                <c:pt idx="3">
                  <c:v>15</c:v>
                </c:pt>
                <c:pt idx="4">
                  <c:v>16</c:v>
                </c:pt>
              </c:numCache>
            </c:numRef>
          </c:val>
          <c:smooth val="0"/>
          <c:extLst>
            <c:ext xmlns:c16="http://schemas.microsoft.com/office/drawing/2014/chart" uri="{C3380CC4-5D6E-409C-BE32-E72D297353CC}">
              <c16:uniqueId val="{00000002-839C-4AC1-8CC5-4FCE572968AA}"/>
            </c:ext>
          </c:extLst>
        </c:ser>
        <c:ser>
          <c:idx val="1"/>
          <c:order val="1"/>
          <c:tx>
            <c:strRef>
              <c:f>Sheet1!$C$1</c:f>
              <c:strCache>
                <c:ptCount val="1"/>
                <c:pt idx="0">
                  <c:v>Series 2</c:v>
                </c:pt>
              </c:strCache>
            </c:strRef>
          </c:tx>
          <c:spPr>
            <a:ln w="50800" cap="rnd">
              <a:solidFill>
                <a:schemeClr val="accent3"/>
              </a:solidFill>
              <a:round/>
            </a:ln>
            <a:effectLst/>
          </c:spPr>
          <c:marker>
            <c:symbol val="circle"/>
            <c:size val="10"/>
            <c:spPr>
              <a:solidFill>
                <a:schemeClr val="tx1"/>
              </a:solidFill>
              <a:ln w="50800">
                <a:solidFill>
                  <a:schemeClr val="accent3"/>
                </a:solidFill>
              </a:ln>
              <a:effectLst/>
            </c:spPr>
          </c:marker>
          <c:cat>
            <c:strRef>
              <c:f>Sheet1!$A$2:$A$6</c:f>
              <c:strCache>
                <c:ptCount val="5"/>
                <c:pt idx="0">
                  <c:v>Category 1</c:v>
                </c:pt>
                <c:pt idx="1">
                  <c:v>Category 2</c:v>
                </c:pt>
                <c:pt idx="2">
                  <c:v>Category 3</c:v>
                </c:pt>
                <c:pt idx="3">
                  <c:v>Category 4</c:v>
                </c:pt>
                <c:pt idx="4">
                  <c:v>cata</c:v>
                </c:pt>
              </c:strCache>
            </c:strRef>
          </c:cat>
          <c:val>
            <c:numRef>
              <c:f>Sheet1!$C$2:$C$6</c:f>
              <c:numCache>
                <c:formatCode>General</c:formatCode>
                <c:ptCount val="5"/>
                <c:pt idx="0">
                  <c:v>25</c:v>
                </c:pt>
                <c:pt idx="1">
                  <c:v>24</c:v>
                </c:pt>
                <c:pt idx="2">
                  <c:v>16</c:v>
                </c:pt>
                <c:pt idx="3">
                  <c:v>21</c:v>
                </c:pt>
                <c:pt idx="4">
                  <c:v>20</c:v>
                </c:pt>
              </c:numCache>
            </c:numRef>
          </c:val>
          <c:smooth val="0"/>
          <c:extLst>
            <c:ext xmlns:c16="http://schemas.microsoft.com/office/drawing/2014/chart" uri="{C3380CC4-5D6E-409C-BE32-E72D297353CC}">
              <c16:uniqueId val="{00000003-839C-4AC1-8CC5-4FCE572968AA}"/>
            </c:ext>
          </c:extLst>
        </c:ser>
        <c:ser>
          <c:idx val="2"/>
          <c:order val="2"/>
          <c:tx>
            <c:strRef>
              <c:f>Sheet1!$D$1</c:f>
              <c:strCache>
                <c:ptCount val="1"/>
                <c:pt idx="0">
                  <c:v>Series 3</c:v>
                </c:pt>
              </c:strCache>
            </c:strRef>
          </c:tx>
          <c:spPr>
            <a:ln w="76200" cap="rnd">
              <a:solidFill>
                <a:schemeClr val="bg2"/>
              </a:solidFill>
              <a:round/>
            </a:ln>
            <a:effectLst/>
          </c:spPr>
          <c:marker>
            <c:symbol val="circle"/>
            <c:size val="17"/>
            <c:spPr>
              <a:solidFill>
                <a:schemeClr val="tx1"/>
              </a:solidFill>
              <a:ln w="50800">
                <a:solidFill>
                  <a:schemeClr val="bg2"/>
                </a:solidFill>
              </a:ln>
              <a:effectLst/>
            </c:spPr>
          </c:marker>
          <c:cat>
            <c:strRef>
              <c:f>Sheet1!$A$2:$A$6</c:f>
              <c:strCache>
                <c:ptCount val="5"/>
                <c:pt idx="0">
                  <c:v>Category 1</c:v>
                </c:pt>
                <c:pt idx="1">
                  <c:v>Category 2</c:v>
                </c:pt>
                <c:pt idx="2">
                  <c:v>Category 3</c:v>
                </c:pt>
                <c:pt idx="3">
                  <c:v>Category 4</c:v>
                </c:pt>
                <c:pt idx="4">
                  <c:v>cata</c:v>
                </c:pt>
              </c:strCache>
            </c:strRef>
          </c:cat>
          <c:val>
            <c:numRef>
              <c:f>Sheet1!$D$2:$D$6</c:f>
              <c:numCache>
                <c:formatCode>General</c:formatCode>
                <c:ptCount val="5"/>
                <c:pt idx="0">
                  <c:v>16</c:v>
                </c:pt>
                <c:pt idx="1">
                  <c:v>16</c:v>
                </c:pt>
                <c:pt idx="2">
                  <c:v>22</c:v>
                </c:pt>
                <c:pt idx="3">
                  <c:v>27</c:v>
                </c:pt>
                <c:pt idx="4">
                  <c:v>38</c:v>
                </c:pt>
              </c:numCache>
            </c:numRef>
          </c:val>
          <c:smooth val="0"/>
          <c:extLst>
            <c:ext xmlns:c16="http://schemas.microsoft.com/office/drawing/2014/chart" uri="{C3380CC4-5D6E-409C-BE32-E72D297353CC}">
              <c16:uniqueId val="{00000004-839C-4AC1-8CC5-4FCE572968AA}"/>
            </c:ext>
          </c:extLst>
        </c:ser>
        <c:dLbls>
          <c:showLegendKey val="0"/>
          <c:showVal val="0"/>
          <c:showCatName val="0"/>
          <c:showSerName val="0"/>
          <c:showPercent val="0"/>
          <c:showBubbleSize val="0"/>
        </c:dLbls>
        <c:marker val="1"/>
        <c:smooth val="0"/>
        <c:axId val="575147384"/>
        <c:axId val="575139544"/>
      </c:lineChart>
      <c:catAx>
        <c:axId val="575147384"/>
        <c:scaling>
          <c:orientation val="minMax"/>
        </c:scaling>
        <c:delete val="1"/>
        <c:axPos val="b"/>
        <c:numFmt formatCode="General" sourceLinked="1"/>
        <c:majorTickMark val="none"/>
        <c:minorTickMark val="none"/>
        <c:tickLblPos val="nextTo"/>
        <c:crossAx val="575139544"/>
        <c:crosses val="autoZero"/>
        <c:auto val="1"/>
        <c:lblAlgn val="ctr"/>
        <c:lblOffset val="100"/>
        <c:noMultiLvlLbl val="0"/>
      </c:catAx>
      <c:valAx>
        <c:axId val="575139544"/>
        <c:scaling>
          <c:orientation val="minMax"/>
          <c:min val="10"/>
        </c:scaling>
        <c:delete val="1"/>
        <c:axPos val="l"/>
        <c:numFmt formatCode="General" sourceLinked="1"/>
        <c:majorTickMark val="out"/>
        <c:minorTickMark val="none"/>
        <c:tickLblPos val="nextTo"/>
        <c:crossAx val="575147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0644593904928552"/>
                  <c:y val="0.22099117057205678"/>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3200" b="1" spc="-150">
                        <a:solidFill>
                          <a:schemeClr val="accent1">
                            <a:lumMod val="20000"/>
                            <a:lumOff val="80000"/>
                          </a:schemeClr>
                        </a:solidFill>
                      </a:rPr>
                      <a:pPr>
                        <a:defRPr sz="3200" spc="-150">
                          <a:solidFill>
                            <a:schemeClr val="accent1">
                              <a:lumMod val="20000"/>
                              <a:lumOff val="80000"/>
                            </a:schemeClr>
                          </a:solidFill>
                        </a:defRPr>
                      </a:pPr>
                      <a:t>[VALUE]</a:t>
                    </a:fld>
                    <a:endParaRPr lang="en-SG"/>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959408719743366"/>
                  <c:y val="-3.3630260034642125E-2"/>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3200" b="1" spc="-150">
                        <a:solidFill>
                          <a:schemeClr val="accent1">
                            <a:lumMod val="20000"/>
                            <a:lumOff val="80000"/>
                          </a:schemeClr>
                        </a:solidFill>
                      </a:rPr>
                      <a:pPr>
                        <a:defRPr sz="3200" spc="-150">
                          <a:solidFill>
                            <a:schemeClr val="accent1">
                              <a:lumMod val="20000"/>
                              <a:lumOff val="80000"/>
                            </a:schemeClr>
                          </a:solidFill>
                        </a:defRPr>
                      </a:pPr>
                      <a:t>[VALUE]</a:t>
                    </a:fld>
                    <a:endParaRPr lang="en-SG"/>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0.5</c:v>
                </c:pt>
                <c:pt idx="1">
                  <c:v>0.5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11385334645669291"/>
                  <c:y val="-0.31911489435124396"/>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3200" b="1" spc="-150">
                        <a:solidFill>
                          <a:schemeClr val="accent1">
                            <a:lumMod val="20000"/>
                            <a:lumOff val="80000"/>
                          </a:schemeClr>
                        </a:solidFill>
                      </a:rPr>
                      <a:pPr>
                        <a:defRPr sz="3200" spc="-150">
                          <a:solidFill>
                            <a:schemeClr val="accent1">
                              <a:lumMod val="20000"/>
                              <a:lumOff val="80000"/>
                            </a:schemeClr>
                          </a:solidFill>
                        </a:defRPr>
                      </a:pPr>
                      <a:t>[VALUE]</a:t>
                    </a:fld>
                    <a:endParaRPr lang="en-SG"/>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0.87</c:v>
                </c:pt>
                <c:pt idx="1">
                  <c:v>0.13</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0644593904928552"/>
                  <c:y val="-0.24413918089786407"/>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spc="-150">
                          <a:solidFill>
                            <a:schemeClr val="accent2"/>
                          </a:solidFill>
                        </a:defRPr>
                      </a:pPr>
                      <a:t>[VALUE]</a:t>
                    </a:fld>
                    <a:endParaRPr lang="en-SG"/>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0.75</c:v>
                </c:pt>
                <c:pt idx="1">
                  <c:v>0.25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187803781471757"/>
                  <c:y val="0.23642277242700821"/>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spc="-150">
                          <a:solidFill>
                            <a:schemeClr val="accent2"/>
                          </a:solidFill>
                        </a:defRPr>
                      </a:pPr>
                      <a:t>[VALUE]</a:t>
                    </a:fld>
                    <a:endParaRPr lang="en-SG"/>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3731013658014971"/>
                  <c:y val="7.7161046991657822E-3"/>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spc="-150">
                          <a:solidFill>
                            <a:schemeClr val="accent2"/>
                          </a:solidFill>
                        </a:defRPr>
                      </a:pPr>
                      <a:t>[VALUE]</a:t>
                    </a:fld>
                    <a:endParaRPr lang="en-SG"/>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0.5</c:v>
                </c:pt>
                <c:pt idx="1">
                  <c:v>0.5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13700149460484107"/>
                  <c:y val="-0.34226229713367107"/>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spc="-150">
                          <a:solidFill>
                            <a:schemeClr val="accent2"/>
                          </a:solidFill>
                        </a:defRPr>
                      </a:pPr>
                      <a:t>[VALUE]</a:t>
                    </a:fld>
                    <a:endParaRPr lang="en-SG"/>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0.87</c:v>
                </c:pt>
                <c:pt idx="1">
                  <c:v>0.13</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959408719743366"/>
                  <c:y val="-0.27282008878638958"/>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spc="-150">
                          <a:solidFill>
                            <a:schemeClr val="accent2"/>
                          </a:solidFill>
                        </a:defRPr>
                      </a:pPr>
                      <a:t>[VALUE]</a:t>
                    </a:fld>
                    <a:endParaRPr lang="en-SG"/>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0.75</c:v>
                </c:pt>
                <c:pt idx="1">
                  <c:v>0.25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9/23/2024</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9/23/2024</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a:t>
            </a:r>
            <a:r>
              <a:rPr lang="en-US" b="1" dirty="0"/>
              <a:t>editable pieces </a:t>
            </a:r>
            <a:r>
              <a:rPr lang="en-US" dirty="0"/>
              <a:t>that were used to build infographic sample</a:t>
            </a:r>
          </a:p>
          <a:p>
            <a:r>
              <a:rPr lang="en-US" dirty="0"/>
              <a:t>Icons – Eye, PC</a:t>
            </a:r>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a:p>
        </p:txBody>
      </p:sp>
    </p:spTree>
    <p:extLst>
      <p:ext uri="{BB962C8B-B14F-4D97-AF65-F5344CB8AC3E}">
        <p14:creationId xmlns:p14="http://schemas.microsoft.com/office/powerpoint/2010/main" val="3093172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a:p>
        </p:txBody>
      </p:sp>
    </p:spTree>
    <p:extLst>
      <p:ext uri="{BB962C8B-B14F-4D97-AF65-F5344CB8AC3E}">
        <p14:creationId xmlns:p14="http://schemas.microsoft.com/office/powerpoint/2010/main" val="352342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31</a:t>
            </a:fld>
            <a:endParaRPr lang="en-US"/>
          </a:p>
        </p:txBody>
      </p:sp>
    </p:spTree>
    <p:extLst>
      <p:ext uri="{BB962C8B-B14F-4D97-AF65-F5344CB8AC3E}">
        <p14:creationId xmlns:p14="http://schemas.microsoft.com/office/powerpoint/2010/main" val="8735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32</a:t>
            </a:fld>
            <a:endParaRPr lang="en-US"/>
          </a:p>
        </p:txBody>
      </p:sp>
    </p:spTree>
    <p:extLst>
      <p:ext uri="{BB962C8B-B14F-4D97-AF65-F5344CB8AC3E}">
        <p14:creationId xmlns:p14="http://schemas.microsoft.com/office/powerpoint/2010/main" val="132734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33</a:t>
            </a:fld>
            <a:endParaRPr lang="en-US"/>
          </a:p>
        </p:txBody>
      </p:sp>
    </p:spTree>
    <p:extLst>
      <p:ext uri="{BB962C8B-B14F-4D97-AF65-F5344CB8AC3E}">
        <p14:creationId xmlns:p14="http://schemas.microsoft.com/office/powerpoint/2010/main" val="3766591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35</a:t>
            </a:fld>
            <a:endParaRPr lang="en-US"/>
          </a:p>
        </p:txBody>
      </p:sp>
    </p:spTree>
    <p:extLst>
      <p:ext uri="{BB962C8B-B14F-4D97-AF65-F5344CB8AC3E}">
        <p14:creationId xmlns:p14="http://schemas.microsoft.com/office/powerpoint/2010/main" val="140268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a:t>
            </a:r>
            <a:r>
              <a:rPr lang="en-US" b="1" dirty="0"/>
              <a:t>editable pieces </a:t>
            </a:r>
            <a:r>
              <a:rPr lang="en-US" dirty="0"/>
              <a:t>that were used to build infographic sample</a:t>
            </a:r>
          </a:p>
          <a:p>
            <a:r>
              <a:rPr lang="en-US" dirty="0"/>
              <a:t>Icons – Eye, PC</a:t>
            </a:r>
          </a:p>
        </p:txBody>
      </p:sp>
      <p:sp>
        <p:nvSpPr>
          <p:cNvPr id="4" name="Slide Number Placeholder 3"/>
          <p:cNvSpPr>
            <a:spLocks noGrp="1"/>
          </p:cNvSpPr>
          <p:nvPr>
            <p:ph type="sldNum" sz="quarter" idx="10"/>
          </p:nvPr>
        </p:nvSpPr>
        <p:spPr/>
        <p:txBody>
          <a:bodyPr/>
          <a:lstStyle/>
          <a:p>
            <a:fld id="{4CBCEA92-F142-4D57-B507-37BDAF44710C}" type="slidenum">
              <a:rPr lang="en-US" smtClean="0"/>
              <a:t>37</a:t>
            </a:fld>
            <a:endParaRPr lang="en-US"/>
          </a:p>
        </p:txBody>
      </p:sp>
    </p:spTree>
    <p:extLst>
      <p:ext uri="{BB962C8B-B14F-4D97-AF65-F5344CB8AC3E}">
        <p14:creationId xmlns:p14="http://schemas.microsoft.com/office/powerpoint/2010/main" val="1119884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063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t>‹#›</a:t>
            </a:fld>
            <a:endParaRPr lang="en-US"/>
          </a:p>
        </p:txBody>
      </p:sp>
      <p:sp>
        <p:nvSpPr>
          <p:cNvPr id="9" name="TextBox 8">
            <a:hlinkClick r:id="rId3"/>
            <a:extLst>
              <a:ext uri="{FF2B5EF4-FFF2-40B4-BE49-F238E27FC236}">
                <a16:creationId xmlns:a16="http://schemas.microsoft.com/office/drawing/2014/main"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Neal Creative  | click &amp; </a:t>
            </a:r>
            <a:r>
              <a:rPr kumimoji="0" lang="en-US" sz="1200" b="1" i="0" u="none" strike="noStrike" kern="0" cap="none" spc="0" normalizeH="0" baseline="0" noProof="0" dirty="0">
                <a:ln>
                  <a:noFill/>
                </a:ln>
                <a:effectLst/>
                <a:uLnTx/>
                <a:uFillTx/>
              </a:rPr>
              <a:t>Learn more</a:t>
            </a:r>
          </a:p>
        </p:txBody>
      </p:sp>
      <p:sp>
        <p:nvSpPr>
          <p:cNvPr id="10" name="TextBox 9">
            <a:extLst>
              <a:ext uri="{FF2B5EF4-FFF2-40B4-BE49-F238E27FC236}">
                <a16:creationId xmlns:a16="http://schemas.microsoft.com/office/drawing/2014/main"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222153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t>‹#›</a:t>
            </a:fld>
            <a:endParaRPr lang="en-US"/>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7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val="20625437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chemeClr val="bg1"/>
                </a:solidFill>
              </a:rPr>
              <a:t>Neal Creative</a:t>
            </a:r>
            <a:r>
              <a:rPr lang="en-US" sz="1100" baseline="0" dirty="0">
                <a:solidFill>
                  <a:schemeClr val="bg1"/>
                </a:solidFill>
              </a:rPr>
              <a:t>  | </a:t>
            </a:r>
            <a:r>
              <a:rPr lang="en-US" sz="1100" b="1" baseline="0" dirty="0">
                <a:solidFill>
                  <a:schemeClr val="bg1"/>
                </a:solidFill>
              </a:rPr>
              <a:t>Learn more</a:t>
            </a:r>
            <a:endParaRPr lang="en-US" sz="1100" b="1" dirty="0">
              <a:solidFill>
                <a:schemeClr val="bg1"/>
              </a:solidFill>
            </a:endParaRPr>
          </a:p>
        </p:txBody>
      </p:sp>
      <p:sp>
        <p:nvSpPr>
          <p:cNvPr id="5" name="TextBox 4">
            <a:extLst>
              <a:ext uri="{FF2B5EF4-FFF2-40B4-BE49-F238E27FC236}">
                <a16:creationId xmlns:a16="http://schemas.microsoft.com/office/drawing/2014/main"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32262790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lvl="0" algn="ctr">
              <a:lnSpc>
                <a:spcPct val="90000"/>
              </a:lnSpc>
              <a:spcBef>
                <a:spcPct val="0"/>
              </a:spcBef>
              <a:buNone/>
              <a:tabLst>
                <a:tab pos="10579100" algn="l"/>
              </a:tabLst>
            </a:pPr>
            <a:endParaRPr lang="en-US" sz="3400" b="0" i="0" spc="160" baseline="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a:p>
        </p:txBody>
      </p:sp>
    </p:spTree>
    <p:extLst>
      <p:ext uri="{BB962C8B-B14F-4D97-AF65-F5344CB8AC3E}">
        <p14:creationId xmlns:p14="http://schemas.microsoft.com/office/powerpoint/2010/main" val="10717993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7" r:id="rId4"/>
    <p:sldLayoutId id="2147483679" r:id="rId5"/>
  </p:sldLayoutIdLst>
  <p:hf hdr="0" dt="0"/>
  <p:txStyles>
    <p:title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chart" Target="../charts/chart7.xml"/><Relationship Id="rId13" Type="http://schemas.openxmlformats.org/officeDocument/2006/relationships/image" Target="../media/image46.emf"/><Relationship Id="rId3" Type="http://schemas.openxmlformats.org/officeDocument/2006/relationships/chart" Target="../charts/chart2.xml"/><Relationship Id="rId7" Type="http://schemas.openxmlformats.org/officeDocument/2006/relationships/chart" Target="../charts/chart6.xml"/><Relationship Id="rId12" Type="http://schemas.openxmlformats.org/officeDocument/2006/relationships/chart" Target="../charts/chart11.xml"/><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chart" Target="../charts/chart5.xml"/><Relationship Id="rId11" Type="http://schemas.openxmlformats.org/officeDocument/2006/relationships/chart" Target="../charts/chart10.xml"/><Relationship Id="rId5" Type="http://schemas.openxmlformats.org/officeDocument/2006/relationships/chart" Target="../charts/chart4.xml"/><Relationship Id="rId10" Type="http://schemas.openxmlformats.org/officeDocument/2006/relationships/chart" Target="../charts/chart9.xml"/><Relationship Id="rId4" Type="http://schemas.openxmlformats.org/officeDocument/2006/relationships/chart" Target="../charts/chart3.xml"/><Relationship Id="rId9" Type="http://schemas.openxmlformats.org/officeDocument/2006/relationships/chart" Target="../charts/chart8.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hart" Target="../charts/chart13.xml"/><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7" Type="http://schemas.openxmlformats.org/officeDocument/2006/relationships/chart" Target="../charts/chart18.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hart" Target="../charts/chart17.xml"/><Relationship Id="rId5" Type="http://schemas.openxmlformats.org/officeDocument/2006/relationships/image" Target="../media/image56.png"/><Relationship Id="rId4" Type="http://schemas.openxmlformats.org/officeDocument/2006/relationships/chart" Target="../charts/char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sney+ Logo, symbol, meaning, history, PNG, brand">
            <a:extLst>
              <a:ext uri="{FF2B5EF4-FFF2-40B4-BE49-F238E27FC236}">
                <a16:creationId xmlns:a16="http://schemas.microsoft.com/office/drawing/2014/main" id="{C1358885-332A-C18E-0315-45CC475F379E}"/>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145916"/>
            <a:ext cx="10496145" cy="59040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88B3EC9-AAAD-5B25-1717-46F5445B9F11}"/>
              </a:ext>
            </a:extLst>
          </p:cNvPr>
          <p:cNvSpPr txBox="1"/>
          <p:nvPr/>
        </p:nvSpPr>
        <p:spPr>
          <a:xfrm>
            <a:off x="3254712" y="5214025"/>
            <a:ext cx="8937288" cy="1508105"/>
          </a:xfrm>
          <a:prstGeom prst="rect">
            <a:avLst/>
          </a:prstGeom>
          <a:noFill/>
        </p:spPr>
        <p:txBody>
          <a:bodyPr wrap="square">
            <a:spAutoFit/>
          </a:bodyPr>
          <a:lstStyle/>
          <a:p>
            <a:r>
              <a:rPr lang="en" sz="6000" dirty="0">
                <a:latin typeface="Times New Roman"/>
                <a:ea typeface="Times New Roman"/>
                <a:cs typeface="Times New Roman"/>
                <a:sym typeface="Times New Roman"/>
              </a:rPr>
              <a:t>Disney+ Database Analytics</a:t>
            </a:r>
            <a:endParaRPr kumimoji="0" lang="en-US" sz="6000" b="1" i="0" u="none" strike="noStrike" kern="1200" cap="all" spc="0" normalizeH="0" baseline="0" noProof="0" dirty="0">
              <a:ln>
                <a:noFill/>
              </a:ln>
              <a:solidFill>
                <a:prstClr val="white"/>
              </a:solidFill>
              <a:effectLst/>
              <a:uLnTx/>
              <a:uFillTx/>
              <a:latin typeface="Tenorite"/>
              <a:ea typeface="+mj-ea"/>
              <a:cs typeface="+mj-cs"/>
            </a:endParaRPr>
          </a:p>
          <a:p>
            <a:r>
              <a:rPr kumimoji="0" lang="en-US" sz="3200" b="1" i="0" u="none" strike="noStrike" kern="1200" cap="all" spc="0" normalizeH="0" baseline="0" noProof="0" dirty="0">
                <a:ln>
                  <a:noFill/>
                </a:ln>
                <a:solidFill>
                  <a:prstClr val="white"/>
                </a:solidFill>
                <a:effectLst/>
                <a:uLnTx/>
                <a:uFillTx/>
                <a:latin typeface="Tenorite"/>
                <a:ea typeface="+mj-ea"/>
                <a:cs typeface="+mj-cs"/>
              </a:rPr>
              <a:t>by Saifuddin sanusi</a:t>
            </a:r>
            <a:endParaRPr lang="en-SG" sz="2400" b="1" dirty="0"/>
          </a:p>
        </p:txBody>
      </p:sp>
    </p:spTree>
    <p:extLst>
      <p:ext uri="{BB962C8B-B14F-4D97-AF65-F5344CB8AC3E}">
        <p14:creationId xmlns:p14="http://schemas.microsoft.com/office/powerpoint/2010/main" val="303233010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800" dirty="0"/>
              <a:t>Data Analysis – </a:t>
            </a:r>
            <a:endParaRPr lang="en-SG" dirty="0"/>
          </a:p>
        </p:txBody>
      </p:sp>
      <p:pic>
        <p:nvPicPr>
          <p:cNvPr id="6" name="Picture 5">
            <a:extLst>
              <a:ext uri="{FF2B5EF4-FFF2-40B4-BE49-F238E27FC236}">
                <a16:creationId xmlns:a16="http://schemas.microsoft.com/office/drawing/2014/main" id="{7DA57613-734F-19BA-5F01-D165C5B0D08D}"/>
              </a:ext>
            </a:extLst>
          </p:cNvPr>
          <p:cNvPicPr>
            <a:picLocks noChangeAspect="1"/>
          </p:cNvPicPr>
          <p:nvPr/>
        </p:nvPicPr>
        <p:blipFill>
          <a:blip r:embed="rId2"/>
          <a:stretch>
            <a:fillRect/>
          </a:stretch>
        </p:blipFill>
        <p:spPr>
          <a:xfrm>
            <a:off x="639289" y="1664240"/>
            <a:ext cx="4162425" cy="1447800"/>
          </a:xfrm>
          <a:prstGeom prst="rect">
            <a:avLst/>
          </a:prstGeom>
        </p:spPr>
      </p:pic>
      <p:pic>
        <p:nvPicPr>
          <p:cNvPr id="10" name="Picture 9">
            <a:extLst>
              <a:ext uri="{FF2B5EF4-FFF2-40B4-BE49-F238E27FC236}">
                <a16:creationId xmlns:a16="http://schemas.microsoft.com/office/drawing/2014/main" id="{409D5AC9-562B-13D9-7BE5-B588B6429646}"/>
              </a:ext>
            </a:extLst>
          </p:cNvPr>
          <p:cNvPicPr>
            <a:picLocks noChangeAspect="1"/>
          </p:cNvPicPr>
          <p:nvPr/>
        </p:nvPicPr>
        <p:blipFill>
          <a:blip r:embed="rId3"/>
          <a:stretch>
            <a:fillRect/>
          </a:stretch>
        </p:blipFill>
        <p:spPr>
          <a:xfrm>
            <a:off x="6644273" y="1611057"/>
            <a:ext cx="5089684" cy="3888598"/>
          </a:xfrm>
          <a:prstGeom prst="rect">
            <a:avLst/>
          </a:prstGeom>
        </p:spPr>
      </p:pic>
      <p:sp>
        <p:nvSpPr>
          <p:cNvPr id="12" name="TextBox 11">
            <a:extLst>
              <a:ext uri="{FF2B5EF4-FFF2-40B4-BE49-F238E27FC236}">
                <a16:creationId xmlns:a16="http://schemas.microsoft.com/office/drawing/2014/main" id="{0C79F828-69D6-35A1-F4BE-6325970C9459}"/>
              </a:ext>
            </a:extLst>
          </p:cNvPr>
          <p:cNvSpPr txBox="1"/>
          <p:nvPr/>
        </p:nvSpPr>
        <p:spPr>
          <a:xfrm>
            <a:off x="1403214" y="3555356"/>
            <a:ext cx="6094378" cy="2862322"/>
          </a:xfrm>
          <a:prstGeom prst="rect">
            <a:avLst/>
          </a:prstGeom>
          <a:noFill/>
        </p:spPr>
        <p:txBody>
          <a:bodyPr wrap="square">
            <a:spAutoFit/>
          </a:bodyPr>
          <a:lstStyle/>
          <a:p>
            <a:r>
              <a:rPr lang="en-US" dirty="0"/>
              <a:t>decade	</a:t>
            </a:r>
            <a:r>
              <a:rPr lang="en-US" dirty="0" err="1"/>
              <a:t>movies_shows_count</a:t>
            </a:r>
            <a:endParaRPr lang="en-US" dirty="0"/>
          </a:p>
          <a:p>
            <a:r>
              <a:rPr lang="en-US" dirty="0"/>
              <a:t>1940	11</a:t>
            </a:r>
          </a:p>
          <a:p>
            <a:r>
              <a:rPr lang="en-US" dirty="0"/>
              <a:t>1950	22</a:t>
            </a:r>
          </a:p>
          <a:p>
            <a:r>
              <a:rPr lang="en-US" dirty="0"/>
              <a:t>1960	29</a:t>
            </a:r>
          </a:p>
          <a:p>
            <a:r>
              <a:rPr lang="en-US" dirty="0"/>
              <a:t>1970	37</a:t>
            </a:r>
          </a:p>
          <a:p>
            <a:r>
              <a:rPr lang="en-US" dirty="0"/>
              <a:t>1980	42</a:t>
            </a:r>
          </a:p>
          <a:p>
            <a:r>
              <a:rPr lang="en-US" dirty="0"/>
              <a:t>1990	128</a:t>
            </a:r>
          </a:p>
          <a:p>
            <a:r>
              <a:rPr lang="en-US" dirty="0"/>
              <a:t>2000	258</a:t>
            </a:r>
          </a:p>
          <a:p>
            <a:r>
              <a:rPr lang="en-US" dirty="0"/>
              <a:t>2010	548</a:t>
            </a:r>
          </a:p>
          <a:p>
            <a:r>
              <a:rPr lang="en-US" dirty="0"/>
              <a:t>2020	92</a:t>
            </a:r>
          </a:p>
        </p:txBody>
      </p:sp>
    </p:spTree>
    <p:extLst>
      <p:ext uri="{BB962C8B-B14F-4D97-AF65-F5344CB8AC3E}">
        <p14:creationId xmlns:p14="http://schemas.microsoft.com/office/powerpoint/2010/main" val="1113247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800" dirty="0"/>
              <a:t>Data Analysis – Average IMDB &amp; TMDB (Production Countries) </a:t>
            </a:r>
            <a:endParaRPr lang="en-SG" dirty="0"/>
          </a:p>
        </p:txBody>
      </p:sp>
      <p:pic>
        <p:nvPicPr>
          <p:cNvPr id="4" name="Picture 3">
            <a:extLst>
              <a:ext uri="{FF2B5EF4-FFF2-40B4-BE49-F238E27FC236}">
                <a16:creationId xmlns:a16="http://schemas.microsoft.com/office/drawing/2014/main" id="{6A369082-F008-C3F0-1CB4-8B1EBE8B0047}"/>
              </a:ext>
            </a:extLst>
          </p:cNvPr>
          <p:cNvPicPr>
            <a:picLocks noChangeAspect="1"/>
          </p:cNvPicPr>
          <p:nvPr/>
        </p:nvPicPr>
        <p:blipFill>
          <a:blip r:embed="rId2"/>
          <a:stretch>
            <a:fillRect/>
          </a:stretch>
        </p:blipFill>
        <p:spPr>
          <a:xfrm>
            <a:off x="436731" y="1362886"/>
            <a:ext cx="5133975" cy="1466850"/>
          </a:xfrm>
          <a:prstGeom prst="rect">
            <a:avLst/>
          </a:prstGeom>
        </p:spPr>
      </p:pic>
      <p:pic>
        <p:nvPicPr>
          <p:cNvPr id="9" name="Picture 8">
            <a:extLst>
              <a:ext uri="{FF2B5EF4-FFF2-40B4-BE49-F238E27FC236}">
                <a16:creationId xmlns:a16="http://schemas.microsoft.com/office/drawing/2014/main" id="{920B290C-F4A4-824F-0329-0824A788A091}"/>
              </a:ext>
            </a:extLst>
          </p:cNvPr>
          <p:cNvPicPr>
            <a:picLocks noChangeAspect="1"/>
          </p:cNvPicPr>
          <p:nvPr/>
        </p:nvPicPr>
        <p:blipFill>
          <a:blip r:embed="rId3"/>
          <a:stretch>
            <a:fillRect/>
          </a:stretch>
        </p:blipFill>
        <p:spPr>
          <a:xfrm>
            <a:off x="6436470" y="1128408"/>
            <a:ext cx="4540176" cy="5661498"/>
          </a:xfrm>
          <a:prstGeom prst="rect">
            <a:avLst/>
          </a:prstGeom>
        </p:spPr>
      </p:pic>
    </p:spTree>
    <p:extLst>
      <p:ext uri="{BB962C8B-B14F-4D97-AF65-F5344CB8AC3E}">
        <p14:creationId xmlns:p14="http://schemas.microsoft.com/office/powerpoint/2010/main" val="4651090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08BA1F4-B0BD-13D2-B532-37E98A49A19F}"/>
              </a:ext>
            </a:extLst>
          </p:cNvPr>
          <p:cNvPicPr>
            <a:picLocks noChangeAspect="1"/>
          </p:cNvPicPr>
          <p:nvPr/>
        </p:nvPicPr>
        <p:blipFill>
          <a:blip r:embed="rId2"/>
          <a:stretch>
            <a:fillRect/>
          </a:stretch>
        </p:blipFill>
        <p:spPr>
          <a:xfrm>
            <a:off x="220696" y="0"/>
            <a:ext cx="5505450" cy="6848475"/>
          </a:xfrm>
          <a:prstGeom prst="rect">
            <a:avLst/>
          </a:prstGeom>
        </p:spPr>
      </p:pic>
      <p:pic>
        <p:nvPicPr>
          <p:cNvPr id="12" name="Picture 11">
            <a:extLst>
              <a:ext uri="{FF2B5EF4-FFF2-40B4-BE49-F238E27FC236}">
                <a16:creationId xmlns:a16="http://schemas.microsoft.com/office/drawing/2014/main" id="{BF6C147F-C339-D2DB-27A1-E50190CFEB31}"/>
              </a:ext>
            </a:extLst>
          </p:cNvPr>
          <p:cNvPicPr>
            <a:picLocks noChangeAspect="1"/>
          </p:cNvPicPr>
          <p:nvPr/>
        </p:nvPicPr>
        <p:blipFill>
          <a:blip r:embed="rId3"/>
          <a:stretch>
            <a:fillRect/>
          </a:stretch>
        </p:blipFill>
        <p:spPr>
          <a:xfrm>
            <a:off x="6326221" y="0"/>
            <a:ext cx="5505450" cy="6438900"/>
          </a:xfrm>
          <a:prstGeom prst="rect">
            <a:avLst/>
          </a:prstGeom>
        </p:spPr>
      </p:pic>
    </p:spTree>
    <p:extLst>
      <p:ext uri="{BB962C8B-B14F-4D97-AF65-F5344CB8AC3E}">
        <p14:creationId xmlns:p14="http://schemas.microsoft.com/office/powerpoint/2010/main" val="11025643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AE4C4B-D5D2-A9D2-CE1E-E99B8EC876D6}"/>
              </a:ext>
            </a:extLst>
          </p:cNvPr>
          <p:cNvPicPr>
            <a:picLocks noChangeAspect="1"/>
          </p:cNvPicPr>
          <p:nvPr/>
        </p:nvPicPr>
        <p:blipFill>
          <a:blip r:embed="rId2"/>
          <a:stretch>
            <a:fillRect/>
          </a:stretch>
        </p:blipFill>
        <p:spPr>
          <a:xfrm>
            <a:off x="1057415" y="35728"/>
            <a:ext cx="4545717" cy="6677501"/>
          </a:xfrm>
          <a:prstGeom prst="rect">
            <a:avLst/>
          </a:prstGeom>
        </p:spPr>
      </p:pic>
      <p:pic>
        <p:nvPicPr>
          <p:cNvPr id="6" name="Picture 5">
            <a:extLst>
              <a:ext uri="{FF2B5EF4-FFF2-40B4-BE49-F238E27FC236}">
                <a16:creationId xmlns:a16="http://schemas.microsoft.com/office/drawing/2014/main" id="{6C5DBA5E-CB90-30AA-4BA1-F1F91479C109}"/>
              </a:ext>
            </a:extLst>
          </p:cNvPr>
          <p:cNvPicPr>
            <a:picLocks noChangeAspect="1"/>
          </p:cNvPicPr>
          <p:nvPr/>
        </p:nvPicPr>
        <p:blipFill>
          <a:blip r:embed="rId3"/>
          <a:stretch>
            <a:fillRect/>
          </a:stretch>
        </p:blipFill>
        <p:spPr>
          <a:xfrm>
            <a:off x="6442953" y="128587"/>
            <a:ext cx="5524500" cy="6600825"/>
          </a:xfrm>
          <a:prstGeom prst="rect">
            <a:avLst/>
          </a:prstGeom>
        </p:spPr>
      </p:pic>
    </p:spTree>
    <p:extLst>
      <p:ext uri="{BB962C8B-B14F-4D97-AF65-F5344CB8AC3E}">
        <p14:creationId xmlns:p14="http://schemas.microsoft.com/office/powerpoint/2010/main" val="28045655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D81E-4E49-62B4-CCE4-5D5779A74897}"/>
              </a:ext>
            </a:extLst>
          </p:cNvPr>
          <p:cNvSpPr>
            <a:spLocks noGrp="1"/>
          </p:cNvSpPr>
          <p:nvPr>
            <p:ph type="title"/>
          </p:nvPr>
        </p:nvSpPr>
        <p:spPr/>
        <p:txBody>
          <a:bodyPr/>
          <a:lstStyle/>
          <a:p>
            <a:r>
              <a:rPr lang="en-US" sz="2800" dirty="0"/>
              <a:t>Data Analysis – Average IMDB &amp; TMDB (Production Countries) </a:t>
            </a:r>
            <a:endParaRPr lang="en-SG" sz="2800" dirty="0"/>
          </a:p>
        </p:txBody>
      </p:sp>
      <p:sp>
        <p:nvSpPr>
          <p:cNvPr id="4" name="TextBox 3">
            <a:extLst>
              <a:ext uri="{FF2B5EF4-FFF2-40B4-BE49-F238E27FC236}">
                <a16:creationId xmlns:a16="http://schemas.microsoft.com/office/drawing/2014/main" id="{068EE421-D4E2-02A1-3F27-A8D2D692D79C}"/>
              </a:ext>
            </a:extLst>
          </p:cNvPr>
          <p:cNvSpPr txBox="1"/>
          <p:nvPr/>
        </p:nvSpPr>
        <p:spPr>
          <a:xfrm>
            <a:off x="0" y="1050929"/>
            <a:ext cx="12192000" cy="3046988"/>
          </a:xfrm>
          <a:prstGeom prst="rect">
            <a:avLst/>
          </a:prstGeom>
          <a:noFill/>
        </p:spPr>
        <p:txBody>
          <a:bodyPr wrap="square">
            <a:spAutoFit/>
          </a:bodyPr>
          <a:lstStyle/>
          <a:p>
            <a:r>
              <a:rPr lang="en-US" sz="1600" b="1" dirty="0"/>
              <a:t>Conclusion:</a:t>
            </a:r>
          </a:p>
          <a:p>
            <a:r>
              <a:rPr lang="en-US" sz="1600" b="1" dirty="0"/>
              <a:t>Top-Performing Countries</a:t>
            </a:r>
            <a:r>
              <a:rPr lang="en-US" sz="1600" dirty="0"/>
              <a:t>:</a:t>
            </a:r>
          </a:p>
          <a:p>
            <a:pPr marL="742950" lvl="1" indent="-285750">
              <a:buFont typeface="Arial" panose="020B0604020202020204" pitchFamily="34" charset="0"/>
              <a:buChar char="•"/>
            </a:pPr>
            <a:r>
              <a:rPr lang="en-US" sz="1600" dirty="0"/>
              <a:t>The highest average IMDB score is 9.00 for the combination of countries ['NZ', 'US', 'GB'], with a TMDB score of 8.40.</a:t>
            </a:r>
          </a:p>
          <a:p>
            <a:pPr marL="742950" lvl="1" indent="-285750">
              <a:buFont typeface="Arial" panose="020B0604020202020204" pitchFamily="34" charset="0"/>
              <a:buChar char="•"/>
            </a:pPr>
            <a:r>
              <a:rPr lang="en-US" sz="1600" dirty="0"/>
              <a:t>Korea ('KR') and the US ('US') have the highest TMDB score at 9.20, with a strong IMDB score of 8.60. Other notable high-scoring combinations include ['US', 'MX'] (IMDB: 8.40, TMDB: 8.23), and Puerto Rico ('PR') (IMDB: 8.30, TMDB: 7.00).</a:t>
            </a:r>
          </a:p>
          <a:p>
            <a:r>
              <a:rPr lang="en-US" sz="1600" b="1" dirty="0"/>
              <a:t>Strong Regional Variations</a:t>
            </a:r>
            <a:r>
              <a:rPr lang="en-US" sz="1600" dirty="0"/>
              <a:t>:</a:t>
            </a:r>
          </a:p>
          <a:p>
            <a:pPr lvl="1"/>
            <a:r>
              <a:rPr lang="en-US" sz="1600" dirty="0"/>
              <a:t>There is a significant range of ratings across different country combinations, indicating that regional preferences vary greatly. For instance, ['NZ', 'US', 'GB'] and ['KR', 'US'] rate content much higher than countries like ['US', 'GB', 'DE'] (IMDB: 4.30, TMDB: 4.41).</a:t>
            </a:r>
          </a:p>
          <a:p>
            <a:r>
              <a:rPr lang="en-US" sz="1600" b="1" dirty="0"/>
              <a:t>Underperforming Regions</a:t>
            </a:r>
            <a:r>
              <a:rPr lang="en-US" sz="1600" dirty="0"/>
              <a:t>:</a:t>
            </a:r>
          </a:p>
          <a:p>
            <a:pPr lvl="1"/>
            <a:r>
              <a:rPr lang="en-US" sz="1600" dirty="0"/>
              <a:t>Some countries, particularly combinations like ['US', 'GB', 'DE'] (IMDB: 4.30, TMDB: 4.41) and ['US', 'DE'] (IMDB: 5.15, TMDB: 5.69), have relatively low scores. This could indicate less favorable reception for Disney+ content or lower engagement with rating platforms in these regions.</a:t>
            </a:r>
          </a:p>
        </p:txBody>
      </p:sp>
      <p:sp>
        <p:nvSpPr>
          <p:cNvPr id="6" name="TextBox 5">
            <a:extLst>
              <a:ext uri="{FF2B5EF4-FFF2-40B4-BE49-F238E27FC236}">
                <a16:creationId xmlns:a16="http://schemas.microsoft.com/office/drawing/2014/main" id="{05B8BDD4-5569-4634-D7E0-42B2463E72C5}"/>
              </a:ext>
            </a:extLst>
          </p:cNvPr>
          <p:cNvSpPr txBox="1"/>
          <p:nvPr/>
        </p:nvSpPr>
        <p:spPr>
          <a:xfrm>
            <a:off x="230220" y="4257218"/>
            <a:ext cx="11893686" cy="2554545"/>
          </a:xfrm>
          <a:prstGeom prst="rect">
            <a:avLst/>
          </a:prstGeom>
          <a:noFill/>
        </p:spPr>
        <p:txBody>
          <a:bodyPr wrap="square">
            <a:spAutoFit/>
          </a:bodyPr>
          <a:lstStyle/>
          <a:p>
            <a:r>
              <a:rPr lang="en-US" sz="1600" b="1" dirty="0"/>
              <a:t>Recommendations:</a:t>
            </a:r>
          </a:p>
          <a:p>
            <a:r>
              <a:rPr lang="en-US" sz="1600" b="1" dirty="0"/>
              <a:t>Target High-Scoring Regions for New Releases</a:t>
            </a:r>
            <a:r>
              <a:rPr lang="en-US" sz="1600" dirty="0"/>
              <a:t>:</a:t>
            </a:r>
          </a:p>
          <a:p>
            <a:pPr lvl="1"/>
            <a:r>
              <a:rPr lang="en-US" sz="1600" dirty="0"/>
              <a:t>Disney+ should leverage regions that show consistently high ratings for content distribution, especially for high-budget and original content. Countries like ['NZ', 'US', 'GB'], ['KR', 'US'], and ['US', 'MX'] show high appreciation of content, making them ideal targets for new exclusive releases and marketing campaigns.</a:t>
            </a:r>
          </a:p>
          <a:p>
            <a:pPr lvl="1"/>
            <a:endParaRPr lang="en-US" sz="1600" dirty="0"/>
          </a:p>
          <a:p>
            <a:r>
              <a:rPr lang="en-US" sz="1600" b="1" dirty="0"/>
              <a:t>Address Low-Scoring Markets</a:t>
            </a:r>
            <a:r>
              <a:rPr lang="en-US" sz="1600" dirty="0"/>
              <a:t>:</a:t>
            </a:r>
          </a:p>
          <a:p>
            <a:pPr lvl="1"/>
            <a:r>
              <a:rPr lang="en-US" sz="1600" dirty="0"/>
              <a:t>For countries with lower scores, such as ['US', 'GB', 'DE'] and ['US', 'DE'], Disney+ should consider conducting regional market research to identify viewer preferences, expectations, and feedback on why content is underperforming. Localized content or adjustments to marketing strategies could help improve reception</a:t>
            </a:r>
          </a:p>
        </p:txBody>
      </p:sp>
    </p:spTree>
    <p:extLst>
      <p:ext uri="{BB962C8B-B14F-4D97-AF65-F5344CB8AC3E}">
        <p14:creationId xmlns:p14="http://schemas.microsoft.com/office/powerpoint/2010/main" val="13873136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800" dirty="0"/>
              <a:t>Data Analysis – </a:t>
            </a:r>
            <a:endParaRPr lang="en-SG" dirty="0"/>
          </a:p>
        </p:txBody>
      </p:sp>
      <p:pic>
        <p:nvPicPr>
          <p:cNvPr id="4" name="Picture 3">
            <a:extLst>
              <a:ext uri="{FF2B5EF4-FFF2-40B4-BE49-F238E27FC236}">
                <a16:creationId xmlns:a16="http://schemas.microsoft.com/office/drawing/2014/main" id="{703CE247-EEDF-EFDA-D766-F0F4FF792EC0}"/>
              </a:ext>
            </a:extLst>
          </p:cNvPr>
          <p:cNvPicPr>
            <a:picLocks noChangeAspect="1"/>
          </p:cNvPicPr>
          <p:nvPr/>
        </p:nvPicPr>
        <p:blipFill>
          <a:blip r:embed="rId2"/>
          <a:stretch>
            <a:fillRect/>
          </a:stretch>
        </p:blipFill>
        <p:spPr>
          <a:xfrm>
            <a:off x="390423" y="1386698"/>
            <a:ext cx="6372225" cy="1419225"/>
          </a:xfrm>
          <a:prstGeom prst="rect">
            <a:avLst/>
          </a:prstGeom>
        </p:spPr>
      </p:pic>
      <p:pic>
        <p:nvPicPr>
          <p:cNvPr id="6" name="Picture 5">
            <a:extLst>
              <a:ext uri="{FF2B5EF4-FFF2-40B4-BE49-F238E27FC236}">
                <a16:creationId xmlns:a16="http://schemas.microsoft.com/office/drawing/2014/main" id="{368185EF-DF68-7DFE-7B6C-781357A202C9}"/>
              </a:ext>
            </a:extLst>
          </p:cNvPr>
          <p:cNvPicPr>
            <a:picLocks noChangeAspect="1"/>
          </p:cNvPicPr>
          <p:nvPr/>
        </p:nvPicPr>
        <p:blipFill>
          <a:blip r:embed="rId3"/>
          <a:stretch>
            <a:fillRect/>
          </a:stretch>
        </p:blipFill>
        <p:spPr>
          <a:xfrm>
            <a:off x="10268153" y="1449506"/>
            <a:ext cx="1726857" cy="1760622"/>
          </a:xfrm>
          <a:prstGeom prst="rect">
            <a:avLst/>
          </a:prstGeom>
        </p:spPr>
      </p:pic>
      <p:sp>
        <p:nvSpPr>
          <p:cNvPr id="7" name="TextBox 6">
            <a:extLst>
              <a:ext uri="{FF2B5EF4-FFF2-40B4-BE49-F238E27FC236}">
                <a16:creationId xmlns:a16="http://schemas.microsoft.com/office/drawing/2014/main" id="{59B63DF4-EE12-7C0C-9EC7-3114E97C4427}"/>
              </a:ext>
            </a:extLst>
          </p:cNvPr>
          <p:cNvSpPr txBox="1"/>
          <p:nvPr/>
        </p:nvSpPr>
        <p:spPr>
          <a:xfrm>
            <a:off x="8894324" y="1080174"/>
            <a:ext cx="3297676" cy="369332"/>
          </a:xfrm>
          <a:prstGeom prst="rect">
            <a:avLst/>
          </a:prstGeom>
          <a:noFill/>
        </p:spPr>
        <p:txBody>
          <a:bodyPr wrap="square" rtlCol="0">
            <a:spAutoFit/>
          </a:bodyPr>
          <a:lstStyle/>
          <a:p>
            <a:r>
              <a:rPr lang="en-US" dirty="0" err="1"/>
              <a:t>Buat</a:t>
            </a:r>
            <a:r>
              <a:rPr lang="en-US" dirty="0"/>
              <a:t> column </a:t>
            </a:r>
            <a:r>
              <a:rPr lang="en-US" dirty="0" err="1"/>
              <a:t>utk</a:t>
            </a:r>
            <a:r>
              <a:rPr lang="en-US" dirty="0"/>
              <a:t> </a:t>
            </a:r>
            <a:r>
              <a:rPr lang="en-US" dirty="0" err="1"/>
              <a:t>tmdb</a:t>
            </a:r>
            <a:r>
              <a:rPr lang="en-US" dirty="0"/>
              <a:t> </a:t>
            </a:r>
            <a:r>
              <a:rPr lang="en-US" dirty="0" err="1"/>
              <a:t>jugak</a:t>
            </a:r>
            <a:endParaRPr lang="en-SG" dirty="0"/>
          </a:p>
        </p:txBody>
      </p:sp>
      <p:pic>
        <p:nvPicPr>
          <p:cNvPr id="13" name="Picture 12">
            <a:extLst>
              <a:ext uri="{FF2B5EF4-FFF2-40B4-BE49-F238E27FC236}">
                <a16:creationId xmlns:a16="http://schemas.microsoft.com/office/drawing/2014/main" id="{2C63BC17-4722-0AB2-7804-83E458375DA3}"/>
              </a:ext>
            </a:extLst>
          </p:cNvPr>
          <p:cNvPicPr>
            <a:picLocks noChangeAspect="1"/>
          </p:cNvPicPr>
          <p:nvPr/>
        </p:nvPicPr>
        <p:blipFill>
          <a:blip r:embed="rId4"/>
          <a:stretch>
            <a:fillRect/>
          </a:stretch>
        </p:blipFill>
        <p:spPr>
          <a:xfrm>
            <a:off x="390423" y="3141863"/>
            <a:ext cx="4097413" cy="3385327"/>
          </a:xfrm>
          <a:prstGeom prst="rect">
            <a:avLst/>
          </a:prstGeom>
        </p:spPr>
      </p:pic>
    </p:spTree>
    <p:extLst>
      <p:ext uri="{BB962C8B-B14F-4D97-AF65-F5344CB8AC3E}">
        <p14:creationId xmlns:p14="http://schemas.microsoft.com/office/powerpoint/2010/main" val="29901561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800" dirty="0"/>
              <a:t>Data Analysis – </a:t>
            </a:r>
            <a:endParaRPr lang="en-SG" dirty="0"/>
          </a:p>
        </p:txBody>
      </p:sp>
      <p:pic>
        <p:nvPicPr>
          <p:cNvPr id="4" name="Picture 3">
            <a:extLst>
              <a:ext uri="{FF2B5EF4-FFF2-40B4-BE49-F238E27FC236}">
                <a16:creationId xmlns:a16="http://schemas.microsoft.com/office/drawing/2014/main" id="{259B0D4A-A8F2-DDA5-97D1-5207E12892FE}"/>
              </a:ext>
            </a:extLst>
          </p:cNvPr>
          <p:cNvPicPr>
            <a:picLocks noChangeAspect="1"/>
          </p:cNvPicPr>
          <p:nvPr/>
        </p:nvPicPr>
        <p:blipFill>
          <a:blip r:embed="rId2"/>
          <a:stretch>
            <a:fillRect/>
          </a:stretch>
        </p:blipFill>
        <p:spPr>
          <a:xfrm>
            <a:off x="582139" y="1657350"/>
            <a:ext cx="4276725" cy="1771650"/>
          </a:xfrm>
          <a:prstGeom prst="rect">
            <a:avLst/>
          </a:prstGeom>
        </p:spPr>
      </p:pic>
      <p:graphicFrame>
        <p:nvGraphicFramePr>
          <p:cNvPr id="7" name="Table 6">
            <a:extLst>
              <a:ext uri="{FF2B5EF4-FFF2-40B4-BE49-F238E27FC236}">
                <a16:creationId xmlns:a16="http://schemas.microsoft.com/office/drawing/2014/main" id="{D708F227-CD7F-96FC-F312-4169CAC0BDAE}"/>
              </a:ext>
            </a:extLst>
          </p:cNvPr>
          <p:cNvGraphicFramePr>
            <a:graphicFrameLocks noGrp="1"/>
          </p:cNvGraphicFramePr>
          <p:nvPr>
            <p:extLst>
              <p:ext uri="{D42A27DB-BD31-4B8C-83A1-F6EECF244321}">
                <p14:modId xmlns:p14="http://schemas.microsoft.com/office/powerpoint/2010/main" val="2636229273"/>
              </p:ext>
            </p:extLst>
          </p:nvPr>
        </p:nvGraphicFramePr>
        <p:xfrm>
          <a:off x="4591455" y="4744504"/>
          <a:ext cx="4572000" cy="2313698"/>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401502929"/>
                    </a:ext>
                  </a:extLst>
                </a:gridCol>
                <a:gridCol w="2286000">
                  <a:extLst>
                    <a:ext uri="{9D8B030D-6E8A-4147-A177-3AD203B41FA5}">
                      <a16:colId xmlns:a16="http://schemas.microsoft.com/office/drawing/2014/main" val="1355046000"/>
                    </a:ext>
                  </a:extLst>
                </a:gridCol>
              </a:tblGrid>
              <a:tr h="484898">
                <a:tc>
                  <a:txBody>
                    <a:bodyPr/>
                    <a:lstStyle/>
                    <a:p>
                      <a:r>
                        <a:rPr lang="en-US" dirty="0" err="1"/>
                        <a:t>age_certification</a:t>
                      </a:r>
                      <a:endParaRPr lang="en-SG" dirty="0"/>
                    </a:p>
                  </a:txBody>
                  <a:tcPr/>
                </a:tc>
                <a:tc>
                  <a:txBody>
                    <a:bodyPr/>
                    <a:lstStyle/>
                    <a:p>
                      <a:r>
                        <a:rPr lang="en-US" dirty="0" err="1"/>
                        <a:t>certification_count</a:t>
                      </a:r>
                      <a:endParaRPr lang="en-SG" dirty="0"/>
                    </a:p>
                  </a:txBody>
                  <a:tcPr/>
                </a:tc>
                <a:extLst>
                  <a:ext uri="{0D108BD9-81ED-4DB2-BD59-A6C34878D82A}">
                    <a16:rowId xmlns:a16="http://schemas.microsoft.com/office/drawing/2014/main" val="2573950340"/>
                  </a:ext>
                </a:extLst>
              </a:tr>
              <a:tr h="289936">
                <a:tc>
                  <a:txBody>
                    <a:bodyPr/>
                    <a:lstStyle/>
                    <a:p>
                      <a:r>
                        <a:rPr lang="en-US" dirty="0"/>
                        <a:t>PG</a:t>
                      </a:r>
                    </a:p>
                  </a:txBody>
                  <a:tcPr/>
                </a:tc>
                <a:tc>
                  <a:txBody>
                    <a:bodyPr/>
                    <a:lstStyle/>
                    <a:p>
                      <a:r>
                        <a:rPr lang="en-US" dirty="0"/>
                        <a:t>330</a:t>
                      </a:r>
                      <a:endParaRPr lang="en-SG" dirty="0"/>
                    </a:p>
                  </a:txBody>
                  <a:tcPr/>
                </a:tc>
                <a:extLst>
                  <a:ext uri="{0D108BD9-81ED-4DB2-BD59-A6C34878D82A}">
                    <a16:rowId xmlns:a16="http://schemas.microsoft.com/office/drawing/2014/main" val="1044492113"/>
                  </a:ext>
                </a:extLst>
              </a:tr>
              <a:tr h="289936">
                <a:tc>
                  <a:txBody>
                    <a:bodyPr/>
                    <a:lstStyle/>
                    <a:p>
                      <a:r>
                        <a:rPr lang="en-US" dirty="0"/>
                        <a:t>G</a:t>
                      </a:r>
                      <a:endParaRPr lang="en-SG" dirty="0"/>
                    </a:p>
                  </a:txBody>
                  <a:tcPr/>
                </a:tc>
                <a:tc>
                  <a:txBody>
                    <a:bodyPr/>
                    <a:lstStyle/>
                    <a:p>
                      <a:r>
                        <a:rPr lang="en-US" dirty="0"/>
                        <a:t>267</a:t>
                      </a:r>
                      <a:endParaRPr lang="en-SG" dirty="0"/>
                    </a:p>
                  </a:txBody>
                  <a:tcPr/>
                </a:tc>
                <a:extLst>
                  <a:ext uri="{0D108BD9-81ED-4DB2-BD59-A6C34878D82A}">
                    <a16:rowId xmlns:a16="http://schemas.microsoft.com/office/drawing/2014/main" val="3860562334"/>
                  </a:ext>
                </a:extLst>
              </a:tr>
              <a:tr h="289936">
                <a:tc>
                  <a:txBody>
                    <a:bodyPr/>
                    <a:lstStyle/>
                    <a:p>
                      <a:r>
                        <a:rPr lang="en-US" dirty="0"/>
                        <a:t>TV-PG</a:t>
                      </a:r>
                      <a:endParaRPr lang="en-SG" dirty="0"/>
                    </a:p>
                  </a:txBody>
                  <a:tcPr/>
                </a:tc>
                <a:tc>
                  <a:txBody>
                    <a:bodyPr/>
                    <a:lstStyle/>
                    <a:p>
                      <a:r>
                        <a:rPr lang="en-US" dirty="0"/>
                        <a:t>113</a:t>
                      </a:r>
                      <a:endParaRPr lang="en-SG" dirty="0"/>
                    </a:p>
                  </a:txBody>
                  <a:tcPr/>
                </a:tc>
                <a:extLst>
                  <a:ext uri="{0D108BD9-81ED-4DB2-BD59-A6C34878D82A}">
                    <a16:rowId xmlns:a16="http://schemas.microsoft.com/office/drawing/2014/main" val="2309431277"/>
                  </a:ext>
                </a:extLst>
              </a:tr>
              <a:tr h="289936">
                <a:tc>
                  <a:txBody>
                    <a:bodyPr/>
                    <a:lstStyle/>
                    <a:p>
                      <a:r>
                        <a:rPr lang="en-US" dirty="0"/>
                        <a:t>PG-13</a:t>
                      </a:r>
                      <a:endParaRPr lang="en-SG" dirty="0"/>
                    </a:p>
                  </a:txBody>
                  <a:tcPr/>
                </a:tc>
                <a:tc>
                  <a:txBody>
                    <a:bodyPr/>
                    <a:lstStyle/>
                    <a:p>
                      <a:r>
                        <a:rPr lang="en-US" dirty="0"/>
                        <a:t>100</a:t>
                      </a:r>
                      <a:endParaRPr lang="en-SG" dirty="0"/>
                    </a:p>
                  </a:txBody>
                  <a:tcPr/>
                </a:tc>
                <a:extLst>
                  <a:ext uri="{0D108BD9-81ED-4DB2-BD59-A6C34878D82A}">
                    <a16:rowId xmlns:a16="http://schemas.microsoft.com/office/drawing/2014/main" val="3936524741"/>
                  </a:ext>
                </a:extLst>
              </a:tr>
              <a:tr h="177283">
                <a:tc>
                  <a:txBody>
                    <a:bodyPr/>
                    <a:lstStyle/>
                    <a:p>
                      <a:r>
                        <a:rPr lang="en-US" dirty="0"/>
                        <a:t>TV-G</a:t>
                      </a:r>
                      <a:endParaRPr lang="en-SG" dirty="0"/>
                    </a:p>
                  </a:txBody>
                  <a:tcPr/>
                </a:tc>
                <a:tc>
                  <a:txBody>
                    <a:bodyPr/>
                    <a:lstStyle/>
                    <a:p>
                      <a:r>
                        <a:rPr lang="en-US" dirty="0"/>
                        <a:t>79</a:t>
                      </a:r>
                      <a:endParaRPr lang="en-SG" dirty="0"/>
                    </a:p>
                  </a:txBody>
                  <a:tcPr/>
                </a:tc>
                <a:extLst>
                  <a:ext uri="{0D108BD9-81ED-4DB2-BD59-A6C34878D82A}">
                    <a16:rowId xmlns:a16="http://schemas.microsoft.com/office/drawing/2014/main" val="1746568971"/>
                  </a:ext>
                </a:extLst>
              </a:tr>
            </a:tbl>
          </a:graphicData>
        </a:graphic>
      </p:graphicFrame>
      <p:pic>
        <p:nvPicPr>
          <p:cNvPr id="9" name="Picture 8">
            <a:extLst>
              <a:ext uri="{FF2B5EF4-FFF2-40B4-BE49-F238E27FC236}">
                <a16:creationId xmlns:a16="http://schemas.microsoft.com/office/drawing/2014/main" id="{9BBB64B0-6F0B-F1E3-6EC0-E6F1BEFFF7A4}"/>
              </a:ext>
            </a:extLst>
          </p:cNvPr>
          <p:cNvPicPr>
            <a:picLocks noChangeAspect="1"/>
          </p:cNvPicPr>
          <p:nvPr/>
        </p:nvPicPr>
        <p:blipFill>
          <a:blip r:embed="rId3"/>
          <a:stretch>
            <a:fillRect/>
          </a:stretch>
        </p:blipFill>
        <p:spPr>
          <a:xfrm>
            <a:off x="877060" y="3796572"/>
            <a:ext cx="3354725" cy="2557414"/>
          </a:xfrm>
          <a:prstGeom prst="rect">
            <a:avLst/>
          </a:prstGeom>
        </p:spPr>
      </p:pic>
      <p:sp>
        <p:nvSpPr>
          <p:cNvPr id="11" name="TextBox 10">
            <a:extLst>
              <a:ext uri="{FF2B5EF4-FFF2-40B4-BE49-F238E27FC236}">
                <a16:creationId xmlns:a16="http://schemas.microsoft.com/office/drawing/2014/main" id="{6027701E-10FE-CCD5-4C69-AEB41BFE8A5C}"/>
              </a:ext>
            </a:extLst>
          </p:cNvPr>
          <p:cNvSpPr txBox="1"/>
          <p:nvPr/>
        </p:nvSpPr>
        <p:spPr>
          <a:xfrm>
            <a:off x="5722295" y="1218832"/>
            <a:ext cx="6094378" cy="3785652"/>
          </a:xfrm>
          <a:prstGeom prst="rect">
            <a:avLst/>
          </a:prstGeom>
          <a:noFill/>
        </p:spPr>
        <p:txBody>
          <a:bodyPr wrap="square">
            <a:spAutoFit/>
          </a:bodyPr>
          <a:lstStyle/>
          <a:p>
            <a:r>
              <a:rPr lang="en-US" sz="1000" dirty="0"/>
              <a:t>1. Distribution of Certification </a:t>
            </a:r>
            <a:r>
              <a:rPr lang="en-US" sz="1000" dirty="0" err="1"/>
              <a:t>Counts:PG</a:t>
            </a:r>
            <a:r>
              <a:rPr lang="en-US" sz="1000" dirty="0"/>
              <a:t> (330 counts) and G (267 counts) have the highest certification counts, indicating that content suitable for a general audience (or slightly more restricted audience in the case of PG) is quite prevalent.TV-PG (113 counts) and PG-13 (100 counts) are also significant but have fewer certifications compared to PG and G.TV-G (79 counts) has the lowest number of certifications among the categories listed.2. Dominance of Family-Friendly </a:t>
            </a:r>
            <a:r>
              <a:rPr lang="en-US" sz="1000" dirty="0" err="1"/>
              <a:t>Certifications:A</a:t>
            </a:r>
            <a:r>
              <a:rPr lang="en-US" sz="1000" dirty="0"/>
              <a:t> significant portion of the content falls under family-friendly or less restrictive certifications. This suggests that the platform or source (e.g., a streaming service, a media distributor) focuses primarily on content that is suitable for younger audiences or broader family </a:t>
            </a:r>
            <a:r>
              <a:rPr lang="en-US" sz="1000" dirty="0" err="1"/>
              <a:t>consumption.The</a:t>
            </a:r>
            <a:r>
              <a:rPr lang="en-US" sz="1000" dirty="0"/>
              <a:t> high count for "PG" (330) and "G" (267) supports this conclusion.3. Lower Counts for More Restrictive </a:t>
            </a:r>
            <a:r>
              <a:rPr lang="en-US" sz="1000" dirty="0" err="1"/>
              <a:t>Categories:Content</a:t>
            </a:r>
            <a:r>
              <a:rPr lang="en-US" sz="1000" dirty="0"/>
              <a:t> with a PG-13 or TV-PG certification, which would typically suggest material more appropriate for slightly older audiences (such as teens), is present but in noticeably lower quantities than "PG" and "</a:t>
            </a:r>
            <a:r>
              <a:rPr lang="en-US" sz="1000" dirty="0" err="1"/>
              <a:t>G".This</a:t>
            </a:r>
            <a:r>
              <a:rPr lang="en-US" sz="1000" dirty="0"/>
              <a:t> suggests either a reduced focus on more mature content or that content aimed at a slightly older demographic is less prevalent.4. TV-Specific Ratings (TV-PG, TV-G):The presence of TV-G and TV-PG indicates that a portion of the content is television-based and has been rated according to TV </a:t>
            </a:r>
            <a:r>
              <a:rPr lang="en-US" sz="1000" dirty="0" err="1"/>
              <a:t>standards."TV</a:t>
            </a:r>
            <a:r>
              <a:rPr lang="en-US" sz="1000" dirty="0"/>
              <a:t>-G" (general audience) and "TV-PG" (parental guidance suggested) also have a presence, though in lower numbers compared to the film-based "G" and "PG."5. Possible </a:t>
            </a:r>
            <a:r>
              <a:rPr lang="en-US" sz="1000" dirty="0" err="1"/>
              <a:t>Trends:The</a:t>
            </a:r>
            <a:r>
              <a:rPr lang="en-US" sz="1000" dirty="0"/>
              <a:t> focus on lower-restriction ratings like "PG" and "G" might indicate a trend toward more family or child-oriented </a:t>
            </a:r>
            <a:r>
              <a:rPr lang="en-US" sz="1000" dirty="0" err="1"/>
              <a:t>content.The</a:t>
            </a:r>
            <a:r>
              <a:rPr lang="en-US" sz="1000" dirty="0"/>
              <a:t> reduced number of "PG-13" certifications might reflect either a specific content policy or audience preference toward less restrictive </a:t>
            </a:r>
            <a:r>
              <a:rPr lang="en-US" sz="1000" dirty="0" err="1"/>
              <a:t>content.Final</a:t>
            </a:r>
            <a:r>
              <a:rPr lang="en-US" sz="1000" dirty="0"/>
              <a:t> </a:t>
            </a:r>
            <a:r>
              <a:rPr lang="en-US" sz="1000" dirty="0" err="1"/>
              <a:t>Conclusion:The</a:t>
            </a:r>
            <a:r>
              <a:rPr lang="en-US" sz="1000" dirty="0"/>
              <a:t> data in the table indicates that the platform or source of this data focuses more on family-friendly content, with significantly higher counts of "PG" and "G" certifications. There is still a notable presence of "PG-13" and "TV-PG" content but in smaller quantities, suggesting less emphasis on content for older teens or </a:t>
            </a:r>
            <a:r>
              <a:rPr lang="en-US" sz="1000" dirty="0" err="1"/>
              <a:t>adults.Further</a:t>
            </a:r>
            <a:r>
              <a:rPr lang="en-US" sz="1000" dirty="0"/>
              <a:t> investigation could </a:t>
            </a:r>
            <a:r>
              <a:rPr lang="en-US" sz="1000" dirty="0" err="1"/>
              <a:t>involve:Exploring</a:t>
            </a:r>
            <a:r>
              <a:rPr lang="en-US" sz="1000" dirty="0"/>
              <a:t> if this trend holds across other certification categories (e.g., R, TV-MA).Looking into the specific types of content that contribute to the higher counts of "PG" and "G."</a:t>
            </a:r>
            <a:endParaRPr lang="en-SG" sz="1000" dirty="0"/>
          </a:p>
        </p:txBody>
      </p:sp>
    </p:spTree>
    <p:extLst>
      <p:ext uri="{BB962C8B-B14F-4D97-AF65-F5344CB8AC3E}">
        <p14:creationId xmlns:p14="http://schemas.microsoft.com/office/powerpoint/2010/main" val="22023962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BDF0-C427-19CA-0E03-EF1746233882}"/>
              </a:ext>
            </a:extLst>
          </p:cNvPr>
          <p:cNvSpPr>
            <a:spLocks noGrp="1"/>
          </p:cNvSpPr>
          <p:nvPr>
            <p:ph type="title"/>
          </p:nvPr>
        </p:nvSpPr>
        <p:spPr/>
        <p:txBody>
          <a:bodyPr/>
          <a:lstStyle/>
          <a:p>
            <a:r>
              <a:rPr lang="en-US" dirty="0"/>
              <a:t>Overall #9,10 review</a:t>
            </a:r>
            <a:endParaRPr lang="en-SG" dirty="0"/>
          </a:p>
        </p:txBody>
      </p:sp>
      <p:sp>
        <p:nvSpPr>
          <p:cNvPr id="10" name="TextBox 9">
            <a:extLst>
              <a:ext uri="{FF2B5EF4-FFF2-40B4-BE49-F238E27FC236}">
                <a16:creationId xmlns:a16="http://schemas.microsoft.com/office/drawing/2014/main" id="{047044B4-C2FF-B432-63A5-1E16C67B9629}"/>
              </a:ext>
            </a:extLst>
          </p:cNvPr>
          <p:cNvSpPr txBox="1"/>
          <p:nvPr/>
        </p:nvSpPr>
        <p:spPr>
          <a:xfrm>
            <a:off x="355872" y="1856315"/>
            <a:ext cx="6094378" cy="4524315"/>
          </a:xfrm>
          <a:prstGeom prst="rect">
            <a:avLst/>
          </a:prstGeom>
          <a:noFill/>
        </p:spPr>
        <p:txBody>
          <a:bodyPr wrap="square">
            <a:spAutoFit/>
          </a:bodyPr>
          <a:lstStyle/>
          <a:p>
            <a:r>
              <a:rPr lang="en-US" sz="1200" b="1" dirty="0"/>
              <a:t>Conclusion:</a:t>
            </a:r>
          </a:p>
          <a:p>
            <a:pPr>
              <a:buFont typeface="+mj-lt"/>
              <a:buAutoNum type="arabicPeriod"/>
            </a:pPr>
            <a:r>
              <a:rPr lang="en-US" sz="1200" b="1" dirty="0"/>
              <a:t>Family-Oriented Content Has Lower Average Scores</a:t>
            </a:r>
            <a:r>
              <a:rPr lang="en-US" sz="1200" dirty="0"/>
              <a:t>:</a:t>
            </a:r>
          </a:p>
          <a:p>
            <a:pPr marL="742950" lvl="1" indent="-285750">
              <a:buFont typeface="+mj-lt"/>
              <a:buAutoNum type="arabicPeriod"/>
            </a:pPr>
            <a:r>
              <a:rPr lang="en-US" sz="1200" b="1" dirty="0"/>
              <a:t>PG-rated</a:t>
            </a:r>
            <a:r>
              <a:rPr lang="en-US" sz="1200" dirty="0"/>
              <a:t> and </a:t>
            </a:r>
            <a:r>
              <a:rPr lang="en-US" sz="1200" b="1" dirty="0"/>
              <a:t>G-rated</a:t>
            </a:r>
            <a:r>
              <a:rPr lang="en-US" sz="1200" dirty="0"/>
              <a:t> content, despite having a </a:t>
            </a:r>
            <a:r>
              <a:rPr lang="en-US" sz="1200" b="1" dirty="0"/>
              <a:t>high certification count</a:t>
            </a:r>
            <a:r>
              <a:rPr lang="en-US" sz="1200" dirty="0"/>
              <a:t> (330 for PG and 267 for G), have </a:t>
            </a:r>
            <a:r>
              <a:rPr lang="en-US" sz="1200" b="1" dirty="0"/>
              <a:t>lower average ratings</a:t>
            </a:r>
            <a:r>
              <a:rPr lang="en-US" sz="1200" dirty="0"/>
              <a:t> on both IMDB (6.35 for PG, 6.39 for G) and TMDB (6.56 for PG, 6.62 for G).**</a:t>
            </a:r>
          </a:p>
          <a:p>
            <a:pPr marL="742950" lvl="1" indent="-285750">
              <a:buFont typeface="+mj-lt"/>
              <a:buAutoNum type="arabicPeriod"/>
            </a:pPr>
            <a:r>
              <a:rPr lang="en-US" sz="1200" dirty="0"/>
              <a:t>This suggests that while this type of content is widely produced, it is generally </a:t>
            </a:r>
            <a:r>
              <a:rPr lang="en-US" sz="1200" b="1" dirty="0"/>
              <a:t>less favorably rated</a:t>
            </a:r>
            <a:r>
              <a:rPr lang="en-US" sz="1200" dirty="0"/>
              <a:t> compared to content with more mature themes.</a:t>
            </a:r>
          </a:p>
          <a:p>
            <a:pPr>
              <a:buFont typeface="+mj-lt"/>
              <a:buAutoNum type="arabicPeriod"/>
            </a:pPr>
            <a:r>
              <a:rPr lang="en-US" sz="1200" b="1" dirty="0"/>
              <a:t>Mature Content Scores Higher, Despite Lower Certification Counts</a:t>
            </a:r>
            <a:r>
              <a:rPr lang="en-US" sz="1200" dirty="0"/>
              <a:t>:</a:t>
            </a:r>
          </a:p>
          <a:p>
            <a:pPr marL="742950" lvl="1" indent="-285750">
              <a:buFont typeface="+mj-lt"/>
              <a:buAutoNum type="arabicPeriod"/>
            </a:pPr>
            <a:r>
              <a:rPr lang="en-US" sz="1200" b="1" dirty="0"/>
              <a:t>PG-13 and R-rated</a:t>
            </a:r>
            <a:r>
              <a:rPr lang="en-US" sz="1200" dirty="0"/>
              <a:t> content has </a:t>
            </a:r>
            <a:r>
              <a:rPr lang="en-US" sz="1200" b="1" dirty="0"/>
              <a:t>higher ratings</a:t>
            </a:r>
            <a:r>
              <a:rPr lang="en-US" sz="1200" dirty="0"/>
              <a:t> on both IMDB (6.9 for PG-13, 7.8 for R) and TMDB (6.89 for PG-13, 7.61 for R), but the </a:t>
            </a:r>
            <a:r>
              <a:rPr lang="en-US" sz="1200" b="1" dirty="0"/>
              <a:t>certification count is lower</a:t>
            </a:r>
            <a:r>
              <a:rPr lang="en-US" sz="1200" dirty="0"/>
              <a:t> (100 for PG-13).</a:t>
            </a:r>
          </a:p>
          <a:p>
            <a:pPr marL="742950" lvl="1" indent="-285750">
              <a:buFont typeface="+mj-lt"/>
              <a:buAutoNum type="arabicPeriod"/>
            </a:pPr>
            <a:r>
              <a:rPr lang="en-US" sz="1200" dirty="0"/>
              <a:t>Similarly, </a:t>
            </a:r>
            <a:r>
              <a:rPr lang="en-US" sz="1200" b="1" dirty="0"/>
              <a:t>TV-14 and TV-MA content</a:t>
            </a:r>
            <a:r>
              <a:rPr lang="en-US" sz="1200" dirty="0"/>
              <a:t> also receive </a:t>
            </a:r>
            <a:r>
              <a:rPr lang="en-US" sz="1200" b="1" dirty="0"/>
              <a:t>high ratings</a:t>
            </a:r>
            <a:r>
              <a:rPr lang="en-US" sz="1200" dirty="0"/>
              <a:t> (TV-14: 7.1 on IMDB, 7.66 on TMDB; TV-MA: 7.61 on IMDB, 7.31 on TMDB) but their certification counts are comparatively lower.</a:t>
            </a:r>
          </a:p>
          <a:p>
            <a:pPr>
              <a:buFont typeface="+mj-lt"/>
              <a:buAutoNum type="arabicPeriod"/>
            </a:pPr>
            <a:r>
              <a:rPr lang="en-US" sz="1200" b="1" dirty="0"/>
              <a:t>Children's Programming Is Rated Better on TMDB Than on IMDB</a:t>
            </a:r>
            <a:r>
              <a:rPr lang="en-US" sz="1200" dirty="0"/>
              <a:t>:</a:t>
            </a:r>
          </a:p>
          <a:p>
            <a:pPr marL="742950" lvl="1" indent="-285750">
              <a:buFont typeface="+mj-lt"/>
              <a:buAutoNum type="arabicPeriod"/>
            </a:pPr>
            <a:r>
              <a:rPr lang="en-US" sz="1200" b="1" dirty="0"/>
              <a:t>TV-Y</a:t>
            </a:r>
            <a:r>
              <a:rPr lang="en-US" sz="1200" dirty="0"/>
              <a:t> and </a:t>
            </a:r>
            <a:r>
              <a:rPr lang="en-US" sz="1200" b="1" dirty="0"/>
              <a:t>TV-Y7</a:t>
            </a:r>
            <a:r>
              <a:rPr lang="en-US" sz="1200" dirty="0"/>
              <a:t> content shows </a:t>
            </a:r>
            <a:r>
              <a:rPr lang="en-US" sz="1200" b="1" dirty="0"/>
              <a:t>higher scores on TMDB</a:t>
            </a:r>
            <a:r>
              <a:rPr lang="en-US" sz="1200" dirty="0"/>
              <a:t> (7.20 for TV-Y and 7.28 for TV-Y7) compared to </a:t>
            </a:r>
            <a:r>
              <a:rPr lang="en-US" sz="1200" b="1" dirty="0"/>
              <a:t>IMDB</a:t>
            </a:r>
            <a:r>
              <a:rPr lang="en-US" sz="1200" dirty="0"/>
              <a:t> (6.53 for TV-Y and 6.73 for TV-Y7), indicating that the TMDB user base may rate children's content more favorably than the IMDB audience.</a:t>
            </a:r>
          </a:p>
          <a:p>
            <a:pPr>
              <a:buFont typeface="+mj-lt"/>
              <a:buAutoNum type="arabicPeriod"/>
            </a:pPr>
            <a:r>
              <a:rPr lang="en-US" sz="1200" b="1" dirty="0"/>
              <a:t>TV-G and TV-PG Have Decent Ratings</a:t>
            </a:r>
            <a:r>
              <a:rPr lang="en-US" sz="1200" dirty="0"/>
              <a:t>:</a:t>
            </a:r>
          </a:p>
          <a:p>
            <a:pPr marL="742950" lvl="1" indent="-285750">
              <a:buFont typeface="+mj-lt"/>
              <a:buAutoNum type="arabicPeriod"/>
            </a:pPr>
            <a:r>
              <a:rPr lang="en-US" sz="1200" b="1" dirty="0"/>
              <a:t>TV-PG</a:t>
            </a:r>
            <a:r>
              <a:rPr lang="en-US" sz="1200" dirty="0"/>
              <a:t> (7.18 on IMDB, 7.17 on TMDB) and </a:t>
            </a:r>
            <a:r>
              <a:rPr lang="en-US" sz="1200" b="1" dirty="0"/>
              <a:t>TV-G</a:t>
            </a:r>
            <a:r>
              <a:rPr lang="en-US" sz="1200" dirty="0"/>
              <a:t> (6.69 on IMDB, 7.53 on TMDB) content have relatively </a:t>
            </a:r>
            <a:r>
              <a:rPr lang="en-US" sz="1200" b="1" dirty="0"/>
              <a:t>high ratings</a:t>
            </a:r>
            <a:r>
              <a:rPr lang="en-US" sz="1200" dirty="0"/>
              <a:t>, with TV-G being more highly rated on TMDB.</a:t>
            </a:r>
          </a:p>
        </p:txBody>
      </p:sp>
      <p:sp>
        <p:nvSpPr>
          <p:cNvPr id="12" name="TextBox 11">
            <a:extLst>
              <a:ext uri="{FF2B5EF4-FFF2-40B4-BE49-F238E27FC236}">
                <a16:creationId xmlns:a16="http://schemas.microsoft.com/office/drawing/2014/main" id="{61BBEF51-69E1-61A2-800A-55EFE5504C52}"/>
              </a:ext>
            </a:extLst>
          </p:cNvPr>
          <p:cNvSpPr txBox="1"/>
          <p:nvPr/>
        </p:nvSpPr>
        <p:spPr>
          <a:xfrm>
            <a:off x="6583191" y="1702340"/>
            <a:ext cx="5252937" cy="5078313"/>
          </a:xfrm>
          <a:prstGeom prst="rect">
            <a:avLst/>
          </a:prstGeom>
          <a:noFill/>
        </p:spPr>
        <p:txBody>
          <a:bodyPr wrap="square">
            <a:spAutoFit/>
          </a:bodyPr>
          <a:lstStyle/>
          <a:p>
            <a:r>
              <a:rPr lang="en-US" sz="1200" b="1" dirty="0"/>
              <a:t>Analysis:</a:t>
            </a:r>
          </a:p>
          <a:p>
            <a:pPr>
              <a:buFont typeface="+mj-lt"/>
              <a:buAutoNum type="arabicPeriod"/>
            </a:pPr>
            <a:r>
              <a:rPr lang="en-US" sz="1200" b="1" dirty="0"/>
              <a:t>Higher Volume Doesn't Always Translate to Higher Ratings</a:t>
            </a:r>
            <a:r>
              <a:rPr lang="en-US" sz="1200" dirty="0"/>
              <a:t>:</a:t>
            </a:r>
          </a:p>
          <a:p>
            <a:pPr marL="742950" lvl="1" indent="-285750">
              <a:buFont typeface="+mj-lt"/>
              <a:buAutoNum type="arabicPeriod"/>
            </a:pPr>
            <a:r>
              <a:rPr lang="en-US" sz="1200" b="1" dirty="0"/>
              <a:t>PG</a:t>
            </a:r>
            <a:r>
              <a:rPr lang="en-US" sz="1200" dirty="0"/>
              <a:t> and </a:t>
            </a:r>
            <a:r>
              <a:rPr lang="en-US" sz="1200" b="1" dirty="0"/>
              <a:t>G</a:t>
            </a:r>
            <a:r>
              <a:rPr lang="en-US" sz="1200" dirty="0"/>
              <a:t> content has a </a:t>
            </a:r>
            <a:r>
              <a:rPr lang="en-US" sz="1200" b="1" dirty="0"/>
              <a:t>high certification count</a:t>
            </a:r>
            <a:r>
              <a:rPr lang="en-US" sz="1200" dirty="0"/>
              <a:t>, but the </a:t>
            </a:r>
            <a:r>
              <a:rPr lang="en-US" sz="1200" b="1" dirty="0"/>
              <a:t>average ratings are lower</a:t>
            </a:r>
            <a:r>
              <a:rPr lang="en-US" sz="1200" dirty="0"/>
              <a:t>. This might be due to the simple or less engaging nature of content targeted at younger audiences, which tends to be rated lower compared to content with more mature or complex themes.</a:t>
            </a:r>
          </a:p>
          <a:p>
            <a:pPr>
              <a:buFont typeface="+mj-lt"/>
              <a:buAutoNum type="arabicPeriod"/>
            </a:pPr>
            <a:r>
              <a:rPr lang="en-US" sz="1200" b="1" dirty="0"/>
              <a:t>Mature Content Is Valued More by Audiences</a:t>
            </a:r>
            <a:r>
              <a:rPr lang="en-US" sz="1200" dirty="0"/>
              <a:t>:</a:t>
            </a:r>
          </a:p>
          <a:p>
            <a:pPr marL="742950" lvl="1" indent="-285750">
              <a:buFont typeface="+mj-lt"/>
              <a:buAutoNum type="arabicPeriod"/>
            </a:pPr>
            <a:r>
              <a:rPr lang="en-US" sz="1200" dirty="0"/>
              <a:t>Even though </a:t>
            </a:r>
            <a:r>
              <a:rPr lang="en-US" sz="1200" b="1" dirty="0"/>
              <a:t>R</a:t>
            </a:r>
            <a:r>
              <a:rPr lang="en-US" sz="1200" dirty="0"/>
              <a:t>, </a:t>
            </a:r>
            <a:r>
              <a:rPr lang="en-US" sz="1200" b="1" dirty="0"/>
              <a:t>PG-13</a:t>
            </a:r>
            <a:r>
              <a:rPr lang="en-US" sz="1200" dirty="0"/>
              <a:t>, </a:t>
            </a:r>
            <a:r>
              <a:rPr lang="en-US" sz="1200" b="1" dirty="0"/>
              <a:t>TV-MA</a:t>
            </a:r>
            <a:r>
              <a:rPr lang="en-US" sz="1200" dirty="0"/>
              <a:t>, and </a:t>
            </a:r>
            <a:r>
              <a:rPr lang="en-US" sz="1200" b="1" dirty="0"/>
              <a:t>TV-14</a:t>
            </a:r>
            <a:r>
              <a:rPr lang="en-US" sz="1200" dirty="0"/>
              <a:t> have </a:t>
            </a:r>
            <a:r>
              <a:rPr lang="en-US" sz="1200" b="1" dirty="0"/>
              <a:t>lower certification counts</a:t>
            </a:r>
            <a:r>
              <a:rPr lang="en-US" sz="1200" dirty="0"/>
              <a:t>, they generally receive </a:t>
            </a:r>
            <a:r>
              <a:rPr lang="en-US" sz="1200" b="1" dirty="0"/>
              <a:t>higher ratings</a:t>
            </a:r>
            <a:r>
              <a:rPr lang="en-US" sz="1200" dirty="0"/>
              <a:t>. This indicates that audiences tend to </a:t>
            </a:r>
            <a:r>
              <a:rPr lang="en-US" sz="1200" b="1" dirty="0"/>
              <a:t>value more complex, mature, or adult-themed content</a:t>
            </a:r>
            <a:r>
              <a:rPr lang="en-US" sz="1200" dirty="0"/>
              <a:t>, as it may offer deeper narratives, more sophisticated characters, or higher production quality.</a:t>
            </a:r>
          </a:p>
          <a:p>
            <a:pPr>
              <a:buFont typeface="+mj-lt"/>
              <a:buAutoNum type="arabicPeriod"/>
            </a:pPr>
            <a:r>
              <a:rPr lang="en-US" sz="1200" b="1" dirty="0"/>
              <a:t>TV Ratings Show More Favorable Trends on TMDB</a:t>
            </a:r>
            <a:r>
              <a:rPr lang="en-US" sz="1200" dirty="0"/>
              <a:t>:</a:t>
            </a:r>
          </a:p>
          <a:p>
            <a:pPr marL="742950" lvl="1" indent="-285750">
              <a:buFont typeface="+mj-lt"/>
              <a:buAutoNum type="arabicPeriod"/>
            </a:pPr>
            <a:r>
              <a:rPr lang="en-US" sz="1200" b="1" dirty="0"/>
              <a:t>TV content</a:t>
            </a:r>
            <a:r>
              <a:rPr lang="en-US" sz="1200" dirty="0"/>
              <a:t>, especially for younger viewers (</a:t>
            </a:r>
            <a:r>
              <a:rPr lang="en-US" sz="1200" b="1" dirty="0"/>
              <a:t>TV-Y</a:t>
            </a:r>
            <a:r>
              <a:rPr lang="en-US" sz="1200" dirty="0"/>
              <a:t>, </a:t>
            </a:r>
            <a:r>
              <a:rPr lang="en-US" sz="1200" b="1" dirty="0"/>
              <a:t>TV-G</a:t>
            </a:r>
            <a:r>
              <a:rPr lang="en-US" sz="1200" dirty="0"/>
              <a:t>, and </a:t>
            </a:r>
            <a:r>
              <a:rPr lang="en-US" sz="1200" b="1" dirty="0"/>
              <a:t>TV-Y7</a:t>
            </a:r>
            <a:r>
              <a:rPr lang="en-US" sz="1200" dirty="0"/>
              <a:t>), tends to be </a:t>
            </a:r>
            <a:r>
              <a:rPr lang="en-US" sz="1200" b="1" dirty="0"/>
              <a:t>rated higher on TMDB</a:t>
            </a:r>
            <a:r>
              <a:rPr lang="en-US" sz="1200" dirty="0"/>
              <a:t> than on IMDB. This suggests that different user bases might have slightly different preferences or scoring behaviors. TMDB users might be more lenient or appreciate family-oriented or children's content more than IMDB users.</a:t>
            </a:r>
          </a:p>
          <a:p>
            <a:pPr>
              <a:buFont typeface="+mj-lt"/>
              <a:buAutoNum type="arabicPeriod"/>
            </a:pPr>
            <a:r>
              <a:rPr lang="en-US" sz="1200" b="1" dirty="0"/>
              <a:t>Underperformance of Family-Oriented Content</a:t>
            </a:r>
            <a:r>
              <a:rPr lang="en-US" sz="1200" dirty="0"/>
              <a:t>:</a:t>
            </a:r>
          </a:p>
          <a:p>
            <a:pPr marL="742950" lvl="1" indent="-285750">
              <a:buFont typeface="+mj-lt"/>
              <a:buAutoNum type="arabicPeriod"/>
            </a:pPr>
            <a:r>
              <a:rPr lang="en-US" sz="1200" dirty="0"/>
              <a:t>The </a:t>
            </a:r>
            <a:r>
              <a:rPr lang="en-US" sz="1200" b="1" dirty="0"/>
              <a:t>PG</a:t>
            </a:r>
            <a:r>
              <a:rPr lang="en-US" sz="1200" dirty="0"/>
              <a:t> and </a:t>
            </a:r>
            <a:r>
              <a:rPr lang="en-US" sz="1200" b="1" dirty="0"/>
              <a:t>G</a:t>
            </a:r>
            <a:r>
              <a:rPr lang="en-US" sz="1200" dirty="0"/>
              <a:t> categories, despite having the </a:t>
            </a:r>
            <a:r>
              <a:rPr lang="en-US" sz="1200" b="1" dirty="0"/>
              <a:t>highest certification count</a:t>
            </a:r>
            <a:r>
              <a:rPr lang="en-US" sz="1200" dirty="0"/>
              <a:t> (597 combined), show </a:t>
            </a:r>
            <a:r>
              <a:rPr lang="en-US" sz="1200" b="1" dirty="0"/>
              <a:t>consistently lower ratings</a:t>
            </a:r>
            <a:r>
              <a:rPr lang="en-US" sz="1200" dirty="0"/>
              <a:t>. This implies that while family-friendly content is widely produced, it may not be meeting audience expectations or generating as much enthusiasm as content aimed at older demographics.</a:t>
            </a:r>
          </a:p>
        </p:txBody>
      </p:sp>
    </p:spTree>
    <p:extLst>
      <p:ext uri="{BB962C8B-B14F-4D97-AF65-F5344CB8AC3E}">
        <p14:creationId xmlns:p14="http://schemas.microsoft.com/office/powerpoint/2010/main" val="35276136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380-3F64-0164-0398-6298F03FD959}"/>
              </a:ext>
            </a:extLst>
          </p:cNvPr>
          <p:cNvSpPr>
            <a:spLocks noGrp="1"/>
          </p:cNvSpPr>
          <p:nvPr>
            <p:ph type="title"/>
          </p:nvPr>
        </p:nvSpPr>
        <p:spPr/>
        <p:txBody>
          <a:bodyPr/>
          <a:lstStyle/>
          <a:p>
            <a:endParaRPr lang="en-SG"/>
          </a:p>
        </p:txBody>
      </p:sp>
      <p:sp>
        <p:nvSpPr>
          <p:cNvPr id="4" name="TextBox 3">
            <a:extLst>
              <a:ext uri="{FF2B5EF4-FFF2-40B4-BE49-F238E27FC236}">
                <a16:creationId xmlns:a16="http://schemas.microsoft.com/office/drawing/2014/main" id="{3255507A-9BE9-933B-1495-0F73EBFEE8A6}"/>
              </a:ext>
            </a:extLst>
          </p:cNvPr>
          <p:cNvSpPr txBox="1"/>
          <p:nvPr/>
        </p:nvSpPr>
        <p:spPr>
          <a:xfrm>
            <a:off x="1588040" y="1323763"/>
            <a:ext cx="6113834" cy="5339923"/>
          </a:xfrm>
          <a:prstGeom prst="rect">
            <a:avLst/>
          </a:prstGeom>
          <a:noFill/>
        </p:spPr>
        <p:txBody>
          <a:bodyPr wrap="square">
            <a:spAutoFit/>
          </a:bodyPr>
          <a:lstStyle/>
          <a:p>
            <a:r>
              <a:rPr lang="en-US" sz="1100" b="1" dirty="0"/>
              <a:t>Recommendations:</a:t>
            </a:r>
          </a:p>
          <a:p>
            <a:pPr>
              <a:buFont typeface="+mj-lt"/>
              <a:buAutoNum type="arabicPeriod"/>
            </a:pPr>
            <a:r>
              <a:rPr lang="en-US" sz="1100" b="1" dirty="0"/>
              <a:t>Improve the Quality of Family-Oriented Content</a:t>
            </a:r>
            <a:r>
              <a:rPr lang="en-US" sz="1100" dirty="0"/>
              <a:t>:</a:t>
            </a:r>
          </a:p>
          <a:p>
            <a:pPr marL="742950" lvl="1" indent="-285750">
              <a:buFont typeface="+mj-lt"/>
              <a:buAutoNum type="arabicPeriod"/>
            </a:pPr>
            <a:r>
              <a:rPr lang="en-US" sz="1100" dirty="0"/>
              <a:t>Given the </a:t>
            </a:r>
            <a:r>
              <a:rPr lang="en-US" sz="1100" b="1" dirty="0"/>
              <a:t>high volume</a:t>
            </a:r>
            <a:r>
              <a:rPr lang="en-US" sz="1100" dirty="0"/>
              <a:t> of </a:t>
            </a:r>
            <a:r>
              <a:rPr lang="en-US" sz="1100" b="1" dirty="0"/>
              <a:t>PG and G-rated</a:t>
            </a:r>
            <a:r>
              <a:rPr lang="en-US" sz="1100" dirty="0"/>
              <a:t> content, there is a significant opportunity to </a:t>
            </a:r>
            <a:r>
              <a:rPr lang="en-US" sz="1100" b="1" dirty="0"/>
              <a:t>improve the quality of family-friendly movies and shows</a:t>
            </a:r>
            <a:r>
              <a:rPr lang="en-US" sz="1100" dirty="0"/>
              <a:t>. Focus on enhancing the </a:t>
            </a:r>
            <a:r>
              <a:rPr lang="en-US" sz="1100" b="1" dirty="0"/>
              <a:t>storytelling, character development, and production quality</a:t>
            </a:r>
            <a:r>
              <a:rPr lang="en-US" sz="1100" dirty="0"/>
              <a:t> in these categories to improve audience engagement and ratings.</a:t>
            </a:r>
          </a:p>
          <a:p>
            <a:pPr>
              <a:buFont typeface="+mj-lt"/>
              <a:buAutoNum type="arabicPeriod"/>
            </a:pPr>
            <a:r>
              <a:rPr lang="en-US" sz="1100" b="1" dirty="0"/>
              <a:t>Invest More in Mature-Themed Content</a:t>
            </a:r>
            <a:r>
              <a:rPr lang="en-US" sz="1100" dirty="0"/>
              <a:t>:</a:t>
            </a:r>
          </a:p>
          <a:p>
            <a:pPr marL="742950" lvl="1" indent="-285750">
              <a:buFont typeface="+mj-lt"/>
              <a:buAutoNum type="arabicPeriod"/>
            </a:pPr>
            <a:r>
              <a:rPr lang="en-US" sz="1100" dirty="0"/>
              <a:t>Since </a:t>
            </a:r>
            <a:r>
              <a:rPr lang="en-US" sz="1100" b="1" dirty="0"/>
              <a:t>PG-13</a:t>
            </a:r>
            <a:r>
              <a:rPr lang="en-US" sz="1100" dirty="0"/>
              <a:t>, </a:t>
            </a:r>
            <a:r>
              <a:rPr lang="en-US" sz="1100" b="1" dirty="0"/>
              <a:t>R</a:t>
            </a:r>
            <a:r>
              <a:rPr lang="en-US" sz="1100" dirty="0"/>
              <a:t>, and </a:t>
            </a:r>
            <a:r>
              <a:rPr lang="en-US" sz="1100" b="1" dirty="0"/>
              <a:t>TV-MA</a:t>
            </a:r>
            <a:r>
              <a:rPr lang="en-US" sz="1100" dirty="0"/>
              <a:t> content receive </a:t>
            </a:r>
            <a:r>
              <a:rPr lang="en-US" sz="1100" b="1" dirty="0"/>
              <a:t>higher ratings</a:t>
            </a:r>
            <a:r>
              <a:rPr lang="en-US" sz="1100" dirty="0"/>
              <a:t>, it might be beneficial for content producers to </a:t>
            </a:r>
            <a:r>
              <a:rPr lang="en-US" sz="1100" b="1" dirty="0"/>
              <a:t>invest in creating more mature-themed content</a:t>
            </a:r>
            <a:r>
              <a:rPr lang="en-US" sz="1100" dirty="0"/>
              <a:t>, especially considering the positive audience reception. Even though the volume of mature content is lower, audiences tend to </a:t>
            </a:r>
            <a:r>
              <a:rPr lang="en-US" sz="1100" b="1" dirty="0"/>
              <a:t>rate these shows and movies more favorably</a:t>
            </a:r>
            <a:r>
              <a:rPr lang="en-US" sz="1100" dirty="0"/>
              <a:t>.</a:t>
            </a:r>
          </a:p>
          <a:p>
            <a:pPr>
              <a:buFont typeface="+mj-lt"/>
              <a:buAutoNum type="arabicPeriod"/>
            </a:pPr>
            <a:r>
              <a:rPr lang="en-US" sz="1100" b="1" dirty="0"/>
              <a:t>Leverage TMDB’s Favorable Audience for Children's Programming</a:t>
            </a:r>
            <a:r>
              <a:rPr lang="en-US" sz="1100" dirty="0"/>
              <a:t>:</a:t>
            </a:r>
          </a:p>
          <a:p>
            <a:pPr marL="742950" lvl="1" indent="-285750">
              <a:buFont typeface="+mj-lt"/>
              <a:buAutoNum type="arabicPeriod"/>
            </a:pPr>
            <a:r>
              <a:rPr lang="en-US" sz="1100" dirty="0"/>
              <a:t>The </a:t>
            </a:r>
            <a:r>
              <a:rPr lang="en-US" sz="1100" b="1" dirty="0"/>
              <a:t>higher ratings for children's content</a:t>
            </a:r>
            <a:r>
              <a:rPr lang="en-US" sz="1100" dirty="0"/>
              <a:t> (e.g., TV-Y, TV-Y7, TV-G) on </a:t>
            </a:r>
            <a:r>
              <a:rPr lang="en-US" sz="1100" b="1" dirty="0"/>
              <a:t>TMDB</a:t>
            </a:r>
            <a:r>
              <a:rPr lang="en-US" sz="1100" dirty="0"/>
              <a:t> suggest that there is a </a:t>
            </a:r>
            <a:r>
              <a:rPr lang="en-US" sz="1100" b="1" dirty="0"/>
              <a:t>more appreciative audience</a:t>
            </a:r>
            <a:r>
              <a:rPr lang="en-US" sz="1100" dirty="0"/>
              <a:t> for this type of content on that platform. Consider targeting </a:t>
            </a:r>
            <a:r>
              <a:rPr lang="en-US" sz="1100" b="1" dirty="0"/>
              <a:t>promotions, marketing, or content launches</a:t>
            </a:r>
            <a:r>
              <a:rPr lang="en-US" sz="1100" dirty="0"/>
              <a:t> for children’s programming to platforms like TMDB where such content might be better received.</a:t>
            </a:r>
          </a:p>
          <a:p>
            <a:pPr>
              <a:buFont typeface="+mj-lt"/>
              <a:buAutoNum type="arabicPeriod"/>
            </a:pPr>
            <a:r>
              <a:rPr lang="en-US" sz="1100" b="1" dirty="0"/>
              <a:t>Diversify Content Across Ratings</a:t>
            </a:r>
            <a:r>
              <a:rPr lang="en-US" sz="1100" dirty="0"/>
              <a:t>:</a:t>
            </a:r>
          </a:p>
          <a:p>
            <a:pPr marL="742950" lvl="1" indent="-285750">
              <a:buFont typeface="+mj-lt"/>
              <a:buAutoNum type="arabicPeriod"/>
            </a:pPr>
            <a:r>
              <a:rPr lang="en-US" sz="1100" dirty="0"/>
              <a:t>While the volume of </a:t>
            </a:r>
            <a:r>
              <a:rPr lang="en-US" sz="1100" b="1" dirty="0"/>
              <a:t>PG and G content</a:t>
            </a:r>
            <a:r>
              <a:rPr lang="en-US" sz="1100" dirty="0"/>
              <a:t> is high, </a:t>
            </a:r>
            <a:r>
              <a:rPr lang="en-US" sz="1100" b="1" dirty="0"/>
              <a:t>balancing content production</a:t>
            </a:r>
            <a:r>
              <a:rPr lang="en-US" sz="1100" dirty="0"/>
              <a:t> across a wider range of age certifications (e.g., </a:t>
            </a:r>
            <a:r>
              <a:rPr lang="en-US" sz="1100" b="1" dirty="0"/>
              <a:t>TV-14, TV-MA, PG-13, and R</a:t>
            </a:r>
            <a:r>
              <a:rPr lang="en-US" sz="1100" dirty="0"/>
              <a:t>) may result in </a:t>
            </a:r>
            <a:r>
              <a:rPr lang="en-US" sz="1100" b="1" dirty="0"/>
              <a:t>higher average ratings overall</a:t>
            </a:r>
            <a:r>
              <a:rPr lang="en-US" sz="1100" dirty="0"/>
              <a:t>, as these categories seem to be more positively received by audiences.</a:t>
            </a:r>
          </a:p>
          <a:p>
            <a:pPr>
              <a:buFont typeface="+mj-lt"/>
              <a:buAutoNum type="arabicPeriod"/>
            </a:pPr>
            <a:r>
              <a:rPr lang="en-US" sz="1100" b="1" dirty="0"/>
              <a:t>Conduct Audience Surveys to Understand Preferences</a:t>
            </a:r>
            <a:r>
              <a:rPr lang="en-US" sz="1100" dirty="0"/>
              <a:t>:</a:t>
            </a:r>
          </a:p>
          <a:p>
            <a:pPr marL="742950" lvl="1" indent="-285750">
              <a:buFont typeface="+mj-lt"/>
              <a:buAutoNum type="arabicPeriod"/>
            </a:pPr>
            <a:r>
              <a:rPr lang="en-US" sz="1100" dirty="0"/>
              <a:t>Since family-friendly content has lower ratings, it might be beneficial to </a:t>
            </a:r>
            <a:r>
              <a:rPr lang="en-US" sz="1100" b="1" dirty="0"/>
              <a:t>conduct audience surveys or focus groups</a:t>
            </a:r>
            <a:r>
              <a:rPr lang="en-US" sz="1100" dirty="0"/>
              <a:t> to better understand </a:t>
            </a:r>
            <a:r>
              <a:rPr lang="en-US" sz="1100" b="1" dirty="0"/>
              <a:t>why certain content isn’t resonating</a:t>
            </a:r>
            <a:r>
              <a:rPr lang="en-US" sz="1100" dirty="0"/>
              <a:t> as well with viewers. This could offer insights into what elements of PG or G-rated content could be improved to meet audience expectations.</a:t>
            </a:r>
          </a:p>
          <a:p>
            <a:r>
              <a:rPr lang="en-US" sz="1100" dirty="0"/>
              <a:t>By focusing on both </a:t>
            </a:r>
            <a:r>
              <a:rPr lang="en-US" sz="1100" b="1" dirty="0"/>
              <a:t>improving family content</a:t>
            </a:r>
            <a:r>
              <a:rPr lang="en-US" sz="1100" dirty="0"/>
              <a:t> and </a:t>
            </a:r>
            <a:r>
              <a:rPr lang="en-US" sz="1100" b="1" dirty="0"/>
              <a:t>expanding mature-themed content</a:t>
            </a:r>
            <a:r>
              <a:rPr lang="en-US" sz="1100" dirty="0"/>
              <a:t>, while </a:t>
            </a:r>
            <a:r>
              <a:rPr lang="en-US" sz="1100" b="1" dirty="0"/>
              <a:t>leveraging platform-specific advantages</a:t>
            </a:r>
            <a:r>
              <a:rPr lang="en-US" sz="1100" dirty="0"/>
              <a:t> like TMDB's audience for children's programming, content producers can optimize both their output and audience reception.</a:t>
            </a:r>
          </a:p>
        </p:txBody>
      </p:sp>
    </p:spTree>
    <p:extLst>
      <p:ext uri="{BB962C8B-B14F-4D97-AF65-F5344CB8AC3E}">
        <p14:creationId xmlns:p14="http://schemas.microsoft.com/office/powerpoint/2010/main" val="28413546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800" dirty="0"/>
              <a:t>Data Analysis – </a:t>
            </a:r>
            <a:endParaRPr lang="en-SG" dirty="0"/>
          </a:p>
        </p:txBody>
      </p:sp>
      <p:pic>
        <p:nvPicPr>
          <p:cNvPr id="4" name="Picture 3">
            <a:extLst>
              <a:ext uri="{FF2B5EF4-FFF2-40B4-BE49-F238E27FC236}">
                <a16:creationId xmlns:a16="http://schemas.microsoft.com/office/drawing/2014/main" id="{7441F4F5-3870-88AF-FDB9-BBD749F45B02}"/>
              </a:ext>
            </a:extLst>
          </p:cNvPr>
          <p:cNvPicPr>
            <a:picLocks noChangeAspect="1"/>
          </p:cNvPicPr>
          <p:nvPr/>
        </p:nvPicPr>
        <p:blipFill>
          <a:blip r:embed="rId2"/>
          <a:stretch>
            <a:fillRect/>
          </a:stretch>
        </p:blipFill>
        <p:spPr>
          <a:xfrm>
            <a:off x="463178" y="1256895"/>
            <a:ext cx="4981575" cy="3390900"/>
          </a:xfrm>
          <a:prstGeom prst="rect">
            <a:avLst/>
          </a:prstGeom>
        </p:spPr>
      </p:pic>
      <p:graphicFrame>
        <p:nvGraphicFramePr>
          <p:cNvPr id="5" name="Table 4">
            <a:extLst>
              <a:ext uri="{FF2B5EF4-FFF2-40B4-BE49-F238E27FC236}">
                <a16:creationId xmlns:a16="http://schemas.microsoft.com/office/drawing/2014/main" id="{CCB9357C-7AB0-9A83-C85F-CE4A48DD14EE}"/>
              </a:ext>
            </a:extLst>
          </p:cNvPr>
          <p:cNvGraphicFramePr>
            <a:graphicFrameLocks noGrp="1"/>
          </p:cNvGraphicFramePr>
          <p:nvPr>
            <p:extLst>
              <p:ext uri="{D42A27DB-BD31-4B8C-83A1-F6EECF244321}">
                <p14:modId xmlns:p14="http://schemas.microsoft.com/office/powerpoint/2010/main" val="3009876847"/>
              </p:ext>
            </p:extLst>
          </p:nvPr>
        </p:nvGraphicFramePr>
        <p:xfrm>
          <a:off x="5946578" y="1186776"/>
          <a:ext cx="2127380" cy="5364270"/>
        </p:xfrm>
        <a:graphic>
          <a:graphicData uri="http://schemas.openxmlformats.org/drawingml/2006/table">
            <a:tbl>
              <a:tblPr/>
              <a:tblGrid>
                <a:gridCol w="2127380">
                  <a:extLst>
                    <a:ext uri="{9D8B030D-6E8A-4147-A177-3AD203B41FA5}">
                      <a16:colId xmlns:a16="http://schemas.microsoft.com/office/drawing/2014/main" val="2098114235"/>
                    </a:ext>
                  </a:extLst>
                </a:gridCol>
              </a:tblGrid>
              <a:tr h="202780">
                <a:tc>
                  <a:txBody>
                    <a:bodyPr/>
                    <a:lstStyle/>
                    <a:p>
                      <a:pPr algn="l" fontAlgn="b"/>
                      <a:r>
                        <a:rPr lang="en-SG" sz="1600" b="0" i="0" u="none" strike="noStrike" dirty="0">
                          <a:solidFill>
                            <a:srgbClr val="000000"/>
                          </a:solidFill>
                          <a:effectLst/>
                          <a:latin typeface="Aptos Narrow" panose="020B0004020202020204" pitchFamily="34" charset="0"/>
                        </a:rPr>
                        <a:t>ACTORS</a:t>
                      </a:r>
                    </a:p>
                    <a:p>
                      <a:pPr algn="l" fontAlgn="b"/>
                      <a:r>
                        <a:rPr lang="en-SG" sz="1600" b="0" i="0" u="none" strike="noStrike" dirty="0">
                          <a:solidFill>
                            <a:srgbClr val="000000"/>
                          </a:solidFill>
                          <a:effectLst/>
                          <a:latin typeface="Aptos Narrow" panose="020B0004020202020204" pitchFamily="34" charset="0"/>
                        </a:rPr>
                        <a:t>Denis O'Dea</a:t>
                      </a:r>
                    </a:p>
                  </a:txBody>
                  <a:tcPr marL="3871" marR="3871" marT="3871" marB="0" anchor="b">
                    <a:lnL>
                      <a:noFill/>
                    </a:lnL>
                    <a:lnR>
                      <a:noFill/>
                    </a:lnR>
                    <a:lnT>
                      <a:noFill/>
                    </a:lnT>
                    <a:lnB>
                      <a:noFill/>
                    </a:lnB>
                    <a:noFill/>
                  </a:tcPr>
                </a:tc>
                <a:extLst>
                  <a:ext uri="{0D108BD9-81ED-4DB2-BD59-A6C34878D82A}">
                    <a16:rowId xmlns:a16="http://schemas.microsoft.com/office/drawing/2014/main" val="4289889311"/>
                  </a:ext>
                </a:extLst>
              </a:tr>
              <a:tr h="202780">
                <a:tc>
                  <a:txBody>
                    <a:bodyPr/>
                    <a:lstStyle/>
                    <a:p>
                      <a:pPr algn="l" fontAlgn="b"/>
                      <a:r>
                        <a:rPr lang="en-SG" sz="1600" b="0" i="0" u="none" strike="noStrike" dirty="0">
                          <a:solidFill>
                            <a:srgbClr val="000000"/>
                          </a:solidFill>
                          <a:effectLst/>
                          <a:latin typeface="Aptos Narrow" panose="020B0004020202020204" pitchFamily="34" charset="0"/>
                        </a:rPr>
                        <a:t>Finlay Currie</a:t>
                      </a:r>
                    </a:p>
                  </a:txBody>
                  <a:tcPr marL="3871" marR="3871" marT="3871" marB="0" anchor="b">
                    <a:lnL>
                      <a:noFill/>
                    </a:lnL>
                    <a:lnR>
                      <a:noFill/>
                    </a:lnR>
                    <a:lnT>
                      <a:noFill/>
                    </a:lnT>
                    <a:lnB>
                      <a:noFill/>
                    </a:lnB>
                    <a:noFill/>
                  </a:tcPr>
                </a:tc>
                <a:extLst>
                  <a:ext uri="{0D108BD9-81ED-4DB2-BD59-A6C34878D82A}">
                    <a16:rowId xmlns:a16="http://schemas.microsoft.com/office/drawing/2014/main" val="1027277353"/>
                  </a:ext>
                </a:extLst>
              </a:tr>
              <a:tr h="202780">
                <a:tc>
                  <a:txBody>
                    <a:bodyPr/>
                    <a:lstStyle/>
                    <a:p>
                      <a:pPr algn="l" fontAlgn="b"/>
                      <a:r>
                        <a:rPr lang="en-SG" sz="1600" b="0" i="0" u="none" strike="noStrike" dirty="0">
                          <a:solidFill>
                            <a:srgbClr val="000000"/>
                          </a:solidFill>
                          <a:effectLst/>
                          <a:latin typeface="Aptos Narrow" panose="020B0004020202020204" pitchFamily="34" charset="0"/>
                        </a:rPr>
                        <a:t>Ralph Truman</a:t>
                      </a:r>
                    </a:p>
                  </a:txBody>
                  <a:tcPr marL="3871" marR="3871" marT="3871" marB="0" anchor="b">
                    <a:lnL>
                      <a:noFill/>
                    </a:lnL>
                    <a:lnR>
                      <a:noFill/>
                    </a:lnR>
                    <a:lnT>
                      <a:noFill/>
                    </a:lnT>
                    <a:lnB>
                      <a:noFill/>
                    </a:lnB>
                    <a:noFill/>
                  </a:tcPr>
                </a:tc>
                <a:extLst>
                  <a:ext uri="{0D108BD9-81ED-4DB2-BD59-A6C34878D82A}">
                    <a16:rowId xmlns:a16="http://schemas.microsoft.com/office/drawing/2014/main" val="566295064"/>
                  </a:ext>
                </a:extLst>
              </a:tr>
              <a:tr h="202780">
                <a:tc>
                  <a:txBody>
                    <a:bodyPr/>
                    <a:lstStyle/>
                    <a:p>
                      <a:pPr algn="l" fontAlgn="b"/>
                      <a:r>
                        <a:rPr lang="en-SG" sz="1600" b="0" i="0" u="none" strike="noStrike" dirty="0">
                          <a:solidFill>
                            <a:srgbClr val="000000"/>
                          </a:solidFill>
                          <a:effectLst/>
                          <a:latin typeface="Aptos Narrow" panose="020B0004020202020204" pitchFamily="34" charset="0"/>
                        </a:rPr>
                        <a:t>Geoffrey Keen</a:t>
                      </a:r>
                    </a:p>
                  </a:txBody>
                  <a:tcPr marL="3871" marR="3871" marT="3871" marB="0" anchor="b">
                    <a:lnL>
                      <a:noFill/>
                    </a:lnL>
                    <a:lnR>
                      <a:noFill/>
                    </a:lnR>
                    <a:lnT>
                      <a:noFill/>
                    </a:lnT>
                    <a:lnB>
                      <a:noFill/>
                    </a:lnB>
                    <a:noFill/>
                  </a:tcPr>
                </a:tc>
                <a:extLst>
                  <a:ext uri="{0D108BD9-81ED-4DB2-BD59-A6C34878D82A}">
                    <a16:rowId xmlns:a16="http://schemas.microsoft.com/office/drawing/2014/main" val="1681911416"/>
                  </a:ext>
                </a:extLst>
              </a:tr>
              <a:tr h="202780">
                <a:tc>
                  <a:txBody>
                    <a:bodyPr/>
                    <a:lstStyle/>
                    <a:p>
                      <a:pPr algn="l" fontAlgn="b"/>
                      <a:r>
                        <a:rPr lang="en-SG" sz="1600" b="0" i="0" u="none" strike="noStrike" dirty="0">
                          <a:solidFill>
                            <a:srgbClr val="000000"/>
                          </a:solidFill>
                          <a:effectLst/>
                          <a:latin typeface="Aptos Narrow" panose="020B0004020202020204" pitchFamily="34" charset="0"/>
                        </a:rPr>
                        <a:t>Geoffrey Wilkinson</a:t>
                      </a:r>
                    </a:p>
                  </a:txBody>
                  <a:tcPr marL="3871" marR="3871" marT="3871" marB="0" anchor="b">
                    <a:lnL>
                      <a:noFill/>
                    </a:lnL>
                    <a:lnR>
                      <a:noFill/>
                    </a:lnR>
                    <a:lnT>
                      <a:noFill/>
                    </a:lnT>
                    <a:lnB>
                      <a:noFill/>
                    </a:lnB>
                    <a:noFill/>
                  </a:tcPr>
                </a:tc>
                <a:extLst>
                  <a:ext uri="{0D108BD9-81ED-4DB2-BD59-A6C34878D82A}">
                    <a16:rowId xmlns:a16="http://schemas.microsoft.com/office/drawing/2014/main" val="4050159389"/>
                  </a:ext>
                </a:extLst>
              </a:tr>
              <a:tr h="202780">
                <a:tc>
                  <a:txBody>
                    <a:bodyPr/>
                    <a:lstStyle/>
                    <a:p>
                      <a:pPr algn="l" fontAlgn="b"/>
                      <a:r>
                        <a:rPr lang="en-SG" sz="1600" b="0" i="0" u="none" strike="noStrike" dirty="0">
                          <a:solidFill>
                            <a:srgbClr val="000000"/>
                          </a:solidFill>
                          <a:effectLst/>
                          <a:latin typeface="Aptos Narrow" panose="020B0004020202020204" pitchFamily="34" charset="0"/>
                        </a:rPr>
                        <a:t>John Laurie</a:t>
                      </a:r>
                    </a:p>
                  </a:txBody>
                  <a:tcPr marL="3871" marR="3871" marT="3871" marB="0" anchor="b">
                    <a:lnL>
                      <a:noFill/>
                    </a:lnL>
                    <a:lnR>
                      <a:noFill/>
                    </a:lnR>
                    <a:lnT>
                      <a:noFill/>
                    </a:lnT>
                    <a:lnB>
                      <a:noFill/>
                    </a:lnB>
                    <a:noFill/>
                  </a:tcPr>
                </a:tc>
                <a:extLst>
                  <a:ext uri="{0D108BD9-81ED-4DB2-BD59-A6C34878D82A}">
                    <a16:rowId xmlns:a16="http://schemas.microsoft.com/office/drawing/2014/main" val="3316537218"/>
                  </a:ext>
                </a:extLst>
              </a:tr>
              <a:tr h="202780">
                <a:tc>
                  <a:txBody>
                    <a:bodyPr/>
                    <a:lstStyle/>
                    <a:p>
                      <a:pPr algn="l" fontAlgn="b"/>
                      <a:r>
                        <a:rPr lang="en-SG" sz="1600" b="0" i="0" u="none" strike="noStrike" dirty="0">
                          <a:solidFill>
                            <a:srgbClr val="000000"/>
                          </a:solidFill>
                          <a:effectLst/>
                          <a:latin typeface="Aptos Narrow" panose="020B0004020202020204" pitchFamily="34" charset="0"/>
                        </a:rPr>
                        <a:t>Francis de Wolff</a:t>
                      </a:r>
                    </a:p>
                  </a:txBody>
                  <a:tcPr marL="3871" marR="3871" marT="3871" marB="0" anchor="b">
                    <a:lnL>
                      <a:noFill/>
                    </a:lnL>
                    <a:lnR>
                      <a:noFill/>
                    </a:lnR>
                    <a:lnT>
                      <a:noFill/>
                    </a:lnT>
                    <a:lnB>
                      <a:noFill/>
                    </a:lnB>
                    <a:noFill/>
                  </a:tcPr>
                </a:tc>
                <a:extLst>
                  <a:ext uri="{0D108BD9-81ED-4DB2-BD59-A6C34878D82A}">
                    <a16:rowId xmlns:a16="http://schemas.microsoft.com/office/drawing/2014/main" val="447752152"/>
                  </a:ext>
                </a:extLst>
              </a:tr>
              <a:tr h="202780">
                <a:tc>
                  <a:txBody>
                    <a:bodyPr/>
                    <a:lstStyle/>
                    <a:p>
                      <a:pPr algn="l" fontAlgn="b"/>
                      <a:r>
                        <a:rPr lang="en-SG" sz="1600" b="0" i="0" u="none" strike="noStrike" dirty="0">
                          <a:solidFill>
                            <a:srgbClr val="000000"/>
                          </a:solidFill>
                          <a:effectLst/>
                          <a:latin typeface="Aptos Narrow" panose="020B0004020202020204" pitchFamily="34" charset="0"/>
                        </a:rPr>
                        <a:t>David Davies</a:t>
                      </a:r>
                    </a:p>
                  </a:txBody>
                  <a:tcPr marL="3871" marR="3871" marT="3871" marB="0" anchor="b">
                    <a:lnL>
                      <a:noFill/>
                    </a:lnL>
                    <a:lnR>
                      <a:noFill/>
                    </a:lnR>
                    <a:lnT>
                      <a:noFill/>
                    </a:lnT>
                    <a:lnB>
                      <a:noFill/>
                    </a:lnB>
                    <a:noFill/>
                  </a:tcPr>
                </a:tc>
                <a:extLst>
                  <a:ext uri="{0D108BD9-81ED-4DB2-BD59-A6C34878D82A}">
                    <a16:rowId xmlns:a16="http://schemas.microsoft.com/office/drawing/2014/main" val="1311583983"/>
                  </a:ext>
                </a:extLst>
              </a:tr>
              <a:tr h="202780">
                <a:tc>
                  <a:txBody>
                    <a:bodyPr/>
                    <a:lstStyle/>
                    <a:p>
                      <a:pPr algn="l" fontAlgn="b"/>
                      <a:r>
                        <a:rPr lang="en-SG" sz="1600" b="0" i="0" u="none" strike="noStrike" dirty="0">
                          <a:solidFill>
                            <a:srgbClr val="000000"/>
                          </a:solidFill>
                          <a:effectLst/>
                          <a:latin typeface="Aptos Narrow" panose="020B0004020202020204" pitchFamily="34" charset="0"/>
                        </a:rPr>
                        <a:t>John Gregson</a:t>
                      </a:r>
                    </a:p>
                  </a:txBody>
                  <a:tcPr marL="3871" marR="3871" marT="3871" marB="0" anchor="b">
                    <a:lnL>
                      <a:noFill/>
                    </a:lnL>
                    <a:lnR>
                      <a:noFill/>
                    </a:lnR>
                    <a:lnT>
                      <a:noFill/>
                    </a:lnT>
                    <a:lnB>
                      <a:noFill/>
                    </a:lnB>
                    <a:noFill/>
                  </a:tcPr>
                </a:tc>
                <a:extLst>
                  <a:ext uri="{0D108BD9-81ED-4DB2-BD59-A6C34878D82A}">
                    <a16:rowId xmlns:a16="http://schemas.microsoft.com/office/drawing/2014/main" val="2558366443"/>
                  </a:ext>
                </a:extLst>
              </a:tr>
              <a:tr h="202780">
                <a:tc>
                  <a:txBody>
                    <a:bodyPr/>
                    <a:lstStyle/>
                    <a:p>
                      <a:pPr algn="l" fontAlgn="b"/>
                      <a:r>
                        <a:rPr lang="en-SG" sz="1600" b="0" i="0" u="none" strike="noStrike" dirty="0">
                          <a:solidFill>
                            <a:srgbClr val="000000"/>
                          </a:solidFill>
                          <a:effectLst/>
                          <a:latin typeface="Aptos Narrow" panose="020B0004020202020204" pitchFamily="34" charset="0"/>
                        </a:rPr>
                        <a:t>Andrew Blackett</a:t>
                      </a:r>
                    </a:p>
                  </a:txBody>
                  <a:tcPr marL="3871" marR="3871" marT="3871" marB="0" anchor="b">
                    <a:lnL>
                      <a:noFill/>
                    </a:lnL>
                    <a:lnR>
                      <a:noFill/>
                    </a:lnR>
                    <a:lnT>
                      <a:noFill/>
                    </a:lnT>
                    <a:lnB>
                      <a:noFill/>
                    </a:lnB>
                    <a:noFill/>
                  </a:tcPr>
                </a:tc>
                <a:extLst>
                  <a:ext uri="{0D108BD9-81ED-4DB2-BD59-A6C34878D82A}">
                    <a16:rowId xmlns:a16="http://schemas.microsoft.com/office/drawing/2014/main" val="3338877186"/>
                  </a:ext>
                </a:extLst>
              </a:tr>
              <a:tr h="202780">
                <a:tc>
                  <a:txBody>
                    <a:bodyPr/>
                    <a:lstStyle/>
                    <a:p>
                      <a:pPr algn="l" fontAlgn="b"/>
                      <a:r>
                        <a:rPr lang="en-SG" sz="1600" b="0" i="0" u="none" strike="noStrike">
                          <a:solidFill>
                            <a:srgbClr val="000000"/>
                          </a:solidFill>
                          <a:effectLst/>
                          <a:latin typeface="Aptos Narrow" panose="020B0004020202020204" pitchFamily="34" charset="0"/>
                        </a:rPr>
                        <a:t>William Devlin</a:t>
                      </a:r>
                    </a:p>
                  </a:txBody>
                  <a:tcPr marL="3871" marR="3871" marT="3871" marB="0" anchor="b">
                    <a:lnL>
                      <a:noFill/>
                    </a:lnL>
                    <a:lnR>
                      <a:noFill/>
                    </a:lnR>
                    <a:lnT>
                      <a:noFill/>
                    </a:lnT>
                    <a:lnB>
                      <a:noFill/>
                    </a:lnB>
                    <a:noFill/>
                  </a:tcPr>
                </a:tc>
                <a:extLst>
                  <a:ext uri="{0D108BD9-81ED-4DB2-BD59-A6C34878D82A}">
                    <a16:rowId xmlns:a16="http://schemas.microsoft.com/office/drawing/2014/main" val="3233401478"/>
                  </a:ext>
                </a:extLst>
              </a:tr>
              <a:tr h="202780">
                <a:tc>
                  <a:txBody>
                    <a:bodyPr/>
                    <a:lstStyle/>
                    <a:p>
                      <a:pPr algn="l" fontAlgn="b"/>
                      <a:r>
                        <a:rPr lang="en-SG" sz="1600" b="0" i="0" u="none" strike="noStrike" dirty="0">
                          <a:solidFill>
                            <a:srgbClr val="000000"/>
                          </a:solidFill>
                          <a:effectLst/>
                          <a:latin typeface="Aptos Narrow" panose="020B0004020202020204" pitchFamily="34" charset="0"/>
                        </a:rPr>
                        <a:t>Howard Douglas</a:t>
                      </a:r>
                    </a:p>
                  </a:txBody>
                  <a:tcPr marL="3871" marR="3871" marT="3871" marB="0" anchor="b">
                    <a:lnL>
                      <a:noFill/>
                    </a:lnL>
                    <a:lnR>
                      <a:noFill/>
                    </a:lnR>
                    <a:lnT>
                      <a:noFill/>
                    </a:lnT>
                    <a:lnB>
                      <a:noFill/>
                    </a:lnB>
                    <a:noFill/>
                  </a:tcPr>
                </a:tc>
                <a:extLst>
                  <a:ext uri="{0D108BD9-81ED-4DB2-BD59-A6C34878D82A}">
                    <a16:rowId xmlns:a16="http://schemas.microsoft.com/office/drawing/2014/main" val="2032707353"/>
                  </a:ext>
                </a:extLst>
              </a:tr>
              <a:tr h="202780">
                <a:tc>
                  <a:txBody>
                    <a:bodyPr/>
                    <a:lstStyle/>
                    <a:p>
                      <a:pPr algn="l" fontAlgn="b"/>
                      <a:r>
                        <a:rPr lang="en-SG" sz="1600" b="0" i="0" u="none" strike="noStrike" dirty="0">
                          <a:solidFill>
                            <a:srgbClr val="000000"/>
                          </a:solidFill>
                          <a:effectLst/>
                          <a:latin typeface="Aptos Narrow" panose="020B0004020202020204" pitchFamily="34" charset="0"/>
                        </a:rPr>
                        <a:t>Harry Locke</a:t>
                      </a:r>
                    </a:p>
                  </a:txBody>
                  <a:tcPr marL="3871" marR="3871" marT="3871" marB="0" anchor="b">
                    <a:lnL>
                      <a:noFill/>
                    </a:lnL>
                    <a:lnR>
                      <a:noFill/>
                    </a:lnR>
                    <a:lnT>
                      <a:noFill/>
                    </a:lnT>
                    <a:lnB>
                      <a:noFill/>
                    </a:lnB>
                    <a:noFill/>
                  </a:tcPr>
                </a:tc>
                <a:extLst>
                  <a:ext uri="{0D108BD9-81ED-4DB2-BD59-A6C34878D82A}">
                    <a16:rowId xmlns:a16="http://schemas.microsoft.com/office/drawing/2014/main" val="3420392357"/>
                  </a:ext>
                </a:extLst>
              </a:tr>
              <a:tr h="202780">
                <a:tc>
                  <a:txBody>
                    <a:bodyPr/>
                    <a:lstStyle/>
                    <a:p>
                      <a:pPr algn="l" fontAlgn="b"/>
                      <a:r>
                        <a:rPr lang="en-SG" sz="1600" b="0" i="0" u="none" strike="noStrike" dirty="0">
                          <a:solidFill>
                            <a:srgbClr val="000000"/>
                          </a:solidFill>
                          <a:effectLst/>
                          <a:latin typeface="Aptos Narrow" panose="020B0004020202020204" pitchFamily="34" charset="0"/>
                        </a:rPr>
                        <a:t>Sam Kydd</a:t>
                      </a:r>
                    </a:p>
                  </a:txBody>
                  <a:tcPr marL="3871" marR="3871" marT="3871" marB="0" anchor="b">
                    <a:lnL>
                      <a:noFill/>
                    </a:lnL>
                    <a:lnR>
                      <a:noFill/>
                    </a:lnR>
                    <a:lnT>
                      <a:noFill/>
                    </a:lnT>
                    <a:lnB>
                      <a:noFill/>
                    </a:lnB>
                    <a:noFill/>
                  </a:tcPr>
                </a:tc>
                <a:extLst>
                  <a:ext uri="{0D108BD9-81ED-4DB2-BD59-A6C34878D82A}">
                    <a16:rowId xmlns:a16="http://schemas.microsoft.com/office/drawing/2014/main" val="2092566398"/>
                  </a:ext>
                </a:extLst>
              </a:tr>
              <a:tr h="202780">
                <a:tc>
                  <a:txBody>
                    <a:bodyPr/>
                    <a:lstStyle/>
                    <a:p>
                      <a:pPr algn="l" fontAlgn="b"/>
                      <a:r>
                        <a:rPr lang="en-SG" sz="1600" b="0" i="0" u="none" strike="noStrike" dirty="0">
                          <a:solidFill>
                            <a:srgbClr val="000000"/>
                          </a:solidFill>
                          <a:effectLst/>
                          <a:latin typeface="Aptos Narrow" panose="020B0004020202020204" pitchFamily="34" charset="0"/>
                        </a:rPr>
                        <a:t>Stephen Jack</a:t>
                      </a:r>
                    </a:p>
                  </a:txBody>
                  <a:tcPr marL="3871" marR="3871" marT="3871" marB="0" anchor="b">
                    <a:lnL>
                      <a:noFill/>
                    </a:lnL>
                    <a:lnR>
                      <a:noFill/>
                    </a:lnR>
                    <a:lnT>
                      <a:noFill/>
                    </a:lnT>
                    <a:lnB>
                      <a:noFill/>
                    </a:lnB>
                    <a:noFill/>
                  </a:tcPr>
                </a:tc>
                <a:extLst>
                  <a:ext uri="{0D108BD9-81ED-4DB2-BD59-A6C34878D82A}">
                    <a16:rowId xmlns:a16="http://schemas.microsoft.com/office/drawing/2014/main" val="1319979581"/>
                  </a:ext>
                </a:extLst>
              </a:tr>
              <a:tr h="202780">
                <a:tc>
                  <a:txBody>
                    <a:bodyPr/>
                    <a:lstStyle/>
                    <a:p>
                      <a:pPr algn="l" fontAlgn="b"/>
                      <a:r>
                        <a:rPr lang="en-SG" sz="1600" b="0" i="0" u="none" strike="noStrike" dirty="0">
                          <a:solidFill>
                            <a:srgbClr val="000000"/>
                          </a:solidFill>
                          <a:effectLst/>
                          <a:latin typeface="Aptos Narrow" panose="020B0004020202020204" pitchFamily="34" charset="0"/>
                        </a:rPr>
                        <a:t>Harold Jamieson</a:t>
                      </a:r>
                    </a:p>
                  </a:txBody>
                  <a:tcPr marL="3871" marR="3871" marT="3871" marB="0" anchor="b">
                    <a:lnL>
                      <a:noFill/>
                    </a:lnL>
                    <a:lnR>
                      <a:noFill/>
                    </a:lnR>
                    <a:lnT>
                      <a:noFill/>
                    </a:lnT>
                    <a:lnB>
                      <a:noFill/>
                    </a:lnB>
                    <a:noFill/>
                  </a:tcPr>
                </a:tc>
                <a:extLst>
                  <a:ext uri="{0D108BD9-81ED-4DB2-BD59-A6C34878D82A}">
                    <a16:rowId xmlns:a16="http://schemas.microsoft.com/office/drawing/2014/main" val="3127920430"/>
                  </a:ext>
                </a:extLst>
              </a:tr>
              <a:tr h="202780">
                <a:tc>
                  <a:txBody>
                    <a:bodyPr/>
                    <a:lstStyle/>
                    <a:p>
                      <a:pPr algn="l" fontAlgn="b"/>
                      <a:r>
                        <a:rPr lang="en-SG" sz="1600" b="0" i="0" u="none" strike="noStrike" dirty="0">
                          <a:solidFill>
                            <a:srgbClr val="000000"/>
                          </a:solidFill>
                          <a:effectLst/>
                          <a:latin typeface="Aptos Narrow" panose="020B0004020202020204" pitchFamily="34" charset="0"/>
                        </a:rPr>
                        <a:t>David Blake Kelly</a:t>
                      </a:r>
                    </a:p>
                  </a:txBody>
                  <a:tcPr marL="3871" marR="3871" marT="3871" marB="0" anchor="b">
                    <a:lnL>
                      <a:noFill/>
                    </a:lnL>
                    <a:lnR>
                      <a:noFill/>
                    </a:lnR>
                    <a:lnT>
                      <a:noFill/>
                    </a:lnT>
                    <a:lnB>
                      <a:noFill/>
                    </a:lnB>
                    <a:noFill/>
                  </a:tcPr>
                </a:tc>
                <a:extLst>
                  <a:ext uri="{0D108BD9-81ED-4DB2-BD59-A6C34878D82A}">
                    <a16:rowId xmlns:a16="http://schemas.microsoft.com/office/drawing/2014/main" val="832616068"/>
                  </a:ext>
                </a:extLst>
              </a:tr>
              <a:tr h="202780">
                <a:tc>
                  <a:txBody>
                    <a:bodyPr/>
                    <a:lstStyle/>
                    <a:p>
                      <a:pPr algn="l" fontAlgn="b"/>
                      <a:r>
                        <a:rPr lang="en-SG" sz="1600" b="0" i="0" u="none" strike="noStrike" dirty="0">
                          <a:solidFill>
                            <a:srgbClr val="000000"/>
                          </a:solidFill>
                          <a:effectLst/>
                          <a:latin typeface="Aptos Narrow" panose="020B0004020202020204" pitchFamily="34" charset="0"/>
                        </a:rPr>
                        <a:t>Reginald Drummond</a:t>
                      </a:r>
                    </a:p>
                  </a:txBody>
                  <a:tcPr marL="3871" marR="3871" marT="3871" marB="0" anchor="b">
                    <a:lnL>
                      <a:noFill/>
                    </a:lnL>
                    <a:lnR>
                      <a:noFill/>
                    </a:lnR>
                    <a:lnT>
                      <a:noFill/>
                    </a:lnT>
                    <a:lnB>
                      <a:noFill/>
                    </a:lnB>
                    <a:noFill/>
                  </a:tcPr>
                </a:tc>
                <a:extLst>
                  <a:ext uri="{0D108BD9-81ED-4DB2-BD59-A6C34878D82A}">
                    <a16:rowId xmlns:a16="http://schemas.microsoft.com/office/drawing/2014/main" val="2812756968"/>
                  </a:ext>
                </a:extLst>
              </a:tr>
              <a:tr h="202780">
                <a:tc>
                  <a:txBody>
                    <a:bodyPr/>
                    <a:lstStyle/>
                    <a:p>
                      <a:pPr algn="l" fontAlgn="b"/>
                      <a:r>
                        <a:rPr lang="en-SG" sz="1600" b="0" i="0" u="none" strike="noStrike" dirty="0">
                          <a:solidFill>
                            <a:srgbClr val="000000"/>
                          </a:solidFill>
                          <a:effectLst/>
                          <a:latin typeface="Aptos Narrow" panose="020B0004020202020204" pitchFamily="34" charset="0"/>
                        </a:rPr>
                        <a:t>Gordon Mulholland</a:t>
                      </a:r>
                    </a:p>
                  </a:txBody>
                  <a:tcPr marL="3871" marR="3871" marT="3871" marB="0" anchor="b">
                    <a:lnL>
                      <a:noFill/>
                    </a:lnL>
                    <a:lnR>
                      <a:noFill/>
                    </a:lnR>
                    <a:lnT>
                      <a:noFill/>
                    </a:lnT>
                    <a:lnB>
                      <a:noFill/>
                    </a:lnB>
                    <a:noFill/>
                  </a:tcPr>
                </a:tc>
                <a:extLst>
                  <a:ext uri="{0D108BD9-81ED-4DB2-BD59-A6C34878D82A}">
                    <a16:rowId xmlns:a16="http://schemas.microsoft.com/office/drawing/2014/main" val="3149703799"/>
                  </a:ext>
                </a:extLst>
              </a:tr>
              <a:tr h="202780">
                <a:tc>
                  <a:txBody>
                    <a:bodyPr/>
                    <a:lstStyle/>
                    <a:p>
                      <a:pPr algn="l" fontAlgn="b"/>
                      <a:r>
                        <a:rPr lang="en-SG" sz="1600" b="0" i="0" u="none" strike="noStrike" dirty="0">
                          <a:solidFill>
                            <a:srgbClr val="000000"/>
                          </a:solidFill>
                          <a:effectLst/>
                          <a:latin typeface="Aptos Narrow" panose="020B0004020202020204" pitchFamily="34" charset="0"/>
                        </a:rPr>
                        <a:t>Patrick Troughton</a:t>
                      </a:r>
                    </a:p>
                  </a:txBody>
                  <a:tcPr marL="3871" marR="3871" marT="3871" marB="0" anchor="b">
                    <a:lnL>
                      <a:noFill/>
                    </a:lnL>
                    <a:lnR>
                      <a:noFill/>
                    </a:lnR>
                    <a:lnT>
                      <a:noFill/>
                    </a:lnT>
                    <a:lnB>
                      <a:noFill/>
                    </a:lnB>
                    <a:noFill/>
                  </a:tcPr>
                </a:tc>
                <a:extLst>
                  <a:ext uri="{0D108BD9-81ED-4DB2-BD59-A6C34878D82A}">
                    <a16:rowId xmlns:a16="http://schemas.microsoft.com/office/drawing/2014/main" val="1660564500"/>
                  </a:ext>
                </a:extLst>
              </a:tr>
              <a:tr h="166210">
                <a:tc>
                  <a:txBody>
                    <a:bodyPr/>
                    <a:lstStyle/>
                    <a:p>
                      <a:pPr algn="l" fontAlgn="b"/>
                      <a:endParaRPr lang="en-SG" sz="1000" b="0" i="0" u="none" strike="noStrike" dirty="0">
                        <a:solidFill>
                          <a:srgbClr val="000000"/>
                        </a:solidFill>
                        <a:effectLst/>
                        <a:latin typeface="Aptos Narrow" panose="020B0004020202020204" pitchFamily="34" charset="0"/>
                      </a:endParaRPr>
                    </a:p>
                  </a:txBody>
                  <a:tcPr marL="3871" marR="3871" marT="3871" marB="0" anchor="b">
                    <a:lnL>
                      <a:noFill/>
                    </a:lnL>
                    <a:lnR>
                      <a:noFill/>
                    </a:lnR>
                    <a:lnT>
                      <a:noFill/>
                    </a:lnT>
                    <a:lnB>
                      <a:noFill/>
                    </a:lnB>
                    <a:noFill/>
                  </a:tcPr>
                </a:tc>
                <a:extLst>
                  <a:ext uri="{0D108BD9-81ED-4DB2-BD59-A6C34878D82A}">
                    <a16:rowId xmlns:a16="http://schemas.microsoft.com/office/drawing/2014/main" val="1192424856"/>
                  </a:ext>
                </a:extLst>
              </a:tr>
            </a:tbl>
          </a:graphicData>
        </a:graphic>
      </p:graphicFrame>
      <p:graphicFrame>
        <p:nvGraphicFramePr>
          <p:cNvPr id="6" name="Table 5">
            <a:extLst>
              <a:ext uri="{FF2B5EF4-FFF2-40B4-BE49-F238E27FC236}">
                <a16:creationId xmlns:a16="http://schemas.microsoft.com/office/drawing/2014/main" id="{BDE09CA4-0285-4F16-69A9-3CBB17BE5FF6}"/>
              </a:ext>
            </a:extLst>
          </p:cNvPr>
          <p:cNvGraphicFramePr>
            <a:graphicFrameLocks noGrp="1"/>
          </p:cNvGraphicFramePr>
          <p:nvPr>
            <p:extLst>
              <p:ext uri="{D42A27DB-BD31-4B8C-83A1-F6EECF244321}">
                <p14:modId xmlns:p14="http://schemas.microsoft.com/office/powerpoint/2010/main" val="2654568058"/>
              </p:ext>
            </p:extLst>
          </p:nvPr>
        </p:nvGraphicFramePr>
        <p:xfrm>
          <a:off x="7740240" y="1092260"/>
          <a:ext cx="3754876" cy="5553302"/>
        </p:xfrm>
        <a:graphic>
          <a:graphicData uri="http://schemas.openxmlformats.org/drawingml/2006/table">
            <a:tbl>
              <a:tblPr/>
              <a:tblGrid>
                <a:gridCol w="3754876">
                  <a:extLst>
                    <a:ext uri="{9D8B030D-6E8A-4147-A177-3AD203B41FA5}">
                      <a16:colId xmlns:a16="http://schemas.microsoft.com/office/drawing/2014/main" val="3518793523"/>
                    </a:ext>
                  </a:extLst>
                </a:gridCol>
              </a:tblGrid>
              <a:tr h="210830">
                <a:tc>
                  <a:txBody>
                    <a:bodyPr/>
                    <a:lstStyle/>
                    <a:p>
                      <a:pPr algn="l" fontAlgn="b"/>
                      <a:r>
                        <a:rPr lang="en-SG" sz="1600" b="0" i="0" u="none" strike="noStrike" dirty="0">
                          <a:solidFill>
                            <a:srgbClr val="000000"/>
                          </a:solidFill>
                          <a:effectLst/>
                          <a:latin typeface="Aptos Narrow" panose="020B0004020202020204" pitchFamily="34" charset="0"/>
                        </a:rPr>
                        <a:t>Director</a:t>
                      </a:r>
                    </a:p>
                    <a:p>
                      <a:pPr algn="l" fontAlgn="b"/>
                      <a:r>
                        <a:rPr lang="en-SG" sz="1600" b="0" i="0" u="none" strike="noStrike" dirty="0">
                          <a:solidFill>
                            <a:srgbClr val="000000"/>
                          </a:solidFill>
                          <a:effectLst/>
                          <a:latin typeface="Aptos Narrow" panose="020B0004020202020204" pitchFamily="34" charset="0"/>
                        </a:rPr>
                        <a:t>Clyde </a:t>
                      </a:r>
                      <a:r>
                        <a:rPr lang="en-SG" sz="1600" b="0" i="0" u="none" strike="noStrike" dirty="0" err="1">
                          <a:solidFill>
                            <a:srgbClr val="000000"/>
                          </a:solidFill>
                          <a:effectLst/>
                          <a:latin typeface="Aptos Narrow" panose="020B0004020202020204" pitchFamily="34" charset="0"/>
                        </a:rPr>
                        <a:t>Geronimi</a:t>
                      </a:r>
                      <a:endParaRPr lang="en-SG" sz="1600" b="0" i="0" u="none" strike="noStrike" dirty="0">
                        <a:solidFill>
                          <a:srgbClr val="000000"/>
                        </a:solidFill>
                        <a:effectLst/>
                        <a:latin typeface="Aptos Narrow" panose="020B0004020202020204" pitchFamily="34" charset="0"/>
                      </a:endParaRPr>
                    </a:p>
                  </a:txBody>
                  <a:tcPr marL="4279" marR="4279" marT="4279" marB="0" anchor="b">
                    <a:lnL>
                      <a:noFill/>
                    </a:lnL>
                    <a:lnR>
                      <a:noFill/>
                    </a:lnR>
                    <a:lnT>
                      <a:noFill/>
                    </a:lnT>
                    <a:lnB>
                      <a:noFill/>
                    </a:lnB>
                    <a:noFill/>
                  </a:tcPr>
                </a:tc>
                <a:extLst>
                  <a:ext uri="{0D108BD9-81ED-4DB2-BD59-A6C34878D82A}">
                    <a16:rowId xmlns:a16="http://schemas.microsoft.com/office/drawing/2014/main" val="3801740696"/>
                  </a:ext>
                </a:extLst>
              </a:tr>
              <a:tr h="210830">
                <a:tc>
                  <a:txBody>
                    <a:bodyPr/>
                    <a:lstStyle/>
                    <a:p>
                      <a:pPr algn="l" fontAlgn="b"/>
                      <a:r>
                        <a:rPr lang="en-SG" sz="1600" b="0" i="0" u="none" strike="noStrike">
                          <a:solidFill>
                            <a:srgbClr val="000000"/>
                          </a:solidFill>
                          <a:effectLst/>
                          <a:latin typeface="Aptos Narrow" panose="020B0004020202020204" pitchFamily="34" charset="0"/>
                        </a:rPr>
                        <a:t>Ben Sharpsteen</a:t>
                      </a:r>
                    </a:p>
                  </a:txBody>
                  <a:tcPr marL="4279" marR="4279" marT="4279" marB="0" anchor="b">
                    <a:lnL>
                      <a:noFill/>
                    </a:lnL>
                    <a:lnR>
                      <a:noFill/>
                    </a:lnR>
                    <a:lnT>
                      <a:noFill/>
                    </a:lnT>
                    <a:lnB>
                      <a:noFill/>
                    </a:lnB>
                    <a:noFill/>
                  </a:tcPr>
                </a:tc>
                <a:extLst>
                  <a:ext uri="{0D108BD9-81ED-4DB2-BD59-A6C34878D82A}">
                    <a16:rowId xmlns:a16="http://schemas.microsoft.com/office/drawing/2014/main" val="2111565278"/>
                  </a:ext>
                </a:extLst>
              </a:tr>
              <a:tr h="210830">
                <a:tc>
                  <a:txBody>
                    <a:bodyPr/>
                    <a:lstStyle/>
                    <a:p>
                      <a:pPr algn="l" fontAlgn="b"/>
                      <a:r>
                        <a:rPr lang="en-SG" sz="1600" b="0" i="0" u="none" strike="noStrike">
                          <a:solidFill>
                            <a:srgbClr val="000000"/>
                          </a:solidFill>
                          <a:effectLst/>
                          <a:latin typeface="Aptos Narrow" panose="020B0004020202020204" pitchFamily="34" charset="0"/>
                        </a:rPr>
                        <a:t>Jack Kinney</a:t>
                      </a:r>
                    </a:p>
                  </a:txBody>
                  <a:tcPr marL="4279" marR="4279" marT="4279" marB="0" anchor="b">
                    <a:lnL>
                      <a:noFill/>
                    </a:lnL>
                    <a:lnR>
                      <a:noFill/>
                    </a:lnR>
                    <a:lnT>
                      <a:noFill/>
                    </a:lnT>
                    <a:lnB>
                      <a:noFill/>
                    </a:lnB>
                    <a:noFill/>
                  </a:tcPr>
                </a:tc>
                <a:extLst>
                  <a:ext uri="{0D108BD9-81ED-4DB2-BD59-A6C34878D82A}">
                    <a16:rowId xmlns:a16="http://schemas.microsoft.com/office/drawing/2014/main" val="1567585428"/>
                  </a:ext>
                </a:extLst>
              </a:tr>
              <a:tr h="210830">
                <a:tc>
                  <a:txBody>
                    <a:bodyPr/>
                    <a:lstStyle/>
                    <a:p>
                      <a:pPr algn="l" fontAlgn="b"/>
                      <a:r>
                        <a:rPr lang="en-SG" sz="1600" b="0" i="0" u="none" strike="noStrike">
                          <a:solidFill>
                            <a:srgbClr val="000000"/>
                          </a:solidFill>
                          <a:effectLst/>
                          <a:latin typeface="Aptos Narrow" panose="020B0004020202020204" pitchFamily="34" charset="0"/>
                        </a:rPr>
                        <a:t>William Roberts</a:t>
                      </a:r>
                    </a:p>
                  </a:txBody>
                  <a:tcPr marL="4279" marR="4279" marT="4279" marB="0" anchor="b">
                    <a:lnL>
                      <a:noFill/>
                    </a:lnL>
                    <a:lnR>
                      <a:noFill/>
                    </a:lnR>
                    <a:lnT>
                      <a:noFill/>
                    </a:lnT>
                    <a:lnB>
                      <a:noFill/>
                    </a:lnB>
                    <a:noFill/>
                  </a:tcPr>
                </a:tc>
                <a:extLst>
                  <a:ext uri="{0D108BD9-81ED-4DB2-BD59-A6C34878D82A}">
                    <a16:rowId xmlns:a16="http://schemas.microsoft.com/office/drawing/2014/main" val="142617351"/>
                  </a:ext>
                </a:extLst>
              </a:tr>
              <a:tr h="210830">
                <a:tc>
                  <a:txBody>
                    <a:bodyPr/>
                    <a:lstStyle/>
                    <a:p>
                      <a:pPr algn="l" fontAlgn="b"/>
                      <a:r>
                        <a:rPr lang="en-SG" sz="1600" b="0" i="0" u="none" strike="noStrike">
                          <a:solidFill>
                            <a:srgbClr val="000000"/>
                          </a:solidFill>
                          <a:effectLst/>
                          <a:latin typeface="Aptos Narrow" panose="020B0004020202020204" pitchFamily="34" charset="0"/>
                        </a:rPr>
                        <a:t>Wilfred Jackson</a:t>
                      </a:r>
                    </a:p>
                  </a:txBody>
                  <a:tcPr marL="4279" marR="4279" marT="4279" marB="0" anchor="b">
                    <a:lnL>
                      <a:noFill/>
                    </a:lnL>
                    <a:lnR>
                      <a:noFill/>
                    </a:lnR>
                    <a:lnT>
                      <a:noFill/>
                    </a:lnT>
                    <a:lnB>
                      <a:noFill/>
                    </a:lnB>
                    <a:noFill/>
                  </a:tcPr>
                </a:tc>
                <a:extLst>
                  <a:ext uri="{0D108BD9-81ED-4DB2-BD59-A6C34878D82A}">
                    <a16:rowId xmlns:a16="http://schemas.microsoft.com/office/drawing/2014/main" val="37974619"/>
                  </a:ext>
                </a:extLst>
              </a:tr>
              <a:tr h="210830">
                <a:tc>
                  <a:txBody>
                    <a:bodyPr/>
                    <a:lstStyle/>
                    <a:p>
                      <a:pPr algn="l" fontAlgn="b"/>
                      <a:r>
                        <a:rPr lang="en-SG" sz="1600" b="0" i="0" u="none" strike="noStrike">
                          <a:solidFill>
                            <a:srgbClr val="000000"/>
                          </a:solidFill>
                          <a:effectLst/>
                          <a:latin typeface="Aptos Narrow" panose="020B0004020202020204" pitchFamily="34" charset="0"/>
                        </a:rPr>
                        <a:t>Samuel Armstrong</a:t>
                      </a:r>
                    </a:p>
                  </a:txBody>
                  <a:tcPr marL="4279" marR="4279" marT="4279" marB="0" anchor="b">
                    <a:lnL>
                      <a:noFill/>
                    </a:lnL>
                    <a:lnR>
                      <a:noFill/>
                    </a:lnR>
                    <a:lnT>
                      <a:noFill/>
                    </a:lnT>
                    <a:lnB>
                      <a:noFill/>
                    </a:lnB>
                    <a:noFill/>
                  </a:tcPr>
                </a:tc>
                <a:extLst>
                  <a:ext uri="{0D108BD9-81ED-4DB2-BD59-A6C34878D82A}">
                    <a16:rowId xmlns:a16="http://schemas.microsoft.com/office/drawing/2014/main" val="2090057941"/>
                  </a:ext>
                </a:extLst>
              </a:tr>
              <a:tr h="210830">
                <a:tc>
                  <a:txBody>
                    <a:bodyPr/>
                    <a:lstStyle/>
                    <a:p>
                      <a:pPr algn="l" fontAlgn="b"/>
                      <a:r>
                        <a:rPr lang="en-SG" sz="1600" b="0" i="0" u="none" strike="noStrike">
                          <a:solidFill>
                            <a:srgbClr val="000000"/>
                          </a:solidFill>
                          <a:effectLst/>
                          <a:latin typeface="Aptos Narrow" panose="020B0004020202020204" pitchFamily="34" charset="0"/>
                        </a:rPr>
                        <a:t>Norman Ferguson</a:t>
                      </a:r>
                    </a:p>
                  </a:txBody>
                  <a:tcPr marL="4279" marR="4279" marT="4279" marB="0" anchor="b">
                    <a:lnL>
                      <a:noFill/>
                    </a:lnL>
                    <a:lnR>
                      <a:noFill/>
                    </a:lnR>
                    <a:lnT>
                      <a:noFill/>
                    </a:lnT>
                    <a:lnB>
                      <a:noFill/>
                    </a:lnB>
                    <a:noFill/>
                  </a:tcPr>
                </a:tc>
                <a:extLst>
                  <a:ext uri="{0D108BD9-81ED-4DB2-BD59-A6C34878D82A}">
                    <a16:rowId xmlns:a16="http://schemas.microsoft.com/office/drawing/2014/main" val="3194630521"/>
                  </a:ext>
                </a:extLst>
              </a:tr>
              <a:tr h="210830">
                <a:tc>
                  <a:txBody>
                    <a:bodyPr/>
                    <a:lstStyle/>
                    <a:p>
                      <a:pPr algn="l" fontAlgn="b"/>
                      <a:r>
                        <a:rPr lang="en-SG" sz="1600" b="0" i="0" u="none" strike="noStrike">
                          <a:solidFill>
                            <a:srgbClr val="000000"/>
                          </a:solidFill>
                          <a:effectLst/>
                          <a:latin typeface="Aptos Narrow" panose="020B0004020202020204" pitchFamily="34" charset="0"/>
                        </a:rPr>
                        <a:t>Paul Satterfield</a:t>
                      </a:r>
                    </a:p>
                  </a:txBody>
                  <a:tcPr marL="4279" marR="4279" marT="4279" marB="0" anchor="b">
                    <a:lnL>
                      <a:noFill/>
                    </a:lnL>
                    <a:lnR>
                      <a:noFill/>
                    </a:lnR>
                    <a:lnT>
                      <a:noFill/>
                    </a:lnT>
                    <a:lnB>
                      <a:noFill/>
                    </a:lnB>
                    <a:noFill/>
                  </a:tcPr>
                </a:tc>
                <a:extLst>
                  <a:ext uri="{0D108BD9-81ED-4DB2-BD59-A6C34878D82A}">
                    <a16:rowId xmlns:a16="http://schemas.microsoft.com/office/drawing/2014/main" val="4139372709"/>
                  </a:ext>
                </a:extLst>
              </a:tr>
              <a:tr h="210830">
                <a:tc>
                  <a:txBody>
                    <a:bodyPr/>
                    <a:lstStyle/>
                    <a:p>
                      <a:pPr algn="l" fontAlgn="b"/>
                      <a:r>
                        <a:rPr lang="en-SG" sz="1600" b="0" i="0" u="none" strike="noStrike">
                          <a:solidFill>
                            <a:srgbClr val="000000"/>
                          </a:solidFill>
                          <a:effectLst/>
                          <a:latin typeface="Aptos Narrow" panose="020B0004020202020204" pitchFamily="34" charset="0"/>
                        </a:rPr>
                        <a:t>Hamilton Luske</a:t>
                      </a:r>
                    </a:p>
                  </a:txBody>
                  <a:tcPr marL="4279" marR="4279" marT="4279" marB="0" anchor="b">
                    <a:lnL>
                      <a:noFill/>
                    </a:lnL>
                    <a:lnR>
                      <a:noFill/>
                    </a:lnR>
                    <a:lnT>
                      <a:noFill/>
                    </a:lnT>
                    <a:lnB>
                      <a:noFill/>
                    </a:lnB>
                    <a:noFill/>
                  </a:tcPr>
                </a:tc>
                <a:extLst>
                  <a:ext uri="{0D108BD9-81ED-4DB2-BD59-A6C34878D82A}">
                    <a16:rowId xmlns:a16="http://schemas.microsoft.com/office/drawing/2014/main" val="1405426093"/>
                  </a:ext>
                </a:extLst>
              </a:tr>
              <a:tr h="210830">
                <a:tc>
                  <a:txBody>
                    <a:bodyPr/>
                    <a:lstStyle/>
                    <a:p>
                      <a:pPr algn="l" fontAlgn="b"/>
                      <a:r>
                        <a:rPr lang="en-SG" sz="1600" b="0" i="0" u="none" strike="noStrike">
                          <a:solidFill>
                            <a:srgbClr val="000000"/>
                          </a:solidFill>
                          <a:effectLst/>
                          <a:latin typeface="Aptos Narrow" panose="020B0004020202020204" pitchFamily="34" charset="0"/>
                        </a:rPr>
                        <a:t>Jim Handley</a:t>
                      </a:r>
                    </a:p>
                  </a:txBody>
                  <a:tcPr marL="4279" marR="4279" marT="4279" marB="0" anchor="b">
                    <a:lnL>
                      <a:noFill/>
                    </a:lnL>
                    <a:lnR>
                      <a:noFill/>
                    </a:lnR>
                    <a:lnT>
                      <a:noFill/>
                    </a:lnT>
                    <a:lnB>
                      <a:noFill/>
                    </a:lnB>
                    <a:noFill/>
                  </a:tcPr>
                </a:tc>
                <a:extLst>
                  <a:ext uri="{0D108BD9-81ED-4DB2-BD59-A6C34878D82A}">
                    <a16:rowId xmlns:a16="http://schemas.microsoft.com/office/drawing/2014/main" val="1127244414"/>
                  </a:ext>
                </a:extLst>
              </a:tr>
              <a:tr h="210830">
                <a:tc>
                  <a:txBody>
                    <a:bodyPr/>
                    <a:lstStyle/>
                    <a:p>
                      <a:pPr algn="l" fontAlgn="b"/>
                      <a:r>
                        <a:rPr lang="en-SG" sz="1600" b="0" i="0" u="none" strike="noStrike">
                          <a:solidFill>
                            <a:srgbClr val="000000"/>
                          </a:solidFill>
                          <a:effectLst/>
                          <a:latin typeface="Aptos Narrow" panose="020B0004020202020204" pitchFamily="34" charset="0"/>
                        </a:rPr>
                        <a:t>Ford Beebe</a:t>
                      </a:r>
                    </a:p>
                  </a:txBody>
                  <a:tcPr marL="4279" marR="4279" marT="4279" marB="0" anchor="b">
                    <a:lnL>
                      <a:noFill/>
                    </a:lnL>
                    <a:lnR>
                      <a:noFill/>
                    </a:lnR>
                    <a:lnT>
                      <a:noFill/>
                    </a:lnT>
                    <a:lnB>
                      <a:noFill/>
                    </a:lnB>
                    <a:noFill/>
                  </a:tcPr>
                </a:tc>
                <a:extLst>
                  <a:ext uri="{0D108BD9-81ED-4DB2-BD59-A6C34878D82A}">
                    <a16:rowId xmlns:a16="http://schemas.microsoft.com/office/drawing/2014/main" val="195420542"/>
                  </a:ext>
                </a:extLst>
              </a:tr>
              <a:tr h="210830">
                <a:tc>
                  <a:txBody>
                    <a:bodyPr/>
                    <a:lstStyle/>
                    <a:p>
                      <a:pPr algn="l" fontAlgn="b"/>
                      <a:r>
                        <a:rPr lang="en-SG" sz="1600" b="0" i="0" u="none" strike="noStrike">
                          <a:solidFill>
                            <a:srgbClr val="000000"/>
                          </a:solidFill>
                          <a:effectLst/>
                          <a:latin typeface="Aptos Narrow" panose="020B0004020202020204" pitchFamily="34" charset="0"/>
                        </a:rPr>
                        <a:t>T. Hee</a:t>
                      </a:r>
                    </a:p>
                  </a:txBody>
                  <a:tcPr marL="4279" marR="4279" marT="4279" marB="0" anchor="b">
                    <a:lnL>
                      <a:noFill/>
                    </a:lnL>
                    <a:lnR>
                      <a:noFill/>
                    </a:lnR>
                    <a:lnT>
                      <a:noFill/>
                    </a:lnT>
                    <a:lnB>
                      <a:noFill/>
                    </a:lnB>
                    <a:noFill/>
                  </a:tcPr>
                </a:tc>
                <a:extLst>
                  <a:ext uri="{0D108BD9-81ED-4DB2-BD59-A6C34878D82A}">
                    <a16:rowId xmlns:a16="http://schemas.microsoft.com/office/drawing/2014/main" val="4226058055"/>
                  </a:ext>
                </a:extLst>
              </a:tr>
              <a:tr h="210830">
                <a:tc>
                  <a:txBody>
                    <a:bodyPr/>
                    <a:lstStyle/>
                    <a:p>
                      <a:pPr algn="l" fontAlgn="b"/>
                      <a:endParaRPr lang="en-SG" sz="1600" b="0" i="0" u="none" strike="noStrike" dirty="0">
                        <a:solidFill>
                          <a:srgbClr val="000000"/>
                        </a:solidFill>
                        <a:effectLst/>
                        <a:latin typeface="Aptos Narrow" panose="020B0004020202020204" pitchFamily="34" charset="0"/>
                      </a:endParaRPr>
                    </a:p>
                  </a:txBody>
                  <a:tcPr marL="4279" marR="4279" marT="4279" marB="0" anchor="b">
                    <a:lnL>
                      <a:noFill/>
                    </a:lnL>
                    <a:lnR>
                      <a:noFill/>
                    </a:lnR>
                    <a:lnT>
                      <a:noFill/>
                    </a:lnT>
                    <a:lnB>
                      <a:noFill/>
                    </a:lnB>
                    <a:noFill/>
                  </a:tcPr>
                </a:tc>
                <a:extLst>
                  <a:ext uri="{0D108BD9-81ED-4DB2-BD59-A6C34878D82A}">
                    <a16:rowId xmlns:a16="http://schemas.microsoft.com/office/drawing/2014/main" val="769418808"/>
                  </a:ext>
                </a:extLst>
              </a:tr>
              <a:tr h="210830">
                <a:tc>
                  <a:txBody>
                    <a:bodyPr/>
                    <a:lstStyle/>
                    <a:p>
                      <a:pPr algn="l" fontAlgn="b"/>
                      <a:r>
                        <a:rPr lang="en-SG" sz="1600" b="0" i="0" u="none" strike="noStrike">
                          <a:solidFill>
                            <a:srgbClr val="000000"/>
                          </a:solidFill>
                          <a:effectLst/>
                          <a:latin typeface="Aptos Narrow" panose="020B0004020202020204" pitchFamily="34" charset="0"/>
                        </a:rPr>
                        <a:t>William Roberts</a:t>
                      </a:r>
                    </a:p>
                  </a:txBody>
                  <a:tcPr marL="4279" marR="4279" marT="4279" marB="0" anchor="b">
                    <a:lnL>
                      <a:noFill/>
                    </a:lnL>
                    <a:lnR>
                      <a:noFill/>
                    </a:lnR>
                    <a:lnT>
                      <a:noFill/>
                    </a:lnT>
                    <a:lnB>
                      <a:noFill/>
                    </a:lnB>
                    <a:noFill/>
                  </a:tcPr>
                </a:tc>
                <a:extLst>
                  <a:ext uri="{0D108BD9-81ED-4DB2-BD59-A6C34878D82A}">
                    <a16:rowId xmlns:a16="http://schemas.microsoft.com/office/drawing/2014/main" val="729516117"/>
                  </a:ext>
                </a:extLst>
              </a:tr>
              <a:tr h="210830">
                <a:tc>
                  <a:txBody>
                    <a:bodyPr/>
                    <a:lstStyle/>
                    <a:p>
                      <a:pPr algn="l" fontAlgn="b"/>
                      <a:r>
                        <a:rPr lang="en-SG" sz="1600" b="0" i="0" u="none" strike="noStrike">
                          <a:solidFill>
                            <a:srgbClr val="000000"/>
                          </a:solidFill>
                          <a:effectLst/>
                          <a:latin typeface="Aptos Narrow" panose="020B0004020202020204" pitchFamily="34" charset="0"/>
                        </a:rPr>
                        <a:t>Ben Sharpsteen</a:t>
                      </a:r>
                    </a:p>
                  </a:txBody>
                  <a:tcPr marL="4279" marR="4279" marT="4279" marB="0" anchor="b">
                    <a:lnL>
                      <a:noFill/>
                    </a:lnL>
                    <a:lnR>
                      <a:noFill/>
                    </a:lnR>
                    <a:lnT>
                      <a:noFill/>
                    </a:lnT>
                    <a:lnB>
                      <a:noFill/>
                    </a:lnB>
                    <a:noFill/>
                  </a:tcPr>
                </a:tc>
                <a:extLst>
                  <a:ext uri="{0D108BD9-81ED-4DB2-BD59-A6C34878D82A}">
                    <a16:rowId xmlns:a16="http://schemas.microsoft.com/office/drawing/2014/main" val="1674619742"/>
                  </a:ext>
                </a:extLst>
              </a:tr>
              <a:tr h="210830">
                <a:tc>
                  <a:txBody>
                    <a:bodyPr/>
                    <a:lstStyle/>
                    <a:p>
                      <a:pPr algn="l" fontAlgn="b"/>
                      <a:r>
                        <a:rPr lang="en-SG" sz="1600" b="0" i="0" u="none" strike="noStrike">
                          <a:solidFill>
                            <a:srgbClr val="000000"/>
                          </a:solidFill>
                          <a:effectLst/>
                          <a:latin typeface="Aptos Narrow" panose="020B0004020202020204" pitchFamily="34" charset="0"/>
                        </a:rPr>
                        <a:t>James Algar</a:t>
                      </a:r>
                    </a:p>
                  </a:txBody>
                  <a:tcPr marL="4279" marR="4279" marT="4279" marB="0" anchor="b">
                    <a:lnL>
                      <a:noFill/>
                    </a:lnL>
                    <a:lnR>
                      <a:noFill/>
                    </a:lnR>
                    <a:lnT>
                      <a:noFill/>
                    </a:lnT>
                    <a:lnB>
                      <a:noFill/>
                    </a:lnB>
                    <a:noFill/>
                  </a:tcPr>
                </a:tc>
                <a:extLst>
                  <a:ext uri="{0D108BD9-81ED-4DB2-BD59-A6C34878D82A}">
                    <a16:rowId xmlns:a16="http://schemas.microsoft.com/office/drawing/2014/main" val="2307791752"/>
                  </a:ext>
                </a:extLst>
              </a:tr>
              <a:tr h="210830">
                <a:tc>
                  <a:txBody>
                    <a:bodyPr/>
                    <a:lstStyle/>
                    <a:p>
                      <a:pPr algn="l" fontAlgn="b"/>
                      <a:endParaRPr lang="en-SG" sz="1600" b="0" i="0" u="none" strike="noStrike" dirty="0">
                        <a:solidFill>
                          <a:srgbClr val="000000"/>
                        </a:solidFill>
                        <a:effectLst/>
                        <a:latin typeface="Aptos Narrow" panose="020B0004020202020204" pitchFamily="34" charset="0"/>
                      </a:endParaRPr>
                    </a:p>
                  </a:txBody>
                  <a:tcPr marL="4279" marR="4279" marT="4279" marB="0" anchor="b">
                    <a:lnL>
                      <a:noFill/>
                    </a:lnL>
                    <a:lnR>
                      <a:noFill/>
                    </a:lnR>
                    <a:lnT>
                      <a:noFill/>
                    </a:lnT>
                    <a:lnB>
                      <a:noFill/>
                    </a:lnB>
                    <a:noFill/>
                  </a:tcPr>
                </a:tc>
                <a:extLst>
                  <a:ext uri="{0D108BD9-81ED-4DB2-BD59-A6C34878D82A}">
                    <a16:rowId xmlns:a16="http://schemas.microsoft.com/office/drawing/2014/main" val="2473064411"/>
                  </a:ext>
                </a:extLst>
              </a:tr>
              <a:tr h="210830">
                <a:tc>
                  <a:txBody>
                    <a:bodyPr/>
                    <a:lstStyle/>
                    <a:p>
                      <a:pPr algn="l" fontAlgn="b"/>
                      <a:r>
                        <a:rPr lang="en-SG" sz="1600" b="0" i="0" u="none" strike="noStrike" dirty="0">
                          <a:solidFill>
                            <a:srgbClr val="000000"/>
                          </a:solidFill>
                          <a:effectLst/>
                          <a:latin typeface="Aptos Narrow" panose="020B0004020202020204" pitchFamily="34" charset="0"/>
                        </a:rPr>
                        <a:t>Norman Ferguson</a:t>
                      </a:r>
                    </a:p>
                  </a:txBody>
                  <a:tcPr marL="4279" marR="4279" marT="4279" marB="0" anchor="b">
                    <a:lnL>
                      <a:noFill/>
                    </a:lnL>
                    <a:lnR>
                      <a:noFill/>
                    </a:lnR>
                    <a:lnT>
                      <a:noFill/>
                    </a:lnT>
                    <a:lnB>
                      <a:noFill/>
                    </a:lnB>
                    <a:noFill/>
                  </a:tcPr>
                </a:tc>
                <a:extLst>
                  <a:ext uri="{0D108BD9-81ED-4DB2-BD59-A6C34878D82A}">
                    <a16:rowId xmlns:a16="http://schemas.microsoft.com/office/drawing/2014/main" val="457198096"/>
                  </a:ext>
                </a:extLst>
              </a:tr>
              <a:tr h="210830">
                <a:tc>
                  <a:txBody>
                    <a:bodyPr/>
                    <a:lstStyle/>
                    <a:p>
                      <a:pPr algn="l" fontAlgn="b"/>
                      <a:r>
                        <a:rPr lang="en-SG" sz="1100" b="0" i="0" u="none" strike="noStrike" dirty="0">
                          <a:solidFill>
                            <a:srgbClr val="000000"/>
                          </a:solidFill>
                          <a:effectLst/>
                          <a:latin typeface="Aptos Narrow" panose="020B0004020202020204" pitchFamily="34" charset="0"/>
                        </a:rPr>
                        <a:t>Harold Young</a:t>
                      </a:r>
                    </a:p>
                  </a:txBody>
                  <a:tcPr marL="7620" marR="7620" marT="7620" marB="0" anchor="b">
                    <a:lnL>
                      <a:noFill/>
                    </a:lnL>
                    <a:lnR>
                      <a:noFill/>
                    </a:lnR>
                    <a:lnT>
                      <a:noFill/>
                    </a:lnT>
                    <a:lnB>
                      <a:noFill/>
                    </a:lnB>
                    <a:noFill/>
                  </a:tcPr>
                </a:tc>
                <a:extLst>
                  <a:ext uri="{0D108BD9-81ED-4DB2-BD59-A6C34878D82A}">
                    <a16:rowId xmlns:a16="http://schemas.microsoft.com/office/drawing/2014/main" val="2293452367"/>
                  </a:ext>
                </a:extLst>
              </a:tr>
              <a:tr h="210830">
                <a:tc>
                  <a:txBody>
                    <a:bodyPr/>
                    <a:lstStyle/>
                    <a:p>
                      <a:pPr algn="l" fontAlgn="b"/>
                      <a:r>
                        <a:rPr lang="en-SG" sz="1100" b="0" i="0" u="none" strike="noStrike" dirty="0">
                          <a:solidFill>
                            <a:srgbClr val="000000"/>
                          </a:solidFill>
                          <a:effectLst/>
                          <a:latin typeface="Aptos Narrow" panose="020B0004020202020204" pitchFamily="34" charset="0"/>
                        </a:rPr>
                        <a:t>Burt Gillett</a:t>
                      </a:r>
                    </a:p>
                  </a:txBody>
                  <a:tcPr marL="7620" marR="7620" marT="7620" marB="0" anchor="b">
                    <a:lnL>
                      <a:noFill/>
                    </a:lnL>
                    <a:lnR>
                      <a:noFill/>
                    </a:lnR>
                    <a:lnT>
                      <a:noFill/>
                    </a:lnT>
                    <a:lnB>
                      <a:noFill/>
                    </a:lnB>
                    <a:noFill/>
                  </a:tcPr>
                </a:tc>
                <a:extLst>
                  <a:ext uri="{0D108BD9-81ED-4DB2-BD59-A6C34878D82A}">
                    <a16:rowId xmlns:a16="http://schemas.microsoft.com/office/drawing/2014/main" val="3100416302"/>
                  </a:ext>
                </a:extLst>
              </a:tr>
              <a:tr h="210830">
                <a:tc>
                  <a:txBody>
                    <a:bodyPr/>
                    <a:lstStyle/>
                    <a:p>
                      <a:pPr algn="l" fontAlgn="b"/>
                      <a:r>
                        <a:rPr lang="en-SG" sz="1100" b="0" i="0" u="none" strike="noStrike" dirty="0" err="1">
                          <a:solidFill>
                            <a:srgbClr val="000000"/>
                          </a:solidFill>
                          <a:effectLst/>
                          <a:latin typeface="Aptos Narrow" panose="020B0004020202020204" pitchFamily="34" charset="0"/>
                        </a:rPr>
                        <a:t>Ub</a:t>
                      </a:r>
                      <a:r>
                        <a:rPr lang="en-SG" sz="1100" b="0" i="0" u="none" strike="noStrike" dirty="0">
                          <a:solidFill>
                            <a:srgbClr val="000000"/>
                          </a:solidFill>
                          <a:effectLst/>
                          <a:latin typeface="Aptos Narrow" panose="020B0004020202020204" pitchFamily="34" charset="0"/>
                        </a:rPr>
                        <a:t> </a:t>
                      </a:r>
                      <a:r>
                        <a:rPr lang="en-SG" sz="1100" b="0" i="0" u="none" strike="noStrike" dirty="0" err="1">
                          <a:solidFill>
                            <a:srgbClr val="000000"/>
                          </a:solidFill>
                          <a:effectLst/>
                          <a:latin typeface="Aptos Narrow" panose="020B0004020202020204" pitchFamily="34" charset="0"/>
                        </a:rPr>
                        <a:t>Iwerks</a:t>
                      </a:r>
                      <a:endParaRPr lang="en-SG" sz="1100" b="0" i="0" u="none" strike="noStrike" dirty="0">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563050647"/>
                  </a:ext>
                </a:extLst>
              </a:tr>
              <a:tr h="210830">
                <a:tc>
                  <a:txBody>
                    <a:bodyPr/>
                    <a:lstStyle/>
                    <a:p>
                      <a:pPr algn="l" fontAlgn="b"/>
                      <a:endParaRPr lang="en-SG" sz="1100" b="0" i="0" u="none" strike="noStrike" dirty="0">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688306322"/>
                  </a:ext>
                </a:extLst>
              </a:tr>
            </a:tbl>
          </a:graphicData>
        </a:graphic>
      </p:graphicFrame>
    </p:spTree>
    <p:extLst>
      <p:ext uri="{BB962C8B-B14F-4D97-AF65-F5344CB8AC3E}">
        <p14:creationId xmlns:p14="http://schemas.microsoft.com/office/powerpoint/2010/main" val="38739645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a:lstStyle/>
          <a:p>
            <a:r>
              <a:rPr lang="en-US" dirty="0"/>
              <a:t>Ending slide</a:t>
            </a:r>
          </a:p>
        </p:txBody>
      </p:sp>
      <p:sp>
        <p:nvSpPr>
          <p:cNvPr id="2" name="TextBox 1">
            <a:extLst>
              <a:ext uri="{FF2B5EF4-FFF2-40B4-BE49-F238E27FC236}">
                <a16:creationId xmlns:a16="http://schemas.microsoft.com/office/drawing/2014/main" id="{6BD59475-CD66-4751-83EF-FEC02A44E31A}"/>
              </a:ext>
            </a:extLst>
          </p:cNvPr>
          <p:cNvSpPr txBox="1"/>
          <p:nvPr/>
        </p:nvSpPr>
        <p:spPr>
          <a:xfrm>
            <a:off x="1017641" y="1440252"/>
            <a:ext cx="3555247" cy="720197"/>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4800" b="1" i="0" u="none" strike="noStrike" kern="1200" cap="none" spc="-20" normalizeH="0" baseline="0" noProof="0" dirty="0">
                <a:ln>
                  <a:noFill/>
                </a:ln>
                <a:solidFill>
                  <a:srgbClr val="FFFFFF"/>
                </a:solidFill>
                <a:effectLst/>
                <a:uLnTx/>
                <a:uFillTx/>
                <a:latin typeface="Segoe UI"/>
                <a:ea typeface="+mn-ea"/>
                <a:cs typeface="+mn-cs"/>
              </a:rPr>
              <a:t>Agenda</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B6B8CF0-5FF8-3A0F-5F23-EB55025A6319}"/>
              </a:ext>
            </a:extLst>
          </p:cNvPr>
          <p:cNvSpPr txBox="1"/>
          <p:nvPr/>
        </p:nvSpPr>
        <p:spPr>
          <a:xfrm>
            <a:off x="5637178" y="2971800"/>
            <a:ext cx="914400" cy="914400"/>
          </a:xfrm>
          <a:prstGeom prst="rect">
            <a:avLst/>
          </a:prstGeom>
          <a:noFill/>
        </p:spPr>
        <p:txBody>
          <a:bodyPr wrap="square" rtlCol="0">
            <a:spAutoFit/>
          </a:bodyPr>
          <a:lstStyle/>
          <a:p>
            <a:endParaRPr lang="en-SG" dirty="0"/>
          </a:p>
        </p:txBody>
      </p:sp>
      <p:sp>
        <p:nvSpPr>
          <p:cNvPr id="9" name="TextBox 8">
            <a:extLst>
              <a:ext uri="{FF2B5EF4-FFF2-40B4-BE49-F238E27FC236}">
                <a16:creationId xmlns:a16="http://schemas.microsoft.com/office/drawing/2014/main" id="{1CB09E34-193E-297A-72D2-A5D8F8A3429D}"/>
              </a:ext>
            </a:extLst>
          </p:cNvPr>
          <p:cNvSpPr txBox="1"/>
          <p:nvPr/>
        </p:nvSpPr>
        <p:spPr>
          <a:xfrm>
            <a:off x="3035030" y="2360376"/>
            <a:ext cx="5184842" cy="2585323"/>
          </a:xfrm>
          <a:prstGeom prst="rect">
            <a:avLst/>
          </a:prstGeom>
          <a:noFill/>
        </p:spPr>
        <p:txBody>
          <a:bodyPr wrap="square" rtlCol="0">
            <a:spAutoFit/>
          </a:bodyPr>
          <a:lstStyle/>
          <a:p>
            <a:pPr marL="342900" indent="-342900">
              <a:buFontTx/>
              <a:buChar char="-"/>
            </a:pPr>
            <a:r>
              <a:rPr lang="en-US" sz="3600" dirty="0"/>
              <a:t>Problem Statement</a:t>
            </a:r>
          </a:p>
          <a:p>
            <a:pPr marL="342900" indent="-342900">
              <a:buFontTx/>
              <a:buChar char="-"/>
            </a:pPr>
            <a:r>
              <a:rPr lang="en-US" sz="3600" dirty="0"/>
              <a:t>Data</a:t>
            </a:r>
          </a:p>
          <a:p>
            <a:pPr marL="342900" indent="-342900">
              <a:buFontTx/>
              <a:buChar char="-"/>
            </a:pPr>
            <a:r>
              <a:rPr lang="en-US" sz="3600" dirty="0"/>
              <a:t>Findings</a:t>
            </a:r>
          </a:p>
          <a:p>
            <a:pPr marL="342900" indent="-342900">
              <a:buFontTx/>
              <a:buChar char="-"/>
            </a:pPr>
            <a:r>
              <a:rPr lang="en-US" sz="3600" dirty="0"/>
              <a:t>Recommendations</a:t>
            </a:r>
          </a:p>
          <a:p>
            <a:endParaRPr lang="en-SG" dirty="0"/>
          </a:p>
        </p:txBody>
      </p:sp>
      <p:pic>
        <p:nvPicPr>
          <p:cNvPr id="10" name="Picture 2" descr="Disney+ Logo, symbol, meaning, history, PNG, brand">
            <a:extLst>
              <a:ext uri="{FF2B5EF4-FFF2-40B4-BE49-F238E27FC236}">
                <a16:creationId xmlns:a16="http://schemas.microsoft.com/office/drawing/2014/main" id="{B7B99B7D-3832-12E3-6FDA-57C988E70FC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8754894" y="4945699"/>
            <a:ext cx="3326860" cy="1871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784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800" dirty="0"/>
              <a:t>Data Analysis – Average Runtime of Movies &amp; TV Shows </a:t>
            </a:r>
            <a:endParaRPr lang="en-SG" dirty="0"/>
          </a:p>
        </p:txBody>
      </p:sp>
      <p:pic>
        <p:nvPicPr>
          <p:cNvPr id="4" name="Picture 3">
            <a:extLst>
              <a:ext uri="{FF2B5EF4-FFF2-40B4-BE49-F238E27FC236}">
                <a16:creationId xmlns:a16="http://schemas.microsoft.com/office/drawing/2014/main" id="{42539F6D-ABBA-CE86-E357-C5AE1EBB5889}"/>
              </a:ext>
            </a:extLst>
          </p:cNvPr>
          <p:cNvPicPr>
            <a:picLocks noChangeAspect="1"/>
          </p:cNvPicPr>
          <p:nvPr/>
        </p:nvPicPr>
        <p:blipFill>
          <a:blip r:embed="rId2"/>
          <a:stretch>
            <a:fillRect/>
          </a:stretch>
        </p:blipFill>
        <p:spPr>
          <a:xfrm>
            <a:off x="119264" y="1149080"/>
            <a:ext cx="4657725" cy="2400300"/>
          </a:xfrm>
          <a:prstGeom prst="rect">
            <a:avLst/>
          </a:prstGeom>
        </p:spPr>
      </p:pic>
      <p:graphicFrame>
        <p:nvGraphicFramePr>
          <p:cNvPr id="7" name="Table 6">
            <a:extLst>
              <a:ext uri="{FF2B5EF4-FFF2-40B4-BE49-F238E27FC236}">
                <a16:creationId xmlns:a16="http://schemas.microsoft.com/office/drawing/2014/main" id="{FA7A8ADB-8693-7303-6773-8FC0D32D802A}"/>
              </a:ext>
            </a:extLst>
          </p:cNvPr>
          <p:cNvGraphicFramePr>
            <a:graphicFrameLocks noGrp="1"/>
          </p:cNvGraphicFramePr>
          <p:nvPr>
            <p:extLst>
              <p:ext uri="{D42A27DB-BD31-4B8C-83A1-F6EECF244321}">
                <p14:modId xmlns:p14="http://schemas.microsoft.com/office/powerpoint/2010/main" val="2584413250"/>
              </p:ext>
            </p:extLst>
          </p:nvPr>
        </p:nvGraphicFramePr>
        <p:xfrm>
          <a:off x="5739184" y="1318372"/>
          <a:ext cx="4254500" cy="365760"/>
        </p:xfrm>
        <a:graphic>
          <a:graphicData uri="http://schemas.openxmlformats.org/drawingml/2006/table">
            <a:tbl>
              <a:tblPr/>
              <a:tblGrid>
                <a:gridCol w="1130300">
                  <a:extLst>
                    <a:ext uri="{9D8B030D-6E8A-4147-A177-3AD203B41FA5}">
                      <a16:colId xmlns:a16="http://schemas.microsoft.com/office/drawing/2014/main" val="3923699660"/>
                    </a:ext>
                  </a:extLst>
                </a:gridCol>
                <a:gridCol w="1066800">
                  <a:extLst>
                    <a:ext uri="{9D8B030D-6E8A-4147-A177-3AD203B41FA5}">
                      <a16:colId xmlns:a16="http://schemas.microsoft.com/office/drawing/2014/main" val="3504779397"/>
                    </a:ext>
                  </a:extLst>
                </a:gridCol>
                <a:gridCol w="749300">
                  <a:extLst>
                    <a:ext uri="{9D8B030D-6E8A-4147-A177-3AD203B41FA5}">
                      <a16:colId xmlns:a16="http://schemas.microsoft.com/office/drawing/2014/main" val="28168056"/>
                    </a:ext>
                  </a:extLst>
                </a:gridCol>
                <a:gridCol w="482600">
                  <a:extLst>
                    <a:ext uri="{9D8B030D-6E8A-4147-A177-3AD203B41FA5}">
                      <a16:colId xmlns:a16="http://schemas.microsoft.com/office/drawing/2014/main" val="1539472554"/>
                    </a:ext>
                  </a:extLst>
                </a:gridCol>
                <a:gridCol w="825500">
                  <a:extLst>
                    <a:ext uri="{9D8B030D-6E8A-4147-A177-3AD203B41FA5}">
                      <a16:colId xmlns:a16="http://schemas.microsoft.com/office/drawing/2014/main" val="1519900083"/>
                    </a:ext>
                  </a:extLst>
                </a:gridCol>
              </a:tblGrid>
              <a:tr h="182880">
                <a:tc>
                  <a:txBody>
                    <a:bodyPr/>
                    <a:lstStyle/>
                    <a:p>
                      <a:pPr algn="l" fontAlgn="b"/>
                      <a:endParaRPr lang="en-SG" sz="1100" b="1"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SG" sz="1100" b="1" i="0" u="none" strike="noStrike">
                          <a:solidFill>
                            <a:srgbClr val="000000"/>
                          </a:solidFill>
                          <a:effectLst/>
                          <a:latin typeface="Aptos Narrow" panose="020B0004020202020204" pitchFamily="34" charset="0"/>
                        </a:rPr>
                        <a:t>MOVIE</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SG" sz="1100" b="1" i="0" u="none" strike="noStrike" dirty="0">
                          <a:solidFill>
                            <a:srgbClr val="000000"/>
                          </a:solidFill>
                          <a:effectLst/>
                          <a:latin typeface="Aptos Narrow" panose="020B0004020202020204" pitchFamily="34" charset="0"/>
                        </a:rPr>
                        <a:t>SHOW</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SG" sz="1100" b="1" i="0" u="none" strike="noStrike" dirty="0">
                          <a:solidFill>
                            <a:srgbClr val="000000"/>
                          </a:solidFill>
                          <a:effectLst/>
                          <a:latin typeface="Aptos Narrow" panose="020B0004020202020204" pitchFamily="34" charset="0"/>
                        </a:rPr>
                        <a:t>(blank)</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SG" sz="1100" b="1" i="0" u="none" strike="noStrike" dirty="0">
                          <a:solidFill>
                            <a:srgbClr val="000000"/>
                          </a:solidFill>
                          <a:effectLst/>
                          <a:latin typeface="Aptos Narrow" panose="020B0004020202020204" pitchFamily="34" charset="0"/>
                        </a:rPr>
                        <a:t>Grand Total</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003313963"/>
                  </a:ext>
                </a:extLst>
              </a:tr>
              <a:tr h="182880">
                <a:tc>
                  <a:txBody>
                    <a:bodyPr/>
                    <a:lstStyle/>
                    <a:p>
                      <a:pPr algn="l" fontAlgn="b"/>
                      <a:r>
                        <a:rPr lang="en-SG" sz="1100" b="1" i="0" u="none" strike="noStrike">
                          <a:solidFill>
                            <a:srgbClr val="000000"/>
                          </a:solidFill>
                          <a:effectLst/>
                          <a:latin typeface="Aptos Narrow" panose="020B0004020202020204" pitchFamily="34" charset="0"/>
                        </a:rPr>
                        <a:t>Average of runtime</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SG" sz="1100" b="1" i="0" u="none" strike="noStrike">
                          <a:solidFill>
                            <a:srgbClr val="000000"/>
                          </a:solidFill>
                          <a:effectLst/>
                          <a:latin typeface="Aptos Narrow" panose="020B0004020202020204" pitchFamily="34" charset="0"/>
                        </a:rPr>
                        <a:t>90.60554885</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SG" sz="1100" b="1" i="0" u="none" strike="noStrike">
                          <a:solidFill>
                            <a:srgbClr val="000000"/>
                          </a:solidFill>
                          <a:effectLst/>
                          <a:latin typeface="Aptos Narrow" panose="020B0004020202020204" pitchFamily="34" charset="0"/>
                        </a:rPr>
                        <a:t>30.7908046</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l" fontAlgn="b"/>
                      <a:endParaRPr lang="en-SG" sz="1100" b="1"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SG" sz="1100" b="1" i="0" u="none" strike="noStrike" dirty="0">
                          <a:solidFill>
                            <a:srgbClr val="000000"/>
                          </a:solidFill>
                          <a:effectLst/>
                          <a:latin typeface="Aptos Narrow" panose="020B0004020202020204" pitchFamily="34" charset="0"/>
                        </a:rPr>
                        <a:t>70.02056962</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extLst>
                  <a:ext uri="{0D108BD9-81ED-4DB2-BD59-A6C34878D82A}">
                    <a16:rowId xmlns:a16="http://schemas.microsoft.com/office/drawing/2014/main" val="4184715835"/>
                  </a:ext>
                </a:extLst>
              </a:tr>
            </a:tbl>
          </a:graphicData>
        </a:graphic>
      </p:graphicFrame>
      <p:sp>
        <p:nvSpPr>
          <p:cNvPr id="9" name="TextBox 8">
            <a:extLst>
              <a:ext uri="{FF2B5EF4-FFF2-40B4-BE49-F238E27FC236}">
                <a16:creationId xmlns:a16="http://schemas.microsoft.com/office/drawing/2014/main" id="{CCC673DE-C417-04AB-FE59-3F1466DFB39E}"/>
              </a:ext>
            </a:extLst>
          </p:cNvPr>
          <p:cNvSpPr txBox="1"/>
          <p:nvPr/>
        </p:nvSpPr>
        <p:spPr>
          <a:xfrm>
            <a:off x="3393468" y="2309103"/>
            <a:ext cx="7764158" cy="4131900"/>
          </a:xfrm>
          <a:prstGeom prst="rect">
            <a:avLst/>
          </a:prstGeom>
          <a:noFill/>
        </p:spPr>
        <p:txBody>
          <a:bodyPr wrap="square">
            <a:spAutoFit/>
          </a:bodyPr>
          <a:lstStyle/>
          <a:p>
            <a:r>
              <a:rPr lang="en-US" sz="1050" b="1" dirty="0"/>
              <a:t>Conclusion:</a:t>
            </a:r>
          </a:p>
          <a:p>
            <a:pPr>
              <a:buFont typeface="Arial" panose="020B0604020202020204" pitchFamily="34" charset="0"/>
              <a:buChar char="•"/>
            </a:pPr>
            <a:r>
              <a:rPr lang="en-US" sz="1050" dirty="0"/>
              <a:t>The </a:t>
            </a:r>
            <a:r>
              <a:rPr lang="en-US" sz="1050" b="1" dirty="0"/>
              <a:t>average runtime</a:t>
            </a:r>
            <a:r>
              <a:rPr lang="en-US" sz="1050" dirty="0"/>
              <a:t> of </a:t>
            </a:r>
            <a:r>
              <a:rPr lang="en-US" sz="1050" b="1" dirty="0"/>
              <a:t>movies</a:t>
            </a:r>
            <a:r>
              <a:rPr lang="en-US" sz="1050" dirty="0"/>
              <a:t> on Disney+ is </a:t>
            </a:r>
            <a:r>
              <a:rPr lang="en-US" sz="1050" b="1" dirty="0"/>
              <a:t>90.60 minutes</a:t>
            </a:r>
            <a:r>
              <a:rPr lang="en-US" sz="1050" dirty="0"/>
              <a:t>, while the </a:t>
            </a:r>
            <a:r>
              <a:rPr lang="en-US" sz="1050" b="1" dirty="0"/>
              <a:t>average runtime</a:t>
            </a:r>
            <a:r>
              <a:rPr lang="en-US" sz="1050" dirty="0"/>
              <a:t> of </a:t>
            </a:r>
            <a:r>
              <a:rPr lang="en-US" sz="1050" b="1" dirty="0"/>
              <a:t>TV shows</a:t>
            </a:r>
            <a:r>
              <a:rPr lang="en-US" sz="1050" dirty="0"/>
              <a:t> is </a:t>
            </a:r>
            <a:r>
              <a:rPr lang="en-US" sz="1050" b="1" dirty="0"/>
              <a:t>30.79 minutes</a:t>
            </a:r>
            <a:r>
              <a:rPr lang="en-US" sz="1050" dirty="0"/>
              <a:t>.</a:t>
            </a:r>
          </a:p>
          <a:p>
            <a:pPr>
              <a:buFont typeface="Arial" panose="020B0604020202020204" pitchFamily="34" charset="0"/>
              <a:buChar char="•"/>
            </a:pPr>
            <a:r>
              <a:rPr lang="en-US" sz="1050" dirty="0"/>
              <a:t>There is a </a:t>
            </a:r>
            <a:r>
              <a:rPr lang="en-US" sz="1050" b="1" dirty="0"/>
              <a:t>clear distinction</a:t>
            </a:r>
            <a:r>
              <a:rPr lang="en-US" sz="1050" dirty="0"/>
              <a:t> in runtimes between movies and TV shows, with movies having a longer average duration, and TV shows having a more typical episodic length.</a:t>
            </a:r>
          </a:p>
          <a:p>
            <a:endParaRPr lang="en-US" sz="1050" b="1" dirty="0"/>
          </a:p>
          <a:p>
            <a:r>
              <a:rPr lang="en-US" sz="1050" b="1" dirty="0"/>
              <a:t>Analysis:</a:t>
            </a:r>
          </a:p>
          <a:p>
            <a:pPr>
              <a:buFont typeface="+mj-lt"/>
              <a:buAutoNum type="arabicPeriod"/>
            </a:pPr>
            <a:r>
              <a:rPr lang="en-US" sz="1050" b="1" dirty="0"/>
              <a:t>Standard Movie Runtime</a:t>
            </a:r>
            <a:r>
              <a:rPr lang="en-US" sz="1050" dirty="0"/>
              <a:t>:</a:t>
            </a:r>
          </a:p>
          <a:p>
            <a:pPr marL="742950" lvl="1" indent="-285750">
              <a:buFont typeface="+mj-lt"/>
              <a:buAutoNum type="arabicPeriod"/>
            </a:pPr>
            <a:r>
              <a:rPr lang="en-US" sz="1050" dirty="0"/>
              <a:t>The average runtime of </a:t>
            </a:r>
            <a:r>
              <a:rPr lang="en-US" sz="1050" b="1" dirty="0"/>
              <a:t>90.60 minutes</a:t>
            </a:r>
            <a:r>
              <a:rPr lang="en-US" sz="1050" dirty="0"/>
              <a:t> for Disney+ movies falls within the typical range for feature films, which usually run between </a:t>
            </a:r>
            <a:r>
              <a:rPr lang="en-US" sz="1050" b="1" dirty="0"/>
              <a:t>90 to 120 minutes</a:t>
            </a:r>
            <a:r>
              <a:rPr lang="en-US" sz="1050" dirty="0"/>
              <a:t>. This indicates that Disney+ offers a wide selection of full-length feature films, aligning with industry standards for movie duration.</a:t>
            </a:r>
          </a:p>
          <a:p>
            <a:pPr>
              <a:buFont typeface="+mj-lt"/>
              <a:buAutoNum type="arabicPeriod"/>
            </a:pPr>
            <a:r>
              <a:rPr lang="en-US" sz="1050" b="1" dirty="0"/>
              <a:t>Episodic TV Shows</a:t>
            </a:r>
            <a:r>
              <a:rPr lang="en-US" sz="1050" dirty="0"/>
              <a:t>:</a:t>
            </a:r>
          </a:p>
          <a:p>
            <a:pPr marL="742950" lvl="1" indent="-285750">
              <a:buFont typeface="+mj-lt"/>
              <a:buAutoNum type="arabicPeriod"/>
            </a:pPr>
            <a:r>
              <a:rPr lang="en-US" sz="1050" dirty="0"/>
              <a:t>The average runtime of </a:t>
            </a:r>
            <a:r>
              <a:rPr lang="en-US" sz="1050" b="1" dirty="0"/>
              <a:t>30.79 minutes</a:t>
            </a:r>
            <a:r>
              <a:rPr lang="en-US" sz="1050" dirty="0"/>
              <a:t> for TV shows is common for many episodic series, especially for </a:t>
            </a:r>
            <a:r>
              <a:rPr lang="en-US" sz="1050" b="1" dirty="0"/>
              <a:t>family-oriented</a:t>
            </a:r>
            <a:r>
              <a:rPr lang="en-US" sz="1050" dirty="0"/>
              <a:t> and </a:t>
            </a:r>
            <a:r>
              <a:rPr lang="en-US" sz="1050" b="1" dirty="0"/>
              <a:t>children's programming</a:t>
            </a:r>
            <a:r>
              <a:rPr lang="en-US" sz="1050" dirty="0"/>
              <a:t>, which are often structured in </a:t>
            </a:r>
            <a:r>
              <a:rPr lang="en-US" sz="1050" b="1" dirty="0"/>
              <a:t>30-minute blocks</a:t>
            </a:r>
            <a:r>
              <a:rPr lang="en-US" sz="1050" dirty="0"/>
              <a:t>. This reflects a focus on easily consumable content, particularly suited for younger audiences or family viewing.</a:t>
            </a:r>
          </a:p>
          <a:p>
            <a:pPr marL="742950" lvl="1" indent="-285750">
              <a:buFont typeface="+mj-lt"/>
              <a:buAutoNum type="arabicPeriod"/>
            </a:pPr>
            <a:r>
              <a:rPr lang="en-US" sz="1050" dirty="0"/>
              <a:t>The shorter episode length also indicates that Disney+ is producing or curating content that allows for </a:t>
            </a:r>
            <a:r>
              <a:rPr lang="en-US" sz="1050" b="1" dirty="0"/>
              <a:t>binge-watching</a:t>
            </a:r>
            <a:r>
              <a:rPr lang="en-US" sz="1050" dirty="0"/>
              <a:t> or </a:t>
            </a:r>
            <a:r>
              <a:rPr lang="en-US" sz="1050" b="1" dirty="0"/>
              <a:t>quick viewing</a:t>
            </a:r>
            <a:r>
              <a:rPr lang="en-US" sz="1050" dirty="0"/>
              <a:t>, which has become popular among streaming audiences.</a:t>
            </a:r>
          </a:p>
          <a:p>
            <a:pPr>
              <a:buFont typeface="+mj-lt"/>
              <a:buAutoNum type="arabicPeriod"/>
            </a:pPr>
            <a:r>
              <a:rPr lang="en-US" sz="1050" b="1" dirty="0"/>
              <a:t>Target Audience Consideration</a:t>
            </a:r>
            <a:r>
              <a:rPr lang="en-US" sz="1050" dirty="0"/>
              <a:t>:</a:t>
            </a:r>
          </a:p>
          <a:p>
            <a:pPr marL="742950" lvl="1" indent="-285750">
              <a:buFont typeface="+mj-lt"/>
              <a:buAutoNum type="arabicPeriod"/>
            </a:pPr>
            <a:r>
              <a:rPr lang="en-US" sz="1050" dirty="0"/>
              <a:t>The shorter episode length of TV shows suggests that Disney+ continues to cater to its core audience, including </a:t>
            </a:r>
            <a:r>
              <a:rPr lang="en-US" sz="1050" b="1" dirty="0"/>
              <a:t>families</a:t>
            </a:r>
            <a:r>
              <a:rPr lang="en-US" sz="1050" dirty="0"/>
              <a:t> and </a:t>
            </a:r>
            <a:r>
              <a:rPr lang="en-US" sz="1050" b="1" dirty="0"/>
              <a:t>younger viewers</a:t>
            </a:r>
            <a:r>
              <a:rPr lang="en-US" sz="1050" dirty="0"/>
              <a:t>, who may prefer </a:t>
            </a:r>
            <a:r>
              <a:rPr lang="en-US" sz="1050" b="1" dirty="0"/>
              <a:t>shorter, easily digestible content</a:t>
            </a:r>
            <a:r>
              <a:rPr lang="en-US" sz="1050" dirty="0"/>
              <a:t>.</a:t>
            </a:r>
          </a:p>
          <a:p>
            <a:pPr marL="742950" lvl="1" indent="-285750">
              <a:buFont typeface="+mj-lt"/>
              <a:buAutoNum type="arabicPeriod"/>
            </a:pPr>
            <a:r>
              <a:rPr lang="en-US" sz="1050" dirty="0"/>
              <a:t>On the other hand, the </a:t>
            </a:r>
            <a:r>
              <a:rPr lang="en-US" sz="1050" b="1" dirty="0"/>
              <a:t>90-minute movie average</a:t>
            </a:r>
            <a:r>
              <a:rPr lang="en-US" sz="1050" dirty="0"/>
              <a:t> caters well to family movie nights and offers a range of content from </a:t>
            </a:r>
            <a:r>
              <a:rPr lang="en-US" sz="1050" b="1" dirty="0"/>
              <a:t>animated classics</a:t>
            </a:r>
            <a:r>
              <a:rPr lang="en-US" sz="1050" dirty="0"/>
              <a:t> to </a:t>
            </a:r>
            <a:r>
              <a:rPr lang="en-US" sz="1050" b="1" dirty="0"/>
              <a:t>live-action films</a:t>
            </a:r>
            <a:r>
              <a:rPr lang="en-US" sz="1050" dirty="0"/>
              <a:t>, maintaining the platform's appeal to a broad audience.</a:t>
            </a:r>
          </a:p>
          <a:p>
            <a:pPr>
              <a:buFont typeface="+mj-lt"/>
              <a:buAutoNum type="arabicPeriod"/>
            </a:pPr>
            <a:r>
              <a:rPr lang="en-US" sz="1050" b="1" dirty="0"/>
              <a:t>Platform Content Strategy</a:t>
            </a:r>
            <a:r>
              <a:rPr lang="en-US" sz="1050" dirty="0"/>
              <a:t>:</a:t>
            </a:r>
          </a:p>
          <a:p>
            <a:pPr marL="742950" lvl="1" indent="-285750">
              <a:buFont typeface="+mj-lt"/>
              <a:buAutoNum type="arabicPeriod"/>
            </a:pPr>
            <a:r>
              <a:rPr lang="en-US" sz="1050" dirty="0"/>
              <a:t>The difference between movie and TV show runtimes could indicate that Disney+ is focused on providing a </a:t>
            </a:r>
            <a:r>
              <a:rPr lang="en-US" sz="1050" b="1" dirty="0"/>
              <a:t>diverse viewing experience</a:t>
            </a:r>
            <a:r>
              <a:rPr lang="en-US" sz="1050" dirty="0"/>
              <a:t>. It allows for both </a:t>
            </a:r>
            <a:r>
              <a:rPr lang="en-US" sz="1050" b="1" dirty="0"/>
              <a:t>longer immersive experiences</a:t>
            </a:r>
            <a:r>
              <a:rPr lang="en-US" sz="1050" dirty="0"/>
              <a:t> with movies and </a:t>
            </a:r>
            <a:r>
              <a:rPr lang="en-US" sz="1050" b="1" dirty="0"/>
              <a:t>shorter episodic content</a:t>
            </a:r>
            <a:r>
              <a:rPr lang="en-US" sz="1050" dirty="0"/>
              <a:t> for quick entertainment.</a:t>
            </a:r>
          </a:p>
        </p:txBody>
      </p:sp>
      <p:pic>
        <p:nvPicPr>
          <p:cNvPr id="11" name="Picture 10">
            <a:extLst>
              <a:ext uri="{FF2B5EF4-FFF2-40B4-BE49-F238E27FC236}">
                <a16:creationId xmlns:a16="http://schemas.microsoft.com/office/drawing/2014/main" id="{AD8D0D77-54C9-FD2B-E003-232A98E2E7BD}"/>
              </a:ext>
            </a:extLst>
          </p:cNvPr>
          <p:cNvPicPr>
            <a:picLocks noChangeAspect="1"/>
          </p:cNvPicPr>
          <p:nvPr/>
        </p:nvPicPr>
        <p:blipFill>
          <a:blip r:embed="rId3"/>
          <a:stretch>
            <a:fillRect/>
          </a:stretch>
        </p:blipFill>
        <p:spPr>
          <a:xfrm>
            <a:off x="560636" y="3507298"/>
            <a:ext cx="2746768" cy="2864319"/>
          </a:xfrm>
          <a:prstGeom prst="rect">
            <a:avLst/>
          </a:prstGeom>
        </p:spPr>
      </p:pic>
    </p:spTree>
    <p:extLst>
      <p:ext uri="{BB962C8B-B14F-4D97-AF65-F5344CB8AC3E}">
        <p14:creationId xmlns:p14="http://schemas.microsoft.com/office/powerpoint/2010/main" val="38108463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20AB-7C2D-F7F0-04EB-5F1620089150}"/>
              </a:ext>
            </a:extLst>
          </p:cNvPr>
          <p:cNvSpPr>
            <a:spLocks noGrp="1"/>
          </p:cNvSpPr>
          <p:nvPr>
            <p:ph type="title"/>
          </p:nvPr>
        </p:nvSpPr>
        <p:spPr/>
        <p:txBody>
          <a:bodyPr/>
          <a:lstStyle/>
          <a:p>
            <a:endParaRPr lang="en-SG"/>
          </a:p>
        </p:txBody>
      </p:sp>
      <p:sp>
        <p:nvSpPr>
          <p:cNvPr id="4" name="TextBox 3">
            <a:extLst>
              <a:ext uri="{FF2B5EF4-FFF2-40B4-BE49-F238E27FC236}">
                <a16:creationId xmlns:a16="http://schemas.microsoft.com/office/drawing/2014/main" id="{6F61DD12-4F99-5FCF-F4FC-78B242F45ACB}"/>
              </a:ext>
            </a:extLst>
          </p:cNvPr>
          <p:cNvSpPr txBox="1"/>
          <p:nvPr/>
        </p:nvSpPr>
        <p:spPr>
          <a:xfrm>
            <a:off x="1208661" y="1743445"/>
            <a:ext cx="9598769" cy="4324261"/>
          </a:xfrm>
          <a:prstGeom prst="rect">
            <a:avLst/>
          </a:prstGeom>
          <a:noFill/>
        </p:spPr>
        <p:txBody>
          <a:bodyPr wrap="square">
            <a:spAutoFit/>
          </a:bodyPr>
          <a:lstStyle/>
          <a:p>
            <a:r>
              <a:rPr lang="en-US" sz="1100" b="1" dirty="0"/>
              <a:t>Recommendations:</a:t>
            </a:r>
          </a:p>
          <a:p>
            <a:pPr>
              <a:buFont typeface="+mj-lt"/>
              <a:buAutoNum type="arabicPeriod"/>
            </a:pPr>
            <a:r>
              <a:rPr lang="en-US" sz="1100" b="1" dirty="0"/>
              <a:t>Maintain Balance Between Movie and Show Offerings</a:t>
            </a:r>
            <a:r>
              <a:rPr lang="en-US" sz="1100" dirty="0"/>
              <a:t>:</a:t>
            </a:r>
          </a:p>
          <a:p>
            <a:pPr marL="742950" lvl="1" indent="-285750">
              <a:buFont typeface="+mj-lt"/>
              <a:buAutoNum type="arabicPeriod"/>
            </a:pPr>
            <a:r>
              <a:rPr lang="en-US" sz="1100" dirty="0"/>
              <a:t>The </a:t>
            </a:r>
            <a:r>
              <a:rPr lang="en-US" sz="1100" b="1" dirty="0"/>
              <a:t>runtime distinction</a:t>
            </a:r>
            <a:r>
              <a:rPr lang="en-US" sz="1100" dirty="0"/>
              <a:t> between movies and TV shows is appropriate for a platform like Disney+, where viewers can find content suited to both </a:t>
            </a:r>
            <a:r>
              <a:rPr lang="en-US" sz="1100" b="1" dirty="0"/>
              <a:t>short attention spans</a:t>
            </a:r>
            <a:r>
              <a:rPr lang="en-US" sz="1100" dirty="0"/>
              <a:t> and </a:t>
            </a:r>
            <a:r>
              <a:rPr lang="en-US" sz="1100" b="1" dirty="0"/>
              <a:t>longer, more immersive viewing sessions</a:t>
            </a:r>
            <a:r>
              <a:rPr lang="en-US" sz="1100" dirty="0"/>
              <a:t>. Disney+ should continue to offer a balance of </a:t>
            </a:r>
            <a:r>
              <a:rPr lang="en-US" sz="1100" b="1" dirty="0"/>
              <a:t>full-length movies</a:t>
            </a:r>
            <a:r>
              <a:rPr lang="en-US" sz="1100" dirty="0"/>
              <a:t> and </a:t>
            </a:r>
            <a:r>
              <a:rPr lang="en-US" sz="1100" b="1" dirty="0"/>
              <a:t>episodic shows</a:t>
            </a:r>
            <a:r>
              <a:rPr lang="en-US" sz="1100" dirty="0"/>
              <a:t> to cater to various audience preferences.</a:t>
            </a:r>
          </a:p>
          <a:p>
            <a:pPr>
              <a:buFont typeface="+mj-lt"/>
              <a:buAutoNum type="arabicPeriod"/>
            </a:pPr>
            <a:r>
              <a:rPr lang="en-US" sz="1100" b="1" dirty="0"/>
              <a:t>Expand Variety in TV Show Length</a:t>
            </a:r>
            <a:r>
              <a:rPr lang="en-US" sz="1100" dirty="0"/>
              <a:t>:</a:t>
            </a:r>
          </a:p>
          <a:p>
            <a:pPr marL="742950" lvl="1" indent="-285750">
              <a:buFont typeface="+mj-lt"/>
              <a:buAutoNum type="arabicPeriod"/>
            </a:pPr>
            <a:r>
              <a:rPr lang="en-US" sz="1100" dirty="0"/>
              <a:t>While the </a:t>
            </a:r>
            <a:r>
              <a:rPr lang="en-US" sz="1100" b="1" dirty="0"/>
              <a:t>30-minute format</a:t>
            </a:r>
            <a:r>
              <a:rPr lang="en-US" sz="1100" dirty="0"/>
              <a:t> works well for younger audiences and family viewing, Disney+ could consider offering </a:t>
            </a:r>
            <a:r>
              <a:rPr lang="en-US" sz="1100" b="1" dirty="0"/>
              <a:t>more variety</a:t>
            </a:r>
            <a:r>
              <a:rPr lang="en-US" sz="1100" dirty="0"/>
              <a:t> in show runtimes by introducing some </a:t>
            </a:r>
            <a:r>
              <a:rPr lang="en-US" sz="1100" b="1" dirty="0"/>
              <a:t>longer-form series</a:t>
            </a:r>
            <a:r>
              <a:rPr lang="en-US" sz="1100" dirty="0"/>
              <a:t> (45-60 minute episodes) aimed at older viewers or teens. This would allow the platform to cater to a </a:t>
            </a:r>
            <a:r>
              <a:rPr lang="en-US" sz="1100" b="1" dirty="0"/>
              <a:t>wider demographic</a:t>
            </a:r>
            <a:r>
              <a:rPr lang="en-US" sz="1100" dirty="0"/>
              <a:t>, especially for those interested in </a:t>
            </a:r>
            <a:r>
              <a:rPr lang="en-US" sz="1100" b="1" dirty="0"/>
              <a:t>more in-depth, serialized storytelling</a:t>
            </a:r>
            <a:r>
              <a:rPr lang="en-US" sz="1100" dirty="0"/>
              <a:t>.</a:t>
            </a:r>
          </a:p>
          <a:p>
            <a:pPr>
              <a:buFont typeface="+mj-lt"/>
              <a:buAutoNum type="arabicPeriod"/>
            </a:pPr>
            <a:r>
              <a:rPr lang="en-US" sz="1100" b="1" dirty="0"/>
              <a:t>Leverage the Binge-Watching Trend</a:t>
            </a:r>
            <a:r>
              <a:rPr lang="en-US" sz="1100" dirty="0"/>
              <a:t>:</a:t>
            </a:r>
          </a:p>
          <a:p>
            <a:pPr marL="742950" lvl="1" indent="-285750">
              <a:buFont typeface="+mj-lt"/>
              <a:buAutoNum type="arabicPeriod"/>
            </a:pPr>
            <a:r>
              <a:rPr lang="en-US" sz="1100" dirty="0"/>
              <a:t>With the </a:t>
            </a:r>
            <a:r>
              <a:rPr lang="en-US" sz="1100" b="1" dirty="0"/>
              <a:t>30-minute average</a:t>
            </a:r>
            <a:r>
              <a:rPr lang="en-US" sz="1100" dirty="0"/>
              <a:t> runtime for shows, Disney+ is well-positioned to capitalize on the </a:t>
            </a:r>
            <a:r>
              <a:rPr lang="en-US" sz="1100" b="1" dirty="0"/>
              <a:t>binge-watching</a:t>
            </a:r>
            <a:r>
              <a:rPr lang="en-US" sz="1100" dirty="0"/>
              <a:t> trend. By creating and promoting more </a:t>
            </a:r>
            <a:r>
              <a:rPr lang="en-US" sz="1100" b="1" dirty="0"/>
              <a:t>serialized content</a:t>
            </a:r>
            <a:r>
              <a:rPr lang="en-US" sz="1100" dirty="0"/>
              <a:t> with multiple shorter episodes, the platform could further encourage </a:t>
            </a:r>
            <a:r>
              <a:rPr lang="en-US" sz="1100" b="1" dirty="0"/>
              <a:t>back-to-back viewing</a:t>
            </a:r>
            <a:r>
              <a:rPr lang="en-US" sz="1100" dirty="0"/>
              <a:t> habits. Shows with ongoing story arcs that encourage viewers to keep watching would align well with this model.</a:t>
            </a:r>
          </a:p>
          <a:p>
            <a:pPr>
              <a:buFont typeface="+mj-lt"/>
              <a:buAutoNum type="arabicPeriod"/>
            </a:pPr>
            <a:r>
              <a:rPr lang="en-US" sz="1100" b="1" dirty="0"/>
              <a:t>Continue Producing Family-Friendly Movies</a:t>
            </a:r>
            <a:r>
              <a:rPr lang="en-US" sz="1100" dirty="0"/>
              <a:t>:</a:t>
            </a:r>
          </a:p>
          <a:p>
            <a:pPr marL="742950" lvl="1" indent="-285750">
              <a:buFont typeface="+mj-lt"/>
              <a:buAutoNum type="arabicPeriod"/>
            </a:pPr>
            <a:r>
              <a:rPr lang="en-US" sz="1100" dirty="0"/>
              <a:t>The </a:t>
            </a:r>
            <a:r>
              <a:rPr lang="en-US" sz="1100" b="1" dirty="0"/>
              <a:t>90-minute average runtime</a:t>
            </a:r>
            <a:r>
              <a:rPr lang="en-US" sz="1100" dirty="0"/>
              <a:t> is perfect for </a:t>
            </a:r>
            <a:r>
              <a:rPr lang="en-US" sz="1100" b="1" dirty="0"/>
              <a:t>family movie nights</a:t>
            </a:r>
            <a:r>
              <a:rPr lang="en-US" sz="1100" dirty="0"/>
              <a:t>, which is a key market for Disney+. The platform should continue producing and curating </a:t>
            </a:r>
            <a:r>
              <a:rPr lang="en-US" sz="1100" b="1" dirty="0"/>
              <a:t>family-friendly films</a:t>
            </a:r>
            <a:r>
              <a:rPr lang="en-US" sz="1100" dirty="0"/>
              <a:t> that fit into this </a:t>
            </a:r>
            <a:r>
              <a:rPr lang="en-US" sz="1100" b="1" dirty="0"/>
              <a:t>90-minute format</a:t>
            </a:r>
            <a:r>
              <a:rPr lang="en-US" sz="1100" dirty="0"/>
              <a:t> while also offering </a:t>
            </a:r>
            <a:r>
              <a:rPr lang="en-US" sz="1100" b="1" dirty="0"/>
              <a:t>some longer, more epic films</a:t>
            </a:r>
            <a:r>
              <a:rPr lang="en-US" sz="1100" dirty="0"/>
              <a:t> for audiences who enjoy extended movie experiences.</a:t>
            </a:r>
          </a:p>
          <a:p>
            <a:pPr>
              <a:buFont typeface="+mj-lt"/>
              <a:buAutoNum type="arabicPeriod"/>
            </a:pPr>
            <a:r>
              <a:rPr lang="en-US" sz="1100" b="1" dirty="0"/>
              <a:t>Consider Regional and Genre Preferences</a:t>
            </a:r>
            <a:r>
              <a:rPr lang="en-US" sz="1100" dirty="0"/>
              <a:t>:</a:t>
            </a:r>
          </a:p>
          <a:p>
            <a:pPr marL="742950" lvl="1" indent="-285750">
              <a:buFont typeface="+mj-lt"/>
              <a:buAutoNum type="arabicPeriod"/>
            </a:pPr>
            <a:r>
              <a:rPr lang="en-US" sz="1100" dirty="0"/>
              <a:t>Disney+ could consider </a:t>
            </a:r>
            <a:r>
              <a:rPr lang="en-US" sz="1100" b="1" dirty="0"/>
              <a:t>region-specific content</a:t>
            </a:r>
            <a:r>
              <a:rPr lang="en-US" sz="1100" dirty="0"/>
              <a:t> or </a:t>
            </a:r>
            <a:r>
              <a:rPr lang="en-US" sz="1100" b="1" dirty="0"/>
              <a:t>genre-specific shows</a:t>
            </a:r>
            <a:r>
              <a:rPr lang="en-US" sz="1100" dirty="0"/>
              <a:t> with varying runtimes. For example, longer dramas or adventure series could target </a:t>
            </a:r>
            <a:r>
              <a:rPr lang="en-US" sz="1100" b="1" dirty="0"/>
              <a:t>older audiences</a:t>
            </a:r>
            <a:r>
              <a:rPr lang="en-US" sz="1100" dirty="0"/>
              <a:t>, while continuing to offer </a:t>
            </a:r>
            <a:r>
              <a:rPr lang="en-US" sz="1100" b="1" dirty="0"/>
              <a:t>shorter comedy</a:t>
            </a:r>
            <a:r>
              <a:rPr lang="en-US" sz="1100" dirty="0"/>
              <a:t> and </a:t>
            </a:r>
            <a:r>
              <a:rPr lang="en-US" sz="1100" b="1" dirty="0"/>
              <a:t>animated series</a:t>
            </a:r>
            <a:r>
              <a:rPr lang="en-US" sz="1100" dirty="0"/>
              <a:t> for younger viewers. This strategy would allow the platform to </a:t>
            </a:r>
            <a:r>
              <a:rPr lang="en-US" sz="1100" b="1" dirty="0"/>
              <a:t>diversify its content library</a:t>
            </a:r>
            <a:r>
              <a:rPr lang="en-US" sz="1100" dirty="0"/>
              <a:t> while keeping the core audience engaged.</a:t>
            </a:r>
          </a:p>
          <a:p>
            <a:r>
              <a:rPr lang="en-US" sz="1100" b="1" dirty="0"/>
              <a:t>Final Thoughts:</a:t>
            </a:r>
          </a:p>
          <a:p>
            <a:r>
              <a:rPr lang="en-US" sz="1100" dirty="0"/>
              <a:t>Disney+ has effectively balanced its content offering between </a:t>
            </a:r>
            <a:r>
              <a:rPr lang="en-US" sz="1100" b="1" dirty="0"/>
              <a:t>90-minute movies</a:t>
            </a:r>
            <a:r>
              <a:rPr lang="en-US" sz="1100" dirty="0"/>
              <a:t> and </a:t>
            </a:r>
            <a:r>
              <a:rPr lang="en-US" sz="1100" b="1" dirty="0"/>
              <a:t>30-minute TV shows</a:t>
            </a:r>
            <a:r>
              <a:rPr lang="en-US" sz="1100" dirty="0"/>
              <a:t>, appealing to its broad audience base. However, there is potential to </a:t>
            </a:r>
            <a:r>
              <a:rPr lang="en-US" sz="1100" b="1" dirty="0"/>
              <a:t>expand content length</a:t>
            </a:r>
            <a:r>
              <a:rPr lang="en-US" sz="1100" dirty="0"/>
              <a:t> for older viewers and diversify episode lengths to </a:t>
            </a:r>
            <a:r>
              <a:rPr lang="en-US" sz="1100" b="1" dirty="0"/>
              <a:t>enhance engagement</a:t>
            </a:r>
            <a:r>
              <a:rPr lang="en-US" sz="1100" dirty="0"/>
              <a:t> across multiple demographics.</a:t>
            </a:r>
          </a:p>
        </p:txBody>
      </p:sp>
    </p:spTree>
    <p:extLst>
      <p:ext uri="{BB962C8B-B14F-4D97-AF65-F5344CB8AC3E}">
        <p14:creationId xmlns:p14="http://schemas.microsoft.com/office/powerpoint/2010/main" val="34355156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800" dirty="0"/>
              <a:t>Data Analysis – </a:t>
            </a:r>
            <a:endParaRPr lang="en-SG" dirty="0"/>
          </a:p>
        </p:txBody>
      </p:sp>
      <p:pic>
        <p:nvPicPr>
          <p:cNvPr id="4" name="Picture 3">
            <a:extLst>
              <a:ext uri="{FF2B5EF4-FFF2-40B4-BE49-F238E27FC236}">
                <a16:creationId xmlns:a16="http://schemas.microsoft.com/office/drawing/2014/main" id="{BA49297E-827C-10C5-B825-155E77465C09}"/>
              </a:ext>
            </a:extLst>
          </p:cNvPr>
          <p:cNvPicPr>
            <a:picLocks noChangeAspect="1"/>
          </p:cNvPicPr>
          <p:nvPr/>
        </p:nvPicPr>
        <p:blipFill>
          <a:blip r:embed="rId2"/>
          <a:stretch>
            <a:fillRect/>
          </a:stretch>
        </p:blipFill>
        <p:spPr>
          <a:xfrm>
            <a:off x="157263" y="1154754"/>
            <a:ext cx="5029200" cy="2019300"/>
          </a:xfrm>
          <a:prstGeom prst="rect">
            <a:avLst/>
          </a:prstGeom>
        </p:spPr>
      </p:pic>
      <p:sp>
        <p:nvSpPr>
          <p:cNvPr id="5" name="TextBox 4">
            <a:extLst>
              <a:ext uri="{FF2B5EF4-FFF2-40B4-BE49-F238E27FC236}">
                <a16:creationId xmlns:a16="http://schemas.microsoft.com/office/drawing/2014/main" id="{D9DE7375-D3EF-41AF-5C41-2B775898B789}"/>
              </a:ext>
            </a:extLst>
          </p:cNvPr>
          <p:cNvSpPr txBox="1"/>
          <p:nvPr/>
        </p:nvSpPr>
        <p:spPr>
          <a:xfrm>
            <a:off x="5437762" y="1692613"/>
            <a:ext cx="5184842" cy="369332"/>
          </a:xfrm>
          <a:prstGeom prst="rect">
            <a:avLst/>
          </a:prstGeom>
          <a:noFill/>
        </p:spPr>
        <p:txBody>
          <a:bodyPr wrap="square" rtlCol="0">
            <a:spAutoFit/>
          </a:bodyPr>
          <a:lstStyle/>
          <a:p>
            <a:r>
              <a:rPr lang="en-US" dirty="0"/>
              <a:t>*change to 2023, </a:t>
            </a:r>
            <a:endParaRPr lang="en-SG" dirty="0"/>
          </a:p>
        </p:txBody>
      </p:sp>
      <p:pic>
        <p:nvPicPr>
          <p:cNvPr id="11" name="Picture 10">
            <a:extLst>
              <a:ext uri="{FF2B5EF4-FFF2-40B4-BE49-F238E27FC236}">
                <a16:creationId xmlns:a16="http://schemas.microsoft.com/office/drawing/2014/main" id="{69CCB800-D421-7E6F-F6AD-7222C37936DD}"/>
              </a:ext>
            </a:extLst>
          </p:cNvPr>
          <p:cNvPicPr>
            <a:picLocks noChangeAspect="1"/>
          </p:cNvPicPr>
          <p:nvPr/>
        </p:nvPicPr>
        <p:blipFill>
          <a:blip r:embed="rId3"/>
          <a:stretch>
            <a:fillRect/>
          </a:stretch>
        </p:blipFill>
        <p:spPr>
          <a:xfrm>
            <a:off x="3961872" y="2343150"/>
            <a:ext cx="1032882" cy="2171700"/>
          </a:xfrm>
          <a:prstGeom prst="rect">
            <a:avLst/>
          </a:prstGeom>
        </p:spPr>
      </p:pic>
      <p:sp>
        <p:nvSpPr>
          <p:cNvPr id="13" name="TextBox 12">
            <a:extLst>
              <a:ext uri="{FF2B5EF4-FFF2-40B4-BE49-F238E27FC236}">
                <a16:creationId xmlns:a16="http://schemas.microsoft.com/office/drawing/2014/main" id="{FA29333A-EFF8-E8E2-BCD6-A00F8E155C58}"/>
              </a:ext>
            </a:extLst>
          </p:cNvPr>
          <p:cNvSpPr txBox="1"/>
          <p:nvPr/>
        </p:nvSpPr>
        <p:spPr>
          <a:xfrm>
            <a:off x="5835926" y="2660173"/>
            <a:ext cx="6356074" cy="923330"/>
          </a:xfrm>
          <a:prstGeom prst="rect">
            <a:avLst/>
          </a:prstGeom>
          <a:noFill/>
        </p:spPr>
        <p:txBody>
          <a:bodyPr wrap="square">
            <a:spAutoFit/>
          </a:bodyPr>
          <a:lstStyle/>
          <a:p>
            <a:r>
              <a:rPr lang="en-US" dirty="0"/>
              <a:t>Schoolhouse Rock! 50th Anniversary Singalong</a:t>
            </a:r>
          </a:p>
          <a:p>
            <a:r>
              <a:rPr lang="en-US" dirty="0"/>
              <a:t>Whispers: An Elephant's Tale</a:t>
            </a:r>
          </a:p>
          <a:p>
            <a:r>
              <a:rPr lang="en-US" dirty="0"/>
              <a:t>Baby Sharks</a:t>
            </a:r>
          </a:p>
        </p:txBody>
      </p:sp>
    </p:spTree>
    <p:extLst>
      <p:ext uri="{BB962C8B-B14F-4D97-AF65-F5344CB8AC3E}">
        <p14:creationId xmlns:p14="http://schemas.microsoft.com/office/powerpoint/2010/main" val="12319092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800" dirty="0"/>
              <a:t>Data Analysis – </a:t>
            </a:r>
            <a:endParaRPr lang="en-SG" dirty="0"/>
          </a:p>
        </p:txBody>
      </p:sp>
      <p:pic>
        <p:nvPicPr>
          <p:cNvPr id="4" name="Picture 3">
            <a:extLst>
              <a:ext uri="{FF2B5EF4-FFF2-40B4-BE49-F238E27FC236}">
                <a16:creationId xmlns:a16="http://schemas.microsoft.com/office/drawing/2014/main" id="{930C2251-91EE-7675-C507-4DB086A5C964}"/>
              </a:ext>
            </a:extLst>
          </p:cNvPr>
          <p:cNvPicPr>
            <a:picLocks noChangeAspect="1"/>
          </p:cNvPicPr>
          <p:nvPr/>
        </p:nvPicPr>
        <p:blipFill>
          <a:blip r:embed="rId2"/>
          <a:stretch>
            <a:fillRect/>
          </a:stretch>
        </p:blipFill>
        <p:spPr>
          <a:xfrm>
            <a:off x="304090" y="1197313"/>
            <a:ext cx="3743325" cy="5105400"/>
          </a:xfrm>
          <a:prstGeom prst="rect">
            <a:avLst/>
          </a:prstGeom>
        </p:spPr>
      </p:pic>
      <p:sp>
        <p:nvSpPr>
          <p:cNvPr id="12" name="TextBox 11">
            <a:extLst>
              <a:ext uri="{FF2B5EF4-FFF2-40B4-BE49-F238E27FC236}">
                <a16:creationId xmlns:a16="http://schemas.microsoft.com/office/drawing/2014/main" id="{E4577189-15FF-852A-7DC9-86B1491770E0}"/>
              </a:ext>
            </a:extLst>
          </p:cNvPr>
          <p:cNvSpPr txBox="1"/>
          <p:nvPr/>
        </p:nvSpPr>
        <p:spPr>
          <a:xfrm>
            <a:off x="1412131" y="4641365"/>
            <a:ext cx="6624789" cy="1938992"/>
          </a:xfrm>
          <a:prstGeom prst="rect">
            <a:avLst/>
          </a:prstGeom>
          <a:noFill/>
        </p:spPr>
        <p:txBody>
          <a:bodyPr wrap="square">
            <a:spAutoFit/>
          </a:bodyPr>
          <a:lstStyle/>
          <a:p>
            <a:r>
              <a:rPr lang="en-SG" sz="1000" dirty="0"/>
              <a:t>57	['documentation']</a:t>
            </a:r>
          </a:p>
          <a:p>
            <a:r>
              <a:rPr lang="en-SG" sz="1000" dirty="0"/>
              <a:t>31	['</a:t>
            </a:r>
            <a:r>
              <a:rPr lang="en-SG" sz="1000" dirty="0" err="1"/>
              <a:t>scifi</a:t>
            </a:r>
            <a:r>
              <a:rPr lang="en-SG" sz="1000" dirty="0"/>
              <a:t>', 'action', 'drama', 'fantasy', 'horror', 'thriller']</a:t>
            </a:r>
          </a:p>
          <a:p>
            <a:r>
              <a:rPr lang="en-SG" sz="1000" dirty="0"/>
              <a:t>19	['documentation', 'reality']</a:t>
            </a:r>
          </a:p>
          <a:p>
            <a:r>
              <a:rPr lang="en-SG" sz="1000" dirty="0"/>
              <a:t>12	['drama', '</a:t>
            </a:r>
            <a:r>
              <a:rPr lang="en-SG" sz="1000" dirty="0" err="1"/>
              <a:t>scifi</a:t>
            </a:r>
            <a:r>
              <a:rPr lang="en-SG" sz="1000" dirty="0"/>
              <a:t>', 'action', 'war', 'thriller']</a:t>
            </a:r>
          </a:p>
          <a:p>
            <a:r>
              <a:rPr lang="en-SG" sz="1000" dirty="0"/>
              <a:t>9	['action', 'thriller']</a:t>
            </a:r>
          </a:p>
          <a:p>
            <a:r>
              <a:rPr lang="en-SG" sz="1000" dirty="0"/>
              <a:t>4	['action', 'drama', '</a:t>
            </a:r>
            <a:r>
              <a:rPr lang="en-SG" sz="1000" dirty="0" err="1"/>
              <a:t>scifi</a:t>
            </a:r>
            <a:r>
              <a:rPr lang="en-SG" sz="1000" dirty="0"/>
              <a:t>', 'fantasy', 'romance']</a:t>
            </a:r>
          </a:p>
          <a:p>
            <a:r>
              <a:rPr lang="en-SG" sz="1000" dirty="0"/>
              <a:t>4	['</a:t>
            </a:r>
            <a:r>
              <a:rPr lang="en-SG" sz="1000" dirty="0" err="1"/>
              <a:t>scifi</a:t>
            </a:r>
            <a:r>
              <a:rPr lang="en-SG" sz="1000" dirty="0"/>
              <a:t>', 'action', 'drama']</a:t>
            </a:r>
          </a:p>
          <a:p>
            <a:r>
              <a:rPr lang="en-SG" sz="1000" dirty="0"/>
              <a:t>4	['documentation', '</a:t>
            </a:r>
            <a:r>
              <a:rPr lang="en-SG" sz="1000" dirty="0" err="1"/>
              <a:t>european</a:t>
            </a:r>
            <a:r>
              <a:rPr lang="en-SG" sz="1000" dirty="0"/>
              <a:t>']</a:t>
            </a:r>
          </a:p>
          <a:p>
            <a:r>
              <a:rPr lang="en-SG" sz="1000" dirty="0"/>
              <a:t>3	['drama', '</a:t>
            </a:r>
            <a:r>
              <a:rPr lang="en-SG" sz="1000" dirty="0" err="1"/>
              <a:t>scifi</a:t>
            </a:r>
            <a:r>
              <a:rPr lang="en-SG" sz="1000" dirty="0"/>
              <a:t>', 'fantasy', 'action']</a:t>
            </a:r>
          </a:p>
          <a:p>
            <a:r>
              <a:rPr lang="en-SG" sz="1000" dirty="0"/>
              <a:t>3	['action', '</a:t>
            </a:r>
            <a:r>
              <a:rPr lang="en-SG" sz="1000" dirty="0" err="1"/>
              <a:t>scifi</a:t>
            </a:r>
            <a:r>
              <a:rPr lang="en-SG" sz="1000" dirty="0"/>
              <a:t>', 'fantasy', 'romance', 'western', 'family']</a:t>
            </a:r>
          </a:p>
          <a:p>
            <a:r>
              <a:rPr lang="en-SG" sz="1000" dirty="0"/>
              <a:t>3	['</a:t>
            </a:r>
            <a:r>
              <a:rPr lang="en-SG" sz="1000" dirty="0" err="1"/>
              <a:t>scifi</a:t>
            </a:r>
            <a:r>
              <a:rPr lang="en-SG" sz="1000" dirty="0"/>
              <a:t>', 'comedy', 'drama', 'action']</a:t>
            </a:r>
          </a:p>
          <a:p>
            <a:r>
              <a:rPr lang="en-SG" sz="1000" dirty="0"/>
              <a:t>3	['</a:t>
            </a:r>
            <a:r>
              <a:rPr lang="en-SG" sz="1000" dirty="0" err="1"/>
              <a:t>scifi</a:t>
            </a:r>
            <a:r>
              <a:rPr lang="en-SG" sz="1000" dirty="0"/>
              <a:t>', 'drama', 'fantasy', 'romance', 'action', 'comedy']</a:t>
            </a:r>
          </a:p>
        </p:txBody>
      </p:sp>
      <p:graphicFrame>
        <p:nvGraphicFramePr>
          <p:cNvPr id="18" name="Table 17">
            <a:extLst>
              <a:ext uri="{FF2B5EF4-FFF2-40B4-BE49-F238E27FC236}">
                <a16:creationId xmlns:a16="http://schemas.microsoft.com/office/drawing/2014/main" id="{0F14DA5C-1890-D7B3-4D5A-ED1E5B907F33}"/>
              </a:ext>
            </a:extLst>
          </p:cNvPr>
          <p:cNvGraphicFramePr>
            <a:graphicFrameLocks noGrp="1"/>
          </p:cNvGraphicFramePr>
          <p:nvPr>
            <p:extLst>
              <p:ext uri="{D42A27DB-BD31-4B8C-83A1-F6EECF244321}">
                <p14:modId xmlns:p14="http://schemas.microsoft.com/office/powerpoint/2010/main" val="2274688382"/>
              </p:ext>
            </p:extLst>
          </p:nvPr>
        </p:nvGraphicFramePr>
        <p:xfrm>
          <a:off x="2889116" y="2701515"/>
          <a:ext cx="4765437" cy="2049344"/>
        </p:xfrm>
        <a:graphic>
          <a:graphicData uri="http://schemas.openxmlformats.org/drawingml/2006/table">
            <a:tbl>
              <a:tblPr/>
              <a:tblGrid>
                <a:gridCol w="3588786">
                  <a:extLst>
                    <a:ext uri="{9D8B030D-6E8A-4147-A177-3AD203B41FA5}">
                      <a16:colId xmlns:a16="http://schemas.microsoft.com/office/drawing/2014/main" val="495969781"/>
                    </a:ext>
                  </a:extLst>
                </a:gridCol>
                <a:gridCol w="1176651">
                  <a:extLst>
                    <a:ext uri="{9D8B030D-6E8A-4147-A177-3AD203B41FA5}">
                      <a16:colId xmlns:a16="http://schemas.microsoft.com/office/drawing/2014/main" val="2716473343"/>
                    </a:ext>
                  </a:extLst>
                </a:gridCol>
              </a:tblGrid>
              <a:tr h="186304">
                <a:tc>
                  <a:txBody>
                    <a:bodyPr/>
                    <a:lstStyle/>
                    <a:p>
                      <a:pPr algn="l" fontAlgn="b"/>
                      <a:r>
                        <a:rPr lang="en-SG" sz="1100" b="0" i="0" u="none" strike="noStrike" dirty="0">
                          <a:solidFill>
                            <a:srgbClr val="000000"/>
                          </a:solidFill>
                          <a:effectLst/>
                          <a:latin typeface="Aptos Narrow" panose="020B0004020202020204" pitchFamily="34" charset="0"/>
                        </a:rPr>
                        <a:t>genre</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title_count</a:t>
                      </a:r>
                    </a:p>
                  </a:txBody>
                  <a:tcPr marL="7390" marR="7390" marT="7390" marB="0" anchor="b">
                    <a:lnL>
                      <a:noFill/>
                    </a:lnL>
                    <a:lnR>
                      <a:noFill/>
                    </a:lnR>
                    <a:lnT>
                      <a:noFill/>
                    </a:lnT>
                    <a:lnB>
                      <a:noFill/>
                    </a:lnB>
                    <a:noFill/>
                  </a:tcPr>
                </a:tc>
                <a:extLst>
                  <a:ext uri="{0D108BD9-81ED-4DB2-BD59-A6C34878D82A}">
                    <a16:rowId xmlns:a16="http://schemas.microsoft.com/office/drawing/2014/main" val="2988552408"/>
                  </a:ext>
                </a:extLst>
              </a:tr>
              <a:tr h="186304">
                <a:tc>
                  <a:txBody>
                    <a:bodyPr/>
                    <a:lstStyle/>
                    <a:p>
                      <a:pPr algn="l" fontAlgn="b"/>
                      <a:r>
                        <a:rPr lang="en-SG" sz="1100" b="0" i="0" u="none" strike="noStrike" dirty="0">
                          <a:solidFill>
                            <a:srgbClr val="000000"/>
                          </a:solidFill>
                          <a:effectLst/>
                          <a:latin typeface="Aptos Narrow" panose="020B0004020202020204" pitchFamily="34" charset="0"/>
                        </a:rPr>
                        <a:t>['documentation']</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99</a:t>
                      </a:r>
                    </a:p>
                  </a:txBody>
                  <a:tcPr marL="7390" marR="7390" marT="7390" marB="0" anchor="b">
                    <a:lnL>
                      <a:noFill/>
                    </a:lnL>
                    <a:lnR>
                      <a:noFill/>
                    </a:lnR>
                    <a:lnT>
                      <a:noFill/>
                    </a:lnT>
                    <a:lnB>
                      <a:noFill/>
                    </a:lnB>
                    <a:noFill/>
                  </a:tcPr>
                </a:tc>
                <a:extLst>
                  <a:ext uri="{0D108BD9-81ED-4DB2-BD59-A6C34878D82A}">
                    <a16:rowId xmlns:a16="http://schemas.microsoft.com/office/drawing/2014/main" val="1286960282"/>
                  </a:ext>
                </a:extLst>
              </a:tr>
              <a:tr h="186304">
                <a:tc>
                  <a:txBody>
                    <a:bodyPr/>
                    <a:lstStyle/>
                    <a:p>
                      <a:pPr algn="l" fontAlgn="b"/>
                      <a:r>
                        <a:rPr lang="en-SG" sz="1100" b="0" i="0" u="none" strike="noStrike" dirty="0">
                          <a:solidFill>
                            <a:srgbClr val="000000"/>
                          </a:solidFill>
                          <a:effectLst/>
                          <a:latin typeface="Aptos Narrow" panose="020B0004020202020204" pitchFamily="34" charset="0"/>
                        </a:rPr>
                        <a:t>['drama', 'family']</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17</a:t>
                      </a:r>
                    </a:p>
                  </a:txBody>
                  <a:tcPr marL="7390" marR="7390" marT="7390" marB="0" anchor="b">
                    <a:lnL>
                      <a:noFill/>
                    </a:lnL>
                    <a:lnR>
                      <a:noFill/>
                    </a:lnR>
                    <a:lnT>
                      <a:noFill/>
                    </a:lnT>
                    <a:lnB>
                      <a:noFill/>
                    </a:lnB>
                    <a:noFill/>
                  </a:tcPr>
                </a:tc>
                <a:extLst>
                  <a:ext uri="{0D108BD9-81ED-4DB2-BD59-A6C34878D82A}">
                    <a16:rowId xmlns:a16="http://schemas.microsoft.com/office/drawing/2014/main" val="3376693844"/>
                  </a:ext>
                </a:extLst>
              </a:tr>
              <a:tr h="186304">
                <a:tc>
                  <a:txBody>
                    <a:bodyPr/>
                    <a:lstStyle/>
                    <a:p>
                      <a:pPr algn="l" fontAlgn="b"/>
                      <a:r>
                        <a:rPr lang="en-SG" sz="1100" b="0" i="0" u="none" strike="noStrike" dirty="0">
                          <a:solidFill>
                            <a:srgbClr val="000000"/>
                          </a:solidFill>
                          <a:effectLst/>
                          <a:latin typeface="Aptos Narrow" panose="020B0004020202020204" pitchFamily="34" charset="0"/>
                        </a:rPr>
                        <a:t>['comedy', 'family']</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17</a:t>
                      </a:r>
                    </a:p>
                  </a:txBody>
                  <a:tcPr marL="7390" marR="7390" marT="7390" marB="0" anchor="b">
                    <a:lnL>
                      <a:noFill/>
                    </a:lnL>
                    <a:lnR>
                      <a:noFill/>
                    </a:lnR>
                    <a:lnT>
                      <a:noFill/>
                    </a:lnT>
                    <a:lnB>
                      <a:noFill/>
                    </a:lnB>
                    <a:noFill/>
                  </a:tcPr>
                </a:tc>
                <a:extLst>
                  <a:ext uri="{0D108BD9-81ED-4DB2-BD59-A6C34878D82A}">
                    <a16:rowId xmlns:a16="http://schemas.microsoft.com/office/drawing/2014/main" val="8074833"/>
                  </a:ext>
                </a:extLst>
              </a:tr>
              <a:tr h="186304">
                <a:tc>
                  <a:txBody>
                    <a:bodyPr/>
                    <a:lstStyle/>
                    <a:p>
                      <a:pPr algn="l" fontAlgn="b"/>
                      <a:r>
                        <a:rPr lang="en-SG" sz="1100" b="0" i="0" u="none" strike="noStrike">
                          <a:solidFill>
                            <a:srgbClr val="000000"/>
                          </a:solidFill>
                          <a:effectLst/>
                          <a:latin typeface="Aptos Narrow" panose="020B0004020202020204" pitchFamily="34" charset="0"/>
                        </a:rPr>
                        <a:t>['comedy', 'family', 'fantasy']</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16</a:t>
                      </a:r>
                    </a:p>
                  </a:txBody>
                  <a:tcPr marL="7390" marR="7390" marT="7390" marB="0" anchor="b">
                    <a:lnL>
                      <a:noFill/>
                    </a:lnL>
                    <a:lnR>
                      <a:noFill/>
                    </a:lnR>
                    <a:lnT>
                      <a:noFill/>
                    </a:lnT>
                    <a:lnB>
                      <a:noFill/>
                    </a:lnB>
                    <a:noFill/>
                  </a:tcPr>
                </a:tc>
                <a:extLst>
                  <a:ext uri="{0D108BD9-81ED-4DB2-BD59-A6C34878D82A}">
                    <a16:rowId xmlns:a16="http://schemas.microsoft.com/office/drawing/2014/main" val="1782164876"/>
                  </a:ext>
                </a:extLst>
              </a:tr>
              <a:tr h="186304">
                <a:tc>
                  <a:txBody>
                    <a:bodyPr/>
                    <a:lstStyle/>
                    <a:p>
                      <a:pPr algn="l" fontAlgn="b"/>
                      <a:r>
                        <a:rPr lang="en-SG" sz="1100" b="0" i="0" u="none" strike="noStrike" dirty="0">
                          <a:solidFill>
                            <a:srgbClr val="000000"/>
                          </a:solidFill>
                          <a:effectLst/>
                          <a:latin typeface="Aptos Narrow" panose="020B0004020202020204" pitchFamily="34" charset="0"/>
                        </a:rPr>
                        <a:t>['documentation', 'history']</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15</a:t>
                      </a:r>
                    </a:p>
                  </a:txBody>
                  <a:tcPr marL="7390" marR="7390" marT="7390" marB="0" anchor="b">
                    <a:lnL>
                      <a:noFill/>
                    </a:lnL>
                    <a:lnR>
                      <a:noFill/>
                    </a:lnR>
                    <a:lnT>
                      <a:noFill/>
                    </a:lnT>
                    <a:lnB>
                      <a:noFill/>
                    </a:lnB>
                    <a:noFill/>
                  </a:tcPr>
                </a:tc>
                <a:extLst>
                  <a:ext uri="{0D108BD9-81ED-4DB2-BD59-A6C34878D82A}">
                    <a16:rowId xmlns:a16="http://schemas.microsoft.com/office/drawing/2014/main" val="1722097946"/>
                  </a:ext>
                </a:extLst>
              </a:tr>
              <a:tr h="186304">
                <a:tc>
                  <a:txBody>
                    <a:bodyPr/>
                    <a:lstStyle/>
                    <a:p>
                      <a:pPr algn="l" fontAlgn="b"/>
                      <a:r>
                        <a:rPr lang="en-SG" sz="1100" b="0" i="0" u="none" strike="noStrike" dirty="0">
                          <a:solidFill>
                            <a:srgbClr val="000000"/>
                          </a:solidFill>
                          <a:effectLst/>
                          <a:latin typeface="Aptos Narrow" panose="020B0004020202020204" pitchFamily="34" charset="0"/>
                        </a:rPr>
                        <a:t>['documentation', 'family']</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12</a:t>
                      </a:r>
                    </a:p>
                  </a:txBody>
                  <a:tcPr marL="7390" marR="7390" marT="7390" marB="0" anchor="b">
                    <a:lnL>
                      <a:noFill/>
                    </a:lnL>
                    <a:lnR>
                      <a:noFill/>
                    </a:lnR>
                    <a:lnT>
                      <a:noFill/>
                    </a:lnT>
                    <a:lnB>
                      <a:noFill/>
                    </a:lnB>
                    <a:noFill/>
                  </a:tcPr>
                </a:tc>
                <a:extLst>
                  <a:ext uri="{0D108BD9-81ED-4DB2-BD59-A6C34878D82A}">
                    <a16:rowId xmlns:a16="http://schemas.microsoft.com/office/drawing/2014/main" val="4171001885"/>
                  </a:ext>
                </a:extLst>
              </a:tr>
              <a:tr h="186304">
                <a:tc>
                  <a:txBody>
                    <a:bodyPr/>
                    <a:lstStyle/>
                    <a:p>
                      <a:pPr algn="l" fontAlgn="b"/>
                      <a:r>
                        <a:rPr lang="en-SG" sz="1100" b="0" i="0" u="none" strike="noStrike" dirty="0">
                          <a:solidFill>
                            <a:srgbClr val="000000"/>
                          </a:solidFill>
                          <a:effectLst/>
                          <a:latin typeface="Aptos Narrow" panose="020B0004020202020204" pitchFamily="34" charset="0"/>
                        </a:rPr>
                        <a:t>['action', '</a:t>
                      </a:r>
                      <a:r>
                        <a:rPr lang="en-SG" sz="1100" b="0" i="0" u="none" strike="noStrike" dirty="0" err="1">
                          <a:solidFill>
                            <a:srgbClr val="000000"/>
                          </a:solidFill>
                          <a:effectLst/>
                          <a:latin typeface="Aptos Narrow" panose="020B0004020202020204" pitchFamily="34" charset="0"/>
                        </a:rPr>
                        <a:t>scifi</a:t>
                      </a:r>
                      <a:r>
                        <a:rPr lang="en-SG" sz="1100" b="0" i="0" u="none" strike="noStrike" dirty="0">
                          <a:solidFill>
                            <a:srgbClr val="000000"/>
                          </a:solidFill>
                          <a:effectLst/>
                          <a:latin typeface="Aptos Narrow" panose="020B0004020202020204" pitchFamily="34" charset="0"/>
                        </a:rPr>
                        <a:t>', 'fantasy']</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10</a:t>
                      </a:r>
                    </a:p>
                  </a:txBody>
                  <a:tcPr marL="7390" marR="7390" marT="7390" marB="0" anchor="b">
                    <a:lnL>
                      <a:noFill/>
                    </a:lnL>
                    <a:lnR>
                      <a:noFill/>
                    </a:lnR>
                    <a:lnT>
                      <a:noFill/>
                    </a:lnT>
                    <a:lnB>
                      <a:noFill/>
                    </a:lnB>
                    <a:noFill/>
                  </a:tcPr>
                </a:tc>
                <a:extLst>
                  <a:ext uri="{0D108BD9-81ED-4DB2-BD59-A6C34878D82A}">
                    <a16:rowId xmlns:a16="http://schemas.microsoft.com/office/drawing/2014/main" val="2817972105"/>
                  </a:ext>
                </a:extLst>
              </a:tr>
              <a:tr h="186304">
                <a:tc>
                  <a:txBody>
                    <a:bodyPr/>
                    <a:lstStyle/>
                    <a:p>
                      <a:pPr algn="l" fontAlgn="b"/>
                      <a:r>
                        <a:rPr lang="en-SG" sz="1100" b="0" i="0" u="none" strike="noStrike">
                          <a:solidFill>
                            <a:srgbClr val="000000"/>
                          </a:solidFill>
                          <a:effectLst/>
                          <a:latin typeface="Aptos Narrow" panose="020B0004020202020204" pitchFamily="34" charset="0"/>
                        </a:rPr>
                        <a:t>['drama', 'sport']</a:t>
                      </a:r>
                    </a:p>
                  </a:txBody>
                  <a:tcPr marL="7390" marR="7390" marT="7390" marB="0" anchor="b">
                    <a:lnL>
                      <a:noFill/>
                    </a:lnL>
                    <a:lnR>
                      <a:noFill/>
                    </a:lnR>
                    <a:lnT>
                      <a:noFill/>
                    </a:lnT>
                    <a:lnB>
                      <a:noFill/>
                    </a:lnB>
                    <a:noFill/>
                  </a:tcPr>
                </a:tc>
                <a:tc>
                  <a:txBody>
                    <a:bodyPr/>
                    <a:lstStyle/>
                    <a:p>
                      <a:pPr algn="r" fontAlgn="b"/>
                      <a:r>
                        <a:rPr lang="en-SG" sz="1100" b="0" i="0" u="none" strike="noStrike" dirty="0">
                          <a:solidFill>
                            <a:srgbClr val="000000"/>
                          </a:solidFill>
                          <a:effectLst/>
                          <a:latin typeface="Aptos Narrow" panose="020B0004020202020204" pitchFamily="34" charset="0"/>
                        </a:rPr>
                        <a:t>9</a:t>
                      </a:r>
                    </a:p>
                  </a:txBody>
                  <a:tcPr marL="7390" marR="7390" marT="7390" marB="0" anchor="b">
                    <a:lnL>
                      <a:noFill/>
                    </a:lnL>
                    <a:lnR>
                      <a:noFill/>
                    </a:lnR>
                    <a:lnT>
                      <a:noFill/>
                    </a:lnT>
                    <a:lnB>
                      <a:noFill/>
                    </a:lnB>
                    <a:noFill/>
                  </a:tcPr>
                </a:tc>
                <a:extLst>
                  <a:ext uri="{0D108BD9-81ED-4DB2-BD59-A6C34878D82A}">
                    <a16:rowId xmlns:a16="http://schemas.microsoft.com/office/drawing/2014/main" val="2037248779"/>
                  </a:ext>
                </a:extLst>
              </a:tr>
              <a:tr h="186304">
                <a:tc>
                  <a:txBody>
                    <a:bodyPr/>
                    <a:lstStyle/>
                    <a:p>
                      <a:pPr algn="l" fontAlgn="b"/>
                      <a:r>
                        <a:rPr lang="en-SG" sz="1100" b="0" i="0" u="none" strike="noStrike">
                          <a:solidFill>
                            <a:srgbClr val="000000"/>
                          </a:solidFill>
                          <a:effectLst/>
                          <a:latin typeface="Aptos Narrow" panose="020B0004020202020204" pitchFamily="34" charset="0"/>
                        </a:rPr>
                        <a:t>['scifi', 'action']</a:t>
                      </a:r>
                    </a:p>
                  </a:txBody>
                  <a:tcPr marL="7390" marR="7390" marT="7390" marB="0" anchor="b">
                    <a:lnL>
                      <a:noFill/>
                    </a:lnL>
                    <a:lnR>
                      <a:noFill/>
                    </a:lnR>
                    <a:lnT>
                      <a:noFill/>
                    </a:lnT>
                    <a:lnB>
                      <a:noFill/>
                    </a:lnB>
                    <a:noFill/>
                  </a:tcPr>
                </a:tc>
                <a:tc>
                  <a:txBody>
                    <a:bodyPr/>
                    <a:lstStyle/>
                    <a:p>
                      <a:pPr algn="r" fontAlgn="b"/>
                      <a:r>
                        <a:rPr lang="en-SG" sz="1100" b="0" i="0" u="none" strike="noStrike" dirty="0">
                          <a:solidFill>
                            <a:srgbClr val="000000"/>
                          </a:solidFill>
                          <a:effectLst/>
                          <a:latin typeface="Aptos Narrow" panose="020B0004020202020204" pitchFamily="34" charset="0"/>
                        </a:rPr>
                        <a:t>9</a:t>
                      </a:r>
                    </a:p>
                  </a:txBody>
                  <a:tcPr marL="7390" marR="7390" marT="7390" marB="0" anchor="b">
                    <a:lnL>
                      <a:noFill/>
                    </a:lnL>
                    <a:lnR>
                      <a:noFill/>
                    </a:lnR>
                    <a:lnT>
                      <a:noFill/>
                    </a:lnT>
                    <a:lnB>
                      <a:noFill/>
                    </a:lnB>
                    <a:noFill/>
                  </a:tcPr>
                </a:tc>
                <a:extLst>
                  <a:ext uri="{0D108BD9-81ED-4DB2-BD59-A6C34878D82A}">
                    <a16:rowId xmlns:a16="http://schemas.microsoft.com/office/drawing/2014/main" val="2141020798"/>
                  </a:ext>
                </a:extLst>
              </a:tr>
              <a:tr h="186304">
                <a:tc>
                  <a:txBody>
                    <a:bodyPr/>
                    <a:lstStyle/>
                    <a:p>
                      <a:pPr algn="l" fontAlgn="b"/>
                      <a:r>
                        <a:rPr lang="en-SG" sz="1100" b="0" i="0" u="none" strike="noStrike">
                          <a:solidFill>
                            <a:srgbClr val="000000"/>
                          </a:solidFill>
                          <a:effectLst/>
                          <a:latin typeface="Aptos Narrow" panose="020B0004020202020204" pitchFamily="34" charset="0"/>
                        </a:rPr>
                        <a:t>['comedy', 'drama', 'family']</a:t>
                      </a:r>
                    </a:p>
                  </a:txBody>
                  <a:tcPr marL="7390" marR="7390" marT="7390" marB="0" anchor="b">
                    <a:lnL>
                      <a:noFill/>
                    </a:lnL>
                    <a:lnR>
                      <a:noFill/>
                    </a:lnR>
                    <a:lnT>
                      <a:noFill/>
                    </a:lnT>
                    <a:lnB>
                      <a:noFill/>
                    </a:lnB>
                    <a:noFill/>
                  </a:tcPr>
                </a:tc>
                <a:tc>
                  <a:txBody>
                    <a:bodyPr/>
                    <a:lstStyle/>
                    <a:p>
                      <a:pPr algn="r" fontAlgn="b"/>
                      <a:r>
                        <a:rPr lang="en-SG" sz="1100" b="0" i="0" u="none" strike="noStrike" dirty="0">
                          <a:solidFill>
                            <a:srgbClr val="000000"/>
                          </a:solidFill>
                          <a:effectLst/>
                          <a:latin typeface="Aptos Narrow" panose="020B0004020202020204" pitchFamily="34" charset="0"/>
                        </a:rPr>
                        <a:t>7</a:t>
                      </a:r>
                    </a:p>
                  </a:txBody>
                  <a:tcPr marL="7390" marR="7390" marT="7390" marB="0" anchor="b">
                    <a:lnL>
                      <a:noFill/>
                    </a:lnL>
                    <a:lnR>
                      <a:noFill/>
                    </a:lnR>
                    <a:lnT>
                      <a:noFill/>
                    </a:lnT>
                    <a:lnB>
                      <a:noFill/>
                    </a:lnB>
                    <a:noFill/>
                  </a:tcPr>
                </a:tc>
                <a:extLst>
                  <a:ext uri="{0D108BD9-81ED-4DB2-BD59-A6C34878D82A}">
                    <a16:rowId xmlns:a16="http://schemas.microsoft.com/office/drawing/2014/main" val="621520316"/>
                  </a:ext>
                </a:extLst>
              </a:tr>
            </a:tbl>
          </a:graphicData>
        </a:graphic>
      </p:graphicFrame>
      <p:pic>
        <p:nvPicPr>
          <p:cNvPr id="24" name="Picture 23">
            <a:extLst>
              <a:ext uri="{FF2B5EF4-FFF2-40B4-BE49-F238E27FC236}">
                <a16:creationId xmlns:a16="http://schemas.microsoft.com/office/drawing/2014/main" id="{1B199837-E51A-374D-5782-18949407234E}"/>
              </a:ext>
            </a:extLst>
          </p:cNvPr>
          <p:cNvPicPr>
            <a:picLocks noChangeAspect="1"/>
          </p:cNvPicPr>
          <p:nvPr/>
        </p:nvPicPr>
        <p:blipFill>
          <a:blip r:embed="rId3"/>
          <a:stretch>
            <a:fillRect/>
          </a:stretch>
        </p:blipFill>
        <p:spPr>
          <a:xfrm>
            <a:off x="7216808" y="4860353"/>
            <a:ext cx="2870547" cy="1720004"/>
          </a:xfrm>
          <a:prstGeom prst="rect">
            <a:avLst/>
          </a:prstGeom>
        </p:spPr>
      </p:pic>
      <p:pic>
        <p:nvPicPr>
          <p:cNvPr id="26" name="Picture 25">
            <a:extLst>
              <a:ext uri="{FF2B5EF4-FFF2-40B4-BE49-F238E27FC236}">
                <a16:creationId xmlns:a16="http://schemas.microsoft.com/office/drawing/2014/main" id="{7F1866E1-F33D-DD73-5498-DF829D149858}"/>
              </a:ext>
            </a:extLst>
          </p:cNvPr>
          <p:cNvPicPr>
            <a:picLocks noChangeAspect="1"/>
          </p:cNvPicPr>
          <p:nvPr/>
        </p:nvPicPr>
        <p:blipFill>
          <a:blip r:embed="rId4"/>
          <a:stretch>
            <a:fillRect/>
          </a:stretch>
        </p:blipFill>
        <p:spPr>
          <a:xfrm>
            <a:off x="8226864" y="2869661"/>
            <a:ext cx="3198190" cy="2030936"/>
          </a:xfrm>
          <a:prstGeom prst="rect">
            <a:avLst/>
          </a:prstGeom>
        </p:spPr>
      </p:pic>
      <p:graphicFrame>
        <p:nvGraphicFramePr>
          <p:cNvPr id="29" name="Table 28">
            <a:extLst>
              <a:ext uri="{FF2B5EF4-FFF2-40B4-BE49-F238E27FC236}">
                <a16:creationId xmlns:a16="http://schemas.microsoft.com/office/drawing/2014/main" id="{B41511C4-88BD-5ADB-C4AA-2AC3D0DFAEE3}"/>
              </a:ext>
            </a:extLst>
          </p:cNvPr>
          <p:cNvGraphicFramePr>
            <a:graphicFrameLocks noGrp="1"/>
          </p:cNvGraphicFramePr>
          <p:nvPr>
            <p:extLst>
              <p:ext uri="{D42A27DB-BD31-4B8C-83A1-F6EECF244321}">
                <p14:modId xmlns:p14="http://schemas.microsoft.com/office/powerpoint/2010/main" val="2654115533"/>
              </p:ext>
            </p:extLst>
          </p:nvPr>
        </p:nvGraphicFramePr>
        <p:xfrm>
          <a:off x="4176972" y="1140744"/>
          <a:ext cx="3039836" cy="1951037"/>
        </p:xfrm>
        <a:graphic>
          <a:graphicData uri="http://schemas.openxmlformats.org/drawingml/2006/table">
            <a:tbl>
              <a:tblPr/>
              <a:tblGrid>
                <a:gridCol w="2116521">
                  <a:extLst>
                    <a:ext uri="{9D8B030D-6E8A-4147-A177-3AD203B41FA5}">
                      <a16:colId xmlns:a16="http://schemas.microsoft.com/office/drawing/2014/main" val="3153831107"/>
                    </a:ext>
                  </a:extLst>
                </a:gridCol>
                <a:gridCol w="923315">
                  <a:extLst>
                    <a:ext uri="{9D8B030D-6E8A-4147-A177-3AD203B41FA5}">
                      <a16:colId xmlns:a16="http://schemas.microsoft.com/office/drawing/2014/main" val="2732552099"/>
                    </a:ext>
                  </a:extLst>
                </a:gridCol>
              </a:tblGrid>
              <a:tr h="177367">
                <a:tc>
                  <a:txBody>
                    <a:bodyPr/>
                    <a:lstStyle/>
                    <a:p>
                      <a:pPr algn="l" fontAlgn="b"/>
                      <a:r>
                        <a:rPr lang="en-SG" sz="1100" b="0" i="0" u="none" strike="noStrike">
                          <a:solidFill>
                            <a:srgbClr val="000000"/>
                          </a:solidFill>
                          <a:effectLst/>
                          <a:latin typeface="Aptos Narrow" panose="020B0004020202020204" pitchFamily="34" charset="0"/>
                        </a:rPr>
                        <a:t>t_titles</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total_seasons</a:t>
                      </a:r>
                    </a:p>
                  </a:txBody>
                  <a:tcPr marL="7390" marR="7390" marT="7390" marB="0" anchor="b">
                    <a:lnL>
                      <a:noFill/>
                    </a:lnL>
                    <a:lnR>
                      <a:noFill/>
                    </a:lnR>
                    <a:lnT>
                      <a:noFill/>
                    </a:lnT>
                    <a:lnB>
                      <a:noFill/>
                    </a:lnB>
                    <a:noFill/>
                  </a:tcPr>
                </a:tc>
                <a:extLst>
                  <a:ext uri="{0D108BD9-81ED-4DB2-BD59-A6C34878D82A}">
                    <a16:rowId xmlns:a16="http://schemas.microsoft.com/office/drawing/2014/main" val="3999824588"/>
                  </a:ext>
                </a:extLst>
              </a:tr>
              <a:tr h="177367">
                <a:tc>
                  <a:txBody>
                    <a:bodyPr/>
                    <a:lstStyle/>
                    <a:p>
                      <a:pPr algn="l" fontAlgn="b"/>
                      <a:r>
                        <a:rPr lang="en-SG" sz="1100" b="0" i="0" u="none" strike="noStrike">
                          <a:solidFill>
                            <a:srgbClr val="000000"/>
                          </a:solidFill>
                          <a:effectLst/>
                          <a:latin typeface="Aptos Narrow" panose="020B0004020202020204" pitchFamily="34" charset="0"/>
                        </a:rPr>
                        <a:t>The Simpsons</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36</a:t>
                      </a:r>
                    </a:p>
                  </a:txBody>
                  <a:tcPr marL="7390" marR="7390" marT="7390" marB="0" anchor="b">
                    <a:lnL>
                      <a:noFill/>
                    </a:lnL>
                    <a:lnR>
                      <a:noFill/>
                    </a:lnR>
                    <a:lnT>
                      <a:noFill/>
                    </a:lnT>
                    <a:lnB>
                      <a:noFill/>
                    </a:lnB>
                    <a:noFill/>
                  </a:tcPr>
                </a:tc>
                <a:extLst>
                  <a:ext uri="{0D108BD9-81ED-4DB2-BD59-A6C34878D82A}">
                    <a16:rowId xmlns:a16="http://schemas.microsoft.com/office/drawing/2014/main" val="1202858098"/>
                  </a:ext>
                </a:extLst>
              </a:tr>
              <a:tr h="177367">
                <a:tc>
                  <a:txBody>
                    <a:bodyPr/>
                    <a:lstStyle/>
                    <a:p>
                      <a:pPr algn="l" fontAlgn="b"/>
                      <a:r>
                        <a:rPr lang="en-SG" sz="1100" b="0" i="0" u="none" strike="noStrike">
                          <a:solidFill>
                            <a:srgbClr val="000000"/>
                          </a:solidFill>
                          <a:effectLst/>
                          <a:latin typeface="Aptos Narrow" panose="020B0004020202020204" pitchFamily="34" charset="0"/>
                        </a:rPr>
                        <a:t>America's Funniest Home Videos</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34</a:t>
                      </a:r>
                    </a:p>
                  </a:txBody>
                  <a:tcPr marL="7390" marR="7390" marT="7390" marB="0" anchor="b">
                    <a:lnL>
                      <a:noFill/>
                    </a:lnL>
                    <a:lnR>
                      <a:noFill/>
                    </a:lnR>
                    <a:lnT>
                      <a:noFill/>
                    </a:lnT>
                    <a:lnB>
                      <a:noFill/>
                    </a:lnB>
                    <a:noFill/>
                  </a:tcPr>
                </a:tc>
                <a:extLst>
                  <a:ext uri="{0D108BD9-81ED-4DB2-BD59-A6C34878D82A}">
                    <a16:rowId xmlns:a16="http://schemas.microsoft.com/office/drawing/2014/main" val="1003748472"/>
                  </a:ext>
                </a:extLst>
              </a:tr>
              <a:tr h="177367">
                <a:tc>
                  <a:txBody>
                    <a:bodyPr/>
                    <a:lstStyle/>
                    <a:p>
                      <a:pPr algn="l" fontAlgn="b"/>
                      <a:r>
                        <a:rPr lang="en-SG" sz="1100" b="0" i="0" u="none" strike="noStrike">
                          <a:solidFill>
                            <a:srgbClr val="000000"/>
                          </a:solidFill>
                          <a:effectLst/>
                          <a:latin typeface="Aptos Narrow" panose="020B0004020202020204" pitchFamily="34" charset="0"/>
                        </a:rPr>
                        <a:t>Dancing with the Stars</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32</a:t>
                      </a:r>
                    </a:p>
                  </a:txBody>
                  <a:tcPr marL="7390" marR="7390" marT="7390" marB="0" anchor="b">
                    <a:lnL>
                      <a:noFill/>
                    </a:lnL>
                    <a:lnR>
                      <a:noFill/>
                    </a:lnR>
                    <a:lnT>
                      <a:noFill/>
                    </a:lnT>
                    <a:lnB>
                      <a:noFill/>
                    </a:lnB>
                    <a:noFill/>
                  </a:tcPr>
                </a:tc>
                <a:extLst>
                  <a:ext uri="{0D108BD9-81ED-4DB2-BD59-A6C34878D82A}">
                    <a16:rowId xmlns:a16="http://schemas.microsoft.com/office/drawing/2014/main" val="3364598761"/>
                  </a:ext>
                </a:extLst>
              </a:tr>
              <a:tr h="177367">
                <a:tc>
                  <a:txBody>
                    <a:bodyPr/>
                    <a:lstStyle/>
                    <a:p>
                      <a:pPr algn="l" fontAlgn="b"/>
                      <a:r>
                        <a:rPr lang="en-SG" sz="1100" b="0" i="0" u="none" strike="noStrike">
                          <a:solidFill>
                            <a:srgbClr val="000000"/>
                          </a:solidFill>
                          <a:effectLst/>
                          <a:latin typeface="Aptos Narrow" panose="020B0004020202020204" pitchFamily="34" charset="0"/>
                        </a:rPr>
                        <a:t>The Incredible Dr. Pol</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22</a:t>
                      </a:r>
                    </a:p>
                  </a:txBody>
                  <a:tcPr marL="7390" marR="7390" marT="7390" marB="0" anchor="b">
                    <a:lnL>
                      <a:noFill/>
                    </a:lnL>
                    <a:lnR>
                      <a:noFill/>
                    </a:lnR>
                    <a:lnT>
                      <a:noFill/>
                    </a:lnT>
                    <a:lnB>
                      <a:noFill/>
                    </a:lnB>
                    <a:noFill/>
                  </a:tcPr>
                </a:tc>
                <a:extLst>
                  <a:ext uri="{0D108BD9-81ED-4DB2-BD59-A6C34878D82A}">
                    <a16:rowId xmlns:a16="http://schemas.microsoft.com/office/drawing/2014/main" val="2278625304"/>
                  </a:ext>
                </a:extLst>
              </a:tr>
              <a:tr h="177367">
                <a:tc>
                  <a:txBody>
                    <a:bodyPr/>
                    <a:lstStyle/>
                    <a:p>
                      <a:pPr algn="l" fontAlgn="b"/>
                      <a:r>
                        <a:rPr lang="en-SG" sz="1100" b="0" i="0" u="none" strike="noStrike">
                          <a:solidFill>
                            <a:srgbClr val="000000"/>
                          </a:solidFill>
                          <a:effectLst/>
                          <a:latin typeface="Aptos Narrow" panose="020B0004020202020204" pitchFamily="34" charset="0"/>
                        </a:rPr>
                        <a:t>Life Below Zero</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20</a:t>
                      </a:r>
                    </a:p>
                  </a:txBody>
                  <a:tcPr marL="7390" marR="7390" marT="7390" marB="0" anchor="b">
                    <a:lnL>
                      <a:noFill/>
                    </a:lnL>
                    <a:lnR>
                      <a:noFill/>
                    </a:lnR>
                    <a:lnT>
                      <a:noFill/>
                    </a:lnT>
                    <a:lnB>
                      <a:noFill/>
                    </a:lnB>
                    <a:noFill/>
                  </a:tcPr>
                </a:tc>
                <a:extLst>
                  <a:ext uri="{0D108BD9-81ED-4DB2-BD59-A6C34878D82A}">
                    <a16:rowId xmlns:a16="http://schemas.microsoft.com/office/drawing/2014/main" val="596633380"/>
                  </a:ext>
                </a:extLst>
              </a:tr>
              <a:tr h="177367">
                <a:tc>
                  <a:txBody>
                    <a:bodyPr/>
                    <a:lstStyle/>
                    <a:p>
                      <a:pPr algn="l" fontAlgn="b"/>
                      <a:r>
                        <a:rPr lang="en-SG" sz="1100" b="0" i="0" u="none" strike="noStrike">
                          <a:solidFill>
                            <a:srgbClr val="000000"/>
                          </a:solidFill>
                          <a:effectLst/>
                          <a:latin typeface="Aptos Narrow" panose="020B0004020202020204" pitchFamily="34" charset="0"/>
                        </a:rPr>
                        <a:t>Storage Wars</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14</a:t>
                      </a:r>
                    </a:p>
                  </a:txBody>
                  <a:tcPr marL="7390" marR="7390" marT="7390" marB="0" anchor="b">
                    <a:lnL>
                      <a:noFill/>
                    </a:lnL>
                    <a:lnR>
                      <a:noFill/>
                    </a:lnR>
                    <a:lnT>
                      <a:noFill/>
                    </a:lnT>
                    <a:lnB>
                      <a:noFill/>
                    </a:lnB>
                    <a:noFill/>
                  </a:tcPr>
                </a:tc>
                <a:extLst>
                  <a:ext uri="{0D108BD9-81ED-4DB2-BD59-A6C34878D82A}">
                    <a16:rowId xmlns:a16="http://schemas.microsoft.com/office/drawing/2014/main" val="2811758629"/>
                  </a:ext>
                </a:extLst>
              </a:tr>
              <a:tr h="177367">
                <a:tc>
                  <a:txBody>
                    <a:bodyPr/>
                    <a:lstStyle/>
                    <a:p>
                      <a:pPr algn="l" fontAlgn="b"/>
                      <a:r>
                        <a:rPr lang="en-SG" sz="1100" b="0" i="0" u="none" strike="noStrike">
                          <a:solidFill>
                            <a:srgbClr val="000000"/>
                          </a:solidFill>
                          <a:effectLst/>
                          <a:latin typeface="Aptos Narrow" panose="020B0004020202020204" pitchFamily="34" charset="0"/>
                        </a:rPr>
                        <a:t>Banged Up Abroad</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13</a:t>
                      </a:r>
                    </a:p>
                  </a:txBody>
                  <a:tcPr marL="7390" marR="7390" marT="7390" marB="0" anchor="b">
                    <a:lnL>
                      <a:noFill/>
                    </a:lnL>
                    <a:lnR>
                      <a:noFill/>
                    </a:lnR>
                    <a:lnT>
                      <a:noFill/>
                    </a:lnT>
                    <a:lnB>
                      <a:noFill/>
                    </a:lnB>
                    <a:noFill/>
                  </a:tcPr>
                </a:tc>
                <a:extLst>
                  <a:ext uri="{0D108BD9-81ED-4DB2-BD59-A6C34878D82A}">
                    <a16:rowId xmlns:a16="http://schemas.microsoft.com/office/drawing/2014/main" val="1489715892"/>
                  </a:ext>
                </a:extLst>
              </a:tr>
              <a:tr h="177367">
                <a:tc>
                  <a:txBody>
                    <a:bodyPr/>
                    <a:lstStyle/>
                    <a:p>
                      <a:pPr algn="l" fontAlgn="b"/>
                      <a:r>
                        <a:rPr lang="en-SG" sz="1100" b="0" i="0" u="none" strike="noStrike">
                          <a:solidFill>
                            <a:srgbClr val="000000"/>
                          </a:solidFill>
                          <a:effectLst/>
                          <a:latin typeface="Aptos Narrow" panose="020B0004020202020204" pitchFamily="34" charset="0"/>
                        </a:rPr>
                        <a:t>Wicked Tuna</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12</a:t>
                      </a:r>
                    </a:p>
                  </a:txBody>
                  <a:tcPr marL="7390" marR="7390" marT="7390" marB="0" anchor="b">
                    <a:lnL>
                      <a:noFill/>
                    </a:lnL>
                    <a:lnR>
                      <a:noFill/>
                    </a:lnR>
                    <a:lnT>
                      <a:noFill/>
                    </a:lnT>
                    <a:lnB>
                      <a:noFill/>
                    </a:lnB>
                    <a:noFill/>
                  </a:tcPr>
                </a:tc>
                <a:extLst>
                  <a:ext uri="{0D108BD9-81ED-4DB2-BD59-A6C34878D82A}">
                    <a16:rowId xmlns:a16="http://schemas.microsoft.com/office/drawing/2014/main" val="547153867"/>
                  </a:ext>
                </a:extLst>
              </a:tr>
              <a:tr h="177367">
                <a:tc>
                  <a:txBody>
                    <a:bodyPr/>
                    <a:lstStyle/>
                    <a:p>
                      <a:pPr algn="l" fontAlgn="b"/>
                      <a:r>
                        <a:rPr lang="en-SG" sz="1100" b="0" i="0" u="none" strike="noStrike">
                          <a:solidFill>
                            <a:srgbClr val="000000"/>
                          </a:solidFill>
                          <a:effectLst/>
                          <a:latin typeface="Aptos Narrow" panose="020B0004020202020204" pitchFamily="34" charset="0"/>
                        </a:rPr>
                        <a:t>Ice Road Truckers</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11</a:t>
                      </a:r>
                    </a:p>
                  </a:txBody>
                  <a:tcPr marL="7390" marR="7390" marT="7390" marB="0" anchor="b">
                    <a:lnL>
                      <a:noFill/>
                    </a:lnL>
                    <a:lnR>
                      <a:noFill/>
                    </a:lnR>
                    <a:lnT>
                      <a:noFill/>
                    </a:lnT>
                    <a:lnB>
                      <a:noFill/>
                    </a:lnB>
                    <a:noFill/>
                  </a:tcPr>
                </a:tc>
                <a:extLst>
                  <a:ext uri="{0D108BD9-81ED-4DB2-BD59-A6C34878D82A}">
                    <a16:rowId xmlns:a16="http://schemas.microsoft.com/office/drawing/2014/main" val="3445884441"/>
                  </a:ext>
                </a:extLst>
              </a:tr>
              <a:tr h="177367">
                <a:tc>
                  <a:txBody>
                    <a:bodyPr/>
                    <a:lstStyle/>
                    <a:p>
                      <a:pPr algn="l" fontAlgn="b"/>
                      <a:r>
                        <a:rPr lang="en-SG" sz="1100" b="0" i="0" u="none" strike="noStrike">
                          <a:solidFill>
                            <a:srgbClr val="000000"/>
                          </a:solidFill>
                          <a:effectLst/>
                          <a:latin typeface="Aptos Narrow" panose="020B0004020202020204" pitchFamily="34" charset="0"/>
                        </a:rPr>
                        <a:t>Car S.O.S.</a:t>
                      </a:r>
                    </a:p>
                  </a:txBody>
                  <a:tcPr marL="7390" marR="7390" marT="7390" marB="0" anchor="b">
                    <a:lnL>
                      <a:noFill/>
                    </a:lnL>
                    <a:lnR>
                      <a:noFill/>
                    </a:lnR>
                    <a:lnT>
                      <a:noFill/>
                    </a:lnT>
                    <a:lnB>
                      <a:noFill/>
                    </a:lnB>
                    <a:noFill/>
                  </a:tcPr>
                </a:tc>
                <a:tc>
                  <a:txBody>
                    <a:bodyPr/>
                    <a:lstStyle/>
                    <a:p>
                      <a:pPr algn="r" fontAlgn="b"/>
                      <a:r>
                        <a:rPr lang="en-SG" sz="1100" b="0" i="0" u="none" strike="noStrike" dirty="0">
                          <a:solidFill>
                            <a:srgbClr val="000000"/>
                          </a:solidFill>
                          <a:effectLst/>
                          <a:latin typeface="Aptos Narrow" panose="020B0004020202020204" pitchFamily="34" charset="0"/>
                        </a:rPr>
                        <a:t>10</a:t>
                      </a:r>
                    </a:p>
                  </a:txBody>
                  <a:tcPr marL="7390" marR="7390" marT="7390" marB="0" anchor="b">
                    <a:lnL>
                      <a:noFill/>
                    </a:lnL>
                    <a:lnR>
                      <a:noFill/>
                    </a:lnR>
                    <a:lnT>
                      <a:noFill/>
                    </a:lnT>
                    <a:lnB>
                      <a:noFill/>
                    </a:lnB>
                    <a:noFill/>
                  </a:tcPr>
                </a:tc>
                <a:extLst>
                  <a:ext uri="{0D108BD9-81ED-4DB2-BD59-A6C34878D82A}">
                    <a16:rowId xmlns:a16="http://schemas.microsoft.com/office/drawing/2014/main" val="1552058062"/>
                  </a:ext>
                </a:extLst>
              </a:tr>
            </a:tbl>
          </a:graphicData>
        </a:graphic>
      </p:graphicFrame>
      <p:pic>
        <p:nvPicPr>
          <p:cNvPr id="31" name="Picture 30">
            <a:extLst>
              <a:ext uri="{FF2B5EF4-FFF2-40B4-BE49-F238E27FC236}">
                <a16:creationId xmlns:a16="http://schemas.microsoft.com/office/drawing/2014/main" id="{0F968A98-D188-BE12-64D5-916E2AF98514}"/>
              </a:ext>
            </a:extLst>
          </p:cNvPr>
          <p:cNvPicPr>
            <a:picLocks noChangeAspect="1"/>
          </p:cNvPicPr>
          <p:nvPr/>
        </p:nvPicPr>
        <p:blipFill>
          <a:blip r:embed="rId5"/>
          <a:stretch>
            <a:fillRect/>
          </a:stretch>
        </p:blipFill>
        <p:spPr>
          <a:xfrm>
            <a:off x="8181467" y="1132745"/>
            <a:ext cx="2816075" cy="1648065"/>
          </a:xfrm>
          <a:prstGeom prst="rect">
            <a:avLst/>
          </a:prstGeom>
        </p:spPr>
      </p:pic>
    </p:spTree>
    <p:extLst>
      <p:ext uri="{BB962C8B-B14F-4D97-AF65-F5344CB8AC3E}">
        <p14:creationId xmlns:p14="http://schemas.microsoft.com/office/powerpoint/2010/main" val="1171631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600" dirty="0"/>
              <a:t>Data Analysis –Movies with high IMDB &amp;TMDB popularity scores</a:t>
            </a:r>
            <a:endParaRPr lang="en-SG" sz="2600" dirty="0"/>
          </a:p>
        </p:txBody>
      </p:sp>
      <p:pic>
        <p:nvPicPr>
          <p:cNvPr id="4" name="Picture 3">
            <a:extLst>
              <a:ext uri="{FF2B5EF4-FFF2-40B4-BE49-F238E27FC236}">
                <a16:creationId xmlns:a16="http://schemas.microsoft.com/office/drawing/2014/main" id="{599C3E78-0AF7-B658-7A4B-DF88839A67BA}"/>
              </a:ext>
            </a:extLst>
          </p:cNvPr>
          <p:cNvPicPr>
            <a:picLocks noChangeAspect="1"/>
          </p:cNvPicPr>
          <p:nvPr/>
        </p:nvPicPr>
        <p:blipFill>
          <a:blip r:embed="rId2"/>
          <a:srcRect b="38389"/>
          <a:stretch/>
        </p:blipFill>
        <p:spPr>
          <a:xfrm>
            <a:off x="252716" y="1164582"/>
            <a:ext cx="6686550" cy="2095043"/>
          </a:xfrm>
          <a:prstGeom prst="rect">
            <a:avLst/>
          </a:prstGeom>
        </p:spPr>
      </p:pic>
      <p:graphicFrame>
        <p:nvGraphicFramePr>
          <p:cNvPr id="6" name="Table 5">
            <a:extLst>
              <a:ext uri="{FF2B5EF4-FFF2-40B4-BE49-F238E27FC236}">
                <a16:creationId xmlns:a16="http://schemas.microsoft.com/office/drawing/2014/main" id="{0ACA2F9D-65B7-053B-B31F-1B898B8DA781}"/>
              </a:ext>
            </a:extLst>
          </p:cNvPr>
          <p:cNvGraphicFramePr>
            <a:graphicFrameLocks noGrp="1"/>
          </p:cNvGraphicFramePr>
          <p:nvPr>
            <p:extLst>
              <p:ext uri="{D42A27DB-BD31-4B8C-83A1-F6EECF244321}">
                <p14:modId xmlns:p14="http://schemas.microsoft.com/office/powerpoint/2010/main" val="3449915066"/>
              </p:ext>
            </p:extLst>
          </p:nvPr>
        </p:nvGraphicFramePr>
        <p:xfrm>
          <a:off x="7882850" y="2098279"/>
          <a:ext cx="2964357" cy="2095042"/>
        </p:xfrm>
        <a:graphic>
          <a:graphicData uri="http://schemas.openxmlformats.org/drawingml/2006/table">
            <a:tbl>
              <a:tblPr/>
              <a:tblGrid>
                <a:gridCol w="2964357">
                  <a:extLst>
                    <a:ext uri="{9D8B030D-6E8A-4147-A177-3AD203B41FA5}">
                      <a16:colId xmlns:a16="http://schemas.microsoft.com/office/drawing/2014/main" val="2471675"/>
                    </a:ext>
                  </a:extLst>
                </a:gridCol>
              </a:tblGrid>
              <a:tr h="156076">
                <a:tc>
                  <a:txBody>
                    <a:bodyPr/>
                    <a:lstStyle/>
                    <a:p>
                      <a:pPr algn="l" fontAlgn="b"/>
                      <a:r>
                        <a:rPr lang="en-SG" sz="900" b="0" i="0" u="none" strike="noStrike">
                          <a:solidFill>
                            <a:srgbClr val="000000"/>
                          </a:solidFill>
                          <a:effectLst/>
                          <a:latin typeface="Aptos Narrow" panose="020B0004020202020204" pitchFamily="34" charset="0"/>
                        </a:rPr>
                        <a:t>The Empire Strikes Back</a:t>
                      </a:r>
                    </a:p>
                  </a:txBody>
                  <a:tcPr marL="6253" marR="6253" marT="6253" marB="0" anchor="b">
                    <a:lnL>
                      <a:noFill/>
                    </a:lnL>
                    <a:lnR>
                      <a:noFill/>
                    </a:lnR>
                    <a:lnT>
                      <a:noFill/>
                    </a:lnT>
                    <a:lnB>
                      <a:noFill/>
                    </a:lnB>
                    <a:noFill/>
                  </a:tcPr>
                </a:tc>
                <a:extLst>
                  <a:ext uri="{0D108BD9-81ED-4DB2-BD59-A6C34878D82A}">
                    <a16:rowId xmlns:a16="http://schemas.microsoft.com/office/drawing/2014/main" val="2353166020"/>
                  </a:ext>
                </a:extLst>
              </a:tr>
              <a:tr h="156076">
                <a:tc>
                  <a:txBody>
                    <a:bodyPr/>
                    <a:lstStyle/>
                    <a:p>
                      <a:pPr algn="l" fontAlgn="b"/>
                      <a:r>
                        <a:rPr lang="en-SG" sz="900" b="0" i="0" u="none" strike="noStrike">
                          <a:solidFill>
                            <a:srgbClr val="000000"/>
                          </a:solidFill>
                          <a:effectLst/>
                          <a:latin typeface="Aptos Narrow" panose="020B0004020202020204" pitchFamily="34" charset="0"/>
                        </a:rPr>
                        <a:t>Star Wars</a:t>
                      </a:r>
                    </a:p>
                  </a:txBody>
                  <a:tcPr marL="6253" marR="6253" marT="6253" marB="0" anchor="b">
                    <a:lnL>
                      <a:noFill/>
                    </a:lnL>
                    <a:lnR>
                      <a:noFill/>
                    </a:lnR>
                    <a:lnT>
                      <a:noFill/>
                    </a:lnT>
                    <a:lnB>
                      <a:noFill/>
                    </a:lnB>
                    <a:noFill/>
                  </a:tcPr>
                </a:tc>
                <a:extLst>
                  <a:ext uri="{0D108BD9-81ED-4DB2-BD59-A6C34878D82A}">
                    <a16:rowId xmlns:a16="http://schemas.microsoft.com/office/drawing/2014/main" val="778251585"/>
                  </a:ext>
                </a:extLst>
              </a:tr>
              <a:tr h="156076">
                <a:tc>
                  <a:txBody>
                    <a:bodyPr/>
                    <a:lstStyle/>
                    <a:p>
                      <a:pPr algn="l" fontAlgn="b"/>
                      <a:r>
                        <a:rPr lang="en-SG" sz="900" b="0" i="0" u="none" strike="noStrike">
                          <a:solidFill>
                            <a:srgbClr val="000000"/>
                          </a:solidFill>
                          <a:effectLst/>
                          <a:latin typeface="Aptos Narrow" panose="020B0004020202020204" pitchFamily="34" charset="0"/>
                        </a:rPr>
                        <a:t>The Lion King</a:t>
                      </a:r>
                    </a:p>
                  </a:txBody>
                  <a:tcPr marL="6253" marR="6253" marT="6253" marB="0" anchor="b">
                    <a:lnL>
                      <a:noFill/>
                    </a:lnL>
                    <a:lnR>
                      <a:noFill/>
                    </a:lnR>
                    <a:lnT>
                      <a:noFill/>
                    </a:lnT>
                    <a:lnB>
                      <a:noFill/>
                    </a:lnB>
                    <a:noFill/>
                  </a:tcPr>
                </a:tc>
                <a:extLst>
                  <a:ext uri="{0D108BD9-81ED-4DB2-BD59-A6C34878D82A}">
                    <a16:rowId xmlns:a16="http://schemas.microsoft.com/office/drawing/2014/main" val="2018525971"/>
                  </a:ext>
                </a:extLst>
              </a:tr>
              <a:tr h="156076">
                <a:tc>
                  <a:txBody>
                    <a:bodyPr/>
                    <a:lstStyle/>
                    <a:p>
                      <a:pPr algn="l" fontAlgn="b"/>
                      <a:r>
                        <a:rPr lang="en-SG" sz="900" b="0" i="0" u="none" strike="noStrike">
                          <a:solidFill>
                            <a:srgbClr val="000000"/>
                          </a:solidFill>
                          <a:effectLst/>
                          <a:latin typeface="Aptos Narrow" panose="020B0004020202020204" pitchFamily="34" charset="0"/>
                        </a:rPr>
                        <a:t>WALLÂ·E</a:t>
                      </a:r>
                    </a:p>
                  </a:txBody>
                  <a:tcPr marL="6253" marR="6253" marT="6253" marB="0" anchor="b">
                    <a:lnL>
                      <a:noFill/>
                    </a:lnL>
                    <a:lnR>
                      <a:noFill/>
                    </a:lnR>
                    <a:lnT>
                      <a:noFill/>
                    </a:lnT>
                    <a:lnB>
                      <a:noFill/>
                    </a:lnB>
                    <a:noFill/>
                  </a:tcPr>
                </a:tc>
                <a:extLst>
                  <a:ext uri="{0D108BD9-81ED-4DB2-BD59-A6C34878D82A}">
                    <a16:rowId xmlns:a16="http://schemas.microsoft.com/office/drawing/2014/main" val="189161360"/>
                  </a:ext>
                </a:extLst>
              </a:tr>
              <a:tr h="156076">
                <a:tc>
                  <a:txBody>
                    <a:bodyPr/>
                    <a:lstStyle/>
                    <a:p>
                      <a:pPr algn="l" fontAlgn="b"/>
                      <a:r>
                        <a:rPr lang="en-SG" sz="900" b="0" i="0" u="none" strike="noStrike">
                          <a:solidFill>
                            <a:srgbClr val="000000"/>
                          </a:solidFill>
                          <a:effectLst/>
                          <a:latin typeface="Aptos Narrow" panose="020B0004020202020204" pitchFamily="34" charset="0"/>
                        </a:rPr>
                        <a:t>Avengers: Infinity War</a:t>
                      </a:r>
                    </a:p>
                  </a:txBody>
                  <a:tcPr marL="6253" marR="6253" marT="6253" marB="0" anchor="b">
                    <a:lnL>
                      <a:noFill/>
                    </a:lnL>
                    <a:lnR>
                      <a:noFill/>
                    </a:lnR>
                    <a:lnT>
                      <a:noFill/>
                    </a:lnT>
                    <a:lnB>
                      <a:noFill/>
                    </a:lnB>
                    <a:noFill/>
                  </a:tcPr>
                </a:tc>
                <a:extLst>
                  <a:ext uri="{0D108BD9-81ED-4DB2-BD59-A6C34878D82A}">
                    <a16:rowId xmlns:a16="http://schemas.microsoft.com/office/drawing/2014/main" val="4008044127"/>
                  </a:ext>
                </a:extLst>
              </a:tr>
              <a:tr h="156076">
                <a:tc>
                  <a:txBody>
                    <a:bodyPr/>
                    <a:lstStyle/>
                    <a:p>
                      <a:pPr algn="l" fontAlgn="b"/>
                      <a:r>
                        <a:rPr lang="en-SG" sz="900" b="0" i="0" u="none" strike="noStrike">
                          <a:solidFill>
                            <a:srgbClr val="000000"/>
                          </a:solidFill>
                          <a:effectLst/>
                          <a:latin typeface="Aptos Narrow" panose="020B0004020202020204" pitchFamily="34" charset="0"/>
                        </a:rPr>
                        <a:t>Newsies</a:t>
                      </a:r>
                    </a:p>
                  </a:txBody>
                  <a:tcPr marL="6253" marR="6253" marT="6253" marB="0" anchor="b">
                    <a:lnL>
                      <a:noFill/>
                    </a:lnL>
                    <a:lnR>
                      <a:noFill/>
                    </a:lnR>
                    <a:lnT>
                      <a:noFill/>
                    </a:lnT>
                    <a:lnB>
                      <a:noFill/>
                    </a:lnB>
                    <a:noFill/>
                  </a:tcPr>
                </a:tc>
                <a:extLst>
                  <a:ext uri="{0D108BD9-81ED-4DB2-BD59-A6C34878D82A}">
                    <a16:rowId xmlns:a16="http://schemas.microsoft.com/office/drawing/2014/main" val="2853365740"/>
                  </a:ext>
                </a:extLst>
              </a:tr>
              <a:tr h="156076">
                <a:tc>
                  <a:txBody>
                    <a:bodyPr/>
                    <a:lstStyle/>
                    <a:p>
                      <a:pPr algn="l" fontAlgn="b"/>
                      <a:r>
                        <a:rPr lang="en-SG" sz="900" b="0" i="0" u="none" strike="noStrike">
                          <a:solidFill>
                            <a:srgbClr val="000000"/>
                          </a:solidFill>
                          <a:effectLst/>
                          <a:latin typeface="Aptos Narrow" panose="020B0004020202020204" pitchFamily="34" charset="0"/>
                        </a:rPr>
                        <a:t>Avengers: Endgame</a:t>
                      </a:r>
                    </a:p>
                  </a:txBody>
                  <a:tcPr marL="6253" marR="6253" marT="6253" marB="0" anchor="b">
                    <a:lnL>
                      <a:noFill/>
                    </a:lnL>
                    <a:lnR>
                      <a:noFill/>
                    </a:lnR>
                    <a:lnT>
                      <a:noFill/>
                    </a:lnT>
                    <a:lnB>
                      <a:noFill/>
                    </a:lnB>
                    <a:noFill/>
                  </a:tcPr>
                </a:tc>
                <a:extLst>
                  <a:ext uri="{0D108BD9-81ED-4DB2-BD59-A6C34878D82A}">
                    <a16:rowId xmlns:a16="http://schemas.microsoft.com/office/drawing/2014/main" val="829917504"/>
                  </a:ext>
                </a:extLst>
              </a:tr>
              <a:tr h="222130">
                <a:tc>
                  <a:txBody>
                    <a:bodyPr/>
                    <a:lstStyle/>
                    <a:p>
                      <a:pPr algn="l" fontAlgn="b"/>
                      <a:r>
                        <a:rPr lang="en-SG" sz="900" b="0" i="0" u="none" strike="noStrike">
                          <a:solidFill>
                            <a:srgbClr val="000000"/>
                          </a:solidFill>
                          <a:effectLst/>
                          <a:latin typeface="Aptos Narrow" panose="020B0004020202020204" pitchFamily="34" charset="0"/>
                        </a:rPr>
                        <a:t>Hamilton</a:t>
                      </a:r>
                    </a:p>
                  </a:txBody>
                  <a:tcPr marL="6253" marR="6253" marT="6253" marB="0" anchor="b">
                    <a:lnL>
                      <a:noFill/>
                    </a:lnL>
                    <a:lnR>
                      <a:noFill/>
                    </a:lnR>
                    <a:lnT>
                      <a:noFill/>
                    </a:lnT>
                    <a:lnB>
                      <a:noFill/>
                    </a:lnB>
                    <a:noFill/>
                  </a:tcPr>
                </a:tc>
                <a:extLst>
                  <a:ext uri="{0D108BD9-81ED-4DB2-BD59-A6C34878D82A}">
                    <a16:rowId xmlns:a16="http://schemas.microsoft.com/office/drawing/2014/main" val="770601364"/>
                  </a:ext>
                </a:extLst>
              </a:tr>
              <a:tr h="156076">
                <a:tc>
                  <a:txBody>
                    <a:bodyPr/>
                    <a:lstStyle/>
                    <a:p>
                      <a:pPr algn="l" fontAlgn="b"/>
                      <a:r>
                        <a:rPr lang="en-US" sz="900" b="0" i="0" u="none" strike="noStrike">
                          <a:solidFill>
                            <a:srgbClr val="000000"/>
                          </a:solidFill>
                          <a:effectLst/>
                          <a:latin typeface="Aptos Narrow" panose="020B0004020202020204" pitchFamily="34" charset="0"/>
                        </a:rPr>
                        <a:t>Folklore: The Long Pond Studio Sessions</a:t>
                      </a:r>
                    </a:p>
                  </a:txBody>
                  <a:tcPr marL="6253" marR="6253" marT="6253" marB="0" anchor="b">
                    <a:lnL>
                      <a:noFill/>
                    </a:lnL>
                    <a:lnR>
                      <a:noFill/>
                    </a:lnR>
                    <a:lnT>
                      <a:noFill/>
                    </a:lnT>
                    <a:lnB>
                      <a:noFill/>
                    </a:lnB>
                    <a:noFill/>
                  </a:tcPr>
                </a:tc>
                <a:extLst>
                  <a:ext uri="{0D108BD9-81ED-4DB2-BD59-A6C34878D82A}">
                    <a16:rowId xmlns:a16="http://schemas.microsoft.com/office/drawing/2014/main" val="3053534882"/>
                  </a:ext>
                </a:extLst>
              </a:tr>
              <a:tr h="156076">
                <a:tc>
                  <a:txBody>
                    <a:bodyPr/>
                    <a:lstStyle/>
                    <a:p>
                      <a:pPr algn="l" fontAlgn="b"/>
                      <a:r>
                        <a:rPr lang="en-SG" sz="900" b="0" i="0" u="none" strike="noStrike" dirty="0">
                          <a:solidFill>
                            <a:srgbClr val="000000"/>
                          </a:solidFill>
                          <a:effectLst/>
                          <a:latin typeface="Aptos Narrow" panose="020B0004020202020204" pitchFamily="34" charset="0"/>
                        </a:rPr>
                        <a:t>Coco</a:t>
                      </a:r>
                    </a:p>
                  </a:txBody>
                  <a:tcPr marL="6253" marR="6253" marT="6253" marB="0" anchor="b">
                    <a:lnL>
                      <a:noFill/>
                    </a:lnL>
                    <a:lnR>
                      <a:noFill/>
                    </a:lnR>
                    <a:lnT>
                      <a:noFill/>
                    </a:lnT>
                    <a:lnB>
                      <a:noFill/>
                    </a:lnB>
                    <a:noFill/>
                  </a:tcPr>
                </a:tc>
                <a:extLst>
                  <a:ext uri="{0D108BD9-81ED-4DB2-BD59-A6C34878D82A}">
                    <a16:rowId xmlns:a16="http://schemas.microsoft.com/office/drawing/2014/main" val="316353297"/>
                  </a:ext>
                </a:extLst>
              </a:tr>
              <a:tr h="156076">
                <a:tc>
                  <a:txBody>
                    <a:bodyPr/>
                    <a:lstStyle/>
                    <a:p>
                      <a:pPr algn="l" fontAlgn="b"/>
                      <a:r>
                        <a:rPr lang="en-SG" sz="900" b="0" i="0" u="none" strike="noStrike">
                          <a:solidFill>
                            <a:srgbClr val="000000"/>
                          </a:solidFill>
                          <a:effectLst/>
                          <a:latin typeface="Aptos Narrow" panose="020B0004020202020204" pitchFamily="34" charset="0"/>
                        </a:rPr>
                        <a:t>BTS: Permission to Dance on Stage - LA</a:t>
                      </a:r>
                    </a:p>
                  </a:txBody>
                  <a:tcPr marL="6253" marR="6253" marT="6253" marB="0" anchor="b">
                    <a:lnL>
                      <a:noFill/>
                    </a:lnL>
                    <a:lnR>
                      <a:noFill/>
                    </a:lnR>
                    <a:lnT>
                      <a:noFill/>
                    </a:lnT>
                    <a:lnB>
                      <a:noFill/>
                    </a:lnB>
                    <a:noFill/>
                  </a:tcPr>
                </a:tc>
                <a:extLst>
                  <a:ext uri="{0D108BD9-81ED-4DB2-BD59-A6C34878D82A}">
                    <a16:rowId xmlns:a16="http://schemas.microsoft.com/office/drawing/2014/main" val="4293630126"/>
                  </a:ext>
                </a:extLst>
              </a:tr>
              <a:tr h="156076">
                <a:tc>
                  <a:txBody>
                    <a:bodyPr/>
                    <a:lstStyle/>
                    <a:p>
                      <a:pPr algn="l" fontAlgn="b"/>
                      <a:r>
                        <a:rPr lang="en-SG" sz="900" b="0" i="0" u="none" strike="noStrike">
                          <a:solidFill>
                            <a:srgbClr val="000000"/>
                          </a:solidFill>
                          <a:effectLst/>
                          <a:latin typeface="Aptos Narrow" panose="020B0004020202020204" pitchFamily="34" charset="0"/>
                        </a:rPr>
                        <a:t>Hubble's Cosmic Journey</a:t>
                      </a:r>
                    </a:p>
                  </a:txBody>
                  <a:tcPr marL="6253" marR="6253" marT="6253" marB="0" anchor="b">
                    <a:lnL>
                      <a:noFill/>
                    </a:lnL>
                    <a:lnR>
                      <a:noFill/>
                    </a:lnR>
                    <a:lnT>
                      <a:noFill/>
                    </a:lnT>
                    <a:lnB>
                      <a:noFill/>
                    </a:lnB>
                    <a:noFill/>
                  </a:tcPr>
                </a:tc>
                <a:extLst>
                  <a:ext uri="{0D108BD9-81ED-4DB2-BD59-A6C34878D82A}">
                    <a16:rowId xmlns:a16="http://schemas.microsoft.com/office/drawing/2014/main" val="2647485591"/>
                  </a:ext>
                </a:extLst>
              </a:tr>
              <a:tr h="156076">
                <a:tc>
                  <a:txBody>
                    <a:bodyPr/>
                    <a:lstStyle/>
                    <a:p>
                      <a:pPr algn="l" fontAlgn="b"/>
                      <a:r>
                        <a:rPr lang="en-US" sz="900" b="0" i="0" u="none" strike="noStrike" dirty="0">
                          <a:solidFill>
                            <a:srgbClr val="000000"/>
                          </a:solidFill>
                          <a:effectLst/>
                          <a:latin typeface="Aptos Narrow" panose="020B0004020202020204" pitchFamily="34" charset="0"/>
                        </a:rPr>
                        <a:t>Just Love and a Thousand Songs</a:t>
                      </a:r>
                    </a:p>
                  </a:txBody>
                  <a:tcPr marL="6253" marR="6253" marT="6253" marB="0" anchor="b">
                    <a:lnL>
                      <a:noFill/>
                    </a:lnL>
                    <a:lnR>
                      <a:noFill/>
                    </a:lnR>
                    <a:lnT>
                      <a:noFill/>
                    </a:lnT>
                    <a:lnB>
                      <a:noFill/>
                    </a:lnB>
                    <a:noFill/>
                  </a:tcPr>
                </a:tc>
                <a:extLst>
                  <a:ext uri="{0D108BD9-81ED-4DB2-BD59-A6C34878D82A}">
                    <a16:rowId xmlns:a16="http://schemas.microsoft.com/office/drawing/2014/main" val="1025921913"/>
                  </a:ext>
                </a:extLst>
              </a:tr>
            </a:tbl>
          </a:graphicData>
        </a:graphic>
      </p:graphicFrame>
      <p:sp>
        <p:nvSpPr>
          <p:cNvPr id="8" name="TextBox 7">
            <a:extLst>
              <a:ext uri="{FF2B5EF4-FFF2-40B4-BE49-F238E27FC236}">
                <a16:creationId xmlns:a16="http://schemas.microsoft.com/office/drawing/2014/main" id="{EB19FAD5-CCC4-6EF3-1115-8556459CA3A9}"/>
              </a:ext>
            </a:extLst>
          </p:cNvPr>
          <p:cNvSpPr txBox="1"/>
          <p:nvPr/>
        </p:nvSpPr>
        <p:spPr>
          <a:xfrm>
            <a:off x="6316696" y="1999333"/>
            <a:ext cx="1566154" cy="2292935"/>
          </a:xfrm>
          <a:prstGeom prst="rect">
            <a:avLst/>
          </a:prstGeom>
          <a:noFill/>
        </p:spPr>
        <p:txBody>
          <a:bodyPr wrap="square">
            <a:spAutoFit/>
          </a:bodyPr>
          <a:lstStyle/>
          <a:p>
            <a:r>
              <a:rPr lang="en-SG" sz="1100" dirty="0" err="1"/>
              <a:t>Broni</a:t>
            </a:r>
            <a:r>
              <a:rPr lang="en-SG" sz="1100" dirty="0"/>
              <a:t> </a:t>
            </a:r>
            <a:r>
              <a:rPr lang="en-SG" sz="1100" dirty="0" err="1"/>
              <a:t>Likomanov</a:t>
            </a:r>
            <a:endParaRPr lang="en-SG" sz="1100" dirty="0"/>
          </a:p>
          <a:p>
            <a:r>
              <a:rPr lang="en-SG" sz="1100" dirty="0"/>
              <a:t>Nikos </a:t>
            </a:r>
            <a:r>
              <a:rPr lang="en-SG" sz="1100" dirty="0" err="1"/>
              <a:t>Dayandas</a:t>
            </a:r>
            <a:endParaRPr lang="en-SG" sz="1100" dirty="0"/>
          </a:p>
          <a:p>
            <a:r>
              <a:rPr lang="en-SG" sz="1100" dirty="0"/>
              <a:t>Dean </a:t>
            </a:r>
            <a:r>
              <a:rPr lang="en-SG" sz="1100" dirty="0" err="1"/>
              <a:t>DeBlois</a:t>
            </a:r>
            <a:endParaRPr lang="en-SG" sz="1100" dirty="0"/>
          </a:p>
          <a:p>
            <a:r>
              <a:rPr lang="en-SG" sz="1100" dirty="0"/>
              <a:t>Chris Sanders</a:t>
            </a:r>
          </a:p>
          <a:p>
            <a:r>
              <a:rPr lang="en-SG" sz="1100" dirty="0"/>
              <a:t>John Schultz</a:t>
            </a:r>
          </a:p>
          <a:p>
            <a:r>
              <a:rPr lang="en-SG" sz="1100" dirty="0"/>
              <a:t>John </a:t>
            </a:r>
            <a:r>
              <a:rPr lang="en-SG" sz="1100" dirty="0" err="1"/>
              <a:t>Pasquin</a:t>
            </a:r>
            <a:endParaRPr lang="en-SG" sz="1100" dirty="0"/>
          </a:p>
          <a:p>
            <a:r>
              <a:rPr lang="en-SG" sz="1100" dirty="0"/>
              <a:t>Luke </a:t>
            </a:r>
            <a:r>
              <a:rPr lang="en-SG" sz="1100" dirty="0" err="1"/>
              <a:t>Cormican</a:t>
            </a:r>
            <a:endParaRPr lang="en-SG" sz="1100" dirty="0"/>
          </a:p>
          <a:p>
            <a:r>
              <a:rPr lang="en-SG" sz="1100" dirty="0"/>
              <a:t>Don MacKinnon</a:t>
            </a:r>
          </a:p>
          <a:p>
            <a:r>
              <a:rPr lang="en-SG" sz="1100" dirty="0"/>
              <a:t>Victor Cook</a:t>
            </a:r>
          </a:p>
          <a:p>
            <a:r>
              <a:rPr lang="en-SG" sz="1100" dirty="0"/>
              <a:t>Lisa Schaffer</a:t>
            </a:r>
          </a:p>
          <a:p>
            <a:r>
              <a:rPr lang="en-SG" sz="1100" dirty="0"/>
              <a:t>Steve </a:t>
            </a:r>
            <a:r>
              <a:rPr lang="en-SG" sz="1100" dirty="0" err="1"/>
              <a:t>Loter</a:t>
            </a:r>
            <a:endParaRPr lang="en-SG" sz="1100" dirty="0"/>
          </a:p>
          <a:p>
            <a:r>
              <a:rPr lang="en-SG" sz="1100" dirty="0"/>
              <a:t>Lisa </a:t>
            </a:r>
            <a:r>
              <a:rPr lang="en-SG" sz="1100" dirty="0" err="1"/>
              <a:t>Feit</a:t>
            </a:r>
            <a:endParaRPr lang="en-SG" sz="1100" dirty="0"/>
          </a:p>
          <a:p>
            <a:r>
              <a:rPr lang="en-SG" sz="1100" dirty="0"/>
              <a:t>Renan Ozturk</a:t>
            </a:r>
          </a:p>
        </p:txBody>
      </p:sp>
      <p:pic>
        <p:nvPicPr>
          <p:cNvPr id="12" name="Picture 11">
            <a:extLst>
              <a:ext uri="{FF2B5EF4-FFF2-40B4-BE49-F238E27FC236}">
                <a16:creationId xmlns:a16="http://schemas.microsoft.com/office/drawing/2014/main" id="{C2D6324B-1AD8-C555-5597-A3AB555CF955}"/>
              </a:ext>
            </a:extLst>
          </p:cNvPr>
          <p:cNvPicPr>
            <a:picLocks noChangeAspect="1"/>
          </p:cNvPicPr>
          <p:nvPr/>
        </p:nvPicPr>
        <p:blipFill>
          <a:blip r:embed="rId3"/>
          <a:stretch>
            <a:fillRect/>
          </a:stretch>
        </p:blipFill>
        <p:spPr>
          <a:xfrm>
            <a:off x="5496128" y="1567012"/>
            <a:ext cx="5722526" cy="4901765"/>
          </a:xfrm>
          <a:prstGeom prst="rect">
            <a:avLst/>
          </a:prstGeom>
        </p:spPr>
      </p:pic>
    </p:spTree>
    <p:extLst>
      <p:ext uri="{BB962C8B-B14F-4D97-AF65-F5344CB8AC3E}">
        <p14:creationId xmlns:p14="http://schemas.microsoft.com/office/powerpoint/2010/main" val="36793160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6CBB-C6D4-F39E-08EE-E8B575A0C14B}"/>
              </a:ext>
            </a:extLst>
          </p:cNvPr>
          <p:cNvSpPr>
            <a:spLocks noGrp="1"/>
          </p:cNvSpPr>
          <p:nvPr>
            <p:ph type="title"/>
          </p:nvPr>
        </p:nvSpPr>
        <p:spPr/>
        <p:txBody>
          <a:bodyPr/>
          <a:lstStyle/>
          <a:p>
            <a:r>
              <a:rPr lang="en-US" dirty="0"/>
              <a:t>Data Analysis - Total Number of Each Year</a:t>
            </a:r>
            <a:endParaRPr lang="en-SG" dirty="0"/>
          </a:p>
        </p:txBody>
      </p:sp>
      <p:pic>
        <p:nvPicPr>
          <p:cNvPr id="3" name="Picture 2">
            <a:extLst>
              <a:ext uri="{FF2B5EF4-FFF2-40B4-BE49-F238E27FC236}">
                <a16:creationId xmlns:a16="http://schemas.microsoft.com/office/drawing/2014/main" id="{AE9E9722-A441-622C-29D7-763731786CDF}"/>
              </a:ext>
            </a:extLst>
          </p:cNvPr>
          <p:cNvPicPr>
            <a:picLocks noChangeAspect="1"/>
          </p:cNvPicPr>
          <p:nvPr/>
        </p:nvPicPr>
        <p:blipFill>
          <a:blip r:embed="rId2"/>
          <a:srcRect t="62158"/>
          <a:stretch/>
        </p:blipFill>
        <p:spPr>
          <a:xfrm>
            <a:off x="223533" y="1361872"/>
            <a:ext cx="6686550" cy="1286786"/>
          </a:xfrm>
          <a:prstGeom prst="rect">
            <a:avLst/>
          </a:prstGeom>
        </p:spPr>
      </p:pic>
      <p:sp>
        <p:nvSpPr>
          <p:cNvPr id="4" name="TextBox 3">
            <a:extLst>
              <a:ext uri="{FF2B5EF4-FFF2-40B4-BE49-F238E27FC236}">
                <a16:creationId xmlns:a16="http://schemas.microsoft.com/office/drawing/2014/main" id="{DBB2035A-049C-1381-0E33-206227E4E058}"/>
              </a:ext>
            </a:extLst>
          </p:cNvPr>
          <p:cNvSpPr txBox="1"/>
          <p:nvPr/>
        </p:nvSpPr>
        <p:spPr>
          <a:xfrm>
            <a:off x="6607513" y="1517513"/>
            <a:ext cx="1544266" cy="4108817"/>
          </a:xfrm>
          <a:prstGeom prst="rect">
            <a:avLst/>
          </a:prstGeom>
          <a:noFill/>
        </p:spPr>
        <p:txBody>
          <a:bodyPr wrap="square">
            <a:spAutoFit/>
          </a:bodyPr>
          <a:lstStyle/>
          <a:p>
            <a:r>
              <a:rPr lang="en-US" sz="300" dirty="0" err="1"/>
              <a:t>release_year</a:t>
            </a:r>
            <a:r>
              <a:rPr lang="en-US" sz="300" dirty="0"/>
              <a:t>	</a:t>
            </a:r>
            <a:r>
              <a:rPr lang="en-US" sz="300" dirty="0" err="1"/>
              <a:t>title_count</a:t>
            </a:r>
            <a:endParaRPr lang="en-US" sz="300" dirty="0"/>
          </a:p>
          <a:p>
            <a:r>
              <a:rPr lang="en-US" sz="300" dirty="0"/>
              <a:t>1938	1</a:t>
            </a:r>
          </a:p>
          <a:p>
            <a:r>
              <a:rPr lang="en-US" sz="300" dirty="0"/>
              <a:t>1939	0</a:t>
            </a:r>
          </a:p>
          <a:p>
            <a:r>
              <a:rPr lang="en-US" sz="300" dirty="0"/>
              <a:t>1940	2</a:t>
            </a:r>
          </a:p>
          <a:p>
            <a:r>
              <a:rPr lang="en-US" sz="300" dirty="0"/>
              <a:t>1941	3</a:t>
            </a:r>
          </a:p>
          <a:p>
            <a:r>
              <a:rPr lang="en-US" sz="300" dirty="0"/>
              <a:t>1942	1</a:t>
            </a:r>
          </a:p>
          <a:p>
            <a:r>
              <a:rPr lang="en-US" sz="300" dirty="0"/>
              <a:t>1943	1</a:t>
            </a:r>
          </a:p>
          <a:p>
            <a:r>
              <a:rPr lang="en-US" sz="300" dirty="0"/>
              <a:t>1944	0</a:t>
            </a:r>
          </a:p>
          <a:p>
            <a:r>
              <a:rPr lang="en-US" sz="300" dirty="0"/>
              <a:t>1945	1</a:t>
            </a:r>
          </a:p>
          <a:p>
            <a:r>
              <a:rPr lang="en-US" sz="300" dirty="0"/>
              <a:t>1946	0</a:t>
            </a:r>
          </a:p>
          <a:p>
            <a:r>
              <a:rPr lang="en-US" sz="300" dirty="0"/>
              <a:t>1947	1</a:t>
            </a:r>
          </a:p>
          <a:p>
            <a:r>
              <a:rPr lang="en-US" sz="300" dirty="0"/>
              <a:t>1948	2</a:t>
            </a:r>
          </a:p>
          <a:p>
            <a:r>
              <a:rPr lang="en-US" sz="300" dirty="0"/>
              <a:t>1949	0</a:t>
            </a:r>
          </a:p>
          <a:p>
            <a:r>
              <a:rPr lang="en-US" sz="300" dirty="0"/>
              <a:t>1950	3</a:t>
            </a:r>
          </a:p>
          <a:p>
            <a:r>
              <a:rPr lang="en-US" sz="300" dirty="0"/>
              <a:t>1951	1</a:t>
            </a:r>
          </a:p>
          <a:p>
            <a:r>
              <a:rPr lang="en-US" sz="300" dirty="0"/>
              <a:t>1952	1</a:t>
            </a:r>
          </a:p>
          <a:p>
            <a:r>
              <a:rPr lang="en-US" sz="300" dirty="0"/>
              <a:t>1953	2</a:t>
            </a:r>
          </a:p>
          <a:p>
            <a:r>
              <a:rPr lang="en-US" sz="300" dirty="0"/>
              <a:t>1954	0</a:t>
            </a:r>
          </a:p>
          <a:p>
            <a:r>
              <a:rPr lang="en-US" sz="300" dirty="0"/>
              <a:t>1955	6</a:t>
            </a:r>
          </a:p>
          <a:p>
            <a:r>
              <a:rPr lang="en-US" sz="300" dirty="0"/>
              <a:t>1956	3</a:t>
            </a:r>
          </a:p>
          <a:p>
            <a:r>
              <a:rPr lang="en-US" sz="300" dirty="0"/>
              <a:t>1957	2</a:t>
            </a:r>
          </a:p>
          <a:p>
            <a:r>
              <a:rPr lang="en-US" sz="300" dirty="0"/>
              <a:t>1958	2</a:t>
            </a:r>
          </a:p>
          <a:p>
            <a:r>
              <a:rPr lang="en-US" sz="300" dirty="0"/>
              <a:t>1959	2</a:t>
            </a:r>
          </a:p>
          <a:p>
            <a:r>
              <a:rPr lang="en-US" sz="300" dirty="0"/>
              <a:t>1960	5</a:t>
            </a:r>
          </a:p>
          <a:p>
            <a:r>
              <a:rPr lang="en-US" sz="300" dirty="0"/>
              <a:t>1961	5</a:t>
            </a:r>
          </a:p>
          <a:p>
            <a:r>
              <a:rPr lang="en-US" sz="300" dirty="0"/>
              <a:t>1962	2</a:t>
            </a:r>
          </a:p>
          <a:p>
            <a:r>
              <a:rPr lang="en-US" sz="300" dirty="0"/>
              <a:t>1963	3</a:t>
            </a:r>
          </a:p>
          <a:p>
            <a:r>
              <a:rPr lang="en-US" sz="300" dirty="0"/>
              <a:t>1964	3</a:t>
            </a:r>
          </a:p>
          <a:p>
            <a:r>
              <a:rPr lang="en-US" sz="300" dirty="0"/>
              <a:t>1965	3</a:t>
            </a:r>
          </a:p>
          <a:p>
            <a:r>
              <a:rPr lang="en-US" sz="300" dirty="0"/>
              <a:t>1966	1</a:t>
            </a:r>
          </a:p>
          <a:p>
            <a:r>
              <a:rPr lang="en-US" sz="300" dirty="0"/>
              <a:t>1967	3</a:t>
            </a:r>
          </a:p>
          <a:p>
            <a:r>
              <a:rPr lang="en-US" sz="300" dirty="0"/>
              <a:t>1968	1</a:t>
            </a:r>
          </a:p>
          <a:p>
            <a:r>
              <a:rPr lang="en-US" sz="300" dirty="0"/>
              <a:t>1969	3</a:t>
            </a:r>
          </a:p>
          <a:p>
            <a:r>
              <a:rPr lang="en-US" sz="300" dirty="0"/>
              <a:t>1970	1</a:t>
            </a:r>
          </a:p>
          <a:p>
            <a:r>
              <a:rPr lang="en-US" sz="300" dirty="0"/>
              <a:t>1971	3</a:t>
            </a:r>
          </a:p>
          <a:p>
            <a:r>
              <a:rPr lang="en-US" sz="300" dirty="0"/>
              <a:t>1972	2</a:t>
            </a:r>
          </a:p>
          <a:p>
            <a:r>
              <a:rPr lang="en-US" sz="300" dirty="0"/>
              <a:t>1973	3</a:t>
            </a:r>
          </a:p>
          <a:p>
            <a:r>
              <a:rPr lang="en-US" sz="300" dirty="0"/>
              <a:t>1974	4</a:t>
            </a:r>
          </a:p>
          <a:p>
            <a:r>
              <a:rPr lang="en-US" sz="300" dirty="0"/>
              <a:t>1975	4</a:t>
            </a:r>
          </a:p>
          <a:p>
            <a:r>
              <a:rPr lang="en-US" sz="300" dirty="0"/>
              <a:t>1976	4</a:t>
            </a:r>
          </a:p>
          <a:p>
            <a:r>
              <a:rPr lang="en-US" sz="300" dirty="0"/>
              <a:t>1977	8</a:t>
            </a:r>
          </a:p>
          <a:p>
            <a:r>
              <a:rPr lang="en-US" sz="300" dirty="0"/>
              <a:t>1978	2</a:t>
            </a:r>
          </a:p>
          <a:p>
            <a:r>
              <a:rPr lang="en-US" sz="300" dirty="0"/>
              <a:t>1979	6</a:t>
            </a:r>
          </a:p>
          <a:p>
            <a:r>
              <a:rPr lang="en-US" sz="300" dirty="0"/>
              <a:t>1980	3</a:t>
            </a:r>
          </a:p>
          <a:p>
            <a:r>
              <a:rPr lang="en-US" sz="300" dirty="0"/>
              <a:t>1981	5</a:t>
            </a:r>
          </a:p>
          <a:p>
            <a:r>
              <a:rPr lang="en-US" sz="300" dirty="0"/>
              <a:t>1982	1</a:t>
            </a:r>
          </a:p>
          <a:p>
            <a:r>
              <a:rPr lang="en-US" sz="300" dirty="0"/>
              <a:t>1983	1</a:t>
            </a:r>
          </a:p>
          <a:p>
            <a:r>
              <a:rPr lang="en-US" sz="300" dirty="0"/>
              <a:t>1984	2</a:t>
            </a:r>
          </a:p>
          <a:p>
            <a:r>
              <a:rPr lang="en-US" sz="300" dirty="0"/>
              <a:t>1985	8</a:t>
            </a:r>
          </a:p>
          <a:p>
            <a:r>
              <a:rPr lang="en-US" sz="300" dirty="0"/>
              <a:t>1986	3</a:t>
            </a:r>
          </a:p>
          <a:p>
            <a:r>
              <a:rPr lang="en-US" sz="300" dirty="0"/>
              <a:t>1987	5</a:t>
            </a:r>
          </a:p>
          <a:p>
            <a:r>
              <a:rPr lang="en-US" sz="300" dirty="0"/>
              <a:t>1988	7</a:t>
            </a:r>
          </a:p>
          <a:p>
            <a:r>
              <a:rPr lang="en-US" sz="300" dirty="0"/>
              <a:t>1989	7</a:t>
            </a:r>
          </a:p>
          <a:p>
            <a:r>
              <a:rPr lang="en-US" sz="300" dirty="0"/>
              <a:t>1990	6</a:t>
            </a:r>
          </a:p>
          <a:p>
            <a:r>
              <a:rPr lang="en-US" sz="300" dirty="0"/>
              <a:t>1991	9</a:t>
            </a:r>
          </a:p>
          <a:p>
            <a:r>
              <a:rPr lang="en-US" sz="300" dirty="0"/>
              <a:t>1992	11</a:t>
            </a:r>
          </a:p>
          <a:p>
            <a:r>
              <a:rPr lang="en-US" sz="300" dirty="0"/>
              <a:t>1993	9</a:t>
            </a:r>
          </a:p>
          <a:p>
            <a:r>
              <a:rPr lang="en-US" sz="300" dirty="0"/>
              <a:t>1994	13</a:t>
            </a:r>
          </a:p>
          <a:p>
            <a:r>
              <a:rPr lang="en-US" sz="300" dirty="0"/>
              <a:t>1995	15</a:t>
            </a:r>
          </a:p>
          <a:p>
            <a:r>
              <a:rPr lang="en-US" sz="300" dirty="0"/>
              <a:t>1996	13</a:t>
            </a:r>
          </a:p>
          <a:p>
            <a:r>
              <a:rPr lang="en-US" sz="300" dirty="0"/>
              <a:t>1997	14</a:t>
            </a:r>
          </a:p>
          <a:p>
            <a:r>
              <a:rPr lang="en-US" sz="300" dirty="0"/>
              <a:t>1998	16</a:t>
            </a:r>
          </a:p>
          <a:p>
            <a:r>
              <a:rPr lang="en-US" sz="300" dirty="0"/>
              <a:t>1999	22</a:t>
            </a:r>
          </a:p>
          <a:p>
            <a:r>
              <a:rPr lang="en-US" sz="300" dirty="0"/>
              <a:t>2000	20</a:t>
            </a:r>
          </a:p>
          <a:p>
            <a:r>
              <a:rPr lang="en-US" sz="300" dirty="0"/>
              <a:t>2001	17</a:t>
            </a:r>
          </a:p>
          <a:p>
            <a:r>
              <a:rPr lang="en-US" sz="300" dirty="0"/>
              <a:t>2002	24</a:t>
            </a:r>
          </a:p>
          <a:p>
            <a:r>
              <a:rPr lang="en-US" sz="300" dirty="0"/>
              <a:t>2003	22</a:t>
            </a:r>
          </a:p>
          <a:p>
            <a:r>
              <a:rPr lang="en-US" sz="300" dirty="0"/>
              <a:t>2004	18</a:t>
            </a:r>
          </a:p>
          <a:p>
            <a:r>
              <a:rPr lang="en-US" sz="300" dirty="0"/>
              <a:t>2005	27</a:t>
            </a:r>
          </a:p>
          <a:p>
            <a:r>
              <a:rPr lang="en-US" sz="300" dirty="0"/>
              <a:t>2006	21</a:t>
            </a:r>
          </a:p>
          <a:p>
            <a:r>
              <a:rPr lang="en-US" sz="300" dirty="0"/>
              <a:t>2007	23</a:t>
            </a:r>
          </a:p>
          <a:p>
            <a:r>
              <a:rPr lang="en-US" sz="300" dirty="0"/>
              <a:t>2008	23</a:t>
            </a:r>
          </a:p>
          <a:p>
            <a:r>
              <a:rPr lang="en-US" sz="300" dirty="0"/>
              <a:t>2009	30</a:t>
            </a:r>
          </a:p>
          <a:p>
            <a:r>
              <a:rPr lang="en-US" sz="300" dirty="0"/>
              <a:t>2010	33</a:t>
            </a:r>
          </a:p>
          <a:p>
            <a:r>
              <a:rPr lang="en-US" sz="300" dirty="0"/>
              <a:t>2011	33</a:t>
            </a:r>
          </a:p>
          <a:p>
            <a:r>
              <a:rPr lang="en-US" sz="300" dirty="0"/>
              <a:t>2012	40</a:t>
            </a:r>
          </a:p>
          <a:p>
            <a:r>
              <a:rPr lang="en-US" sz="300" dirty="0"/>
              <a:t>2013	37</a:t>
            </a:r>
          </a:p>
          <a:p>
            <a:r>
              <a:rPr lang="en-US" sz="300" dirty="0"/>
              <a:t>2014	34</a:t>
            </a:r>
          </a:p>
          <a:p>
            <a:r>
              <a:rPr lang="en-US" sz="300" dirty="0"/>
              <a:t>2015	48</a:t>
            </a:r>
          </a:p>
          <a:p>
            <a:r>
              <a:rPr lang="en-US" sz="300" dirty="0"/>
              <a:t>2016	56</a:t>
            </a:r>
          </a:p>
          <a:p>
            <a:r>
              <a:rPr lang="en-US" sz="300" dirty="0"/>
              <a:t>2017	60</a:t>
            </a:r>
          </a:p>
          <a:p>
            <a:r>
              <a:rPr lang="en-US" sz="300" dirty="0"/>
              <a:t>2018	41</a:t>
            </a:r>
          </a:p>
          <a:p>
            <a:r>
              <a:rPr lang="en-US" sz="300" dirty="0"/>
              <a:t>2019	74</a:t>
            </a:r>
          </a:p>
          <a:p>
            <a:r>
              <a:rPr lang="en-US" sz="300" dirty="0"/>
              <a:t>2020	92</a:t>
            </a:r>
          </a:p>
          <a:p>
            <a:r>
              <a:rPr lang="en-US" sz="300" dirty="0"/>
              <a:t>2021	95</a:t>
            </a:r>
          </a:p>
          <a:p>
            <a:r>
              <a:rPr lang="en-US" sz="300" dirty="0"/>
              <a:t>2022	116</a:t>
            </a:r>
          </a:p>
          <a:p>
            <a:r>
              <a:rPr lang="en-US" sz="300" dirty="0"/>
              <a:t>2023	10</a:t>
            </a:r>
          </a:p>
        </p:txBody>
      </p:sp>
      <p:pic>
        <p:nvPicPr>
          <p:cNvPr id="10" name="Picture 9">
            <a:extLst>
              <a:ext uri="{FF2B5EF4-FFF2-40B4-BE49-F238E27FC236}">
                <a16:creationId xmlns:a16="http://schemas.microsoft.com/office/drawing/2014/main" id="{A9067B84-DFBC-4E8D-44AC-FFF0BD9115B7}"/>
              </a:ext>
            </a:extLst>
          </p:cNvPr>
          <p:cNvPicPr>
            <a:picLocks noChangeAspect="1"/>
          </p:cNvPicPr>
          <p:nvPr/>
        </p:nvPicPr>
        <p:blipFill>
          <a:blip r:embed="rId3"/>
          <a:stretch>
            <a:fillRect/>
          </a:stretch>
        </p:blipFill>
        <p:spPr>
          <a:xfrm>
            <a:off x="5262664" y="1517513"/>
            <a:ext cx="6068948" cy="4061709"/>
          </a:xfrm>
          <a:prstGeom prst="rect">
            <a:avLst/>
          </a:prstGeom>
        </p:spPr>
      </p:pic>
    </p:spTree>
    <p:extLst>
      <p:ext uri="{BB962C8B-B14F-4D97-AF65-F5344CB8AC3E}">
        <p14:creationId xmlns:p14="http://schemas.microsoft.com/office/powerpoint/2010/main" val="4380298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E979-9198-013B-D1E4-F78932DA572B}"/>
              </a:ext>
            </a:extLst>
          </p:cNvPr>
          <p:cNvSpPr>
            <a:spLocks noGrp="1"/>
          </p:cNvSpPr>
          <p:nvPr>
            <p:ph type="title"/>
          </p:nvPr>
        </p:nvSpPr>
        <p:spPr/>
        <p:txBody>
          <a:bodyPr/>
          <a:lstStyle/>
          <a:p>
            <a:endParaRPr lang="en-SG" dirty="0"/>
          </a:p>
        </p:txBody>
      </p:sp>
      <p:sp>
        <p:nvSpPr>
          <p:cNvPr id="6" name="TextBox 5">
            <a:extLst>
              <a:ext uri="{FF2B5EF4-FFF2-40B4-BE49-F238E27FC236}">
                <a16:creationId xmlns:a16="http://schemas.microsoft.com/office/drawing/2014/main" id="{28592E25-DDDB-32B3-01DE-5E5918CD2379}"/>
              </a:ext>
            </a:extLst>
          </p:cNvPr>
          <p:cNvSpPr txBox="1"/>
          <p:nvPr/>
        </p:nvSpPr>
        <p:spPr>
          <a:xfrm>
            <a:off x="612844" y="1630821"/>
            <a:ext cx="11352178" cy="2677656"/>
          </a:xfrm>
          <a:prstGeom prst="rect">
            <a:avLst/>
          </a:prstGeom>
          <a:noFill/>
        </p:spPr>
        <p:txBody>
          <a:bodyPr wrap="square">
            <a:spAutoFit/>
          </a:bodyPr>
          <a:lstStyle/>
          <a:p>
            <a:r>
              <a:rPr lang="en-US" sz="1400" b="1" dirty="0"/>
              <a:t>Conclusion of the Data:</a:t>
            </a:r>
          </a:p>
          <a:p>
            <a:pPr>
              <a:buFont typeface="+mj-lt"/>
              <a:buAutoNum type="arabicPeriod"/>
            </a:pPr>
            <a:r>
              <a:rPr lang="en-US" sz="1400" b="1" dirty="0"/>
              <a:t>Steady Growth in Title Count</a:t>
            </a:r>
            <a:r>
              <a:rPr lang="en-US" sz="1400" dirty="0"/>
              <a:t>:</a:t>
            </a:r>
          </a:p>
          <a:p>
            <a:pPr marL="742950" lvl="1" indent="-285750">
              <a:buFont typeface="+mj-lt"/>
              <a:buAutoNum type="arabicPeriod"/>
            </a:pPr>
            <a:r>
              <a:rPr lang="en-US" sz="1400" dirty="0"/>
              <a:t>There is a </a:t>
            </a:r>
            <a:r>
              <a:rPr lang="en-US" sz="1400" b="1" dirty="0"/>
              <a:t>steady increase in the number of titles</a:t>
            </a:r>
            <a:r>
              <a:rPr lang="en-US" sz="1400" dirty="0"/>
              <a:t> being released from the late 1990s to 2022, with the most notable </a:t>
            </a:r>
            <a:r>
              <a:rPr lang="en-US" sz="1400" b="1" dirty="0"/>
              <a:t>surge</a:t>
            </a:r>
            <a:r>
              <a:rPr lang="en-US" sz="1400" dirty="0"/>
              <a:t> starting around </a:t>
            </a:r>
            <a:r>
              <a:rPr lang="en-US" sz="1400" b="1" dirty="0"/>
              <a:t>2009</a:t>
            </a:r>
            <a:r>
              <a:rPr lang="en-US" sz="1400" dirty="0"/>
              <a:t>.</a:t>
            </a:r>
          </a:p>
          <a:p>
            <a:pPr marL="742950" lvl="1" indent="-285750">
              <a:buFont typeface="+mj-lt"/>
              <a:buAutoNum type="arabicPeriod"/>
            </a:pPr>
            <a:r>
              <a:rPr lang="en-US" sz="1400" dirty="0"/>
              <a:t>Early years (1938 to around the 1950s) see </a:t>
            </a:r>
            <a:r>
              <a:rPr lang="en-US" sz="1400" b="1" dirty="0"/>
              <a:t>minimal releases</a:t>
            </a:r>
            <a:r>
              <a:rPr lang="en-US" sz="1400" dirty="0"/>
              <a:t>, often fluctuating between 0 and 3 titles per year.</a:t>
            </a:r>
          </a:p>
          <a:p>
            <a:pPr marL="742950" lvl="1" indent="-285750">
              <a:buFont typeface="+mj-lt"/>
              <a:buAutoNum type="arabicPeriod"/>
            </a:pPr>
            <a:r>
              <a:rPr lang="en-US" sz="1400" dirty="0"/>
              <a:t>The </a:t>
            </a:r>
            <a:r>
              <a:rPr lang="en-US" sz="1400" b="1" dirty="0"/>
              <a:t>biggest jump</a:t>
            </a:r>
            <a:r>
              <a:rPr lang="en-US" sz="1400" dirty="0"/>
              <a:t> is from </a:t>
            </a:r>
            <a:r>
              <a:rPr lang="en-US" sz="1400" b="1" dirty="0"/>
              <a:t>2019</a:t>
            </a:r>
            <a:r>
              <a:rPr lang="en-US" sz="1400" dirty="0"/>
              <a:t> (74 titles) to </a:t>
            </a:r>
            <a:r>
              <a:rPr lang="en-US" sz="1400" b="1" dirty="0"/>
              <a:t>2020</a:t>
            </a:r>
            <a:r>
              <a:rPr lang="en-US" sz="1400" dirty="0"/>
              <a:t> (92 titles), then increasing further to </a:t>
            </a:r>
            <a:r>
              <a:rPr lang="en-US" sz="1400" b="1" dirty="0"/>
              <a:t>116 titles</a:t>
            </a:r>
            <a:r>
              <a:rPr lang="en-US" sz="1400" dirty="0"/>
              <a:t> in </a:t>
            </a:r>
            <a:r>
              <a:rPr lang="en-US" sz="1400" b="1" dirty="0"/>
              <a:t>2022</a:t>
            </a:r>
            <a:r>
              <a:rPr lang="en-US" sz="1400" dirty="0"/>
              <a:t>.</a:t>
            </a:r>
          </a:p>
          <a:p>
            <a:pPr>
              <a:buFont typeface="+mj-lt"/>
              <a:buAutoNum type="arabicPeriod"/>
            </a:pPr>
            <a:r>
              <a:rPr lang="en-US" sz="1400" b="1" dirty="0"/>
              <a:t>Consistent Growth (2000-2022)</a:t>
            </a:r>
            <a:r>
              <a:rPr lang="en-US" sz="1400" dirty="0"/>
              <a:t>:</a:t>
            </a:r>
          </a:p>
          <a:p>
            <a:pPr marL="742950" lvl="1" indent="-285750">
              <a:buFont typeface="+mj-lt"/>
              <a:buAutoNum type="arabicPeriod"/>
            </a:pPr>
            <a:r>
              <a:rPr lang="en-US" sz="1400" dirty="0"/>
              <a:t>From </a:t>
            </a:r>
            <a:r>
              <a:rPr lang="en-US" sz="1400" b="1" dirty="0"/>
              <a:t>1999</a:t>
            </a:r>
            <a:r>
              <a:rPr lang="en-US" sz="1400" dirty="0"/>
              <a:t> onward, the number of titles steadily increases. Particularly, </a:t>
            </a:r>
            <a:r>
              <a:rPr lang="en-US" sz="1400" b="1" dirty="0"/>
              <a:t>the 2010s</a:t>
            </a:r>
            <a:r>
              <a:rPr lang="en-US" sz="1400" dirty="0"/>
              <a:t> (2010-2019) show a </a:t>
            </a:r>
            <a:r>
              <a:rPr lang="en-US" sz="1400" b="1" dirty="0"/>
              <a:t>consistent upward trend</a:t>
            </a:r>
            <a:r>
              <a:rPr lang="en-US" sz="1400" dirty="0"/>
              <a:t>, with no drop in the number of releases year-to-year, culminating in the </a:t>
            </a:r>
            <a:r>
              <a:rPr lang="en-US" sz="1400" b="1" dirty="0"/>
              <a:t>peak in 2022</a:t>
            </a:r>
            <a:r>
              <a:rPr lang="en-US" sz="1400" dirty="0"/>
              <a:t>.</a:t>
            </a:r>
          </a:p>
          <a:p>
            <a:pPr>
              <a:buFont typeface="+mj-lt"/>
              <a:buAutoNum type="arabicPeriod"/>
            </a:pPr>
            <a:r>
              <a:rPr lang="en-US" sz="1400" b="1" dirty="0"/>
              <a:t>Notable Decline in 2023</a:t>
            </a:r>
            <a:r>
              <a:rPr lang="en-US" sz="1400" dirty="0"/>
              <a:t>:</a:t>
            </a:r>
          </a:p>
          <a:p>
            <a:pPr marL="742950" lvl="1" indent="-285750">
              <a:buFont typeface="+mj-lt"/>
              <a:buAutoNum type="arabicPeriod"/>
            </a:pPr>
            <a:r>
              <a:rPr lang="en-US" sz="1400" dirty="0"/>
              <a:t>There is a </a:t>
            </a:r>
            <a:r>
              <a:rPr lang="en-US" sz="1400" b="1" dirty="0"/>
              <a:t>sharp drop</a:t>
            </a:r>
            <a:r>
              <a:rPr lang="en-US" sz="1400" dirty="0"/>
              <a:t> in releases in </a:t>
            </a:r>
            <a:r>
              <a:rPr lang="en-US" sz="1400" b="1" dirty="0"/>
              <a:t>2023</a:t>
            </a:r>
            <a:r>
              <a:rPr lang="en-US" sz="1400" dirty="0"/>
              <a:t> (10 titles), which might indicate incomplete data or early in the year, or it could reflect a major event affecting content production, such as post-pandemic disruptions.</a:t>
            </a:r>
          </a:p>
        </p:txBody>
      </p:sp>
    </p:spTree>
    <p:extLst>
      <p:ext uri="{BB962C8B-B14F-4D97-AF65-F5344CB8AC3E}">
        <p14:creationId xmlns:p14="http://schemas.microsoft.com/office/powerpoint/2010/main" val="11952581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70CEA7-8C8C-350A-8444-E1619753E005}"/>
              </a:ext>
            </a:extLst>
          </p:cNvPr>
          <p:cNvSpPr>
            <a:spLocks noGrp="1"/>
          </p:cNvSpPr>
          <p:nvPr>
            <p:ph type="sldNum" sz="quarter" idx="12"/>
          </p:nvPr>
        </p:nvSpPr>
        <p:spPr/>
        <p:txBody>
          <a:bodyPr/>
          <a:lstStyle/>
          <a:p>
            <a:fld id="{5AE1514C-5E56-4738-A1FF-4B1CFD2A3E36}" type="slidenum">
              <a:rPr lang="en-US" smtClean="0"/>
              <a:t>27</a:t>
            </a:fld>
            <a:endParaRPr lang="en-US"/>
          </a:p>
        </p:txBody>
      </p:sp>
      <p:sp>
        <p:nvSpPr>
          <p:cNvPr id="4" name="TextBox 3">
            <a:extLst>
              <a:ext uri="{FF2B5EF4-FFF2-40B4-BE49-F238E27FC236}">
                <a16:creationId xmlns:a16="http://schemas.microsoft.com/office/drawing/2014/main" id="{65370C85-F521-35C2-F129-A02F8521EBCF}"/>
              </a:ext>
            </a:extLst>
          </p:cNvPr>
          <p:cNvSpPr txBox="1"/>
          <p:nvPr/>
        </p:nvSpPr>
        <p:spPr>
          <a:xfrm>
            <a:off x="916021" y="1225685"/>
            <a:ext cx="10359958" cy="3985706"/>
          </a:xfrm>
          <a:prstGeom prst="rect">
            <a:avLst/>
          </a:prstGeom>
          <a:noFill/>
        </p:spPr>
        <p:txBody>
          <a:bodyPr wrap="square">
            <a:spAutoFit/>
          </a:bodyPr>
          <a:lstStyle/>
          <a:p>
            <a:r>
              <a:rPr lang="en-US" sz="1100" b="1" dirty="0"/>
              <a:t>Recommendations:</a:t>
            </a:r>
          </a:p>
          <a:p>
            <a:pPr>
              <a:buFont typeface="+mj-lt"/>
              <a:buAutoNum type="arabicPeriod"/>
            </a:pPr>
            <a:r>
              <a:rPr lang="en-US" sz="1100" b="1" dirty="0"/>
              <a:t>Content Diversification Strategy</a:t>
            </a:r>
            <a:r>
              <a:rPr lang="en-US" sz="1100" dirty="0"/>
              <a:t>:</a:t>
            </a:r>
          </a:p>
          <a:p>
            <a:pPr marL="742950" lvl="1" indent="-285750">
              <a:buFont typeface="+mj-lt"/>
              <a:buAutoNum type="arabicPeriod"/>
            </a:pPr>
            <a:r>
              <a:rPr lang="en-US" sz="1100" dirty="0"/>
              <a:t>The rapid growth from </a:t>
            </a:r>
            <a:r>
              <a:rPr lang="en-US" sz="1100" b="1" dirty="0"/>
              <a:t>2009 to 2022</a:t>
            </a:r>
            <a:r>
              <a:rPr lang="en-US" sz="1100" dirty="0"/>
              <a:t> suggests an opportunity for </a:t>
            </a:r>
            <a:r>
              <a:rPr lang="en-US" sz="1100" b="1" dirty="0"/>
              <a:t>further content diversification</a:t>
            </a:r>
            <a:r>
              <a:rPr lang="en-US" sz="1100" dirty="0"/>
              <a:t>. Disney+ should continue to </a:t>
            </a:r>
            <a:r>
              <a:rPr lang="en-US" sz="1100" b="1" dirty="0"/>
              <a:t>expand its content library</a:t>
            </a:r>
            <a:r>
              <a:rPr lang="en-US" sz="1100" dirty="0"/>
              <a:t> by investing in both original and regional productions to cater to its global audience.</a:t>
            </a:r>
          </a:p>
          <a:p>
            <a:pPr>
              <a:buFont typeface="+mj-lt"/>
              <a:buAutoNum type="arabicPeriod"/>
            </a:pPr>
            <a:r>
              <a:rPr lang="en-US" sz="1100" b="1" dirty="0"/>
              <a:t>Optimize Content Release Schedule</a:t>
            </a:r>
            <a:r>
              <a:rPr lang="en-US" sz="1100" dirty="0"/>
              <a:t>:</a:t>
            </a:r>
          </a:p>
          <a:p>
            <a:pPr marL="742950" lvl="1" indent="-285750">
              <a:buFont typeface="+mj-lt"/>
              <a:buAutoNum type="arabicPeriod"/>
            </a:pPr>
            <a:r>
              <a:rPr lang="en-US" sz="1100" dirty="0"/>
              <a:t>Disney+ should ensure that </a:t>
            </a:r>
            <a:r>
              <a:rPr lang="en-US" sz="1100" b="1" dirty="0"/>
              <a:t>content releases</a:t>
            </a:r>
            <a:r>
              <a:rPr lang="en-US" sz="1100" dirty="0"/>
              <a:t> are well-spaced throughout the year, especially after periods of heavy content production (e.g., 2020-2022). Maintaining a </a:t>
            </a:r>
            <a:r>
              <a:rPr lang="en-US" sz="1100" b="1" dirty="0"/>
              <a:t>consistent release schedule</a:t>
            </a:r>
            <a:r>
              <a:rPr lang="en-US" sz="1100" dirty="0"/>
              <a:t> will help keep user engagement steady.</a:t>
            </a:r>
          </a:p>
          <a:p>
            <a:pPr>
              <a:buFont typeface="+mj-lt"/>
              <a:buAutoNum type="arabicPeriod"/>
            </a:pPr>
            <a:r>
              <a:rPr lang="en-US" sz="1100" b="1" dirty="0"/>
              <a:t>Monitor Production Post-2022</a:t>
            </a:r>
            <a:r>
              <a:rPr lang="en-US" sz="1100" dirty="0"/>
              <a:t>:</a:t>
            </a:r>
          </a:p>
          <a:p>
            <a:pPr marL="742950" lvl="1" indent="-285750">
              <a:buFont typeface="+mj-lt"/>
              <a:buAutoNum type="arabicPeriod"/>
            </a:pPr>
            <a:r>
              <a:rPr lang="en-US" sz="1100" dirty="0"/>
              <a:t>The </a:t>
            </a:r>
            <a:r>
              <a:rPr lang="en-US" sz="1100" b="1" dirty="0"/>
              <a:t>sharp decline in 2023</a:t>
            </a:r>
            <a:r>
              <a:rPr lang="en-US" sz="1100" dirty="0"/>
              <a:t> suggests potential challenges in production or incomplete data for the year. Disney+ should </a:t>
            </a:r>
            <a:r>
              <a:rPr lang="en-US" sz="1100" b="1" dirty="0"/>
              <a:t>evaluate production timelines</a:t>
            </a:r>
            <a:r>
              <a:rPr lang="en-US" sz="1100" dirty="0"/>
              <a:t> and aim to bring release numbers back to 2020-2022 levels to maintain the platform's growth momentum.</a:t>
            </a:r>
          </a:p>
          <a:p>
            <a:pPr>
              <a:buFont typeface="+mj-lt"/>
              <a:buAutoNum type="arabicPeriod"/>
            </a:pPr>
            <a:r>
              <a:rPr lang="en-US" sz="1100" b="1" dirty="0"/>
              <a:t>Address Saturation Risks</a:t>
            </a:r>
            <a:r>
              <a:rPr lang="en-US" sz="1100" dirty="0"/>
              <a:t>:</a:t>
            </a:r>
          </a:p>
          <a:p>
            <a:pPr marL="742950" lvl="1" indent="-285750">
              <a:buFont typeface="+mj-lt"/>
              <a:buAutoNum type="arabicPeriod"/>
            </a:pPr>
            <a:r>
              <a:rPr lang="en-US" sz="1100" dirty="0"/>
              <a:t>Given the rapid growth in titles, Disney+ should be mindful of </a:t>
            </a:r>
            <a:r>
              <a:rPr lang="en-US" sz="1100" b="1" dirty="0"/>
              <a:t>content saturation</a:t>
            </a:r>
            <a:r>
              <a:rPr lang="en-US" sz="1100" dirty="0"/>
              <a:t>. By focusing on </a:t>
            </a:r>
            <a:r>
              <a:rPr lang="en-US" sz="1100" b="1" dirty="0"/>
              <a:t>quality over quantity</a:t>
            </a:r>
            <a:r>
              <a:rPr lang="en-US" sz="1100" dirty="0"/>
              <a:t>, it can prevent viewer fatigue. Investing in </a:t>
            </a:r>
            <a:r>
              <a:rPr lang="en-US" sz="1100" b="1" dirty="0"/>
              <a:t>high-quality, diverse, and innovative content</a:t>
            </a:r>
            <a:r>
              <a:rPr lang="en-US" sz="1100" dirty="0"/>
              <a:t> will help maintain viewer interest as the number of releases grows.</a:t>
            </a:r>
          </a:p>
          <a:p>
            <a:r>
              <a:rPr lang="en-US" sz="1100" b="1" dirty="0"/>
              <a:t>Future Ideas:</a:t>
            </a:r>
          </a:p>
          <a:p>
            <a:pPr>
              <a:buFont typeface="+mj-lt"/>
              <a:buAutoNum type="arabicPeriod"/>
            </a:pPr>
            <a:r>
              <a:rPr lang="en-US" sz="1100" b="1" dirty="0"/>
              <a:t>Invest in International Content</a:t>
            </a:r>
            <a:r>
              <a:rPr lang="en-US" sz="1100" dirty="0"/>
              <a:t>:</a:t>
            </a:r>
          </a:p>
          <a:p>
            <a:pPr marL="742950" lvl="1" indent="-285750">
              <a:buFont typeface="+mj-lt"/>
              <a:buAutoNum type="arabicPeriod"/>
            </a:pPr>
            <a:r>
              <a:rPr lang="en-US" sz="1100" dirty="0"/>
              <a:t>With the content release count growing rapidly, Disney+ should consider producing more </a:t>
            </a:r>
            <a:r>
              <a:rPr lang="en-US" sz="1100" b="1" dirty="0"/>
              <a:t>localized content</a:t>
            </a:r>
            <a:r>
              <a:rPr lang="en-US" sz="1100" dirty="0"/>
              <a:t> for international markets. This will help the platform expand its reach and attract a more </a:t>
            </a:r>
            <a:r>
              <a:rPr lang="en-US" sz="1100" b="1" dirty="0"/>
              <a:t>diverse audience</a:t>
            </a:r>
            <a:r>
              <a:rPr lang="en-US" sz="1100" dirty="0"/>
              <a:t>.</a:t>
            </a:r>
          </a:p>
          <a:p>
            <a:pPr>
              <a:buFont typeface="+mj-lt"/>
              <a:buAutoNum type="arabicPeriod"/>
            </a:pPr>
            <a:r>
              <a:rPr lang="en-US" sz="1100" b="1" dirty="0"/>
              <a:t>Content for Emerging Platforms</a:t>
            </a:r>
            <a:r>
              <a:rPr lang="en-US" sz="1100" dirty="0"/>
              <a:t>:</a:t>
            </a:r>
          </a:p>
          <a:p>
            <a:pPr marL="742950" lvl="1" indent="-285750">
              <a:buFont typeface="+mj-lt"/>
              <a:buAutoNum type="arabicPeriod"/>
            </a:pPr>
            <a:r>
              <a:rPr lang="en-US" sz="1100" dirty="0"/>
              <a:t>As the number of releases increases, Disney+ could explore different content types for new or emerging platforms like </a:t>
            </a:r>
            <a:r>
              <a:rPr lang="en-US" sz="1100" b="1" dirty="0"/>
              <a:t>virtual reality (VR)</a:t>
            </a:r>
            <a:r>
              <a:rPr lang="en-US" sz="1100" dirty="0"/>
              <a:t>, </a:t>
            </a:r>
            <a:r>
              <a:rPr lang="en-US" sz="1100" b="1" dirty="0"/>
              <a:t>interactive shows</a:t>
            </a:r>
            <a:r>
              <a:rPr lang="en-US" sz="1100" dirty="0"/>
              <a:t>, or </a:t>
            </a:r>
            <a:r>
              <a:rPr lang="en-US" sz="1100" b="1" dirty="0"/>
              <a:t>gaming-based content</a:t>
            </a:r>
            <a:r>
              <a:rPr lang="en-US" sz="1100" dirty="0"/>
              <a:t> to diversify its portfolio further.</a:t>
            </a:r>
          </a:p>
          <a:p>
            <a:pPr>
              <a:buFont typeface="+mj-lt"/>
              <a:buAutoNum type="arabicPeriod"/>
            </a:pPr>
            <a:r>
              <a:rPr lang="en-US" sz="1100" b="1" dirty="0"/>
              <a:t>Data-Driven Content Decisions</a:t>
            </a:r>
            <a:r>
              <a:rPr lang="en-US" sz="1100" dirty="0"/>
              <a:t>:</a:t>
            </a:r>
          </a:p>
          <a:p>
            <a:pPr marL="742950" lvl="1" indent="-285750">
              <a:buFont typeface="+mj-lt"/>
              <a:buAutoNum type="arabicPeriod"/>
            </a:pPr>
            <a:r>
              <a:rPr lang="en-US" sz="1100" dirty="0"/>
              <a:t>Using </a:t>
            </a:r>
            <a:r>
              <a:rPr lang="en-US" sz="1100" b="1" dirty="0"/>
              <a:t>user data</a:t>
            </a:r>
            <a:r>
              <a:rPr lang="en-US" sz="1100" dirty="0"/>
              <a:t> and </a:t>
            </a:r>
            <a:r>
              <a:rPr lang="en-US" sz="1100" b="1" dirty="0"/>
              <a:t>regional preferences</a:t>
            </a:r>
            <a:r>
              <a:rPr lang="en-US" sz="1100" dirty="0"/>
              <a:t>, Disney+ should focus on producing the types of content that are most appealing to its audiences, ensuring that future releases are </a:t>
            </a:r>
            <a:r>
              <a:rPr lang="en-US" sz="1100" b="1" dirty="0"/>
              <a:t>tailored</a:t>
            </a:r>
            <a:r>
              <a:rPr lang="en-US" sz="1100" dirty="0"/>
              <a:t> to viewer demand and </a:t>
            </a:r>
            <a:r>
              <a:rPr lang="en-US" sz="1100" b="1" dirty="0"/>
              <a:t>feedback-driven</a:t>
            </a:r>
            <a:r>
              <a:rPr lang="en-US" sz="1100" dirty="0"/>
              <a:t>.</a:t>
            </a:r>
          </a:p>
        </p:txBody>
      </p:sp>
    </p:spTree>
    <p:extLst>
      <p:ext uri="{BB962C8B-B14F-4D97-AF65-F5344CB8AC3E}">
        <p14:creationId xmlns:p14="http://schemas.microsoft.com/office/powerpoint/2010/main" val="1940458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800" dirty="0"/>
              <a:t>Data Analysis – </a:t>
            </a:r>
            <a:endParaRPr lang="en-SG" dirty="0"/>
          </a:p>
        </p:txBody>
      </p:sp>
      <p:pic>
        <p:nvPicPr>
          <p:cNvPr id="4" name="Picture 3">
            <a:extLst>
              <a:ext uri="{FF2B5EF4-FFF2-40B4-BE49-F238E27FC236}">
                <a16:creationId xmlns:a16="http://schemas.microsoft.com/office/drawing/2014/main" id="{C2829792-BFDC-5860-C605-11F80678E03C}"/>
              </a:ext>
            </a:extLst>
          </p:cNvPr>
          <p:cNvPicPr>
            <a:picLocks noChangeAspect="1"/>
          </p:cNvPicPr>
          <p:nvPr/>
        </p:nvPicPr>
        <p:blipFill>
          <a:blip r:embed="rId2"/>
          <a:stretch>
            <a:fillRect/>
          </a:stretch>
        </p:blipFill>
        <p:spPr>
          <a:xfrm>
            <a:off x="121088" y="1200150"/>
            <a:ext cx="5743575" cy="4457700"/>
          </a:xfrm>
          <a:prstGeom prst="rect">
            <a:avLst/>
          </a:prstGeom>
        </p:spPr>
      </p:pic>
      <p:sp>
        <p:nvSpPr>
          <p:cNvPr id="6" name="TextBox 5">
            <a:extLst>
              <a:ext uri="{FF2B5EF4-FFF2-40B4-BE49-F238E27FC236}">
                <a16:creationId xmlns:a16="http://schemas.microsoft.com/office/drawing/2014/main" id="{B0697849-398C-7D79-EF97-5B0AEAA6F2E0}"/>
              </a:ext>
            </a:extLst>
          </p:cNvPr>
          <p:cNvSpPr txBox="1"/>
          <p:nvPr/>
        </p:nvSpPr>
        <p:spPr>
          <a:xfrm>
            <a:off x="6237861" y="1200150"/>
            <a:ext cx="6094378" cy="2862322"/>
          </a:xfrm>
          <a:prstGeom prst="rect">
            <a:avLst/>
          </a:prstGeom>
          <a:noFill/>
        </p:spPr>
        <p:txBody>
          <a:bodyPr wrap="square">
            <a:spAutoFit/>
          </a:bodyPr>
          <a:lstStyle/>
          <a:p>
            <a:r>
              <a:rPr lang="en-SG" dirty="0"/>
              <a:t>Walt Disney</a:t>
            </a:r>
          </a:p>
          <a:p>
            <a:r>
              <a:rPr lang="en-SG" dirty="0"/>
              <a:t>Clarence Nash</a:t>
            </a:r>
          </a:p>
          <a:p>
            <a:r>
              <a:rPr lang="en-SG" dirty="0"/>
              <a:t>Ian </a:t>
            </a:r>
            <a:r>
              <a:rPr lang="en-SG" dirty="0" err="1"/>
              <a:t>Weighill</a:t>
            </a:r>
            <a:endParaRPr lang="en-SG" dirty="0"/>
          </a:p>
          <a:p>
            <a:r>
              <a:rPr lang="en-SG" dirty="0"/>
              <a:t>Austin Pendleton</a:t>
            </a:r>
          </a:p>
          <a:p>
            <a:r>
              <a:rPr lang="en-SG" dirty="0"/>
              <a:t>Estelle Winwood</a:t>
            </a:r>
          </a:p>
          <a:p>
            <a:r>
              <a:rPr lang="en-SG" dirty="0"/>
              <a:t>Jacques Perrin</a:t>
            </a:r>
          </a:p>
          <a:p>
            <a:r>
              <a:rPr lang="en-SG" dirty="0"/>
              <a:t>Wilfred Jackson</a:t>
            </a:r>
          </a:p>
          <a:p>
            <a:r>
              <a:rPr lang="en-SG" dirty="0"/>
              <a:t>Paul Michael Glaser</a:t>
            </a:r>
          </a:p>
          <a:p>
            <a:r>
              <a:rPr lang="en-SG" dirty="0"/>
              <a:t>James </a:t>
            </a:r>
            <a:r>
              <a:rPr lang="en-SG" dirty="0" err="1"/>
              <a:t>Algar</a:t>
            </a:r>
            <a:endParaRPr lang="en-SG" dirty="0"/>
          </a:p>
          <a:p>
            <a:r>
              <a:rPr lang="en-SG" dirty="0"/>
              <a:t>* All 1</a:t>
            </a:r>
          </a:p>
        </p:txBody>
      </p:sp>
    </p:spTree>
    <p:extLst>
      <p:ext uri="{BB962C8B-B14F-4D97-AF65-F5344CB8AC3E}">
        <p14:creationId xmlns:p14="http://schemas.microsoft.com/office/powerpoint/2010/main" val="417306882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800" dirty="0"/>
              <a:t>Data Analysis – </a:t>
            </a:r>
            <a:endParaRPr lang="en-SG" dirty="0"/>
          </a:p>
        </p:txBody>
      </p:sp>
      <p:pic>
        <p:nvPicPr>
          <p:cNvPr id="4" name="Picture 3">
            <a:extLst>
              <a:ext uri="{FF2B5EF4-FFF2-40B4-BE49-F238E27FC236}">
                <a16:creationId xmlns:a16="http://schemas.microsoft.com/office/drawing/2014/main" id="{73593205-A834-EFD0-4056-2AA54312FB0B}"/>
              </a:ext>
            </a:extLst>
          </p:cNvPr>
          <p:cNvPicPr>
            <a:picLocks noChangeAspect="1"/>
          </p:cNvPicPr>
          <p:nvPr/>
        </p:nvPicPr>
        <p:blipFill>
          <a:blip r:embed="rId2"/>
          <a:stretch>
            <a:fillRect/>
          </a:stretch>
        </p:blipFill>
        <p:spPr>
          <a:xfrm>
            <a:off x="316452" y="1226191"/>
            <a:ext cx="4905375" cy="3705225"/>
          </a:xfrm>
          <a:prstGeom prst="rect">
            <a:avLst/>
          </a:prstGeom>
        </p:spPr>
      </p:pic>
      <p:sp>
        <p:nvSpPr>
          <p:cNvPr id="6" name="TextBox 5">
            <a:extLst>
              <a:ext uri="{FF2B5EF4-FFF2-40B4-BE49-F238E27FC236}">
                <a16:creationId xmlns:a16="http://schemas.microsoft.com/office/drawing/2014/main" id="{F20C0F8A-AE80-6886-8154-C1FBFC89FAC8}"/>
              </a:ext>
            </a:extLst>
          </p:cNvPr>
          <p:cNvSpPr txBox="1"/>
          <p:nvPr/>
        </p:nvSpPr>
        <p:spPr>
          <a:xfrm>
            <a:off x="4340968" y="1333088"/>
            <a:ext cx="6094378" cy="369332"/>
          </a:xfrm>
          <a:prstGeom prst="rect">
            <a:avLst/>
          </a:prstGeom>
          <a:noFill/>
        </p:spPr>
        <p:txBody>
          <a:bodyPr wrap="square">
            <a:spAutoFit/>
          </a:bodyPr>
          <a:lstStyle/>
          <a:p>
            <a:r>
              <a:rPr lang="en-US" dirty="0"/>
              <a:t>Delete #22</a:t>
            </a:r>
          </a:p>
        </p:txBody>
      </p:sp>
    </p:spTree>
    <p:extLst>
      <p:ext uri="{BB962C8B-B14F-4D97-AF65-F5344CB8AC3E}">
        <p14:creationId xmlns:p14="http://schemas.microsoft.com/office/powerpoint/2010/main" val="37803730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a:solidFill>
            <a:schemeClr val="bg1">
              <a:lumMod val="95000"/>
              <a:alpha val="85000"/>
            </a:schemeClr>
          </a:solidFill>
        </p:spPr>
        <p:txBody>
          <a:bodyPr/>
          <a:lstStyle/>
          <a:p>
            <a:r>
              <a:rPr lang="en-US" dirty="0">
                <a:solidFill>
                  <a:schemeClr val="tx2"/>
                </a:solidFill>
              </a:rPr>
              <a:t>Problem Statement</a:t>
            </a:r>
          </a:p>
        </p:txBody>
      </p:sp>
      <p:sp>
        <p:nvSpPr>
          <p:cNvPr id="6" name="TextBox 5">
            <a:extLst>
              <a:ext uri="{FF2B5EF4-FFF2-40B4-BE49-F238E27FC236}">
                <a16:creationId xmlns:a16="http://schemas.microsoft.com/office/drawing/2014/main" id="{BA4B37FE-46B3-E915-4889-EA97D585EA4D}"/>
              </a:ext>
            </a:extLst>
          </p:cNvPr>
          <p:cNvSpPr txBox="1"/>
          <p:nvPr/>
        </p:nvSpPr>
        <p:spPr>
          <a:xfrm>
            <a:off x="544749" y="1230321"/>
            <a:ext cx="11215991" cy="1477328"/>
          </a:xfrm>
          <a:prstGeom prst="rect">
            <a:avLst/>
          </a:prstGeom>
          <a:noFill/>
        </p:spPr>
        <p:txBody>
          <a:bodyPr wrap="square" rtlCol="0">
            <a:spAutoFit/>
          </a:bodyPr>
          <a:lstStyle/>
          <a:p>
            <a:r>
              <a:rPr lang="en-US" dirty="0"/>
              <a:t>Future content strategies are unsure on how and what they need to consider to improve Disney+ platform’s offering.</a:t>
            </a:r>
          </a:p>
          <a:p>
            <a:endParaRPr lang="en-US" dirty="0"/>
          </a:p>
          <a:p>
            <a:r>
              <a:rPr lang="en-US" dirty="0"/>
              <a:t>What factors have more influence on view, and how do the relationships vary across different settings?</a:t>
            </a:r>
          </a:p>
          <a:p>
            <a:endParaRPr lang="en-SG" dirty="0"/>
          </a:p>
        </p:txBody>
      </p:sp>
      <p:sp>
        <p:nvSpPr>
          <p:cNvPr id="7" name="Title 1">
            <a:extLst>
              <a:ext uri="{FF2B5EF4-FFF2-40B4-BE49-F238E27FC236}">
                <a16:creationId xmlns:a16="http://schemas.microsoft.com/office/drawing/2014/main" id="{B384C9D1-229B-65EB-9B95-1BC1C7C43151}"/>
              </a:ext>
            </a:extLst>
          </p:cNvPr>
          <p:cNvSpPr txBox="1">
            <a:spLocks/>
          </p:cNvSpPr>
          <p:nvPr/>
        </p:nvSpPr>
        <p:spPr>
          <a:xfrm>
            <a:off x="0" y="2503688"/>
            <a:ext cx="12192000" cy="1050758"/>
          </a:xfrm>
          <a:prstGeom prst="rect">
            <a:avLst/>
          </a:prstGeom>
          <a:solidFill>
            <a:schemeClr val="bg1">
              <a:lumMod val="95000"/>
              <a:alpha val="85000"/>
            </a:schemeClr>
          </a:solidFill>
        </p:spPr>
        <p:txBody>
          <a:bodyPr vert="horz" lIns="457200" tIns="45720" rIns="457200" bIns="45720" rtlCol="0" anchor="ctr">
            <a:noAutofit/>
          </a:bodyPr>
          <a:lst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a:lstStyle>
          <a:p>
            <a:r>
              <a:rPr lang="en-US" dirty="0">
                <a:solidFill>
                  <a:schemeClr val="tx2"/>
                </a:solidFill>
              </a:rPr>
              <a:t>D</a:t>
            </a:r>
            <a:r>
              <a:rPr lang="en-SG" dirty="0">
                <a:solidFill>
                  <a:schemeClr val="tx2"/>
                </a:solidFill>
              </a:rPr>
              <a:t>ata Overview</a:t>
            </a:r>
          </a:p>
        </p:txBody>
      </p:sp>
      <p:sp>
        <p:nvSpPr>
          <p:cNvPr id="11" name="TextBox 10">
            <a:extLst>
              <a:ext uri="{FF2B5EF4-FFF2-40B4-BE49-F238E27FC236}">
                <a16:creationId xmlns:a16="http://schemas.microsoft.com/office/drawing/2014/main" id="{E8375D71-9532-223C-4434-DB4859F3A9DA}"/>
              </a:ext>
            </a:extLst>
          </p:cNvPr>
          <p:cNvSpPr txBox="1"/>
          <p:nvPr/>
        </p:nvSpPr>
        <p:spPr>
          <a:xfrm>
            <a:off x="684179" y="3837055"/>
            <a:ext cx="11507821" cy="2340641"/>
          </a:xfrm>
          <a:prstGeom prst="rect">
            <a:avLst/>
          </a:prstGeom>
          <a:noFill/>
        </p:spPr>
        <p:txBody>
          <a:bodyPr wrap="square">
            <a:spAutoFit/>
          </a:bodyPr>
          <a:lstStyle/>
          <a:p>
            <a:pPr marL="342900" indent="-342900">
              <a:spcBef>
                <a:spcPts val="500"/>
              </a:spcBef>
              <a:buFont typeface="Wingdings" panose="05000000000000000000" pitchFamily="2" charset="2"/>
              <a:buChar char=""/>
              <a:tabLst>
                <a:tab pos="1278255" algn="l"/>
              </a:tabLst>
            </a:pPr>
            <a:r>
              <a:rPr lang="en-US" sz="1800" b="1" dirty="0">
                <a:effectLst/>
                <a:latin typeface="Calibri" panose="020F0502020204030204" pitchFamily="34" charset="0"/>
                <a:ea typeface="Calibri" panose="020F0502020204030204" pitchFamily="34" charset="0"/>
              </a:rPr>
              <a:t>Data:</a:t>
            </a:r>
            <a:r>
              <a:rPr lang="en-US" sz="1800" b="1" spc="39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Disney+ movies and TV shows</a:t>
            </a:r>
            <a:endParaRPr lang="en-US" sz="1800" b="1" spc="390" dirty="0">
              <a:effectLst/>
              <a:latin typeface="Calibri" panose="020F0502020204030204" pitchFamily="34" charset="0"/>
              <a:ea typeface="Calibri" panose="020F0502020204030204" pitchFamily="34" charset="0"/>
            </a:endParaRPr>
          </a:p>
          <a:p>
            <a:pPr marL="342900" indent="-342900">
              <a:spcBef>
                <a:spcPts val="500"/>
              </a:spcBef>
              <a:buFont typeface="Wingdings" panose="05000000000000000000" pitchFamily="2" charset="2"/>
              <a:buChar char=""/>
              <a:tabLst>
                <a:tab pos="1278255" algn="l"/>
              </a:tabLst>
            </a:pPr>
            <a:r>
              <a:rPr lang="en-US" sz="1800" b="1" dirty="0">
                <a:effectLst/>
                <a:latin typeface="Calibri" panose="020F0502020204030204" pitchFamily="34" charset="0"/>
                <a:ea typeface="Calibri" panose="020F0502020204030204" pitchFamily="34" charset="0"/>
              </a:rPr>
              <a:t>Source:</a:t>
            </a:r>
            <a:r>
              <a:rPr lang="en-US" sz="1800" dirty="0">
                <a:effectLst/>
                <a:latin typeface="Calibri" panose="020F0502020204030204" pitchFamily="34" charset="0"/>
                <a:ea typeface="Calibri" panose="020F0502020204030204" pitchFamily="34" charset="0"/>
              </a:rPr>
              <a:t> Kaggle / </a:t>
            </a:r>
            <a:r>
              <a:rPr lang="en-US" sz="1800" dirty="0" err="1">
                <a:effectLst/>
                <a:latin typeface="Calibri" panose="020F0502020204030204" pitchFamily="34" charset="0"/>
                <a:ea typeface="Calibri" panose="020F0502020204030204" pitchFamily="34" charset="0"/>
              </a:rPr>
              <a:t>JustWatch</a:t>
            </a:r>
            <a:endParaRPr lang="en-US" sz="1800" dirty="0">
              <a:effectLst/>
              <a:latin typeface="Calibri" panose="020F0502020204030204" pitchFamily="34" charset="0"/>
              <a:ea typeface="Calibri" panose="020F0502020204030204" pitchFamily="34" charset="0"/>
            </a:endParaRPr>
          </a:p>
          <a:p>
            <a:pPr marL="342900" indent="-342900">
              <a:spcBef>
                <a:spcPts val="500"/>
              </a:spcBef>
              <a:buFont typeface="Wingdings" panose="05000000000000000000" pitchFamily="2" charset="2"/>
              <a:buChar char=""/>
              <a:tabLst>
                <a:tab pos="1278255" algn="l"/>
              </a:tabLst>
            </a:pPr>
            <a:r>
              <a:rPr lang="en-US" sz="1800" b="1" dirty="0">
                <a:effectLst/>
                <a:latin typeface="Calibri" panose="020F0502020204030204" pitchFamily="34" charset="0"/>
                <a:ea typeface="Calibri" panose="020F0502020204030204" pitchFamily="34" charset="0"/>
              </a:rPr>
              <a:t>Date:</a:t>
            </a:r>
            <a:r>
              <a:rPr lang="en-US" sz="1800" b="1" spc="49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March</a:t>
            </a:r>
            <a:r>
              <a:rPr lang="en-US"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2023</a:t>
            </a:r>
            <a:endParaRPr lang="en-SG" sz="1800" dirty="0">
              <a:effectLst/>
              <a:latin typeface="Calibri" panose="020F0502020204030204" pitchFamily="34" charset="0"/>
              <a:ea typeface="Calibri" panose="020F0502020204030204" pitchFamily="34" charset="0"/>
            </a:endParaRPr>
          </a:p>
          <a:p>
            <a:pPr marL="342900" lvl="0" indent="-342900">
              <a:spcBef>
                <a:spcPts val="1080"/>
              </a:spcBef>
              <a:spcAft>
                <a:spcPts val="0"/>
              </a:spcAft>
              <a:buFont typeface="Wingdings" panose="05000000000000000000" pitchFamily="2" charset="2"/>
              <a:buChar char=""/>
              <a:tabLst>
                <a:tab pos="1278255" algn="l"/>
              </a:tabLst>
            </a:pPr>
            <a:r>
              <a:rPr lang="en-US" sz="1800" b="1" dirty="0">
                <a:effectLst/>
                <a:latin typeface="Calibri" panose="020F0502020204030204" pitchFamily="34" charset="0"/>
                <a:ea typeface="Calibri" panose="020F0502020204030204" pitchFamily="34" charset="0"/>
              </a:rPr>
              <a:t>Size:</a:t>
            </a:r>
            <a:r>
              <a:rPr lang="en-US" sz="1800" b="1" spc="47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titles.csv (1k titles, 15 columns) ; credits.csv (30k credits of actors and directors, with 5 columns)</a:t>
            </a:r>
            <a:endParaRPr lang="en-SG" sz="1800" dirty="0">
              <a:effectLst/>
              <a:latin typeface="Calibri" panose="020F0502020204030204" pitchFamily="34" charset="0"/>
              <a:ea typeface="Calibri" panose="020F0502020204030204" pitchFamily="34" charset="0"/>
            </a:endParaRPr>
          </a:p>
          <a:p>
            <a:pPr marL="342900" marR="2075815" lvl="0" indent="-342900">
              <a:lnSpc>
                <a:spcPct val="138000"/>
              </a:lnSpc>
              <a:spcBef>
                <a:spcPts val="1075"/>
              </a:spcBef>
              <a:spcAft>
                <a:spcPts val="0"/>
              </a:spcAft>
              <a:buFont typeface="Wingdings" panose="05000000000000000000" pitchFamily="2" charset="2"/>
              <a:buChar char=""/>
              <a:tabLst>
                <a:tab pos="1278255" algn="l"/>
              </a:tabLst>
            </a:pPr>
            <a:r>
              <a:rPr lang="en-US" sz="1800" b="1" dirty="0">
                <a:effectLst/>
                <a:latin typeface="Calibri" panose="020F0502020204030204" pitchFamily="34" charset="0"/>
                <a:ea typeface="Calibri" panose="020F0502020204030204" pitchFamily="34" charset="0"/>
              </a:rPr>
              <a:t>Fields:</a:t>
            </a:r>
            <a:r>
              <a:rPr lang="en-US" b="1" spc="450"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titles, show type, description, release year, age certification, runtime, genre, production countries, number of seasons, </a:t>
            </a:r>
            <a:r>
              <a:rPr lang="en-US" sz="1800" dirty="0" err="1">
                <a:effectLst/>
                <a:latin typeface="Calibri" panose="020F0502020204030204" pitchFamily="34" charset="0"/>
                <a:ea typeface="Calibri" panose="020F0502020204030204" pitchFamily="34" charset="0"/>
              </a:rPr>
              <a:t>imdb</a:t>
            </a:r>
            <a:r>
              <a:rPr lang="en-US" sz="1800" dirty="0">
                <a:effectLst/>
                <a:latin typeface="Calibri" panose="020F0502020204030204" pitchFamily="34" charset="0"/>
                <a:ea typeface="Calibri" panose="020F0502020204030204" pitchFamily="34" charset="0"/>
              </a:rPr>
              <a:t> score, </a:t>
            </a:r>
            <a:r>
              <a:rPr lang="en-US" sz="1800" dirty="0" err="1">
                <a:effectLst/>
                <a:latin typeface="Calibri" panose="020F0502020204030204" pitchFamily="34" charset="0"/>
                <a:ea typeface="Calibri" panose="020F0502020204030204" pitchFamily="34" charset="0"/>
              </a:rPr>
              <a:t>imdb</a:t>
            </a:r>
            <a:r>
              <a:rPr lang="en-US" sz="1800" dirty="0">
                <a:effectLst/>
                <a:latin typeface="Calibri" panose="020F0502020204030204" pitchFamily="34" charset="0"/>
                <a:ea typeface="Calibri" panose="020F0502020204030204" pitchFamily="34" charset="0"/>
              </a:rPr>
              <a:t> votes, </a:t>
            </a:r>
            <a:r>
              <a:rPr lang="en-US" sz="1800" dirty="0" err="1">
                <a:effectLst/>
                <a:latin typeface="Calibri" panose="020F0502020204030204" pitchFamily="34" charset="0"/>
                <a:ea typeface="Calibri" panose="020F0502020204030204" pitchFamily="34" charset="0"/>
              </a:rPr>
              <a:t>tmdb</a:t>
            </a:r>
            <a:r>
              <a:rPr lang="en-US" sz="1800" dirty="0">
                <a:effectLst/>
                <a:latin typeface="Calibri" panose="020F0502020204030204" pitchFamily="34" charset="0"/>
                <a:ea typeface="Calibri" panose="020F0502020204030204" pitchFamily="34" charset="0"/>
              </a:rPr>
              <a:t> popularity, </a:t>
            </a:r>
            <a:r>
              <a:rPr lang="en-US" sz="1800" dirty="0" err="1">
                <a:effectLst/>
                <a:latin typeface="Calibri" panose="020F0502020204030204" pitchFamily="34" charset="0"/>
                <a:ea typeface="Calibri" panose="020F0502020204030204" pitchFamily="34" charset="0"/>
              </a:rPr>
              <a:t>tmdb</a:t>
            </a:r>
            <a:r>
              <a:rPr lang="en-US" sz="1800" dirty="0">
                <a:effectLst/>
                <a:latin typeface="Calibri" panose="020F0502020204030204" pitchFamily="34" charset="0"/>
                <a:ea typeface="Calibri" panose="020F0502020204030204" pitchFamily="34" charset="0"/>
              </a:rPr>
              <a:t> score</a:t>
            </a:r>
            <a:endParaRPr lang="en-SG" sz="1800" dirty="0">
              <a:effectLst/>
              <a:latin typeface="Calibri" panose="020F0502020204030204" pitchFamily="34" charset="0"/>
              <a:ea typeface="Calibri" panose="020F0502020204030204" pitchFamily="34" charset="0"/>
            </a:endParaRPr>
          </a:p>
        </p:txBody>
      </p:sp>
      <p:pic>
        <p:nvPicPr>
          <p:cNvPr id="14" name="Picture 2" descr="Disney+ Logo, symbol, meaning, history, PNG, brand">
            <a:extLst>
              <a:ext uri="{FF2B5EF4-FFF2-40B4-BE49-F238E27FC236}">
                <a16:creationId xmlns:a16="http://schemas.microsoft.com/office/drawing/2014/main" id="{D11C78F8-2A6B-E030-9BD6-5AFF2FAE4D8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10445344" y="34132"/>
            <a:ext cx="1746656" cy="98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589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C183D7F6-B498-43B3-948B-1728B52AA6E4}">
                <adec:decorative xmlns:adec="http://schemas.microsoft.com/office/drawing/2017/decorative" val="1"/>
              </a:ext>
            </a:extLst>
          </p:cNvPr>
          <p:cNvCxnSpPr/>
          <p:nvPr/>
        </p:nvCxnSpPr>
        <p:spPr>
          <a:xfrm>
            <a:off x="1888502" y="3935534"/>
            <a:ext cx="578586" cy="0"/>
          </a:xfrm>
          <a:prstGeom prst="line">
            <a:avLst/>
          </a:prstGeom>
          <a:noFill/>
          <a:ln w="31750" cap="rnd" cmpd="sng" algn="ctr">
            <a:solidFill>
              <a:schemeClr val="accent2">
                <a:alpha val="68000"/>
              </a:schemeClr>
            </a:solidFill>
            <a:prstDash val="sysDot"/>
          </a:ln>
          <a:effectLst/>
        </p:spPr>
      </p:cxnSp>
      <p:cxnSp>
        <p:nvCxnSpPr>
          <p:cNvPr id="35" name="Straight Connector 34">
            <a:extLst>
              <a:ext uri="{C183D7F6-B498-43B3-948B-1728B52AA6E4}">
                <adec:decorative xmlns:adec="http://schemas.microsoft.com/office/drawing/2017/decorative" val="1"/>
              </a:ext>
            </a:extLst>
          </p:cNvPr>
          <p:cNvCxnSpPr/>
          <p:nvPr/>
        </p:nvCxnSpPr>
        <p:spPr>
          <a:xfrm>
            <a:off x="3914616" y="3935534"/>
            <a:ext cx="578586" cy="0"/>
          </a:xfrm>
          <a:prstGeom prst="line">
            <a:avLst/>
          </a:prstGeom>
          <a:noFill/>
          <a:ln w="31750" cap="rnd" cmpd="sng" algn="ctr">
            <a:solidFill>
              <a:schemeClr val="accent2">
                <a:alpha val="68000"/>
              </a:schemeClr>
            </a:solidFill>
            <a:prstDash val="sysDot"/>
          </a:ln>
          <a:effectLst/>
        </p:spPr>
      </p:cxnSp>
      <p:cxnSp>
        <p:nvCxnSpPr>
          <p:cNvPr id="36" name="Straight Connector 35">
            <a:extLst>
              <a:ext uri="{C183D7F6-B498-43B3-948B-1728B52AA6E4}">
                <adec:decorative xmlns:adec="http://schemas.microsoft.com/office/drawing/2017/decorative" val="1"/>
              </a:ext>
            </a:extLst>
          </p:cNvPr>
          <p:cNvCxnSpPr/>
          <p:nvPr/>
        </p:nvCxnSpPr>
        <p:spPr>
          <a:xfrm>
            <a:off x="5902658" y="3935534"/>
            <a:ext cx="578586" cy="0"/>
          </a:xfrm>
          <a:prstGeom prst="line">
            <a:avLst/>
          </a:prstGeom>
          <a:noFill/>
          <a:ln w="31750" cap="rnd" cmpd="sng" algn="ctr">
            <a:solidFill>
              <a:schemeClr val="accent2">
                <a:alpha val="68000"/>
              </a:schemeClr>
            </a:solidFill>
            <a:prstDash val="sysDot"/>
          </a:ln>
          <a:effectLst/>
        </p:spPr>
      </p:cxnSp>
      <p:cxnSp>
        <p:nvCxnSpPr>
          <p:cNvPr id="49" name="Straight Connector 48">
            <a:extLst>
              <a:ext uri="{C183D7F6-B498-43B3-948B-1728B52AA6E4}">
                <adec:decorative xmlns:adec="http://schemas.microsoft.com/office/drawing/2017/decorative" val="1"/>
              </a:ext>
            </a:extLst>
          </p:cNvPr>
          <p:cNvCxnSpPr/>
          <p:nvPr/>
        </p:nvCxnSpPr>
        <p:spPr>
          <a:xfrm>
            <a:off x="1888502" y="2256941"/>
            <a:ext cx="578586" cy="0"/>
          </a:xfrm>
          <a:prstGeom prst="line">
            <a:avLst/>
          </a:prstGeom>
          <a:noFill/>
          <a:ln w="31750" cap="rnd" cmpd="sng" algn="ctr">
            <a:solidFill>
              <a:schemeClr val="accent2">
                <a:alpha val="68000"/>
              </a:schemeClr>
            </a:solidFill>
            <a:prstDash val="sysDot"/>
          </a:ln>
          <a:effectLst/>
        </p:spPr>
      </p:cxnSp>
      <p:cxnSp>
        <p:nvCxnSpPr>
          <p:cNvPr id="54" name="Straight Connector 53">
            <a:extLst>
              <a:ext uri="{C183D7F6-B498-43B3-948B-1728B52AA6E4}">
                <adec:decorative xmlns:adec="http://schemas.microsoft.com/office/drawing/2017/decorative" val="1"/>
              </a:ext>
            </a:extLst>
          </p:cNvPr>
          <p:cNvCxnSpPr/>
          <p:nvPr/>
        </p:nvCxnSpPr>
        <p:spPr>
          <a:xfrm>
            <a:off x="3914616" y="2256941"/>
            <a:ext cx="578586" cy="0"/>
          </a:xfrm>
          <a:prstGeom prst="line">
            <a:avLst/>
          </a:prstGeom>
          <a:noFill/>
          <a:ln w="31750" cap="rnd" cmpd="sng" algn="ctr">
            <a:solidFill>
              <a:schemeClr val="accent2">
                <a:alpha val="68000"/>
              </a:schemeClr>
            </a:solidFill>
            <a:prstDash val="sysDot"/>
          </a:ln>
          <a:effectLst/>
        </p:spPr>
      </p:cxnSp>
      <p:cxnSp>
        <p:nvCxnSpPr>
          <p:cNvPr id="55" name="Straight Connector 54">
            <a:extLst>
              <a:ext uri="{C183D7F6-B498-43B3-948B-1728B52AA6E4}">
                <adec:decorative xmlns:adec="http://schemas.microsoft.com/office/drawing/2017/decorative" val="1"/>
              </a:ext>
            </a:extLst>
          </p:cNvPr>
          <p:cNvCxnSpPr/>
          <p:nvPr/>
        </p:nvCxnSpPr>
        <p:spPr>
          <a:xfrm>
            <a:off x="5902658" y="2256941"/>
            <a:ext cx="578586" cy="0"/>
          </a:xfrm>
          <a:prstGeom prst="line">
            <a:avLst/>
          </a:prstGeom>
          <a:noFill/>
          <a:ln w="31750" cap="rnd" cmpd="sng" algn="ctr">
            <a:solidFill>
              <a:schemeClr val="accent2">
                <a:alpha val="68000"/>
              </a:schemeClr>
            </a:solidFill>
            <a:prstDash val="sysDot"/>
          </a:ln>
          <a:effectLst/>
        </p:spPr>
      </p:cxnSp>
      <p:sp>
        <p:nvSpPr>
          <p:cNvPr id="3" name="Title 2"/>
          <p:cNvSpPr>
            <a:spLocks noGrp="1"/>
          </p:cNvSpPr>
          <p:nvPr>
            <p:ph type="title"/>
          </p:nvPr>
        </p:nvSpPr>
        <p:spPr>
          <a:xfrm>
            <a:off x="0" y="0"/>
            <a:ext cx="12192000" cy="1050758"/>
          </a:xfrm>
        </p:spPr>
        <p:txBody>
          <a:bodyPr/>
          <a:lstStyle/>
          <a:p>
            <a:r>
              <a:rPr lang="en-US" dirty="0"/>
              <a:t>PERCENT WITH PIE CHARTS</a:t>
            </a:r>
          </a:p>
        </p:txBody>
      </p:sp>
      <p:grpSp>
        <p:nvGrpSpPr>
          <p:cNvPr id="77" name="Percent Chart" descr="Percent chart&#10;"/>
          <p:cNvGrpSpPr/>
          <p:nvPr/>
        </p:nvGrpSpPr>
        <p:grpSpPr>
          <a:xfrm>
            <a:off x="376829" y="1433955"/>
            <a:ext cx="1645920" cy="1645973"/>
            <a:chOff x="4547093" y="1223945"/>
            <a:chExt cx="1645920" cy="1645973"/>
          </a:xfrm>
        </p:grpSpPr>
        <p:sp>
          <p:nvSpPr>
            <p:cNvPr id="78" name="Outer Oval"/>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79" name="dots"/>
            <p:cNvSpPr>
              <a:spLocks noChangeAspect="1"/>
            </p:cNvSpPr>
            <p:nvPr/>
          </p:nvSpPr>
          <p:spPr>
            <a:xfrm>
              <a:off x="4783558" y="1460436"/>
              <a:ext cx="1172990" cy="1172990"/>
            </a:xfrm>
            <a:prstGeom prst="ellipse">
              <a:avLst/>
            </a:prstGeom>
            <a:noFill/>
            <a:ln w="40005" cap="rnd" cmpd="sng" algn="ctr">
              <a:solidFill>
                <a:schemeClr val="accent4">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80" name="Excel Chart"/>
            <p:cNvGraphicFramePr>
              <a:graphicFrameLocks noChangeAspect="1"/>
            </p:cNvGraphicFramePr>
            <p:nvPr>
              <p:extLst>
                <p:ext uri="{D42A27DB-BD31-4B8C-83A1-F6EECF244321}">
                  <p14:modId xmlns:p14="http://schemas.microsoft.com/office/powerpoint/2010/main" val="4037172237"/>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89" name="Percent Chart" descr="Percent chart&#10;"/>
          <p:cNvGrpSpPr/>
          <p:nvPr/>
        </p:nvGrpSpPr>
        <p:grpSpPr>
          <a:xfrm>
            <a:off x="2266190" y="1433955"/>
            <a:ext cx="1645920" cy="1645973"/>
            <a:chOff x="4547093" y="1223945"/>
            <a:chExt cx="1645920" cy="1645973"/>
          </a:xfrm>
        </p:grpSpPr>
        <p:sp>
          <p:nvSpPr>
            <p:cNvPr id="90" name="Outer Oval"/>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91" name="dots"/>
            <p:cNvSpPr>
              <a:spLocks noChangeAspect="1"/>
            </p:cNvSpPr>
            <p:nvPr/>
          </p:nvSpPr>
          <p:spPr>
            <a:xfrm>
              <a:off x="4783558" y="1460436"/>
              <a:ext cx="1172990" cy="1172990"/>
            </a:xfrm>
            <a:prstGeom prst="ellipse">
              <a:avLst/>
            </a:prstGeom>
            <a:noFill/>
            <a:ln w="40005" cap="rnd" cmpd="sng" algn="ctr">
              <a:solidFill>
                <a:schemeClr val="accent4">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92" name="Excel Chart"/>
            <p:cNvGraphicFramePr>
              <a:graphicFrameLocks noChangeAspect="1"/>
            </p:cNvGraphicFramePr>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50" name="Percent Chart" descr="Percent chart&#10;"/>
          <p:cNvGrpSpPr/>
          <p:nvPr/>
        </p:nvGrpSpPr>
        <p:grpSpPr>
          <a:xfrm>
            <a:off x="4355934" y="1433955"/>
            <a:ext cx="1645920" cy="1645973"/>
            <a:chOff x="4547093" y="1223945"/>
            <a:chExt cx="1645920" cy="1645973"/>
          </a:xfrm>
        </p:grpSpPr>
        <p:sp>
          <p:nvSpPr>
            <p:cNvPr id="51" name="Outer Oval"/>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53"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52" name="Excel Chart"/>
            <p:cNvGraphicFramePr>
              <a:graphicFrameLocks noChangeAspect="1"/>
            </p:cNvGraphicFramePr>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85" name="Percent Chart" descr="Percent chart&#10;"/>
          <p:cNvGrpSpPr/>
          <p:nvPr/>
        </p:nvGrpSpPr>
        <p:grpSpPr>
          <a:xfrm>
            <a:off x="6380456" y="1433955"/>
            <a:ext cx="1645920" cy="1645973"/>
            <a:chOff x="4547093" y="1223945"/>
            <a:chExt cx="1645920" cy="1645973"/>
          </a:xfrm>
        </p:grpSpPr>
        <p:sp>
          <p:nvSpPr>
            <p:cNvPr id="86" name="Outer Oval"/>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87" name="dots"/>
            <p:cNvSpPr>
              <a:spLocks noChangeAspect="1"/>
            </p:cNvSpPr>
            <p:nvPr/>
          </p:nvSpPr>
          <p:spPr>
            <a:xfrm>
              <a:off x="4783558" y="1460436"/>
              <a:ext cx="1172990" cy="1172990"/>
            </a:xfrm>
            <a:prstGeom prst="ellipse">
              <a:avLst/>
            </a:prstGeom>
            <a:noFill/>
            <a:ln w="40005" cap="rnd" cmpd="sng" algn="ctr">
              <a:solidFill>
                <a:schemeClr val="accent4">
                  <a:alpha val="68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88" name="Excel Chart"/>
            <p:cNvGraphicFramePr>
              <a:graphicFrameLocks noChangeAspect="1"/>
            </p:cNvGraphicFramePr>
            <p:nvPr>
              <p:extLst>
                <p:ext uri="{D42A27DB-BD31-4B8C-83A1-F6EECF244321}">
                  <p14:modId xmlns:p14="http://schemas.microsoft.com/office/powerpoint/2010/main" val="2806263498"/>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97" name="Percent Chart" descr="Percent chart&#10;"/>
          <p:cNvGrpSpPr/>
          <p:nvPr/>
        </p:nvGrpSpPr>
        <p:grpSpPr>
          <a:xfrm>
            <a:off x="376829" y="3122967"/>
            <a:ext cx="1645920" cy="1645973"/>
            <a:chOff x="4547093" y="1223945"/>
            <a:chExt cx="1645920" cy="1645973"/>
          </a:xfrm>
        </p:grpSpPr>
        <p:sp>
          <p:nvSpPr>
            <p:cNvPr id="98" name="Outer Oval"/>
            <p:cNvSpPr>
              <a:spLocks noChangeAspect="1"/>
            </p:cNvSpPr>
            <p:nvPr/>
          </p:nvSpPr>
          <p:spPr>
            <a:xfrm>
              <a:off x="4646290" y="1323168"/>
              <a:ext cx="1447527" cy="1447527"/>
            </a:xfrm>
            <a:prstGeom prst="ellipse">
              <a:avLst/>
            </a:prstGeom>
            <a:solidFill>
              <a:srgbClr val="75D1FF"/>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00" name="Excel Chart"/>
            <p:cNvGraphicFramePr>
              <a:graphicFrameLocks noChangeAspect="1"/>
            </p:cNvGraphicFramePr>
            <p:nvPr>
              <p:extLst>
                <p:ext uri="{D42A27DB-BD31-4B8C-83A1-F6EECF244321}">
                  <p14:modId xmlns:p14="http://schemas.microsoft.com/office/powerpoint/2010/main" val="878469315"/>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6"/>
            </a:graphicData>
          </a:graphic>
        </p:graphicFrame>
        <p:sp>
          <p:nvSpPr>
            <p:cNvPr id="99"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09" name="Percent Chart" descr="Percent chart&#10;"/>
          <p:cNvGrpSpPr/>
          <p:nvPr/>
        </p:nvGrpSpPr>
        <p:grpSpPr>
          <a:xfrm>
            <a:off x="2266190" y="3122967"/>
            <a:ext cx="1645920" cy="1645973"/>
            <a:chOff x="4547093" y="1223945"/>
            <a:chExt cx="1645920" cy="1645973"/>
          </a:xfrm>
        </p:grpSpPr>
        <p:sp>
          <p:nvSpPr>
            <p:cNvPr id="110" name="Outer Oval"/>
            <p:cNvSpPr>
              <a:spLocks noChangeAspect="1"/>
            </p:cNvSpPr>
            <p:nvPr/>
          </p:nvSpPr>
          <p:spPr>
            <a:xfrm>
              <a:off x="4646290" y="1323168"/>
              <a:ext cx="1447527" cy="1447527"/>
            </a:xfrm>
            <a:prstGeom prst="ellipse">
              <a:avLst/>
            </a:prstGeom>
            <a:solidFill>
              <a:srgbClr val="75D1FF"/>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11" name="Excel Chart"/>
            <p:cNvGraphicFramePr>
              <a:graphicFrameLocks noChangeAspect="1"/>
            </p:cNvGraphicFramePr>
            <p:nvPr>
              <p:extLst>
                <p:ext uri="{D42A27DB-BD31-4B8C-83A1-F6EECF244321}">
                  <p14:modId xmlns:p14="http://schemas.microsoft.com/office/powerpoint/2010/main" val="703926746"/>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7"/>
            </a:graphicData>
          </a:graphic>
        </p:graphicFrame>
        <p:sp>
          <p:nvSpPr>
            <p:cNvPr id="112"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13" name="Percent Chart" descr="Percent chart&#10;"/>
          <p:cNvGrpSpPr/>
          <p:nvPr/>
        </p:nvGrpSpPr>
        <p:grpSpPr>
          <a:xfrm>
            <a:off x="4355934" y="3122967"/>
            <a:ext cx="1645920" cy="1645973"/>
            <a:chOff x="4547093" y="1223945"/>
            <a:chExt cx="1645920" cy="1645973"/>
          </a:xfrm>
        </p:grpSpPr>
        <p:sp>
          <p:nvSpPr>
            <p:cNvPr id="114" name="Outer Oval"/>
            <p:cNvSpPr>
              <a:spLocks noChangeAspect="1"/>
            </p:cNvSpPr>
            <p:nvPr/>
          </p:nvSpPr>
          <p:spPr>
            <a:xfrm>
              <a:off x="4646290" y="1323168"/>
              <a:ext cx="1447527" cy="1447527"/>
            </a:xfrm>
            <a:prstGeom prst="ellipse">
              <a:avLst/>
            </a:prstGeom>
            <a:solidFill>
              <a:srgbClr val="75D1FF"/>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15" name="Excel Chart"/>
            <p:cNvGraphicFramePr>
              <a:graphicFrameLocks noChangeAspect="1"/>
            </p:cNvGraphicFramePr>
            <p:nvPr>
              <p:extLst>
                <p:ext uri="{D42A27DB-BD31-4B8C-83A1-F6EECF244321}">
                  <p14:modId xmlns:p14="http://schemas.microsoft.com/office/powerpoint/2010/main" val="868624928"/>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8"/>
            </a:graphicData>
          </a:graphic>
        </p:graphicFrame>
        <p:sp>
          <p:nvSpPr>
            <p:cNvPr id="116" name="dots / line"/>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17" name="Percent Chart" descr="Percent chart&#10;"/>
          <p:cNvGrpSpPr/>
          <p:nvPr/>
        </p:nvGrpSpPr>
        <p:grpSpPr>
          <a:xfrm>
            <a:off x="6380456" y="3122967"/>
            <a:ext cx="1645920" cy="1645973"/>
            <a:chOff x="4547093" y="1223945"/>
            <a:chExt cx="1645920" cy="1645973"/>
          </a:xfrm>
        </p:grpSpPr>
        <p:sp>
          <p:nvSpPr>
            <p:cNvPr id="118" name="Outer Oval"/>
            <p:cNvSpPr>
              <a:spLocks noChangeAspect="1"/>
            </p:cNvSpPr>
            <p:nvPr/>
          </p:nvSpPr>
          <p:spPr>
            <a:xfrm>
              <a:off x="4646290" y="1323168"/>
              <a:ext cx="1447527" cy="1447527"/>
            </a:xfrm>
            <a:prstGeom prst="ellipse">
              <a:avLst/>
            </a:prstGeom>
            <a:solidFill>
              <a:srgbClr val="75D1FF"/>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19" name="Excel Chart"/>
            <p:cNvGraphicFramePr>
              <a:graphicFrameLocks noChangeAspect="1"/>
            </p:cNvGraphicFramePr>
            <p:nvPr>
              <p:extLst>
                <p:ext uri="{D42A27DB-BD31-4B8C-83A1-F6EECF244321}">
                  <p14:modId xmlns:p14="http://schemas.microsoft.com/office/powerpoint/2010/main" val="3305006293"/>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9"/>
            </a:graphicData>
          </a:graphic>
        </p:graphicFrame>
        <p:sp>
          <p:nvSpPr>
            <p:cNvPr id="120"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21" name="Percent Chart" descr="Percent chart&#10;"/>
          <p:cNvGrpSpPr/>
          <p:nvPr/>
        </p:nvGrpSpPr>
        <p:grpSpPr>
          <a:xfrm>
            <a:off x="376829" y="4999900"/>
            <a:ext cx="1645920" cy="1645973"/>
            <a:chOff x="4547093" y="1223945"/>
            <a:chExt cx="1645920" cy="1645973"/>
          </a:xfrm>
        </p:grpSpPr>
        <p:sp>
          <p:nvSpPr>
            <p:cNvPr id="122" name="Outer Oval"/>
            <p:cNvSpPr>
              <a:spLocks noChangeAspect="1"/>
            </p:cNvSpPr>
            <p:nvPr/>
          </p:nvSpPr>
          <p:spPr>
            <a:xfrm>
              <a:off x="4646290" y="1323168"/>
              <a:ext cx="1447527" cy="1447527"/>
            </a:xfrm>
            <a:prstGeom prst="ellipse">
              <a:avLst/>
            </a:prstGeom>
            <a:solidFill>
              <a:srgbClr val="92D050"/>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124"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123" name="Excel Chart"/>
            <p:cNvGraphicFramePr>
              <a:graphicFrameLocks noChangeAspect="1"/>
            </p:cNvGraphicFramePr>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10"/>
            </a:graphicData>
          </a:graphic>
        </p:graphicFrame>
      </p:grpSp>
      <p:grpSp>
        <p:nvGrpSpPr>
          <p:cNvPr id="125" name="Percent Chart" descr="Percent chart&#10;"/>
          <p:cNvGrpSpPr/>
          <p:nvPr/>
        </p:nvGrpSpPr>
        <p:grpSpPr>
          <a:xfrm>
            <a:off x="2266190" y="4999900"/>
            <a:ext cx="1645920" cy="1645973"/>
            <a:chOff x="4547093" y="1223945"/>
            <a:chExt cx="1645920" cy="1645973"/>
          </a:xfrm>
        </p:grpSpPr>
        <p:sp>
          <p:nvSpPr>
            <p:cNvPr id="126" name="Outer Oval"/>
            <p:cNvSpPr>
              <a:spLocks noChangeAspect="1"/>
            </p:cNvSpPr>
            <p:nvPr/>
          </p:nvSpPr>
          <p:spPr>
            <a:xfrm>
              <a:off x="4646290" y="1323168"/>
              <a:ext cx="1447527" cy="1447527"/>
            </a:xfrm>
            <a:prstGeom prst="ellipse">
              <a:avLst/>
            </a:prstGeom>
            <a:solidFill>
              <a:srgbClr val="004568"/>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27" name="Excel Chart"/>
            <p:cNvGraphicFramePr>
              <a:graphicFrameLocks noChangeAspect="1"/>
            </p:cNvGraphicFramePr>
            <p:nvPr>
              <p:extLst>
                <p:ext uri="{D42A27DB-BD31-4B8C-83A1-F6EECF244321}">
                  <p14:modId xmlns:p14="http://schemas.microsoft.com/office/powerpoint/2010/main" val="3577526564"/>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11"/>
            </a:graphicData>
          </a:graphic>
        </p:graphicFrame>
        <p:sp>
          <p:nvSpPr>
            <p:cNvPr id="128" name="dots / line"/>
            <p:cNvSpPr>
              <a:spLocks noChangeAspect="1"/>
            </p:cNvSpPr>
            <p:nvPr/>
          </p:nvSpPr>
          <p:spPr>
            <a:xfrm>
              <a:off x="4783558" y="1460436"/>
              <a:ext cx="1172990" cy="1172990"/>
            </a:xfrm>
            <a:prstGeom prst="ellipse">
              <a:avLst/>
            </a:prstGeom>
            <a:noFill/>
            <a:ln w="40005" cap="rnd" cmpd="sng" algn="ctr">
              <a:solidFill>
                <a:schemeClr val="accent4"/>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29" name="Percent Chart" descr="Percent chart&#10;"/>
          <p:cNvGrpSpPr/>
          <p:nvPr/>
        </p:nvGrpSpPr>
        <p:grpSpPr>
          <a:xfrm>
            <a:off x="4355934" y="4999900"/>
            <a:ext cx="1645920" cy="1645973"/>
            <a:chOff x="4547093" y="1223945"/>
            <a:chExt cx="1645920" cy="1645973"/>
          </a:xfrm>
        </p:grpSpPr>
        <p:sp>
          <p:nvSpPr>
            <p:cNvPr id="130" name="Outer Oval"/>
            <p:cNvSpPr>
              <a:spLocks noChangeAspect="1"/>
            </p:cNvSpPr>
            <p:nvPr/>
          </p:nvSpPr>
          <p:spPr>
            <a:xfrm>
              <a:off x="4646290" y="1323168"/>
              <a:ext cx="1447527" cy="1447527"/>
            </a:xfrm>
            <a:prstGeom prst="ellipse">
              <a:avLst/>
            </a:prstGeom>
            <a:solidFill>
              <a:srgbClr val="FFFFFF"/>
            </a:solidFill>
            <a:ln w="28575" cap="flat" cmpd="sng" algn="ctr">
              <a:solidFill>
                <a:schemeClr val="accent3"/>
              </a:solid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132" name="dots"/>
            <p:cNvSpPr>
              <a:spLocks noChangeAspect="1"/>
            </p:cNvSpPr>
            <p:nvPr/>
          </p:nvSpPr>
          <p:spPr>
            <a:xfrm>
              <a:off x="4783558" y="1460436"/>
              <a:ext cx="1172990" cy="1172990"/>
            </a:xfrm>
            <a:prstGeom prst="ellipse">
              <a:avLst/>
            </a:prstGeom>
            <a:noFill/>
            <a:ln w="40005" cap="rnd" cmpd="sng" algn="ctr">
              <a:solidFill>
                <a:schemeClr val="accent2">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131" name="Excel Chart"/>
            <p:cNvGraphicFramePr>
              <a:graphicFrameLocks noChangeAspect="1"/>
            </p:cNvGraphicFramePr>
            <p:nvPr>
              <p:extLst>
                <p:ext uri="{D42A27DB-BD31-4B8C-83A1-F6EECF244321}">
                  <p14:modId xmlns:p14="http://schemas.microsoft.com/office/powerpoint/2010/main" val="256767294"/>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12"/>
            </a:graphicData>
          </a:graphic>
        </p:graphicFrame>
      </p:grpSp>
      <p:graphicFrame>
        <p:nvGraphicFramePr>
          <p:cNvPr id="20" name="Table 19"/>
          <p:cNvGraphicFramePr>
            <a:graphicFrameLocks noGrp="1"/>
          </p:cNvGraphicFramePr>
          <p:nvPr>
            <p:extLst>
              <p:ext uri="{D42A27DB-BD31-4B8C-83A1-F6EECF244321}">
                <p14:modId xmlns:p14="http://schemas.microsoft.com/office/powerpoint/2010/main" val="1200860709"/>
              </p:ext>
            </p:extLst>
          </p:nvPr>
        </p:nvGraphicFramePr>
        <p:xfrm>
          <a:off x="8423674" y="1347536"/>
          <a:ext cx="3654923" cy="4551319"/>
        </p:xfrm>
        <a:graphic>
          <a:graphicData uri="http://schemas.openxmlformats.org/drawingml/2006/table">
            <a:tbl>
              <a:tblPr firstRow="1">
                <a:tableStyleId>{5C22544A-7EE6-4342-B048-85BDC9FD1C3A}</a:tableStyleId>
              </a:tblPr>
              <a:tblGrid>
                <a:gridCol w="3654923">
                  <a:extLst>
                    <a:ext uri="{9D8B030D-6E8A-4147-A177-3AD203B41FA5}">
                      <a16:colId xmlns:a16="http://schemas.microsoft.com/office/drawing/2014/main" val="493813631"/>
                    </a:ext>
                  </a:extLst>
                </a:gridCol>
              </a:tblGrid>
              <a:tr h="385203">
                <a:tc>
                  <a:txBody>
                    <a:bodyPr/>
                    <a:lstStyle/>
                    <a:p>
                      <a:r>
                        <a:rPr lang="en-US" sz="1600" b="0" dirty="0">
                          <a:solidFill>
                            <a:schemeClr val="bg1"/>
                          </a:solidFill>
                        </a:rPr>
                        <a:t>This is a chart with graphics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044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t>To change the %, double-click on the graphic. Select </a:t>
                      </a:r>
                      <a:r>
                        <a:rPr lang="en-US" sz="1200" b="1" spc="30" dirty="0"/>
                        <a:t>Design </a:t>
                      </a:r>
                      <a:r>
                        <a:rPr lang="en-US" sz="1200" b="0" spc="30" dirty="0"/>
                        <a:t>within </a:t>
                      </a:r>
                      <a:r>
                        <a:rPr lang="en-US" sz="1200" b="1" spc="30" dirty="0"/>
                        <a:t>Chart Tools </a:t>
                      </a:r>
                      <a:r>
                        <a:rPr lang="en-US" sz="1200" spc="30" dirty="0"/>
                        <a:t>on the ribbon then select </a:t>
                      </a:r>
                      <a:r>
                        <a:rPr lang="en-US" sz="1200" b="1" spc="30" dirty="0"/>
                        <a:t>Edit Data</a:t>
                      </a:r>
                      <a:r>
                        <a:rPr lang="en-US" sz="1200" spc="30" dirty="0"/>
                        <a:t>. In the Excel table, change the number in </a:t>
                      </a:r>
                      <a:r>
                        <a:rPr lang="en-US" sz="1200" b="1" spc="30" dirty="0"/>
                        <a:t>B2</a:t>
                      </a:r>
                      <a:r>
                        <a:rPr lang="en-US" sz="1200" spc="30" dirty="0"/>
                        <a:t> to your %.</a:t>
                      </a:r>
                      <a:r>
                        <a:rPr lang="en-US" sz="1200" spc="30" baseline="0" dirty="0"/>
                        <a:t> Click outside of B2 and close </a:t>
                      </a:r>
                      <a:r>
                        <a:rPr lang="en-US" sz="1200" kern="1200" spc="30" baseline="0" dirty="0">
                          <a:solidFill>
                            <a:schemeClr val="dk1"/>
                          </a:solidFill>
                          <a:latin typeface="+mn-lt"/>
                          <a:ea typeface="+mn-ea"/>
                          <a:cs typeface="+mn-cs"/>
                        </a:rPr>
                        <a:t>the dialog.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pc="30" baseline="0" dirty="0">
                          <a:solidFill>
                            <a:schemeClr val="dk1"/>
                          </a:solidFill>
                          <a:latin typeface="+mn-lt"/>
                          <a:ea typeface="+mn-ea"/>
                          <a:cs typeface="+mn-cs"/>
                        </a:rPr>
                        <a:t>Y</a:t>
                      </a:r>
                      <a:r>
                        <a:rPr lang="en-US" sz="1200" spc="30" baseline="0" dirty="0"/>
                        <a:t>ou will need to re-adjust the location of % number in the center.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t>The inner colored ring will automatically adjust in size to reflect the new %.</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85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2"/>
                          </a:solidFill>
                        </a:rPr>
                        <a:t>Percent chart elements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t>Dots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t>Excel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t>Outer</a:t>
                      </a:r>
                      <a:r>
                        <a:rPr lang="en-US" sz="1200" spc="30" baseline="0" dirty="0"/>
                        <a:t> oval</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385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solidFill>
                            <a:schemeClr val="accent3">
                              <a:lumMod val="20000"/>
                              <a:lumOff val="80000"/>
                            </a:schemeClr>
                          </a:solidFill>
                        </a:rPr>
                        <a:t>COOL TRICK</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85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baseline="0" dirty="0"/>
                        <a:t>Need to use the graphic in another document.</a:t>
                      </a:r>
                      <a:r>
                        <a:rPr lang="en-US" sz="1200" spc="30" baseline="0" dirty="0"/>
                        <a:t> Right-click on the graphic you want. </a:t>
                      </a:r>
                      <a:br>
                        <a:rPr lang="en-US" sz="1200" spc="30" baseline="0" dirty="0"/>
                      </a:br>
                      <a:r>
                        <a:rPr lang="en-US" sz="1200" spc="30" baseline="0" dirty="0"/>
                        <a:t>Choose </a:t>
                      </a:r>
                      <a:r>
                        <a:rPr lang="en-US" sz="1200" b="1" spc="30" baseline="0" dirty="0"/>
                        <a:t>Save As Picture and select Enhanced Windows Metafile</a:t>
                      </a:r>
                      <a:r>
                        <a:rPr lang="en-US" sz="1200" spc="30" baseline="0" dirty="0"/>
                        <a:t> (.</a:t>
                      </a:r>
                      <a:r>
                        <a:rPr lang="en-US" sz="1200" spc="30" baseline="0" dirty="0" err="1"/>
                        <a:t>emf</a:t>
                      </a:r>
                      <a:r>
                        <a:rPr lang="en-US" sz="1200" spc="3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t>Now you have a graphic that you can use for print and you can scale to any size</a:t>
                      </a:r>
                      <a:endParaRPr lang="en-US" sz="1200" spc="30" dirty="0"/>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pic>
        <p:nvPicPr>
          <p:cNvPr id="57" name="Picture 56" descr="Group of percent charts"/>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11239" y="5973143"/>
            <a:ext cx="2145695" cy="463314"/>
          </a:xfrm>
          <a:prstGeom prst="rect">
            <a:avLst/>
          </a:prstGeom>
        </p:spPr>
      </p:pic>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30</a:t>
            </a:fld>
            <a:endParaRPr lang="en-US"/>
          </a:p>
        </p:txBody>
      </p:sp>
    </p:spTree>
    <p:extLst>
      <p:ext uri="{BB962C8B-B14F-4D97-AF65-F5344CB8AC3E}">
        <p14:creationId xmlns:p14="http://schemas.microsoft.com/office/powerpoint/2010/main" val="1019813843"/>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a:solidFill>
            <a:schemeClr val="bg1">
              <a:lumMod val="95000"/>
              <a:alpha val="85000"/>
            </a:schemeClr>
          </a:solidFill>
        </p:spPr>
        <p:txBody>
          <a:bodyPr/>
          <a:lstStyle/>
          <a:p>
            <a:r>
              <a:rPr lang="en-US" dirty="0">
                <a:solidFill>
                  <a:schemeClr val="accent3">
                    <a:lumMod val="75000"/>
                  </a:schemeClr>
                </a:solidFill>
              </a:rPr>
              <a:t>Advanced: </a:t>
            </a:r>
            <a:r>
              <a:rPr lang="en-US" dirty="0"/>
              <a:t>PIE IN PIECES </a:t>
            </a:r>
            <a:r>
              <a:rPr lang="en-US" dirty="0">
                <a:latin typeface="Calibri" panose="020F0502020204030204" pitchFamily="34" charset="0"/>
                <a:cs typeface="Calibri" panose="020F0502020204030204" pitchFamily="34" charset="0"/>
              </a:rPr>
              <a:t>│ what’s in the pie chart</a:t>
            </a:r>
            <a:endParaRPr lang="en-US" dirty="0"/>
          </a:p>
        </p:txBody>
      </p:sp>
      <p:grpSp>
        <p:nvGrpSpPr>
          <p:cNvPr id="39" name="Group 38" descr="Menu and program screen shot">
            <a:extLst>
              <a:ext uri="{FF2B5EF4-FFF2-40B4-BE49-F238E27FC236}">
                <a16:creationId xmlns:a16="http://schemas.microsoft.com/office/drawing/2014/main" id="{95DE91A2-4069-4BC9-94CA-8A5D3A97575D}"/>
              </a:ext>
            </a:extLst>
          </p:cNvPr>
          <p:cNvGrpSpPr/>
          <p:nvPr/>
        </p:nvGrpSpPr>
        <p:grpSpPr>
          <a:xfrm>
            <a:off x="1120784" y="1565275"/>
            <a:ext cx="3994508" cy="4580751"/>
            <a:chOff x="7352014" y="1807302"/>
            <a:chExt cx="3853412" cy="4418947"/>
          </a:xfrm>
        </p:grpSpPr>
        <p:pic>
          <p:nvPicPr>
            <p:cNvPr id="34" name="Picture 33">
              <a:extLst>
                <a:ext uri="{FF2B5EF4-FFF2-40B4-BE49-F238E27FC236}">
                  <a16:creationId xmlns:a16="http://schemas.microsoft.com/office/drawing/2014/main" id="{59234448-82A7-45DD-8124-22EC9E69758A}"/>
                </a:ext>
              </a:extLst>
            </p:cNvPr>
            <p:cNvPicPr>
              <a:picLocks noChangeAspect="1"/>
            </p:cNvPicPr>
            <p:nvPr/>
          </p:nvPicPr>
          <p:blipFill>
            <a:blip r:embed="rId3"/>
            <a:stretch>
              <a:fillRect/>
            </a:stretch>
          </p:blipFill>
          <p:spPr>
            <a:xfrm>
              <a:off x="7352014" y="1807302"/>
              <a:ext cx="3853412" cy="4418947"/>
            </a:xfrm>
            <a:prstGeom prst="rect">
              <a:avLst/>
            </a:prstGeom>
          </p:spPr>
        </p:pic>
        <p:sp>
          <p:nvSpPr>
            <p:cNvPr id="36" name="TextBox 35">
              <a:extLst>
                <a:ext uri="{FF2B5EF4-FFF2-40B4-BE49-F238E27FC236}">
                  <a16:creationId xmlns:a16="http://schemas.microsoft.com/office/drawing/2014/main" id="{C5A9E1A6-7404-4A07-BDCE-83D6CF989E3B}"/>
                </a:ext>
              </a:extLst>
            </p:cNvPr>
            <p:cNvSpPr txBox="1"/>
            <p:nvPr/>
          </p:nvSpPr>
          <p:spPr>
            <a:xfrm>
              <a:off x="8944300" y="3541201"/>
              <a:ext cx="822960" cy="253916"/>
            </a:xfrm>
            <a:prstGeom prst="rect">
              <a:avLst/>
            </a:prstGeom>
            <a:solidFill>
              <a:srgbClr val="FCCDB6"/>
            </a:solidFill>
          </p:spPr>
          <p:txBody>
            <a:bodyPr wrap="none" rtlCol="0">
              <a:noAutofit/>
            </a:bodyPr>
            <a:lstStyle/>
            <a:p>
              <a:pPr algn="ctr" defTabSz="932518"/>
              <a:r>
                <a:rPr lang="en-US" sz="1000" spc="30" dirty="0">
                  <a:gradFill>
                    <a:gsLst>
                      <a:gs pos="0">
                        <a:schemeClr val="tx1"/>
                      </a:gs>
                      <a:gs pos="100000">
                        <a:schemeClr val="tx1"/>
                      </a:gs>
                    </a:gsLst>
                    <a:lin ang="5400000" scaled="1"/>
                  </a:gradFill>
                </a:rPr>
                <a:t>Excel chart</a:t>
              </a:r>
            </a:p>
          </p:txBody>
        </p:sp>
        <p:sp>
          <p:nvSpPr>
            <p:cNvPr id="37" name="TextBox 36">
              <a:extLst>
                <a:ext uri="{FF2B5EF4-FFF2-40B4-BE49-F238E27FC236}">
                  <a16:creationId xmlns:a16="http://schemas.microsoft.com/office/drawing/2014/main" id="{D984EDF8-2C35-4853-B0D2-17F2F88613BE}"/>
                </a:ext>
              </a:extLst>
            </p:cNvPr>
            <p:cNvSpPr txBox="1"/>
            <p:nvPr/>
          </p:nvSpPr>
          <p:spPr>
            <a:xfrm>
              <a:off x="8944300" y="4501943"/>
              <a:ext cx="822960" cy="253916"/>
            </a:xfrm>
            <a:prstGeom prst="rect">
              <a:avLst/>
            </a:prstGeom>
            <a:solidFill>
              <a:srgbClr val="FCCDB6"/>
            </a:solidFill>
          </p:spPr>
          <p:txBody>
            <a:bodyPr wrap="none" rtlCol="0">
              <a:noAutofit/>
            </a:bodyPr>
            <a:lstStyle>
              <a:defPPr>
                <a:defRPr lang="en-US"/>
              </a:defPPr>
              <a:lvl1pPr defTabSz="932518">
                <a:defRPr sz="1050" spc="30">
                  <a:gradFill>
                    <a:gsLst>
                      <a:gs pos="0">
                        <a:schemeClr val="tx1"/>
                      </a:gs>
                      <a:gs pos="100000">
                        <a:schemeClr val="tx1"/>
                      </a:gs>
                    </a:gsLst>
                    <a:lin ang="5400000" scaled="1"/>
                  </a:gradFill>
                </a:defRPr>
              </a:lvl1pPr>
            </a:lstStyle>
            <a:p>
              <a:pPr algn="ctr"/>
              <a:r>
                <a:rPr lang="en-US" sz="1000" dirty="0"/>
                <a:t>dots</a:t>
              </a:r>
            </a:p>
          </p:txBody>
        </p:sp>
        <p:sp>
          <p:nvSpPr>
            <p:cNvPr id="38" name="TextBox 37">
              <a:extLst>
                <a:ext uri="{FF2B5EF4-FFF2-40B4-BE49-F238E27FC236}">
                  <a16:creationId xmlns:a16="http://schemas.microsoft.com/office/drawing/2014/main" id="{1966DBFC-32CF-40AA-874F-2A7FD1C71583}"/>
                </a:ext>
              </a:extLst>
            </p:cNvPr>
            <p:cNvSpPr txBox="1"/>
            <p:nvPr/>
          </p:nvSpPr>
          <p:spPr>
            <a:xfrm>
              <a:off x="8944299" y="5442648"/>
              <a:ext cx="822960" cy="253916"/>
            </a:xfrm>
            <a:prstGeom prst="rect">
              <a:avLst/>
            </a:prstGeom>
            <a:solidFill>
              <a:srgbClr val="FCCDB6"/>
            </a:solidFill>
          </p:spPr>
          <p:txBody>
            <a:bodyPr wrap="none" rtlCol="0">
              <a:noAutofit/>
            </a:bodyPr>
            <a:lstStyle>
              <a:defPPr>
                <a:defRPr lang="en-US"/>
              </a:defPPr>
              <a:lvl1pPr defTabSz="932518">
                <a:defRPr sz="1050" spc="30">
                  <a:gradFill>
                    <a:gsLst>
                      <a:gs pos="0">
                        <a:schemeClr val="tx1"/>
                      </a:gs>
                      <a:gs pos="100000">
                        <a:schemeClr val="tx1"/>
                      </a:gs>
                    </a:gsLst>
                    <a:lin ang="5400000" scaled="1"/>
                  </a:gradFill>
                </a:defRPr>
              </a:lvl1pPr>
            </a:lstStyle>
            <a:p>
              <a:pPr algn="ctr"/>
              <a:r>
                <a:rPr lang="en-US" sz="1000" dirty="0"/>
                <a:t>Outer Oval</a:t>
              </a:r>
            </a:p>
          </p:txBody>
        </p:sp>
      </p:grpSp>
      <p:sp>
        <p:nvSpPr>
          <p:cNvPr id="4" name="Rectangle 3">
            <a:extLst>
              <a:ext uri="{FF2B5EF4-FFF2-40B4-BE49-F238E27FC236}">
                <a16:creationId xmlns:a16="http://schemas.microsoft.com/office/drawing/2014/main" id="{01EA4979-0333-4D83-8741-0A8D56B72EAA}"/>
              </a:ext>
              <a:ext uri="{C183D7F6-B498-43B3-948B-1728B52AA6E4}">
                <adec:decorative xmlns:adec="http://schemas.microsoft.com/office/drawing/2017/decorative" val="1"/>
              </a:ext>
            </a:extLst>
          </p:cNvPr>
          <p:cNvSpPr/>
          <p:nvPr/>
        </p:nvSpPr>
        <p:spPr>
          <a:xfrm>
            <a:off x="1120785" y="1565275"/>
            <a:ext cx="3994508" cy="4580751"/>
          </a:xfrm>
          <a:prstGeom prst="rect">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Menu and program screen shot">
            <a:extLst>
              <a:ext uri="{FF2B5EF4-FFF2-40B4-BE49-F238E27FC236}">
                <a16:creationId xmlns:a16="http://schemas.microsoft.com/office/drawing/2014/main" id="{3E54CE6E-CBFB-4A40-8502-EB31FE848517}"/>
              </a:ext>
            </a:extLst>
          </p:cNvPr>
          <p:cNvPicPr>
            <a:picLocks noChangeAspect="1"/>
          </p:cNvPicPr>
          <p:nvPr/>
        </p:nvPicPr>
        <p:blipFill>
          <a:blip r:embed="rId4"/>
          <a:stretch>
            <a:fillRect/>
          </a:stretch>
        </p:blipFill>
        <p:spPr>
          <a:xfrm>
            <a:off x="8362950" y="2881312"/>
            <a:ext cx="3181350" cy="3457575"/>
          </a:xfrm>
          <a:prstGeom prst="rect">
            <a:avLst/>
          </a:prstGeom>
        </p:spPr>
      </p:pic>
      <p:graphicFrame>
        <p:nvGraphicFramePr>
          <p:cNvPr id="20" name="Table 19">
            <a:extLst>
              <a:ext uri="{FF2B5EF4-FFF2-40B4-BE49-F238E27FC236}">
                <a16:creationId xmlns:a16="http://schemas.microsoft.com/office/drawing/2014/main" id="{A101D5FC-270B-485E-84E2-7205AFA66CCF}"/>
              </a:ext>
            </a:extLst>
          </p:cNvPr>
          <p:cNvGraphicFramePr>
            <a:graphicFrameLocks noGrp="1"/>
          </p:cNvGraphicFramePr>
          <p:nvPr/>
        </p:nvGraphicFramePr>
        <p:xfrm>
          <a:off x="8309374" y="1366586"/>
          <a:ext cx="3654923" cy="1167091"/>
        </p:xfrm>
        <a:graphic>
          <a:graphicData uri="http://schemas.openxmlformats.org/drawingml/2006/table">
            <a:tbl>
              <a:tblPr firstRow="1">
                <a:tableStyleId>{5C22544A-7EE6-4342-B048-85BDC9FD1C3A}</a:tableStyleId>
              </a:tblPr>
              <a:tblGrid>
                <a:gridCol w="3654923">
                  <a:extLst>
                    <a:ext uri="{9D8B030D-6E8A-4147-A177-3AD203B41FA5}">
                      <a16:colId xmlns:a16="http://schemas.microsoft.com/office/drawing/2014/main" val="493813631"/>
                    </a:ext>
                  </a:extLst>
                </a:gridCol>
              </a:tblGrid>
              <a:tr h="306678">
                <a:tc>
                  <a:txBody>
                    <a:bodyPr/>
                    <a:lstStyle/>
                    <a:p>
                      <a:r>
                        <a:rPr lang="en-US" sz="1600" dirty="0">
                          <a:solidFill>
                            <a:schemeClr val="bg1"/>
                          </a:solidFill>
                        </a:rPr>
                        <a:t>Changing pieces of the pie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831811">
                <a:tc>
                  <a:txBody>
                    <a:bodyPr/>
                    <a:lstStyle/>
                    <a:p>
                      <a:pPr lvl="0">
                        <a:defRPr/>
                      </a:pPr>
                      <a:r>
                        <a:rPr lang="en-US" sz="1200" spc="30" dirty="0">
                          <a:gradFill>
                            <a:gsLst>
                              <a:gs pos="0">
                                <a:schemeClr val="tx1"/>
                              </a:gs>
                              <a:gs pos="100000">
                                <a:schemeClr val="tx1"/>
                              </a:gs>
                            </a:gsLst>
                            <a:lin ang="5400000" scaled="1"/>
                          </a:gradFill>
                        </a:rPr>
                        <a:t>If you are a more experienced PowerPoint graphics user, you can try customizing the colors and settings for each pie chart element using the </a:t>
                      </a:r>
                      <a:r>
                        <a:rPr lang="en-US" sz="1200" b="1" spc="30" dirty="0">
                          <a:gradFill>
                            <a:gsLst>
                              <a:gs pos="0">
                                <a:schemeClr val="tx1"/>
                              </a:gs>
                              <a:gs pos="100000">
                                <a:schemeClr val="tx1"/>
                              </a:gs>
                            </a:gsLst>
                            <a:lin ang="5400000" scaled="1"/>
                          </a:gradFill>
                        </a:rPr>
                        <a:t>Selection Pane.</a:t>
                      </a: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spTree>
    <p:extLst>
      <p:ext uri="{BB962C8B-B14F-4D97-AF65-F5344CB8AC3E}">
        <p14:creationId xmlns:p14="http://schemas.microsoft.com/office/powerpoint/2010/main" val="260565497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12192000" cy="1050758"/>
          </a:xfrm>
        </p:spPr>
        <p:txBody>
          <a:bodyPr/>
          <a:lstStyle/>
          <a:p>
            <a:r>
              <a:rPr lang="en-US"/>
              <a:t>PERCENT WITH GRAPHICS</a:t>
            </a:r>
            <a:endParaRPr lang="en-US" dirty="0"/>
          </a:p>
        </p:txBody>
      </p:sp>
      <p:sp>
        <p:nvSpPr>
          <p:cNvPr id="2" name="TextBox 1"/>
          <p:cNvSpPr txBox="1"/>
          <p:nvPr/>
        </p:nvSpPr>
        <p:spPr>
          <a:xfrm>
            <a:off x="701958" y="1415561"/>
            <a:ext cx="651140" cy="369332"/>
          </a:xfrm>
          <a:prstGeom prst="rect">
            <a:avLst/>
          </a:prstGeom>
          <a:noFill/>
        </p:spPr>
        <p:txBody>
          <a:bodyPr wrap="none" rtlCol="0">
            <a:spAutoFit/>
          </a:bodyPr>
          <a:lstStyle/>
          <a:p>
            <a:r>
              <a:rPr lang="en-US" b="1" dirty="0"/>
              <a:t>50%</a:t>
            </a:r>
          </a:p>
        </p:txBody>
      </p:sp>
      <p:sp>
        <p:nvSpPr>
          <p:cNvPr id="171" name="Freeform: Shape 170" descr="Human outline graph"/>
          <p:cNvSpPr>
            <a:spLocks noChangeAspect="1"/>
          </p:cNvSpPr>
          <p:nvPr/>
        </p:nvSpPr>
        <p:spPr>
          <a:xfrm>
            <a:off x="599661" y="1860176"/>
            <a:ext cx="855735" cy="1901952"/>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50000">
                <a:schemeClr val="bg1"/>
              </a:gs>
              <a:gs pos="50000">
                <a:srgbClr val="1FBCEF"/>
              </a:gs>
            </a:gsLst>
            <a:lin ang="5400000" scaled="1"/>
          </a:gradFill>
          <a:ln w="3175">
            <a:solidFill>
              <a:schemeClr val="bg2"/>
            </a:solid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75" name="Freeform: Shape 174" descr="Human outline graph"/>
          <p:cNvSpPr>
            <a:spLocks noChangeAspect="1"/>
          </p:cNvSpPr>
          <p:nvPr/>
        </p:nvSpPr>
        <p:spPr>
          <a:xfrm>
            <a:off x="591519" y="3900820"/>
            <a:ext cx="855735" cy="1901952"/>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75000">
                <a:schemeClr val="bg1"/>
              </a:gs>
              <a:gs pos="75000">
                <a:srgbClr val="1FBCEF"/>
              </a:gs>
            </a:gsLst>
            <a:lin ang="5400000" scaled="1"/>
          </a:gradFill>
          <a:ln w="3175">
            <a:solidFill>
              <a:schemeClr val="bg2"/>
            </a:solid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74" name="TextBox 73"/>
          <p:cNvSpPr txBox="1"/>
          <p:nvPr/>
        </p:nvSpPr>
        <p:spPr>
          <a:xfrm>
            <a:off x="693816" y="5941464"/>
            <a:ext cx="651140" cy="369332"/>
          </a:xfrm>
          <a:prstGeom prst="rect">
            <a:avLst/>
          </a:prstGeom>
          <a:solidFill>
            <a:schemeClr val="bg1"/>
          </a:solidFill>
        </p:spPr>
        <p:txBody>
          <a:bodyPr wrap="none" rtlCol="0">
            <a:spAutoFit/>
          </a:bodyPr>
          <a:lstStyle/>
          <a:p>
            <a:r>
              <a:rPr lang="en-US" b="1" dirty="0"/>
              <a:t>25%</a:t>
            </a:r>
          </a:p>
        </p:txBody>
      </p:sp>
      <p:sp>
        <p:nvSpPr>
          <p:cNvPr id="73" name="TextBox 72"/>
          <p:cNvSpPr txBox="1"/>
          <p:nvPr/>
        </p:nvSpPr>
        <p:spPr>
          <a:xfrm>
            <a:off x="1881188" y="1415561"/>
            <a:ext cx="651140" cy="369332"/>
          </a:xfrm>
          <a:prstGeom prst="rect">
            <a:avLst/>
          </a:prstGeom>
          <a:noFill/>
        </p:spPr>
        <p:txBody>
          <a:bodyPr wrap="none" rtlCol="0">
            <a:spAutoFit/>
          </a:bodyPr>
          <a:lstStyle/>
          <a:p>
            <a:r>
              <a:rPr lang="en-US" b="1" dirty="0"/>
              <a:t>70%</a:t>
            </a:r>
          </a:p>
        </p:txBody>
      </p:sp>
      <p:sp>
        <p:nvSpPr>
          <p:cNvPr id="174" name="Freeform: Shape 173" descr="Human outline graph"/>
          <p:cNvSpPr/>
          <p:nvPr/>
        </p:nvSpPr>
        <p:spPr>
          <a:xfrm>
            <a:off x="1734418" y="1860176"/>
            <a:ext cx="822960" cy="1898549"/>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17536 w 1279418"/>
              <a:gd name="connsiteY9" fmla="*/ 987825 h 2843630"/>
              <a:gd name="connsiteX10" fmla="*/ 917536 w 1279418"/>
              <a:gd name="connsiteY10" fmla="*/ 1331686 h 2843630"/>
              <a:gd name="connsiteX11" fmla="*/ 1014281 w 1279418"/>
              <a:gd name="connsiteY11" fmla="*/ 1616543 h 2843630"/>
              <a:gd name="connsiteX12" fmla="*/ 960580 w 1279418"/>
              <a:gd name="connsiteY12" fmla="*/ 2066380 h 2843630"/>
              <a:gd name="connsiteX13" fmla="*/ 942594 w 1279418"/>
              <a:gd name="connsiteY13" fmla="*/ 2066636 h 2843630"/>
              <a:gd name="connsiteX14" fmla="*/ 942594 w 1279418"/>
              <a:gd name="connsiteY14" fmla="*/ 2722978 h 2843630"/>
              <a:gd name="connsiteX15" fmla="*/ 821942 w 1279418"/>
              <a:gd name="connsiteY15" fmla="*/ 2843630 h 2843630"/>
              <a:gd name="connsiteX16" fmla="*/ 816225 w 1279418"/>
              <a:gd name="connsiteY16" fmla="*/ 2843630 h 2843630"/>
              <a:gd name="connsiteX17" fmla="*/ 695573 w 1279418"/>
              <a:gd name="connsiteY17" fmla="*/ 2722978 h 2843630"/>
              <a:gd name="connsiteX18" fmla="*/ 695573 w 1279418"/>
              <a:gd name="connsiteY18" fmla="*/ 2070157 h 2843630"/>
              <a:gd name="connsiteX19" fmla="*/ 584764 w 1279418"/>
              <a:gd name="connsiteY19" fmla="*/ 2071736 h 2843630"/>
              <a:gd name="connsiteX20" fmla="*/ 584764 w 1279418"/>
              <a:gd name="connsiteY20" fmla="*/ 2722978 h 2843630"/>
              <a:gd name="connsiteX21" fmla="*/ 464112 w 1279418"/>
              <a:gd name="connsiteY21" fmla="*/ 2843630 h 2843630"/>
              <a:gd name="connsiteX22" fmla="*/ 458395 w 1279418"/>
              <a:gd name="connsiteY22" fmla="*/ 2843630 h 2843630"/>
              <a:gd name="connsiteX23" fmla="*/ 337743 w 1279418"/>
              <a:gd name="connsiteY23" fmla="*/ 2722978 h 2843630"/>
              <a:gd name="connsiteX24" fmla="*/ 337743 w 1279418"/>
              <a:gd name="connsiteY24" fmla="*/ 2075257 h 2843630"/>
              <a:gd name="connsiteX25" fmla="*/ 304101 w 1279418"/>
              <a:gd name="connsiteY25" fmla="*/ 2075736 h 2843630"/>
              <a:gd name="connsiteX26" fmla="*/ 250400 w 1279418"/>
              <a:gd name="connsiteY26" fmla="*/ 1616543 h 2843630"/>
              <a:gd name="connsiteX27" fmla="*/ 347144 w 1279418"/>
              <a:gd name="connsiteY27" fmla="*/ 1331689 h 2843630"/>
              <a:gd name="connsiteX28" fmla="*/ 347144 w 1279418"/>
              <a:gd name="connsiteY28" fmla="*/ 987825 h 2843630"/>
              <a:gd name="connsiteX29" fmla="*/ 333380 w 1279418"/>
              <a:gd name="connsiteY29" fmla="*/ 987825 h 2843630"/>
              <a:gd name="connsiteX30" fmla="*/ 214156 w 1279418"/>
              <a:gd name="connsiteY30" fmla="*/ 1650893 h 2843630"/>
              <a:gd name="connsiteX31" fmla="*/ 88840 w 1279418"/>
              <a:gd name="connsiteY31" fmla="*/ 1738012 h 2843630"/>
              <a:gd name="connsiteX32" fmla="*/ 1721 w 1279418"/>
              <a:gd name="connsiteY32" fmla="*/ 1612696 h 2843630"/>
              <a:gd name="connsiteX33" fmla="*/ 151558 w 1279418"/>
              <a:gd name="connsiteY33" fmla="*/ 779369 h 2843630"/>
              <a:gd name="connsiteX34" fmla="*/ 165076 w 1279418"/>
              <a:gd name="connsiteY34" fmla="*/ 745240 h 2843630"/>
              <a:gd name="connsiteX35" fmla="*/ 166159 w 1279418"/>
              <a:gd name="connsiteY35" fmla="*/ 739877 h 2843630"/>
              <a:gd name="connsiteX36" fmla="*/ 330610 w 1279418"/>
              <a:gd name="connsiteY36" fmla="*/ 630871 h 2843630"/>
              <a:gd name="connsiteX37" fmla="*/ 631229 w 1279418"/>
              <a:gd name="connsiteY37" fmla="*/ 0 h 2843630"/>
              <a:gd name="connsiteX38" fmla="*/ 930644 w 1279418"/>
              <a:gd name="connsiteY38" fmla="*/ 299414 h 2843630"/>
              <a:gd name="connsiteX39" fmla="*/ 631229 w 1279418"/>
              <a:gd name="connsiteY39" fmla="*/ 598828 h 2843630"/>
              <a:gd name="connsiteX40" fmla="*/ 331814 w 1279418"/>
              <a:gd name="connsiteY40" fmla="*/ 299414 h 2843630"/>
              <a:gd name="connsiteX41" fmla="*/ 631229 w 1279418"/>
              <a:gd name="connsiteY41"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17536" y="987825"/>
                </a:lnTo>
                <a:lnTo>
                  <a:pt x="917536" y="1331686"/>
                </a:lnTo>
                <a:lnTo>
                  <a:pt x="1014281" y="1616543"/>
                </a:lnTo>
                <a:cubicBezTo>
                  <a:pt x="996406" y="1766519"/>
                  <a:pt x="978455" y="1916404"/>
                  <a:pt x="960580" y="2066380"/>
                </a:cubicBezTo>
                <a:lnTo>
                  <a:pt x="942594" y="2066636"/>
                </a:lnTo>
                <a:lnTo>
                  <a:pt x="942594" y="2722978"/>
                </a:lnTo>
                <a:cubicBezTo>
                  <a:pt x="942594" y="2789612"/>
                  <a:pt x="888576" y="2843630"/>
                  <a:pt x="821942" y="2843630"/>
                </a:cubicBezTo>
                <a:lnTo>
                  <a:pt x="816225" y="2843630"/>
                </a:lnTo>
                <a:cubicBezTo>
                  <a:pt x="749591" y="2843630"/>
                  <a:pt x="695573" y="2789612"/>
                  <a:pt x="695573" y="2722978"/>
                </a:cubicBezTo>
                <a:lnTo>
                  <a:pt x="695573" y="2070157"/>
                </a:lnTo>
                <a:lnTo>
                  <a:pt x="584764" y="2071736"/>
                </a:lnTo>
                <a:lnTo>
                  <a:pt x="584764" y="2722978"/>
                </a:lnTo>
                <a:cubicBezTo>
                  <a:pt x="584764" y="2789612"/>
                  <a:pt x="530746" y="2843630"/>
                  <a:pt x="464112" y="2843630"/>
                </a:cubicBezTo>
                <a:lnTo>
                  <a:pt x="458395" y="2843630"/>
                </a:lnTo>
                <a:cubicBezTo>
                  <a:pt x="391761" y="2843630"/>
                  <a:pt x="337743" y="2789612"/>
                  <a:pt x="337743" y="2722978"/>
                </a:cubicBezTo>
                <a:lnTo>
                  <a:pt x="337743" y="2075257"/>
                </a:lnTo>
                <a:lnTo>
                  <a:pt x="304101" y="2075736"/>
                </a:lnTo>
                <a:lnTo>
                  <a:pt x="250400" y="1616543"/>
                </a:lnTo>
                <a:lnTo>
                  <a:pt x="347144" y="1331689"/>
                </a:lnTo>
                <a:lnTo>
                  <a:pt x="347144"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3"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30000">
                <a:schemeClr val="bg1"/>
              </a:gs>
              <a:gs pos="30000">
                <a:schemeClr val="bg2"/>
              </a:gs>
            </a:gsLst>
            <a:lin ang="5400000" scaled="1"/>
          </a:gradFill>
          <a:ln w="3175">
            <a:solidFill>
              <a:schemeClr val="bg2"/>
            </a:solid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76" name="Freeform: Shape 175" descr="Human outline graph"/>
          <p:cNvSpPr/>
          <p:nvPr/>
        </p:nvSpPr>
        <p:spPr>
          <a:xfrm>
            <a:off x="1718864" y="3930112"/>
            <a:ext cx="822960" cy="1898549"/>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17536 w 1279418"/>
              <a:gd name="connsiteY9" fmla="*/ 987825 h 2843630"/>
              <a:gd name="connsiteX10" fmla="*/ 917536 w 1279418"/>
              <a:gd name="connsiteY10" fmla="*/ 1331686 h 2843630"/>
              <a:gd name="connsiteX11" fmla="*/ 1014281 w 1279418"/>
              <a:gd name="connsiteY11" fmla="*/ 1616543 h 2843630"/>
              <a:gd name="connsiteX12" fmla="*/ 960580 w 1279418"/>
              <a:gd name="connsiteY12" fmla="*/ 2066380 h 2843630"/>
              <a:gd name="connsiteX13" fmla="*/ 942594 w 1279418"/>
              <a:gd name="connsiteY13" fmla="*/ 2066636 h 2843630"/>
              <a:gd name="connsiteX14" fmla="*/ 942594 w 1279418"/>
              <a:gd name="connsiteY14" fmla="*/ 2722978 h 2843630"/>
              <a:gd name="connsiteX15" fmla="*/ 821942 w 1279418"/>
              <a:gd name="connsiteY15" fmla="*/ 2843630 h 2843630"/>
              <a:gd name="connsiteX16" fmla="*/ 816225 w 1279418"/>
              <a:gd name="connsiteY16" fmla="*/ 2843630 h 2843630"/>
              <a:gd name="connsiteX17" fmla="*/ 695573 w 1279418"/>
              <a:gd name="connsiteY17" fmla="*/ 2722978 h 2843630"/>
              <a:gd name="connsiteX18" fmla="*/ 695573 w 1279418"/>
              <a:gd name="connsiteY18" fmla="*/ 2070157 h 2843630"/>
              <a:gd name="connsiteX19" fmla="*/ 584764 w 1279418"/>
              <a:gd name="connsiteY19" fmla="*/ 2071736 h 2843630"/>
              <a:gd name="connsiteX20" fmla="*/ 584764 w 1279418"/>
              <a:gd name="connsiteY20" fmla="*/ 2722978 h 2843630"/>
              <a:gd name="connsiteX21" fmla="*/ 464112 w 1279418"/>
              <a:gd name="connsiteY21" fmla="*/ 2843630 h 2843630"/>
              <a:gd name="connsiteX22" fmla="*/ 458395 w 1279418"/>
              <a:gd name="connsiteY22" fmla="*/ 2843630 h 2843630"/>
              <a:gd name="connsiteX23" fmla="*/ 337743 w 1279418"/>
              <a:gd name="connsiteY23" fmla="*/ 2722978 h 2843630"/>
              <a:gd name="connsiteX24" fmla="*/ 337743 w 1279418"/>
              <a:gd name="connsiteY24" fmla="*/ 2075257 h 2843630"/>
              <a:gd name="connsiteX25" fmla="*/ 304101 w 1279418"/>
              <a:gd name="connsiteY25" fmla="*/ 2075736 h 2843630"/>
              <a:gd name="connsiteX26" fmla="*/ 250400 w 1279418"/>
              <a:gd name="connsiteY26" fmla="*/ 1616543 h 2843630"/>
              <a:gd name="connsiteX27" fmla="*/ 347144 w 1279418"/>
              <a:gd name="connsiteY27" fmla="*/ 1331689 h 2843630"/>
              <a:gd name="connsiteX28" fmla="*/ 347144 w 1279418"/>
              <a:gd name="connsiteY28" fmla="*/ 987825 h 2843630"/>
              <a:gd name="connsiteX29" fmla="*/ 333380 w 1279418"/>
              <a:gd name="connsiteY29" fmla="*/ 987825 h 2843630"/>
              <a:gd name="connsiteX30" fmla="*/ 214156 w 1279418"/>
              <a:gd name="connsiteY30" fmla="*/ 1650893 h 2843630"/>
              <a:gd name="connsiteX31" fmla="*/ 88840 w 1279418"/>
              <a:gd name="connsiteY31" fmla="*/ 1738012 h 2843630"/>
              <a:gd name="connsiteX32" fmla="*/ 1721 w 1279418"/>
              <a:gd name="connsiteY32" fmla="*/ 1612696 h 2843630"/>
              <a:gd name="connsiteX33" fmla="*/ 151558 w 1279418"/>
              <a:gd name="connsiteY33" fmla="*/ 779369 h 2843630"/>
              <a:gd name="connsiteX34" fmla="*/ 165076 w 1279418"/>
              <a:gd name="connsiteY34" fmla="*/ 745240 h 2843630"/>
              <a:gd name="connsiteX35" fmla="*/ 166159 w 1279418"/>
              <a:gd name="connsiteY35" fmla="*/ 739877 h 2843630"/>
              <a:gd name="connsiteX36" fmla="*/ 330610 w 1279418"/>
              <a:gd name="connsiteY36" fmla="*/ 630871 h 2843630"/>
              <a:gd name="connsiteX37" fmla="*/ 631229 w 1279418"/>
              <a:gd name="connsiteY37" fmla="*/ 0 h 2843630"/>
              <a:gd name="connsiteX38" fmla="*/ 930644 w 1279418"/>
              <a:gd name="connsiteY38" fmla="*/ 299414 h 2843630"/>
              <a:gd name="connsiteX39" fmla="*/ 631229 w 1279418"/>
              <a:gd name="connsiteY39" fmla="*/ 598828 h 2843630"/>
              <a:gd name="connsiteX40" fmla="*/ 331814 w 1279418"/>
              <a:gd name="connsiteY40" fmla="*/ 299414 h 2843630"/>
              <a:gd name="connsiteX41" fmla="*/ 631229 w 1279418"/>
              <a:gd name="connsiteY41"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17536" y="987825"/>
                </a:lnTo>
                <a:lnTo>
                  <a:pt x="917536" y="1331686"/>
                </a:lnTo>
                <a:lnTo>
                  <a:pt x="1014281" y="1616543"/>
                </a:lnTo>
                <a:cubicBezTo>
                  <a:pt x="996406" y="1766519"/>
                  <a:pt x="978455" y="1916404"/>
                  <a:pt x="960580" y="2066380"/>
                </a:cubicBezTo>
                <a:lnTo>
                  <a:pt x="942594" y="2066636"/>
                </a:lnTo>
                <a:lnTo>
                  <a:pt x="942594" y="2722978"/>
                </a:lnTo>
                <a:cubicBezTo>
                  <a:pt x="942594" y="2789612"/>
                  <a:pt x="888576" y="2843630"/>
                  <a:pt x="821942" y="2843630"/>
                </a:cubicBezTo>
                <a:lnTo>
                  <a:pt x="816225" y="2843630"/>
                </a:lnTo>
                <a:cubicBezTo>
                  <a:pt x="749591" y="2843630"/>
                  <a:pt x="695573" y="2789612"/>
                  <a:pt x="695573" y="2722978"/>
                </a:cubicBezTo>
                <a:lnTo>
                  <a:pt x="695573" y="2070157"/>
                </a:lnTo>
                <a:lnTo>
                  <a:pt x="584764" y="2071736"/>
                </a:lnTo>
                <a:lnTo>
                  <a:pt x="584764" y="2722978"/>
                </a:lnTo>
                <a:cubicBezTo>
                  <a:pt x="584764" y="2789612"/>
                  <a:pt x="530746" y="2843630"/>
                  <a:pt x="464112" y="2843630"/>
                </a:cubicBezTo>
                <a:lnTo>
                  <a:pt x="458395" y="2843630"/>
                </a:lnTo>
                <a:cubicBezTo>
                  <a:pt x="391761" y="2843630"/>
                  <a:pt x="337743" y="2789612"/>
                  <a:pt x="337743" y="2722978"/>
                </a:cubicBezTo>
                <a:lnTo>
                  <a:pt x="337743" y="2075257"/>
                </a:lnTo>
                <a:lnTo>
                  <a:pt x="304101" y="2075736"/>
                </a:lnTo>
                <a:lnTo>
                  <a:pt x="250400" y="1616543"/>
                </a:lnTo>
                <a:lnTo>
                  <a:pt x="347144" y="1331689"/>
                </a:lnTo>
                <a:lnTo>
                  <a:pt x="347144"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3"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72000">
                <a:schemeClr val="bg1"/>
              </a:gs>
              <a:gs pos="72000">
                <a:schemeClr val="bg2"/>
              </a:gs>
            </a:gsLst>
            <a:lin ang="5400000" scaled="1"/>
          </a:gradFill>
          <a:ln w="3175">
            <a:solidFill>
              <a:schemeClr val="bg2"/>
            </a:solid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75" name="TextBox 74"/>
          <p:cNvSpPr txBox="1"/>
          <p:nvPr/>
        </p:nvSpPr>
        <p:spPr>
          <a:xfrm>
            <a:off x="1804774" y="5941464"/>
            <a:ext cx="651140" cy="369332"/>
          </a:xfrm>
          <a:prstGeom prst="rect">
            <a:avLst/>
          </a:prstGeom>
          <a:solidFill>
            <a:schemeClr val="bg1"/>
          </a:solidFill>
        </p:spPr>
        <p:txBody>
          <a:bodyPr wrap="none" rtlCol="0">
            <a:spAutoFit/>
          </a:bodyPr>
          <a:lstStyle/>
          <a:p>
            <a:r>
              <a:rPr lang="en-US" b="1" dirty="0"/>
              <a:t>38%</a:t>
            </a:r>
          </a:p>
        </p:txBody>
      </p:sp>
      <p:sp>
        <p:nvSpPr>
          <p:cNvPr id="3" name="Rectangle 2">
            <a:extLst>
              <a:ext uri="{C183D7F6-B498-43B3-948B-1728B52AA6E4}">
                <adec:decorative xmlns:adec="http://schemas.microsoft.com/office/drawing/2017/decorative" val="1"/>
              </a:ext>
            </a:extLst>
          </p:cNvPr>
          <p:cNvSpPr/>
          <p:nvPr/>
        </p:nvSpPr>
        <p:spPr>
          <a:xfrm>
            <a:off x="2820846" y="1415561"/>
            <a:ext cx="4122005" cy="1472806"/>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2987315" y="1456134"/>
            <a:ext cx="1948662" cy="314274"/>
          </a:xfrm>
          <a:prstGeom prst="rect">
            <a:avLst/>
          </a:prstGeom>
          <a:noFill/>
        </p:spPr>
        <p:txBody>
          <a:bodyPr wrap="none" rtlCol="0">
            <a:spAutoFit/>
          </a:bodyPr>
          <a:lstStyle/>
          <a:p>
            <a:r>
              <a:rPr lang="en-US" dirty="0"/>
              <a:t>6.5 out of 10 males…</a:t>
            </a:r>
          </a:p>
        </p:txBody>
      </p:sp>
      <p:sp>
        <p:nvSpPr>
          <p:cNvPr id="181" name="Freeform: Shape 180" descr="Human outline graph"/>
          <p:cNvSpPr>
            <a:spLocks noChangeAspect="1"/>
          </p:cNvSpPr>
          <p:nvPr/>
        </p:nvSpPr>
        <p:spPr>
          <a:xfrm>
            <a:off x="2940437"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80" name="Freeform: Shape 179" descr="Human outline graph"/>
          <p:cNvSpPr>
            <a:spLocks noChangeAspect="1"/>
          </p:cNvSpPr>
          <p:nvPr/>
        </p:nvSpPr>
        <p:spPr>
          <a:xfrm>
            <a:off x="3333352"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79" name="Freeform: Shape 178" descr="Human outline graph"/>
          <p:cNvSpPr>
            <a:spLocks noChangeAspect="1"/>
          </p:cNvSpPr>
          <p:nvPr/>
        </p:nvSpPr>
        <p:spPr>
          <a:xfrm>
            <a:off x="3726267"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dirty="0">
              <a:solidFill>
                <a:prstClr val="black"/>
              </a:solidFill>
            </a:endParaRPr>
          </a:p>
        </p:txBody>
      </p:sp>
      <p:sp>
        <p:nvSpPr>
          <p:cNvPr id="185" name="Freeform: Shape 184" descr="Human outline graph"/>
          <p:cNvSpPr>
            <a:spLocks noChangeAspect="1"/>
          </p:cNvSpPr>
          <p:nvPr/>
        </p:nvSpPr>
        <p:spPr>
          <a:xfrm>
            <a:off x="4124521"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84" name="Freeform: Shape 183" descr="Human outline graph"/>
          <p:cNvSpPr>
            <a:spLocks noChangeAspect="1"/>
          </p:cNvSpPr>
          <p:nvPr/>
        </p:nvSpPr>
        <p:spPr>
          <a:xfrm>
            <a:off x="4517437"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83" name="Freeform: Shape 182" descr="Human outline graph"/>
          <p:cNvSpPr>
            <a:spLocks noChangeAspect="1"/>
          </p:cNvSpPr>
          <p:nvPr/>
        </p:nvSpPr>
        <p:spPr>
          <a:xfrm>
            <a:off x="4910352"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77" name="Freeform: Shape 176" descr="Human outline graph"/>
          <p:cNvSpPr>
            <a:spLocks noChangeAspect="1"/>
          </p:cNvSpPr>
          <p:nvPr/>
        </p:nvSpPr>
        <p:spPr>
          <a:xfrm>
            <a:off x="5292653"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50000">
                <a:schemeClr val="accent2"/>
              </a:gs>
              <a:gs pos="50000">
                <a:srgbClr val="1FBCEF"/>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88" name="Freeform: Shape 187" descr="Human outline graph"/>
          <p:cNvSpPr>
            <a:spLocks noChangeAspect="1"/>
          </p:cNvSpPr>
          <p:nvPr/>
        </p:nvSpPr>
        <p:spPr>
          <a:xfrm>
            <a:off x="5680974"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1">
                  <a:lumMod val="85000"/>
                </a:schemeClr>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87" name="Freeform: Shape 186" descr="Human outline graph"/>
          <p:cNvSpPr>
            <a:spLocks noChangeAspect="1"/>
          </p:cNvSpPr>
          <p:nvPr/>
        </p:nvSpPr>
        <p:spPr>
          <a:xfrm>
            <a:off x="6073889"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1">
                  <a:lumMod val="85000"/>
                </a:schemeClr>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86" name="Freeform: Shape 185" descr="Human outline graph"/>
          <p:cNvSpPr>
            <a:spLocks noChangeAspect="1"/>
          </p:cNvSpPr>
          <p:nvPr/>
        </p:nvSpPr>
        <p:spPr>
          <a:xfrm>
            <a:off x="6466805"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1">
                  <a:lumMod val="85000"/>
                </a:schemeClr>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06" name="Rectangle 105">
            <a:extLst>
              <a:ext uri="{C183D7F6-B498-43B3-948B-1728B52AA6E4}">
                <adec:decorative xmlns:adec="http://schemas.microsoft.com/office/drawing/2017/decorative" val="1"/>
              </a:ext>
            </a:extLst>
          </p:cNvPr>
          <p:cNvSpPr/>
          <p:nvPr/>
        </p:nvSpPr>
        <p:spPr>
          <a:xfrm>
            <a:off x="2820846" y="3067279"/>
            <a:ext cx="4122005" cy="1388106"/>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Freeform: Shape 169" descr="Human outline graph"/>
          <p:cNvSpPr/>
          <p:nvPr/>
        </p:nvSpPr>
        <p:spPr>
          <a:xfrm>
            <a:off x="3016505" y="3217866"/>
            <a:ext cx="487547" cy="1086931"/>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17536 w 1279418"/>
              <a:gd name="connsiteY9" fmla="*/ 987825 h 2843630"/>
              <a:gd name="connsiteX10" fmla="*/ 917536 w 1279418"/>
              <a:gd name="connsiteY10" fmla="*/ 1331686 h 2843630"/>
              <a:gd name="connsiteX11" fmla="*/ 1014281 w 1279418"/>
              <a:gd name="connsiteY11" fmla="*/ 1616543 h 2843630"/>
              <a:gd name="connsiteX12" fmla="*/ 960580 w 1279418"/>
              <a:gd name="connsiteY12" fmla="*/ 2066380 h 2843630"/>
              <a:gd name="connsiteX13" fmla="*/ 942594 w 1279418"/>
              <a:gd name="connsiteY13" fmla="*/ 2066636 h 2843630"/>
              <a:gd name="connsiteX14" fmla="*/ 942594 w 1279418"/>
              <a:gd name="connsiteY14" fmla="*/ 2722978 h 2843630"/>
              <a:gd name="connsiteX15" fmla="*/ 821942 w 1279418"/>
              <a:gd name="connsiteY15" fmla="*/ 2843630 h 2843630"/>
              <a:gd name="connsiteX16" fmla="*/ 816225 w 1279418"/>
              <a:gd name="connsiteY16" fmla="*/ 2843630 h 2843630"/>
              <a:gd name="connsiteX17" fmla="*/ 695573 w 1279418"/>
              <a:gd name="connsiteY17" fmla="*/ 2722978 h 2843630"/>
              <a:gd name="connsiteX18" fmla="*/ 695573 w 1279418"/>
              <a:gd name="connsiteY18" fmla="*/ 2070157 h 2843630"/>
              <a:gd name="connsiteX19" fmla="*/ 584764 w 1279418"/>
              <a:gd name="connsiteY19" fmla="*/ 2071736 h 2843630"/>
              <a:gd name="connsiteX20" fmla="*/ 584764 w 1279418"/>
              <a:gd name="connsiteY20" fmla="*/ 2722978 h 2843630"/>
              <a:gd name="connsiteX21" fmla="*/ 464112 w 1279418"/>
              <a:gd name="connsiteY21" fmla="*/ 2843630 h 2843630"/>
              <a:gd name="connsiteX22" fmla="*/ 458395 w 1279418"/>
              <a:gd name="connsiteY22" fmla="*/ 2843630 h 2843630"/>
              <a:gd name="connsiteX23" fmla="*/ 337743 w 1279418"/>
              <a:gd name="connsiteY23" fmla="*/ 2722978 h 2843630"/>
              <a:gd name="connsiteX24" fmla="*/ 337743 w 1279418"/>
              <a:gd name="connsiteY24" fmla="*/ 2075257 h 2843630"/>
              <a:gd name="connsiteX25" fmla="*/ 304101 w 1279418"/>
              <a:gd name="connsiteY25" fmla="*/ 2075736 h 2843630"/>
              <a:gd name="connsiteX26" fmla="*/ 250400 w 1279418"/>
              <a:gd name="connsiteY26" fmla="*/ 1616543 h 2843630"/>
              <a:gd name="connsiteX27" fmla="*/ 347144 w 1279418"/>
              <a:gd name="connsiteY27" fmla="*/ 1331689 h 2843630"/>
              <a:gd name="connsiteX28" fmla="*/ 347144 w 1279418"/>
              <a:gd name="connsiteY28" fmla="*/ 987825 h 2843630"/>
              <a:gd name="connsiteX29" fmla="*/ 333380 w 1279418"/>
              <a:gd name="connsiteY29" fmla="*/ 987825 h 2843630"/>
              <a:gd name="connsiteX30" fmla="*/ 214156 w 1279418"/>
              <a:gd name="connsiteY30" fmla="*/ 1650893 h 2843630"/>
              <a:gd name="connsiteX31" fmla="*/ 88840 w 1279418"/>
              <a:gd name="connsiteY31" fmla="*/ 1738012 h 2843630"/>
              <a:gd name="connsiteX32" fmla="*/ 1721 w 1279418"/>
              <a:gd name="connsiteY32" fmla="*/ 1612696 h 2843630"/>
              <a:gd name="connsiteX33" fmla="*/ 151558 w 1279418"/>
              <a:gd name="connsiteY33" fmla="*/ 779369 h 2843630"/>
              <a:gd name="connsiteX34" fmla="*/ 165076 w 1279418"/>
              <a:gd name="connsiteY34" fmla="*/ 745240 h 2843630"/>
              <a:gd name="connsiteX35" fmla="*/ 166159 w 1279418"/>
              <a:gd name="connsiteY35" fmla="*/ 739877 h 2843630"/>
              <a:gd name="connsiteX36" fmla="*/ 330610 w 1279418"/>
              <a:gd name="connsiteY36" fmla="*/ 630871 h 2843630"/>
              <a:gd name="connsiteX37" fmla="*/ 631229 w 1279418"/>
              <a:gd name="connsiteY37" fmla="*/ 0 h 2843630"/>
              <a:gd name="connsiteX38" fmla="*/ 930644 w 1279418"/>
              <a:gd name="connsiteY38" fmla="*/ 299414 h 2843630"/>
              <a:gd name="connsiteX39" fmla="*/ 631229 w 1279418"/>
              <a:gd name="connsiteY39" fmla="*/ 598828 h 2843630"/>
              <a:gd name="connsiteX40" fmla="*/ 331814 w 1279418"/>
              <a:gd name="connsiteY40" fmla="*/ 299414 h 2843630"/>
              <a:gd name="connsiteX41" fmla="*/ 631229 w 1279418"/>
              <a:gd name="connsiteY41"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17536" y="987825"/>
                </a:lnTo>
                <a:lnTo>
                  <a:pt x="917536" y="1331686"/>
                </a:lnTo>
                <a:lnTo>
                  <a:pt x="1014281" y="1616543"/>
                </a:lnTo>
                <a:cubicBezTo>
                  <a:pt x="996406" y="1766519"/>
                  <a:pt x="978455" y="1916404"/>
                  <a:pt x="960580" y="2066380"/>
                </a:cubicBezTo>
                <a:lnTo>
                  <a:pt x="942594" y="2066636"/>
                </a:lnTo>
                <a:lnTo>
                  <a:pt x="942594" y="2722978"/>
                </a:lnTo>
                <a:cubicBezTo>
                  <a:pt x="942594" y="2789612"/>
                  <a:pt x="888576" y="2843630"/>
                  <a:pt x="821942" y="2843630"/>
                </a:cubicBezTo>
                <a:lnTo>
                  <a:pt x="816225" y="2843630"/>
                </a:lnTo>
                <a:cubicBezTo>
                  <a:pt x="749591" y="2843630"/>
                  <a:pt x="695573" y="2789612"/>
                  <a:pt x="695573" y="2722978"/>
                </a:cubicBezTo>
                <a:lnTo>
                  <a:pt x="695573" y="2070157"/>
                </a:lnTo>
                <a:lnTo>
                  <a:pt x="584764" y="2071736"/>
                </a:lnTo>
                <a:lnTo>
                  <a:pt x="584764" y="2722978"/>
                </a:lnTo>
                <a:cubicBezTo>
                  <a:pt x="584764" y="2789612"/>
                  <a:pt x="530746" y="2843630"/>
                  <a:pt x="464112" y="2843630"/>
                </a:cubicBezTo>
                <a:lnTo>
                  <a:pt x="458395" y="2843630"/>
                </a:lnTo>
                <a:cubicBezTo>
                  <a:pt x="391761" y="2843630"/>
                  <a:pt x="337743" y="2789612"/>
                  <a:pt x="337743" y="2722978"/>
                </a:cubicBezTo>
                <a:lnTo>
                  <a:pt x="337743" y="2075257"/>
                </a:lnTo>
                <a:lnTo>
                  <a:pt x="304101" y="2075736"/>
                </a:lnTo>
                <a:lnTo>
                  <a:pt x="250400" y="1616543"/>
                </a:lnTo>
                <a:lnTo>
                  <a:pt x="347144" y="1331689"/>
                </a:lnTo>
                <a:lnTo>
                  <a:pt x="347144"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3"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descr="Human outline graph"/>
          <p:cNvSpPr/>
          <p:nvPr/>
        </p:nvSpPr>
        <p:spPr>
          <a:xfrm>
            <a:off x="3550818" y="3217865"/>
            <a:ext cx="487547" cy="1086931"/>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17536 w 1279418"/>
              <a:gd name="connsiteY9" fmla="*/ 987825 h 2843630"/>
              <a:gd name="connsiteX10" fmla="*/ 917536 w 1279418"/>
              <a:gd name="connsiteY10" fmla="*/ 1331686 h 2843630"/>
              <a:gd name="connsiteX11" fmla="*/ 1014281 w 1279418"/>
              <a:gd name="connsiteY11" fmla="*/ 1616543 h 2843630"/>
              <a:gd name="connsiteX12" fmla="*/ 960580 w 1279418"/>
              <a:gd name="connsiteY12" fmla="*/ 2066380 h 2843630"/>
              <a:gd name="connsiteX13" fmla="*/ 942594 w 1279418"/>
              <a:gd name="connsiteY13" fmla="*/ 2066636 h 2843630"/>
              <a:gd name="connsiteX14" fmla="*/ 942594 w 1279418"/>
              <a:gd name="connsiteY14" fmla="*/ 2722978 h 2843630"/>
              <a:gd name="connsiteX15" fmla="*/ 821942 w 1279418"/>
              <a:gd name="connsiteY15" fmla="*/ 2843630 h 2843630"/>
              <a:gd name="connsiteX16" fmla="*/ 816225 w 1279418"/>
              <a:gd name="connsiteY16" fmla="*/ 2843630 h 2843630"/>
              <a:gd name="connsiteX17" fmla="*/ 695573 w 1279418"/>
              <a:gd name="connsiteY17" fmla="*/ 2722978 h 2843630"/>
              <a:gd name="connsiteX18" fmla="*/ 695573 w 1279418"/>
              <a:gd name="connsiteY18" fmla="*/ 2070157 h 2843630"/>
              <a:gd name="connsiteX19" fmla="*/ 584764 w 1279418"/>
              <a:gd name="connsiteY19" fmla="*/ 2071736 h 2843630"/>
              <a:gd name="connsiteX20" fmla="*/ 584764 w 1279418"/>
              <a:gd name="connsiteY20" fmla="*/ 2722978 h 2843630"/>
              <a:gd name="connsiteX21" fmla="*/ 464112 w 1279418"/>
              <a:gd name="connsiteY21" fmla="*/ 2843630 h 2843630"/>
              <a:gd name="connsiteX22" fmla="*/ 458395 w 1279418"/>
              <a:gd name="connsiteY22" fmla="*/ 2843630 h 2843630"/>
              <a:gd name="connsiteX23" fmla="*/ 337743 w 1279418"/>
              <a:gd name="connsiteY23" fmla="*/ 2722978 h 2843630"/>
              <a:gd name="connsiteX24" fmla="*/ 337743 w 1279418"/>
              <a:gd name="connsiteY24" fmla="*/ 2075257 h 2843630"/>
              <a:gd name="connsiteX25" fmla="*/ 304101 w 1279418"/>
              <a:gd name="connsiteY25" fmla="*/ 2075736 h 2843630"/>
              <a:gd name="connsiteX26" fmla="*/ 250400 w 1279418"/>
              <a:gd name="connsiteY26" fmla="*/ 1616543 h 2843630"/>
              <a:gd name="connsiteX27" fmla="*/ 347144 w 1279418"/>
              <a:gd name="connsiteY27" fmla="*/ 1331689 h 2843630"/>
              <a:gd name="connsiteX28" fmla="*/ 347144 w 1279418"/>
              <a:gd name="connsiteY28" fmla="*/ 987825 h 2843630"/>
              <a:gd name="connsiteX29" fmla="*/ 333380 w 1279418"/>
              <a:gd name="connsiteY29" fmla="*/ 987825 h 2843630"/>
              <a:gd name="connsiteX30" fmla="*/ 214156 w 1279418"/>
              <a:gd name="connsiteY30" fmla="*/ 1650893 h 2843630"/>
              <a:gd name="connsiteX31" fmla="*/ 88840 w 1279418"/>
              <a:gd name="connsiteY31" fmla="*/ 1738012 h 2843630"/>
              <a:gd name="connsiteX32" fmla="*/ 1721 w 1279418"/>
              <a:gd name="connsiteY32" fmla="*/ 1612696 h 2843630"/>
              <a:gd name="connsiteX33" fmla="*/ 151558 w 1279418"/>
              <a:gd name="connsiteY33" fmla="*/ 779369 h 2843630"/>
              <a:gd name="connsiteX34" fmla="*/ 165076 w 1279418"/>
              <a:gd name="connsiteY34" fmla="*/ 745240 h 2843630"/>
              <a:gd name="connsiteX35" fmla="*/ 166159 w 1279418"/>
              <a:gd name="connsiteY35" fmla="*/ 739877 h 2843630"/>
              <a:gd name="connsiteX36" fmla="*/ 330610 w 1279418"/>
              <a:gd name="connsiteY36" fmla="*/ 630871 h 2843630"/>
              <a:gd name="connsiteX37" fmla="*/ 631229 w 1279418"/>
              <a:gd name="connsiteY37" fmla="*/ 0 h 2843630"/>
              <a:gd name="connsiteX38" fmla="*/ 930644 w 1279418"/>
              <a:gd name="connsiteY38" fmla="*/ 299414 h 2843630"/>
              <a:gd name="connsiteX39" fmla="*/ 631229 w 1279418"/>
              <a:gd name="connsiteY39" fmla="*/ 598828 h 2843630"/>
              <a:gd name="connsiteX40" fmla="*/ 331814 w 1279418"/>
              <a:gd name="connsiteY40" fmla="*/ 299414 h 2843630"/>
              <a:gd name="connsiteX41" fmla="*/ 631229 w 1279418"/>
              <a:gd name="connsiteY41"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17536" y="987825"/>
                </a:lnTo>
                <a:lnTo>
                  <a:pt x="917536" y="1331686"/>
                </a:lnTo>
                <a:lnTo>
                  <a:pt x="1014281" y="1616543"/>
                </a:lnTo>
                <a:cubicBezTo>
                  <a:pt x="996406" y="1766519"/>
                  <a:pt x="978455" y="1916404"/>
                  <a:pt x="960580" y="2066380"/>
                </a:cubicBezTo>
                <a:lnTo>
                  <a:pt x="942594" y="2066636"/>
                </a:lnTo>
                <a:lnTo>
                  <a:pt x="942594" y="2722978"/>
                </a:lnTo>
                <a:cubicBezTo>
                  <a:pt x="942594" y="2789612"/>
                  <a:pt x="888576" y="2843630"/>
                  <a:pt x="821942" y="2843630"/>
                </a:cubicBezTo>
                <a:lnTo>
                  <a:pt x="816225" y="2843630"/>
                </a:lnTo>
                <a:cubicBezTo>
                  <a:pt x="749591" y="2843630"/>
                  <a:pt x="695573" y="2789612"/>
                  <a:pt x="695573" y="2722978"/>
                </a:cubicBezTo>
                <a:lnTo>
                  <a:pt x="695573" y="2070157"/>
                </a:lnTo>
                <a:lnTo>
                  <a:pt x="584764" y="2071736"/>
                </a:lnTo>
                <a:lnTo>
                  <a:pt x="584764" y="2722978"/>
                </a:lnTo>
                <a:cubicBezTo>
                  <a:pt x="584764" y="2789612"/>
                  <a:pt x="530746" y="2843630"/>
                  <a:pt x="464112" y="2843630"/>
                </a:cubicBezTo>
                <a:lnTo>
                  <a:pt x="458395" y="2843630"/>
                </a:lnTo>
                <a:cubicBezTo>
                  <a:pt x="391761" y="2843630"/>
                  <a:pt x="337743" y="2789612"/>
                  <a:pt x="337743" y="2722978"/>
                </a:cubicBezTo>
                <a:lnTo>
                  <a:pt x="337743" y="2075257"/>
                </a:lnTo>
                <a:lnTo>
                  <a:pt x="304101" y="2075736"/>
                </a:lnTo>
                <a:lnTo>
                  <a:pt x="250400" y="1616543"/>
                </a:lnTo>
                <a:lnTo>
                  <a:pt x="347144" y="1331689"/>
                </a:lnTo>
                <a:lnTo>
                  <a:pt x="347144"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3"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descr="Human outline graph"/>
          <p:cNvSpPr/>
          <p:nvPr/>
        </p:nvSpPr>
        <p:spPr>
          <a:xfrm>
            <a:off x="4090306" y="3217865"/>
            <a:ext cx="465200" cy="1086932"/>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17536 w 1279418"/>
              <a:gd name="connsiteY9" fmla="*/ 987825 h 2843630"/>
              <a:gd name="connsiteX10" fmla="*/ 917536 w 1279418"/>
              <a:gd name="connsiteY10" fmla="*/ 1331686 h 2843630"/>
              <a:gd name="connsiteX11" fmla="*/ 1014281 w 1279418"/>
              <a:gd name="connsiteY11" fmla="*/ 1616543 h 2843630"/>
              <a:gd name="connsiteX12" fmla="*/ 960580 w 1279418"/>
              <a:gd name="connsiteY12" fmla="*/ 2066380 h 2843630"/>
              <a:gd name="connsiteX13" fmla="*/ 942594 w 1279418"/>
              <a:gd name="connsiteY13" fmla="*/ 2066636 h 2843630"/>
              <a:gd name="connsiteX14" fmla="*/ 942594 w 1279418"/>
              <a:gd name="connsiteY14" fmla="*/ 2722978 h 2843630"/>
              <a:gd name="connsiteX15" fmla="*/ 821942 w 1279418"/>
              <a:gd name="connsiteY15" fmla="*/ 2843630 h 2843630"/>
              <a:gd name="connsiteX16" fmla="*/ 816225 w 1279418"/>
              <a:gd name="connsiteY16" fmla="*/ 2843630 h 2843630"/>
              <a:gd name="connsiteX17" fmla="*/ 695573 w 1279418"/>
              <a:gd name="connsiteY17" fmla="*/ 2722978 h 2843630"/>
              <a:gd name="connsiteX18" fmla="*/ 695573 w 1279418"/>
              <a:gd name="connsiteY18" fmla="*/ 2070157 h 2843630"/>
              <a:gd name="connsiteX19" fmla="*/ 584764 w 1279418"/>
              <a:gd name="connsiteY19" fmla="*/ 2071736 h 2843630"/>
              <a:gd name="connsiteX20" fmla="*/ 584764 w 1279418"/>
              <a:gd name="connsiteY20" fmla="*/ 2722978 h 2843630"/>
              <a:gd name="connsiteX21" fmla="*/ 464112 w 1279418"/>
              <a:gd name="connsiteY21" fmla="*/ 2843630 h 2843630"/>
              <a:gd name="connsiteX22" fmla="*/ 458395 w 1279418"/>
              <a:gd name="connsiteY22" fmla="*/ 2843630 h 2843630"/>
              <a:gd name="connsiteX23" fmla="*/ 337743 w 1279418"/>
              <a:gd name="connsiteY23" fmla="*/ 2722978 h 2843630"/>
              <a:gd name="connsiteX24" fmla="*/ 337743 w 1279418"/>
              <a:gd name="connsiteY24" fmla="*/ 2075257 h 2843630"/>
              <a:gd name="connsiteX25" fmla="*/ 304101 w 1279418"/>
              <a:gd name="connsiteY25" fmla="*/ 2075736 h 2843630"/>
              <a:gd name="connsiteX26" fmla="*/ 250400 w 1279418"/>
              <a:gd name="connsiteY26" fmla="*/ 1616543 h 2843630"/>
              <a:gd name="connsiteX27" fmla="*/ 347144 w 1279418"/>
              <a:gd name="connsiteY27" fmla="*/ 1331689 h 2843630"/>
              <a:gd name="connsiteX28" fmla="*/ 347144 w 1279418"/>
              <a:gd name="connsiteY28" fmla="*/ 987825 h 2843630"/>
              <a:gd name="connsiteX29" fmla="*/ 333380 w 1279418"/>
              <a:gd name="connsiteY29" fmla="*/ 987825 h 2843630"/>
              <a:gd name="connsiteX30" fmla="*/ 214156 w 1279418"/>
              <a:gd name="connsiteY30" fmla="*/ 1650893 h 2843630"/>
              <a:gd name="connsiteX31" fmla="*/ 88840 w 1279418"/>
              <a:gd name="connsiteY31" fmla="*/ 1738012 h 2843630"/>
              <a:gd name="connsiteX32" fmla="*/ 1721 w 1279418"/>
              <a:gd name="connsiteY32" fmla="*/ 1612696 h 2843630"/>
              <a:gd name="connsiteX33" fmla="*/ 151558 w 1279418"/>
              <a:gd name="connsiteY33" fmla="*/ 779369 h 2843630"/>
              <a:gd name="connsiteX34" fmla="*/ 165076 w 1279418"/>
              <a:gd name="connsiteY34" fmla="*/ 745240 h 2843630"/>
              <a:gd name="connsiteX35" fmla="*/ 166159 w 1279418"/>
              <a:gd name="connsiteY35" fmla="*/ 739877 h 2843630"/>
              <a:gd name="connsiteX36" fmla="*/ 330610 w 1279418"/>
              <a:gd name="connsiteY36" fmla="*/ 630871 h 2843630"/>
              <a:gd name="connsiteX37" fmla="*/ 631229 w 1279418"/>
              <a:gd name="connsiteY37" fmla="*/ 0 h 2843630"/>
              <a:gd name="connsiteX38" fmla="*/ 930644 w 1279418"/>
              <a:gd name="connsiteY38" fmla="*/ 299414 h 2843630"/>
              <a:gd name="connsiteX39" fmla="*/ 631229 w 1279418"/>
              <a:gd name="connsiteY39" fmla="*/ 598828 h 2843630"/>
              <a:gd name="connsiteX40" fmla="*/ 331814 w 1279418"/>
              <a:gd name="connsiteY40" fmla="*/ 299414 h 2843630"/>
              <a:gd name="connsiteX41" fmla="*/ 631229 w 1279418"/>
              <a:gd name="connsiteY41"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17536" y="987825"/>
                </a:lnTo>
                <a:lnTo>
                  <a:pt x="917536" y="1331686"/>
                </a:lnTo>
                <a:lnTo>
                  <a:pt x="1014281" y="1616543"/>
                </a:lnTo>
                <a:cubicBezTo>
                  <a:pt x="996406" y="1766519"/>
                  <a:pt x="978455" y="1916404"/>
                  <a:pt x="960580" y="2066380"/>
                </a:cubicBezTo>
                <a:lnTo>
                  <a:pt x="942594" y="2066636"/>
                </a:lnTo>
                <a:lnTo>
                  <a:pt x="942594" y="2722978"/>
                </a:lnTo>
                <a:cubicBezTo>
                  <a:pt x="942594" y="2789612"/>
                  <a:pt x="888576" y="2843630"/>
                  <a:pt x="821942" y="2843630"/>
                </a:cubicBezTo>
                <a:lnTo>
                  <a:pt x="816225" y="2843630"/>
                </a:lnTo>
                <a:cubicBezTo>
                  <a:pt x="749591" y="2843630"/>
                  <a:pt x="695573" y="2789612"/>
                  <a:pt x="695573" y="2722978"/>
                </a:cubicBezTo>
                <a:lnTo>
                  <a:pt x="695573" y="2070157"/>
                </a:lnTo>
                <a:lnTo>
                  <a:pt x="584764" y="2071736"/>
                </a:lnTo>
                <a:lnTo>
                  <a:pt x="584764" y="2722978"/>
                </a:lnTo>
                <a:cubicBezTo>
                  <a:pt x="584764" y="2789612"/>
                  <a:pt x="530746" y="2843630"/>
                  <a:pt x="464112" y="2843630"/>
                </a:cubicBezTo>
                <a:lnTo>
                  <a:pt x="458395" y="2843630"/>
                </a:lnTo>
                <a:cubicBezTo>
                  <a:pt x="391761" y="2843630"/>
                  <a:pt x="337743" y="2789612"/>
                  <a:pt x="337743" y="2722978"/>
                </a:cubicBezTo>
                <a:lnTo>
                  <a:pt x="337743" y="2075257"/>
                </a:lnTo>
                <a:lnTo>
                  <a:pt x="304101" y="2075736"/>
                </a:lnTo>
                <a:lnTo>
                  <a:pt x="250400" y="1616543"/>
                </a:lnTo>
                <a:lnTo>
                  <a:pt x="347144" y="1331689"/>
                </a:lnTo>
                <a:lnTo>
                  <a:pt x="347144"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3"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60000">
                <a:schemeClr val="bg1"/>
              </a:gs>
              <a:gs pos="60000">
                <a:schemeClr val="bg2"/>
              </a:gs>
            </a:gsLst>
            <a:lin ang="5400000" scaled="1"/>
          </a:gradFill>
          <a:ln w="3175">
            <a:solidFill>
              <a:schemeClr val="bg2"/>
            </a:solidFill>
            <a:round/>
            <a:headEnd/>
            <a:tailEnd/>
          </a:ln>
        </p:spPr>
        <p:txBody>
          <a:bodyPr vert="horz" wrap="square" lIns="93252" tIns="46627" rIns="93252" bIns="46627" numCol="1" anchor="t" anchorCtr="0" compatLnSpc="1">
            <a:prstTxWarp prst="textNoShape">
              <a:avLst/>
            </a:prstTxWarp>
          </a:bodyPr>
          <a:lstStyle/>
          <a:p>
            <a:pPr defTabSz="932518"/>
            <a:endParaRPr lang="en-US" sz="1938" dirty="0">
              <a:solidFill>
                <a:prstClr val="black"/>
              </a:solidFill>
            </a:endParaRPr>
          </a:p>
        </p:txBody>
      </p:sp>
      <p:sp>
        <p:nvSpPr>
          <p:cNvPr id="107" name="TextBox 106"/>
          <p:cNvSpPr txBox="1"/>
          <p:nvPr/>
        </p:nvSpPr>
        <p:spPr>
          <a:xfrm>
            <a:off x="4594906" y="3587455"/>
            <a:ext cx="2241052" cy="867930"/>
          </a:xfrm>
          <a:prstGeom prst="rect">
            <a:avLst/>
          </a:prstGeom>
          <a:noFill/>
        </p:spPr>
        <p:txBody>
          <a:bodyPr wrap="square" rtlCol="0">
            <a:spAutoFit/>
          </a:bodyPr>
          <a:lstStyle/>
          <a:p>
            <a:pPr>
              <a:lnSpc>
                <a:spcPct val="90000"/>
              </a:lnSpc>
            </a:pPr>
            <a:r>
              <a:rPr lang="en-US" sz="2800" b="1" dirty="0">
                <a:solidFill>
                  <a:schemeClr val="bg2"/>
                </a:solidFill>
              </a:rPr>
              <a:t>2.3</a:t>
            </a:r>
            <a:r>
              <a:rPr lang="en-US" sz="2800" dirty="0">
                <a:solidFill>
                  <a:schemeClr val="bg2"/>
                </a:solidFill>
              </a:rPr>
              <a:t> females… </a:t>
            </a:r>
          </a:p>
        </p:txBody>
      </p:sp>
      <p:grpSp>
        <p:nvGrpSpPr>
          <p:cNvPr id="24" name="Group 23" descr="Random shapes with multiple colors">
            <a:extLst>
              <a:ext uri="{FF2B5EF4-FFF2-40B4-BE49-F238E27FC236}">
                <a16:creationId xmlns:a16="http://schemas.microsoft.com/office/drawing/2014/main" id="{D4DBA33A-2A20-4AC0-A658-A5E1A38BC0DB}"/>
              </a:ext>
            </a:extLst>
          </p:cNvPr>
          <p:cNvGrpSpPr/>
          <p:nvPr/>
        </p:nvGrpSpPr>
        <p:grpSpPr>
          <a:xfrm>
            <a:off x="5439364" y="4562022"/>
            <a:ext cx="1501817" cy="1662791"/>
            <a:chOff x="5317327" y="4648005"/>
            <a:chExt cx="1501817" cy="1662791"/>
          </a:xfrm>
        </p:grpSpPr>
        <p:grpSp>
          <p:nvGrpSpPr>
            <p:cNvPr id="23" name="Group 22">
              <a:extLst>
                <a:ext uri="{FF2B5EF4-FFF2-40B4-BE49-F238E27FC236}">
                  <a16:creationId xmlns:a16="http://schemas.microsoft.com/office/drawing/2014/main" id="{FB1AABEB-7EDF-433E-B0D9-A4A7CC13ED1A}"/>
                </a:ext>
              </a:extLst>
            </p:cNvPr>
            <p:cNvGrpSpPr/>
            <p:nvPr/>
          </p:nvGrpSpPr>
          <p:grpSpPr>
            <a:xfrm>
              <a:off x="5547138" y="5810375"/>
              <a:ext cx="760243" cy="500421"/>
              <a:chOff x="4784305" y="5163779"/>
              <a:chExt cx="760243" cy="500421"/>
            </a:xfrm>
          </p:grpSpPr>
          <p:sp>
            <p:nvSpPr>
              <p:cNvPr id="7" name="Star: 5 Points 6">
                <a:extLst>
                  <a:ext uri="{FF2B5EF4-FFF2-40B4-BE49-F238E27FC236}">
                    <a16:creationId xmlns:a16="http://schemas.microsoft.com/office/drawing/2014/main" id="{F6EA534D-A2AB-4AE9-AB03-C8BCEC2BAD3D}"/>
                  </a:ext>
                </a:extLst>
              </p:cNvPr>
              <p:cNvSpPr/>
              <p:nvPr/>
            </p:nvSpPr>
            <p:spPr>
              <a:xfrm>
                <a:off x="4784305" y="5237657"/>
                <a:ext cx="426543" cy="426543"/>
              </a:xfrm>
              <a:prstGeom prst="star5">
                <a:avLst/>
              </a:prstGeom>
              <a:gradFill>
                <a:gsLst>
                  <a:gs pos="50000">
                    <a:schemeClr val="accent2"/>
                  </a:gs>
                  <a:gs pos="50000">
                    <a:srgbClr val="1FBCEF"/>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9" name="Cylinder 18">
                <a:extLst>
                  <a:ext uri="{FF2B5EF4-FFF2-40B4-BE49-F238E27FC236}">
                    <a16:creationId xmlns:a16="http://schemas.microsoft.com/office/drawing/2014/main" id="{D0FBDE43-3BB4-47A1-8212-C6DCD8D925FD}"/>
                  </a:ext>
                </a:extLst>
              </p:cNvPr>
              <p:cNvSpPr/>
              <p:nvPr/>
            </p:nvSpPr>
            <p:spPr>
              <a:xfrm>
                <a:off x="5245964" y="5163779"/>
                <a:ext cx="298584" cy="500421"/>
              </a:xfrm>
              <a:prstGeom prst="can">
                <a:avLst/>
              </a:prstGeom>
              <a:gradFill>
                <a:gsLst>
                  <a:gs pos="50000">
                    <a:schemeClr val="accent2"/>
                  </a:gs>
                  <a:gs pos="50000">
                    <a:srgbClr val="1FBCEF"/>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grpSp>
        <p:grpSp>
          <p:nvGrpSpPr>
            <p:cNvPr id="22" name="Group 21">
              <a:extLst>
                <a:ext uri="{FF2B5EF4-FFF2-40B4-BE49-F238E27FC236}">
                  <a16:creationId xmlns:a16="http://schemas.microsoft.com/office/drawing/2014/main" id="{AF9F2FA5-DD28-4E6D-A3D1-ECFED01828F6}"/>
                </a:ext>
              </a:extLst>
            </p:cNvPr>
            <p:cNvGrpSpPr/>
            <p:nvPr/>
          </p:nvGrpSpPr>
          <p:grpSpPr>
            <a:xfrm>
              <a:off x="5317327" y="4648005"/>
              <a:ext cx="1501817" cy="1043627"/>
              <a:chOff x="2957410" y="7251700"/>
              <a:chExt cx="1501817" cy="1043627"/>
            </a:xfrm>
          </p:grpSpPr>
          <p:sp>
            <p:nvSpPr>
              <p:cNvPr id="21" name="Speech Bubble: Rectangle 20">
                <a:extLst>
                  <a:ext uri="{FF2B5EF4-FFF2-40B4-BE49-F238E27FC236}">
                    <a16:creationId xmlns:a16="http://schemas.microsoft.com/office/drawing/2014/main" id="{980D9FA1-CA43-4D5E-871B-D40A0738AA86}"/>
                  </a:ext>
                </a:extLst>
              </p:cNvPr>
              <p:cNvSpPr/>
              <p:nvPr/>
            </p:nvSpPr>
            <p:spPr>
              <a:xfrm>
                <a:off x="2957410" y="7251700"/>
                <a:ext cx="1501817" cy="1043627"/>
              </a:xfrm>
              <a:prstGeom prst="wedgeRectCallout">
                <a:avLst/>
              </a:prstGeom>
              <a:gradFill>
                <a:gsLst>
                  <a:gs pos="20000">
                    <a:schemeClr val="accent2"/>
                  </a:gs>
                  <a:gs pos="20000">
                    <a:srgbClr val="1FBCEF"/>
                  </a:gs>
                </a:gsLst>
                <a:lin ang="5400000" scaled="1"/>
              </a:gradFill>
              <a:ln w="3175">
                <a:noFill/>
                <a:round/>
                <a:headEnd/>
                <a:tailEnd/>
              </a:ln>
            </p:spPr>
            <p:txBody>
              <a:bodyPr rot="0" spcFirstLastPara="0" vertOverflow="overflow" horzOverflow="overflow" vert="horz" wrap="square" lIns="93252" tIns="46627" rIns="93252" bIns="46627" numCol="1" spcCol="0" rtlCol="0" fromWordArt="0" anchor="t" anchorCtr="0" forceAA="0" compatLnSpc="1">
                <a:prstTxWarp prst="textNoShape">
                  <a:avLst/>
                </a:prstTxWarp>
                <a:noAutofit/>
              </a:bodyPr>
              <a:lstStyle/>
              <a:p>
                <a:pPr defTabSz="932518"/>
                <a:endParaRPr lang="en-US" sz="1938">
                  <a:solidFill>
                    <a:prstClr val="black"/>
                  </a:solidFill>
                </a:endParaRPr>
              </a:p>
            </p:txBody>
          </p:sp>
          <p:sp>
            <p:nvSpPr>
              <p:cNvPr id="48" name="TextBox 47">
                <a:extLst>
                  <a:ext uri="{FF2B5EF4-FFF2-40B4-BE49-F238E27FC236}">
                    <a16:creationId xmlns:a16="http://schemas.microsoft.com/office/drawing/2014/main" id="{2BA24C10-8D31-443A-80E9-F6F747C1DD32}"/>
                  </a:ext>
                </a:extLst>
              </p:cNvPr>
              <p:cNvSpPr txBox="1"/>
              <p:nvPr/>
            </p:nvSpPr>
            <p:spPr>
              <a:xfrm>
                <a:off x="2973125" y="7464330"/>
                <a:ext cx="1330685" cy="830997"/>
              </a:xfrm>
              <a:prstGeom prst="rect">
                <a:avLst/>
              </a:prstGeom>
              <a:noFill/>
            </p:spPr>
            <p:txBody>
              <a:bodyPr wrap="square" rtlCol="0">
                <a:spAutoFit/>
              </a:bodyPr>
              <a:lstStyle/>
              <a:p>
                <a:pPr>
                  <a:defRPr/>
                </a:pPr>
                <a:r>
                  <a:rPr lang="en-US" sz="1600" spc="30" dirty="0">
                    <a:solidFill>
                      <a:schemeClr val="bg1"/>
                    </a:solidFill>
                  </a:rPr>
                  <a:t>Works with any vector shape</a:t>
                </a:r>
              </a:p>
            </p:txBody>
          </p:sp>
        </p:grpSp>
      </p:grpSp>
      <p:graphicFrame>
        <p:nvGraphicFramePr>
          <p:cNvPr id="20" name="Table 19"/>
          <p:cNvGraphicFramePr>
            <a:graphicFrameLocks noGrp="1"/>
          </p:cNvGraphicFramePr>
          <p:nvPr>
            <p:extLst>
              <p:ext uri="{D42A27DB-BD31-4B8C-83A1-F6EECF244321}">
                <p14:modId xmlns:p14="http://schemas.microsoft.com/office/powerpoint/2010/main" val="3321613754"/>
              </p:ext>
            </p:extLst>
          </p:nvPr>
        </p:nvGraphicFramePr>
        <p:xfrm>
          <a:off x="7206319" y="1415561"/>
          <a:ext cx="2953756" cy="4892040"/>
        </p:xfrm>
        <a:graphic>
          <a:graphicData uri="http://schemas.openxmlformats.org/drawingml/2006/table">
            <a:tbl>
              <a:tblPr firstRow="1">
                <a:tableStyleId>{5C22544A-7EE6-4342-B048-85BDC9FD1C3A}</a:tableStyleId>
              </a:tblPr>
              <a:tblGrid>
                <a:gridCol w="2953756">
                  <a:extLst>
                    <a:ext uri="{9D8B030D-6E8A-4147-A177-3AD203B41FA5}">
                      <a16:colId xmlns:a16="http://schemas.microsoft.com/office/drawing/2014/main" val="493813631"/>
                    </a:ext>
                  </a:extLst>
                </a:gridCol>
              </a:tblGrid>
              <a:tr h="448513">
                <a:tc>
                  <a:txBody>
                    <a:bodyPr/>
                    <a:lstStyle/>
                    <a:p>
                      <a:pPr algn="l"/>
                      <a:r>
                        <a:rPr lang="en-US" sz="1600" dirty="0">
                          <a:solidFill>
                            <a:schemeClr val="bg1"/>
                          </a:solidFill>
                        </a:rPr>
                        <a:t>Graphic</a:t>
                      </a:r>
                      <a:r>
                        <a:rPr lang="en-US" sz="1600" baseline="0" dirty="0">
                          <a:solidFill>
                            <a:schemeClr val="bg1"/>
                          </a:solidFill>
                        </a:rPr>
                        <a:t> percentages </a:t>
                      </a:r>
                    </a:p>
                    <a:p>
                      <a:pPr algn="l"/>
                      <a:r>
                        <a:rPr lang="en-US" sz="1100" baseline="0" dirty="0">
                          <a:solidFill>
                            <a:schemeClr val="bg1"/>
                          </a:solidFill>
                        </a:rPr>
                        <a:t>Works with any native or Bezier graphic</a:t>
                      </a:r>
                      <a:endParaRPr lang="en-US" sz="11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2223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gradFill>
                            <a:gsLst>
                              <a:gs pos="18000">
                                <a:schemeClr val="tx1"/>
                              </a:gs>
                              <a:gs pos="36000">
                                <a:schemeClr val="tx1"/>
                              </a:gs>
                            </a:gsLst>
                            <a:lin ang="5400000" scaled="1"/>
                          </a:gradFill>
                        </a:rPr>
                        <a:t>The fill is a gradient.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gradFill>
                            <a:gsLst>
                              <a:gs pos="18000">
                                <a:schemeClr val="tx1"/>
                              </a:gs>
                              <a:gs pos="36000">
                                <a:schemeClr val="tx1"/>
                              </a:gs>
                            </a:gsLst>
                            <a:lin ang="5400000" scaled="1"/>
                          </a:gradFill>
                        </a:rPr>
                        <a:t>To change the </a:t>
                      </a:r>
                      <a:r>
                        <a:rPr lang="en-US" sz="1200" b="0" dirty="0">
                          <a:gradFill>
                            <a:gsLst>
                              <a:gs pos="18000">
                                <a:schemeClr val="tx1"/>
                              </a:gs>
                              <a:gs pos="36000">
                                <a:schemeClr val="tx1"/>
                              </a:gs>
                            </a:gsLst>
                            <a:lin ang="5400000" scaled="1"/>
                          </a:gradFill>
                        </a:rPr>
                        <a:t>percentage, right-click </a:t>
                      </a:r>
                      <a:r>
                        <a:rPr lang="en-US" sz="1200" dirty="0">
                          <a:gradFill>
                            <a:gsLst>
                              <a:gs pos="18000">
                                <a:schemeClr val="tx1"/>
                              </a:gs>
                              <a:gs pos="36000">
                                <a:schemeClr val="tx1"/>
                              </a:gs>
                            </a:gsLst>
                            <a:lin ang="5400000" scaled="1"/>
                          </a:gradFill>
                        </a:rPr>
                        <a:t>on the graphic. </a:t>
                      </a:r>
                      <a:r>
                        <a:rPr lang="en-US" sz="1200" baseline="0" dirty="0">
                          <a:gradFill>
                            <a:gsLst>
                              <a:gs pos="18000">
                                <a:schemeClr val="tx1"/>
                              </a:gs>
                              <a:gs pos="36000">
                                <a:schemeClr val="tx1"/>
                              </a:gs>
                            </a:gsLst>
                            <a:lin ang="5400000" scaled="1"/>
                          </a:gradFill>
                        </a:rPr>
                        <a:t>Select </a:t>
                      </a:r>
                      <a:r>
                        <a:rPr lang="en-US" sz="1200" b="1" baseline="0" dirty="0">
                          <a:gradFill>
                            <a:gsLst>
                              <a:gs pos="18000">
                                <a:schemeClr val="tx1"/>
                              </a:gs>
                              <a:gs pos="36000">
                                <a:schemeClr val="tx1"/>
                              </a:gs>
                            </a:gsLst>
                            <a:lin ang="5400000" scaled="1"/>
                          </a:gradFill>
                        </a:rPr>
                        <a:t>Format Shape </a:t>
                      </a:r>
                      <a:r>
                        <a:rPr lang="en-US" sz="1200" baseline="0" dirty="0">
                          <a:gradFill>
                            <a:gsLst>
                              <a:gs pos="18000">
                                <a:schemeClr val="tx1"/>
                              </a:gs>
                              <a:gs pos="36000">
                                <a:schemeClr val="tx1"/>
                              </a:gs>
                            </a:gsLst>
                            <a:lin ang="5400000" scaled="1"/>
                          </a:gradFill>
                        </a:rPr>
                        <a:t>from the dropdown menu.       Change the % number by moving the sliders to new position.  </a:t>
                      </a:r>
                      <a:r>
                        <a:rPr lang="en-US" sz="1200" b="1" baseline="0" dirty="0">
                          <a:gradFill>
                            <a:gsLst>
                              <a:gs pos="18000">
                                <a:schemeClr val="tx1"/>
                              </a:gs>
                              <a:gs pos="36000">
                                <a:schemeClr val="tx1"/>
                              </a:gs>
                            </a:gsLst>
                            <a:lin ang="5400000" scaled="1"/>
                          </a:gradFill>
                        </a:rPr>
                        <a:t>Note: both sliders need to be at the same position percentage</a:t>
                      </a:r>
                      <a:r>
                        <a:rPr lang="en-US" sz="1200" baseline="0" dirty="0">
                          <a:gradFill>
                            <a:gsLst>
                              <a:gs pos="18000">
                                <a:schemeClr val="tx1"/>
                              </a:gs>
                              <a:gs pos="36000">
                                <a:schemeClr val="tx1"/>
                              </a:gs>
                            </a:gsLst>
                            <a:lin ang="5400000" scaled="1"/>
                          </a:gradFill>
                        </a:rPr>
                        <a:t> to get a clean line between the two colors.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gradFill>
                            <a:gsLst>
                              <a:gs pos="18000">
                                <a:schemeClr val="tx1"/>
                              </a:gs>
                              <a:gs pos="36000">
                                <a:schemeClr val="tx1"/>
                              </a:gs>
                            </a:gsLst>
                            <a:lin ang="5400000" scaled="1"/>
                          </a:gradFill>
                        </a:rPr>
                        <a:t>You can change the color of each element. Drag the slider to see the color selection. You can also add a Line to outline a shape. </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2446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3317174"/>
                  </a:ext>
                </a:extLst>
              </a:tr>
              <a:tr h="2446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3">
                              <a:lumMod val="20000"/>
                              <a:lumOff val="80000"/>
                            </a:schemeClr>
                          </a:solidFill>
                        </a:rPr>
                        <a:t>COOL TRICK</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1223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a:gradFill>
                            <a:gsLst>
                              <a:gs pos="18000">
                                <a:schemeClr val="tx1"/>
                              </a:gs>
                              <a:gs pos="36000">
                                <a:schemeClr val="tx1"/>
                              </a:gs>
                            </a:gsLst>
                            <a:lin ang="5400000" scaled="1"/>
                          </a:gradFill>
                        </a:rPr>
                        <a:t>Need to use the graphic in another document.</a:t>
                      </a:r>
                      <a:r>
                        <a:rPr lang="en-US" sz="1200" baseline="0" dirty="0">
                          <a:gradFill>
                            <a:gsLst>
                              <a:gs pos="18000">
                                <a:schemeClr val="tx1"/>
                              </a:gs>
                              <a:gs pos="36000">
                                <a:schemeClr val="tx1"/>
                              </a:gs>
                            </a:gsLst>
                            <a:lin ang="5400000" scaled="1"/>
                          </a:gradFill>
                        </a:rPr>
                        <a:t> Right-click on the graphic you want – choose  </a:t>
                      </a:r>
                      <a:r>
                        <a:rPr lang="en-US" sz="1200" b="1" baseline="0" dirty="0">
                          <a:gradFill>
                            <a:gsLst>
                              <a:gs pos="18000">
                                <a:schemeClr val="tx1"/>
                              </a:gs>
                              <a:gs pos="36000">
                                <a:schemeClr val="tx1"/>
                              </a:gs>
                            </a:gsLst>
                            <a:lin ang="5400000" scaled="1"/>
                          </a:gradFill>
                        </a:rPr>
                        <a:t>Save As Picture</a:t>
                      </a:r>
                      <a:r>
                        <a:rPr lang="en-US" sz="1200" baseline="0" dirty="0">
                          <a:gradFill>
                            <a:gsLst>
                              <a:gs pos="18000">
                                <a:schemeClr val="tx1"/>
                              </a:gs>
                              <a:gs pos="36000">
                                <a:schemeClr val="tx1"/>
                              </a:gs>
                            </a:gsLst>
                            <a:lin ang="5400000" scaled="1"/>
                          </a:gradFill>
                        </a:rPr>
                        <a:t> – select Enhanced Windows Metafile (.emf) from the dropdown menu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gradFill>
                            <a:gsLst>
                              <a:gs pos="18000">
                                <a:schemeClr val="tx1"/>
                              </a:gs>
                              <a:gs pos="36000">
                                <a:schemeClr val="tx1"/>
                              </a:gs>
                            </a:gsLst>
                            <a:lin ang="5400000" scaled="1"/>
                          </a:gradFill>
                        </a:rPr>
                        <a:t>You now have a scalable vector graphic!</a:t>
                      </a:r>
                      <a:endParaRPr lang="en-US" sz="120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35" name="Oval 34">
            <a:extLst>
              <a:ext uri="{FF2B5EF4-FFF2-40B4-BE49-F238E27FC236}">
                <a16:creationId xmlns:a16="http://schemas.microsoft.com/office/drawing/2014/main" id="{E22352E8-701A-40ED-B3F4-1052E73329EA}"/>
              </a:ext>
            </a:extLst>
          </p:cNvPr>
          <p:cNvSpPr>
            <a:spLocks noChangeAspect="1"/>
          </p:cNvSpPr>
          <p:nvPr/>
        </p:nvSpPr>
        <p:spPr>
          <a:xfrm>
            <a:off x="8767208" y="2515103"/>
            <a:ext cx="182880" cy="1828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t>1</a:t>
            </a:r>
          </a:p>
        </p:txBody>
      </p:sp>
      <p:sp>
        <p:nvSpPr>
          <p:cNvPr id="41" name="Oval 40">
            <a:extLst>
              <a:ext uri="{FF2B5EF4-FFF2-40B4-BE49-F238E27FC236}">
                <a16:creationId xmlns:a16="http://schemas.microsoft.com/office/drawing/2014/main" id="{C65D0848-2ED7-4E56-977F-3884BCF005F3}"/>
              </a:ext>
            </a:extLst>
          </p:cNvPr>
          <p:cNvSpPr>
            <a:spLocks noChangeAspect="1"/>
          </p:cNvSpPr>
          <p:nvPr/>
        </p:nvSpPr>
        <p:spPr>
          <a:xfrm>
            <a:off x="9719436" y="3263232"/>
            <a:ext cx="182880" cy="1828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18288" numCol="1" spcCol="0" rtlCol="0" fromWordArt="0" anchor="ctr" anchorCtr="0" forceAA="0" compatLnSpc="1">
            <a:prstTxWarp prst="textNoShape">
              <a:avLst/>
            </a:prstTxWarp>
            <a:noAutofit/>
          </a:bodyPr>
          <a:lstStyle/>
          <a:p>
            <a:pPr algn="ctr"/>
            <a:r>
              <a:rPr lang="en-US" sz="1100" b="1" dirty="0"/>
              <a:t>2</a:t>
            </a:r>
          </a:p>
        </p:txBody>
      </p:sp>
      <p:grpSp>
        <p:nvGrpSpPr>
          <p:cNvPr id="13" name="Group 12" descr="Menu screen shot">
            <a:extLst>
              <a:ext uri="{FF2B5EF4-FFF2-40B4-BE49-F238E27FC236}">
                <a16:creationId xmlns:a16="http://schemas.microsoft.com/office/drawing/2014/main" id="{37A3F4E2-49E7-4455-8885-51C71F0266E0}"/>
              </a:ext>
            </a:extLst>
          </p:cNvPr>
          <p:cNvGrpSpPr/>
          <p:nvPr/>
        </p:nvGrpSpPr>
        <p:grpSpPr>
          <a:xfrm>
            <a:off x="10224411" y="1415561"/>
            <a:ext cx="1733561" cy="4895235"/>
            <a:chOff x="10224411" y="1415561"/>
            <a:chExt cx="1733561" cy="4895235"/>
          </a:xfrm>
        </p:grpSpPr>
        <p:pic>
          <p:nvPicPr>
            <p:cNvPr id="31" name="Picture 30">
              <a:extLst>
                <a:ext uri="{FF2B5EF4-FFF2-40B4-BE49-F238E27FC236}">
                  <a16:creationId xmlns:a16="http://schemas.microsoft.com/office/drawing/2014/main" id="{0C7C852B-F847-4ECF-8F6C-717A1881AF8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224412" y="1415561"/>
              <a:ext cx="1733559" cy="3935372"/>
            </a:xfrm>
            <a:prstGeom prst="rect">
              <a:avLst/>
            </a:prstGeom>
          </p:spPr>
        </p:pic>
        <p:sp>
          <p:nvSpPr>
            <p:cNvPr id="9" name="Oval 8">
              <a:extLst>
                <a:ext uri="{FF2B5EF4-FFF2-40B4-BE49-F238E27FC236}">
                  <a16:creationId xmlns:a16="http://schemas.microsoft.com/office/drawing/2014/main" id="{F09E4B5E-5D03-4DAB-94CE-0596FFABB703}"/>
                </a:ext>
              </a:extLst>
            </p:cNvPr>
            <p:cNvSpPr>
              <a:spLocks noChangeAspect="1"/>
            </p:cNvSpPr>
            <p:nvPr/>
          </p:nvSpPr>
          <p:spPr>
            <a:xfrm>
              <a:off x="11091191" y="4455385"/>
              <a:ext cx="182880" cy="1828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18288" numCol="1" spcCol="0" rtlCol="0" fromWordArt="0" anchor="ctr" anchorCtr="0" forceAA="0" compatLnSpc="1">
              <a:prstTxWarp prst="textNoShape">
                <a:avLst/>
              </a:prstTxWarp>
              <a:noAutofit/>
            </a:bodyPr>
            <a:lstStyle/>
            <a:p>
              <a:pPr algn="ctr"/>
              <a:r>
                <a:rPr lang="en-US" sz="1100" b="1" dirty="0"/>
                <a:t>1</a:t>
              </a:r>
            </a:p>
          </p:txBody>
        </p:sp>
        <p:grpSp>
          <p:nvGrpSpPr>
            <p:cNvPr id="12" name="Group 11">
              <a:extLst>
                <a:ext uri="{FF2B5EF4-FFF2-40B4-BE49-F238E27FC236}">
                  <a16:creationId xmlns:a16="http://schemas.microsoft.com/office/drawing/2014/main" id="{9EED1E54-2706-4031-9F29-967E346DB0E8}"/>
                </a:ext>
              </a:extLst>
            </p:cNvPr>
            <p:cNvGrpSpPr/>
            <p:nvPr/>
          </p:nvGrpSpPr>
          <p:grpSpPr>
            <a:xfrm>
              <a:off x="10224411" y="5393418"/>
              <a:ext cx="1733561" cy="917378"/>
              <a:chOff x="10224411" y="5393418"/>
              <a:chExt cx="1733561" cy="917378"/>
            </a:xfrm>
          </p:grpSpPr>
          <p:pic>
            <p:nvPicPr>
              <p:cNvPr id="10" name="Picture 9">
                <a:extLst>
                  <a:ext uri="{FF2B5EF4-FFF2-40B4-BE49-F238E27FC236}">
                    <a16:creationId xmlns:a16="http://schemas.microsoft.com/office/drawing/2014/main" id="{0F1AD812-6C5F-45B1-B40D-FF07E278E964}"/>
                  </a:ext>
                </a:extLst>
              </p:cNvPr>
              <p:cNvPicPr>
                <a:picLocks noChangeAspect="1"/>
              </p:cNvPicPr>
              <p:nvPr/>
            </p:nvPicPr>
            <p:blipFill>
              <a:blip r:embed="rId4"/>
              <a:stretch>
                <a:fillRect/>
              </a:stretch>
            </p:blipFill>
            <p:spPr>
              <a:xfrm>
                <a:off x="10224412" y="5393418"/>
                <a:ext cx="1733560" cy="917378"/>
              </a:xfrm>
              <a:prstGeom prst="rect">
                <a:avLst/>
              </a:prstGeom>
            </p:spPr>
          </p:pic>
          <p:sp>
            <p:nvSpPr>
              <p:cNvPr id="11" name="Rectangle: Rounded Corners 10">
                <a:extLst>
                  <a:ext uri="{FF2B5EF4-FFF2-40B4-BE49-F238E27FC236}">
                    <a16:creationId xmlns:a16="http://schemas.microsoft.com/office/drawing/2014/main" id="{4F0DE47B-046D-43ED-B00E-63EAC36F8377}"/>
                  </a:ext>
                </a:extLst>
              </p:cNvPr>
              <p:cNvSpPr/>
              <p:nvPr/>
            </p:nvSpPr>
            <p:spPr>
              <a:xfrm>
                <a:off x="10224411" y="6097532"/>
                <a:ext cx="1733560" cy="175790"/>
              </a:xfrm>
              <a:prstGeom prst="roundRect">
                <a:avLst>
                  <a:gd name="adj" fmla="val 50000"/>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Rectangle: Rounded Corners 38">
                <a:extLst>
                  <a:ext uri="{FF2B5EF4-FFF2-40B4-BE49-F238E27FC236}">
                    <a16:creationId xmlns:a16="http://schemas.microsoft.com/office/drawing/2014/main" id="{37A5769C-CC20-45E0-8D2D-DBA213880993}"/>
                  </a:ext>
                </a:extLst>
              </p:cNvPr>
              <p:cNvSpPr/>
              <p:nvPr/>
            </p:nvSpPr>
            <p:spPr>
              <a:xfrm>
                <a:off x="10787923" y="5505215"/>
                <a:ext cx="312458" cy="326014"/>
              </a:xfrm>
              <a:prstGeom prst="roundRect">
                <a:avLst>
                  <a:gd name="adj" fmla="val 50000"/>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D7C07AB-E8F6-413E-B138-5A2CE5F48870}"/>
                  </a:ext>
                </a:extLst>
              </p:cNvPr>
              <p:cNvSpPr>
                <a:spLocks noChangeAspect="1"/>
              </p:cNvSpPr>
              <p:nvPr/>
            </p:nvSpPr>
            <p:spPr>
              <a:xfrm>
                <a:off x="11366145" y="5943250"/>
                <a:ext cx="182880" cy="1828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18288" numCol="1" spcCol="0" rtlCol="0" fromWordArt="0" anchor="ctr" anchorCtr="0" forceAA="0" compatLnSpc="1">
                <a:prstTxWarp prst="textNoShape">
                  <a:avLst/>
                </a:prstTxWarp>
                <a:noAutofit/>
              </a:bodyPr>
              <a:lstStyle/>
              <a:p>
                <a:pPr algn="ctr"/>
                <a:r>
                  <a:rPr lang="en-US" sz="1100" b="1" dirty="0"/>
                  <a:t>2</a:t>
                </a:r>
              </a:p>
            </p:txBody>
          </p:sp>
        </p:grpSp>
      </p:grpSp>
      <p:sp>
        <p:nvSpPr>
          <p:cNvPr id="5" name="Slide Number Placeholder 4"/>
          <p:cNvSpPr>
            <a:spLocks noGrp="1"/>
          </p:cNvSpPr>
          <p:nvPr>
            <p:ph type="sldNum" sz="quarter" idx="4294967295"/>
          </p:nvPr>
        </p:nvSpPr>
        <p:spPr>
          <a:xfrm>
            <a:off x="9448800" y="6316663"/>
            <a:ext cx="2743200" cy="365125"/>
          </a:xfrm>
        </p:spPr>
        <p:txBody>
          <a:bodyPr/>
          <a:lstStyle/>
          <a:p>
            <a:fld id="{5AE1514C-5E56-4738-A1FF-4B1CFD2A3E36}" type="slidenum">
              <a:rPr lang="en-US" smtClean="0"/>
              <a:t>32</a:t>
            </a:fld>
            <a:endParaRPr lang="en-US"/>
          </a:p>
        </p:txBody>
      </p:sp>
    </p:spTree>
    <p:extLst>
      <p:ext uri="{BB962C8B-B14F-4D97-AF65-F5344CB8AC3E}">
        <p14:creationId xmlns:p14="http://schemas.microsoft.com/office/powerpoint/2010/main" val="658341537"/>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0" y="0"/>
            <a:ext cx="12192000" cy="1050758"/>
          </a:xfrm>
        </p:spPr>
        <p:txBody>
          <a:bodyPr/>
          <a:lstStyle/>
          <a:p>
            <a:r>
              <a:rPr lang="en-US" dirty="0"/>
              <a:t>STACKED BAR CHART</a:t>
            </a:r>
          </a:p>
        </p:txBody>
      </p:sp>
      <p:sp>
        <p:nvSpPr>
          <p:cNvPr id="9" name="TextBox 8"/>
          <p:cNvSpPr txBox="1"/>
          <p:nvPr/>
        </p:nvSpPr>
        <p:spPr>
          <a:xfrm>
            <a:off x="1181561" y="1557728"/>
            <a:ext cx="1588168" cy="584775"/>
          </a:xfrm>
          <a:prstGeom prst="rect">
            <a:avLst/>
          </a:prstGeom>
          <a:noFill/>
        </p:spPr>
        <p:txBody>
          <a:bodyPr wrap="square" rtlCol="0">
            <a:spAutoFit/>
          </a:bodyPr>
          <a:lstStyle/>
          <a:p>
            <a:r>
              <a:rPr lang="en-US" sz="3200" b="1" dirty="0">
                <a:solidFill>
                  <a:schemeClr val="bg2"/>
                </a:solidFill>
              </a:rPr>
              <a:t>TITLE</a:t>
            </a:r>
          </a:p>
        </p:txBody>
      </p:sp>
      <p:graphicFrame>
        <p:nvGraphicFramePr>
          <p:cNvPr id="10" name="Chart 9" descr="Chart"/>
          <p:cNvGraphicFramePr/>
          <p:nvPr>
            <p:extLst>
              <p:ext uri="{D42A27DB-BD31-4B8C-83A1-F6EECF244321}">
                <p14:modId xmlns:p14="http://schemas.microsoft.com/office/powerpoint/2010/main" val="3231488049"/>
              </p:ext>
            </p:extLst>
          </p:nvPr>
        </p:nvGraphicFramePr>
        <p:xfrm>
          <a:off x="416262" y="2142503"/>
          <a:ext cx="5995568" cy="31893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Table 14">
            <a:extLst>
              <a:ext uri="{FF2B5EF4-FFF2-40B4-BE49-F238E27FC236}">
                <a16:creationId xmlns:a16="http://schemas.microsoft.com/office/drawing/2014/main" id="{61BEBE4E-8135-4C4B-BF32-46599957AE9B}"/>
              </a:ext>
            </a:extLst>
          </p:cNvPr>
          <p:cNvGraphicFramePr>
            <a:graphicFrameLocks noGrp="1"/>
          </p:cNvGraphicFramePr>
          <p:nvPr>
            <p:extLst>
              <p:ext uri="{D42A27DB-BD31-4B8C-83A1-F6EECF244321}">
                <p14:modId xmlns:p14="http://schemas.microsoft.com/office/powerpoint/2010/main" val="2894900608"/>
              </p:ext>
            </p:extLst>
          </p:nvPr>
        </p:nvGraphicFramePr>
        <p:xfrm>
          <a:off x="7177129" y="1389100"/>
          <a:ext cx="4901469" cy="3722183"/>
        </p:xfrm>
        <a:graphic>
          <a:graphicData uri="http://schemas.openxmlformats.org/drawingml/2006/table">
            <a:tbl>
              <a:tblPr firstRow="1">
                <a:tableStyleId>{5C22544A-7EE6-4342-B048-85BDC9FD1C3A}</a:tableStyleId>
              </a:tblPr>
              <a:tblGrid>
                <a:gridCol w="4901469">
                  <a:extLst>
                    <a:ext uri="{9D8B030D-6E8A-4147-A177-3AD203B41FA5}">
                      <a16:colId xmlns:a16="http://schemas.microsoft.com/office/drawing/2014/main" val="493813631"/>
                    </a:ext>
                  </a:extLst>
                </a:gridCol>
              </a:tblGrid>
              <a:tr h="320131">
                <a:tc>
                  <a:txBody>
                    <a:bodyPr/>
                    <a:lstStyle/>
                    <a:p>
                      <a:r>
                        <a:rPr lang="en-US" sz="1600" dirty="0">
                          <a:solidFill>
                            <a:schemeClr val="bg1"/>
                          </a:solidFill>
                        </a:rPr>
                        <a:t>These</a:t>
                      </a:r>
                      <a:r>
                        <a:rPr lang="en-US" sz="1600" baseline="0" dirty="0">
                          <a:solidFill>
                            <a:schemeClr val="bg1"/>
                          </a:solidFill>
                        </a:rPr>
                        <a:t> are</a:t>
                      </a:r>
                      <a:r>
                        <a:rPr lang="en-US" sz="1600" dirty="0">
                          <a:solidFill>
                            <a:schemeClr val="bg1"/>
                          </a:solidFill>
                        </a:rPr>
                        <a:t> Excel charts with data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888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gradFill>
                            <a:gsLst>
                              <a:gs pos="18000">
                                <a:schemeClr val="tx1"/>
                              </a:gs>
                              <a:gs pos="36000">
                                <a:schemeClr val="tx1"/>
                              </a:gs>
                            </a:gsLst>
                            <a:lin ang="5400000" scaled="1"/>
                          </a:gradFill>
                        </a:rPr>
                        <a:t>To change the percentage, click on the chart. Select </a:t>
                      </a:r>
                      <a:r>
                        <a:rPr lang="en-US" sz="1200" b="1" spc="30" dirty="0">
                          <a:gradFill>
                            <a:gsLst>
                              <a:gs pos="18000">
                                <a:schemeClr val="tx1"/>
                              </a:gs>
                              <a:gs pos="36000">
                                <a:schemeClr val="tx1"/>
                              </a:gs>
                            </a:gsLst>
                            <a:lin ang="5400000" scaled="1"/>
                          </a:gradFill>
                        </a:rPr>
                        <a:t>Design</a:t>
                      </a:r>
                      <a:r>
                        <a:rPr lang="en-US" sz="1200" spc="30" dirty="0">
                          <a:gradFill>
                            <a:gsLst>
                              <a:gs pos="18000">
                                <a:schemeClr val="tx1"/>
                              </a:gs>
                              <a:gs pos="36000">
                                <a:schemeClr val="tx1"/>
                              </a:gs>
                            </a:gsLst>
                            <a:lin ang="5400000" scaled="1"/>
                          </a:gradFill>
                        </a:rPr>
                        <a:t> within </a:t>
                      </a:r>
                      <a:r>
                        <a:rPr lang="en-US" sz="1200" b="1" spc="30" dirty="0">
                          <a:gradFill>
                            <a:gsLst>
                              <a:gs pos="18000">
                                <a:schemeClr val="tx1"/>
                              </a:gs>
                              <a:gs pos="36000">
                                <a:schemeClr val="tx1"/>
                              </a:gs>
                            </a:gsLst>
                            <a:lin ang="5400000" scaled="1"/>
                          </a:gradFill>
                        </a:rPr>
                        <a:t>Chart Tools </a:t>
                      </a:r>
                      <a:r>
                        <a:rPr lang="en-US" sz="1200" spc="30" dirty="0">
                          <a:gradFill>
                            <a:gsLst>
                              <a:gs pos="18000">
                                <a:schemeClr val="tx1"/>
                              </a:gs>
                              <a:gs pos="36000">
                                <a:schemeClr val="tx1"/>
                              </a:gs>
                            </a:gsLst>
                            <a:lin ang="5400000" scaled="1"/>
                          </a:gradFill>
                        </a:rPr>
                        <a:t>on ribbon then select </a:t>
                      </a:r>
                      <a:r>
                        <a:rPr lang="en-US" sz="1200" b="1" spc="30" dirty="0">
                          <a:gradFill>
                            <a:gsLst>
                              <a:gs pos="18000">
                                <a:schemeClr val="tx1"/>
                              </a:gs>
                              <a:gs pos="36000">
                                <a:schemeClr val="tx1"/>
                              </a:gs>
                            </a:gsLst>
                            <a:lin ang="5400000" scaled="1"/>
                          </a:gradFill>
                        </a:rPr>
                        <a:t>Edit Data</a:t>
                      </a:r>
                      <a:r>
                        <a:rPr lang="en-US" sz="1200" spc="30" dirty="0">
                          <a:gradFill>
                            <a:gsLst>
                              <a:gs pos="18000">
                                <a:schemeClr val="tx1"/>
                              </a:gs>
                              <a:gs pos="36000">
                                <a:schemeClr val="tx1"/>
                              </a:gs>
                            </a:gsLst>
                            <a:lin ang="5400000" scaled="1"/>
                          </a:gradFill>
                        </a:rPr>
                        <a:t>. Change the number in </a:t>
                      </a:r>
                      <a:r>
                        <a:rPr lang="en-US" sz="1200" b="1" spc="30" dirty="0">
                          <a:gradFill>
                            <a:gsLst>
                              <a:gs pos="18000">
                                <a:schemeClr val="tx1"/>
                              </a:gs>
                              <a:gs pos="36000">
                                <a:schemeClr val="tx1"/>
                              </a:gs>
                            </a:gsLst>
                            <a:lin ang="5400000" scaled="1"/>
                          </a:gradFill>
                        </a:rPr>
                        <a:t>column</a:t>
                      </a:r>
                      <a:r>
                        <a:rPr lang="en-US" sz="1200" b="1" spc="30" baseline="0" dirty="0">
                          <a:gradFill>
                            <a:gsLst>
                              <a:gs pos="18000">
                                <a:schemeClr val="tx1"/>
                              </a:gs>
                              <a:gs pos="36000">
                                <a:schemeClr val="tx1"/>
                              </a:gs>
                            </a:gsLst>
                            <a:lin ang="5400000" scaled="1"/>
                          </a:gradFill>
                        </a:rPr>
                        <a:t> B2</a:t>
                      </a:r>
                      <a:r>
                        <a:rPr lang="en-US" sz="1200" spc="30" dirty="0">
                          <a:gradFill>
                            <a:gsLst>
                              <a:gs pos="18000">
                                <a:schemeClr val="tx1"/>
                              </a:gs>
                              <a:gs pos="36000">
                                <a:schemeClr val="tx1"/>
                              </a:gs>
                            </a:gsLst>
                            <a:lin ang="5400000" scaled="1"/>
                          </a:gradFill>
                        </a:rPr>
                        <a:t> to your %.</a:t>
                      </a:r>
                      <a:r>
                        <a:rPr lang="en-US" sz="1200" spc="30" baseline="0" dirty="0">
                          <a:gradFill>
                            <a:gsLst>
                              <a:gs pos="18000">
                                <a:schemeClr val="tx1"/>
                              </a:gs>
                              <a:gs pos="36000">
                                <a:schemeClr val="tx1"/>
                              </a:gs>
                            </a:gsLst>
                            <a:lin ang="5400000" scaled="1"/>
                          </a:gradFill>
                        </a:rPr>
                        <a:t> Click outside of B2 and close the dialog.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gradFill>
                            <a:gsLst>
                              <a:gs pos="18000">
                                <a:schemeClr val="tx1"/>
                              </a:gs>
                              <a:gs pos="36000">
                                <a:schemeClr val="tx1"/>
                              </a:gs>
                            </a:gsLst>
                            <a:lin ang="5400000" scaled="1"/>
                          </a:gradFill>
                        </a:rPr>
                        <a:t>The title label is an editable text box overlaid on top of chart.</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403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gradFill>
                            <a:gsLst>
                              <a:gs pos="18000">
                                <a:schemeClr val="tx1"/>
                              </a:gs>
                              <a:gs pos="36000">
                                <a:schemeClr val="tx1"/>
                              </a:gs>
                            </a:gsLst>
                            <a:lin ang="5400000" scaled="1"/>
                          </a:gradFill>
                        </a:rPr>
                        <a:t>You can change the color of specific elements by double clicking on the part of the element you want to change and adjusting the Fill.</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3317174"/>
                  </a:ext>
                </a:extLst>
              </a:tr>
              <a:tr h="71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2"/>
                          </a:solidFill>
                        </a:rPr>
                        <a:t>Stacked bar chart elements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gradFill>
                            <a:gsLst>
                              <a:gs pos="18000">
                                <a:schemeClr val="tx1"/>
                              </a:gs>
                              <a:gs pos="36000">
                                <a:schemeClr val="tx1"/>
                              </a:gs>
                            </a:gsLst>
                            <a:lin ang="5400000" scaled="1"/>
                          </a:gradFill>
                        </a:rPr>
                        <a:t>Color bar with</a:t>
                      </a:r>
                      <a:r>
                        <a:rPr lang="en-US" sz="1200" spc="30" baseline="0" dirty="0">
                          <a:gradFill>
                            <a:gsLst>
                              <a:gs pos="18000">
                                <a:schemeClr val="tx1"/>
                              </a:gs>
                              <a:gs pos="36000">
                                <a:schemeClr val="tx1"/>
                              </a:gs>
                            </a:gsLst>
                            <a:lin ang="5400000" scaled="1"/>
                          </a:gradFill>
                        </a:rPr>
                        <a:t> 100% gray reference bar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gradFill>
                            <a:gsLst>
                              <a:gs pos="18000">
                                <a:schemeClr val="tx1"/>
                              </a:gs>
                              <a:gs pos="36000">
                                <a:schemeClr val="tx1"/>
                              </a:gs>
                            </a:gsLst>
                            <a:lin ang="5400000" scaled="1"/>
                          </a:gradFill>
                        </a:rPr>
                        <a:t>Data labels</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320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3">
                              <a:lumMod val="20000"/>
                              <a:lumOff val="80000"/>
                            </a:schemeClr>
                          </a:solidFill>
                        </a:rPr>
                        <a:t>COOL TRICK</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71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gradFill>
                            <a:gsLst>
                              <a:gs pos="18000">
                                <a:schemeClr val="tx1"/>
                              </a:gs>
                              <a:gs pos="36000">
                                <a:schemeClr val="tx1"/>
                              </a:gs>
                            </a:gsLst>
                            <a:lin ang="5400000" scaled="1"/>
                          </a:gradFill>
                        </a:rPr>
                        <a:t>Enlarge and bold #’s for </a:t>
                      </a:r>
                      <a:r>
                        <a:rPr lang="en-US" sz="1200" b="1" spc="30" baseline="0" dirty="0">
                          <a:gradFill>
                            <a:gsLst>
                              <a:gs pos="18000">
                                <a:schemeClr val="tx1"/>
                              </a:gs>
                              <a:gs pos="36000">
                                <a:schemeClr val="tx1"/>
                              </a:gs>
                            </a:gsLst>
                            <a:lin ang="5400000" scaled="1"/>
                          </a:gradFill>
                        </a:rPr>
                        <a:t>added highlight and emphasis.  </a:t>
                      </a:r>
                      <a:br>
                        <a:rPr lang="en-US" sz="1200" b="1" spc="30" baseline="0" dirty="0">
                          <a:gradFill>
                            <a:gsLst>
                              <a:gs pos="18000">
                                <a:schemeClr val="tx1"/>
                              </a:gs>
                              <a:gs pos="36000">
                                <a:schemeClr val="tx1"/>
                              </a:gs>
                            </a:gsLst>
                            <a:lin ang="5400000" scaled="1"/>
                          </a:gradFill>
                        </a:rPr>
                      </a:br>
                      <a:r>
                        <a:rPr lang="en-US" sz="1200" spc="30" baseline="0" dirty="0">
                          <a:gradFill>
                            <a:gsLst>
                              <a:gs pos="18000">
                                <a:schemeClr val="tx1"/>
                              </a:gs>
                              <a:gs pos="36000">
                                <a:schemeClr val="tx1"/>
                              </a:gs>
                            </a:gsLst>
                            <a:lin ang="5400000" scaled="1"/>
                          </a:gradFill>
                        </a:rPr>
                        <a:t>To c</a:t>
                      </a:r>
                      <a:r>
                        <a:rPr lang="en-US" sz="1200" spc="30" dirty="0">
                          <a:gradFill>
                            <a:gsLst>
                              <a:gs pos="18000">
                                <a:schemeClr val="tx1"/>
                              </a:gs>
                              <a:gs pos="36000">
                                <a:schemeClr val="tx1"/>
                              </a:gs>
                            </a:gsLst>
                            <a:lin ang="5400000" scaled="1"/>
                          </a:gradFill>
                        </a:rPr>
                        <a:t>hange the</a:t>
                      </a:r>
                      <a:r>
                        <a:rPr lang="en-US" sz="1200" spc="30" baseline="0" dirty="0">
                          <a:gradFill>
                            <a:gsLst>
                              <a:gs pos="18000">
                                <a:schemeClr val="tx1"/>
                              </a:gs>
                              <a:gs pos="36000">
                                <a:schemeClr val="tx1"/>
                              </a:gs>
                            </a:gsLst>
                            <a:lin ang="5400000" scaled="1"/>
                          </a:gradFill>
                        </a:rPr>
                        <a:t> size of key numbers, double-click number to select, then use ribbon font tools on </a:t>
                      </a:r>
                      <a:r>
                        <a:rPr lang="en-US" sz="1200" b="1" spc="30" baseline="0" dirty="0">
                          <a:gradFill>
                            <a:gsLst>
                              <a:gs pos="18000">
                                <a:schemeClr val="tx1"/>
                              </a:gs>
                              <a:gs pos="36000">
                                <a:schemeClr val="tx1"/>
                              </a:gs>
                            </a:gsLst>
                            <a:lin ang="5400000" scaled="1"/>
                          </a:gradFill>
                        </a:rPr>
                        <a:t>Home Tab</a:t>
                      </a:r>
                      <a:r>
                        <a:rPr lang="en-US" sz="1200" spc="30" baseline="0" dirty="0">
                          <a:gradFill>
                            <a:gsLst>
                              <a:gs pos="18000">
                                <a:schemeClr val="tx1"/>
                              </a:gs>
                              <a:gs pos="36000">
                                <a:schemeClr val="tx1"/>
                              </a:gs>
                            </a:gsLst>
                            <a:lin ang="5400000" scaled="1"/>
                          </a:gradFill>
                        </a:rPr>
                        <a:t>.</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pic>
        <p:nvPicPr>
          <p:cNvPr id="16" name="Picture 15" descr="Menu screen shot">
            <a:extLst>
              <a:ext uri="{FF2B5EF4-FFF2-40B4-BE49-F238E27FC236}">
                <a16:creationId xmlns:a16="http://schemas.microsoft.com/office/drawing/2014/main" id="{8372F910-B704-449E-A4A4-9A36963C62E8}"/>
              </a:ext>
            </a:extLst>
          </p:cNvPr>
          <p:cNvPicPr>
            <a:picLocks noChangeAspect="1"/>
          </p:cNvPicPr>
          <p:nvPr/>
        </p:nvPicPr>
        <p:blipFill>
          <a:blip r:embed="rId4"/>
          <a:stretch>
            <a:fillRect/>
          </a:stretch>
        </p:blipFill>
        <p:spPr>
          <a:xfrm>
            <a:off x="7177129" y="5383080"/>
            <a:ext cx="4901469" cy="1185840"/>
          </a:xfrm>
          <a:prstGeom prst="rect">
            <a:avLst/>
          </a:prstGeom>
        </p:spPr>
      </p:pic>
      <p:sp>
        <p:nvSpPr>
          <p:cNvPr id="14" name="Slide Number Placeholder 2">
            <a:extLst>
              <a:ext uri="{FF2B5EF4-FFF2-40B4-BE49-F238E27FC236}">
                <a16:creationId xmlns:a16="http://schemas.microsoft.com/office/drawing/2014/main" id="{1CD0ACDD-24E8-41CD-A092-F098D335BFB1}"/>
              </a:ext>
            </a:extLst>
          </p:cNvPr>
          <p:cNvSpPr txBox="1">
            <a:spLocks/>
          </p:cNvSpPr>
          <p:nvPr/>
        </p:nvSpPr>
        <p:spPr>
          <a:xfrm>
            <a:off x="9448800" y="631666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E1514C-5E56-4738-A1FF-4B1CFD2A3E36}" type="slidenum">
              <a:rPr lang="en-US" smtClean="0"/>
              <a:pPr/>
              <a:t>33</a:t>
            </a:fld>
            <a:endParaRPr lang="en-US" dirty="0"/>
          </a:p>
        </p:txBody>
      </p:sp>
    </p:spTree>
    <p:extLst>
      <p:ext uri="{BB962C8B-B14F-4D97-AF65-F5344CB8AC3E}">
        <p14:creationId xmlns:p14="http://schemas.microsoft.com/office/powerpoint/2010/main" val="1276003059"/>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0"/>
            <a:ext cx="12192000" cy="1050758"/>
          </a:xfrm>
        </p:spPr>
        <p:txBody>
          <a:bodyPr/>
          <a:lstStyle/>
          <a:p>
            <a:r>
              <a:rPr lang="en-US"/>
              <a:t>ANIMATED LINE CHART</a:t>
            </a:r>
            <a:endParaRPr lang="en-US" dirty="0"/>
          </a:p>
        </p:txBody>
      </p:sp>
      <p:sp>
        <p:nvSpPr>
          <p:cNvPr id="17" name="Rectangle 16"/>
          <p:cNvSpPr/>
          <p:nvPr/>
        </p:nvSpPr>
        <p:spPr>
          <a:xfrm>
            <a:off x="886860" y="1445081"/>
            <a:ext cx="2219601" cy="732769"/>
          </a:xfrm>
          <a:prstGeom prst="rect">
            <a:avLst/>
          </a:prstGeom>
        </p:spPr>
        <p:txBody>
          <a:bodyPr wrap="square" lIns="179232" tIns="143385" rIns="179232" bIns="143385">
            <a:spAutoFit/>
          </a:bodyPr>
          <a:lstStyle/>
          <a:p>
            <a:pPr marL="0" lvl="1" fontAlgn="base">
              <a:lnSpc>
                <a:spcPct val="90000"/>
              </a:lnSpc>
              <a:spcBef>
                <a:spcPct val="0"/>
              </a:spcBef>
              <a:spcAft>
                <a:spcPct val="0"/>
              </a:spcAft>
            </a:pPr>
            <a:r>
              <a:rPr lang="en-US" sz="3200" b="1" dirty="0">
                <a:solidFill>
                  <a:schemeClr val="bg2"/>
                </a:solidFill>
              </a:rPr>
              <a:t>Title</a:t>
            </a:r>
          </a:p>
        </p:txBody>
      </p:sp>
      <p:sp>
        <p:nvSpPr>
          <p:cNvPr id="7" name="Rectangle 6"/>
          <p:cNvSpPr/>
          <p:nvPr/>
        </p:nvSpPr>
        <p:spPr>
          <a:xfrm>
            <a:off x="4901611" y="1501521"/>
            <a:ext cx="1636618" cy="696647"/>
          </a:xfrm>
          <a:prstGeom prst="rect">
            <a:avLst/>
          </a:prstGeom>
        </p:spPr>
        <p:txBody>
          <a:bodyPr wrap="square" lIns="179285" tIns="125499" rIns="179285" bIns="125499">
            <a:spAutoFit/>
          </a:bodyPr>
          <a:lstStyle/>
          <a:p>
            <a:pPr algn="r">
              <a:lnSpc>
                <a:spcPct val="90000"/>
              </a:lnSpc>
              <a:defRPr/>
            </a:pPr>
            <a:r>
              <a:rPr lang="en-US" sz="3200" b="1" dirty="0">
                <a:solidFill>
                  <a:schemeClr val="bg2"/>
                </a:solidFill>
              </a:rPr>
              <a:t>88%</a:t>
            </a:r>
          </a:p>
        </p:txBody>
      </p:sp>
      <p:graphicFrame>
        <p:nvGraphicFramePr>
          <p:cNvPr id="6" name="Chart 5" descr="Chart"/>
          <p:cNvGraphicFramePr/>
          <p:nvPr>
            <p:extLst>
              <p:ext uri="{D42A27DB-BD31-4B8C-83A1-F6EECF244321}">
                <p14:modId xmlns:p14="http://schemas.microsoft.com/office/powerpoint/2010/main" val="3732357728"/>
              </p:ext>
            </p:extLst>
          </p:nvPr>
        </p:nvGraphicFramePr>
        <p:xfrm>
          <a:off x="318977" y="1463899"/>
          <a:ext cx="7113181" cy="35609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78405984"/>
              </p:ext>
            </p:extLst>
          </p:nvPr>
        </p:nvGraphicFramePr>
        <p:xfrm>
          <a:off x="7177129" y="1267180"/>
          <a:ext cx="4901469" cy="4749117"/>
        </p:xfrm>
        <a:graphic>
          <a:graphicData uri="http://schemas.openxmlformats.org/drawingml/2006/table">
            <a:tbl>
              <a:tblPr firstRow="1">
                <a:tableStyleId>{5C22544A-7EE6-4342-B048-85BDC9FD1C3A}</a:tableStyleId>
              </a:tblPr>
              <a:tblGrid>
                <a:gridCol w="4901469">
                  <a:extLst>
                    <a:ext uri="{9D8B030D-6E8A-4147-A177-3AD203B41FA5}">
                      <a16:colId xmlns:a16="http://schemas.microsoft.com/office/drawing/2014/main" val="493813631"/>
                    </a:ext>
                  </a:extLst>
                </a:gridCol>
              </a:tblGrid>
              <a:tr h="320131">
                <a:tc>
                  <a:txBody>
                    <a:bodyPr/>
                    <a:lstStyle/>
                    <a:p>
                      <a:r>
                        <a:rPr lang="en-US" sz="1600" dirty="0">
                          <a:solidFill>
                            <a:schemeClr val="bg1"/>
                          </a:solidFill>
                        </a:rPr>
                        <a:t>These</a:t>
                      </a:r>
                      <a:r>
                        <a:rPr lang="en-US" sz="1600" baseline="0" dirty="0">
                          <a:solidFill>
                            <a:schemeClr val="bg1"/>
                          </a:solidFill>
                        </a:rPr>
                        <a:t> are</a:t>
                      </a:r>
                      <a:r>
                        <a:rPr lang="en-US" sz="1600" dirty="0">
                          <a:solidFill>
                            <a:schemeClr val="bg1"/>
                          </a:solidFill>
                        </a:rPr>
                        <a:t> Excel charts with data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888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gradFill>
                            <a:gsLst>
                              <a:gs pos="0">
                                <a:schemeClr val="tx1"/>
                              </a:gs>
                              <a:gs pos="100000">
                                <a:schemeClr val="tx1"/>
                              </a:gs>
                            </a:gsLst>
                            <a:lin ang="5400000" scaled="1"/>
                          </a:gradFill>
                        </a:rPr>
                        <a:t>To change the chart lines, right-click on the chart and select </a:t>
                      </a:r>
                      <a:r>
                        <a:rPr lang="en-US" sz="1200" b="1" spc="30" dirty="0">
                          <a:gradFill>
                            <a:gsLst>
                              <a:gs pos="0">
                                <a:schemeClr val="tx1"/>
                              </a:gs>
                              <a:gs pos="100000">
                                <a:schemeClr val="tx1"/>
                              </a:gs>
                            </a:gsLst>
                            <a:lin ang="5400000" scaled="1"/>
                          </a:gradFill>
                        </a:rPr>
                        <a:t>Edit Data</a:t>
                      </a:r>
                      <a:r>
                        <a:rPr lang="en-US" sz="1200" b="0" spc="30" dirty="0">
                          <a:gradFill>
                            <a:gsLst>
                              <a:gs pos="0">
                                <a:schemeClr val="tx1"/>
                              </a:gs>
                              <a:gs pos="100000">
                                <a:schemeClr val="tx1"/>
                              </a:gs>
                            </a:gsLst>
                            <a:lin ang="5400000" scaled="1"/>
                          </a:gradFill>
                        </a:rPr>
                        <a:t>. </a:t>
                      </a:r>
                      <a:r>
                        <a:rPr lang="en-US" sz="1200" spc="30" dirty="0">
                          <a:gradFill>
                            <a:gsLst>
                              <a:gs pos="0">
                                <a:schemeClr val="tx1"/>
                              </a:gs>
                              <a:gs pos="100000">
                                <a:schemeClr val="tx1"/>
                              </a:gs>
                            </a:gsLst>
                            <a:lin ang="5400000" scaled="1"/>
                          </a:gradFill>
                        </a:rPr>
                        <a:t>Change the number in </a:t>
                      </a:r>
                      <a:r>
                        <a:rPr lang="en-US" sz="1200" b="1" spc="30" dirty="0">
                          <a:gradFill>
                            <a:gsLst>
                              <a:gs pos="0">
                                <a:schemeClr val="tx1"/>
                              </a:gs>
                              <a:gs pos="100000">
                                <a:schemeClr val="tx1"/>
                              </a:gs>
                            </a:gsLst>
                            <a:lin ang="5400000" scaled="1"/>
                          </a:gradFill>
                        </a:rPr>
                        <a:t>columns</a:t>
                      </a:r>
                      <a:r>
                        <a:rPr lang="en-US" sz="1200" b="1" spc="30" baseline="0" dirty="0">
                          <a:gradFill>
                            <a:gsLst>
                              <a:gs pos="0">
                                <a:schemeClr val="tx1"/>
                              </a:gs>
                              <a:gs pos="100000">
                                <a:schemeClr val="tx1"/>
                              </a:gs>
                            </a:gsLst>
                            <a:lin ang="5400000" scaled="1"/>
                          </a:gradFill>
                        </a:rPr>
                        <a:t> B2</a:t>
                      </a:r>
                      <a:r>
                        <a:rPr lang="en-US" sz="1200" b="0" spc="30" baseline="0" dirty="0">
                          <a:gradFill>
                            <a:gsLst>
                              <a:gs pos="0">
                                <a:schemeClr val="tx1"/>
                              </a:gs>
                              <a:gs pos="100000">
                                <a:schemeClr val="tx1"/>
                              </a:gs>
                            </a:gsLst>
                            <a:lin ang="5400000" scaled="1"/>
                          </a:gradFill>
                        </a:rPr>
                        <a:t>…,</a:t>
                      </a:r>
                      <a:r>
                        <a:rPr lang="en-US" sz="1200" b="1" spc="30" baseline="0" dirty="0">
                          <a:gradFill>
                            <a:gsLst>
                              <a:gs pos="0">
                                <a:schemeClr val="tx1"/>
                              </a:gs>
                              <a:gs pos="100000">
                                <a:schemeClr val="tx1"/>
                              </a:gs>
                            </a:gsLst>
                            <a:lin ang="5400000" scaled="1"/>
                          </a:gradFill>
                        </a:rPr>
                        <a:t> C2</a:t>
                      </a:r>
                      <a:r>
                        <a:rPr lang="en-US" sz="1200" b="0" spc="30" baseline="0" dirty="0">
                          <a:gradFill>
                            <a:gsLst>
                              <a:gs pos="0">
                                <a:schemeClr val="tx1"/>
                              </a:gs>
                              <a:gs pos="100000">
                                <a:schemeClr val="tx1"/>
                              </a:gs>
                            </a:gsLst>
                            <a:lin ang="5400000" scaled="1"/>
                          </a:gradFill>
                        </a:rPr>
                        <a:t>…,</a:t>
                      </a:r>
                      <a:r>
                        <a:rPr lang="en-US" sz="1200" b="1" spc="30" baseline="0" dirty="0">
                          <a:gradFill>
                            <a:gsLst>
                              <a:gs pos="0">
                                <a:schemeClr val="tx1"/>
                              </a:gs>
                              <a:gs pos="100000">
                                <a:schemeClr val="tx1"/>
                              </a:gs>
                            </a:gsLst>
                            <a:lin ang="5400000" scaled="1"/>
                          </a:gradFill>
                        </a:rPr>
                        <a:t> or D2</a:t>
                      </a:r>
                      <a:r>
                        <a:rPr lang="en-US" sz="1200" b="0" spc="30" baseline="0" dirty="0">
                          <a:gradFill>
                            <a:gsLst>
                              <a:gs pos="0">
                                <a:schemeClr val="tx1"/>
                              </a:gs>
                              <a:gs pos="100000">
                                <a:schemeClr val="tx1"/>
                              </a:gs>
                            </a:gsLst>
                            <a:lin ang="5400000" scaled="1"/>
                          </a:gradFill>
                        </a:rPr>
                        <a:t>…</a:t>
                      </a:r>
                      <a:r>
                        <a:rPr lang="en-US" sz="1200" spc="30" baseline="0" dirty="0">
                          <a:gradFill>
                            <a:gsLst>
                              <a:gs pos="0">
                                <a:schemeClr val="tx1"/>
                              </a:gs>
                              <a:gs pos="100000">
                                <a:schemeClr val="tx1"/>
                              </a:gs>
                            </a:gsLst>
                            <a:lin ang="5400000" scaled="1"/>
                          </a:gradFill>
                        </a:rPr>
                        <a:t> Click outside of </a:t>
                      </a:r>
                      <a:r>
                        <a:rPr lang="en-US" sz="1200" b="0" spc="30" baseline="0" dirty="0">
                          <a:gradFill>
                            <a:gsLst>
                              <a:gs pos="0">
                                <a:schemeClr val="tx1"/>
                              </a:gs>
                              <a:gs pos="100000">
                                <a:schemeClr val="tx1"/>
                              </a:gs>
                            </a:gsLst>
                            <a:lin ang="5400000" scaled="1"/>
                          </a:gradFill>
                        </a:rPr>
                        <a:t>B2…, C2…, or D2…</a:t>
                      </a:r>
                      <a:r>
                        <a:rPr lang="en-US" sz="1200" b="0" spc="30" dirty="0">
                          <a:gradFill>
                            <a:gsLst>
                              <a:gs pos="0">
                                <a:schemeClr val="tx1"/>
                              </a:gs>
                              <a:gs pos="100000">
                                <a:schemeClr val="tx1"/>
                              </a:gs>
                            </a:gsLst>
                            <a:lin ang="5400000" scaled="1"/>
                          </a:gradFill>
                        </a:rPr>
                        <a:t> </a:t>
                      </a:r>
                      <a:r>
                        <a:rPr lang="en-US" sz="1200" spc="30" baseline="0" dirty="0">
                          <a:gradFill>
                            <a:gsLst>
                              <a:gs pos="0">
                                <a:schemeClr val="tx1"/>
                              </a:gs>
                              <a:gs pos="100000">
                                <a:schemeClr val="tx1"/>
                              </a:gs>
                            </a:gsLst>
                            <a:lin ang="5400000" scaled="1"/>
                          </a:gradFill>
                        </a:rPr>
                        <a:t>and close the dialog.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0">
                              <a:schemeClr val="tx1"/>
                            </a:gs>
                            <a:gs pos="100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0">
                              <a:schemeClr val="tx1"/>
                            </a:gs>
                            <a:gs pos="100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0">
                              <a:schemeClr val="tx1"/>
                            </a:gs>
                            <a:gs pos="100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0">
                              <a:schemeClr val="tx1"/>
                            </a:gs>
                            <a:gs pos="100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0">
                              <a:schemeClr val="tx1"/>
                            </a:gs>
                            <a:gs pos="100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0">
                              <a:schemeClr val="tx1"/>
                            </a:gs>
                            <a:gs pos="100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gradFill>
                            <a:gsLst>
                              <a:gs pos="0">
                                <a:schemeClr val="tx1"/>
                              </a:gs>
                              <a:gs pos="100000">
                                <a:schemeClr val="tx1"/>
                              </a:gs>
                            </a:gsLst>
                            <a:lin ang="5400000" scaled="1"/>
                          </a:gradFill>
                        </a:rPr>
                        <a:t>The Title and 88% labels are editable text boxes overlaid on top </a:t>
                      </a:r>
                      <a:br>
                        <a:rPr lang="en-US" sz="1200" spc="30" baseline="0" dirty="0">
                          <a:gradFill>
                            <a:gsLst>
                              <a:gs pos="0">
                                <a:schemeClr val="tx1"/>
                              </a:gs>
                              <a:gs pos="100000">
                                <a:schemeClr val="tx1"/>
                              </a:gs>
                            </a:gsLst>
                            <a:lin ang="5400000" scaled="1"/>
                          </a:gradFill>
                        </a:rPr>
                      </a:br>
                      <a:r>
                        <a:rPr lang="en-US" sz="1200" spc="30" baseline="0" dirty="0">
                          <a:gradFill>
                            <a:gsLst>
                              <a:gs pos="0">
                                <a:schemeClr val="tx1"/>
                              </a:gs>
                              <a:gs pos="100000">
                                <a:schemeClr val="tx1"/>
                              </a:gs>
                            </a:gsLst>
                            <a:lin ang="5400000" scaled="1"/>
                          </a:gradFill>
                        </a:rPr>
                        <a:t>of chart.</a:t>
                      </a: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403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gradFill>
                            <a:gsLst>
                              <a:gs pos="18000">
                                <a:schemeClr val="tx1"/>
                              </a:gs>
                              <a:gs pos="36000">
                                <a:schemeClr val="tx1"/>
                              </a:gs>
                            </a:gsLst>
                            <a:lin ang="5400000" scaled="1"/>
                          </a:gradFill>
                        </a:rPr>
                        <a:t>You can edit elements by double clicking on the part you want to change and then right-click for options</a:t>
                      </a:r>
                      <a:r>
                        <a:rPr lang="en-US" sz="1200" spc="30" dirty="0">
                          <a:gradFill>
                            <a:gsLst>
                              <a:gs pos="0">
                                <a:schemeClr val="tx1"/>
                              </a:gs>
                              <a:gs pos="100000">
                                <a:schemeClr val="tx1"/>
                              </a:gs>
                            </a:gsLst>
                            <a:lin ang="5400000" scaled="1"/>
                          </a:gradFill>
                        </a:rPr>
                        <a:t>.  </a:t>
                      </a:r>
                      <a:endParaRPr lang="en-US" sz="1200" b="0" spc="30" dirty="0">
                        <a:gradFill>
                          <a:gsLst>
                            <a:gs pos="0">
                              <a:schemeClr val="tx1"/>
                            </a:gs>
                            <a:gs pos="100000">
                              <a:schemeClr val="tx1"/>
                            </a:gs>
                          </a:gsLst>
                          <a:lin ang="5400000" scaled="1"/>
                        </a:gradFill>
                        <a:latin typeface="+mn-lt"/>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3317174"/>
                  </a:ext>
                </a:extLst>
              </a:tr>
              <a:tr h="71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2"/>
                          </a:solidFill>
                        </a:rPr>
                        <a:t>Line bar chart elements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gradFill>
                            <a:gsLst>
                              <a:gs pos="0">
                                <a:schemeClr val="tx1"/>
                              </a:gs>
                              <a:gs pos="100000">
                                <a:schemeClr val="tx1"/>
                              </a:gs>
                            </a:gsLst>
                            <a:lin ang="5400000" scaled="1"/>
                          </a:gradFill>
                        </a:rPr>
                        <a:t>Animated 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gradFill>
                            <a:gsLst>
                              <a:gs pos="0">
                                <a:schemeClr val="tx1"/>
                              </a:gs>
                              <a:gs pos="100000">
                                <a:schemeClr val="tx1"/>
                              </a:gs>
                            </a:gsLst>
                            <a:lin ang="5400000" scaled="1"/>
                          </a:gradFill>
                        </a:rPr>
                        <a:t>Data labels</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320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3">
                              <a:lumMod val="20000"/>
                              <a:lumOff val="80000"/>
                            </a:schemeClr>
                          </a:solidFill>
                        </a:rPr>
                        <a:t>COOL TRICK</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71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gradFill>
                            <a:gsLst>
                              <a:gs pos="18000">
                                <a:schemeClr val="tx1"/>
                              </a:gs>
                              <a:gs pos="36000">
                                <a:schemeClr val="tx1"/>
                              </a:gs>
                            </a:gsLst>
                            <a:lin ang="5400000" scaled="1"/>
                          </a:gradFill>
                        </a:rPr>
                        <a:t>To c</a:t>
                      </a:r>
                      <a:r>
                        <a:rPr lang="en-US" sz="1200" spc="30" dirty="0">
                          <a:gradFill>
                            <a:gsLst>
                              <a:gs pos="18000">
                                <a:schemeClr val="tx1"/>
                              </a:gs>
                              <a:gs pos="36000">
                                <a:schemeClr val="tx1"/>
                              </a:gs>
                            </a:gsLst>
                            <a:lin ang="5400000" scaled="1"/>
                          </a:gradFill>
                        </a:rPr>
                        <a:t>hange the</a:t>
                      </a:r>
                      <a:r>
                        <a:rPr lang="en-US" sz="1200" spc="30" baseline="0" dirty="0">
                          <a:gradFill>
                            <a:gsLst>
                              <a:gs pos="18000">
                                <a:schemeClr val="tx1"/>
                              </a:gs>
                              <a:gs pos="36000">
                                <a:schemeClr val="tx1"/>
                              </a:gs>
                            </a:gsLst>
                            <a:lin ang="5400000" scaled="1"/>
                          </a:gradFill>
                        </a:rPr>
                        <a:t> width or color of the lines, </a:t>
                      </a:r>
                      <a:r>
                        <a:rPr lang="en-US" sz="1200" spc="30" baseline="0" dirty="0">
                          <a:gradFill>
                            <a:gsLst>
                              <a:gs pos="0">
                                <a:schemeClr val="tx1"/>
                              </a:gs>
                              <a:gs pos="100000">
                                <a:schemeClr val="tx1"/>
                              </a:gs>
                            </a:gsLst>
                            <a:lin ang="5400000" scaled="1"/>
                          </a:gradFill>
                        </a:rPr>
                        <a:t>double-click to select. Then use ribbon font tools on </a:t>
                      </a:r>
                      <a:r>
                        <a:rPr lang="en-US" sz="1200" b="1" spc="30" baseline="0" dirty="0">
                          <a:gradFill>
                            <a:gsLst>
                              <a:gs pos="0">
                                <a:schemeClr val="tx1"/>
                              </a:gs>
                              <a:gs pos="100000">
                                <a:schemeClr val="tx1"/>
                              </a:gs>
                            </a:gsLst>
                            <a:lin ang="5400000" scaled="1"/>
                          </a:gradFill>
                        </a:rPr>
                        <a:t>Home Tab</a:t>
                      </a:r>
                      <a:r>
                        <a:rPr lang="en-US" sz="1200" spc="30" baseline="0" dirty="0">
                          <a:gradFill>
                            <a:gsLst>
                              <a:gs pos="0">
                                <a:schemeClr val="tx1"/>
                              </a:gs>
                              <a:gs pos="100000">
                                <a:schemeClr val="tx1"/>
                              </a:gs>
                            </a:gsLst>
                            <a:lin ang="5400000" scaled="1"/>
                          </a:gradFill>
                        </a:rPr>
                        <a:t> to change.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gradFill>
                            <a:gsLst>
                              <a:gs pos="0">
                                <a:schemeClr val="tx1"/>
                              </a:gs>
                              <a:gs pos="100000">
                                <a:schemeClr val="tx1"/>
                              </a:gs>
                            </a:gsLst>
                            <a:lin ang="5400000" scaled="1"/>
                          </a:gradFill>
                        </a:rPr>
                        <a:t>The categories are hidden on this chart. Create new text boxes to overlay as labels on top of chart. </a:t>
                      </a:r>
                      <a:endParaRPr lang="en-US" sz="1200" spc="30" dirty="0">
                        <a:gradFill>
                          <a:gsLst>
                            <a:gs pos="0">
                              <a:schemeClr val="tx1"/>
                            </a:gs>
                            <a:gs pos="100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grpSp>
        <p:nvGrpSpPr>
          <p:cNvPr id="4" name="Group 3" descr="Program screen shot">
            <a:extLst>
              <a:ext uri="{FF2B5EF4-FFF2-40B4-BE49-F238E27FC236}">
                <a16:creationId xmlns:a16="http://schemas.microsoft.com/office/drawing/2014/main" id="{ED04B5D5-1068-4DBD-A1BC-3BB165420DD4}"/>
              </a:ext>
            </a:extLst>
          </p:cNvPr>
          <p:cNvGrpSpPr/>
          <p:nvPr/>
        </p:nvGrpSpPr>
        <p:grpSpPr>
          <a:xfrm>
            <a:off x="7278729" y="2219964"/>
            <a:ext cx="2067909" cy="1029764"/>
            <a:chOff x="10127673" y="-827352"/>
            <a:chExt cx="2468272" cy="1229134"/>
          </a:xfrm>
        </p:grpSpPr>
        <p:pic>
          <p:nvPicPr>
            <p:cNvPr id="2" name="Picture 1">
              <a:extLst>
                <a:ext uri="{FF2B5EF4-FFF2-40B4-BE49-F238E27FC236}">
                  <a16:creationId xmlns:a16="http://schemas.microsoft.com/office/drawing/2014/main" id="{09AA54B4-30F9-4584-A474-B800513A06BE}"/>
                </a:ext>
              </a:extLst>
            </p:cNvPr>
            <p:cNvPicPr>
              <a:picLocks noChangeAspect="1"/>
            </p:cNvPicPr>
            <p:nvPr/>
          </p:nvPicPr>
          <p:blipFill rotWithShape="1">
            <a:blip r:embed="rId3"/>
            <a:srcRect b="25527"/>
            <a:stretch/>
          </p:blipFill>
          <p:spPr>
            <a:xfrm>
              <a:off x="10127673" y="-827352"/>
              <a:ext cx="2468272" cy="1229134"/>
            </a:xfrm>
            <a:prstGeom prst="rect">
              <a:avLst/>
            </a:prstGeom>
          </p:spPr>
        </p:pic>
        <p:sp>
          <p:nvSpPr>
            <p:cNvPr id="10" name="Rectangle: Rounded Corners 9">
              <a:extLst>
                <a:ext uri="{FF2B5EF4-FFF2-40B4-BE49-F238E27FC236}">
                  <a16:creationId xmlns:a16="http://schemas.microsoft.com/office/drawing/2014/main" id="{1B94D29C-277D-4DB7-942F-0F420F0D1648}"/>
                </a:ext>
              </a:extLst>
            </p:cNvPr>
            <p:cNvSpPr/>
            <p:nvPr/>
          </p:nvSpPr>
          <p:spPr>
            <a:xfrm>
              <a:off x="10870149" y="-38099"/>
              <a:ext cx="1611411" cy="156210"/>
            </a:xfrm>
            <a:prstGeom prst="roundRect">
              <a:avLst>
                <a:gd name="adj" fmla="val 5000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descr="Menu screen shot">
            <a:extLst>
              <a:ext uri="{FF2B5EF4-FFF2-40B4-BE49-F238E27FC236}">
                <a16:creationId xmlns:a16="http://schemas.microsoft.com/office/drawing/2014/main" id="{858E2C28-1600-461B-8E65-8645EDAB01A1}"/>
              </a:ext>
            </a:extLst>
          </p:cNvPr>
          <p:cNvGrpSpPr/>
          <p:nvPr/>
        </p:nvGrpSpPr>
        <p:grpSpPr>
          <a:xfrm>
            <a:off x="7259679" y="6085154"/>
            <a:ext cx="1625942" cy="545794"/>
            <a:chOff x="5306767" y="3028950"/>
            <a:chExt cx="2451345" cy="822865"/>
          </a:xfrm>
        </p:grpSpPr>
        <p:pic>
          <p:nvPicPr>
            <p:cNvPr id="11" name="Picture 10">
              <a:extLst>
                <a:ext uri="{FF2B5EF4-FFF2-40B4-BE49-F238E27FC236}">
                  <a16:creationId xmlns:a16="http://schemas.microsoft.com/office/drawing/2014/main" id="{4F7E3989-F8E1-477C-A9DC-5024B5CFE835}"/>
                </a:ext>
              </a:extLst>
            </p:cNvPr>
            <p:cNvPicPr>
              <a:picLocks noChangeAspect="1"/>
            </p:cNvPicPr>
            <p:nvPr/>
          </p:nvPicPr>
          <p:blipFill rotWithShape="1">
            <a:blip r:embed="rId4"/>
            <a:srcRect l="26258" b="-2845"/>
            <a:stretch/>
          </p:blipFill>
          <p:spPr>
            <a:xfrm>
              <a:off x="5306767" y="3028950"/>
              <a:ext cx="2451345" cy="822865"/>
            </a:xfrm>
            <a:prstGeom prst="rect">
              <a:avLst/>
            </a:prstGeom>
          </p:spPr>
        </p:pic>
        <p:sp>
          <p:nvSpPr>
            <p:cNvPr id="15" name="Rectangle: Rounded Corners 14">
              <a:extLst>
                <a:ext uri="{FF2B5EF4-FFF2-40B4-BE49-F238E27FC236}">
                  <a16:creationId xmlns:a16="http://schemas.microsoft.com/office/drawing/2014/main" id="{E25352EB-5303-4E49-AB18-BBA888689440}"/>
                </a:ext>
              </a:extLst>
            </p:cNvPr>
            <p:cNvSpPr/>
            <p:nvPr/>
          </p:nvSpPr>
          <p:spPr>
            <a:xfrm>
              <a:off x="6502605" y="3078778"/>
              <a:ext cx="1201023" cy="458699"/>
            </a:xfrm>
            <a:prstGeom prst="roundRect">
              <a:avLst>
                <a:gd name="adj" fmla="val 5000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2"/>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34</a:t>
            </a:fld>
            <a:endParaRPr lang="en-US" sz="1100" dirty="0">
              <a:solidFill>
                <a:schemeClr val="tx2"/>
              </a:solidFill>
            </a:endParaRPr>
          </a:p>
        </p:txBody>
      </p:sp>
    </p:spTree>
    <p:extLst>
      <p:ext uri="{BB962C8B-B14F-4D97-AF65-F5344CB8AC3E}">
        <p14:creationId xmlns:p14="http://schemas.microsoft.com/office/powerpoint/2010/main" val="186585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left)">
                                      <p:cBhvr>
                                        <p:cTn id="7" dur="1500"/>
                                        <p:tgtEl>
                                          <p:spTgt spid="6">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left)">
                                      <p:cBhvr>
                                        <p:cTn id="12" dur="1500"/>
                                        <p:tgtEl>
                                          <p:spTgt spid="6">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250"/>
                                  </p:stCondLst>
                                  <p:childTnLst>
                                    <p:set>
                                      <p:cBhvr>
                                        <p:cTn id="16"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left)">
                                      <p:cBhvr>
                                        <p:cTn id="17" dur="1500"/>
                                        <p:tgtEl>
                                          <p:spTgt spid="6">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250"/>
                                  </p:stCondLst>
                                  <p:childTnLst>
                                    <p:set>
                                      <p:cBhvr>
                                        <p:cTn id="21" dur="1" fill="hold">
                                          <p:stCondLst>
                                            <p:cond delay="0"/>
                                          </p:stCondLst>
                                        </p:cTn>
                                        <p:tgtEl>
                                          <p:spTgt spid="6">
                                            <p:graphicEl>
                                              <a:chart seriesIdx="2" categoryIdx="-4" bldStep="series"/>
                                            </p:graphicEl>
                                          </p:spTgt>
                                        </p:tgtEl>
                                        <p:attrNameLst>
                                          <p:attrName>style.visibility</p:attrName>
                                        </p:attrNameLst>
                                      </p:cBhvr>
                                      <p:to>
                                        <p:strVal val="visible"/>
                                      </p:to>
                                    </p:set>
                                    <p:animEffect transition="in" filter="wipe(left)">
                                      <p:cBhvr>
                                        <p:cTn id="22" dur="1500"/>
                                        <p:tgtEl>
                                          <p:spTgt spid="6">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0"/>
            <a:ext cx="12192000" cy="1050758"/>
          </a:xfrm>
        </p:spPr>
        <p:txBody>
          <a:bodyPr/>
          <a:lstStyle/>
          <a:p>
            <a:r>
              <a:rPr lang="en-US" dirty="0"/>
              <a:t>ANIMATED </a:t>
            </a:r>
            <a:r>
              <a:rPr lang="en-US"/>
              <a:t>LINE CHART </a:t>
            </a:r>
            <a:endParaRPr lang="en-US" dirty="0"/>
          </a:p>
        </p:txBody>
      </p:sp>
      <p:sp>
        <p:nvSpPr>
          <p:cNvPr id="17" name="Rectangle 16"/>
          <p:cNvSpPr/>
          <p:nvPr/>
        </p:nvSpPr>
        <p:spPr>
          <a:xfrm>
            <a:off x="715821" y="2739371"/>
            <a:ext cx="2219601" cy="1175967"/>
          </a:xfrm>
          <a:prstGeom prst="rect">
            <a:avLst/>
          </a:prstGeom>
        </p:spPr>
        <p:txBody>
          <a:bodyPr wrap="square" lIns="179232" tIns="143385" rIns="179232" bIns="143385">
            <a:spAutoFit/>
          </a:bodyPr>
          <a:lstStyle/>
          <a:p>
            <a:pPr marL="0" lvl="1" fontAlgn="base">
              <a:lnSpc>
                <a:spcPct val="90000"/>
              </a:lnSpc>
              <a:spcBef>
                <a:spcPct val="0"/>
              </a:spcBef>
              <a:spcAft>
                <a:spcPct val="0"/>
              </a:spcAft>
            </a:pPr>
            <a:r>
              <a:rPr lang="en-US" sz="3200" b="1" dirty="0">
                <a:solidFill>
                  <a:schemeClr val="bg1">
                    <a:lumMod val="50000"/>
                  </a:schemeClr>
                </a:solidFill>
              </a:rPr>
              <a:t>Single line</a:t>
            </a:r>
          </a:p>
        </p:txBody>
      </p:sp>
      <p:graphicFrame>
        <p:nvGraphicFramePr>
          <p:cNvPr id="10" name="Chart 9" descr="Chart">
            <a:extLst>
              <a:ext uri="{FF2B5EF4-FFF2-40B4-BE49-F238E27FC236}">
                <a16:creationId xmlns:a16="http://schemas.microsoft.com/office/drawing/2014/main" id="{18457AB7-75D4-46A0-A783-C2FFD90E1B38}"/>
              </a:ext>
            </a:extLst>
          </p:cNvPr>
          <p:cNvGraphicFramePr/>
          <p:nvPr>
            <p:extLst>
              <p:ext uri="{D42A27DB-BD31-4B8C-83A1-F6EECF244321}">
                <p14:modId xmlns:p14="http://schemas.microsoft.com/office/powerpoint/2010/main" val="3584155214"/>
              </p:ext>
            </p:extLst>
          </p:nvPr>
        </p:nvGraphicFramePr>
        <p:xfrm>
          <a:off x="351869" y="1267180"/>
          <a:ext cx="4700355" cy="46336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 10">
            <a:extLst>
              <a:ext uri="{FF2B5EF4-FFF2-40B4-BE49-F238E27FC236}">
                <a16:creationId xmlns:a16="http://schemas.microsoft.com/office/drawing/2014/main" id="{CA8C938B-AB04-4FC2-BFBD-2832AA9A41A6}"/>
              </a:ext>
            </a:extLst>
          </p:cNvPr>
          <p:cNvGraphicFramePr>
            <a:graphicFrameLocks noGrp="1"/>
          </p:cNvGraphicFramePr>
          <p:nvPr>
            <p:extLst>
              <p:ext uri="{D42A27DB-BD31-4B8C-83A1-F6EECF244321}">
                <p14:modId xmlns:p14="http://schemas.microsoft.com/office/powerpoint/2010/main" val="3246894551"/>
              </p:ext>
            </p:extLst>
          </p:nvPr>
        </p:nvGraphicFramePr>
        <p:xfrm>
          <a:off x="7177129" y="1267180"/>
          <a:ext cx="4901469" cy="4749117"/>
        </p:xfrm>
        <a:graphic>
          <a:graphicData uri="http://schemas.openxmlformats.org/drawingml/2006/table">
            <a:tbl>
              <a:tblPr firstRow="1">
                <a:tableStyleId>{5C22544A-7EE6-4342-B048-85BDC9FD1C3A}</a:tableStyleId>
              </a:tblPr>
              <a:tblGrid>
                <a:gridCol w="4901469">
                  <a:extLst>
                    <a:ext uri="{9D8B030D-6E8A-4147-A177-3AD203B41FA5}">
                      <a16:colId xmlns:a16="http://schemas.microsoft.com/office/drawing/2014/main" val="493813631"/>
                    </a:ext>
                  </a:extLst>
                </a:gridCol>
              </a:tblGrid>
              <a:tr h="320131">
                <a:tc>
                  <a:txBody>
                    <a:bodyPr/>
                    <a:lstStyle/>
                    <a:p>
                      <a:r>
                        <a:rPr lang="en-US" sz="1600" dirty="0">
                          <a:solidFill>
                            <a:schemeClr val="bg1"/>
                          </a:solidFill>
                        </a:rPr>
                        <a:t>These</a:t>
                      </a:r>
                      <a:r>
                        <a:rPr lang="en-US" sz="1600" baseline="0" dirty="0">
                          <a:solidFill>
                            <a:schemeClr val="bg1"/>
                          </a:solidFill>
                        </a:rPr>
                        <a:t> are</a:t>
                      </a:r>
                      <a:r>
                        <a:rPr lang="en-US" sz="1600" dirty="0">
                          <a:solidFill>
                            <a:schemeClr val="bg1"/>
                          </a:solidFill>
                        </a:rPr>
                        <a:t> Excel charts with data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888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gradFill>
                            <a:gsLst>
                              <a:gs pos="18000">
                                <a:schemeClr val="tx1"/>
                              </a:gs>
                              <a:gs pos="36000">
                                <a:schemeClr val="tx1"/>
                              </a:gs>
                            </a:gsLst>
                            <a:lin ang="5400000" scaled="1"/>
                          </a:gradFill>
                        </a:rPr>
                        <a:t>To change the chart values, right-click on the graphic and select </a:t>
                      </a:r>
                      <a:r>
                        <a:rPr lang="en-US" sz="1200" b="1" spc="30" dirty="0">
                          <a:gradFill>
                            <a:gsLst>
                              <a:gs pos="18000">
                                <a:schemeClr val="tx1"/>
                              </a:gs>
                              <a:gs pos="36000">
                                <a:schemeClr val="tx1"/>
                              </a:gs>
                            </a:gsLst>
                            <a:lin ang="5400000" scaled="1"/>
                          </a:gradFill>
                        </a:rPr>
                        <a:t>Edit Data. </a:t>
                      </a:r>
                      <a:r>
                        <a:rPr lang="en-US" sz="1200" spc="30" dirty="0">
                          <a:gradFill>
                            <a:gsLst>
                              <a:gs pos="18000">
                                <a:schemeClr val="tx1"/>
                              </a:gs>
                              <a:gs pos="36000">
                                <a:schemeClr val="tx1"/>
                              </a:gs>
                            </a:gsLst>
                            <a:lin ang="5400000" scaled="1"/>
                          </a:gradFill>
                        </a:rPr>
                        <a:t>Change the numbers in </a:t>
                      </a:r>
                      <a:r>
                        <a:rPr lang="en-US" sz="1200" b="1" spc="30" dirty="0">
                          <a:gradFill>
                            <a:gsLst>
                              <a:gs pos="18000">
                                <a:schemeClr val="tx1"/>
                              </a:gs>
                              <a:gs pos="36000">
                                <a:schemeClr val="tx1"/>
                              </a:gs>
                            </a:gsLst>
                            <a:lin ang="5400000" scaled="1"/>
                          </a:gradFill>
                        </a:rPr>
                        <a:t>column</a:t>
                      </a:r>
                      <a:r>
                        <a:rPr lang="en-US" sz="1200" b="1" spc="30" baseline="0" dirty="0">
                          <a:gradFill>
                            <a:gsLst>
                              <a:gs pos="18000">
                                <a:schemeClr val="tx1"/>
                              </a:gs>
                              <a:gs pos="36000">
                                <a:schemeClr val="tx1"/>
                              </a:gs>
                            </a:gsLst>
                            <a:lin ang="5400000" scaled="1"/>
                          </a:gradFill>
                        </a:rPr>
                        <a:t> B2</a:t>
                      </a:r>
                      <a:r>
                        <a:rPr lang="en-US" sz="1200" b="0" spc="30" baseline="0" dirty="0">
                          <a:gradFill>
                            <a:gsLst>
                              <a:gs pos="18000">
                                <a:schemeClr val="tx1"/>
                              </a:gs>
                              <a:gs pos="36000">
                                <a:schemeClr val="tx1"/>
                              </a:gs>
                            </a:gsLst>
                            <a:lin ang="5400000" scaled="1"/>
                          </a:gradFill>
                        </a:rPr>
                        <a:t>…,</a:t>
                      </a:r>
                      <a:r>
                        <a:rPr lang="en-US" sz="1200" b="1" spc="30" baseline="0" dirty="0">
                          <a:gradFill>
                            <a:gsLst>
                              <a:gs pos="18000">
                                <a:schemeClr val="tx1"/>
                              </a:gs>
                              <a:gs pos="36000">
                                <a:schemeClr val="tx1"/>
                              </a:gs>
                            </a:gsLst>
                            <a:lin ang="5400000" scaled="1"/>
                          </a:gradFill>
                        </a:rPr>
                        <a:t> </a:t>
                      </a:r>
                      <a:r>
                        <a:rPr lang="en-US" sz="1200" spc="30" baseline="0" dirty="0">
                          <a:gradFill>
                            <a:gsLst>
                              <a:gs pos="18000">
                                <a:schemeClr val="tx1"/>
                              </a:gs>
                              <a:gs pos="36000">
                                <a:schemeClr val="tx1"/>
                              </a:gs>
                            </a:gsLst>
                            <a:lin ang="5400000" scaled="1"/>
                          </a:gradFill>
                        </a:rPr>
                        <a:t>Click outside of </a:t>
                      </a:r>
                      <a:r>
                        <a:rPr lang="en-US" sz="1200" b="0" spc="30" baseline="0" dirty="0">
                          <a:gradFill>
                            <a:gsLst>
                              <a:gs pos="18000">
                                <a:schemeClr val="tx1"/>
                              </a:gs>
                              <a:gs pos="36000">
                                <a:schemeClr val="tx1"/>
                              </a:gs>
                            </a:gsLst>
                            <a:lin ang="5400000" scaled="1"/>
                          </a:gradFill>
                        </a:rPr>
                        <a:t>B2…, C2…, or D2…</a:t>
                      </a:r>
                      <a:r>
                        <a:rPr lang="en-US" sz="1200" b="0" spc="30" dirty="0">
                          <a:gradFill>
                            <a:gsLst>
                              <a:gs pos="18000">
                                <a:schemeClr val="tx1"/>
                              </a:gs>
                              <a:gs pos="36000">
                                <a:schemeClr val="tx1"/>
                              </a:gs>
                            </a:gsLst>
                            <a:lin ang="5400000" scaled="1"/>
                          </a:gradFill>
                        </a:rPr>
                        <a:t> </a:t>
                      </a:r>
                      <a:r>
                        <a:rPr lang="en-US" sz="1200" spc="30" baseline="0" dirty="0">
                          <a:gradFill>
                            <a:gsLst>
                              <a:gs pos="18000">
                                <a:schemeClr val="tx1"/>
                              </a:gs>
                              <a:gs pos="36000">
                                <a:schemeClr val="tx1"/>
                              </a:gs>
                            </a:gsLst>
                            <a:lin ang="5400000" scaled="1"/>
                          </a:gradFill>
                        </a:rPr>
                        <a:t>and close.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gradFill>
                            <a:gsLst>
                              <a:gs pos="18000">
                                <a:schemeClr val="tx1"/>
                              </a:gs>
                              <a:gs pos="36000">
                                <a:schemeClr val="tx1"/>
                              </a:gs>
                            </a:gsLst>
                            <a:lin ang="5400000" scaled="1"/>
                          </a:gradFill>
                        </a:rPr>
                        <a:t>The Title and 88% labels are editable text boxes overlaid on top </a:t>
                      </a:r>
                      <a:br>
                        <a:rPr lang="en-US" sz="1200" spc="30" baseline="0" dirty="0">
                          <a:gradFill>
                            <a:gsLst>
                              <a:gs pos="18000">
                                <a:schemeClr val="tx1"/>
                              </a:gs>
                              <a:gs pos="36000">
                                <a:schemeClr val="tx1"/>
                              </a:gs>
                            </a:gsLst>
                            <a:lin ang="5400000" scaled="1"/>
                          </a:gradFill>
                        </a:rPr>
                      </a:br>
                      <a:r>
                        <a:rPr lang="en-US" sz="1200" spc="30" baseline="0" dirty="0">
                          <a:gradFill>
                            <a:gsLst>
                              <a:gs pos="18000">
                                <a:schemeClr val="tx1"/>
                              </a:gs>
                              <a:gs pos="36000">
                                <a:schemeClr val="tx1"/>
                              </a:gs>
                            </a:gsLst>
                            <a:lin ang="5400000" scaled="1"/>
                          </a:gradFill>
                        </a:rPr>
                        <a:t>of chart.</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403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gradFill>
                            <a:gsLst>
                              <a:gs pos="18000">
                                <a:schemeClr val="tx1"/>
                              </a:gs>
                              <a:gs pos="36000">
                                <a:schemeClr val="tx1"/>
                              </a:gs>
                            </a:gsLst>
                            <a:lin ang="5400000" scaled="1"/>
                          </a:gradFill>
                        </a:rPr>
                        <a:t>You can edit elements by double clicking on the part you want to change and then right-click for edit options.</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3317174"/>
                  </a:ext>
                </a:extLst>
              </a:tr>
              <a:tr h="71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2"/>
                          </a:solidFill>
                        </a:rPr>
                        <a:t>Line bar chart elements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gradFill>
                            <a:gsLst>
                              <a:gs pos="18000">
                                <a:schemeClr val="tx1"/>
                              </a:gs>
                              <a:gs pos="36000">
                                <a:schemeClr val="tx1"/>
                              </a:gs>
                            </a:gsLst>
                            <a:lin ang="5400000" scaled="1"/>
                          </a:gradFill>
                        </a:rPr>
                        <a:t>Animated 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gradFill>
                            <a:gsLst>
                              <a:gs pos="18000">
                                <a:schemeClr val="tx1"/>
                              </a:gs>
                              <a:gs pos="36000">
                                <a:schemeClr val="tx1"/>
                              </a:gs>
                            </a:gsLst>
                            <a:lin ang="5400000" scaled="1"/>
                          </a:gradFill>
                        </a:rPr>
                        <a:t>Data labels</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320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3">
                              <a:lumMod val="20000"/>
                              <a:lumOff val="80000"/>
                            </a:schemeClr>
                          </a:solidFill>
                        </a:rPr>
                        <a:t>COOL TRICK</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71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gradFill>
                            <a:gsLst>
                              <a:gs pos="18000">
                                <a:schemeClr val="tx1"/>
                              </a:gs>
                              <a:gs pos="36000">
                                <a:schemeClr val="tx1"/>
                              </a:gs>
                            </a:gsLst>
                            <a:lin ang="5400000" scaled="1"/>
                          </a:gradFill>
                        </a:rPr>
                        <a:t>To c</a:t>
                      </a:r>
                      <a:r>
                        <a:rPr lang="en-US" sz="1200" spc="30" dirty="0">
                          <a:gradFill>
                            <a:gsLst>
                              <a:gs pos="18000">
                                <a:schemeClr val="tx1"/>
                              </a:gs>
                              <a:gs pos="36000">
                                <a:schemeClr val="tx1"/>
                              </a:gs>
                            </a:gsLst>
                            <a:lin ang="5400000" scaled="1"/>
                          </a:gradFill>
                        </a:rPr>
                        <a:t>hange the</a:t>
                      </a:r>
                      <a:r>
                        <a:rPr lang="en-US" sz="1200" spc="30" baseline="0" dirty="0">
                          <a:gradFill>
                            <a:gsLst>
                              <a:gs pos="18000">
                                <a:schemeClr val="tx1"/>
                              </a:gs>
                              <a:gs pos="36000">
                                <a:schemeClr val="tx1"/>
                              </a:gs>
                            </a:gsLst>
                            <a:lin ang="5400000" scaled="1"/>
                          </a:gradFill>
                        </a:rPr>
                        <a:t> size or color of the numbers or the line, double-click to select. Use ribbon font tools on </a:t>
                      </a:r>
                      <a:r>
                        <a:rPr lang="en-US" sz="1200" b="1" spc="30" baseline="0" dirty="0">
                          <a:gradFill>
                            <a:gsLst>
                              <a:gs pos="18000">
                                <a:schemeClr val="tx1"/>
                              </a:gs>
                              <a:gs pos="36000">
                                <a:schemeClr val="tx1"/>
                              </a:gs>
                            </a:gsLst>
                            <a:lin ang="5400000" scaled="1"/>
                          </a:gradFill>
                        </a:rPr>
                        <a:t>Home Tab</a:t>
                      </a:r>
                      <a:r>
                        <a:rPr lang="en-US" sz="1200" spc="30" baseline="0" dirty="0">
                          <a:gradFill>
                            <a:gsLst>
                              <a:gs pos="18000">
                                <a:schemeClr val="tx1"/>
                              </a:gs>
                              <a:gs pos="36000">
                                <a:schemeClr val="tx1"/>
                              </a:gs>
                            </a:gsLst>
                            <a:lin ang="5400000" scaled="1"/>
                          </a:gradFill>
                        </a:rPr>
                        <a:t> to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gradFill>
                            <a:gsLst>
                              <a:gs pos="18000">
                                <a:schemeClr val="tx1"/>
                              </a:gs>
                              <a:gs pos="36000">
                                <a:schemeClr val="tx1"/>
                              </a:gs>
                            </a:gsLst>
                            <a:lin ang="5400000" scaled="1"/>
                          </a:gradFill>
                        </a:rPr>
                        <a:t>The categories are hidden on this chart. Create new text boxes to overlay as labels on top of chart. </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pic>
        <p:nvPicPr>
          <p:cNvPr id="12" name="Picture 11" descr="Program screen shot">
            <a:extLst>
              <a:ext uri="{FF2B5EF4-FFF2-40B4-BE49-F238E27FC236}">
                <a16:creationId xmlns:a16="http://schemas.microsoft.com/office/drawing/2014/main" id="{C1FA98F1-4B53-4ABB-A84C-27F3ACE2CC50}"/>
              </a:ext>
            </a:extLst>
          </p:cNvPr>
          <p:cNvPicPr>
            <a:picLocks noChangeAspect="1"/>
          </p:cNvPicPr>
          <p:nvPr/>
        </p:nvPicPr>
        <p:blipFill>
          <a:blip r:embed="rId4"/>
          <a:stretch>
            <a:fillRect/>
          </a:stretch>
        </p:blipFill>
        <p:spPr>
          <a:xfrm>
            <a:off x="7284060" y="2263332"/>
            <a:ext cx="1109663" cy="952078"/>
          </a:xfrm>
          <a:prstGeom prst="rect">
            <a:avLst/>
          </a:prstGeom>
        </p:spPr>
      </p:pic>
      <p:sp>
        <p:nvSpPr>
          <p:cNvPr id="9" name="Slide Number Placeholder 2"/>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35</a:t>
            </a:fld>
            <a:endParaRPr lang="en-US" sz="1100" dirty="0">
              <a:solidFill>
                <a:schemeClr val="tx2"/>
              </a:solidFill>
            </a:endParaRPr>
          </a:p>
        </p:txBody>
      </p:sp>
    </p:spTree>
    <p:extLst>
      <p:ext uri="{BB962C8B-B14F-4D97-AF65-F5344CB8AC3E}">
        <p14:creationId xmlns:p14="http://schemas.microsoft.com/office/powerpoint/2010/main" val="12771032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7" dur="1500"/>
                                        <p:tgtEl>
                                          <p:spTgt spid="10">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2" dur="1500"/>
                                        <p:tgtEl>
                                          <p:spTgt spid="10">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Chart bld="series"/>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3C6B-93EC-4463-BC2E-F686669B0207}"/>
              </a:ext>
            </a:extLst>
          </p:cNvPr>
          <p:cNvSpPr>
            <a:spLocks noGrp="1"/>
          </p:cNvSpPr>
          <p:nvPr>
            <p:ph type="title"/>
          </p:nvPr>
        </p:nvSpPr>
        <p:spPr>
          <a:solidFill>
            <a:schemeClr val="bg1">
              <a:lumMod val="95000"/>
              <a:alpha val="85000"/>
            </a:schemeClr>
          </a:solidFill>
        </p:spPr>
        <p:txBody>
          <a:bodyPr/>
          <a:lstStyle/>
          <a:p>
            <a:r>
              <a:rPr lang="en-US" sz="2800" dirty="0">
                <a:solidFill>
                  <a:schemeClr val="accent3">
                    <a:lumMod val="75000"/>
                  </a:schemeClr>
                </a:solidFill>
              </a:rPr>
              <a:t>QUICK START</a:t>
            </a:r>
            <a:r>
              <a:rPr lang="en-US" sz="2800" dirty="0">
                <a:solidFill>
                  <a:schemeClr val="accent3">
                    <a:lumMod val="75000"/>
                  </a:schemeClr>
                </a:solidFill>
                <a:latin typeface="Calibri" panose="020F0502020204030204" pitchFamily="34" charset="0"/>
                <a:cs typeface="Calibri" panose="020F0502020204030204" pitchFamily="34" charset="0"/>
              </a:rPr>
              <a:t> </a:t>
            </a:r>
            <a:r>
              <a:rPr lang="en-US" sz="2800" dirty="0">
                <a:solidFill>
                  <a:schemeClr val="tx2"/>
                </a:solidFill>
                <a:latin typeface="Calibri" panose="020F0502020204030204" pitchFamily="34" charset="0"/>
                <a:cs typeface="Calibri" panose="020F0502020204030204" pitchFamily="34" charset="0"/>
              </a:rPr>
              <a:t>│</a:t>
            </a:r>
            <a:r>
              <a:rPr lang="en-US" sz="2800" dirty="0"/>
              <a:t> VISUAL MARKER GUIDE OF CHART ELEMENTS</a:t>
            </a:r>
          </a:p>
        </p:txBody>
      </p:sp>
      <p:grpSp>
        <p:nvGrpSpPr>
          <p:cNvPr id="37" name="Group 36">
            <a:extLst>
              <a:ext uri="{FF2B5EF4-FFF2-40B4-BE49-F238E27FC236}">
                <a16:creationId xmlns:a16="http://schemas.microsoft.com/office/drawing/2014/main" id="{DB93FEBE-7D2D-41D1-8883-EAC0E122CCA0}"/>
              </a:ext>
              <a:ext uri="{C183D7F6-B498-43B3-948B-1728B52AA6E4}">
                <adec:decorative xmlns:adec="http://schemas.microsoft.com/office/drawing/2017/decorative" val="1"/>
              </a:ext>
            </a:extLst>
          </p:cNvPr>
          <p:cNvGrpSpPr/>
          <p:nvPr/>
        </p:nvGrpSpPr>
        <p:grpSpPr>
          <a:xfrm>
            <a:off x="602131" y="1379523"/>
            <a:ext cx="6037729" cy="5268950"/>
            <a:chOff x="363071" y="1226281"/>
            <a:chExt cx="6037729" cy="5268950"/>
          </a:xfrm>
        </p:grpSpPr>
        <p:sp>
          <p:nvSpPr>
            <p:cNvPr id="36" name="Rectangle 35">
              <a:extLst>
                <a:ext uri="{FF2B5EF4-FFF2-40B4-BE49-F238E27FC236}">
                  <a16:creationId xmlns:a16="http://schemas.microsoft.com/office/drawing/2014/main" id="{6B8F8B4E-D740-44F9-928F-897B9669836F}"/>
                </a:ext>
              </a:extLst>
            </p:cNvPr>
            <p:cNvSpPr/>
            <p:nvPr/>
          </p:nvSpPr>
          <p:spPr>
            <a:xfrm>
              <a:off x="392373" y="5925643"/>
              <a:ext cx="5984543" cy="55163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92084971-9C2C-40E3-B3C5-A311A5C35E83}"/>
                </a:ext>
              </a:extLst>
            </p:cNvPr>
            <p:cNvGrpSpPr/>
            <p:nvPr/>
          </p:nvGrpSpPr>
          <p:grpSpPr>
            <a:xfrm>
              <a:off x="474788" y="1474877"/>
              <a:ext cx="5761554" cy="5003955"/>
              <a:chOff x="2688847" y="1191410"/>
              <a:chExt cx="6317041" cy="5486400"/>
            </a:xfrm>
          </p:grpSpPr>
          <p:pic>
            <p:nvPicPr>
              <p:cNvPr id="3" name="Picture 2" descr="Chart">
                <a:extLst>
                  <a:ext uri="{FF2B5EF4-FFF2-40B4-BE49-F238E27FC236}">
                    <a16:creationId xmlns:a16="http://schemas.microsoft.com/office/drawing/2014/main" id="{A1F299CF-C906-46AB-9AAE-206B08933CE7}"/>
                  </a:ext>
                </a:extLst>
              </p:cNvPr>
              <p:cNvPicPr>
                <a:picLocks noChangeAspect="1"/>
              </p:cNvPicPr>
              <p:nvPr/>
            </p:nvPicPr>
            <p:blipFill>
              <a:blip r:embed="rId2"/>
              <a:stretch>
                <a:fillRect/>
              </a:stretch>
            </p:blipFill>
            <p:spPr>
              <a:xfrm>
                <a:off x="3186113" y="1191410"/>
                <a:ext cx="5819775" cy="5486400"/>
              </a:xfrm>
              <a:prstGeom prst="rect">
                <a:avLst/>
              </a:prstGeom>
            </p:spPr>
          </p:pic>
          <p:sp>
            <p:nvSpPr>
              <p:cNvPr id="4" name="TextBox 3">
                <a:extLst>
                  <a:ext uri="{FF2B5EF4-FFF2-40B4-BE49-F238E27FC236}">
                    <a16:creationId xmlns:a16="http://schemas.microsoft.com/office/drawing/2014/main" id="{38C81444-FCD0-4439-8B1C-61E36EA6FC42}"/>
                  </a:ext>
                </a:extLst>
              </p:cNvPr>
              <p:cNvSpPr txBox="1"/>
              <p:nvPr/>
            </p:nvSpPr>
            <p:spPr>
              <a:xfrm>
                <a:off x="5724080" y="3966259"/>
                <a:ext cx="743839" cy="163267"/>
              </a:xfrm>
              <a:prstGeom prst="rect">
                <a:avLst/>
              </a:prstGeom>
              <a:solidFill>
                <a:srgbClr val="F2EEF8"/>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Category 3</a:t>
                </a:r>
              </a:p>
            </p:txBody>
          </p:sp>
          <p:sp>
            <p:nvSpPr>
              <p:cNvPr id="5" name="TextBox 4">
                <a:extLst>
                  <a:ext uri="{FF2B5EF4-FFF2-40B4-BE49-F238E27FC236}">
                    <a16:creationId xmlns:a16="http://schemas.microsoft.com/office/drawing/2014/main" id="{0AA82B50-45B0-4FBA-A085-2FA13EE6B263}"/>
                  </a:ext>
                </a:extLst>
              </p:cNvPr>
              <p:cNvSpPr txBox="1"/>
              <p:nvPr/>
            </p:nvSpPr>
            <p:spPr>
              <a:xfrm>
                <a:off x="2688848" y="3364081"/>
                <a:ext cx="743839" cy="163267"/>
              </a:xfrm>
              <a:prstGeom prst="rect">
                <a:avLst/>
              </a:prstGeom>
              <a:solidFill>
                <a:srgbClr val="F9EAEB"/>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Series 1</a:t>
                </a:r>
              </a:p>
            </p:txBody>
          </p:sp>
          <p:sp>
            <p:nvSpPr>
              <p:cNvPr id="6" name="TextBox 5">
                <a:extLst>
                  <a:ext uri="{FF2B5EF4-FFF2-40B4-BE49-F238E27FC236}">
                    <a16:creationId xmlns:a16="http://schemas.microsoft.com/office/drawing/2014/main" id="{5E66823D-717D-4667-A32E-EE4DB5BA494B}"/>
                  </a:ext>
                </a:extLst>
              </p:cNvPr>
              <p:cNvSpPr txBox="1"/>
              <p:nvPr/>
            </p:nvSpPr>
            <p:spPr>
              <a:xfrm>
                <a:off x="5279648" y="4477488"/>
                <a:ext cx="685799" cy="392885"/>
              </a:xfrm>
              <a:prstGeom prst="rect">
                <a:avLst/>
              </a:prstGeom>
              <a:solidFill>
                <a:srgbClr val="F9EAEB"/>
              </a:solidFill>
            </p:spPr>
            <p:txBody>
              <a:bodyPr wrap="square" lIns="0" rIns="0" rtlCol="0" anchor="ctr" anchorCtr="0">
                <a:noAutofit/>
              </a:bodyPr>
              <a:lstStyle/>
              <a:p>
                <a:pPr algn="ctr">
                  <a:lnSpc>
                    <a:spcPct val="90000"/>
                  </a:lnSpc>
                </a:pPr>
                <a:r>
                  <a:rPr lang="en-US" sz="900" spc="30" dirty="0">
                    <a:gradFill>
                      <a:gsLst>
                        <a:gs pos="18000">
                          <a:schemeClr val="tx1"/>
                        </a:gs>
                        <a:gs pos="36000">
                          <a:schemeClr val="tx1"/>
                        </a:gs>
                      </a:gsLst>
                      <a:lin ang="5400000" scaled="1"/>
                    </a:gradFill>
                  </a:rPr>
                  <a:t>Black</a:t>
                </a:r>
                <a:br>
                  <a:rPr lang="en-US" sz="900" spc="30" dirty="0">
                    <a:gradFill>
                      <a:gsLst>
                        <a:gs pos="18000">
                          <a:schemeClr val="tx1"/>
                        </a:gs>
                        <a:gs pos="36000">
                          <a:schemeClr val="tx1"/>
                        </a:gs>
                      </a:gsLst>
                      <a:lin ang="5400000" scaled="1"/>
                    </a:gradFill>
                  </a:rPr>
                </a:br>
                <a:r>
                  <a:rPr lang="en-US" sz="900" spc="30" dirty="0">
                    <a:gradFill>
                      <a:gsLst>
                        <a:gs pos="18000">
                          <a:schemeClr val="tx1"/>
                        </a:gs>
                        <a:gs pos="36000">
                          <a:schemeClr val="tx1"/>
                        </a:gs>
                      </a:gsLst>
                      <a:lin ang="5400000" scaled="1"/>
                    </a:gradFill>
                  </a:rPr>
                  <a:t>Series 1</a:t>
                </a:r>
              </a:p>
            </p:txBody>
          </p:sp>
          <p:sp>
            <p:nvSpPr>
              <p:cNvPr id="7" name="TextBox 6">
                <a:extLst>
                  <a:ext uri="{FF2B5EF4-FFF2-40B4-BE49-F238E27FC236}">
                    <a16:creationId xmlns:a16="http://schemas.microsoft.com/office/drawing/2014/main" id="{59E0EA9C-8425-4BA2-BB93-6D9060A52236}"/>
                  </a:ext>
                </a:extLst>
              </p:cNvPr>
              <p:cNvSpPr txBox="1"/>
              <p:nvPr/>
            </p:nvSpPr>
            <p:spPr>
              <a:xfrm>
                <a:off x="6943280" y="3086885"/>
                <a:ext cx="743839" cy="163267"/>
              </a:xfrm>
              <a:prstGeom prst="rect">
                <a:avLst/>
              </a:prstGeom>
              <a:solidFill>
                <a:srgbClr val="F2EEF8"/>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Category 4</a:t>
                </a:r>
              </a:p>
            </p:txBody>
          </p:sp>
          <p:sp>
            <p:nvSpPr>
              <p:cNvPr id="8" name="TextBox 7">
                <a:extLst>
                  <a:ext uri="{FF2B5EF4-FFF2-40B4-BE49-F238E27FC236}">
                    <a16:creationId xmlns:a16="http://schemas.microsoft.com/office/drawing/2014/main" id="{79216203-4121-4FE8-9DFA-669981CE5976}"/>
                  </a:ext>
                </a:extLst>
              </p:cNvPr>
              <p:cNvSpPr txBox="1"/>
              <p:nvPr/>
            </p:nvSpPr>
            <p:spPr>
              <a:xfrm>
                <a:off x="8262049" y="3168518"/>
                <a:ext cx="743839" cy="163267"/>
              </a:xfrm>
              <a:prstGeom prst="rect">
                <a:avLst/>
              </a:prstGeom>
              <a:solidFill>
                <a:srgbClr val="F2EEF8"/>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Category 5</a:t>
                </a:r>
              </a:p>
            </p:txBody>
          </p:sp>
          <p:sp>
            <p:nvSpPr>
              <p:cNvPr id="9" name="TextBox 8">
                <a:extLst>
                  <a:ext uri="{FF2B5EF4-FFF2-40B4-BE49-F238E27FC236}">
                    <a16:creationId xmlns:a16="http://schemas.microsoft.com/office/drawing/2014/main" id="{8186792B-9092-42B2-9243-6C57C9EB4D24}"/>
                  </a:ext>
                </a:extLst>
              </p:cNvPr>
              <p:cNvSpPr txBox="1"/>
              <p:nvPr/>
            </p:nvSpPr>
            <p:spPr>
              <a:xfrm>
                <a:off x="4535809" y="2746936"/>
                <a:ext cx="743839" cy="163267"/>
              </a:xfrm>
              <a:prstGeom prst="rect">
                <a:avLst/>
              </a:prstGeom>
              <a:solidFill>
                <a:srgbClr val="F2EEF8"/>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Category 2</a:t>
                </a:r>
              </a:p>
            </p:txBody>
          </p:sp>
          <p:sp>
            <p:nvSpPr>
              <p:cNvPr id="10" name="TextBox 9">
                <a:extLst>
                  <a:ext uri="{FF2B5EF4-FFF2-40B4-BE49-F238E27FC236}">
                    <a16:creationId xmlns:a16="http://schemas.microsoft.com/office/drawing/2014/main" id="{C387B677-2524-4C0F-B858-648DC37F9EFD}"/>
                  </a:ext>
                </a:extLst>
              </p:cNvPr>
              <p:cNvSpPr txBox="1"/>
              <p:nvPr/>
            </p:nvSpPr>
            <p:spPr>
              <a:xfrm>
                <a:off x="3433168" y="2665303"/>
                <a:ext cx="743839" cy="163267"/>
              </a:xfrm>
              <a:prstGeom prst="rect">
                <a:avLst/>
              </a:prstGeom>
              <a:solidFill>
                <a:srgbClr val="F2EEF8"/>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Category 1</a:t>
                </a:r>
              </a:p>
            </p:txBody>
          </p:sp>
          <p:sp>
            <p:nvSpPr>
              <p:cNvPr id="11" name="TextBox 10">
                <a:extLst>
                  <a:ext uri="{FF2B5EF4-FFF2-40B4-BE49-F238E27FC236}">
                    <a16:creationId xmlns:a16="http://schemas.microsoft.com/office/drawing/2014/main" id="{32FCB6E1-E817-4438-9290-EE4BA82ACD0C}"/>
                  </a:ext>
                </a:extLst>
              </p:cNvPr>
              <p:cNvSpPr txBox="1"/>
              <p:nvPr/>
            </p:nvSpPr>
            <p:spPr>
              <a:xfrm>
                <a:off x="2688848" y="2898229"/>
                <a:ext cx="743839" cy="163267"/>
              </a:xfrm>
              <a:prstGeom prst="rect">
                <a:avLst/>
              </a:prstGeom>
              <a:solidFill>
                <a:srgbClr val="F9EAEB"/>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Series 2</a:t>
                </a:r>
              </a:p>
            </p:txBody>
          </p:sp>
          <p:sp>
            <p:nvSpPr>
              <p:cNvPr id="12" name="TextBox 11">
                <a:extLst>
                  <a:ext uri="{FF2B5EF4-FFF2-40B4-BE49-F238E27FC236}">
                    <a16:creationId xmlns:a16="http://schemas.microsoft.com/office/drawing/2014/main" id="{7182FB92-AFBF-4B31-AFA6-152CC6061424}"/>
                  </a:ext>
                </a:extLst>
              </p:cNvPr>
              <p:cNvSpPr txBox="1"/>
              <p:nvPr/>
            </p:nvSpPr>
            <p:spPr>
              <a:xfrm>
                <a:off x="2688847" y="3802992"/>
                <a:ext cx="743839" cy="163267"/>
              </a:xfrm>
              <a:prstGeom prst="rect">
                <a:avLst/>
              </a:prstGeom>
              <a:solidFill>
                <a:srgbClr val="F9EAEB"/>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Series 3</a:t>
                </a:r>
              </a:p>
            </p:txBody>
          </p:sp>
          <p:sp>
            <p:nvSpPr>
              <p:cNvPr id="15" name="TextBox 14">
                <a:extLst>
                  <a:ext uri="{FF2B5EF4-FFF2-40B4-BE49-F238E27FC236}">
                    <a16:creationId xmlns:a16="http://schemas.microsoft.com/office/drawing/2014/main" id="{5945FD15-7144-4889-A382-B533CFFA9332}"/>
                  </a:ext>
                </a:extLst>
              </p:cNvPr>
              <p:cNvSpPr txBox="1"/>
              <p:nvPr/>
            </p:nvSpPr>
            <p:spPr>
              <a:xfrm>
                <a:off x="5994022" y="4477487"/>
                <a:ext cx="606803" cy="392885"/>
              </a:xfrm>
              <a:prstGeom prst="rect">
                <a:avLst/>
              </a:prstGeom>
              <a:solidFill>
                <a:srgbClr val="F9EAEB"/>
              </a:solidFill>
            </p:spPr>
            <p:txBody>
              <a:bodyPr wrap="square" lIns="0" rIns="0" rtlCol="0" anchor="ctr" anchorCtr="0">
                <a:noAutofit/>
              </a:bodyPr>
              <a:lstStyle/>
              <a:p>
                <a:pPr algn="ctr">
                  <a:lnSpc>
                    <a:spcPct val="90000"/>
                  </a:lnSpc>
                </a:pPr>
                <a:r>
                  <a:rPr lang="en-US" sz="900" spc="30" dirty="0">
                    <a:gradFill>
                      <a:gsLst>
                        <a:gs pos="18000">
                          <a:schemeClr val="tx1"/>
                        </a:gs>
                        <a:gs pos="36000">
                          <a:schemeClr val="tx1"/>
                        </a:gs>
                      </a:gsLst>
                      <a:lin ang="5400000" scaled="1"/>
                    </a:gradFill>
                  </a:rPr>
                  <a:t>Green</a:t>
                </a:r>
                <a:br>
                  <a:rPr lang="en-US" sz="900" spc="30" dirty="0">
                    <a:gradFill>
                      <a:gsLst>
                        <a:gs pos="18000">
                          <a:schemeClr val="tx1"/>
                        </a:gs>
                        <a:gs pos="36000">
                          <a:schemeClr val="tx1"/>
                        </a:gs>
                      </a:gsLst>
                      <a:lin ang="5400000" scaled="1"/>
                    </a:gradFill>
                  </a:rPr>
                </a:br>
                <a:r>
                  <a:rPr lang="en-US" sz="900" spc="30" dirty="0">
                    <a:gradFill>
                      <a:gsLst>
                        <a:gs pos="18000">
                          <a:schemeClr val="tx1"/>
                        </a:gs>
                        <a:gs pos="36000">
                          <a:schemeClr val="tx1"/>
                        </a:gs>
                      </a:gsLst>
                      <a:lin ang="5400000" scaled="1"/>
                    </a:gradFill>
                  </a:rPr>
                  <a:t>Series 1</a:t>
                </a:r>
              </a:p>
            </p:txBody>
          </p:sp>
          <p:sp>
            <p:nvSpPr>
              <p:cNvPr id="16" name="TextBox 15">
                <a:extLst>
                  <a:ext uri="{FF2B5EF4-FFF2-40B4-BE49-F238E27FC236}">
                    <a16:creationId xmlns:a16="http://schemas.microsoft.com/office/drawing/2014/main" id="{271830F7-2E3C-4678-991C-C8F4B7C921E9}"/>
                  </a:ext>
                </a:extLst>
              </p:cNvPr>
              <p:cNvSpPr txBox="1"/>
              <p:nvPr/>
            </p:nvSpPr>
            <p:spPr>
              <a:xfrm>
                <a:off x="6639878" y="4477486"/>
                <a:ext cx="606803" cy="392885"/>
              </a:xfrm>
              <a:prstGeom prst="rect">
                <a:avLst/>
              </a:prstGeom>
              <a:solidFill>
                <a:srgbClr val="F9EAEB"/>
              </a:solidFill>
            </p:spPr>
            <p:txBody>
              <a:bodyPr wrap="square" lIns="0" rIns="0" rtlCol="0" anchor="ctr" anchorCtr="0">
                <a:noAutofit/>
              </a:bodyPr>
              <a:lstStyle/>
              <a:p>
                <a:pPr algn="ctr">
                  <a:lnSpc>
                    <a:spcPct val="90000"/>
                  </a:lnSpc>
                </a:pPr>
                <a:r>
                  <a:rPr lang="en-US" sz="900" spc="30" dirty="0">
                    <a:gradFill>
                      <a:gsLst>
                        <a:gs pos="18000">
                          <a:schemeClr val="tx1"/>
                        </a:gs>
                        <a:gs pos="36000">
                          <a:schemeClr val="tx1"/>
                        </a:gs>
                      </a:gsLst>
                      <a:lin ang="5400000" scaled="1"/>
                    </a:gradFill>
                  </a:rPr>
                  <a:t>Blue</a:t>
                </a:r>
                <a:br>
                  <a:rPr lang="en-US" sz="900" spc="30" dirty="0">
                    <a:gradFill>
                      <a:gsLst>
                        <a:gs pos="18000">
                          <a:schemeClr val="tx1"/>
                        </a:gs>
                        <a:gs pos="36000">
                          <a:schemeClr val="tx1"/>
                        </a:gs>
                      </a:gsLst>
                      <a:lin ang="5400000" scaled="1"/>
                    </a:gradFill>
                  </a:rPr>
                </a:br>
                <a:r>
                  <a:rPr lang="en-US" sz="900" spc="30" dirty="0">
                    <a:gradFill>
                      <a:gsLst>
                        <a:gs pos="18000">
                          <a:schemeClr val="tx1"/>
                        </a:gs>
                        <a:gs pos="36000">
                          <a:schemeClr val="tx1"/>
                        </a:gs>
                      </a:gsLst>
                      <a:lin ang="5400000" scaled="1"/>
                    </a:gradFill>
                  </a:rPr>
                  <a:t>Series 1</a:t>
                </a:r>
              </a:p>
            </p:txBody>
          </p:sp>
          <p:sp>
            <p:nvSpPr>
              <p:cNvPr id="17" name="TextBox 16">
                <a:extLst>
                  <a:ext uri="{FF2B5EF4-FFF2-40B4-BE49-F238E27FC236}">
                    <a16:creationId xmlns:a16="http://schemas.microsoft.com/office/drawing/2014/main" id="{59BBA554-91D2-49ED-BF3D-4BF5A6ED6D3D}"/>
                  </a:ext>
                </a:extLst>
              </p:cNvPr>
              <p:cNvSpPr txBox="1"/>
              <p:nvPr/>
            </p:nvSpPr>
            <p:spPr>
              <a:xfrm>
                <a:off x="3457275" y="5313253"/>
                <a:ext cx="743839" cy="163267"/>
              </a:xfrm>
              <a:prstGeom prst="rect">
                <a:avLst/>
              </a:prstGeom>
              <a:solidFill>
                <a:srgbClr val="F2EEF8"/>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Category 1</a:t>
                </a:r>
              </a:p>
            </p:txBody>
          </p:sp>
        </p:grpSp>
        <p:sp>
          <p:nvSpPr>
            <p:cNvPr id="35" name="Rectangle 34">
              <a:extLst>
                <a:ext uri="{FF2B5EF4-FFF2-40B4-BE49-F238E27FC236}">
                  <a16:creationId xmlns:a16="http://schemas.microsoft.com/office/drawing/2014/main" id="{202D6F49-B4FE-40D3-A98A-733D9205FB6D}"/>
                </a:ext>
              </a:extLst>
            </p:cNvPr>
            <p:cNvSpPr/>
            <p:nvPr/>
          </p:nvSpPr>
          <p:spPr>
            <a:xfrm>
              <a:off x="363071" y="1226281"/>
              <a:ext cx="6037729" cy="5268950"/>
            </a:xfrm>
            <a:prstGeom prst="rect">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C0BF2480-F360-40E1-8094-6FEB359D68D1}"/>
              </a:ext>
            </a:extLst>
          </p:cNvPr>
          <p:cNvSpPr txBox="1"/>
          <p:nvPr/>
        </p:nvSpPr>
        <p:spPr>
          <a:xfrm>
            <a:off x="3362926" y="688841"/>
            <a:ext cx="6811288" cy="338554"/>
          </a:xfrm>
          <a:prstGeom prst="rect">
            <a:avLst/>
          </a:prstGeom>
          <a:noFill/>
        </p:spPr>
        <p:txBody>
          <a:bodyPr wrap="none" rtlCol="0">
            <a:spAutoFit/>
          </a:bodyPr>
          <a:lstStyle/>
          <a:p>
            <a:r>
              <a:rPr lang="en-US" sz="1600" spc="30" dirty="0">
                <a:gradFill>
                  <a:gsLst>
                    <a:gs pos="0">
                      <a:schemeClr val="tx1"/>
                    </a:gs>
                    <a:gs pos="100000">
                      <a:schemeClr val="tx1"/>
                    </a:gs>
                  </a:gsLst>
                  <a:lin ang="5400000" scaled="1"/>
                </a:gradFill>
              </a:rPr>
              <a:t>Detailed text directions for editing each of these charts on slides 6 &amp; 7</a:t>
            </a:r>
          </a:p>
        </p:txBody>
      </p:sp>
      <p:grpSp>
        <p:nvGrpSpPr>
          <p:cNvPr id="34" name="Group 33" descr="Chart">
            <a:extLst>
              <a:ext uri="{FF2B5EF4-FFF2-40B4-BE49-F238E27FC236}">
                <a16:creationId xmlns:a16="http://schemas.microsoft.com/office/drawing/2014/main" id="{8A5EC497-4026-4336-AC6F-FE6A9AF29B31}"/>
              </a:ext>
            </a:extLst>
          </p:cNvPr>
          <p:cNvGrpSpPr/>
          <p:nvPr/>
        </p:nvGrpSpPr>
        <p:grpSpPr>
          <a:xfrm>
            <a:off x="6863294" y="1375577"/>
            <a:ext cx="4720812" cy="5268950"/>
            <a:chOff x="6441215" y="1373897"/>
            <a:chExt cx="4720812" cy="5268950"/>
          </a:xfrm>
        </p:grpSpPr>
        <p:grpSp>
          <p:nvGrpSpPr>
            <p:cNvPr id="20" name="Group 19">
              <a:extLst>
                <a:ext uri="{FF2B5EF4-FFF2-40B4-BE49-F238E27FC236}">
                  <a16:creationId xmlns:a16="http://schemas.microsoft.com/office/drawing/2014/main" id="{77219CCF-07A7-4132-A29B-B47CCAD5590A}"/>
                </a:ext>
              </a:extLst>
            </p:cNvPr>
            <p:cNvGrpSpPr/>
            <p:nvPr/>
          </p:nvGrpSpPr>
          <p:grpSpPr>
            <a:xfrm>
              <a:off x="6461672" y="1860506"/>
              <a:ext cx="4700355" cy="4633660"/>
              <a:chOff x="351869" y="1267180"/>
              <a:chExt cx="4700355" cy="4633660"/>
            </a:xfrm>
          </p:grpSpPr>
          <p:graphicFrame>
            <p:nvGraphicFramePr>
              <p:cNvPr id="21" name="Chart 20">
                <a:extLst>
                  <a:ext uri="{FF2B5EF4-FFF2-40B4-BE49-F238E27FC236}">
                    <a16:creationId xmlns:a16="http://schemas.microsoft.com/office/drawing/2014/main" id="{731452FE-2437-4DB5-8BC6-97316656BB27}"/>
                  </a:ext>
                </a:extLst>
              </p:cNvPr>
              <p:cNvGraphicFramePr/>
              <p:nvPr/>
            </p:nvGraphicFramePr>
            <p:xfrm>
              <a:off x="351869" y="1267180"/>
              <a:ext cx="4700355" cy="4633660"/>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a:extLst>
                  <a:ext uri="{FF2B5EF4-FFF2-40B4-BE49-F238E27FC236}">
                    <a16:creationId xmlns:a16="http://schemas.microsoft.com/office/drawing/2014/main" id="{C37CBF02-B077-46B0-BA13-D962F4288A34}"/>
                  </a:ext>
                </a:extLst>
              </p:cNvPr>
              <p:cNvSpPr txBox="1"/>
              <p:nvPr/>
            </p:nvSpPr>
            <p:spPr>
              <a:xfrm>
                <a:off x="483494" y="5175685"/>
                <a:ext cx="743839" cy="163267"/>
              </a:xfrm>
              <a:prstGeom prst="rect">
                <a:avLst/>
              </a:prstGeom>
              <a:solidFill>
                <a:srgbClr val="F2EEF8"/>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Category 1</a:t>
                </a:r>
              </a:p>
            </p:txBody>
          </p:sp>
          <p:sp>
            <p:nvSpPr>
              <p:cNvPr id="23" name="TextBox 22">
                <a:extLst>
                  <a:ext uri="{FF2B5EF4-FFF2-40B4-BE49-F238E27FC236}">
                    <a16:creationId xmlns:a16="http://schemas.microsoft.com/office/drawing/2014/main" id="{091D5E74-2840-426E-BD11-43B137664205}"/>
                  </a:ext>
                </a:extLst>
              </p:cNvPr>
              <p:cNvSpPr txBox="1"/>
              <p:nvPr/>
            </p:nvSpPr>
            <p:spPr>
              <a:xfrm>
                <a:off x="1334264" y="4927393"/>
                <a:ext cx="743839" cy="163267"/>
              </a:xfrm>
              <a:prstGeom prst="rect">
                <a:avLst/>
              </a:prstGeom>
              <a:solidFill>
                <a:srgbClr val="F2EEF8"/>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Category 2</a:t>
                </a:r>
              </a:p>
            </p:txBody>
          </p:sp>
          <p:sp>
            <p:nvSpPr>
              <p:cNvPr id="24" name="TextBox 23">
                <a:extLst>
                  <a:ext uri="{FF2B5EF4-FFF2-40B4-BE49-F238E27FC236}">
                    <a16:creationId xmlns:a16="http://schemas.microsoft.com/office/drawing/2014/main" id="{B3BE1221-34A0-4196-9030-7DDCBBD9B35C}"/>
                  </a:ext>
                </a:extLst>
              </p:cNvPr>
              <p:cNvSpPr txBox="1"/>
              <p:nvPr/>
            </p:nvSpPr>
            <p:spPr>
              <a:xfrm>
                <a:off x="2231924" y="4382244"/>
                <a:ext cx="743839" cy="163267"/>
              </a:xfrm>
              <a:prstGeom prst="rect">
                <a:avLst/>
              </a:prstGeom>
              <a:solidFill>
                <a:srgbClr val="F2EEF8"/>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Category 3</a:t>
                </a:r>
              </a:p>
            </p:txBody>
          </p:sp>
          <p:sp>
            <p:nvSpPr>
              <p:cNvPr id="25" name="TextBox 24">
                <a:extLst>
                  <a:ext uri="{FF2B5EF4-FFF2-40B4-BE49-F238E27FC236}">
                    <a16:creationId xmlns:a16="http://schemas.microsoft.com/office/drawing/2014/main" id="{7B3C1C22-3F13-4B10-A237-4DD6D01C4B41}"/>
                  </a:ext>
                </a:extLst>
              </p:cNvPr>
              <p:cNvSpPr txBox="1"/>
              <p:nvPr/>
            </p:nvSpPr>
            <p:spPr>
              <a:xfrm>
                <a:off x="3117489" y="3773861"/>
                <a:ext cx="743839" cy="163267"/>
              </a:xfrm>
              <a:prstGeom prst="rect">
                <a:avLst/>
              </a:prstGeom>
              <a:solidFill>
                <a:srgbClr val="F2EEF8"/>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Category 4</a:t>
                </a:r>
              </a:p>
            </p:txBody>
          </p:sp>
          <p:sp>
            <p:nvSpPr>
              <p:cNvPr id="26" name="TextBox 25">
                <a:extLst>
                  <a:ext uri="{FF2B5EF4-FFF2-40B4-BE49-F238E27FC236}">
                    <a16:creationId xmlns:a16="http://schemas.microsoft.com/office/drawing/2014/main" id="{E5F2EEDC-76F1-4682-B760-97887F53C7FA}"/>
                  </a:ext>
                </a:extLst>
              </p:cNvPr>
              <p:cNvSpPr txBox="1"/>
              <p:nvPr/>
            </p:nvSpPr>
            <p:spPr>
              <a:xfrm>
                <a:off x="4159454" y="1613173"/>
                <a:ext cx="743839" cy="163267"/>
              </a:xfrm>
              <a:prstGeom prst="rect">
                <a:avLst/>
              </a:prstGeom>
              <a:solidFill>
                <a:srgbClr val="F2EEF8"/>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Category 5</a:t>
                </a:r>
              </a:p>
            </p:txBody>
          </p:sp>
          <p:sp>
            <p:nvSpPr>
              <p:cNvPr id="27" name="TextBox 26">
                <a:extLst>
                  <a:ext uri="{FF2B5EF4-FFF2-40B4-BE49-F238E27FC236}">
                    <a16:creationId xmlns:a16="http://schemas.microsoft.com/office/drawing/2014/main" id="{B6832903-DEDA-4B9D-8FEE-45130575331F}"/>
                  </a:ext>
                </a:extLst>
              </p:cNvPr>
              <p:cNvSpPr txBox="1"/>
              <p:nvPr/>
            </p:nvSpPr>
            <p:spPr>
              <a:xfrm>
                <a:off x="4159455" y="2657737"/>
                <a:ext cx="743839" cy="163267"/>
              </a:xfrm>
              <a:prstGeom prst="rect">
                <a:avLst/>
              </a:prstGeom>
              <a:solidFill>
                <a:srgbClr val="F9EAEB"/>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Series 1</a:t>
                </a:r>
              </a:p>
            </p:txBody>
          </p:sp>
          <p:sp>
            <p:nvSpPr>
              <p:cNvPr id="28" name="TextBox 27">
                <a:extLst>
                  <a:ext uri="{FF2B5EF4-FFF2-40B4-BE49-F238E27FC236}">
                    <a16:creationId xmlns:a16="http://schemas.microsoft.com/office/drawing/2014/main" id="{DF6C4DB5-D64B-4C1F-8D8A-6CB0C9435BA5}"/>
                  </a:ext>
                </a:extLst>
              </p:cNvPr>
              <p:cNvSpPr txBox="1"/>
              <p:nvPr/>
            </p:nvSpPr>
            <p:spPr>
              <a:xfrm>
                <a:off x="3117489" y="4464282"/>
                <a:ext cx="743839" cy="163267"/>
              </a:xfrm>
              <a:prstGeom prst="rect">
                <a:avLst/>
              </a:prstGeom>
              <a:solidFill>
                <a:srgbClr val="F9EAEB"/>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Series 1</a:t>
                </a:r>
              </a:p>
            </p:txBody>
          </p:sp>
          <p:sp>
            <p:nvSpPr>
              <p:cNvPr id="29" name="TextBox 28">
                <a:extLst>
                  <a:ext uri="{FF2B5EF4-FFF2-40B4-BE49-F238E27FC236}">
                    <a16:creationId xmlns:a16="http://schemas.microsoft.com/office/drawing/2014/main" id="{06E07FD7-2FF0-474A-A13A-9C0C93FEC8AD}"/>
                  </a:ext>
                </a:extLst>
              </p:cNvPr>
              <p:cNvSpPr txBox="1"/>
              <p:nvPr/>
            </p:nvSpPr>
            <p:spPr>
              <a:xfrm>
                <a:off x="2267983" y="5094051"/>
                <a:ext cx="743839" cy="163267"/>
              </a:xfrm>
              <a:prstGeom prst="rect">
                <a:avLst/>
              </a:prstGeom>
              <a:solidFill>
                <a:srgbClr val="F9EAEB"/>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Series 1</a:t>
                </a:r>
              </a:p>
            </p:txBody>
          </p:sp>
          <p:sp>
            <p:nvSpPr>
              <p:cNvPr id="30" name="TextBox 29">
                <a:extLst>
                  <a:ext uri="{FF2B5EF4-FFF2-40B4-BE49-F238E27FC236}">
                    <a16:creationId xmlns:a16="http://schemas.microsoft.com/office/drawing/2014/main" id="{D62677DE-B2E5-401E-8036-6D02FE7ACF46}"/>
                  </a:ext>
                </a:extLst>
              </p:cNvPr>
              <p:cNvSpPr txBox="1"/>
              <p:nvPr/>
            </p:nvSpPr>
            <p:spPr>
              <a:xfrm>
                <a:off x="1334264" y="5631985"/>
                <a:ext cx="743839" cy="163267"/>
              </a:xfrm>
              <a:prstGeom prst="rect">
                <a:avLst/>
              </a:prstGeom>
              <a:solidFill>
                <a:srgbClr val="F9EAEB"/>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Series 1</a:t>
                </a:r>
              </a:p>
            </p:txBody>
          </p:sp>
          <p:sp>
            <p:nvSpPr>
              <p:cNvPr id="31" name="TextBox 30">
                <a:extLst>
                  <a:ext uri="{FF2B5EF4-FFF2-40B4-BE49-F238E27FC236}">
                    <a16:creationId xmlns:a16="http://schemas.microsoft.com/office/drawing/2014/main" id="{AEDACA89-AEC2-44AF-9781-F59E8AFB170C}"/>
                  </a:ext>
                </a:extLst>
              </p:cNvPr>
              <p:cNvSpPr txBox="1"/>
              <p:nvPr/>
            </p:nvSpPr>
            <p:spPr>
              <a:xfrm>
                <a:off x="483494" y="5713618"/>
                <a:ext cx="743839" cy="163267"/>
              </a:xfrm>
              <a:prstGeom prst="rect">
                <a:avLst/>
              </a:prstGeom>
              <a:solidFill>
                <a:srgbClr val="F9EAEB"/>
              </a:solidFill>
            </p:spPr>
            <p:txBody>
              <a:bodyPr wrap="square" lIns="0" rIns="0" rtlCol="0" anchor="ctr" anchorCtr="0">
                <a:noAutofit/>
              </a:bodyPr>
              <a:lstStyle/>
              <a:p>
                <a:pPr algn="ctr"/>
                <a:r>
                  <a:rPr lang="en-US" sz="900" spc="30" dirty="0">
                    <a:gradFill>
                      <a:gsLst>
                        <a:gs pos="18000">
                          <a:schemeClr val="tx1"/>
                        </a:gs>
                        <a:gs pos="36000">
                          <a:schemeClr val="tx1"/>
                        </a:gs>
                      </a:gsLst>
                      <a:lin ang="5400000" scaled="1"/>
                    </a:gradFill>
                  </a:rPr>
                  <a:t>Series 1</a:t>
                </a:r>
              </a:p>
            </p:txBody>
          </p:sp>
        </p:grpSp>
        <p:pic>
          <p:nvPicPr>
            <p:cNvPr id="32" name="Picture 31">
              <a:extLst>
                <a:ext uri="{FF2B5EF4-FFF2-40B4-BE49-F238E27FC236}">
                  <a16:creationId xmlns:a16="http://schemas.microsoft.com/office/drawing/2014/main" id="{ECA02D28-3267-4C17-978C-5AF7B275E7B0}"/>
                </a:ext>
              </a:extLst>
            </p:cNvPr>
            <p:cNvPicPr>
              <a:picLocks noChangeAspect="1"/>
            </p:cNvPicPr>
            <p:nvPr/>
          </p:nvPicPr>
          <p:blipFill>
            <a:blip r:embed="rId4"/>
            <a:stretch>
              <a:fillRect/>
            </a:stretch>
          </p:blipFill>
          <p:spPr>
            <a:xfrm>
              <a:off x="6787484" y="2239767"/>
              <a:ext cx="1845805" cy="1583679"/>
            </a:xfrm>
            <a:prstGeom prst="rect">
              <a:avLst/>
            </a:prstGeom>
          </p:spPr>
        </p:pic>
        <p:sp>
          <p:nvSpPr>
            <p:cNvPr id="33" name="Rectangle 32">
              <a:extLst>
                <a:ext uri="{FF2B5EF4-FFF2-40B4-BE49-F238E27FC236}">
                  <a16:creationId xmlns:a16="http://schemas.microsoft.com/office/drawing/2014/main" id="{A201F15B-6A1F-49A0-B8EB-5AC7A668706D}"/>
                </a:ext>
              </a:extLst>
            </p:cNvPr>
            <p:cNvSpPr/>
            <p:nvPr/>
          </p:nvSpPr>
          <p:spPr>
            <a:xfrm>
              <a:off x="6441215" y="1373897"/>
              <a:ext cx="4720812" cy="5268950"/>
            </a:xfrm>
            <a:prstGeom prst="rect">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Slide Number Placeholder 2">
            <a:extLst>
              <a:ext uri="{FF2B5EF4-FFF2-40B4-BE49-F238E27FC236}">
                <a16:creationId xmlns:a16="http://schemas.microsoft.com/office/drawing/2014/main" id="{DDF7885F-512D-4936-A52A-20597039AC0B}"/>
              </a:ext>
            </a:extLst>
          </p:cNvPr>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36</a:t>
            </a:fld>
            <a:endParaRPr lang="en-US" sz="1100" dirty="0">
              <a:solidFill>
                <a:schemeClr val="tx2"/>
              </a:solidFill>
            </a:endParaRPr>
          </a:p>
        </p:txBody>
      </p:sp>
    </p:spTree>
    <p:extLst>
      <p:ext uri="{BB962C8B-B14F-4D97-AF65-F5344CB8AC3E}">
        <p14:creationId xmlns:p14="http://schemas.microsoft.com/office/powerpoint/2010/main" val="239862257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a:lstStyle/>
          <a:p>
            <a:r>
              <a:rPr lang="en-US" dirty="0"/>
              <a:t>Ending slide</a:t>
            </a:r>
          </a:p>
        </p:txBody>
      </p:sp>
      <p:sp>
        <p:nvSpPr>
          <p:cNvPr id="2" name="TextBox 1">
            <a:extLst>
              <a:ext uri="{FF2B5EF4-FFF2-40B4-BE49-F238E27FC236}">
                <a16:creationId xmlns:a16="http://schemas.microsoft.com/office/drawing/2014/main" id="{6BD59475-CD66-4751-83EF-FEC02A44E31A}"/>
              </a:ext>
            </a:extLst>
          </p:cNvPr>
          <p:cNvSpPr txBox="1"/>
          <p:nvPr/>
        </p:nvSpPr>
        <p:spPr>
          <a:xfrm>
            <a:off x="209214" y="2190161"/>
            <a:ext cx="3555247" cy="1975926"/>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4800" b="1" i="0" u="none" strike="noStrike" kern="1200" cap="none" spc="-20" normalizeH="0" baseline="0" noProof="0" dirty="0">
                <a:ln>
                  <a:noFill/>
                </a:ln>
                <a:solidFill>
                  <a:srgbClr val="FFFFFF"/>
                </a:solidFill>
                <a:effectLst/>
                <a:uLnTx/>
                <a:uFillTx/>
                <a:latin typeface="Segoe UI"/>
                <a:ea typeface="+mn-ea"/>
                <a:cs typeface="+mn-cs"/>
              </a:rPr>
              <a:t>SMART GRAPHICS SAMPLER</a:t>
            </a:r>
          </a:p>
        </p:txBody>
      </p:sp>
      <p:sp>
        <p:nvSpPr>
          <p:cNvPr id="32" name="TextBox 31">
            <a:hlinkClick r:id="rId3"/>
            <a:extLst>
              <a:ext uri="{FF2B5EF4-FFF2-40B4-BE49-F238E27FC236}">
                <a16:creationId xmlns:a16="http://schemas.microsoft.com/office/drawing/2014/main" id="{99A55A7B-4454-4118-9F77-E5D037F50583}"/>
              </a:ext>
            </a:extLst>
          </p:cNvPr>
          <p:cNvSpPr txBox="1"/>
          <p:nvPr/>
        </p:nvSpPr>
        <p:spPr>
          <a:xfrm>
            <a:off x="329642" y="4267687"/>
            <a:ext cx="2664879" cy="329343"/>
          </a:xfrm>
          <a:prstGeom prst="roundRect">
            <a:avLst>
              <a:gd name="adj" fmla="val 50000"/>
            </a:avLst>
          </a:prstGeom>
          <a:solidFill>
            <a:schemeClr val="bg2"/>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Neal Creative  | click &amp; </a:t>
            </a:r>
            <a:r>
              <a:rPr kumimoji="0" lang="en-US" sz="1200" b="1" i="0" u="none" strike="noStrike" kern="0" cap="none" spc="0" normalizeH="0" baseline="0" noProof="0" dirty="0">
                <a:ln>
                  <a:noFill/>
                </a:ln>
                <a:effectLst/>
                <a:uLnTx/>
                <a:uFillTx/>
              </a:rPr>
              <a:t>Learn more</a:t>
            </a:r>
          </a:p>
        </p:txBody>
      </p:sp>
      <p:grpSp>
        <p:nvGrpSpPr>
          <p:cNvPr id="23" name="Group 22" descr="Chart with description of what chart shows and an icon">
            <a:extLst>
              <a:ext uri="{FF2B5EF4-FFF2-40B4-BE49-F238E27FC236}">
                <a16:creationId xmlns:a16="http://schemas.microsoft.com/office/drawing/2014/main" id="{3964A244-53CA-4405-89C9-CE1B3E1869A3}"/>
              </a:ext>
            </a:extLst>
          </p:cNvPr>
          <p:cNvGrpSpPr/>
          <p:nvPr/>
        </p:nvGrpSpPr>
        <p:grpSpPr>
          <a:xfrm>
            <a:off x="4520890" y="1398951"/>
            <a:ext cx="3465040" cy="1933909"/>
            <a:chOff x="11082537" y="-737221"/>
            <a:chExt cx="3465040" cy="1933909"/>
          </a:xfrm>
        </p:grpSpPr>
        <p:sp>
          <p:nvSpPr>
            <p:cNvPr id="5" name="TextBox 4">
              <a:extLst>
                <a:ext uri="{FF2B5EF4-FFF2-40B4-BE49-F238E27FC236}">
                  <a16:creationId xmlns:a16="http://schemas.microsoft.com/office/drawing/2014/main" id="{DA61607C-0E63-4B28-8C17-EF19EF25D97C}"/>
                </a:ext>
              </a:extLst>
            </p:cNvPr>
            <p:cNvSpPr txBox="1"/>
            <p:nvPr/>
          </p:nvSpPr>
          <p:spPr>
            <a:xfrm>
              <a:off x="11082537" y="-181543"/>
              <a:ext cx="346504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a:ea typeface="+mn-ea"/>
                  <a:cs typeface="+mn-cs"/>
                </a:rPr>
                <a:t>6.5 out of 10 people </a:t>
              </a:r>
              <a:br>
                <a:rPr kumimoji="0" lang="en-US" sz="1800" b="0" i="0" u="none" strike="noStrike" kern="1200" cap="none" spc="0" normalizeH="0" baseline="0" noProof="0" dirty="0">
                  <a:ln>
                    <a:noFill/>
                  </a:ln>
                  <a:effectLst/>
                  <a:uLnTx/>
                  <a:uFillTx/>
                  <a:latin typeface="Segoe UI"/>
                  <a:ea typeface="+mn-ea"/>
                  <a:cs typeface="+mn-cs"/>
                </a:rPr>
              </a:br>
              <a:r>
                <a:rPr kumimoji="0" lang="en-US" sz="1800" b="0" i="0" u="none" strike="noStrike" kern="1200" cap="none" spc="0" normalizeH="0" baseline="0" noProof="0" dirty="0">
                  <a:ln>
                    <a:noFill/>
                  </a:ln>
                  <a:effectLst/>
                  <a:uLnTx/>
                  <a:uFillTx/>
                  <a:latin typeface="Segoe UI"/>
                  <a:ea typeface="+mn-ea"/>
                  <a:cs typeface="+mn-cs"/>
                </a:rPr>
                <a:t>remember what they see…</a:t>
              </a:r>
            </a:p>
          </p:txBody>
        </p:sp>
        <p:grpSp>
          <p:nvGrpSpPr>
            <p:cNvPr id="6" name="Group 5">
              <a:extLst>
                <a:ext uri="{FF2B5EF4-FFF2-40B4-BE49-F238E27FC236}">
                  <a16:creationId xmlns:a16="http://schemas.microsoft.com/office/drawing/2014/main" id="{CF4AAF39-8C05-4BC5-88C4-E453A1D67203}"/>
                </a:ext>
              </a:extLst>
            </p:cNvPr>
            <p:cNvGrpSpPr/>
            <p:nvPr/>
          </p:nvGrpSpPr>
          <p:grpSpPr>
            <a:xfrm>
              <a:off x="11136071" y="539391"/>
              <a:ext cx="3411506" cy="657297"/>
              <a:chOff x="4945154" y="2949891"/>
              <a:chExt cx="3411506" cy="657297"/>
            </a:xfrm>
          </p:grpSpPr>
          <p:sp>
            <p:nvSpPr>
              <p:cNvPr id="12" name="Freeform: Shape 11">
                <a:extLst>
                  <a:ext uri="{FF2B5EF4-FFF2-40B4-BE49-F238E27FC236}">
                    <a16:creationId xmlns:a16="http://schemas.microsoft.com/office/drawing/2014/main" id="{2E77977D-69ED-4F20-8A8E-8B1DF5120764}"/>
                  </a:ext>
                </a:extLst>
              </p:cNvPr>
              <p:cNvSpPr>
                <a:spLocks noChangeAspect="1"/>
              </p:cNvSpPr>
              <p:nvPr/>
            </p:nvSpPr>
            <p:spPr>
              <a:xfrm>
                <a:off x="7022336"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50000">
                    <a:srgbClr val="6EAA2E"/>
                  </a:gs>
                  <a:gs pos="50000">
                    <a:srgbClr val="1FBCEF"/>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FAE81D60-47C8-4610-B2CA-18E6229C288D}"/>
                  </a:ext>
                </a:extLst>
              </p:cNvPr>
              <p:cNvSpPr>
                <a:spLocks noChangeAspect="1"/>
              </p:cNvSpPr>
              <p:nvPr/>
            </p:nvSpPr>
            <p:spPr>
              <a:xfrm>
                <a:off x="5637548"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94E3223A-47DE-42B2-A739-802366FD556D}"/>
                  </a:ext>
                </a:extLst>
              </p:cNvPr>
              <p:cNvSpPr>
                <a:spLocks noChangeAspect="1"/>
              </p:cNvSpPr>
              <p:nvPr/>
            </p:nvSpPr>
            <p:spPr>
              <a:xfrm>
                <a:off x="5291351"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D75681F0-337D-41C2-B056-20773EE338F9}"/>
                  </a:ext>
                </a:extLst>
              </p:cNvPr>
              <p:cNvSpPr>
                <a:spLocks noChangeAspect="1"/>
              </p:cNvSpPr>
              <p:nvPr/>
            </p:nvSpPr>
            <p:spPr>
              <a:xfrm>
                <a:off x="4945154"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6" name="Freeform: Shape 15">
                <a:extLst>
                  <a:ext uri="{FF2B5EF4-FFF2-40B4-BE49-F238E27FC236}">
                    <a16:creationId xmlns:a16="http://schemas.microsoft.com/office/drawing/2014/main" id="{6204F090-5263-46C9-9B59-2970237ED59B}"/>
                  </a:ext>
                </a:extLst>
              </p:cNvPr>
              <p:cNvSpPr>
                <a:spLocks noChangeAspect="1"/>
              </p:cNvSpPr>
              <p:nvPr/>
            </p:nvSpPr>
            <p:spPr>
              <a:xfrm>
                <a:off x="6676139"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7" name="Freeform: Shape 16">
                <a:extLst>
                  <a:ext uri="{FF2B5EF4-FFF2-40B4-BE49-F238E27FC236}">
                    <a16:creationId xmlns:a16="http://schemas.microsoft.com/office/drawing/2014/main" id="{73B545BC-AF0A-4CA0-940C-444481BF73BC}"/>
                  </a:ext>
                </a:extLst>
              </p:cNvPr>
              <p:cNvSpPr>
                <a:spLocks noChangeAspect="1"/>
              </p:cNvSpPr>
              <p:nvPr/>
            </p:nvSpPr>
            <p:spPr>
              <a:xfrm>
                <a:off x="6329942"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8" name="Freeform: Shape 17">
                <a:extLst>
                  <a:ext uri="{FF2B5EF4-FFF2-40B4-BE49-F238E27FC236}">
                    <a16:creationId xmlns:a16="http://schemas.microsoft.com/office/drawing/2014/main" id="{353E6F1E-638A-4845-BDDF-DA2AE54B5C92}"/>
                  </a:ext>
                </a:extLst>
              </p:cNvPr>
              <p:cNvSpPr>
                <a:spLocks noChangeAspect="1"/>
              </p:cNvSpPr>
              <p:nvPr/>
            </p:nvSpPr>
            <p:spPr>
              <a:xfrm>
                <a:off x="5983745"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9" name="Freeform: Shape 18">
                <a:extLst>
                  <a:ext uri="{FF2B5EF4-FFF2-40B4-BE49-F238E27FC236}">
                    <a16:creationId xmlns:a16="http://schemas.microsoft.com/office/drawing/2014/main" id="{86B500E0-ACB8-4709-B0C1-FFA4B82CB24F}"/>
                  </a:ext>
                </a:extLst>
              </p:cNvPr>
              <p:cNvSpPr>
                <a:spLocks noChangeAspect="1"/>
              </p:cNvSpPr>
              <p:nvPr/>
            </p:nvSpPr>
            <p:spPr>
              <a:xfrm>
                <a:off x="8060926"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20" name="Freeform: Shape 19">
                <a:extLst>
                  <a:ext uri="{FF2B5EF4-FFF2-40B4-BE49-F238E27FC236}">
                    <a16:creationId xmlns:a16="http://schemas.microsoft.com/office/drawing/2014/main" id="{F30AEE9D-6C1F-49DE-8F73-DCE97632891A}"/>
                  </a:ext>
                </a:extLst>
              </p:cNvPr>
              <p:cNvSpPr>
                <a:spLocks noChangeAspect="1"/>
              </p:cNvSpPr>
              <p:nvPr/>
            </p:nvSpPr>
            <p:spPr>
              <a:xfrm>
                <a:off x="7714730"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21" name="Freeform: Shape 20">
                <a:extLst>
                  <a:ext uri="{FF2B5EF4-FFF2-40B4-BE49-F238E27FC236}">
                    <a16:creationId xmlns:a16="http://schemas.microsoft.com/office/drawing/2014/main" id="{DC1BF6FA-A1EF-448D-A712-46391CFC5C95}"/>
                  </a:ext>
                </a:extLst>
              </p:cNvPr>
              <p:cNvSpPr>
                <a:spLocks noChangeAspect="1"/>
              </p:cNvSpPr>
              <p:nvPr/>
            </p:nvSpPr>
            <p:spPr>
              <a:xfrm>
                <a:off x="7368533"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grpSp>
        <p:sp>
          <p:nvSpPr>
            <p:cNvPr id="22" name="Freeform 118">
              <a:extLst>
                <a:ext uri="{FF2B5EF4-FFF2-40B4-BE49-F238E27FC236}">
                  <a16:creationId xmlns:a16="http://schemas.microsoft.com/office/drawing/2014/main" id="{A93FE26E-9FA1-4A61-9A4D-73E0DF6C43A7}"/>
                </a:ext>
              </a:extLst>
            </p:cNvPr>
            <p:cNvSpPr>
              <a:spLocks noChangeAspect="1" noEditPoints="1"/>
            </p:cNvSpPr>
            <p:nvPr/>
          </p:nvSpPr>
          <p:spPr bwMode="black">
            <a:xfrm>
              <a:off x="11134535" y="-737221"/>
              <a:ext cx="695465" cy="481075"/>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chemeClr val="tx1"/>
            </a:solidFill>
            <a:ln>
              <a:noFill/>
            </a:ln>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grpSp>
      <p:graphicFrame>
        <p:nvGraphicFramePr>
          <p:cNvPr id="8" name="Chart 7" descr="Chart">
            <a:extLst>
              <a:ext uri="{FF2B5EF4-FFF2-40B4-BE49-F238E27FC236}">
                <a16:creationId xmlns:a16="http://schemas.microsoft.com/office/drawing/2014/main" id="{9A1EE16E-F02E-4504-8A88-19B6BF917262}"/>
              </a:ext>
            </a:extLst>
          </p:cNvPr>
          <p:cNvGraphicFramePr/>
          <p:nvPr>
            <p:extLst>
              <p:ext uri="{D42A27DB-BD31-4B8C-83A1-F6EECF244321}">
                <p14:modId xmlns:p14="http://schemas.microsoft.com/office/powerpoint/2010/main" val="3368135702"/>
              </p:ext>
            </p:extLst>
          </p:nvPr>
        </p:nvGraphicFramePr>
        <p:xfrm>
          <a:off x="3494994" y="3535743"/>
          <a:ext cx="4343069" cy="2310270"/>
        </p:xfrm>
        <a:graphic>
          <a:graphicData uri="http://schemas.openxmlformats.org/drawingml/2006/chart">
            <c:chart xmlns:c="http://schemas.openxmlformats.org/drawingml/2006/chart" xmlns:r="http://schemas.openxmlformats.org/officeDocument/2006/relationships" r:id="rId4"/>
          </a:graphicData>
        </a:graphic>
      </p:graphicFrame>
      <p:grpSp>
        <p:nvGrpSpPr>
          <p:cNvPr id="41" name="Group 40" descr="Overlaid shapes">
            <a:extLst>
              <a:ext uri="{FF2B5EF4-FFF2-40B4-BE49-F238E27FC236}">
                <a16:creationId xmlns:a16="http://schemas.microsoft.com/office/drawing/2014/main" id="{001C7E4D-2480-4696-A174-F1C70D084AA6}"/>
              </a:ext>
            </a:extLst>
          </p:cNvPr>
          <p:cNvGrpSpPr/>
          <p:nvPr/>
        </p:nvGrpSpPr>
        <p:grpSpPr>
          <a:xfrm>
            <a:off x="9289345" y="2581280"/>
            <a:ext cx="1591667" cy="477677"/>
            <a:chOff x="9191757" y="2765372"/>
            <a:chExt cx="1592049" cy="477677"/>
          </a:xfrm>
        </p:grpSpPr>
        <p:sp>
          <p:nvSpPr>
            <p:cNvPr id="36" name="Rectangle 35">
              <a:extLst>
                <a:ext uri="{FF2B5EF4-FFF2-40B4-BE49-F238E27FC236}">
                  <a16:creationId xmlns:a16="http://schemas.microsoft.com/office/drawing/2014/main" id="{CBF65B2F-436B-461B-AD88-E58C7335CE79}"/>
                </a:ext>
              </a:extLst>
            </p:cNvPr>
            <p:cNvSpPr/>
            <p:nvPr/>
          </p:nvSpPr>
          <p:spPr>
            <a:xfrm>
              <a:off x="9191757" y="2765372"/>
              <a:ext cx="364601" cy="387189"/>
            </a:xfrm>
            <a:prstGeom prst="rect">
              <a:avLst/>
            </a:prstGeom>
            <a:solidFill>
              <a:schemeClr val="tx1">
                <a:lumMod val="85000"/>
              </a:schemeClr>
            </a:solidFill>
            <a:ln>
              <a:noFill/>
            </a:ln>
            <a:effectLst/>
          </p:spPr>
          <p:txBody>
            <a:bodyPr lIns="0" tIns="0" rIns="0" bIns="0"/>
            <a:lstStyle/>
            <a:p>
              <a:pPr defTabSz="932597">
                <a:defRPr/>
              </a:pPr>
              <a:endParaRPr lang="en-US" sz="1836" kern="0" dirty="0">
                <a:solidFill>
                  <a:sysClr val="windowText" lastClr="000000"/>
                </a:solidFill>
                <a:latin typeface="Georgia"/>
              </a:endParaRPr>
            </a:p>
          </p:txBody>
        </p:sp>
        <p:sp>
          <p:nvSpPr>
            <p:cNvPr id="40" name="Freeform: Shape 39">
              <a:extLst>
                <a:ext uri="{FF2B5EF4-FFF2-40B4-BE49-F238E27FC236}">
                  <a16:creationId xmlns:a16="http://schemas.microsoft.com/office/drawing/2014/main" id="{CE6641E9-A326-4BBA-9614-C7DAD3D88A1F}"/>
                </a:ext>
              </a:extLst>
            </p:cNvPr>
            <p:cNvSpPr/>
            <p:nvPr/>
          </p:nvSpPr>
          <p:spPr>
            <a:xfrm>
              <a:off x="9492746" y="2855860"/>
              <a:ext cx="1291060" cy="387189"/>
            </a:xfrm>
            <a:custGeom>
              <a:avLst/>
              <a:gdLst>
                <a:gd name="connsiteX0" fmla="*/ 0 w 1291060"/>
                <a:gd name="connsiteY0" fmla="*/ 0 h 387189"/>
                <a:gd name="connsiteX1" fmla="*/ 1291060 w 1291060"/>
                <a:gd name="connsiteY1" fmla="*/ 0 h 387189"/>
                <a:gd name="connsiteX2" fmla="*/ 1291060 w 1291060"/>
                <a:gd name="connsiteY2" fmla="*/ 146768 h 387189"/>
                <a:gd name="connsiteX3" fmla="*/ 1149960 w 1291060"/>
                <a:gd name="connsiteY3" fmla="*/ 387189 h 387189"/>
                <a:gd name="connsiteX4" fmla="*/ 0 w 1291060"/>
                <a:gd name="connsiteY4" fmla="*/ 387189 h 387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060" h="387189">
                  <a:moveTo>
                    <a:pt x="0" y="0"/>
                  </a:moveTo>
                  <a:lnTo>
                    <a:pt x="1291060" y="0"/>
                  </a:lnTo>
                  <a:lnTo>
                    <a:pt x="1291060" y="146768"/>
                  </a:lnTo>
                  <a:lnTo>
                    <a:pt x="1149960" y="387189"/>
                  </a:lnTo>
                  <a:lnTo>
                    <a:pt x="0" y="387189"/>
                  </a:lnTo>
                  <a:close/>
                </a:path>
              </a:pathLst>
            </a:custGeom>
            <a:solidFill>
              <a:schemeClr val="tx1"/>
            </a:solidFill>
            <a:ln>
              <a:noFill/>
            </a:ln>
            <a:effectLst/>
          </p:spPr>
          <p:txBody>
            <a:bodyPr wrap="square" lIns="0" tIns="0" rIns="0" bIns="0">
              <a:noAutofit/>
            </a:bodyPr>
            <a:lstStyle/>
            <a:p>
              <a:pPr defTabSz="932597">
                <a:defRPr/>
              </a:pPr>
              <a:endParaRPr lang="en-US" sz="1836" kern="0">
                <a:solidFill>
                  <a:sysClr val="windowText" lastClr="000000"/>
                </a:solidFill>
                <a:latin typeface="Georgia"/>
              </a:endParaRPr>
            </a:p>
          </p:txBody>
        </p:sp>
        <p:sp>
          <p:nvSpPr>
            <p:cNvPr id="38" name="AutoShape 4">
              <a:extLst>
                <a:ext uri="{FF2B5EF4-FFF2-40B4-BE49-F238E27FC236}">
                  <a16:creationId xmlns:a16="http://schemas.microsoft.com/office/drawing/2014/main" id="{364C5B5F-AB25-479A-AE85-4C88342D74A7}"/>
                </a:ext>
              </a:extLst>
            </p:cNvPr>
            <p:cNvSpPr>
              <a:spLocks/>
            </p:cNvSpPr>
            <p:nvPr/>
          </p:nvSpPr>
          <p:spPr bwMode="auto">
            <a:xfrm rot="21300000" flipV="1">
              <a:off x="9495043" y="2767400"/>
              <a:ext cx="65281" cy="93389"/>
            </a:xfrm>
            <a:custGeom>
              <a:avLst/>
              <a:gdLst/>
              <a:ahLst/>
              <a:cxnLst/>
              <a:rect l="0" t="0" r="r" b="b"/>
              <a:pathLst>
                <a:path w="21600" h="21600">
                  <a:moveTo>
                    <a:pt x="21600" y="0"/>
                  </a:moveTo>
                  <a:lnTo>
                    <a:pt x="0" y="3195"/>
                  </a:lnTo>
                  <a:lnTo>
                    <a:pt x="21600" y="21600"/>
                  </a:lnTo>
                  <a:cubicBezTo>
                    <a:pt x="21600" y="21600"/>
                    <a:pt x="21600" y="0"/>
                    <a:pt x="21600" y="0"/>
                  </a:cubicBezTo>
                  <a:close/>
                  <a:moveTo>
                    <a:pt x="21600" y="0"/>
                  </a:moveTo>
                </a:path>
              </a:pathLst>
            </a:custGeom>
            <a:solidFill>
              <a:schemeClr val="tx1">
                <a:lumMod val="65000"/>
              </a:scheme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defTabSz="932597">
                <a:defRPr/>
              </a:pPr>
              <a:endParaRPr lang="en-US" sz="1836" kern="0" dirty="0">
                <a:solidFill>
                  <a:sysClr val="windowText" lastClr="000000"/>
                </a:solidFill>
                <a:latin typeface="Georgia"/>
              </a:endParaRPr>
            </a:p>
          </p:txBody>
        </p:sp>
      </p:grpSp>
      <p:pic>
        <p:nvPicPr>
          <p:cNvPr id="33" name="Picture 32" descr="Logo">
            <a:extLst>
              <a:ext uri="{FF2B5EF4-FFF2-40B4-BE49-F238E27FC236}">
                <a16:creationId xmlns:a16="http://schemas.microsoft.com/office/drawing/2014/main" id="{90F6BF5B-D558-4215-8F07-87F17CD703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6845" y="2713306"/>
            <a:ext cx="922936" cy="300984"/>
          </a:xfrm>
          <a:prstGeom prst="rect">
            <a:avLst/>
          </a:prstGeom>
        </p:spPr>
      </p:pic>
      <p:grpSp>
        <p:nvGrpSpPr>
          <p:cNvPr id="24" name="Percent Chart" descr="Pie chart">
            <a:extLst>
              <a:ext uri="{FF2B5EF4-FFF2-40B4-BE49-F238E27FC236}">
                <a16:creationId xmlns:a16="http://schemas.microsoft.com/office/drawing/2014/main" id="{9780A2C7-0A66-4DA4-AD1C-F8A77646ECFB}"/>
              </a:ext>
            </a:extLst>
          </p:cNvPr>
          <p:cNvGrpSpPr/>
          <p:nvPr/>
        </p:nvGrpSpPr>
        <p:grpSpPr>
          <a:xfrm>
            <a:off x="10796478" y="3986933"/>
            <a:ext cx="1138132" cy="1138169"/>
            <a:chOff x="4547093" y="1223945"/>
            <a:chExt cx="1645920" cy="1645973"/>
          </a:xfrm>
        </p:grpSpPr>
        <p:sp>
          <p:nvSpPr>
            <p:cNvPr id="25" name="Outer Oval">
              <a:extLst>
                <a:ext uri="{FF2B5EF4-FFF2-40B4-BE49-F238E27FC236}">
                  <a16:creationId xmlns:a16="http://schemas.microsoft.com/office/drawing/2014/main" id="{8710F625-CF8B-477E-A77C-3916E40CD1E2}"/>
                </a:ext>
              </a:extLst>
            </p:cNvPr>
            <p:cNvSpPr>
              <a:spLocks noChangeAspect="1"/>
            </p:cNvSpPr>
            <p:nvPr/>
          </p:nvSpPr>
          <p:spPr>
            <a:xfrm>
              <a:off x="4646290" y="1323168"/>
              <a:ext cx="1447527" cy="1447527"/>
            </a:xfrm>
            <a:prstGeom prst="ellipse">
              <a:avLst/>
            </a:prstGeom>
            <a:solidFill>
              <a:schemeClr val="accent5"/>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26" name="Excel Chart">
              <a:extLst>
                <a:ext uri="{FF2B5EF4-FFF2-40B4-BE49-F238E27FC236}">
                  <a16:creationId xmlns:a16="http://schemas.microsoft.com/office/drawing/2014/main" id="{6CD169BA-DBC3-4CA5-AA7E-68346B98D549}"/>
                </a:ext>
              </a:extLst>
            </p:cNvPr>
            <p:cNvGraphicFramePr>
              <a:graphicFrameLocks noChangeAspect="1"/>
            </p:cNvGraphicFramePr>
            <p:nvPr>
              <p:extLst>
                <p:ext uri="{D42A27DB-BD31-4B8C-83A1-F6EECF244321}">
                  <p14:modId xmlns:p14="http://schemas.microsoft.com/office/powerpoint/2010/main" val="3535196677"/>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6"/>
            </a:graphicData>
          </a:graphic>
        </p:graphicFrame>
        <p:sp>
          <p:nvSpPr>
            <p:cNvPr id="27" name="dots">
              <a:extLst>
                <a:ext uri="{FF2B5EF4-FFF2-40B4-BE49-F238E27FC236}">
                  <a16:creationId xmlns:a16="http://schemas.microsoft.com/office/drawing/2014/main" id="{78007A57-6BCC-49F5-B8C6-2EF653E2C553}"/>
                </a:ext>
              </a:extLst>
            </p:cNvPr>
            <p:cNvSpPr>
              <a:spLocks noChangeAspect="1"/>
            </p:cNvSpPr>
            <p:nvPr/>
          </p:nvSpPr>
          <p:spPr>
            <a:xfrm>
              <a:off x="4783558" y="1460436"/>
              <a:ext cx="1172990" cy="1172990"/>
            </a:xfrm>
            <a:prstGeom prst="ellipse">
              <a:avLst/>
            </a:prstGeom>
            <a:noFill/>
            <a:ln w="28575" cap="rnd" cmpd="sng" algn="ctr">
              <a:solidFill>
                <a:schemeClr val="tx1">
                  <a:alpha val="68000"/>
                </a:schemeClr>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29" name="Chart 28" descr="Line chart">
            <a:extLst>
              <a:ext uri="{FF2B5EF4-FFF2-40B4-BE49-F238E27FC236}">
                <a16:creationId xmlns:a16="http://schemas.microsoft.com/office/drawing/2014/main" id="{63804109-C9E0-4E1E-8F26-B4B0157422EF}"/>
              </a:ext>
            </a:extLst>
          </p:cNvPr>
          <p:cNvGraphicFramePr/>
          <p:nvPr>
            <p:extLst>
              <p:ext uri="{D42A27DB-BD31-4B8C-83A1-F6EECF244321}">
                <p14:modId xmlns:p14="http://schemas.microsoft.com/office/powerpoint/2010/main" val="542963202"/>
              </p:ext>
            </p:extLst>
          </p:nvPr>
        </p:nvGraphicFramePr>
        <p:xfrm>
          <a:off x="8026685" y="2342327"/>
          <a:ext cx="3338859" cy="3289212"/>
        </p:xfrm>
        <a:graphic>
          <a:graphicData uri="http://schemas.openxmlformats.org/drawingml/2006/chart">
            <c:chart xmlns:c="http://schemas.openxmlformats.org/drawingml/2006/chart" xmlns:r="http://schemas.openxmlformats.org/officeDocument/2006/relationships" r:id="rId7"/>
          </a:graphicData>
        </a:graphic>
      </p:graphicFrame>
      <p:sp>
        <p:nvSpPr>
          <p:cNvPr id="28" name="Freeform 127" descr="Computer monitor outline">
            <a:extLst>
              <a:ext uri="{FF2B5EF4-FFF2-40B4-BE49-F238E27FC236}">
                <a16:creationId xmlns:a16="http://schemas.microsoft.com/office/drawing/2014/main" id="{D9D370F5-DAB2-4387-B86E-127EE7668D3B}"/>
              </a:ext>
            </a:extLst>
          </p:cNvPr>
          <p:cNvSpPr>
            <a:spLocks noChangeAspect="1"/>
          </p:cNvSpPr>
          <p:nvPr/>
        </p:nvSpPr>
        <p:spPr bwMode="black">
          <a:xfrm>
            <a:off x="7932997" y="3800770"/>
            <a:ext cx="2326273" cy="1830769"/>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D9D9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72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85F5-A2B8-1BB5-771E-69CF58018096}"/>
              </a:ext>
            </a:extLst>
          </p:cNvPr>
          <p:cNvSpPr>
            <a:spLocks noGrp="1"/>
          </p:cNvSpPr>
          <p:nvPr>
            <p:ph type="title"/>
          </p:nvPr>
        </p:nvSpPr>
        <p:spPr/>
        <p:txBody>
          <a:bodyPr/>
          <a:lstStyle/>
          <a:p>
            <a:r>
              <a:rPr lang="en-US" dirty="0"/>
              <a:t>Data Cleaning</a:t>
            </a:r>
            <a:endParaRPr lang="en-SG" dirty="0"/>
          </a:p>
        </p:txBody>
      </p:sp>
      <p:pic>
        <p:nvPicPr>
          <p:cNvPr id="4" name="Picture 3">
            <a:extLst>
              <a:ext uri="{FF2B5EF4-FFF2-40B4-BE49-F238E27FC236}">
                <a16:creationId xmlns:a16="http://schemas.microsoft.com/office/drawing/2014/main" id="{14171E98-00D1-4BFA-2946-E9E9A7197EE2}"/>
              </a:ext>
            </a:extLst>
          </p:cNvPr>
          <p:cNvPicPr>
            <a:picLocks noChangeAspect="1"/>
          </p:cNvPicPr>
          <p:nvPr/>
        </p:nvPicPr>
        <p:blipFill>
          <a:blip r:embed="rId2"/>
          <a:stretch>
            <a:fillRect/>
          </a:stretch>
        </p:blipFill>
        <p:spPr>
          <a:xfrm>
            <a:off x="127575" y="1100344"/>
            <a:ext cx="3306290" cy="5757655"/>
          </a:xfrm>
          <a:prstGeom prst="rect">
            <a:avLst/>
          </a:prstGeom>
        </p:spPr>
      </p:pic>
      <p:cxnSp>
        <p:nvCxnSpPr>
          <p:cNvPr id="6" name="Straight Connector 5">
            <a:extLst>
              <a:ext uri="{FF2B5EF4-FFF2-40B4-BE49-F238E27FC236}">
                <a16:creationId xmlns:a16="http://schemas.microsoft.com/office/drawing/2014/main" id="{36E377A4-0CED-6D79-9822-70756D98B74F}"/>
              </a:ext>
            </a:extLst>
          </p:cNvPr>
          <p:cNvCxnSpPr/>
          <p:nvPr/>
        </p:nvCxnSpPr>
        <p:spPr>
          <a:xfrm>
            <a:off x="3579779" y="1050758"/>
            <a:ext cx="0" cy="5680782"/>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49387F2-3D44-965A-C4F3-14EECF9A1604}"/>
              </a:ext>
            </a:extLst>
          </p:cNvPr>
          <p:cNvPicPr>
            <a:picLocks noChangeAspect="1"/>
          </p:cNvPicPr>
          <p:nvPr/>
        </p:nvPicPr>
        <p:blipFill>
          <a:blip r:embed="rId3"/>
          <a:stretch>
            <a:fillRect/>
          </a:stretch>
        </p:blipFill>
        <p:spPr>
          <a:xfrm>
            <a:off x="3725694" y="1088184"/>
            <a:ext cx="3802779" cy="5643356"/>
          </a:xfrm>
          <a:prstGeom prst="rect">
            <a:avLst/>
          </a:prstGeom>
        </p:spPr>
      </p:pic>
      <p:cxnSp>
        <p:nvCxnSpPr>
          <p:cNvPr id="9" name="Straight Connector 8">
            <a:extLst>
              <a:ext uri="{FF2B5EF4-FFF2-40B4-BE49-F238E27FC236}">
                <a16:creationId xmlns:a16="http://schemas.microsoft.com/office/drawing/2014/main" id="{E269FB3F-B538-E733-B518-94439C5F0853}"/>
              </a:ext>
            </a:extLst>
          </p:cNvPr>
          <p:cNvCxnSpPr/>
          <p:nvPr/>
        </p:nvCxnSpPr>
        <p:spPr>
          <a:xfrm>
            <a:off x="7720519" y="1050758"/>
            <a:ext cx="0" cy="5680782"/>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E27C39A-2204-5329-DB44-13C668D9965C}"/>
              </a:ext>
            </a:extLst>
          </p:cNvPr>
          <p:cNvPicPr>
            <a:picLocks noChangeAspect="1"/>
          </p:cNvPicPr>
          <p:nvPr/>
        </p:nvPicPr>
        <p:blipFill>
          <a:blip r:embed="rId4"/>
          <a:stretch>
            <a:fillRect/>
          </a:stretch>
        </p:blipFill>
        <p:spPr>
          <a:xfrm>
            <a:off x="7866432" y="1050758"/>
            <a:ext cx="3802780" cy="5800589"/>
          </a:xfrm>
          <a:prstGeom prst="rect">
            <a:avLst/>
          </a:prstGeom>
        </p:spPr>
      </p:pic>
      <p:pic>
        <p:nvPicPr>
          <p:cNvPr id="12" name="Picture 2" descr="Disney+ Logo, symbol, meaning, history, PNG, brand">
            <a:extLst>
              <a:ext uri="{FF2B5EF4-FFF2-40B4-BE49-F238E27FC236}">
                <a16:creationId xmlns:a16="http://schemas.microsoft.com/office/drawing/2014/main" id="{299FA0D1-C8AB-C03B-222E-E2CE45D7B50A}"/>
              </a:ext>
            </a:extLst>
          </p:cNvPr>
          <p:cNvPicPr>
            <a:picLocks noChangeAspect="1" noChangeArrowheads="1"/>
          </p:cNvPicPr>
          <p:nvPr/>
        </p:nvPicPr>
        <p:blipFill>
          <a:blip r:embed="rId5">
            <a:alphaModFix/>
            <a:extLst>
              <a:ext uri="{28A0092B-C50C-407E-A947-70E740481C1C}">
                <a14:useLocalDpi xmlns:a14="http://schemas.microsoft.com/office/drawing/2010/main" val="0"/>
              </a:ext>
            </a:extLst>
          </a:blip>
          <a:srcRect/>
          <a:stretch>
            <a:fillRect/>
          </a:stretch>
        </p:blipFill>
        <p:spPr bwMode="auto">
          <a:xfrm>
            <a:off x="10445344" y="34132"/>
            <a:ext cx="1746656" cy="98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441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EE88-358F-4C3D-6C55-261A1D0575BD}"/>
              </a:ext>
            </a:extLst>
          </p:cNvPr>
          <p:cNvSpPr>
            <a:spLocks noGrp="1"/>
          </p:cNvSpPr>
          <p:nvPr>
            <p:ph type="title"/>
          </p:nvPr>
        </p:nvSpPr>
        <p:spPr/>
        <p:txBody>
          <a:bodyPr/>
          <a:lstStyle/>
          <a:p>
            <a:r>
              <a:rPr lang="en-US" dirty="0"/>
              <a:t>Data Cleaning</a:t>
            </a:r>
            <a:endParaRPr lang="en-SG" dirty="0"/>
          </a:p>
        </p:txBody>
      </p:sp>
      <p:pic>
        <p:nvPicPr>
          <p:cNvPr id="4" name="Picture 3">
            <a:extLst>
              <a:ext uri="{FF2B5EF4-FFF2-40B4-BE49-F238E27FC236}">
                <a16:creationId xmlns:a16="http://schemas.microsoft.com/office/drawing/2014/main" id="{EE4079AD-438A-9BC1-C342-DA6E26EFBE22}"/>
              </a:ext>
            </a:extLst>
          </p:cNvPr>
          <p:cNvPicPr>
            <a:picLocks noChangeAspect="1"/>
          </p:cNvPicPr>
          <p:nvPr/>
        </p:nvPicPr>
        <p:blipFill>
          <a:blip r:embed="rId2"/>
          <a:stretch>
            <a:fillRect/>
          </a:stretch>
        </p:blipFill>
        <p:spPr>
          <a:xfrm>
            <a:off x="1258111" y="1050758"/>
            <a:ext cx="4127769" cy="5807242"/>
          </a:xfrm>
          <a:prstGeom prst="rect">
            <a:avLst/>
          </a:prstGeom>
        </p:spPr>
      </p:pic>
      <p:cxnSp>
        <p:nvCxnSpPr>
          <p:cNvPr id="5" name="Straight Connector 4">
            <a:extLst>
              <a:ext uri="{FF2B5EF4-FFF2-40B4-BE49-F238E27FC236}">
                <a16:creationId xmlns:a16="http://schemas.microsoft.com/office/drawing/2014/main" id="{28AB5F51-1EBC-0C3E-BB14-373A53DA5859}"/>
              </a:ext>
            </a:extLst>
          </p:cNvPr>
          <p:cNvCxnSpPr/>
          <p:nvPr/>
        </p:nvCxnSpPr>
        <p:spPr>
          <a:xfrm>
            <a:off x="5924145" y="1050758"/>
            <a:ext cx="0" cy="568078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6D6EAA3-C200-6A41-40BA-AC897E06ECC4}"/>
              </a:ext>
            </a:extLst>
          </p:cNvPr>
          <p:cNvPicPr>
            <a:picLocks noChangeAspect="1"/>
          </p:cNvPicPr>
          <p:nvPr/>
        </p:nvPicPr>
        <p:blipFill>
          <a:blip r:embed="rId3"/>
          <a:stretch>
            <a:fillRect/>
          </a:stretch>
        </p:blipFill>
        <p:spPr>
          <a:xfrm>
            <a:off x="6189297" y="1050758"/>
            <a:ext cx="4744592" cy="5798946"/>
          </a:xfrm>
          <a:prstGeom prst="rect">
            <a:avLst/>
          </a:prstGeom>
        </p:spPr>
      </p:pic>
      <p:pic>
        <p:nvPicPr>
          <p:cNvPr id="8" name="Picture 2" descr="Disney+ Logo, symbol, meaning, history, PNG, brand">
            <a:extLst>
              <a:ext uri="{FF2B5EF4-FFF2-40B4-BE49-F238E27FC236}">
                <a16:creationId xmlns:a16="http://schemas.microsoft.com/office/drawing/2014/main" id="{869EB74F-2632-ED13-8F2B-F753E24BD297}"/>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0445344" y="34132"/>
            <a:ext cx="1746656" cy="98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3064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800" dirty="0"/>
              <a:t>Data Analysis – </a:t>
            </a:r>
            <a:r>
              <a:rPr lang="en-US" sz="2000" dirty="0"/>
              <a:t>Total number movies and TV show available on Disney+</a:t>
            </a:r>
            <a:endParaRPr lang="en-SG" dirty="0"/>
          </a:p>
        </p:txBody>
      </p:sp>
      <p:pic>
        <p:nvPicPr>
          <p:cNvPr id="5" name="Picture 4">
            <a:extLst>
              <a:ext uri="{FF2B5EF4-FFF2-40B4-BE49-F238E27FC236}">
                <a16:creationId xmlns:a16="http://schemas.microsoft.com/office/drawing/2014/main" id="{A4DE68C6-8CAC-08AA-56FB-2B2A5EFB7D04}"/>
              </a:ext>
            </a:extLst>
          </p:cNvPr>
          <p:cNvPicPr>
            <a:picLocks noChangeAspect="1"/>
          </p:cNvPicPr>
          <p:nvPr/>
        </p:nvPicPr>
        <p:blipFill>
          <a:blip r:embed="rId2"/>
          <a:stretch>
            <a:fillRect/>
          </a:stretch>
        </p:blipFill>
        <p:spPr>
          <a:xfrm>
            <a:off x="691778" y="1332518"/>
            <a:ext cx="6171480" cy="1156477"/>
          </a:xfrm>
          <a:prstGeom prst="rect">
            <a:avLst/>
          </a:prstGeom>
        </p:spPr>
      </p:pic>
      <p:pic>
        <p:nvPicPr>
          <p:cNvPr id="7" name="Picture 6">
            <a:extLst>
              <a:ext uri="{FF2B5EF4-FFF2-40B4-BE49-F238E27FC236}">
                <a16:creationId xmlns:a16="http://schemas.microsoft.com/office/drawing/2014/main" id="{289824EB-A734-ABF7-BE74-0A01EDC1BC38}"/>
              </a:ext>
            </a:extLst>
          </p:cNvPr>
          <p:cNvPicPr>
            <a:picLocks noChangeAspect="1"/>
          </p:cNvPicPr>
          <p:nvPr/>
        </p:nvPicPr>
        <p:blipFill>
          <a:blip r:embed="rId3"/>
          <a:stretch>
            <a:fillRect/>
          </a:stretch>
        </p:blipFill>
        <p:spPr>
          <a:xfrm>
            <a:off x="582443" y="2488995"/>
            <a:ext cx="3848100" cy="3705225"/>
          </a:xfrm>
          <a:prstGeom prst="rect">
            <a:avLst/>
          </a:prstGeom>
        </p:spPr>
      </p:pic>
      <p:pic>
        <p:nvPicPr>
          <p:cNvPr id="15" name="Picture 14">
            <a:extLst>
              <a:ext uri="{FF2B5EF4-FFF2-40B4-BE49-F238E27FC236}">
                <a16:creationId xmlns:a16="http://schemas.microsoft.com/office/drawing/2014/main" id="{7EFBFBA6-D4A2-61C8-A2EA-853BCC389287}"/>
              </a:ext>
            </a:extLst>
          </p:cNvPr>
          <p:cNvPicPr>
            <a:picLocks noChangeAspect="1"/>
          </p:cNvPicPr>
          <p:nvPr/>
        </p:nvPicPr>
        <p:blipFill>
          <a:blip r:embed="rId4"/>
          <a:stretch>
            <a:fillRect/>
          </a:stretch>
        </p:blipFill>
        <p:spPr>
          <a:xfrm>
            <a:off x="2497056" y="1222577"/>
            <a:ext cx="3028545" cy="1191395"/>
          </a:xfrm>
          <a:prstGeom prst="rect">
            <a:avLst/>
          </a:prstGeom>
        </p:spPr>
      </p:pic>
      <p:pic>
        <p:nvPicPr>
          <p:cNvPr id="19" name="Picture 18">
            <a:extLst>
              <a:ext uri="{FF2B5EF4-FFF2-40B4-BE49-F238E27FC236}">
                <a16:creationId xmlns:a16="http://schemas.microsoft.com/office/drawing/2014/main" id="{B47ECED1-309D-FDB8-0584-01ACFF239630}"/>
              </a:ext>
            </a:extLst>
          </p:cNvPr>
          <p:cNvPicPr>
            <a:picLocks noChangeAspect="1"/>
          </p:cNvPicPr>
          <p:nvPr/>
        </p:nvPicPr>
        <p:blipFill>
          <a:blip r:embed="rId5"/>
          <a:stretch>
            <a:fillRect/>
          </a:stretch>
        </p:blipFill>
        <p:spPr>
          <a:xfrm>
            <a:off x="8063016" y="691081"/>
            <a:ext cx="2546414" cy="2058718"/>
          </a:xfrm>
          <a:prstGeom prst="rect">
            <a:avLst/>
          </a:prstGeom>
        </p:spPr>
      </p:pic>
      <p:graphicFrame>
        <p:nvGraphicFramePr>
          <p:cNvPr id="20" name="Table 19">
            <a:extLst>
              <a:ext uri="{FF2B5EF4-FFF2-40B4-BE49-F238E27FC236}">
                <a16:creationId xmlns:a16="http://schemas.microsoft.com/office/drawing/2014/main" id="{A484122D-A1A6-23FF-4084-03EF74A3BA64}"/>
              </a:ext>
            </a:extLst>
          </p:cNvPr>
          <p:cNvGraphicFramePr>
            <a:graphicFrameLocks noGrp="1"/>
          </p:cNvGraphicFramePr>
          <p:nvPr>
            <p:extLst>
              <p:ext uri="{D42A27DB-BD31-4B8C-83A1-F6EECF244321}">
                <p14:modId xmlns:p14="http://schemas.microsoft.com/office/powerpoint/2010/main" val="2127678836"/>
              </p:ext>
            </p:extLst>
          </p:nvPr>
        </p:nvGraphicFramePr>
        <p:xfrm>
          <a:off x="2999941" y="2711749"/>
          <a:ext cx="3605141" cy="1951038"/>
        </p:xfrm>
        <a:graphic>
          <a:graphicData uri="http://schemas.openxmlformats.org/drawingml/2006/table">
            <a:tbl>
              <a:tblPr/>
              <a:tblGrid>
                <a:gridCol w="2346619">
                  <a:extLst>
                    <a:ext uri="{9D8B030D-6E8A-4147-A177-3AD203B41FA5}">
                      <a16:colId xmlns:a16="http://schemas.microsoft.com/office/drawing/2014/main" val="2268462859"/>
                    </a:ext>
                  </a:extLst>
                </a:gridCol>
                <a:gridCol w="629261">
                  <a:extLst>
                    <a:ext uri="{9D8B030D-6E8A-4147-A177-3AD203B41FA5}">
                      <a16:colId xmlns:a16="http://schemas.microsoft.com/office/drawing/2014/main" val="892399814"/>
                    </a:ext>
                  </a:extLst>
                </a:gridCol>
                <a:gridCol w="629261">
                  <a:extLst>
                    <a:ext uri="{9D8B030D-6E8A-4147-A177-3AD203B41FA5}">
                      <a16:colId xmlns:a16="http://schemas.microsoft.com/office/drawing/2014/main" val="446005055"/>
                    </a:ext>
                  </a:extLst>
                </a:gridCol>
              </a:tblGrid>
              <a:tr h="308058">
                <a:tc>
                  <a:txBody>
                    <a:bodyPr/>
                    <a:lstStyle/>
                    <a:p>
                      <a:pPr algn="l" fontAlgn="b"/>
                      <a:r>
                        <a:rPr lang="en-SG" sz="1000" b="0" i="0" u="none" strike="noStrike">
                          <a:solidFill>
                            <a:srgbClr val="000000"/>
                          </a:solidFill>
                          <a:effectLst/>
                          <a:latin typeface="Aptos Narrow" panose="020B0004020202020204" pitchFamily="34" charset="0"/>
                        </a:rPr>
                        <a:t>title</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type</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imdb_score</a:t>
                      </a:r>
                    </a:p>
                  </a:txBody>
                  <a:tcPr marL="6846" marR="6846" marT="6846" marB="0" anchor="b">
                    <a:lnL>
                      <a:noFill/>
                    </a:lnL>
                    <a:lnR>
                      <a:noFill/>
                    </a:lnR>
                    <a:lnT>
                      <a:noFill/>
                    </a:lnT>
                    <a:lnB>
                      <a:noFill/>
                    </a:lnB>
                    <a:noFill/>
                  </a:tcPr>
                </a:tc>
                <a:extLst>
                  <a:ext uri="{0D108BD9-81ED-4DB2-BD59-A6C34878D82A}">
                    <a16:rowId xmlns:a16="http://schemas.microsoft.com/office/drawing/2014/main" val="1591298746"/>
                  </a:ext>
                </a:extLst>
              </a:tr>
              <a:tr h="164298">
                <a:tc>
                  <a:txBody>
                    <a:bodyPr/>
                    <a:lstStyle/>
                    <a:p>
                      <a:pPr algn="l" fontAlgn="b"/>
                      <a:r>
                        <a:rPr lang="en-SG" sz="1000" b="0" i="0" u="none" strike="noStrike">
                          <a:solidFill>
                            <a:srgbClr val="000000"/>
                          </a:solidFill>
                          <a:effectLst/>
                          <a:latin typeface="Aptos Narrow" panose="020B0004020202020204" pitchFamily="34" charset="0"/>
                        </a:rPr>
                        <a:t>The Empire Strikes Back</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8.7</a:t>
                      </a:r>
                    </a:p>
                  </a:txBody>
                  <a:tcPr marL="6846" marR="6846" marT="6846" marB="0" anchor="b">
                    <a:lnL>
                      <a:noFill/>
                    </a:lnL>
                    <a:lnR>
                      <a:noFill/>
                    </a:lnR>
                    <a:lnT>
                      <a:noFill/>
                    </a:lnT>
                    <a:lnB>
                      <a:noFill/>
                    </a:lnB>
                    <a:noFill/>
                  </a:tcPr>
                </a:tc>
                <a:extLst>
                  <a:ext uri="{0D108BD9-81ED-4DB2-BD59-A6C34878D82A}">
                    <a16:rowId xmlns:a16="http://schemas.microsoft.com/office/drawing/2014/main" val="621614724"/>
                  </a:ext>
                </a:extLst>
              </a:tr>
              <a:tr h="164298">
                <a:tc>
                  <a:txBody>
                    <a:bodyPr/>
                    <a:lstStyle/>
                    <a:p>
                      <a:pPr algn="l" fontAlgn="b"/>
                      <a:r>
                        <a:rPr lang="en-SG" sz="1000" b="0" i="0" u="none" strike="noStrike">
                          <a:solidFill>
                            <a:srgbClr val="000000"/>
                          </a:solidFill>
                          <a:effectLst/>
                          <a:latin typeface="Aptos Narrow" panose="020B0004020202020204" pitchFamily="34" charset="0"/>
                        </a:rPr>
                        <a:t>Star Wars</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8.6</a:t>
                      </a:r>
                    </a:p>
                  </a:txBody>
                  <a:tcPr marL="6846" marR="6846" marT="6846" marB="0" anchor="b">
                    <a:lnL>
                      <a:noFill/>
                    </a:lnL>
                    <a:lnR>
                      <a:noFill/>
                    </a:lnR>
                    <a:lnT>
                      <a:noFill/>
                    </a:lnT>
                    <a:lnB>
                      <a:noFill/>
                    </a:lnB>
                    <a:noFill/>
                  </a:tcPr>
                </a:tc>
                <a:extLst>
                  <a:ext uri="{0D108BD9-81ED-4DB2-BD59-A6C34878D82A}">
                    <a16:rowId xmlns:a16="http://schemas.microsoft.com/office/drawing/2014/main" val="734961059"/>
                  </a:ext>
                </a:extLst>
              </a:tr>
              <a:tr h="164298">
                <a:tc>
                  <a:txBody>
                    <a:bodyPr/>
                    <a:lstStyle/>
                    <a:p>
                      <a:pPr algn="l" fontAlgn="b"/>
                      <a:r>
                        <a:rPr lang="en-SG" sz="1000" b="0" i="0" u="none" strike="noStrike">
                          <a:solidFill>
                            <a:srgbClr val="000000"/>
                          </a:solidFill>
                          <a:effectLst/>
                          <a:latin typeface="Aptos Narrow" panose="020B0004020202020204" pitchFamily="34" charset="0"/>
                        </a:rPr>
                        <a:t>BTS: Permission to Dance on Stage - LA</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8.6</a:t>
                      </a:r>
                    </a:p>
                  </a:txBody>
                  <a:tcPr marL="6846" marR="6846" marT="6846" marB="0" anchor="b">
                    <a:lnL>
                      <a:noFill/>
                    </a:lnL>
                    <a:lnR>
                      <a:noFill/>
                    </a:lnR>
                    <a:lnT>
                      <a:noFill/>
                    </a:lnT>
                    <a:lnB>
                      <a:noFill/>
                    </a:lnB>
                    <a:noFill/>
                  </a:tcPr>
                </a:tc>
                <a:extLst>
                  <a:ext uri="{0D108BD9-81ED-4DB2-BD59-A6C34878D82A}">
                    <a16:rowId xmlns:a16="http://schemas.microsoft.com/office/drawing/2014/main" val="2032300958"/>
                  </a:ext>
                </a:extLst>
              </a:tr>
              <a:tr h="164298">
                <a:tc>
                  <a:txBody>
                    <a:bodyPr/>
                    <a:lstStyle/>
                    <a:p>
                      <a:pPr algn="l" fontAlgn="b"/>
                      <a:r>
                        <a:rPr lang="en-SG" sz="1000" b="0" i="0" u="none" strike="noStrike">
                          <a:solidFill>
                            <a:srgbClr val="000000"/>
                          </a:solidFill>
                          <a:effectLst/>
                          <a:latin typeface="Aptos Narrow" panose="020B0004020202020204" pitchFamily="34" charset="0"/>
                        </a:rPr>
                        <a:t>The Lion King</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8.5</a:t>
                      </a:r>
                    </a:p>
                  </a:txBody>
                  <a:tcPr marL="6846" marR="6846" marT="6846" marB="0" anchor="b">
                    <a:lnL>
                      <a:noFill/>
                    </a:lnL>
                    <a:lnR>
                      <a:noFill/>
                    </a:lnR>
                    <a:lnT>
                      <a:noFill/>
                    </a:lnT>
                    <a:lnB>
                      <a:noFill/>
                    </a:lnB>
                    <a:noFill/>
                  </a:tcPr>
                </a:tc>
                <a:extLst>
                  <a:ext uri="{0D108BD9-81ED-4DB2-BD59-A6C34878D82A}">
                    <a16:rowId xmlns:a16="http://schemas.microsoft.com/office/drawing/2014/main" val="3440119393"/>
                  </a:ext>
                </a:extLst>
              </a:tr>
              <a:tr h="164298">
                <a:tc>
                  <a:txBody>
                    <a:bodyPr/>
                    <a:lstStyle/>
                    <a:p>
                      <a:pPr algn="l" fontAlgn="b"/>
                      <a:r>
                        <a:rPr lang="en-SG" sz="1000" b="0" i="0" u="none" strike="noStrike">
                          <a:solidFill>
                            <a:srgbClr val="000000"/>
                          </a:solidFill>
                          <a:effectLst/>
                          <a:latin typeface="Aptos Narrow" panose="020B0004020202020204" pitchFamily="34" charset="0"/>
                        </a:rPr>
                        <a:t>WALLÂ·E</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8.4</a:t>
                      </a:r>
                    </a:p>
                  </a:txBody>
                  <a:tcPr marL="6846" marR="6846" marT="6846" marB="0" anchor="b">
                    <a:lnL>
                      <a:noFill/>
                    </a:lnL>
                    <a:lnR>
                      <a:noFill/>
                    </a:lnR>
                    <a:lnT>
                      <a:noFill/>
                    </a:lnT>
                    <a:lnB>
                      <a:noFill/>
                    </a:lnB>
                    <a:noFill/>
                  </a:tcPr>
                </a:tc>
                <a:extLst>
                  <a:ext uri="{0D108BD9-81ED-4DB2-BD59-A6C34878D82A}">
                    <a16:rowId xmlns:a16="http://schemas.microsoft.com/office/drawing/2014/main" val="2818482454"/>
                  </a:ext>
                </a:extLst>
              </a:tr>
              <a:tr h="164298">
                <a:tc>
                  <a:txBody>
                    <a:bodyPr/>
                    <a:lstStyle/>
                    <a:p>
                      <a:pPr algn="l" fontAlgn="b"/>
                      <a:r>
                        <a:rPr lang="en-SG" sz="1000" b="0" i="0" u="none" strike="noStrike">
                          <a:solidFill>
                            <a:srgbClr val="000000"/>
                          </a:solidFill>
                          <a:effectLst/>
                          <a:latin typeface="Aptos Narrow" panose="020B0004020202020204" pitchFamily="34" charset="0"/>
                        </a:rPr>
                        <a:t>Avengers: Infinity War</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8.4</a:t>
                      </a:r>
                    </a:p>
                  </a:txBody>
                  <a:tcPr marL="6846" marR="6846" marT="6846" marB="0" anchor="b">
                    <a:lnL>
                      <a:noFill/>
                    </a:lnL>
                    <a:lnR>
                      <a:noFill/>
                    </a:lnR>
                    <a:lnT>
                      <a:noFill/>
                    </a:lnT>
                    <a:lnB>
                      <a:noFill/>
                    </a:lnB>
                    <a:noFill/>
                  </a:tcPr>
                </a:tc>
                <a:extLst>
                  <a:ext uri="{0D108BD9-81ED-4DB2-BD59-A6C34878D82A}">
                    <a16:rowId xmlns:a16="http://schemas.microsoft.com/office/drawing/2014/main" val="961213239"/>
                  </a:ext>
                </a:extLst>
              </a:tr>
              <a:tr h="164298">
                <a:tc>
                  <a:txBody>
                    <a:bodyPr/>
                    <a:lstStyle/>
                    <a:p>
                      <a:pPr algn="l" fontAlgn="b"/>
                      <a:r>
                        <a:rPr lang="en-SG" sz="1000" b="0" i="0" u="none" strike="noStrike">
                          <a:solidFill>
                            <a:srgbClr val="000000"/>
                          </a:solidFill>
                          <a:effectLst/>
                          <a:latin typeface="Aptos Narrow" panose="020B0004020202020204" pitchFamily="34" charset="0"/>
                        </a:rPr>
                        <a:t>Avengers: Endgame</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8.4</a:t>
                      </a:r>
                    </a:p>
                  </a:txBody>
                  <a:tcPr marL="6846" marR="6846" marT="6846" marB="0" anchor="b">
                    <a:lnL>
                      <a:noFill/>
                    </a:lnL>
                    <a:lnR>
                      <a:noFill/>
                    </a:lnR>
                    <a:lnT>
                      <a:noFill/>
                    </a:lnT>
                    <a:lnB>
                      <a:noFill/>
                    </a:lnB>
                    <a:noFill/>
                  </a:tcPr>
                </a:tc>
                <a:extLst>
                  <a:ext uri="{0D108BD9-81ED-4DB2-BD59-A6C34878D82A}">
                    <a16:rowId xmlns:a16="http://schemas.microsoft.com/office/drawing/2014/main" val="3564562356"/>
                  </a:ext>
                </a:extLst>
              </a:tr>
              <a:tr h="164298">
                <a:tc>
                  <a:txBody>
                    <a:bodyPr/>
                    <a:lstStyle/>
                    <a:p>
                      <a:pPr algn="l" fontAlgn="b"/>
                      <a:r>
                        <a:rPr lang="en-SG" sz="1000" b="0" i="0" u="none" strike="noStrike">
                          <a:solidFill>
                            <a:srgbClr val="000000"/>
                          </a:solidFill>
                          <a:effectLst/>
                          <a:latin typeface="Aptos Narrow" panose="020B0004020202020204" pitchFamily="34" charset="0"/>
                        </a:rPr>
                        <a:t>Hamilton</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8.4</a:t>
                      </a:r>
                    </a:p>
                  </a:txBody>
                  <a:tcPr marL="6846" marR="6846" marT="6846" marB="0" anchor="b">
                    <a:lnL>
                      <a:noFill/>
                    </a:lnL>
                    <a:lnR>
                      <a:noFill/>
                    </a:lnR>
                    <a:lnT>
                      <a:noFill/>
                    </a:lnT>
                    <a:lnB>
                      <a:noFill/>
                    </a:lnB>
                    <a:noFill/>
                  </a:tcPr>
                </a:tc>
                <a:extLst>
                  <a:ext uri="{0D108BD9-81ED-4DB2-BD59-A6C34878D82A}">
                    <a16:rowId xmlns:a16="http://schemas.microsoft.com/office/drawing/2014/main" val="1611499795"/>
                  </a:ext>
                </a:extLst>
              </a:tr>
              <a:tr h="164298">
                <a:tc>
                  <a:txBody>
                    <a:bodyPr/>
                    <a:lstStyle/>
                    <a:p>
                      <a:pPr algn="l" fontAlgn="b"/>
                      <a:r>
                        <a:rPr lang="en-US" sz="1000" b="0" i="0" u="none" strike="noStrike">
                          <a:solidFill>
                            <a:srgbClr val="000000"/>
                          </a:solidFill>
                          <a:effectLst/>
                          <a:latin typeface="Aptos Narrow" panose="020B0004020202020204" pitchFamily="34" charset="0"/>
                        </a:rPr>
                        <a:t>Folklore: The Long Pond Studio Sessions</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8.4</a:t>
                      </a:r>
                    </a:p>
                  </a:txBody>
                  <a:tcPr marL="6846" marR="6846" marT="6846" marB="0" anchor="b">
                    <a:lnL>
                      <a:noFill/>
                    </a:lnL>
                    <a:lnR>
                      <a:noFill/>
                    </a:lnR>
                    <a:lnT>
                      <a:noFill/>
                    </a:lnT>
                    <a:lnB>
                      <a:noFill/>
                    </a:lnB>
                    <a:noFill/>
                  </a:tcPr>
                </a:tc>
                <a:extLst>
                  <a:ext uri="{0D108BD9-81ED-4DB2-BD59-A6C34878D82A}">
                    <a16:rowId xmlns:a16="http://schemas.microsoft.com/office/drawing/2014/main" val="3797452185"/>
                  </a:ext>
                </a:extLst>
              </a:tr>
              <a:tr h="164298">
                <a:tc>
                  <a:txBody>
                    <a:bodyPr/>
                    <a:lstStyle/>
                    <a:p>
                      <a:pPr algn="l" fontAlgn="b"/>
                      <a:r>
                        <a:rPr lang="en-SG" sz="1000" b="0" i="0" u="none" strike="noStrike">
                          <a:solidFill>
                            <a:srgbClr val="000000"/>
                          </a:solidFill>
                          <a:effectLst/>
                          <a:latin typeface="Aptos Narrow" panose="020B0004020202020204" pitchFamily="34" charset="0"/>
                        </a:rPr>
                        <a:t>The Rescue</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dirty="0">
                          <a:solidFill>
                            <a:srgbClr val="000000"/>
                          </a:solidFill>
                          <a:effectLst/>
                          <a:latin typeface="Aptos Narrow" panose="020B0004020202020204" pitchFamily="34" charset="0"/>
                        </a:rPr>
                        <a:t>8.4</a:t>
                      </a:r>
                    </a:p>
                  </a:txBody>
                  <a:tcPr marL="6846" marR="6846" marT="6846" marB="0" anchor="b">
                    <a:lnL>
                      <a:noFill/>
                    </a:lnL>
                    <a:lnR>
                      <a:noFill/>
                    </a:lnR>
                    <a:lnT>
                      <a:noFill/>
                    </a:lnT>
                    <a:lnB>
                      <a:noFill/>
                    </a:lnB>
                    <a:noFill/>
                  </a:tcPr>
                </a:tc>
                <a:extLst>
                  <a:ext uri="{0D108BD9-81ED-4DB2-BD59-A6C34878D82A}">
                    <a16:rowId xmlns:a16="http://schemas.microsoft.com/office/drawing/2014/main" val="262995698"/>
                  </a:ext>
                </a:extLst>
              </a:tr>
            </a:tbl>
          </a:graphicData>
        </a:graphic>
      </p:graphicFrame>
      <p:graphicFrame>
        <p:nvGraphicFramePr>
          <p:cNvPr id="21" name="Table 20">
            <a:extLst>
              <a:ext uri="{FF2B5EF4-FFF2-40B4-BE49-F238E27FC236}">
                <a16:creationId xmlns:a16="http://schemas.microsoft.com/office/drawing/2014/main" id="{A58D3948-04B9-DA3B-90D2-422720E6B971}"/>
              </a:ext>
            </a:extLst>
          </p:cNvPr>
          <p:cNvGraphicFramePr>
            <a:graphicFrameLocks noGrp="1"/>
          </p:cNvGraphicFramePr>
          <p:nvPr>
            <p:extLst>
              <p:ext uri="{D42A27DB-BD31-4B8C-83A1-F6EECF244321}">
                <p14:modId xmlns:p14="http://schemas.microsoft.com/office/powerpoint/2010/main" val="2349790092"/>
              </p:ext>
            </p:extLst>
          </p:nvPr>
        </p:nvGraphicFramePr>
        <p:xfrm>
          <a:off x="2749329" y="4885541"/>
          <a:ext cx="4113929" cy="1951037"/>
        </p:xfrm>
        <a:graphic>
          <a:graphicData uri="http://schemas.openxmlformats.org/drawingml/2006/table">
            <a:tbl>
              <a:tblPr/>
              <a:tblGrid>
                <a:gridCol w="2832945">
                  <a:extLst>
                    <a:ext uri="{9D8B030D-6E8A-4147-A177-3AD203B41FA5}">
                      <a16:colId xmlns:a16="http://schemas.microsoft.com/office/drawing/2014/main" val="3965129813"/>
                    </a:ext>
                  </a:extLst>
                </a:gridCol>
                <a:gridCol w="591223">
                  <a:extLst>
                    <a:ext uri="{9D8B030D-6E8A-4147-A177-3AD203B41FA5}">
                      <a16:colId xmlns:a16="http://schemas.microsoft.com/office/drawing/2014/main" val="3398670015"/>
                    </a:ext>
                  </a:extLst>
                </a:gridCol>
                <a:gridCol w="689761">
                  <a:extLst>
                    <a:ext uri="{9D8B030D-6E8A-4147-A177-3AD203B41FA5}">
                      <a16:colId xmlns:a16="http://schemas.microsoft.com/office/drawing/2014/main" val="10799898"/>
                    </a:ext>
                  </a:extLst>
                </a:gridCol>
              </a:tblGrid>
              <a:tr h="177367">
                <a:tc>
                  <a:txBody>
                    <a:bodyPr/>
                    <a:lstStyle/>
                    <a:p>
                      <a:pPr algn="l" fontAlgn="b"/>
                      <a:r>
                        <a:rPr lang="en-SG" sz="1100" b="0" i="0" u="none" strike="noStrike">
                          <a:solidFill>
                            <a:srgbClr val="000000"/>
                          </a:solidFill>
                          <a:effectLst/>
                          <a:latin typeface="Aptos Narrow" panose="020B0004020202020204" pitchFamily="34" charset="0"/>
                        </a:rPr>
                        <a:t>title</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type</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imdb_score</a:t>
                      </a:r>
                    </a:p>
                  </a:txBody>
                  <a:tcPr marL="7390" marR="7390" marT="7390" marB="0" anchor="b">
                    <a:lnL>
                      <a:noFill/>
                    </a:lnL>
                    <a:lnR>
                      <a:noFill/>
                    </a:lnR>
                    <a:lnT>
                      <a:noFill/>
                    </a:lnT>
                    <a:lnB>
                      <a:noFill/>
                    </a:lnB>
                    <a:noFill/>
                  </a:tcPr>
                </a:tc>
                <a:extLst>
                  <a:ext uri="{0D108BD9-81ED-4DB2-BD59-A6C34878D82A}">
                    <a16:rowId xmlns:a16="http://schemas.microsoft.com/office/drawing/2014/main" val="3226899452"/>
                  </a:ext>
                </a:extLst>
              </a:tr>
              <a:tr h="177367">
                <a:tc>
                  <a:txBody>
                    <a:bodyPr/>
                    <a:lstStyle/>
                    <a:p>
                      <a:pPr algn="l" fontAlgn="b"/>
                      <a:r>
                        <a:rPr lang="en-SG" sz="1100" b="0" i="0" u="none" strike="noStrike">
                          <a:solidFill>
                            <a:srgbClr val="000000"/>
                          </a:solidFill>
                          <a:effectLst/>
                          <a:latin typeface="Aptos Narrow" panose="020B0004020202020204" pitchFamily="34" charset="0"/>
                        </a:rPr>
                        <a:t>Bluey</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9.5</a:t>
                      </a:r>
                    </a:p>
                  </a:txBody>
                  <a:tcPr marL="7390" marR="7390" marT="7390" marB="0" anchor="b">
                    <a:lnL>
                      <a:noFill/>
                    </a:lnL>
                    <a:lnR>
                      <a:noFill/>
                    </a:lnR>
                    <a:lnT>
                      <a:noFill/>
                    </a:lnT>
                    <a:lnB>
                      <a:noFill/>
                    </a:lnB>
                    <a:noFill/>
                  </a:tcPr>
                </a:tc>
                <a:extLst>
                  <a:ext uri="{0D108BD9-81ED-4DB2-BD59-A6C34878D82A}">
                    <a16:rowId xmlns:a16="http://schemas.microsoft.com/office/drawing/2014/main" val="506477061"/>
                  </a:ext>
                </a:extLst>
              </a:tr>
              <a:tr h="177367">
                <a:tc>
                  <a:txBody>
                    <a:bodyPr/>
                    <a:lstStyle/>
                    <a:p>
                      <a:pPr algn="l" fontAlgn="b"/>
                      <a:r>
                        <a:rPr lang="en-SG" sz="1100" b="0" i="0" u="none" strike="noStrike">
                          <a:solidFill>
                            <a:srgbClr val="000000"/>
                          </a:solidFill>
                          <a:effectLst/>
                          <a:latin typeface="Aptos Narrow" panose="020B0004020202020204" pitchFamily="34" charset="0"/>
                        </a:rPr>
                        <a:t>The Beatles: Get Back</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9</a:t>
                      </a:r>
                    </a:p>
                  </a:txBody>
                  <a:tcPr marL="7390" marR="7390" marT="7390" marB="0" anchor="b">
                    <a:lnL>
                      <a:noFill/>
                    </a:lnL>
                    <a:lnR>
                      <a:noFill/>
                    </a:lnR>
                    <a:lnT>
                      <a:noFill/>
                    </a:lnT>
                    <a:lnB>
                      <a:noFill/>
                    </a:lnB>
                    <a:noFill/>
                  </a:tcPr>
                </a:tc>
                <a:extLst>
                  <a:ext uri="{0D108BD9-81ED-4DB2-BD59-A6C34878D82A}">
                    <a16:rowId xmlns:a16="http://schemas.microsoft.com/office/drawing/2014/main" val="1155400732"/>
                  </a:ext>
                </a:extLst>
              </a:tr>
              <a:tr h="177367">
                <a:tc>
                  <a:txBody>
                    <a:bodyPr/>
                    <a:lstStyle/>
                    <a:p>
                      <a:pPr algn="l" fontAlgn="b"/>
                      <a:r>
                        <a:rPr lang="en-SG" sz="1100" b="0" i="0" u="none" strike="noStrike">
                          <a:solidFill>
                            <a:srgbClr val="000000"/>
                          </a:solidFill>
                          <a:effectLst/>
                          <a:latin typeface="Aptos Narrow" panose="020B0004020202020204" pitchFamily="34" charset="0"/>
                        </a:rPr>
                        <a:t>Critter Fixers: Country Vets</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8.8</a:t>
                      </a:r>
                    </a:p>
                  </a:txBody>
                  <a:tcPr marL="7390" marR="7390" marT="7390" marB="0" anchor="b">
                    <a:lnL>
                      <a:noFill/>
                    </a:lnL>
                    <a:lnR>
                      <a:noFill/>
                    </a:lnR>
                    <a:lnT>
                      <a:noFill/>
                    </a:lnT>
                    <a:lnB>
                      <a:noFill/>
                    </a:lnB>
                    <a:noFill/>
                  </a:tcPr>
                </a:tc>
                <a:extLst>
                  <a:ext uri="{0D108BD9-81ED-4DB2-BD59-A6C34878D82A}">
                    <a16:rowId xmlns:a16="http://schemas.microsoft.com/office/drawing/2014/main" val="2623414253"/>
                  </a:ext>
                </a:extLst>
              </a:tr>
              <a:tr h="177367">
                <a:tc>
                  <a:txBody>
                    <a:bodyPr/>
                    <a:lstStyle/>
                    <a:p>
                      <a:pPr algn="l" fontAlgn="b"/>
                      <a:r>
                        <a:rPr lang="en-SG" sz="1100" b="0" i="0" u="none" strike="noStrike">
                          <a:solidFill>
                            <a:srgbClr val="000000"/>
                          </a:solidFill>
                          <a:effectLst/>
                          <a:latin typeface="Aptos Narrow" panose="020B0004020202020204" pitchFamily="34" charset="0"/>
                        </a:rPr>
                        <a:t>Heartland Docs, DVM</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8.8</a:t>
                      </a:r>
                    </a:p>
                  </a:txBody>
                  <a:tcPr marL="7390" marR="7390" marT="7390" marB="0" anchor="b">
                    <a:lnL>
                      <a:noFill/>
                    </a:lnL>
                    <a:lnR>
                      <a:noFill/>
                    </a:lnR>
                    <a:lnT>
                      <a:noFill/>
                    </a:lnT>
                    <a:lnB>
                      <a:noFill/>
                    </a:lnB>
                    <a:noFill/>
                  </a:tcPr>
                </a:tc>
                <a:extLst>
                  <a:ext uri="{0D108BD9-81ED-4DB2-BD59-A6C34878D82A}">
                    <a16:rowId xmlns:a16="http://schemas.microsoft.com/office/drawing/2014/main" val="1910655423"/>
                  </a:ext>
                </a:extLst>
              </a:tr>
              <a:tr h="177367">
                <a:tc>
                  <a:txBody>
                    <a:bodyPr/>
                    <a:lstStyle/>
                    <a:p>
                      <a:pPr algn="l" fontAlgn="b"/>
                      <a:r>
                        <a:rPr lang="en-SG" sz="1100" b="0" i="0" u="none" strike="noStrike">
                          <a:solidFill>
                            <a:srgbClr val="000000"/>
                          </a:solidFill>
                          <a:effectLst/>
                          <a:latin typeface="Aptos Narrow" panose="020B0004020202020204" pitchFamily="34" charset="0"/>
                        </a:rPr>
                        <a:t>Alaska Animal Rescue</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8.8</a:t>
                      </a:r>
                    </a:p>
                  </a:txBody>
                  <a:tcPr marL="7390" marR="7390" marT="7390" marB="0" anchor="b">
                    <a:lnL>
                      <a:noFill/>
                    </a:lnL>
                    <a:lnR>
                      <a:noFill/>
                    </a:lnR>
                    <a:lnT>
                      <a:noFill/>
                    </a:lnT>
                    <a:lnB>
                      <a:noFill/>
                    </a:lnB>
                    <a:noFill/>
                  </a:tcPr>
                </a:tc>
                <a:extLst>
                  <a:ext uri="{0D108BD9-81ED-4DB2-BD59-A6C34878D82A}">
                    <a16:rowId xmlns:a16="http://schemas.microsoft.com/office/drawing/2014/main" val="1205325467"/>
                  </a:ext>
                </a:extLst>
              </a:tr>
              <a:tr h="177367">
                <a:tc>
                  <a:txBody>
                    <a:bodyPr/>
                    <a:lstStyle/>
                    <a:p>
                      <a:pPr algn="l" fontAlgn="b"/>
                      <a:r>
                        <a:rPr lang="en-SG" sz="1100" b="0" i="0" u="none" strike="noStrike">
                          <a:solidFill>
                            <a:srgbClr val="000000"/>
                          </a:solidFill>
                          <a:effectLst/>
                          <a:latin typeface="Aptos Narrow" panose="020B0004020202020204" pitchFamily="34" charset="0"/>
                        </a:rPr>
                        <a:t>Light &amp; Magic</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8.8</a:t>
                      </a:r>
                    </a:p>
                  </a:txBody>
                  <a:tcPr marL="7390" marR="7390" marT="7390" marB="0" anchor="b">
                    <a:lnL>
                      <a:noFill/>
                    </a:lnL>
                    <a:lnR>
                      <a:noFill/>
                    </a:lnR>
                    <a:lnT>
                      <a:noFill/>
                    </a:lnT>
                    <a:lnB>
                      <a:noFill/>
                    </a:lnB>
                    <a:noFill/>
                  </a:tcPr>
                </a:tc>
                <a:extLst>
                  <a:ext uri="{0D108BD9-81ED-4DB2-BD59-A6C34878D82A}">
                    <a16:rowId xmlns:a16="http://schemas.microsoft.com/office/drawing/2014/main" val="2852419133"/>
                  </a:ext>
                </a:extLst>
              </a:tr>
              <a:tr h="177367">
                <a:tc>
                  <a:txBody>
                    <a:bodyPr/>
                    <a:lstStyle/>
                    <a:p>
                      <a:pPr algn="l" fontAlgn="b"/>
                      <a:r>
                        <a:rPr lang="en-SG" sz="1100" b="0" i="0" u="none" strike="noStrike">
                          <a:solidFill>
                            <a:srgbClr val="000000"/>
                          </a:solidFill>
                          <a:effectLst/>
                          <a:latin typeface="Aptos Narrow" panose="020B0004020202020204" pitchFamily="34" charset="0"/>
                        </a:rPr>
                        <a:t>The Simpsons</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8.7</a:t>
                      </a:r>
                    </a:p>
                  </a:txBody>
                  <a:tcPr marL="7390" marR="7390" marT="7390" marB="0" anchor="b">
                    <a:lnL>
                      <a:noFill/>
                    </a:lnL>
                    <a:lnR>
                      <a:noFill/>
                    </a:lnR>
                    <a:lnT>
                      <a:noFill/>
                    </a:lnT>
                    <a:lnB>
                      <a:noFill/>
                    </a:lnB>
                    <a:noFill/>
                  </a:tcPr>
                </a:tc>
                <a:extLst>
                  <a:ext uri="{0D108BD9-81ED-4DB2-BD59-A6C34878D82A}">
                    <a16:rowId xmlns:a16="http://schemas.microsoft.com/office/drawing/2014/main" val="4019790185"/>
                  </a:ext>
                </a:extLst>
              </a:tr>
              <a:tr h="177367">
                <a:tc>
                  <a:txBody>
                    <a:bodyPr/>
                    <a:lstStyle/>
                    <a:p>
                      <a:pPr algn="l" fontAlgn="b"/>
                      <a:r>
                        <a:rPr lang="en-SG" sz="1100" b="0" i="0" u="none" strike="noStrike">
                          <a:solidFill>
                            <a:srgbClr val="000000"/>
                          </a:solidFill>
                          <a:effectLst/>
                          <a:latin typeface="Aptos Narrow" panose="020B0004020202020204" pitchFamily="34" charset="0"/>
                        </a:rPr>
                        <a:t>One Strange Rock</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8.7</a:t>
                      </a:r>
                    </a:p>
                  </a:txBody>
                  <a:tcPr marL="7390" marR="7390" marT="7390" marB="0" anchor="b">
                    <a:lnL>
                      <a:noFill/>
                    </a:lnL>
                    <a:lnR>
                      <a:noFill/>
                    </a:lnR>
                    <a:lnT>
                      <a:noFill/>
                    </a:lnT>
                    <a:lnB>
                      <a:noFill/>
                    </a:lnB>
                    <a:noFill/>
                  </a:tcPr>
                </a:tc>
                <a:extLst>
                  <a:ext uri="{0D108BD9-81ED-4DB2-BD59-A6C34878D82A}">
                    <a16:rowId xmlns:a16="http://schemas.microsoft.com/office/drawing/2014/main" val="1099641001"/>
                  </a:ext>
                </a:extLst>
              </a:tr>
              <a:tr h="177367">
                <a:tc>
                  <a:txBody>
                    <a:bodyPr/>
                    <a:lstStyle/>
                    <a:p>
                      <a:pPr algn="l" fontAlgn="b"/>
                      <a:r>
                        <a:rPr lang="en-SG" sz="1100" b="0" i="0" u="none" strike="noStrike">
                          <a:solidFill>
                            <a:srgbClr val="000000"/>
                          </a:solidFill>
                          <a:effectLst/>
                          <a:latin typeface="Aptos Narrow" panose="020B0004020202020204" pitchFamily="34" charset="0"/>
                        </a:rPr>
                        <a:t>The Mandalorian</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8.7</a:t>
                      </a:r>
                    </a:p>
                  </a:txBody>
                  <a:tcPr marL="7390" marR="7390" marT="7390" marB="0" anchor="b">
                    <a:lnL>
                      <a:noFill/>
                    </a:lnL>
                    <a:lnR>
                      <a:noFill/>
                    </a:lnR>
                    <a:lnT>
                      <a:noFill/>
                    </a:lnT>
                    <a:lnB>
                      <a:noFill/>
                    </a:lnB>
                    <a:noFill/>
                  </a:tcPr>
                </a:tc>
                <a:extLst>
                  <a:ext uri="{0D108BD9-81ED-4DB2-BD59-A6C34878D82A}">
                    <a16:rowId xmlns:a16="http://schemas.microsoft.com/office/drawing/2014/main" val="2918514496"/>
                  </a:ext>
                </a:extLst>
              </a:tr>
              <a:tr h="177367">
                <a:tc>
                  <a:txBody>
                    <a:bodyPr/>
                    <a:lstStyle/>
                    <a:p>
                      <a:pPr algn="l" fontAlgn="b"/>
                      <a:r>
                        <a:rPr lang="en-SG" sz="1100" b="0" i="0" u="none" strike="noStrike">
                          <a:solidFill>
                            <a:srgbClr val="000000"/>
                          </a:solidFill>
                          <a:effectLst/>
                          <a:latin typeface="Aptos Narrow" panose="020B0004020202020204" pitchFamily="34" charset="0"/>
                        </a:rPr>
                        <a:t>Super/Natural</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dirty="0">
                          <a:solidFill>
                            <a:srgbClr val="000000"/>
                          </a:solidFill>
                          <a:effectLst/>
                          <a:latin typeface="Aptos Narrow" panose="020B0004020202020204" pitchFamily="34" charset="0"/>
                        </a:rPr>
                        <a:t>8.7</a:t>
                      </a:r>
                    </a:p>
                  </a:txBody>
                  <a:tcPr marL="7390" marR="7390" marT="7390" marB="0" anchor="b">
                    <a:lnL>
                      <a:noFill/>
                    </a:lnL>
                    <a:lnR>
                      <a:noFill/>
                    </a:lnR>
                    <a:lnT>
                      <a:noFill/>
                    </a:lnT>
                    <a:lnB>
                      <a:noFill/>
                    </a:lnB>
                    <a:noFill/>
                  </a:tcPr>
                </a:tc>
                <a:extLst>
                  <a:ext uri="{0D108BD9-81ED-4DB2-BD59-A6C34878D82A}">
                    <a16:rowId xmlns:a16="http://schemas.microsoft.com/office/drawing/2014/main" val="935622848"/>
                  </a:ext>
                </a:extLst>
              </a:tr>
            </a:tbl>
          </a:graphicData>
        </a:graphic>
      </p:graphicFrame>
      <p:pic>
        <p:nvPicPr>
          <p:cNvPr id="23" name="Picture 22">
            <a:extLst>
              <a:ext uri="{FF2B5EF4-FFF2-40B4-BE49-F238E27FC236}">
                <a16:creationId xmlns:a16="http://schemas.microsoft.com/office/drawing/2014/main" id="{F2FDE472-EB92-A117-9B19-BA09991C9004}"/>
              </a:ext>
            </a:extLst>
          </p:cNvPr>
          <p:cNvPicPr>
            <a:picLocks noChangeAspect="1"/>
          </p:cNvPicPr>
          <p:nvPr/>
        </p:nvPicPr>
        <p:blipFill>
          <a:blip r:embed="rId6"/>
          <a:stretch>
            <a:fillRect/>
          </a:stretch>
        </p:blipFill>
        <p:spPr>
          <a:xfrm>
            <a:off x="8063016" y="4953811"/>
            <a:ext cx="2660505" cy="1951037"/>
          </a:xfrm>
          <a:prstGeom prst="rect">
            <a:avLst/>
          </a:prstGeom>
        </p:spPr>
      </p:pic>
      <p:pic>
        <p:nvPicPr>
          <p:cNvPr id="25" name="Picture 24">
            <a:extLst>
              <a:ext uri="{FF2B5EF4-FFF2-40B4-BE49-F238E27FC236}">
                <a16:creationId xmlns:a16="http://schemas.microsoft.com/office/drawing/2014/main" id="{96E0893F-90E3-D8A2-4351-3D991D4471EF}"/>
              </a:ext>
            </a:extLst>
          </p:cNvPr>
          <p:cNvPicPr>
            <a:picLocks noChangeAspect="1"/>
          </p:cNvPicPr>
          <p:nvPr/>
        </p:nvPicPr>
        <p:blipFill>
          <a:blip r:embed="rId7"/>
          <a:stretch>
            <a:fillRect/>
          </a:stretch>
        </p:blipFill>
        <p:spPr>
          <a:xfrm>
            <a:off x="8262376" y="2874403"/>
            <a:ext cx="2261784" cy="1954803"/>
          </a:xfrm>
          <a:prstGeom prst="rect">
            <a:avLst/>
          </a:prstGeom>
        </p:spPr>
      </p:pic>
    </p:spTree>
    <p:extLst>
      <p:ext uri="{BB962C8B-B14F-4D97-AF65-F5344CB8AC3E}">
        <p14:creationId xmlns:p14="http://schemas.microsoft.com/office/powerpoint/2010/main" val="32243645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800" dirty="0"/>
              <a:t>Data Analysis – </a:t>
            </a:r>
            <a:endParaRPr lang="en-SG" dirty="0"/>
          </a:p>
        </p:txBody>
      </p:sp>
      <p:pic>
        <p:nvPicPr>
          <p:cNvPr id="4" name="Picture 3">
            <a:extLst>
              <a:ext uri="{FF2B5EF4-FFF2-40B4-BE49-F238E27FC236}">
                <a16:creationId xmlns:a16="http://schemas.microsoft.com/office/drawing/2014/main" id="{A86F7679-DD78-6DFC-046E-121F6A89D8C5}"/>
              </a:ext>
            </a:extLst>
          </p:cNvPr>
          <p:cNvPicPr>
            <a:picLocks noChangeAspect="1"/>
          </p:cNvPicPr>
          <p:nvPr/>
        </p:nvPicPr>
        <p:blipFill>
          <a:blip r:embed="rId2"/>
          <a:stretch>
            <a:fillRect/>
          </a:stretch>
        </p:blipFill>
        <p:spPr>
          <a:xfrm>
            <a:off x="423457" y="1311714"/>
            <a:ext cx="3990975" cy="3514725"/>
          </a:xfrm>
          <a:prstGeom prst="rect">
            <a:avLst/>
          </a:prstGeom>
        </p:spPr>
      </p:pic>
      <p:sp>
        <p:nvSpPr>
          <p:cNvPr id="5" name="TextBox 4">
            <a:extLst>
              <a:ext uri="{FF2B5EF4-FFF2-40B4-BE49-F238E27FC236}">
                <a16:creationId xmlns:a16="http://schemas.microsoft.com/office/drawing/2014/main" id="{4247E21C-4212-94CE-71B8-F0FD94C490AD}"/>
              </a:ext>
            </a:extLst>
          </p:cNvPr>
          <p:cNvSpPr txBox="1"/>
          <p:nvPr/>
        </p:nvSpPr>
        <p:spPr>
          <a:xfrm>
            <a:off x="3929974" y="1410510"/>
            <a:ext cx="3618689" cy="646331"/>
          </a:xfrm>
          <a:prstGeom prst="rect">
            <a:avLst/>
          </a:prstGeom>
          <a:noFill/>
        </p:spPr>
        <p:txBody>
          <a:bodyPr wrap="square" rtlCol="0">
            <a:spAutoFit/>
          </a:bodyPr>
          <a:lstStyle/>
          <a:p>
            <a:r>
              <a:rPr lang="en-US" dirty="0"/>
              <a:t>Correction *bottom* and something wrong with coding 3</a:t>
            </a:r>
            <a:endParaRPr lang="en-SG" dirty="0"/>
          </a:p>
        </p:txBody>
      </p:sp>
      <p:graphicFrame>
        <p:nvGraphicFramePr>
          <p:cNvPr id="10" name="Table 9">
            <a:extLst>
              <a:ext uri="{FF2B5EF4-FFF2-40B4-BE49-F238E27FC236}">
                <a16:creationId xmlns:a16="http://schemas.microsoft.com/office/drawing/2014/main" id="{D05F3474-F342-14BE-9892-F67C0D150E2B}"/>
              </a:ext>
            </a:extLst>
          </p:cNvPr>
          <p:cNvGraphicFramePr>
            <a:graphicFrameLocks noGrp="1"/>
          </p:cNvGraphicFramePr>
          <p:nvPr>
            <p:extLst>
              <p:ext uri="{D42A27DB-BD31-4B8C-83A1-F6EECF244321}">
                <p14:modId xmlns:p14="http://schemas.microsoft.com/office/powerpoint/2010/main" val="2770628159"/>
              </p:ext>
            </p:extLst>
          </p:nvPr>
        </p:nvGraphicFramePr>
        <p:xfrm>
          <a:off x="8109964" y="4626351"/>
          <a:ext cx="3514590" cy="1954626"/>
        </p:xfrm>
        <a:graphic>
          <a:graphicData uri="http://schemas.openxmlformats.org/drawingml/2006/table">
            <a:tbl>
              <a:tblPr/>
              <a:tblGrid>
                <a:gridCol w="2223009">
                  <a:extLst>
                    <a:ext uri="{9D8B030D-6E8A-4147-A177-3AD203B41FA5}">
                      <a16:colId xmlns:a16="http://schemas.microsoft.com/office/drawing/2014/main" val="577163491"/>
                    </a:ext>
                  </a:extLst>
                </a:gridCol>
                <a:gridCol w="596114">
                  <a:extLst>
                    <a:ext uri="{9D8B030D-6E8A-4147-A177-3AD203B41FA5}">
                      <a16:colId xmlns:a16="http://schemas.microsoft.com/office/drawing/2014/main" val="2268154489"/>
                    </a:ext>
                  </a:extLst>
                </a:gridCol>
                <a:gridCol w="695467">
                  <a:extLst>
                    <a:ext uri="{9D8B030D-6E8A-4147-A177-3AD203B41FA5}">
                      <a16:colId xmlns:a16="http://schemas.microsoft.com/office/drawing/2014/main" val="304594439"/>
                    </a:ext>
                  </a:extLst>
                </a:gridCol>
              </a:tblGrid>
              <a:tr h="164298">
                <a:tc>
                  <a:txBody>
                    <a:bodyPr/>
                    <a:lstStyle/>
                    <a:p>
                      <a:pPr algn="l" fontAlgn="b"/>
                      <a:r>
                        <a:rPr lang="en-SG" sz="1000" b="0" i="0" u="none" strike="noStrike">
                          <a:solidFill>
                            <a:srgbClr val="000000"/>
                          </a:solidFill>
                          <a:effectLst/>
                          <a:latin typeface="Aptos Narrow" panose="020B0004020202020204" pitchFamily="34" charset="0"/>
                        </a:rPr>
                        <a:t>title</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type</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imdb_score</a:t>
                      </a:r>
                    </a:p>
                  </a:txBody>
                  <a:tcPr marL="6846" marR="6846" marT="6846" marB="0" anchor="b">
                    <a:lnL>
                      <a:noFill/>
                    </a:lnL>
                    <a:lnR>
                      <a:noFill/>
                    </a:lnR>
                    <a:lnT>
                      <a:noFill/>
                    </a:lnT>
                    <a:lnB>
                      <a:noFill/>
                    </a:lnB>
                    <a:noFill/>
                  </a:tcPr>
                </a:tc>
                <a:extLst>
                  <a:ext uri="{0D108BD9-81ED-4DB2-BD59-A6C34878D82A}">
                    <a16:rowId xmlns:a16="http://schemas.microsoft.com/office/drawing/2014/main" val="3772746490"/>
                  </a:ext>
                </a:extLst>
              </a:tr>
              <a:tr h="164298">
                <a:tc>
                  <a:txBody>
                    <a:bodyPr/>
                    <a:lstStyle/>
                    <a:p>
                      <a:pPr algn="l" fontAlgn="b"/>
                      <a:r>
                        <a:rPr lang="en-SG" sz="1000" b="0" i="0" u="none" strike="noStrike">
                          <a:solidFill>
                            <a:srgbClr val="000000"/>
                          </a:solidFill>
                          <a:effectLst/>
                          <a:latin typeface="Aptos Narrow" panose="020B0004020202020204" pitchFamily="34" charset="0"/>
                        </a:rPr>
                        <a:t>Beverly Hills Chihuahua</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3.9</a:t>
                      </a:r>
                    </a:p>
                  </a:txBody>
                  <a:tcPr marL="6846" marR="6846" marT="6846" marB="0" anchor="b">
                    <a:lnL>
                      <a:noFill/>
                    </a:lnL>
                    <a:lnR>
                      <a:noFill/>
                    </a:lnR>
                    <a:lnT>
                      <a:noFill/>
                    </a:lnT>
                    <a:lnB>
                      <a:noFill/>
                    </a:lnB>
                    <a:noFill/>
                  </a:tcPr>
                </a:tc>
                <a:extLst>
                  <a:ext uri="{0D108BD9-81ED-4DB2-BD59-A6C34878D82A}">
                    <a16:rowId xmlns:a16="http://schemas.microsoft.com/office/drawing/2014/main" val="2962642326"/>
                  </a:ext>
                </a:extLst>
              </a:tr>
              <a:tr h="164298">
                <a:tc>
                  <a:txBody>
                    <a:bodyPr/>
                    <a:lstStyle/>
                    <a:p>
                      <a:pPr algn="l" fontAlgn="b"/>
                      <a:r>
                        <a:rPr lang="en-SG" sz="1000" b="0" i="0" u="none" strike="noStrike">
                          <a:solidFill>
                            <a:srgbClr val="000000"/>
                          </a:solidFill>
                          <a:effectLst/>
                          <a:latin typeface="Aptos Narrow" panose="020B0004020202020204" pitchFamily="34" charset="0"/>
                        </a:rPr>
                        <a:t>Freaky Friday</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3.8</a:t>
                      </a:r>
                    </a:p>
                  </a:txBody>
                  <a:tcPr marL="6846" marR="6846" marT="6846" marB="0" anchor="b">
                    <a:lnL>
                      <a:noFill/>
                    </a:lnL>
                    <a:lnR>
                      <a:noFill/>
                    </a:lnR>
                    <a:lnT>
                      <a:noFill/>
                    </a:lnT>
                    <a:lnB>
                      <a:noFill/>
                    </a:lnB>
                    <a:noFill/>
                  </a:tcPr>
                </a:tc>
                <a:extLst>
                  <a:ext uri="{0D108BD9-81ED-4DB2-BD59-A6C34878D82A}">
                    <a16:rowId xmlns:a16="http://schemas.microsoft.com/office/drawing/2014/main" val="4242747695"/>
                  </a:ext>
                </a:extLst>
              </a:tr>
              <a:tr h="164298">
                <a:tc>
                  <a:txBody>
                    <a:bodyPr/>
                    <a:lstStyle/>
                    <a:p>
                      <a:pPr algn="l" fontAlgn="b"/>
                      <a:r>
                        <a:rPr lang="en-SG" sz="1000" b="0" i="0" u="none" strike="noStrike">
                          <a:solidFill>
                            <a:srgbClr val="000000"/>
                          </a:solidFill>
                          <a:effectLst/>
                          <a:latin typeface="Aptos Narrow" panose="020B0004020202020204" pitchFamily="34" charset="0"/>
                        </a:rPr>
                        <a:t>Kim Possible</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3.7</a:t>
                      </a:r>
                    </a:p>
                  </a:txBody>
                  <a:tcPr marL="6846" marR="6846" marT="6846" marB="0" anchor="b">
                    <a:lnL>
                      <a:noFill/>
                    </a:lnL>
                    <a:lnR>
                      <a:noFill/>
                    </a:lnR>
                    <a:lnT>
                      <a:noFill/>
                    </a:lnT>
                    <a:lnB>
                      <a:noFill/>
                    </a:lnB>
                    <a:noFill/>
                  </a:tcPr>
                </a:tc>
                <a:extLst>
                  <a:ext uri="{0D108BD9-81ED-4DB2-BD59-A6C34878D82A}">
                    <a16:rowId xmlns:a16="http://schemas.microsoft.com/office/drawing/2014/main" val="504323332"/>
                  </a:ext>
                </a:extLst>
              </a:tr>
              <a:tr h="164298">
                <a:tc>
                  <a:txBody>
                    <a:bodyPr/>
                    <a:lstStyle/>
                    <a:p>
                      <a:pPr algn="l" fontAlgn="b"/>
                      <a:r>
                        <a:rPr lang="en-SG" sz="1000" b="0" i="0" u="none" strike="noStrike">
                          <a:solidFill>
                            <a:srgbClr val="000000"/>
                          </a:solidFill>
                          <a:effectLst/>
                          <a:latin typeface="Aptos Narrow" panose="020B0004020202020204" pitchFamily="34" charset="0"/>
                        </a:rPr>
                        <a:t>Dory's Reef Cam</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3.6</a:t>
                      </a:r>
                    </a:p>
                  </a:txBody>
                  <a:tcPr marL="6846" marR="6846" marT="6846" marB="0" anchor="b">
                    <a:lnL>
                      <a:noFill/>
                    </a:lnL>
                    <a:lnR>
                      <a:noFill/>
                    </a:lnR>
                    <a:lnT>
                      <a:noFill/>
                    </a:lnT>
                    <a:lnB>
                      <a:noFill/>
                    </a:lnB>
                    <a:noFill/>
                  </a:tcPr>
                </a:tc>
                <a:extLst>
                  <a:ext uri="{0D108BD9-81ED-4DB2-BD59-A6C34878D82A}">
                    <a16:rowId xmlns:a16="http://schemas.microsoft.com/office/drawing/2014/main" val="4261627885"/>
                  </a:ext>
                </a:extLst>
              </a:tr>
              <a:tr h="164298">
                <a:tc>
                  <a:txBody>
                    <a:bodyPr/>
                    <a:lstStyle/>
                    <a:p>
                      <a:pPr algn="l" fontAlgn="b"/>
                      <a:r>
                        <a:rPr lang="en-SG" sz="1000" b="0" i="0" u="none" strike="noStrike">
                          <a:solidFill>
                            <a:srgbClr val="000000"/>
                          </a:solidFill>
                          <a:effectLst/>
                          <a:latin typeface="Aptos Narrow" panose="020B0004020202020204" pitchFamily="34" charset="0"/>
                        </a:rPr>
                        <a:t>Home Sweet Home Alone</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3.6</a:t>
                      </a:r>
                    </a:p>
                  </a:txBody>
                  <a:tcPr marL="6846" marR="6846" marT="6846" marB="0" anchor="b">
                    <a:lnL>
                      <a:noFill/>
                    </a:lnL>
                    <a:lnR>
                      <a:noFill/>
                    </a:lnR>
                    <a:lnT>
                      <a:noFill/>
                    </a:lnT>
                    <a:lnB>
                      <a:noFill/>
                    </a:lnB>
                    <a:noFill/>
                  </a:tcPr>
                </a:tc>
                <a:extLst>
                  <a:ext uri="{0D108BD9-81ED-4DB2-BD59-A6C34878D82A}">
                    <a16:rowId xmlns:a16="http://schemas.microsoft.com/office/drawing/2014/main" val="3770429466"/>
                  </a:ext>
                </a:extLst>
              </a:tr>
              <a:tr h="164298">
                <a:tc>
                  <a:txBody>
                    <a:bodyPr/>
                    <a:lstStyle/>
                    <a:p>
                      <a:pPr algn="l" fontAlgn="b"/>
                      <a:r>
                        <a:rPr lang="en-US" sz="1000" b="0" i="0" u="none" strike="noStrike">
                          <a:solidFill>
                            <a:srgbClr val="000000"/>
                          </a:solidFill>
                          <a:effectLst/>
                          <a:latin typeface="Aptos Narrow" panose="020B0004020202020204" pitchFamily="34" charset="0"/>
                        </a:rPr>
                        <a:t>Home Alone: The Holiday Heist</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3.5</a:t>
                      </a:r>
                    </a:p>
                  </a:txBody>
                  <a:tcPr marL="6846" marR="6846" marT="6846" marB="0" anchor="b">
                    <a:lnL>
                      <a:noFill/>
                    </a:lnL>
                    <a:lnR>
                      <a:noFill/>
                    </a:lnR>
                    <a:lnT>
                      <a:noFill/>
                    </a:lnT>
                    <a:lnB>
                      <a:noFill/>
                    </a:lnB>
                    <a:noFill/>
                  </a:tcPr>
                </a:tc>
                <a:extLst>
                  <a:ext uri="{0D108BD9-81ED-4DB2-BD59-A6C34878D82A}">
                    <a16:rowId xmlns:a16="http://schemas.microsoft.com/office/drawing/2014/main" val="725794178"/>
                  </a:ext>
                </a:extLst>
              </a:tr>
              <a:tr h="164298">
                <a:tc>
                  <a:txBody>
                    <a:bodyPr/>
                    <a:lstStyle/>
                    <a:p>
                      <a:pPr algn="l" fontAlgn="b"/>
                      <a:r>
                        <a:rPr lang="en-SG" sz="1000" b="0" i="0" u="none" strike="noStrike">
                          <a:solidFill>
                            <a:srgbClr val="000000"/>
                          </a:solidFill>
                          <a:effectLst/>
                          <a:latin typeface="Aptos Narrow" panose="020B0004020202020204" pitchFamily="34" charset="0"/>
                        </a:rPr>
                        <a:t>Kazaam</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3.1</a:t>
                      </a:r>
                    </a:p>
                  </a:txBody>
                  <a:tcPr marL="6846" marR="6846" marT="6846" marB="0" anchor="b">
                    <a:lnL>
                      <a:noFill/>
                    </a:lnL>
                    <a:lnR>
                      <a:noFill/>
                    </a:lnR>
                    <a:lnT>
                      <a:noFill/>
                    </a:lnT>
                    <a:lnB>
                      <a:noFill/>
                    </a:lnB>
                    <a:noFill/>
                  </a:tcPr>
                </a:tc>
                <a:extLst>
                  <a:ext uri="{0D108BD9-81ED-4DB2-BD59-A6C34878D82A}">
                    <a16:rowId xmlns:a16="http://schemas.microsoft.com/office/drawing/2014/main" val="1684447550"/>
                  </a:ext>
                </a:extLst>
              </a:tr>
              <a:tr h="164298">
                <a:tc>
                  <a:txBody>
                    <a:bodyPr/>
                    <a:lstStyle/>
                    <a:p>
                      <a:pPr algn="l" fontAlgn="b"/>
                      <a:r>
                        <a:rPr lang="en-SG" sz="1000" b="0" i="0" u="none" strike="noStrike">
                          <a:solidFill>
                            <a:srgbClr val="000000"/>
                          </a:solidFill>
                          <a:effectLst/>
                          <a:latin typeface="Aptos Narrow" panose="020B0004020202020204" pitchFamily="34" charset="0"/>
                        </a:rPr>
                        <a:t>Home Alone 4</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2.6</a:t>
                      </a:r>
                    </a:p>
                  </a:txBody>
                  <a:tcPr marL="6846" marR="6846" marT="6846" marB="0" anchor="b">
                    <a:lnL>
                      <a:noFill/>
                    </a:lnL>
                    <a:lnR>
                      <a:noFill/>
                    </a:lnR>
                    <a:lnT>
                      <a:noFill/>
                    </a:lnT>
                    <a:lnB>
                      <a:noFill/>
                    </a:lnB>
                    <a:noFill/>
                  </a:tcPr>
                </a:tc>
                <a:extLst>
                  <a:ext uri="{0D108BD9-81ED-4DB2-BD59-A6C34878D82A}">
                    <a16:rowId xmlns:a16="http://schemas.microsoft.com/office/drawing/2014/main" val="3399139299"/>
                  </a:ext>
                </a:extLst>
              </a:tr>
              <a:tr h="308058">
                <a:tc>
                  <a:txBody>
                    <a:bodyPr/>
                    <a:lstStyle/>
                    <a:p>
                      <a:pPr algn="l" fontAlgn="b"/>
                      <a:r>
                        <a:rPr lang="en-US" sz="1000" b="0" i="0" u="none" strike="noStrike">
                          <a:solidFill>
                            <a:srgbClr val="000000"/>
                          </a:solidFill>
                          <a:effectLst/>
                          <a:latin typeface="Aptos Narrow" panose="020B0004020202020204" pitchFamily="34" charset="0"/>
                        </a:rPr>
                        <a:t>Hannah Montana &amp; Miley Cyrus: Best of Both Worlds Concert</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a:solidFill>
                            <a:srgbClr val="000000"/>
                          </a:solidFill>
                          <a:effectLst/>
                          <a:latin typeface="Aptos Narrow" panose="020B0004020202020204" pitchFamily="34" charset="0"/>
                        </a:rPr>
                        <a:t>2.5</a:t>
                      </a:r>
                    </a:p>
                  </a:txBody>
                  <a:tcPr marL="6846" marR="6846" marT="6846" marB="0" anchor="b">
                    <a:lnL>
                      <a:noFill/>
                    </a:lnL>
                    <a:lnR>
                      <a:noFill/>
                    </a:lnR>
                    <a:lnT>
                      <a:noFill/>
                    </a:lnT>
                    <a:lnB>
                      <a:noFill/>
                    </a:lnB>
                    <a:noFill/>
                  </a:tcPr>
                </a:tc>
                <a:extLst>
                  <a:ext uri="{0D108BD9-81ED-4DB2-BD59-A6C34878D82A}">
                    <a16:rowId xmlns:a16="http://schemas.microsoft.com/office/drawing/2014/main" val="1665490939"/>
                  </a:ext>
                </a:extLst>
              </a:tr>
              <a:tr h="164298">
                <a:tc>
                  <a:txBody>
                    <a:bodyPr/>
                    <a:lstStyle/>
                    <a:p>
                      <a:pPr algn="l" fontAlgn="b"/>
                      <a:r>
                        <a:rPr lang="en-US" sz="1000" b="0" i="0" u="none" strike="noStrike">
                          <a:solidFill>
                            <a:srgbClr val="000000"/>
                          </a:solidFill>
                          <a:effectLst/>
                          <a:latin typeface="Aptos Narrow" panose="020B0004020202020204" pitchFamily="34" charset="0"/>
                        </a:rPr>
                        <a:t>Jonas Brothers: The Concert Experience</a:t>
                      </a:r>
                    </a:p>
                  </a:txBody>
                  <a:tcPr marL="6846" marR="6846" marT="6846" marB="0" anchor="b">
                    <a:lnL>
                      <a:noFill/>
                    </a:lnL>
                    <a:lnR>
                      <a:noFill/>
                    </a:lnR>
                    <a:lnT>
                      <a:noFill/>
                    </a:lnT>
                    <a:lnB>
                      <a:noFill/>
                    </a:lnB>
                    <a:noFill/>
                  </a:tcPr>
                </a:tc>
                <a:tc>
                  <a:txBody>
                    <a:bodyPr/>
                    <a:lstStyle/>
                    <a:p>
                      <a:pPr algn="l" fontAlgn="b"/>
                      <a:r>
                        <a:rPr lang="en-SG" sz="1000" b="0" i="0" u="none" strike="noStrike">
                          <a:solidFill>
                            <a:srgbClr val="000000"/>
                          </a:solidFill>
                          <a:effectLst/>
                          <a:latin typeface="Aptos Narrow" panose="020B0004020202020204" pitchFamily="34" charset="0"/>
                        </a:rPr>
                        <a:t>MOVIE</a:t>
                      </a:r>
                    </a:p>
                  </a:txBody>
                  <a:tcPr marL="6846" marR="6846" marT="6846" marB="0" anchor="b">
                    <a:lnL>
                      <a:noFill/>
                    </a:lnL>
                    <a:lnR>
                      <a:noFill/>
                    </a:lnR>
                    <a:lnT>
                      <a:noFill/>
                    </a:lnT>
                    <a:lnB>
                      <a:noFill/>
                    </a:lnB>
                    <a:noFill/>
                  </a:tcPr>
                </a:tc>
                <a:tc>
                  <a:txBody>
                    <a:bodyPr/>
                    <a:lstStyle/>
                    <a:p>
                      <a:pPr algn="r" fontAlgn="b"/>
                      <a:r>
                        <a:rPr lang="en-SG" sz="1000" b="0" i="0" u="none" strike="noStrike" dirty="0">
                          <a:solidFill>
                            <a:srgbClr val="000000"/>
                          </a:solidFill>
                          <a:effectLst/>
                          <a:latin typeface="Aptos Narrow" panose="020B0004020202020204" pitchFamily="34" charset="0"/>
                        </a:rPr>
                        <a:t>1.6</a:t>
                      </a:r>
                    </a:p>
                  </a:txBody>
                  <a:tcPr marL="6846" marR="6846" marT="6846" marB="0" anchor="b">
                    <a:lnL>
                      <a:noFill/>
                    </a:lnL>
                    <a:lnR>
                      <a:noFill/>
                    </a:lnR>
                    <a:lnT>
                      <a:noFill/>
                    </a:lnT>
                    <a:lnB>
                      <a:noFill/>
                    </a:lnB>
                    <a:noFill/>
                  </a:tcPr>
                </a:tc>
                <a:extLst>
                  <a:ext uri="{0D108BD9-81ED-4DB2-BD59-A6C34878D82A}">
                    <a16:rowId xmlns:a16="http://schemas.microsoft.com/office/drawing/2014/main" val="124167498"/>
                  </a:ext>
                </a:extLst>
              </a:tr>
            </a:tbl>
          </a:graphicData>
        </a:graphic>
      </p:graphicFrame>
      <p:pic>
        <p:nvPicPr>
          <p:cNvPr id="15" name="Picture 14">
            <a:extLst>
              <a:ext uri="{FF2B5EF4-FFF2-40B4-BE49-F238E27FC236}">
                <a16:creationId xmlns:a16="http://schemas.microsoft.com/office/drawing/2014/main" id="{9871CFA2-94D1-15D1-103D-16911B148186}"/>
              </a:ext>
            </a:extLst>
          </p:cNvPr>
          <p:cNvPicPr>
            <a:picLocks noChangeAspect="1"/>
          </p:cNvPicPr>
          <p:nvPr/>
        </p:nvPicPr>
        <p:blipFill>
          <a:blip r:embed="rId3"/>
          <a:stretch>
            <a:fillRect/>
          </a:stretch>
        </p:blipFill>
        <p:spPr>
          <a:xfrm>
            <a:off x="7505793" y="1226071"/>
            <a:ext cx="4262750" cy="2898458"/>
          </a:xfrm>
          <a:prstGeom prst="rect">
            <a:avLst/>
          </a:prstGeom>
        </p:spPr>
      </p:pic>
      <p:graphicFrame>
        <p:nvGraphicFramePr>
          <p:cNvPr id="18" name="Table 17">
            <a:extLst>
              <a:ext uri="{FF2B5EF4-FFF2-40B4-BE49-F238E27FC236}">
                <a16:creationId xmlns:a16="http://schemas.microsoft.com/office/drawing/2014/main" id="{7411D968-CAE1-279B-3BFE-BD96947D92B9}"/>
              </a:ext>
            </a:extLst>
          </p:cNvPr>
          <p:cNvGraphicFramePr>
            <a:graphicFrameLocks noGrp="1"/>
          </p:cNvGraphicFramePr>
          <p:nvPr>
            <p:extLst>
              <p:ext uri="{D42A27DB-BD31-4B8C-83A1-F6EECF244321}">
                <p14:modId xmlns:p14="http://schemas.microsoft.com/office/powerpoint/2010/main" val="624203965"/>
              </p:ext>
            </p:extLst>
          </p:nvPr>
        </p:nvGraphicFramePr>
        <p:xfrm>
          <a:off x="195812" y="4788684"/>
          <a:ext cx="4113929" cy="1951037"/>
        </p:xfrm>
        <a:graphic>
          <a:graphicData uri="http://schemas.openxmlformats.org/drawingml/2006/table">
            <a:tbl>
              <a:tblPr/>
              <a:tblGrid>
                <a:gridCol w="2832945">
                  <a:extLst>
                    <a:ext uri="{9D8B030D-6E8A-4147-A177-3AD203B41FA5}">
                      <a16:colId xmlns:a16="http://schemas.microsoft.com/office/drawing/2014/main" val="3318212592"/>
                    </a:ext>
                  </a:extLst>
                </a:gridCol>
                <a:gridCol w="591223">
                  <a:extLst>
                    <a:ext uri="{9D8B030D-6E8A-4147-A177-3AD203B41FA5}">
                      <a16:colId xmlns:a16="http://schemas.microsoft.com/office/drawing/2014/main" val="598350715"/>
                    </a:ext>
                  </a:extLst>
                </a:gridCol>
                <a:gridCol w="689761">
                  <a:extLst>
                    <a:ext uri="{9D8B030D-6E8A-4147-A177-3AD203B41FA5}">
                      <a16:colId xmlns:a16="http://schemas.microsoft.com/office/drawing/2014/main" val="4215141250"/>
                    </a:ext>
                  </a:extLst>
                </a:gridCol>
              </a:tblGrid>
              <a:tr h="177367">
                <a:tc>
                  <a:txBody>
                    <a:bodyPr/>
                    <a:lstStyle/>
                    <a:p>
                      <a:pPr algn="l" fontAlgn="b"/>
                      <a:r>
                        <a:rPr lang="en-SG" sz="1100" b="0" i="0" u="none" strike="noStrike">
                          <a:solidFill>
                            <a:srgbClr val="000000"/>
                          </a:solidFill>
                          <a:effectLst/>
                          <a:latin typeface="Aptos Narrow" panose="020B0004020202020204" pitchFamily="34" charset="0"/>
                        </a:rPr>
                        <a:t>title</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type</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imdb_score</a:t>
                      </a:r>
                    </a:p>
                  </a:txBody>
                  <a:tcPr marL="7390" marR="7390" marT="7390" marB="0" anchor="b">
                    <a:lnL>
                      <a:noFill/>
                    </a:lnL>
                    <a:lnR>
                      <a:noFill/>
                    </a:lnR>
                    <a:lnT>
                      <a:noFill/>
                    </a:lnT>
                    <a:lnB>
                      <a:noFill/>
                    </a:lnB>
                    <a:noFill/>
                  </a:tcPr>
                </a:tc>
                <a:extLst>
                  <a:ext uri="{0D108BD9-81ED-4DB2-BD59-A6C34878D82A}">
                    <a16:rowId xmlns:a16="http://schemas.microsoft.com/office/drawing/2014/main" val="2524365879"/>
                  </a:ext>
                </a:extLst>
              </a:tr>
              <a:tr h="177367">
                <a:tc>
                  <a:txBody>
                    <a:bodyPr/>
                    <a:lstStyle/>
                    <a:p>
                      <a:pPr algn="l" fontAlgn="b"/>
                      <a:r>
                        <a:rPr lang="en-SG" sz="1100" b="0" i="0" u="none" strike="noStrike">
                          <a:solidFill>
                            <a:srgbClr val="000000"/>
                          </a:solidFill>
                          <a:effectLst/>
                          <a:latin typeface="Aptos Narrow" panose="020B0004020202020204" pitchFamily="34" charset="0"/>
                        </a:rPr>
                        <a:t>Storage Wars: Miami</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4.4</a:t>
                      </a:r>
                    </a:p>
                  </a:txBody>
                  <a:tcPr marL="7390" marR="7390" marT="7390" marB="0" anchor="b">
                    <a:lnL>
                      <a:noFill/>
                    </a:lnL>
                    <a:lnR>
                      <a:noFill/>
                    </a:lnR>
                    <a:lnT>
                      <a:noFill/>
                    </a:lnT>
                    <a:lnB>
                      <a:noFill/>
                    </a:lnB>
                    <a:noFill/>
                  </a:tcPr>
                </a:tc>
                <a:extLst>
                  <a:ext uri="{0D108BD9-81ED-4DB2-BD59-A6C34878D82A}">
                    <a16:rowId xmlns:a16="http://schemas.microsoft.com/office/drawing/2014/main" val="3678381737"/>
                  </a:ext>
                </a:extLst>
              </a:tr>
              <a:tr h="177367">
                <a:tc>
                  <a:txBody>
                    <a:bodyPr/>
                    <a:lstStyle/>
                    <a:p>
                      <a:pPr algn="l" fontAlgn="b"/>
                      <a:r>
                        <a:rPr lang="en-SG" sz="1100" b="0" i="0" u="none" strike="noStrike">
                          <a:solidFill>
                            <a:srgbClr val="000000"/>
                          </a:solidFill>
                          <a:effectLst/>
                          <a:latin typeface="Aptos Narrow" panose="020B0004020202020204" pitchFamily="34" charset="0"/>
                        </a:rPr>
                        <a:t>Paradise Islands</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4.4</a:t>
                      </a:r>
                    </a:p>
                  </a:txBody>
                  <a:tcPr marL="7390" marR="7390" marT="7390" marB="0" anchor="b">
                    <a:lnL>
                      <a:noFill/>
                    </a:lnL>
                    <a:lnR>
                      <a:noFill/>
                    </a:lnR>
                    <a:lnT>
                      <a:noFill/>
                    </a:lnT>
                    <a:lnB>
                      <a:noFill/>
                    </a:lnB>
                    <a:noFill/>
                  </a:tcPr>
                </a:tc>
                <a:extLst>
                  <a:ext uri="{0D108BD9-81ED-4DB2-BD59-A6C34878D82A}">
                    <a16:rowId xmlns:a16="http://schemas.microsoft.com/office/drawing/2014/main" val="4100021646"/>
                  </a:ext>
                </a:extLst>
              </a:tr>
              <a:tr h="177367">
                <a:tc>
                  <a:txBody>
                    <a:bodyPr/>
                    <a:lstStyle/>
                    <a:p>
                      <a:pPr algn="l" fontAlgn="b"/>
                      <a:r>
                        <a:rPr lang="en-SG" sz="1100" b="0" i="0" u="none" strike="noStrike">
                          <a:solidFill>
                            <a:srgbClr val="000000"/>
                          </a:solidFill>
                          <a:effectLst/>
                          <a:latin typeface="Aptos Narrow" panose="020B0004020202020204" pitchFamily="34" charset="0"/>
                        </a:rPr>
                        <a:t>Pickle &amp; Peanut</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4.2</a:t>
                      </a:r>
                    </a:p>
                  </a:txBody>
                  <a:tcPr marL="7390" marR="7390" marT="7390" marB="0" anchor="b">
                    <a:lnL>
                      <a:noFill/>
                    </a:lnL>
                    <a:lnR>
                      <a:noFill/>
                    </a:lnR>
                    <a:lnT>
                      <a:noFill/>
                    </a:lnT>
                    <a:lnB>
                      <a:noFill/>
                    </a:lnB>
                    <a:noFill/>
                  </a:tcPr>
                </a:tc>
                <a:extLst>
                  <a:ext uri="{0D108BD9-81ED-4DB2-BD59-A6C34878D82A}">
                    <a16:rowId xmlns:a16="http://schemas.microsoft.com/office/drawing/2014/main" val="497778864"/>
                  </a:ext>
                </a:extLst>
              </a:tr>
              <a:tr h="177367">
                <a:tc>
                  <a:txBody>
                    <a:bodyPr/>
                    <a:lstStyle/>
                    <a:p>
                      <a:pPr algn="l" fontAlgn="b"/>
                      <a:r>
                        <a:rPr lang="en-SG" sz="1100" b="0" i="0" u="none" strike="noStrike">
                          <a:solidFill>
                            <a:srgbClr val="000000"/>
                          </a:solidFill>
                          <a:effectLst/>
                          <a:latin typeface="Aptos Narrow" panose="020B0004020202020204" pitchFamily="34" charset="0"/>
                        </a:rPr>
                        <a:t>Walk the Prank</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4.1</a:t>
                      </a:r>
                    </a:p>
                  </a:txBody>
                  <a:tcPr marL="7390" marR="7390" marT="7390" marB="0" anchor="b">
                    <a:lnL>
                      <a:noFill/>
                    </a:lnL>
                    <a:lnR>
                      <a:noFill/>
                    </a:lnR>
                    <a:lnT>
                      <a:noFill/>
                    </a:lnT>
                    <a:lnB>
                      <a:noFill/>
                    </a:lnB>
                    <a:noFill/>
                  </a:tcPr>
                </a:tc>
                <a:extLst>
                  <a:ext uri="{0D108BD9-81ED-4DB2-BD59-A6C34878D82A}">
                    <a16:rowId xmlns:a16="http://schemas.microsoft.com/office/drawing/2014/main" val="400856950"/>
                  </a:ext>
                </a:extLst>
              </a:tr>
              <a:tr h="177367">
                <a:tc>
                  <a:txBody>
                    <a:bodyPr/>
                    <a:lstStyle/>
                    <a:p>
                      <a:pPr algn="l" fontAlgn="b"/>
                      <a:r>
                        <a:rPr lang="en-SG" sz="1100" b="0" i="0" u="none" strike="noStrike">
                          <a:solidFill>
                            <a:srgbClr val="000000"/>
                          </a:solidFill>
                          <a:effectLst/>
                          <a:latin typeface="Aptos Narrow" panose="020B0004020202020204" pitchFamily="34" charset="0"/>
                        </a:rPr>
                        <a:t>The Montaners</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4</a:t>
                      </a:r>
                    </a:p>
                  </a:txBody>
                  <a:tcPr marL="7390" marR="7390" marT="7390" marB="0" anchor="b">
                    <a:lnL>
                      <a:noFill/>
                    </a:lnL>
                    <a:lnR>
                      <a:noFill/>
                    </a:lnR>
                    <a:lnT>
                      <a:noFill/>
                    </a:lnT>
                    <a:lnB>
                      <a:noFill/>
                    </a:lnB>
                    <a:noFill/>
                  </a:tcPr>
                </a:tc>
                <a:extLst>
                  <a:ext uri="{0D108BD9-81ED-4DB2-BD59-A6C34878D82A}">
                    <a16:rowId xmlns:a16="http://schemas.microsoft.com/office/drawing/2014/main" val="2861635767"/>
                  </a:ext>
                </a:extLst>
              </a:tr>
              <a:tr h="177367">
                <a:tc>
                  <a:txBody>
                    <a:bodyPr/>
                    <a:lstStyle/>
                    <a:p>
                      <a:pPr algn="l" fontAlgn="b"/>
                      <a:r>
                        <a:rPr lang="en-SG" sz="1100" b="0" i="0" u="none" strike="noStrike">
                          <a:solidFill>
                            <a:srgbClr val="000000"/>
                          </a:solidFill>
                          <a:effectLst/>
                          <a:latin typeface="Aptos Narrow" panose="020B0004020202020204" pitchFamily="34" charset="0"/>
                        </a:rPr>
                        <a:t>The Quest</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3.9</a:t>
                      </a:r>
                    </a:p>
                  </a:txBody>
                  <a:tcPr marL="7390" marR="7390" marT="7390" marB="0" anchor="b">
                    <a:lnL>
                      <a:noFill/>
                    </a:lnL>
                    <a:lnR>
                      <a:noFill/>
                    </a:lnR>
                    <a:lnT>
                      <a:noFill/>
                    </a:lnT>
                    <a:lnB>
                      <a:noFill/>
                    </a:lnB>
                    <a:noFill/>
                  </a:tcPr>
                </a:tc>
                <a:extLst>
                  <a:ext uri="{0D108BD9-81ED-4DB2-BD59-A6C34878D82A}">
                    <a16:rowId xmlns:a16="http://schemas.microsoft.com/office/drawing/2014/main" val="4055000041"/>
                  </a:ext>
                </a:extLst>
              </a:tr>
              <a:tr h="177367">
                <a:tc>
                  <a:txBody>
                    <a:bodyPr/>
                    <a:lstStyle/>
                    <a:p>
                      <a:pPr algn="l" fontAlgn="b"/>
                      <a:r>
                        <a:rPr lang="en-SG" sz="1100" b="0" i="0" u="none" strike="noStrike">
                          <a:solidFill>
                            <a:srgbClr val="000000"/>
                          </a:solidFill>
                          <a:effectLst/>
                          <a:latin typeface="Aptos Narrow" panose="020B0004020202020204" pitchFamily="34" charset="0"/>
                        </a:rPr>
                        <a:t>Bizaardvark</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3.8</a:t>
                      </a:r>
                    </a:p>
                  </a:txBody>
                  <a:tcPr marL="7390" marR="7390" marT="7390" marB="0" anchor="b">
                    <a:lnL>
                      <a:noFill/>
                    </a:lnL>
                    <a:lnR>
                      <a:noFill/>
                    </a:lnR>
                    <a:lnT>
                      <a:noFill/>
                    </a:lnT>
                    <a:lnB>
                      <a:noFill/>
                    </a:lnB>
                    <a:noFill/>
                  </a:tcPr>
                </a:tc>
                <a:extLst>
                  <a:ext uri="{0D108BD9-81ED-4DB2-BD59-A6C34878D82A}">
                    <a16:rowId xmlns:a16="http://schemas.microsoft.com/office/drawing/2014/main" val="2832782671"/>
                  </a:ext>
                </a:extLst>
              </a:tr>
              <a:tr h="177367">
                <a:tc>
                  <a:txBody>
                    <a:bodyPr/>
                    <a:lstStyle/>
                    <a:p>
                      <a:pPr algn="l" fontAlgn="b"/>
                      <a:r>
                        <a:rPr lang="en-SG" sz="1100" b="0" i="0" u="none" strike="noStrike">
                          <a:solidFill>
                            <a:srgbClr val="000000"/>
                          </a:solidFill>
                          <a:effectLst/>
                          <a:latin typeface="Aptos Narrow" panose="020B0004020202020204" pitchFamily="34" charset="0"/>
                        </a:rPr>
                        <a:t>Dance Moms: Miami</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3.4</a:t>
                      </a:r>
                    </a:p>
                  </a:txBody>
                  <a:tcPr marL="7390" marR="7390" marT="7390" marB="0" anchor="b">
                    <a:lnL>
                      <a:noFill/>
                    </a:lnL>
                    <a:lnR>
                      <a:noFill/>
                    </a:lnR>
                    <a:lnT>
                      <a:noFill/>
                    </a:lnT>
                    <a:lnB>
                      <a:noFill/>
                    </a:lnB>
                    <a:noFill/>
                  </a:tcPr>
                </a:tc>
                <a:extLst>
                  <a:ext uri="{0D108BD9-81ED-4DB2-BD59-A6C34878D82A}">
                    <a16:rowId xmlns:a16="http://schemas.microsoft.com/office/drawing/2014/main" val="290548640"/>
                  </a:ext>
                </a:extLst>
              </a:tr>
              <a:tr h="177367">
                <a:tc>
                  <a:txBody>
                    <a:bodyPr/>
                    <a:lstStyle/>
                    <a:p>
                      <a:pPr algn="l" fontAlgn="b"/>
                      <a:r>
                        <a:rPr lang="en-US" sz="1100" b="0" i="0" u="none" strike="noStrike">
                          <a:solidFill>
                            <a:srgbClr val="000000"/>
                          </a:solidFill>
                          <a:effectLst/>
                          <a:latin typeface="Aptos Narrow" panose="020B0004020202020204" pitchFamily="34" charset="0"/>
                        </a:rPr>
                        <a:t>Billy Dilleyâ™s Super-Duper Subterranean Summer</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3.2</a:t>
                      </a:r>
                    </a:p>
                  </a:txBody>
                  <a:tcPr marL="7390" marR="7390" marT="7390" marB="0" anchor="b">
                    <a:lnL>
                      <a:noFill/>
                    </a:lnL>
                    <a:lnR>
                      <a:noFill/>
                    </a:lnR>
                    <a:lnT>
                      <a:noFill/>
                    </a:lnT>
                    <a:lnB>
                      <a:noFill/>
                    </a:lnB>
                    <a:noFill/>
                  </a:tcPr>
                </a:tc>
                <a:extLst>
                  <a:ext uri="{0D108BD9-81ED-4DB2-BD59-A6C34878D82A}">
                    <a16:rowId xmlns:a16="http://schemas.microsoft.com/office/drawing/2014/main" val="1214413240"/>
                  </a:ext>
                </a:extLst>
              </a:tr>
              <a:tr h="177367">
                <a:tc>
                  <a:txBody>
                    <a:bodyPr/>
                    <a:lstStyle/>
                    <a:p>
                      <a:pPr algn="l" fontAlgn="b"/>
                      <a:r>
                        <a:rPr lang="en-US" sz="1100" b="0" i="0" u="none" strike="noStrike">
                          <a:solidFill>
                            <a:srgbClr val="000000"/>
                          </a:solidFill>
                          <a:effectLst/>
                          <a:latin typeface="Aptos Narrow" panose="020B0004020202020204" pitchFamily="34" charset="0"/>
                        </a:rPr>
                        <a:t>The Proud Family: Louder and Prouder</a:t>
                      </a:r>
                    </a:p>
                  </a:txBody>
                  <a:tcPr marL="7390" marR="7390" marT="739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SHOW</a:t>
                      </a:r>
                    </a:p>
                  </a:txBody>
                  <a:tcPr marL="7390" marR="7390" marT="7390" marB="0" anchor="b">
                    <a:lnL>
                      <a:noFill/>
                    </a:lnL>
                    <a:lnR>
                      <a:noFill/>
                    </a:lnR>
                    <a:lnT>
                      <a:noFill/>
                    </a:lnT>
                    <a:lnB>
                      <a:noFill/>
                    </a:lnB>
                    <a:noFill/>
                  </a:tcPr>
                </a:tc>
                <a:tc>
                  <a:txBody>
                    <a:bodyPr/>
                    <a:lstStyle/>
                    <a:p>
                      <a:pPr algn="r" fontAlgn="b"/>
                      <a:r>
                        <a:rPr lang="en-SG" sz="1100" b="0" i="0" u="none" strike="noStrike" dirty="0">
                          <a:solidFill>
                            <a:srgbClr val="000000"/>
                          </a:solidFill>
                          <a:effectLst/>
                          <a:latin typeface="Aptos Narrow" panose="020B0004020202020204" pitchFamily="34" charset="0"/>
                        </a:rPr>
                        <a:t>2.8</a:t>
                      </a:r>
                    </a:p>
                  </a:txBody>
                  <a:tcPr marL="7390" marR="7390" marT="7390" marB="0" anchor="b">
                    <a:lnL>
                      <a:noFill/>
                    </a:lnL>
                    <a:lnR>
                      <a:noFill/>
                    </a:lnR>
                    <a:lnT>
                      <a:noFill/>
                    </a:lnT>
                    <a:lnB>
                      <a:noFill/>
                    </a:lnB>
                    <a:noFill/>
                  </a:tcPr>
                </a:tc>
                <a:extLst>
                  <a:ext uri="{0D108BD9-81ED-4DB2-BD59-A6C34878D82A}">
                    <a16:rowId xmlns:a16="http://schemas.microsoft.com/office/drawing/2014/main" val="840651651"/>
                  </a:ext>
                </a:extLst>
              </a:tr>
            </a:tbl>
          </a:graphicData>
        </a:graphic>
      </p:graphicFrame>
      <p:pic>
        <p:nvPicPr>
          <p:cNvPr id="20" name="Picture 19">
            <a:extLst>
              <a:ext uri="{FF2B5EF4-FFF2-40B4-BE49-F238E27FC236}">
                <a16:creationId xmlns:a16="http://schemas.microsoft.com/office/drawing/2014/main" id="{EF8E7E89-E1EE-B924-0F13-9B6F1432F37A}"/>
              </a:ext>
            </a:extLst>
          </p:cNvPr>
          <p:cNvPicPr>
            <a:picLocks noChangeAspect="1"/>
          </p:cNvPicPr>
          <p:nvPr/>
        </p:nvPicPr>
        <p:blipFill>
          <a:blip r:embed="rId4"/>
          <a:stretch>
            <a:fillRect/>
          </a:stretch>
        </p:blipFill>
        <p:spPr>
          <a:xfrm>
            <a:off x="4805517" y="3687067"/>
            <a:ext cx="2580966" cy="2068541"/>
          </a:xfrm>
          <a:prstGeom prst="rect">
            <a:avLst/>
          </a:prstGeom>
        </p:spPr>
      </p:pic>
    </p:spTree>
    <p:extLst>
      <p:ext uri="{BB962C8B-B14F-4D97-AF65-F5344CB8AC3E}">
        <p14:creationId xmlns:p14="http://schemas.microsoft.com/office/powerpoint/2010/main" val="3865688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B5D-9826-989F-884A-BBE0196BE0BF}"/>
              </a:ext>
            </a:extLst>
          </p:cNvPr>
          <p:cNvSpPr>
            <a:spLocks noGrp="1"/>
          </p:cNvSpPr>
          <p:nvPr>
            <p:ph type="title"/>
          </p:nvPr>
        </p:nvSpPr>
        <p:spPr/>
        <p:txBody>
          <a:bodyPr/>
          <a:lstStyle/>
          <a:p>
            <a:r>
              <a:rPr lang="en-US" sz="2800" dirty="0"/>
              <a:t>Data Analysis – Average IMBD &amp; TMDB Score</a:t>
            </a:r>
            <a:endParaRPr lang="en-SG" dirty="0"/>
          </a:p>
        </p:txBody>
      </p:sp>
      <p:pic>
        <p:nvPicPr>
          <p:cNvPr id="5" name="Picture 4">
            <a:extLst>
              <a:ext uri="{FF2B5EF4-FFF2-40B4-BE49-F238E27FC236}">
                <a16:creationId xmlns:a16="http://schemas.microsoft.com/office/drawing/2014/main" id="{486792E4-46DE-0075-9CB6-BE3B7FAB1C11}"/>
              </a:ext>
            </a:extLst>
          </p:cNvPr>
          <p:cNvPicPr>
            <a:picLocks noChangeAspect="1"/>
          </p:cNvPicPr>
          <p:nvPr/>
        </p:nvPicPr>
        <p:blipFill>
          <a:blip r:embed="rId2"/>
          <a:stretch>
            <a:fillRect/>
          </a:stretch>
        </p:blipFill>
        <p:spPr>
          <a:xfrm>
            <a:off x="323546" y="1233994"/>
            <a:ext cx="4657725" cy="1238250"/>
          </a:xfrm>
          <a:prstGeom prst="rect">
            <a:avLst/>
          </a:prstGeom>
        </p:spPr>
      </p:pic>
      <p:graphicFrame>
        <p:nvGraphicFramePr>
          <p:cNvPr id="7" name="Table 6">
            <a:extLst>
              <a:ext uri="{FF2B5EF4-FFF2-40B4-BE49-F238E27FC236}">
                <a16:creationId xmlns:a16="http://schemas.microsoft.com/office/drawing/2014/main" id="{40347330-F64A-7881-A070-D86F044627F7}"/>
              </a:ext>
            </a:extLst>
          </p:cNvPr>
          <p:cNvGraphicFramePr>
            <a:graphicFrameLocks noGrp="1"/>
          </p:cNvGraphicFramePr>
          <p:nvPr>
            <p:extLst>
              <p:ext uri="{D42A27DB-BD31-4B8C-83A1-F6EECF244321}">
                <p14:modId xmlns:p14="http://schemas.microsoft.com/office/powerpoint/2010/main" val="2717200065"/>
              </p:ext>
            </p:extLst>
          </p:nvPr>
        </p:nvGraphicFramePr>
        <p:xfrm>
          <a:off x="620408" y="2951731"/>
          <a:ext cx="2032000" cy="548640"/>
        </p:xfrm>
        <a:graphic>
          <a:graphicData uri="http://schemas.openxmlformats.org/drawingml/2006/table">
            <a:tbl>
              <a:tblPr/>
              <a:tblGrid>
                <a:gridCol w="812800">
                  <a:extLst>
                    <a:ext uri="{9D8B030D-6E8A-4147-A177-3AD203B41FA5}">
                      <a16:colId xmlns:a16="http://schemas.microsoft.com/office/drawing/2014/main" val="1348067396"/>
                    </a:ext>
                  </a:extLst>
                </a:gridCol>
                <a:gridCol w="609600">
                  <a:extLst>
                    <a:ext uri="{9D8B030D-6E8A-4147-A177-3AD203B41FA5}">
                      <a16:colId xmlns:a16="http://schemas.microsoft.com/office/drawing/2014/main" val="1842032251"/>
                    </a:ext>
                  </a:extLst>
                </a:gridCol>
                <a:gridCol w="609600">
                  <a:extLst>
                    <a:ext uri="{9D8B030D-6E8A-4147-A177-3AD203B41FA5}">
                      <a16:colId xmlns:a16="http://schemas.microsoft.com/office/drawing/2014/main" val="2628776181"/>
                    </a:ext>
                  </a:extLst>
                </a:gridCol>
              </a:tblGrid>
              <a:tr h="182880">
                <a:tc>
                  <a:txBody>
                    <a:bodyPr/>
                    <a:lstStyle/>
                    <a:p>
                      <a:pPr algn="l" fontAlgn="b"/>
                      <a:r>
                        <a:rPr lang="en-SG" sz="1100" b="0" i="0" u="none" strike="noStrike">
                          <a:solidFill>
                            <a:srgbClr val="000000"/>
                          </a:solidFill>
                          <a:effectLst/>
                          <a:latin typeface="Aptos Narrow" panose="020B0004020202020204" pitchFamily="34" charset="0"/>
                        </a:rPr>
                        <a:t>Type</a:t>
                      </a:r>
                    </a:p>
                  </a:txBody>
                  <a:tcPr marL="7620" marR="7620" marT="762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IMDB</a:t>
                      </a:r>
                    </a:p>
                  </a:txBody>
                  <a:tcPr marL="7620" marR="7620" marT="762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TMDB</a:t>
                      </a:r>
                    </a:p>
                  </a:txBody>
                  <a:tcPr marL="7620" marR="7620" marT="7620" marB="0" anchor="b">
                    <a:lnL>
                      <a:noFill/>
                    </a:lnL>
                    <a:lnR>
                      <a:noFill/>
                    </a:lnR>
                    <a:lnT>
                      <a:noFill/>
                    </a:lnT>
                    <a:lnB>
                      <a:noFill/>
                    </a:lnB>
                    <a:noFill/>
                  </a:tcPr>
                </a:tc>
                <a:extLst>
                  <a:ext uri="{0D108BD9-81ED-4DB2-BD59-A6C34878D82A}">
                    <a16:rowId xmlns:a16="http://schemas.microsoft.com/office/drawing/2014/main" val="911058773"/>
                  </a:ext>
                </a:extLst>
              </a:tr>
              <a:tr h="182880">
                <a:tc>
                  <a:txBody>
                    <a:bodyPr/>
                    <a:lstStyle/>
                    <a:p>
                      <a:pPr algn="l" fontAlgn="b"/>
                      <a:r>
                        <a:rPr lang="en-SG" sz="1100" b="0" i="0" u="none" strike="noStrike">
                          <a:solidFill>
                            <a:srgbClr val="000000"/>
                          </a:solidFill>
                          <a:effectLst/>
                          <a:latin typeface="Aptos Narrow" panose="020B0004020202020204" pitchFamily="34" charset="0"/>
                        </a:rPr>
                        <a:t>Movie</a:t>
                      </a:r>
                    </a:p>
                  </a:txBody>
                  <a:tcPr marL="7620" marR="7620" marT="762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6.60658</a:t>
                      </a:r>
                    </a:p>
                  </a:txBody>
                  <a:tcPr marL="7620" marR="7620" marT="762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6.87549</a:t>
                      </a:r>
                    </a:p>
                  </a:txBody>
                  <a:tcPr marL="7620" marR="7620" marT="7620" marB="0" anchor="b">
                    <a:lnL>
                      <a:noFill/>
                    </a:lnL>
                    <a:lnR>
                      <a:noFill/>
                    </a:lnR>
                    <a:lnT>
                      <a:noFill/>
                    </a:lnT>
                    <a:lnB>
                      <a:noFill/>
                    </a:lnB>
                    <a:noFill/>
                  </a:tcPr>
                </a:tc>
                <a:extLst>
                  <a:ext uri="{0D108BD9-81ED-4DB2-BD59-A6C34878D82A}">
                    <a16:rowId xmlns:a16="http://schemas.microsoft.com/office/drawing/2014/main" val="1577336732"/>
                  </a:ext>
                </a:extLst>
              </a:tr>
              <a:tr h="182880">
                <a:tc>
                  <a:txBody>
                    <a:bodyPr/>
                    <a:lstStyle/>
                    <a:p>
                      <a:pPr algn="l" fontAlgn="b"/>
                      <a:r>
                        <a:rPr lang="en-SG" sz="1100" b="0" i="0" u="none" strike="noStrike">
                          <a:solidFill>
                            <a:srgbClr val="000000"/>
                          </a:solidFill>
                          <a:effectLst/>
                          <a:latin typeface="Aptos Narrow" panose="020B0004020202020204" pitchFamily="34" charset="0"/>
                        </a:rPr>
                        <a:t>Show</a:t>
                      </a:r>
                    </a:p>
                  </a:txBody>
                  <a:tcPr marL="7620" marR="7620" marT="762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6.60145</a:t>
                      </a:r>
                    </a:p>
                  </a:txBody>
                  <a:tcPr marL="7620" marR="7620" marT="7620" marB="0" anchor="b">
                    <a:lnL>
                      <a:noFill/>
                    </a:lnL>
                    <a:lnR>
                      <a:noFill/>
                    </a:lnR>
                    <a:lnT>
                      <a:noFill/>
                    </a:lnT>
                    <a:lnB>
                      <a:noFill/>
                    </a:lnB>
                    <a:noFill/>
                  </a:tcPr>
                </a:tc>
                <a:tc>
                  <a:txBody>
                    <a:bodyPr/>
                    <a:lstStyle/>
                    <a:p>
                      <a:pPr algn="r" fontAlgn="b"/>
                      <a:r>
                        <a:rPr lang="en-SG" sz="1100" b="0" i="0" u="none" strike="noStrike" dirty="0">
                          <a:solidFill>
                            <a:srgbClr val="000000"/>
                          </a:solidFill>
                          <a:effectLst/>
                          <a:latin typeface="Aptos Narrow" panose="020B0004020202020204" pitchFamily="34" charset="0"/>
                        </a:rPr>
                        <a:t>6.87652</a:t>
                      </a:r>
                    </a:p>
                  </a:txBody>
                  <a:tcPr marL="7620" marR="7620" marT="7620" marB="0" anchor="b">
                    <a:lnL>
                      <a:noFill/>
                    </a:lnL>
                    <a:lnR>
                      <a:noFill/>
                    </a:lnR>
                    <a:lnT>
                      <a:noFill/>
                    </a:lnT>
                    <a:lnB>
                      <a:noFill/>
                    </a:lnB>
                    <a:noFill/>
                  </a:tcPr>
                </a:tc>
                <a:extLst>
                  <a:ext uri="{0D108BD9-81ED-4DB2-BD59-A6C34878D82A}">
                    <a16:rowId xmlns:a16="http://schemas.microsoft.com/office/drawing/2014/main" val="362292736"/>
                  </a:ext>
                </a:extLst>
              </a:tr>
            </a:tbl>
          </a:graphicData>
        </a:graphic>
      </p:graphicFrame>
      <p:sp>
        <p:nvSpPr>
          <p:cNvPr id="9" name="TextBox 8">
            <a:extLst>
              <a:ext uri="{FF2B5EF4-FFF2-40B4-BE49-F238E27FC236}">
                <a16:creationId xmlns:a16="http://schemas.microsoft.com/office/drawing/2014/main" id="{0057985C-DE16-EE51-B1EE-06B3D5377797}"/>
              </a:ext>
            </a:extLst>
          </p:cNvPr>
          <p:cNvSpPr txBox="1"/>
          <p:nvPr/>
        </p:nvSpPr>
        <p:spPr>
          <a:xfrm>
            <a:off x="323546" y="2527321"/>
            <a:ext cx="3968885" cy="369332"/>
          </a:xfrm>
          <a:prstGeom prst="rect">
            <a:avLst/>
          </a:prstGeom>
          <a:noFill/>
        </p:spPr>
        <p:txBody>
          <a:bodyPr wrap="square" rtlCol="0">
            <a:spAutoFit/>
          </a:bodyPr>
          <a:lstStyle/>
          <a:p>
            <a:r>
              <a:rPr lang="en-US" dirty="0"/>
              <a:t>Change to 3 decimal place</a:t>
            </a:r>
            <a:endParaRPr lang="en-SG" dirty="0"/>
          </a:p>
        </p:txBody>
      </p:sp>
      <p:graphicFrame>
        <p:nvGraphicFramePr>
          <p:cNvPr id="10" name="Table 9">
            <a:extLst>
              <a:ext uri="{FF2B5EF4-FFF2-40B4-BE49-F238E27FC236}">
                <a16:creationId xmlns:a16="http://schemas.microsoft.com/office/drawing/2014/main" id="{D6D9ACB3-8021-3CCC-8050-BE935786102F}"/>
              </a:ext>
            </a:extLst>
          </p:cNvPr>
          <p:cNvGraphicFramePr>
            <a:graphicFrameLocks noGrp="1"/>
          </p:cNvGraphicFramePr>
          <p:nvPr>
            <p:extLst>
              <p:ext uri="{D42A27DB-BD31-4B8C-83A1-F6EECF244321}">
                <p14:modId xmlns:p14="http://schemas.microsoft.com/office/powerpoint/2010/main" val="1523084727"/>
              </p:ext>
            </p:extLst>
          </p:nvPr>
        </p:nvGraphicFramePr>
        <p:xfrm>
          <a:off x="620408" y="3979859"/>
          <a:ext cx="2032000" cy="548640"/>
        </p:xfrm>
        <a:graphic>
          <a:graphicData uri="http://schemas.openxmlformats.org/drawingml/2006/table">
            <a:tbl>
              <a:tblPr/>
              <a:tblGrid>
                <a:gridCol w="812800">
                  <a:extLst>
                    <a:ext uri="{9D8B030D-6E8A-4147-A177-3AD203B41FA5}">
                      <a16:colId xmlns:a16="http://schemas.microsoft.com/office/drawing/2014/main" val="3017008095"/>
                    </a:ext>
                  </a:extLst>
                </a:gridCol>
                <a:gridCol w="609600">
                  <a:extLst>
                    <a:ext uri="{9D8B030D-6E8A-4147-A177-3AD203B41FA5}">
                      <a16:colId xmlns:a16="http://schemas.microsoft.com/office/drawing/2014/main" val="3431207317"/>
                    </a:ext>
                  </a:extLst>
                </a:gridCol>
                <a:gridCol w="609600">
                  <a:extLst>
                    <a:ext uri="{9D8B030D-6E8A-4147-A177-3AD203B41FA5}">
                      <a16:colId xmlns:a16="http://schemas.microsoft.com/office/drawing/2014/main" val="2787308947"/>
                    </a:ext>
                  </a:extLst>
                </a:gridCol>
              </a:tblGrid>
              <a:tr h="182880">
                <a:tc>
                  <a:txBody>
                    <a:bodyPr/>
                    <a:lstStyle/>
                    <a:p>
                      <a:pPr algn="l" fontAlgn="b"/>
                      <a:r>
                        <a:rPr lang="en-SG" sz="1100" b="0" i="0" u="none" strike="noStrike">
                          <a:solidFill>
                            <a:srgbClr val="000000"/>
                          </a:solidFill>
                          <a:effectLst/>
                          <a:latin typeface="Aptos Narrow" panose="020B0004020202020204" pitchFamily="34" charset="0"/>
                        </a:rPr>
                        <a:t>Type</a:t>
                      </a:r>
                    </a:p>
                  </a:txBody>
                  <a:tcPr marL="7620" marR="7620" marT="762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IMDB</a:t>
                      </a:r>
                    </a:p>
                  </a:txBody>
                  <a:tcPr marL="7620" marR="7620" marT="7620" marB="0" anchor="b">
                    <a:lnL>
                      <a:noFill/>
                    </a:lnL>
                    <a:lnR>
                      <a:noFill/>
                    </a:lnR>
                    <a:lnT>
                      <a:noFill/>
                    </a:lnT>
                    <a:lnB>
                      <a:noFill/>
                    </a:lnB>
                    <a:noFill/>
                  </a:tcPr>
                </a:tc>
                <a:tc>
                  <a:txBody>
                    <a:bodyPr/>
                    <a:lstStyle/>
                    <a:p>
                      <a:pPr algn="l" fontAlgn="b"/>
                      <a:r>
                        <a:rPr lang="en-SG" sz="1100" b="0" i="0" u="none" strike="noStrike">
                          <a:solidFill>
                            <a:srgbClr val="000000"/>
                          </a:solidFill>
                          <a:effectLst/>
                          <a:latin typeface="Aptos Narrow" panose="020B0004020202020204" pitchFamily="34" charset="0"/>
                        </a:rPr>
                        <a:t>TMDB</a:t>
                      </a:r>
                    </a:p>
                  </a:txBody>
                  <a:tcPr marL="7620" marR="7620" marT="7620" marB="0" anchor="b">
                    <a:lnL>
                      <a:noFill/>
                    </a:lnL>
                    <a:lnR>
                      <a:noFill/>
                    </a:lnR>
                    <a:lnT>
                      <a:noFill/>
                    </a:lnT>
                    <a:lnB>
                      <a:noFill/>
                    </a:lnB>
                    <a:noFill/>
                  </a:tcPr>
                </a:tc>
                <a:extLst>
                  <a:ext uri="{0D108BD9-81ED-4DB2-BD59-A6C34878D82A}">
                    <a16:rowId xmlns:a16="http://schemas.microsoft.com/office/drawing/2014/main" val="3026917617"/>
                  </a:ext>
                </a:extLst>
              </a:tr>
              <a:tr h="182880">
                <a:tc>
                  <a:txBody>
                    <a:bodyPr/>
                    <a:lstStyle/>
                    <a:p>
                      <a:pPr algn="l" fontAlgn="b"/>
                      <a:r>
                        <a:rPr lang="en-SG" sz="1100" b="0" i="0" u="none" strike="noStrike">
                          <a:solidFill>
                            <a:srgbClr val="000000"/>
                          </a:solidFill>
                          <a:effectLst/>
                          <a:latin typeface="Aptos Narrow" panose="020B0004020202020204" pitchFamily="34" charset="0"/>
                        </a:rPr>
                        <a:t>Movie</a:t>
                      </a:r>
                    </a:p>
                  </a:txBody>
                  <a:tcPr marL="7620" marR="7620" marT="762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6.607</a:t>
                      </a:r>
                    </a:p>
                  </a:txBody>
                  <a:tcPr marL="7620" marR="7620" marT="762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6.875</a:t>
                      </a:r>
                    </a:p>
                  </a:txBody>
                  <a:tcPr marL="7620" marR="7620" marT="7620" marB="0" anchor="b">
                    <a:lnL>
                      <a:noFill/>
                    </a:lnL>
                    <a:lnR>
                      <a:noFill/>
                    </a:lnR>
                    <a:lnT>
                      <a:noFill/>
                    </a:lnT>
                    <a:lnB>
                      <a:noFill/>
                    </a:lnB>
                    <a:noFill/>
                  </a:tcPr>
                </a:tc>
                <a:extLst>
                  <a:ext uri="{0D108BD9-81ED-4DB2-BD59-A6C34878D82A}">
                    <a16:rowId xmlns:a16="http://schemas.microsoft.com/office/drawing/2014/main" val="1997378814"/>
                  </a:ext>
                </a:extLst>
              </a:tr>
              <a:tr h="182880">
                <a:tc>
                  <a:txBody>
                    <a:bodyPr/>
                    <a:lstStyle/>
                    <a:p>
                      <a:pPr algn="l" fontAlgn="b"/>
                      <a:r>
                        <a:rPr lang="en-SG" sz="1100" b="0" i="0" u="none" strike="noStrike">
                          <a:solidFill>
                            <a:srgbClr val="000000"/>
                          </a:solidFill>
                          <a:effectLst/>
                          <a:latin typeface="Aptos Narrow" panose="020B0004020202020204" pitchFamily="34" charset="0"/>
                        </a:rPr>
                        <a:t>Show</a:t>
                      </a:r>
                    </a:p>
                  </a:txBody>
                  <a:tcPr marL="7620" marR="7620" marT="7620" marB="0" anchor="b">
                    <a:lnL>
                      <a:noFill/>
                    </a:lnL>
                    <a:lnR>
                      <a:noFill/>
                    </a:lnR>
                    <a:lnT>
                      <a:noFill/>
                    </a:lnT>
                    <a:lnB>
                      <a:noFill/>
                    </a:lnB>
                    <a:noFill/>
                  </a:tcPr>
                </a:tc>
                <a:tc>
                  <a:txBody>
                    <a:bodyPr/>
                    <a:lstStyle/>
                    <a:p>
                      <a:pPr algn="r" fontAlgn="b"/>
                      <a:r>
                        <a:rPr lang="en-SG" sz="1100" b="0" i="0" u="none" strike="noStrike">
                          <a:solidFill>
                            <a:srgbClr val="000000"/>
                          </a:solidFill>
                          <a:effectLst/>
                          <a:latin typeface="Aptos Narrow" panose="020B0004020202020204" pitchFamily="34" charset="0"/>
                        </a:rPr>
                        <a:t>6.601</a:t>
                      </a:r>
                    </a:p>
                  </a:txBody>
                  <a:tcPr marL="7620" marR="7620" marT="7620" marB="0" anchor="b">
                    <a:lnL>
                      <a:noFill/>
                    </a:lnL>
                    <a:lnR>
                      <a:noFill/>
                    </a:lnR>
                    <a:lnT>
                      <a:noFill/>
                    </a:lnT>
                    <a:lnB>
                      <a:noFill/>
                    </a:lnB>
                    <a:noFill/>
                  </a:tcPr>
                </a:tc>
                <a:tc>
                  <a:txBody>
                    <a:bodyPr/>
                    <a:lstStyle/>
                    <a:p>
                      <a:pPr algn="r" fontAlgn="b"/>
                      <a:r>
                        <a:rPr lang="en-SG" sz="1100" b="0" i="0" u="none" strike="noStrike" dirty="0">
                          <a:solidFill>
                            <a:srgbClr val="000000"/>
                          </a:solidFill>
                          <a:effectLst/>
                          <a:latin typeface="Aptos Narrow" panose="020B0004020202020204" pitchFamily="34" charset="0"/>
                        </a:rPr>
                        <a:t>6.877</a:t>
                      </a:r>
                    </a:p>
                  </a:txBody>
                  <a:tcPr marL="7620" marR="7620" marT="7620" marB="0" anchor="b">
                    <a:lnL>
                      <a:noFill/>
                    </a:lnL>
                    <a:lnR>
                      <a:noFill/>
                    </a:lnR>
                    <a:lnT>
                      <a:noFill/>
                    </a:lnT>
                    <a:lnB>
                      <a:noFill/>
                    </a:lnB>
                    <a:noFill/>
                  </a:tcPr>
                </a:tc>
                <a:extLst>
                  <a:ext uri="{0D108BD9-81ED-4DB2-BD59-A6C34878D82A}">
                    <a16:rowId xmlns:a16="http://schemas.microsoft.com/office/drawing/2014/main" val="2282660444"/>
                  </a:ext>
                </a:extLst>
              </a:tr>
            </a:tbl>
          </a:graphicData>
        </a:graphic>
      </p:graphicFrame>
      <p:pic>
        <p:nvPicPr>
          <p:cNvPr id="14" name="Picture 13">
            <a:extLst>
              <a:ext uri="{FF2B5EF4-FFF2-40B4-BE49-F238E27FC236}">
                <a16:creationId xmlns:a16="http://schemas.microsoft.com/office/drawing/2014/main" id="{5F9CE103-6EAB-E4EA-17BF-847E1ED9ECCF}"/>
              </a:ext>
            </a:extLst>
          </p:cNvPr>
          <p:cNvPicPr>
            <a:picLocks noChangeAspect="1"/>
          </p:cNvPicPr>
          <p:nvPr/>
        </p:nvPicPr>
        <p:blipFill>
          <a:blip r:embed="rId3"/>
          <a:stretch>
            <a:fillRect/>
          </a:stretch>
        </p:blipFill>
        <p:spPr>
          <a:xfrm>
            <a:off x="4819002" y="1540687"/>
            <a:ext cx="6875913" cy="2229586"/>
          </a:xfrm>
          <a:prstGeom prst="rect">
            <a:avLst/>
          </a:prstGeom>
        </p:spPr>
      </p:pic>
    </p:spTree>
    <p:extLst>
      <p:ext uri="{BB962C8B-B14F-4D97-AF65-F5344CB8AC3E}">
        <p14:creationId xmlns:p14="http://schemas.microsoft.com/office/powerpoint/2010/main" val="17271480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8943EC-6EDE-7C3C-D396-4C9D06C0F913}"/>
              </a:ext>
            </a:extLst>
          </p:cNvPr>
          <p:cNvSpPr>
            <a:spLocks noGrp="1"/>
          </p:cNvSpPr>
          <p:nvPr>
            <p:ph type="sldNum" sz="quarter" idx="12"/>
          </p:nvPr>
        </p:nvSpPr>
        <p:spPr/>
        <p:txBody>
          <a:bodyPr/>
          <a:lstStyle/>
          <a:p>
            <a:fld id="{5AE1514C-5E56-4738-A1FF-4B1CFD2A3E36}" type="slidenum">
              <a:rPr lang="en-US" smtClean="0"/>
              <a:t>9</a:t>
            </a:fld>
            <a:endParaRPr lang="en-US"/>
          </a:p>
        </p:txBody>
      </p:sp>
      <p:sp>
        <p:nvSpPr>
          <p:cNvPr id="4" name="TextBox 3">
            <a:extLst>
              <a:ext uri="{FF2B5EF4-FFF2-40B4-BE49-F238E27FC236}">
                <a16:creationId xmlns:a16="http://schemas.microsoft.com/office/drawing/2014/main" id="{48C212C3-DB33-F8D6-52FB-EE0A5DC9E5A4}"/>
              </a:ext>
            </a:extLst>
          </p:cNvPr>
          <p:cNvSpPr txBox="1"/>
          <p:nvPr/>
        </p:nvSpPr>
        <p:spPr>
          <a:xfrm>
            <a:off x="260685" y="176719"/>
            <a:ext cx="11369202" cy="5047536"/>
          </a:xfrm>
          <a:prstGeom prst="rect">
            <a:avLst/>
          </a:prstGeom>
          <a:noFill/>
        </p:spPr>
        <p:txBody>
          <a:bodyPr wrap="square">
            <a:spAutoFit/>
          </a:bodyPr>
          <a:lstStyle/>
          <a:p>
            <a:r>
              <a:rPr lang="en-US" sz="1400" b="1" dirty="0"/>
              <a:t>Conclusion:</a:t>
            </a:r>
          </a:p>
          <a:p>
            <a:pPr>
              <a:buFont typeface="+mj-lt"/>
              <a:buAutoNum type="arabicPeriod"/>
            </a:pPr>
            <a:r>
              <a:rPr lang="en-US" sz="1400" b="1" dirty="0"/>
              <a:t>Minimal Difference Between Movies and Shows:</a:t>
            </a:r>
          </a:p>
          <a:p>
            <a:pPr lvl="1"/>
            <a:r>
              <a:rPr lang="en-US" sz="1400" dirty="0"/>
              <a:t>The difference of IMDB and TMDB score for movies and shows is negligible. This indicate that Disney+ content, whether movie or show, is equally appreciated by viewers across these platforms. </a:t>
            </a:r>
          </a:p>
          <a:p>
            <a:pPr>
              <a:buFont typeface="+mj-lt"/>
              <a:buAutoNum type="arabicPeriod"/>
            </a:pPr>
            <a:r>
              <a:rPr lang="en-US" sz="1400" b="1" dirty="0"/>
              <a:t>Slight Preference for TMDB Scores:</a:t>
            </a:r>
          </a:p>
          <a:p>
            <a:pPr lvl="1"/>
            <a:r>
              <a:rPr lang="en-US" sz="1400" dirty="0"/>
              <a:t>Both movies and shows receive slightly higher scores on TMDB than on IMDB. This could indicate that TMDB users might be slightly more favorable in their ratings for Disney+ content, or it could reflect differences in user demographics between the two platforms.</a:t>
            </a:r>
          </a:p>
          <a:p>
            <a:pPr>
              <a:buFont typeface="+mj-lt"/>
              <a:buAutoNum type="arabicPeriod"/>
            </a:pPr>
            <a:r>
              <a:rPr lang="en-US" sz="1400" b="1" dirty="0"/>
              <a:t>Above-Average Ratings:</a:t>
            </a:r>
          </a:p>
          <a:p>
            <a:pPr lvl="1"/>
            <a:r>
              <a:rPr lang="en-US" sz="1400" dirty="0"/>
              <a:t>With both scores being above 6.6, Disney+ content is generally well-received by viewers. While these scores do not represent top-tier content, they suggest that Disney+ offers a consistent range of good, but not exceptional content, which meets the expectations of its target audience.</a:t>
            </a:r>
          </a:p>
          <a:p>
            <a:pPr lvl="1"/>
            <a:endParaRPr lang="en-US" sz="1400" dirty="0"/>
          </a:p>
          <a:p>
            <a:r>
              <a:rPr lang="en-US" sz="1400" b="1" dirty="0"/>
              <a:t>Recommendations:</a:t>
            </a:r>
          </a:p>
          <a:p>
            <a:pPr>
              <a:buFont typeface="+mj-lt"/>
              <a:buAutoNum type="arabicPeriod"/>
            </a:pPr>
            <a:r>
              <a:rPr lang="en-US" sz="1400" b="1" dirty="0"/>
              <a:t>Targeted Improvement for Higher Ratings:</a:t>
            </a:r>
          </a:p>
          <a:p>
            <a:pPr lvl="1"/>
            <a:r>
              <a:rPr lang="en-US" sz="1400" dirty="0"/>
              <a:t>Although the average ratings are good, there is room for improvement to bring scores closer to or above 7.0. Disney+ could focus on increasing the quality of storytelling, character development, and production value in both movies and TV shows. This could involve increasing investment in original content and big-budget productions that can attract higher ratings and critical acclaim.</a:t>
            </a:r>
          </a:p>
          <a:p>
            <a:pPr>
              <a:buFont typeface="+mj-lt"/>
              <a:buAutoNum type="arabicPeriod"/>
            </a:pPr>
            <a:r>
              <a:rPr lang="en-US" sz="1400" b="1" dirty="0"/>
              <a:t>Encourage User Engagement on Review Platforms:</a:t>
            </a:r>
          </a:p>
          <a:p>
            <a:pPr lvl="1"/>
            <a:r>
              <a:rPr lang="en-US" sz="1400" dirty="0"/>
              <a:t>Since TMDB shows a slightly higher rating, Disney+ could partner with or promote user engagement on platforms like TMDB to ensure that its content receives a fair representation. Encouraging users to rate content more frequently across platforms may help boost visibility and credibility. Disney+ could also work on strategies to improve ratings through audience interaction (e.g., providing review prompts after viewing).</a:t>
            </a:r>
          </a:p>
          <a:p>
            <a:endParaRPr lang="en-US" sz="1400" dirty="0"/>
          </a:p>
        </p:txBody>
      </p:sp>
    </p:spTree>
    <p:extLst>
      <p:ext uri="{BB962C8B-B14F-4D97-AF65-F5344CB8AC3E}">
        <p14:creationId xmlns:p14="http://schemas.microsoft.com/office/powerpoint/2010/main" val="3501047435"/>
      </p:ext>
    </p:extLst>
  </p:cSld>
  <p:clrMapOvr>
    <a:masterClrMapping/>
  </p:clrMapOvr>
</p:sld>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7490_win32_fixed.potx" id="{1A272F58-4910-4504-BEF7-14093C13C061}" vid="{2BDA99AE-639D-43D7-9F05-5D5DC1199F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 Graphics Sampler</Template>
  <TotalTime>6107</TotalTime>
  <Words>5391</Words>
  <Application>Microsoft Office PowerPoint</Application>
  <PresentationFormat>Widescreen</PresentationFormat>
  <Paragraphs>710</Paragraphs>
  <Slides>37</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Aptos Narrow</vt:lpstr>
      <vt:lpstr>Arial</vt:lpstr>
      <vt:lpstr>Calibri</vt:lpstr>
      <vt:lpstr>Georgia</vt:lpstr>
      <vt:lpstr>Segoe UI</vt:lpstr>
      <vt:lpstr>Segoe UI Light</vt:lpstr>
      <vt:lpstr>Segoe UI Semibold</vt:lpstr>
      <vt:lpstr>Tenorite</vt:lpstr>
      <vt:lpstr>Times New Roman</vt:lpstr>
      <vt:lpstr>Wingdings</vt:lpstr>
      <vt:lpstr>1_Smart Graphics Sampler Neal Creative</vt:lpstr>
      <vt:lpstr>PowerPoint Presentation</vt:lpstr>
      <vt:lpstr>Ending slide</vt:lpstr>
      <vt:lpstr>Problem Statement</vt:lpstr>
      <vt:lpstr>Data Cleaning</vt:lpstr>
      <vt:lpstr>Data Cleaning</vt:lpstr>
      <vt:lpstr>Data Analysis – Total number movies and TV show available on Disney+</vt:lpstr>
      <vt:lpstr>Data Analysis – </vt:lpstr>
      <vt:lpstr>Data Analysis – Average IMBD &amp; TMDB Score</vt:lpstr>
      <vt:lpstr>PowerPoint Presentation</vt:lpstr>
      <vt:lpstr>Data Analysis – </vt:lpstr>
      <vt:lpstr>Data Analysis – Average IMDB &amp; TMDB (Production Countries) </vt:lpstr>
      <vt:lpstr>PowerPoint Presentation</vt:lpstr>
      <vt:lpstr>PowerPoint Presentation</vt:lpstr>
      <vt:lpstr>Data Analysis – Average IMDB &amp; TMDB (Production Countries) </vt:lpstr>
      <vt:lpstr>Data Analysis – </vt:lpstr>
      <vt:lpstr>Data Analysis – </vt:lpstr>
      <vt:lpstr>Overall #9,10 review</vt:lpstr>
      <vt:lpstr>PowerPoint Presentation</vt:lpstr>
      <vt:lpstr>Data Analysis – </vt:lpstr>
      <vt:lpstr>Data Analysis – Average Runtime of Movies &amp; TV Shows </vt:lpstr>
      <vt:lpstr>PowerPoint Presentation</vt:lpstr>
      <vt:lpstr>Data Analysis – </vt:lpstr>
      <vt:lpstr>Data Analysis – </vt:lpstr>
      <vt:lpstr>Data Analysis –Movies with high IMDB &amp;TMDB popularity scores</vt:lpstr>
      <vt:lpstr>Data Analysis - Total Number of Each Year</vt:lpstr>
      <vt:lpstr>PowerPoint Presentation</vt:lpstr>
      <vt:lpstr>PowerPoint Presentation</vt:lpstr>
      <vt:lpstr>Data Analysis – </vt:lpstr>
      <vt:lpstr>Data Analysis – </vt:lpstr>
      <vt:lpstr>PERCENT WITH PIE CHARTS</vt:lpstr>
      <vt:lpstr>Advanced: PIE IN PIECES │ what’s in the pie chart</vt:lpstr>
      <vt:lpstr>PERCENT WITH GRAPHICS</vt:lpstr>
      <vt:lpstr>STACKED BAR CHART</vt:lpstr>
      <vt:lpstr>ANIMATED LINE CHART</vt:lpstr>
      <vt:lpstr>ANIMATED LINE CHART </vt:lpstr>
      <vt:lpstr>QUICK START │ VISUAL MARKER GUIDE OF CHART ELEMENTS</vt:lpstr>
      <vt:lpstr>Ending slide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Mohammad Saifuddin Bin Sanusi</dc:creator>
  <cp:keywords/>
  <dc:description/>
  <cp:lastModifiedBy>Mohammad Saifuddin Bin Sanusi</cp:lastModifiedBy>
  <cp:revision>18</cp:revision>
  <dcterms:created xsi:type="dcterms:W3CDTF">2024-09-23T02:52:21Z</dcterms:created>
  <dcterms:modified xsi:type="dcterms:W3CDTF">2024-09-27T08:55:32Z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7d474d-5971-4b8a-9656-2f217c7133f6_Enabled">
    <vt:lpwstr>true</vt:lpwstr>
  </property>
  <property fmtid="{D5CDD505-2E9C-101B-9397-08002B2CF9AE}" pid="3" name="MSIP_Label_1b7d474d-5971-4b8a-9656-2f217c7133f6_SetDate">
    <vt:lpwstr>2024-09-23T03:07:50Z</vt:lpwstr>
  </property>
  <property fmtid="{D5CDD505-2E9C-101B-9397-08002B2CF9AE}" pid="4" name="MSIP_Label_1b7d474d-5971-4b8a-9656-2f217c7133f6_Method">
    <vt:lpwstr>Privileged</vt:lpwstr>
  </property>
  <property fmtid="{D5CDD505-2E9C-101B-9397-08002B2CF9AE}" pid="5" name="MSIP_Label_1b7d474d-5971-4b8a-9656-2f217c7133f6_Name">
    <vt:lpwstr>Public</vt:lpwstr>
  </property>
  <property fmtid="{D5CDD505-2E9C-101B-9397-08002B2CF9AE}" pid="6" name="MSIP_Label_1b7d474d-5971-4b8a-9656-2f217c7133f6_SiteId">
    <vt:lpwstr>c5d57708-33ca-4279-9049-5b2ac8c607e5</vt:lpwstr>
  </property>
  <property fmtid="{D5CDD505-2E9C-101B-9397-08002B2CF9AE}" pid="7" name="MSIP_Label_1b7d474d-5971-4b8a-9656-2f217c7133f6_ActionId">
    <vt:lpwstr>6a243569-bb99-4445-beb6-ce1008da6a2c</vt:lpwstr>
  </property>
  <property fmtid="{D5CDD505-2E9C-101B-9397-08002B2CF9AE}" pid="8" name="MSIP_Label_1b7d474d-5971-4b8a-9656-2f217c7133f6_ContentBits">
    <vt:lpwstr>0</vt:lpwstr>
  </property>
</Properties>
</file>