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0" r:id="rId4"/>
    <p:sldId id="261" r:id="rId5"/>
    <p:sldId id="262" r:id="rId6"/>
    <p:sldId id="263" r:id="rId7"/>
    <p:sldId id="258"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5" autoAdjust="0"/>
    <p:restoredTop sz="94660"/>
  </p:normalViewPr>
  <p:slideViewPr>
    <p:cSldViewPr snapToGrid="0" showGuides="1">
      <p:cViewPr varScale="1">
        <p:scale>
          <a:sx n="74" d="100"/>
          <a:sy n="74" d="100"/>
        </p:scale>
        <p:origin x="224"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SD%20TELECOM\Documents\3rd%20semester%20(201-205)\Book2%20saif%20project.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D%20TELECOM\Documents\3rd%20semester%20(201-205)\Book2%20saif%20project.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 saif project.xlsx]Sheet8!PivotTable5</c:name>
    <c:fmtId val="9"/>
  </c:pivotSource>
  <c:chart>
    <c:autoTitleDeleted val="0"/>
    <c:pivotFmts>
      <c:pivotFmt>
        <c:idx val="0"/>
      </c:pivotFmt>
      <c:pivotFmt>
        <c:idx val="1"/>
      </c:pivotFmt>
      <c:pivotFmt>
        <c:idx val="2"/>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3"/>
        <c:dLbl>
          <c:idx val="0"/>
          <c:dLblPos val="inEnd"/>
          <c:showLegendKey val="0"/>
          <c:showVal val="1"/>
          <c:showCatName val="0"/>
          <c:showSerName val="0"/>
          <c:showPercent val="0"/>
          <c:showBubbleSize val="0"/>
          <c:extLst>
            <c:ext xmlns:c15="http://schemas.microsoft.com/office/drawing/2012/chart" uri="{CE6537A1-D6FC-4f65-9D91-7224C49458BB}"/>
          </c:extLst>
        </c:dLbl>
      </c:pivotFmt>
      <c:pivotFmt>
        <c:idx val="4"/>
      </c:pivotFmt>
      <c:pivotFmt>
        <c:idx val="5"/>
      </c:pivotFmt>
      <c:pivotFmt>
        <c:idx val="6"/>
      </c:pivotFmt>
      <c:pivotFmt>
        <c:idx val="7"/>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Sheet8!$B$3</c:f>
              <c:strCache>
                <c:ptCount val="1"/>
                <c:pt idx="0">
                  <c:v>Sum of  Daily Working Hours</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Sheet8!$A$4:$A$15</c:f>
              <c:strCache>
                <c:ptCount val="11"/>
                <c:pt idx="0">
                  <c:v>Abdul</c:v>
                </c:pt>
                <c:pt idx="1">
                  <c:v>Billa</c:v>
                </c:pt>
                <c:pt idx="2">
                  <c:v>Faisal</c:v>
                </c:pt>
                <c:pt idx="3">
                  <c:v>Maruf</c:v>
                </c:pt>
                <c:pt idx="4">
                  <c:v>Nayan</c:v>
                </c:pt>
                <c:pt idx="5">
                  <c:v>Nur</c:v>
                </c:pt>
                <c:pt idx="6">
                  <c:v>Rasel</c:v>
                </c:pt>
                <c:pt idx="7">
                  <c:v>Saif</c:v>
                </c:pt>
                <c:pt idx="8">
                  <c:v>Samiul</c:v>
                </c:pt>
                <c:pt idx="9">
                  <c:v>Sayem</c:v>
                </c:pt>
                <c:pt idx="10">
                  <c:v>Siam </c:v>
                </c:pt>
              </c:strCache>
            </c:strRef>
          </c:cat>
          <c:val>
            <c:numRef>
              <c:f>Sheet8!$B$4:$B$15</c:f>
              <c:numCache>
                <c:formatCode>General</c:formatCode>
                <c:ptCount val="11"/>
                <c:pt idx="0">
                  <c:v>8</c:v>
                </c:pt>
                <c:pt idx="1">
                  <c:v>8</c:v>
                </c:pt>
                <c:pt idx="2">
                  <c:v>8</c:v>
                </c:pt>
                <c:pt idx="3">
                  <c:v>8</c:v>
                </c:pt>
                <c:pt idx="4">
                  <c:v>8</c:v>
                </c:pt>
                <c:pt idx="5">
                  <c:v>8</c:v>
                </c:pt>
                <c:pt idx="6">
                  <c:v>8</c:v>
                </c:pt>
                <c:pt idx="7">
                  <c:v>8</c:v>
                </c:pt>
                <c:pt idx="8">
                  <c:v>8</c:v>
                </c:pt>
                <c:pt idx="9">
                  <c:v>8</c:v>
                </c:pt>
                <c:pt idx="10">
                  <c:v>8</c:v>
                </c:pt>
              </c:numCache>
            </c:numRef>
          </c:val>
          <c:extLst>
            <c:ext xmlns:c16="http://schemas.microsoft.com/office/drawing/2014/chart" uri="{C3380CC4-5D6E-409C-BE32-E72D297353CC}">
              <c16:uniqueId val="{00000000-1CB1-43AD-8361-A18888C3805A}"/>
            </c:ext>
          </c:extLst>
        </c:ser>
        <c:ser>
          <c:idx val="1"/>
          <c:order val="1"/>
          <c:tx>
            <c:strRef>
              <c:f>Sheet8!$C$3</c:f>
              <c:strCache>
                <c:ptCount val="1"/>
                <c:pt idx="0">
                  <c:v>Sum of Rate / Hour</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invertIfNegative val="0"/>
          <c:dLbls>
            <c:delete val="1"/>
          </c:dLbls>
          <c:cat>
            <c:strRef>
              <c:f>Sheet8!$A$4:$A$15</c:f>
              <c:strCache>
                <c:ptCount val="11"/>
                <c:pt idx="0">
                  <c:v>Abdul</c:v>
                </c:pt>
                <c:pt idx="1">
                  <c:v>Billa</c:v>
                </c:pt>
                <c:pt idx="2">
                  <c:v>Faisal</c:v>
                </c:pt>
                <c:pt idx="3">
                  <c:v>Maruf</c:v>
                </c:pt>
                <c:pt idx="4">
                  <c:v>Nayan</c:v>
                </c:pt>
                <c:pt idx="5">
                  <c:v>Nur</c:v>
                </c:pt>
                <c:pt idx="6">
                  <c:v>Rasel</c:v>
                </c:pt>
                <c:pt idx="7">
                  <c:v>Saif</c:v>
                </c:pt>
                <c:pt idx="8">
                  <c:v>Samiul</c:v>
                </c:pt>
                <c:pt idx="9">
                  <c:v>Sayem</c:v>
                </c:pt>
                <c:pt idx="10">
                  <c:v>Siam </c:v>
                </c:pt>
              </c:strCache>
            </c:strRef>
          </c:cat>
          <c:val>
            <c:numRef>
              <c:f>Sheet8!$C$4:$C$15</c:f>
              <c:numCache>
                <c:formatCode>General</c:formatCode>
                <c:ptCount val="11"/>
                <c:pt idx="0">
                  <c:v>69</c:v>
                </c:pt>
                <c:pt idx="1">
                  <c:v>45</c:v>
                </c:pt>
                <c:pt idx="2">
                  <c:v>70</c:v>
                </c:pt>
                <c:pt idx="3">
                  <c:v>150</c:v>
                </c:pt>
                <c:pt idx="4">
                  <c:v>67</c:v>
                </c:pt>
                <c:pt idx="5">
                  <c:v>100</c:v>
                </c:pt>
                <c:pt idx="6">
                  <c:v>95</c:v>
                </c:pt>
                <c:pt idx="7">
                  <c:v>60</c:v>
                </c:pt>
                <c:pt idx="8">
                  <c:v>70</c:v>
                </c:pt>
                <c:pt idx="9">
                  <c:v>96</c:v>
                </c:pt>
                <c:pt idx="10">
                  <c:v>120</c:v>
                </c:pt>
              </c:numCache>
            </c:numRef>
          </c:val>
          <c:extLst>
            <c:ext xmlns:c16="http://schemas.microsoft.com/office/drawing/2014/chart" uri="{C3380CC4-5D6E-409C-BE32-E72D297353CC}">
              <c16:uniqueId val="{00000001-1CB1-43AD-8361-A18888C3805A}"/>
            </c:ext>
          </c:extLst>
        </c:ser>
        <c:dLbls>
          <c:showLegendKey val="0"/>
          <c:showVal val="1"/>
          <c:showCatName val="0"/>
          <c:showSerName val="0"/>
          <c:showPercent val="0"/>
          <c:showBubbleSize val="0"/>
        </c:dLbls>
        <c:gapWidth val="150"/>
        <c:shape val="box"/>
        <c:axId val="1858048912"/>
        <c:axId val="1858026032"/>
        <c:axId val="0"/>
      </c:bar3DChart>
      <c:catAx>
        <c:axId val="185804891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8026032"/>
        <c:crosses val="autoZero"/>
        <c:auto val="1"/>
        <c:lblAlgn val="ctr"/>
        <c:lblOffset val="100"/>
        <c:noMultiLvlLbl val="0"/>
      </c:catAx>
      <c:valAx>
        <c:axId val="1858026032"/>
        <c:scaling>
          <c:orientation val="minMax"/>
        </c:scaling>
        <c:delete val="0"/>
        <c:axPos val="b"/>
        <c:majorGridlines>
          <c:spPr>
            <a:ln w="9525" cap="flat" cmpd="sng" algn="ctr">
              <a:solidFill>
                <a:schemeClr val="dk1">
                  <a:lumMod val="50000"/>
                  <a:lumOff val="5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8048912"/>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 saif project.xlsx]Sheet7!PivotTable4</c:name>
    <c:fmtId val="6"/>
  </c:pivotSource>
  <c:chart>
    <c:autoTitleDeleted val="1"/>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pivotFmt>
      <c:pivotFmt>
        <c:idx val="15"/>
      </c:pivotFmt>
      <c:pivotFmt>
        <c:idx val="16"/>
      </c:pivotFmt>
      <c:pivotFmt>
        <c:idx val="17"/>
      </c:pivotFmt>
      <c:pivotFmt>
        <c:idx val="18"/>
      </c:pivotFmt>
      <c:pivotFmt>
        <c:idx val="19"/>
      </c:pivotFmt>
      <c:pivotFmt>
        <c:idx val="20"/>
      </c:pivotFmt>
      <c:pivotFmt>
        <c:idx val="21"/>
      </c:pivotFmt>
      <c:pivotFmt>
        <c:idx val="22"/>
      </c:pivotFmt>
      <c:pivotFmt>
        <c:idx val="23"/>
      </c:pivotFmt>
      <c:pivotFmt>
        <c:idx val="24"/>
      </c:pivotFmt>
      <c:pivotFmt>
        <c:idx val="2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6"/>
        <c:spPr>
          <a:solidFill>
            <a:schemeClr val="accent1"/>
          </a:solidFill>
          <a:ln>
            <a:noFill/>
          </a:ln>
          <a:effectLst>
            <a:outerShdw blurRad="254000" sx="102000" sy="102000" algn="ctr" rotWithShape="0">
              <a:prstClr val="black">
                <a:alpha val="20000"/>
              </a:prstClr>
            </a:outerShdw>
          </a:effectLst>
          <a:sp3d/>
        </c:spPr>
      </c:pivotFmt>
      <c:pivotFmt>
        <c:idx val="27"/>
        <c:spPr>
          <a:solidFill>
            <a:schemeClr val="accent1"/>
          </a:solidFill>
          <a:ln>
            <a:noFill/>
          </a:ln>
          <a:effectLst>
            <a:outerShdw blurRad="254000" sx="102000" sy="102000" algn="ctr" rotWithShape="0">
              <a:prstClr val="black">
                <a:alpha val="20000"/>
              </a:prstClr>
            </a:outerShdw>
          </a:effectLst>
          <a:sp3d/>
        </c:spPr>
      </c:pivotFmt>
      <c:pivotFmt>
        <c:idx val="28"/>
        <c:spPr>
          <a:solidFill>
            <a:schemeClr val="accent1"/>
          </a:solidFill>
          <a:ln>
            <a:noFill/>
          </a:ln>
          <a:effectLst>
            <a:outerShdw blurRad="254000" sx="102000" sy="102000" algn="ctr" rotWithShape="0">
              <a:prstClr val="black">
                <a:alpha val="20000"/>
              </a:prstClr>
            </a:outerShdw>
          </a:effectLst>
          <a:sp3d/>
        </c:spPr>
      </c:pivotFmt>
      <c:pivotFmt>
        <c:idx val="29"/>
        <c:spPr>
          <a:solidFill>
            <a:schemeClr val="accent1"/>
          </a:solidFill>
          <a:ln>
            <a:noFill/>
          </a:ln>
          <a:effectLst>
            <a:outerShdw blurRad="254000" sx="102000" sy="102000" algn="ctr" rotWithShape="0">
              <a:prstClr val="black">
                <a:alpha val="20000"/>
              </a:prstClr>
            </a:outerShdw>
          </a:effectLst>
          <a:sp3d/>
        </c:spPr>
      </c:pivotFmt>
      <c:pivotFmt>
        <c:idx val="30"/>
        <c:spPr>
          <a:solidFill>
            <a:schemeClr val="accent1"/>
          </a:solidFill>
          <a:ln>
            <a:noFill/>
          </a:ln>
          <a:effectLst>
            <a:outerShdw blurRad="254000" sx="102000" sy="102000" algn="ctr" rotWithShape="0">
              <a:prstClr val="black">
                <a:alpha val="20000"/>
              </a:prstClr>
            </a:outerShdw>
          </a:effectLst>
          <a:sp3d/>
        </c:spPr>
      </c:pivotFmt>
      <c:pivotFmt>
        <c:idx val="31"/>
        <c:spPr>
          <a:solidFill>
            <a:schemeClr val="accent1"/>
          </a:solidFill>
          <a:ln>
            <a:noFill/>
          </a:ln>
          <a:effectLst>
            <a:outerShdw blurRad="254000" sx="102000" sy="102000" algn="ctr" rotWithShape="0">
              <a:prstClr val="black">
                <a:alpha val="20000"/>
              </a:prstClr>
            </a:outerShdw>
          </a:effectLst>
          <a:sp3d/>
        </c:spPr>
      </c:pivotFmt>
      <c:pivotFmt>
        <c:idx val="32"/>
        <c:spPr>
          <a:solidFill>
            <a:schemeClr val="accent1"/>
          </a:solidFill>
          <a:ln>
            <a:noFill/>
          </a:ln>
          <a:effectLst>
            <a:outerShdw blurRad="254000" sx="102000" sy="102000" algn="ctr" rotWithShape="0">
              <a:prstClr val="black">
                <a:alpha val="20000"/>
              </a:prstClr>
            </a:outerShdw>
          </a:effectLst>
          <a:sp3d/>
        </c:spPr>
      </c:pivotFmt>
      <c:pivotFmt>
        <c:idx val="33"/>
        <c:spPr>
          <a:solidFill>
            <a:schemeClr val="accent1"/>
          </a:solidFill>
          <a:ln>
            <a:noFill/>
          </a:ln>
          <a:effectLst>
            <a:outerShdw blurRad="254000" sx="102000" sy="102000" algn="ctr" rotWithShape="0">
              <a:prstClr val="black">
                <a:alpha val="20000"/>
              </a:prstClr>
            </a:outerShdw>
          </a:effectLst>
          <a:sp3d/>
        </c:spPr>
      </c:pivotFmt>
      <c:pivotFmt>
        <c:idx val="34"/>
        <c:spPr>
          <a:solidFill>
            <a:schemeClr val="accent1"/>
          </a:solidFill>
          <a:ln>
            <a:noFill/>
          </a:ln>
          <a:effectLst>
            <a:outerShdw blurRad="254000" sx="102000" sy="102000" algn="ctr" rotWithShape="0">
              <a:prstClr val="black">
                <a:alpha val="20000"/>
              </a:prstClr>
            </a:outerShdw>
          </a:effectLst>
          <a:sp3d/>
        </c:spPr>
      </c:pivotFmt>
      <c:pivotFmt>
        <c:idx val="35"/>
        <c:spPr>
          <a:solidFill>
            <a:schemeClr val="accent1"/>
          </a:solidFill>
          <a:ln>
            <a:noFill/>
          </a:ln>
          <a:effectLst>
            <a:outerShdw blurRad="254000" sx="102000" sy="102000" algn="ctr" rotWithShape="0">
              <a:prstClr val="black">
                <a:alpha val="20000"/>
              </a:prstClr>
            </a:outerShdw>
          </a:effectLst>
          <a:sp3d/>
        </c:spPr>
      </c:pivotFmt>
      <c:pivotFmt>
        <c:idx val="36"/>
        <c:spPr>
          <a:solidFill>
            <a:schemeClr val="accent1"/>
          </a:solidFill>
          <a:ln>
            <a:noFill/>
          </a:ln>
          <a:effectLst>
            <a:outerShdw blurRad="254000" sx="102000" sy="102000" algn="ctr" rotWithShape="0">
              <a:prstClr val="black">
                <a:alpha val="20000"/>
              </a:prstClr>
            </a:outerShdw>
          </a:effectLst>
          <a:sp3d/>
        </c:spPr>
      </c:pivotFmt>
      <c:pivotFmt>
        <c:idx val="37"/>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8"/>
        <c:spPr>
          <a:solidFill>
            <a:schemeClr val="accent1"/>
          </a:solidFill>
          <a:ln>
            <a:noFill/>
          </a:ln>
          <a:effectLst>
            <a:outerShdw blurRad="254000" sx="102000" sy="102000" algn="ctr" rotWithShape="0">
              <a:prstClr val="black">
                <a:alpha val="20000"/>
              </a:prstClr>
            </a:outerShdw>
          </a:effectLst>
          <a:sp3d/>
        </c:spPr>
      </c:pivotFmt>
      <c:pivotFmt>
        <c:idx val="39"/>
        <c:spPr>
          <a:solidFill>
            <a:schemeClr val="accent1"/>
          </a:solidFill>
          <a:ln>
            <a:noFill/>
          </a:ln>
          <a:effectLst>
            <a:outerShdw blurRad="254000" sx="102000" sy="102000" algn="ctr" rotWithShape="0">
              <a:prstClr val="black">
                <a:alpha val="20000"/>
              </a:prstClr>
            </a:outerShdw>
          </a:effectLst>
          <a:sp3d/>
        </c:spPr>
      </c:pivotFmt>
      <c:pivotFmt>
        <c:idx val="40"/>
        <c:spPr>
          <a:solidFill>
            <a:schemeClr val="accent1"/>
          </a:solidFill>
          <a:ln>
            <a:noFill/>
          </a:ln>
          <a:effectLst>
            <a:outerShdw blurRad="254000" sx="102000" sy="102000" algn="ctr" rotWithShape="0">
              <a:prstClr val="black">
                <a:alpha val="20000"/>
              </a:prstClr>
            </a:outerShdw>
          </a:effectLst>
          <a:sp3d/>
        </c:spPr>
      </c:pivotFmt>
      <c:pivotFmt>
        <c:idx val="41"/>
        <c:spPr>
          <a:solidFill>
            <a:schemeClr val="accent1"/>
          </a:solidFill>
          <a:ln>
            <a:noFill/>
          </a:ln>
          <a:effectLst>
            <a:outerShdw blurRad="254000" sx="102000" sy="102000" algn="ctr" rotWithShape="0">
              <a:prstClr val="black">
                <a:alpha val="20000"/>
              </a:prstClr>
            </a:outerShdw>
          </a:effectLst>
          <a:sp3d/>
        </c:spPr>
      </c:pivotFmt>
      <c:pivotFmt>
        <c:idx val="42"/>
        <c:spPr>
          <a:solidFill>
            <a:schemeClr val="accent1"/>
          </a:solidFill>
          <a:ln>
            <a:noFill/>
          </a:ln>
          <a:effectLst>
            <a:outerShdw blurRad="254000" sx="102000" sy="102000" algn="ctr" rotWithShape="0">
              <a:prstClr val="black">
                <a:alpha val="20000"/>
              </a:prstClr>
            </a:outerShdw>
          </a:effectLst>
          <a:sp3d/>
        </c:spPr>
      </c:pivotFmt>
      <c:pivotFmt>
        <c:idx val="43"/>
        <c:spPr>
          <a:solidFill>
            <a:schemeClr val="accent1"/>
          </a:solidFill>
          <a:ln>
            <a:noFill/>
          </a:ln>
          <a:effectLst>
            <a:outerShdw blurRad="254000" sx="102000" sy="102000" algn="ctr" rotWithShape="0">
              <a:prstClr val="black">
                <a:alpha val="20000"/>
              </a:prstClr>
            </a:outerShdw>
          </a:effectLst>
          <a:sp3d/>
        </c:spPr>
      </c:pivotFmt>
      <c:pivotFmt>
        <c:idx val="44"/>
        <c:spPr>
          <a:solidFill>
            <a:schemeClr val="accent1"/>
          </a:solidFill>
          <a:ln>
            <a:noFill/>
          </a:ln>
          <a:effectLst>
            <a:outerShdw blurRad="254000" sx="102000" sy="102000" algn="ctr" rotWithShape="0">
              <a:prstClr val="black">
                <a:alpha val="20000"/>
              </a:prstClr>
            </a:outerShdw>
          </a:effectLst>
          <a:sp3d/>
        </c:spPr>
      </c:pivotFmt>
      <c:pivotFmt>
        <c:idx val="45"/>
        <c:spPr>
          <a:solidFill>
            <a:schemeClr val="accent1"/>
          </a:solidFill>
          <a:ln>
            <a:noFill/>
          </a:ln>
          <a:effectLst>
            <a:outerShdw blurRad="254000" sx="102000" sy="102000" algn="ctr" rotWithShape="0">
              <a:prstClr val="black">
                <a:alpha val="20000"/>
              </a:prstClr>
            </a:outerShdw>
          </a:effectLst>
          <a:sp3d/>
        </c:spPr>
      </c:pivotFmt>
      <c:pivotFmt>
        <c:idx val="46"/>
        <c:spPr>
          <a:solidFill>
            <a:schemeClr val="accent1"/>
          </a:solidFill>
          <a:ln>
            <a:noFill/>
          </a:ln>
          <a:effectLst>
            <a:outerShdw blurRad="254000" sx="102000" sy="102000" algn="ctr" rotWithShape="0">
              <a:prstClr val="black">
                <a:alpha val="20000"/>
              </a:prstClr>
            </a:outerShdw>
          </a:effectLst>
          <a:sp3d/>
        </c:spPr>
      </c:pivotFmt>
      <c:pivotFmt>
        <c:idx val="47"/>
        <c:spPr>
          <a:solidFill>
            <a:schemeClr val="accent1"/>
          </a:solidFill>
          <a:ln>
            <a:noFill/>
          </a:ln>
          <a:effectLst>
            <a:outerShdw blurRad="254000" sx="102000" sy="102000" algn="ctr" rotWithShape="0">
              <a:prstClr val="black">
                <a:alpha val="20000"/>
              </a:prstClr>
            </a:outerShdw>
          </a:effectLst>
          <a:sp3d/>
        </c:spPr>
      </c:pivotFmt>
      <c:pivotFmt>
        <c:idx val="48"/>
        <c:spPr>
          <a:solidFill>
            <a:schemeClr val="accent1"/>
          </a:solidFill>
          <a:ln>
            <a:noFill/>
          </a:ln>
          <a:effectLst>
            <a:outerShdw blurRad="254000" sx="102000" sy="102000" algn="ctr" rotWithShape="0">
              <a:prstClr val="black">
                <a:alpha val="20000"/>
              </a:prstClr>
            </a:outerShdw>
          </a:effectLst>
          <a:sp3d/>
        </c:spPr>
      </c:pivotFmt>
      <c:pivotFmt>
        <c:idx val="49"/>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0"/>
        <c:spPr>
          <a:solidFill>
            <a:schemeClr val="accent1"/>
          </a:solidFill>
          <a:ln>
            <a:noFill/>
          </a:ln>
          <a:effectLst>
            <a:outerShdw blurRad="254000" sx="102000" sy="102000" algn="ctr" rotWithShape="0">
              <a:prstClr val="black">
                <a:alpha val="20000"/>
              </a:prstClr>
            </a:outerShdw>
          </a:effectLst>
          <a:sp3d/>
        </c:spPr>
      </c:pivotFmt>
      <c:pivotFmt>
        <c:idx val="51"/>
        <c:spPr>
          <a:solidFill>
            <a:schemeClr val="accent1"/>
          </a:solidFill>
          <a:ln>
            <a:noFill/>
          </a:ln>
          <a:effectLst>
            <a:outerShdw blurRad="254000" sx="102000" sy="102000" algn="ctr" rotWithShape="0">
              <a:prstClr val="black">
                <a:alpha val="20000"/>
              </a:prstClr>
            </a:outerShdw>
          </a:effectLst>
          <a:sp3d/>
        </c:spPr>
      </c:pivotFmt>
      <c:pivotFmt>
        <c:idx val="52"/>
        <c:spPr>
          <a:solidFill>
            <a:schemeClr val="accent1"/>
          </a:solidFill>
          <a:ln>
            <a:noFill/>
          </a:ln>
          <a:effectLst>
            <a:outerShdw blurRad="254000" sx="102000" sy="102000" algn="ctr" rotWithShape="0">
              <a:prstClr val="black">
                <a:alpha val="20000"/>
              </a:prstClr>
            </a:outerShdw>
          </a:effectLst>
          <a:sp3d/>
        </c:spPr>
      </c:pivotFmt>
      <c:pivotFmt>
        <c:idx val="53"/>
        <c:spPr>
          <a:solidFill>
            <a:schemeClr val="accent1"/>
          </a:solidFill>
          <a:ln>
            <a:noFill/>
          </a:ln>
          <a:effectLst>
            <a:outerShdw blurRad="254000" sx="102000" sy="102000" algn="ctr" rotWithShape="0">
              <a:prstClr val="black">
                <a:alpha val="20000"/>
              </a:prstClr>
            </a:outerShdw>
          </a:effectLst>
          <a:sp3d/>
        </c:spPr>
      </c:pivotFmt>
      <c:pivotFmt>
        <c:idx val="54"/>
        <c:spPr>
          <a:solidFill>
            <a:schemeClr val="accent1"/>
          </a:solidFill>
          <a:ln>
            <a:noFill/>
          </a:ln>
          <a:effectLst>
            <a:outerShdw blurRad="254000" sx="102000" sy="102000" algn="ctr" rotWithShape="0">
              <a:prstClr val="black">
                <a:alpha val="20000"/>
              </a:prstClr>
            </a:outerShdw>
          </a:effectLst>
          <a:sp3d/>
        </c:spPr>
      </c:pivotFmt>
      <c:pivotFmt>
        <c:idx val="55"/>
        <c:spPr>
          <a:solidFill>
            <a:schemeClr val="accent1"/>
          </a:solidFill>
          <a:ln>
            <a:noFill/>
          </a:ln>
          <a:effectLst>
            <a:outerShdw blurRad="254000" sx="102000" sy="102000" algn="ctr" rotWithShape="0">
              <a:prstClr val="black">
                <a:alpha val="20000"/>
              </a:prstClr>
            </a:outerShdw>
          </a:effectLst>
          <a:sp3d/>
        </c:spPr>
      </c:pivotFmt>
      <c:pivotFmt>
        <c:idx val="56"/>
        <c:spPr>
          <a:solidFill>
            <a:schemeClr val="accent1"/>
          </a:solidFill>
          <a:ln>
            <a:noFill/>
          </a:ln>
          <a:effectLst>
            <a:outerShdw blurRad="254000" sx="102000" sy="102000" algn="ctr" rotWithShape="0">
              <a:prstClr val="black">
                <a:alpha val="20000"/>
              </a:prstClr>
            </a:outerShdw>
          </a:effectLst>
          <a:sp3d/>
        </c:spPr>
      </c:pivotFmt>
      <c:pivotFmt>
        <c:idx val="57"/>
        <c:spPr>
          <a:solidFill>
            <a:schemeClr val="accent1"/>
          </a:solidFill>
          <a:ln>
            <a:noFill/>
          </a:ln>
          <a:effectLst>
            <a:outerShdw blurRad="254000" sx="102000" sy="102000" algn="ctr" rotWithShape="0">
              <a:prstClr val="black">
                <a:alpha val="20000"/>
              </a:prstClr>
            </a:outerShdw>
          </a:effectLst>
          <a:sp3d/>
        </c:spPr>
      </c:pivotFmt>
      <c:pivotFmt>
        <c:idx val="58"/>
        <c:spPr>
          <a:solidFill>
            <a:schemeClr val="accent1"/>
          </a:solidFill>
          <a:ln>
            <a:noFill/>
          </a:ln>
          <a:effectLst>
            <a:outerShdw blurRad="254000" sx="102000" sy="102000" algn="ctr" rotWithShape="0">
              <a:prstClr val="black">
                <a:alpha val="20000"/>
              </a:prstClr>
            </a:outerShdw>
          </a:effectLst>
          <a:sp3d/>
        </c:spPr>
      </c:pivotFmt>
      <c:pivotFmt>
        <c:idx val="59"/>
        <c:spPr>
          <a:solidFill>
            <a:schemeClr val="accent1"/>
          </a:solidFill>
          <a:ln>
            <a:noFill/>
          </a:ln>
          <a:effectLst>
            <a:outerShdw blurRad="254000" sx="102000" sy="102000" algn="ctr" rotWithShape="0">
              <a:prstClr val="black">
                <a:alpha val="20000"/>
              </a:prstClr>
            </a:outerShdw>
          </a:effectLst>
          <a:sp3d/>
        </c:spPr>
      </c:pivotFmt>
      <c:pivotFmt>
        <c:idx val="60"/>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4255922519580451E-2"/>
          <c:y val="4.9992140343289859E-2"/>
          <c:w val="0.88942266065951658"/>
          <c:h val="0.92667819416317487"/>
        </c:manualLayout>
      </c:layout>
      <c:pie3DChart>
        <c:varyColors val="1"/>
        <c:ser>
          <c:idx val="0"/>
          <c:order val="0"/>
          <c:tx>
            <c:strRef>
              <c:f>Sheet7!$B$3</c:f>
              <c:strCache>
                <c:ptCount val="1"/>
                <c:pt idx="0">
                  <c:v>Total</c:v>
                </c:pt>
              </c:strCache>
            </c:strRef>
          </c:tx>
          <c:explosion val="10"/>
          <c:dPt>
            <c:idx val="0"/>
            <c:bubble3D val="0"/>
            <c:spPr>
              <a:solidFill>
                <a:schemeClr val="accent1"/>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1-BED3-480F-844C-B4501D302F99}"/>
              </c:ext>
            </c:extLst>
          </c:dPt>
          <c:dPt>
            <c:idx val="1"/>
            <c:bubble3D val="0"/>
            <c:spPr>
              <a:solidFill>
                <a:schemeClr val="accent2"/>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3-BED3-480F-844C-B4501D302F99}"/>
              </c:ext>
            </c:extLst>
          </c:dPt>
          <c:dPt>
            <c:idx val="2"/>
            <c:bubble3D val="0"/>
            <c:spPr>
              <a:solidFill>
                <a:schemeClr val="accent3"/>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5-BED3-480F-844C-B4501D302F99}"/>
              </c:ext>
            </c:extLst>
          </c:dPt>
          <c:dPt>
            <c:idx val="3"/>
            <c:bubble3D val="0"/>
            <c:spPr>
              <a:solidFill>
                <a:schemeClr val="accent4"/>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7-BED3-480F-844C-B4501D302F99}"/>
              </c:ext>
            </c:extLst>
          </c:dPt>
          <c:dPt>
            <c:idx val="4"/>
            <c:bubble3D val="0"/>
            <c:spPr>
              <a:solidFill>
                <a:schemeClr val="accent5"/>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9-BED3-480F-844C-B4501D302F99}"/>
              </c:ext>
            </c:extLst>
          </c:dPt>
          <c:dPt>
            <c:idx val="5"/>
            <c:bubble3D val="0"/>
            <c:spPr>
              <a:solidFill>
                <a:schemeClr val="accent6"/>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B-BED3-480F-844C-B4501D302F99}"/>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D-BED3-480F-844C-B4501D302F99}"/>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0F-BED3-480F-844C-B4501D302F99}"/>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1-BED3-480F-844C-B4501D302F99}"/>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3-BED3-480F-844C-B4501D302F99}"/>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a:sp3d/>
            </c:spPr>
            <c:extLst>
              <c:ext xmlns:c16="http://schemas.microsoft.com/office/drawing/2014/chart" uri="{C3380CC4-5D6E-409C-BE32-E72D297353CC}">
                <c16:uniqueId val="{00000015-BED3-480F-844C-B4501D302F99}"/>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15:layout/>
              </c:ext>
            </c:extLst>
          </c:dLbls>
          <c:cat>
            <c:strRef>
              <c:f>Sheet7!$A$4:$A$15</c:f>
              <c:strCache>
                <c:ptCount val="11"/>
                <c:pt idx="0">
                  <c:v>Abdul</c:v>
                </c:pt>
                <c:pt idx="1">
                  <c:v>Billa</c:v>
                </c:pt>
                <c:pt idx="2">
                  <c:v>Faisal</c:v>
                </c:pt>
                <c:pt idx="3">
                  <c:v>Maruf</c:v>
                </c:pt>
                <c:pt idx="4">
                  <c:v>Nayan</c:v>
                </c:pt>
                <c:pt idx="5">
                  <c:v>Nur</c:v>
                </c:pt>
                <c:pt idx="6">
                  <c:v>Rasel</c:v>
                </c:pt>
                <c:pt idx="7">
                  <c:v>Saif</c:v>
                </c:pt>
                <c:pt idx="8">
                  <c:v>Samiul</c:v>
                </c:pt>
                <c:pt idx="9">
                  <c:v>Sayem</c:v>
                </c:pt>
                <c:pt idx="10">
                  <c:v>Siam </c:v>
                </c:pt>
              </c:strCache>
            </c:strRef>
          </c:cat>
          <c:val>
            <c:numRef>
              <c:f>Sheet7!$B$4:$B$15</c:f>
              <c:numCache>
                <c:formatCode>General</c:formatCode>
                <c:ptCount val="11"/>
                <c:pt idx="0">
                  <c:v>29808</c:v>
                </c:pt>
                <c:pt idx="1">
                  <c:v>19440</c:v>
                </c:pt>
                <c:pt idx="2">
                  <c:v>30240</c:v>
                </c:pt>
                <c:pt idx="3">
                  <c:v>64800</c:v>
                </c:pt>
                <c:pt idx="4">
                  <c:v>28944</c:v>
                </c:pt>
                <c:pt idx="5">
                  <c:v>43200</c:v>
                </c:pt>
                <c:pt idx="6">
                  <c:v>41040</c:v>
                </c:pt>
                <c:pt idx="7">
                  <c:v>25920</c:v>
                </c:pt>
                <c:pt idx="8">
                  <c:v>30240</c:v>
                </c:pt>
                <c:pt idx="9">
                  <c:v>41472</c:v>
                </c:pt>
                <c:pt idx="10">
                  <c:v>51840</c:v>
                </c:pt>
              </c:numCache>
            </c:numRef>
          </c:val>
          <c:extLst>
            <c:ext xmlns:c16="http://schemas.microsoft.com/office/drawing/2014/chart" uri="{C3380CC4-5D6E-409C-BE32-E72D297353CC}">
              <c16:uniqueId val="{00000016-BED3-480F-844C-B4501D302F99}"/>
            </c:ext>
          </c:extLst>
        </c:ser>
        <c:dLbls>
          <c:dLblPos val="ctr"/>
          <c:showLegendKey val="0"/>
          <c:showVal val="0"/>
          <c:showCatName val="0"/>
          <c:showSerName val="0"/>
          <c:showPercent val="1"/>
          <c:showBubbleSize val="0"/>
          <c:showLeaderLines val="1"/>
        </c:dLbls>
      </c:pie3DChart>
      <c:spPr>
        <a:noFill/>
        <a:ln>
          <a:noFill/>
        </a:ln>
        <a:effectLst/>
      </c:spPr>
    </c:plotArea>
    <c:legend>
      <c:legendPos val="r"/>
      <c:layout/>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dk1">
            <a:lumMod val="50000"/>
            <a:lumOff val="50000"/>
          </a:schemeClr>
        </a:solidFill>
        <a:round/>
      </a:ln>
    </cs:spPr>
  </cs:gridlineMajor>
  <cs:gridlineMinor>
    <cs:lnRef idx="0"/>
    <cs:fillRef idx="0"/>
    <cs:effectRef idx="0"/>
    <cs:fontRef idx="minor">
      <a:schemeClr val="tx1"/>
    </cs:fontRef>
    <cs:spPr>
      <a:ln>
        <a:solidFill>
          <a:schemeClr val="dk1">
            <a:lumMod val="60000"/>
            <a:lumOff val="40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64">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6E18B6-ADB3-44E3-862F-69AB99D9E2D2}" type="datetimeFigureOut">
              <a:rPr lang="en-GB" smtClean="0"/>
              <a:t>15/02/2025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190065-3699-4C46-87C0-E37A57FA7C19}" type="slidenum">
              <a:rPr lang="en-GB" smtClean="0"/>
              <a:t>‹#›</a:t>
            </a:fld>
            <a:endParaRPr lang="en-GB"/>
          </a:p>
        </p:txBody>
      </p:sp>
    </p:spTree>
    <p:extLst>
      <p:ext uri="{BB962C8B-B14F-4D97-AF65-F5344CB8AC3E}">
        <p14:creationId xmlns:p14="http://schemas.microsoft.com/office/powerpoint/2010/main" val="4057606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CE96F90-06EA-485C-9669-EC09E74C71E1}" type="datetimeFigureOut">
              <a:rPr lang="en-GB" smtClean="0"/>
              <a:t>15/02/2025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168476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E96F90-06EA-485C-9669-EC09E74C71E1}" type="datetimeFigureOut">
              <a:rPr lang="en-GB" smtClean="0"/>
              <a:t>15/02/2025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751496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E96F90-06EA-485C-9669-EC09E74C71E1}" type="datetimeFigureOut">
              <a:rPr lang="en-GB" smtClean="0"/>
              <a:t>15/02/2025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5328192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CE96F90-06EA-485C-9669-EC09E74C71E1}" type="datetimeFigureOut">
              <a:rPr lang="en-GB" smtClean="0"/>
              <a:t>15/02/2025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1041046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CE96F90-06EA-485C-9669-EC09E74C71E1}" type="datetimeFigureOut">
              <a:rPr lang="en-GB" smtClean="0"/>
              <a:t>15/02/2025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109131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CE96F90-06EA-485C-9669-EC09E74C71E1}" type="datetimeFigureOut">
              <a:rPr lang="en-GB" smtClean="0"/>
              <a:t>15/02/2025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149681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smtClean="0"/>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Date Placeholder 6"/>
          <p:cNvSpPr>
            <a:spLocks noGrp="1"/>
          </p:cNvSpPr>
          <p:nvPr>
            <p:ph type="dt" sz="half" idx="10"/>
          </p:nvPr>
        </p:nvSpPr>
        <p:spPr/>
        <p:txBody>
          <a:bodyPr/>
          <a:lstStyle/>
          <a:p>
            <a:fld id="{DCE96F90-06EA-485C-9669-EC09E74C71E1}" type="datetimeFigureOut">
              <a:rPr lang="en-GB" smtClean="0"/>
              <a:t>15/02/2025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945287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CE96F90-06EA-485C-9669-EC09E74C71E1}" type="datetimeFigureOut">
              <a:rPr lang="en-GB" smtClean="0"/>
              <a:t>15/02/2025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104260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96F90-06EA-485C-9669-EC09E74C71E1}" type="datetimeFigureOut">
              <a:rPr lang="en-GB" smtClean="0"/>
              <a:t>15/02/2025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2760123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E96F90-06EA-485C-9669-EC09E74C71E1}" type="datetimeFigureOut">
              <a:rPr lang="en-GB" smtClean="0"/>
              <a:t>15/02/2025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3905869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CE96F90-06EA-485C-9669-EC09E74C71E1}" type="datetimeFigureOut">
              <a:rPr lang="en-GB" smtClean="0"/>
              <a:t>15/02/2025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E3BA3D2A-C38F-420B-8077-6BDA9CBF659B}" type="slidenum">
              <a:rPr lang="en-GB" smtClean="0"/>
              <a:t>‹#›</a:t>
            </a:fld>
            <a:endParaRPr lang="en-GB"/>
          </a:p>
        </p:txBody>
      </p:sp>
    </p:spTree>
    <p:extLst>
      <p:ext uri="{BB962C8B-B14F-4D97-AF65-F5344CB8AC3E}">
        <p14:creationId xmlns:p14="http://schemas.microsoft.com/office/powerpoint/2010/main" val="20565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96F90-06EA-485C-9669-EC09E74C71E1}" type="datetimeFigureOut">
              <a:rPr lang="en-GB" smtClean="0"/>
              <a:t>15/02/2025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A3D2A-C38F-420B-8077-6BDA9CBF659B}" type="slidenum">
              <a:rPr lang="en-GB" smtClean="0"/>
              <a:t>‹#›</a:t>
            </a:fld>
            <a:endParaRPr lang="en-GB"/>
          </a:p>
        </p:txBody>
      </p:sp>
    </p:spTree>
    <p:extLst>
      <p:ext uri="{BB962C8B-B14F-4D97-AF65-F5344CB8AC3E}">
        <p14:creationId xmlns:p14="http://schemas.microsoft.com/office/powerpoint/2010/main" val="4046261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file:///C:\Users\SSD%20TELECOM\Documents\3rd%20semester%20(201-205)\Book2%20saif%20project.xlsx"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19883" y="914400"/>
            <a:ext cx="3625970" cy="2135038"/>
          </a:xfrm>
        </p:spPr>
        <p:txBody>
          <a:bodyPr>
            <a:normAutofit/>
          </a:bodyPr>
          <a:lstStyle/>
          <a:p>
            <a:r>
              <a:rPr lang="en-US" sz="3200" dirty="0" smtClean="0"/>
              <a:t>Welcome to My Presentation</a:t>
            </a:r>
            <a:endParaRPr lang="en-GB" sz="3200" dirty="0"/>
          </a:p>
        </p:txBody>
      </p:sp>
      <p:sp>
        <p:nvSpPr>
          <p:cNvPr id="5" name="Rectangle 4"/>
          <p:cNvSpPr/>
          <p:nvPr/>
        </p:nvSpPr>
        <p:spPr>
          <a:xfrm>
            <a:off x="6096000" y="1130060"/>
            <a:ext cx="45719" cy="470139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ectangle 5"/>
          <p:cNvSpPr/>
          <p:nvPr/>
        </p:nvSpPr>
        <p:spPr>
          <a:xfrm flipH="1">
            <a:off x="6202681" y="1282461"/>
            <a:ext cx="45719" cy="42902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p:nvSpPr>
        <p:spPr>
          <a:xfrm flipH="1">
            <a:off x="5989319" y="1283898"/>
            <a:ext cx="45719" cy="429020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983411" y="3838755"/>
            <a:ext cx="3364302" cy="1938992"/>
          </a:xfrm>
          <a:prstGeom prst="rect">
            <a:avLst/>
          </a:prstGeom>
          <a:noFill/>
        </p:spPr>
        <p:txBody>
          <a:bodyPr wrap="square" rtlCol="0">
            <a:spAutoFit/>
          </a:bodyPr>
          <a:lstStyle/>
          <a:p>
            <a:r>
              <a:rPr lang="en-US" sz="2400" dirty="0" err="1" smtClean="0"/>
              <a:t>Md</a:t>
            </a:r>
            <a:r>
              <a:rPr lang="en-US" sz="2400" dirty="0" smtClean="0"/>
              <a:t> </a:t>
            </a:r>
            <a:r>
              <a:rPr lang="en-US" sz="2400" dirty="0" err="1" smtClean="0"/>
              <a:t>Saif</a:t>
            </a:r>
            <a:r>
              <a:rPr lang="en-US" sz="2400" dirty="0" smtClean="0"/>
              <a:t> </a:t>
            </a:r>
            <a:r>
              <a:rPr lang="en-US" sz="2400" dirty="0" smtClean="0"/>
              <a:t>Uddin</a:t>
            </a:r>
          </a:p>
          <a:p>
            <a:r>
              <a:rPr lang="en-US" sz="2400" dirty="0" smtClean="0"/>
              <a:t>Serial no :11</a:t>
            </a:r>
            <a:endParaRPr lang="en-US" sz="2400" dirty="0" smtClean="0"/>
          </a:p>
          <a:p>
            <a:r>
              <a:rPr lang="en-US" sz="2400" dirty="0" smtClean="0"/>
              <a:t>68 batch</a:t>
            </a:r>
          </a:p>
          <a:p>
            <a:r>
              <a:rPr lang="en-US" sz="2400" dirty="0" smtClean="0"/>
              <a:t>Department of F&amp;B</a:t>
            </a:r>
          </a:p>
          <a:p>
            <a:r>
              <a:rPr lang="en-US" sz="2400" dirty="0" smtClean="0"/>
              <a:t>University of </a:t>
            </a:r>
            <a:r>
              <a:rPr lang="en-US" sz="2400" dirty="0"/>
              <a:t>B</a:t>
            </a:r>
            <a:r>
              <a:rPr lang="en-US" sz="2400" dirty="0" smtClean="0"/>
              <a:t>arisal</a:t>
            </a:r>
            <a:endParaRPr lang="en-GB" sz="2400" dirty="0"/>
          </a:p>
        </p:txBody>
      </p:sp>
      <p:pic>
        <p:nvPicPr>
          <p:cNvPr id="2" name="Picture 1"/>
          <p:cNvPicPr>
            <a:picLocks noChangeAspect="1"/>
          </p:cNvPicPr>
          <p:nvPr/>
        </p:nvPicPr>
        <p:blipFill>
          <a:blip r:embed="rId2"/>
          <a:stretch>
            <a:fillRect/>
          </a:stretch>
        </p:blipFill>
        <p:spPr>
          <a:xfrm>
            <a:off x="6435420" y="198858"/>
            <a:ext cx="2854544" cy="2850580"/>
          </a:xfrm>
          <a:prstGeom prst="rect">
            <a:avLst/>
          </a:prstGeom>
        </p:spPr>
      </p:pic>
      <p:pic>
        <p:nvPicPr>
          <p:cNvPr id="4" name="Picture 3"/>
          <p:cNvPicPr>
            <a:picLocks noChangeAspect="1"/>
          </p:cNvPicPr>
          <p:nvPr/>
        </p:nvPicPr>
        <p:blipFill>
          <a:blip r:embed="rId3"/>
          <a:stretch>
            <a:fillRect/>
          </a:stretch>
        </p:blipFill>
        <p:spPr>
          <a:xfrm>
            <a:off x="8820224" y="130340"/>
            <a:ext cx="2987615" cy="2987615"/>
          </a:xfrm>
          <a:prstGeom prst="rect">
            <a:avLst/>
          </a:prstGeom>
        </p:spPr>
      </p:pic>
      <p:sp>
        <p:nvSpPr>
          <p:cNvPr id="8" name="TextBox 7"/>
          <p:cNvSpPr txBox="1"/>
          <p:nvPr/>
        </p:nvSpPr>
        <p:spPr>
          <a:xfrm>
            <a:off x="7064349" y="4736500"/>
            <a:ext cx="4451230" cy="685059"/>
          </a:xfrm>
          <a:prstGeom prst="rect">
            <a:avLst/>
          </a:prstGeom>
          <a:noFill/>
        </p:spPr>
        <p:txBody>
          <a:bodyPr wrap="square" rtlCol="0">
            <a:spAutoFit/>
          </a:bodyPr>
          <a:lstStyle/>
          <a:p>
            <a:pPr algn="ctr">
              <a:lnSpc>
                <a:spcPct val="107000"/>
              </a:lnSpc>
              <a:spcAft>
                <a:spcPts val="800"/>
              </a:spcAft>
            </a:pPr>
            <a:r>
              <a:rPr lang="en-GB" b="1" dirty="0">
                <a:latin typeface="Bradley Hand ITC" panose="03070402050302030203" pitchFamily="66" charset="0"/>
                <a:ea typeface="Calibri" panose="020F0502020204030204" pitchFamily="34" charset="0"/>
                <a:cs typeface="Times New Roman" panose="02020603050405020304" pitchFamily="18" charset="0"/>
              </a:rPr>
              <a:t>Employee payment and Tax Calculation for “ABC” Industries LTD</a:t>
            </a:r>
            <a:endParaRPr lang="en-GB" sz="1050" dirty="0">
              <a:effectLst/>
              <a:latin typeface="Bradley Hand ITC" panose="03070402050302030203" pitchFamily="66"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551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46053" y="690113"/>
            <a:ext cx="8531524" cy="369332"/>
          </a:xfrm>
          <a:prstGeom prst="rect">
            <a:avLst/>
          </a:prstGeom>
          <a:solidFill>
            <a:schemeClr val="accent1">
              <a:lumMod val="40000"/>
              <a:lumOff val="60000"/>
            </a:schemeClr>
          </a:solidFill>
        </p:spPr>
        <p:txBody>
          <a:bodyPr wrap="square" rtlCol="0">
            <a:spAutoFit/>
          </a:bodyPr>
          <a:lstStyle/>
          <a:p>
            <a:pPr algn="ctr"/>
            <a:r>
              <a:rPr lang="en-GB" b="1" dirty="0">
                <a:latin typeface="Lucida Sans" panose="020B0602030504020204" pitchFamily="34" charset="0"/>
              </a:rPr>
              <a:t>Employee payment and Tax Calculation for “ABC” Industries LTD</a:t>
            </a:r>
            <a:endParaRPr lang="en-GB" dirty="0">
              <a:latin typeface="Lucida Sans" panose="020B0602030504020204" pitchFamily="34" charset="0"/>
            </a:endParaRPr>
          </a:p>
        </p:txBody>
      </p:sp>
      <p:sp>
        <p:nvSpPr>
          <p:cNvPr id="3" name="TextBox 2"/>
          <p:cNvSpPr txBox="1"/>
          <p:nvPr/>
        </p:nvSpPr>
        <p:spPr>
          <a:xfrm>
            <a:off x="428445" y="1500997"/>
            <a:ext cx="10731261" cy="523220"/>
          </a:xfrm>
          <a:prstGeom prst="rect">
            <a:avLst/>
          </a:prstGeom>
          <a:noFill/>
        </p:spPr>
        <p:txBody>
          <a:bodyPr wrap="square" rtlCol="0">
            <a:spAutoFit/>
          </a:bodyPr>
          <a:lstStyle/>
          <a:p>
            <a:r>
              <a:rPr lang="en-US" sz="2800" b="1" dirty="0" err="1"/>
              <a:t>I</a:t>
            </a:r>
            <a:r>
              <a:rPr lang="en-US" sz="2800" b="1" dirty="0" err="1" smtClean="0"/>
              <a:t>ntroduation</a:t>
            </a:r>
            <a:endParaRPr lang="en-GB" sz="2800" b="1" dirty="0"/>
          </a:p>
        </p:txBody>
      </p:sp>
      <p:sp>
        <p:nvSpPr>
          <p:cNvPr id="4" name="TextBox 3"/>
          <p:cNvSpPr txBox="1"/>
          <p:nvPr/>
        </p:nvSpPr>
        <p:spPr>
          <a:xfrm>
            <a:off x="353683" y="2024217"/>
            <a:ext cx="11283351" cy="4154984"/>
          </a:xfrm>
          <a:prstGeom prst="rect">
            <a:avLst/>
          </a:prstGeom>
          <a:noFill/>
        </p:spPr>
        <p:txBody>
          <a:bodyPr wrap="square" rtlCol="0">
            <a:spAutoFit/>
          </a:bodyPr>
          <a:lstStyle/>
          <a:p>
            <a:r>
              <a:rPr lang="en-GB" sz="2400" dirty="0"/>
              <a:t>This project aims to calculate employee payments and corresponding tax deductions for the employees of "ABC Industries Ltd." based on their hourly rate and total working hours. The calculation also determines their tax status, categorizing them into various levels (CIP, Not Good , Moderate, and General) based on the tax amount. The use of Excel formulas ensures accurate and automated results, eliminating manual errors.</a:t>
            </a:r>
          </a:p>
          <a:p>
            <a:r>
              <a:rPr lang="en-GB" sz="2400" dirty="0"/>
              <a:t>And the tax paid </a:t>
            </a:r>
            <a:r>
              <a:rPr lang="en-GB" sz="2400" dirty="0" err="1" smtClean="0"/>
              <a:t>annualy</a:t>
            </a:r>
            <a:r>
              <a:rPr lang="en-GB" sz="2400" dirty="0" smtClean="0"/>
              <a:t> .</a:t>
            </a:r>
            <a:r>
              <a:rPr lang="en-GB" dirty="0"/>
              <a:t> </a:t>
            </a:r>
            <a:r>
              <a:rPr lang="en-GB" sz="2400" dirty="0"/>
              <a:t>This report presents the process and results of calculating employee payments and tax deductions for "ABC Industries Ltd." based on employee hourly rates and working hours. The purpose of this analysis is to automate the payroll process, ensuring accurate calculations and categorization of employees based on their tax contributions</a:t>
            </a:r>
            <a:r>
              <a:rPr lang="en-GB" sz="2400" dirty="0" smtClean="0"/>
              <a:t>.</a:t>
            </a:r>
            <a:endParaRPr lang="en-GB" sz="2400" dirty="0"/>
          </a:p>
          <a:p>
            <a:endParaRPr lang="en-GB" sz="2400" dirty="0"/>
          </a:p>
        </p:txBody>
      </p:sp>
    </p:spTree>
    <p:extLst>
      <p:ext uri="{BB962C8B-B14F-4D97-AF65-F5344CB8AC3E}">
        <p14:creationId xmlns:p14="http://schemas.microsoft.com/office/powerpoint/2010/main" val="18191344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01925"/>
            <a:ext cx="9161253" cy="5909310"/>
          </a:xfrm>
          <a:prstGeom prst="rect">
            <a:avLst/>
          </a:prstGeom>
          <a:noFill/>
        </p:spPr>
        <p:txBody>
          <a:bodyPr wrap="square" rtlCol="0">
            <a:spAutoFit/>
          </a:bodyPr>
          <a:lstStyle/>
          <a:p>
            <a:r>
              <a:rPr lang="en-GB" b="1" u="sng" dirty="0" smtClean="0"/>
              <a:t> </a:t>
            </a:r>
            <a:r>
              <a:rPr lang="en-GB" b="1" u="sng" dirty="0">
                <a:hlinkClick r:id="rId2"/>
              </a:rPr>
              <a:t>Total Payment Calculation</a:t>
            </a:r>
            <a:r>
              <a:rPr lang="en-GB" b="1" dirty="0"/>
              <a:t> </a:t>
            </a:r>
          </a:p>
          <a:p>
            <a:r>
              <a:rPr lang="en-GB" dirty="0"/>
              <a:t> </a:t>
            </a:r>
          </a:p>
          <a:p>
            <a:pPr lvl="0"/>
            <a:r>
              <a:rPr lang="en-GB" dirty="0"/>
              <a:t>For each employee , the total payment is calculation using </a:t>
            </a:r>
            <a:r>
              <a:rPr lang="en-GB" dirty="0" err="1"/>
              <a:t>th</a:t>
            </a:r>
            <a:r>
              <a:rPr lang="en-GB" dirty="0"/>
              <a:t> formula .</a:t>
            </a:r>
          </a:p>
          <a:p>
            <a:pPr lvl="0"/>
            <a:r>
              <a:rPr lang="en-GB" dirty="0"/>
              <a:t>The total payment is made by yearly , but we calculated monthly payment first ,than yearly.]</a:t>
            </a:r>
          </a:p>
          <a:p>
            <a:r>
              <a:rPr lang="en-GB" dirty="0"/>
              <a:t> </a:t>
            </a:r>
          </a:p>
          <a:p>
            <a:r>
              <a:rPr lang="en-GB" dirty="0"/>
              <a:t> </a:t>
            </a:r>
          </a:p>
          <a:p>
            <a:r>
              <a:rPr lang="en-GB" dirty="0"/>
              <a:t>Formula ; </a:t>
            </a:r>
          </a:p>
          <a:p>
            <a:r>
              <a:rPr lang="en-GB" u="sng" dirty="0"/>
              <a:t>                    </a:t>
            </a:r>
            <a:r>
              <a:rPr lang="en-GB" dirty="0"/>
              <a:t>Monthly payment  = ( Rate/hour )× ( Daily working hours ) × 30</a:t>
            </a:r>
          </a:p>
          <a:p>
            <a:r>
              <a:rPr lang="en-GB" dirty="0"/>
              <a:t> </a:t>
            </a:r>
          </a:p>
          <a:p>
            <a:r>
              <a:rPr lang="en-GB" dirty="0"/>
              <a:t>This the monthly payment formula .</a:t>
            </a:r>
          </a:p>
          <a:p>
            <a:r>
              <a:rPr lang="en-GB" dirty="0"/>
              <a:t> </a:t>
            </a:r>
          </a:p>
          <a:p>
            <a:r>
              <a:rPr lang="en-GB" dirty="0"/>
              <a:t>Example : </a:t>
            </a:r>
            <a:r>
              <a:rPr lang="en-GB" dirty="0" err="1"/>
              <a:t>saif’s</a:t>
            </a:r>
            <a:r>
              <a:rPr lang="en-GB" dirty="0"/>
              <a:t>   rate /hour =60 </a:t>
            </a:r>
            <a:r>
              <a:rPr lang="en-GB" dirty="0" err="1"/>
              <a:t>tk</a:t>
            </a:r>
            <a:r>
              <a:rPr lang="en-GB" dirty="0"/>
              <a:t> </a:t>
            </a:r>
          </a:p>
          <a:p>
            <a:r>
              <a:rPr lang="en-GB" dirty="0"/>
              <a:t>                               Daily working hours =7 hours </a:t>
            </a:r>
          </a:p>
          <a:p>
            <a:r>
              <a:rPr lang="en-GB" dirty="0"/>
              <a:t>                                 Now </a:t>
            </a:r>
            <a:r>
              <a:rPr lang="en-GB" dirty="0" err="1"/>
              <a:t>saif</a:t>
            </a:r>
            <a:r>
              <a:rPr lang="en-GB" dirty="0"/>
              <a:t> monthly payment =  ( 60× 7 × 30 )</a:t>
            </a:r>
          </a:p>
          <a:p>
            <a:r>
              <a:rPr lang="en-GB" dirty="0"/>
              <a:t>                                                        = 12,600 </a:t>
            </a:r>
          </a:p>
          <a:p>
            <a:pPr lvl="0"/>
            <a:r>
              <a:rPr lang="en-GB" dirty="0"/>
              <a:t>Total payment = Monthly  payment × 12</a:t>
            </a:r>
          </a:p>
          <a:p>
            <a:r>
              <a:rPr lang="en-GB" dirty="0"/>
              <a:t> </a:t>
            </a:r>
          </a:p>
          <a:p>
            <a:r>
              <a:rPr lang="en-GB" dirty="0"/>
              <a:t>Example : </a:t>
            </a:r>
            <a:r>
              <a:rPr lang="en-GB" dirty="0" err="1"/>
              <a:t>saif</a:t>
            </a:r>
            <a:r>
              <a:rPr lang="en-GB" dirty="0"/>
              <a:t> monthly payment is = 12,600 </a:t>
            </a:r>
            <a:r>
              <a:rPr lang="en-GB" dirty="0" err="1"/>
              <a:t>tk</a:t>
            </a:r>
            <a:endParaRPr lang="en-GB" dirty="0"/>
          </a:p>
          <a:p>
            <a:r>
              <a:rPr lang="en-GB" dirty="0"/>
              <a:t>                  </a:t>
            </a:r>
            <a:r>
              <a:rPr lang="en-GB" dirty="0" err="1"/>
              <a:t>Saif</a:t>
            </a:r>
            <a:r>
              <a:rPr lang="en-GB" dirty="0"/>
              <a:t> total payment = (12,600 × 12 )</a:t>
            </a:r>
          </a:p>
          <a:p>
            <a:r>
              <a:rPr lang="en-GB" dirty="0"/>
              <a:t>                                                     =151,200 </a:t>
            </a:r>
            <a:r>
              <a:rPr lang="en-GB" dirty="0" err="1" smtClean="0"/>
              <a:t>tk</a:t>
            </a:r>
            <a:endParaRPr lang="en-GB" dirty="0"/>
          </a:p>
          <a:p>
            <a:endParaRPr lang="en-GB" dirty="0"/>
          </a:p>
        </p:txBody>
      </p:sp>
    </p:spTree>
    <p:extLst>
      <p:ext uri="{BB962C8B-B14F-4D97-AF65-F5344CB8AC3E}">
        <p14:creationId xmlns:p14="http://schemas.microsoft.com/office/powerpoint/2010/main" val="3033996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2447513"/>
              </p:ext>
            </p:extLst>
          </p:nvPr>
        </p:nvGraphicFramePr>
        <p:xfrm>
          <a:off x="1982589" y="1465032"/>
          <a:ext cx="8464000" cy="4927137"/>
        </p:xfrm>
        <a:graphic>
          <a:graphicData uri="http://schemas.openxmlformats.org/drawingml/2006/table">
            <a:tbl>
              <a:tblPr firstRow="1" firstCol="1" bandRow="1">
                <a:tableStyleId>{5C22544A-7EE6-4342-B048-85BDC9FD1C3A}</a:tableStyleId>
              </a:tblPr>
              <a:tblGrid>
                <a:gridCol w="2116000">
                  <a:extLst>
                    <a:ext uri="{9D8B030D-6E8A-4147-A177-3AD203B41FA5}">
                      <a16:colId xmlns:a16="http://schemas.microsoft.com/office/drawing/2014/main" val="2710482804"/>
                    </a:ext>
                  </a:extLst>
                </a:gridCol>
                <a:gridCol w="2116000">
                  <a:extLst>
                    <a:ext uri="{9D8B030D-6E8A-4147-A177-3AD203B41FA5}">
                      <a16:colId xmlns:a16="http://schemas.microsoft.com/office/drawing/2014/main" val="4273062008"/>
                    </a:ext>
                  </a:extLst>
                </a:gridCol>
                <a:gridCol w="2116000">
                  <a:extLst>
                    <a:ext uri="{9D8B030D-6E8A-4147-A177-3AD203B41FA5}">
                      <a16:colId xmlns:a16="http://schemas.microsoft.com/office/drawing/2014/main" val="1434994408"/>
                    </a:ext>
                  </a:extLst>
                </a:gridCol>
                <a:gridCol w="2116000">
                  <a:extLst>
                    <a:ext uri="{9D8B030D-6E8A-4147-A177-3AD203B41FA5}">
                      <a16:colId xmlns:a16="http://schemas.microsoft.com/office/drawing/2014/main" val="1700467938"/>
                    </a:ext>
                  </a:extLst>
                </a:gridCol>
              </a:tblGrid>
              <a:tr h="772811">
                <a:tc>
                  <a:txBody>
                    <a:bodyPr/>
                    <a:lstStyle/>
                    <a:p>
                      <a:pPr>
                        <a:lnSpc>
                          <a:spcPct val="107000"/>
                        </a:lnSpc>
                        <a:spcAft>
                          <a:spcPts val="0"/>
                        </a:spcAft>
                      </a:pPr>
                      <a:r>
                        <a:rPr lang="en-GB" sz="1400" dirty="0">
                          <a:effectLst/>
                        </a:rPr>
                        <a:t>Employee name</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a:txBody>
                    <a:bodyPr/>
                    <a:lstStyle/>
                    <a:p>
                      <a:pPr>
                        <a:lnSpc>
                          <a:spcPct val="107000"/>
                        </a:lnSpc>
                        <a:spcAft>
                          <a:spcPts val="0"/>
                        </a:spcAft>
                      </a:pPr>
                      <a:r>
                        <a:rPr lang="en-GB" sz="1400">
                          <a:effectLst/>
                        </a:rPr>
                        <a:t>Rate /hour</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a:txBody>
                    <a:bodyPr/>
                    <a:lstStyle/>
                    <a:p>
                      <a:pPr>
                        <a:lnSpc>
                          <a:spcPct val="107000"/>
                        </a:lnSpc>
                        <a:spcAft>
                          <a:spcPts val="0"/>
                        </a:spcAft>
                      </a:pPr>
                      <a:r>
                        <a:rPr lang="en-GB" sz="1400">
                          <a:effectLst/>
                        </a:rPr>
                        <a:t>Daily working hours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tc>
                  <a:txBody>
                    <a:bodyPr/>
                    <a:lstStyle/>
                    <a:p>
                      <a:pPr>
                        <a:lnSpc>
                          <a:spcPct val="107000"/>
                        </a:lnSpc>
                        <a:spcAft>
                          <a:spcPts val="0"/>
                        </a:spcAft>
                      </a:pPr>
                      <a:r>
                        <a:rPr lang="en-GB" sz="1400" dirty="0">
                          <a:effectLst/>
                        </a:rPr>
                        <a:t>Monthly payment </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1">
                        <a:lumMod val="75000"/>
                      </a:schemeClr>
                    </a:solidFill>
                  </a:tcPr>
                </a:tc>
                <a:extLst>
                  <a:ext uri="{0D108BD9-81ED-4DB2-BD59-A6C34878D82A}">
                    <a16:rowId xmlns:a16="http://schemas.microsoft.com/office/drawing/2014/main" val="648339114"/>
                  </a:ext>
                </a:extLst>
              </a:tr>
              <a:tr h="377666">
                <a:tc>
                  <a:txBody>
                    <a:bodyPr/>
                    <a:lstStyle/>
                    <a:p>
                      <a:pPr>
                        <a:lnSpc>
                          <a:spcPct val="107000"/>
                        </a:lnSpc>
                        <a:spcAft>
                          <a:spcPts val="0"/>
                        </a:spcAft>
                      </a:pPr>
                      <a:r>
                        <a:rPr lang="en-GB" sz="1400" dirty="0" err="1">
                          <a:effectLst/>
                        </a:rPr>
                        <a:t>Saif</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dirty="0">
                          <a:effectLst/>
                        </a:rPr>
                        <a:t>60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7</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12,600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421904955"/>
                  </a:ext>
                </a:extLst>
              </a:tr>
              <a:tr h="377666">
                <a:tc>
                  <a:txBody>
                    <a:bodyPr/>
                    <a:lstStyle/>
                    <a:p>
                      <a:pPr>
                        <a:lnSpc>
                          <a:spcPct val="107000"/>
                        </a:lnSpc>
                        <a:spcAft>
                          <a:spcPts val="0"/>
                        </a:spcAft>
                      </a:pPr>
                      <a:r>
                        <a:rPr lang="en-GB" sz="1400" dirty="0" err="1">
                          <a:effectLst/>
                        </a:rPr>
                        <a:t>Samiul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70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16,800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877766964"/>
                  </a:ext>
                </a:extLst>
              </a:tr>
              <a:tr h="377666">
                <a:tc>
                  <a:txBody>
                    <a:bodyPr/>
                    <a:lstStyle/>
                    <a:p>
                      <a:pPr>
                        <a:lnSpc>
                          <a:spcPct val="107000"/>
                        </a:lnSpc>
                        <a:spcAft>
                          <a:spcPts val="0"/>
                        </a:spcAft>
                      </a:pPr>
                      <a:r>
                        <a:rPr lang="en-GB" sz="1400" dirty="0" err="1">
                          <a:effectLst/>
                        </a:rPr>
                        <a:t>Sayem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96</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23,040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948725669"/>
                  </a:ext>
                </a:extLst>
              </a:tr>
              <a:tr h="377666">
                <a:tc>
                  <a:txBody>
                    <a:bodyPr/>
                    <a:lstStyle/>
                    <a:p>
                      <a:pPr>
                        <a:lnSpc>
                          <a:spcPct val="107000"/>
                        </a:lnSpc>
                        <a:spcAft>
                          <a:spcPts val="0"/>
                        </a:spcAft>
                      </a:pPr>
                      <a:r>
                        <a:rPr lang="en-GB" sz="1400" dirty="0">
                          <a:effectLst/>
                        </a:rPr>
                        <a:t>Siam</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120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28,800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761553341"/>
                  </a:ext>
                </a:extLst>
              </a:tr>
              <a:tr h="377666">
                <a:tc>
                  <a:txBody>
                    <a:bodyPr/>
                    <a:lstStyle/>
                    <a:p>
                      <a:pPr>
                        <a:lnSpc>
                          <a:spcPct val="107000"/>
                        </a:lnSpc>
                        <a:spcAft>
                          <a:spcPts val="0"/>
                        </a:spcAft>
                      </a:pPr>
                      <a:r>
                        <a:rPr lang="en-GB" sz="1400" dirty="0" err="1">
                          <a:effectLst/>
                        </a:rPr>
                        <a:t>Rasel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95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22,800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794412046"/>
                  </a:ext>
                </a:extLst>
              </a:tr>
              <a:tr h="377666">
                <a:tc>
                  <a:txBody>
                    <a:bodyPr/>
                    <a:lstStyle/>
                    <a:p>
                      <a:pPr>
                        <a:lnSpc>
                          <a:spcPct val="107000"/>
                        </a:lnSpc>
                        <a:spcAft>
                          <a:spcPts val="0"/>
                        </a:spcAft>
                      </a:pPr>
                      <a:r>
                        <a:rPr lang="en-GB" sz="1400" dirty="0" err="1">
                          <a:effectLst/>
                        </a:rPr>
                        <a:t>Billa</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45</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12,150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4135580964"/>
                  </a:ext>
                </a:extLst>
              </a:tr>
              <a:tr h="377666">
                <a:tc>
                  <a:txBody>
                    <a:bodyPr/>
                    <a:lstStyle/>
                    <a:p>
                      <a:pPr>
                        <a:lnSpc>
                          <a:spcPct val="107000"/>
                        </a:lnSpc>
                        <a:spcAft>
                          <a:spcPts val="0"/>
                        </a:spcAft>
                      </a:pPr>
                      <a:r>
                        <a:rPr lang="en-GB" sz="1400" dirty="0">
                          <a:effectLst/>
                        </a:rPr>
                        <a:t>Abdul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69</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16,560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1305744271"/>
                  </a:ext>
                </a:extLst>
              </a:tr>
              <a:tr h="377666">
                <a:tc>
                  <a:txBody>
                    <a:bodyPr/>
                    <a:lstStyle/>
                    <a:p>
                      <a:pPr>
                        <a:lnSpc>
                          <a:spcPct val="107000"/>
                        </a:lnSpc>
                        <a:spcAft>
                          <a:spcPts val="0"/>
                        </a:spcAft>
                      </a:pPr>
                      <a:r>
                        <a:rPr lang="en-GB" sz="1400" dirty="0">
                          <a:effectLst/>
                        </a:rPr>
                        <a:t>Faisal</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70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16,800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241159723"/>
                  </a:ext>
                </a:extLst>
              </a:tr>
              <a:tr h="377666">
                <a:tc>
                  <a:txBody>
                    <a:bodyPr/>
                    <a:lstStyle/>
                    <a:p>
                      <a:pPr>
                        <a:lnSpc>
                          <a:spcPct val="107000"/>
                        </a:lnSpc>
                        <a:spcAft>
                          <a:spcPts val="0"/>
                        </a:spcAft>
                      </a:pPr>
                      <a:r>
                        <a:rPr lang="en-GB" sz="1400" dirty="0" err="1">
                          <a:effectLst/>
                        </a:rPr>
                        <a:t>Nur</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100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24,000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3820654724"/>
                  </a:ext>
                </a:extLst>
              </a:tr>
              <a:tr h="377666">
                <a:tc>
                  <a:txBody>
                    <a:bodyPr/>
                    <a:lstStyle/>
                    <a:p>
                      <a:pPr>
                        <a:lnSpc>
                          <a:spcPct val="107000"/>
                        </a:lnSpc>
                        <a:spcAft>
                          <a:spcPts val="0"/>
                        </a:spcAft>
                      </a:pPr>
                      <a:r>
                        <a:rPr lang="en-GB" sz="1400" dirty="0" err="1">
                          <a:effectLst/>
                        </a:rPr>
                        <a:t>Maruf</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150</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31,500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423478480"/>
                  </a:ext>
                </a:extLst>
              </a:tr>
              <a:tr h="377666">
                <a:tc>
                  <a:txBody>
                    <a:bodyPr/>
                    <a:lstStyle/>
                    <a:p>
                      <a:pPr>
                        <a:lnSpc>
                          <a:spcPct val="107000"/>
                        </a:lnSpc>
                        <a:spcAft>
                          <a:spcPts val="0"/>
                        </a:spcAft>
                      </a:pPr>
                      <a:r>
                        <a:rPr lang="en-GB" sz="1400" dirty="0" err="1">
                          <a:effectLst/>
                        </a:rPr>
                        <a:t>nayan</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75000"/>
                      </a:schemeClr>
                    </a:solidFill>
                  </a:tcPr>
                </a:tc>
                <a:tc>
                  <a:txBody>
                    <a:bodyPr/>
                    <a:lstStyle/>
                    <a:p>
                      <a:pPr>
                        <a:lnSpc>
                          <a:spcPct val="107000"/>
                        </a:lnSpc>
                        <a:spcAft>
                          <a:spcPts val="0"/>
                        </a:spcAft>
                      </a:pPr>
                      <a:r>
                        <a:rPr lang="en-GB" sz="1400">
                          <a:effectLst/>
                        </a:rPr>
                        <a:t>67</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a:effectLst/>
                        </a:rPr>
                        <a:t>8</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GB" sz="1400" dirty="0">
                          <a:effectLst/>
                        </a:rPr>
                        <a:t>16,080</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4">
                        <a:lumMod val="40000"/>
                        <a:lumOff val="60000"/>
                      </a:schemeClr>
                    </a:solidFill>
                  </a:tcPr>
                </a:tc>
                <a:extLst>
                  <a:ext uri="{0D108BD9-81ED-4DB2-BD59-A6C34878D82A}">
                    <a16:rowId xmlns:a16="http://schemas.microsoft.com/office/drawing/2014/main" val="782783972"/>
                  </a:ext>
                </a:extLst>
              </a:tr>
            </a:tbl>
          </a:graphicData>
        </a:graphic>
      </p:graphicFrame>
      <p:sp>
        <p:nvSpPr>
          <p:cNvPr id="3" name="TextBox 2"/>
          <p:cNvSpPr txBox="1"/>
          <p:nvPr/>
        </p:nvSpPr>
        <p:spPr>
          <a:xfrm>
            <a:off x="1123366" y="324456"/>
            <a:ext cx="10495128" cy="646331"/>
          </a:xfrm>
          <a:prstGeom prst="rect">
            <a:avLst/>
          </a:prstGeom>
          <a:noFill/>
        </p:spPr>
        <p:txBody>
          <a:bodyPr wrap="square" rtlCol="0">
            <a:spAutoFit/>
          </a:bodyPr>
          <a:lstStyle/>
          <a:p>
            <a:r>
              <a:rPr lang="en-GB" b="1" dirty="0"/>
              <a:t>The following table outlines the input data for the employees, which includes their hourly rate and the number of hours worked in a specific period:</a:t>
            </a:r>
            <a:endParaRPr lang="en-GB" b="1" dirty="0"/>
          </a:p>
        </p:txBody>
      </p:sp>
    </p:spTree>
    <p:extLst>
      <p:ext uri="{BB962C8B-B14F-4D97-AF65-F5344CB8AC3E}">
        <p14:creationId xmlns:p14="http://schemas.microsoft.com/office/powerpoint/2010/main" val="189948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2693827163"/>
              </p:ext>
            </p:extLst>
          </p:nvPr>
        </p:nvGraphicFramePr>
        <p:xfrm>
          <a:off x="1993599" y="1865461"/>
          <a:ext cx="7771502" cy="4043634"/>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897147" y="431321"/>
            <a:ext cx="9178506" cy="369332"/>
          </a:xfrm>
          <a:prstGeom prst="rect">
            <a:avLst/>
          </a:prstGeom>
          <a:noFill/>
        </p:spPr>
        <p:txBody>
          <a:bodyPr wrap="square" rtlCol="0">
            <a:spAutoFit/>
          </a:bodyPr>
          <a:lstStyle/>
          <a:p>
            <a:r>
              <a:rPr lang="en-US" b="1" dirty="0" smtClean="0"/>
              <a:t>Daily working hours and the sum of Rate</a:t>
            </a:r>
            <a:endParaRPr lang="en-GB" b="1" dirty="0"/>
          </a:p>
        </p:txBody>
      </p:sp>
    </p:spTree>
    <p:extLst>
      <p:ext uri="{BB962C8B-B14F-4D97-AF65-F5344CB8AC3E}">
        <p14:creationId xmlns:p14="http://schemas.microsoft.com/office/powerpoint/2010/main" val="1464055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6981" y="491705"/>
            <a:ext cx="10351698" cy="4801314"/>
          </a:xfrm>
          <a:prstGeom prst="rect">
            <a:avLst/>
          </a:prstGeom>
          <a:noFill/>
        </p:spPr>
        <p:txBody>
          <a:bodyPr wrap="square" rtlCol="0">
            <a:spAutoFit/>
          </a:bodyPr>
          <a:lstStyle/>
          <a:p>
            <a:r>
              <a:rPr lang="en-GB" sz="2400" b="1" dirty="0"/>
              <a:t>2.2 Tax </a:t>
            </a:r>
            <a:r>
              <a:rPr lang="en-GB" sz="2400" b="1" dirty="0" smtClean="0"/>
              <a:t>calculation</a:t>
            </a:r>
          </a:p>
          <a:p>
            <a:endParaRPr lang="en-GB" sz="2400" b="1" dirty="0"/>
          </a:p>
          <a:p>
            <a:r>
              <a:rPr lang="en-GB" sz="2400" b="1" dirty="0" smtClean="0"/>
              <a:t> </a:t>
            </a:r>
            <a:endParaRPr lang="en-GB" sz="2400" b="1" dirty="0"/>
          </a:p>
          <a:p>
            <a:r>
              <a:rPr lang="en-GB" sz="2400" dirty="0"/>
              <a:t>A tax rate of 15 % is applied to each employee’s total payment to calculate their tax liability. The formula used </a:t>
            </a:r>
            <a:r>
              <a:rPr lang="en-GB" sz="2400" dirty="0" smtClean="0"/>
              <a:t>is</a:t>
            </a:r>
          </a:p>
          <a:p>
            <a:endParaRPr lang="en-GB" sz="2400" dirty="0"/>
          </a:p>
          <a:p>
            <a:r>
              <a:rPr lang="en-GB" sz="2400" dirty="0"/>
              <a:t>Formula :  total payment × 15% </a:t>
            </a:r>
            <a:r>
              <a:rPr lang="en-GB" sz="2400" dirty="0" smtClean="0"/>
              <a:t>tax</a:t>
            </a:r>
          </a:p>
          <a:p>
            <a:endParaRPr lang="en-US" sz="2400" dirty="0"/>
          </a:p>
          <a:p>
            <a:endParaRPr lang="en-GB" sz="2400" dirty="0"/>
          </a:p>
          <a:p>
            <a:r>
              <a:rPr lang="en-GB" sz="2400" dirty="0"/>
              <a:t>Example : </a:t>
            </a:r>
            <a:r>
              <a:rPr lang="en-GB" sz="2400" dirty="0" err="1"/>
              <a:t>saif</a:t>
            </a:r>
            <a:r>
              <a:rPr lang="en-GB" sz="2400" dirty="0"/>
              <a:t> total payment is= 151,200  </a:t>
            </a:r>
            <a:r>
              <a:rPr lang="en-GB" sz="2400" dirty="0" err="1"/>
              <a:t>tk</a:t>
            </a:r>
            <a:r>
              <a:rPr lang="en-GB" sz="2400" dirty="0"/>
              <a:t> </a:t>
            </a:r>
          </a:p>
          <a:p>
            <a:r>
              <a:rPr lang="en-GB" sz="2400" dirty="0"/>
              <a:t>                  Tax= 151,200 × 15 %</a:t>
            </a:r>
          </a:p>
          <a:p>
            <a:r>
              <a:rPr lang="en-GB" sz="2400" dirty="0"/>
              <a:t>                         = 22,680 </a:t>
            </a:r>
            <a:r>
              <a:rPr lang="en-GB" sz="2400" dirty="0" err="1"/>
              <a:t>tk</a:t>
            </a:r>
            <a:r>
              <a:rPr lang="en-GB" sz="2400" dirty="0"/>
              <a:t>          yearly</a:t>
            </a:r>
          </a:p>
          <a:p>
            <a:endParaRPr lang="en-GB" dirty="0"/>
          </a:p>
        </p:txBody>
      </p:sp>
    </p:spTree>
    <p:extLst>
      <p:ext uri="{BB962C8B-B14F-4D97-AF65-F5344CB8AC3E}">
        <p14:creationId xmlns:p14="http://schemas.microsoft.com/office/powerpoint/2010/main" val="4062146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2642" y="414068"/>
            <a:ext cx="4666890" cy="646331"/>
          </a:xfrm>
          <a:prstGeom prst="rect">
            <a:avLst/>
          </a:prstGeom>
          <a:solidFill>
            <a:schemeClr val="accent1">
              <a:lumMod val="60000"/>
              <a:lumOff val="40000"/>
            </a:schemeClr>
          </a:solidFill>
        </p:spPr>
        <p:txBody>
          <a:bodyPr wrap="square" rtlCol="0">
            <a:spAutoFit/>
          </a:bodyPr>
          <a:lstStyle/>
          <a:p>
            <a:r>
              <a:rPr lang="en-US" b="1" dirty="0" smtClean="0"/>
              <a:t>Employee Total payment sheet, and Tax sheet.</a:t>
            </a:r>
          </a:p>
          <a:p>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717233633"/>
              </p:ext>
            </p:extLst>
          </p:nvPr>
        </p:nvGraphicFramePr>
        <p:xfrm>
          <a:off x="1211530" y="1470624"/>
          <a:ext cx="9588741" cy="4269176"/>
        </p:xfrm>
        <a:graphic>
          <a:graphicData uri="http://schemas.openxmlformats.org/drawingml/2006/table">
            <a:tbl>
              <a:tblPr>
                <a:tableStyleId>{5C22544A-7EE6-4342-B048-85BDC9FD1C3A}</a:tableStyleId>
              </a:tblPr>
              <a:tblGrid>
                <a:gridCol w="1272842">
                  <a:extLst>
                    <a:ext uri="{9D8B030D-6E8A-4147-A177-3AD203B41FA5}">
                      <a16:colId xmlns:a16="http://schemas.microsoft.com/office/drawing/2014/main" val="3036782848"/>
                    </a:ext>
                  </a:extLst>
                </a:gridCol>
                <a:gridCol w="1039488">
                  <a:extLst>
                    <a:ext uri="{9D8B030D-6E8A-4147-A177-3AD203B41FA5}">
                      <a16:colId xmlns:a16="http://schemas.microsoft.com/office/drawing/2014/main" val="2137318145"/>
                    </a:ext>
                  </a:extLst>
                </a:gridCol>
                <a:gridCol w="1580445">
                  <a:extLst>
                    <a:ext uri="{9D8B030D-6E8A-4147-A177-3AD203B41FA5}">
                      <a16:colId xmlns:a16="http://schemas.microsoft.com/office/drawing/2014/main" val="42474950"/>
                    </a:ext>
                  </a:extLst>
                </a:gridCol>
                <a:gridCol w="1389519">
                  <a:extLst>
                    <a:ext uri="{9D8B030D-6E8A-4147-A177-3AD203B41FA5}">
                      <a16:colId xmlns:a16="http://schemas.microsoft.com/office/drawing/2014/main" val="3597432836"/>
                    </a:ext>
                  </a:extLst>
                </a:gridCol>
                <a:gridCol w="2238080">
                  <a:extLst>
                    <a:ext uri="{9D8B030D-6E8A-4147-A177-3AD203B41FA5}">
                      <a16:colId xmlns:a16="http://schemas.microsoft.com/office/drawing/2014/main" val="1310681030"/>
                    </a:ext>
                  </a:extLst>
                </a:gridCol>
                <a:gridCol w="986452">
                  <a:extLst>
                    <a:ext uri="{9D8B030D-6E8A-4147-A177-3AD203B41FA5}">
                      <a16:colId xmlns:a16="http://schemas.microsoft.com/office/drawing/2014/main" val="3599522758"/>
                    </a:ext>
                  </a:extLst>
                </a:gridCol>
                <a:gridCol w="1081915">
                  <a:extLst>
                    <a:ext uri="{9D8B030D-6E8A-4147-A177-3AD203B41FA5}">
                      <a16:colId xmlns:a16="http://schemas.microsoft.com/office/drawing/2014/main" val="3011197514"/>
                    </a:ext>
                  </a:extLst>
                </a:gridCol>
              </a:tblGrid>
              <a:tr h="310736">
                <a:tc gridSpan="7">
                  <a:txBody>
                    <a:bodyPr/>
                    <a:lstStyle/>
                    <a:p>
                      <a:pPr algn="l" fontAlgn="b"/>
                      <a:r>
                        <a:rPr lang="en-GB" sz="1100" u="none" strike="noStrike" dirty="0">
                          <a:effectLst/>
                        </a:rPr>
                        <a:t>                                                                                                                 ABC Industries  Ltd.</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60000"/>
                        <a:lumOff val="40000"/>
                      </a:schemeClr>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3654480476"/>
                  </a:ext>
                </a:extLst>
              </a:tr>
              <a:tr h="340738">
                <a:tc>
                  <a:txBody>
                    <a:bodyPr/>
                    <a:lstStyle/>
                    <a:p>
                      <a:pPr algn="l" fontAlgn="b"/>
                      <a:r>
                        <a:rPr lang="en-GB" sz="1100" u="none" strike="noStrike" dirty="0">
                          <a:effectLst/>
                        </a:rPr>
                        <a:t>Employee Name</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Rate / Hour</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 Daily Working Hours</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Monthly payment</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Yearly payment/Total payment</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Tax</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tc>
                  <a:txBody>
                    <a:bodyPr/>
                    <a:lstStyle/>
                    <a:p>
                      <a:pPr algn="l" fontAlgn="b"/>
                      <a:r>
                        <a:rPr lang="en-GB" sz="1100" u="none" strike="noStrike" dirty="0">
                          <a:effectLst/>
                        </a:rPr>
                        <a:t>Tax Status</a:t>
                      </a:r>
                      <a:endParaRPr lang="en-GB" sz="1100" b="1" i="0" u="none" strike="noStrike" dirty="0">
                        <a:solidFill>
                          <a:srgbClr val="1F4E78"/>
                        </a:solidFill>
                        <a:effectLst/>
                        <a:latin typeface="Calibri" panose="020F0502020204030204" pitchFamily="34" charset="0"/>
                      </a:endParaRPr>
                    </a:p>
                  </a:txBody>
                  <a:tcPr marL="6350" marR="6350" marT="6350" marB="0" anchor="b">
                    <a:solidFill>
                      <a:schemeClr val="accent1">
                        <a:lumMod val="40000"/>
                        <a:lumOff val="60000"/>
                      </a:schemeClr>
                    </a:solidFill>
                  </a:tcPr>
                </a:tc>
                <a:extLst>
                  <a:ext uri="{0D108BD9-81ED-4DB2-BD59-A6C34878D82A}">
                    <a16:rowId xmlns:a16="http://schemas.microsoft.com/office/drawing/2014/main" val="2418090392"/>
                  </a:ext>
                </a:extLst>
              </a:tr>
              <a:tr h="328882">
                <a:tc>
                  <a:txBody>
                    <a:bodyPr/>
                    <a:lstStyle/>
                    <a:p>
                      <a:pPr algn="l" fontAlgn="b"/>
                      <a:r>
                        <a:rPr lang="en-GB" sz="1100" u="none" strike="noStrike" dirty="0" err="1">
                          <a:effectLst/>
                        </a:rPr>
                        <a:t>Saif</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60.00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12,600.00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151,200.00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22,680.00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Not Good</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565818308"/>
                  </a:ext>
                </a:extLst>
              </a:tr>
              <a:tr h="328882">
                <a:tc>
                  <a:txBody>
                    <a:bodyPr/>
                    <a:lstStyle/>
                    <a:p>
                      <a:pPr algn="l" fontAlgn="b"/>
                      <a:r>
                        <a:rPr lang="en-GB" sz="1100" u="none" strike="noStrike" dirty="0" err="1">
                          <a:effectLst/>
                        </a:rPr>
                        <a:t>Samiul</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70.00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16,800.00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201,600.00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30,240.00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General</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485559607"/>
                  </a:ext>
                </a:extLst>
              </a:tr>
              <a:tr h="328882">
                <a:tc>
                  <a:txBody>
                    <a:bodyPr/>
                    <a:lstStyle/>
                    <a:p>
                      <a:pPr algn="l" fontAlgn="b"/>
                      <a:r>
                        <a:rPr lang="en-GB" sz="1100" u="none" strike="noStrike">
                          <a:effectLst/>
                        </a:rPr>
                        <a:t>Sayem</a:t>
                      </a:r>
                      <a:endParaRPr lang="en-GB" sz="1100" b="0" i="0" u="none" strike="noStrike">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96.00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23,040.00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276,480.00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41,472.00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Moderate</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95390704"/>
                  </a:ext>
                </a:extLst>
              </a:tr>
              <a:tr h="328882">
                <a:tc>
                  <a:txBody>
                    <a:bodyPr/>
                    <a:lstStyle/>
                    <a:p>
                      <a:pPr algn="l" fontAlgn="b"/>
                      <a:r>
                        <a:rPr lang="en-GB" sz="1100" u="none" strike="noStrike" dirty="0">
                          <a:effectLst/>
                        </a:rPr>
                        <a:t>Siam </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120.00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28,800.00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345,600.00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51,840.00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CIP</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8659365"/>
                  </a:ext>
                </a:extLst>
              </a:tr>
              <a:tr h="328882">
                <a:tc>
                  <a:txBody>
                    <a:bodyPr/>
                    <a:lstStyle/>
                    <a:p>
                      <a:pPr algn="l" fontAlgn="b"/>
                      <a:r>
                        <a:rPr lang="en-GB" sz="1100" u="none" strike="noStrike" dirty="0" err="1">
                          <a:effectLst/>
                        </a:rPr>
                        <a:t>Rasel</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95.00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22,800.00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273,600.00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41,040.00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Moderate</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145200366"/>
                  </a:ext>
                </a:extLst>
              </a:tr>
              <a:tr h="328882">
                <a:tc>
                  <a:txBody>
                    <a:bodyPr/>
                    <a:lstStyle/>
                    <a:p>
                      <a:pPr algn="l" fontAlgn="b"/>
                      <a:r>
                        <a:rPr lang="en-GB" sz="1100" u="none" strike="noStrike" dirty="0" err="1">
                          <a:effectLst/>
                        </a:rPr>
                        <a:t>Billa</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45.00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9</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12,150.00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145,800.00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21,870.00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Not Good</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06117425"/>
                  </a:ext>
                </a:extLst>
              </a:tr>
              <a:tr h="328882">
                <a:tc>
                  <a:txBody>
                    <a:bodyPr/>
                    <a:lstStyle/>
                    <a:p>
                      <a:pPr algn="l" fontAlgn="b"/>
                      <a:r>
                        <a:rPr lang="en-GB" sz="1100" u="none" strike="noStrike" dirty="0">
                          <a:effectLst/>
                        </a:rPr>
                        <a:t>Abdul</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69.00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16,560.00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198,720.00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29,808.00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General</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852076496"/>
                  </a:ext>
                </a:extLst>
              </a:tr>
              <a:tr h="328882">
                <a:tc>
                  <a:txBody>
                    <a:bodyPr/>
                    <a:lstStyle/>
                    <a:p>
                      <a:pPr algn="l" fontAlgn="b"/>
                      <a:r>
                        <a:rPr lang="en-GB" sz="1100" u="none" strike="noStrike" dirty="0">
                          <a:effectLst/>
                        </a:rPr>
                        <a:t>Faisal</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70.00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16,800.00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201,600.00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30,240.00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General</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723417480"/>
                  </a:ext>
                </a:extLst>
              </a:tr>
              <a:tr h="328882">
                <a:tc>
                  <a:txBody>
                    <a:bodyPr/>
                    <a:lstStyle/>
                    <a:p>
                      <a:pPr algn="l" fontAlgn="b"/>
                      <a:r>
                        <a:rPr lang="en-GB" sz="1100" u="none" strike="noStrike" dirty="0" err="1">
                          <a:effectLst/>
                        </a:rPr>
                        <a:t>Nur</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100.00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24,000.00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288,000.00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43,200.00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Moderate</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02191049"/>
                  </a:ext>
                </a:extLst>
              </a:tr>
              <a:tr h="328882">
                <a:tc>
                  <a:txBody>
                    <a:bodyPr/>
                    <a:lstStyle/>
                    <a:p>
                      <a:pPr algn="l" fontAlgn="b"/>
                      <a:r>
                        <a:rPr lang="en-GB" sz="1100" u="none" strike="noStrike" dirty="0" err="1">
                          <a:effectLst/>
                        </a:rPr>
                        <a:t>Maruf</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150.00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7</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31,500.00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378,000.00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56,700.00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a:effectLst/>
                        </a:rPr>
                        <a:t>CIP</a:t>
                      </a:r>
                      <a:endParaRPr lang="en-GB" sz="1100" b="0" i="0" u="none" strike="noStrike">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80534312"/>
                  </a:ext>
                </a:extLst>
              </a:tr>
              <a:tr h="328882">
                <a:tc>
                  <a:txBody>
                    <a:bodyPr/>
                    <a:lstStyle/>
                    <a:p>
                      <a:pPr algn="l" fontAlgn="b"/>
                      <a:r>
                        <a:rPr lang="en-GB" sz="1100" u="none" strike="noStrike" dirty="0" err="1">
                          <a:effectLst/>
                        </a:rPr>
                        <a:t>Nayan</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4">
                        <a:lumMod val="60000"/>
                        <a:lumOff val="40000"/>
                      </a:schemeClr>
                    </a:solidFill>
                  </a:tcPr>
                </a:tc>
                <a:tc>
                  <a:txBody>
                    <a:bodyPr/>
                    <a:lstStyle/>
                    <a:p>
                      <a:pPr algn="r" fontAlgn="b"/>
                      <a:r>
                        <a:rPr lang="en-GB" sz="1100" u="none" strike="noStrike">
                          <a:effectLst/>
                        </a:rPr>
                        <a:t>BDT 67.00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8</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a:effectLst/>
                        </a:rPr>
                        <a:t>BDT 16,080.00</a:t>
                      </a:r>
                      <a:endParaRPr lang="en-GB" sz="1100" b="0" i="0" u="none" strike="noStrike">
                        <a:solidFill>
                          <a:srgbClr val="000000"/>
                        </a:solidFill>
                        <a:effectLst/>
                        <a:latin typeface="Calibri" panose="020F0502020204030204" pitchFamily="34" charset="0"/>
                      </a:endParaRPr>
                    </a:p>
                  </a:txBody>
                  <a:tcPr marL="6350" marR="6350" marT="6350" marB="0" anchor="b"/>
                </a:tc>
                <a:tc>
                  <a:txBody>
                    <a:bodyPr/>
                    <a:lstStyle/>
                    <a:p>
                      <a:pPr algn="r" fontAlgn="b"/>
                      <a:r>
                        <a:rPr lang="en-GB" sz="1100" u="none" strike="noStrike" dirty="0">
                          <a:effectLst/>
                        </a:rPr>
                        <a:t>BDT 192,960.00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6"/>
                    </a:solidFill>
                  </a:tcPr>
                </a:tc>
                <a:tc>
                  <a:txBody>
                    <a:bodyPr/>
                    <a:lstStyle/>
                    <a:p>
                      <a:pPr algn="r" fontAlgn="b"/>
                      <a:r>
                        <a:rPr lang="en-GB" sz="1100" u="none" strike="noStrike" dirty="0">
                          <a:effectLst/>
                        </a:rPr>
                        <a:t>BDT 28,944.00</a:t>
                      </a:r>
                      <a:endParaRPr lang="en-GB" sz="1100" b="0" i="0" u="none" strike="noStrike" dirty="0">
                        <a:solidFill>
                          <a:srgbClr val="000000"/>
                        </a:solidFill>
                        <a:effectLst/>
                        <a:latin typeface="Calibri" panose="020F0502020204030204" pitchFamily="34" charset="0"/>
                      </a:endParaRPr>
                    </a:p>
                  </a:txBody>
                  <a:tcPr marL="6350" marR="6350" marT="6350" marB="0" anchor="b">
                    <a:solidFill>
                      <a:schemeClr val="accent2">
                        <a:lumMod val="40000"/>
                        <a:lumOff val="60000"/>
                      </a:schemeClr>
                    </a:solidFill>
                  </a:tcPr>
                </a:tc>
                <a:tc>
                  <a:txBody>
                    <a:bodyPr/>
                    <a:lstStyle/>
                    <a:p>
                      <a:pPr algn="l" fontAlgn="b"/>
                      <a:r>
                        <a:rPr lang="en-GB" sz="1100" u="none" strike="noStrike" dirty="0">
                          <a:effectLst/>
                        </a:rPr>
                        <a:t>General</a:t>
                      </a:r>
                      <a:endParaRPr lang="en-GB"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52801336"/>
                  </a:ext>
                </a:extLst>
              </a:tr>
            </a:tbl>
          </a:graphicData>
        </a:graphic>
      </p:graphicFrame>
    </p:spTree>
    <p:extLst>
      <p:ext uri="{BB962C8B-B14F-4D97-AF65-F5344CB8AC3E}">
        <p14:creationId xmlns:p14="http://schemas.microsoft.com/office/powerpoint/2010/main" val="1284565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83079" y="310551"/>
            <a:ext cx="4554747" cy="369332"/>
          </a:xfrm>
          <a:prstGeom prst="rect">
            <a:avLst/>
          </a:prstGeom>
          <a:solidFill>
            <a:schemeClr val="accent1">
              <a:lumMod val="20000"/>
              <a:lumOff val="80000"/>
            </a:schemeClr>
          </a:solidFill>
        </p:spPr>
        <p:txBody>
          <a:bodyPr wrap="square" rtlCol="0">
            <a:spAutoFit/>
          </a:bodyPr>
          <a:lstStyle/>
          <a:p>
            <a:r>
              <a:rPr lang="en-US" b="1" dirty="0" smtClean="0"/>
              <a:t>Tax payment </a:t>
            </a:r>
            <a:r>
              <a:rPr lang="en-US" b="1" dirty="0" err="1" smtClean="0"/>
              <a:t>Persentage</a:t>
            </a:r>
            <a:r>
              <a:rPr lang="en-US" b="1" dirty="0" smtClean="0"/>
              <a:t> . </a:t>
            </a:r>
            <a:endParaRPr lang="en-GB" b="1" dirty="0"/>
          </a:p>
        </p:txBody>
      </p:sp>
      <p:graphicFrame>
        <p:nvGraphicFramePr>
          <p:cNvPr id="3" name="Chart 2"/>
          <p:cNvGraphicFramePr>
            <a:graphicFrameLocks/>
          </p:cNvGraphicFramePr>
          <p:nvPr>
            <p:extLst>
              <p:ext uri="{D42A27DB-BD31-4B8C-83A1-F6EECF244321}">
                <p14:modId xmlns:p14="http://schemas.microsoft.com/office/powerpoint/2010/main" val="1962107168"/>
              </p:ext>
            </p:extLst>
          </p:nvPr>
        </p:nvGraphicFramePr>
        <p:xfrm>
          <a:off x="1997614" y="933928"/>
          <a:ext cx="7853752" cy="3810599"/>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p:cNvSpPr txBox="1"/>
          <p:nvPr/>
        </p:nvSpPr>
        <p:spPr>
          <a:xfrm>
            <a:off x="629728" y="5572664"/>
            <a:ext cx="9523563" cy="369332"/>
          </a:xfrm>
          <a:prstGeom prst="rect">
            <a:avLst/>
          </a:prstGeom>
          <a:noFill/>
        </p:spPr>
        <p:txBody>
          <a:bodyPr wrap="square" rtlCol="0">
            <a:spAutoFit/>
          </a:bodyPr>
          <a:lstStyle/>
          <a:p>
            <a:r>
              <a:rPr lang="en-US" dirty="0" smtClean="0"/>
              <a:t>All the percentage show by </a:t>
            </a:r>
            <a:r>
              <a:rPr lang="en-US" dirty="0" err="1" smtClean="0"/>
              <a:t>colour</a:t>
            </a:r>
            <a:r>
              <a:rPr lang="en-US" dirty="0" smtClean="0"/>
              <a:t> by belong ones . Like . Abdul paid 7% show at blue</a:t>
            </a:r>
            <a:endParaRPr lang="en-GB" dirty="0"/>
          </a:p>
        </p:txBody>
      </p:sp>
    </p:spTree>
    <p:extLst>
      <p:ext uri="{BB962C8B-B14F-4D97-AF65-F5344CB8AC3E}">
        <p14:creationId xmlns:p14="http://schemas.microsoft.com/office/powerpoint/2010/main" val="437514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96883" y="2475781"/>
            <a:ext cx="6211019" cy="1200329"/>
          </a:xfrm>
          <a:prstGeom prst="rect">
            <a:avLst/>
          </a:prstGeom>
          <a:noFill/>
        </p:spPr>
        <p:txBody>
          <a:bodyPr wrap="square" rtlCol="0">
            <a:spAutoFit/>
          </a:bodyPr>
          <a:lstStyle/>
          <a:p>
            <a:pPr algn="ctr"/>
            <a:r>
              <a:rPr lang="en-US" sz="7200" i="1" dirty="0" smtClean="0">
                <a:latin typeface="Algerian" panose="04020705040A02060702" pitchFamily="82" charset="0"/>
              </a:rPr>
              <a:t>Thank You</a:t>
            </a:r>
            <a:endParaRPr lang="en-GB" sz="7200" i="1" dirty="0">
              <a:latin typeface="Algerian" panose="04020705040A02060702" pitchFamily="82" charset="0"/>
            </a:endParaRPr>
          </a:p>
        </p:txBody>
      </p:sp>
    </p:spTree>
    <p:extLst>
      <p:ext uri="{BB962C8B-B14F-4D97-AF65-F5344CB8AC3E}">
        <p14:creationId xmlns:p14="http://schemas.microsoft.com/office/powerpoint/2010/main" val="3482203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TotalTime>
  <Words>626</Words>
  <Application>Microsoft Office PowerPoint</Application>
  <PresentationFormat>Widescreen</PresentationFormat>
  <Paragraphs>181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Algerian</vt:lpstr>
      <vt:lpstr>Arial</vt:lpstr>
      <vt:lpstr>Bradley Hand ITC</vt:lpstr>
      <vt:lpstr>Calibri</vt:lpstr>
      <vt:lpstr>Calibri Light</vt:lpstr>
      <vt:lpstr>Lucida Sans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SSD TELECOM</dc:creator>
  <cp:lastModifiedBy>SSD TELECOM</cp:lastModifiedBy>
  <cp:revision>8</cp:revision>
  <dcterms:created xsi:type="dcterms:W3CDTF">2025-02-15T16:23:23Z</dcterms:created>
  <dcterms:modified xsi:type="dcterms:W3CDTF">2025-02-15T18:04:54Z</dcterms:modified>
</cp:coreProperties>
</file>