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8896C-4B4C-4587-AC52-E1B4AE75D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793898-92DB-4CFE-B0E8-F9A08008A172}">
      <dgm:prSet/>
      <dgm:spPr/>
      <dgm:t>
        <a:bodyPr/>
        <a:lstStyle/>
        <a:p>
          <a:r>
            <a:rPr lang="en-US" dirty="0"/>
            <a:t>We have data showing which of a telco's customers have churned</a:t>
          </a:r>
        </a:p>
      </dgm:t>
    </dgm:pt>
    <dgm:pt modelId="{CD376267-AE65-4F8A-98D0-EFB00C46D644}" type="parTrans" cxnId="{06AC7CE7-541E-4EB1-A264-F5C5B3C2E32D}">
      <dgm:prSet/>
      <dgm:spPr/>
      <dgm:t>
        <a:bodyPr/>
        <a:lstStyle/>
        <a:p>
          <a:endParaRPr lang="en-US"/>
        </a:p>
      </dgm:t>
    </dgm:pt>
    <dgm:pt modelId="{3C96CB08-266A-4F03-B576-C962E8ADA80A}" type="sibTrans" cxnId="{06AC7CE7-541E-4EB1-A264-F5C5B3C2E32D}">
      <dgm:prSet/>
      <dgm:spPr/>
      <dgm:t>
        <a:bodyPr/>
        <a:lstStyle/>
        <a:p>
          <a:endParaRPr lang="en-US"/>
        </a:p>
      </dgm:t>
    </dgm:pt>
    <dgm:pt modelId="{B8E3ABA1-42F2-4C9F-81C3-52705072C816}">
      <dgm:prSet/>
      <dgm:spPr/>
      <dgm:t>
        <a:bodyPr/>
        <a:lstStyle/>
        <a:p>
          <a:r>
            <a:rPr lang="en-US" dirty="0"/>
            <a:t>The telco has wants to know how they can predict churn </a:t>
          </a:r>
        </a:p>
      </dgm:t>
    </dgm:pt>
    <dgm:pt modelId="{D75167D2-42CE-453B-8BBB-435D79D00A53}" type="parTrans" cxnId="{FE8E0C3A-22CB-473A-88C1-23B938C22EAC}">
      <dgm:prSet/>
      <dgm:spPr/>
      <dgm:t>
        <a:bodyPr/>
        <a:lstStyle/>
        <a:p>
          <a:endParaRPr lang="en-US"/>
        </a:p>
      </dgm:t>
    </dgm:pt>
    <dgm:pt modelId="{0E211380-53B0-492F-A75D-33F3E969D478}" type="sibTrans" cxnId="{FE8E0C3A-22CB-473A-88C1-23B938C22EAC}">
      <dgm:prSet/>
      <dgm:spPr/>
      <dgm:t>
        <a:bodyPr/>
        <a:lstStyle/>
        <a:p>
          <a:endParaRPr lang="en-US"/>
        </a:p>
      </dgm:t>
    </dgm:pt>
    <dgm:pt modelId="{F0346D0D-6461-4D15-AFFA-012848158467}">
      <dgm:prSet/>
      <dgm:spPr/>
      <dgm:t>
        <a:bodyPr/>
        <a:lstStyle/>
        <a:p>
          <a:r>
            <a:rPr lang="en-US" dirty="0"/>
            <a:t>We aim to give the telco insight into what to look for to predict churn</a:t>
          </a:r>
        </a:p>
      </dgm:t>
    </dgm:pt>
    <dgm:pt modelId="{6A9C41DF-B8A5-4E87-B66A-F6320069BF0A}" type="parTrans" cxnId="{BE6ADF41-00CF-4BE3-A372-D2AE92278593}">
      <dgm:prSet/>
      <dgm:spPr/>
      <dgm:t>
        <a:bodyPr/>
        <a:lstStyle/>
        <a:p>
          <a:endParaRPr lang="en-US"/>
        </a:p>
      </dgm:t>
    </dgm:pt>
    <dgm:pt modelId="{DE55935C-3F38-4F05-867C-A192B5768E58}" type="sibTrans" cxnId="{BE6ADF41-00CF-4BE3-A372-D2AE92278593}">
      <dgm:prSet/>
      <dgm:spPr/>
      <dgm:t>
        <a:bodyPr/>
        <a:lstStyle/>
        <a:p>
          <a:endParaRPr lang="en-US"/>
        </a:p>
      </dgm:t>
    </dgm:pt>
    <dgm:pt modelId="{9390C506-008D-441B-B002-033831E80A2C}" type="pres">
      <dgm:prSet presAssocID="{D8A8896C-4B4C-4587-AC52-E1B4AE75DB88}" presName="root" presStyleCnt="0">
        <dgm:presLayoutVars>
          <dgm:dir/>
          <dgm:resizeHandles val="exact"/>
        </dgm:presLayoutVars>
      </dgm:prSet>
      <dgm:spPr/>
    </dgm:pt>
    <dgm:pt modelId="{EA48B339-2D63-4AFD-A911-BDA61D920757}" type="pres">
      <dgm:prSet presAssocID="{0D793898-92DB-4CFE-B0E8-F9A08008A172}" presName="compNode" presStyleCnt="0"/>
      <dgm:spPr/>
    </dgm:pt>
    <dgm:pt modelId="{9159B965-D767-4562-9A81-9153DA2B5B53}" type="pres">
      <dgm:prSet presAssocID="{0D793898-92DB-4CFE-B0E8-F9A08008A172}" presName="bgRect" presStyleLbl="bgShp" presStyleIdx="0" presStyleCnt="3"/>
      <dgm:spPr/>
    </dgm:pt>
    <dgm:pt modelId="{10472CFD-E987-401A-A64B-4E7A67E7D9B6}" type="pres">
      <dgm:prSet presAssocID="{0D793898-92DB-4CFE-B0E8-F9A08008A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B9CB74A-DEAB-4A09-938F-F15AA7036557}" type="pres">
      <dgm:prSet presAssocID="{0D793898-92DB-4CFE-B0E8-F9A08008A172}" presName="spaceRect" presStyleCnt="0"/>
      <dgm:spPr/>
    </dgm:pt>
    <dgm:pt modelId="{7990CC4F-5E80-426D-BCFC-89D39C9EE4E3}" type="pres">
      <dgm:prSet presAssocID="{0D793898-92DB-4CFE-B0E8-F9A08008A172}" presName="parTx" presStyleLbl="revTx" presStyleIdx="0" presStyleCnt="3">
        <dgm:presLayoutVars>
          <dgm:chMax val="0"/>
          <dgm:chPref val="0"/>
        </dgm:presLayoutVars>
      </dgm:prSet>
      <dgm:spPr/>
    </dgm:pt>
    <dgm:pt modelId="{FB08F70F-5067-4F2A-A755-63E808198B89}" type="pres">
      <dgm:prSet presAssocID="{3C96CB08-266A-4F03-B576-C962E8ADA80A}" presName="sibTrans" presStyleCnt="0"/>
      <dgm:spPr/>
    </dgm:pt>
    <dgm:pt modelId="{41DBB60A-96A5-4F01-9A36-9D7F3E869A0B}" type="pres">
      <dgm:prSet presAssocID="{B8E3ABA1-42F2-4C9F-81C3-52705072C816}" presName="compNode" presStyleCnt="0"/>
      <dgm:spPr/>
    </dgm:pt>
    <dgm:pt modelId="{5A045641-1B78-46BA-9618-D109824537AC}" type="pres">
      <dgm:prSet presAssocID="{B8E3ABA1-42F2-4C9F-81C3-52705072C816}" presName="bgRect" presStyleLbl="bgShp" presStyleIdx="1" presStyleCnt="3"/>
      <dgm:spPr/>
    </dgm:pt>
    <dgm:pt modelId="{2BE6A3A6-5592-4308-99C1-B3B874787F80}" type="pres">
      <dgm:prSet presAssocID="{B8E3ABA1-42F2-4C9F-81C3-52705072C8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589620F-2E93-4B13-BB2F-C67FD093680B}" type="pres">
      <dgm:prSet presAssocID="{B8E3ABA1-42F2-4C9F-81C3-52705072C816}" presName="spaceRect" presStyleCnt="0"/>
      <dgm:spPr/>
    </dgm:pt>
    <dgm:pt modelId="{DEFEEAAE-5D71-4EFE-A445-A8169C97B0D3}" type="pres">
      <dgm:prSet presAssocID="{B8E3ABA1-42F2-4C9F-81C3-52705072C816}" presName="parTx" presStyleLbl="revTx" presStyleIdx="1" presStyleCnt="3">
        <dgm:presLayoutVars>
          <dgm:chMax val="0"/>
          <dgm:chPref val="0"/>
        </dgm:presLayoutVars>
      </dgm:prSet>
      <dgm:spPr/>
    </dgm:pt>
    <dgm:pt modelId="{E20A0088-B801-41FD-932E-71826192080E}" type="pres">
      <dgm:prSet presAssocID="{0E211380-53B0-492F-A75D-33F3E969D478}" presName="sibTrans" presStyleCnt="0"/>
      <dgm:spPr/>
    </dgm:pt>
    <dgm:pt modelId="{C6AFBB09-CEDA-44F9-9AEA-A17FADE14F53}" type="pres">
      <dgm:prSet presAssocID="{F0346D0D-6461-4D15-AFFA-012848158467}" presName="compNode" presStyleCnt="0"/>
      <dgm:spPr/>
    </dgm:pt>
    <dgm:pt modelId="{09318FDB-D40E-4BD4-BB88-DB5945FD07F1}" type="pres">
      <dgm:prSet presAssocID="{F0346D0D-6461-4D15-AFFA-012848158467}" presName="bgRect" presStyleLbl="bgShp" presStyleIdx="2" presStyleCnt="3"/>
      <dgm:spPr/>
    </dgm:pt>
    <dgm:pt modelId="{294627A8-F42E-401B-8341-3DF9EC05056E}" type="pres">
      <dgm:prSet presAssocID="{F0346D0D-6461-4D15-AFFA-0128481584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65F09BA-A25A-4129-9F90-F78DA85BE0E7}" type="pres">
      <dgm:prSet presAssocID="{F0346D0D-6461-4D15-AFFA-012848158467}" presName="spaceRect" presStyleCnt="0"/>
      <dgm:spPr/>
    </dgm:pt>
    <dgm:pt modelId="{98B28066-766A-4E52-BA8E-AC6F6AB5961C}" type="pres">
      <dgm:prSet presAssocID="{F0346D0D-6461-4D15-AFFA-0128481584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8E0C3A-22CB-473A-88C1-23B938C22EAC}" srcId="{D8A8896C-4B4C-4587-AC52-E1B4AE75DB88}" destId="{B8E3ABA1-42F2-4C9F-81C3-52705072C816}" srcOrd="1" destOrd="0" parTransId="{D75167D2-42CE-453B-8BBB-435D79D00A53}" sibTransId="{0E211380-53B0-492F-A75D-33F3E969D478}"/>
    <dgm:cxn modelId="{BE6ADF41-00CF-4BE3-A372-D2AE92278593}" srcId="{D8A8896C-4B4C-4587-AC52-E1B4AE75DB88}" destId="{F0346D0D-6461-4D15-AFFA-012848158467}" srcOrd="2" destOrd="0" parTransId="{6A9C41DF-B8A5-4E87-B66A-F6320069BF0A}" sibTransId="{DE55935C-3F38-4F05-867C-A192B5768E58}"/>
    <dgm:cxn modelId="{D9B84F50-CE43-4A27-9B83-3568DED97390}" type="presOf" srcId="{D8A8896C-4B4C-4587-AC52-E1B4AE75DB88}" destId="{9390C506-008D-441B-B002-033831E80A2C}" srcOrd="0" destOrd="0" presId="urn:microsoft.com/office/officeart/2018/2/layout/IconVerticalSolidList"/>
    <dgm:cxn modelId="{33E43D85-C8AE-4725-A8E9-0219F652C322}" type="presOf" srcId="{0D793898-92DB-4CFE-B0E8-F9A08008A172}" destId="{7990CC4F-5E80-426D-BCFC-89D39C9EE4E3}" srcOrd="0" destOrd="0" presId="urn:microsoft.com/office/officeart/2018/2/layout/IconVerticalSolidList"/>
    <dgm:cxn modelId="{C2E459A5-BBBC-419B-816A-C973DEE996AA}" type="presOf" srcId="{B8E3ABA1-42F2-4C9F-81C3-52705072C816}" destId="{DEFEEAAE-5D71-4EFE-A445-A8169C97B0D3}" srcOrd="0" destOrd="0" presId="urn:microsoft.com/office/officeart/2018/2/layout/IconVerticalSolidList"/>
    <dgm:cxn modelId="{161733DA-FD79-43CB-989E-1D0F9B7D6858}" type="presOf" srcId="{F0346D0D-6461-4D15-AFFA-012848158467}" destId="{98B28066-766A-4E52-BA8E-AC6F6AB5961C}" srcOrd="0" destOrd="0" presId="urn:microsoft.com/office/officeart/2018/2/layout/IconVerticalSolidList"/>
    <dgm:cxn modelId="{06AC7CE7-541E-4EB1-A264-F5C5B3C2E32D}" srcId="{D8A8896C-4B4C-4587-AC52-E1B4AE75DB88}" destId="{0D793898-92DB-4CFE-B0E8-F9A08008A172}" srcOrd="0" destOrd="0" parTransId="{CD376267-AE65-4F8A-98D0-EFB00C46D644}" sibTransId="{3C96CB08-266A-4F03-B576-C962E8ADA80A}"/>
    <dgm:cxn modelId="{ED6703C5-ACC4-43BB-966D-768801B8B6CD}" type="presParOf" srcId="{9390C506-008D-441B-B002-033831E80A2C}" destId="{EA48B339-2D63-4AFD-A911-BDA61D920757}" srcOrd="0" destOrd="0" presId="urn:microsoft.com/office/officeart/2018/2/layout/IconVerticalSolidList"/>
    <dgm:cxn modelId="{23F850A2-6AF9-4A1C-9F11-982665741E8E}" type="presParOf" srcId="{EA48B339-2D63-4AFD-A911-BDA61D920757}" destId="{9159B965-D767-4562-9A81-9153DA2B5B53}" srcOrd="0" destOrd="0" presId="urn:microsoft.com/office/officeart/2018/2/layout/IconVerticalSolidList"/>
    <dgm:cxn modelId="{0EFC26BA-1571-4F33-A645-CA05582F8A43}" type="presParOf" srcId="{EA48B339-2D63-4AFD-A911-BDA61D920757}" destId="{10472CFD-E987-401A-A64B-4E7A67E7D9B6}" srcOrd="1" destOrd="0" presId="urn:microsoft.com/office/officeart/2018/2/layout/IconVerticalSolidList"/>
    <dgm:cxn modelId="{D3CA0DE6-E747-48FF-A047-37670F1C44E2}" type="presParOf" srcId="{EA48B339-2D63-4AFD-A911-BDA61D920757}" destId="{9B9CB74A-DEAB-4A09-938F-F15AA7036557}" srcOrd="2" destOrd="0" presId="urn:microsoft.com/office/officeart/2018/2/layout/IconVerticalSolidList"/>
    <dgm:cxn modelId="{38E3C4DD-1ECE-4926-B378-10033787CAF5}" type="presParOf" srcId="{EA48B339-2D63-4AFD-A911-BDA61D920757}" destId="{7990CC4F-5E80-426D-BCFC-89D39C9EE4E3}" srcOrd="3" destOrd="0" presId="urn:microsoft.com/office/officeart/2018/2/layout/IconVerticalSolidList"/>
    <dgm:cxn modelId="{D33CC907-CAAC-42CD-889B-983B6375DA02}" type="presParOf" srcId="{9390C506-008D-441B-B002-033831E80A2C}" destId="{FB08F70F-5067-4F2A-A755-63E808198B89}" srcOrd="1" destOrd="0" presId="urn:microsoft.com/office/officeart/2018/2/layout/IconVerticalSolidList"/>
    <dgm:cxn modelId="{DCF4A8BC-B17F-40A3-9EA3-C8B1657B1764}" type="presParOf" srcId="{9390C506-008D-441B-B002-033831E80A2C}" destId="{41DBB60A-96A5-4F01-9A36-9D7F3E869A0B}" srcOrd="2" destOrd="0" presId="urn:microsoft.com/office/officeart/2018/2/layout/IconVerticalSolidList"/>
    <dgm:cxn modelId="{6EF135F4-308D-4827-BF54-6931D47523A8}" type="presParOf" srcId="{41DBB60A-96A5-4F01-9A36-9D7F3E869A0B}" destId="{5A045641-1B78-46BA-9618-D109824537AC}" srcOrd="0" destOrd="0" presId="urn:microsoft.com/office/officeart/2018/2/layout/IconVerticalSolidList"/>
    <dgm:cxn modelId="{093C2EFF-1652-4561-82E0-52AB5A66B47C}" type="presParOf" srcId="{41DBB60A-96A5-4F01-9A36-9D7F3E869A0B}" destId="{2BE6A3A6-5592-4308-99C1-B3B874787F80}" srcOrd="1" destOrd="0" presId="urn:microsoft.com/office/officeart/2018/2/layout/IconVerticalSolidList"/>
    <dgm:cxn modelId="{154AFB44-5F9D-4E61-A3AD-8825FF412FF4}" type="presParOf" srcId="{41DBB60A-96A5-4F01-9A36-9D7F3E869A0B}" destId="{D589620F-2E93-4B13-BB2F-C67FD093680B}" srcOrd="2" destOrd="0" presId="urn:microsoft.com/office/officeart/2018/2/layout/IconVerticalSolidList"/>
    <dgm:cxn modelId="{E0F9592C-64F7-42B6-B91F-C4082DCE0876}" type="presParOf" srcId="{41DBB60A-96A5-4F01-9A36-9D7F3E869A0B}" destId="{DEFEEAAE-5D71-4EFE-A445-A8169C97B0D3}" srcOrd="3" destOrd="0" presId="urn:microsoft.com/office/officeart/2018/2/layout/IconVerticalSolidList"/>
    <dgm:cxn modelId="{10912FFF-77C0-4C7F-8243-C4A092C42B64}" type="presParOf" srcId="{9390C506-008D-441B-B002-033831E80A2C}" destId="{E20A0088-B801-41FD-932E-71826192080E}" srcOrd="3" destOrd="0" presId="urn:microsoft.com/office/officeart/2018/2/layout/IconVerticalSolidList"/>
    <dgm:cxn modelId="{D3F7255E-6310-40CD-8383-DEDE586FBE6A}" type="presParOf" srcId="{9390C506-008D-441B-B002-033831E80A2C}" destId="{C6AFBB09-CEDA-44F9-9AEA-A17FADE14F53}" srcOrd="4" destOrd="0" presId="urn:microsoft.com/office/officeart/2018/2/layout/IconVerticalSolidList"/>
    <dgm:cxn modelId="{B2565B08-5525-426F-B09A-ED8A8B280B39}" type="presParOf" srcId="{C6AFBB09-CEDA-44F9-9AEA-A17FADE14F53}" destId="{09318FDB-D40E-4BD4-BB88-DB5945FD07F1}" srcOrd="0" destOrd="0" presId="urn:microsoft.com/office/officeart/2018/2/layout/IconVerticalSolidList"/>
    <dgm:cxn modelId="{F522741E-5EE5-402D-918C-3C320F588E5F}" type="presParOf" srcId="{C6AFBB09-CEDA-44F9-9AEA-A17FADE14F53}" destId="{294627A8-F42E-401B-8341-3DF9EC05056E}" srcOrd="1" destOrd="0" presId="urn:microsoft.com/office/officeart/2018/2/layout/IconVerticalSolidList"/>
    <dgm:cxn modelId="{26F37D38-EA9F-4E4D-A3B1-60739A734F80}" type="presParOf" srcId="{C6AFBB09-CEDA-44F9-9AEA-A17FADE14F53}" destId="{165F09BA-A25A-4129-9F90-F78DA85BE0E7}" srcOrd="2" destOrd="0" presId="urn:microsoft.com/office/officeart/2018/2/layout/IconVerticalSolidList"/>
    <dgm:cxn modelId="{FF656F35-1569-4689-A3DD-1A8D35A1A177}" type="presParOf" srcId="{C6AFBB09-CEDA-44F9-9AEA-A17FADE14F53}" destId="{98B28066-766A-4E52-BA8E-AC6F6AB596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FC146-8CA1-4A27-A9E6-B6D195CB4711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F25D01-B35B-4CD6-B439-1E6059C5D574}">
      <dgm:prSet/>
      <dgm:spPr/>
      <dgm:t>
        <a:bodyPr/>
        <a:lstStyle/>
        <a:p>
          <a:r>
            <a:rPr lang="en-US" dirty="0"/>
            <a:t>Clients aim – Syriatel is a profit making company therefore their aim is to generate as much profit as possible</a:t>
          </a:r>
        </a:p>
      </dgm:t>
    </dgm:pt>
    <dgm:pt modelId="{1B4AEBD9-7145-41EB-ABCD-BE58498D4D68}" type="parTrans" cxnId="{2434A930-42CD-4115-AAE0-286AC0D1B614}">
      <dgm:prSet/>
      <dgm:spPr/>
      <dgm:t>
        <a:bodyPr/>
        <a:lstStyle/>
        <a:p>
          <a:endParaRPr lang="en-US"/>
        </a:p>
      </dgm:t>
    </dgm:pt>
    <dgm:pt modelId="{33FF164D-6D1D-454A-9492-F06706FB21A7}" type="sibTrans" cxnId="{2434A930-42CD-4115-AAE0-286AC0D1B614}">
      <dgm:prSet/>
      <dgm:spPr/>
      <dgm:t>
        <a:bodyPr/>
        <a:lstStyle/>
        <a:p>
          <a:endParaRPr lang="en-US"/>
        </a:p>
      </dgm:t>
    </dgm:pt>
    <dgm:pt modelId="{CFEE2541-D0ED-4ECD-895A-EC41F226367C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Telco’s market has lost some traction in the last few years due to increased competition</a:t>
          </a:r>
          <a:endParaRPr lang="en-US" dirty="0"/>
        </a:p>
      </dgm:t>
    </dgm:pt>
    <dgm:pt modelId="{A7978820-1897-48B1-B24E-D1B27F6EDC06}" type="parTrans" cxnId="{FD6E4FDC-1429-4F37-AF0C-43B47446E00E}">
      <dgm:prSet/>
      <dgm:spPr/>
      <dgm:t>
        <a:bodyPr/>
        <a:lstStyle/>
        <a:p>
          <a:endParaRPr lang="en-US"/>
        </a:p>
      </dgm:t>
    </dgm:pt>
    <dgm:pt modelId="{127CAD4F-BCE0-4578-AA47-B30BE5E56663}" type="sibTrans" cxnId="{FD6E4FDC-1429-4F37-AF0C-43B47446E00E}">
      <dgm:prSet/>
      <dgm:spPr/>
      <dgm:t>
        <a:bodyPr/>
        <a:lstStyle/>
        <a:p>
          <a:endParaRPr lang="en-US"/>
        </a:p>
      </dgm:t>
    </dgm:pt>
    <dgm:pt modelId="{B4C00F54-B0EE-4DD7-8BE0-CD2B2B5323D5}">
      <dgm:prSet/>
      <dgm:spPr/>
      <dgm:t>
        <a:bodyPr/>
        <a:lstStyle/>
        <a:p>
          <a:r>
            <a:rPr lang="en-US" dirty="0"/>
            <a:t>Understanding</a:t>
          </a:r>
          <a:r>
            <a:rPr lang="en-US" baseline="0" dirty="0"/>
            <a:t> and predicating churn before it happens is evermore important</a:t>
          </a:r>
          <a:endParaRPr lang="en-US" dirty="0"/>
        </a:p>
      </dgm:t>
    </dgm:pt>
    <dgm:pt modelId="{5C508B42-1ADF-420A-81A9-6F6854A23D11}" type="parTrans" cxnId="{B5CAA538-8124-45AE-B240-03D937071C65}">
      <dgm:prSet/>
      <dgm:spPr/>
      <dgm:t>
        <a:bodyPr/>
        <a:lstStyle/>
        <a:p>
          <a:endParaRPr lang="en-US"/>
        </a:p>
      </dgm:t>
    </dgm:pt>
    <dgm:pt modelId="{D273E7A6-81C9-4F45-A263-AEA947EC3A77}" type="sibTrans" cxnId="{B5CAA538-8124-45AE-B240-03D937071C65}">
      <dgm:prSet/>
      <dgm:spPr/>
      <dgm:t>
        <a:bodyPr/>
        <a:lstStyle/>
        <a:p>
          <a:endParaRPr lang="en-US"/>
        </a:p>
      </dgm:t>
    </dgm:pt>
    <dgm:pt modelId="{2797EFCD-6495-415B-B844-BF78B5206C6F}">
      <dgm:prSet/>
      <dgm:spPr/>
      <dgm:t>
        <a:bodyPr/>
        <a:lstStyle/>
        <a:p>
          <a:r>
            <a:rPr lang="en-US" dirty="0"/>
            <a:t>This</a:t>
          </a:r>
          <a:r>
            <a:rPr lang="en-US" baseline="0" dirty="0"/>
            <a:t> will allow the telco to hopefully increase lifetime value of a customer and to keep more customers</a:t>
          </a:r>
          <a:endParaRPr lang="en-US" dirty="0"/>
        </a:p>
      </dgm:t>
    </dgm:pt>
    <dgm:pt modelId="{42A096A2-58CC-41DB-A19B-FF551F3332CA}" type="parTrans" cxnId="{3EF15898-C6A7-4DD8-8DAE-7C6E9F52C12D}">
      <dgm:prSet/>
      <dgm:spPr/>
      <dgm:t>
        <a:bodyPr/>
        <a:lstStyle/>
        <a:p>
          <a:endParaRPr lang="en-US"/>
        </a:p>
      </dgm:t>
    </dgm:pt>
    <dgm:pt modelId="{026E3A9C-923F-4299-883D-D2BE56E2C895}" type="sibTrans" cxnId="{3EF15898-C6A7-4DD8-8DAE-7C6E9F52C12D}">
      <dgm:prSet/>
      <dgm:spPr/>
      <dgm:t>
        <a:bodyPr/>
        <a:lstStyle/>
        <a:p>
          <a:endParaRPr lang="en-US"/>
        </a:p>
      </dgm:t>
    </dgm:pt>
    <dgm:pt modelId="{1FC7548E-1FF5-2843-8EF5-F6A9FF2CB229}" type="pres">
      <dgm:prSet presAssocID="{0A4FC146-8CA1-4A27-A9E6-B6D195CB4711}" presName="Name0" presStyleCnt="0">
        <dgm:presLayoutVars>
          <dgm:dir/>
          <dgm:animLvl val="lvl"/>
          <dgm:resizeHandles val="exact"/>
        </dgm:presLayoutVars>
      </dgm:prSet>
      <dgm:spPr/>
    </dgm:pt>
    <dgm:pt modelId="{C45A54AD-CCFE-FE4F-AAC1-1BBDE3E012DB}" type="pres">
      <dgm:prSet presAssocID="{B4C00F54-B0EE-4DD7-8BE0-CD2B2B5323D5}" presName="boxAndChildren" presStyleCnt="0"/>
      <dgm:spPr/>
    </dgm:pt>
    <dgm:pt modelId="{23696F16-C856-8A45-8616-73D12ACF8D46}" type="pres">
      <dgm:prSet presAssocID="{B4C00F54-B0EE-4DD7-8BE0-CD2B2B5323D5}" presName="parentTextBox" presStyleLbl="node1" presStyleIdx="0" presStyleCnt="2"/>
      <dgm:spPr/>
    </dgm:pt>
    <dgm:pt modelId="{06DB14EE-B3F8-4E41-818D-E9C4D7B5A5D3}" type="pres">
      <dgm:prSet presAssocID="{B4C00F54-B0EE-4DD7-8BE0-CD2B2B5323D5}" presName="entireBox" presStyleLbl="node1" presStyleIdx="0" presStyleCnt="2"/>
      <dgm:spPr/>
    </dgm:pt>
    <dgm:pt modelId="{6977EA1E-00C2-E24B-9040-108854E9B72B}" type="pres">
      <dgm:prSet presAssocID="{B4C00F54-B0EE-4DD7-8BE0-CD2B2B5323D5}" presName="descendantBox" presStyleCnt="0"/>
      <dgm:spPr/>
    </dgm:pt>
    <dgm:pt modelId="{51708299-01C2-244A-BF39-1C44EC5D0A3C}" type="pres">
      <dgm:prSet presAssocID="{2797EFCD-6495-415B-B844-BF78B5206C6F}" presName="childTextBox" presStyleLbl="fgAccFollowNode1" presStyleIdx="0" presStyleCnt="2">
        <dgm:presLayoutVars>
          <dgm:bulletEnabled val="1"/>
        </dgm:presLayoutVars>
      </dgm:prSet>
      <dgm:spPr/>
    </dgm:pt>
    <dgm:pt modelId="{0071CBE3-EEDF-AC45-920F-E875F28C4726}" type="pres">
      <dgm:prSet presAssocID="{33FF164D-6D1D-454A-9492-F06706FB21A7}" presName="sp" presStyleCnt="0"/>
      <dgm:spPr/>
    </dgm:pt>
    <dgm:pt modelId="{9977B2EF-AD02-9245-ADBE-252FAF867EE9}" type="pres">
      <dgm:prSet presAssocID="{06F25D01-B35B-4CD6-B439-1E6059C5D574}" presName="arrowAndChildren" presStyleCnt="0"/>
      <dgm:spPr/>
    </dgm:pt>
    <dgm:pt modelId="{C98BC78E-3E44-2541-8180-6CCA7E6FF0A3}" type="pres">
      <dgm:prSet presAssocID="{06F25D01-B35B-4CD6-B439-1E6059C5D574}" presName="parentTextArrow" presStyleLbl="node1" presStyleIdx="0" presStyleCnt="2"/>
      <dgm:spPr/>
    </dgm:pt>
    <dgm:pt modelId="{D3EE86EF-8CBD-C040-A774-512EE8B0AC34}" type="pres">
      <dgm:prSet presAssocID="{06F25D01-B35B-4CD6-B439-1E6059C5D574}" presName="arrow" presStyleLbl="node1" presStyleIdx="1" presStyleCnt="2"/>
      <dgm:spPr/>
    </dgm:pt>
    <dgm:pt modelId="{A6668079-79D1-3040-A686-93BD9A0B6A2B}" type="pres">
      <dgm:prSet presAssocID="{06F25D01-B35B-4CD6-B439-1E6059C5D574}" presName="descendantArrow" presStyleCnt="0"/>
      <dgm:spPr/>
    </dgm:pt>
    <dgm:pt modelId="{85FF0DAC-D6B3-B444-88A2-230CB3303CB2}" type="pres">
      <dgm:prSet presAssocID="{CFEE2541-D0ED-4ECD-895A-EC41F226367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2434A930-42CD-4115-AAE0-286AC0D1B614}" srcId="{0A4FC146-8CA1-4A27-A9E6-B6D195CB4711}" destId="{06F25D01-B35B-4CD6-B439-1E6059C5D574}" srcOrd="0" destOrd="0" parTransId="{1B4AEBD9-7145-41EB-ABCD-BE58498D4D68}" sibTransId="{33FF164D-6D1D-454A-9492-F06706FB21A7}"/>
    <dgm:cxn modelId="{547B0237-71A1-2A45-8493-74BA3DE9E3A2}" type="presOf" srcId="{B4C00F54-B0EE-4DD7-8BE0-CD2B2B5323D5}" destId="{06DB14EE-B3F8-4E41-818D-E9C4D7B5A5D3}" srcOrd="1" destOrd="0" presId="urn:microsoft.com/office/officeart/2005/8/layout/process4"/>
    <dgm:cxn modelId="{B5CAA538-8124-45AE-B240-03D937071C65}" srcId="{0A4FC146-8CA1-4A27-A9E6-B6D195CB4711}" destId="{B4C00F54-B0EE-4DD7-8BE0-CD2B2B5323D5}" srcOrd="1" destOrd="0" parTransId="{5C508B42-1ADF-420A-81A9-6F6854A23D11}" sibTransId="{D273E7A6-81C9-4F45-A263-AEA947EC3A77}"/>
    <dgm:cxn modelId="{3D802F50-9F19-784B-A63E-6C34C2889D38}" type="presOf" srcId="{06F25D01-B35B-4CD6-B439-1E6059C5D574}" destId="{D3EE86EF-8CBD-C040-A774-512EE8B0AC34}" srcOrd="1" destOrd="0" presId="urn:microsoft.com/office/officeart/2005/8/layout/process4"/>
    <dgm:cxn modelId="{AD42B56B-D7CE-7E41-9EB6-82C6C7E504DF}" type="presOf" srcId="{2797EFCD-6495-415B-B844-BF78B5206C6F}" destId="{51708299-01C2-244A-BF39-1C44EC5D0A3C}" srcOrd="0" destOrd="0" presId="urn:microsoft.com/office/officeart/2005/8/layout/process4"/>
    <dgm:cxn modelId="{F027557D-2A61-7D42-AE57-D05A62B491C2}" type="presOf" srcId="{0A4FC146-8CA1-4A27-A9E6-B6D195CB4711}" destId="{1FC7548E-1FF5-2843-8EF5-F6A9FF2CB229}" srcOrd="0" destOrd="0" presId="urn:microsoft.com/office/officeart/2005/8/layout/process4"/>
    <dgm:cxn modelId="{3EF15898-C6A7-4DD8-8DAE-7C6E9F52C12D}" srcId="{B4C00F54-B0EE-4DD7-8BE0-CD2B2B5323D5}" destId="{2797EFCD-6495-415B-B844-BF78B5206C6F}" srcOrd="0" destOrd="0" parTransId="{42A096A2-58CC-41DB-A19B-FF551F3332CA}" sibTransId="{026E3A9C-923F-4299-883D-D2BE56E2C895}"/>
    <dgm:cxn modelId="{A2C763AF-7830-A746-9BD0-DF5966B73FBD}" type="presOf" srcId="{06F25D01-B35B-4CD6-B439-1E6059C5D574}" destId="{C98BC78E-3E44-2541-8180-6CCA7E6FF0A3}" srcOrd="0" destOrd="0" presId="urn:microsoft.com/office/officeart/2005/8/layout/process4"/>
    <dgm:cxn modelId="{6D38FECC-37E1-EB43-ABB8-4BE5D6E12EFA}" type="presOf" srcId="{CFEE2541-D0ED-4ECD-895A-EC41F226367C}" destId="{85FF0DAC-D6B3-B444-88A2-230CB3303CB2}" srcOrd="0" destOrd="0" presId="urn:microsoft.com/office/officeart/2005/8/layout/process4"/>
    <dgm:cxn modelId="{FD6E4FDC-1429-4F37-AF0C-43B47446E00E}" srcId="{06F25D01-B35B-4CD6-B439-1E6059C5D574}" destId="{CFEE2541-D0ED-4ECD-895A-EC41F226367C}" srcOrd="0" destOrd="0" parTransId="{A7978820-1897-48B1-B24E-D1B27F6EDC06}" sibTransId="{127CAD4F-BCE0-4578-AA47-B30BE5E56663}"/>
    <dgm:cxn modelId="{376DE3E8-FA90-9542-B75F-80F74A05EFC9}" type="presOf" srcId="{B4C00F54-B0EE-4DD7-8BE0-CD2B2B5323D5}" destId="{23696F16-C856-8A45-8616-73D12ACF8D46}" srcOrd="0" destOrd="0" presId="urn:microsoft.com/office/officeart/2005/8/layout/process4"/>
    <dgm:cxn modelId="{4F4C2640-180D-CB44-A643-6EA02B6A61E1}" type="presParOf" srcId="{1FC7548E-1FF5-2843-8EF5-F6A9FF2CB229}" destId="{C45A54AD-CCFE-FE4F-AAC1-1BBDE3E012DB}" srcOrd="0" destOrd="0" presId="urn:microsoft.com/office/officeart/2005/8/layout/process4"/>
    <dgm:cxn modelId="{6C1509C2-232D-DE4B-BDFB-2EB4614A6F4D}" type="presParOf" srcId="{C45A54AD-CCFE-FE4F-AAC1-1BBDE3E012DB}" destId="{23696F16-C856-8A45-8616-73D12ACF8D46}" srcOrd="0" destOrd="0" presId="urn:microsoft.com/office/officeart/2005/8/layout/process4"/>
    <dgm:cxn modelId="{685DD664-EC05-AF4A-9C4C-0EEE16EA3D59}" type="presParOf" srcId="{C45A54AD-CCFE-FE4F-AAC1-1BBDE3E012DB}" destId="{06DB14EE-B3F8-4E41-818D-E9C4D7B5A5D3}" srcOrd="1" destOrd="0" presId="urn:microsoft.com/office/officeart/2005/8/layout/process4"/>
    <dgm:cxn modelId="{782D604D-D7AE-A24D-B41F-C148F752C062}" type="presParOf" srcId="{C45A54AD-CCFE-FE4F-AAC1-1BBDE3E012DB}" destId="{6977EA1E-00C2-E24B-9040-108854E9B72B}" srcOrd="2" destOrd="0" presId="urn:microsoft.com/office/officeart/2005/8/layout/process4"/>
    <dgm:cxn modelId="{A9FE087E-53AA-4746-9C91-690A304B1910}" type="presParOf" srcId="{6977EA1E-00C2-E24B-9040-108854E9B72B}" destId="{51708299-01C2-244A-BF39-1C44EC5D0A3C}" srcOrd="0" destOrd="0" presId="urn:microsoft.com/office/officeart/2005/8/layout/process4"/>
    <dgm:cxn modelId="{4535B21C-438C-3248-B676-8335769EF62E}" type="presParOf" srcId="{1FC7548E-1FF5-2843-8EF5-F6A9FF2CB229}" destId="{0071CBE3-EEDF-AC45-920F-E875F28C4726}" srcOrd="1" destOrd="0" presId="urn:microsoft.com/office/officeart/2005/8/layout/process4"/>
    <dgm:cxn modelId="{43D8A000-1461-F443-B932-3CBE91C14A18}" type="presParOf" srcId="{1FC7548E-1FF5-2843-8EF5-F6A9FF2CB229}" destId="{9977B2EF-AD02-9245-ADBE-252FAF867EE9}" srcOrd="2" destOrd="0" presId="urn:microsoft.com/office/officeart/2005/8/layout/process4"/>
    <dgm:cxn modelId="{9894B387-5826-1A4F-A7C5-92BEA2381D84}" type="presParOf" srcId="{9977B2EF-AD02-9245-ADBE-252FAF867EE9}" destId="{C98BC78E-3E44-2541-8180-6CCA7E6FF0A3}" srcOrd="0" destOrd="0" presId="urn:microsoft.com/office/officeart/2005/8/layout/process4"/>
    <dgm:cxn modelId="{52A2782F-AFEB-614B-87DC-35D38D2E1910}" type="presParOf" srcId="{9977B2EF-AD02-9245-ADBE-252FAF867EE9}" destId="{D3EE86EF-8CBD-C040-A774-512EE8B0AC34}" srcOrd="1" destOrd="0" presId="urn:microsoft.com/office/officeart/2005/8/layout/process4"/>
    <dgm:cxn modelId="{2B6A7397-A7A1-0C4D-90D0-37021FF16975}" type="presParOf" srcId="{9977B2EF-AD02-9245-ADBE-252FAF867EE9}" destId="{A6668079-79D1-3040-A686-93BD9A0B6A2B}" srcOrd="2" destOrd="0" presId="urn:microsoft.com/office/officeart/2005/8/layout/process4"/>
    <dgm:cxn modelId="{DD5CE9B2-8E57-A24E-B02D-25046ECFFA04}" type="presParOf" srcId="{A6668079-79D1-3040-A686-93BD9A0B6A2B}" destId="{85FF0DAC-D6B3-B444-88A2-230CB3303CB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9B965-D767-4562-9A81-9153DA2B5B53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2CFD-E987-401A-A64B-4E7A67E7D9B6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CC4F-5E80-426D-BCFC-89D39C9EE4E3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data showing which of a telco's customers have churned</a:t>
          </a:r>
        </a:p>
      </dsp:txBody>
      <dsp:txXfrm>
        <a:off x="1529865" y="566"/>
        <a:ext cx="4383571" cy="1324558"/>
      </dsp:txXfrm>
    </dsp:sp>
    <dsp:sp modelId="{5A045641-1B78-46BA-9618-D109824537AC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6A3A6-5592-4308-99C1-B3B874787F8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EAAE-5D71-4EFE-A445-A8169C97B0D3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telco has wants to know how they can predict churn </a:t>
          </a:r>
        </a:p>
      </dsp:txBody>
      <dsp:txXfrm>
        <a:off x="1529865" y="1656264"/>
        <a:ext cx="4383571" cy="1324558"/>
      </dsp:txXfrm>
    </dsp:sp>
    <dsp:sp modelId="{09318FDB-D40E-4BD4-BB88-DB5945FD07F1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627A8-F42E-401B-8341-3DF9EC05056E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8066-766A-4E52-BA8E-AC6F6AB5961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aim to give the telco insight into what to look for to predict churn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14EE-B3F8-4E41-818D-E9C4D7B5A5D3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</a:t>
          </a:r>
          <a:r>
            <a:rPr lang="en-US" sz="1800" kern="1200" baseline="0" dirty="0"/>
            <a:t> and predicating churn before it happens is evermore important</a:t>
          </a:r>
          <a:endParaRPr lang="en-US" sz="1800" kern="1200" dirty="0"/>
        </a:p>
      </dsp:txBody>
      <dsp:txXfrm>
        <a:off x="0" y="2798728"/>
        <a:ext cx="5913437" cy="991585"/>
      </dsp:txXfrm>
    </dsp:sp>
    <dsp:sp modelId="{51708299-01C2-244A-BF39-1C44EC5D0A3C}">
      <dsp:nvSpPr>
        <dsp:cNvPr id="0" name=""/>
        <dsp:cNvSpPr/>
      </dsp:nvSpPr>
      <dsp:spPr>
        <a:xfrm>
          <a:off x="0" y="3753588"/>
          <a:ext cx="5913437" cy="8446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</a:t>
          </a:r>
          <a:r>
            <a:rPr lang="en-US" sz="2000" kern="1200" baseline="0" dirty="0"/>
            <a:t> will allow the telco to hopefully increase lifetime value of a customer and to keep more customers</a:t>
          </a:r>
          <a:endParaRPr lang="en-US" sz="2000" kern="1200" dirty="0"/>
        </a:p>
      </dsp:txBody>
      <dsp:txXfrm>
        <a:off x="0" y="3753588"/>
        <a:ext cx="5913437" cy="844683"/>
      </dsp:txXfrm>
    </dsp:sp>
    <dsp:sp modelId="{D3EE86EF-8CBD-C040-A774-512EE8B0AC34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Clients aim – Syriatel is a profit making company therefore their aim is to generate as much profit as possible</a:t>
          </a:r>
        </a:p>
      </dsp:txBody>
      <dsp:txXfrm rot="-10800000">
        <a:off x="0" y="2090"/>
        <a:ext cx="5913437" cy="991287"/>
      </dsp:txXfrm>
    </dsp:sp>
    <dsp:sp modelId="{85FF0DAC-D6B3-B444-88A2-230CB3303CB2}">
      <dsp:nvSpPr>
        <dsp:cNvPr id="0" name=""/>
        <dsp:cNvSpPr/>
      </dsp:nvSpPr>
      <dsp:spPr>
        <a:xfrm>
          <a:off x="0" y="993378"/>
          <a:ext cx="5913437" cy="844430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</a:t>
          </a:r>
          <a:r>
            <a:rPr lang="en-US" sz="2000" kern="1200" baseline="0" dirty="0"/>
            <a:t> Telco’s market has lost some traction in the last few years due to increased competition</a:t>
          </a:r>
          <a:endParaRPr lang="en-US" sz="2000" kern="1200" dirty="0"/>
        </a:p>
      </dsp:txBody>
      <dsp:txXfrm>
        <a:off x="0" y="993378"/>
        <a:ext cx="5913437" cy="84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EE7A-7792-A743-A04D-00B5548E0DD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2F8D6-4956-5E4F-A851-67B1B87F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curve is exactly what it sounds like. It allows us to see the relationship between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number of true positives over the total number of positives - true positives and false positives combined) and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(number of true positives over the total number of real true values - the true positives and false negatives combined).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F8D6-4956-5E4F-A851-67B1B87F0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6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AF87-6E90-6B42-835A-64985793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Syriatel</a:t>
            </a:r>
            <a:br>
              <a:rPr lang="en-US" sz="4800" dirty="0"/>
            </a:br>
            <a:r>
              <a:rPr lang="en-US" sz="4800" dirty="0"/>
              <a:t>churn</a:t>
            </a:r>
            <a:br>
              <a:rPr lang="en-US" sz="4800" dirty="0"/>
            </a:br>
            <a:r>
              <a:rPr lang="en-US" sz="4800" dirty="0"/>
              <a:t>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0B20-F33D-F74B-B1AA-F5D7D66E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By Saifuddin Anjarwalla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04717757-483F-4854-912F-34AD247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DAE25E-8FE6-5846-8E93-3F5BCB6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 fontScale="90000"/>
          </a:bodyPr>
          <a:lstStyle/>
          <a:p>
            <a:r>
              <a:rPr lang="en-US" sz="3000" dirty="0"/>
              <a:t>Customers with an International Plan seem to churn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83D4A4-8ECB-4C25-9B2A-EB779D28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r>
              <a:rPr lang="en-US" dirty="0"/>
              <a:t>No international plan = 11% churn </a:t>
            </a:r>
          </a:p>
          <a:p>
            <a:r>
              <a:rPr lang="en-US" dirty="0"/>
              <a:t>Yes international plan = 42% churn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CB826-42E9-1248-8E62-4D07F3C8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132455"/>
            <a:ext cx="6012885" cy="2149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CB0C-A966-6A41-89CE-900275B7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D80B-B05B-7C4C-896B-BE0E0CA7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analyzing the data we created a model to predict churn</a:t>
            </a:r>
          </a:p>
          <a:p>
            <a:r>
              <a:rPr lang="en-US" dirty="0"/>
              <a:t>We tuned our model to get a PR AUC of 0.84</a:t>
            </a:r>
          </a:p>
          <a:p>
            <a:r>
              <a:rPr lang="en-US" dirty="0"/>
              <a:t>The Telco and use this model in the future to predict which of its customer will churn </a:t>
            </a:r>
          </a:p>
          <a:p>
            <a:r>
              <a:rPr lang="en-US" dirty="0"/>
              <a:t>We found a number of features that were important to look at to identify churn. To name a few these were:</a:t>
            </a:r>
          </a:p>
          <a:p>
            <a:pPr lvl="1"/>
            <a:r>
              <a:rPr lang="en-US" dirty="0"/>
              <a:t>Total time spent on the phone (day, night and evening minutes)</a:t>
            </a:r>
          </a:p>
          <a:p>
            <a:pPr lvl="1"/>
            <a:r>
              <a:rPr lang="en-US" dirty="0"/>
              <a:t>Whether the customer has an International plan</a:t>
            </a:r>
          </a:p>
          <a:p>
            <a:pPr lvl="1"/>
            <a:r>
              <a:rPr lang="en-US" dirty="0"/>
              <a:t>How many customer service calls a customer makes</a:t>
            </a:r>
          </a:p>
        </p:txBody>
      </p:sp>
    </p:spTree>
    <p:extLst>
      <p:ext uri="{BB962C8B-B14F-4D97-AF65-F5344CB8AC3E}">
        <p14:creationId xmlns:p14="http://schemas.microsoft.com/office/powerpoint/2010/main" val="298009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A41-7B63-DB47-A9E5-4AA954381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52EF-C2AE-2C48-9D76-80B190A6B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20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3C7-3282-C140-94ED-F4E4EAB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C043C-145A-4CEC-BAB0-94953C47D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10854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E5C4-1DA1-7449-98C6-2A95549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Project outline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5CB5C-25BD-4DC1-BA50-E6BA3B0A2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5848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C7F5-4F38-4747-B75A-709DE50E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79" y="380068"/>
            <a:ext cx="9603275" cy="587136"/>
          </a:xfrm>
        </p:spPr>
        <p:txBody>
          <a:bodyPr/>
          <a:lstStyle/>
          <a:p>
            <a:r>
              <a:rPr lang="en-US" dirty="0"/>
              <a:t>Out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4CB16-527A-E24C-ACC8-F6D43985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898360"/>
            <a:ext cx="9604375" cy="2761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7C504-1F29-C646-833F-8E8A04091664}"/>
              </a:ext>
            </a:extLst>
          </p:cNvPr>
          <p:cNvSpPr txBox="1"/>
          <p:nvPr/>
        </p:nvSpPr>
        <p:spPr>
          <a:xfrm>
            <a:off x="1450479" y="3768025"/>
            <a:ext cx="960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21 different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 Dependent variable: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‘Churn’ – 1(customer has churned), 0(customer has not churned)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Independent variable </a:t>
            </a:r>
            <a:r>
              <a:rPr lang="en-US" sz="16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International plan: true if the user has the international plan, otherwise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Total day minutes: total number of minutes the user has been in calls during the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Total eve calls: total number of calls the user has done during the evening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Customer service calls: number of customer service calls the user has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50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4745C-AF71-EB40-B7B2-5AB46AA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The current status of churn </a:t>
            </a:r>
            <a:br>
              <a:rPr lang="en-US" sz="2500" dirty="0"/>
            </a:br>
            <a:r>
              <a:rPr lang="en-US" sz="2500" dirty="0"/>
              <a:t>vs non churn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A99FD-4573-5743-9795-EEAE6960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387" y="1116345"/>
            <a:ext cx="6040893" cy="386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14745C-AF71-EB40-B7B2-5AB46AA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current status of churn </a:t>
            </a:r>
            <a:br>
              <a:rPr lang="en-US" dirty="0"/>
            </a:br>
            <a:r>
              <a:rPr lang="en-US"/>
              <a:t>Churn by state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2402F-8A4A-E741-A956-2619B30C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5691"/>
            <a:ext cx="11744959" cy="40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churn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CFBC-8C89-304A-9465-7BE2B26E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good is it?</a:t>
            </a:r>
          </a:p>
          <a:p>
            <a:r>
              <a:rPr lang="en-GB" dirty="0"/>
              <a:t>Training Accuracy: 98% </a:t>
            </a:r>
          </a:p>
          <a:p>
            <a:r>
              <a:rPr lang="en-GB" dirty="0"/>
              <a:t>Validation accuracy: 95% </a:t>
            </a:r>
          </a:p>
          <a:p>
            <a:r>
              <a:rPr lang="en-GB" dirty="0"/>
              <a:t>ROC AUC: 0.86</a:t>
            </a:r>
          </a:p>
          <a:p>
            <a:r>
              <a:rPr lang="en-GB" dirty="0"/>
              <a:t>PR AUC score: 0.84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BBF5-0068-CE41-B08F-3C1ECE79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What matters in predicting churn?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5C162F-F331-D144-A95B-DA0622E8B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21628"/>
            <a:ext cx="6282919" cy="34556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173E69-EA46-1240-BCEB-A0BEA2EE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High numbers of Customer service calls are associated with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21F-BED3-2941-88A6-0FA2071D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r>
              <a:rPr lang="en-US" dirty="0"/>
              <a:t>0 service calls = 13% churn </a:t>
            </a:r>
          </a:p>
          <a:p>
            <a:r>
              <a:rPr lang="en-US" dirty="0"/>
              <a:t>4 service calls = 46% churn </a:t>
            </a:r>
          </a:p>
          <a:p>
            <a:r>
              <a:rPr lang="en-US" dirty="0"/>
              <a:t>8 and 9 service calls = 100% churn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679B0-07CE-8146-BAC6-B7A1FE6E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162520"/>
            <a:ext cx="6012885" cy="2089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02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11705</TotalTime>
  <Words>473</Words>
  <Application>Microsoft Macintosh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Syriatel churn analysis  </vt:lpstr>
      <vt:lpstr>Background</vt:lpstr>
      <vt:lpstr>Project outline </vt:lpstr>
      <vt:lpstr>Out data</vt:lpstr>
      <vt:lpstr>The current status of churn  vs non churn </vt:lpstr>
      <vt:lpstr>The current status of churn  Churn by state </vt:lpstr>
      <vt:lpstr>Our churn model</vt:lpstr>
      <vt:lpstr>What matters in predicting churn?</vt:lpstr>
      <vt:lpstr>High numbers of Customer service calls are associated with churn</vt:lpstr>
      <vt:lpstr>Customers with an International Plan seem to churn </vt:lpstr>
      <vt:lpstr>Conclusion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Film Studio</dc:title>
  <dc:creator>ANJARWALLA, SAIF (UG)</dc:creator>
  <cp:lastModifiedBy>ANJARWALLA, SAIF (UG)</cp:lastModifiedBy>
  <cp:revision>12</cp:revision>
  <dcterms:created xsi:type="dcterms:W3CDTF">2020-06-22T12:59:03Z</dcterms:created>
  <dcterms:modified xsi:type="dcterms:W3CDTF">2022-01-10T23:51:42Z</dcterms:modified>
</cp:coreProperties>
</file>