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76" r:id="rId6"/>
    <p:sldId id="269" r:id="rId7"/>
    <p:sldId id="277" r:id="rId8"/>
    <p:sldId id="278" r:id="rId9"/>
    <p:sldId id="279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2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8896C-4B4C-4587-AC52-E1B4AE75DB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793898-92DB-4CFE-B0E8-F9A08008A172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have data of house prices 1996 - 2018</a:t>
          </a:r>
          <a:endParaRPr lang="en-US" dirty="0"/>
        </a:p>
      </dgm:t>
    </dgm:pt>
    <dgm:pt modelId="{CD376267-AE65-4F8A-98D0-EFB00C46D644}" type="parTrans" cxnId="{06AC7CE7-541E-4EB1-A264-F5C5B3C2E32D}">
      <dgm:prSet/>
      <dgm:spPr/>
      <dgm:t>
        <a:bodyPr/>
        <a:lstStyle/>
        <a:p>
          <a:endParaRPr lang="en-US"/>
        </a:p>
      </dgm:t>
    </dgm:pt>
    <dgm:pt modelId="{3C96CB08-266A-4F03-B576-C962E8ADA80A}" type="sibTrans" cxnId="{06AC7CE7-541E-4EB1-A264-F5C5B3C2E32D}">
      <dgm:prSet/>
      <dgm:spPr/>
      <dgm:t>
        <a:bodyPr/>
        <a:lstStyle/>
        <a:p>
          <a:endParaRPr lang="en-US"/>
        </a:p>
      </dgm:t>
    </dgm:pt>
    <dgm:pt modelId="{B8E3ABA1-42F2-4C9F-81C3-52705072C816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work for a real-estate company looking for new investments</a:t>
          </a:r>
          <a:endParaRPr lang="en-US" dirty="0"/>
        </a:p>
      </dgm:t>
    </dgm:pt>
    <dgm:pt modelId="{D75167D2-42CE-453B-8BBB-435D79D00A53}" type="parTrans" cxnId="{FE8E0C3A-22CB-473A-88C1-23B938C22EAC}">
      <dgm:prSet/>
      <dgm:spPr/>
      <dgm:t>
        <a:bodyPr/>
        <a:lstStyle/>
        <a:p>
          <a:endParaRPr lang="en-US"/>
        </a:p>
      </dgm:t>
    </dgm:pt>
    <dgm:pt modelId="{0E211380-53B0-492F-A75D-33F3E969D478}" type="sibTrans" cxnId="{FE8E0C3A-22CB-473A-88C1-23B938C22EAC}">
      <dgm:prSet/>
      <dgm:spPr/>
      <dgm:t>
        <a:bodyPr/>
        <a:lstStyle/>
        <a:p>
          <a:endParaRPr lang="en-US"/>
        </a:p>
      </dgm:t>
    </dgm:pt>
    <dgm:pt modelId="{F0346D0D-6461-4D15-AFFA-012848158467}">
      <dgm:prSet/>
      <dgm:spPr/>
      <dgm:t>
        <a:bodyPr/>
        <a:lstStyle/>
        <a:p>
          <a:r>
            <a:rPr lang="en-US" dirty="0"/>
            <a:t>I</a:t>
          </a:r>
          <a:r>
            <a:rPr lang="en-US" baseline="0" dirty="0"/>
            <a:t> need to find out which regions would be the bets best to invest in</a:t>
          </a:r>
          <a:endParaRPr lang="en-US" dirty="0"/>
        </a:p>
      </dgm:t>
    </dgm:pt>
    <dgm:pt modelId="{6A9C41DF-B8A5-4E87-B66A-F6320069BF0A}" type="parTrans" cxnId="{BE6ADF41-00CF-4BE3-A372-D2AE92278593}">
      <dgm:prSet/>
      <dgm:spPr/>
      <dgm:t>
        <a:bodyPr/>
        <a:lstStyle/>
        <a:p>
          <a:endParaRPr lang="en-US"/>
        </a:p>
      </dgm:t>
    </dgm:pt>
    <dgm:pt modelId="{DE55935C-3F38-4F05-867C-A192B5768E58}" type="sibTrans" cxnId="{BE6ADF41-00CF-4BE3-A372-D2AE92278593}">
      <dgm:prSet/>
      <dgm:spPr/>
      <dgm:t>
        <a:bodyPr/>
        <a:lstStyle/>
        <a:p>
          <a:endParaRPr lang="en-US"/>
        </a:p>
      </dgm:t>
    </dgm:pt>
    <dgm:pt modelId="{9390C506-008D-441B-B002-033831E80A2C}" type="pres">
      <dgm:prSet presAssocID="{D8A8896C-4B4C-4587-AC52-E1B4AE75DB88}" presName="root" presStyleCnt="0">
        <dgm:presLayoutVars>
          <dgm:dir/>
          <dgm:resizeHandles val="exact"/>
        </dgm:presLayoutVars>
      </dgm:prSet>
      <dgm:spPr/>
    </dgm:pt>
    <dgm:pt modelId="{EA48B339-2D63-4AFD-A911-BDA61D920757}" type="pres">
      <dgm:prSet presAssocID="{0D793898-92DB-4CFE-B0E8-F9A08008A172}" presName="compNode" presStyleCnt="0"/>
      <dgm:spPr/>
    </dgm:pt>
    <dgm:pt modelId="{9159B965-D767-4562-9A81-9153DA2B5B53}" type="pres">
      <dgm:prSet presAssocID="{0D793898-92DB-4CFE-B0E8-F9A08008A172}" presName="bgRect" presStyleLbl="bgShp" presStyleIdx="0" presStyleCnt="3"/>
      <dgm:spPr/>
    </dgm:pt>
    <dgm:pt modelId="{10472CFD-E987-401A-A64B-4E7A67E7D9B6}" type="pres">
      <dgm:prSet presAssocID="{0D793898-92DB-4CFE-B0E8-F9A08008A1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B9CB74A-DEAB-4A09-938F-F15AA7036557}" type="pres">
      <dgm:prSet presAssocID="{0D793898-92DB-4CFE-B0E8-F9A08008A172}" presName="spaceRect" presStyleCnt="0"/>
      <dgm:spPr/>
    </dgm:pt>
    <dgm:pt modelId="{7990CC4F-5E80-426D-BCFC-89D39C9EE4E3}" type="pres">
      <dgm:prSet presAssocID="{0D793898-92DB-4CFE-B0E8-F9A08008A172}" presName="parTx" presStyleLbl="revTx" presStyleIdx="0" presStyleCnt="3">
        <dgm:presLayoutVars>
          <dgm:chMax val="0"/>
          <dgm:chPref val="0"/>
        </dgm:presLayoutVars>
      </dgm:prSet>
      <dgm:spPr/>
    </dgm:pt>
    <dgm:pt modelId="{FB08F70F-5067-4F2A-A755-63E808198B89}" type="pres">
      <dgm:prSet presAssocID="{3C96CB08-266A-4F03-B576-C962E8ADA80A}" presName="sibTrans" presStyleCnt="0"/>
      <dgm:spPr/>
    </dgm:pt>
    <dgm:pt modelId="{41DBB60A-96A5-4F01-9A36-9D7F3E869A0B}" type="pres">
      <dgm:prSet presAssocID="{B8E3ABA1-42F2-4C9F-81C3-52705072C816}" presName="compNode" presStyleCnt="0"/>
      <dgm:spPr/>
    </dgm:pt>
    <dgm:pt modelId="{5A045641-1B78-46BA-9618-D109824537AC}" type="pres">
      <dgm:prSet presAssocID="{B8E3ABA1-42F2-4C9F-81C3-52705072C816}" presName="bgRect" presStyleLbl="bgShp" presStyleIdx="1" presStyleCnt="3"/>
      <dgm:spPr/>
    </dgm:pt>
    <dgm:pt modelId="{2BE6A3A6-5592-4308-99C1-B3B874787F80}" type="pres">
      <dgm:prSet presAssocID="{B8E3ABA1-42F2-4C9F-81C3-52705072C8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589620F-2E93-4B13-BB2F-C67FD093680B}" type="pres">
      <dgm:prSet presAssocID="{B8E3ABA1-42F2-4C9F-81C3-52705072C816}" presName="spaceRect" presStyleCnt="0"/>
      <dgm:spPr/>
    </dgm:pt>
    <dgm:pt modelId="{DEFEEAAE-5D71-4EFE-A445-A8169C97B0D3}" type="pres">
      <dgm:prSet presAssocID="{B8E3ABA1-42F2-4C9F-81C3-52705072C816}" presName="parTx" presStyleLbl="revTx" presStyleIdx="1" presStyleCnt="3">
        <dgm:presLayoutVars>
          <dgm:chMax val="0"/>
          <dgm:chPref val="0"/>
        </dgm:presLayoutVars>
      </dgm:prSet>
      <dgm:spPr/>
    </dgm:pt>
    <dgm:pt modelId="{E20A0088-B801-41FD-932E-71826192080E}" type="pres">
      <dgm:prSet presAssocID="{0E211380-53B0-492F-A75D-33F3E969D478}" presName="sibTrans" presStyleCnt="0"/>
      <dgm:spPr/>
    </dgm:pt>
    <dgm:pt modelId="{C6AFBB09-CEDA-44F9-9AEA-A17FADE14F53}" type="pres">
      <dgm:prSet presAssocID="{F0346D0D-6461-4D15-AFFA-012848158467}" presName="compNode" presStyleCnt="0"/>
      <dgm:spPr/>
    </dgm:pt>
    <dgm:pt modelId="{09318FDB-D40E-4BD4-BB88-DB5945FD07F1}" type="pres">
      <dgm:prSet presAssocID="{F0346D0D-6461-4D15-AFFA-012848158467}" presName="bgRect" presStyleLbl="bgShp" presStyleIdx="2" presStyleCnt="3"/>
      <dgm:spPr/>
    </dgm:pt>
    <dgm:pt modelId="{294627A8-F42E-401B-8341-3DF9EC05056E}" type="pres">
      <dgm:prSet presAssocID="{F0346D0D-6461-4D15-AFFA-0128481584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65F09BA-A25A-4129-9F90-F78DA85BE0E7}" type="pres">
      <dgm:prSet presAssocID="{F0346D0D-6461-4D15-AFFA-012848158467}" presName="spaceRect" presStyleCnt="0"/>
      <dgm:spPr/>
    </dgm:pt>
    <dgm:pt modelId="{98B28066-766A-4E52-BA8E-AC6F6AB5961C}" type="pres">
      <dgm:prSet presAssocID="{F0346D0D-6461-4D15-AFFA-0128481584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8E0C3A-22CB-473A-88C1-23B938C22EAC}" srcId="{D8A8896C-4B4C-4587-AC52-E1B4AE75DB88}" destId="{B8E3ABA1-42F2-4C9F-81C3-52705072C816}" srcOrd="1" destOrd="0" parTransId="{D75167D2-42CE-453B-8BBB-435D79D00A53}" sibTransId="{0E211380-53B0-492F-A75D-33F3E969D478}"/>
    <dgm:cxn modelId="{BE6ADF41-00CF-4BE3-A372-D2AE92278593}" srcId="{D8A8896C-4B4C-4587-AC52-E1B4AE75DB88}" destId="{F0346D0D-6461-4D15-AFFA-012848158467}" srcOrd="2" destOrd="0" parTransId="{6A9C41DF-B8A5-4E87-B66A-F6320069BF0A}" sibTransId="{DE55935C-3F38-4F05-867C-A192B5768E58}"/>
    <dgm:cxn modelId="{D9B84F50-CE43-4A27-9B83-3568DED97390}" type="presOf" srcId="{D8A8896C-4B4C-4587-AC52-E1B4AE75DB88}" destId="{9390C506-008D-441B-B002-033831E80A2C}" srcOrd="0" destOrd="0" presId="urn:microsoft.com/office/officeart/2018/2/layout/IconVerticalSolidList"/>
    <dgm:cxn modelId="{33E43D85-C8AE-4725-A8E9-0219F652C322}" type="presOf" srcId="{0D793898-92DB-4CFE-B0E8-F9A08008A172}" destId="{7990CC4F-5E80-426D-BCFC-89D39C9EE4E3}" srcOrd="0" destOrd="0" presId="urn:microsoft.com/office/officeart/2018/2/layout/IconVerticalSolidList"/>
    <dgm:cxn modelId="{C2E459A5-BBBC-419B-816A-C973DEE996AA}" type="presOf" srcId="{B8E3ABA1-42F2-4C9F-81C3-52705072C816}" destId="{DEFEEAAE-5D71-4EFE-A445-A8169C97B0D3}" srcOrd="0" destOrd="0" presId="urn:microsoft.com/office/officeart/2018/2/layout/IconVerticalSolidList"/>
    <dgm:cxn modelId="{161733DA-FD79-43CB-989E-1D0F9B7D6858}" type="presOf" srcId="{F0346D0D-6461-4D15-AFFA-012848158467}" destId="{98B28066-766A-4E52-BA8E-AC6F6AB5961C}" srcOrd="0" destOrd="0" presId="urn:microsoft.com/office/officeart/2018/2/layout/IconVerticalSolidList"/>
    <dgm:cxn modelId="{06AC7CE7-541E-4EB1-A264-F5C5B3C2E32D}" srcId="{D8A8896C-4B4C-4587-AC52-E1B4AE75DB88}" destId="{0D793898-92DB-4CFE-B0E8-F9A08008A172}" srcOrd="0" destOrd="0" parTransId="{CD376267-AE65-4F8A-98D0-EFB00C46D644}" sibTransId="{3C96CB08-266A-4F03-B576-C962E8ADA80A}"/>
    <dgm:cxn modelId="{ED6703C5-ACC4-43BB-966D-768801B8B6CD}" type="presParOf" srcId="{9390C506-008D-441B-B002-033831E80A2C}" destId="{EA48B339-2D63-4AFD-A911-BDA61D920757}" srcOrd="0" destOrd="0" presId="urn:microsoft.com/office/officeart/2018/2/layout/IconVerticalSolidList"/>
    <dgm:cxn modelId="{23F850A2-6AF9-4A1C-9F11-982665741E8E}" type="presParOf" srcId="{EA48B339-2D63-4AFD-A911-BDA61D920757}" destId="{9159B965-D767-4562-9A81-9153DA2B5B53}" srcOrd="0" destOrd="0" presId="urn:microsoft.com/office/officeart/2018/2/layout/IconVerticalSolidList"/>
    <dgm:cxn modelId="{0EFC26BA-1571-4F33-A645-CA05582F8A43}" type="presParOf" srcId="{EA48B339-2D63-4AFD-A911-BDA61D920757}" destId="{10472CFD-E987-401A-A64B-4E7A67E7D9B6}" srcOrd="1" destOrd="0" presId="urn:microsoft.com/office/officeart/2018/2/layout/IconVerticalSolidList"/>
    <dgm:cxn modelId="{D3CA0DE6-E747-48FF-A047-37670F1C44E2}" type="presParOf" srcId="{EA48B339-2D63-4AFD-A911-BDA61D920757}" destId="{9B9CB74A-DEAB-4A09-938F-F15AA7036557}" srcOrd="2" destOrd="0" presId="urn:microsoft.com/office/officeart/2018/2/layout/IconVerticalSolidList"/>
    <dgm:cxn modelId="{38E3C4DD-1ECE-4926-B378-10033787CAF5}" type="presParOf" srcId="{EA48B339-2D63-4AFD-A911-BDA61D920757}" destId="{7990CC4F-5E80-426D-BCFC-89D39C9EE4E3}" srcOrd="3" destOrd="0" presId="urn:microsoft.com/office/officeart/2018/2/layout/IconVerticalSolidList"/>
    <dgm:cxn modelId="{D33CC907-CAAC-42CD-889B-983B6375DA02}" type="presParOf" srcId="{9390C506-008D-441B-B002-033831E80A2C}" destId="{FB08F70F-5067-4F2A-A755-63E808198B89}" srcOrd="1" destOrd="0" presId="urn:microsoft.com/office/officeart/2018/2/layout/IconVerticalSolidList"/>
    <dgm:cxn modelId="{DCF4A8BC-B17F-40A3-9EA3-C8B1657B1764}" type="presParOf" srcId="{9390C506-008D-441B-B002-033831E80A2C}" destId="{41DBB60A-96A5-4F01-9A36-9D7F3E869A0B}" srcOrd="2" destOrd="0" presId="urn:microsoft.com/office/officeart/2018/2/layout/IconVerticalSolidList"/>
    <dgm:cxn modelId="{6EF135F4-308D-4827-BF54-6931D47523A8}" type="presParOf" srcId="{41DBB60A-96A5-4F01-9A36-9D7F3E869A0B}" destId="{5A045641-1B78-46BA-9618-D109824537AC}" srcOrd="0" destOrd="0" presId="urn:microsoft.com/office/officeart/2018/2/layout/IconVerticalSolidList"/>
    <dgm:cxn modelId="{093C2EFF-1652-4561-82E0-52AB5A66B47C}" type="presParOf" srcId="{41DBB60A-96A5-4F01-9A36-9D7F3E869A0B}" destId="{2BE6A3A6-5592-4308-99C1-B3B874787F80}" srcOrd="1" destOrd="0" presId="urn:microsoft.com/office/officeart/2018/2/layout/IconVerticalSolidList"/>
    <dgm:cxn modelId="{154AFB44-5F9D-4E61-A3AD-8825FF412FF4}" type="presParOf" srcId="{41DBB60A-96A5-4F01-9A36-9D7F3E869A0B}" destId="{D589620F-2E93-4B13-BB2F-C67FD093680B}" srcOrd="2" destOrd="0" presId="urn:microsoft.com/office/officeart/2018/2/layout/IconVerticalSolidList"/>
    <dgm:cxn modelId="{E0F9592C-64F7-42B6-B91F-C4082DCE0876}" type="presParOf" srcId="{41DBB60A-96A5-4F01-9A36-9D7F3E869A0B}" destId="{DEFEEAAE-5D71-4EFE-A445-A8169C97B0D3}" srcOrd="3" destOrd="0" presId="urn:microsoft.com/office/officeart/2018/2/layout/IconVerticalSolidList"/>
    <dgm:cxn modelId="{10912FFF-77C0-4C7F-8243-C4A092C42B64}" type="presParOf" srcId="{9390C506-008D-441B-B002-033831E80A2C}" destId="{E20A0088-B801-41FD-932E-71826192080E}" srcOrd="3" destOrd="0" presId="urn:microsoft.com/office/officeart/2018/2/layout/IconVerticalSolidList"/>
    <dgm:cxn modelId="{D3F7255E-6310-40CD-8383-DEDE586FBE6A}" type="presParOf" srcId="{9390C506-008D-441B-B002-033831E80A2C}" destId="{C6AFBB09-CEDA-44F9-9AEA-A17FADE14F53}" srcOrd="4" destOrd="0" presId="urn:microsoft.com/office/officeart/2018/2/layout/IconVerticalSolidList"/>
    <dgm:cxn modelId="{B2565B08-5525-426F-B09A-ED8A8B280B39}" type="presParOf" srcId="{C6AFBB09-CEDA-44F9-9AEA-A17FADE14F53}" destId="{09318FDB-D40E-4BD4-BB88-DB5945FD07F1}" srcOrd="0" destOrd="0" presId="urn:microsoft.com/office/officeart/2018/2/layout/IconVerticalSolidList"/>
    <dgm:cxn modelId="{F522741E-5EE5-402D-918C-3C320F588E5F}" type="presParOf" srcId="{C6AFBB09-CEDA-44F9-9AEA-A17FADE14F53}" destId="{294627A8-F42E-401B-8341-3DF9EC05056E}" srcOrd="1" destOrd="0" presId="urn:microsoft.com/office/officeart/2018/2/layout/IconVerticalSolidList"/>
    <dgm:cxn modelId="{26F37D38-EA9F-4E4D-A3B1-60739A734F80}" type="presParOf" srcId="{C6AFBB09-CEDA-44F9-9AEA-A17FADE14F53}" destId="{165F09BA-A25A-4129-9F90-F78DA85BE0E7}" srcOrd="2" destOrd="0" presId="urn:microsoft.com/office/officeart/2018/2/layout/IconVerticalSolidList"/>
    <dgm:cxn modelId="{FF656F35-1569-4689-A3DD-1A8D35A1A177}" type="presParOf" srcId="{C6AFBB09-CEDA-44F9-9AEA-A17FADE14F53}" destId="{98B28066-766A-4E52-BA8E-AC6F6AB596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FC146-8CA1-4A27-A9E6-B6D195CB4711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F25D01-B35B-4CD6-B439-1E6059C5D574}">
      <dgm:prSet/>
      <dgm:spPr/>
      <dgm:t>
        <a:bodyPr/>
        <a:lstStyle/>
        <a:p>
          <a:r>
            <a:rPr lang="en-US" dirty="0"/>
            <a:t>The current economic situation, with low interest rates and high inflation means that people want to invest</a:t>
          </a:r>
        </a:p>
      </dgm:t>
    </dgm:pt>
    <dgm:pt modelId="{1B4AEBD9-7145-41EB-ABCD-BE58498D4D68}" type="parTrans" cxnId="{2434A930-42CD-4115-AAE0-286AC0D1B614}">
      <dgm:prSet/>
      <dgm:spPr/>
      <dgm:t>
        <a:bodyPr/>
        <a:lstStyle/>
        <a:p>
          <a:endParaRPr lang="en-US"/>
        </a:p>
      </dgm:t>
    </dgm:pt>
    <dgm:pt modelId="{33FF164D-6D1D-454A-9492-F06706FB21A7}" type="sibTrans" cxnId="{2434A930-42CD-4115-AAE0-286AC0D1B614}">
      <dgm:prSet/>
      <dgm:spPr/>
      <dgm:t>
        <a:bodyPr/>
        <a:lstStyle/>
        <a:p>
          <a:endParaRPr lang="en-US"/>
        </a:p>
      </dgm:t>
    </dgm:pt>
    <dgm:pt modelId="{CFEE2541-D0ED-4ECD-895A-EC41F226367C}">
      <dgm:prSet/>
      <dgm:spPr/>
      <dgm:t>
        <a:bodyPr/>
        <a:lstStyle/>
        <a:p>
          <a:r>
            <a:rPr lang="en-US" dirty="0"/>
            <a:t>The</a:t>
          </a:r>
          <a:r>
            <a:rPr lang="en-US" baseline="0" dirty="0"/>
            <a:t> real-estate market is a perfect place to invest in. Thus, competition in the market has risen and all investment decisions need to be taken wisely</a:t>
          </a:r>
          <a:endParaRPr lang="en-US" dirty="0"/>
        </a:p>
      </dgm:t>
    </dgm:pt>
    <dgm:pt modelId="{A7978820-1897-48B1-B24E-D1B27F6EDC06}" type="parTrans" cxnId="{FD6E4FDC-1429-4F37-AF0C-43B47446E00E}">
      <dgm:prSet/>
      <dgm:spPr/>
      <dgm:t>
        <a:bodyPr/>
        <a:lstStyle/>
        <a:p>
          <a:endParaRPr lang="en-US"/>
        </a:p>
      </dgm:t>
    </dgm:pt>
    <dgm:pt modelId="{127CAD4F-BCE0-4578-AA47-B30BE5E56663}" type="sibTrans" cxnId="{FD6E4FDC-1429-4F37-AF0C-43B47446E00E}">
      <dgm:prSet/>
      <dgm:spPr/>
      <dgm:t>
        <a:bodyPr/>
        <a:lstStyle/>
        <a:p>
          <a:endParaRPr lang="en-US"/>
        </a:p>
      </dgm:t>
    </dgm:pt>
    <dgm:pt modelId="{B4C00F54-B0EE-4DD7-8BE0-CD2B2B5323D5}">
      <dgm:prSet/>
      <dgm:spPr/>
      <dgm:t>
        <a:bodyPr/>
        <a:lstStyle/>
        <a:p>
          <a:r>
            <a:rPr lang="en-US" dirty="0"/>
            <a:t>Using</a:t>
          </a:r>
          <a:r>
            <a:rPr lang="en-US" baseline="0" dirty="0"/>
            <a:t> data to help decide what makes a good investment decision has not been more important than ever</a:t>
          </a:r>
          <a:endParaRPr lang="en-US" dirty="0"/>
        </a:p>
      </dgm:t>
    </dgm:pt>
    <dgm:pt modelId="{5C508B42-1ADF-420A-81A9-6F6854A23D11}" type="parTrans" cxnId="{B5CAA538-8124-45AE-B240-03D937071C65}">
      <dgm:prSet/>
      <dgm:spPr/>
      <dgm:t>
        <a:bodyPr/>
        <a:lstStyle/>
        <a:p>
          <a:endParaRPr lang="en-US"/>
        </a:p>
      </dgm:t>
    </dgm:pt>
    <dgm:pt modelId="{D273E7A6-81C9-4F45-A263-AEA947EC3A77}" type="sibTrans" cxnId="{B5CAA538-8124-45AE-B240-03D937071C65}">
      <dgm:prSet/>
      <dgm:spPr/>
      <dgm:t>
        <a:bodyPr/>
        <a:lstStyle/>
        <a:p>
          <a:endParaRPr lang="en-US"/>
        </a:p>
      </dgm:t>
    </dgm:pt>
    <dgm:pt modelId="{2797EFCD-6495-415B-B844-BF78B5206C6F}">
      <dgm:prSet/>
      <dgm:spPr/>
      <dgm:t>
        <a:bodyPr/>
        <a:lstStyle/>
        <a:p>
          <a:r>
            <a:rPr lang="en-US" dirty="0"/>
            <a:t>I will use the data available to generate 5 zip codes to invest in. This should help the investment firm make the most appropriate investment decision</a:t>
          </a:r>
        </a:p>
      </dgm:t>
    </dgm:pt>
    <dgm:pt modelId="{42A096A2-58CC-41DB-A19B-FF551F3332CA}" type="parTrans" cxnId="{3EF15898-C6A7-4DD8-8DAE-7C6E9F52C12D}">
      <dgm:prSet/>
      <dgm:spPr/>
      <dgm:t>
        <a:bodyPr/>
        <a:lstStyle/>
        <a:p>
          <a:endParaRPr lang="en-US"/>
        </a:p>
      </dgm:t>
    </dgm:pt>
    <dgm:pt modelId="{026E3A9C-923F-4299-883D-D2BE56E2C895}" type="sibTrans" cxnId="{3EF15898-C6A7-4DD8-8DAE-7C6E9F52C12D}">
      <dgm:prSet/>
      <dgm:spPr/>
      <dgm:t>
        <a:bodyPr/>
        <a:lstStyle/>
        <a:p>
          <a:endParaRPr lang="en-US"/>
        </a:p>
      </dgm:t>
    </dgm:pt>
    <dgm:pt modelId="{1FC7548E-1FF5-2843-8EF5-F6A9FF2CB229}" type="pres">
      <dgm:prSet presAssocID="{0A4FC146-8CA1-4A27-A9E6-B6D195CB4711}" presName="Name0" presStyleCnt="0">
        <dgm:presLayoutVars>
          <dgm:dir/>
          <dgm:animLvl val="lvl"/>
          <dgm:resizeHandles val="exact"/>
        </dgm:presLayoutVars>
      </dgm:prSet>
      <dgm:spPr/>
    </dgm:pt>
    <dgm:pt modelId="{C45A54AD-CCFE-FE4F-AAC1-1BBDE3E012DB}" type="pres">
      <dgm:prSet presAssocID="{B4C00F54-B0EE-4DD7-8BE0-CD2B2B5323D5}" presName="boxAndChildren" presStyleCnt="0"/>
      <dgm:spPr/>
    </dgm:pt>
    <dgm:pt modelId="{23696F16-C856-8A45-8616-73D12ACF8D46}" type="pres">
      <dgm:prSet presAssocID="{B4C00F54-B0EE-4DD7-8BE0-CD2B2B5323D5}" presName="parentTextBox" presStyleLbl="node1" presStyleIdx="0" presStyleCnt="2"/>
      <dgm:spPr/>
    </dgm:pt>
    <dgm:pt modelId="{06DB14EE-B3F8-4E41-818D-E9C4D7B5A5D3}" type="pres">
      <dgm:prSet presAssocID="{B4C00F54-B0EE-4DD7-8BE0-CD2B2B5323D5}" presName="entireBox" presStyleLbl="node1" presStyleIdx="0" presStyleCnt="2"/>
      <dgm:spPr/>
    </dgm:pt>
    <dgm:pt modelId="{6977EA1E-00C2-E24B-9040-108854E9B72B}" type="pres">
      <dgm:prSet presAssocID="{B4C00F54-B0EE-4DD7-8BE0-CD2B2B5323D5}" presName="descendantBox" presStyleCnt="0"/>
      <dgm:spPr/>
    </dgm:pt>
    <dgm:pt modelId="{51708299-01C2-244A-BF39-1C44EC5D0A3C}" type="pres">
      <dgm:prSet presAssocID="{2797EFCD-6495-415B-B844-BF78B5206C6F}" presName="childTextBox" presStyleLbl="fgAccFollowNode1" presStyleIdx="0" presStyleCnt="2">
        <dgm:presLayoutVars>
          <dgm:bulletEnabled val="1"/>
        </dgm:presLayoutVars>
      </dgm:prSet>
      <dgm:spPr/>
    </dgm:pt>
    <dgm:pt modelId="{0071CBE3-EEDF-AC45-920F-E875F28C4726}" type="pres">
      <dgm:prSet presAssocID="{33FF164D-6D1D-454A-9492-F06706FB21A7}" presName="sp" presStyleCnt="0"/>
      <dgm:spPr/>
    </dgm:pt>
    <dgm:pt modelId="{9977B2EF-AD02-9245-ADBE-252FAF867EE9}" type="pres">
      <dgm:prSet presAssocID="{06F25D01-B35B-4CD6-B439-1E6059C5D574}" presName="arrowAndChildren" presStyleCnt="0"/>
      <dgm:spPr/>
    </dgm:pt>
    <dgm:pt modelId="{C98BC78E-3E44-2541-8180-6CCA7E6FF0A3}" type="pres">
      <dgm:prSet presAssocID="{06F25D01-B35B-4CD6-B439-1E6059C5D574}" presName="parentTextArrow" presStyleLbl="node1" presStyleIdx="0" presStyleCnt="2"/>
      <dgm:spPr/>
    </dgm:pt>
    <dgm:pt modelId="{D3EE86EF-8CBD-C040-A774-512EE8B0AC34}" type="pres">
      <dgm:prSet presAssocID="{06F25D01-B35B-4CD6-B439-1E6059C5D574}" presName="arrow" presStyleLbl="node1" presStyleIdx="1" presStyleCnt="2"/>
      <dgm:spPr/>
    </dgm:pt>
    <dgm:pt modelId="{A6668079-79D1-3040-A686-93BD9A0B6A2B}" type="pres">
      <dgm:prSet presAssocID="{06F25D01-B35B-4CD6-B439-1E6059C5D574}" presName="descendantArrow" presStyleCnt="0"/>
      <dgm:spPr/>
    </dgm:pt>
    <dgm:pt modelId="{85FF0DAC-D6B3-B444-88A2-230CB3303CB2}" type="pres">
      <dgm:prSet presAssocID="{CFEE2541-D0ED-4ECD-895A-EC41F226367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2434A930-42CD-4115-AAE0-286AC0D1B614}" srcId="{0A4FC146-8CA1-4A27-A9E6-B6D195CB4711}" destId="{06F25D01-B35B-4CD6-B439-1E6059C5D574}" srcOrd="0" destOrd="0" parTransId="{1B4AEBD9-7145-41EB-ABCD-BE58498D4D68}" sibTransId="{33FF164D-6D1D-454A-9492-F06706FB21A7}"/>
    <dgm:cxn modelId="{547B0237-71A1-2A45-8493-74BA3DE9E3A2}" type="presOf" srcId="{B4C00F54-B0EE-4DD7-8BE0-CD2B2B5323D5}" destId="{06DB14EE-B3F8-4E41-818D-E9C4D7B5A5D3}" srcOrd="1" destOrd="0" presId="urn:microsoft.com/office/officeart/2005/8/layout/process4"/>
    <dgm:cxn modelId="{B5CAA538-8124-45AE-B240-03D937071C65}" srcId="{0A4FC146-8CA1-4A27-A9E6-B6D195CB4711}" destId="{B4C00F54-B0EE-4DD7-8BE0-CD2B2B5323D5}" srcOrd="1" destOrd="0" parTransId="{5C508B42-1ADF-420A-81A9-6F6854A23D11}" sibTransId="{D273E7A6-81C9-4F45-A263-AEA947EC3A77}"/>
    <dgm:cxn modelId="{3D802F50-9F19-784B-A63E-6C34C2889D38}" type="presOf" srcId="{06F25D01-B35B-4CD6-B439-1E6059C5D574}" destId="{D3EE86EF-8CBD-C040-A774-512EE8B0AC34}" srcOrd="1" destOrd="0" presId="urn:microsoft.com/office/officeart/2005/8/layout/process4"/>
    <dgm:cxn modelId="{AD42B56B-D7CE-7E41-9EB6-82C6C7E504DF}" type="presOf" srcId="{2797EFCD-6495-415B-B844-BF78B5206C6F}" destId="{51708299-01C2-244A-BF39-1C44EC5D0A3C}" srcOrd="0" destOrd="0" presId="urn:microsoft.com/office/officeart/2005/8/layout/process4"/>
    <dgm:cxn modelId="{F027557D-2A61-7D42-AE57-D05A62B491C2}" type="presOf" srcId="{0A4FC146-8CA1-4A27-A9E6-B6D195CB4711}" destId="{1FC7548E-1FF5-2843-8EF5-F6A9FF2CB229}" srcOrd="0" destOrd="0" presId="urn:microsoft.com/office/officeart/2005/8/layout/process4"/>
    <dgm:cxn modelId="{3EF15898-C6A7-4DD8-8DAE-7C6E9F52C12D}" srcId="{B4C00F54-B0EE-4DD7-8BE0-CD2B2B5323D5}" destId="{2797EFCD-6495-415B-B844-BF78B5206C6F}" srcOrd="0" destOrd="0" parTransId="{42A096A2-58CC-41DB-A19B-FF551F3332CA}" sibTransId="{026E3A9C-923F-4299-883D-D2BE56E2C895}"/>
    <dgm:cxn modelId="{A2C763AF-7830-A746-9BD0-DF5966B73FBD}" type="presOf" srcId="{06F25D01-B35B-4CD6-B439-1E6059C5D574}" destId="{C98BC78E-3E44-2541-8180-6CCA7E6FF0A3}" srcOrd="0" destOrd="0" presId="urn:microsoft.com/office/officeart/2005/8/layout/process4"/>
    <dgm:cxn modelId="{6D38FECC-37E1-EB43-ABB8-4BE5D6E12EFA}" type="presOf" srcId="{CFEE2541-D0ED-4ECD-895A-EC41F226367C}" destId="{85FF0DAC-D6B3-B444-88A2-230CB3303CB2}" srcOrd="0" destOrd="0" presId="urn:microsoft.com/office/officeart/2005/8/layout/process4"/>
    <dgm:cxn modelId="{FD6E4FDC-1429-4F37-AF0C-43B47446E00E}" srcId="{06F25D01-B35B-4CD6-B439-1E6059C5D574}" destId="{CFEE2541-D0ED-4ECD-895A-EC41F226367C}" srcOrd="0" destOrd="0" parTransId="{A7978820-1897-48B1-B24E-D1B27F6EDC06}" sibTransId="{127CAD4F-BCE0-4578-AA47-B30BE5E56663}"/>
    <dgm:cxn modelId="{376DE3E8-FA90-9542-B75F-80F74A05EFC9}" type="presOf" srcId="{B4C00F54-B0EE-4DD7-8BE0-CD2B2B5323D5}" destId="{23696F16-C856-8A45-8616-73D12ACF8D46}" srcOrd="0" destOrd="0" presId="urn:microsoft.com/office/officeart/2005/8/layout/process4"/>
    <dgm:cxn modelId="{4F4C2640-180D-CB44-A643-6EA02B6A61E1}" type="presParOf" srcId="{1FC7548E-1FF5-2843-8EF5-F6A9FF2CB229}" destId="{C45A54AD-CCFE-FE4F-AAC1-1BBDE3E012DB}" srcOrd="0" destOrd="0" presId="urn:microsoft.com/office/officeart/2005/8/layout/process4"/>
    <dgm:cxn modelId="{6C1509C2-232D-DE4B-BDFB-2EB4614A6F4D}" type="presParOf" srcId="{C45A54AD-CCFE-FE4F-AAC1-1BBDE3E012DB}" destId="{23696F16-C856-8A45-8616-73D12ACF8D46}" srcOrd="0" destOrd="0" presId="urn:microsoft.com/office/officeart/2005/8/layout/process4"/>
    <dgm:cxn modelId="{685DD664-EC05-AF4A-9C4C-0EEE16EA3D59}" type="presParOf" srcId="{C45A54AD-CCFE-FE4F-AAC1-1BBDE3E012DB}" destId="{06DB14EE-B3F8-4E41-818D-E9C4D7B5A5D3}" srcOrd="1" destOrd="0" presId="urn:microsoft.com/office/officeart/2005/8/layout/process4"/>
    <dgm:cxn modelId="{782D604D-D7AE-A24D-B41F-C148F752C062}" type="presParOf" srcId="{C45A54AD-CCFE-FE4F-AAC1-1BBDE3E012DB}" destId="{6977EA1E-00C2-E24B-9040-108854E9B72B}" srcOrd="2" destOrd="0" presId="urn:microsoft.com/office/officeart/2005/8/layout/process4"/>
    <dgm:cxn modelId="{A9FE087E-53AA-4746-9C91-690A304B1910}" type="presParOf" srcId="{6977EA1E-00C2-E24B-9040-108854E9B72B}" destId="{51708299-01C2-244A-BF39-1C44EC5D0A3C}" srcOrd="0" destOrd="0" presId="urn:microsoft.com/office/officeart/2005/8/layout/process4"/>
    <dgm:cxn modelId="{4535B21C-438C-3248-B676-8335769EF62E}" type="presParOf" srcId="{1FC7548E-1FF5-2843-8EF5-F6A9FF2CB229}" destId="{0071CBE3-EEDF-AC45-920F-E875F28C4726}" srcOrd="1" destOrd="0" presId="urn:microsoft.com/office/officeart/2005/8/layout/process4"/>
    <dgm:cxn modelId="{43D8A000-1461-F443-B932-3CBE91C14A18}" type="presParOf" srcId="{1FC7548E-1FF5-2843-8EF5-F6A9FF2CB229}" destId="{9977B2EF-AD02-9245-ADBE-252FAF867EE9}" srcOrd="2" destOrd="0" presId="urn:microsoft.com/office/officeart/2005/8/layout/process4"/>
    <dgm:cxn modelId="{9894B387-5826-1A4F-A7C5-92BEA2381D84}" type="presParOf" srcId="{9977B2EF-AD02-9245-ADBE-252FAF867EE9}" destId="{C98BC78E-3E44-2541-8180-6CCA7E6FF0A3}" srcOrd="0" destOrd="0" presId="urn:microsoft.com/office/officeart/2005/8/layout/process4"/>
    <dgm:cxn modelId="{52A2782F-AFEB-614B-87DC-35D38D2E1910}" type="presParOf" srcId="{9977B2EF-AD02-9245-ADBE-252FAF867EE9}" destId="{D3EE86EF-8CBD-C040-A774-512EE8B0AC34}" srcOrd="1" destOrd="0" presId="urn:microsoft.com/office/officeart/2005/8/layout/process4"/>
    <dgm:cxn modelId="{2B6A7397-A7A1-0C4D-90D0-37021FF16975}" type="presParOf" srcId="{9977B2EF-AD02-9245-ADBE-252FAF867EE9}" destId="{A6668079-79D1-3040-A686-93BD9A0B6A2B}" srcOrd="2" destOrd="0" presId="urn:microsoft.com/office/officeart/2005/8/layout/process4"/>
    <dgm:cxn modelId="{DD5CE9B2-8E57-A24E-B02D-25046ECFFA04}" type="presParOf" srcId="{A6668079-79D1-3040-A686-93BD9A0B6A2B}" destId="{85FF0DAC-D6B3-B444-88A2-230CB3303CB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D8D4D7-E808-45AD-AF6F-ED26A01B33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96D06C-B856-4A15-856D-E93676004F08}">
      <dgm:prSet/>
      <dgm:spPr/>
      <dgm:t>
        <a:bodyPr/>
        <a:lstStyle/>
        <a:p>
          <a:r>
            <a:rPr lang="en-US"/>
            <a:t>We first analyzed the data. </a:t>
          </a:r>
        </a:p>
      </dgm:t>
    </dgm:pt>
    <dgm:pt modelId="{48EFCA25-8059-41A1-845D-94E391335DD1}" type="parTrans" cxnId="{AB534F7F-F5E6-4CE0-81F3-CAB4566F6C98}">
      <dgm:prSet/>
      <dgm:spPr/>
      <dgm:t>
        <a:bodyPr/>
        <a:lstStyle/>
        <a:p>
          <a:endParaRPr lang="en-US"/>
        </a:p>
      </dgm:t>
    </dgm:pt>
    <dgm:pt modelId="{4CBC7139-1FC4-438C-BC62-4A77D8272254}" type="sibTrans" cxnId="{AB534F7F-F5E6-4CE0-81F3-CAB4566F6C98}">
      <dgm:prSet/>
      <dgm:spPr/>
      <dgm:t>
        <a:bodyPr/>
        <a:lstStyle/>
        <a:p>
          <a:endParaRPr lang="en-US"/>
        </a:p>
      </dgm:t>
    </dgm:pt>
    <dgm:pt modelId="{C6E3E984-61A0-451B-9AF9-D91A7979ABF5}">
      <dgm:prSet/>
      <dgm:spPr/>
      <dgm:t>
        <a:bodyPr/>
        <a:lstStyle/>
        <a:p>
          <a:r>
            <a:rPr lang="en-US"/>
            <a:t>We came up with a subset of regions to analyze. </a:t>
          </a:r>
        </a:p>
      </dgm:t>
    </dgm:pt>
    <dgm:pt modelId="{A113814E-164B-4CF6-A618-D297FA9EE967}" type="parTrans" cxnId="{981F7D04-221F-4C92-8392-95D849F35D71}">
      <dgm:prSet/>
      <dgm:spPr/>
      <dgm:t>
        <a:bodyPr/>
        <a:lstStyle/>
        <a:p>
          <a:endParaRPr lang="en-US"/>
        </a:p>
      </dgm:t>
    </dgm:pt>
    <dgm:pt modelId="{D9D84ADF-1DF6-4FB0-8109-60439628629E}" type="sibTrans" cxnId="{981F7D04-221F-4C92-8392-95D849F35D71}">
      <dgm:prSet/>
      <dgm:spPr/>
      <dgm:t>
        <a:bodyPr/>
        <a:lstStyle/>
        <a:p>
          <a:endParaRPr lang="en-US"/>
        </a:p>
      </dgm:t>
    </dgm:pt>
    <dgm:pt modelId="{100C2723-5DBD-44A6-BA79-627FF6405535}">
      <dgm:prSet/>
      <dgm:spPr/>
      <dgm:t>
        <a:bodyPr/>
        <a:lstStyle/>
        <a:p>
          <a:r>
            <a:rPr lang="en-US"/>
            <a:t>We created a time series model on these regions and forecasted them into the future. </a:t>
          </a:r>
        </a:p>
      </dgm:t>
    </dgm:pt>
    <dgm:pt modelId="{5B6F33F4-E1F7-4BBA-95E8-11ABEE503AF5}" type="parTrans" cxnId="{1B7FD7D6-7AD1-4C0A-9CD9-8EF907837D62}">
      <dgm:prSet/>
      <dgm:spPr/>
      <dgm:t>
        <a:bodyPr/>
        <a:lstStyle/>
        <a:p>
          <a:endParaRPr lang="en-US"/>
        </a:p>
      </dgm:t>
    </dgm:pt>
    <dgm:pt modelId="{F85E22A7-C59C-4F56-9B3C-5C61B8FE1C3B}" type="sibTrans" cxnId="{1B7FD7D6-7AD1-4C0A-9CD9-8EF907837D62}">
      <dgm:prSet/>
      <dgm:spPr/>
      <dgm:t>
        <a:bodyPr/>
        <a:lstStyle/>
        <a:p>
          <a:endParaRPr lang="en-US"/>
        </a:p>
      </dgm:t>
    </dgm:pt>
    <dgm:pt modelId="{0794536B-48FC-4BE6-AFBA-B7652D06C4CD}">
      <dgm:prSet/>
      <dgm:spPr/>
      <dgm:t>
        <a:bodyPr/>
        <a:lstStyle/>
        <a:p>
          <a:r>
            <a:rPr lang="en-US"/>
            <a:t>We then calculated the ROI in the future and narrowed down the top 5. </a:t>
          </a:r>
        </a:p>
      </dgm:t>
    </dgm:pt>
    <dgm:pt modelId="{F8016351-FF2C-43B8-AC97-F1DABBA6211B}" type="parTrans" cxnId="{91A27A23-16B2-49E1-A82A-81CFD85F2258}">
      <dgm:prSet/>
      <dgm:spPr/>
      <dgm:t>
        <a:bodyPr/>
        <a:lstStyle/>
        <a:p>
          <a:endParaRPr lang="en-US"/>
        </a:p>
      </dgm:t>
    </dgm:pt>
    <dgm:pt modelId="{A6EC3D10-E00B-40E3-AA9C-6210444CD608}" type="sibTrans" cxnId="{91A27A23-16B2-49E1-A82A-81CFD85F2258}">
      <dgm:prSet/>
      <dgm:spPr/>
      <dgm:t>
        <a:bodyPr/>
        <a:lstStyle/>
        <a:p>
          <a:endParaRPr lang="en-US"/>
        </a:p>
      </dgm:t>
    </dgm:pt>
    <dgm:pt modelId="{9C4B87C5-7185-4CA4-A76E-2E6ABBC30BC8}" type="pres">
      <dgm:prSet presAssocID="{B7D8D4D7-E808-45AD-AF6F-ED26A01B338C}" presName="root" presStyleCnt="0">
        <dgm:presLayoutVars>
          <dgm:dir/>
          <dgm:resizeHandles val="exact"/>
        </dgm:presLayoutVars>
      </dgm:prSet>
      <dgm:spPr/>
    </dgm:pt>
    <dgm:pt modelId="{83C895F1-A2BB-4338-8881-E0EC1D1C01DE}" type="pres">
      <dgm:prSet presAssocID="{9296D06C-B856-4A15-856D-E93676004F08}" presName="compNode" presStyleCnt="0"/>
      <dgm:spPr/>
    </dgm:pt>
    <dgm:pt modelId="{F2EBE3ED-D79D-47A8-B85B-BE49CA1E5130}" type="pres">
      <dgm:prSet presAssocID="{9296D06C-B856-4A15-856D-E93676004F08}" presName="bgRect" presStyleLbl="bgShp" presStyleIdx="0" presStyleCnt="4"/>
      <dgm:spPr/>
    </dgm:pt>
    <dgm:pt modelId="{BDEB48B8-3E56-4CB8-8E41-A5E381956F8E}" type="pres">
      <dgm:prSet presAssocID="{9296D06C-B856-4A15-856D-E93676004F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B74DB3-D2EE-4572-B489-D27A2CD83A95}" type="pres">
      <dgm:prSet presAssocID="{9296D06C-B856-4A15-856D-E93676004F08}" presName="spaceRect" presStyleCnt="0"/>
      <dgm:spPr/>
    </dgm:pt>
    <dgm:pt modelId="{1FE3481B-0A3E-42B4-97F2-23C7FBBB2A93}" type="pres">
      <dgm:prSet presAssocID="{9296D06C-B856-4A15-856D-E93676004F08}" presName="parTx" presStyleLbl="revTx" presStyleIdx="0" presStyleCnt="4">
        <dgm:presLayoutVars>
          <dgm:chMax val="0"/>
          <dgm:chPref val="0"/>
        </dgm:presLayoutVars>
      </dgm:prSet>
      <dgm:spPr/>
    </dgm:pt>
    <dgm:pt modelId="{C7187158-D3CE-456C-B807-41ABAD68EAEF}" type="pres">
      <dgm:prSet presAssocID="{4CBC7139-1FC4-438C-BC62-4A77D8272254}" presName="sibTrans" presStyleCnt="0"/>
      <dgm:spPr/>
    </dgm:pt>
    <dgm:pt modelId="{C2BED612-2FE0-4BAD-8492-8940D62480A7}" type="pres">
      <dgm:prSet presAssocID="{C6E3E984-61A0-451B-9AF9-D91A7979ABF5}" presName="compNode" presStyleCnt="0"/>
      <dgm:spPr/>
    </dgm:pt>
    <dgm:pt modelId="{70CA2770-935E-4AD8-A82E-D243BF973E2C}" type="pres">
      <dgm:prSet presAssocID="{C6E3E984-61A0-451B-9AF9-D91A7979ABF5}" presName="bgRect" presStyleLbl="bgShp" presStyleIdx="1" presStyleCnt="4"/>
      <dgm:spPr/>
    </dgm:pt>
    <dgm:pt modelId="{AEDE95B1-5555-4BD7-9901-885B383D5CD2}" type="pres">
      <dgm:prSet presAssocID="{C6E3E984-61A0-451B-9AF9-D91A7979AB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A5D01F-4E5D-4E42-BDA6-A2869E49B9BB}" type="pres">
      <dgm:prSet presAssocID="{C6E3E984-61A0-451B-9AF9-D91A7979ABF5}" presName="spaceRect" presStyleCnt="0"/>
      <dgm:spPr/>
    </dgm:pt>
    <dgm:pt modelId="{F5004E44-A11B-4F97-922C-3BDD2467AF5F}" type="pres">
      <dgm:prSet presAssocID="{C6E3E984-61A0-451B-9AF9-D91A7979ABF5}" presName="parTx" presStyleLbl="revTx" presStyleIdx="1" presStyleCnt="4">
        <dgm:presLayoutVars>
          <dgm:chMax val="0"/>
          <dgm:chPref val="0"/>
        </dgm:presLayoutVars>
      </dgm:prSet>
      <dgm:spPr/>
    </dgm:pt>
    <dgm:pt modelId="{798480F7-807C-4D64-8436-B6E33305C092}" type="pres">
      <dgm:prSet presAssocID="{D9D84ADF-1DF6-4FB0-8109-60439628629E}" presName="sibTrans" presStyleCnt="0"/>
      <dgm:spPr/>
    </dgm:pt>
    <dgm:pt modelId="{EF0A9C47-23D0-40CA-98F4-416012C45525}" type="pres">
      <dgm:prSet presAssocID="{100C2723-5DBD-44A6-BA79-627FF6405535}" presName="compNode" presStyleCnt="0"/>
      <dgm:spPr/>
    </dgm:pt>
    <dgm:pt modelId="{39CBBE99-C71A-4064-82D3-6BE24447A968}" type="pres">
      <dgm:prSet presAssocID="{100C2723-5DBD-44A6-BA79-627FF6405535}" presName="bgRect" presStyleLbl="bgShp" presStyleIdx="2" presStyleCnt="4"/>
      <dgm:spPr/>
    </dgm:pt>
    <dgm:pt modelId="{5996B1AF-9096-47A3-82A6-0E11ED5E2C44}" type="pres">
      <dgm:prSet presAssocID="{100C2723-5DBD-44A6-BA79-627FF64055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E51C787-D9A9-49CA-B8DD-5BAF0B99EB24}" type="pres">
      <dgm:prSet presAssocID="{100C2723-5DBD-44A6-BA79-627FF6405535}" presName="spaceRect" presStyleCnt="0"/>
      <dgm:spPr/>
    </dgm:pt>
    <dgm:pt modelId="{A6223E01-04CE-4C01-B991-F449F3CACF89}" type="pres">
      <dgm:prSet presAssocID="{100C2723-5DBD-44A6-BA79-627FF6405535}" presName="parTx" presStyleLbl="revTx" presStyleIdx="2" presStyleCnt="4">
        <dgm:presLayoutVars>
          <dgm:chMax val="0"/>
          <dgm:chPref val="0"/>
        </dgm:presLayoutVars>
      </dgm:prSet>
      <dgm:spPr/>
    </dgm:pt>
    <dgm:pt modelId="{1AA2BCE9-1670-4E1A-B329-640BBF2CCD03}" type="pres">
      <dgm:prSet presAssocID="{F85E22A7-C59C-4F56-9B3C-5C61B8FE1C3B}" presName="sibTrans" presStyleCnt="0"/>
      <dgm:spPr/>
    </dgm:pt>
    <dgm:pt modelId="{FA7CC838-2299-4D39-B345-1E8E5DB11C86}" type="pres">
      <dgm:prSet presAssocID="{0794536B-48FC-4BE6-AFBA-B7652D06C4CD}" presName="compNode" presStyleCnt="0"/>
      <dgm:spPr/>
    </dgm:pt>
    <dgm:pt modelId="{B5786133-DB2A-4C7D-913E-22D262D17D50}" type="pres">
      <dgm:prSet presAssocID="{0794536B-48FC-4BE6-AFBA-B7652D06C4CD}" presName="bgRect" presStyleLbl="bgShp" presStyleIdx="3" presStyleCnt="4"/>
      <dgm:spPr/>
    </dgm:pt>
    <dgm:pt modelId="{6711A97A-1C1B-46BF-ABA6-312456F89172}" type="pres">
      <dgm:prSet presAssocID="{0794536B-48FC-4BE6-AFBA-B7652D06C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FF3B728-F2F5-4B01-AE21-6033984B258C}" type="pres">
      <dgm:prSet presAssocID="{0794536B-48FC-4BE6-AFBA-B7652D06C4CD}" presName="spaceRect" presStyleCnt="0"/>
      <dgm:spPr/>
    </dgm:pt>
    <dgm:pt modelId="{484A0059-87B8-4021-BF03-2E184DD25155}" type="pres">
      <dgm:prSet presAssocID="{0794536B-48FC-4BE6-AFBA-B7652D06C4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1F7D04-221F-4C92-8392-95D849F35D71}" srcId="{B7D8D4D7-E808-45AD-AF6F-ED26A01B338C}" destId="{C6E3E984-61A0-451B-9AF9-D91A7979ABF5}" srcOrd="1" destOrd="0" parTransId="{A113814E-164B-4CF6-A618-D297FA9EE967}" sibTransId="{D9D84ADF-1DF6-4FB0-8109-60439628629E}"/>
    <dgm:cxn modelId="{70576D23-368B-42AD-814E-AA7A79CED844}" type="presOf" srcId="{100C2723-5DBD-44A6-BA79-627FF6405535}" destId="{A6223E01-04CE-4C01-B991-F449F3CACF89}" srcOrd="0" destOrd="0" presId="urn:microsoft.com/office/officeart/2018/2/layout/IconVerticalSolidList"/>
    <dgm:cxn modelId="{91A27A23-16B2-49E1-A82A-81CFD85F2258}" srcId="{B7D8D4D7-E808-45AD-AF6F-ED26A01B338C}" destId="{0794536B-48FC-4BE6-AFBA-B7652D06C4CD}" srcOrd="3" destOrd="0" parTransId="{F8016351-FF2C-43B8-AC97-F1DABBA6211B}" sibTransId="{A6EC3D10-E00B-40E3-AA9C-6210444CD608}"/>
    <dgm:cxn modelId="{3FA59924-7E72-4EBA-B62B-296562DA5467}" type="presOf" srcId="{9296D06C-B856-4A15-856D-E93676004F08}" destId="{1FE3481B-0A3E-42B4-97F2-23C7FBBB2A93}" srcOrd="0" destOrd="0" presId="urn:microsoft.com/office/officeart/2018/2/layout/IconVerticalSolidList"/>
    <dgm:cxn modelId="{67477058-27D8-40AD-8646-8D74A23B3929}" type="presOf" srcId="{B7D8D4D7-E808-45AD-AF6F-ED26A01B338C}" destId="{9C4B87C5-7185-4CA4-A76E-2E6ABBC30BC8}" srcOrd="0" destOrd="0" presId="urn:microsoft.com/office/officeart/2018/2/layout/IconVerticalSolidList"/>
    <dgm:cxn modelId="{D276E77E-D848-403F-902F-A3528FF0BC12}" type="presOf" srcId="{C6E3E984-61A0-451B-9AF9-D91A7979ABF5}" destId="{F5004E44-A11B-4F97-922C-3BDD2467AF5F}" srcOrd="0" destOrd="0" presId="urn:microsoft.com/office/officeart/2018/2/layout/IconVerticalSolidList"/>
    <dgm:cxn modelId="{AB534F7F-F5E6-4CE0-81F3-CAB4566F6C98}" srcId="{B7D8D4D7-E808-45AD-AF6F-ED26A01B338C}" destId="{9296D06C-B856-4A15-856D-E93676004F08}" srcOrd="0" destOrd="0" parTransId="{48EFCA25-8059-41A1-845D-94E391335DD1}" sibTransId="{4CBC7139-1FC4-438C-BC62-4A77D8272254}"/>
    <dgm:cxn modelId="{1B7FD7D6-7AD1-4C0A-9CD9-8EF907837D62}" srcId="{B7D8D4D7-E808-45AD-AF6F-ED26A01B338C}" destId="{100C2723-5DBD-44A6-BA79-627FF6405535}" srcOrd="2" destOrd="0" parTransId="{5B6F33F4-E1F7-4BBA-95E8-11ABEE503AF5}" sibTransId="{F85E22A7-C59C-4F56-9B3C-5C61B8FE1C3B}"/>
    <dgm:cxn modelId="{EBB6D2ED-C0DC-4C26-8DC6-46BCB4B13C08}" type="presOf" srcId="{0794536B-48FC-4BE6-AFBA-B7652D06C4CD}" destId="{484A0059-87B8-4021-BF03-2E184DD25155}" srcOrd="0" destOrd="0" presId="urn:microsoft.com/office/officeart/2018/2/layout/IconVerticalSolidList"/>
    <dgm:cxn modelId="{372A6CB8-D804-44A0-B9D0-B6E706EC8778}" type="presParOf" srcId="{9C4B87C5-7185-4CA4-A76E-2E6ABBC30BC8}" destId="{83C895F1-A2BB-4338-8881-E0EC1D1C01DE}" srcOrd="0" destOrd="0" presId="urn:microsoft.com/office/officeart/2018/2/layout/IconVerticalSolidList"/>
    <dgm:cxn modelId="{B8933E7E-F716-4EA6-9B03-479075FC6DD2}" type="presParOf" srcId="{83C895F1-A2BB-4338-8881-E0EC1D1C01DE}" destId="{F2EBE3ED-D79D-47A8-B85B-BE49CA1E5130}" srcOrd="0" destOrd="0" presId="urn:microsoft.com/office/officeart/2018/2/layout/IconVerticalSolidList"/>
    <dgm:cxn modelId="{274A7CCB-9916-4605-8D38-69E6D3ECA3D3}" type="presParOf" srcId="{83C895F1-A2BB-4338-8881-E0EC1D1C01DE}" destId="{BDEB48B8-3E56-4CB8-8E41-A5E381956F8E}" srcOrd="1" destOrd="0" presId="urn:microsoft.com/office/officeart/2018/2/layout/IconVerticalSolidList"/>
    <dgm:cxn modelId="{EDA575AE-3FBC-4AB2-81EA-B54E8A80291F}" type="presParOf" srcId="{83C895F1-A2BB-4338-8881-E0EC1D1C01DE}" destId="{FAB74DB3-D2EE-4572-B489-D27A2CD83A95}" srcOrd="2" destOrd="0" presId="urn:microsoft.com/office/officeart/2018/2/layout/IconVerticalSolidList"/>
    <dgm:cxn modelId="{2248D39B-1829-4088-8512-4EBF9EEC0CEA}" type="presParOf" srcId="{83C895F1-A2BB-4338-8881-E0EC1D1C01DE}" destId="{1FE3481B-0A3E-42B4-97F2-23C7FBBB2A93}" srcOrd="3" destOrd="0" presId="urn:microsoft.com/office/officeart/2018/2/layout/IconVerticalSolidList"/>
    <dgm:cxn modelId="{581FF82C-176C-4D7E-A6DA-337F9A13FEEA}" type="presParOf" srcId="{9C4B87C5-7185-4CA4-A76E-2E6ABBC30BC8}" destId="{C7187158-D3CE-456C-B807-41ABAD68EAEF}" srcOrd="1" destOrd="0" presId="urn:microsoft.com/office/officeart/2018/2/layout/IconVerticalSolidList"/>
    <dgm:cxn modelId="{56EB319B-066E-4B66-B5F0-3E04A3F77860}" type="presParOf" srcId="{9C4B87C5-7185-4CA4-A76E-2E6ABBC30BC8}" destId="{C2BED612-2FE0-4BAD-8492-8940D62480A7}" srcOrd="2" destOrd="0" presId="urn:microsoft.com/office/officeart/2018/2/layout/IconVerticalSolidList"/>
    <dgm:cxn modelId="{CAC49EF6-6B7C-4D02-BD6B-AC841BF5BB8C}" type="presParOf" srcId="{C2BED612-2FE0-4BAD-8492-8940D62480A7}" destId="{70CA2770-935E-4AD8-A82E-D243BF973E2C}" srcOrd="0" destOrd="0" presId="urn:microsoft.com/office/officeart/2018/2/layout/IconVerticalSolidList"/>
    <dgm:cxn modelId="{3C45DC05-B521-4C8B-A876-64FDC035F354}" type="presParOf" srcId="{C2BED612-2FE0-4BAD-8492-8940D62480A7}" destId="{AEDE95B1-5555-4BD7-9901-885B383D5CD2}" srcOrd="1" destOrd="0" presId="urn:microsoft.com/office/officeart/2018/2/layout/IconVerticalSolidList"/>
    <dgm:cxn modelId="{0BE45EB1-F864-4DF7-9527-8E8F98CBA2E8}" type="presParOf" srcId="{C2BED612-2FE0-4BAD-8492-8940D62480A7}" destId="{18A5D01F-4E5D-4E42-BDA6-A2869E49B9BB}" srcOrd="2" destOrd="0" presId="urn:microsoft.com/office/officeart/2018/2/layout/IconVerticalSolidList"/>
    <dgm:cxn modelId="{59871A43-F885-49FC-8136-C0FA59B168EF}" type="presParOf" srcId="{C2BED612-2FE0-4BAD-8492-8940D62480A7}" destId="{F5004E44-A11B-4F97-922C-3BDD2467AF5F}" srcOrd="3" destOrd="0" presId="urn:microsoft.com/office/officeart/2018/2/layout/IconVerticalSolidList"/>
    <dgm:cxn modelId="{D4DDFAB9-628C-4E5F-B5A2-A3677830EAF0}" type="presParOf" srcId="{9C4B87C5-7185-4CA4-A76E-2E6ABBC30BC8}" destId="{798480F7-807C-4D64-8436-B6E33305C092}" srcOrd="3" destOrd="0" presId="urn:microsoft.com/office/officeart/2018/2/layout/IconVerticalSolidList"/>
    <dgm:cxn modelId="{45FF57A0-7967-4893-B873-ECB8750CDCCD}" type="presParOf" srcId="{9C4B87C5-7185-4CA4-A76E-2E6ABBC30BC8}" destId="{EF0A9C47-23D0-40CA-98F4-416012C45525}" srcOrd="4" destOrd="0" presId="urn:microsoft.com/office/officeart/2018/2/layout/IconVerticalSolidList"/>
    <dgm:cxn modelId="{2534D9FD-BDAB-4295-B58B-260CB786BC39}" type="presParOf" srcId="{EF0A9C47-23D0-40CA-98F4-416012C45525}" destId="{39CBBE99-C71A-4064-82D3-6BE24447A968}" srcOrd="0" destOrd="0" presId="urn:microsoft.com/office/officeart/2018/2/layout/IconVerticalSolidList"/>
    <dgm:cxn modelId="{16130D6D-1091-40A6-8F32-0771641EC5AE}" type="presParOf" srcId="{EF0A9C47-23D0-40CA-98F4-416012C45525}" destId="{5996B1AF-9096-47A3-82A6-0E11ED5E2C44}" srcOrd="1" destOrd="0" presId="urn:microsoft.com/office/officeart/2018/2/layout/IconVerticalSolidList"/>
    <dgm:cxn modelId="{17AF4F95-975D-434E-B902-E28F093335A2}" type="presParOf" srcId="{EF0A9C47-23D0-40CA-98F4-416012C45525}" destId="{7E51C787-D9A9-49CA-B8DD-5BAF0B99EB24}" srcOrd="2" destOrd="0" presId="urn:microsoft.com/office/officeart/2018/2/layout/IconVerticalSolidList"/>
    <dgm:cxn modelId="{3155A02E-B3AD-41DC-9B53-9DD2155EF0E7}" type="presParOf" srcId="{EF0A9C47-23D0-40CA-98F4-416012C45525}" destId="{A6223E01-04CE-4C01-B991-F449F3CACF89}" srcOrd="3" destOrd="0" presId="urn:microsoft.com/office/officeart/2018/2/layout/IconVerticalSolidList"/>
    <dgm:cxn modelId="{94027A2E-1A2D-4632-9BFC-84432AC2C5A8}" type="presParOf" srcId="{9C4B87C5-7185-4CA4-A76E-2E6ABBC30BC8}" destId="{1AA2BCE9-1670-4E1A-B329-640BBF2CCD03}" srcOrd="5" destOrd="0" presId="urn:microsoft.com/office/officeart/2018/2/layout/IconVerticalSolidList"/>
    <dgm:cxn modelId="{89089E0A-A07D-4172-B452-483212D650AD}" type="presParOf" srcId="{9C4B87C5-7185-4CA4-A76E-2E6ABBC30BC8}" destId="{FA7CC838-2299-4D39-B345-1E8E5DB11C86}" srcOrd="6" destOrd="0" presId="urn:microsoft.com/office/officeart/2018/2/layout/IconVerticalSolidList"/>
    <dgm:cxn modelId="{47F6EE94-8B76-4056-A938-6F21AEA3D7E7}" type="presParOf" srcId="{FA7CC838-2299-4D39-B345-1E8E5DB11C86}" destId="{B5786133-DB2A-4C7D-913E-22D262D17D50}" srcOrd="0" destOrd="0" presId="urn:microsoft.com/office/officeart/2018/2/layout/IconVerticalSolidList"/>
    <dgm:cxn modelId="{346F370B-4411-45DC-81E9-814CE0397726}" type="presParOf" srcId="{FA7CC838-2299-4D39-B345-1E8E5DB11C86}" destId="{6711A97A-1C1B-46BF-ABA6-312456F89172}" srcOrd="1" destOrd="0" presId="urn:microsoft.com/office/officeart/2018/2/layout/IconVerticalSolidList"/>
    <dgm:cxn modelId="{9CCCD18D-CFA1-4A57-AE2B-59A39E9E70B1}" type="presParOf" srcId="{FA7CC838-2299-4D39-B345-1E8E5DB11C86}" destId="{AFF3B728-F2F5-4B01-AE21-6033984B258C}" srcOrd="2" destOrd="0" presId="urn:microsoft.com/office/officeart/2018/2/layout/IconVerticalSolidList"/>
    <dgm:cxn modelId="{AC9F3D6E-D9F0-4430-A646-3C60ACA61945}" type="presParOf" srcId="{FA7CC838-2299-4D39-B345-1E8E5DB11C86}" destId="{484A0059-87B8-4021-BF03-2E184DD251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9B965-D767-4562-9A81-9153DA2B5B53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2CFD-E987-401A-A64B-4E7A67E7D9B6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CC4F-5E80-426D-BCFC-89D39C9EE4E3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</a:t>
          </a:r>
          <a:r>
            <a:rPr lang="en-US" sz="2500" kern="1200" baseline="0" dirty="0"/>
            <a:t> have data of house prices 1996 - 2018</a:t>
          </a:r>
          <a:endParaRPr lang="en-US" sz="2500" kern="1200" dirty="0"/>
        </a:p>
      </dsp:txBody>
      <dsp:txXfrm>
        <a:off x="1529865" y="566"/>
        <a:ext cx="4383571" cy="1324558"/>
      </dsp:txXfrm>
    </dsp:sp>
    <dsp:sp modelId="{5A045641-1B78-46BA-9618-D109824537AC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6A3A6-5592-4308-99C1-B3B874787F8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EAAE-5D71-4EFE-A445-A8169C97B0D3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</a:t>
          </a:r>
          <a:r>
            <a:rPr lang="en-US" sz="2500" kern="1200" baseline="0" dirty="0"/>
            <a:t> work for a real-estate company looking for new investments</a:t>
          </a:r>
          <a:endParaRPr lang="en-US" sz="2500" kern="1200" dirty="0"/>
        </a:p>
      </dsp:txBody>
      <dsp:txXfrm>
        <a:off x="1529865" y="1656264"/>
        <a:ext cx="4383571" cy="1324558"/>
      </dsp:txXfrm>
    </dsp:sp>
    <dsp:sp modelId="{09318FDB-D40E-4BD4-BB88-DB5945FD07F1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627A8-F42E-401B-8341-3DF9EC05056E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28066-766A-4E52-BA8E-AC6F6AB5961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</a:t>
          </a:r>
          <a:r>
            <a:rPr lang="en-US" sz="2500" kern="1200" baseline="0" dirty="0"/>
            <a:t> need to find out which regions would be the bets best to invest in</a:t>
          </a:r>
          <a:endParaRPr lang="en-US" sz="2500" kern="1200" dirty="0"/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14EE-B3F8-4E41-818D-E9C4D7B5A5D3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</a:t>
          </a:r>
          <a:r>
            <a:rPr lang="en-US" sz="1900" kern="1200" baseline="0" dirty="0"/>
            <a:t> data to help decide what makes a good investment decision has not been more important than ever</a:t>
          </a:r>
          <a:endParaRPr lang="en-US" sz="1900" kern="1200" dirty="0"/>
        </a:p>
      </dsp:txBody>
      <dsp:txXfrm>
        <a:off x="0" y="2798728"/>
        <a:ext cx="5913437" cy="991585"/>
      </dsp:txXfrm>
    </dsp:sp>
    <dsp:sp modelId="{51708299-01C2-244A-BF39-1C44EC5D0A3C}">
      <dsp:nvSpPr>
        <dsp:cNvPr id="0" name=""/>
        <dsp:cNvSpPr/>
      </dsp:nvSpPr>
      <dsp:spPr>
        <a:xfrm>
          <a:off x="0" y="3753588"/>
          <a:ext cx="5913437" cy="8446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will use the data available to generate 5 zip codes to invest in. This should help the investment firm make the most appropriate investment decision</a:t>
          </a:r>
        </a:p>
      </dsp:txBody>
      <dsp:txXfrm>
        <a:off x="0" y="3753588"/>
        <a:ext cx="5913437" cy="844683"/>
      </dsp:txXfrm>
    </dsp:sp>
    <dsp:sp modelId="{D3EE86EF-8CBD-C040-A774-512EE8B0AC34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current economic situation, with low interest rates and high inflation means that people want to invest</a:t>
          </a:r>
        </a:p>
      </dsp:txBody>
      <dsp:txXfrm rot="-10800000">
        <a:off x="0" y="2090"/>
        <a:ext cx="5913437" cy="991287"/>
      </dsp:txXfrm>
    </dsp:sp>
    <dsp:sp modelId="{85FF0DAC-D6B3-B444-88A2-230CB3303CB2}">
      <dsp:nvSpPr>
        <dsp:cNvPr id="0" name=""/>
        <dsp:cNvSpPr/>
      </dsp:nvSpPr>
      <dsp:spPr>
        <a:xfrm>
          <a:off x="0" y="993378"/>
          <a:ext cx="5913437" cy="844430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</a:t>
          </a:r>
          <a:r>
            <a:rPr lang="en-US" sz="1900" kern="1200" baseline="0" dirty="0"/>
            <a:t> real-estate market is a perfect place to invest in. Thus, competition in the market has risen and all investment decisions need to be taken wisely</a:t>
          </a:r>
          <a:endParaRPr lang="en-US" sz="1900" kern="1200" dirty="0"/>
        </a:p>
      </dsp:txBody>
      <dsp:txXfrm>
        <a:off x="0" y="993378"/>
        <a:ext cx="5913437" cy="844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E3ED-D79D-47A8-B85B-BE49CA1E5130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B48B8-3E56-4CB8-8E41-A5E381956F8E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3481B-0A3E-42B4-97F2-23C7FBBB2A93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first analyzed the data. </a:t>
          </a:r>
        </a:p>
      </dsp:txBody>
      <dsp:txXfrm>
        <a:off x="1126608" y="1924"/>
        <a:ext cx="4786828" cy="975418"/>
      </dsp:txXfrm>
    </dsp:sp>
    <dsp:sp modelId="{70CA2770-935E-4AD8-A82E-D243BF973E2C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95B1-5555-4BD7-9901-885B383D5CD2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04E44-A11B-4F97-922C-3BDD2467AF5F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came up with a subset of regions to analyze. </a:t>
          </a:r>
        </a:p>
      </dsp:txBody>
      <dsp:txXfrm>
        <a:off x="1126608" y="1221197"/>
        <a:ext cx="4786828" cy="975418"/>
      </dsp:txXfrm>
    </dsp:sp>
    <dsp:sp modelId="{39CBBE99-C71A-4064-82D3-6BE24447A968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6B1AF-9096-47A3-82A6-0E11ED5E2C44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23E01-04CE-4C01-B991-F449F3CACF89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created a time series model on these regions and forecasted them into the future. </a:t>
          </a:r>
        </a:p>
      </dsp:txBody>
      <dsp:txXfrm>
        <a:off x="1126608" y="2440471"/>
        <a:ext cx="4786828" cy="975418"/>
      </dsp:txXfrm>
    </dsp:sp>
    <dsp:sp modelId="{B5786133-DB2A-4C7D-913E-22D262D17D50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1A97A-1C1B-46BF-ABA6-312456F89172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A0059-87B8-4021-BF03-2E184DD25155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then calculated the ROI in the future and narrowed down the top 5. </a:t>
          </a:r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EE7A-7792-A743-A04D-00B5548E0DD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2F8D6-4956-5E4F-A851-67B1B87F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2F8D6-4956-5E4F-A851-67B1B87F0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2F8D6-4956-5E4F-A851-67B1B87F0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7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6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540B-037E-D94A-AA2F-8F393A500736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3FFEE-C3F2-1848-B2D4-B18F100FA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ddinanjarwall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AF87-6E90-6B42-835A-64985793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Zillow housing data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0B20-F33D-F74B-B1AA-F5D7D66E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By Saifuddin Anjarwalla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04717757-483F-4854-912F-34AD247F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17615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CCB0C-A966-6A41-89CE-900275B7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Conclusion 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02E65CC-0430-498D-BCF6-D4CA3EF5B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7855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9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A41-7B63-DB47-A9E5-4AA954381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Thank you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52EF-C2AE-2C48-9D76-80B190A6B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sz="2900" dirty="0"/>
              <a:t>Any questions?</a:t>
            </a:r>
          </a:p>
          <a:p>
            <a:pPr algn="ctr"/>
            <a:r>
              <a:rPr lang="en-US" dirty="0"/>
              <a:t>Email: </a:t>
            </a:r>
            <a:r>
              <a:rPr lang="en-US" dirty="0">
                <a:hlinkClick r:id="rId2"/>
              </a:rPr>
              <a:t>Saifuddinanjarwalla@gmail.com</a:t>
            </a:r>
            <a:endParaRPr lang="en-US" dirty="0"/>
          </a:p>
          <a:p>
            <a:pPr algn="ctr"/>
            <a:r>
              <a:rPr lang="en-US" dirty="0"/>
              <a:t>Phone number: +447516369953</a:t>
            </a:r>
          </a:p>
        </p:txBody>
      </p:sp>
    </p:spTree>
    <p:extLst>
      <p:ext uri="{BB962C8B-B14F-4D97-AF65-F5344CB8AC3E}">
        <p14:creationId xmlns:p14="http://schemas.microsoft.com/office/powerpoint/2010/main" val="9420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3C7-3282-C140-94ED-F4E4EAB5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C043C-145A-4CEC-BAB0-94953C47D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146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7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E5C4-1DA1-7449-98C6-2A95549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Project outline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5CB5C-25BD-4DC1-BA50-E6BA3B0A2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4116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80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C7F5-4F38-4747-B75A-709DE50E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79" y="380068"/>
            <a:ext cx="9603275" cy="587136"/>
          </a:xfrm>
        </p:spPr>
        <p:txBody>
          <a:bodyPr/>
          <a:lstStyle/>
          <a:p>
            <a:r>
              <a:rPr lang="en-US" dirty="0"/>
              <a:t>Out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C9DF7-05CF-5E40-ABEE-1D67E56B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53" y="1778001"/>
            <a:ext cx="10895797" cy="19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4F60-C384-7640-AC96-D08C4064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top 7 regions to 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A81F-117A-D842-B7B8-78108DB6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decide to filter the data based on zip code. </a:t>
            </a:r>
          </a:p>
          <a:p>
            <a:r>
              <a:rPr lang="en-US" dirty="0"/>
              <a:t>I take the top 20% of zip codes as this would give me property that is more urbanized. This is preferable to me as an investor. </a:t>
            </a:r>
          </a:p>
          <a:p>
            <a:r>
              <a:rPr lang="en-US" dirty="0"/>
              <a:t>From the top 20% I decide to filter it down even more. </a:t>
            </a:r>
          </a:p>
          <a:p>
            <a:r>
              <a:rPr lang="en-US" dirty="0"/>
              <a:t>I choose data that is in the 60th quantile of CV to reduce risk.</a:t>
            </a:r>
          </a:p>
          <a:p>
            <a:r>
              <a:rPr lang="en-US" dirty="0"/>
              <a:t>I decide to choose properties that are 10% above the average value (of the last 12 months value) and 15% below the average value (of the last 12 months value). </a:t>
            </a:r>
          </a:p>
          <a:p>
            <a:r>
              <a:rPr lang="en-US" dirty="0"/>
              <a:t>I calculated the ROI for all the remaining properties and chose the properties with the highest ROI.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8DE-E37F-C542-BE43-365FCE6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look like (house prices over time)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37FCE9-A65D-F745-9869-B4C7A5999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758" y="2016125"/>
            <a:ext cx="797880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8DE-E37F-C542-BE43-365FCE6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look like (Density plot)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2A772-D279-104E-95AA-AEDE87B58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110" y="2016125"/>
            <a:ext cx="852410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96C1-901C-3441-9F35-B8AE7E4A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model did we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2769-2B10-D648-B161-89595231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7668"/>
          </a:xfrm>
        </p:spPr>
        <p:txBody>
          <a:bodyPr/>
          <a:lstStyle/>
          <a:p>
            <a:r>
              <a:rPr lang="en-US" dirty="0"/>
              <a:t>We build an ARIMA model for each region</a:t>
            </a:r>
          </a:p>
          <a:p>
            <a:r>
              <a:rPr lang="en-US" dirty="0"/>
              <a:t>We then used this to forecast for the next 1, 5 and 10 years</a:t>
            </a:r>
          </a:p>
          <a:p>
            <a:r>
              <a:rPr lang="en-US" dirty="0"/>
              <a:t>We choose our investment term of 5 years</a:t>
            </a:r>
          </a:p>
          <a:p>
            <a:r>
              <a:rPr lang="en-US" dirty="0"/>
              <a:t>We then calculated the ROI over the next 5 years and filtered on which of the 5 house prices had the highest ROI</a:t>
            </a:r>
          </a:p>
        </p:txBody>
      </p:sp>
    </p:spTree>
    <p:extLst>
      <p:ext uri="{BB962C8B-B14F-4D97-AF65-F5344CB8AC3E}">
        <p14:creationId xmlns:p14="http://schemas.microsoft.com/office/powerpoint/2010/main" val="16004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7DDC6C-D02D-7F4D-B2DE-3167867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 which ones are they?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062441-CFB9-884C-8CC0-8CE979F8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979" y="2015732"/>
            <a:ext cx="8215745" cy="3450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00918-AD83-9A46-9C6E-1D4B9F71D1E6}"/>
              </a:ext>
            </a:extLst>
          </p:cNvPr>
          <p:cNvSpPr txBox="1"/>
          <p:nvPr/>
        </p:nvSpPr>
        <p:spPr>
          <a:xfrm>
            <a:off x="8829124" y="2015732"/>
            <a:ext cx="2816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Regions I would invest in, in order of preference are.</a:t>
            </a:r>
          </a:p>
          <a:p>
            <a:r>
              <a:rPr lang="en-GB" dirty="0"/>
              <a:t>1. 70809</a:t>
            </a:r>
          </a:p>
          <a:p>
            <a:r>
              <a:rPr lang="en-GB" dirty="0"/>
              <a:t>2. 03820</a:t>
            </a:r>
          </a:p>
          <a:p>
            <a:r>
              <a:rPr lang="en-GB" dirty="0"/>
              <a:t>3. 03038</a:t>
            </a:r>
          </a:p>
          <a:p>
            <a:r>
              <a:rPr lang="en-GB" dirty="0"/>
              <a:t>4. 29461</a:t>
            </a:r>
          </a:p>
          <a:p>
            <a:r>
              <a:rPr lang="en-GB" dirty="0"/>
              <a:t>5. 70808</a:t>
            </a:r>
          </a:p>
          <a:p>
            <a:endParaRPr lang="en-GB" dirty="0"/>
          </a:p>
          <a:p>
            <a:r>
              <a:rPr lang="en-GB" dirty="0"/>
              <a:t>This is because the ROI's for these 5 properties were highest after 5 years.</a:t>
            </a:r>
          </a:p>
        </p:txBody>
      </p:sp>
    </p:spTree>
    <p:extLst>
      <p:ext uri="{BB962C8B-B14F-4D97-AF65-F5344CB8AC3E}">
        <p14:creationId xmlns:p14="http://schemas.microsoft.com/office/powerpoint/2010/main" val="3576397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13947</TotalTime>
  <Words>467</Words>
  <Application>Microsoft Macintosh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Zillow housing data problem</vt:lpstr>
      <vt:lpstr>Background</vt:lpstr>
      <vt:lpstr>Project outline </vt:lpstr>
      <vt:lpstr>Out data</vt:lpstr>
      <vt:lpstr>Finding the top 7 regions to analyze</vt:lpstr>
      <vt:lpstr>How do they look like (house prices over time)</vt:lpstr>
      <vt:lpstr>How do they look like (Density plot)</vt:lpstr>
      <vt:lpstr>What model did we build?</vt:lpstr>
      <vt:lpstr>So which ones are they?</vt:lpstr>
      <vt:lpstr>Conclusion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Film Studio</dc:title>
  <dc:creator>ANJARWALLA, SAIF (UG)</dc:creator>
  <cp:lastModifiedBy>ANJARWALLA, SAIF (UG)</cp:lastModifiedBy>
  <cp:revision>19</cp:revision>
  <dcterms:created xsi:type="dcterms:W3CDTF">2020-06-22T12:59:03Z</dcterms:created>
  <dcterms:modified xsi:type="dcterms:W3CDTF">2022-01-18T01:02:25Z</dcterms:modified>
</cp:coreProperties>
</file>