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Helvetica World" charset="1" panose="020B0500040000020004"/>
      <p:regular r:id="rId12"/>
    </p:embeddedFont>
    <p:embeddedFont>
      <p:font typeface="Canva Sans Bold" charset="1" panose="020B0803030501040103"/>
      <p:regular r:id="rId13"/>
    </p:embeddedFont>
    <p:embeddedFont>
      <p:font typeface="Poppins Semi-Bold" charset="1" panose="00000700000000000000"/>
      <p:regular r:id="rId14"/>
    </p:embeddedFont>
    <p:embeddedFont>
      <p:font typeface="Canva Sans" charset="1" panose="020B0503030501040103"/>
      <p:regular r:id="rId15"/>
    </p:embeddedFont>
    <p:embeddedFont>
      <p:font typeface="Arimo" charset="1" panose="020B0604020202020204"/>
      <p:regular r:id="rId16"/>
    </p:embeddedFont>
    <p:embeddedFont>
      <p:font typeface="Roboto" charset="1" panose="02000000000000000000"/>
      <p:regular r:id="rId17"/>
    </p:embeddedFont>
    <p:embeddedFont>
      <p:font typeface="Roboto Bold" charset="1" panose="020000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https://clever-ops-landing.vercel.app" TargetMode="External" Type="http://schemas.openxmlformats.org/officeDocument/2006/relationships/hyperlink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50687" y="8943636"/>
            <a:ext cx="2697578" cy="445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47"/>
              </a:lnSpc>
            </a:pPr>
            <a:r>
              <a:rPr lang="en-US" sz="2399" spc="26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Made in Mumbai ❤️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72674" y="851679"/>
            <a:ext cx="2448020" cy="296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432"/>
              </a:lnSpc>
            </a:pPr>
            <a:r>
              <a:rPr lang="en-US" sz="1600" spc="17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MumbaiHacks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551476" y="851679"/>
            <a:ext cx="1086169" cy="296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432"/>
              </a:lnSpc>
            </a:pPr>
            <a:r>
              <a:rPr lang="en-US" sz="1600" spc="17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2024</a:t>
            </a:r>
          </a:p>
        </p:txBody>
      </p:sp>
      <p:sp>
        <p:nvSpPr>
          <p:cNvPr name="AutoShape 6" id="6"/>
          <p:cNvSpPr/>
          <p:nvPr/>
        </p:nvSpPr>
        <p:spPr>
          <a:xfrm>
            <a:off x="3072342" y="1028717"/>
            <a:ext cx="4823109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872674" y="2424016"/>
            <a:ext cx="5645646" cy="811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20"/>
              </a:lnSpc>
            </a:pPr>
            <a:r>
              <a:rPr lang="en-US" sz="4800" b="true">
                <a:solidFill>
                  <a:srgbClr val="5454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SaaS | Productivity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72674" y="3211722"/>
            <a:ext cx="10433819" cy="2270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632"/>
              </a:lnSpc>
            </a:pPr>
            <a:r>
              <a:rPr lang="en-US" sz="12594" b="true">
                <a:solidFill>
                  <a:srgbClr val="5E17EB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CleverOps AI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72674" y="5644291"/>
            <a:ext cx="15104458" cy="1099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Get the exact data you need from any of your </a:t>
            </a:r>
          </a:p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data sources in </a:t>
            </a:r>
            <a:r>
              <a:rPr lang="en-US" sz="3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minutes</a:t>
            </a: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72674" y="7010811"/>
            <a:ext cx="5216909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399" u="sng">
                <a:solidFill>
                  <a:srgbClr val="8C52FF"/>
                </a:solidFill>
                <a:latin typeface="Arimo"/>
                <a:ea typeface="Arimo"/>
                <a:cs typeface="Arimo"/>
                <a:sym typeface="Arimo"/>
                <a:hlinkClick r:id="rId3" tooltip="https://clever-ops-landing.vercel.app"/>
              </a:rPr>
              <a:t>https://clever-ops-landing.vercel.app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50687" y="8943636"/>
            <a:ext cx="2857244" cy="445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47"/>
              </a:lnSpc>
            </a:pPr>
            <a:r>
              <a:rPr lang="en-US" sz="2399" spc="26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Made in Mumbai ❤️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72674" y="842154"/>
            <a:ext cx="2448020" cy="306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432"/>
              </a:lnSpc>
            </a:pPr>
            <a:r>
              <a:rPr lang="en-US" sz="1600" spc="17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MumbaiHacks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551476" y="842154"/>
            <a:ext cx="1086169" cy="306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432"/>
              </a:lnSpc>
            </a:pPr>
            <a:r>
              <a:rPr lang="en-US" sz="1600" spc="17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2024</a:t>
            </a:r>
          </a:p>
        </p:txBody>
      </p:sp>
      <p:sp>
        <p:nvSpPr>
          <p:cNvPr name="AutoShape 6" id="6"/>
          <p:cNvSpPr/>
          <p:nvPr/>
        </p:nvSpPr>
        <p:spPr>
          <a:xfrm>
            <a:off x="3072342" y="1028717"/>
            <a:ext cx="4823109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872674" y="1944403"/>
            <a:ext cx="2696766" cy="653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72"/>
              </a:lnSpc>
              <a:spcBef>
                <a:spcPct val="0"/>
              </a:spcBef>
            </a:pPr>
            <a:r>
              <a:rPr lang="en-US" b="true" sz="3600" spc="39">
                <a:solidFill>
                  <a:srgbClr val="5E17EB"/>
                </a:solidFill>
                <a:latin typeface="Roboto Bold"/>
                <a:ea typeface="Roboto Bold"/>
                <a:cs typeface="Roboto Bold"/>
                <a:sym typeface="Roboto Bold"/>
              </a:rPr>
              <a:t>The Problem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72674" y="3407824"/>
            <a:ext cx="10219132" cy="4258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21" indent="-302261" lvl="1">
              <a:lnSpc>
                <a:spcPts val="4256"/>
              </a:lnSpc>
              <a:buFont typeface="Arial"/>
              <a:buChar char="•"/>
            </a:pPr>
            <a:r>
              <a:rPr lang="en-US" sz="2800" spc="3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average company uses 10+ different SaaS platforms</a:t>
            </a:r>
          </a:p>
          <a:p>
            <a:pPr algn="l">
              <a:lnSpc>
                <a:spcPts val="4256"/>
              </a:lnSpc>
            </a:pPr>
          </a:p>
          <a:p>
            <a:pPr algn="l" marL="604521" indent="-302261" lvl="1">
              <a:lnSpc>
                <a:spcPts val="4256"/>
              </a:lnSpc>
              <a:buFont typeface="Arial"/>
              <a:buChar char="•"/>
            </a:pPr>
            <a:r>
              <a:rPr lang="en-US" sz="2800" spc="3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Product teams juggle between CRM, support tickets, analytics dashboards, and databases, Product Roadmap Tools, Product Docs.</a:t>
            </a:r>
          </a:p>
          <a:p>
            <a:pPr algn="l">
              <a:lnSpc>
                <a:spcPts val="4256"/>
              </a:lnSpc>
            </a:pPr>
          </a:p>
          <a:p>
            <a:pPr algn="l" marL="604521" indent="-302261" lvl="1">
              <a:lnSpc>
                <a:spcPts val="4256"/>
              </a:lnSpc>
              <a:buFont typeface="Arial"/>
              <a:buChar char="•"/>
            </a:pPr>
            <a:r>
              <a:rPr lang="en-US" sz="2800" spc="3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Each platform has its own interface, learning curve, and isolated data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72674" y="842154"/>
            <a:ext cx="2448020" cy="306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432"/>
              </a:lnSpc>
            </a:pPr>
            <a:r>
              <a:rPr lang="en-US" sz="1600" spc="17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MumbaiHacks</a:t>
            </a:r>
          </a:p>
        </p:txBody>
      </p:sp>
      <p:sp>
        <p:nvSpPr>
          <p:cNvPr name="AutoShape 4" id="4"/>
          <p:cNvSpPr/>
          <p:nvPr/>
        </p:nvSpPr>
        <p:spPr>
          <a:xfrm>
            <a:off x="3072342" y="1028717"/>
            <a:ext cx="4823109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950687" y="8943636"/>
            <a:ext cx="2857244" cy="445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47"/>
              </a:lnSpc>
            </a:pPr>
            <a:r>
              <a:rPr lang="en-US" sz="2399" spc="26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Made in Mumbai ❤️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551476" y="842154"/>
            <a:ext cx="1086169" cy="306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432"/>
              </a:lnSpc>
            </a:pPr>
            <a:r>
              <a:rPr lang="en-US" sz="1600" spc="17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2024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91724" y="1946553"/>
            <a:ext cx="3491061" cy="653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72"/>
              </a:lnSpc>
              <a:spcBef>
                <a:spcPct val="0"/>
              </a:spcBef>
            </a:pPr>
            <a:r>
              <a:rPr lang="en-US" b="true" sz="3600" spc="39">
                <a:solidFill>
                  <a:srgbClr val="5E17EB"/>
                </a:solidFill>
                <a:latin typeface="Roboto Bold"/>
                <a:ea typeface="Roboto Bold"/>
                <a:cs typeface="Roboto Bold"/>
                <a:sym typeface="Roboto Bold"/>
              </a:rPr>
              <a:t>Business Impact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72674" y="3407824"/>
            <a:ext cx="10219132" cy="47915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21" indent="-302261" lvl="1">
              <a:lnSpc>
                <a:spcPts val="4256"/>
              </a:lnSpc>
              <a:buFont typeface="Arial"/>
              <a:buChar char="•"/>
            </a:pPr>
            <a:r>
              <a:rPr lang="en-US" sz="2800" spc="3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$157B lost annually to poor data integration (IDC estimate)</a:t>
            </a:r>
          </a:p>
          <a:p>
            <a:pPr algn="l">
              <a:lnSpc>
                <a:spcPts val="4256"/>
              </a:lnSpc>
            </a:pPr>
          </a:p>
          <a:p>
            <a:pPr algn="l" marL="604521" indent="-302261" lvl="1">
              <a:lnSpc>
                <a:spcPts val="4256"/>
              </a:lnSpc>
              <a:buFont typeface="Arial"/>
              <a:buChar char="•"/>
            </a:pPr>
            <a:r>
              <a:rPr lang="en-US" sz="2800" spc="3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5.5 hours lost per employee per week searching for information</a:t>
            </a:r>
          </a:p>
          <a:p>
            <a:pPr algn="l">
              <a:lnSpc>
                <a:spcPts val="4256"/>
              </a:lnSpc>
            </a:pPr>
          </a:p>
          <a:p>
            <a:pPr algn="l" marL="604521" indent="-302261" lvl="1">
              <a:lnSpc>
                <a:spcPts val="4256"/>
              </a:lnSpc>
              <a:buFont typeface="Arial"/>
              <a:buChar char="•"/>
            </a:pPr>
            <a:r>
              <a:rPr lang="en-US" sz="2800" spc="3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73% of data never analyzed due to access complexity</a:t>
            </a:r>
          </a:p>
          <a:p>
            <a:pPr algn="l">
              <a:lnSpc>
                <a:spcPts val="4256"/>
              </a:lnSpc>
            </a:pPr>
          </a:p>
          <a:p>
            <a:pPr algn="l" marL="604521" indent="-302261" lvl="1">
              <a:lnSpc>
                <a:spcPts val="4256"/>
              </a:lnSpc>
              <a:buFont typeface="Arial"/>
              <a:buChar char="•"/>
            </a:pPr>
            <a:r>
              <a:rPr lang="en-US" sz="2800" spc="3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Missed opportunities due to delayed insights</a:t>
            </a:r>
          </a:p>
          <a:p>
            <a:pPr algn="l">
              <a:lnSpc>
                <a:spcPts val="4256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096684" y="1369145"/>
            <a:ext cx="7717253" cy="19590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09"/>
              </a:lnSpc>
            </a:pPr>
            <a:r>
              <a:rPr lang="en-US" sz="37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Presenting </a:t>
            </a:r>
          </a:p>
          <a:p>
            <a:pPr algn="ctr">
              <a:lnSpc>
                <a:spcPts val="10780"/>
              </a:lnSpc>
            </a:pPr>
            <a:r>
              <a:rPr lang="en-US" sz="77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CleverOps AI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2340077" y="3235051"/>
            <a:ext cx="5163658" cy="4296011"/>
          </a:xfrm>
          <a:custGeom>
            <a:avLst/>
            <a:gdLst/>
            <a:ahLst/>
            <a:cxnLst/>
            <a:rect r="r" b="b" t="t" l="l"/>
            <a:pathLst>
              <a:path h="4296011" w="5163658">
                <a:moveTo>
                  <a:pt x="0" y="0"/>
                </a:moveTo>
                <a:lnTo>
                  <a:pt x="5163658" y="0"/>
                </a:lnTo>
                <a:lnTo>
                  <a:pt x="5163658" y="4296012"/>
                </a:lnTo>
                <a:lnTo>
                  <a:pt x="0" y="42960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593" t="0" r="-5717" b="-3488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950687" y="8943636"/>
            <a:ext cx="2857244" cy="445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47"/>
              </a:lnSpc>
            </a:pPr>
            <a:r>
              <a:rPr lang="en-US" sz="2399" spc="26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Made in Mumbai ❤️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72674" y="842154"/>
            <a:ext cx="2448020" cy="306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432"/>
              </a:lnSpc>
            </a:pPr>
            <a:r>
              <a:rPr lang="en-US" sz="1600" spc="17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MumbaiHacks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551476" y="842154"/>
            <a:ext cx="1086169" cy="306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432"/>
              </a:lnSpc>
            </a:pPr>
            <a:r>
              <a:rPr lang="en-US" sz="1600" spc="17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2024</a:t>
            </a:r>
          </a:p>
        </p:txBody>
      </p:sp>
      <p:sp>
        <p:nvSpPr>
          <p:cNvPr name="AutoShape 8" id="8"/>
          <p:cNvSpPr/>
          <p:nvPr/>
        </p:nvSpPr>
        <p:spPr>
          <a:xfrm>
            <a:off x="3072342" y="1028717"/>
            <a:ext cx="4823109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9" id="9"/>
          <p:cNvSpPr txBox="true"/>
          <p:nvPr/>
        </p:nvSpPr>
        <p:spPr>
          <a:xfrm rot="0">
            <a:off x="872674" y="3918759"/>
            <a:ext cx="10919302" cy="4437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52"/>
              </a:lnSpc>
            </a:pPr>
            <a:r>
              <a:rPr lang="en-US" sz="2600" spc="28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CleverOps AI is a unified intelligence layer that connects all your business platforms through advanced LLM agents.</a:t>
            </a:r>
          </a:p>
          <a:p>
            <a:pPr algn="l">
              <a:lnSpc>
                <a:spcPts val="3952"/>
              </a:lnSpc>
            </a:pPr>
          </a:p>
          <a:p>
            <a:pPr algn="l">
              <a:lnSpc>
                <a:spcPts val="3952"/>
              </a:lnSpc>
            </a:pPr>
            <a:r>
              <a:rPr lang="en-US" b="true" sz="2600" spc="28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Ask Anything</a:t>
            </a:r>
          </a:p>
          <a:p>
            <a:pPr algn="l" marL="561341" indent="-280670" lvl="1">
              <a:lnSpc>
                <a:spcPts val="3952"/>
              </a:lnSpc>
              <a:buFont typeface="Arial"/>
              <a:buChar char="•"/>
            </a:pPr>
            <a:r>
              <a:rPr lang="en-US" sz="2600" spc="28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Natural language queries: "Show me Average customer rating for Q3” </a:t>
            </a:r>
          </a:p>
          <a:p>
            <a:pPr algn="l">
              <a:lnSpc>
                <a:spcPts val="3952"/>
              </a:lnSpc>
            </a:pPr>
            <a:r>
              <a:rPr lang="en-US" b="true" sz="2600" spc="28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Smart AI Engines</a:t>
            </a:r>
          </a:p>
          <a:p>
            <a:pPr algn="l" marL="561341" indent="-280670" lvl="1">
              <a:lnSpc>
                <a:spcPts val="3952"/>
              </a:lnSpc>
              <a:buFont typeface="Arial"/>
              <a:buChar char="•"/>
            </a:pPr>
            <a:r>
              <a:rPr lang="en-US" sz="2600" spc="28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Connects your tools (Intercom, Jira, Hubspot, etc.)</a:t>
            </a:r>
          </a:p>
          <a:p>
            <a:pPr algn="l" marL="561341" indent="-280670" lvl="1">
              <a:lnSpc>
                <a:spcPts val="3952"/>
              </a:lnSpc>
              <a:buFont typeface="Arial"/>
              <a:buChar char="•"/>
            </a:pPr>
            <a:r>
              <a:rPr lang="en-US" sz="2600" spc="28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Intelligently correlates cross-platform data</a:t>
            </a:r>
          </a:p>
          <a:p>
            <a:pPr algn="l" marL="561341" indent="-280670" lvl="1">
              <a:lnSpc>
                <a:spcPts val="3952"/>
              </a:lnSpc>
              <a:buFont typeface="Arial"/>
              <a:buChar char="•"/>
            </a:pPr>
            <a:r>
              <a:rPr lang="en-US" sz="2600" spc="28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Delivers unified insights in seconds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72674" y="908829"/>
            <a:ext cx="8764971" cy="8480196"/>
            <a:chOff x="0" y="0"/>
            <a:chExt cx="11686628" cy="11306928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66675"/>
              <a:ext cx="3264027" cy="3863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432"/>
                </a:lnSpc>
              </a:pPr>
              <a:r>
                <a:rPr lang="en-US" sz="1600" spc="17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MumbaiHacks</a:t>
              </a:r>
            </a:p>
          </p:txBody>
        </p:sp>
        <p:sp>
          <p:nvSpPr>
            <p:cNvPr name="AutoShape 5" id="5"/>
            <p:cNvSpPr/>
            <p:nvPr/>
          </p:nvSpPr>
          <p:spPr>
            <a:xfrm>
              <a:off x="2932891" y="159850"/>
              <a:ext cx="6430813" cy="0"/>
            </a:xfrm>
            <a:prstGeom prst="line">
              <a:avLst/>
            </a:prstGeom>
            <a:ln cap="flat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6" id="6"/>
            <p:cNvSpPr txBox="true"/>
            <p:nvPr/>
          </p:nvSpPr>
          <p:spPr>
            <a:xfrm rot="0">
              <a:off x="104017" y="10741651"/>
              <a:ext cx="3809659" cy="5652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47"/>
                </a:lnSpc>
              </a:pPr>
              <a:r>
                <a:rPr lang="en-US" sz="2399" spc="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Made in Mumbai ❤️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10238402" y="-66675"/>
              <a:ext cx="1448226" cy="3863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2432"/>
                </a:lnSpc>
              </a:pPr>
              <a:r>
                <a:rPr lang="en-US" sz="1600" spc="17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2024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125457" y="2911467"/>
            <a:ext cx="9440013" cy="5253552"/>
            <a:chOff x="0" y="0"/>
            <a:chExt cx="12586684" cy="7004736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12586684" cy="7004736"/>
              <a:chOff x="0" y="0"/>
              <a:chExt cx="2596220" cy="1444847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596220" cy="1444847"/>
              </a:xfrm>
              <a:custGeom>
                <a:avLst/>
                <a:gdLst/>
                <a:ahLst/>
                <a:cxnLst/>
                <a:rect r="r" b="b" t="t" l="l"/>
                <a:pathLst>
                  <a:path h="1444847" w="2596220">
                    <a:moveTo>
                      <a:pt x="40054" y="0"/>
                    </a:moveTo>
                    <a:lnTo>
                      <a:pt x="2556165" y="0"/>
                    </a:lnTo>
                    <a:cubicBezTo>
                      <a:pt x="2578287" y="0"/>
                      <a:pt x="2596220" y="17933"/>
                      <a:pt x="2596220" y="40054"/>
                    </a:cubicBezTo>
                    <a:lnTo>
                      <a:pt x="2596220" y="1404793"/>
                    </a:lnTo>
                    <a:cubicBezTo>
                      <a:pt x="2596220" y="1426914"/>
                      <a:pt x="2578287" y="1444847"/>
                      <a:pt x="2556165" y="1444847"/>
                    </a:cubicBezTo>
                    <a:lnTo>
                      <a:pt x="40054" y="1444847"/>
                    </a:lnTo>
                    <a:cubicBezTo>
                      <a:pt x="29431" y="1444847"/>
                      <a:pt x="19243" y="1440627"/>
                      <a:pt x="11732" y="1433116"/>
                    </a:cubicBezTo>
                    <a:cubicBezTo>
                      <a:pt x="4220" y="1425604"/>
                      <a:pt x="0" y="1415416"/>
                      <a:pt x="0" y="1404793"/>
                    </a:cubicBezTo>
                    <a:lnTo>
                      <a:pt x="0" y="40054"/>
                    </a:lnTo>
                    <a:cubicBezTo>
                      <a:pt x="0" y="17933"/>
                      <a:pt x="17933" y="0"/>
                      <a:pt x="40054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66675"/>
                <a:ext cx="2596220" cy="151152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432"/>
                  </a:lnSpc>
                </a:pP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-10800000">
              <a:off x="5232843" y="888450"/>
              <a:ext cx="1679451" cy="4572762"/>
            </a:xfrm>
            <a:custGeom>
              <a:avLst/>
              <a:gdLst/>
              <a:ahLst/>
              <a:cxnLst/>
              <a:rect r="r" b="b" t="t" l="l"/>
              <a:pathLst>
                <a:path h="4572762" w="1679451">
                  <a:moveTo>
                    <a:pt x="0" y="0"/>
                  </a:moveTo>
                  <a:lnTo>
                    <a:pt x="1679450" y="0"/>
                  </a:lnTo>
                  <a:lnTo>
                    <a:pt x="1679450" y="4572762"/>
                  </a:lnTo>
                  <a:lnTo>
                    <a:pt x="0" y="45727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3" id="13"/>
            <p:cNvSpPr txBox="true"/>
            <p:nvPr/>
          </p:nvSpPr>
          <p:spPr>
            <a:xfrm rot="0">
              <a:off x="897403" y="821775"/>
              <a:ext cx="3982739" cy="48109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114"/>
                </a:lnSpc>
              </a:pPr>
              <a:r>
                <a:rPr lang="en-US" sz="2938" b="true">
                  <a:solidFill>
                    <a:srgbClr val="FFFFFF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CRM</a:t>
              </a:r>
            </a:p>
            <a:p>
              <a:pPr algn="ctr">
                <a:lnSpc>
                  <a:spcPts val="4114"/>
                </a:lnSpc>
              </a:pPr>
            </a:p>
            <a:p>
              <a:pPr algn="ctr">
                <a:lnSpc>
                  <a:spcPts val="4114"/>
                </a:lnSpc>
              </a:pPr>
              <a:r>
                <a:rPr lang="en-US" sz="2938" b="true">
                  <a:solidFill>
                    <a:srgbClr val="FFFFFF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Customer Service</a:t>
              </a:r>
            </a:p>
            <a:p>
              <a:pPr algn="ctr">
                <a:lnSpc>
                  <a:spcPts val="4114"/>
                </a:lnSpc>
              </a:pPr>
            </a:p>
            <a:p>
              <a:pPr algn="ctr">
                <a:lnSpc>
                  <a:spcPts val="4114"/>
                </a:lnSpc>
              </a:pPr>
              <a:r>
                <a:rPr lang="en-US" sz="2938" b="true">
                  <a:solidFill>
                    <a:srgbClr val="FFFFFF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Analytics</a:t>
              </a:r>
            </a:p>
            <a:p>
              <a:pPr algn="ctr">
                <a:lnSpc>
                  <a:spcPts val="4114"/>
                </a:lnSpc>
              </a:pPr>
            </a:p>
            <a:p>
              <a:pPr algn="ctr">
                <a:lnSpc>
                  <a:spcPts val="4114"/>
                </a:lnSpc>
              </a:pPr>
              <a:r>
                <a:rPr lang="en-US" sz="2938" b="true">
                  <a:solidFill>
                    <a:srgbClr val="FFFFFF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Product Docs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7066331" y="2653127"/>
              <a:ext cx="5367971" cy="20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85"/>
                </a:lnSpc>
              </a:pPr>
              <a:r>
                <a:rPr lang="en-US" sz="2203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Get easy answers to all of your questions.</a:t>
              </a:r>
            </a:p>
            <a:p>
              <a:pPr algn="ctr">
                <a:lnSpc>
                  <a:spcPts val="3085"/>
                </a:lnSpc>
              </a:pPr>
            </a:p>
            <a:p>
              <a:pPr algn="ctr">
                <a:lnSpc>
                  <a:spcPts val="3085"/>
                </a:lnSpc>
              </a:pPr>
              <a:r>
                <a:rPr lang="en-US" sz="2203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Powered by AI.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872674" y="3231958"/>
            <a:ext cx="6726287" cy="49330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52"/>
              </a:lnSpc>
              <a:spcBef>
                <a:spcPct val="0"/>
              </a:spcBef>
            </a:pPr>
            <a:r>
              <a:rPr lang="en-US" b="true" sz="2600" spc="28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Time Savings</a:t>
            </a:r>
          </a:p>
          <a:p>
            <a:pPr algn="l" marL="561341" indent="-280670" lvl="1">
              <a:lnSpc>
                <a:spcPts val="3952"/>
              </a:lnSpc>
              <a:buFont typeface="Arial"/>
              <a:buChar char="•"/>
            </a:pPr>
            <a:r>
              <a:rPr lang="en-US" sz="2600" spc="28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70% reduction in data gathering time</a:t>
            </a:r>
          </a:p>
          <a:p>
            <a:pPr algn="l" marL="561341" indent="-280670" lvl="1">
              <a:lnSpc>
                <a:spcPts val="3952"/>
              </a:lnSpc>
              <a:buFont typeface="Arial"/>
              <a:buChar char="•"/>
            </a:pPr>
            <a:r>
              <a:rPr lang="en-US" sz="2600" spc="28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15-20 hours saved per employee monthly</a:t>
            </a:r>
          </a:p>
          <a:p>
            <a:pPr algn="l" marL="561341" indent="-280670" lvl="1">
              <a:lnSpc>
                <a:spcPts val="3952"/>
              </a:lnSpc>
              <a:buFont typeface="Arial"/>
              <a:buChar char="•"/>
            </a:pPr>
            <a:r>
              <a:rPr lang="en-US" sz="2600" spc="28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Instant access to cross-platform insights</a:t>
            </a:r>
          </a:p>
          <a:p>
            <a:pPr algn="l">
              <a:lnSpc>
                <a:spcPts val="3952"/>
              </a:lnSpc>
            </a:pPr>
          </a:p>
          <a:p>
            <a:pPr algn="l">
              <a:lnSpc>
                <a:spcPts val="3952"/>
              </a:lnSpc>
              <a:spcBef>
                <a:spcPct val="0"/>
              </a:spcBef>
            </a:pPr>
            <a:r>
              <a:rPr lang="en-US" b="true" sz="2600" spc="28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Improved Collaboration</a:t>
            </a:r>
          </a:p>
          <a:p>
            <a:pPr algn="l" marL="561341" indent="-280670" lvl="1">
              <a:lnSpc>
                <a:spcPts val="3952"/>
              </a:lnSpc>
              <a:buFont typeface="Arial"/>
              <a:buChar char="•"/>
            </a:pPr>
            <a:r>
              <a:rPr lang="en-US" sz="2600" spc="28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Shared understanding across teams</a:t>
            </a:r>
          </a:p>
          <a:p>
            <a:pPr algn="l" marL="561341" indent="-280670" lvl="1">
              <a:lnSpc>
                <a:spcPts val="3952"/>
              </a:lnSpc>
              <a:buFont typeface="Arial"/>
              <a:buChar char="•"/>
            </a:pPr>
            <a:r>
              <a:rPr lang="en-US" sz="2600" spc="28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Reduced dependency on data specialists</a:t>
            </a:r>
          </a:p>
          <a:p>
            <a:pPr algn="l" marL="561341" indent="-280670" lvl="1">
              <a:lnSpc>
                <a:spcPts val="3952"/>
              </a:lnSpc>
              <a:buFont typeface="Arial"/>
              <a:buChar char="•"/>
            </a:pPr>
            <a:r>
              <a:rPr lang="en-US" sz="2600" spc="28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Faster onboarding for new employees</a:t>
            </a:r>
          </a:p>
          <a:p>
            <a:pPr algn="l">
              <a:lnSpc>
                <a:spcPts val="3952"/>
              </a:lnSpc>
              <a:spcBef>
                <a:spcPct val="0"/>
              </a:spcBef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872674" y="1946553"/>
            <a:ext cx="4118818" cy="653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72"/>
              </a:lnSpc>
              <a:spcBef>
                <a:spcPct val="0"/>
              </a:spcBef>
            </a:pPr>
            <a:r>
              <a:rPr lang="en-US" b="true" sz="3600" spc="39">
                <a:solidFill>
                  <a:srgbClr val="5E17EB"/>
                </a:solidFill>
                <a:latin typeface="Roboto Bold"/>
                <a:ea typeface="Roboto Bold"/>
                <a:cs typeface="Roboto Bold"/>
                <a:sym typeface="Roboto Bold"/>
              </a:rPr>
              <a:t>Immediate Benefits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72674" y="908829"/>
            <a:ext cx="8764971" cy="8480196"/>
            <a:chOff x="0" y="0"/>
            <a:chExt cx="11686628" cy="11306928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66675"/>
              <a:ext cx="3264027" cy="3863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432"/>
                </a:lnSpc>
              </a:pPr>
              <a:r>
                <a:rPr lang="en-US" sz="1600" spc="17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MumbaiHacks</a:t>
              </a:r>
            </a:p>
          </p:txBody>
        </p:sp>
        <p:sp>
          <p:nvSpPr>
            <p:cNvPr name="AutoShape 5" id="5"/>
            <p:cNvSpPr/>
            <p:nvPr/>
          </p:nvSpPr>
          <p:spPr>
            <a:xfrm>
              <a:off x="2932891" y="159850"/>
              <a:ext cx="6430813" cy="0"/>
            </a:xfrm>
            <a:prstGeom prst="line">
              <a:avLst/>
            </a:prstGeom>
            <a:ln cap="flat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6" id="6"/>
            <p:cNvSpPr txBox="true"/>
            <p:nvPr/>
          </p:nvSpPr>
          <p:spPr>
            <a:xfrm rot="0">
              <a:off x="104017" y="10741651"/>
              <a:ext cx="3809659" cy="5652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47"/>
                </a:lnSpc>
              </a:pPr>
              <a:r>
                <a:rPr lang="en-US" sz="2399" spc="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Made in Mumbai ❤️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10238402" y="-66675"/>
              <a:ext cx="1448226" cy="3863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2432"/>
                </a:lnSpc>
              </a:pPr>
              <a:r>
                <a:rPr lang="en-US" sz="1600" spc="17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2024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7001948" y="1572175"/>
            <a:ext cx="3716387" cy="881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96"/>
              </a:lnSpc>
              <a:spcBef>
                <a:spcPct val="0"/>
              </a:spcBef>
            </a:pPr>
            <a:r>
              <a:rPr lang="en-US" b="true" sz="4800" spc="52">
                <a:solidFill>
                  <a:srgbClr val="5E17EB"/>
                </a:solidFill>
                <a:latin typeface="Roboto Bold"/>
                <a:ea typeface="Roboto Bold"/>
                <a:cs typeface="Roboto Bold"/>
                <a:sym typeface="Roboto Bold"/>
              </a:rPr>
              <a:t>Future Scope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72674" y="3407824"/>
            <a:ext cx="7987467" cy="4258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56"/>
              </a:lnSpc>
            </a:pPr>
            <a:r>
              <a:rPr lang="en-US" sz="2800" spc="30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Unified Platform (CleverOps Suite)</a:t>
            </a:r>
          </a:p>
          <a:p>
            <a:pPr algn="l">
              <a:lnSpc>
                <a:spcPts val="4256"/>
              </a:lnSpc>
            </a:pPr>
          </a:p>
          <a:p>
            <a:pPr algn="l" marL="604521" indent="-302261" lvl="1">
              <a:lnSpc>
                <a:spcPts val="4256"/>
              </a:lnSpc>
              <a:buFont typeface="Arial"/>
              <a:buChar char="•"/>
            </a:pPr>
            <a:r>
              <a:rPr lang="en-US" sz="2800" spc="3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Native alternatives to common SaaS tools</a:t>
            </a:r>
          </a:p>
          <a:p>
            <a:pPr algn="l" marL="604521" indent="-302261" lvl="1">
              <a:lnSpc>
                <a:spcPts val="4256"/>
              </a:lnSpc>
              <a:buFont typeface="Arial"/>
              <a:buChar char="•"/>
            </a:pPr>
            <a:r>
              <a:rPr lang="en-US" sz="2800" spc="3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Seamless migration path from existing platforms</a:t>
            </a:r>
          </a:p>
          <a:p>
            <a:pPr algn="l" marL="604521" indent="-302261" lvl="1">
              <a:lnSpc>
                <a:spcPts val="4256"/>
              </a:lnSpc>
              <a:buFont typeface="Arial"/>
              <a:buChar char="•"/>
            </a:pPr>
            <a:r>
              <a:rPr lang="en-US" sz="2800" spc="3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Built-in cross-platform analytics</a:t>
            </a:r>
          </a:p>
          <a:p>
            <a:pPr algn="l" marL="604521" indent="-302261" lvl="1">
              <a:lnSpc>
                <a:spcPts val="4256"/>
              </a:lnSpc>
              <a:buFont typeface="Arial"/>
              <a:buChar char="•"/>
            </a:pPr>
            <a:r>
              <a:rPr lang="en-US" sz="2800" spc="3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Single unified data model</a:t>
            </a:r>
          </a:p>
          <a:p>
            <a:pPr algn="l">
              <a:lnSpc>
                <a:spcPts val="4256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9392028" y="3407824"/>
            <a:ext cx="8035411" cy="4258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56"/>
              </a:lnSpc>
              <a:spcBef>
                <a:spcPct val="0"/>
              </a:spcBef>
            </a:pPr>
            <a:r>
              <a:rPr lang="en-US" b="true" sz="2800" spc="3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CleverOps Copilot</a:t>
            </a:r>
          </a:p>
          <a:p>
            <a:pPr algn="l">
              <a:lnSpc>
                <a:spcPts val="4256"/>
              </a:lnSpc>
              <a:spcBef>
                <a:spcPct val="0"/>
              </a:spcBef>
            </a:pPr>
          </a:p>
          <a:p>
            <a:pPr algn="l" marL="604521" indent="-302261" lvl="1">
              <a:lnSpc>
                <a:spcPts val="4256"/>
              </a:lnSpc>
              <a:buFont typeface="Arial"/>
              <a:buChar char="•"/>
            </a:pPr>
            <a:r>
              <a:rPr lang="en-US" sz="2800" spc="3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AI assistant for every role</a:t>
            </a:r>
          </a:p>
          <a:p>
            <a:pPr algn="l" marL="604521" indent="-302261" lvl="1">
              <a:lnSpc>
                <a:spcPts val="4256"/>
              </a:lnSpc>
              <a:buFont typeface="Arial"/>
              <a:buChar char="•"/>
            </a:pPr>
            <a:r>
              <a:rPr lang="en-US" sz="2800" spc="3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Contextual recommendations</a:t>
            </a:r>
          </a:p>
          <a:p>
            <a:pPr algn="l" marL="604521" indent="-302261" lvl="1">
              <a:lnSpc>
                <a:spcPts val="4256"/>
              </a:lnSpc>
              <a:buFont typeface="Arial"/>
              <a:buChar char="•"/>
            </a:pPr>
            <a:r>
              <a:rPr lang="en-US" sz="2800" spc="3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Proactive insights delivery</a:t>
            </a:r>
          </a:p>
          <a:p>
            <a:pPr algn="l" marL="604521" indent="-302261" lvl="1">
              <a:lnSpc>
                <a:spcPts val="4256"/>
              </a:lnSpc>
              <a:buFont typeface="Arial"/>
              <a:buChar char="•"/>
            </a:pPr>
            <a:r>
              <a:rPr lang="en-US" sz="2800" spc="3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Personalized workflow optimization</a:t>
            </a:r>
          </a:p>
          <a:p>
            <a:pPr algn="l" marL="604521" indent="-302261" lvl="1">
              <a:lnSpc>
                <a:spcPts val="4256"/>
              </a:lnSpc>
              <a:buFont typeface="Arial"/>
              <a:buChar char="•"/>
            </a:pPr>
            <a:r>
              <a:rPr lang="en-US" sz="2800" spc="3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Automated Business Workflow for customer and product management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DAGUoW9W8fE</dc:identifier>
  <dcterms:modified xsi:type="dcterms:W3CDTF">2011-08-01T06:04:30Z</dcterms:modified>
  <cp:revision>1</cp:revision>
  <dc:title>MumbaiHacks’24</dc:title>
</cp:coreProperties>
</file>