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282" r:id="rId3"/>
    <p:sldId id="259" r:id="rId4"/>
    <p:sldId id="261" r:id="rId5"/>
    <p:sldId id="283" r:id="rId6"/>
    <p:sldId id="284" r:id="rId7"/>
    <p:sldId id="286" r:id="rId8"/>
    <p:sldId id="272" r:id="rId9"/>
    <p:sldId id="285" r:id="rId10"/>
    <p:sldId id="287" r:id="rId11"/>
    <p:sldId id="278" r:id="rId12"/>
  </p:sldIdLst>
  <p:sldSz cx="9144000" cy="5143500" type="screen16x9"/>
  <p:notesSz cx="6858000" cy="9144000"/>
  <p:embeddedFontLst>
    <p:embeddedFont>
      <p:font typeface="Abe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66C6F-387B-4B6D-971D-2FC993B12164}">
  <a:tblStyle styleId="{58866C6F-387B-4B6D-971D-2FC993B121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485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54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24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6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36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99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0F0027"/>
            </a:gs>
            <a:gs pos="58000">
              <a:srgbClr val="550062"/>
            </a:gs>
            <a:gs pos="82000">
              <a:srgbClr val="EF007E"/>
            </a:gs>
            <a:gs pos="100000">
              <a:srgbClr val="FF87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0" y="18"/>
            <a:ext cx="9144058" cy="5151721"/>
            <a:chOff x="238125" y="638675"/>
            <a:chExt cx="3166225" cy="1781000"/>
          </a:xfrm>
        </p:grpSpPr>
        <p:sp>
          <p:nvSpPr>
            <p:cNvPr id="11" name="Google Shape;11;p2"/>
            <p:cNvSpPr/>
            <p:nvPr/>
          </p:nvSpPr>
          <p:spPr>
            <a:xfrm>
              <a:off x="282625" y="82727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978175"/>
              <a:ext cx="12375" cy="22900"/>
            </a:xfrm>
            <a:custGeom>
              <a:avLst/>
              <a:gdLst/>
              <a:ahLst/>
              <a:cxnLst/>
              <a:rect l="l" t="t" r="r" b="b"/>
              <a:pathLst>
                <a:path w="495" h="916" extrusionOk="0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9250" y="9021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9125" y="7536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3350" y="1072775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4275" y="846450"/>
              <a:ext cx="37125" cy="34025"/>
            </a:xfrm>
            <a:custGeom>
              <a:avLst/>
              <a:gdLst/>
              <a:ahLst/>
              <a:cxnLst/>
              <a:rect l="l" t="t" r="r" b="b"/>
              <a:pathLst>
                <a:path w="1485" h="1361" extrusionOk="0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732650"/>
              <a:ext cx="21050" cy="13025"/>
            </a:xfrm>
            <a:custGeom>
              <a:avLst/>
              <a:gdLst/>
              <a:ahLst/>
              <a:cxnLst/>
              <a:rect l="l" t="t" r="r" b="b"/>
              <a:pathLst>
                <a:path w="842" h="521" extrusionOk="0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1375" y="773475"/>
              <a:ext cx="37125" cy="32175"/>
            </a:xfrm>
            <a:custGeom>
              <a:avLst/>
              <a:gdLst/>
              <a:ahLst/>
              <a:cxnLst/>
              <a:rect l="l" t="t" r="r" b="b"/>
              <a:pathLst>
                <a:path w="1485" h="1287" extrusionOk="0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700" y="681950"/>
              <a:ext cx="30325" cy="19200"/>
            </a:xfrm>
            <a:custGeom>
              <a:avLst/>
              <a:gdLst/>
              <a:ahLst/>
              <a:cxnLst/>
              <a:rect l="l" t="t" r="r" b="b"/>
              <a:pathLst>
                <a:path w="1213" h="768" extrusionOk="0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0250" y="920650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7475" y="660300"/>
              <a:ext cx="1875" cy="1275"/>
            </a:xfrm>
            <a:custGeom>
              <a:avLst/>
              <a:gdLst/>
              <a:ahLst/>
              <a:cxnLst/>
              <a:rect l="l" t="t" r="r" b="b"/>
              <a:pathLst>
                <a:path w="75" h="51" extrusionOk="0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0100" y="739450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6475" y="67330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0475" y="1150075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638675"/>
              <a:ext cx="3166225" cy="1781000"/>
            </a:xfrm>
            <a:custGeom>
              <a:avLst/>
              <a:gdLst/>
              <a:ahLst/>
              <a:cxnLst/>
              <a:rect l="l" t="t" r="r" b="b"/>
              <a:pathLst>
                <a:path w="126649" h="71240" extrusionOk="0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4725" y="638675"/>
              <a:ext cx="25375" cy="9900"/>
            </a:xfrm>
            <a:custGeom>
              <a:avLst/>
              <a:gdLst/>
              <a:ahLst/>
              <a:cxnLst/>
              <a:rect l="l" t="t" r="r" b="b"/>
              <a:pathLst>
                <a:path w="1015" h="396" extrusionOk="0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475" y="6386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1226750"/>
              <a:ext cx="44525" cy="63725"/>
            </a:xfrm>
            <a:custGeom>
              <a:avLst/>
              <a:gdLst/>
              <a:ahLst/>
              <a:cxnLst/>
              <a:rect l="l" t="t" r="r" b="b"/>
              <a:pathLst>
                <a:path w="1781" h="2549" extrusionOk="0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1302200"/>
              <a:ext cx="35250" cy="74225"/>
            </a:xfrm>
            <a:custGeom>
              <a:avLst/>
              <a:gdLst/>
              <a:ahLst/>
              <a:cxnLst/>
              <a:rect l="l" t="t" r="r" b="b"/>
              <a:pathLst>
                <a:path w="1410" h="2969" extrusionOk="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1575" y="702975"/>
              <a:ext cx="38350" cy="29100"/>
            </a:xfrm>
            <a:custGeom>
              <a:avLst/>
              <a:gdLst/>
              <a:ahLst/>
              <a:cxnLst/>
              <a:rect l="l" t="t" r="r" b="b"/>
              <a:pathLst>
                <a:path w="1534" h="1164" extrusionOk="0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9950" y="996100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69075" y="1681900"/>
              <a:ext cx="35275" cy="74225"/>
            </a:xfrm>
            <a:custGeom>
              <a:avLst/>
              <a:gdLst/>
              <a:ahLst/>
              <a:cxnLst/>
              <a:rect l="l" t="t" r="r" b="b"/>
              <a:pathLst>
                <a:path w="1411" h="2969" extrusionOk="0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62525" y="2326275"/>
              <a:ext cx="38375" cy="29075"/>
            </a:xfrm>
            <a:custGeom>
              <a:avLst/>
              <a:gdLst/>
              <a:ahLst/>
              <a:cxnLst/>
              <a:rect l="l" t="t" r="r" b="b"/>
              <a:pathLst>
                <a:path w="1535" h="1163" extrusionOk="0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95125" y="2264425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575" y="1855050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59800" y="1767850"/>
              <a:ext cx="44550" cy="63725"/>
            </a:xfrm>
            <a:custGeom>
              <a:avLst/>
              <a:gdLst/>
              <a:ahLst/>
              <a:cxnLst/>
              <a:rect l="l" t="t" r="r" b="b"/>
              <a:pathLst>
                <a:path w="1782" h="2549" extrusionOk="0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02350" y="2409750"/>
              <a:ext cx="25375" cy="9925"/>
            </a:xfrm>
            <a:custGeom>
              <a:avLst/>
              <a:gdLst/>
              <a:ahLst/>
              <a:cxnLst/>
              <a:rect l="l" t="t" r="r" b="b"/>
              <a:pathLst>
                <a:path w="1015" h="397" extrusionOk="0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51200" y="233865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17375" y="23967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91950" y="2057275"/>
              <a:ext cx="12400" cy="22900"/>
            </a:xfrm>
            <a:custGeom>
              <a:avLst/>
              <a:gdLst/>
              <a:ahLst/>
              <a:cxnLst/>
              <a:rect l="l" t="t" r="r" b="b"/>
              <a:pathLst>
                <a:path w="496" h="916" extrusionOk="0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26400" y="1939150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43100" y="239677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30725" y="220692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41050" y="2177850"/>
              <a:ext cx="37150" cy="34050"/>
            </a:xfrm>
            <a:custGeom>
              <a:avLst/>
              <a:gdLst/>
              <a:ahLst/>
              <a:cxnLst/>
              <a:rect l="l" t="t" r="r" b="b"/>
              <a:pathLst>
                <a:path w="1486" h="1362" extrusionOk="0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3300" y="2312675"/>
              <a:ext cx="21050" cy="13000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63500" y="21290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03950" y="2252675"/>
              <a:ext cx="37125" cy="32200"/>
            </a:xfrm>
            <a:custGeom>
              <a:avLst/>
              <a:gdLst/>
              <a:ahLst/>
              <a:cxnLst/>
              <a:rect l="l" t="t" r="r" b="b"/>
              <a:pathLst>
                <a:path w="1485" h="1288" extrusionOk="0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73825" y="2099925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02275" y="2020175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3625" y="22829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53425" y="2357200"/>
              <a:ext cx="30325" cy="19175"/>
            </a:xfrm>
            <a:custGeom>
              <a:avLst/>
              <a:gdLst/>
              <a:ahLst/>
              <a:cxnLst/>
              <a:rect l="l" t="t" r="r" b="b"/>
              <a:pathLst>
                <a:path w="1213" h="767" extrusionOk="0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1896175" y="1991825"/>
            <a:ext cx="53517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0F0027"/>
            </a:gs>
            <a:gs pos="52999">
              <a:srgbClr val="0F0027"/>
            </a:gs>
            <a:gs pos="71000">
              <a:srgbClr val="550062"/>
            </a:gs>
            <a:gs pos="92000">
              <a:srgbClr val="EF007E"/>
            </a:gs>
            <a:gs pos="100000">
              <a:srgbClr val="FF87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30" y="-12"/>
            <a:ext cx="9144058" cy="5143528"/>
            <a:chOff x="238125" y="638675"/>
            <a:chExt cx="3166225" cy="1781000"/>
          </a:xfrm>
        </p:grpSpPr>
        <p:sp>
          <p:nvSpPr>
            <p:cNvPr id="55" name="Google Shape;55;p3"/>
            <p:cNvSpPr/>
            <p:nvPr/>
          </p:nvSpPr>
          <p:spPr>
            <a:xfrm>
              <a:off x="282625" y="82727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38125" y="978175"/>
              <a:ext cx="12375" cy="22900"/>
            </a:xfrm>
            <a:custGeom>
              <a:avLst/>
              <a:gdLst/>
              <a:ahLst/>
              <a:cxnLst/>
              <a:rect l="l" t="t" r="r" b="b"/>
              <a:pathLst>
                <a:path w="495" h="916" extrusionOk="0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9250" y="9021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19125" y="7536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73350" y="1072775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64275" y="846450"/>
              <a:ext cx="37125" cy="34025"/>
            </a:xfrm>
            <a:custGeom>
              <a:avLst/>
              <a:gdLst/>
              <a:ahLst/>
              <a:cxnLst/>
              <a:rect l="l" t="t" r="r" b="b"/>
              <a:pathLst>
                <a:path w="1485" h="1361" extrusionOk="0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38125" y="732650"/>
              <a:ext cx="21050" cy="13025"/>
            </a:xfrm>
            <a:custGeom>
              <a:avLst/>
              <a:gdLst/>
              <a:ahLst/>
              <a:cxnLst/>
              <a:rect l="l" t="t" r="r" b="b"/>
              <a:pathLst>
                <a:path w="842" h="521" extrusionOk="0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1375" y="773475"/>
              <a:ext cx="37125" cy="32175"/>
            </a:xfrm>
            <a:custGeom>
              <a:avLst/>
              <a:gdLst/>
              <a:ahLst/>
              <a:cxnLst/>
              <a:rect l="l" t="t" r="r" b="b"/>
              <a:pathLst>
                <a:path w="1485" h="1287" extrusionOk="0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58700" y="681950"/>
              <a:ext cx="30325" cy="19200"/>
            </a:xfrm>
            <a:custGeom>
              <a:avLst/>
              <a:gdLst/>
              <a:ahLst/>
              <a:cxnLst/>
              <a:rect l="l" t="t" r="r" b="b"/>
              <a:pathLst>
                <a:path w="1213" h="768" extrusionOk="0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30250" y="920650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97475" y="660300"/>
              <a:ext cx="1875" cy="1275"/>
            </a:xfrm>
            <a:custGeom>
              <a:avLst/>
              <a:gdLst/>
              <a:ahLst/>
              <a:cxnLst/>
              <a:rect l="l" t="t" r="r" b="b"/>
              <a:pathLst>
                <a:path w="75" h="51" extrusionOk="0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20100" y="739450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66475" y="67330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50475" y="1150075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8125" y="638675"/>
              <a:ext cx="3166225" cy="1781000"/>
            </a:xfrm>
            <a:custGeom>
              <a:avLst/>
              <a:gdLst/>
              <a:ahLst/>
              <a:cxnLst/>
              <a:rect l="l" t="t" r="r" b="b"/>
              <a:pathLst>
                <a:path w="126649" h="71240" extrusionOk="0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14725" y="638675"/>
              <a:ext cx="25375" cy="9900"/>
            </a:xfrm>
            <a:custGeom>
              <a:avLst/>
              <a:gdLst/>
              <a:ahLst/>
              <a:cxnLst/>
              <a:rect l="l" t="t" r="r" b="b"/>
              <a:pathLst>
                <a:path w="1015" h="396" extrusionOk="0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85475" y="6386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38125" y="1226750"/>
              <a:ext cx="44525" cy="63725"/>
            </a:xfrm>
            <a:custGeom>
              <a:avLst/>
              <a:gdLst/>
              <a:ahLst/>
              <a:cxnLst/>
              <a:rect l="l" t="t" r="r" b="b"/>
              <a:pathLst>
                <a:path w="1781" h="2549" extrusionOk="0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8125" y="1302200"/>
              <a:ext cx="35250" cy="74225"/>
            </a:xfrm>
            <a:custGeom>
              <a:avLst/>
              <a:gdLst/>
              <a:ahLst/>
              <a:cxnLst/>
              <a:rect l="l" t="t" r="r" b="b"/>
              <a:pathLst>
                <a:path w="1410" h="2969" extrusionOk="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41575" y="702975"/>
              <a:ext cx="38350" cy="29100"/>
            </a:xfrm>
            <a:custGeom>
              <a:avLst/>
              <a:gdLst/>
              <a:ahLst/>
              <a:cxnLst/>
              <a:rect l="l" t="t" r="r" b="b"/>
              <a:pathLst>
                <a:path w="1534" h="1164" extrusionOk="0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9950" y="996100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369075" y="1681900"/>
              <a:ext cx="35275" cy="74225"/>
            </a:xfrm>
            <a:custGeom>
              <a:avLst/>
              <a:gdLst/>
              <a:ahLst/>
              <a:cxnLst/>
              <a:rect l="l" t="t" r="r" b="b"/>
              <a:pathLst>
                <a:path w="1411" h="2969" extrusionOk="0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162525" y="2326275"/>
              <a:ext cx="38375" cy="29075"/>
            </a:xfrm>
            <a:custGeom>
              <a:avLst/>
              <a:gdLst/>
              <a:ahLst/>
              <a:cxnLst/>
              <a:rect l="l" t="t" r="r" b="b"/>
              <a:pathLst>
                <a:path w="1535" h="1163" extrusionOk="0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095125" y="2264425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345575" y="1855050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59800" y="1767850"/>
              <a:ext cx="44550" cy="63725"/>
            </a:xfrm>
            <a:custGeom>
              <a:avLst/>
              <a:gdLst/>
              <a:ahLst/>
              <a:cxnLst/>
              <a:rect l="l" t="t" r="r" b="b"/>
              <a:pathLst>
                <a:path w="1782" h="2549" extrusionOk="0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02350" y="2409750"/>
              <a:ext cx="25375" cy="9925"/>
            </a:xfrm>
            <a:custGeom>
              <a:avLst/>
              <a:gdLst/>
              <a:ahLst/>
              <a:cxnLst/>
              <a:rect l="l" t="t" r="r" b="b"/>
              <a:pathLst>
                <a:path w="1015" h="397" extrusionOk="0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051200" y="233865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17375" y="23967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391950" y="2057275"/>
              <a:ext cx="12400" cy="22900"/>
            </a:xfrm>
            <a:custGeom>
              <a:avLst/>
              <a:gdLst/>
              <a:ahLst/>
              <a:cxnLst/>
              <a:rect l="l" t="t" r="r" b="b"/>
              <a:pathLst>
                <a:path w="496" h="916" extrusionOk="0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326400" y="1939150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343100" y="239677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30725" y="220692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241050" y="2177850"/>
              <a:ext cx="37150" cy="34050"/>
            </a:xfrm>
            <a:custGeom>
              <a:avLst/>
              <a:gdLst/>
              <a:ahLst/>
              <a:cxnLst/>
              <a:rect l="l" t="t" r="r" b="b"/>
              <a:pathLst>
                <a:path w="1486" h="1362" extrusionOk="0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383300" y="2312675"/>
              <a:ext cx="21050" cy="13000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363500" y="21290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203950" y="2252675"/>
              <a:ext cx="37125" cy="32200"/>
            </a:xfrm>
            <a:custGeom>
              <a:avLst/>
              <a:gdLst/>
              <a:ahLst/>
              <a:cxnLst/>
              <a:rect l="l" t="t" r="r" b="b"/>
              <a:pathLst>
                <a:path w="1485" h="1288" extrusionOk="0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273825" y="2099925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302275" y="2020175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293625" y="22829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253425" y="2357200"/>
              <a:ext cx="30325" cy="19175"/>
            </a:xfrm>
            <a:custGeom>
              <a:avLst/>
              <a:gdLst/>
              <a:ahLst/>
              <a:cxnLst/>
              <a:rect l="l" t="t" r="r" b="b"/>
              <a:pathLst>
                <a:path w="1213" h="767" extrusionOk="0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>
            <a:off x="1752075" y="1735750"/>
            <a:ext cx="56400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1752075" y="2992451"/>
            <a:ext cx="56400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None/>
              <a:defRPr>
                <a:solidFill>
                  <a:srgbClr val="FF87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5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09" name="Google Shape;109;p5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⊚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46" name="Google Shape;146;p9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65" name="Google Shape;165;p12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2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_1_1_1">
    <p:bg>
      <p:bgPr>
        <a:solidFill>
          <a:srgbClr val="ECE4D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6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93" name="Google Shape;193;p16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FF8700"/>
            </a:gs>
            <a:gs pos="13000">
              <a:srgbClr val="EF007E"/>
            </a:gs>
            <a:gs pos="29000">
              <a:srgbClr val="550062"/>
            </a:gs>
            <a:gs pos="100000">
              <a:srgbClr val="0F0027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ctrTitle"/>
          </p:nvPr>
        </p:nvSpPr>
        <p:spPr>
          <a:xfrm>
            <a:off x="1896175" y="1991825"/>
            <a:ext cx="535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Welcome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762000" y="696191"/>
            <a:ext cx="2147455" cy="5195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762000" y="1484168"/>
            <a:ext cx="6255000" cy="29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Obstacle avoidance is one of the most important aspects of mobile robotics. Without it robot movement would be very restrictive and </a:t>
            </a:r>
            <a:r>
              <a:rPr lang="en-US" dirty="0" smtClean="0"/>
              <a:t>fragile.</a:t>
            </a:r>
          </a:p>
          <a:p>
            <a:pPr marL="0" lvl="0" indent="0">
              <a:buNone/>
            </a:pPr>
            <a:r>
              <a:rPr lang="en-US" dirty="0" smtClean="0"/>
              <a:t>From a learner’s point of view it helped us a lot to  learn about the world of robotics.</a:t>
            </a:r>
            <a:endParaRPr lang="en" dirty="0" smtClean="0"/>
          </a:p>
        </p:txBody>
      </p:sp>
      <p:sp>
        <p:nvSpPr>
          <p:cNvPr id="238" name="Google Shape;238;p22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40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23" name="Google Shape;423;p39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F8700"/>
                </a:solidFill>
              </a:rPr>
              <a:t>Any questions?</a:t>
            </a:r>
            <a:endParaRPr sz="3600">
              <a:solidFill>
                <a:srgbClr val="FF8700"/>
              </a:solidFill>
            </a:endParaRPr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6;p19"/>
          <p:cNvSpPr txBox="1">
            <a:spLocks/>
          </p:cNvSpPr>
          <p:nvPr/>
        </p:nvSpPr>
        <p:spPr>
          <a:xfrm>
            <a:off x="685800" y="897550"/>
            <a:ext cx="3791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6000" smtClean="0">
                <a:solidFill>
                  <a:srgbClr val="FF8700"/>
                </a:solidFill>
              </a:rPr>
              <a:t>HELLO!</a:t>
            </a:r>
            <a:endParaRPr lang="en-US" sz="6000" dirty="0">
              <a:solidFill>
                <a:srgbClr val="FF8700"/>
              </a:solidFill>
            </a:endParaRPr>
          </a:p>
        </p:txBody>
      </p:sp>
      <p:sp>
        <p:nvSpPr>
          <p:cNvPr id="7" name="Google Shape;217;p19"/>
          <p:cNvSpPr txBox="1">
            <a:spLocks/>
          </p:cNvSpPr>
          <p:nvPr/>
        </p:nvSpPr>
        <p:spPr>
          <a:xfrm>
            <a:off x="685799" y="2097172"/>
            <a:ext cx="4939701" cy="259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sz="2400" b="0" i="0" u="none" strike="noStrike" cap="none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Font typeface="Abel"/>
              <a:buNone/>
            </a:pPr>
            <a:r>
              <a:rPr lang="en-US" sz="3600" dirty="0" smtClean="0">
                <a:solidFill>
                  <a:srgbClr val="550062"/>
                </a:solidFill>
              </a:rPr>
              <a:t>We are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Saiful Islam Sakib</a:t>
            </a:r>
          </a:p>
          <a:p>
            <a:pPr marL="0" indent="0">
              <a:buClr>
                <a:schemeClr val="dk1"/>
              </a:buClr>
              <a:buSzPts val="1100"/>
              <a:buFont typeface="Abel"/>
              <a:buNone/>
            </a:pPr>
            <a:r>
              <a:rPr lang="en" dirty="0" smtClean="0"/>
              <a:t>Rofiqul Islam</a:t>
            </a:r>
          </a:p>
          <a:p>
            <a:pPr marL="0" indent="0">
              <a:buClr>
                <a:schemeClr val="dk1"/>
              </a:buClr>
              <a:buSzPts val="1100"/>
              <a:buFont typeface="Abel"/>
              <a:buNone/>
            </a:pPr>
            <a:r>
              <a:rPr lang="en" dirty="0" smtClean="0"/>
              <a:t>Shariqa Trina</a:t>
            </a:r>
          </a:p>
          <a:p>
            <a:pPr marL="0" indent="0">
              <a:buClr>
                <a:schemeClr val="dk1"/>
              </a:buClr>
              <a:buSzPts val="1100"/>
              <a:buFont typeface="Abel"/>
              <a:buNone/>
            </a:pPr>
            <a:r>
              <a:rPr lang="en" dirty="0" smtClean="0"/>
              <a:t>Gazi Mahedee Hasan</a:t>
            </a:r>
            <a:endParaRPr lang="en" dirty="0" smtClean="0"/>
          </a:p>
          <a:p>
            <a:pPr marL="0" indent="0">
              <a:buClr>
                <a:schemeClr val="dk1"/>
              </a:buClr>
              <a:buSzPts val="1100"/>
              <a:buFont typeface="Abel"/>
              <a:buNone/>
            </a:pPr>
            <a:endParaRPr lang="en" dirty="0" smtClean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</p:txBody>
      </p:sp>
      <p:sp>
        <p:nvSpPr>
          <p:cNvPr id="8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Google Shape;588;p42"/>
          <p:cNvSpPr/>
          <p:nvPr/>
        </p:nvSpPr>
        <p:spPr>
          <a:xfrm>
            <a:off x="6146410" y="2057350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EF00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8;p42"/>
          <p:cNvSpPr/>
          <p:nvPr/>
        </p:nvSpPr>
        <p:spPr>
          <a:xfrm>
            <a:off x="5725767" y="239512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EF00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88;p42"/>
          <p:cNvSpPr/>
          <p:nvPr/>
        </p:nvSpPr>
        <p:spPr>
          <a:xfrm>
            <a:off x="6604210" y="239512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EF00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88;p42"/>
          <p:cNvSpPr/>
          <p:nvPr/>
        </p:nvSpPr>
        <p:spPr>
          <a:xfrm>
            <a:off x="6183567" y="2732902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EF00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26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ctrTitle"/>
          </p:nvPr>
        </p:nvSpPr>
        <p:spPr>
          <a:xfrm>
            <a:off x="1752075" y="1735750"/>
            <a:ext cx="5640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 smtClean="0"/>
              <a:t>Obstacle Avoiding Robot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762000" y="696191"/>
            <a:ext cx="2147455" cy="5195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762000" y="1484168"/>
            <a:ext cx="6255000" cy="29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An </a:t>
            </a:r>
            <a:r>
              <a:rPr lang="en-US" b="1" dirty="0"/>
              <a:t>Obstacle Avoidance Robot</a:t>
            </a:r>
            <a:r>
              <a:rPr lang="en-US" dirty="0"/>
              <a:t> is an intelligent </a:t>
            </a:r>
            <a:r>
              <a:rPr lang="en-US" b="1" dirty="0"/>
              <a:t>robot</a:t>
            </a:r>
            <a:r>
              <a:rPr lang="en-US" dirty="0"/>
              <a:t>, which can automatically sense </a:t>
            </a:r>
            <a:r>
              <a:rPr lang="en-US" dirty="0" smtClean="0"/>
              <a:t>and overcome</a:t>
            </a:r>
            <a:r>
              <a:rPr lang="en-US" dirty="0"/>
              <a:t> </a:t>
            </a:r>
            <a:r>
              <a:rPr lang="en-US" b="1" dirty="0"/>
              <a:t>obstacles</a:t>
            </a:r>
            <a:r>
              <a:rPr lang="en-US" dirty="0"/>
              <a:t> on its path. It contains of a Microcontroller to process the data, and Ultrasonic sensors to detect the </a:t>
            </a:r>
            <a:r>
              <a:rPr lang="en-US" b="1" dirty="0"/>
              <a:t>obstacles</a:t>
            </a:r>
            <a:r>
              <a:rPr lang="en-US" dirty="0"/>
              <a:t> on its </a:t>
            </a:r>
            <a:r>
              <a:rPr lang="en-US" dirty="0" smtClean="0"/>
              <a:t>path.</a:t>
            </a:r>
          </a:p>
          <a:p>
            <a:pPr marL="0" lvl="0" indent="0">
              <a:buNone/>
            </a:pPr>
            <a:r>
              <a:rPr lang="en-US" b="1" dirty="0" smtClean="0"/>
              <a:t>Obstacle </a:t>
            </a:r>
            <a:r>
              <a:rPr lang="en-US" b="1" dirty="0"/>
              <a:t>avoidance</a:t>
            </a:r>
            <a:r>
              <a:rPr lang="en-US" dirty="0"/>
              <a:t> is one of the most important aspects of mobile </a:t>
            </a:r>
            <a:r>
              <a:rPr lang="en-US" b="1" dirty="0"/>
              <a:t>robotics</a:t>
            </a:r>
            <a:r>
              <a:rPr lang="en-US" dirty="0"/>
              <a:t>.</a:t>
            </a:r>
            <a:endParaRPr lang="en" dirty="0" smtClean="0"/>
          </a:p>
        </p:txBody>
      </p:sp>
      <p:sp>
        <p:nvSpPr>
          <p:cNvPr id="238" name="Google Shape;238;p22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Purpose</a:t>
            </a:r>
            <a:endParaRPr dirty="0"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762000" y="1484168"/>
            <a:ext cx="6255000" cy="29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The primary purpose of the project is to create a robot</a:t>
            </a:r>
          </a:p>
          <a:p>
            <a:pPr marL="0" lvl="0" indent="0">
              <a:buNone/>
            </a:pPr>
            <a:r>
              <a:rPr lang="en-US" dirty="0" smtClean="0"/>
              <a:t>which can make  decision itself about movement on different terrain. The functionalities of the robot can</a:t>
            </a:r>
          </a:p>
          <a:p>
            <a:pPr marL="0" lvl="0" indent="0">
              <a:buNone/>
            </a:pPr>
            <a:r>
              <a:rPr lang="en-US" dirty="0" smtClean="0"/>
              <a:t>be extended as needed. It can be used to collect information about it’s surroundings without a </a:t>
            </a:r>
          </a:p>
          <a:p>
            <a:pPr marL="0" lvl="0" indent="0">
              <a:buNone/>
            </a:pPr>
            <a:r>
              <a:rPr lang="en-US" dirty="0" smtClean="0"/>
              <a:t>human guide.</a:t>
            </a:r>
          </a:p>
          <a:p>
            <a:pPr marL="0" lvl="0" indent="0">
              <a:buNone/>
            </a:pPr>
            <a:endParaRPr lang="en" dirty="0" smtClean="0"/>
          </a:p>
        </p:txBody>
      </p:sp>
      <p:sp>
        <p:nvSpPr>
          <p:cNvPr id="238" name="Google Shape;238;p22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245;p23"/>
          <p:cNvGrpSpPr/>
          <p:nvPr/>
        </p:nvGrpSpPr>
        <p:grpSpPr>
          <a:xfrm>
            <a:off x="6407864" y="2319372"/>
            <a:ext cx="1834225" cy="1834174"/>
            <a:chOff x="6643075" y="3664250"/>
            <a:chExt cx="407950" cy="407975"/>
          </a:xfrm>
        </p:grpSpPr>
        <p:sp>
          <p:nvSpPr>
            <p:cNvPr id="6" name="Google Shape;246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EF0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7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EF0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48;p23"/>
          <p:cNvGrpSpPr/>
          <p:nvPr/>
        </p:nvGrpSpPr>
        <p:grpSpPr>
          <a:xfrm rot="1394615">
            <a:off x="5300965" y="4003739"/>
            <a:ext cx="754116" cy="754073"/>
            <a:chOff x="576250" y="4319400"/>
            <a:chExt cx="442075" cy="442050"/>
          </a:xfrm>
        </p:grpSpPr>
        <p:sp>
          <p:nvSpPr>
            <p:cNvPr id="9" name="Google Shape;249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53;p23"/>
          <p:cNvSpPr/>
          <p:nvPr/>
        </p:nvSpPr>
        <p:spPr>
          <a:xfrm>
            <a:off x="7637209" y="1551180"/>
            <a:ext cx="286692" cy="2737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54;p23"/>
          <p:cNvSpPr/>
          <p:nvPr/>
        </p:nvSpPr>
        <p:spPr>
          <a:xfrm rot="2697259">
            <a:off x="8251896" y="3170079"/>
            <a:ext cx="435210" cy="41555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55;p23"/>
          <p:cNvSpPr/>
          <p:nvPr/>
        </p:nvSpPr>
        <p:spPr>
          <a:xfrm>
            <a:off x="7550039" y="4297524"/>
            <a:ext cx="174341" cy="1665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52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720436" y="135951"/>
            <a:ext cx="6255000" cy="51958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Equipments</a:t>
            </a:r>
            <a:endParaRPr dirty="0"/>
          </a:p>
        </p:txBody>
      </p:sp>
      <p:sp>
        <p:nvSpPr>
          <p:cNvPr id="238" name="Google Shape;238;p22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895295"/>
            <a:ext cx="2105891" cy="1539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12" y="895295"/>
            <a:ext cx="1527798" cy="154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5" y="919923"/>
            <a:ext cx="1694050" cy="1515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3125688"/>
            <a:ext cx="2105890" cy="1276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15" y="3125689"/>
            <a:ext cx="1272886" cy="1272886"/>
          </a:xfrm>
          <a:prstGeom prst="rect">
            <a:avLst/>
          </a:prstGeom>
        </p:spPr>
      </p:pic>
      <p:sp>
        <p:nvSpPr>
          <p:cNvPr id="11" name="Google Shape;236;p22"/>
          <p:cNvSpPr txBox="1">
            <a:spLocks/>
          </p:cNvSpPr>
          <p:nvPr/>
        </p:nvSpPr>
        <p:spPr>
          <a:xfrm>
            <a:off x="1011381" y="2444205"/>
            <a:ext cx="1814946" cy="39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/>
              <a:t>Arduino</a:t>
            </a:r>
            <a:endParaRPr lang="en-US" sz="2400" dirty="0"/>
          </a:p>
        </p:txBody>
      </p:sp>
      <p:sp>
        <p:nvSpPr>
          <p:cNvPr id="12" name="Google Shape;236;p22"/>
          <p:cNvSpPr txBox="1">
            <a:spLocks/>
          </p:cNvSpPr>
          <p:nvPr/>
        </p:nvSpPr>
        <p:spPr>
          <a:xfrm>
            <a:off x="3636817" y="2482395"/>
            <a:ext cx="1814946" cy="39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/>
              <a:t>Gear Motor</a:t>
            </a:r>
            <a:endParaRPr lang="en-US" sz="2400" dirty="0"/>
          </a:p>
        </p:txBody>
      </p:sp>
      <p:sp>
        <p:nvSpPr>
          <p:cNvPr id="13" name="Google Shape;236;p22"/>
          <p:cNvSpPr txBox="1">
            <a:spLocks/>
          </p:cNvSpPr>
          <p:nvPr/>
        </p:nvSpPr>
        <p:spPr>
          <a:xfrm>
            <a:off x="5742210" y="2482394"/>
            <a:ext cx="1814946" cy="39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/>
              <a:t>Motor </a:t>
            </a:r>
            <a:r>
              <a:rPr lang="en-US" sz="2400" dirty="0" smtClean="0"/>
              <a:t>Driver</a:t>
            </a:r>
            <a:endParaRPr lang="en-US" sz="2400" dirty="0"/>
          </a:p>
        </p:txBody>
      </p:sp>
      <p:sp>
        <p:nvSpPr>
          <p:cNvPr id="14" name="Google Shape;236;p22"/>
          <p:cNvSpPr txBox="1">
            <a:spLocks/>
          </p:cNvSpPr>
          <p:nvPr/>
        </p:nvSpPr>
        <p:spPr>
          <a:xfrm>
            <a:off x="720435" y="4488120"/>
            <a:ext cx="2105891" cy="39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/>
              <a:t>Ultrasonic sensor</a:t>
            </a:r>
            <a:endParaRPr lang="en-US" sz="2400" dirty="0"/>
          </a:p>
        </p:txBody>
      </p:sp>
      <p:sp>
        <p:nvSpPr>
          <p:cNvPr id="15" name="Google Shape;236;p22"/>
          <p:cNvSpPr txBox="1">
            <a:spLocks/>
          </p:cNvSpPr>
          <p:nvPr/>
        </p:nvSpPr>
        <p:spPr>
          <a:xfrm>
            <a:off x="3413415" y="4445932"/>
            <a:ext cx="1814946" cy="39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 b="0" i="0" u="none" strike="noStrike" cap="none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2400" dirty="0" smtClean="0"/>
              <a:t>Servo Motor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264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663317" y="230864"/>
            <a:ext cx="6255000" cy="5173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Circuit Design</a:t>
            </a:r>
            <a:endParaRPr dirty="0"/>
          </a:p>
        </p:txBody>
      </p:sp>
      <p:sp>
        <p:nvSpPr>
          <p:cNvPr id="238" name="Google Shape;238;p22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" name="Google Shape;255;p23"/>
          <p:cNvSpPr/>
          <p:nvPr/>
        </p:nvSpPr>
        <p:spPr>
          <a:xfrm>
            <a:off x="7550039" y="4297524"/>
            <a:ext cx="174341" cy="1665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7" y="901378"/>
            <a:ext cx="8093542" cy="38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0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title"/>
          </p:nvPr>
        </p:nvSpPr>
        <p:spPr>
          <a:xfrm>
            <a:off x="611000" y="-78412"/>
            <a:ext cx="6255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</a:t>
            </a:r>
            <a:endParaRPr dirty="0"/>
          </a:p>
        </p:txBody>
      </p:sp>
      <p:sp>
        <p:nvSpPr>
          <p:cNvPr id="351" name="Google Shape;351;p33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52" name="Google Shape;352;p33"/>
          <p:cNvGrpSpPr/>
          <p:nvPr/>
        </p:nvGrpSpPr>
        <p:grpSpPr>
          <a:xfrm rot="2607584">
            <a:off x="113583" y="1045341"/>
            <a:ext cx="4306550" cy="1762441"/>
            <a:chOff x="875290" y="1817052"/>
            <a:chExt cx="4306550" cy="1762441"/>
          </a:xfrm>
        </p:grpSpPr>
        <p:sp>
          <p:nvSpPr>
            <p:cNvPr id="353" name="Google Shape;353;p33"/>
            <p:cNvSpPr/>
            <p:nvPr/>
          </p:nvSpPr>
          <p:spPr>
            <a:xfrm rot="2806338">
              <a:off x="2747702" y="-55360"/>
              <a:ext cx="561726" cy="4306550"/>
            </a:xfrm>
            <a:prstGeom prst="roundRect">
              <a:avLst>
                <a:gd name="adj" fmla="val 50000"/>
              </a:avLst>
            </a:prstGeom>
            <a:solidFill>
              <a:srgbClr val="550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 rot="19006338">
              <a:off x="1510752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550062"/>
                  </a:solidFill>
                  <a:latin typeface="Abel"/>
                  <a:ea typeface="Abel"/>
                  <a:cs typeface="Abel"/>
                  <a:sym typeface="Abel"/>
                </a:rPr>
                <a:t>1</a:t>
              </a:r>
              <a:endParaRPr sz="1200" b="1">
                <a:solidFill>
                  <a:srgbClr val="55006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5" name="Google Shape;355;p33"/>
            <p:cNvSpPr txBox="1"/>
            <p:nvPr/>
          </p:nvSpPr>
          <p:spPr>
            <a:xfrm rot="18938228">
              <a:off x="1329423" y="1819552"/>
              <a:ext cx="353913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US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Detecting </a:t>
              </a:r>
              <a:r>
                <a:rPr lang="en-US" sz="1200" b="1" dirty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Obstacle</a:t>
              </a:r>
              <a:endParaRPr lang="en-US" sz="8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57" name="Google Shape;357;p33"/>
          <p:cNvGrpSpPr/>
          <p:nvPr/>
        </p:nvGrpSpPr>
        <p:grpSpPr>
          <a:xfrm rot="2691436">
            <a:off x="45019" y="2056422"/>
            <a:ext cx="4355284" cy="1793732"/>
            <a:chOff x="2764741" y="1785761"/>
            <a:chExt cx="4355284" cy="1793732"/>
          </a:xfrm>
        </p:grpSpPr>
        <p:sp>
          <p:nvSpPr>
            <p:cNvPr id="358" name="Google Shape;358;p33"/>
            <p:cNvSpPr/>
            <p:nvPr/>
          </p:nvSpPr>
          <p:spPr>
            <a:xfrm rot="2700000">
              <a:off x="4661520" y="-111018"/>
              <a:ext cx="561726" cy="4355284"/>
            </a:xfrm>
            <a:prstGeom prst="roundRect">
              <a:avLst>
                <a:gd name="adj" fmla="val 50000"/>
              </a:avLst>
            </a:prstGeom>
            <a:solidFill>
              <a:srgbClr val="EF0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 rot="18863030">
              <a:off x="3420974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EF007E"/>
                  </a:solidFill>
                  <a:latin typeface="Abel"/>
                  <a:ea typeface="Abel"/>
                  <a:cs typeface="Abel"/>
                  <a:sym typeface="Abel"/>
                </a:rPr>
                <a:t>2</a:t>
              </a:r>
              <a:endParaRPr sz="1200" b="1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0" name="Google Shape;360;p33"/>
            <p:cNvSpPr txBox="1"/>
            <p:nvPr/>
          </p:nvSpPr>
          <p:spPr>
            <a:xfrm rot="189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Avoiding Collision</a:t>
              </a:r>
              <a:endParaRPr sz="8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362" name="Google Shape;362;p33"/>
          <p:cNvGrpSpPr/>
          <p:nvPr/>
        </p:nvGrpSpPr>
        <p:grpSpPr>
          <a:xfrm rot="2694046">
            <a:off x="84345" y="3093913"/>
            <a:ext cx="4341279" cy="1832495"/>
            <a:chOff x="4686490" y="1790845"/>
            <a:chExt cx="4341279" cy="1788648"/>
          </a:xfrm>
        </p:grpSpPr>
        <p:sp>
          <p:nvSpPr>
            <p:cNvPr id="363" name="Google Shape;363;p33"/>
            <p:cNvSpPr/>
            <p:nvPr/>
          </p:nvSpPr>
          <p:spPr>
            <a:xfrm rot="2700000">
              <a:off x="6576719" y="-99384"/>
              <a:ext cx="560822" cy="4341279"/>
            </a:xfrm>
            <a:prstGeom prst="roundRect">
              <a:avLst>
                <a:gd name="adj" fmla="val 50000"/>
              </a:avLst>
            </a:prstGeom>
            <a:solidFill>
              <a:srgbClr val="FF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 rot="18891686">
              <a:off x="5340992" y="3205393"/>
              <a:ext cx="374100" cy="374100"/>
            </a:xfrm>
            <a:prstGeom prst="ellipse">
              <a:avLst/>
            </a:prstGeom>
            <a:solidFill>
              <a:srgbClr val="FFF7E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8700"/>
                  </a:solidFill>
                  <a:latin typeface="Abel"/>
                  <a:ea typeface="Abel"/>
                  <a:cs typeface="Abel"/>
                  <a:sym typeface="Abel"/>
                </a:rPr>
                <a:t>3</a:t>
              </a:r>
              <a:endParaRPr sz="1200" b="1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5" name="Google Shape;365;p33"/>
            <p:cNvSpPr txBox="1"/>
            <p:nvPr/>
          </p:nvSpPr>
          <p:spPr>
            <a:xfrm rot="18900000">
              <a:off x="5143622" y="1802808"/>
              <a:ext cx="357299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M</a:t>
              </a:r>
              <a:r>
                <a:rPr lang="en" sz="1200" b="1" dirty="0" smtClean="0">
                  <a:solidFill>
                    <a:srgbClr val="FFF7ED"/>
                  </a:solidFill>
                  <a:latin typeface="Abel"/>
                  <a:ea typeface="Abel"/>
                  <a:cs typeface="Abel"/>
                  <a:sym typeface="Abel"/>
                </a:rPr>
                <a:t>ove where no obstacle</a:t>
              </a:r>
              <a:endParaRPr sz="800" b="1" dirty="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762000" y="341630"/>
            <a:ext cx="6255000" cy="6131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 Image of Similar Robot</a:t>
            </a:r>
            <a:endParaRPr dirty="0"/>
          </a:p>
        </p:txBody>
      </p:sp>
      <p:sp>
        <p:nvSpPr>
          <p:cNvPr id="238" name="Google Shape;238;p22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" name="Google Shape;245;p23"/>
          <p:cNvGrpSpPr/>
          <p:nvPr/>
        </p:nvGrpSpPr>
        <p:grpSpPr>
          <a:xfrm>
            <a:off x="6239391" y="2160329"/>
            <a:ext cx="1834225" cy="1834174"/>
            <a:chOff x="6643075" y="3664250"/>
            <a:chExt cx="407950" cy="407975"/>
          </a:xfrm>
        </p:grpSpPr>
        <p:sp>
          <p:nvSpPr>
            <p:cNvPr id="6" name="Google Shape;246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EF0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7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EF00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48;p23"/>
          <p:cNvGrpSpPr/>
          <p:nvPr/>
        </p:nvGrpSpPr>
        <p:grpSpPr>
          <a:xfrm rot="1394615">
            <a:off x="5300965" y="4003739"/>
            <a:ext cx="754116" cy="754073"/>
            <a:chOff x="576250" y="4319400"/>
            <a:chExt cx="442075" cy="442050"/>
          </a:xfrm>
        </p:grpSpPr>
        <p:sp>
          <p:nvSpPr>
            <p:cNvPr id="9" name="Google Shape;249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2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FF8700"/>
            </a:solidFill>
            <a:ln w="1905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53;p23"/>
          <p:cNvSpPr/>
          <p:nvPr/>
        </p:nvSpPr>
        <p:spPr>
          <a:xfrm>
            <a:off x="7637209" y="1551180"/>
            <a:ext cx="286692" cy="2737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54;p23"/>
          <p:cNvSpPr/>
          <p:nvPr/>
        </p:nvSpPr>
        <p:spPr>
          <a:xfrm rot="2697259">
            <a:off x="8251896" y="3170079"/>
            <a:ext cx="435210" cy="41555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55;p23"/>
          <p:cNvSpPr/>
          <p:nvPr/>
        </p:nvSpPr>
        <p:spPr>
          <a:xfrm>
            <a:off x="7550039" y="4297524"/>
            <a:ext cx="174341" cy="1665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7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985"/>
            <a:ext cx="4012586" cy="30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2784"/>
      </p:ext>
    </p:extLst>
  </p:cSld>
  <p:clrMapOvr>
    <a:masterClrMapping/>
  </p:clrMapOvr>
</p:sld>
</file>

<file path=ppt/theme/theme1.xml><?xml version="1.0" encoding="utf-8"?>
<a:theme xmlns:a="http://schemas.openxmlformats.org/drawingml/2006/main" name="Ia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157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Abel</vt:lpstr>
      <vt:lpstr>Arial</vt:lpstr>
      <vt:lpstr>Iago template</vt:lpstr>
      <vt:lpstr>Welcome</vt:lpstr>
      <vt:lpstr>PowerPoint Presentation</vt:lpstr>
      <vt:lpstr> Obstacle Avoiding Robot</vt:lpstr>
      <vt:lpstr>Introduction</vt:lpstr>
      <vt:lpstr>Purpose</vt:lpstr>
      <vt:lpstr>Equipments</vt:lpstr>
      <vt:lpstr>Circuit Design</vt:lpstr>
      <vt:lpstr>Feature</vt:lpstr>
      <vt:lpstr>An Image of Similar Robot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Rafiq Reephat</dc:creator>
  <cp:lastModifiedBy>lucifer</cp:lastModifiedBy>
  <cp:revision>29</cp:revision>
  <dcterms:modified xsi:type="dcterms:W3CDTF">2019-03-12T18:54:12Z</dcterms:modified>
</cp:coreProperties>
</file>