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9F0A27A-A2D0-417B-B199-ACA19F37E307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7386026-FBCF-41B0-A10F-BE59365EF0D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993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A27A-A2D0-417B-B199-ACA19F37E307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86026-FBCF-41B0-A10F-BE59365EF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4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A27A-A2D0-417B-B199-ACA19F37E307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86026-FBCF-41B0-A10F-BE59365EF0D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341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A27A-A2D0-417B-B199-ACA19F37E307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86026-FBCF-41B0-A10F-BE59365EF0D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408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A27A-A2D0-417B-B199-ACA19F37E307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86026-FBCF-41B0-A10F-BE59365EF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692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A27A-A2D0-417B-B199-ACA19F37E307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86026-FBCF-41B0-A10F-BE59365EF0D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109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A27A-A2D0-417B-B199-ACA19F37E307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86026-FBCF-41B0-A10F-BE59365EF0D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069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A27A-A2D0-417B-B199-ACA19F37E307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86026-FBCF-41B0-A10F-BE59365EF0D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418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A27A-A2D0-417B-B199-ACA19F37E307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86026-FBCF-41B0-A10F-BE59365EF0D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66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A27A-A2D0-417B-B199-ACA19F37E307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86026-FBCF-41B0-A10F-BE59365EF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37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A27A-A2D0-417B-B199-ACA19F37E307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86026-FBCF-41B0-A10F-BE59365EF0D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86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A27A-A2D0-417B-B199-ACA19F37E307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86026-FBCF-41B0-A10F-BE59365EF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0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A27A-A2D0-417B-B199-ACA19F37E307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86026-FBCF-41B0-A10F-BE59365EF0DD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679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A27A-A2D0-417B-B199-ACA19F37E307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86026-FBCF-41B0-A10F-BE59365EF0D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997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A27A-A2D0-417B-B199-ACA19F37E307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86026-FBCF-41B0-A10F-BE59365EF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47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A27A-A2D0-417B-B199-ACA19F37E307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86026-FBCF-41B0-A10F-BE59365EF0D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98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A27A-A2D0-417B-B199-ACA19F37E307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86026-FBCF-41B0-A10F-BE59365EF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00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9F0A27A-A2D0-417B-B199-ACA19F37E307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386026-FBCF-41B0-A10F-BE59365EF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18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iful185/Data_Science_Capstone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d.com/list/most-and-the-least-polluted-cities/" TargetMode="External"/><Relationship Id="rId2" Type="http://schemas.openxmlformats.org/officeDocument/2006/relationships/hyperlink" Target="https://en.wikipedia.org/wiki/List_of_most-polluted_cities_by_particulate_matter_concentration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geopy/geopy" TargetMode="External"/><Relationship Id="rId5" Type="http://schemas.openxmlformats.org/officeDocument/2006/relationships/hyperlink" Target="https://en.wikipedia.org/wiki/List_of_cities_proper_by_population_density" TargetMode="External"/><Relationship Id="rId4" Type="http://schemas.openxmlformats.org/officeDocument/2006/relationships/hyperlink" Target="https://foursquare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082304-D5E9-43BB-88B2-1D288B691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681" y="2142979"/>
            <a:ext cx="5942076" cy="22539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89CE8E-D605-44AA-8766-49AC4CCB1798}"/>
              </a:ext>
            </a:extLst>
          </p:cNvPr>
          <p:cNvSpPr txBox="1"/>
          <p:nvPr/>
        </p:nvSpPr>
        <p:spPr>
          <a:xfrm>
            <a:off x="2531076" y="4396975"/>
            <a:ext cx="7129848" cy="9737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765"/>
              </a:spcBef>
              <a:spcAft>
                <a:spcPts val="0"/>
              </a:spcAft>
            </a:pPr>
            <a:r>
              <a:rPr lang="en-US" dirty="0">
                <a:latin typeface="Bauhaus 93" panose="04030905020B02020C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</a:p>
          <a:p>
            <a:pPr marL="0" marR="0" algn="ctr">
              <a:lnSpc>
                <a:spcPct val="115000"/>
              </a:lnSpc>
              <a:spcBef>
                <a:spcPts val="765"/>
              </a:spcBef>
              <a:spcAft>
                <a:spcPts val="0"/>
              </a:spcAft>
            </a:pPr>
            <a:r>
              <a:rPr lang="en-US" sz="2800" dirty="0">
                <a:effectLst/>
                <a:latin typeface="Bauhaus 93" panose="04030905020B02020C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Md. Saiful Bari Sidddiqui</a:t>
            </a:r>
          </a:p>
        </p:txBody>
      </p:sp>
    </p:spTree>
    <p:extLst>
      <p:ext uri="{BB962C8B-B14F-4D97-AF65-F5344CB8AC3E}">
        <p14:creationId xmlns:p14="http://schemas.microsoft.com/office/powerpoint/2010/main" val="3436391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5F964C5-A875-4B7B-AC7E-778EC00A3938}"/>
              </a:ext>
            </a:extLst>
          </p:cNvPr>
          <p:cNvSpPr/>
          <p:nvPr/>
        </p:nvSpPr>
        <p:spPr>
          <a:xfrm>
            <a:off x="3311611" y="2446638"/>
            <a:ext cx="5301048" cy="21006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b="1" i="1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687341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4CCFF72-EBB5-4867-9CF2-BE2285FC6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103" y="1038738"/>
            <a:ext cx="9792959" cy="43601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E986BD3-5C38-4AC1-AC07-CA7CED65B620}"/>
              </a:ext>
            </a:extLst>
          </p:cNvPr>
          <p:cNvSpPr txBox="1"/>
          <p:nvPr/>
        </p:nvSpPr>
        <p:spPr>
          <a:xfrm>
            <a:off x="1622854" y="5688457"/>
            <a:ext cx="8946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1" dirty="0">
                <a:solidFill>
                  <a:srgbClr val="000000"/>
                </a:solidFill>
                <a:latin typeface="Helvetica" panose="020B0604020202020204" pitchFamily="34" charset="0"/>
                <a:ea typeface="Calibri" panose="020F0502020204030204" pitchFamily="34" charset="0"/>
              </a:rPr>
              <a:t>S</a:t>
            </a:r>
            <a:r>
              <a:rPr lang="en-US" b="1" i="1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ame types of venues consisting of Restaurants, Hotels, Coffee Shops etc</a:t>
            </a:r>
            <a:r>
              <a:rPr lang="en-US" sz="1100" b="1" i="1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099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C127BE4-F8D7-4111-9530-CA929065B555}"/>
              </a:ext>
            </a:extLst>
          </p:cNvPr>
          <p:cNvSpPr/>
          <p:nvPr/>
        </p:nvSpPr>
        <p:spPr>
          <a:xfrm>
            <a:off x="2113005" y="2211859"/>
            <a:ext cx="7698260" cy="252077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R="0" lv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tabLst>
                <a:tab pos="457200" algn="l"/>
              </a:tabLst>
            </a:pPr>
            <a:r>
              <a:rPr lang="en-US" sz="1800" b="1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most common structures and venues within a city are pretty much the same in most of them and they have little effect in making a city a polluted one. Some significant venues might seem to be exceptions but the regular surroundings have little to no impact in this case, hence uncorrelated to pollution.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allout: Down Arrow 2">
            <a:extLst>
              <a:ext uri="{FF2B5EF4-FFF2-40B4-BE49-F238E27FC236}">
                <a16:creationId xmlns:a16="http://schemas.microsoft.com/office/drawing/2014/main" id="{7C7FD676-9F92-47C1-ADA4-B1321416E98C}"/>
              </a:ext>
            </a:extLst>
          </p:cNvPr>
          <p:cNvSpPr/>
          <p:nvPr/>
        </p:nvSpPr>
        <p:spPr>
          <a:xfrm>
            <a:off x="3719384" y="852616"/>
            <a:ext cx="4238367" cy="1260389"/>
          </a:xfrm>
          <a:prstGeom prst="downArrow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i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406629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52C4B9-93BE-482E-B8B8-10C8E9C54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86" y="666749"/>
            <a:ext cx="10280822" cy="47702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85057F-47F0-43ED-B547-1FE197762242}"/>
              </a:ext>
            </a:extLst>
          </p:cNvPr>
          <p:cNvSpPr txBox="1"/>
          <p:nvPr/>
        </p:nvSpPr>
        <p:spPr>
          <a:xfrm>
            <a:off x="1309815" y="5548185"/>
            <a:ext cx="89679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1" dirty="0">
                <a:solidFill>
                  <a:srgbClr val="000000"/>
                </a:solidFill>
                <a:effectLst/>
                <a:latin typeface="Franklin Gothic Medium" panose="020B0603020102020204" pitchFamily="34" charset="0"/>
                <a:ea typeface="Calibri" panose="020F0502020204030204" pitchFamily="34" charset="0"/>
              </a:rPr>
              <a:t>Cities with higher Population Density tend to be more polluted</a:t>
            </a:r>
            <a:endParaRPr lang="en-US" sz="2400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954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llout: Down Arrow 2">
            <a:extLst>
              <a:ext uri="{FF2B5EF4-FFF2-40B4-BE49-F238E27FC236}">
                <a16:creationId xmlns:a16="http://schemas.microsoft.com/office/drawing/2014/main" id="{9FAE6D31-1311-4075-8710-B5D2C0ADB49B}"/>
              </a:ext>
            </a:extLst>
          </p:cNvPr>
          <p:cNvSpPr/>
          <p:nvPr/>
        </p:nvSpPr>
        <p:spPr>
          <a:xfrm>
            <a:off x="3398108" y="902043"/>
            <a:ext cx="4917989" cy="1371600"/>
          </a:xfrm>
          <a:prstGeom prst="downArrow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i="1" dirty="0"/>
              <a:t>Conclusion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A9BA91-C1EF-4736-8BEB-25FFD347D9BF}"/>
              </a:ext>
            </a:extLst>
          </p:cNvPr>
          <p:cNvSpPr/>
          <p:nvPr/>
        </p:nvSpPr>
        <p:spPr>
          <a:xfrm>
            <a:off x="1977081" y="2458995"/>
            <a:ext cx="8390238" cy="2125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R="0" lv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tabLst>
                <a:tab pos="457200" algn="l"/>
              </a:tabLst>
            </a:pPr>
            <a:r>
              <a:rPr lang="en-US" sz="1800" b="1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 though there can be many other factors, Densely populated cities tend to be more polluted than less densely populated cities. So, there is a positive correlation between population density &amp; pollution.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16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35075B-56ED-4323-9D99-16C7C5E7AB57}"/>
              </a:ext>
            </a:extLst>
          </p:cNvPr>
          <p:cNvSpPr txBox="1"/>
          <p:nvPr/>
        </p:nvSpPr>
        <p:spPr>
          <a:xfrm>
            <a:off x="2014151" y="2759393"/>
            <a:ext cx="7546889" cy="1339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765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further information on this study, check the </a:t>
            </a:r>
            <a:r>
              <a:rPr lang="en-US" sz="2400" i="1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400" i="1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repository : </a:t>
            </a:r>
            <a:r>
              <a:rPr lang="en-US" sz="2400" u="sng" dirty="0">
                <a:solidFill>
                  <a:srgbClr val="0000FF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https://github.com/Saiful185/Data_Science_Capstone</a:t>
            </a:r>
            <a:r>
              <a:rPr lang="en-US" sz="2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504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ED891C1D-57EF-4761-BBDF-02D10506F178}"/>
              </a:ext>
            </a:extLst>
          </p:cNvPr>
          <p:cNvSpPr/>
          <p:nvPr/>
        </p:nvSpPr>
        <p:spPr>
          <a:xfrm>
            <a:off x="3126259" y="2162432"/>
            <a:ext cx="5659395" cy="2582563"/>
          </a:xfrm>
          <a:prstGeom prst="wedgeEllipse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b="1" i="1" dirty="0">
                <a:latin typeface="Arial Rounded MT Bold" panose="020F0704030504030204" pitchFamily="34" charset="0"/>
              </a:rPr>
              <a:t>Thank You! </a:t>
            </a:r>
          </a:p>
        </p:txBody>
      </p:sp>
    </p:spTree>
    <p:extLst>
      <p:ext uri="{BB962C8B-B14F-4D97-AF65-F5344CB8AC3E}">
        <p14:creationId xmlns:p14="http://schemas.microsoft.com/office/powerpoint/2010/main" val="35004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39A6B9-C610-4CB5-B65B-B50CBD13EFD6}"/>
              </a:ext>
            </a:extLst>
          </p:cNvPr>
          <p:cNvSpPr txBox="1"/>
          <p:nvPr/>
        </p:nvSpPr>
        <p:spPr>
          <a:xfrm>
            <a:off x="1161535" y="2018501"/>
            <a:ext cx="9415848" cy="25022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800" b="1" dirty="0">
              <a:solidFill>
                <a:srgbClr val="000000"/>
              </a:solidFill>
              <a:latin typeface="Helvetica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i="1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Air </a:t>
            </a:r>
            <a:r>
              <a:rPr lang="en-US" sz="2000" b="1" i="1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Pollution: A Burning Problem</a:t>
            </a:r>
          </a:p>
          <a:p>
            <a:pPr algn="ctr"/>
            <a:endParaRPr lang="en-US" sz="2000" b="1" i="1" dirty="0">
              <a:solidFill>
                <a:srgbClr val="000000"/>
              </a:solidFill>
              <a:latin typeface="Helvetica" panose="020B0604020202020204" pitchFamily="34" charset="0"/>
              <a:ea typeface="Times New Roman" panose="02020603050405020304" pitchFamily="18" charset="0"/>
            </a:endParaRPr>
          </a:p>
          <a:p>
            <a:pPr algn="ctr"/>
            <a:r>
              <a:rPr lang="en-US" sz="2000" dirty="0">
                <a:solidFill>
                  <a:srgbClr val="000000"/>
                </a:solidFill>
                <a:effectLst/>
                <a:latin typeface="Goudy Old Style" panose="02020502050305020303" pitchFamily="18" charset="0"/>
                <a:ea typeface="Times New Roman" panose="02020603050405020304" pitchFamily="18" charset="0"/>
              </a:rPr>
              <a:t>Necessary to examine what is responsible for poor air quality</a:t>
            </a:r>
            <a:r>
              <a:rPr lang="en-US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37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8C57AD-A85A-4F89-8C58-5E5325229854}"/>
              </a:ext>
            </a:extLst>
          </p:cNvPr>
          <p:cNvSpPr txBox="1"/>
          <p:nvPr/>
        </p:nvSpPr>
        <p:spPr>
          <a:xfrm>
            <a:off x="3040792" y="2559559"/>
            <a:ext cx="6110416" cy="204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i="1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A good way is to determine what differentiates the cities with Least polluted air from those with Most polluted air!</a:t>
            </a: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2318577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8BC197-9ABB-488D-862F-F5DE4E89B471}"/>
              </a:ext>
            </a:extLst>
          </p:cNvPr>
          <p:cNvSpPr txBox="1"/>
          <p:nvPr/>
        </p:nvSpPr>
        <p:spPr>
          <a:xfrm>
            <a:off x="2880154" y="2928551"/>
            <a:ext cx="61104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effectLst/>
                <a:latin typeface="Castellar" panose="020A0402060406010301" pitchFamily="18" charset="0"/>
                <a:ea typeface="Times New Roman" panose="02020603050405020304" pitchFamily="18" charset="0"/>
              </a:rPr>
              <a:t>What is responsible for poor air quality in many Cities in the World?</a:t>
            </a:r>
            <a:endParaRPr lang="en-US" sz="2400" dirty="0">
              <a:latin typeface="Castellar" panose="020A040206040601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05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84F30E-AB2E-46B9-B7D3-640D529A0C2F}"/>
              </a:ext>
            </a:extLst>
          </p:cNvPr>
          <p:cNvSpPr txBox="1"/>
          <p:nvPr/>
        </p:nvSpPr>
        <p:spPr>
          <a:xfrm>
            <a:off x="1233616" y="915514"/>
            <a:ext cx="9724767" cy="35221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>
              <a:lnSpc>
                <a:spcPct val="115000"/>
              </a:lnSpc>
              <a:spcBef>
                <a:spcPts val="765"/>
              </a:spcBef>
              <a:spcAft>
                <a:spcPts val="0"/>
              </a:spcAft>
            </a:pPr>
            <a:r>
              <a:rPr lang="en-US" sz="3200" b="1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Problem Statement</a:t>
            </a:r>
          </a:p>
          <a:p>
            <a:pPr marR="0" lvl="0" algn="ctr">
              <a:lnSpc>
                <a:spcPct val="115000"/>
              </a:lnSpc>
              <a:spcBef>
                <a:spcPts val="765"/>
              </a:spcBef>
              <a:spcAft>
                <a:spcPts val="0"/>
              </a:spcAft>
            </a:pPr>
            <a:endParaRPr lang="en-US" sz="3200" b="1" dirty="0">
              <a:solidFill>
                <a:srgbClr val="000000"/>
              </a:solidFill>
              <a:latin typeface="inherit"/>
              <a:ea typeface="Calibri" panose="020F0502020204030204" pitchFamily="34" charset="0"/>
              <a:cs typeface="Helvetica" panose="020B0604020202020204" pitchFamily="34" charset="0"/>
            </a:endParaRPr>
          </a:p>
          <a:p>
            <a:pPr marR="0" lvl="0" algn="ctr">
              <a:lnSpc>
                <a:spcPct val="115000"/>
              </a:lnSpc>
              <a:spcBef>
                <a:spcPts val="765"/>
              </a:spcBef>
              <a:spcAft>
                <a:spcPts val="0"/>
              </a:spcAft>
            </a:pP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  <a:tabLst>
                <a:tab pos="51435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 the internal structure and surroundings of these cities have a significant impact on Air Pollution? If it does, what kind of structures in a city correlates to the city being more polluted?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  <a:tabLst>
                <a:tab pos="51435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role does population have in case of Pollution? Does Higher Population Density mean More Pollution?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777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07269A-1606-4EA5-B1DC-5674A1B2EA98}"/>
              </a:ext>
            </a:extLst>
          </p:cNvPr>
          <p:cNvSpPr txBox="1"/>
          <p:nvPr/>
        </p:nvSpPr>
        <p:spPr>
          <a:xfrm>
            <a:off x="1075038" y="722447"/>
            <a:ext cx="10256108" cy="40874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>
              <a:lnSpc>
                <a:spcPct val="115000"/>
              </a:lnSpc>
              <a:spcBef>
                <a:spcPts val="765"/>
              </a:spcBef>
              <a:spcAft>
                <a:spcPts val="0"/>
              </a:spcAft>
              <a:tabLst>
                <a:tab pos="514350" algn="l"/>
              </a:tabLst>
            </a:pPr>
            <a:r>
              <a:rPr lang="en-US" sz="4000" b="1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Data</a:t>
            </a:r>
          </a:p>
          <a:p>
            <a:pPr marR="0" lvl="0" algn="ctr">
              <a:lnSpc>
                <a:spcPct val="115000"/>
              </a:lnSpc>
              <a:spcBef>
                <a:spcPts val="765"/>
              </a:spcBef>
              <a:spcAft>
                <a:spcPts val="0"/>
              </a:spcAft>
              <a:tabLst>
                <a:tab pos="514350" algn="l"/>
              </a:tabLst>
            </a:pP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 of most-polluted cities by particulate matter concentration: </a:t>
            </a:r>
            <a:r>
              <a:rPr lang="en-US" sz="1600" u="sng" dirty="0">
                <a:solidFill>
                  <a:srgbClr val="296EAA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https://en.wikipedia.org/wiki/List_of_most-polluted_cities_by_particulate_matter_concentration</a:t>
            </a:r>
            <a:endParaRPr lang="en-US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Comparative list of the Most and Least Polluted Cities in the World: </a:t>
            </a:r>
            <a:r>
              <a:rPr lang="en-US" sz="1600" u="sng" dirty="0">
                <a:solidFill>
                  <a:srgbClr val="296EAA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https://www.rd.com/list/most-and-the-least-polluted-cities/</a:t>
            </a:r>
            <a:endParaRPr lang="en-US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i="1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Foursquare</a:t>
            </a:r>
            <a:r>
              <a:rPr lang="en-US" sz="16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Developers Access to venue data: </a:t>
            </a:r>
            <a:r>
              <a:rPr lang="en-US" sz="1600" u="sng" dirty="0">
                <a:solidFill>
                  <a:srgbClr val="296EAA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https://foursquare.com/</a:t>
            </a:r>
            <a:endParaRPr lang="en-US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Population Data from </a:t>
            </a:r>
            <a:r>
              <a:rPr lang="en-US" sz="1600" i="1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Wikipedia</a:t>
            </a:r>
            <a:r>
              <a:rPr lang="en-US" sz="16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 </a:t>
            </a:r>
            <a:r>
              <a:rPr lang="en-US" sz="1600" u="sng" dirty="0">
                <a:solidFill>
                  <a:srgbClr val="296EAA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https://en.wikipedia.org/wiki/List_of_cities_proper_by_population_density</a:t>
            </a:r>
            <a:endParaRPr lang="en-US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Latitude &amp; Longitude of Cities using </a:t>
            </a:r>
            <a:r>
              <a:rPr lang="en-US" sz="1600" i="1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geopy</a:t>
            </a:r>
            <a:r>
              <a:rPr lang="en-US" sz="16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library: </a:t>
            </a:r>
            <a:r>
              <a:rPr lang="en-US" sz="1600" u="sng" dirty="0">
                <a:solidFill>
                  <a:srgbClr val="296EAA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https://github.com/geopy/geopy</a:t>
            </a:r>
            <a:endParaRPr lang="en-US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447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494C268-8C2C-4A8B-AD71-B06C9F8542C2}"/>
              </a:ext>
            </a:extLst>
          </p:cNvPr>
          <p:cNvSpPr/>
          <p:nvPr/>
        </p:nvSpPr>
        <p:spPr>
          <a:xfrm>
            <a:off x="3286897" y="2304535"/>
            <a:ext cx="5325762" cy="22489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R="0" lvl="0" algn="ctr">
              <a:spcBef>
                <a:spcPts val="765"/>
              </a:spcBef>
              <a:spcAft>
                <a:spcPts val="0"/>
              </a:spcAft>
              <a:tabLst>
                <a:tab pos="514350" algn="l"/>
              </a:tabLst>
            </a:pPr>
            <a:r>
              <a:rPr lang="en-US" sz="4800" b="1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Methodology</a:t>
            </a:r>
            <a:endParaRPr lang="en-US" sz="4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822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CFBFCB-F725-456F-893C-71B17E465239}"/>
              </a:ext>
            </a:extLst>
          </p:cNvPr>
          <p:cNvSpPr txBox="1"/>
          <p:nvPr/>
        </p:nvSpPr>
        <p:spPr>
          <a:xfrm>
            <a:off x="1099751" y="1286480"/>
            <a:ext cx="9304638" cy="4350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sz="2800" b="1" i="1" u="sng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First Stage</a:t>
            </a:r>
          </a:p>
          <a:p>
            <a:pPr marL="0" marR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</a:pPr>
            <a:endParaRPr lang="en-US" sz="1600" b="1" i="1" u="sng" dirty="0">
              <a:solidFill>
                <a:srgbClr val="365F91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Gathering all resources &amp; importing necessary libraries.</a:t>
            </a:r>
            <a:endParaRPr lang="en-US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Creating a list each for most &amp; least polluted cities in the world using relevant data sources.</a:t>
            </a:r>
            <a:endParaRPr lang="en-US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Getting the Latitude &amp; Longitude values of the cities using Python geocoder library an putting all the data in a </a:t>
            </a:r>
            <a:r>
              <a:rPr lang="en-US" sz="16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en-US" sz="16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Finding out all the nearby venues within a certain radius in each city, categorizing them &amp; putting all the results in a </a:t>
            </a:r>
            <a:r>
              <a:rPr lang="en-US" sz="16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en-US" sz="16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Finding out the most common venues from each city using Python pandas toolkit.</a:t>
            </a:r>
            <a:endParaRPr lang="en-US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Comparing the common venues to find out if there is any pattern of differences between the most &amp; least polluted cities.</a:t>
            </a:r>
            <a:endParaRPr lang="en-US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625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06E2D5-025A-4D76-AFE4-0EAB9DFB1428}"/>
              </a:ext>
            </a:extLst>
          </p:cNvPr>
          <p:cNvSpPr txBox="1"/>
          <p:nvPr/>
        </p:nvSpPr>
        <p:spPr>
          <a:xfrm>
            <a:off x="976184" y="1757570"/>
            <a:ext cx="9897762" cy="2620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sz="3200" b="1" i="1" u="sng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Second Stage</a:t>
            </a:r>
          </a:p>
          <a:p>
            <a:pPr marL="0" marR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</a:pPr>
            <a:endParaRPr lang="en-US" sz="1600" b="1" i="1" u="sng" dirty="0">
              <a:solidFill>
                <a:srgbClr val="365F91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Gathering the population densities of all the listed cities and creating a </a:t>
            </a:r>
            <a:r>
              <a:rPr lang="en-US" sz="16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en-US" sz="16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using this data.</a:t>
            </a:r>
            <a:endParaRPr lang="en-US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Creating a visualization of the population data using the </a:t>
            </a:r>
            <a:r>
              <a:rPr lang="en-US" sz="16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en-US" sz="16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separating most polluted &amp; least polluted cities.</a:t>
            </a:r>
            <a:endParaRPr lang="en-US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the visualization, finding out if higher population density in cities corresponds to more pollution.</a:t>
            </a:r>
            <a:endParaRPr lang="en-US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0124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58</TotalTime>
  <Words>550</Words>
  <Application>Microsoft Office PowerPoint</Application>
  <PresentationFormat>Widescreen</PresentationFormat>
  <Paragraphs>45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Arial</vt:lpstr>
      <vt:lpstr>Arial Rounded MT Bold</vt:lpstr>
      <vt:lpstr>Bauhaus 93</vt:lpstr>
      <vt:lpstr>Calibri</vt:lpstr>
      <vt:lpstr>Cambria</vt:lpstr>
      <vt:lpstr>Castellar</vt:lpstr>
      <vt:lpstr>Franklin Gothic Medium</vt:lpstr>
      <vt:lpstr>Garamond</vt:lpstr>
      <vt:lpstr>Goudy Old Style</vt:lpstr>
      <vt:lpstr>Helvetica</vt:lpstr>
      <vt:lpstr>inherit</vt:lpstr>
      <vt:lpstr>Times New Roman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Saiful Bari Iftu</dc:creator>
  <cp:lastModifiedBy>Saiful Bari Iftu</cp:lastModifiedBy>
  <cp:revision>10</cp:revision>
  <dcterms:created xsi:type="dcterms:W3CDTF">2021-01-06T16:57:48Z</dcterms:created>
  <dcterms:modified xsi:type="dcterms:W3CDTF">2021-01-06T17:55:49Z</dcterms:modified>
</cp:coreProperties>
</file>