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6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30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2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50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8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92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977" y="318071"/>
            <a:ext cx="11148060" cy="1017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14-Aug-25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2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6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7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6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9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unny1509006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660" y="1413051"/>
            <a:ext cx="67170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85" dirty="0">
                <a:latin typeface="Tahoma"/>
                <a:cs typeface="Tahoma"/>
              </a:rPr>
              <a:t>Introduction</a:t>
            </a:r>
            <a:r>
              <a:rPr b="1" spc="-345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to</a:t>
            </a:r>
            <a:r>
              <a:rPr b="1" spc="-310" dirty="0">
                <a:latin typeface="Tahoma"/>
                <a:cs typeface="Tahoma"/>
              </a:rPr>
              <a:t> </a:t>
            </a:r>
            <a:r>
              <a:rPr b="1" spc="95" dirty="0">
                <a:latin typeface="Tahoma"/>
                <a:cs typeface="Tahoma"/>
              </a:rPr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6254" y="2410523"/>
            <a:ext cx="3549650" cy="2577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735" marR="669925" indent="153670" algn="ctr">
              <a:lnSpc>
                <a:spcPct val="148800"/>
              </a:lnSpc>
              <a:spcBef>
                <a:spcPts val="95"/>
              </a:spcBef>
            </a:pPr>
            <a:r>
              <a:rPr sz="1850" dirty="0">
                <a:solidFill>
                  <a:srgbClr val="FFFF00"/>
                </a:solidFill>
                <a:latin typeface="Georgia"/>
                <a:cs typeface="Georgia"/>
              </a:rPr>
              <a:t>Arif</a:t>
            </a:r>
            <a:r>
              <a:rPr sz="1850" spc="22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-25" dirty="0">
                <a:solidFill>
                  <a:srgbClr val="FFFF00"/>
                </a:solidFill>
                <a:latin typeface="Georgia"/>
                <a:cs typeface="Georgia"/>
              </a:rPr>
              <a:t>Istiake</a:t>
            </a:r>
            <a:r>
              <a:rPr sz="1850" spc="6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FFFF00"/>
                </a:solidFill>
                <a:latin typeface="Georgia"/>
                <a:cs typeface="Georgia"/>
              </a:rPr>
              <a:t>Sunny Senior</a:t>
            </a:r>
            <a:r>
              <a:rPr sz="1850" spc="-2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100" dirty="0">
                <a:solidFill>
                  <a:srgbClr val="FFFF00"/>
                </a:solidFill>
                <a:latin typeface="Georgia"/>
                <a:cs typeface="Georgia"/>
              </a:rPr>
              <a:t>AI</a:t>
            </a:r>
            <a:r>
              <a:rPr sz="1850" spc="-40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FFFF00"/>
                </a:solidFill>
                <a:latin typeface="Georgia"/>
                <a:cs typeface="Georgia"/>
              </a:rPr>
              <a:t>Engineer </a:t>
            </a:r>
            <a:r>
              <a:rPr sz="1850" dirty="0">
                <a:solidFill>
                  <a:srgbClr val="FFFF00"/>
                </a:solidFill>
                <a:latin typeface="Georgia"/>
                <a:cs typeface="Georgia"/>
              </a:rPr>
              <a:t>Brain</a:t>
            </a:r>
            <a:r>
              <a:rPr sz="1850" spc="-85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FFFF00"/>
                </a:solidFill>
                <a:latin typeface="Georgia"/>
                <a:cs typeface="Georgia"/>
              </a:rPr>
              <a:t>Station</a:t>
            </a:r>
            <a:r>
              <a:rPr sz="1850" spc="-60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-20" dirty="0">
                <a:solidFill>
                  <a:srgbClr val="FFFF00"/>
                </a:solidFill>
                <a:latin typeface="Georgia"/>
                <a:cs typeface="Georgia"/>
              </a:rPr>
              <a:t>23</a:t>
            </a:r>
            <a:r>
              <a:rPr sz="1850" spc="-90" dirty="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sz="1850" spc="70" dirty="0">
                <a:solidFill>
                  <a:srgbClr val="FFFF00"/>
                </a:solidFill>
                <a:latin typeface="Georgia"/>
                <a:cs typeface="Georgia"/>
              </a:rPr>
              <a:t>PLC</a:t>
            </a:r>
            <a:endParaRPr sz="18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endParaRPr sz="18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endParaRPr sz="18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850" dirty="0">
                <a:solidFill>
                  <a:srgbClr val="FFFFFF"/>
                </a:solidFill>
                <a:latin typeface="Georgia"/>
                <a:cs typeface="Georgia"/>
              </a:rPr>
              <a:t>Mobile:</a:t>
            </a:r>
            <a:r>
              <a:rPr sz="185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Georgia"/>
                <a:cs typeface="Georgia"/>
              </a:rPr>
              <a:t>01732009493</a:t>
            </a:r>
            <a:endParaRPr sz="18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1850" dirty="0">
                <a:solidFill>
                  <a:srgbClr val="FFFFFF"/>
                </a:solidFill>
                <a:latin typeface="Georgia"/>
                <a:cs typeface="Georgia"/>
              </a:rPr>
              <a:t>Email:</a:t>
            </a:r>
            <a:r>
              <a:rPr sz="185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50" u="sng" spc="-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Georgia"/>
                <a:cs typeface="Georgia"/>
                <a:hlinkClick r:id="rId2"/>
              </a:rPr>
              <a:t>sunny1509006@gmail.com</a:t>
            </a:r>
            <a:endParaRPr sz="18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119" y="318071"/>
            <a:ext cx="60890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Intro</a:t>
            </a:r>
            <a:r>
              <a:rPr spc="-455" dirty="0"/>
              <a:t> </a:t>
            </a:r>
            <a:r>
              <a:rPr spc="-170" dirty="0"/>
              <a:t>to</a:t>
            </a:r>
            <a:r>
              <a:rPr spc="-445" dirty="0"/>
              <a:t> </a:t>
            </a:r>
            <a:r>
              <a:rPr spc="-28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862" y="1482915"/>
            <a:ext cx="10668635" cy="1971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0"/>
              </a:spcBef>
            </a:pPr>
            <a:r>
              <a:rPr sz="1850" spc="-85" dirty="0">
                <a:solidFill>
                  <a:srgbClr val="FFFF00"/>
                </a:solidFill>
                <a:latin typeface="Verdana"/>
                <a:cs typeface="Verdana"/>
              </a:rPr>
              <a:t>Inheritance</a:t>
            </a:r>
            <a:r>
              <a:rPr sz="1850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50" dirty="0">
                <a:solidFill>
                  <a:srgbClr val="FFFF00"/>
                </a:solidFill>
                <a:latin typeface="Verdana"/>
                <a:cs typeface="Verdana"/>
              </a:rPr>
              <a:t>allows</a:t>
            </a:r>
            <a:r>
              <a:rPr sz="185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30" dirty="0">
                <a:solidFill>
                  <a:srgbClr val="FFFF00"/>
                </a:solidFill>
                <a:latin typeface="Verdana"/>
                <a:cs typeface="Verdana"/>
              </a:rPr>
              <a:t>us</a:t>
            </a:r>
            <a:r>
              <a:rPr sz="185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30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1850" spc="-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00"/>
                </a:solidFill>
                <a:latin typeface="Verdana"/>
                <a:cs typeface="Verdana"/>
              </a:rPr>
              <a:t>define</a:t>
            </a:r>
            <a:r>
              <a:rPr sz="185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85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185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185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00"/>
                </a:solidFill>
                <a:latin typeface="Verdana"/>
                <a:cs typeface="Verdana"/>
              </a:rPr>
              <a:t>inherits</a:t>
            </a:r>
            <a:r>
              <a:rPr sz="185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00"/>
                </a:solidFill>
                <a:latin typeface="Verdana"/>
                <a:cs typeface="Verdana"/>
              </a:rPr>
              <a:t>all</a:t>
            </a:r>
            <a:r>
              <a:rPr sz="185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50" spc="-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65" dirty="0">
                <a:solidFill>
                  <a:srgbClr val="FFFF00"/>
                </a:solidFill>
                <a:latin typeface="Verdana"/>
                <a:cs typeface="Verdana"/>
              </a:rPr>
              <a:t>methods</a:t>
            </a:r>
            <a:r>
              <a:rPr sz="185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6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1850" spc="-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00"/>
                </a:solidFill>
                <a:latin typeface="Verdana"/>
                <a:cs typeface="Verdana"/>
              </a:rPr>
              <a:t>properties</a:t>
            </a:r>
            <a:r>
              <a:rPr sz="185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65" dirty="0">
                <a:solidFill>
                  <a:srgbClr val="FFFF00"/>
                </a:solidFill>
                <a:latin typeface="Verdana"/>
                <a:cs typeface="Verdana"/>
              </a:rPr>
              <a:t>from</a:t>
            </a:r>
            <a:r>
              <a:rPr sz="185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FFFF00"/>
                </a:solidFill>
                <a:latin typeface="Verdana"/>
                <a:cs typeface="Verdana"/>
              </a:rPr>
              <a:t>another class.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50" spc="-35" dirty="0">
                <a:solidFill>
                  <a:srgbClr val="FFFF00"/>
                </a:solidFill>
                <a:latin typeface="Verdana"/>
                <a:cs typeface="Verdana"/>
              </a:rPr>
              <a:t>Parent</a:t>
            </a:r>
            <a:r>
              <a:rPr sz="185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185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3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185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5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185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60" dirty="0">
                <a:solidFill>
                  <a:srgbClr val="FFFF00"/>
                </a:solidFill>
                <a:latin typeface="Verdana"/>
                <a:cs typeface="Verdana"/>
              </a:rPr>
              <a:t>being</a:t>
            </a:r>
            <a:r>
              <a:rPr sz="185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65" dirty="0">
                <a:solidFill>
                  <a:srgbClr val="FFFF00"/>
                </a:solidFill>
                <a:latin typeface="Verdana"/>
                <a:cs typeface="Verdana"/>
              </a:rPr>
              <a:t>inherited</a:t>
            </a:r>
            <a:r>
              <a:rPr sz="185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114" dirty="0">
                <a:solidFill>
                  <a:srgbClr val="FFFF00"/>
                </a:solidFill>
                <a:latin typeface="Verdana"/>
                <a:cs typeface="Verdana"/>
              </a:rPr>
              <a:t>from,</a:t>
            </a:r>
            <a:r>
              <a:rPr sz="185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40" dirty="0">
                <a:solidFill>
                  <a:srgbClr val="FFFF00"/>
                </a:solidFill>
                <a:latin typeface="Verdana"/>
                <a:cs typeface="Verdana"/>
              </a:rPr>
              <a:t>also</a:t>
            </a:r>
            <a:r>
              <a:rPr sz="185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00"/>
                </a:solidFill>
                <a:latin typeface="Verdana"/>
                <a:cs typeface="Verdana"/>
              </a:rPr>
              <a:t>called</a:t>
            </a:r>
            <a:r>
              <a:rPr sz="185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35" dirty="0">
                <a:solidFill>
                  <a:srgbClr val="FFFF00"/>
                </a:solidFill>
                <a:latin typeface="Verdana"/>
                <a:cs typeface="Verdana"/>
              </a:rPr>
              <a:t>base</a:t>
            </a:r>
            <a:r>
              <a:rPr sz="185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FFFF00"/>
                </a:solidFill>
                <a:latin typeface="Verdana"/>
                <a:cs typeface="Verdana"/>
              </a:rPr>
              <a:t>class.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50" spc="-40" dirty="0">
                <a:solidFill>
                  <a:srgbClr val="FFFF00"/>
                </a:solidFill>
                <a:latin typeface="Verdana"/>
                <a:cs typeface="Verdana"/>
              </a:rPr>
              <a:t>Child</a:t>
            </a:r>
            <a:r>
              <a:rPr sz="185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185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3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185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185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185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185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00"/>
                </a:solidFill>
                <a:latin typeface="Verdana"/>
                <a:cs typeface="Verdana"/>
              </a:rPr>
              <a:t>inherits</a:t>
            </a:r>
            <a:r>
              <a:rPr sz="185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00"/>
                </a:solidFill>
                <a:latin typeface="Verdana"/>
                <a:cs typeface="Verdana"/>
              </a:rPr>
              <a:t>from</a:t>
            </a:r>
            <a:r>
              <a:rPr sz="1850" spc="-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00"/>
                </a:solidFill>
                <a:latin typeface="Verdana"/>
                <a:cs typeface="Verdana"/>
              </a:rPr>
              <a:t>another</a:t>
            </a:r>
            <a:r>
              <a:rPr sz="185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55" dirty="0">
                <a:solidFill>
                  <a:srgbClr val="FFFF00"/>
                </a:solidFill>
                <a:latin typeface="Verdana"/>
                <a:cs typeface="Verdana"/>
              </a:rPr>
              <a:t>class,</a:t>
            </a:r>
            <a:r>
              <a:rPr sz="185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00"/>
                </a:solidFill>
                <a:latin typeface="Verdana"/>
                <a:cs typeface="Verdana"/>
              </a:rPr>
              <a:t>also</a:t>
            </a:r>
            <a:r>
              <a:rPr sz="185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00"/>
                </a:solidFill>
                <a:latin typeface="Verdana"/>
                <a:cs typeface="Verdana"/>
              </a:rPr>
              <a:t>called</a:t>
            </a:r>
            <a:r>
              <a:rPr sz="185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00"/>
                </a:solidFill>
                <a:latin typeface="Verdana"/>
                <a:cs typeface="Verdana"/>
              </a:rPr>
              <a:t>derived</a:t>
            </a:r>
            <a:r>
              <a:rPr sz="185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FFFF00"/>
                </a:solidFill>
                <a:latin typeface="Verdana"/>
                <a:cs typeface="Verdana"/>
              </a:rPr>
              <a:t>class.</a:t>
            </a:r>
            <a:endParaRPr sz="18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6325" y="3609975"/>
            <a:ext cx="5095875" cy="3019425"/>
            <a:chOff x="1076325" y="3609975"/>
            <a:chExt cx="5095875" cy="3019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1300" y="3609975"/>
              <a:ext cx="1647825" cy="466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325" y="4076700"/>
              <a:ext cx="5095875" cy="25527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124700" y="3609975"/>
            <a:ext cx="4124325" cy="2333625"/>
            <a:chOff x="7124700" y="3609975"/>
            <a:chExt cx="4124325" cy="23336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4700" y="4076700"/>
              <a:ext cx="4124325" cy="1866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8200" y="3609975"/>
              <a:ext cx="1466850" cy="466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3895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Avengers:</a:t>
            </a:r>
            <a:r>
              <a:rPr spc="-445" dirty="0"/>
              <a:t> </a:t>
            </a:r>
            <a:r>
              <a:rPr spc="-85" dirty="0"/>
              <a:t>Age</a:t>
            </a:r>
            <a:r>
              <a:rPr spc="-405" dirty="0"/>
              <a:t> </a:t>
            </a:r>
            <a:r>
              <a:rPr spc="-60" dirty="0"/>
              <a:t>of</a:t>
            </a:r>
            <a:r>
              <a:rPr spc="-475" dirty="0"/>
              <a:t> </a:t>
            </a:r>
            <a:r>
              <a:rPr spc="185" dirty="0"/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8660" y="1497393"/>
            <a:ext cx="8067675" cy="11226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20500"/>
              </a:lnSpc>
              <a:spcBef>
                <a:spcPts val="55"/>
              </a:spcBef>
            </a:pP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After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last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battle,</a:t>
            </a:r>
            <a:r>
              <a:rPr sz="2000" spc="-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Tony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Stark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realized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fighting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villains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alone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wasn’t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scalable.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So,</a:t>
            </a:r>
            <a:r>
              <a:rPr sz="2000" spc="-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he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did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what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every</a:t>
            </a: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genius</a:t>
            </a: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billionaire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would</a:t>
            </a: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do</a:t>
            </a:r>
            <a:r>
              <a:rPr sz="2000" spc="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started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coding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bootcamp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Avengers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called</a:t>
            </a:r>
            <a:r>
              <a:rPr sz="2000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D6C56"/>
                </a:solidFill>
                <a:latin typeface="Verdana"/>
                <a:cs typeface="Verdana"/>
              </a:rPr>
              <a:t>"Pyvengers"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895599"/>
            <a:ext cx="12192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474210" marR="5080" indent="-4462145">
              <a:lnSpc>
                <a:spcPts val="5260"/>
              </a:lnSpc>
              <a:spcBef>
                <a:spcPts val="775"/>
              </a:spcBef>
            </a:pPr>
            <a:r>
              <a:rPr sz="4850" spc="-195" dirty="0"/>
              <a:t>What</a:t>
            </a:r>
            <a:r>
              <a:rPr sz="4850" spc="-370" dirty="0"/>
              <a:t> </a:t>
            </a:r>
            <a:r>
              <a:rPr sz="4850" spc="-120" dirty="0"/>
              <a:t>is</a:t>
            </a:r>
            <a:r>
              <a:rPr sz="4850" spc="-390" dirty="0"/>
              <a:t> </a:t>
            </a:r>
            <a:r>
              <a:rPr sz="4850" spc="-140" dirty="0"/>
              <a:t>Object-Oriented</a:t>
            </a:r>
            <a:r>
              <a:rPr sz="4850" spc="-380" dirty="0"/>
              <a:t> </a:t>
            </a:r>
            <a:r>
              <a:rPr sz="4850" spc="-170" dirty="0"/>
              <a:t>Programming </a:t>
            </a:r>
            <a:r>
              <a:rPr sz="4850" spc="-10" dirty="0"/>
              <a:t>(OOP)?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238567" y="1980756"/>
            <a:ext cx="9558020" cy="35731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"Avengers,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listen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up!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Object-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Oriented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Programming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like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building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your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own</a:t>
            </a:r>
            <a:endParaRPr sz="2000">
              <a:latin typeface="Verdana"/>
              <a:cs typeface="Verdana"/>
            </a:endParaRPr>
          </a:p>
          <a:p>
            <a:pPr marL="12700" marR="190500">
              <a:lnSpc>
                <a:spcPct val="119000"/>
              </a:lnSpc>
              <a:spcBef>
                <a:spcPts val="75"/>
              </a:spcBef>
            </a:pP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superheroes.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define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blueprint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that’s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called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FFFF00"/>
                </a:solidFill>
                <a:latin typeface="Tahoma"/>
                <a:cs typeface="Tahoma"/>
              </a:rPr>
              <a:t>class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Then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can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make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multiple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versions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superhero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those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are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objects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."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dirty="0">
                <a:solidFill>
                  <a:srgbClr val="FFFF00"/>
                </a:solidFill>
                <a:latin typeface="Tahoma"/>
                <a:cs typeface="Tahoma"/>
              </a:rPr>
              <a:t>Thor</a:t>
            </a:r>
            <a:r>
              <a:rPr sz="2000" b="1" spc="-105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(confused)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0"/>
              </a:spcBef>
            </a:pP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"Is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Mjölnir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or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class?"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"It’s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object,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obviously!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But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if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we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made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many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hammers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with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lightning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powers</a:t>
            </a:r>
            <a:r>
              <a:rPr sz="2000" spc="-2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would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be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class."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133" y="486346"/>
            <a:ext cx="827913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Creating</a:t>
            </a:r>
            <a:r>
              <a:rPr spc="-440" dirty="0"/>
              <a:t> </a:t>
            </a:r>
            <a:r>
              <a:rPr spc="-235" dirty="0"/>
              <a:t>a</a:t>
            </a:r>
            <a:r>
              <a:rPr spc="-415" dirty="0"/>
              <a:t> </a:t>
            </a:r>
            <a:r>
              <a:rPr spc="-50" dirty="0"/>
              <a:t>Class</a:t>
            </a:r>
            <a:r>
              <a:rPr spc="-415" dirty="0"/>
              <a:t> </a:t>
            </a:r>
            <a:r>
              <a:rPr spc="-395" dirty="0"/>
              <a:t>&amp;</a:t>
            </a:r>
            <a:r>
              <a:rPr spc="-495" dirty="0"/>
              <a:t> </a:t>
            </a:r>
            <a:r>
              <a:rPr spc="-6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67" y="1980756"/>
            <a:ext cx="9513570" cy="1122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"Let’s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create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named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nsolas"/>
                <a:cs typeface="Consolas"/>
              </a:rPr>
              <a:t>Avenger</a:t>
            </a:r>
            <a:r>
              <a:rPr sz="2000" spc="-545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then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create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objects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like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Consolas"/>
                <a:cs typeface="Consolas"/>
              </a:rPr>
              <a:t>IronMan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nsolas"/>
                <a:cs typeface="Consolas"/>
              </a:rPr>
              <a:t>Hulk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etc."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43325" y="3457575"/>
            <a:ext cx="4991100" cy="3190875"/>
            <a:chOff x="3743325" y="3457575"/>
            <a:chExt cx="4991100" cy="3190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3325" y="3457575"/>
              <a:ext cx="2495550" cy="3190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3476625"/>
              <a:ext cx="2486025" cy="3171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5"/>
            <a:ext cx="12191999" cy="6848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200275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Introducing</a:t>
            </a:r>
            <a:r>
              <a:rPr spc="-415" dirty="0"/>
              <a:t> </a:t>
            </a:r>
            <a:r>
              <a:rPr spc="-70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567" y="1980756"/>
            <a:ext cx="9662160" cy="1122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"A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FFFF00"/>
                </a:solidFill>
                <a:latin typeface="Tahoma"/>
                <a:cs typeface="Tahoma"/>
              </a:rPr>
              <a:t>method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like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superhero’s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ability.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attach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it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class,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every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can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use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it."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567" y="4192267"/>
            <a:ext cx="5128260" cy="7512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Thor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"And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320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shall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introduce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myself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with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thunder!"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3375" y="3048000"/>
            <a:ext cx="26670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326005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Default</a:t>
            </a:r>
            <a:r>
              <a:rPr spc="-445" dirty="0"/>
              <a:t> </a:t>
            </a:r>
            <a:r>
              <a:rPr spc="-10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67" y="1980756"/>
            <a:ext cx="9648825" cy="1122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"When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want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set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something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by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default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 when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an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created,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use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constructor."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567" y="4689157"/>
            <a:ext cx="2803525" cy="7505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Steve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“Avengers...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 Initialized!”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0125" y="3333750"/>
            <a:ext cx="25527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Parameterized</a:t>
            </a:r>
            <a:r>
              <a:rPr spc="-355" dirty="0"/>
              <a:t> </a:t>
            </a:r>
            <a:r>
              <a:rPr spc="-95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67" y="1980756"/>
            <a:ext cx="7809230" cy="7499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"But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if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want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customize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your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Avenger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while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creating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them..."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567" y="4307268"/>
            <a:ext cx="4784725" cy="769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spc="-35" dirty="0">
                <a:solidFill>
                  <a:srgbClr val="FFFF00"/>
                </a:solidFill>
                <a:latin typeface="Tahoma"/>
                <a:cs typeface="Tahoma"/>
              </a:rPr>
              <a:t>Spider-</a:t>
            </a:r>
            <a:r>
              <a:rPr sz="2000" b="1" spc="-20" dirty="0">
                <a:solidFill>
                  <a:srgbClr val="FFFF00"/>
                </a:solidFill>
                <a:latin typeface="Tahoma"/>
                <a:cs typeface="Tahoma"/>
              </a:rPr>
              <a:t>Man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530"/>
              </a:spcBef>
            </a:pP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"Finally!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45" dirty="0">
                <a:solidFill>
                  <a:srgbClr val="FFFF00"/>
                </a:solidFill>
                <a:latin typeface="Verdana"/>
                <a:cs typeface="Verdana"/>
              </a:rPr>
              <a:t>I’m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not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just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intern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anymore."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275" y="3429000"/>
            <a:ext cx="38004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967990">
              <a:lnSpc>
                <a:spcPct val="100000"/>
              </a:lnSpc>
              <a:spcBef>
                <a:spcPts val="105"/>
              </a:spcBef>
            </a:pPr>
            <a:r>
              <a:rPr dirty="0"/>
              <a:t>Pass</a:t>
            </a:r>
            <a:r>
              <a:rPr spc="-430" dirty="0"/>
              <a:t> </a:t>
            </a:r>
            <a:r>
              <a:rPr spc="-229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67" y="1980756"/>
            <a:ext cx="9918700" cy="112204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"And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sometimes,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just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want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placeholder</a:t>
            </a:r>
            <a:r>
              <a:rPr sz="2000" spc="-2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like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Hawkeye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in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final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battle.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use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nsolas"/>
                <a:cs typeface="Consolas"/>
              </a:rPr>
              <a:t>pass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."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567" y="4192267"/>
            <a:ext cx="3192780" cy="7512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Hawkeye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"Hey!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320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was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useful...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kinda."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2275" y="3362325"/>
            <a:ext cx="198120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Intro</a:t>
            </a:r>
            <a:r>
              <a:rPr spc="-445" dirty="0"/>
              <a:t> </a:t>
            </a:r>
            <a:r>
              <a:rPr spc="-170" dirty="0"/>
              <a:t>to</a:t>
            </a:r>
            <a:r>
              <a:rPr spc="-445" dirty="0"/>
              <a:t> </a:t>
            </a:r>
            <a:r>
              <a:rPr spc="-28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8567" y="1970849"/>
            <a:ext cx="9565640" cy="104584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0"/>
              </a:spcBef>
            </a:pP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"Now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comes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big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stuff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FFFF00"/>
                </a:solidFill>
                <a:latin typeface="Tahoma"/>
                <a:cs typeface="Tahoma"/>
              </a:rPr>
              <a:t>inheritance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Suppose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all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Avengers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are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heroes.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Let’s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build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base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Consolas"/>
                <a:cs typeface="Consolas"/>
              </a:rPr>
              <a:t>Hero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,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let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other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heroes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inherit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its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powers."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8567" y="4030916"/>
            <a:ext cx="4636135" cy="15043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Thor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305"/>
              </a:spcBef>
            </a:pP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"So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my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powers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can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FFFF00"/>
                </a:solidFill>
                <a:latin typeface="Verdana"/>
                <a:cs typeface="Verdana"/>
              </a:rPr>
              <a:t>be...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inherited?"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spc="-10" dirty="0">
                <a:solidFill>
                  <a:srgbClr val="FFFF00"/>
                </a:solidFill>
                <a:latin typeface="Tahoma"/>
                <a:cs typeface="Tahoma"/>
              </a:rPr>
              <a:t>Tony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0645">
              <a:lnSpc>
                <a:spcPct val="100000"/>
              </a:lnSpc>
              <a:spcBef>
                <a:spcPts val="229"/>
              </a:spcBef>
            </a:pP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"Well,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not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god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complex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but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yes."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8025" y="3829050"/>
            <a:ext cx="396240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04800"/>
            <a:ext cx="1766951" cy="1442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830705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Homework</a:t>
            </a:r>
            <a:r>
              <a:rPr spc="-434" dirty="0"/>
              <a:t> </a:t>
            </a:r>
            <a:r>
              <a:rPr spc="-185" dirty="0"/>
              <a:t>(For</a:t>
            </a:r>
            <a:r>
              <a:rPr spc="-455" dirty="0"/>
              <a:t> </a:t>
            </a:r>
            <a:r>
              <a:rPr spc="-210" dirty="0"/>
              <a:t>Students)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8567" y="2033587"/>
            <a:ext cx="8441055" cy="1316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Create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nsolas"/>
                <a:cs typeface="Consolas"/>
              </a:rPr>
              <a:t>Villain</a:t>
            </a:r>
            <a:r>
              <a:rPr sz="2000" spc="-54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inherit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from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it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create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nsolas"/>
                <a:cs typeface="Consolas"/>
              </a:rPr>
              <a:t>Loki</a:t>
            </a:r>
            <a:r>
              <a:rPr sz="2000" spc="-545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onsolas"/>
                <a:cs typeface="Consolas"/>
              </a:rPr>
              <a:t>Ultron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Add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different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methods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each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villain.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43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Use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constructors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initialize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their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evil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plans.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3962400"/>
            <a:ext cx="307657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504" y="318071"/>
            <a:ext cx="310324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ahoma"/>
                <a:cs typeface="Tahoma"/>
              </a:rPr>
              <a:t>Contents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Object</a:t>
            </a:r>
            <a:r>
              <a:rPr spc="-105" dirty="0"/>
              <a:t> </a:t>
            </a:r>
            <a:r>
              <a:rPr spc="-70" dirty="0"/>
              <a:t>Oriented</a:t>
            </a:r>
            <a:r>
              <a:rPr spc="-145" dirty="0"/>
              <a:t> </a:t>
            </a:r>
            <a:r>
              <a:rPr spc="-90" dirty="0"/>
              <a:t>Programing</a:t>
            </a:r>
            <a:r>
              <a:rPr spc="-145" dirty="0"/>
              <a:t> </a:t>
            </a:r>
            <a:r>
              <a:rPr spc="-10" dirty="0"/>
              <a:t>(OOP)</a:t>
            </a:r>
          </a:p>
          <a:p>
            <a:pPr marL="2437130" marR="2414905" algn="ctr">
              <a:lnSpc>
                <a:spcPct val="159600"/>
              </a:lnSpc>
              <a:spcBef>
                <a:spcPts val="75"/>
              </a:spcBef>
            </a:pPr>
            <a:r>
              <a:rPr spc="-10" dirty="0"/>
              <a:t>Classes </a:t>
            </a:r>
            <a:r>
              <a:rPr spc="-30" dirty="0"/>
              <a:t>Objects</a:t>
            </a:r>
          </a:p>
          <a:p>
            <a:pPr marL="15240" algn="ctr">
              <a:lnSpc>
                <a:spcPct val="100000"/>
              </a:lnSpc>
              <a:spcBef>
                <a:spcPts val="1505"/>
              </a:spcBef>
            </a:pPr>
            <a:r>
              <a:rPr spc="-110" dirty="0"/>
              <a:t>Introducing</a:t>
            </a:r>
            <a:r>
              <a:rPr spc="-114" dirty="0"/>
              <a:t> </a:t>
            </a:r>
            <a:r>
              <a:rPr spc="-10" dirty="0"/>
              <a:t>Method</a:t>
            </a:r>
          </a:p>
          <a:p>
            <a:pPr marL="5715" algn="ctr">
              <a:lnSpc>
                <a:spcPct val="100000"/>
              </a:lnSpc>
              <a:spcBef>
                <a:spcPts val="1505"/>
              </a:spcBef>
            </a:pPr>
            <a:r>
              <a:rPr spc="-85" dirty="0"/>
              <a:t>Default</a:t>
            </a:r>
            <a:r>
              <a:rPr spc="-70" dirty="0"/>
              <a:t> </a:t>
            </a:r>
            <a:r>
              <a:rPr spc="-50" dirty="0"/>
              <a:t>Constructors</a:t>
            </a:r>
            <a:r>
              <a:rPr spc="-120" dirty="0"/>
              <a:t> </a:t>
            </a:r>
            <a:r>
              <a:rPr spc="-85" dirty="0"/>
              <a:t>Parameterized</a:t>
            </a:r>
            <a:r>
              <a:rPr spc="-120" dirty="0"/>
              <a:t> </a:t>
            </a:r>
            <a:r>
              <a:rPr spc="-10" dirty="0"/>
              <a:t>Constructor</a:t>
            </a:r>
          </a:p>
          <a:p>
            <a:pPr marL="1783714" marR="1763395" indent="-635" algn="ctr">
              <a:lnSpc>
                <a:spcPct val="156500"/>
              </a:lnSpc>
              <a:spcBef>
                <a:spcPts val="75"/>
              </a:spcBef>
            </a:pPr>
            <a:r>
              <a:rPr dirty="0"/>
              <a:t>Pass</a:t>
            </a:r>
            <a:r>
              <a:rPr spc="-105" dirty="0"/>
              <a:t> </a:t>
            </a:r>
            <a:r>
              <a:rPr spc="-10" dirty="0"/>
              <a:t>Statement </a:t>
            </a:r>
            <a:r>
              <a:rPr spc="-130" dirty="0"/>
              <a:t>Intro</a:t>
            </a:r>
            <a:r>
              <a:rPr spc="-160" dirty="0"/>
              <a:t> </a:t>
            </a:r>
            <a:r>
              <a:rPr spc="-70" dirty="0"/>
              <a:t>to</a:t>
            </a:r>
            <a:r>
              <a:rPr spc="-155" dirty="0"/>
              <a:t> </a:t>
            </a:r>
            <a:r>
              <a:rPr spc="-100" dirty="0"/>
              <a:t>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304800"/>
            <a:ext cx="1766951" cy="1442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060575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Closing</a:t>
            </a:r>
            <a:r>
              <a:rPr spc="-445" dirty="0"/>
              <a:t> </a:t>
            </a:r>
            <a:r>
              <a:rPr spc="-140" dirty="0"/>
              <a:t>Line</a:t>
            </a:r>
            <a:r>
              <a:rPr spc="-425" dirty="0"/>
              <a:t> </a:t>
            </a:r>
            <a:r>
              <a:rPr spc="-280" dirty="0"/>
              <a:t>(From</a:t>
            </a:r>
            <a:r>
              <a:rPr spc="-400" dirty="0"/>
              <a:t> </a:t>
            </a:r>
            <a:r>
              <a:rPr spc="-270" dirty="0"/>
              <a:t>Tony)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920" y="2336482"/>
            <a:ext cx="830325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"Remember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team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—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in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OOP,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with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great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FF00"/>
                </a:solidFill>
                <a:latin typeface="Tahoma"/>
                <a:cs typeface="Tahoma"/>
              </a:rPr>
              <a:t>classes</a:t>
            </a:r>
            <a:r>
              <a:rPr sz="2000" b="1" spc="-20" dirty="0">
                <a:solidFill>
                  <a:srgbClr val="FFFF00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comes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great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Tahoma"/>
                <a:cs typeface="Tahoma"/>
              </a:rPr>
              <a:t>objects</a:t>
            </a: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!"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2676871"/>
            <a:ext cx="39624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1" spc="-240" dirty="0">
                <a:solidFill>
                  <a:srgbClr val="FFFF00"/>
                </a:solidFill>
                <a:latin typeface="Verdana"/>
                <a:cs typeface="Verdana"/>
              </a:rPr>
              <a:t>Thank</a:t>
            </a:r>
            <a:r>
              <a:rPr sz="4800" i="1" spc="-3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4800" i="1" spc="-25" dirty="0">
                <a:solidFill>
                  <a:srgbClr val="FFFF00"/>
                </a:solidFill>
                <a:latin typeface="Verdana"/>
                <a:cs typeface="Verdana"/>
              </a:rPr>
              <a:t>You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81977" y="471478"/>
            <a:ext cx="11148060" cy="711091"/>
          </a:xfrm>
          <a:prstGeom prst="rect">
            <a:avLst/>
          </a:prstGeom>
        </p:spPr>
        <p:txBody>
          <a:bodyPr vert="horz" wrap="square" lIns="0" tIns="946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-35" dirty="0">
                <a:latin typeface="Tahoma"/>
                <a:cs typeface="Tahoma"/>
              </a:rPr>
              <a:t>Object</a:t>
            </a:r>
            <a:r>
              <a:rPr sz="4000" b="1" spc="-325" dirty="0">
                <a:latin typeface="Tahoma"/>
                <a:cs typeface="Tahoma"/>
              </a:rPr>
              <a:t> </a:t>
            </a:r>
            <a:r>
              <a:rPr sz="4000" b="1" spc="-30" dirty="0">
                <a:latin typeface="Tahoma"/>
                <a:cs typeface="Tahoma"/>
              </a:rPr>
              <a:t>Oriented</a:t>
            </a:r>
            <a:r>
              <a:rPr sz="4000" b="1" spc="-265" dirty="0">
                <a:latin typeface="Tahoma"/>
                <a:cs typeface="Tahoma"/>
              </a:rPr>
              <a:t> </a:t>
            </a:r>
            <a:r>
              <a:rPr sz="4000" b="1" spc="-80" dirty="0">
                <a:latin typeface="Tahoma"/>
                <a:cs typeface="Tahoma"/>
              </a:rPr>
              <a:t>Programming</a:t>
            </a:r>
            <a:r>
              <a:rPr sz="4000" b="1" spc="-275" dirty="0">
                <a:latin typeface="Tahoma"/>
                <a:cs typeface="Tahoma"/>
              </a:rPr>
              <a:t> </a:t>
            </a:r>
            <a:r>
              <a:rPr sz="4000" b="1" spc="-10" dirty="0">
                <a:latin typeface="Tahoma"/>
                <a:cs typeface="Tahoma"/>
              </a:rPr>
              <a:t>(OOP)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829627"/>
            <a:ext cx="10567670" cy="11226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55"/>
              </a:spcBef>
            </a:pP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Object-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oriented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programming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(OOP)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computer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programming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model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organizes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software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design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around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data,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or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objects,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rather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than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functions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logic.</a:t>
            </a:r>
            <a:r>
              <a:rPr sz="2000" spc="-1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can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be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defined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as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data</a:t>
            </a:r>
            <a:r>
              <a:rPr sz="2000" spc="-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field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has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unique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attributes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behavior.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971800"/>
            <a:ext cx="3038475" cy="3045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429" y="318071"/>
            <a:ext cx="26346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0" dirty="0">
                <a:latin typeface="Tahoma"/>
                <a:cs typeface="Tahoma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862" y="1486471"/>
            <a:ext cx="10602595" cy="1609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0110">
              <a:lnSpc>
                <a:spcPct val="118900"/>
              </a:lnSpc>
              <a:spcBef>
                <a:spcPts val="90"/>
              </a:spcBef>
            </a:pP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Classes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are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user-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defined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data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types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that </a:t>
            </a:r>
            <a:r>
              <a:rPr sz="2000" spc="-35" dirty="0">
                <a:solidFill>
                  <a:srgbClr val="FFFF00"/>
                </a:solidFill>
                <a:latin typeface="Verdana"/>
                <a:cs typeface="Verdana"/>
              </a:rPr>
              <a:t>act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as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blueprint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individual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objects,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attributes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8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example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Student.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Students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usually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have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roll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and</a:t>
            </a:r>
            <a:r>
              <a:rPr sz="2000" spc="-21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gpa;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Verdana"/>
                <a:cs typeface="Verdana"/>
              </a:rPr>
              <a:t>these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are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spc="-20" dirty="0">
                <a:solidFill>
                  <a:srgbClr val="FFFF00"/>
                </a:solidFill>
                <a:latin typeface="Verdana"/>
                <a:cs typeface="Verdana"/>
              </a:rPr>
              <a:t>attributes.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9175" y="3438525"/>
            <a:ext cx="26765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77360">
              <a:lnSpc>
                <a:spcPct val="100000"/>
              </a:lnSpc>
              <a:spcBef>
                <a:spcPts val="105"/>
              </a:spcBef>
            </a:pPr>
            <a:r>
              <a:rPr b="1" spc="-35" dirty="0">
                <a:latin typeface="Tahoma"/>
                <a:cs typeface="Tahoma"/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862" y="1486471"/>
            <a:ext cx="10680700" cy="750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2000" spc="-4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instance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of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Class.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4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like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blueprint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while</a:t>
            </a:r>
            <a:r>
              <a:rPr sz="200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00"/>
                </a:solidFill>
                <a:latin typeface="Verdana"/>
                <a:cs typeface="Verdana"/>
              </a:rPr>
              <a:t>instance</a:t>
            </a:r>
            <a:r>
              <a:rPr sz="2000" spc="-2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copy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of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the</a:t>
            </a:r>
            <a:r>
              <a:rPr sz="2000" spc="-20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Verdana"/>
                <a:cs typeface="Verdana"/>
              </a:rPr>
              <a:t>class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with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actual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values.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175" y="2676525"/>
            <a:ext cx="55911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8041" y="318071"/>
            <a:ext cx="658050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200" dirty="0">
                <a:solidFill>
                  <a:srgbClr val="FFFFFF"/>
                </a:solidFill>
                <a:latin typeface="Tahoma"/>
                <a:cs typeface="Tahoma"/>
              </a:rPr>
              <a:t>Introducing</a:t>
            </a:r>
            <a:r>
              <a:rPr sz="54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400" b="1" spc="-2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862" y="1539811"/>
            <a:ext cx="59175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method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FFFF00"/>
                </a:solidFill>
                <a:latin typeface="Verdana"/>
                <a:cs typeface="Verdana"/>
              </a:rPr>
              <a:t>is</a:t>
            </a:r>
            <a:r>
              <a:rPr sz="20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FFFF00"/>
                </a:solidFill>
                <a:latin typeface="Verdana"/>
                <a:cs typeface="Verdana"/>
              </a:rPr>
              <a:t>function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that</a:t>
            </a:r>
            <a:r>
              <a:rPr sz="2000" spc="-18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“belongs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to”</a:t>
            </a:r>
            <a:r>
              <a:rPr sz="2000" spc="-15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7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object.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2181225"/>
            <a:ext cx="65817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7400">
              <a:lnSpc>
                <a:spcPct val="100000"/>
              </a:lnSpc>
              <a:spcBef>
                <a:spcPts val="105"/>
              </a:spcBef>
            </a:pPr>
            <a:r>
              <a:rPr b="1" spc="-105" dirty="0">
                <a:latin typeface="Tahoma"/>
                <a:cs typeface="Tahoma"/>
              </a:rPr>
              <a:t>Default</a:t>
            </a:r>
            <a:r>
              <a:rPr b="1" spc="-28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862" y="1539811"/>
            <a:ext cx="69049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Constructors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are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generally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used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instantiating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75" y="2409825"/>
            <a:ext cx="51816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76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Parameterized</a:t>
            </a:r>
            <a:r>
              <a:rPr spc="-409" dirty="0"/>
              <a:t> </a:t>
            </a:r>
            <a:r>
              <a:rPr spc="-80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862" y="1539811"/>
            <a:ext cx="69049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FF00"/>
                </a:solidFill>
                <a:latin typeface="Verdana"/>
                <a:cs typeface="Verdana"/>
              </a:rPr>
              <a:t>Constructors</a:t>
            </a:r>
            <a:r>
              <a:rPr sz="2000" spc="-14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are</a:t>
            </a:r>
            <a:r>
              <a:rPr sz="20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FFFF00"/>
                </a:solidFill>
                <a:latin typeface="Verdana"/>
                <a:cs typeface="Verdana"/>
              </a:rPr>
              <a:t>generally</a:t>
            </a:r>
            <a:r>
              <a:rPr sz="2000" spc="-1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used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00"/>
                </a:solidFill>
                <a:latin typeface="Verdana"/>
                <a:cs typeface="Verdana"/>
              </a:rPr>
              <a:t>instantiating</a:t>
            </a:r>
            <a:r>
              <a:rPr sz="200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Verdana"/>
                <a:cs typeface="Verdana"/>
              </a:rPr>
              <a:t>object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675" y="2181225"/>
            <a:ext cx="596265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9110">
              <a:lnSpc>
                <a:spcPct val="100000"/>
              </a:lnSpc>
              <a:spcBef>
                <a:spcPts val="105"/>
              </a:spcBef>
            </a:pPr>
            <a:r>
              <a:rPr dirty="0"/>
              <a:t>Pass</a:t>
            </a:r>
            <a:r>
              <a:rPr spc="-430" dirty="0"/>
              <a:t> </a:t>
            </a:r>
            <a:r>
              <a:rPr spc="-229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862" y="1539811"/>
            <a:ext cx="44030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Create</a:t>
            </a:r>
            <a:r>
              <a:rPr sz="2000" spc="-114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000" spc="-16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00"/>
                </a:solidFill>
                <a:latin typeface="Verdana"/>
                <a:cs typeface="Verdana"/>
              </a:rPr>
              <a:t>placeholder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FFFF00"/>
                </a:solidFill>
                <a:latin typeface="Verdana"/>
                <a:cs typeface="Verdana"/>
              </a:rPr>
              <a:t>for</a:t>
            </a:r>
            <a:r>
              <a:rPr sz="2000" spc="-1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FFFF00"/>
                </a:solidFill>
                <a:latin typeface="Verdana"/>
                <a:cs typeface="Verdana"/>
              </a:rPr>
              <a:t>future</a:t>
            </a:r>
            <a:r>
              <a:rPr sz="2000" spc="-1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00"/>
                </a:solidFill>
                <a:latin typeface="Verdana"/>
                <a:cs typeface="Verdana"/>
              </a:rPr>
              <a:t>code: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675" y="2447925"/>
            <a:ext cx="5962650" cy="828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4675" y="3733800"/>
            <a:ext cx="5962650" cy="8286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656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Consolas</vt:lpstr>
      <vt:lpstr>Georgia</vt:lpstr>
      <vt:lpstr>Tahoma</vt:lpstr>
      <vt:lpstr>Tw Cen MT</vt:lpstr>
      <vt:lpstr>Verdana</vt:lpstr>
      <vt:lpstr>Circuit</vt:lpstr>
      <vt:lpstr>Introduction to OOP</vt:lpstr>
      <vt:lpstr>Contents</vt:lpstr>
      <vt:lpstr>Object Oriented Programming (OOP)</vt:lpstr>
      <vt:lpstr>Classes</vt:lpstr>
      <vt:lpstr>Objects</vt:lpstr>
      <vt:lpstr>PowerPoint Presentation</vt:lpstr>
      <vt:lpstr>Default Constructors</vt:lpstr>
      <vt:lpstr>Parameterized Constructors</vt:lpstr>
      <vt:lpstr>Pass Statement</vt:lpstr>
      <vt:lpstr>Intro to Inheritance</vt:lpstr>
      <vt:lpstr>Avengers: Age of OOP</vt:lpstr>
      <vt:lpstr>What is Object-Oriented Programming (OOP)?</vt:lpstr>
      <vt:lpstr>Creating a Class &amp; Object</vt:lpstr>
      <vt:lpstr>Introducing Methods</vt:lpstr>
      <vt:lpstr>Default Constructor</vt:lpstr>
      <vt:lpstr>Parameterized Constructor</vt:lpstr>
      <vt:lpstr>Pass Statement</vt:lpstr>
      <vt:lpstr>Intro to Inheritance</vt:lpstr>
      <vt:lpstr>Homework (For Students)</vt:lpstr>
      <vt:lpstr>Closing Line (From Tony)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Human Safety Foundation</cp:lastModifiedBy>
  <cp:revision>3</cp:revision>
  <dcterms:created xsi:type="dcterms:W3CDTF">2025-08-14T03:55:28Z</dcterms:created>
  <dcterms:modified xsi:type="dcterms:W3CDTF">2025-08-14T03:57:29Z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2025-06-19T00:00:00Z</vt:filetime>
  </property>
  <property fmtid="{D5CDD505-2E9C-101B-9397-08002B2CF9AE}" pid="3" name="LastSaved">
    <vt:filetime>2025-08-14T00:00:00Z</vt:filetime>
  </property>
</Properties>
</file>