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Sniglet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5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46167" y="1548663"/>
            <a:ext cx="2338040" cy="233804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99401" y="842140"/>
            <a:ext cx="11299949" cy="3044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264"/>
              </a:lnSpc>
            </a:pPr>
            <a:r>
              <a:rPr lang="en-US" sz="8760" dirty="0">
                <a:latin typeface="Sniglet"/>
                <a:ea typeface="Sniglet"/>
                <a:cs typeface="Sniglet"/>
                <a:sym typeface="Sniglet"/>
              </a:rPr>
              <a:t>AUTOMATED CLASS ROUTINE GENERATOR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2791821" y="4157133"/>
            <a:ext cx="7140770" cy="714077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599350" y="5653002"/>
            <a:ext cx="3068980" cy="3239806"/>
          </a:xfrm>
          <a:custGeom>
            <a:avLst/>
            <a:gdLst/>
            <a:ahLst/>
            <a:cxnLst/>
            <a:rect l="l" t="t" r="r" b="b"/>
            <a:pathLst>
              <a:path w="3068980" h="3239806">
                <a:moveTo>
                  <a:pt x="0" y="0"/>
                </a:moveTo>
                <a:lnTo>
                  <a:pt x="3068980" y="0"/>
                </a:lnTo>
                <a:lnTo>
                  <a:pt x="3068980" y="3239807"/>
                </a:lnTo>
                <a:lnTo>
                  <a:pt x="0" y="3239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386170" y="4253721"/>
            <a:ext cx="9755001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An Intelligent Timetable Management System Using Python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884666" y="1838177"/>
            <a:ext cx="1214413" cy="121441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-505232" y="2559482"/>
            <a:ext cx="2397137" cy="2240234"/>
          </a:xfrm>
          <a:custGeom>
            <a:avLst/>
            <a:gdLst/>
            <a:ahLst/>
            <a:cxnLst/>
            <a:rect l="l" t="t" r="r" b="b"/>
            <a:pathLst>
              <a:path w="2397137" h="2240234">
                <a:moveTo>
                  <a:pt x="0" y="0"/>
                </a:moveTo>
                <a:lnTo>
                  <a:pt x="2397137" y="0"/>
                </a:lnTo>
                <a:lnTo>
                  <a:pt x="2397137" y="2240234"/>
                </a:lnTo>
                <a:lnTo>
                  <a:pt x="0" y="224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429614" y="6057515"/>
            <a:ext cx="9755001" cy="2335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Presented By:</a:t>
            </a:r>
          </a:p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Md. Sabbir Khan( 230204) </a:t>
            </a:r>
          </a:p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Jannatul Ferdousi Riti(230209)</a:t>
            </a:r>
          </a:p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Saiful Islam Reyad (230214)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19174" y="556260"/>
            <a:ext cx="15211425" cy="1040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dirty="0" err="1">
                <a:latin typeface="Sniglet"/>
                <a:ea typeface="Sniglet"/>
                <a:cs typeface="Sniglet"/>
                <a:sym typeface="Sniglet"/>
              </a:rPr>
              <a:t>Visualisation</a:t>
            </a:r>
            <a:r>
              <a:rPr lang="en-US" sz="7599" dirty="0">
                <a:latin typeface="Sniglet"/>
                <a:ea typeface="Sniglet"/>
                <a:cs typeface="Sniglet"/>
                <a:sym typeface="Sniglet"/>
              </a:rPr>
              <a:t> of backtracking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C041DC-AC0F-416A-9A0E-859EFB46D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62" y="3328987"/>
            <a:ext cx="5629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3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19174" y="556260"/>
            <a:ext cx="15211425" cy="1040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dirty="0" err="1">
                <a:latin typeface="Sniglet"/>
                <a:ea typeface="Sniglet"/>
                <a:cs typeface="Sniglet"/>
                <a:sym typeface="Sniglet"/>
              </a:rPr>
              <a:t>Visualisation</a:t>
            </a:r>
            <a:r>
              <a:rPr lang="en-US" sz="7599" dirty="0">
                <a:latin typeface="Sniglet"/>
                <a:ea typeface="Sniglet"/>
                <a:cs typeface="Sniglet"/>
                <a:sym typeface="Sniglet"/>
              </a:rPr>
              <a:t> of backtracking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ACA6DD-B5F3-4CCF-BA74-58B5469D5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37" y="3328987"/>
            <a:ext cx="57245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5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19174" y="556260"/>
            <a:ext cx="15211425" cy="1040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dirty="0" err="1">
                <a:latin typeface="Sniglet"/>
                <a:ea typeface="Sniglet"/>
                <a:cs typeface="Sniglet"/>
                <a:sym typeface="Sniglet"/>
              </a:rPr>
              <a:t>Visualisation</a:t>
            </a:r>
            <a:r>
              <a:rPr lang="en-US" sz="7599" dirty="0">
                <a:latin typeface="Sniglet"/>
                <a:ea typeface="Sniglet"/>
                <a:cs typeface="Sniglet"/>
                <a:sym typeface="Sniglet"/>
              </a:rPr>
              <a:t> of backtracking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60FB9-B25F-4268-BD9F-5172DC9D5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37" y="3328987"/>
            <a:ext cx="57245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19174" y="556260"/>
            <a:ext cx="15211425" cy="1040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dirty="0" err="1">
                <a:latin typeface="Sniglet"/>
                <a:ea typeface="Sniglet"/>
                <a:cs typeface="Sniglet"/>
                <a:sym typeface="Sniglet"/>
              </a:rPr>
              <a:t>Visualisation</a:t>
            </a:r>
            <a:r>
              <a:rPr lang="en-US" sz="7599" dirty="0">
                <a:latin typeface="Sniglet"/>
                <a:ea typeface="Sniglet"/>
                <a:cs typeface="Sniglet"/>
                <a:sym typeface="Sniglet"/>
              </a:rPr>
              <a:t> of backtracking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38307-7190-4A60-866F-847573B42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62" y="3328987"/>
            <a:ext cx="6010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19174" y="556260"/>
            <a:ext cx="15211425" cy="1040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dirty="0" err="1">
                <a:latin typeface="Sniglet"/>
                <a:ea typeface="Sniglet"/>
                <a:cs typeface="Sniglet"/>
                <a:sym typeface="Sniglet"/>
              </a:rPr>
              <a:t>Visualisation</a:t>
            </a:r>
            <a:r>
              <a:rPr lang="en-US" sz="7599" dirty="0">
                <a:latin typeface="Sniglet"/>
                <a:ea typeface="Sniglet"/>
                <a:cs typeface="Sniglet"/>
                <a:sym typeface="Sniglet"/>
              </a:rPr>
              <a:t> of backtracking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37413-6F67-4660-80B4-995090C69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62" y="3328987"/>
            <a:ext cx="6010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55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19174" y="556260"/>
            <a:ext cx="15211425" cy="1040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dirty="0" err="1">
                <a:latin typeface="Sniglet"/>
                <a:ea typeface="Sniglet"/>
                <a:cs typeface="Sniglet"/>
                <a:sym typeface="Sniglet"/>
              </a:rPr>
              <a:t>Visualisation</a:t>
            </a:r>
            <a:r>
              <a:rPr lang="en-US" sz="7599" dirty="0">
                <a:latin typeface="Sniglet"/>
                <a:ea typeface="Sniglet"/>
                <a:cs typeface="Sniglet"/>
                <a:sym typeface="Sniglet"/>
              </a:rPr>
              <a:t> of backtracking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8DAA4D-AE53-4E4E-8626-714AA239C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62" y="3328987"/>
            <a:ext cx="6010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2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19174" y="556260"/>
            <a:ext cx="15211425" cy="1040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dirty="0" err="1">
                <a:latin typeface="Sniglet"/>
                <a:ea typeface="Sniglet"/>
                <a:cs typeface="Sniglet"/>
                <a:sym typeface="Sniglet"/>
              </a:rPr>
              <a:t>Visualisation</a:t>
            </a:r>
            <a:r>
              <a:rPr lang="en-US" sz="7599" dirty="0">
                <a:latin typeface="Sniglet"/>
                <a:ea typeface="Sniglet"/>
                <a:cs typeface="Sniglet"/>
                <a:sym typeface="Sniglet"/>
              </a:rPr>
              <a:t> of backtracking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52C51-F0FC-43DF-9FD6-ED58C9A0B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62" y="3328987"/>
            <a:ext cx="6010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6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665225" y="7055346"/>
            <a:ext cx="3261303" cy="3231654"/>
          </a:xfrm>
          <a:custGeom>
            <a:avLst/>
            <a:gdLst/>
            <a:ahLst/>
            <a:cxnLst/>
            <a:rect l="l" t="t" r="r" b="b"/>
            <a:pathLst>
              <a:path w="3261303" h="3231654">
                <a:moveTo>
                  <a:pt x="0" y="0"/>
                </a:moveTo>
                <a:lnTo>
                  <a:pt x="3261302" y="0"/>
                </a:lnTo>
                <a:lnTo>
                  <a:pt x="3261302" y="3231654"/>
                </a:lnTo>
                <a:lnTo>
                  <a:pt x="0" y="3231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173541" y="3917643"/>
            <a:ext cx="10328330" cy="5340657"/>
          </a:xfrm>
          <a:custGeom>
            <a:avLst/>
            <a:gdLst/>
            <a:ahLst/>
            <a:cxnLst/>
            <a:rect l="l" t="t" r="r" b="b"/>
            <a:pathLst>
              <a:path w="10328330" h="5340657">
                <a:moveTo>
                  <a:pt x="0" y="0"/>
                </a:moveTo>
                <a:lnTo>
                  <a:pt x="10328330" y="0"/>
                </a:lnTo>
                <a:lnTo>
                  <a:pt x="10328330" y="5340657"/>
                </a:lnTo>
                <a:lnTo>
                  <a:pt x="0" y="53406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912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75080" y="751035"/>
            <a:ext cx="7149836" cy="703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90"/>
              </a:lnSpc>
              <a:spcBef>
                <a:spcPct val="0"/>
              </a:spcBef>
            </a:pPr>
            <a:r>
              <a:rPr lang="en-US" sz="5133" dirty="0">
                <a:latin typeface="Sniglet"/>
                <a:ea typeface="Sniglet"/>
                <a:cs typeface="Sniglet"/>
                <a:sym typeface="Sniglet"/>
              </a:rPr>
              <a:t>GUI – Tab 1: Teacher Info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64892" y="2600256"/>
            <a:ext cx="6382236" cy="1009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9" lvl="1" indent="-205105" algn="l">
              <a:lnSpc>
                <a:spcPts val="2659"/>
              </a:lnSpc>
              <a:buAutoNum type="arabicPeriod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Add teacher names and ranks</a:t>
            </a:r>
          </a:p>
          <a:p>
            <a:pPr marL="410209" lvl="1" indent="-205105" algn="l">
              <a:lnSpc>
                <a:spcPts val="2659"/>
              </a:lnSpc>
              <a:buAutoNum type="arabicPeriod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Stores information in JSON format</a:t>
            </a:r>
          </a:p>
          <a:p>
            <a:pPr marL="410209" lvl="1" indent="-205105" algn="l">
              <a:lnSpc>
                <a:spcPts val="2659"/>
              </a:lnSpc>
              <a:buAutoNum type="arabicPeriod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Higher ranks are prioritized during scheduling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665225" y="7055346"/>
            <a:ext cx="3261303" cy="3231654"/>
          </a:xfrm>
          <a:custGeom>
            <a:avLst/>
            <a:gdLst/>
            <a:ahLst/>
            <a:cxnLst/>
            <a:rect l="l" t="t" r="r" b="b"/>
            <a:pathLst>
              <a:path w="3261303" h="3231654">
                <a:moveTo>
                  <a:pt x="0" y="0"/>
                </a:moveTo>
                <a:lnTo>
                  <a:pt x="3261302" y="0"/>
                </a:lnTo>
                <a:lnTo>
                  <a:pt x="3261302" y="3231654"/>
                </a:lnTo>
                <a:lnTo>
                  <a:pt x="0" y="3231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206452" y="4295048"/>
            <a:ext cx="10315885" cy="5216151"/>
          </a:xfrm>
          <a:custGeom>
            <a:avLst/>
            <a:gdLst/>
            <a:ahLst/>
            <a:cxnLst/>
            <a:rect l="l" t="t" r="r" b="b"/>
            <a:pathLst>
              <a:path w="10315885" h="5216151">
                <a:moveTo>
                  <a:pt x="0" y="0"/>
                </a:moveTo>
                <a:lnTo>
                  <a:pt x="10315885" y="0"/>
                </a:lnTo>
                <a:lnTo>
                  <a:pt x="10315885" y="5216151"/>
                </a:lnTo>
                <a:lnTo>
                  <a:pt x="0" y="52161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6554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31189" y="874562"/>
            <a:ext cx="7144748" cy="703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86"/>
              </a:lnSpc>
              <a:spcBef>
                <a:spcPct val="0"/>
              </a:spcBef>
            </a:pPr>
            <a:r>
              <a:rPr lang="en-US" sz="5130" dirty="0">
                <a:latin typeface="Sniglet"/>
                <a:ea typeface="Sniglet"/>
                <a:cs typeface="Sniglet"/>
                <a:sym typeface="Sniglet"/>
              </a:rPr>
              <a:t>GUI – Tab 2: Course Entry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80214" y="2280936"/>
            <a:ext cx="6382236" cy="134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9" lvl="1" indent="-205105" algn="l">
              <a:lnSpc>
                <a:spcPts val="2659"/>
              </a:lnSpc>
              <a:buAutoNum type="arabicPeriod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Assign courses to teachers</a:t>
            </a:r>
          </a:p>
          <a:p>
            <a:pPr marL="410209" lvl="1" indent="-205105" algn="l">
              <a:lnSpc>
                <a:spcPts val="2659"/>
              </a:lnSpc>
              <a:buAutoNum type="arabicPeriod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Input course code, credit, and academic year</a:t>
            </a:r>
          </a:p>
          <a:p>
            <a:pPr marL="410209" lvl="1" indent="-205105" algn="l">
              <a:lnSpc>
                <a:spcPts val="2659"/>
              </a:lnSpc>
              <a:buAutoNum type="arabicPeriod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All data is saved for future use in the scheduling algorithm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665225" y="7055346"/>
            <a:ext cx="3261303" cy="3231654"/>
          </a:xfrm>
          <a:custGeom>
            <a:avLst/>
            <a:gdLst/>
            <a:ahLst/>
            <a:cxnLst/>
            <a:rect l="l" t="t" r="r" b="b"/>
            <a:pathLst>
              <a:path w="3261303" h="3231654">
                <a:moveTo>
                  <a:pt x="0" y="0"/>
                </a:moveTo>
                <a:lnTo>
                  <a:pt x="3261302" y="0"/>
                </a:lnTo>
                <a:lnTo>
                  <a:pt x="3261302" y="3231654"/>
                </a:lnTo>
                <a:lnTo>
                  <a:pt x="0" y="3231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482516" y="4123551"/>
            <a:ext cx="10418299" cy="5302052"/>
          </a:xfrm>
          <a:custGeom>
            <a:avLst/>
            <a:gdLst/>
            <a:ahLst/>
            <a:cxnLst/>
            <a:rect l="l" t="t" r="r" b="b"/>
            <a:pathLst>
              <a:path w="10418299" h="5302052">
                <a:moveTo>
                  <a:pt x="0" y="0"/>
                </a:moveTo>
                <a:lnTo>
                  <a:pt x="10418299" y="0"/>
                </a:lnTo>
                <a:lnTo>
                  <a:pt x="10418299" y="5302052"/>
                </a:lnTo>
                <a:lnTo>
                  <a:pt x="0" y="53020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4666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31189" y="865037"/>
            <a:ext cx="9978232" cy="715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09"/>
              </a:lnSpc>
              <a:spcBef>
                <a:spcPct val="0"/>
              </a:spcBef>
            </a:pPr>
            <a:r>
              <a:rPr lang="en-US" sz="5151" dirty="0">
                <a:latin typeface="Sniglet"/>
                <a:ea typeface="Sniglet"/>
                <a:cs typeface="Sniglet"/>
                <a:sym typeface="Sniglet"/>
              </a:rPr>
              <a:t>GUI – Tab 3: Teacher Preferences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08126" y="2557876"/>
            <a:ext cx="6382236" cy="1009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9" lvl="1" indent="-205105" algn="l">
              <a:lnSpc>
                <a:spcPts val="2659"/>
              </a:lnSpc>
              <a:buAutoNum type="arabicPeriod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Teachers select preferred days and time slots</a:t>
            </a:r>
          </a:p>
          <a:p>
            <a:pPr marL="410209" lvl="1" indent="-205105" algn="l">
              <a:lnSpc>
                <a:spcPts val="2659"/>
              </a:lnSpc>
              <a:buAutoNum type="arabicPeriod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Preferences are saved</a:t>
            </a:r>
          </a:p>
          <a:p>
            <a:pPr marL="410209" lvl="1" indent="-205105" algn="l">
              <a:lnSpc>
                <a:spcPts val="2659"/>
              </a:lnSpc>
              <a:buAutoNum type="arabicPeriod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These preferences influence slot assignment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73133" y="4734092"/>
            <a:ext cx="398339" cy="406320"/>
            <a:chOff x="0" y="0"/>
            <a:chExt cx="104912" cy="1070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912" cy="107014"/>
            </a:xfrm>
            <a:custGeom>
              <a:avLst/>
              <a:gdLst/>
              <a:ahLst/>
              <a:cxnLst/>
              <a:rect l="l" t="t" r="r" b="b"/>
              <a:pathLst>
                <a:path w="104912" h="107014">
                  <a:moveTo>
                    <a:pt x="52456" y="0"/>
                  </a:moveTo>
                  <a:lnTo>
                    <a:pt x="52456" y="0"/>
                  </a:lnTo>
                  <a:cubicBezTo>
                    <a:pt x="66368" y="0"/>
                    <a:pt x="79711" y="5527"/>
                    <a:pt x="89548" y="15364"/>
                  </a:cubicBezTo>
                  <a:cubicBezTo>
                    <a:pt x="99386" y="25201"/>
                    <a:pt x="104912" y="38544"/>
                    <a:pt x="104912" y="52456"/>
                  </a:cubicBezTo>
                  <a:lnTo>
                    <a:pt x="104912" y="54558"/>
                  </a:lnTo>
                  <a:cubicBezTo>
                    <a:pt x="104912" y="83529"/>
                    <a:pt x="81427" y="107014"/>
                    <a:pt x="52456" y="107014"/>
                  </a:cubicBezTo>
                  <a:lnTo>
                    <a:pt x="52456" y="107014"/>
                  </a:lnTo>
                  <a:cubicBezTo>
                    <a:pt x="38544" y="107014"/>
                    <a:pt x="25201" y="101488"/>
                    <a:pt x="15364" y="91650"/>
                  </a:cubicBezTo>
                  <a:cubicBezTo>
                    <a:pt x="5527" y="81813"/>
                    <a:pt x="0" y="68470"/>
                    <a:pt x="0" y="54558"/>
                  </a:cubicBezTo>
                  <a:lnTo>
                    <a:pt x="0" y="52456"/>
                  </a:lnTo>
                  <a:cubicBezTo>
                    <a:pt x="0" y="23485"/>
                    <a:pt x="23485" y="0"/>
                    <a:pt x="524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04912" cy="164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85028" y="5760216"/>
            <a:ext cx="398339" cy="406320"/>
            <a:chOff x="0" y="0"/>
            <a:chExt cx="104912" cy="1070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912" cy="107014"/>
            </a:xfrm>
            <a:custGeom>
              <a:avLst/>
              <a:gdLst/>
              <a:ahLst/>
              <a:cxnLst/>
              <a:rect l="l" t="t" r="r" b="b"/>
              <a:pathLst>
                <a:path w="104912" h="107014">
                  <a:moveTo>
                    <a:pt x="52456" y="0"/>
                  </a:moveTo>
                  <a:lnTo>
                    <a:pt x="52456" y="0"/>
                  </a:lnTo>
                  <a:cubicBezTo>
                    <a:pt x="66368" y="0"/>
                    <a:pt x="79711" y="5527"/>
                    <a:pt x="89548" y="15364"/>
                  </a:cubicBezTo>
                  <a:cubicBezTo>
                    <a:pt x="99386" y="25201"/>
                    <a:pt x="104912" y="38544"/>
                    <a:pt x="104912" y="52456"/>
                  </a:cubicBezTo>
                  <a:lnTo>
                    <a:pt x="104912" y="54558"/>
                  </a:lnTo>
                  <a:cubicBezTo>
                    <a:pt x="104912" y="83529"/>
                    <a:pt x="81427" y="107014"/>
                    <a:pt x="52456" y="107014"/>
                  </a:cubicBezTo>
                  <a:lnTo>
                    <a:pt x="52456" y="107014"/>
                  </a:lnTo>
                  <a:cubicBezTo>
                    <a:pt x="38544" y="107014"/>
                    <a:pt x="25201" y="101488"/>
                    <a:pt x="15364" y="91650"/>
                  </a:cubicBezTo>
                  <a:cubicBezTo>
                    <a:pt x="5527" y="81813"/>
                    <a:pt x="0" y="68470"/>
                    <a:pt x="0" y="54558"/>
                  </a:cubicBezTo>
                  <a:lnTo>
                    <a:pt x="0" y="52456"/>
                  </a:lnTo>
                  <a:cubicBezTo>
                    <a:pt x="0" y="23485"/>
                    <a:pt x="23485" y="0"/>
                    <a:pt x="524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04912" cy="164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79080" y="6785661"/>
            <a:ext cx="398339" cy="406320"/>
            <a:chOff x="0" y="0"/>
            <a:chExt cx="104912" cy="1070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912" cy="107014"/>
            </a:xfrm>
            <a:custGeom>
              <a:avLst/>
              <a:gdLst/>
              <a:ahLst/>
              <a:cxnLst/>
              <a:rect l="l" t="t" r="r" b="b"/>
              <a:pathLst>
                <a:path w="104912" h="107014">
                  <a:moveTo>
                    <a:pt x="52456" y="0"/>
                  </a:moveTo>
                  <a:lnTo>
                    <a:pt x="52456" y="0"/>
                  </a:lnTo>
                  <a:cubicBezTo>
                    <a:pt x="66368" y="0"/>
                    <a:pt x="79711" y="5527"/>
                    <a:pt x="89548" y="15364"/>
                  </a:cubicBezTo>
                  <a:cubicBezTo>
                    <a:pt x="99386" y="25201"/>
                    <a:pt x="104912" y="38544"/>
                    <a:pt x="104912" y="52456"/>
                  </a:cubicBezTo>
                  <a:lnTo>
                    <a:pt x="104912" y="54558"/>
                  </a:lnTo>
                  <a:cubicBezTo>
                    <a:pt x="104912" y="83529"/>
                    <a:pt x="81427" y="107014"/>
                    <a:pt x="52456" y="107014"/>
                  </a:cubicBezTo>
                  <a:lnTo>
                    <a:pt x="52456" y="107014"/>
                  </a:lnTo>
                  <a:cubicBezTo>
                    <a:pt x="38544" y="107014"/>
                    <a:pt x="25201" y="101488"/>
                    <a:pt x="15364" y="91650"/>
                  </a:cubicBezTo>
                  <a:cubicBezTo>
                    <a:pt x="5527" y="81813"/>
                    <a:pt x="0" y="68470"/>
                    <a:pt x="0" y="54558"/>
                  </a:cubicBezTo>
                  <a:lnTo>
                    <a:pt x="0" y="52456"/>
                  </a:lnTo>
                  <a:cubicBezTo>
                    <a:pt x="0" y="23485"/>
                    <a:pt x="23485" y="0"/>
                    <a:pt x="524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04912" cy="164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2342976" y="5674491"/>
            <a:ext cx="4916324" cy="4871631"/>
          </a:xfrm>
          <a:custGeom>
            <a:avLst/>
            <a:gdLst/>
            <a:ahLst/>
            <a:cxnLst/>
            <a:rect l="l" t="t" r="r" b="b"/>
            <a:pathLst>
              <a:path w="4916324" h="4871631">
                <a:moveTo>
                  <a:pt x="0" y="0"/>
                </a:moveTo>
                <a:lnTo>
                  <a:pt x="4916324" y="0"/>
                </a:lnTo>
                <a:lnTo>
                  <a:pt x="4916324" y="4871631"/>
                </a:lnTo>
                <a:lnTo>
                  <a:pt x="0" y="4871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-2338471" y="1192045"/>
            <a:ext cx="3951455" cy="3951455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612984" y="946317"/>
            <a:ext cx="7812811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dirty="0">
                <a:latin typeface="Sniglet"/>
                <a:ea typeface="Sniglet"/>
                <a:cs typeface="Sniglet"/>
                <a:sym typeface="Sniglet"/>
              </a:rPr>
              <a:t>Motivation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3271" y="4676942"/>
            <a:ext cx="8009856" cy="34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Teacher preferences &amp; availability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70159" y="4771834"/>
            <a:ext cx="404286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465166" y="5703066"/>
            <a:ext cx="8009856" cy="34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Course credit-based scheduling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882054" y="5797959"/>
            <a:ext cx="404286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459218" y="6728511"/>
            <a:ext cx="8009856" cy="34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Conflict-free class slots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76107" y="6823404"/>
            <a:ext cx="404286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870159" y="2643671"/>
            <a:ext cx="13069842" cy="1172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As academic scheduling becomes more complex, manual methods are error-prone, time-consuming, and unsustainable.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This project automates timetable generation, addressing key academic challenges like: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882054" y="7811107"/>
            <a:ext cx="398339" cy="406320"/>
            <a:chOff x="0" y="0"/>
            <a:chExt cx="104912" cy="10701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4912" cy="107014"/>
            </a:xfrm>
            <a:custGeom>
              <a:avLst/>
              <a:gdLst/>
              <a:ahLst/>
              <a:cxnLst/>
              <a:rect l="l" t="t" r="r" b="b"/>
              <a:pathLst>
                <a:path w="104912" h="107014">
                  <a:moveTo>
                    <a:pt x="52456" y="0"/>
                  </a:moveTo>
                  <a:lnTo>
                    <a:pt x="52456" y="0"/>
                  </a:lnTo>
                  <a:cubicBezTo>
                    <a:pt x="66368" y="0"/>
                    <a:pt x="79711" y="5527"/>
                    <a:pt x="89548" y="15364"/>
                  </a:cubicBezTo>
                  <a:cubicBezTo>
                    <a:pt x="99386" y="25201"/>
                    <a:pt x="104912" y="38544"/>
                    <a:pt x="104912" y="52456"/>
                  </a:cubicBezTo>
                  <a:lnTo>
                    <a:pt x="104912" y="54558"/>
                  </a:lnTo>
                  <a:cubicBezTo>
                    <a:pt x="104912" y="83529"/>
                    <a:pt x="81427" y="107014"/>
                    <a:pt x="52456" y="107014"/>
                  </a:cubicBezTo>
                  <a:lnTo>
                    <a:pt x="52456" y="107014"/>
                  </a:lnTo>
                  <a:cubicBezTo>
                    <a:pt x="38544" y="107014"/>
                    <a:pt x="25201" y="101488"/>
                    <a:pt x="15364" y="91650"/>
                  </a:cubicBezTo>
                  <a:cubicBezTo>
                    <a:pt x="5527" y="81813"/>
                    <a:pt x="0" y="68470"/>
                    <a:pt x="0" y="54558"/>
                  </a:cubicBezTo>
                  <a:lnTo>
                    <a:pt x="0" y="52456"/>
                  </a:lnTo>
                  <a:cubicBezTo>
                    <a:pt x="0" y="23485"/>
                    <a:pt x="23485" y="0"/>
                    <a:pt x="524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104912" cy="164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2462192" y="7753957"/>
            <a:ext cx="8009856" cy="34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Fair, priority-based distribution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879080" y="7848849"/>
            <a:ext cx="404286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428529" y="1802901"/>
            <a:ext cx="8869640" cy="7816370"/>
          </a:xfrm>
          <a:custGeom>
            <a:avLst/>
            <a:gdLst/>
            <a:ahLst/>
            <a:cxnLst/>
            <a:rect l="l" t="t" r="r" b="b"/>
            <a:pathLst>
              <a:path w="8869640" h="7816370">
                <a:moveTo>
                  <a:pt x="0" y="0"/>
                </a:moveTo>
                <a:lnTo>
                  <a:pt x="8869640" y="0"/>
                </a:lnTo>
                <a:lnTo>
                  <a:pt x="8869640" y="7816370"/>
                </a:lnTo>
                <a:lnTo>
                  <a:pt x="0" y="7816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95329" y="543728"/>
            <a:ext cx="10002799" cy="717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22"/>
              </a:lnSpc>
              <a:spcBef>
                <a:spcPct val="0"/>
              </a:spcBef>
            </a:pPr>
            <a:r>
              <a:rPr lang="en-US" sz="5164" dirty="0">
                <a:latin typeface="Sniglet"/>
                <a:ea typeface="Sniglet"/>
                <a:cs typeface="Sniglet"/>
                <a:sym typeface="Sniglet"/>
              </a:rPr>
              <a:t>Output – Final Routine (Excel)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3227" y="2786402"/>
            <a:ext cx="6382236" cy="1489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88" lvl="1" indent="-226694" algn="l">
              <a:lnSpc>
                <a:spcPts val="2939"/>
              </a:lnSpc>
              <a:buAutoNum type="arabicPeriod"/>
            </a:pP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Well-organized tabular format</a:t>
            </a:r>
          </a:p>
          <a:p>
            <a:pPr marL="453388" lvl="1" indent="-226694" algn="l">
              <a:lnSpc>
                <a:spcPts val="2939"/>
              </a:lnSpc>
              <a:buAutoNum type="arabicPeriod"/>
            </a:pP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No overlapping classes</a:t>
            </a:r>
          </a:p>
          <a:p>
            <a:pPr marL="453388" lvl="1" indent="-226694" algn="l">
              <a:lnSpc>
                <a:spcPts val="2939"/>
              </a:lnSpc>
              <a:buAutoNum type="arabicPeriod"/>
            </a:pP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Matches teacher availability</a:t>
            </a:r>
          </a:p>
          <a:p>
            <a:pPr marL="453388" lvl="1" indent="-226694" algn="l">
              <a:lnSpc>
                <a:spcPts val="2939"/>
              </a:lnSpc>
              <a:buAutoNum type="arabicPeriod"/>
            </a:pPr>
            <a:r>
              <a:rPr lang="en-US" sz="2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Reflects course credit hours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81186" y="8234548"/>
            <a:ext cx="2788622" cy="278862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137248" y="2216306"/>
            <a:ext cx="1810143" cy="181014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666389" y="7354116"/>
            <a:ext cx="3232638" cy="2932884"/>
          </a:xfrm>
          <a:custGeom>
            <a:avLst/>
            <a:gdLst/>
            <a:ahLst/>
            <a:cxnLst/>
            <a:rect l="l" t="t" r="r" b="b"/>
            <a:pathLst>
              <a:path w="3232638" h="2932884">
                <a:moveTo>
                  <a:pt x="0" y="0"/>
                </a:moveTo>
                <a:lnTo>
                  <a:pt x="3232638" y="0"/>
                </a:lnTo>
                <a:lnTo>
                  <a:pt x="3232638" y="2932884"/>
                </a:lnTo>
                <a:lnTo>
                  <a:pt x="0" y="2932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89582" y="2581902"/>
            <a:ext cx="2836565" cy="2889094"/>
          </a:xfrm>
          <a:custGeom>
            <a:avLst/>
            <a:gdLst/>
            <a:ahLst/>
            <a:cxnLst/>
            <a:rect l="l" t="t" r="r" b="b"/>
            <a:pathLst>
              <a:path w="2836565" h="2889094">
                <a:moveTo>
                  <a:pt x="0" y="0"/>
                </a:moveTo>
                <a:lnTo>
                  <a:pt x="2836564" y="0"/>
                </a:lnTo>
                <a:lnTo>
                  <a:pt x="2836564" y="2889094"/>
                </a:lnTo>
                <a:lnTo>
                  <a:pt x="0" y="2889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11983" y="803266"/>
            <a:ext cx="12694380" cy="1302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639"/>
              </a:lnSpc>
              <a:spcBef>
                <a:spcPct val="0"/>
              </a:spcBef>
            </a:pPr>
            <a:r>
              <a:rPr lang="en-US" sz="7599" dirty="0">
                <a:latin typeface="Sniglet"/>
                <a:ea typeface="Sniglet"/>
                <a:cs typeface="Sniglet"/>
                <a:sym typeface="Sniglet"/>
              </a:rPr>
              <a:t>Implement</a:t>
            </a:r>
            <a:r>
              <a:rPr lang="en-US" sz="7599" u="none" strike="noStrike" dirty="0">
                <a:latin typeface="Sniglet"/>
                <a:ea typeface="Sniglet"/>
                <a:cs typeface="Sniglet"/>
                <a:sym typeface="Sniglet"/>
              </a:rPr>
              <a:t>ation Highlights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12110" y="3769274"/>
            <a:ext cx="8749755" cy="5027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11"/>
              </a:lnSpc>
            </a:pPr>
            <a:r>
              <a:rPr lang="en-US" sz="2597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Tech Stack &amp; Methods Used</a:t>
            </a:r>
          </a:p>
          <a:p>
            <a:pPr marL="560852" lvl="1" indent="-280426" algn="just">
              <a:lnSpc>
                <a:spcPts val="5611"/>
              </a:lnSpc>
              <a:buFont typeface="Arial"/>
              <a:buChar char="•"/>
            </a:pPr>
            <a:r>
              <a:rPr lang="en-US" sz="2597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Language: Python</a:t>
            </a:r>
          </a:p>
          <a:p>
            <a:pPr marL="560852" lvl="1" indent="-280426" algn="just">
              <a:lnSpc>
                <a:spcPts val="5611"/>
              </a:lnSpc>
              <a:buFont typeface="Arial"/>
              <a:buChar char="•"/>
            </a:pPr>
            <a:r>
              <a:rPr lang="en-US" sz="2597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GUI: </a:t>
            </a:r>
            <a:r>
              <a:rPr lang="en-US" sz="2597" dirty="0" err="1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Tkinter</a:t>
            </a:r>
            <a:endParaRPr lang="en-US" sz="2597" dirty="0">
              <a:solidFill>
                <a:srgbClr val="1B44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60852" lvl="1" indent="-280426" algn="just">
              <a:lnSpc>
                <a:spcPts val="5611"/>
              </a:lnSpc>
              <a:buFont typeface="Arial"/>
              <a:buChar char="•"/>
            </a:pPr>
            <a:r>
              <a:rPr lang="en-US" sz="2597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Excel: </a:t>
            </a:r>
            <a:r>
              <a:rPr lang="en-US" sz="2597" dirty="0" err="1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Openpyxl</a:t>
            </a:r>
            <a:endParaRPr lang="en-US" sz="2597" dirty="0">
              <a:solidFill>
                <a:srgbClr val="1B44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60852" lvl="1" indent="-280426" algn="just">
              <a:lnSpc>
                <a:spcPts val="5611"/>
              </a:lnSpc>
              <a:buFont typeface="Arial"/>
              <a:buChar char="•"/>
            </a:pPr>
            <a:r>
              <a:rPr lang="en-US" sz="2597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Algorithm: Greedy with Backtracking</a:t>
            </a:r>
          </a:p>
          <a:p>
            <a:pPr marL="560852" lvl="1" indent="-280426" algn="just">
              <a:lnSpc>
                <a:spcPts val="5611"/>
              </a:lnSpc>
              <a:buFont typeface="Arial"/>
              <a:buChar char="•"/>
            </a:pPr>
            <a:r>
              <a:rPr lang="en-US" sz="2597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Data Handling: JSON</a:t>
            </a:r>
          </a:p>
          <a:p>
            <a:pPr algn="just">
              <a:lnSpc>
                <a:spcPts val="5611"/>
              </a:lnSpc>
            </a:pPr>
            <a:endParaRPr lang="en-US" sz="2597" dirty="0">
              <a:solidFill>
                <a:srgbClr val="1B44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8854" y="6979119"/>
            <a:ext cx="7325893" cy="732589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983812" y="950538"/>
            <a:ext cx="2874126" cy="2602391"/>
          </a:xfrm>
          <a:custGeom>
            <a:avLst/>
            <a:gdLst/>
            <a:ahLst/>
            <a:cxnLst/>
            <a:rect l="l" t="t" r="r" b="b"/>
            <a:pathLst>
              <a:path w="2874126" h="2602391">
                <a:moveTo>
                  <a:pt x="0" y="0"/>
                </a:moveTo>
                <a:lnTo>
                  <a:pt x="2874126" y="0"/>
                </a:lnTo>
                <a:lnTo>
                  <a:pt x="2874126" y="2602391"/>
                </a:lnTo>
                <a:lnTo>
                  <a:pt x="0" y="26023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213380" y="6402607"/>
            <a:ext cx="3969746" cy="2848292"/>
          </a:xfrm>
          <a:custGeom>
            <a:avLst/>
            <a:gdLst/>
            <a:ahLst/>
            <a:cxnLst/>
            <a:rect l="l" t="t" r="r" b="b"/>
            <a:pathLst>
              <a:path w="3969746" h="2848292">
                <a:moveTo>
                  <a:pt x="0" y="0"/>
                </a:moveTo>
                <a:lnTo>
                  <a:pt x="3969745" y="0"/>
                </a:lnTo>
                <a:lnTo>
                  <a:pt x="3969745" y="2848292"/>
                </a:lnTo>
                <a:lnTo>
                  <a:pt x="0" y="28482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233162" y="1028700"/>
            <a:ext cx="2674626" cy="2446067"/>
          </a:xfrm>
          <a:custGeom>
            <a:avLst/>
            <a:gdLst/>
            <a:ahLst/>
            <a:cxnLst/>
            <a:rect l="l" t="t" r="r" b="b"/>
            <a:pathLst>
              <a:path w="2674626" h="2446067">
                <a:moveTo>
                  <a:pt x="0" y="0"/>
                </a:moveTo>
                <a:lnTo>
                  <a:pt x="2674626" y="0"/>
                </a:lnTo>
                <a:lnTo>
                  <a:pt x="2674626" y="2446067"/>
                </a:lnTo>
                <a:lnTo>
                  <a:pt x="0" y="24460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007511" y="1662396"/>
            <a:ext cx="6326826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dirty="0">
                <a:latin typeface="Sniglet"/>
                <a:ea typeface="Sniglet"/>
                <a:cs typeface="Sniglet"/>
                <a:sym typeface="Sniglet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753600" y="4401851"/>
            <a:ext cx="5796001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dirty="0">
                <a:latin typeface="Sniglet"/>
                <a:ea typeface="Sniglet"/>
                <a:cs typeface="Sniglet"/>
                <a:sym typeface="Sniglet"/>
              </a:rPr>
              <a:t>Future work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05613" y="3712094"/>
            <a:ext cx="6930620" cy="2042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3065" lvl="1" indent="-251533" algn="just">
              <a:lnSpc>
                <a:spcPts val="3262"/>
              </a:lnSpc>
              <a:buFont typeface="Arial"/>
              <a:buChar char="•"/>
            </a:pPr>
            <a:r>
              <a:rPr lang="en-US" sz="233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Efficient, automated routine generation</a:t>
            </a:r>
          </a:p>
          <a:p>
            <a:pPr marL="503065" lvl="1" indent="-251533" algn="just">
              <a:lnSpc>
                <a:spcPts val="3262"/>
              </a:lnSpc>
              <a:buFont typeface="Arial"/>
              <a:buChar char="•"/>
            </a:pPr>
            <a:r>
              <a:rPr lang="en-US" sz="233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Saves time, avoids human error</a:t>
            </a:r>
          </a:p>
          <a:p>
            <a:pPr marL="503065" lvl="1" indent="-251533" algn="just">
              <a:lnSpc>
                <a:spcPts val="3262"/>
              </a:lnSpc>
              <a:buFont typeface="Arial"/>
              <a:buChar char="•"/>
            </a:pPr>
            <a:r>
              <a:rPr lang="en-US" sz="233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Honors preferences and avoids clashes</a:t>
            </a:r>
          </a:p>
          <a:p>
            <a:pPr marL="503065" lvl="1" indent="-251533" algn="just">
              <a:lnSpc>
                <a:spcPts val="3262"/>
              </a:lnSpc>
              <a:buFont typeface="Arial"/>
              <a:buChar char="•"/>
            </a:pPr>
            <a:r>
              <a:rPr lang="en-US" sz="233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Ensure maximum teacher satisfaction with available slots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83812" y="6176546"/>
            <a:ext cx="7447945" cy="2632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7" lvl="1" indent="-248284" algn="just">
              <a:lnSpc>
                <a:spcPts val="4231"/>
              </a:lnSpc>
              <a:buFont typeface="Arial"/>
              <a:buChar char="•"/>
            </a:pPr>
            <a:r>
              <a:rPr lang="en-US" sz="22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Add student batch-based scheduling</a:t>
            </a:r>
          </a:p>
          <a:p>
            <a:pPr marL="496567" lvl="1" indent="-248284" algn="just">
              <a:lnSpc>
                <a:spcPts val="4231"/>
              </a:lnSpc>
              <a:buFont typeface="Arial"/>
              <a:buChar char="•"/>
            </a:pPr>
            <a:r>
              <a:rPr lang="en-US" sz="22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Real-time visual calendar generation</a:t>
            </a:r>
          </a:p>
          <a:p>
            <a:pPr marL="496567" lvl="1" indent="-248284" algn="just">
              <a:lnSpc>
                <a:spcPts val="4231"/>
              </a:lnSpc>
              <a:buFont typeface="Arial"/>
              <a:buChar char="•"/>
            </a:pPr>
            <a:r>
              <a:rPr lang="en-US" sz="22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Integration with web platforms or institutional systems</a:t>
            </a:r>
          </a:p>
          <a:p>
            <a:pPr algn="just">
              <a:lnSpc>
                <a:spcPts val="4231"/>
              </a:lnSpc>
            </a:pPr>
            <a:endParaRPr lang="en-US" sz="2299">
              <a:solidFill>
                <a:srgbClr val="1B44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47096" y="4568466"/>
            <a:ext cx="3725764" cy="4114800"/>
          </a:xfrm>
          <a:custGeom>
            <a:avLst/>
            <a:gdLst/>
            <a:ahLst/>
            <a:cxnLst/>
            <a:rect l="l" t="t" r="r" b="b"/>
            <a:pathLst>
              <a:path w="3725764" h="4114800">
                <a:moveTo>
                  <a:pt x="0" y="0"/>
                </a:moveTo>
                <a:lnTo>
                  <a:pt x="3725764" y="0"/>
                </a:lnTo>
                <a:lnTo>
                  <a:pt x="37257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464903" y="3699164"/>
            <a:ext cx="13358194" cy="2172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595"/>
              </a:lnSpc>
              <a:spcBef>
                <a:spcPct val="0"/>
              </a:spcBef>
            </a:pPr>
            <a:r>
              <a:rPr lang="en-US" sz="15805" u="none" strike="noStrike" dirty="0">
                <a:latin typeface="Sniglet"/>
                <a:ea typeface="Sniglet"/>
                <a:cs typeface="Sniglet"/>
                <a:sym typeface="Sniglet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-388933" y="2169368"/>
            <a:ext cx="2874126" cy="2602391"/>
          </a:xfrm>
          <a:custGeom>
            <a:avLst/>
            <a:gdLst/>
            <a:ahLst/>
            <a:cxnLst/>
            <a:rect l="l" t="t" r="r" b="b"/>
            <a:pathLst>
              <a:path w="2874126" h="2602391">
                <a:moveTo>
                  <a:pt x="0" y="0"/>
                </a:moveTo>
                <a:lnTo>
                  <a:pt x="2874126" y="0"/>
                </a:lnTo>
                <a:lnTo>
                  <a:pt x="2874126" y="2602391"/>
                </a:lnTo>
                <a:lnTo>
                  <a:pt x="0" y="2602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342976" y="5674491"/>
            <a:ext cx="4916324" cy="4871631"/>
          </a:xfrm>
          <a:custGeom>
            <a:avLst/>
            <a:gdLst/>
            <a:ahLst/>
            <a:cxnLst/>
            <a:rect l="l" t="t" r="r" b="b"/>
            <a:pathLst>
              <a:path w="4916324" h="4871631">
                <a:moveTo>
                  <a:pt x="0" y="0"/>
                </a:moveTo>
                <a:lnTo>
                  <a:pt x="4916324" y="0"/>
                </a:lnTo>
                <a:lnTo>
                  <a:pt x="4916324" y="4871631"/>
                </a:lnTo>
                <a:lnTo>
                  <a:pt x="0" y="4871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31189" y="903137"/>
            <a:ext cx="7812811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 </a:t>
            </a:r>
            <a:r>
              <a:rPr lang="en-US" sz="7599" dirty="0">
                <a:latin typeface="Sniglet"/>
                <a:ea typeface="Sniglet"/>
                <a:cs typeface="Sniglet"/>
                <a:sym typeface="Sniglet"/>
              </a:rPr>
              <a:t>Objectives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31189" y="3722964"/>
            <a:ext cx="11231463" cy="4385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7" lvl="1" indent="-248284" algn="just">
              <a:lnSpc>
                <a:spcPts val="5749"/>
              </a:lnSpc>
              <a:buFont typeface="Arial"/>
              <a:buChar char="•"/>
            </a:pPr>
            <a:r>
              <a:rPr lang="en-US" sz="2299" spc="156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Automate routine generation with minimal manual input</a:t>
            </a:r>
          </a:p>
          <a:p>
            <a:pPr marL="496567" lvl="1" indent="-248284" algn="just">
              <a:lnSpc>
                <a:spcPts val="5749"/>
              </a:lnSpc>
              <a:buFont typeface="Arial"/>
              <a:buChar char="•"/>
            </a:pPr>
            <a:r>
              <a:rPr lang="en-US" sz="2299" spc="156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Respect credit hours, time slots, and teacher availability</a:t>
            </a:r>
          </a:p>
          <a:p>
            <a:pPr marL="496567" lvl="1" indent="-248284" algn="just">
              <a:lnSpc>
                <a:spcPts val="5749"/>
              </a:lnSpc>
              <a:buFont typeface="Arial"/>
              <a:buChar char="•"/>
            </a:pPr>
            <a:r>
              <a:rPr lang="en-US" sz="2299" spc="156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Honor teacher preferences &amp; ranks to maximize satisfaction</a:t>
            </a:r>
          </a:p>
          <a:p>
            <a:pPr marL="496567" lvl="1" indent="-248284" algn="just">
              <a:lnSpc>
                <a:spcPts val="5749"/>
              </a:lnSpc>
              <a:buFont typeface="Arial"/>
              <a:buChar char="•"/>
            </a:pPr>
            <a:r>
              <a:rPr lang="en-US" sz="2299" spc="156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Avoid scheduling conflicts between classes and teachers</a:t>
            </a:r>
          </a:p>
          <a:p>
            <a:pPr marL="496567" lvl="1" indent="-248284" algn="just">
              <a:lnSpc>
                <a:spcPts val="5749"/>
              </a:lnSpc>
              <a:buFont typeface="Arial"/>
              <a:buChar char="•"/>
            </a:pPr>
            <a:r>
              <a:rPr lang="en-US" sz="2299" spc="156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Export professional routines in Excel format</a:t>
            </a:r>
          </a:p>
          <a:p>
            <a:pPr algn="just">
              <a:lnSpc>
                <a:spcPts val="5749"/>
              </a:lnSpc>
            </a:pPr>
            <a:endParaRPr lang="en-US" sz="2299" spc="156" dirty="0">
              <a:solidFill>
                <a:srgbClr val="1B44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70159" y="2643671"/>
            <a:ext cx="1306984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What we aimed to achieve: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342976" y="5674491"/>
            <a:ext cx="4916324" cy="4871631"/>
          </a:xfrm>
          <a:custGeom>
            <a:avLst/>
            <a:gdLst/>
            <a:ahLst/>
            <a:cxnLst/>
            <a:rect l="l" t="t" r="r" b="b"/>
            <a:pathLst>
              <a:path w="4916324" h="4871631">
                <a:moveTo>
                  <a:pt x="0" y="0"/>
                </a:moveTo>
                <a:lnTo>
                  <a:pt x="4916324" y="0"/>
                </a:lnTo>
                <a:lnTo>
                  <a:pt x="4916324" y="4871631"/>
                </a:lnTo>
                <a:lnTo>
                  <a:pt x="0" y="4871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31189" y="903137"/>
            <a:ext cx="7812811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dirty="0">
                <a:latin typeface="Sniglet"/>
                <a:ea typeface="Sniglet"/>
                <a:cs typeface="Sniglet"/>
                <a:sym typeface="Sniglet"/>
              </a:rPr>
              <a:t>Challenges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31189" y="3722964"/>
            <a:ext cx="11231463" cy="4258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7" lvl="1" indent="-248284" algn="just">
              <a:lnSpc>
                <a:spcPts val="5749"/>
              </a:lnSpc>
              <a:buFont typeface="Arial"/>
              <a:buChar char="•"/>
            </a:pPr>
            <a:r>
              <a:rPr lang="en-US" sz="2299" spc="156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Dynamically assign slots by credit hours</a:t>
            </a:r>
          </a:p>
          <a:p>
            <a:pPr marL="496567" lvl="1" indent="-248284" algn="just">
              <a:lnSpc>
                <a:spcPts val="5749"/>
              </a:lnSpc>
              <a:buFont typeface="Arial"/>
              <a:buChar char="•"/>
            </a:pPr>
            <a:r>
              <a:rPr lang="en-US" sz="2299" spc="156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Respect teacher rankings and availability</a:t>
            </a:r>
          </a:p>
          <a:p>
            <a:pPr marL="496567" lvl="1" indent="-248284" algn="just">
              <a:lnSpc>
                <a:spcPts val="5749"/>
              </a:lnSpc>
              <a:buFont typeface="Arial"/>
              <a:buChar char="•"/>
            </a:pPr>
            <a:r>
              <a:rPr lang="en-US" sz="2299" spc="156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Prevent overlapping class schedules</a:t>
            </a:r>
          </a:p>
          <a:p>
            <a:pPr marL="496567" lvl="1" indent="-248284" algn="just">
              <a:lnSpc>
                <a:spcPts val="5749"/>
              </a:lnSpc>
              <a:buFont typeface="Arial"/>
              <a:buChar char="•"/>
            </a:pPr>
            <a:r>
              <a:rPr lang="en-US" sz="2299" spc="156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Prioritize teachers with higher ranks for better slots</a:t>
            </a:r>
          </a:p>
          <a:p>
            <a:pPr marL="496567" lvl="1" indent="-248284" algn="just">
              <a:lnSpc>
                <a:spcPts val="5749"/>
              </a:lnSpc>
              <a:buFont typeface="Arial"/>
              <a:buChar char="•"/>
            </a:pPr>
            <a:r>
              <a:rPr lang="en-US" sz="2299" spc="156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Ensure fairness while generating a complete, usable routine</a:t>
            </a:r>
          </a:p>
          <a:p>
            <a:pPr algn="just">
              <a:lnSpc>
                <a:spcPts val="5749"/>
              </a:lnSpc>
            </a:pPr>
            <a:endParaRPr lang="en-US" sz="2299" spc="156" dirty="0">
              <a:solidFill>
                <a:srgbClr val="1B44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70159" y="2643671"/>
            <a:ext cx="1306984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Problems we needed to solve: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665225" y="7055346"/>
            <a:ext cx="3261303" cy="3231654"/>
          </a:xfrm>
          <a:custGeom>
            <a:avLst/>
            <a:gdLst/>
            <a:ahLst/>
            <a:cxnLst/>
            <a:rect l="l" t="t" r="r" b="b"/>
            <a:pathLst>
              <a:path w="3261303" h="3231654">
                <a:moveTo>
                  <a:pt x="0" y="0"/>
                </a:moveTo>
                <a:lnTo>
                  <a:pt x="3261302" y="0"/>
                </a:lnTo>
                <a:lnTo>
                  <a:pt x="3261302" y="3231654"/>
                </a:lnTo>
                <a:lnTo>
                  <a:pt x="0" y="3231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12139" y="903137"/>
            <a:ext cx="14720953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dirty="0">
                <a:latin typeface="Sniglet"/>
                <a:ea typeface="Sniglet"/>
                <a:cs typeface="Sniglet"/>
                <a:sym typeface="Sniglet"/>
              </a:rPr>
              <a:t>Constraints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925764"/>
            <a:ext cx="8749755" cy="487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0852" lvl="1" indent="-280426" algn="just">
              <a:lnSpc>
                <a:spcPts val="5611"/>
              </a:lnSpc>
              <a:buFont typeface="Arial"/>
              <a:buChar char="•"/>
            </a:pPr>
            <a:r>
              <a:rPr lang="en-US" sz="2597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Course Credit:</a:t>
            </a:r>
          </a:p>
          <a:p>
            <a:pPr algn="just">
              <a:lnSpc>
                <a:spcPts val="5611"/>
              </a:lnSpc>
            </a:pPr>
            <a:r>
              <a:rPr lang="en-US" sz="2597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      Theory: Hours = Credit</a:t>
            </a:r>
          </a:p>
          <a:p>
            <a:pPr algn="just">
              <a:lnSpc>
                <a:spcPts val="5611"/>
              </a:lnSpc>
            </a:pPr>
            <a:r>
              <a:rPr lang="en-US" sz="2597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      Lab: Fixed 3-hour block</a:t>
            </a:r>
          </a:p>
          <a:p>
            <a:pPr marL="560852" lvl="1" indent="-280426" algn="just">
              <a:lnSpc>
                <a:spcPts val="5611"/>
              </a:lnSpc>
              <a:buFont typeface="Arial"/>
              <a:buChar char="•"/>
            </a:pPr>
            <a:r>
              <a:rPr lang="en-US" sz="2597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Time Slots:</a:t>
            </a:r>
          </a:p>
          <a:p>
            <a:pPr algn="just">
              <a:lnSpc>
                <a:spcPts val="5611"/>
              </a:lnSpc>
            </a:pPr>
            <a:r>
              <a:rPr lang="en-US" sz="2597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      Theory: 9 AM – 1 PM</a:t>
            </a:r>
          </a:p>
          <a:p>
            <a:pPr algn="just">
              <a:lnSpc>
                <a:spcPts val="5611"/>
              </a:lnSpc>
            </a:pPr>
            <a:r>
              <a:rPr lang="en-US" sz="2597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       Lab: 2 PM – 5 PM</a:t>
            </a:r>
          </a:p>
          <a:p>
            <a:pPr algn="just">
              <a:lnSpc>
                <a:spcPts val="5611"/>
              </a:lnSpc>
            </a:pPr>
            <a:endParaRPr lang="en-US" sz="2597">
              <a:solidFill>
                <a:srgbClr val="1B44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546121" y="2220914"/>
            <a:ext cx="8749755" cy="557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11"/>
              </a:lnSpc>
            </a:pPr>
            <a:endParaRPr/>
          </a:p>
          <a:p>
            <a:pPr marL="560852" lvl="1" indent="-280426" algn="just">
              <a:lnSpc>
                <a:spcPts val="5611"/>
              </a:lnSpc>
              <a:buFont typeface="Arial"/>
              <a:buChar char="•"/>
            </a:pPr>
            <a:r>
              <a:rPr lang="en-US" sz="2597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Teacher Ranking:</a:t>
            </a:r>
          </a:p>
          <a:p>
            <a:pPr algn="just">
              <a:lnSpc>
                <a:spcPts val="5611"/>
              </a:lnSpc>
            </a:pPr>
            <a:r>
              <a:rPr lang="en-US" sz="2597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          Higher rank = Higher slot priority</a:t>
            </a:r>
          </a:p>
          <a:p>
            <a:pPr marL="560852" lvl="1" indent="-280426" algn="just">
              <a:lnSpc>
                <a:spcPts val="5611"/>
              </a:lnSpc>
              <a:buFont typeface="Arial"/>
              <a:buChar char="•"/>
            </a:pPr>
            <a:r>
              <a:rPr lang="en-US" sz="2597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Slot Availability:</a:t>
            </a:r>
          </a:p>
          <a:p>
            <a:pPr algn="just">
              <a:lnSpc>
                <a:spcPts val="5611"/>
              </a:lnSpc>
            </a:pPr>
            <a:r>
              <a:rPr lang="en-US" sz="2597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          Class assigned only if teacher is free</a:t>
            </a:r>
          </a:p>
          <a:p>
            <a:pPr marL="560852" lvl="1" indent="-280426" algn="just">
              <a:lnSpc>
                <a:spcPts val="5611"/>
              </a:lnSpc>
              <a:buFont typeface="Arial"/>
              <a:buChar char="•"/>
            </a:pPr>
            <a:r>
              <a:rPr lang="en-US" sz="2597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Conflict-Free:</a:t>
            </a:r>
          </a:p>
          <a:p>
            <a:pPr algn="just">
              <a:lnSpc>
                <a:spcPts val="5611"/>
              </a:lnSpc>
            </a:pPr>
            <a:r>
              <a:rPr lang="en-US" sz="2597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          No overlapping classes for any teacher</a:t>
            </a:r>
          </a:p>
          <a:p>
            <a:pPr algn="just">
              <a:lnSpc>
                <a:spcPts val="5611"/>
              </a:lnSpc>
            </a:pPr>
            <a:endParaRPr lang="en-US" sz="2597">
              <a:solidFill>
                <a:srgbClr val="1B44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026697" y="7203200"/>
            <a:ext cx="3261303" cy="3231654"/>
          </a:xfrm>
          <a:custGeom>
            <a:avLst/>
            <a:gdLst/>
            <a:ahLst/>
            <a:cxnLst/>
            <a:rect l="l" t="t" r="r" b="b"/>
            <a:pathLst>
              <a:path w="3261303" h="3231654">
                <a:moveTo>
                  <a:pt x="0" y="0"/>
                </a:moveTo>
                <a:lnTo>
                  <a:pt x="3261303" y="0"/>
                </a:lnTo>
                <a:lnTo>
                  <a:pt x="3261303" y="3231655"/>
                </a:lnTo>
                <a:lnTo>
                  <a:pt x="0" y="3231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31189" y="903137"/>
            <a:ext cx="9841074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dirty="0">
                <a:latin typeface="Sniglet"/>
                <a:ea typeface="Sniglet"/>
                <a:cs typeface="Sniglet"/>
                <a:sym typeface="Sniglet"/>
              </a:rPr>
              <a:t>Requirement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31189" y="3006381"/>
            <a:ext cx="12666809" cy="534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35"/>
              </a:lnSpc>
            </a:pPr>
            <a:endParaRPr dirty="0"/>
          </a:p>
          <a:p>
            <a:pPr marL="496567" lvl="1" indent="-248284" algn="just">
              <a:lnSpc>
                <a:spcPts val="5335"/>
              </a:lnSpc>
              <a:buFont typeface="Arial"/>
              <a:buChar char="•"/>
            </a:pPr>
            <a:r>
              <a:rPr lang="en-US" sz="2299" spc="156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Course list and credit hours for all semesters (1st–4th year)</a:t>
            </a:r>
          </a:p>
          <a:p>
            <a:pPr marL="496567" lvl="1" indent="-248284" algn="just">
              <a:lnSpc>
                <a:spcPts val="5335"/>
              </a:lnSpc>
              <a:buFont typeface="Arial"/>
              <a:buChar char="•"/>
            </a:pPr>
            <a:r>
              <a:rPr lang="en-US" sz="2299" spc="156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Teacher information including availability and designation</a:t>
            </a:r>
          </a:p>
          <a:p>
            <a:pPr marL="496567" lvl="1" indent="-248284" algn="just">
              <a:lnSpc>
                <a:spcPts val="5335"/>
              </a:lnSpc>
              <a:buFont typeface="Arial"/>
              <a:buChar char="•"/>
            </a:pPr>
            <a:r>
              <a:rPr lang="en-US" sz="2299" spc="156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Weekly time slots (Sunday to Thursday, 9 AM – 1 PM and 2 PM - 5 PM)</a:t>
            </a:r>
          </a:p>
          <a:p>
            <a:pPr marL="496567" lvl="1" indent="-248284" algn="just">
              <a:lnSpc>
                <a:spcPts val="5335"/>
              </a:lnSpc>
              <a:buFont typeface="Arial"/>
              <a:buChar char="•"/>
            </a:pPr>
            <a:r>
              <a:rPr lang="en-US" sz="2299" spc="156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Constraints to prevent class overlaps and teacher conflicts</a:t>
            </a:r>
          </a:p>
          <a:p>
            <a:pPr marL="496567" lvl="1" indent="-248284" algn="just">
              <a:lnSpc>
                <a:spcPts val="5335"/>
              </a:lnSpc>
              <a:buFont typeface="Arial"/>
              <a:buChar char="•"/>
            </a:pPr>
            <a:r>
              <a:rPr lang="en-US" sz="2299" spc="156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Rules for priority-based scheduling</a:t>
            </a:r>
          </a:p>
          <a:p>
            <a:pPr algn="just">
              <a:lnSpc>
                <a:spcPts val="5335"/>
              </a:lnSpc>
            </a:pPr>
            <a:endParaRPr lang="en-US" sz="2299" spc="156" dirty="0">
              <a:solidFill>
                <a:srgbClr val="1B44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5335"/>
              </a:lnSpc>
            </a:pPr>
            <a:endParaRPr lang="en-US" sz="2299" spc="156" dirty="0">
              <a:solidFill>
                <a:srgbClr val="1B44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540644" y="7055346"/>
            <a:ext cx="3261303" cy="3231654"/>
          </a:xfrm>
          <a:custGeom>
            <a:avLst/>
            <a:gdLst/>
            <a:ahLst/>
            <a:cxnLst/>
            <a:rect l="l" t="t" r="r" b="b"/>
            <a:pathLst>
              <a:path w="3261303" h="3231654">
                <a:moveTo>
                  <a:pt x="0" y="0"/>
                </a:moveTo>
                <a:lnTo>
                  <a:pt x="3261302" y="0"/>
                </a:lnTo>
                <a:lnTo>
                  <a:pt x="3261302" y="3231654"/>
                </a:lnTo>
                <a:lnTo>
                  <a:pt x="0" y="3231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429868" y="3006954"/>
            <a:ext cx="6958202" cy="6100536"/>
          </a:xfrm>
          <a:custGeom>
            <a:avLst/>
            <a:gdLst/>
            <a:ahLst/>
            <a:cxnLst/>
            <a:rect l="l" t="t" r="r" b="b"/>
            <a:pathLst>
              <a:path w="6958202" h="6100536">
                <a:moveTo>
                  <a:pt x="0" y="0"/>
                </a:moveTo>
                <a:lnTo>
                  <a:pt x="6958202" y="0"/>
                </a:lnTo>
                <a:lnTo>
                  <a:pt x="6958202" y="6100536"/>
                </a:lnTo>
                <a:lnTo>
                  <a:pt x="0" y="61005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44" b="-179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31189" y="903137"/>
            <a:ext cx="9841074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dirty="0">
                <a:latin typeface="Sniglet"/>
                <a:ea typeface="Sniglet"/>
                <a:cs typeface="Sniglet"/>
                <a:sym typeface="Sniglet"/>
              </a:rPr>
              <a:t>System overview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371600" y="876300"/>
            <a:ext cx="7812811" cy="83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35"/>
              </a:lnSpc>
              <a:spcBef>
                <a:spcPct val="0"/>
              </a:spcBef>
            </a:pPr>
            <a:r>
              <a:rPr lang="en-US" sz="6033" dirty="0">
                <a:latin typeface="Sniglet"/>
                <a:ea typeface="Sniglet"/>
                <a:cs typeface="Sniglet"/>
                <a:sym typeface="Sniglet"/>
              </a:rPr>
              <a:t>Flow Chart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4EDB3C-7DC0-4268-B4C1-5DDC739E5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723900"/>
            <a:ext cx="9525000" cy="92166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154102" y="2321833"/>
            <a:ext cx="7699391" cy="6024773"/>
          </a:xfrm>
          <a:custGeom>
            <a:avLst/>
            <a:gdLst/>
            <a:ahLst/>
            <a:cxnLst/>
            <a:rect l="l" t="t" r="r" b="b"/>
            <a:pathLst>
              <a:path w="7699391" h="6024773">
                <a:moveTo>
                  <a:pt x="0" y="0"/>
                </a:moveTo>
                <a:lnTo>
                  <a:pt x="7699391" y="0"/>
                </a:lnTo>
                <a:lnTo>
                  <a:pt x="7699391" y="6024773"/>
                </a:lnTo>
                <a:lnTo>
                  <a:pt x="0" y="60247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19175" y="556260"/>
            <a:ext cx="12291054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7599" dirty="0">
                <a:latin typeface="Sniglet"/>
                <a:ea typeface="Sniglet"/>
                <a:cs typeface="Sniglet"/>
                <a:sym typeface="Sniglet"/>
              </a:rPr>
              <a:t>Logic &amp; Pseudocode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22038"/>
            <a:ext cx="8701155" cy="4559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just">
              <a:lnSpc>
                <a:spcPts val="3619"/>
              </a:lnSpc>
              <a:buFont typeface="Arial"/>
              <a:buChar char="•"/>
            </a:pPr>
            <a:r>
              <a:rPr lang="en-US" sz="1999" spc="135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If a preferred slot is free ➜ Assign the class</a:t>
            </a:r>
          </a:p>
          <a:p>
            <a:pPr marL="431799" lvl="1" indent="-215899" algn="just">
              <a:lnSpc>
                <a:spcPts val="3619"/>
              </a:lnSpc>
              <a:buFont typeface="Arial"/>
              <a:buChar char="•"/>
            </a:pPr>
            <a:r>
              <a:rPr lang="en-US" sz="1999" spc="135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If there is no free slots ➜ Try to reassign existing teacher</a:t>
            </a:r>
          </a:p>
          <a:p>
            <a:pPr marL="431799" lvl="1" indent="-215899" algn="just">
              <a:lnSpc>
                <a:spcPts val="3619"/>
              </a:lnSpc>
              <a:buFont typeface="Arial"/>
              <a:buChar char="•"/>
            </a:pPr>
            <a:r>
              <a:rPr lang="en-US" sz="1999" spc="135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Reassign only if the current teacher has alternative free slots</a:t>
            </a:r>
          </a:p>
          <a:p>
            <a:pPr marL="431799" lvl="1" indent="-215899" algn="just">
              <a:lnSpc>
                <a:spcPts val="3619"/>
              </a:lnSpc>
              <a:buFont typeface="Arial"/>
              <a:buChar char="•"/>
            </a:pPr>
            <a:r>
              <a:rPr lang="en-US" sz="1999" spc="135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Ensure: </a:t>
            </a:r>
          </a:p>
          <a:p>
            <a:pPr algn="just">
              <a:lnSpc>
                <a:spcPts val="3619"/>
              </a:lnSpc>
            </a:pPr>
            <a:r>
              <a:rPr lang="en-US" sz="1999" spc="135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    -No teacher/class conflict</a:t>
            </a:r>
          </a:p>
          <a:p>
            <a:pPr algn="just">
              <a:lnSpc>
                <a:spcPts val="3619"/>
              </a:lnSpc>
            </a:pPr>
            <a:r>
              <a:rPr lang="en-US" sz="1999" spc="135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    -Teacher doesn’t take classes of the same slot same day</a:t>
            </a:r>
          </a:p>
          <a:p>
            <a:pPr algn="just">
              <a:lnSpc>
                <a:spcPts val="3619"/>
              </a:lnSpc>
            </a:pPr>
            <a:r>
              <a:rPr lang="en-US" sz="1999" spc="135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    -Fair distribution based on rank &amp; preferences</a:t>
            </a:r>
          </a:p>
          <a:p>
            <a:pPr algn="just">
              <a:lnSpc>
                <a:spcPts val="3619"/>
              </a:lnSpc>
            </a:pPr>
            <a:r>
              <a:rPr lang="en-US" sz="1999" spc="135" dirty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     -Labs occupy 3 consecutive slots</a:t>
            </a:r>
          </a:p>
          <a:p>
            <a:pPr algn="just">
              <a:lnSpc>
                <a:spcPts val="3619"/>
              </a:lnSpc>
            </a:pPr>
            <a:endParaRPr lang="en-US" sz="1999" spc="135" dirty="0">
              <a:solidFill>
                <a:srgbClr val="1B44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577</Words>
  <Application>Microsoft Office PowerPoint</Application>
  <PresentationFormat>Custom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Poppins</vt:lpstr>
      <vt:lpstr>Arial</vt:lpstr>
      <vt:lpstr>Sniglet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Pastel Gradient Modern Computer Presentation</dc:title>
  <dc:creator>TAJBID HOSSAIN</dc:creator>
  <cp:lastModifiedBy>Saiful Islam</cp:lastModifiedBy>
  <cp:revision>8</cp:revision>
  <dcterms:created xsi:type="dcterms:W3CDTF">2006-08-16T00:00:00Z</dcterms:created>
  <dcterms:modified xsi:type="dcterms:W3CDTF">2025-05-14T10:05:45Z</dcterms:modified>
  <dc:identifier>DAGnWQ7Nf-A</dc:identifier>
</cp:coreProperties>
</file>