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AKUNTANSI</a:t>
            </a:r>
            <a:br>
              <a:rPr lang="en-US" dirty="0"/>
            </a:br>
            <a:r>
              <a:rPr lang="en-US" dirty="0"/>
              <a:t>MANAJEMEN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Bag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6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Klasifikasi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851102"/>
            <a:ext cx="10527377" cy="4248615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berpedoman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i="1" dirty="0"/>
              <a:t>“</a:t>
            </a:r>
            <a:r>
              <a:rPr lang="en-US" i="1" dirty="0" smtClean="0"/>
              <a:t>different classification </a:t>
            </a:r>
            <a:r>
              <a:rPr lang="en-US" i="1" dirty="0"/>
              <a:t>of costs for different purposes”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pula</a:t>
            </a:r>
            <a:r>
              <a:rPr lang="en-US" dirty="0" smtClean="0"/>
              <a:t>.</a:t>
            </a:r>
            <a:r>
              <a:rPr lang="sv-SE" dirty="0"/>
              <a:t> </a:t>
            </a:r>
            <a:endParaRPr lang="sv-SE" dirty="0" smtClean="0"/>
          </a:p>
          <a:p>
            <a:r>
              <a:rPr lang="sv-SE" dirty="0" smtClean="0"/>
              <a:t>Sesuai </a:t>
            </a:r>
            <a:r>
              <a:rPr lang="sv-SE" dirty="0"/>
              <a:t>dengan kebutuhan pemakai informasi, biaya dapat </a:t>
            </a:r>
            <a:r>
              <a:rPr lang="sv-SE" dirty="0" smtClean="0"/>
              <a:t>diklasifikasi </a:t>
            </a:r>
            <a:r>
              <a:rPr lang="en-US" dirty="0" err="1" smtClean="0"/>
              <a:t>berdasarkan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fi-FI" dirty="0"/>
              <a:t> </a:t>
            </a:r>
            <a:r>
              <a:rPr lang="fi-FI" dirty="0" smtClean="0"/>
              <a:t>   a</a:t>
            </a:r>
            <a:r>
              <a:rPr lang="fi-FI" dirty="0"/>
              <a:t>. Fungsi kegiatan utama perusahaan</a:t>
            </a:r>
          </a:p>
          <a:p>
            <a:pPr marL="0" indent="0">
              <a:buNone/>
            </a:pPr>
            <a:r>
              <a:rPr lang="en-US" dirty="0" smtClean="0"/>
              <a:t>    b</a:t>
            </a:r>
            <a:r>
              <a:rPr lang="en-US" dirty="0"/>
              <a:t>.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volume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c</a:t>
            </a:r>
            <a:r>
              <a:rPr lang="en-US" dirty="0"/>
              <a:t>.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d</a:t>
            </a:r>
            <a:r>
              <a:rPr lang="en-US" dirty="0"/>
              <a:t>.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e</a:t>
            </a:r>
            <a:r>
              <a:rPr lang="en-US" dirty="0"/>
              <a:t>.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pembebanan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pendapatan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f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tidaknya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diidentifikasikan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g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tidaknya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dikendalikan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71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pemasaran</a:t>
            </a:r>
            <a:endParaRPr lang="en-US" dirty="0"/>
          </a:p>
          <a:p>
            <a:r>
              <a:rPr lang="es-ES" dirty="0"/>
              <a:t>c. </a:t>
            </a:r>
            <a:r>
              <a:rPr lang="es-ES" dirty="0" err="1"/>
              <a:t>Biaya</a:t>
            </a:r>
            <a:r>
              <a:rPr lang="es-ES" dirty="0"/>
              <a:t> </a:t>
            </a:r>
            <a:r>
              <a:rPr lang="es-ES" dirty="0" err="1"/>
              <a:t>administrasi</a:t>
            </a:r>
            <a:r>
              <a:rPr lang="es-ES" dirty="0"/>
              <a:t> dan </a:t>
            </a:r>
            <a:r>
              <a:rPr lang="es-ES" dirty="0" err="1"/>
              <a:t>umum</a:t>
            </a:r>
            <a:endParaRPr lang="es-ES" dirty="0"/>
          </a:p>
          <a:p>
            <a:r>
              <a:rPr lang="en-US" dirty="0"/>
              <a:t>d.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keuangan</a:t>
            </a:r>
            <a:r>
              <a:rPr lang="en-US" dirty="0"/>
              <a:t> </a:t>
            </a:r>
            <a:r>
              <a:rPr lang="en-US" i="1" dirty="0"/>
              <a:t>(financial)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volume </a:t>
            </a:r>
            <a:r>
              <a:rPr lang="en-US" dirty="0" smtClean="0"/>
              <a:t>KEGIATAN </a:t>
            </a:r>
            <a:r>
              <a:rPr lang="en-US" dirty="0" err="1"/>
              <a:t>terhadap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biaya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Biaya</a:t>
            </a:r>
            <a:r>
              <a:rPr lang="en-US" dirty="0"/>
              <a:t> variable</a:t>
            </a:r>
          </a:p>
          <a:p>
            <a:r>
              <a:rPr lang="en-US" dirty="0"/>
              <a:t>b.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tetap</a:t>
            </a:r>
            <a:endParaRPr lang="en-US" dirty="0"/>
          </a:p>
          <a:p>
            <a:r>
              <a:rPr lang="en-US" dirty="0"/>
              <a:t>c. </a:t>
            </a:r>
            <a:r>
              <a:rPr lang="en-US" dirty="0" err="1"/>
              <a:t>Biaya</a:t>
            </a:r>
            <a:r>
              <a:rPr lang="en-US" dirty="0"/>
              <a:t> semi </a:t>
            </a:r>
            <a:r>
              <a:rPr lang="en-US" dirty="0" err="1"/>
              <a:t>Variabel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83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</a:t>
            </a:r>
            <a:r>
              <a:rPr lang="en-US" dirty="0" err="1"/>
              <a:t>lalu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masa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datang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251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Klasifikasi biaya berdasarkan pengaruh pengambilan keputusan terhadap</a:t>
            </a:r>
            <a:br>
              <a:rPr lang="sv-SE" dirty="0"/>
            </a:br>
            <a:r>
              <a:rPr lang="en-US" dirty="0" err="1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relevan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relevan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50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</a:t>
            </a:r>
            <a:r>
              <a:rPr lang="en-US" dirty="0" err="1"/>
              <a:t>pembebanan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periode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tidaknya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diidentifikasikan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departemen</a:t>
            </a:r>
            <a:endParaRPr lang="en-US" dirty="0"/>
          </a:p>
          <a:p>
            <a:r>
              <a:rPr lang="nn-NO" dirty="0"/>
              <a:t>b. Biaya tidak langsung departemen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51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tidaknya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dikendalikan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/>
              <a:t>terkendalikan</a:t>
            </a:r>
            <a:endParaRPr lang="en-US" dirty="0"/>
          </a:p>
          <a:p>
            <a:r>
              <a:rPr lang="en-US" dirty="0"/>
              <a:t>b.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terkendalikan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9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8771"/>
          </a:xfrm>
        </p:spPr>
        <p:txBody>
          <a:bodyPr/>
          <a:lstStyle/>
          <a:p>
            <a:r>
              <a:rPr lang="en-US" b="1" dirty="0" err="1"/>
              <a:t>Kode</a:t>
            </a:r>
            <a:r>
              <a:rPr lang="en-US" b="1" dirty="0"/>
              <a:t> </a:t>
            </a:r>
            <a:r>
              <a:rPr lang="en-US" b="1" dirty="0" err="1"/>
              <a:t>Etik</a:t>
            </a:r>
            <a:r>
              <a:rPr lang="en-US" b="1" dirty="0"/>
              <a:t> </a:t>
            </a:r>
            <a:r>
              <a:rPr lang="en-US" b="1" dirty="0" err="1"/>
              <a:t>Akuntan</a:t>
            </a:r>
            <a:r>
              <a:rPr lang="en-US" b="1" dirty="0"/>
              <a:t> </a:t>
            </a:r>
            <a:r>
              <a:rPr lang="en-US" b="1" dirty="0" err="1"/>
              <a:t>Manajemen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17288"/>
            <a:ext cx="10363826" cy="4449336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etik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Michael Josephson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“Teaching Ethical </a:t>
            </a:r>
            <a:r>
              <a:rPr lang="en-US" i="1" dirty="0" smtClean="0"/>
              <a:t>decision Making </a:t>
            </a:r>
            <a:r>
              <a:rPr lang="en-US" i="1" dirty="0"/>
              <a:t>and Principled Reasoning” </a:t>
            </a:r>
            <a:r>
              <a:rPr lang="en-US" dirty="0" err="1"/>
              <a:t>adalah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a</a:t>
            </a:r>
            <a:r>
              <a:rPr lang="en-US" dirty="0"/>
              <a:t>. </a:t>
            </a:r>
            <a:r>
              <a:rPr lang="en-US" dirty="0" err="1" smtClean="0"/>
              <a:t>Kejujuran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</a:t>
            </a:r>
            <a:r>
              <a:rPr lang="en-US" dirty="0"/>
              <a:t>. </a:t>
            </a:r>
            <a:r>
              <a:rPr lang="en-US" dirty="0" err="1"/>
              <a:t>Integritas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c</a:t>
            </a:r>
            <a:r>
              <a:rPr lang="en-US" dirty="0"/>
              <a:t>. </a:t>
            </a:r>
            <a:r>
              <a:rPr lang="en-US" dirty="0" err="1"/>
              <a:t>Pemenuhan</a:t>
            </a:r>
            <a:r>
              <a:rPr lang="en-US" dirty="0"/>
              <a:t> </a:t>
            </a:r>
            <a:r>
              <a:rPr lang="en-US" dirty="0" err="1"/>
              <a:t>janji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d</a:t>
            </a:r>
            <a:r>
              <a:rPr lang="en-US" dirty="0"/>
              <a:t>. </a:t>
            </a:r>
            <a:r>
              <a:rPr lang="en-US" dirty="0" err="1"/>
              <a:t>Kesetiaan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e</a:t>
            </a:r>
            <a:r>
              <a:rPr lang="en-US" dirty="0"/>
              <a:t>. </a:t>
            </a:r>
            <a:r>
              <a:rPr lang="en-US" dirty="0" err="1"/>
              <a:t>Keadilan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f</a:t>
            </a:r>
            <a:r>
              <a:rPr lang="en-US" dirty="0"/>
              <a:t>. </a:t>
            </a:r>
            <a:r>
              <a:rPr lang="en-US" dirty="0" err="1"/>
              <a:t>Kepedulian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sesame</a:t>
            </a:r>
          </a:p>
          <a:p>
            <a:pPr marL="0" indent="0">
              <a:buNone/>
            </a:pPr>
            <a:r>
              <a:rPr lang="en-US" dirty="0" smtClean="0"/>
              <a:t>    g</a:t>
            </a:r>
            <a:r>
              <a:rPr lang="en-US" dirty="0"/>
              <a:t>. </a:t>
            </a:r>
            <a:r>
              <a:rPr lang="en-US" dirty="0" err="1"/>
              <a:t>Penghargaan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orang lain</a:t>
            </a:r>
          </a:p>
          <a:p>
            <a:pPr marL="0" indent="0">
              <a:buNone/>
            </a:pPr>
            <a:r>
              <a:rPr lang="en-US" dirty="0" smtClean="0"/>
              <a:t>    h</a:t>
            </a:r>
            <a:r>
              <a:rPr lang="en-US" dirty="0"/>
              <a:t>. </a:t>
            </a:r>
            <a:r>
              <a:rPr lang="en-US" dirty="0" err="1"/>
              <a:t>Kewarganegaraan</a:t>
            </a:r>
            <a:r>
              <a:rPr lang="en-US" dirty="0"/>
              <a:t> yang </a:t>
            </a:r>
            <a:r>
              <a:rPr lang="en-US" dirty="0" err="1"/>
              <a:t>bertanggungjawab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/>
              <a:t>. </a:t>
            </a:r>
            <a:r>
              <a:rPr lang="en-US" dirty="0" err="1"/>
              <a:t>Pencapaian</a:t>
            </a:r>
            <a:r>
              <a:rPr lang="en-US" dirty="0"/>
              <a:t> </a:t>
            </a:r>
            <a:r>
              <a:rPr lang="en-US" dirty="0" err="1"/>
              <a:t>kesempurnaan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j</a:t>
            </a:r>
            <a:r>
              <a:rPr lang="en-US" dirty="0"/>
              <a:t>. </a:t>
            </a:r>
            <a:r>
              <a:rPr lang="en-US" dirty="0" err="1"/>
              <a:t>Akuntabilitas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4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etis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akuntan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53190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Kompetensi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a</a:t>
            </a:r>
            <a:r>
              <a:rPr lang="en-US" dirty="0"/>
              <a:t>.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kompetensi</a:t>
            </a:r>
            <a:r>
              <a:rPr lang="en-US" dirty="0"/>
              <a:t> professional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terus</a:t>
            </a:r>
            <a:endParaRPr lang="en-US" dirty="0"/>
          </a:p>
          <a:p>
            <a:pPr marL="0" indent="0">
              <a:buNone/>
            </a:pPr>
            <a:r>
              <a:rPr lang="nl-NL" dirty="0" smtClean="0"/>
              <a:t>        menerus </a:t>
            </a:r>
            <a:r>
              <a:rPr lang="nl-NL" dirty="0"/>
              <a:t>mengembangkan pengetahuan dan keahliannya.</a:t>
            </a:r>
          </a:p>
          <a:p>
            <a:pPr marL="0" indent="0">
              <a:buNone/>
            </a:pPr>
            <a:r>
              <a:rPr lang="en-US" dirty="0" smtClean="0"/>
              <a:t>    b</a:t>
            </a:r>
            <a:r>
              <a:rPr lang="en-US" dirty="0"/>
              <a:t>.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profesionalnya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hokum, </a:t>
            </a:r>
            <a:r>
              <a:rPr lang="en-US" dirty="0" err="1"/>
              <a:t>peraturan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yang </a:t>
            </a:r>
            <a:r>
              <a:rPr lang="en-US" dirty="0" err="1"/>
              <a:t>berlaku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  c</a:t>
            </a:r>
            <a:r>
              <a:rPr lang="en-US" dirty="0"/>
              <a:t>.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setelah</a:t>
            </a:r>
            <a:endParaRPr lang="en-US" dirty="0"/>
          </a:p>
          <a:p>
            <a:pPr marL="0" indent="0">
              <a:buNone/>
            </a:pPr>
            <a:r>
              <a:rPr lang="nn-NO" dirty="0" smtClean="0"/>
              <a:t>        mela </a:t>
            </a:r>
            <a:r>
              <a:rPr lang="nn-NO" dirty="0"/>
              <a:t>kukan analisis yang emmadai terhadap informasi yang relevan </a:t>
            </a:r>
            <a:r>
              <a:rPr lang="nn-NO" dirty="0" smtClean="0"/>
              <a:t>dan</a:t>
            </a:r>
            <a:r>
              <a:rPr lang="en-US" dirty="0" err="1" smtClean="0"/>
              <a:t>andal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262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Pengertian</a:t>
            </a:r>
            <a:r>
              <a:rPr lang="en-US" b="1" dirty="0"/>
              <a:t> </a:t>
            </a: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Manajemen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pengukuran</a:t>
            </a:r>
            <a:r>
              <a:rPr lang="en-US" dirty="0"/>
              <a:t>, </a:t>
            </a:r>
            <a:r>
              <a:rPr lang="en-US" dirty="0" err="1"/>
              <a:t>pencatatan</a:t>
            </a:r>
            <a:r>
              <a:rPr lang="en-US" dirty="0"/>
              <a:t>, </a:t>
            </a:r>
            <a:r>
              <a:rPr lang="en-US" dirty="0" err="1"/>
              <a:t>pengklasifikasian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nn-NO" dirty="0"/>
              <a:t> </a:t>
            </a:r>
            <a:r>
              <a:rPr lang="nn-NO" dirty="0" smtClean="0"/>
              <a:t>  peringkasan </a:t>
            </a:r>
            <a:r>
              <a:rPr lang="nn-NO" dirty="0"/>
              <a:t>dan pelaporan serta penyajian data biaya yang diperlukan oleh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pihak</a:t>
            </a:r>
            <a:r>
              <a:rPr lang="en-US" dirty="0" smtClean="0"/>
              <a:t> </a:t>
            </a:r>
            <a:r>
              <a:rPr lang="en-US" dirty="0"/>
              <a:t>intern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 smtClean="0"/>
              <a:t>.</a:t>
            </a:r>
          </a:p>
          <a:p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dititikberatkan</a:t>
            </a:r>
            <a:r>
              <a:rPr lang="en-US" dirty="0"/>
              <a:t> </a:t>
            </a:r>
            <a:r>
              <a:rPr lang="en-US" dirty="0" err="1"/>
              <a:t>untuk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memenuhi</a:t>
            </a:r>
            <a:r>
              <a:rPr lang="en-US" dirty="0" smtClean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internal </a:t>
            </a:r>
            <a:r>
              <a:rPr lang="en-US" dirty="0" err="1"/>
              <a:t>organisasi</a:t>
            </a:r>
            <a:r>
              <a:rPr lang="en-US" dirty="0"/>
              <a:t> (</a:t>
            </a:r>
            <a:r>
              <a:rPr lang="en-US" dirty="0" err="1"/>
              <a:t>manajemen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8962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5236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etis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akuntan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50742"/>
            <a:ext cx="10363826" cy="40404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II. </a:t>
            </a:r>
            <a:r>
              <a:rPr lang="en-US" dirty="0" err="1" smtClean="0"/>
              <a:t>Kerahasiaan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a</a:t>
            </a:r>
            <a:r>
              <a:rPr lang="en-US" dirty="0"/>
              <a:t>. </a:t>
            </a:r>
            <a:r>
              <a:rPr lang="en-US" dirty="0" err="1"/>
              <a:t>Menahan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mengungkapkan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ijin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rahasia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/>
              <a:t>,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diharuskan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hokum.</a:t>
            </a:r>
          </a:p>
          <a:p>
            <a:pPr marL="0" indent="0">
              <a:buNone/>
            </a:pPr>
            <a:r>
              <a:rPr lang="en-US" dirty="0" smtClean="0"/>
              <a:t>   b</a:t>
            </a:r>
            <a:r>
              <a:rPr lang="en-US" dirty="0"/>
              <a:t>. </a:t>
            </a:r>
            <a:r>
              <a:rPr lang="en-US" dirty="0" err="1"/>
              <a:t>Memberitahu</a:t>
            </a:r>
            <a:r>
              <a:rPr lang="en-US" dirty="0"/>
              <a:t> </a:t>
            </a:r>
            <a:r>
              <a:rPr lang="en-US" dirty="0" err="1"/>
              <a:t>bawahan</a:t>
            </a:r>
            <a:r>
              <a:rPr lang="en-US" dirty="0"/>
              <a:t> </a:t>
            </a:r>
            <a:r>
              <a:rPr lang="en-US" dirty="0" err="1"/>
              <a:t>seperlunya</a:t>
            </a:r>
            <a:r>
              <a:rPr lang="en-US" dirty="0"/>
              <a:t> </a:t>
            </a:r>
            <a:r>
              <a:rPr lang="en-US" dirty="0" err="1"/>
              <a:t>kerahasiaan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diperoleh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memonitor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untuk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/>
              <a:t>kerahasiaan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c</a:t>
            </a:r>
            <a:r>
              <a:rPr lang="en-US" dirty="0"/>
              <a:t>. </a:t>
            </a:r>
            <a:r>
              <a:rPr lang="en-US" dirty="0" err="1"/>
              <a:t>Menahan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tampak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rahasia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kerjanya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etis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4113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8545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etis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akuntan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93902"/>
            <a:ext cx="10363826" cy="485078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III. </a:t>
            </a:r>
            <a:r>
              <a:rPr lang="en-US" dirty="0" err="1" smtClean="0"/>
              <a:t>Integritas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        a</a:t>
            </a:r>
            <a:r>
              <a:rPr lang="en-US" dirty="0"/>
              <a:t>.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konflik</a:t>
            </a:r>
            <a:r>
              <a:rPr lang="en-US" dirty="0"/>
              <a:t> </a:t>
            </a:r>
            <a:r>
              <a:rPr lang="en-US" dirty="0" err="1"/>
              <a:t>kepentingan</a:t>
            </a:r>
            <a:r>
              <a:rPr lang="en-US" dirty="0"/>
              <a:t> yang actual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mengingat</a:t>
            </a:r>
            <a:r>
              <a:rPr lang="en-US" dirty="0" smtClean="0"/>
              <a:t> </a:t>
            </a:r>
            <a:r>
              <a:rPr lang="sv-SE" dirty="0" smtClean="0"/>
              <a:t>kan </a:t>
            </a:r>
            <a:r>
              <a:rPr lang="sv-SE" dirty="0"/>
              <a:t>semua pihak terkait </a:t>
            </a:r>
            <a:r>
              <a:rPr lang="sv-SE" dirty="0" smtClean="0"/>
              <a:t>      	mengenai </a:t>
            </a:r>
            <a:r>
              <a:rPr lang="sv-SE" dirty="0"/>
              <a:t>adanya potensi konflik.</a:t>
            </a:r>
          </a:p>
          <a:p>
            <a:pPr marL="0" indent="0">
              <a:buNone/>
            </a:pPr>
            <a:r>
              <a:rPr lang="en-US" dirty="0" smtClean="0"/>
              <a:t>          b</a:t>
            </a:r>
            <a:r>
              <a:rPr lang="en-US" dirty="0"/>
              <a:t>. </a:t>
            </a:r>
            <a:r>
              <a:rPr lang="en-US" dirty="0" err="1"/>
              <a:t>Menahan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menimbulkan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/>
              <a:t>curigaan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smtClean="0"/>
              <a:t>  	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tugasnya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secara</a:t>
            </a:r>
            <a:r>
              <a:rPr lang="en-US" dirty="0"/>
              <a:t> </a:t>
            </a:r>
            <a:r>
              <a:rPr lang="en-US" dirty="0" err="1" smtClean="0"/>
              <a:t>etis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     c</a:t>
            </a:r>
            <a:r>
              <a:rPr lang="en-US" dirty="0"/>
              <a:t>. </a:t>
            </a:r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pemberian</a:t>
            </a:r>
            <a:r>
              <a:rPr lang="en-US" dirty="0"/>
              <a:t>, </a:t>
            </a:r>
            <a:r>
              <a:rPr lang="en-US" dirty="0" err="1"/>
              <a:t>penghargaan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keramahtamahan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bertugas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     d</a:t>
            </a:r>
            <a:r>
              <a:rPr lang="en-US" dirty="0"/>
              <a:t>. </a:t>
            </a:r>
            <a:r>
              <a:rPr lang="en-US" dirty="0" err="1"/>
              <a:t>Menahan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pengikisan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legitimasi</a:t>
            </a:r>
            <a:r>
              <a:rPr lang="en-US" dirty="0"/>
              <a:t> </a:t>
            </a:r>
            <a:r>
              <a:rPr lang="en-US" dirty="0" err="1" smtClean="0"/>
              <a:t>organisasi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- 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/>
              <a:t>etis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smtClean="0"/>
              <a:t>   	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/>
              <a:t>pasif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     e</a:t>
            </a:r>
            <a:r>
              <a:rPr lang="en-US" dirty="0"/>
              <a:t>. </a:t>
            </a:r>
            <a:r>
              <a:rPr lang="en-US" dirty="0" err="1"/>
              <a:t>Mengenali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mengkomunikasikan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professional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kendala</a:t>
            </a:r>
            <a:r>
              <a:rPr lang="en-US" dirty="0" smtClean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smtClean="0"/>
              <a:t>   	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 smtClean="0"/>
              <a:t>menghalangi</a:t>
            </a:r>
            <a:r>
              <a:rPr lang="en-US" dirty="0" smtClean="0"/>
              <a:t> </a:t>
            </a:r>
            <a:r>
              <a:rPr lang="en-US" dirty="0" err="1"/>
              <a:t>munculnya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yang </a:t>
            </a:r>
            <a:r>
              <a:rPr lang="en-US" dirty="0" err="1"/>
              <a:t>ber</a:t>
            </a:r>
            <a:r>
              <a:rPr lang="en-US" dirty="0"/>
              <a:t> </a:t>
            </a:r>
            <a:r>
              <a:rPr lang="en-US" dirty="0" err="1" smtClean="0"/>
              <a:t>tanggungjawab</a:t>
            </a:r>
            <a:r>
              <a:rPr lang="en-US" dirty="0" smtClean="0"/>
              <a:t> 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/>
              <a:t>keberhasilan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    f</a:t>
            </a:r>
            <a:r>
              <a:rPr lang="en-US" dirty="0"/>
              <a:t>. </a:t>
            </a:r>
            <a:r>
              <a:rPr lang="en-US" dirty="0" err="1"/>
              <a:t>Mengkomunikasikan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 smtClean="0"/>
              <a:t>opini</a:t>
            </a:r>
            <a:r>
              <a:rPr lang="en-US" dirty="0" smtClean="0"/>
              <a:t> pro </a:t>
            </a:r>
            <a:r>
              <a:rPr lang="en-US" dirty="0" err="1"/>
              <a:t>fessional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    g</a:t>
            </a:r>
            <a:r>
              <a:rPr lang="en-US" dirty="0"/>
              <a:t>. </a:t>
            </a:r>
            <a:r>
              <a:rPr lang="en-US" dirty="0" err="1"/>
              <a:t>Menahan</a:t>
            </a:r>
            <a:r>
              <a:rPr lang="en-US" dirty="0"/>
              <a:t> </a:t>
            </a:r>
            <a:r>
              <a:rPr lang="en-US" dirty="0" err="1"/>
              <a:t>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keterlibatan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yang </a:t>
            </a:r>
            <a:r>
              <a:rPr lang="en-US" dirty="0" err="1"/>
              <a:t>merugikan</a:t>
            </a:r>
            <a:r>
              <a:rPr lang="en-US" dirty="0"/>
              <a:t> </a:t>
            </a:r>
            <a:r>
              <a:rPr lang="en-US" dirty="0" err="1"/>
              <a:t>profesi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1968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etis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akuntan</a:t>
            </a:r>
            <a:r>
              <a:rPr lang="en-US" dirty="0"/>
              <a:t> </a:t>
            </a:r>
            <a:r>
              <a:rPr lang="en-US" dirty="0" err="1"/>
              <a:t>manajemen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IV</a:t>
            </a:r>
            <a:r>
              <a:rPr lang="en-US" dirty="0"/>
              <a:t>. </a:t>
            </a:r>
            <a:r>
              <a:rPr lang="en-US" dirty="0" err="1" smtClean="0"/>
              <a:t>Obyektivitas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a</a:t>
            </a:r>
            <a:r>
              <a:rPr lang="en-US" dirty="0"/>
              <a:t>. </a:t>
            </a:r>
            <a:r>
              <a:rPr lang="en-US" dirty="0" err="1"/>
              <a:t>Mengkomunikasikan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obyektif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b</a:t>
            </a:r>
            <a:r>
              <a:rPr lang="en-US" dirty="0"/>
              <a:t>. </a:t>
            </a:r>
            <a:r>
              <a:rPr lang="en-US" dirty="0" err="1"/>
              <a:t>Mengungkapkan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yang </a:t>
            </a:r>
            <a:r>
              <a:rPr lang="en-US" dirty="0" err="1"/>
              <a:t>diperkirakan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smtClean="0"/>
              <a:t>    	</a:t>
            </a:r>
            <a:r>
              <a:rPr lang="en-US" dirty="0" err="1" smtClean="0"/>
              <a:t>mempengaruhi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, </a:t>
            </a:r>
            <a:r>
              <a:rPr lang="en-US" dirty="0" err="1"/>
              <a:t>komentar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   	</a:t>
            </a:r>
            <a:r>
              <a:rPr lang="en-US" dirty="0" err="1" smtClean="0"/>
              <a:t>rekomendasi</a:t>
            </a:r>
            <a:r>
              <a:rPr lang="en-US" dirty="0" smtClean="0"/>
              <a:t> yang di </a:t>
            </a:r>
            <a:r>
              <a:rPr lang="en-US" dirty="0" err="1"/>
              <a:t>sajikan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6443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8421"/>
            <a:ext cx="10364451" cy="457199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Pengumpulan</a:t>
            </a:r>
            <a:r>
              <a:rPr lang="en-US" sz="2400" b="1" dirty="0"/>
              <a:t> </a:t>
            </a:r>
            <a:r>
              <a:rPr lang="en-US" sz="2400" b="1" dirty="0" err="1"/>
              <a:t>Biaya</a:t>
            </a:r>
            <a:r>
              <a:rPr lang="en-US" sz="2400" b="1" dirty="0"/>
              <a:t> </a:t>
            </a:r>
            <a:r>
              <a:rPr lang="en-US" sz="2400" b="1" dirty="0" err="1"/>
              <a:t>Produksi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1472" y="1092820"/>
            <a:ext cx="10363826" cy="5597912"/>
          </a:xfrm>
        </p:spPr>
        <p:txBody>
          <a:bodyPr>
            <a:noAutofit/>
          </a:bodyPr>
          <a:lstStyle/>
          <a:p>
            <a:r>
              <a:rPr lang="en-US" sz="1400" dirty="0" err="1"/>
              <a:t>Transaksi</a:t>
            </a:r>
            <a:r>
              <a:rPr lang="en-US" sz="1400" dirty="0"/>
              <a:t> </a:t>
            </a:r>
            <a:r>
              <a:rPr lang="en-US" sz="1400" dirty="0" err="1"/>
              <a:t>keuangan</a:t>
            </a:r>
            <a:r>
              <a:rPr lang="en-US" sz="1400" dirty="0"/>
              <a:t>:</a:t>
            </a:r>
          </a:p>
          <a:p>
            <a:pPr marL="0" indent="0">
              <a:buNone/>
            </a:pPr>
            <a:r>
              <a:rPr lang="sv-SE" sz="1400" dirty="0"/>
              <a:t>1. Akuntansi pembelian bahan baku dan bahan penolong</a:t>
            </a:r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- </a:t>
            </a:r>
            <a:r>
              <a:rPr lang="en-US" sz="1400" dirty="0" err="1" smtClean="0"/>
              <a:t>Dicatat</a:t>
            </a:r>
            <a:r>
              <a:rPr lang="en-US" sz="1400" dirty="0" smtClean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faktur</a:t>
            </a:r>
            <a:r>
              <a:rPr lang="en-US" sz="1400" dirty="0"/>
              <a:t> </a:t>
            </a:r>
            <a:r>
              <a:rPr lang="en-US" sz="1400" dirty="0" err="1"/>
              <a:t>pembelian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Jurnal</a:t>
            </a:r>
            <a:r>
              <a:rPr lang="en-US" sz="1400" dirty="0" smtClean="0"/>
              <a:t>:	 </a:t>
            </a:r>
            <a:r>
              <a:rPr lang="en-US" sz="1400" dirty="0" err="1"/>
              <a:t>Persediaan</a:t>
            </a:r>
            <a:r>
              <a:rPr lang="en-US" sz="1400" dirty="0"/>
              <a:t> </a:t>
            </a:r>
            <a:r>
              <a:rPr lang="en-US" sz="1400" dirty="0" err="1"/>
              <a:t>bahan</a:t>
            </a:r>
            <a:r>
              <a:rPr lang="en-US" sz="1400" dirty="0"/>
              <a:t> </a:t>
            </a:r>
            <a:r>
              <a:rPr lang="en-US" sz="1400" dirty="0" err="1"/>
              <a:t>baku</a:t>
            </a:r>
            <a:r>
              <a:rPr lang="en-US" sz="1400" dirty="0"/>
              <a:t> </a:t>
            </a:r>
            <a:r>
              <a:rPr lang="en-US" sz="1400" dirty="0" smtClean="0"/>
              <a:t>		</a:t>
            </a:r>
            <a:r>
              <a:rPr lang="en-US" sz="1400" dirty="0" err="1" smtClean="0"/>
              <a:t>xxxx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Kas</a:t>
            </a:r>
            <a:r>
              <a:rPr lang="en-US" sz="1400" dirty="0" smtClean="0"/>
              <a:t>/</a:t>
            </a:r>
            <a:r>
              <a:rPr lang="en-US" sz="1400" dirty="0" err="1" smtClean="0"/>
              <a:t>Utang</a:t>
            </a:r>
            <a:r>
              <a:rPr lang="en-US" sz="1400" dirty="0" smtClean="0"/>
              <a:t> </a:t>
            </a:r>
            <a:r>
              <a:rPr lang="en-US" sz="1400" dirty="0" err="1" smtClean="0"/>
              <a:t>Dagang</a:t>
            </a:r>
            <a:r>
              <a:rPr lang="en-US" sz="1400" dirty="0" smtClean="0"/>
              <a:t>			 </a:t>
            </a:r>
            <a:r>
              <a:rPr lang="en-US" sz="1400" dirty="0" err="1"/>
              <a:t>xxxx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             	 </a:t>
            </a:r>
            <a:r>
              <a:rPr lang="en-US" sz="1400" dirty="0" err="1" smtClean="0"/>
              <a:t>Persediaan</a:t>
            </a:r>
            <a:r>
              <a:rPr lang="en-US" sz="1400" dirty="0" smtClean="0"/>
              <a:t> </a:t>
            </a:r>
            <a:r>
              <a:rPr lang="en-US" sz="1400" dirty="0" err="1"/>
              <a:t>bahan</a:t>
            </a:r>
            <a:r>
              <a:rPr lang="en-US" sz="1400" dirty="0"/>
              <a:t> </a:t>
            </a:r>
            <a:r>
              <a:rPr lang="en-US" sz="1400" dirty="0" err="1" smtClean="0"/>
              <a:t>penolong</a:t>
            </a:r>
            <a:r>
              <a:rPr lang="en-US" sz="1400" dirty="0" smtClean="0"/>
              <a:t>		 </a:t>
            </a:r>
            <a:r>
              <a:rPr lang="en-US" sz="1400" dirty="0" err="1"/>
              <a:t>xxxx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Kas</a:t>
            </a:r>
            <a:r>
              <a:rPr lang="en-US" sz="1400" dirty="0" smtClean="0"/>
              <a:t>/</a:t>
            </a:r>
            <a:r>
              <a:rPr lang="en-US" sz="1400" dirty="0" err="1" smtClean="0"/>
              <a:t>Utang</a:t>
            </a:r>
            <a:r>
              <a:rPr lang="en-US" sz="1400" dirty="0" smtClean="0"/>
              <a:t> </a:t>
            </a:r>
            <a:r>
              <a:rPr lang="en-US" sz="1400" dirty="0" err="1"/>
              <a:t>Dagang</a:t>
            </a:r>
            <a:r>
              <a:rPr lang="en-US" sz="1400" dirty="0"/>
              <a:t> </a:t>
            </a:r>
            <a:r>
              <a:rPr lang="en-US" sz="1400" dirty="0" smtClean="0"/>
              <a:t>			</a:t>
            </a:r>
            <a:r>
              <a:rPr lang="en-US" sz="1400" dirty="0" err="1" smtClean="0"/>
              <a:t>xxxx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2. </a:t>
            </a:r>
            <a:r>
              <a:rPr lang="en-US" sz="1400" dirty="0" err="1"/>
              <a:t>Akuntansi</a:t>
            </a:r>
            <a:r>
              <a:rPr lang="en-US" sz="1400" dirty="0"/>
              <a:t> </a:t>
            </a:r>
            <a:r>
              <a:rPr lang="en-US" sz="1400" dirty="0" err="1"/>
              <a:t>pemakaian</a:t>
            </a:r>
            <a:r>
              <a:rPr lang="en-US" sz="1400" dirty="0"/>
              <a:t> </a:t>
            </a:r>
            <a:r>
              <a:rPr lang="en-US" sz="1400" dirty="0" err="1"/>
              <a:t>bahan</a:t>
            </a:r>
            <a:r>
              <a:rPr lang="en-US" sz="1400" dirty="0"/>
              <a:t> </a:t>
            </a:r>
            <a:r>
              <a:rPr lang="en-US" sz="1400" dirty="0" err="1"/>
              <a:t>baku</a:t>
            </a:r>
            <a:r>
              <a:rPr lang="en-US" sz="1400" dirty="0"/>
              <a:t> </a:t>
            </a:r>
            <a:r>
              <a:rPr lang="en-US" sz="1400" dirty="0" err="1"/>
              <a:t>dan</a:t>
            </a:r>
            <a:r>
              <a:rPr lang="en-US" sz="1400" dirty="0"/>
              <a:t> </a:t>
            </a:r>
            <a:r>
              <a:rPr lang="en-US" sz="1400" dirty="0" err="1"/>
              <a:t>bahan</a:t>
            </a:r>
            <a:r>
              <a:rPr lang="en-US" sz="1400" dirty="0"/>
              <a:t> </a:t>
            </a:r>
            <a:r>
              <a:rPr lang="en-US" sz="1400" dirty="0" err="1"/>
              <a:t>penolong</a:t>
            </a:r>
            <a:endParaRPr lang="en-US" sz="1400" dirty="0"/>
          </a:p>
          <a:p>
            <a:pPr marL="0" indent="0">
              <a:buNone/>
            </a:pPr>
            <a:r>
              <a:rPr lang="sv-SE" sz="1400" dirty="0" smtClean="0"/>
              <a:t>   - Dicatat </a:t>
            </a:r>
            <a:r>
              <a:rPr lang="sv-SE" sz="1400" dirty="0"/>
              <a:t>berdasarkan bukti pemakaian barang</a:t>
            </a:r>
          </a:p>
          <a:p>
            <a:pPr marL="0" indent="0"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Jurnal</a:t>
            </a:r>
            <a:r>
              <a:rPr lang="en-US" sz="1400" dirty="0" smtClean="0"/>
              <a:t>:	 </a:t>
            </a:r>
            <a:r>
              <a:rPr lang="en-US" sz="1400" dirty="0" err="1"/>
              <a:t>Barang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proses – </a:t>
            </a:r>
            <a:r>
              <a:rPr lang="en-US" sz="1400" dirty="0" err="1"/>
              <a:t>Biaya</a:t>
            </a:r>
            <a:r>
              <a:rPr lang="en-US" sz="1400" dirty="0"/>
              <a:t> </a:t>
            </a:r>
            <a:r>
              <a:rPr lang="en-US" sz="1400" dirty="0" err="1"/>
              <a:t>bahan</a:t>
            </a:r>
            <a:r>
              <a:rPr lang="en-US" sz="1400" dirty="0"/>
              <a:t> </a:t>
            </a:r>
            <a:r>
              <a:rPr lang="en-US" sz="1400" dirty="0" err="1"/>
              <a:t>baku</a:t>
            </a:r>
            <a:r>
              <a:rPr lang="en-US" sz="1400" dirty="0"/>
              <a:t> </a:t>
            </a:r>
            <a:r>
              <a:rPr lang="en-US" sz="1400" dirty="0" err="1"/>
              <a:t>xxxx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                        	</a:t>
            </a:r>
            <a:r>
              <a:rPr lang="en-US" sz="1400" dirty="0" err="1" smtClean="0"/>
              <a:t>Persediaan</a:t>
            </a:r>
            <a:r>
              <a:rPr lang="en-US" sz="1400" dirty="0" smtClean="0"/>
              <a:t> </a:t>
            </a:r>
            <a:r>
              <a:rPr lang="en-US" sz="1400" dirty="0" err="1"/>
              <a:t>bahan</a:t>
            </a:r>
            <a:r>
              <a:rPr lang="en-US" sz="1400" dirty="0"/>
              <a:t> </a:t>
            </a:r>
            <a:r>
              <a:rPr lang="en-US" sz="1400" dirty="0" err="1"/>
              <a:t>baku</a:t>
            </a:r>
            <a:r>
              <a:rPr lang="en-US" sz="1400" dirty="0"/>
              <a:t> </a:t>
            </a:r>
            <a:r>
              <a:rPr lang="en-US" sz="1400" dirty="0" smtClean="0"/>
              <a:t>		</a:t>
            </a:r>
            <a:r>
              <a:rPr lang="en-US" sz="1400" dirty="0" err="1" smtClean="0"/>
              <a:t>xxxx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                    </a:t>
            </a:r>
            <a:r>
              <a:rPr lang="en-US" sz="1400" dirty="0" err="1" smtClean="0"/>
              <a:t>Biaya</a:t>
            </a:r>
            <a:r>
              <a:rPr lang="en-US" sz="1400" dirty="0" smtClean="0"/>
              <a:t> </a:t>
            </a:r>
            <a:r>
              <a:rPr lang="en-US" sz="1400" dirty="0"/>
              <a:t>overhead </a:t>
            </a:r>
            <a:r>
              <a:rPr lang="en-US" sz="1400" dirty="0" err="1"/>
              <a:t>pabrik</a:t>
            </a:r>
            <a:r>
              <a:rPr lang="en-US" sz="1400" dirty="0"/>
              <a:t> </a:t>
            </a:r>
            <a:r>
              <a:rPr lang="en-US" sz="1400" dirty="0" err="1"/>
              <a:t>sesungguhnya</a:t>
            </a:r>
            <a:r>
              <a:rPr lang="en-US" sz="1400" dirty="0"/>
              <a:t> </a:t>
            </a:r>
            <a:r>
              <a:rPr lang="en-US" sz="1400" dirty="0" smtClean="0"/>
              <a:t>       </a:t>
            </a:r>
            <a:r>
              <a:rPr lang="en-US" sz="1400" dirty="0" err="1" smtClean="0"/>
              <a:t>xxxx</a:t>
            </a:r>
            <a:endParaRPr lang="en-US" sz="1400" dirty="0"/>
          </a:p>
          <a:p>
            <a:pPr marL="0" indent="0"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Persediaan</a:t>
            </a:r>
            <a:r>
              <a:rPr lang="en-US" sz="1400" dirty="0" smtClean="0"/>
              <a:t> </a:t>
            </a:r>
            <a:r>
              <a:rPr lang="en-US" sz="1400" dirty="0" err="1"/>
              <a:t>bahan</a:t>
            </a:r>
            <a:r>
              <a:rPr lang="en-US" sz="1400" dirty="0"/>
              <a:t> </a:t>
            </a:r>
            <a:r>
              <a:rPr lang="en-US" sz="1400" dirty="0" err="1" smtClean="0"/>
              <a:t>penolong</a:t>
            </a:r>
            <a:r>
              <a:rPr lang="en-US" sz="1400" dirty="0" smtClean="0"/>
              <a:t>		 </a:t>
            </a:r>
            <a:r>
              <a:rPr lang="en-US" sz="1400" dirty="0" err="1" smtClean="0"/>
              <a:t>xxxx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10298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41571"/>
          </a:xfrm>
        </p:spPr>
        <p:txBody>
          <a:bodyPr/>
          <a:lstStyle/>
          <a:p>
            <a:r>
              <a:rPr lang="en-US" b="1" dirty="0" err="1"/>
              <a:t>Pengumpulan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416206"/>
            <a:ext cx="10363826" cy="487308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i-FI" dirty="0"/>
              <a:t>3. Akuntansi Biaya tenaga kerja</a:t>
            </a:r>
          </a:p>
          <a:p>
            <a:pPr marL="0" indent="0">
              <a:buNone/>
            </a:pPr>
            <a:r>
              <a:rPr lang="fi-FI" dirty="0"/>
              <a:t>   </a:t>
            </a:r>
            <a:r>
              <a:rPr lang="fi-FI" dirty="0" smtClean="0"/>
              <a:t>- </a:t>
            </a:r>
            <a:r>
              <a:rPr lang="fi-FI" dirty="0"/>
              <a:t>Akuntansi Pengakuan Biaya tenaga kerja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Jurnal</a:t>
            </a:r>
            <a:r>
              <a:rPr lang="en-US" dirty="0"/>
              <a:t>: </a:t>
            </a:r>
            <a:r>
              <a:rPr lang="en-US" dirty="0" smtClean="0"/>
              <a:t>		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</a:t>
            </a:r>
            <a:r>
              <a:rPr lang="en-US" dirty="0" smtClean="0"/>
              <a:t>		</a:t>
            </a:r>
            <a:r>
              <a:rPr lang="en-US" dirty="0" err="1" smtClean="0"/>
              <a:t>Utang</a:t>
            </a:r>
            <a:r>
              <a:rPr lang="en-US" dirty="0" smtClean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Upah</a:t>
            </a:r>
            <a:r>
              <a:rPr lang="en-US" dirty="0" smtClean="0"/>
              <a:t>	 </a:t>
            </a:r>
            <a:r>
              <a:rPr lang="en-US" dirty="0" err="1"/>
              <a:t>xxxx</a:t>
            </a:r>
            <a:endParaRPr lang="en-US" dirty="0"/>
          </a:p>
          <a:p>
            <a:pPr marL="0" indent="0">
              <a:buNone/>
            </a:pPr>
            <a:r>
              <a:rPr lang="fi-FI" dirty="0"/>
              <a:t> </a:t>
            </a:r>
            <a:r>
              <a:rPr lang="fi-FI" dirty="0" smtClean="0"/>
              <a:t>   -Akuntansi </a:t>
            </a:r>
            <a:r>
              <a:rPr lang="fi-FI" dirty="0"/>
              <a:t>pembayaran Biaya tenaga kerja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Jurnal</a:t>
            </a:r>
            <a:r>
              <a:rPr lang="en-US" dirty="0"/>
              <a:t>: </a:t>
            </a:r>
            <a:r>
              <a:rPr lang="en-US" dirty="0" smtClean="0"/>
              <a:t>		</a:t>
            </a:r>
            <a:r>
              <a:rPr lang="en-US" dirty="0" err="1" smtClean="0"/>
              <a:t>Utang</a:t>
            </a:r>
            <a:r>
              <a:rPr lang="en-US" dirty="0" smtClean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Kas</a:t>
            </a:r>
            <a:r>
              <a:rPr lang="en-US" dirty="0" smtClean="0"/>
              <a:t> 		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it-IT" dirty="0" smtClean="0"/>
              <a:t>    -Akuntansi </a:t>
            </a:r>
            <a:r>
              <a:rPr lang="it-IT" dirty="0"/>
              <a:t>Distribusi Biaya tenaga kerja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Jurnal</a:t>
            </a:r>
            <a:r>
              <a:rPr lang="en-US" dirty="0"/>
              <a:t>: </a:t>
            </a:r>
            <a:r>
              <a:rPr lang="en-US" dirty="0" smtClean="0"/>
              <a:t>		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           </a:t>
            </a:r>
            <a:r>
              <a:rPr lang="en-US" dirty="0" err="1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			</a:t>
            </a:r>
            <a:r>
              <a:rPr lang="en-US" dirty="0" err="1" smtClean="0"/>
              <a:t>Biayaoverheadpabrik</a:t>
            </a:r>
            <a:r>
              <a:rPr lang="en-US" dirty="0" smtClean="0"/>
              <a:t>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 smtClean="0"/>
              <a:t>pemasaran</a:t>
            </a:r>
            <a:r>
              <a:rPr lang="en-US" dirty="0" smtClean="0"/>
              <a:t>                                   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s-ES" dirty="0" smtClean="0"/>
              <a:t>			</a:t>
            </a:r>
            <a:r>
              <a:rPr lang="es-ES" dirty="0" err="1" smtClean="0"/>
              <a:t>Biaya</a:t>
            </a:r>
            <a:r>
              <a:rPr lang="es-ES" dirty="0" smtClean="0"/>
              <a:t> </a:t>
            </a:r>
            <a:r>
              <a:rPr lang="es-ES" dirty="0" err="1"/>
              <a:t>Administrasi</a:t>
            </a:r>
            <a:r>
              <a:rPr lang="es-ES" dirty="0"/>
              <a:t> dan </a:t>
            </a:r>
            <a:r>
              <a:rPr lang="es-ES" dirty="0" err="1" smtClean="0"/>
              <a:t>umum</a:t>
            </a:r>
            <a:r>
              <a:rPr lang="es-ES" dirty="0" smtClean="0"/>
              <a:t>              </a:t>
            </a:r>
            <a:r>
              <a:rPr lang="es-ES" dirty="0" err="1" smtClean="0"/>
              <a:t>xxxx</a:t>
            </a:r>
            <a:endParaRPr lang="es-ES" dirty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Upah</a:t>
            </a:r>
            <a:r>
              <a:rPr lang="en-US" dirty="0" smtClean="0"/>
              <a:t>                                   XXXX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53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34176"/>
            <a:ext cx="10364451" cy="63561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92459"/>
            <a:ext cx="10363826" cy="54640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yang </a:t>
            </a:r>
            <a:r>
              <a:rPr lang="en-US" dirty="0" err="1" smtClean="0"/>
              <a:t>dibebankan</a:t>
            </a:r>
            <a:r>
              <a:rPr lang="en-US" dirty="0" smtClean="0"/>
              <a:t> </a:t>
            </a:r>
            <a:r>
              <a:rPr lang="en-US" dirty="0" err="1" smtClean="0"/>
              <a:t>Dihitung</a:t>
            </a:r>
            <a:r>
              <a:rPr lang="en-US" dirty="0" smtClean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dimuka</a:t>
            </a:r>
            <a:r>
              <a:rPr lang="en-US" dirty="0"/>
              <a:t> </a:t>
            </a:r>
            <a:r>
              <a:rPr lang="en-US" dirty="0" err="1"/>
              <a:t>dikalikan</a:t>
            </a:r>
            <a:r>
              <a:rPr lang="en-US" dirty="0"/>
              <a:t> </a:t>
            </a: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DGN </a:t>
            </a:r>
            <a:r>
              <a:rPr lang="en-US" dirty="0" err="1" smtClean="0"/>
              <a:t>kapasitas</a:t>
            </a:r>
            <a:r>
              <a:rPr lang="en-US" dirty="0" smtClean="0"/>
              <a:t> </a:t>
            </a:r>
            <a:r>
              <a:rPr lang="en-US" dirty="0" err="1"/>
              <a:t>sesungguhnya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Jurnal</a:t>
            </a:r>
            <a:r>
              <a:rPr lang="en-US" dirty="0"/>
              <a:t>: </a:t>
            </a:r>
            <a:r>
              <a:rPr lang="en-US" dirty="0" smtClean="0"/>
              <a:t>        </a:t>
            </a:r>
            <a:r>
              <a:rPr lang="en-US" dirty="0" err="1" smtClean="0"/>
              <a:t>Barang</a:t>
            </a:r>
            <a:r>
              <a:rPr lang="en-US" dirty="0" smtClean="0"/>
              <a:t> </a:t>
            </a:r>
            <a:r>
              <a:rPr lang="en-US" dirty="0" err="1"/>
              <a:t>dalam</a:t>
            </a:r>
            <a:r>
              <a:rPr lang="en-US" dirty="0"/>
              <a:t> proses –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/>
              <a:t>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 smtClean="0"/>
              <a:t>dibebankan</a:t>
            </a:r>
            <a:r>
              <a:rPr lang="en-US" dirty="0" smtClean="0"/>
              <a:t> 		 </a:t>
            </a:r>
            <a:r>
              <a:rPr lang="en-US" dirty="0" err="1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-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Jurnal</a:t>
            </a:r>
            <a:r>
              <a:rPr lang="en-US" dirty="0"/>
              <a:t>: </a:t>
            </a:r>
            <a:r>
              <a:rPr lang="en-US" dirty="0" smtClean="0"/>
              <a:t>	   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 smtClean="0"/>
              <a:t>sesungguhnya</a:t>
            </a:r>
            <a:r>
              <a:rPr lang="en-US" dirty="0" smtClean="0"/>
              <a:t>		 </a:t>
            </a:r>
            <a:r>
              <a:rPr lang="en-US" dirty="0" err="1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Persediaan</a:t>
            </a:r>
            <a:r>
              <a:rPr lang="en-US" dirty="0" smtClean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    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Gaji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smtClean="0"/>
              <a:t>			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    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 smtClean="0"/>
              <a:t>sesungguhnya</a:t>
            </a:r>
            <a:r>
              <a:rPr lang="en-US" dirty="0" smtClean="0"/>
              <a:t>		</a:t>
            </a:r>
            <a:r>
              <a:rPr lang="en-US" dirty="0" err="1" smtClean="0"/>
              <a:t>xxxx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Ak</a:t>
            </a:r>
            <a:r>
              <a:rPr lang="en-US" dirty="0"/>
              <a:t>. </a:t>
            </a:r>
            <a:r>
              <a:rPr lang="en-US" dirty="0" err="1"/>
              <a:t>Penyusutan</a:t>
            </a:r>
            <a:r>
              <a:rPr lang="en-US" dirty="0"/>
              <a:t> </a:t>
            </a:r>
            <a:r>
              <a:rPr lang="en-US" dirty="0" err="1"/>
              <a:t>gedung</a:t>
            </a:r>
            <a:r>
              <a:rPr lang="en-US" dirty="0"/>
              <a:t>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sv-SE" dirty="0" smtClean="0"/>
              <a:t>			Ak</a:t>
            </a:r>
            <a:r>
              <a:rPr lang="sv-SE" dirty="0"/>
              <a:t>. Penyusutan Mesin pabrik </a:t>
            </a:r>
            <a:r>
              <a:rPr lang="sv-SE" dirty="0" smtClean="0"/>
              <a:t>			xxxx</a:t>
            </a:r>
            <a:endParaRPr lang="sv-SE" dirty="0"/>
          </a:p>
          <a:p>
            <a:pPr marL="0" indent="0">
              <a:buNone/>
            </a:pPr>
            <a:r>
              <a:rPr lang="en-US" dirty="0" smtClean="0"/>
              <a:t>		     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Persediaan</a:t>
            </a:r>
            <a:r>
              <a:rPr lang="en-US" dirty="0" smtClean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 smtClean="0"/>
              <a:t>cadang</a:t>
            </a:r>
            <a:r>
              <a:rPr lang="en-US" dirty="0" smtClean="0"/>
              <a:t> 			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86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520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60088"/>
            <a:ext cx="10363826" cy="453111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Akuntansi</a:t>
            </a:r>
            <a:r>
              <a:rPr lang="en-US" dirty="0" smtClean="0"/>
              <a:t> </a:t>
            </a:r>
            <a:r>
              <a:rPr lang="en-US" dirty="0" err="1"/>
              <a:t>selisih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Jurnal</a:t>
            </a:r>
            <a:r>
              <a:rPr lang="en-US" dirty="0" smtClean="0"/>
              <a:t>:   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 smtClean="0"/>
              <a:t>dibebankan</a:t>
            </a:r>
            <a:r>
              <a:rPr lang="en-US" dirty="0" smtClean="0"/>
              <a:t>	 </a:t>
            </a:r>
            <a:r>
              <a:rPr lang="en-US" dirty="0" err="1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FOH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FOH </a:t>
            </a:r>
            <a:r>
              <a:rPr lang="en-US" dirty="0" err="1" smtClean="0"/>
              <a:t>sesungguhnya</a:t>
            </a:r>
            <a:r>
              <a:rPr lang="en-US" dirty="0" smtClean="0"/>
              <a:t> 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menguntungkan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 </a:t>
            </a:r>
            <a:r>
              <a:rPr lang="en-US" dirty="0" err="1" smtClean="0"/>
              <a:t>disebut</a:t>
            </a:r>
            <a:r>
              <a:rPr lang="en-US" dirty="0"/>
              <a:t> </a:t>
            </a:r>
            <a:r>
              <a:rPr lang="en-US" dirty="0" err="1" smtClean="0"/>
              <a:t>selisih</a:t>
            </a:r>
            <a:r>
              <a:rPr lang="en-US" dirty="0" smtClean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menguntungkan</a:t>
            </a:r>
            <a:r>
              <a:rPr lang="en-US" dirty="0"/>
              <a:t>.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menguntungkan</a:t>
            </a:r>
            <a:r>
              <a:rPr lang="en-US" dirty="0"/>
              <a:t>, </a:t>
            </a:r>
            <a:r>
              <a:rPr lang="en-US" dirty="0" err="1"/>
              <a:t>jurnalnya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 smtClean="0"/>
              <a:t>sesungguhnya</a:t>
            </a:r>
            <a:r>
              <a:rPr lang="en-US" dirty="0" smtClean="0"/>
              <a:t>	 </a:t>
            </a:r>
            <a:r>
              <a:rPr lang="en-US" dirty="0" err="1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Selisih</a:t>
            </a:r>
            <a:r>
              <a:rPr lang="en-US" dirty="0" smtClean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smtClean="0"/>
              <a:t>				</a:t>
            </a:r>
            <a:r>
              <a:rPr lang="en-US" dirty="0" err="1" smtClean="0"/>
              <a:t>xxxx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menguntungkan</a:t>
            </a:r>
            <a:r>
              <a:rPr lang="en-US" dirty="0"/>
              <a:t>, </a:t>
            </a:r>
            <a:r>
              <a:rPr lang="en-US" dirty="0" err="1"/>
              <a:t>jurnalnya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Selisih</a:t>
            </a:r>
            <a:r>
              <a:rPr lang="en-US" dirty="0" smtClean="0"/>
              <a:t> </a:t>
            </a: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dirty="0" err="1" smtClean="0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51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79141"/>
            <a:ext cx="10364451" cy="73598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26995"/>
            <a:ext cx="10363826" cy="4739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5.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Selesai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Jurnal</a:t>
            </a:r>
            <a:r>
              <a:rPr lang="en-US" dirty="0"/>
              <a:t>: </a:t>
            </a: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	 </a:t>
            </a:r>
            <a:r>
              <a:rPr lang="en-US" dirty="0" err="1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BDP-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BDP-BTKL 		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BDP-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/>
              <a:t>overhead </a:t>
            </a:r>
            <a:r>
              <a:rPr lang="en-US" dirty="0" err="1" smtClean="0"/>
              <a:t>pabrik</a:t>
            </a:r>
            <a:r>
              <a:rPr lang="en-US" dirty="0" smtClean="0"/>
              <a:t>        XXXX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</a:t>
            </a:r>
          </a:p>
          <a:p>
            <a:pPr marL="0" indent="0">
              <a:buNone/>
            </a:pPr>
            <a:r>
              <a:rPr lang="nb-NO" dirty="0" smtClean="0"/>
              <a:t>	Jurnal:	 </a:t>
            </a:r>
            <a:r>
              <a:rPr lang="nb-NO" dirty="0"/>
              <a:t>Persediaan produk dalam proses xxxx</a:t>
            </a:r>
          </a:p>
          <a:p>
            <a:pPr marL="0" indent="0">
              <a:buNone/>
            </a:pPr>
            <a:r>
              <a:rPr lang="en-US" dirty="0" smtClean="0"/>
              <a:t>			BDP-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BDP-BTKL 		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BDP-</a:t>
            </a:r>
            <a:r>
              <a:rPr lang="en-US" dirty="0" err="1" smtClean="0"/>
              <a:t>Biaya</a:t>
            </a:r>
            <a:r>
              <a:rPr lang="en-US" dirty="0" smtClean="0"/>
              <a:t> </a:t>
            </a: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72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7. </a:t>
            </a:r>
            <a:r>
              <a:rPr lang="en-US" dirty="0" err="1"/>
              <a:t>Akuntansi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Jurnal</a:t>
            </a:r>
            <a:r>
              <a:rPr lang="en-US" dirty="0"/>
              <a:t>: </a:t>
            </a:r>
            <a:r>
              <a:rPr lang="en-US" dirty="0" err="1"/>
              <a:t>Kas</a:t>
            </a:r>
            <a:r>
              <a:rPr lang="en-US" dirty="0"/>
              <a:t>/</a:t>
            </a:r>
            <a:r>
              <a:rPr lang="en-US" dirty="0" err="1"/>
              <a:t>Piutang</a:t>
            </a:r>
            <a:r>
              <a:rPr lang="en-US" dirty="0"/>
              <a:t> </a:t>
            </a:r>
            <a:r>
              <a:rPr lang="en-US" dirty="0" err="1"/>
              <a:t>dagang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Penjualan</a:t>
            </a:r>
            <a:r>
              <a:rPr lang="en-US" dirty="0" smtClean="0"/>
              <a:t> 	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Harga</a:t>
            </a:r>
            <a:r>
              <a:rPr lang="en-US" dirty="0" smtClean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 smtClean="0"/>
              <a:t>penjualan</a:t>
            </a:r>
            <a:r>
              <a:rPr lang="en-US" dirty="0" smtClean="0"/>
              <a:t> 	</a:t>
            </a:r>
            <a:r>
              <a:rPr lang="en-US" dirty="0" err="1" smtClean="0"/>
              <a:t>xxxx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Persediaan</a:t>
            </a:r>
            <a:r>
              <a:rPr lang="en-US" dirty="0" smtClean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8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Tujuan</a:t>
            </a:r>
            <a:r>
              <a:rPr lang="en-US" b="1" dirty="0"/>
              <a:t> </a:t>
            </a:r>
            <a:r>
              <a:rPr lang="en-US" b="1" dirty="0" err="1"/>
              <a:t>Akuntansi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v-SE" dirty="0"/>
              <a:t>Tujuan pokok akuntansi biaya adalah menyajikan informasi biaya yang berman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faat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</a:t>
            </a:r>
            <a:r>
              <a:rPr lang="en-US" dirty="0"/>
              <a:t>.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	b</a:t>
            </a:r>
            <a:r>
              <a:rPr lang="en-US" dirty="0"/>
              <a:t>. </a:t>
            </a:r>
            <a:r>
              <a:rPr lang="en-US" dirty="0" err="1"/>
              <a:t>Perencanaan</a:t>
            </a:r>
            <a:r>
              <a:rPr lang="en-US" dirty="0"/>
              <a:t> (</a:t>
            </a:r>
            <a:r>
              <a:rPr lang="en-US" dirty="0" err="1"/>
              <a:t>anggaran</a:t>
            </a:r>
            <a:r>
              <a:rPr lang="en-US" dirty="0"/>
              <a:t> )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dirty="0" err="1"/>
              <a:t>biaya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</a:t>
            </a:r>
            <a:r>
              <a:rPr lang="en-US" dirty="0"/>
              <a:t>. </a:t>
            </a:r>
            <a:r>
              <a:rPr lang="en-US" dirty="0" err="1"/>
              <a:t>Pengambilan</a:t>
            </a:r>
            <a:r>
              <a:rPr lang="en-US" dirty="0"/>
              <a:t> </a:t>
            </a:r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2575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89572"/>
            <a:ext cx="10364451" cy="1260088"/>
          </a:xfrm>
        </p:spPr>
        <p:txBody>
          <a:bodyPr>
            <a:normAutofit fontScale="90000"/>
          </a:bodyPr>
          <a:lstStyle/>
          <a:p>
            <a:r>
              <a:rPr lang="fi-FI" b="1" dirty="0"/>
              <a:t>Perbedaan dan Persamaan antara Akuntansi Manajemen dan Akuntansi</a:t>
            </a:r>
            <a:br>
              <a:rPr lang="fi-FI" b="1" dirty="0"/>
            </a:br>
            <a:r>
              <a:rPr lang="en-US" b="1" dirty="0" err="1"/>
              <a:t>Keuangan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15631221"/>
              </p:ext>
            </p:extLst>
          </p:nvPr>
        </p:nvGraphicFramePr>
        <p:xfrm>
          <a:off x="914399" y="1672682"/>
          <a:ext cx="10560206" cy="4848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6731"/>
                <a:gridCol w="4590735"/>
                <a:gridCol w="3662740"/>
              </a:tblGrid>
              <a:tr h="448574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Kriteria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Akuntansi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Manajemen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Akuntansi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Keuangan</a:t>
                      </a:r>
                      <a:endParaRPr lang="en-US" dirty="0"/>
                    </a:p>
                  </a:txBody>
                  <a:tcPr/>
                </a:tc>
              </a:tr>
              <a:tr h="934178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Pemakai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manajer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jenjang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organisasi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menejer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pihak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luar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seperti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investor,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kreditur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instansi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pemerintah</a:t>
                      </a:r>
                      <a:endParaRPr lang="en-US" dirty="0"/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Lingkup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Bagian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Perusahaan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keseluruhan</a:t>
                      </a:r>
                      <a:endParaRPr lang="en-US" dirty="0"/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Berorientasi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Berorientasi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masa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lalu</a:t>
                      </a:r>
                      <a:endParaRPr lang="en-US" dirty="0"/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Rentangan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Fleksibel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bervariasi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harian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mingguan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bulanan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bahkan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mencakup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periode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10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Kurang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fleksibel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biasanya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mencakup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jangka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waktu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setahun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setengah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satu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kuartal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774251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Kriteria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bagi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akuntansi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batasan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kecuali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manfaat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diperoleh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oleh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menejemen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ditinjau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hubungan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antara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manfaat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tersebut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pengorbanan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1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(cost and benefit)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memperbaik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keputusan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menejemen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Dibatasi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oleh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prinsip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akuntansi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lazim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2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sambungan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98992788"/>
              </p:ext>
            </p:extLst>
          </p:nvPr>
        </p:nvGraphicFramePr>
        <p:xfrm>
          <a:off x="914400" y="2366963"/>
          <a:ext cx="103632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0039"/>
                <a:gridCol w="3624146"/>
                <a:gridCol w="36390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Laporan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Laporan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terperinci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mengenai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perincian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bagian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produk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departemen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daerah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Laporan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berupa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ringkasan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mengenai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sebagai</a:t>
                      </a:r>
                      <a:endParaRPr lang="en-US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keseluruhan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Keterlibatan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tingkah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laku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manusia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Berkepentingan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bagaimaan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pengukuran-pengukuran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laporan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mempengaruhi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tingkah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laku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menejer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setiap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Aspek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tingkah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lakumanusia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sekunder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ditinjau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akuntansi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keuangan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Berkepentingan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terhadap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bagaimana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mengukur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menyampaikan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kejadiankejadian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Disiplin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Ilmu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ekonomi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psikologi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sosial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Ilmu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ekonomi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Keteliatn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Unsur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taksiran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adalah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Ketepatan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merupakan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hal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06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PERSAMAAN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35980" y="2367092"/>
            <a:ext cx="10850137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bersandar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akuntansi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bersandar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pertanggungjawaban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kepengurusan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94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Perbedaan Akuntansi Manajemen dan Akuntansi Keuangan menurut Mowen</a:t>
            </a:r>
            <a:br>
              <a:rPr lang="fi-FI" dirty="0"/>
            </a:br>
            <a:r>
              <a:rPr lang="en-US" dirty="0"/>
              <a:t>(2005: </a:t>
            </a:r>
            <a:r>
              <a:rPr lang="en-US" dirty="0" smtClean="0"/>
              <a:t>9)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7711406"/>
              </p:ext>
            </p:extLst>
          </p:nvPr>
        </p:nvGraphicFramePr>
        <p:xfrm>
          <a:off x="914400" y="2366963"/>
          <a:ext cx="103632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1141"/>
                <a:gridCol w="541205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Akuntansi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Manajemen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Akuntansi</a:t>
                      </a:r>
                      <a:r>
                        <a:rPr lang="en-US" sz="18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Keuangan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internal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Fokus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eksternal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Tidak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mengikuti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Mengikuti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aturan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tertentu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pihak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eksternal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Informasi keuangan dan non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keuangan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bersifat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Subyektif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keuangan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bersifat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obyektif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Penekanan pada masa yang akan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datang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Berorientasi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histotis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Evaluasi dan keputusan internal </a:t>
                      </a:r>
                      <a:r>
                        <a:rPr lang="sv-SE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didasarkan atas   informasi yang sangat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Terinci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mengenai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perusahaan</a:t>
                      </a:r>
                      <a:endParaRPr lang="en-U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keseluruhan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Sangat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luas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multidisiplin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independen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27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Menejemen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/>
              <a:t>Tugas pokok menejemen adalah mengolah input (al berupa uang, bahan,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) </a:t>
            </a:r>
            <a:r>
              <a:rPr lang="en-US" dirty="0" err="1"/>
              <a:t>menjadi</a:t>
            </a:r>
            <a:r>
              <a:rPr lang="en-US" dirty="0"/>
              <a:t> output (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) yang </a:t>
            </a:r>
            <a:r>
              <a:rPr lang="en-US" dirty="0" err="1"/>
              <a:t>dapat</a:t>
            </a:r>
            <a:endParaRPr lang="en-US" dirty="0"/>
          </a:p>
          <a:p>
            <a:pPr marL="0" indent="0">
              <a:buNone/>
            </a:pPr>
            <a:r>
              <a:rPr lang="fi-FI" dirty="0" smtClean="0"/>
              <a:t>    meng </a:t>
            </a:r>
            <a:r>
              <a:rPr lang="fi-FI" dirty="0"/>
              <a:t>hasilkan nilai tambah bagi perusahaan.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menejemen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a. </a:t>
            </a:r>
            <a:r>
              <a:rPr lang="en-US" dirty="0" err="1"/>
              <a:t>Perencanaan</a:t>
            </a:r>
            <a:r>
              <a:rPr lang="en-US" dirty="0"/>
              <a:t> </a:t>
            </a:r>
            <a:r>
              <a:rPr lang="en-US" i="1" dirty="0"/>
              <a:t>(planning)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b</a:t>
            </a:r>
            <a:r>
              <a:rPr lang="en-US" dirty="0"/>
              <a:t>. </a:t>
            </a:r>
            <a:r>
              <a:rPr lang="en-US" dirty="0" err="1"/>
              <a:t>Pengorganisasian</a:t>
            </a:r>
            <a:r>
              <a:rPr lang="en-US" dirty="0"/>
              <a:t> </a:t>
            </a:r>
            <a:r>
              <a:rPr lang="en-US" i="1" dirty="0"/>
              <a:t>(Organizing)</a:t>
            </a:r>
          </a:p>
          <a:p>
            <a:pPr marL="0" indent="0">
              <a:buNone/>
            </a:pPr>
            <a:r>
              <a:rPr lang="en-US" dirty="0" smtClean="0"/>
              <a:t>    c</a:t>
            </a:r>
            <a:r>
              <a:rPr lang="en-US" dirty="0"/>
              <a:t>. </a:t>
            </a:r>
            <a:r>
              <a:rPr lang="en-US" dirty="0" err="1"/>
              <a:t>Pengarahan</a:t>
            </a:r>
            <a:r>
              <a:rPr lang="en-US" dirty="0"/>
              <a:t> </a:t>
            </a:r>
            <a:r>
              <a:rPr lang="en-US" i="1" dirty="0"/>
              <a:t>(Directing)</a:t>
            </a:r>
          </a:p>
          <a:p>
            <a:pPr marL="0" indent="0">
              <a:buNone/>
            </a:pPr>
            <a:r>
              <a:rPr lang="en-US" dirty="0" smtClean="0"/>
              <a:t>    d</a:t>
            </a:r>
            <a:r>
              <a:rPr lang="en-US" dirty="0"/>
              <a:t>. </a:t>
            </a:r>
            <a:r>
              <a:rPr lang="en-US" dirty="0" err="1"/>
              <a:t>Pengendalian</a:t>
            </a:r>
            <a:r>
              <a:rPr lang="en-US" dirty="0"/>
              <a:t> </a:t>
            </a:r>
            <a:r>
              <a:rPr lang="en-US" i="1" dirty="0"/>
              <a:t>(Controlling)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469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33815"/>
            <a:ext cx="10364451" cy="981307"/>
          </a:xfrm>
        </p:spPr>
        <p:txBody>
          <a:bodyPr/>
          <a:lstStyle/>
          <a:p>
            <a:r>
              <a:rPr lang="en-US" b="1" dirty="0" err="1"/>
              <a:t>Tingkatan</a:t>
            </a:r>
            <a:r>
              <a:rPr lang="en-US" b="1" dirty="0"/>
              <a:t> </a:t>
            </a:r>
            <a:r>
              <a:rPr lang="en-US" b="1" dirty="0" err="1"/>
              <a:t>Menejemen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15122"/>
            <a:ext cx="10482772" cy="4676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n-NO" dirty="0"/>
              <a:t>Ada 3 tingkatan menejemen yaitu</a:t>
            </a:r>
            <a:r>
              <a:rPr lang="nn-NO" dirty="0" smtClean="0"/>
              <a:t>:</a:t>
            </a:r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eksekutif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perencanaan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yang </a:t>
            </a:r>
            <a:r>
              <a:rPr lang="en-US" dirty="0" err="1"/>
              <a:t>bersifat</a:t>
            </a:r>
            <a:r>
              <a:rPr lang="en-US" dirty="0"/>
              <a:t> strategic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Termasuk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manajemen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eksekutif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  <a:r>
              <a:rPr lang="en-US" i="1" dirty="0"/>
              <a:t>Executive Officer, </a:t>
            </a:r>
            <a:r>
              <a:rPr lang="en-US" dirty="0" err="1"/>
              <a:t>Direktur</a:t>
            </a:r>
            <a:r>
              <a:rPr lang="en-US" dirty="0"/>
              <a:t>, </a:t>
            </a:r>
            <a:r>
              <a:rPr lang="en-US" dirty="0" err="1"/>
              <a:t>Kepala</a:t>
            </a:r>
            <a:r>
              <a:rPr lang="en-US" dirty="0"/>
              <a:t> </a:t>
            </a:r>
            <a:r>
              <a:rPr lang="en-US" dirty="0" err="1"/>
              <a:t>Divisi</a:t>
            </a:r>
            <a:r>
              <a:rPr lang="en-US" dirty="0"/>
              <a:t> </a:t>
            </a:r>
            <a:r>
              <a:rPr lang="en-US" dirty="0" err="1" smtClean="0"/>
              <a:t>Utama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Menengah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Perencanaan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taktik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 smtClean="0"/>
              <a:t>. </a:t>
            </a:r>
            <a:r>
              <a:rPr lang="es-ES" dirty="0"/>
              <a:t>(</a:t>
            </a:r>
            <a:r>
              <a:rPr lang="es-ES" dirty="0" err="1" smtClean="0"/>
              <a:t>manajer</a:t>
            </a:r>
            <a:r>
              <a:rPr lang="es-ES" dirty="0"/>
              <a:t>, </a:t>
            </a:r>
            <a:r>
              <a:rPr lang="es-ES" dirty="0" err="1"/>
              <a:t>kepala</a:t>
            </a:r>
            <a:r>
              <a:rPr lang="es-ES" dirty="0"/>
              <a:t> </a:t>
            </a:r>
            <a:r>
              <a:rPr lang="es-ES" dirty="0" err="1"/>
              <a:t>cabang</a:t>
            </a:r>
            <a:r>
              <a:rPr lang="es-ES" dirty="0"/>
              <a:t>, </a:t>
            </a:r>
            <a:r>
              <a:rPr lang="es-ES" dirty="0" err="1"/>
              <a:t>kepala</a:t>
            </a:r>
            <a:r>
              <a:rPr lang="es-ES" dirty="0"/>
              <a:t> </a:t>
            </a:r>
            <a:r>
              <a:rPr lang="es-ES" dirty="0" err="1" smtClean="0"/>
              <a:t>bagian</a:t>
            </a:r>
            <a:r>
              <a:rPr lang="es-ES" dirty="0" smtClean="0"/>
              <a:t>).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c.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melaksanakan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perencanaan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harian</a:t>
            </a:r>
            <a:r>
              <a:rPr lang="en-US" dirty="0" smtClean="0"/>
              <a:t>. (</a:t>
            </a:r>
            <a:r>
              <a:rPr lang="fi-FI" dirty="0"/>
              <a:t>kepala urusan, pengawas lapangan, kepala </a:t>
            </a:r>
            <a:r>
              <a:rPr lang="fi-FI" dirty="0" smtClean="0"/>
              <a:t>    satuan kerja).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4870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196</TotalTime>
  <Words>1201</Words>
  <Application>Microsoft Office PowerPoint</Application>
  <PresentationFormat>Widescreen</PresentationFormat>
  <Paragraphs>245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Tw Cen MT</vt:lpstr>
      <vt:lpstr>Droplet</vt:lpstr>
      <vt:lpstr>AKUNTANSI MANAJEMEN</vt:lpstr>
      <vt:lpstr>Pengertian Akuntansi Manajemen</vt:lpstr>
      <vt:lpstr>Tujuan Akuntansi Biaya</vt:lpstr>
      <vt:lpstr>Perbedaan dan Persamaan antara Akuntansi Manajemen dan Akuntansi Keuangan</vt:lpstr>
      <vt:lpstr>sambungan</vt:lpstr>
      <vt:lpstr>PERSAMAAN</vt:lpstr>
      <vt:lpstr>Perbedaan Akuntansi Manajemen dan Akuntansi Keuangan menurut Mowen (2005: 9)</vt:lpstr>
      <vt:lpstr>Fungsi Pokok Menejemen</vt:lpstr>
      <vt:lpstr>Tingkatan Menejemen</vt:lpstr>
      <vt:lpstr>Klasifikasi Biaya</vt:lpstr>
      <vt:lpstr>Klasifikasi biaya berdasarkan fungsi kegiatan utama perusahaan</vt:lpstr>
      <vt:lpstr>Klasifikasi biaya berdasarkan pengaruh perubahan volume KEGIATAN terhadap biaya.</vt:lpstr>
      <vt:lpstr>Klasifikasi biaya berdasarkan periode penentuan biaya</vt:lpstr>
      <vt:lpstr>Klasifikasi biaya berdasarkan pengaruh pengambilan keputusan terhadap biaya</vt:lpstr>
      <vt:lpstr>Klasifikasi biaya berdasarkan periode pembebanan biaya terhadap pendapatan.</vt:lpstr>
      <vt:lpstr>Klasifikasi biaya berdasarkan dapat atau tidaknya biaya diidentifikasikan terhadap obyek biaya</vt:lpstr>
      <vt:lpstr>Klasifikasi biaya berdasarkan dapat atau tidaknya biaya dikendalikan</vt:lpstr>
      <vt:lpstr>Kode Etik Akuntan Manajemen</vt:lpstr>
      <vt:lpstr>standar perilaku etis untuk akuntan manajemen</vt:lpstr>
      <vt:lpstr>standar perilaku etis untuk akuntan manajemen</vt:lpstr>
      <vt:lpstr>standar perilaku etis untuk akuntan manajemen</vt:lpstr>
      <vt:lpstr>standar perilaku etis untuk akuntan manajemen</vt:lpstr>
      <vt:lpstr>Pengumpulan Biaya Produksi</vt:lpstr>
      <vt:lpstr>Pengumpulan Biaya Produksi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AKUNTANSI MANAJEMEN</dc:title>
  <dc:creator>toshiba</dc:creator>
  <cp:lastModifiedBy>toshiba</cp:lastModifiedBy>
  <cp:revision>24</cp:revision>
  <dcterms:created xsi:type="dcterms:W3CDTF">2019-10-12T13:04:59Z</dcterms:created>
  <dcterms:modified xsi:type="dcterms:W3CDTF">2019-10-13T15:13:36Z</dcterms:modified>
</cp:coreProperties>
</file>