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5145-5CD7-4E71-B8CB-FA756A40BD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8BC6-25BF-4F00-BB26-3EC81AD0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PENDIDIKAN KEWARGANEGARAAN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SEBAGAI MATA KULIAH PENGEMBANGAN KEPRIBADIAN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3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KARAKTER BANGSA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Max Weber (</a:t>
            </a:r>
            <a:r>
              <a:rPr lang="en-US" dirty="0" err="1"/>
              <a:t>dikutip</a:t>
            </a:r>
            <a:r>
              <a:rPr lang="en-US" dirty="0"/>
              <a:t> </a:t>
            </a:r>
            <a:r>
              <a:rPr lang="en-US" dirty="0" err="1"/>
              <a:t>Darmaputra</a:t>
            </a:r>
            <a:r>
              <a:rPr lang="en-US" dirty="0"/>
              <a:t>, 1988: 3)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anggotanya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tindakannya</a:t>
            </a:r>
            <a:r>
              <a:rPr lang="en-US" dirty="0"/>
              <a:t>. </a:t>
            </a:r>
            <a:r>
              <a:rPr lang="en-US" dirty="0" err="1"/>
              <a:t>Makna</a:t>
            </a:r>
            <a:r>
              <a:rPr lang="en-US" dirty="0"/>
              <a:t>  </a:t>
            </a:r>
            <a:r>
              <a:rPr lang="en-US" dirty="0" err="1"/>
              <a:t>selalu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disadari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‘</a:t>
            </a:r>
            <a:r>
              <a:rPr lang="en-US" dirty="0" err="1"/>
              <a:t>logika</a:t>
            </a:r>
            <a:r>
              <a:rPr lang="en-US" dirty="0"/>
              <a:t>’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IDENTITAS BANGSA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Identitas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modernitas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seringkali</a:t>
            </a:r>
            <a:r>
              <a:rPr lang="en-US" dirty="0"/>
              <a:t>  </a:t>
            </a:r>
            <a:r>
              <a:rPr lang="en-US" dirty="0" err="1"/>
              <a:t>mengalami</a:t>
            </a:r>
            <a:r>
              <a:rPr lang="en-US" dirty="0"/>
              <a:t>  </a:t>
            </a:r>
            <a:r>
              <a:rPr lang="en-US" dirty="0" err="1"/>
              <a:t>tarik</a:t>
            </a:r>
            <a:r>
              <a:rPr lang="en-US" dirty="0"/>
              <a:t>  </a:t>
            </a:r>
            <a:r>
              <a:rPr lang="en-US" dirty="0" err="1"/>
              <a:t>menarik</a:t>
            </a:r>
            <a:r>
              <a:rPr lang="en-US" dirty="0"/>
              <a:t>.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kekhawatiran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 yang 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 </a:t>
            </a:r>
            <a:r>
              <a:rPr lang="en-US" dirty="0" err="1"/>
              <a:t>oleh</a:t>
            </a:r>
            <a:r>
              <a:rPr lang="en-US" dirty="0"/>
              <a:t> para  </a:t>
            </a:r>
            <a:r>
              <a:rPr lang="en-US" dirty="0" err="1"/>
              <a:t>pendahulu</a:t>
            </a:r>
            <a:r>
              <a:rPr lang="en-US" dirty="0"/>
              <a:t>  </a:t>
            </a:r>
            <a:r>
              <a:rPr lang="en-US" dirty="0" err="1"/>
              <a:t>tercerabut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 </a:t>
            </a:r>
            <a:r>
              <a:rPr lang="en-US" dirty="0" err="1"/>
              <a:t>identitas</a:t>
            </a:r>
            <a:r>
              <a:rPr lang="en-US" dirty="0"/>
              <a:t>  </a:t>
            </a:r>
            <a:r>
              <a:rPr lang="en-US" dirty="0" err="1"/>
              <a:t>bukan</a:t>
            </a:r>
            <a:r>
              <a:rPr lang="en-US" dirty="0"/>
              <a:t>  </a:t>
            </a:r>
            <a:r>
              <a:rPr lang="en-US" dirty="0" err="1"/>
              <a:t>sesuatu</a:t>
            </a:r>
            <a:r>
              <a:rPr lang="en-US" dirty="0"/>
              <a:t>  yang  </a:t>
            </a:r>
            <a:r>
              <a:rPr lang="en-US" dirty="0" err="1"/>
              <a:t>hanya</a:t>
            </a:r>
            <a:r>
              <a:rPr lang="en-US" dirty="0"/>
              <a:t>  </a:t>
            </a:r>
            <a:r>
              <a:rPr lang="en-US" dirty="0" err="1"/>
              <a:t>dipertahankan</a:t>
            </a:r>
            <a:r>
              <a:rPr lang="en-US" dirty="0"/>
              <a:t>    </a:t>
            </a:r>
            <a:r>
              <a:rPr lang="en-US" dirty="0" err="1"/>
              <a:t>namun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berproses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.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Indonesia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.  Indonesia  yang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beribu</a:t>
            </a:r>
            <a:r>
              <a:rPr lang="en-US" dirty="0"/>
              <a:t> </a:t>
            </a:r>
            <a:r>
              <a:rPr lang="en-US" dirty="0" err="1"/>
              <a:t>etnis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285865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IDENTITAS BANGSA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identitas</a:t>
            </a:r>
            <a:r>
              <a:rPr lang="en-US" dirty="0"/>
              <a:t> Indonesia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termaktub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.  </a:t>
            </a:r>
            <a:r>
              <a:rPr lang="en-US" dirty="0" err="1"/>
              <a:t>Nilai-nilai</a:t>
            </a:r>
            <a:r>
              <a:rPr lang="en-US" dirty="0"/>
              <a:t>  </a:t>
            </a:r>
            <a:r>
              <a:rPr lang="en-US" dirty="0" err="1"/>
              <a:t>Pancasila</a:t>
            </a:r>
            <a:r>
              <a:rPr lang="en-US" dirty="0"/>
              <a:t>  </a:t>
            </a:r>
            <a:r>
              <a:rPr lang="en-US" dirty="0" err="1"/>
              <a:t>mengandung</a:t>
            </a:r>
            <a:r>
              <a:rPr lang="en-US" dirty="0"/>
              <a:t>  </a:t>
            </a:r>
            <a:r>
              <a:rPr lang="en-US" dirty="0" err="1"/>
              <a:t>nilai-nilai</a:t>
            </a:r>
            <a:r>
              <a:rPr lang="en-US" dirty="0"/>
              <a:t>  yang </a:t>
            </a:r>
            <a:r>
              <a:rPr lang="en-US" dirty="0" err="1"/>
              <a:t>merupakan</a:t>
            </a:r>
            <a:r>
              <a:rPr lang="en-US" dirty="0"/>
              <a:t>   </a:t>
            </a:r>
            <a:r>
              <a:rPr lang="en-US" dirty="0" err="1"/>
              <a:t>sistem</a:t>
            </a:r>
            <a:r>
              <a:rPr lang="en-US" dirty="0"/>
              <a:t>   </a:t>
            </a:r>
            <a:r>
              <a:rPr lang="en-US" dirty="0" err="1"/>
              <a:t>makna</a:t>
            </a:r>
            <a:r>
              <a:rPr lang="en-US" dirty="0"/>
              <a:t>   yang   </a:t>
            </a:r>
            <a:r>
              <a:rPr lang="en-US" dirty="0" err="1"/>
              <a:t>mampu</a:t>
            </a:r>
            <a:r>
              <a:rPr lang="en-US" dirty="0"/>
              <a:t>   </a:t>
            </a:r>
            <a:r>
              <a:rPr lang="en-US" dirty="0" err="1"/>
              <a:t>menyatukan</a:t>
            </a:r>
            <a:r>
              <a:rPr lang="en-US" dirty="0"/>
              <a:t>   </a:t>
            </a:r>
            <a:r>
              <a:rPr lang="en-US" dirty="0" err="1"/>
              <a:t>keragaman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sendi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 </a:t>
            </a:r>
            <a:r>
              <a:rPr lang="en-US" dirty="0" err="1"/>
              <a:t>wilayah</a:t>
            </a:r>
            <a:r>
              <a:rPr lang="en-US" dirty="0"/>
              <a:t>  Indonesia.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ada</a:t>
            </a:r>
            <a:r>
              <a:rPr lang="en-US" dirty="0"/>
              <a:t>  </a:t>
            </a:r>
            <a:r>
              <a:rPr lang="en-US" dirty="0" err="1"/>
              <a:t>literatur</a:t>
            </a:r>
            <a:r>
              <a:rPr lang="en-US" dirty="0"/>
              <a:t>  yang 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di Indonesia yang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ateis</a:t>
            </a:r>
            <a:r>
              <a:rPr lang="en-US" dirty="0"/>
              <a:t>.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yang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ritual-ritual  </a:t>
            </a:r>
            <a:r>
              <a:rPr lang="en-US" dirty="0" err="1"/>
              <a:t>peribadatan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Ada  </a:t>
            </a:r>
            <a:r>
              <a:rPr lang="en-US" dirty="0" err="1"/>
              <a:t>penyembahan</a:t>
            </a:r>
            <a:r>
              <a:rPr lang="en-US" dirty="0"/>
              <a:t> 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pengorbanan</a:t>
            </a:r>
            <a:r>
              <a:rPr lang="en-US" dirty="0"/>
              <a:t>  yang  </a:t>
            </a:r>
            <a:r>
              <a:rPr lang="en-US" dirty="0" err="1"/>
              <a:t>ditujukan</a:t>
            </a:r>
            <a:r>
              <a:rPr lang="en-US" dirty="0"/>
              <a:t>  </a:t>
            </a:r>
            <a:r>
              <a:rPr lang="en-US" dirty="0" err="1"/>
              <a:t>kepada</a:t>
            </a:r>
            <a:r>
              <a:rPr lang="en-US" dirty="0"/>
              <a:t>  </a:t>
            </a:r>
            <a:r>
              <a:rPr lang="en-US" dirty="0" err="1"/>
              <a:t>Zat</a:t>
            </a:r>
            <a:r>
              <a:rPr lang="en-US" dirty="0"/>
              <a:t>  yang  </a:t>
            </a:r>
            <a:r>
              <a:rPr lang="en-US" dirty="0" err="1"/>
              <a:t>Supranatural</a:t>
            </a:r>
            <a:r>
              <a:rPr lang="en-US" dirty="0"/>
              <a:t> 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.   </a:t>
            </a:r>
            <a:r>
              <a:rPr lang="en-US" dirty="0" err="1"/>
              <a:t>Masyarakat</a:t>
            </a:r>
            <a:r>
              <a:rPr lang="en-US" dirty="0"/>
              <a:t>    </a:t>
            </a:r>
            <a:r>
              <a:rPr lang="en-US" dirty="0" err="1"/>
              <a:t>tidak</a:t>
            </a:r>
            <a:r>
              <a:rPr lang="en-US" dirty="0"/>
              <a:t>   </a:t>
            </a:r>
            <a:r>
              <a:rPr lang="en-US" dirty="0" err="1"/>
              <a:t>menolak</a:t>
            </a:r>
            <a:r>
              <a:rPr lang="en-US" dirty="0"/>
              <a:t>   </a:t>
            </a:r>
            <a:r>
              <a:rPr lang="en-US" dirty="0" err="1"/>
              <a:t>ketika‘Ketuhanan</a:t>
            </a:r>
            <a:r>
              <a:rPr lang="en-US" dirty="0"/>
              <a:t>’   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fundamental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IDENTITAS BANGSA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identitas</a:t>
            </a:r>
            <a:r>
              <a:rPr lang="en-US" dirty="0"/>
              <a:t>   </a:t>
            </a: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esoterik</a:t>
            </a:r>
            <a:r>
              <a:rPr lang="en-US" dirty="0"/>
              <a:t> (</a:t>
            </a:r>
            <a:r>
              <a:rPr lang="en-US" dirty="0" err="1"/>
              <a:t>substansial</a:t>
            </a:r>
            <a:r>
              <a:rPr lang="en-US" dirty="0"/>
              <a:t>), 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proses </a:t>
            </a:r>
            <a:r>
              <a:rPr lang="en-US" dirty="0" err="1"/>
              <a:t>komunikasi</a:t>
            </a:r>
            <a:r>
              <a:rPr lang="en-US" dirty="0"/>
              <a:t>, 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bangsa-bangsa</a:t>
            </a:r>
            <a:r>
              <a:rPr lang="en-US" dirty="0"/>
              <a:t> lain </a:t>
            </a:r>
            <a:r>
              <a:rPr lang="en-US" dirty="0" err="1"/>
              <a:t>realitas</a:t>
            </a:r>
            <a:r>
              <a:rPr lang="en-US" dirty="0"/>
              <a:t> </a:t>
            </a:r>
            <a:r>
              <a:rPr lang="en-US" dirty="0" err="1"/>
              <a:t>eksoterik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agama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 yang </a:t>
            </a:r>
            <a:r>
              <a:rPr lang="en-US" dirty="0" err="1"/>
              <a:t>sebelumnya</a:t>
            </a:r>
            <a:r>
              <a:rPr lang="en-US" dirty="0"/>
              <a:t>  </a:t>
            </a:r>
            <a:r>
              <a:rPr lang="en-US" dirty="0" err="1"/>
              <a:t>dianut</a:t>
            </a:r>
            <a:r>
              <a:rPr lang="en-US" dirty="0"/>
              <a:t>.  </a:t>
            </a:r>
            <a:r>
              <a:rPr lang="en-US" dirty="0" err="1"/>
              <a:t>Pemahaman</a:t>
            </a:r>
            <a:r>
              <a:rPr lang="en-US" dirty="0"/>
              <a:t>  </a:t>
            </a:r>
            <a:r>
              <a:rPr lang="en-US" dirty="0" err="1"/>
              <a:t>kemanusiaan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berkembangnya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asasi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Kecintaan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 </a:t>
            </a:r>
            <a:r>
              <a:rPr lang="en-US" dirty="0" err="1"/>
              <a:t>kerajaannya</a:t>
            </a:r>
            <a:r>
              <a:rPr lang="en-US" dirty="0"/>
              <a:t> </a:t>
            </a:r>
            <a:r>
              <a:rPr lang="en-US" dirty="0" err="1"/>
              <a:t>dileburkan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kecintaan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Indonesia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Pemerintahan</a:t>
            </a:r>
            <a:r>
              <a:rPr lang="en-US" dirty="0"/>
              <a:t> yang </a:t>
            </a:r>
            <a:r>
              <a:rPr lang="en-US" dirty="0" err="1"/>
              <a:t>monarkhi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.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melintasi</a:t>
            </a:r>
            <a:r>
              <a:rPr lang="en-US" dirty="0"/>
              <a:t> </a:t>
            </a:r>
            <a:r>
              <a:rPr lang="en-US" dirty="0" err="1"/>
              <a:t>tembok</a:t>
            </a:r>
            <a:r>
              <a:rPr lang="en-US" dirty="0"/>
              <a:t> </a:t>
            </a:r>
            <a:r>
              <a:rPr lang="en-US" dirty="0" err="1"/>
              <a:t>etnik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  Proses </a:t>
            </a:r>
            <a:r>
              <a:rPr lang="en-US" dirty="0" err="1"/>
              <a:t>berbangsa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bernegara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C</a:t>
            </a:r>
            <a:r>
              <a:rPr lang="en-US" dirty="0"/>
              <a:t>.   Proses </a:t>
            </a:r>
            <a:r>
              <a:rPr lang="en-US" dirty="0" err="1"/>
              <a:t>berbangsa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bernegara</a:t>
            </a:r>
            <a:r>
              <a:rPr lang="en-US" dirty="0"/>
              <a:t> </a:t>
            </a:r>
          </a:p>
          <a:p>
            <a:r>
              <a:rPr lang="en-US" dirty="0" err="1"/>
              <a:t>Keberadaan</a:t>
            </a:r>
            <a:r>
              <a:rPr lang="en-US" dirty="0"/>
              <a:t>  </a:t>
            </a:r>
            <a:r>
              <a:rPr lang="en-US" dirty="0" err="1"/>
              <a:t>bangsa</a:t>
            </a:r>
            <a:r>
              <a:rPr lang="en-US" dirty="0"/>
              <a:t>  Indonesia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lahir</a:t>
            </a:r>
            <a:r>
              <a:rPr lang="en-US" dirty="0"/>
              <a:t>  </a:t>
            </a:r>
            <a:r>
              <a:rPr lang="en-US" dirty="0" err="1"/>
              <a:t>begitu</a:t>
            </a:r>
            <a:r>
              <a:rPr lang="en-US" dirty="0"/>
              <a:t>  </a:t>
            </a:r>
            <a:r>
              <a:rPr lang="en-US" dirty="0" err="1"/>
              <a:t>saja</a:t>
            </a:r>
            <a:r>
              <a:rPr lang="en-US" dirty="0"/>
              <a:t>,  </a:t>
            </a:r>
            <a:r>
              <a:rPr lang="en-US" dirty="0" err="1"/>
              <a:t>namun</a:t>
            </a:r>
            <a:r>
              <a:rPr lang="en-US" dirty="0"/>
              <a:t>  </a:t>
            </a:r>
            <a:r>
              <a:rPr lang="en-US" dirty="0" err="1"/>
              <a:t>lewat</a:t>
            </a:r>
            <a:r>
              <a:rPr lang="en-US" dirty="0"/>
              <a:t> proses </a:t>
            </a:r>
            <a:r>
              <a:rPr lang="en-US" dirty="0" err="1"/>
              <a:t>panjang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berbagai</a:t>
            </a:r>
            <a:r>
              <a:rPr lang="en-US" dirty="0"/>
              <a:t>  </a:t>
            </a:r>
            <a:r>
              <a:rPr lang="en-US" dirty="0" err="1"/>
              <a:t>hambatan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rintangan</a:t>
            </a:r>
            <a:r>
              <a:rPr lang="en-US" dirty="0"/>
              <a:t>.  </a:t>
            </a:r>
            <a:r>
              <a:rPr lang="en-US" dirty="0" err="1"/>
              <a:t>Kepribadian</a:t>
            </a:r>
            <a:r>
              <a:rPr lang="en-US" dirty="0"/>
              <a:t>, 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nasioanl</a:t>
            </a:r>
            <a:r>
              <a:rPr lang="en-US" dirty="0"/>
              <a:t> Indonesia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dilacak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 Indonesia 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zaman</a:t>
            </a:r>
            <a:r>
              <a:rPr lang="en-US" dirty="0"/>
              <a:t>  </a:t>
            </a:r>
            <a:r>
              <a:rPr lang="en-US" dirty="0" err="1"/>
              <a:t>kerajaan</a:t>
            </a:r>
            <a:r>
              <a:rPr lang="en-US" dirty="0"/>
              <a:t>  </a:t>
            </a:r>
            <a:r>
              <a:rPr lang="en-US" dirty="0" err="1"/>
              <a:t>Kutai</a:t>
            </a:r>
            <a:r>
              <a:rPr lang="en-US" dirty="0"/>
              <a:t>,   </a:t>
            </a:r>
            <a:r>
              <a:rPr lang="en-US" dirty="0" err="1"/>
              <a:t>Sriwijaya</a:t>
            </a:r>
            <a:r>
              <a:rPr lang="en-US" dirty="0"/>
              <a:t>  </a:t>
            </a:r>
            <a:r>
              <a:rPr lang="en-US" dirty="0" err="1"/>
              <a:t>serta</a:t>
            </a:r>
            <a:r>
              <a:rPr lang="en-US" dirty="0"/>
              <a:t>  </a:t>
            </a:r>
            <a:r>
              <a:rPr lang="en-US" dirty="0" err="1"/>
              <a:t>kerajaan</a:t>
            </a:r>
            <a:r>
              <a:rPr lang="en-US" dirty="0"/>
              <a:t>- </a:t>
            </a:r>
            <a:r>
              <a:rPr lang="en-US" dirty="0" err="1"/>
              <a:t>kerajaan</a:t>
            </a:r>
            <a:r>
              <a:rPr lang="en-US" dirty="0"/>
              <a:t>  lain </a:t>
            </a:r>
            <a:r>
              <a:rPr lang="en-US" dirty="0" err="1"/>
              <a:t>sebelum</a:t>
            </a:r>
            <a:r>
              <a:rPr lang="en-US" dirty="0"/>
              <a:t>  </a:t>
            </a:r>
            <a:r>
              <a:rPr lang="en-US" dirty="0" err="1"/>
              <a:t>kolonialisme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imperialisme</a:t>
            </a:r>
            <a:r>
              <a:rPr lang="en-US" dirty="0"/>
              <a:t> 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Indonesia. </a:t>
            </a:r>
            <a:endParaRPr lang="en-US" dirty="0" smtClean="0"/>
          </a:p>
          <a:p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era </a:t>
            </a:r>
            <a:r>
              <a:rPr lang="en-US" dirty="0" err="1"/>
              <a:t>kolonial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pasca</a:t>
            </a:r>
            <a:r>
              <a:rPr lang="en-US" dirty="0"/>
              <a:t>  </a:t>
            </a:r>
            <a:r>
              <a:rPr lang="en-US" dirty="0" err="1"/>
              <a:t>kolonial</a:t>
            </a:r>
            <a:r>
              <a:rPr lang="en-US" dirty="0"/>
              <a:t>.  Proses  </a:t>
            </a:r>
            <a:r>
              <a:rPr lang="en-US" dirty="0" err="1"/>
              <a:t>terbentuknya</a:t>
            </a:r>
            <a:r>
              <a:rPr lang="en-US" dirty="0"/>
              <a:t>  </a:t>
            </a:r>
            <a:r>
              <a:rPr lang="en-US" dirty="0" err="1"/>
              <a:t>nasionalisme</a:t>
            </a:r>
            <a:r>
              <a:rPr lang="en-US" dirty="0"/>
              <a:t>  yang  </a:t>
            </a:r>
            <a:r>
              <a:rPr lang="en-US" dirty="0" err="1"/>
              <a:t>berakar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menurut</a:t>
            </a:r>
            <a:r>
              <a:rPr lang="en-US" dirty="0"/>
              <a:t>  Mohammad  </a:t>
            </a:r>
            <a:r>
              <a:rPr lang="en-US" dirty="0" err="1"/>
              <a:t>Yamin</a:t>
            </a:r>
            <a:r>
              <a:rPr lang="en-US" dirty="0"/>
              <a:t>  </a:t>
            </a:r>
            <a:r>
              <a:rPr lang="en-US" dirty="0" err="1"/>
              <a:t>diistilahkan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nasionalisme</a:t>
            </a:r>
            <a:r>
              <a:rPr lang="en-US" dirty="0"/>
              <a:t> lama (</a:t>
            </a:r>
            <a:r>
              <a:rPr lang="en-US" dirty="0" err="1"/>
              <a:t>Kaelan</a:t>
            </a:r>
            <a:r>
              <a:rPr lang="en-US" dirty="0"/>
              <a:t>, 2007: 52).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9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  Proses </a:t>
            </a:r>
            <a:r>
              <a:rPr lang="en-US" dirty="0" err="1"/>
              <a:t>berbangsa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bernegara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nasionalisme</a:t>
            </a:r>
            <a:r>
              <a:rPr lang="en-US" dirty="0"/>
              <a:t> modern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Yamin</a:t>
            </a:r>
            <a:r>
              <a:rPr lang="en-US" dirty="0"/>
              <a:t> </a:t>
            </a:r>
            <a:r>
              <a:rPr lang="en-US" dirty="0" err="1"/>
              <a:t>dirintis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para 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pejuang</a:t>
            </a:r>
            <a:r>
              <a:rPr lang="en-US" dirty="0"/>
              <a:t>  </a:t>
            </a:r>
            <a:r>
              <a:rPr lang="en-US" dirty="0" err="1"/>
              <a:t>kemerdekaan</a:t>
            </a:r>
            <a:r>
              <a:rPr lang="en-US" dirty="0"/>
              <a:t> 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 1908 </a:t>
            </a:r>
            <a:r>
              <a:rPr lang="en-US" dirty="0" err="1"/>
              <a:t>berdirinya</a:t>
            </a:r>
            <a:r>
              <a:rPr lang="en-US" dirty="0"/>
              <a:t>  </a:t>
            </a:r>
            <a:r>
              <a:rPr lang="en-US" dirty="0" err="1"/>
              <a:t>organisasi</a:t>
            </a:r>
            <a:endParaRPr lang="en-US" dirty="0"/>
          </a:p>
          <a:p>
            <a:r>
              <a:rPr lang="en-US" dirty="0" err="1" smtClean="0"/>
              <a:t>pergerakan</a:t>
            </a:r>
            <a:r>
              <a:rPr lang="en-US" dirty="0" smtClean="0"/>
              <a:t>  </a:t>
            </a:r>
            <a:r>
              <a:rPr lang="en-US" dirty="0"/>
              <a:t>Budi  </a:t>
            </a:r>
            <a:r>
              <a:rPr lang="en-US" dirty="0" err="1"/>
              <a:t>Utomo</a:t>
            </a:r>
            <a:r>
              <a:rPr lang="en-US" dirty="0"/>
              <a:t>,  </a:t>
            </a:r>
            <a:r>
              <a:rPr lang="en-US" dirty="0" err="1"/>
              <a:t>kemudian</a:t>
            </a:r>
            <a:r>
              <a:rPr lang="en-US" dirty="0"/>
              <a:t>  </a:t>
            </a:r>
            <a:r>
              <a:rPr lang="en-US" dirty="0" err="1"/>
              <a:t>dicetuskannya</a:t>
            </a:r>
            <a:r>
              <a:rPr lang="en-US" dirty="0"/>
              <a:t>  </a:t>
            </a:r>
            <a:r>
              <a:rPr lang="en-US" dirty="0" err="1"/>
              <a:t>Sumpah</a:t>
            </a:r>
            <a:r>
              <a:rPr lang="en-US" dirty="0"/>
              <a:t>  </a:t>
            </a:r>
            <a:r>
              <a:rPr lang="en-US" dirty="0" err="1"/>
              <a:t>Pemuda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1928.  </a:t>
            </a:r>
            <a:r>
              <a:rPr lang="en-US" dirty="0" err="1"/>
              <a:t>Perjuangan</a:t>
            </a:r>
            <a:r>
              <a:rPr lang="en-US" dirty="0"/>
              <a:t> 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bergulir</a:t>
            </a:r>
            <a:r>
              <a:rPr lang="en-US" dirty="0"/>
              <a:t>  </a:t>
            </a:r>
            <a:r>
              <a:rPr lang="en-US" dirty="0" err="1"/>
              <a:t>hingga</a:t>
            </a:r>
            <a:r>
              <a:rPr lang="en-US" dirty="0"/>
              <a:t>  </a:t>
            </a:r>
            <a:r>
              <a:rPr lang="en-US" dirty="0" err="1"/>
              <a:t>mencapai</a:t>
            </a:r>
            <a:r>
              <a:rPr lang="en-US" dirty="0"/>
              <a:t>  </a:t>
            </a:r>
            <a:r>
              <a:rPr lang="en-US" dirty="0" err="1"/>
              <a:t>titik</a:t>
            </a:r>
            <a:r>
              <a:rPr lang="en-US" dirty="0"/>
              <a:t>  </a:t>
            </a:r>
            <a:r>
              <a:rPr lang="en-US" dirty="0" err="1"/>
              <a:t>kulminasinya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17 </a:t>
            </a:r>
            <a:r>
              <a:rPr lang="en-US" dirty="0" err="1"/>
              <a:t>Agustus</a:t>
            </a:r>
            <a:r>
              <a:rPr lang="en-US" dirty="0"/>
              <a:t> 1945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tonggak</a:t>
            </a:r>
            <a:r>
              <a:rPr lang="en-US" dirty="0"/>
              <a:t> </a:t>
            </a:r>
            <a:r>
              <a:rPr lang="en-US" dirty="0" err="1"/>
              <a:t>berdirinya</a:t>
            </a:r>
            <a:r>
              <a:rPr lang="en-US" dirty="0"/>
              <a:t> 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  (</a:t>
            </a:r>
            <a:r>
              <a:rPr lang="en-US" dirty="0" err="1"/>
              <a:t>Kaelan</a:t>
            </a:r>
            <a:r>
              <a:rPr lang="en-US" dirty="0"/>
              <a:t>,  2007:  53).  </a:t>
            </a:r>
            <a:endParaRPr lang="en-US" dirty="0" smtClean="0"/>
          </a:p>
          <a:p>
            <a:r>
              <a:rPr lang="en-US" dirty="0" smtClean="0"/>
              <a:t>Indonesia 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negara</a:t>
            </a:r>
            <a:r>
              <a:rPr lang="en-US" dirty="0"/>
              <a:t>  yang  </a:t>
            </a:r>
            <a:r>
              <a:rPr lang="en-US" dirty="0" err="1"/>
              <a:t>terdiri</a:t>
            </a:r>
            <a:r>
              <a:rPr lang="en-US" dirty="0"/>
              <a:t> 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, </a:t>
            </a:r>
            <a:r>
              <a:rPr lang="en-US" dirty="0" err="1"/>
              <a:t>suku</a:t>
            </a:r>
            <a:r>
              <a:rPr lang="en-US" dirty="0"/>
              <a:t>, agama,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pengikat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2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BERBANGSA DAN BERNEGARA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Peristiwa</a:t>
            </a:r>
            <a:r>
              <a:rPr lang="en-US" dirty="0"/>
              <a:t> proses </a:t>
            </a:r>
            <a:r>
              <a:rPr lang="en-US" dirty="0" err="1"/>
              <a:t>berbangsa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Peristiwa</a:t>
            </a:r>
            <a:r>
              <a:rPr lang="en-US" dirty="0"/>
              <a:t> proses </a:t>
            </a:r>
            <a:r>
              <a:rPr lang="en-US" dirty="0" err="1"/>
              <a:t>bernegara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5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D.POLITIK IDENTITAS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 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 smtClean="0"/>
              <a:t>Identitas</a:t>
            </a:r>
            <a:r>
              <a:rPr lang="en-US" dirty="0"/>
              <a:t> </a:t>
            </a:r>
          </a:p>
          <a:p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kebangkitan</a:t>
            </a:r>
            <a:r>
              <a:rPr lang="en-US" dirty="0"/>
              <a:t>  </a:t>
            </a:r>
            <a:r>
              <a:rPr lang="en-US" dirty="0" err="1"/>
              <a:t>kelompok-kelompok</a:t>
            </a:r>
            <a:r>
              <a:rPr lang="en-US" dirty="0"/>
              <a:t> 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represi</a:t>
            </a:r>
            <a:r>
              <a:rPr lang="en-US" dirty="0"/>
              <a:t>  yang  </a:t>
            </a:r>
            <a:r>
              <a:rPr lang="en-US" dirty="0" err="1"/>
              <a:t>memarjinalisasikan</a:t>
            </a:r>
            <a:r>
              <a:rPr lang="en-US" dirty="0"/>
              <a:t>   </a:t>
            </a:r>
            <a:r>
              <a:rPr lang="en-US" dirty="0" err="1"/>
              <a:t>mereka</a:t>
            </a:r>
            <a:r>
              <a:rPr lang="en-US" dirty="0"/>
              <a:t>  di  </a:t>
            </a:r>
            <a:r>
              <a:rPr lang="en-US" dirty="0" err="1"/>
              <a:t>masa</a:t>
            </a:r>
            <a:r>
              <a:rPr lang="en-US" dirty="0"/>
              <a:t>  </a:t>
            </a:r>
            <a:r>
              <a:rPr lang="en-US" dirty="0" err="1"/>
              <a:t>lalu</a:t>
            </a:r>
            <a:r>
              <a:rPr lang="en-US" dirty="0"/>
              <a:t>.  </a:t>
            </a:r>
            <a:r>
              <a:rPr lang="en-US" dirty="0" err="1"/>
              <a:t>Identitas</a:t>
            </a:r>
            <a:r>
              <a:rPr lang="en-US" dirty="0"/>
              <a:t> 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basis </a:t>
            </a:r>
            <a:r>
              <a:rPr lang="en-US" dirty="0" err="1"/>
              <a:t>perjuangan</a:t>
            </a:r>
            <a:r>
              <a:rPr lang="en-US" dirty="0"/>
              <a:t> </a:t>
            </a:r>
            <a:r>
              <a:rPr lang="en-US" dirty="0" err="1"/>
              <a:t>aspirasi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</a:t>
            </a:r>
            <a:r>
              <a:rPr lang="en-US" dirty="0" err="1"/>
              <a:t>Bagir</a:t>
            </a:r>
            <a:r>
              <a:rPr lang="en-US" dirty="0"/>
              <a:t>, 2011: 18).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9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703"/>
            <a:ext cx="10515600" cy="1325563"/>
          </a:xfrm>
        </p:spPr>
        <p:txBody>
          <a:bodyPr/>
          <a:lstStyle/>
          <a:p>
            <a:r>
              <a:rPr lang="en-US" dirty="0" smtClean="0"/>
              <a:t>D.POLITIK IDENTITAS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Identitas</a:t>
            </a:r>
            <a:r>
              <a:rPr lang="en-US" dirty="0"/>
              <a:t>  yang 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salah</a:t>
            </a:r>
            <a:r>
              <a:rPr lang="en-US" dirty="0"/>
              <a:t> 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dasar</a:t>
            </a:r>
            <a:r>
              <a:rPr lang="en-US" dirty="0"/>
              <a:t>  </a:t>
            </a:r>
            <a:r>
              <a:rPr lang="en-US" dirty="0" err="1"/>
              <a:t>konsep</a:t>
            </a:r>
            <a:r>
              <a:rPr lang="en-US" dirty="0"/>
              <a:t>  </a:t>
            </a:r>
            <a:r>
              <a:rPr lang="en-US" dirty="0" err="1" smtClean="0"/>
              <a:t>kewarganegaraan</a:t>
            </a:r>
            <a:r>
              <a:rPr lang="en-US" dirty="0"/>
              <a:t> </a:t>
            </a:r>
          </a:p>
          <a:p>
            <a:r>
              <a:rPr lang="en-US" dirty="0"/>
              <a:t>(citizenship)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kesetaraan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warganegara</a:t>
            </a:r>
            <a:r>
              <a:rPr lang="en-US" dirty="0"/>
              <a:t>.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warganegara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bingkai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orang,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lain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agama, </a:t>
            </a:r>
            <a:r>
              <a:rPr lang="en-US" dirty="0" err="1"/>
              <a:t>etnis</a:t>
            </a:r>
            <a:r>
              <a:rPr lang="en-US" dirty="0"/>
              <a:t>,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 (</a:t>
            </a:r>
            <a:r>
              <a:rPr lang="en-US" dirty="0" err="1"/>
              <a:t>Bagir</a:t>
            </a:r>
            <a:r>
              <a:rPr lang="en-US" dirty="0"/>
              <a:t>, 2011: 17).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D.POLITIK IDENTITAS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dorongan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mengakui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,  </a:t>
            </a:r>
            <a:r>
              <a:rPr lang="en-US" dirty="0" err="1"/>
              <a:t>bahkan</a:t>
            </a:r>
            <a:r>
              <a:rPr lang="en-US" dirty="0"/>
              <a:t>  </a:t>
            </a:r>
            <a:r>
              <a:rPr lang="en-US" dirty="0" err="1"/>
              <a:t>sampai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tingkat</a:t>
            </a:r>
            <a:r>
              <a:rPr lang="en-US" dirty="0"/>
              <a:t>  </a:t>
            </a:r>
            <a:r>
              <a:rPr lang="en-US" dirty="0" err="1"/>
              <a:t>mengakui</a:t>
            </a:r>
            <a:r>
              <a:rPr lang="en-US" dirty="0"/>
              <a:t>  </a:t>
            </a:r>
            <a:r>
              <a:rPr lang="en-US" dirty="0" err="1"/>
              <a:t>predikat</a:t>
            </a:r>
            <a:r>
              <a:rPr lang="en-US" dirty="0"/>
              <a:t>  </a:t>
            </a:r>
            <a:r>
              <a:rPr lang="en-US" dirty="0" err="1"/>
              <a:t>keistimewaan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lain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 yang   lain,   </a:t>
            </a:r>
            <a:r>
              <a:rPr lang="en-US" dirty="0" err="1"/>
              <a:t>misalnya</a:t>
            </a:r>
            <a:r>
              <a:rPr lang="en-US" dirty="0"/>
              <a:t>   </a:t>
            </a:r>
            <a:r>
              <a:rPr lang="en-US" dirty="0" err="1"/>
              <a:t>dominasi</a:t>
            </a:r>
            <a:r>
              <a:rPr lang="en-US" dirty="0"/>
              <a:t>   </a:t>
            </a:r>
            <a:r>
              <a:rPr lang="en-US" dirty="0" err="1"/>
              <a:t>mayoritas</a:t>
            </a:r>
            <a:r>
              <a:rPr lang="en-US" dirty="0"/>
              <a:t>     </a:t>
            </a:r>
            <a:r>
              <a:rPr lang="en-US" dirty="0" err="1"/>
              <a:t>atas</a:t>
            </a:r>
            <a:r>
              <a:rPr lang="en-US" dirty="0"/>
              <a:t>   </a:t>
            </a:r>
            <a:r>
              <a:rPr lang="en-US" dirty="0" err="1"/>
              <a:t>minoritas</a:t>
            </a:r>
            <a:r>
              <a:rPr lang="en-US" dirty="0"/>
              <a:t>. </a:t>
            </a:r>
            <a:r>
              <a:rPr lang="en-US" dirty="0" err="1"/>
              <a:t>Dominasi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perjuangan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dilegitimasi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713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IDENTITAS 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PENGERTIAN IDENTITAS NASIONAL</a:t>
            </a:r>
          </a:p>
          <a:p>
            <a:r>
              <a:rPr lang="en-US" dirty="0" smtClean="0"/>
              <a:t>IDENTITAS NASIONAL SEBAGAI KARAKTER BANGSA</a:t>
            </a:r>
          </a:p>
          <a:p>
            <a:r>
              <a:rPr lang="en-US" dirty="0" smtClean="0"/>
              <a:t>PROSES BERBANGSA DAN BERNEGARA</a:t>
            </a:r>
          </a:p>
          <a:p>
            <a:r>
              <a:rPr lang="en-US" dirty="0" smtClean="0"/>
              <a:t>POLITIK IDENTITAS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TERIMA KASIH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985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41"/>
            <a:ext cx="10515600" cy="1325563"/>
          </a:xfrm>
        </p:spPr>
        <p:txBody>
          <a:bodyPr/>
          <a:lstStyle/>
          <a:p>
            <a:r>
              <a:rPr lang="en-US" dirty="0" smtClean="0"/>
              <a:t>PENGERTIAN IDENTITAS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85404"/>
            <a:ext cx="1003439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IdentitasKata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harfiah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ciri-ciri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tanda-tanda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jati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melekat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orang lain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term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antropologi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menerangkan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golongan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IDENTITAS NASIONAL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3151" y="1998464"/>
            <a:ext cx="10266017" cy="3585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708" tIns="15235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Dean A. Mix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Sandra M.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Hawle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banngsa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ketentuan-ketentuan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perbatasan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teritorial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pengakuaun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    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Koenta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Wibison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manifestasi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Koerniatmante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kewarganegaraan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konsekuensi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perkembangang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nasioanalisme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16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A.Identitas</a:t>
            </a:r>
            <a:r>
              <a:rPr lang="en-US" dirty="0" smtClean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(</a:t>
            </a:r>
            <a:r>
              <a:rPr lang="en-US" dirty="0" err="1"/>
              <a:t>masyarakat</a:t>
            </a:r>
            <a:r>
              <a:rPr lang="en-US" dirty="0"/>
              <a:t> Indonesia) </a:t>
            </a:r>
            <a:r>
              <a:rPr lang="en-US" dirty="0" err="1"/>
              <a:t>cenderung</a:t>
            </a:r>
            <a:r>
              <a:rPr lang="en-US" dirty="0"/>
              <a:t>   </a:t>
            </a:r>
            <a:r>
              <a:rPr lang="en-US" dirty="0" err="1"/>
              <a:t>mengacu</a:t>
            </a:r>
            <a:r>
              <a:rPr lang="en-US" dirty="0"/>
              <a:t>   </a:t>
            </a:r>
            <a:r>
              <a:rPr lang="en-US" dirty="0" err="1"/>
              <a:t>pada</a:t>
            </a:r>
            <a:r>
              <a:rPr lang="en-US" dirty="0"/>
              <a:t>   </a:t>
            </a:r>
            <a:r>
              <a:rPr lang="en-US" dirty="0" err="1"/>
              <a:t>kebudayaan</a:t>
            </a:r>
            <a:r>
              <a:rPr lang="en-US" dirty="0"/>
              <a:t> 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kharakter</a:t>
            </a:r>
            <a:r>
              <a:rPr lang="en-US" dirty="0"/>
              <a:t>   </a:t>
            </a:r>
            <a:r>
              <a:rPr lang="en-US" dirty="0" err="1"/>
              <a:t>khas</a:t>
            </a:r>
            <a:r>
              <a:rPr lang="en-US" dirty="0"/>
              <a:t>.  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 </a:t>
            </a:r>
            <a:r>
              <a:rPr lang="en-US" dirty="0" err="1"/>
              <a:t>nasional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konteks</a:t>
            </a:r>
            <a:r>
              <a:rPr lang="en-US" dirty="0"/>
              <a:t>  </a:t>
            </a:r>
            <a:r>
              <a:rPr lang="en-US" dirty="0" err="1"/>
              <a:t>negara</a:t>
            </a:r>
            <a:r>
              <a:rPr lang="en-US" dirty="0"/>
              <a:t>  </a:t>
            </a:r>
            <a:r>
              <a:rPr lang="en-US" dirty="0" err="1"/>
              <a:t>tercermin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 smtClean="0"/>
              <a:t>sombol-simbol</a:t>
            </a:r>
            <a:r>
              <a:rPr lang="en-US" dirty="0" smtClean="0"/>
              <a:t> </a:t>
            </a:r>
            <a:r>
              <a:rPr lang="en-US" dirty="0" err="1" smtClean="0"/>
              <a:t>kenegaraan</a:t>
            </a:r>
            <a:r>
              <a:rPr lang="en-US" dirty="0"/>
              <a:t>.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B. </a:t>
            </a:r>
            <a:r>
              <a:rPr lang="en-US" dirty="0" err="1"/>
              <a:t>Kedua</a:t>
            </a:r>
            <a:r>
              <a:rPr lang="en-US" dirty="0"/>
              <a:t>  </a:t>
            </a:r>
            <a:r>
              <a:rPr lang="en-US" dirty="0" err="1"/>
              <a:t>unsur</a:t>
            </a:r>
            <a:r>
              <a:rPr lang="en-US" dirty="0"/>
              <a:t>  </a:t>
            </a:r>
            <a:r>
              <a:rPr lang="en-US" dirty="0" err="1"/>
              <a:t>identitas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nyata</a:t>
            </a:r>
            <a:r>
              <a:rPr lang="en-US" dirty="0"/>
              <a:t>  </a:t>
            </a:r>
            <a:r>
              <a:rPr lang="en-US" dirty="0" err="1" smtClean="0"/>
              <a:t>terangkum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Pancasila</a:t>
            </a:r>
            <a:r>
              <a:rPr lang="en-US" dirty="0"/>
              <a:t>.  </a:t>
            </a:r>
            <a:r>
              <a:rPr lang="en-US" dirty="0" err="1"/>
              <a:t>Pancasila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demikian</a:t>
            </a:r>
            <a:r>
              <a:rPr lang="en-US" dirty="0"/>
              <a:t> 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 smtClean="0"/>
              <a:t>identitas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nasional</a:t>
            </a:r>
            <a:r>
              <a:rPr lang="en-US" dirty="0" smtClean="0"/>
              <a:t> 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, </a:t>
            </a:r>
            <a:r>
              <a:rPr lang="en-US" dirty="0" err="1"/>
              <a:t>berbangsa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bernegara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8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IDENTITAS 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identitasnya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mendengar</a:t>
            </a:r>
            <a:r>
              <a:rPr lang="en-US" dirty="0"/>
              <a:t> kata Barat, </a:t>
            </a:r>
            <a:r>
              <a:rPr lang="en-US" dirty="0" err="1"/>
              <a:t>tergambar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individualis</a:t>
            </a:r>
            <a:r>
              <a:rPr lang="en-US" dirty="0"/>
              <a:t>, </a:t>
            </a:r>
            <a:r>
              <a:rPr lang="en-US" dirty="0" err="1"/>
              <a:t>rasional</a:t>
            </a:r>
            <a:r>
              <a:rPr lang="en-US" dirty="0"/>
              <a:t>,   </a:t>
            </a:r>
            <a:r>
              <a:rPr lang="en-US" dirty="0" err="1"/>
              <a:t>dan</a:t>
            </a:r>
            <a:r>
              <a:rPr lang="en-US" dirty="0"/>
              <a:t>   </a:t>
            </a:r>
            <a:r>
              <a:rPr lang="en-US" dirty="0" err="1"/>
              <a:t>berteknologi</a:t>
            </a:r>
            <a:r>
              <a:rPr lang="en-US" dirty="0"/>
              <a:t>   </a:t>
            </a:r>
            <a:r>
              <a:rPr lang="en-US" dirty="0" err="1"/>
              <a:t>maju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Mendengar</a:t>
            </a:r>
            <a:r>
              <a:rPr lang="en-US" dirty="0"/>
              <a:t>   kata   </a:t>
            </a:r>
            <a:r>
              <a:rPr lang="en-US" dirty="0" err="1"/>
              <a:t>Jepang</a:t>
            </a:r>
            <a:r>
              <a:rPr lang="en-US" dirty="0"/>
              <a:t>   </a:t>
            </a:r>
            <a:r>
              <a:rPr lang="en-US" dirty="0" err="1"/>
              <a:t>tergambar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berteknologi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ketimurannya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 </a:t>
            </a:r>
            <a:r>
              <a:rPr lang="en-US" dirty="0" err="1"/>
              <a:t>dengan</a:t>
            </a:r>
            <a:r>
              <a:rPr lang="en-US" dirty="0"/>
              <a:t>  Indonesia?  Orang  </a:t>
            </a:r>
            <a:r>
              <a:rPr lang="en-US" dirty="0" err="1"/>
              <a:t>asing</a:t>
            </a:r>
            <a:r>
              <a:rPr lang="en-US" dirty="0"/>
              <a:t>  yang </a:t>
            </a:r>
            <a:r>
              <a:rPr lang="en-US" dirty="0" err="1"/>
              <a:t>datang</a:t>
            </a:r>
            <a:r>
              <a:rPr lang="en-US" dirty="0"/>
              <a:t>  </a:t>
            </a:r>
            <a:r>
              <a:rPr lang="en-US" dirty="0" err="1"/>
              <a:t>ke</a:t>
            </a:r>
            <a:r>
              <a:rPr lang="en-US" dirty="0"/>
              <a:t> Indonesia  </a:t>
            </a:r>
            <a:r>
              <a:rPr lang="en-US" dirty="0" err="1"/>
              <a:t>biasanya</a:t>
            </a:r>
            <a:r>
              <a:rPr lang="en-US" dirty="0"/>
              <a:t> 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terkesan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keramahan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IDENTITAS NASIONAL INDONESIA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5986" y="1321356"/>
            <a:ext cx="7366119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persatuan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Bendera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 Raya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Pancasila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Semboyan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Bhineka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falsafah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pancasila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UUD 1945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berkedaulatan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rakyat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Konsepsi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nusantara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Kebudayaan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kebudayaan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43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 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 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 smtClean="0"/>
              <a:t>Bangsa</a:t>
            </a:r>
            <a:r>
              <a:rPr lang="en-US" dirty="0"/>
              <a:t> </a:t>
            </a:r>
          </a:p>
          <a:p>
            <a:r>
              <a:rPr lang="en-US" dirty="0" err="1"/>
              <a:t>Setiap</a:t>
            </a:r>
            <a:r>
              <a:rPr lang="en-US" dirty="0"/>
              <a:t>  </a:t>
            </a:r>
            <a:r>
              <a:rPr lang="en-US" dirty="0" err="1"/>
              <a:t>bangsa</a:t>
            </a:r>
            <a:r>
              <a:rPr lang="en-US" dirty="0"/>
              <a:t> 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identitasnya</a:t>
            </a:r>
            <a:r>
              <a:rPr lang="en-US" dirty="0"/>
              <a:t>.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memahami</a:t>
            </a:r>
            <a:r>
              <a:rPr lang="en-US" dirty="0"/>
              <a:t> 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kebanggaan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 </a:t>
            </a:r>
            <a:r>
              <a:rPr lang="en-US" dirty="0" err="1"/>
              <a:t>pembahasan</a:t>
            </a:r>
            <a:r>
              <a:rPr lang="en-US" dirty="0"/>
              <a:t>  </a:t>
            </a:r>
            <a:r>
              <a:rPr lang="en-US" dirty="0" err="1"/>
              <a:t>tentang</a:t>
            </a:r>
            <a:r>
              <a:rPr lang="en-US" dirty="0"/>
              <a:t>  </a:t>
            </a:r>
            <a:r>
              <a:rPr lang="en-US" dirty="0" err="1"/>
              <a:t>keadaan</a:t>
            </a:r>
            <a:r>
              <a:rPr lang="en-US" dirty="0"/>
              <a:t>  </a:t>
            </a:r>
            <a:r>
              <a:rPr lang="en-US" dirty="0" err="1"/>
              <a:t>masa</a:t>
            </a:r>
            <a:r>
              <a:rPr lang="en-US" dirty="0"/>
              <a:t>  </a:t>
            </a:r>
            <a:r>
              <a:rPr lang="en-US" dirty="0" err="1"/>
              <a:t>lalu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masa</a:t>
            </a:r>
            <a:r>
              <a:rPr lang="en-US" dirty="0"/>
              <a:t> 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idealitas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das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das </a:t>
            </a:r>
            <a:r>
              <a:rPr lang="en-US" dirty="0" err="1"/>
              <a:t>Seinnya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</a:t>
            </a:r>
            <a:r>
              <a:rPr lang="en-US" dirty="0"/>
              <a:t>   </a:t>
            </a:r>
            <a:r>
              <a:rPr lang="en-US" dirty="0" err="1"/>
              <a:t>berasal</a:t>
            </a:r>
            <a:r>
              <a:rPr lang="en-US" dirty="0"/>
              <a:t>   </a:t>
            </a:r>
            <a:r>
              <a:rPr lang="en-US" dirty="0" err="1"/>
              <a:t>dari</a:t>
            </a:r>
            <a:r>
              <a:rPr lang="en-US" dirty="0"/>
              <a:t>   </a:t>
            </a:r>
            <a:r>
              <a:rPr lang="en-US" dirty="0" err="1"/>
              <a:t>bahasa</a:t>
            </a:r>
            <a:r>
              <a:rPr lang="en-US" dirty="0"/>
              <a:t>   </a:t>
            </a:r>
            <a:r>
              <a:rPr lang="en-US" dirty="0" err="1"/>
              <a:t>latin</a:t>
            </a:r>
            <a:r>
              <a:rPr lang="en-US" dirty="0"/>
              <a:t>   “</a:t>
            </a:r>
            <a:r>
              <a:rPr lang="en-US" dirty="0" err="1"/>
              <a:t>kharakter</a:t>
            </a:r>
            <a:r>
              <a:rPr lang="en-US" dirty="0"/>
              <a:t>,   </a:t>
            </a:r>
            <a:r>
              <a:rPr lang="en-US" dirty="0" err="1"/>
              <a:t>kharassein</a:t>
            </a:r>
            <a:r>
              <a:rPr lang="en-US" dirty="0"/>
              <a:t>  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kharax</a:t>
            </a:r>
            <a:r>
              <a:rPr lang="en-US" dirty="0"/>
              <a:t>”,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Prancis</a:t>
            </a:r>
            <a:r>
              <a:rPr lang="en-US" dirty="0"/>
              <a:t> “</a:t>
            </a:r>
            <a:r>
              <a:rPr lang="en-US" dirty="0" err="1"/>
              <a:t>caractere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“character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kejiwaan</a:t>
            </a:r>
            <a:r>
              <a:rPr lang="en-US" dirty="0"/>
              <a:t>, </a:t>
            </a:r>
            <a:r>
              <a:rPr lang="en-US" dirty="0" err="1"/>
              <a:t>akhlak</a:t>
            </a:r>
            <a:r>
              <a:rPr lang="en-US" dirty="0"/>
              <a:t>, 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pekerti</a:t>
            </a:r>
            <a:r>
              <a:rPr lang="en-US" dirty="0"/>
              <a:t>, </a:t>
            </a:r>
            <a:r>
              <a:rPr lang="en-US" dirty="0" err="1"/>
              <a:t>tabiat</a:t>
            </a:r>
            <a:r>
              <a:rPr lang="en-US" dirty="0"/>
              <a:t>, </a:t>
            </a:r>
            <a:r>
              <a:rPr lang="en-US" dirty="0" err="1"/>
              <a:t>watak</a:t>
            </a:r>
            <a:r>
              <a:rPr lang="en-US" dirty="0"/>
              <a:t>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 (Tim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 </a:t>
            </a:r>
            <a:r>
              <a:rPr lang="en-US" dirty="0" err="1"/>
              <a:t>Kewarganegaraan</a:t>
            </a:r>
            <a:r>
              <a:rPr lang="en-US" dirty="0"/>
              <a:t>,    2011: 67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 </a:t>
            </a:r>
            <a:r>
              <a:rPr lang="en-US" dirty="0" err="1"/>
              <a:t>karakter</a:t>
            </a:r>
            <a:r>
              <a:rPr lang="en-US" dirty="0"/>
              <a:t> 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tabiat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watak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382585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803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PENDIDIKAN KEWARGANEGARAAN </vt:lpstr>
      <vt:lpstr>IDENTITAS NASIONAL</vt:lpstr>
      <vt:lpstr>PENGERTIAN IDENTITAS</vt:lpstr>
      <vt:lpstr>IDENTITAS NASIONAL</vt:lpstr>
      <vt:lpstr>Identitas Nasional</vt:lpstr>
      <vt:lpstr>IDENTITAS NASIONAL</vt:lpstr>
      <vt:lpstr>IDENTITAS NASIONAL INDONESIA</vt:lpstr>
      <vt:lpstr>B.   Identitas Nasional Sebagai Karakter Bangsa </vt:lpstr>
      <vt:lpstr>PENGERTIAN KARAKTER</vt:lpstr>
      <vt:lpstr>KARAKTER BANGSA</vt:lpstr>
      <vt:lpstr>IDENTITAS BANGSA INDONESIA</vt:lpstr>
      <vt:lpstr>IDENTITAS BANGSA INDONESIA</vt:lpstr>
      <vt:lpstr>IDENTITAS BANGSA INDONESIA</vt:lpstr>
      <vt:lpstr>C.   Proses berbangsa dan bernegara </vt:lpstr>
      <vt:lpstr>C.   Proses berbangsa dan bernegara </vt:lpstr>
      <vt:lpstr>PROSES BERBANGSA DAN BERNEGARA</vt:lpstr>
      <vt:lpstr>D.POLITIK IDENTITAS</vt:lpstr>
      <vt:lpstr>D.POLITIK IDENTITAS</vt:lpstr>
      <vt:lpstr>D.POLITIK IDENTITAS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KEWARGANEGARAAN</dc:title>
  <dc:creator>FAJAR COMP</dc:creator>
  <cp:lastModifiedBy>FAJAR COMP</cp:lastModifiedBy>
  <cp:revision>10</cp:revision>
  <dcterms:created xsi:type="dcterms:W3CDTF">2019-11-18T04:47:03Z</dcterms:created>
  <dcterms:modified xsi:type="dcterms:W3CDTF">2019-12-02T08:26:45Z</dcterms:modified>
</cp:coreProperties>
</file>