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5" r:id="rId8"/>
    <p:sldId id="266" r:id="rId9"/>
    <p:sldId id="267" r:id="rId10"/>
    <p:sldId id="268" r:id="rId11"/>
    <p:sldId id="273" r:id="rId12"/>
    <p:sldId id="272"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69" r:id="rId27"/>
    <p:sldId id="271" r:id="rId28"/>
    <p:sldId id="270" r:id="rId29"/>
    <p:sldId id="264" r:id="rId30"/>
    <p:sldId id="263" r:id="rId31"/>
    <p:sldId id="26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4615" autoAdjust="0"/>
    <p:restoredTop sz="86344" autoAdjust="0"/>
  </p:normalViewPr>
  <p:slideViewPr>
    <p:cSldViewPr>
      <p:cViewPr>
        <p:scale>
          <a:sx n="64" d="100"/>
          <a:sy n="64" d="100"/>
        </p:scale>
        <p:origin x="-1944" y="-396"/>
      </p:cViewPr>
      <p:guideLst>
        <p:guide orient="horz" pos="2160"/>
        <p:guide pos="2880"/>
      </p:guideLst>
    </p:cSldViewPr>
  </p:slideViewPr>
  <p:outlineViewPr>
    <p:cViewPr>
      <p:scale>
        <a:sx n="33" d="100"/>
        <a:sy n="33" d="100"/>
      </p:scale>
      <p:origin x="246" y="21825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4F5A8E-8B5A-421C-B27E-287947DB124D}" type="datetimeFigureOut">
              <a:rPr lang="en-US" smtClean="0"/>
              <a:pPr/>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E1941-9BF5-49D4-995C-5E10408C345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4F5A8E-8B5A-421C-B27E-287947DB124D}" type="datetimeFigureOut">
              <a:rPr lang="en-US" smtClean="0"/>
              <a:pPr/>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E1941-9BF5-49D4-995C-5E10408C34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4F5A8E-8B5A-421C-B27E-287947DB124D}" type="datetimeFigureOut">
              <a:rPr lang="en-US" smtClean="0"/>
              <a:pPr/>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E1941-9BF5-49D4-995C-5E10408C34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4F5A8E-8B5A-421C-B27E-287947DB124D}" type="datetimeFigureOut">
              <a:rPr lang="en-US" smtClean="0"/>
              <a:pPr/>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E1941-9BF5-49D4-995C-5E10408C34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4F5A8E-8B5A-421C-B27E-287947DB124D}" type="datetimeFigureOut">
              <a:rPr lang="en-US" smtClean="0"/>
              <a:pPr/>
              <a:t>4/8/2013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0E1941-9BF5-49D4-995C-5E10408C345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4F5A8E-8B5A-421C-B27E-287947DB124D}" type="datetimeFigureOut">
              <a:rPr lang="en-US" smtClean="0"/>
              <a:pPr/>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0E1941-9BF5-49D4-995C-5E10408C34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4F5A8E-8B5A-421C-B27E-287947DB124D}" type="datetimeFigureOut">
              <a:rPr lang="en-US" smtClean="0"/>
              <a:pPr/>
              <a:t>4/8/2013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0E1941-9BF5-49D4-995C-5E10408C34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4F5A8E-8B5A-421C-B27E-287947DB124D}" type="datetimeFigureOut">
              <a:rPr lang="en-US" smtClean="0"/>
              <a:pPr/>
              <a:t>4/8/2013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0E1941-9BF5-49D4-995C-5E10408C34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F5A8E-8B5A-421C-B27E-287947DB124D}" type="datetimeFigureOut">
              <a:rPr lang="en-US" smtClean="0"/>
              <a:pPr/>
              <a:t>4/8/2013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0E1941-9BF5-49D4-995C-5E10408C345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4F5A8E-8B5A-421C-B27E-287947DB124D}" type="datetimeFigureOut">
              <a:rPr lang="en-US" smtClean="0"/>
              <a:pPr/>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0E1941-9BF5-49D4-995C-5E10408C34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4F5A8E-8B5A-421C-B27E-287947DB124D}" type="datetimeFigureOut">
              <a:rPr lang="en-US" smtClean="0"/>
              <a:pPr/>
              <a:t>4/8/2013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0E1941-9BF5-49D4-995C-5E10408C345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F5A8E-8B5A-421C-B27E-287947DB124D}" type="datetimeFigureOut">
              <a:rPr lang="en-US" smtClean="0"/>
              <a:pPr/>
              <a:t>4/8/2013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0E1941-9BF5-49D4-995C-5E10408C345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MANAJEMEN PROYEK</a:t>
            </a:r>
            <a:endParaRPr lang="en-US" dirty="0"/>
          </a:p>
        </p:txBody>
      </p:sp>
      <p:sp>
        <p:nvSpPr>
          <p:cNvPr id="3" name="Subtitle 2"/>
          <p:cNvSpPr>
            <a:spLocks noGrp="1"/>
          </p:cNvSpPr>
          <p:nvPr>
            <p:ph type="subTitle" idx="1"/>
          </p:nvPr>
        </p:nvSpPr>
        <p:spPr/>
        <p:txBody>
          <a:bodyPr>
            <a:normAutofit/>
          </a:bodyPr>
          <a:lstStyle/>
          <a:p>
            <a:pPr algn="l"/>
            <a:r>
              <a:rPr lang="en-US" sz="2800" dirty="0" smtClean="0"/>
              <a:t>TUJUAN BELAJAR:SETELAH MENYELESAIKN</a:t>
            </a:r>
          </a:p>
          <a:p>
            <a:pPr algn="l"/>
            <a:r>
              <a:rPr lang="en-US" sz="2800" dirty="0" smtClean="0"/>
              <a:t>MATA KULIAH INI MAHASISWA DIHARAPKAN  MAMPU:</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2400" dirty="0" smtClean="0"/>
              <a:t>MESKIPUN PERT DAN CPM BERBEDA PADA KONSTRUKSI JARINGAN, TUJUAN MEREKA SAMA YAITU MEMBANTU MANAJER MENJAWAB PERTANYAAN2 : KAPAN KESELURUHAN PROYEK AKAN SELESAI, MANA JALUR KRITIS, YANG MANA TIDAK KRITIS, BERAPA BESAR KEMUNGKINAN PROYEK SELESAI PADA WAKTU TERTENTU, PADA WAKTU TERTENTU APAKAH PROYEK SELESAI LEBIH CEPAT, LAMBAT ATAU TEPAT WAKTU DAN BIAYA,APAKAH CUKUP SUMBER DAYA UNTUK MENYELESAIKAN PROYEK, BAGAIMANA CARA MENYELESAIKAN PROYEK LEBIH CEPAT DENGAN BIAYA YANG PALING MINIMAL.</a:t>
            </a:r>
          </a:p>
          <a:p>
            <a:pPr>
              <a:buNone/>
            </a:pPr>
            <a:r>
              <a:rPr lang="en-US" sz="2400" dirty="0" smtClean="0"/>
              <a:t>2. DIAGRAM JARINGAN DAN PENDEKATAN</a:t>
            </a:r>
          </a:p>
          <a:p>
            <a:pPr>
              <a:buNone/>
            </a:pPr>
            <a:r>
              <a:rPr lang="en-US" sz="2400" dirty="0" smtClean="0"/>
              <a:t>1.LANGKAH PERTAMA PADA PERT DAN CPM ADALAH MEMBAGI PROYEK MENJADI KEGIATAN KECIL ATAU PECAHAN KERJA (CONTOH 1.HAL 82 DAN TABEL 3.1) .DUA(2) PENDEKATAN UNTUK MENGAMBARKAN JARINGAN PROYEK:</a:t>
            </a:r>
          </a:p>
          <a:p>
            <a:pPr marL="514350" indent="-514350">
              <a:buFont typeface="+mj-lt"/>
              <a:buAutoNum type="romanLcPeriod"/>
            </a:pPr>
            <a:r>
              <a:rPr lang="en-US" sz="2400" dirty="0" smtClean="0"/>
              <a:t>KEGIATAN PADA TITIK(ACTIVITY-ON-NODE-</a:t>
            </a:r>
            <a:r>
              <a:rPr lang="en-US" dirty="0" smtClean="0"/>
              <a:t>AON</a:t>
            </a:r>
            <a:r>
              <a:rPr lang="en-US" sz="2400" dirty="0" smtClean="0"/>
              <a:t>)YAITU DIAGRAM JARINGAN DIMANA TITIK MENUNJUKKAN  KEGIATAN(KEGIATAN MEMERLUKAN WAKTU DAN SUMBER DAYA.</a:t>
            </a:r>
          </a:p>
          <a:p>
            <a:pPr marL="514350" indent="-514350">
              <a:buFont typeface="+mj-lt"/>
              <a:buAutoNum type="romanLcPeriod"/>
            </a:pPr>
            <a:r>
              <a:rPr lang="en-US" sz="2400" dirty="0" smtClean="0"/>
              <a:t>KEGIATAN PADA PANAH (ACTIVITY-ON- ARROW- </a:t>
            </a:r>
            <a:r>
              <a:rPr lang="en-US" sz="2800" dirty="0" smtClean="0"/>
              <a:t>AOA)  YAITU DIAGRAM JARINGAN DIMANA PANAH MENUNJUKKAN KEGIATAN</a:t>
            </a:r>
            <a:r>
              <a:rPr lang="en-US" sz="2400" dirty="0" smtClean="0"/>
              <a:t> .TITIK MEWAKILI WAKTU MULAI DAN SELESAINYA SUATU KEGIATAN ATAU KEJADIAN YANG TIDAK MEMERLUKAN WAKTU MAUPUN SUMBERDAYA.</a:t>
            </a:r>
          </a:p>
          <a:p>
            <a:pPr marL="514350" indent="-514350">
              <a:buFont typeface="+mj-lt"/>
              <a:buAutoNum type="romanLcPeriod"/>
            </a:pPr>
            <a:r>
              <a:rPr lang="en-US" sz="2400" dirty="0" smtClean="0"/>
              <a:t>CONTOH PADA GAMBAR 3.5</a:t>
            </a:r>
          </a:p>
          <a:p>
            <a:pPr marL="514350" indent="-514350">
              <a:buNone/>
            </a:pPr>
            <a:endParaRPr lang="en-US" sz="2400" dirty="0" smtClean="0"/>
          </a:p>
          <a:p>
            <a:pPr marL="514350" indent="-514350">
              <a:buNone/>
            </a:pPr>
            <a:endParaRPr lang="en-US" sz="2400" dirty="0" smtClean="0"/>
          </a:p>
          <a:p>
            <a:pPr marL="514350" indent="-514350">
              <a:buNone/>
            </a:pPr>
            <a:endParaRPr lang="en-US"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571500" indent="-571500">
              <a:buNone/>
            </a:pPr>
            <a:r>
              <a:rPr lang="en-US" dirty="0" smtClean="0"/>
              <a:t>IV. PADA JARINGAN AOA KADANG-KADANG MEMERLUKAN TAMBAHAN KEGIATAN DUMMY YANG MEMPERJELAS HUBUNGAN .KEGIATAN DUMMY TIDAK MEMERLUKAN WAKTU DAN SUMBER DAYA TETAPI DIPERLUKAN BILA SEBUAH JARINGAN  MEMPUNYAI DUA KEGIATAN DENGAN KEJADIAN MULAI DAN AKHIR YANG SAMA, ATAU BILA DUA ATAU LEBIH MENGIKUTI BEBERAPA, TETAPI TIDAK SEMUA , KEGIATAN PENDAHULU.</a:t>
            </a:r>
          </a:p>
          <a:p>
            <a:pPr marL="571500" indent="-571500">
              <a:buNone/>
            </a:pPr>
            <a:r>
              <a:rPr lang="en-US" dirty="0" smtClean="0"/>
              <a:t>MENGGAMBARKAN JARINGAN PROYEK SECARA TEPAT MEMBUTUHKAN WAKTU DAN PENGALAMAN. MERUPAKAN LATIHAN YANG BAIK  MEMBUAT GAMBAR JARINGAN ,SATU ATURAN PENTING ADALAH MENEMPATKAN TITIK SEDEMIKIAN RUPA SEHINGGA SEMUA PANAH MENUNJUK KEARAH YANG SAMA, ATURAN KEDUA MEMGIKUTI ATURAN KONSEP JARINGAN YAITU BAHWA SEMUA HUBUNGAN TELAH DITUNJUKKAN.</a:t>
            </a:r>
          </a:p>
          <a:p>
            <a:pPr marL="571500" indent="-571500">
              <a:buNone/>
            </a:pPr>
            <a:r>
              <a:rPr lang="en-US" dirty="0" smtClean="0"/>
              <a:t>MESKIPUN TIDAK DIPERLUKAN, SANGAT BAIK UNTUK MEMPUNYAI  KEGIATAN MULAI  DAN SELESAI PADA SATU PROYEK, TERKHUSUS UNTUK WAKTU MULAI DAN SELESAI YANG  MEMILIKI DUA KEGIATAN YANG BERSAMAAN.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2. LANGKAH KEDUA SETELAH PECAHAN KERJA DAN STRUKTUR JARINGAN TELAH DITETAPKAN , LANGKAH SELANJUTNYA ADALAH MENENTUKAN JADWAL PROYEK, ARTINYA KITA MENGIDENTIFIKASIKAN WAKTU MULAI DAN SELESAI TIAP KEGIATAN YANG DIRENCANAKAN.LANJUTAN DARI CONTOH 1( LIHAT TABEL 3.2 HAL 87), DIASUMSIKAN BAHWA WAKTU PENYELESAIAN SEMUA KEGIATAN DIPERLUKAN WAKTU TOTAL SELAMA 25 MINGGU.KARENA BEBERAPA KEGIATAN DAPAT DILAKUKAN SECARA BERSAMAAN, JELAS BAHWA WAKTU TOTAL PENYELESAIAN DAPAT KURANG DARI 25 MINGGU.UNTUK MENGETAHUI SEBERAPA LAMA PROYEK DPAT DISELESAIKAN KITA MELAKUKAN ANALISA JALUR KRITIS ATAU JALUR WAKTU TERPANJANG  ( CRITICAL PATH ANALYSIS ) PADA JARINGAN.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UNTUK MENGETAHUI JALUR KRITIS , KITA MENGGUNAKAN PROSES TWO- PASS UNTUK MENENTUKAN JADWAL PROYEK SETIAP KEGIATAN.</a:t>
            </a:r>
          </a:p>
          <a:p>
            <a:pPr>
              <a:buNone/>
            </a:pPr>
            <a:r>
              <a:rPr lang="en-US" dirty="0" smtClean="0"/>
              <a:t>MENGHITUNG  DUA WAKTU AWAL DAN AKHIR UNTUK SETIAP KEGIATAN ATAU FORWARD PASS DAN BACKWARD PASS:</a:t>
            </a:r>
          </a:p>
          <a:p>
            <a:pPr>
              <a:buNone/>
            </a:pPr>
            <a:r>
              <a:rPr lang="en-US" dirty="0" smtClean="0"/>
              <a:t>- MULAI TERDAHULU ( EARLIEST START-</a:t>
            </a:r>
            <a:r>
              <a:rPr lang="en-US" sz="3600" b="1" dirty="0" smtClean="0"/>
              <a:t>ES</a:t>
            </a:r>
            <a:r>
              <a:rPr lang="en-US" dirty="0" smtClean="0"/>
              <a:t>)= WAKTU TERDAHULU SUATU KEGIATAN DAPAT DIMULAI, DENGAN ASUMSI SEMUA PENDAHULU SUDAH SELESAI.</a:t>
            </a:r>
          </a:p>
          <a:p>
            <a:pPr>
              <a:buFontTx/>
              <a:buChar char="-"/>
            </a:pPr>
            <a:r>
              <a:rPr lang="en-US" dirty="0" smtClean="0"/>
              <a:t>SELESAI TERDAHULU (EARLIEST –FINISH </a:t>
            </a:r>
            <a:r>
              <a:rPr lang="en-US" sz="3600" b="1" dirty="0" smtClean="0"/>
              <a:t>EF</a:t>
            </a:r>
            <a:r>
              <a:rPr lang="en-US" sz="3600" dirty="0" smtClean="0"/>
              <a:t>) =</a:t>
            </a:r>
            <a:r>
              <a:rPr lang="en-US" dirty="0" smtClean="0"/>
              <a:t> WAKTU TERDAHULU ATAU SUATU KEGIATAN DAPAT SELESAI </a:t>
            </a:r>
          </a:p>
          <a:p>
            <a:pPr>
              <a:buFontTx/>
              <a:buChar char="-"/>
            </a:pPr>
            <a:r>
              <a:rPr lang="en-US" sz="3600" dirty="0" smtClean="0"/>
              <a:t>MULAI TERAKHIR( LATEST START- </a:t>
            </a:r>
            <a:r>
              <a:rPr lang="en-US" sz="3600" b="1" dirty="0" smtClean="0"/>
              <a:t>LS</a:t>
            </a:r>
            <a:r>
              <a:rPr lang="en-US" sz="3600" dirty="0" smtClean="0"/>
              <a:t> )= WAKTU TERAKHIR SUATU KEGIATAN DAPAT DIMULAI SEHINGGA TIDAK MENUNDA WAKTU PENYELESAIAN KESELURUHAN PROYEK</a:t>
            </a:r>
          </a:p>
          <a:p>
            <a:pPr>
              <a:buFontTx/>
              <a:buChar char="-"/>
            </a:pPr>
            <a:r>
              <a:rPr lang="en-US" sz="3600" dirty="0" smtClean="0"/>
              <a:t>SELASAI  TERAKHIR ( LATEST FINISH- </a:t>
            </a:r>
            <a:r>
              <a:rPr lang="en-US" sz="3600" b="1" dirty="0" smtClean="0"/>
              <a:t>LF</a:t>
            </a:r>
            <a:r>
              <a:rPr lang="en-US" sz="3600" dirty="0" smtClean="0"/>
              <a:t>)= WAKTU TERAKHIR SUATU KEGIATAN </a:t>
            </a:r>
            <a:r>
              <a:rPr lang="en-US" sz="3600" b="1" dirty="0" smtClean="0"/>
              <a:t> </a:t>
            </a:r>
            <a:r>
              <a:rPr lang="en-US" sz="3600" dirty="0" smtClean="0"/>
              <a:t>DAPAT SELESAI SEHINGGA TIDAK  MENUNDA WAKTU PENYELESAIAN KESELURUHAN PROYEK.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dirty="0" smtClean="0"/>
              <a:t>FORWARD PASS ADALAH MENGIDENTIFIKASIKAN WAKTU </a:t>
            </a:r>
            <a:r>
              <a:rPr lang="en-US" dirty="0" err="1" smtClean="0"/>
              <a:t>WAKTU</a:t>
            </a:r>
            <a:r>
              <a:rPr lang="en-US" dirty="0" smtClean="0"/>
              <a:t> TERDAHULU( LIHAT GAMBAR 3.10 HAL.87 ) </a:t>
            </a:r>
            <a:r>
              <a:rPr lang="en-US" sz="4400" b="1" dirty="0" smtClean="0"/>
              <a:t>ES</a:t>
            </a:r>
            <a:r>
              <a:rPr lang="en-US" dirty="0" smtClean="0"/>
              <a:t> PADA SUATU KEGIATAN DITUNJUKKAN PADA SUDUT KIRI ATAS DARI TITIK YANG MENANDAI KEGIATAN TERSEBUT. </a:t>
            </a:r>
            <a:r>
              <a:rPr lang="en-US" sz="4000" b="1" dirty="0" smtClean="0"/>
              <a:t>EF </a:t>
            </a:r>
            <a:r>
              <a:rPr lang="en-US" dirty="0" smtClean="0"/>
              <a:t>DITUNJUKKAN PADA SUDUT KANAN ATAS, WAKTU TERAKHIR, </a:t>
            </a:r>
            <a:r>
              <a:rPr lang="en-US" sz="4000" b="1" dirty="0" smtClean="0"/>
              <a:t>LS </a:t>
            </a:r>
            <a:r>
              <a:rPr lang="en-US" dirty="0" smtClean="0"/>
              <a:t>DAN</a:t>
            </a:r>
            <a:r>
              <a:rPr lang="en-US" sz="4000" b="1" dirty="0" smtClean="0"/>
              <a:t> LF</a:t>
            </a:r>
            <a:r>
              <a:rPr lang="en-US" dirty="0" smtClean="0"/>
              <a:t> MASING-MASING DITUNJUKKAN PADA SUDUT KIRI BAWAH DAN SUDUT KANAN BAWAH.</a:t>
            </a:r>
          </a:p>
          <a:p>
            <a:r>
              <a:rPr lang="en-US" dirty="0" smtClean="0"/>
              <a:t>ATURAN WAKTU MULAI TERDAHULU, SEBELUM SUATU KEGIATAN DAPAT DIMULAI, SEMUA PENDAHULU LANGSUNG HARUS SELESAI:</a:t>
            </a:r>
          </a:p>
          <a:p>
            <a:pPr>
              <a:buFont typeface="Wingdings" pitchFamily="2" charset="2"/>
              <a:buChar char="q"/>
            </a:pPr>
            <a:r>
              <a:rPr lang="en-US" dirty="0" smtClean="0"/>
              <a:t> JIKA SUATU KEGIATAN HANYA MEMPUNYAI  SATU PENDAHULU LANGSUNG, </a:t>
            </a:r>
            <a:r>
              <a:rPr lang="en-US" b="1" dirty="0" smtClean="0"/>
              <a:t>ES</a:t>
            </a:r>
            <a:r>
              <a:rPr lang="en-US" dirty="0" smtClean="0"/>
              <a:t>-NYA SAMA DENGAN </a:t>
            </a:r>
            <a:r>
              <a:rPr lang="en-US" b="1" dirty="0" smtClean="0"/>
              <a:t>EF</a:t>
            </a:r>
            <a:r>
              <a:rPr lang="en-US" dirty="0" smtClean="0"/>
              <a:t> DARI PENDAHULUNYA.</a:t>
            </a:r>
          </a:p>
          <a:p>
            <a:pPr>
              <a:buFont typeface="Wingdings" pitchFamily="2" charset="2"/>
              <a:buChar char="q"/>
            </a:pPr>
            <a:r>
              <a:rPr lang="en-US" dirty="0" smtClean="0"/>
              <a:t> JIKA SUATU KEGIATAN MEMPUNYAI BEBERAPA PENDAHULU LANGSUNG , </a:t>
            </a:r>
            <a:r>
              <a:rPr lang="en-US" b="1" dirty="0" smtClean="0"/>
              <a:t>ES</a:t>
            </a:r>
            <a:r>
              <a:rPr lang="en-US" dirty="0" smtClean="0"/>
              <a:t>-NYA ADALAH NILAI MAKSIMUM DARI SEMUA </a:t>
            </a:r>
            <a:r>
              <a:rPr lang="en-US" b="1" dirty="0" smtClean="0"/>
              <a:t>EF  </a:t>
            </a:r>
            <a:r>
              <a:rPr lang="en-US" dirty="0" smtClean="0"/>
              <a:t>PENDAHULUNYA , YAITU :</a:t>
            </a:r>
          </a:p>
          <a:p>
            <a:pPr>
              <a:buNone/>
            </a:pPr>
            <a:r>
              <a:rPr lang="en-US" dirty="0" smtClean="0"/>
              <a:t>                            </a:t>
            </a:r>
            <a:r>
              <a:rPr lang="en-US" b="1" dirty="0" smtClean="0"/>
              <a:t>ES </a:t>
            </a:r>
            <a:r>
              <a:rPr lang="en-US" dirty="0" smtClean="0"/>
              <a:t>=</a:t>
            </a:r>
            <a:r>
              <a:rPr lang="en-US" b="1" dirty="0" smtClean="0"/>
              <a:t> </a:t>
            </a:r>
            <a:r>
              <a:rPr lang="en-US" dirty="0" smtClean="0"/>
              <a:t> MAX (</a:t>
            </a:r>
            <a:r>
              <a:rPr lang="en-US" b="1" dirty="0" smtClean="0"/>
              <a:t> E</a:t>
            </a:r>
            <a:r>
              <a:rPr lang="en-US" dirty="0" smtClean="0"/>
              <a:t>F  SEMUA PENDAHULU LANGSUNG )</a:t>
            </a:r>
          </a:p>
          <a:p>
            <a:r>
              <a:rPr lang="en-US" dirty="0" smtClean="0"/>
              <a:t>ATURAN SELESAI TERDAHULU, WAKTU SELESAI TERDAHULU ( </a:t>
            </a:r>
            <a:r>
              <a:rPr lang="en-US" b="1" dirty="0" smtClean="0"/>
              <a:t>EF</a:t>
            </a:r>
            <a:r>
              <a:rPr lang="en-US" dirty="0" smtClean="0"/>
              <a:t>) DARI SUATU KEGIATAN ADALAH JUMLAH DARI WAKTU MULAI TERDAHULU (</a:t>
            </a:r>
            <a:r>
              <a:rPr lang="en-US" b="1" dirty="0" smtClean="0"/>
              <a:t>ES </a:t>
            </a:r>
            <a:r>
              <a:rPr lang="en-US" dirty="0" smtClean="0"/>
              <a:t>) DAN WAKTU KEGIATANNYA ADALAH :</a:t>
            </a:r>
          </a:p>
          <a:p>
            <a:pPr>
              <a:buNone/>
            </a:pPr>
            <a:r>
              <a:rPr lang="en-US" dirty="0" smtClean="0"/>
              <a:t>                            </a:t>
            </a:r>
            <a:r>
              <a:rPr lang="en-US" b="1" dirty="0" smtClean="0"/>
              <a:t>EF =ES + WAKTU KEGIATAN</a:t>
            </a:r>
          </a:p>
          <a:p>
            <a:pPr>
              <a:buNone/>
            </a:pPr>
            <a:r>
              <a:rPr lang="en-US" b="1" dirty="0" smtClean="0"/>
              <a:t>LIHAT CONTOH 4. HAL 88.</a:t>
            </a:r>
            <a:r>
              <a:rPr lang="en-US" dirty="0" smtClean="0"/>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a:buNone/>
            </a:pPr>
            <a:r>
              <a:rPr lang="en-US" dirty="0" smtClean="0"/>
              <a:t>MESKIPUN FORWARD PASS MEMUNGKINKAN KITA MENENTUKAN WAKTU PENYELESAIAN PROYEK TERDAHULU, IA TIDAK MENGIDENTIFIKASIKAN JALUR KRITIS.UNTUK MENGIDENTIFIKASIKAN JALUR INI , KITA PERLU MELAKUKAN BACKWARD PASS UNTUK MENENTUKAN NILAI </a:t>
            </a:r>
            <a:r>
              <a:rPr lang="en-US" b="1" dirty="0" smtClean="0"/>
              <a:t>LS </a:t>
            </a:r>
            <a:r>
              <a:rPr lang="en-US" dirty="0" smtClean="0"/>
              <a:t>DAN </a:t>
            </a:r>
            <a:r>
              <a:rPr lang="en-US" b="1" dirty="0" smtClean="0"/>
              <a:t>LF </a:t>
            </a:r>
            <a:r>
              <a:rPr lang="en-US" dirty="0" smtClean="0"/>
              <a:t>UNTUK SEMUA KEGIATAN.</a:t>
            </a:r>
          </a:p>
          <a:p>
            <a:r>
              <a:rPr lang="en-US" dirty="0" smtClean="0"/>
              <a:t>BACKWARD PASS ADALAH MENENTUKAN WAKTU YANG PALING AKHIR. BACKWARD PASS DIMULAI DENGAN KEGIATAN AKHIR DARI SUATU PROYEK.PERTAMA-TAMA MENENTUKAN NILAI </a:t>
            </a:r>
            <a:r>
              <a:rPr lang="en-US" b="1" dirty="0" smtClean="0"/>
              <a:t>LF -</a:t>
            </a:r>
            <a:r>
              <a:rPr lang="en-US" dirty="0" smtClean="0"/>
              <a:t>NYA</a:t>
            </a:r>
          </a:p>
          <a:p>
            <a:pPr>
              <a:buNone/>
            </a:pPr>
            <a:r>
              <a:rPr lang="en-US" dirty="0" smtClean="0"/>
              <a:t>     DIIKUTI DENGAN NILAI </a:t>
            </a:r>
            <a:r>
              <a:rPr lang="en-US" b="1" dirty="0" smtClean="0"/>
              <a:t>LS</a:t>
            </a:r>
            <a:r>
              <a:rPr lang="en-US" dirty="0" smtClean="0"/>
              <a:t>. DUA ATURAN PENTING :</a:t>
            </a:r>
          </a:p>
          <a:p>
            <a:pPr>
              <a:buNone/>
            </a:pPr>
            <a:r>
              <a:rPr lang="en-US" dirty="0" smtClean="0"/>
              <a:t> 1. ATURAN WAKTU SELESAI TERAKHIR,ATURAN INI DIDASARKAN KEPADA KENYATAAN BAHWA SEBELUM SUATU KEGIATAN DAPAT DIMULAI, SELURUH PENDAHULU LANGSUNGNYA HARUS DISELESAIKAN.</a:t>
            </a:r>
          </a:p>
          <a:p>
            <a:pPr>
              <a:buFont typeface="Wingdings" pitchFamily="2" charset="2"/>
              <a:buChar char="q"/>
            </a:pPr>
            <a:r>
              <a:rPr lang="en-US" dirty="0" smtClean="0"/>
              <a:t> JIKA SUATU KEGIATAN ADALAH PENDAHULU LANGSUNG BAGI HANYA SATU KEGIATAN, </a:t>
            </a:r>
            <a:r>
              <a:rPr lang="en-US" b="1" dirty="0" smtClean="0"/>
              <a:t> LF</a:t>
            </a:r>
            <a:r>
              <a:rPr lang="en-US" dirty="0" smtClean="0"/>
              <a:t>-NYA SAMA DENGAN </a:t>
            </a:r>
            <a:r>
              <a:rPr lang="en-US" b="1" dirty="0" smtClean="0"/>
              <a:t>LS </a:t>
            </a:r>
            <a:r>
              <a:rPr lang="en-US" dirty="0" smtClean="0"/>
              <a:t>DARI KEGIATAN YANG SECARA LANGSUNG MENGIKUTINYA.</a:t>
            </a:r>
          </a:p>
          <a:p>
            <a:pPr>
              <a:buFont typeface="Wingdings" pitchFamily="2" charset="2"/>
              <a:buChar char="q"/>
            </a:pPr>
            <a:r>
              <a:rPr lang="en-US" dirty="0" smtClean="0"/>
              <a:t>JIKA SUATU KEGIATAN ADALAH PENDAHULU LANGSUNG BAGI LEBIH SARI SATU KEGIATAN, MAKA </a:t>
            </a:r>
            <a:r>
              <a:rPr lang="en-US" b="1" dirty="0" smtClean="0"/>
              <a:t> LF</a:t>
            </a:r>
            <a:r>
              <a:rPr lang="en-US" dirty="0" smtClean="0"/>
              <a:t>  ADALAH MINIMUM DARI SELURUH NILAI </a:t>
            </a:r>
            <a:r>
              <a:rPr lang="en-US" b="1" dirty="0" smtClean="0"/>
              <a:t>LS </a:t>
            </a:r>
            <a:r>
              <a:rPr lang="en-US" dirty="0" smtClean="0"/>
              <a:t> DARI KEGIATAN2  YANG SECARA LANGSUNG MENGIKUTINYA. </a:t>
            </a:r>
          </a:p>
          <a:p>
            <a:pPr>
              <a:buNone/>
            </a:pPr>
            <a:r>
              <a:rPr lang="en-US" dirty="0" smtClean="0"/>
              <a:t>                            </a:t>
            </a:r>
          </a:p>
          <a:p>
            <a:pPr>
              <a:buNone/>
            </a:pPr>
            <a:r>
              <a:rPr lang="en-US" dirty="0" smtClean="0"/>
              <a:t>                                       </a:t>
            </a:r>
          </a:p>
          <a:p>
            <a:pPr>
              <a:buNone/>
            </a:pPr>
            <a:r>
              <a:rPr lang="en-US" dirty="0" smtClean="0"/>
              <a:t>                               </a:t>
            </a:r>
            <a:r>
              <a:rPr lang="en-US" b="1" dirty="0" smtClean="0"/>
              <a:t>LF </a:t>
            </a:r>
            <a:r>
              <a:rPr lang="en-US" dirty="0" smtClean="0"/>
              <a:t>= MIN ( </a:t>
            </a:r>
            <a:r>
              <a:rPr lang="en-US" b="1" dirty="0" smtClean="0"/>
              <a:t>LS </a:t>
            </a:r>
            <a:r>
              <a:rPr lang="en-US" dirty="0" smtClean="0"/>
              <a:t> DARI SELURUH KEGIATAN YANG LANGSUNG MENGIKUTINYA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2. ATURAN WAKTU MULAI TERAKHIR, WAKTU MULAI TERAKHIR  ( </a:t>
            </a:r>
            <a:r>
              <a:rPr lang="en-US" b="1" dirty="0" smtClean="0"/>
              <a:t>LS </a:t>
            </a:r>
            <a:r>
              <a:rPr lang="en-US" dirty="0" smtClean="0"/>
              <a:t>) DARI SUATU KEGIATAN ADALAH PERBEDAAN ANTAR WAKTU SELESAI TERAKHIR  ( </a:t>
            </a:r>
            <a:r>
              <a:rPr lang="en-US" b="1" dirty="0" smtClean="0"/>
              <a:t>LF</a:t>
            </a:r>
            <a:r>
              <a:rPr lang="en-US" dirty="0" smtClean="0"/>
              <a:t> ) DAN WAKTU KEGIATANNYA, YAITU :</a:t>
            </a:r>
          </a:p>
          <a:p>
            <a:pPr>
              <a:buNone/>
            </a:pPr>
            <a:r>
              <a:rPr lang="en-US" dirty="0" smtClean="0"/>
              <a:t>                 </a:t>
            </a:r>
            <a:r>
              <a:rPr lang="en-US" b="1" dirty="0" smtClean="0"/>
              <a:t>LS </a:t>
            </a:r>
            <a:r>
              <a:rPr lang="en-US" dirty="0" smtClean="0"/>
              <a:t> =  </a:t>
            </a:r>
            <a:r>
              <a:rPr lang="en-US" b="1" dirty="0" smtClean="0"/>
              <a:t>LF – </a:t>
            </a:r>
            <a:r>
              <a:rPr lang="en-US" dirty="0" smtClean="0"/>
              <a:t>WAKTU KEGIATAN</a:t>
            </a:r>
          </a:p>
          <a:p>
            <a:pPr>
              <a:buNone/>
            </a:pPr>
            <a:r>
              <a:rPr lang="en-US" dirty="0" smtClean="0"/>
              <a:t>LIHAT CONTOH 5 HAL. 90.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3. LANGKAH KETIGA SETELAH MENENTUKAN JADWAL PROYEK , ADALAH MENEMUKAN JUMLAH WAKTU SLACK ( SLACK TIME ) ATAU WAKTU BEBAS YANG DIMILIKI OLEH SETIAP KEGIATAN MENJADI MUDAH. SLACK ADALAH WAKTU YANG DIMILIKI OLEH SEBUAH KEGIATAN UNTUK BISA DIUNDUR TANPA MENYEBABKAN KETERLAMBATAN PROYEK SECARA KESELURUHAN, SECARA MATEMATIS :</a:t>
            </a:r>
          </a:p>
          <a:p>
            <a:pPr>
              <a:buNone/>
            </a:pPr>
            <a:r>
              <a:rPr lang="en-US" dirty="0" smtClean="0"/>
              <a:t>              SLACK = </a:t>
            </a:r>
            <a:r>
              <a:rPr lang="en-US" b="1" dirty="0" smtClean="0"/>
              <a:t>LS – ES </a:t>
            </a:r>
            <a:r>
              <a:rPr lang="en-US" dirty="0" smtClean="0"/>
              <a:t> ATAU SLACK = </a:t>
            </a:r>
            <a:r>
              <a:rPr lang="en-US" b="1" dirty="0" smtClean="0"/>
              <a:t>LF – E</a:t>
            </a:r>
            <a:r>
              <a:rPr lang="en-US" dirty="0" smtClean="0"/>
              <a:t>F</a:t>
            </a:r>
          </a:p>
          <a:p>
            <a:pPr>
              <a:buNone/>
            </a:pPr>
            <a:r>
              <a:rPr lang="en-US" dirty="0" smtClean="0"/>
              <a:t>CONTOH 6, HAL 91 TABEL 3.3</a:t>
            </a:r>
          </a:p>
          <a:p>
            <a:pPr>
              <a:buNone/>
            </a:pPr>
            <a:r>
              <a:rPr lang="en-US" dirty="0" smtClean="0"/>
              <a:t>KEGIATAN DENGAN SLACK = 0 DISEBUT KEGIATAN KRITIS DAN BERADA PADA JALUR KRITIS.JALUR KRITIS ( CRITICAL PATH ) ADALAH JALUR TIDAK TERPUTUS MELALUI JARINGAN PROYEK YANG :</a:t>
            </a:r>
          </a:p>
          <a:p>
            <a:pPr>
              <a:buFontTx/>
              <a:buChar char="-"/>
            </a:pPr>
            <a:r>
              <a:rPr lang="en-US" dirty="0" smtClean="0"/>
              <a:t>MULAI PADA KEGIATAN PERTAMA PROYEK (PADA CONTOH : MULAI )</a:t>
            </a:r>
          </a:p>
          <a:p>
            <a:pPr>
              <a:buFontTx/>
              <a:buChar char="-"/>
            </a:pPr>
            <a:r>
              <a:rPr lang="en-US" dirty="0" smtClean="0"/>
              <a:t>BERHENTI PADA KEGIATAN TERAKHIR PROYEK ( PADA CONTOH : H )</a:t>
            </a:r>
          </a:p>
          <a:p>
            <a:pPr>
              <a:buFontTx/>
              <a:buChar char="-"/>
            </a:pPr>
            <a:r>
              <a:rPr lang="en-US" dirty="0" smtClean="0"/>
              <a:t>TERDIRI DARI KEGIATAN KRITIS ( YAITU KEGIATAN YANG TIDAK MEMPUNYAI WAKTU SLACK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dirty="0" smtClean="0"/>
              <a:t>7</a:t>
            </a:r>
            <a:r>
              <a:rPr lang="en-US" dirty="0" smtClean="0"/>
              <a:t>.VARIABILITAS </a:t>
            </a:r>
            <a:r>
              <a:rPr lang="en-US" dirty="0" smtClean="0"/>
              <a:t>PADA WAKTU KEGIATAN (WAKTU KEGIATAN  TERGANTUNG PADA VARIABILITAS)</a:t>
            </a:r>
          </a:p>
          <a:p>
            <a:pPr>
              <a:buNone/>
            </a:pPr>
            <a:r>
              <a:rPr lang="en-US" dirty="0" smtClean="0"/>
              <a:t>PADA PNDEKATAN </a:t>
            </a:r>
            <a:r>
              <a:rPr lang="en-US" sz="3600" b="1" dirty="0" smtClean="0"/>
              <a:t>CPM</a:t>
            </a:r>
            <a:r>
              <a:rPr lang="en-US" b="1" dirty="0" smtClean="0"/>
              <a:t>,</a:t>
            </a:r>
            <a:r>
              <a:rPr lang="en-US" dirty="0" smtClean="0"/>
              <a:t>KITA MENGASUMSIKAN BAHWA SEMUA WAKTU KEGIATAN DIKETAHUI DAN TETAP, KARENANYA TIDAK ADA VARIABILITAS WAKTU KEGIATAN, NAMUN DEMIKIAN SANGAT MUNGKIN TERJADI WAKTU PENYELESAIAN KEGIATAN BERVARIASI DAN TERGANTUNG PADA BANYAK FAKTOR.CONTOH PADA KEGIATAN A ( PEMBANGUNAN KOMPONEN INTERNAL) UNTUK RUMAH SAKIT,DIPERKIRAKAN WAKTU PENYELESAIAN 2 MINGGU, TETAPI KETERLAMBATAN BAHAN BAKU, KETIDAK HADIRAN KARYAWAN PENTING , AKAN MENUNDA KEGIATAN INI. DEMIKIAN JUGA PADA KEGIATAN B( MEMODIVIKASI LANTAI DAN ATAP, INI AKAN SANGAT TERGANTUNG PADA KONDISI CUACA. KITA TIDAK DAPAT MENGABAIKAN VARIABILITAS  WAKTU PADA AKTIVITAS KITA DALAM MELAKUKAN PENJADWALAN PROYEK, </a:t>
            </a:r>
            <a:r>
              <a:rPr lang="en-US" sz="3600" b="1" dirty="0" smtClean="0"/>
              <a:t>PERT</a:t>
            </a:r>
            <a:r>
              <a:rPr lang="en-US" dirty="0" smtClean="0"/>
              <a:t>  AKAN MENGATASI MASALAH INI.</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Font typeface="Wingdings" pitchFamily="2" charset="2"/>
              <a:buChar char="§"/>
            </a:pPr>
            <a:r>
              <a:rPr lang="en-US" dirty="0" smtClean="0"/>
              <a:t>TIGA PERKIRAAN WAKTU PADA </a:t>
            </a:r>
            <a:r>
              <a:rPr lang="en-US" b="1" dirty="0" smtClean="0"/>
              <a:t>PERT :</a:t>
            </a:r>
          </a:p>
          <a:p>
            <a:pPr marL="514350" indent="-514350">
              <a:buAutoNum type="arabicPeriod"/>
            </a:pPr>
            <a:r>
              <a:rPr lang="en-US" dirty="0" smtClean="0"/>
              <a:t>WAKTU OPTIMIS ( OPTIMISTIC TIME ) (a)= ADALAH WAKTU YANG DIBUTUHKAN OLEH SEBUAH KEGIATAN JIKA SEMUA HAL BERLANGSUNG SESUAI RENCANA.DALAM MEMPERKIRAKAN NILAI INI, BIASANYA TERDAPAT PELUANG YANG KECIL( KATAKANLAH 1 / 100) BAHWA WAKTU KEGIATAN AKAN &lt; a.</a:t>
            </a:r>
          </a:p>
          <a:p>
            <a:pPr marL="514350" indent="-514350">
              <a:buAutoNum type="arabicPeriod"/>
            </a:pPr>
            <a:r>
              <a:rPr lang="en-US" dirty="0" smtClean="0"/>
              <a:t>WAKTU PESIMIS ( PESSIMISTIC TIME ) (b)= ADALAH WAKTU YANG DIBUTUHKAN SEBUAH KEGIATAN DENGAN ASUMSI KONDISI YANG ADA SANGAT TIDAK DIHARAPKAN. DALAM MEMPERKIRAKAN  NILAI INI, BIASANYA TERDAPAT PELUANG  YANG JUGA KECIL ( JUGA 1/ 100) BAHWA WAKTU KEGIATAN AKAN &gt;b.</a:t>
            </a:r>
          </a:p>
          <a:p>
            <a:pPr marL="514350" indent="-514350">
              <a:buAutoNum type="arabicPeriod"/>
            </a:pPr>
            <a:r>
              <a:rPr lang="en-US" dirty="0" smtClean="0"/>
              <a:t>WAKTU REALISTIS ( MOST LIKELY TIME ) (m) =PERKIRAAN WAKTU YANG DIBUTUHKAN UNTUK MENYELESAIKAN SEBUAH KEGIATAN PALING REALISTIS.</a:t>
            </a:r>
          </a:p>
          <a:p>
            <a:pPr marL="514350" indent="-514350">
              <a:buNone/>
            </a:pPr>
            <a:r>
              <a:rPr lang="en-US" dirty="0" smtClean="0"/>
              <a:t> 4.     UNTUK MENEMUKAN WAKTU YANG DIHARAPKAN DI GUNAKAN RUMUS : t  = ( a + 4 m + b)/6</a:t>
            </a:r>
          </a:p>
          <a:p>
            <a:pPr marL="514350" indent="-514350">
              <a:buNone/>
            </a:pPr>
            <a:r>
              <a:rPr lang="en-US" dirty="0" smtClean="0"/>
              <a:t>5.       LIHAT CONTOH 8, HAL 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endParaRPr lang="en-US" sz="2800" dirty="0" smtClean="0"/>
          </a:p>
          <a:p>
            <a:pPr marL="514350" indent="-514350">
              <a:buFont typeface="+mj-lt"/>
              <a:buAutoNum type="arabicPeriod"/>
            </a:pPr>
            <a:r>
              <a:rPr lang="en-US" sz="2800" dirty="0" smtClean="0"/>
              <a:t>MENDEFINISIKAN</a:t>
            </a:r>
          </a:p>
          <a:p>
            <a:pPr marL="514350" indent="-514350">
              <a:buFont typeface="Wingdings" pitchFamily="2" charset="2"/>
              <a:buChar char="v"/>
            </a:pPr>
            <a:r>
              <a:rPr lang="en-US" sz="2800" dirty="0" smtClean="0"/>
              <a:t>STRUKTUR PECAHAN KERJA</a:t>
            </a:r>
          </a:p>
          <a:p>
            <a:pPr marL="514350" indent="-514350">
              <a:buFont typeface="Wingdings" pitchFamily="2" charset="2"/>
              <a:buChar char="v"/>
            </a:pPr>
            <a:r>
              <a:rPr lang="en-US" sz="2800" dirty="0" smtClean="0"/>
              <a:t>JALUR KRITIS</a:t>
            </a:r>
          </a:p>
          <a:p>
            <a:pPr marL="514350" indent="-514350">
              <a:buFont typeface="Wingdings" pitchFamily="2" charset="2"/>
              <a:buChar char="v"/>
            </a:pPr>
            <a:r>
              <a:rPr lang="en-US" sz="2800" dirty="0" smtClean="0"/>
              <a:t>JARINGAN AOA DAN AON</a:t>
            </a:r>
          </a:p>
          <a:p>
            <a:pPr marL="514350" indent="-514350">
              <a:buFont typeface="Wingdings" pitchFamily="2" charset="2"/>
              <a:buChar char="v"/>
            </a:pPr>
            <a:r>
              <a:rPr lang="en-US" sz="2800" dirty="0" smtClean="0"/>
              <a:t>FORWARD DAN BACKWARD PASSES</a:t>
            </a:r>
          </a:p>
          <a:p>
            <a:pPr marL="514350" indent="-514350">
              <a:buFont typeface="Wingdings" pitchFamily="2" charset="2"/>
              <a:buChar char="v"/>
            </a:pPr>
            <a:r>
              <a:rPr lang="en-US" sz="2800" dirty="0" smtClean="0"/>
              <a:t>FARIABILITAS WAKTU KEGIATAN</a:t>
            </a:r>
          </a:p>
          <a:p>
            <a:pPr marL="514350" indent="-514350">
              <a:buAutoNum type="arabicPeriod" startAt="2"/>
            </a:pPr>
            <a:r>
              <a:rPr lang="en-US" sz="2800" dirty="0" smtClean="0"/>
              <a:t>MENGURAIKAN</a:t>
            </a:r>
          </a:p>
          <a:p>
            <a:pPr marL="514350" indent="-514350">
              <a:buFont typeface="Wingdings" pitchFamily="2" charset="2"/>
              <a:buChar char="v"/>
            </a:pPr>
            <a:r>
              <a:rPr lang="en-US" sz="2800" dirty="0" smtClean="0"/>
              <a:t>PERAN SORANG MANAJER PROYEK</a:t>
            </a:r>
          </a:p>
          <a:p>
            <a:pPr marL="514350" indent="-514350">
              <a:buFont typeface="Wingdings" pitchFamily="2" charset="2"/>
              <a:buChar char="v"/>
            </a:pPr>
            <a:r>
              <a:rPr lang="en-US" sz="2800" dirty="0" smtClean="0"/>
              <a:t>TEHNIK EVALUASI DAN ULASAN PROGRAM</a:t>
            </a:r>
          </a:p>
          <a:p>
            <a:pPr marL="514350" indent="-514350">
              <a:buFont typeface="Wingdings" pitchFamily="2" charset="2"/>
              <a:buChar char="v"/>
            </a:pPr>
            <a:r>
              <a:rPr lang="en-US" sz="2800" dirty="0" smtClean="0"/>
              <a:t>METODE JALUR </a:t>
            </a:r>
            <a:r>
              <a:rPr lang="en-US" sz="2800" dirty="0" smtClean="0"/>
              <a:t>KRITIS</a:t>
            </a:r>
            <a:endParaRPr lang="en-US" sz="2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
            </a:pPr>
            <a:r>
              <a:rPr lang="en-US" dirty="0" smtClean="0"/>
              <a:t>PELUANG PENYELESAIAN PROYEK</a:t>
            </a:r>
          </a:p>
          <a:p>
            <a:pPr>
              <a:buNone/>
            </a:pPr>
            <a:r>
              <a:rPr lang="en-US" dirty="0" smtClean="0"/>
              <a:t>VARIASI SANGAT PENTING DALAM PERKIRAAN WAKTU UNTUK BEBERAPA KEGIATAN.VARIASI DALAM KEGIATAN YANG BERADA PADA JALUR KRITIS DAPAT MEMPENGARUHI WAKTU PENYELESAIAN PROYEK SECARA KESELURUHAN DAN MEMUNGKINKAN TERJADINYA PENUNDAAN.</a:t>
            </a:r>
            <a:r>
              <a:rPr lang="en-US" b="1" dirty="0" smtClean="0"/>
              <a:t> PERT</a:t>
            </a:r>
            <a:r>
              <a:rPr lang="en-US" dirty="0" smtClean="0"/>
              <a:t> MENGGUNAKAN VARIANS  KEGIATAN JALUR KRITIS UNTUK MEMBANTU MENENTUKAN VARIANS PROYEK KESELURUHAN. VARIANS PROYEK DIHITUNG DENGAN MENJUMLAHKAN VARIANS  KEGIATAN KRITIS :</a:t>
            </a:r>
          </a:p>
          <a:p>
            <a:pPr>
              <a:buNone/>
            </a:pPr>
            <a:r>
              <a:rPr lang="en-US" dirty="0" smtClean="0"/>
              <a:t>          VARIANS PROYEK= JUMLAH KESELURUHAN VARIANS</a:t>
            </a:r>
          </a:p>
          <a:p>
            <a:pPr>
              <a:buNone/>
            </a:pPr>
            <a:r>
              <a:rPr lang="en-US" dirty="0" smtClean="0"/>
              <a:t>                                             KEGIATAN PADA JALUR KRITIS</a:t>
            </a:r>
          </a:p>
          <a:p>
            <a:pPr>
              <a:buNone/>
            </a:pPr>
            <a:r>
              <a:rPr lang="en-US" dirty="0" smtClean="0"/>
              <a:t>LIHAT CONTOH 9 HAL 97.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a:buFont typeface="Wingdings" pitchFamily="2" charset="2"/>
              <a:buChar char="§"/>
            </a:pPr>
            <a:r>
              <a:rPr lang="en-US" dirty="0" smtClean="0"/>
              <a:t>TRADE-OFF BIAYA-WAKTU DAN CRASHING PROYEK</a:t>
            </a:r>
          </a:p>
          <a:p>
            <a:pPr>
              <a:buNone/>
            </a:pPr>
            <a:r>
              <a:rPr lang="en-US" dirty="0" smtClean="0"/>
              <a:t>SEORANG MANAJER PROYEK MENHADAPI SALAH SATU DARI DUA KEMUNGKINAN YAITU:</a:t>
            </a:r>
          </a:p>
          <a:p>
            <a:pPr marL="514350" indent="-514350">
              <a:buAutoNum type="arabicPeriod"/>
            </a:pPr>
            <a:r>
              <a:rPr lang="en-US" dirty="0" smtClean="0"/>
              <a:t>PROYEK TERTINGGAL DARI JADWAL</a:t>
            </a:r>
          </a:p>
          <a:p>
            <a:pPr marL="514350" indent="-514350">
              <a:buAutoNum type="arabicPeriod"/>
            </a:pPr>
            <a:r>
              <a:rPr lang="en-US" dirty="0" smtClean="0"/>
              <a:t>WAKTU PENYELESAIAN PROYEK YANG SUDAH DIJADWALKAN DIMAJUKAN.</a:t>
            </a:r>
          </a:p>
          <a:p>
            <a:pPr marL="514350" indent="-514350">
              <a:buNone/>
            </a:pPr>
            <a:r>
              <a:rPr lang="en-US" dirty="0" smtClean="0"/>
              <a:t>PROSES DIMANA KITA MEMPERPENDEK JANGKA WAKTU PROYEK DENGAN BIAYA RENDAH YANG MUNGKIN DISEBUT SEBAGAI </a:t>
            </a:r>
            <a:r>
              <a:rPr lang="en-US" b="1" dirty="0" smtClean="0"/>
              <a:t> CRASHING PROYEK.</a:t>
            </a:r>
            <a:endParaRPr lang="en-US" dirty="0" smtClean="0"/>
          </a:p>
          <a:p>
            <a:pPr marL="514350" indent="-514350">
              <a:buNone/>
            </a:pPr>
            <a:r>
              <a:rPr lang="en-US" dirty="0" smtClean="0"/>
              <a:t>PADA ANALISA </a:t>
            </a:r>
            <a:r>
              <a:rPr lang="en-US" b="1" dirty="0" smtClean="0"/>
              <a:t> CPM</a:t>
            </a:r>
            <a:r>
              <a:rPr lang="en-US" dirty="0" smtClean="0"/>
              <a:t> MERUPAKAN TEHNIK PENENTU DIMANA SETIAP KEGIATAN MEMPUNYAI DUA JENIS WAKTU,YANG PERTAMA ADALAH WAKTU NORMAL DAN YANG KEDUA ADALAH WAKTU CRASH, CRASH BERKAITAN DENGAN BIAYA CRASH KEGIATAN. BIASANYA KITA MEMENDEKKAN WAKTU KEGIATAN DENGAN MENAMBAHKAN SUMBER DAYA CONTOH PERALATAN, KARYAWAN,KARENANYA MASUK AKAL BIAYA CRASH SUATU KEGIATAN LEBIH MAHAL DARIBIAYA NORMALNYA.</a:t>
            </a:r>
          </a:p>
          <a:p>
            <a:pPr marL="514350" indent="-514350">
              <a:buNone/>
            </a:pPr>
            <a:r>
              <a:rPr lang="en-US" dirty="0" smtClean="0"/>
              <a:t>SEBERAPA BESAR KEGIATAN DAPAT DICRASH, TERGANTUNG PADA  KEGIATAN, CONTOH SEBUAH TUNGKU PERLU DIPANASKAN SELAMA 48 JAM, MENAMBAH TENAGA KERJA TIDAK AKAN MEMBANTU,BEDA HALNYA  KALAU MEMBANGUN KERANGKA YANG DIJADWALKAN SELAMA 10 HARI DAPAT DIPENDEKKAN DENGAN MENJADI 3 HARI DENGAN MENAMBAH TENAGA KERJA 3 KALI LIPAT.</a:t>
            </a:r>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dirty="0" smtClean="0"/>
              <a:t>UNTUK MEMILIH KEGIATAN MANA YANG AKAN DICRASH DAN SEBERAPA BANYAK, KITA HARUS MEMASTIKAN :</a:t>
            </a:r>
          </a:p>
          <a:p>
            <a:pPr marL="514350" indent="-514350">
              <a:buAutoNum type="arabicPeriod"/>
            </a:pPr>
            <a:r>
              <a:rPr lang="en-US" dirty="0" smtClean="0"/>
              <a:t>JUMLAH YANG DIPERBOLEHKAN PADA SEBUAH KEGIATAN UNTUK DILAKUKAN CRASH</a:t>
            </a:r>
          </a:p>
          <a:p>
            <a:pPr marL="514350" indent="-514350">
              <a:buAutoNum type="arabicPeriod"/>
            </a:pPr>
            <a:r>
              <a:rPr lang="en-US" dirty="0" smtClean="0"/>
              <a:t>SECARA BERSAMAAN , JANGKA WAKTU KEGIATAN YANG DIPERPENDEK MENJADIKAN KITA DAPAT MENYELESAIKAN PROYEK PADA BATAS WAKTUNYA.</a:t>
            </a:r>
          </a:p>
          <a:p>
            <a:pPr marL="514350" indent="-514350">
              <a:buAutoNum type="arabicPeriod"/>
            </a:pPr>
            <a:r>
              <a:rPr lang="en-US" dirty="0" smtClean="0"/>
              <a:t>BIAYA TOTAL CRASHING SEKECIL MUNGKIN.</a:t>
            </a:r>
          </a:p>
          <a:p>
            <a:pPr marL="514350" indent="-514350">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a:buNone/>
            </a:pPr>
            <a:r>
              <a:rPr lang="en-US" dirty="0" smtClean="0"/>
              <a:t>CRASHING SEBUAH PROYEK MELIBATKAN EMPAT LANGKAH SEBAGAI BERIKUT  :</a:t>
            </a:r>
          </a:p>
          <a:p>
            <a:pPr marL="514350" indent="-514350">
              <a:buAutoNum type="arabicPeriod"/>
            </a:pPr>
            <a:r>
              <a:rPr lang="en-US" dirty="0" smtClean="0"/>
              <a:t>HITUNG BIAYA CRASH PER MINGGU ( ATAU SATUAN WAKTU LAIN ) UNTUK SETIAP KEGIATAN DALAM JARINGAN.JIKA BIAYA CRASH LINIER MENURUT WAKTU, MAKA RUMUS BERIKUT DAPAT DIGUNAKAN :</a:t>
            </a:r>
          </a:p>
          <a:p>
            <a:pPr marL="514350" indent="-514350">
              <a:buNone/>
            </a:pPr>
            <a:r>
              <a:rPr lang="en-US" dirty="0" smtClean="0"/>
              <a:t>                                            (</a:t>
            </a:r>
            <a:r>
              <a:rPr lang="en-US" sz="2400" dirty="0" smtClean="0"/>
              <a:t>BIAYA  CRASH – BIAYA NORMAL )</a:t>
            </a:r>
          </a:p>
          <a:p>
            <a:pPr marL="514350" indent="-514350">
              <a:buNone/>
            </a:pPr>
            <a:r>
              <a:rPr lang="en-US" sz="2400" dirty="0" smtClean="0"/>
              <a:t>         BIAYA CRASH PERPERIODE=----------------------------------------------</a:t>
            </a:r>
          </a:p>
          <a:p>
            <a:pPr marL="514350" indent="-514350">
              <a:buNone/>
            </a:pPr>
            <a:r>
              <a:rPr lang="en-US" sz="2400" dirty="0" smtClean="0"/>
              <a:t>                                                         (WAKTU NORMAL-WAKTU CRASH)</a:t>
            </a:r>
          </a:p>
          <a:p>
            <a:pPr marL="514350" indent="-514350">
              <a:buAutoNum type="arabicPeriod" startAt="2"/>
            </a:pPr>
            <a:r>
              <a:rPr lang="en-US" sz="2800" dirty="0" smtClean="0"/>
              <a:t>DENGAN MENGGUNAKAN WAKTU KEGIATAN SEKARANG, TEMUKAN JALUR KRITIS PADA JARINGAN PROYEK, KENALI KEGIATAN KRITIS.</a:t>
            </a:r>
          </a:p>
          <a:p>
            <a:pPr marL="514350" indent="-514350">
              <a:buAutoNum type="arabicPeriod" startAt="2"/>
            </a:pPr>
            <a:r>
              <a:rPr lang="en-US" dirty="0" smtClean="0"/>
              <a:t>JIKA HANYA ADA SATU JALUR KRITIS, PILIHLAH KEGIATAN PADA JALUR KRITIS INI YANG (a) MASIH BISA DILAKUKAN CRASH DAN (b) MEMPUNYAI BIAYA CRASH TERKECIL PERPERIODE</a:t>
            </a:r>
          </a:p>
          <a:p>
            <a:pPr marL="514350" indent="-514350">
              <a:buNone/>
            </a:pPr>
            <a:r>
              <a:rPr lang="en-US" dirty="0" smtClean="0"/>
              <a:t>          JIKA LEBIH DARI SATU JALUR KRITIS, MAKA PILIHLAH  SATU KEGIATAN DARI SETIAP JALUR KRITIS SEDEMIKIAN RUPA SEHINGGA (a) SETIAP KEGIATAN YANG DIPILIH  MASIH BISA DILAKUKAN CRASH DAN ( b) BIAYA CRASH TOTAL PERPERIODE DARI SEMUA KEGIATAN YANG DIPILIH MERUPAKAN  YANG TERKECIL.</a:t>
            </a:r>
          </a:p>
          <a:p>
            <a:pPr marL="514350" indent="-514350">
              <a:buAutoNum type="arabicPeriod" startAt="4"/>
            </a:pPr>
            <a:r>
              <a:rPr lang="en-US" dirty="0" smtClean="0"/>
              <a:t>PERBAHARUI SEMUA WAKTU KEGIATAN.JIKA BATAS WAKTU YANG DIINGINKAN TERCAPAI BERHENTI, JIKA TIDAK KEMBALI KELANGKAH 2.</a:t>
            </a:r>
          </a:p>
          <a:p>
            <a:pPr marL="514350" indent="-514350">
              <a:buNone/>
            </a:pPr>
            <a:r>
              <a:rPr lang="en-US" dirty="0" smtClean="0"/>
              <a:t>LIHAT CONTOH 12 HAL.101</a:t>
            </a:r>
          </a:p>
          <a:p>
            <a:pPr marL="514350" indent="-514350">
              <a:buNone/>
            </a:pPr>
            <a:r>
              <a:rPr lang="en-US" dirty="0" smtClean="0"/>
              <a:t>                                        </a:t>
            </a:r>
          </a:p>
          <a:p>
            <a:pPr marL="514350" indent="-514350">
              <a:buNone/>
            </a:pPr>
            <a:r>
              <a:rPr lang="en-US" dirty="0" smtClean="0"/>
              <a:t>      </a:t>
            </a:r>
          </a:p>
          <a:p>
            <a:pPr marL="514350" indent="-514350">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smtClean="0"/>
              <a:t>8</a:t>
            </a:r>
            <a:r>
              <a:rPr lang="en-US" dirty="0" smtClean="0"/>
              <a:t>. </a:t>
            </a:r>
            <a:r>
              <a:rPr lang="en-US" dirty="0" smtClean="0"/>
              <a:t>KRITIK PADA </a:t>
            </a:r>
            <a:r>
              <a:rPr lang="en-US" b="1" dirty="0" smtClean="0"/>
              <a:t>PERT </a:t>
            </a:r>
            <a:r>
              <a:rPr lang="en-US" dirty="0" smtClean="0"/>
              <a:t>DAN</a:t>
            </a:r>
            <a:r>
              <a:rPr lang="en-US" b="1" dirty="0" smtClean="0"/>
              <a:t> CPM</a:t>
            </a:r>
          </a:p>
          <a:p>
            <a:pPr>
              <a:buNone/>
            </a:pPr>
            <a:r>
              <a:rPr lang="en-US" dirty="0" smtClean="0"/>
              <a:t>KELEBIHAN :</a:t>
            </a:r>
          </a:p>
          <a:p>
            <a:pPr marL="514350" indent="-514350">
              <a:buFont typeface="+mj-lt"/>
              <a:buAutoNum type="arabicPeriod"/>
            </a:pPr>
            <a:r>
              <a:rPr lang="en-US" dirty="0" smtClean="0"/>
              <a:t>SANGAT BERGUNA SAAT MENJADWALKAN DAN MENGENDALIKAN PROYEK BESAR</a:t>
            </a:r>
          </a:p>
          <a:p>
            <a:pPr marL="514350" indent="-514350">
              <a:buFont typeface="+mj-lt"/>
              <a:buAutoNum type="arabicPeriod"/>
            </a:pPr>
            <a:r>
              <a:rPr lang="en-US" dirty="0" smtClean="0"/>
              <a:t>TIDAK MEMERLUKAN PERHITUNGAN MATEMATIS YANG RUMIT.</a:t>
            </a:r>
          </a:p>
          <a:p>
            <a:pPr marL="514350" indent="-514350">
              <a:buFont typeface="+mj-lt"/>
              <a:buAutoNum type="arabicPeriod"/>
            </a:pPr>
            <a:r>
              <a:rPr lang="en-US" dirty="0" smtClean="0"/>
              <a:t>JARINGAN GRAFIS MEMBANTU MELIHAT HUBUNGAN ANTAR KEGIATAN PROYEK SECARA CEPAT</a:t>
            </a:r>
          </a:p>
          <a:p>
            <a:pPr marL="514350" indent="-514350">
              <a:buFont typeface="+mj-lt"/>
              <a:buAutoNum type="arabicPeriod"/>
            </a:pPr>
            <a:r>
              <a:rPr lang="en-US" dirty="0" smtClean="0"/>
              <a:t>ANALISA JALUR KRITIS DAN WAKTU SLACK MEMBANTUMENUNJUKKAN  KEGIATAN YANG PERLU DIPERHATIKAN LEBIH  DEKAT.</a:t>
            </a:r>
          </a:p>
          <a:p>
            <a:pPr marL="514350" indent="-514350">
              <a:buFont typeface="+mj-lt"/>
              <a:buAutoNum type="arabicPeriod"/>
            </a:pPr>
            <a:r>
              <a:rPr lang="en-US" dirty="0" smtClean="0"/>
              <a:t>DOKUMENTASI PROYEK DAN GAMBAR MENUNJUKKAN SIAPA YANG BERTANGGUNG JAWAB UNTUK KEGIATAN YANG BERAGAM.</a:t>
            </a:r>
          </a:p>
          <a:p>
            <a:pPr marL="514350" indent="-514350">
              <a:buFont typeface="+mj-lt"/>
              <a:buAutoNum type="arabicPeriod"/>
            </a:pPr>
            <a:r>
              <a:rPr lang="en-US" dirty="0" smtClean="0"/>
              <a:t>DAPAT DITERAPKAN UNTUK PROYEK YANG BERVARIASI</a:t>
            </a:r>
          </a:p>
          <a:p>
            <a:pPr marL="514350" indent="-514350">
              <a:buFont typeface="+mj-lt"/>
              <a:buAutoNum type="arabicPeriod"/>
            </a:pPr>
            <a:r>
              <a:rPr lang="en-US" dirty="0" smtClean="0"/>
              <a:t>BERGUNA UNTUK MENGAWASI JADWAL DAN BIAYA</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smtClean="0"/>
              <a:t>KETERBATASAN :</a:t>
            </a:r>
          </a:p>
          <a:p>
            <a:pPr marL="514350" indent="-514350">
              <a:buFont typeface="+mj-lt"/>
              <a:buAutoNum type="arabicPeriod"/>
            </a:pPr>
            <a:r>
              <a:rPr lang="en-US" dirty="0" smtClean="0"/>
              <a:t>KEGIATAN PROYEK HARUS DITENTUKAN SECARA JELAS, DAN HUBUNGAN HARUS BEBAS DAN STABIL</a:t>
            </a:r>
          </a:p>
          <a:p>
            <a:pPr marL="514350" indent="-514350">
              <a:buFont typeface="+mj-lt"/>
              <a:buAutoNum type="arabicPeriod"/>
            </a:pPr>
            <a:r>
              <a:rPr lang="en-US" dirty="0" smtClean="0"/>
              <a:t>HUBUNGAN PENDAHULU HARUS DIJELASKAN DAN DIJARINGKAN BERSAMA-SAMA.</a:t>
            </a:r>
          </a:p>
          <a:p>
            <a:pPr marL="514350" indent="-514350">
              <a:buFont typeface="+mj-lt"/>
              <a:buAutoNum type="arabicPeriod"/>
            </a:pPr>
            <a:r>
              <a:rPr lang="en-US" dirty="0" smtClean="0"/>
              <a:t>PERKIRAAN WAKTU CENDERUNG SUBJEKTIF DAN BERGANTUNG PADA KEJUJURAN PARA MANAJER YANG TAKUT AKAN BAHAYA TERLALU OPTIMIS ATAU PESIMIS.</a:t>
            </a:r>
          </a:p>
          <a:p>
            <a:pPr marL="514350" indent="-514350">
              <a:buFont typeface="+mj-lt"/>
              <a:buAutoNum type="arabicPeriod"/>
            </a:pPr>
            <a:r>
              <a:rPr lang="en-US" dirty="0" smtClean="0"/>
              <a:t>ADA BAHAYA TERSELUBUNG DENGAN TERLALU BANYAKNYA PENEKANAN PADA JALUR TERPANJANG ATAU KRITIS. </a:t>
            </a:r>
            <a:r>
              <a:rPr lang="en-US" smtClean="0"/>
              <a:t>JALUR YANG NYARIS KRITIS PERLU DIAWASI DENGAN BAIK JUGA. </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5" name="Content Placeholder 4"/>
          <p:cNvGraphicFramePr>
            <a:graphicFrameLocks noGrp="1"/>
          </p:cNvGraphicFramePr>
          <p:nvPr>
            <p:ph idx="1"/>
          </p:nvPr>
        </p:nvGraphicFramePr>
        <p:xfrm>
          <a:off x="457200" y="1600200"/>
          <a:ext cx="8229600" cy="1854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GARIS BESAR PEMBAHASAN:</a:t>
            </a:r>
          </a:p>
          <a:p>
            <a:pPr>
              <a:buNone/>
            </a:pPr>
            <a:r>
              <a:rPr lang="en-US" sz="2800" dirty="0" smtClean="0"/>
              <a:t>1.PROFIL PERUSAHAAN GLOBAL: BECHTEL GROUP</a:t>
            </a:r>
          </a:p>
          <a:p>
            <a:pPr>
              <a:buNone/>
            </a:pPr>
            <a:r>
              <a:rPr lang="en-US" sz="2800" dirty="0" smtClean="0"/>
              <a:t>DI USIA KE-105,BECHTEL YANG BERBASIS DI SAN FRANCISCO ADALAH PENGELOLA KELAS DUNIA UNTUK PROYEK KONSTRUKSI DAN REKAYASA YANG KOMPLEKS.DENGAN PROYEK YANG BERNILAI MILYARAN DOLLAR,BECHTEL DIKENAL KARANA PEMBUATAN KONTRUKSI PADA HOOVER DAM DAN PROYEK TEROWONGAN BOSTOM CENTRAL DAN TERAKHIR ADALAH PEMBANGUNAN KEMBALI INFRASTRUKTUR MINYAK DAN GAS KUWAIT SETELAH INVASI IRAK.</a:t>
            </a: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marL="514350" indent="-514350">
              <a:buAutoNum type="arabicPeriod" startAt="2"/>
            </a:pPr>
            <a:r>
              <a:rPr lang="en-US" sz="2800" dirty="0" smtClean="0"/>
              <a:t>PENTINGNYA MANAJER  PROYEK</a:t>
            </a:r>
          </a:p>
          <a:p>
            <a:pPr marL="514350" indent="-514350">
              <a:buFont typeface="Wingdings" pitchFamily="2" charset="2"/>
              <a:buChar char="Ø"/>
            </a:pPr>
            <a:r>
              <a:rPr lang="en-US" sz="2400" dirty="0" smtClean="0"/>
              <a:t>BECHTEL,HARD ROCK ADALAH CONTOH PERUSAHAAN YG MENHADAPI FENOMENA MODERN:KOMPLEKSITAS PROYEK YNG SEMAKIN BERTAMBAH DAN SIKLUS HIDUP PRODUKSI YANG SEMAKIN MENURUN,PERUBAHAN INI BERASAL DARI KEWASPADAAN TERHADAP NILAI STRATEGIS PERSAINGAN BERBASIS WAKTU DAN PERBAIKAN KUALITAS YANG TERUS MENERUS.SETIAP PENGEMBANGAN PRODUK/JASA BARU ADALAH KEJADIAN YANG UNIK-MENJADI SEBUAH PROYEK.</a:t>
            </a:r>
          </a:p>
          <a:p>
            <a:pPr marL="514350" indent="-514350">
              <a:buFont typeface="Wingdings" pitchFamily="2" charset="2"/>
              <a:buChar char="Ø"/>
            </a:pPr>
            <a:r>
              <a:rPr lang="en-US" sz="2400" dirty="0" smtClean="0"/>
              <a:t>PENJADWALAN ADALAH TANTANGAN YANG SULIT, RESIKO KELEBIHAN DAN KETERLAMBATAN ADALAH AKIBAT DARI PENJADWALAN DAN PENGENDALIAN YANG BURUK. </a:t>
            </a:r>
          </a:p>
          <a:p>
            <a:pPr marL="514350" indent="-514350">
              <a:buFont typeface="Wingdings" pitchFamily="2" charset="2"/>
              <a:buChar char="Ø"/>
            </a:pPr>
            <a:r>
              <a:rPr lang="en-US" sz="2400" dirty="0" smtClean="0"/>
              <a:t>MANAJEMEN PROYEK MELIPUTI TIGA FASE:</a:t>
            </a:r>
          </a:p>
          <a:p>
            <a:pPr marL="514350" indent="-514350">
              <a:buNone/>
            </a:pPr>
            <a:r>
              <a:rPr lang="en-US" sz="2400" dirty="0" smtClean="0"/>
              <a:t>        1.PERENCANAAN,FASE INI MENCAKUP PENETAPAN      SASARAN,MENDEFINISIKAN PROYEK,DAN ORGANISASI TIM.</a:t>
            </a:r>
          </a:p>
          <a:p>
            <a:pPr marL="514350" indent="-514350">
              <a:buNone/>
            </a:pPr>
            <a:r>
              <a:rPr lang="en-US" sz="2400" dirty="0" smtClean="0"/>
              <a:t>        2.PENJADWALAN.FASE INI MENHUBUNGKAN ORANG,UANG,DAN BAHAN UNTUK KEGIATAN KHUSUS DAN MENHUBUNGKAN MASING </a:t>
            </a:r>
            <a:r>
              <a:rPr lang="en-US" sz="2400" dirty="0" err="1" smtClean="0"/>
              <a:t>MASING</a:t>
            </a:r>
            <a:r>
              <a:rPr lang="en-US" sz="2400" dirty="0" smtClean="0"/>
              <a:t> KEGIATAN SATU DENGAN YANG LAIN.</a:t>
            </a:r>
          </a:p>
          <a:p>
            <a:pPr marL="514350" indent="-514350">
              <a:buNone/>
            </a:pPr>
            <a:r>
              <a:rPr lang="en-US" sz="2400" dirty="0" smtClean="0"/>
              <a:t>         3.PENGENDALIAN,DISISNI PERUSAHAAN MENGAWASI SUMBER </a:t>
            </a:r>
          </a:p>
          <a:p>
            <a:pPr marL="514350" indent="-514350">
              <a:buNone/>
            </a:pPr>
            <a:r>
              <a:rPr lang="en-US" sz="2400" dirty="0" smtClean="0"/>
              <a:t>           DAYA,BIAYA,KUALITAS DAN ANGGARAN,MEREVISI DAN MERUBAH RENCANA,AGAR DAPAT MEMENUHI KEBUTUHAN WAKTU DAN BIAYA.</a:t>
            </a:r>
          </a:p>
          <a:p>
            <a:pPr marL="514350" indent="-514350">
              <a:buNone/>
            </a:pP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buNone/>
            </a:pPr>
            <a:r>
              <a:rPr lang="en-US" sz="2800" dirty="0" smtClean="0"/>
              <a:t>3</a:t>
            </a:r>
            <a:r>
              <a:rPr lang="en-US" sz="2800" dirty="0" smtClean="0"/>
              <a:t>.PERENCANAAN  </a:t>
            </a:r>
            <a:r>
              <a:rPr lang="en-US" sz="2800" dirty="0" smtClean="0"/>
              <a:t>PROYEK</a:t>
            </a:r>
          </a:p>
          <a:p>
            <a:pPr>
              <a:buFont typeface="Wingdings" pitchFamily="2" charset="2"/>
              <a:buChar char="Ø"/>
            </a:pPr>
            <a:r>
              <a:rPr lang="en-US" sz="2400" dirty="0" smtClean="0"/>
              <a:t>PROYEK DAPAT DIDEFINISAKAN SEBAGAI SEDERETAN TUGAS YANG DIARAHKAN KEPADA SUATU HASIL UTAMA.ORGANISASI PROYEK DIBENTUK UNTUK MEMASTIKAN PROGRAM YANG TELAH ADA TETAP BERJALAN LANCAR SECARA HARIAN DAN MEMASTIKAN BAHWA PROGRAM MENDAPATKAN MANAJEMEN DAN PERHATIAN YANG SEMESTINYA.</a:t>
            </a:r>
          </a:p>
          <a:p>
            <a:pPr>
              <a:buFont typeface="Wingdings" pitchFamily="2" charset="2"/>
              <a:buChar char="Ø"/>
            </a:pPr>
            <a:r>
              <a:rPr lang="en-US" sz="2400" dirty="0" smtClean="0"/>
              <a:t>ORGANISASI PROYEK AKAN BEKERJA BAIK BILA:</a:t>
            </a:r>
          </a:p>
          <a:p>
            <a:pPr>
              <a:buNone/>
            </a:pPr>
            <a:r>
              <a:rPr lang="en-US" sz="2400" dirty="0" smtClean="0"/>
              <a:t>      1.PEKERJAAN DAPAT DIDEFINISIKAN DENGAN SASARAN DAN                          TARGET WAKTU.</a:t>
            </a:r>
          </a:p>
          <a:p>
            <a:pPr>
              <a:buNone/>
            </a:pPr>
            <a:r>
              <a:rPr lang="en-US" sz="2400" dirty="0" smtClean="0"/>
              <a:t>       2.PKERJAAN TERSEBUT UNIK ATAU TIDAK BIASA DALAM    ORGANISASI YANG ADA.</a:t>
            </a:r>
          </a:p>
          <a:p>
            <a:pPr>
              <a:buNone/>
            </a:pPr>
            <a:r>
              <a:rPr lang="en-US" sz="2400" dirty="0" smtClean="0"/>
              <a:t>        3.PEKERJAAN MENGANDUNG TUGAS </a:t>
            </a:r>
            <a:r>
              <a:rPr lang="en-US" sz="2400" dirty="0" err="1" smtClean="0"/>
              <a:t>TUGAS</a:t>
            </a:r>
            <a:r>
              <a:rPr lang="en-US" sz="2400" dirty="0" smtClean="0"/>
              <a:t> KOPLEKS SALING BERHUBUNGAN YANG MEMBUTUHKAN KETRAMPILAN KHUSUS.</a:t>
            </a:r>
          </a:p>
          <a:p>
            <a:pPr>
              <a:buNone/>
            </a:pPr>
            <a:r>
              <a:rPr lang="en-US" sz="2400" dirty="0" smtClean="0"/>
              <a:t>        4.PROYEK SIFATNYA SEMENTARA TAPI PENTING BAGI ORGANISASI.</a:t>
            </a:r>
          </a:p>
          <a:p>
            <a:pPr>
              <a:buNone/>
            </a:pPr>
            <a:r>
              <a:rPr lang="en-US" sz="2400" dirty="0" smtClean="0"/>
              <a:t>        5.PROYEK MELIPUTI HAMPIR SEMUA LINI ORGANISASI.</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sz="2800" dirty="0" smtClean="0"/>
              <a:t>4</a:t>
            </a:r>
            <a:r>
              <a:rPr lang="en-US" sz="2800" dirty="0" smtClean="0"/>
              <a:t>.MANAJER </a:t>
            </a:r>
            <a:r>
              <a:rPr lang="en-US" sz="2800" dirty="0" smtClean="0"/>
              <a:t>PROYEK</a:t>
            </a:r>
          </a:p>
          <a:p>
            <a:pPr>
              <a:buNone/>
            </a:pPr>
            <a:r>
              <a:rPr lang="en-US" sz="2400" dirty="0" smtClean="0"/>
              <a:t>MANAJER ADALAH ORANG YANG BERTANGGUNG JAWAB MEMASTIKAN BAHWA:</a:t>
            </a:r>
          </a:p>
          <a:p>
            <a:pPr>
              <a:buNone/>
            </a:pPr>
            <a:r>
              <a:rPr lang="en-US" sz="2400" dirty="0" smtClean="0"/>
              <a:t>     1.SELURUH KEGIATAN YANG DIPERLUKAN DISELESAIKAN DALAM URUTAN YANG TEPAT DAN WAKTU YANG TEPAT.</a:t>
            </a:r>
          </a:p>
          <a:p>
            <a:pPr>
              <a:buNone/>
            </a:pPr>
            <a:r>
              <a:rPr lang="en-US" sz="2400" dirty="0" smtClean="0"/>
              <a:t>      2.PROYEK SESUAI DENGAN ANGGARAN</a:t>
            </a:r>
          </a:p>
          <a:p>
            <a:pPr>
              <a:buNone/>
            </a:pPr>
            <a:r>
              <a:rPr lang="en-US" sz="2400" dirty="0" smtClean="0"/>
              <a:t>      3.PROYEK SESUAI DENGAN HARAPAN KUALITAS</a:t>
            </a:r>
          </a:p>
          <a:p>
            <a:pPr>
              <a:buNone/>
            </a:pPr>
            <a:r>
              <a:rPr lang="en-US" sz="2400" dirty="0" smtClean="0"/>
              <a:t>      4.ORANG-ORANG MENDAPATKAN MOTIVASI,ARAHAN,INFORMASI.</a:t>
            </a:r>
          </a:p>
          <a:p>
            <a:pPr>
              <a:buNone/>
            </a:pPr>
            <a:r>
              <a:rPr lang="en-US" sz="2400" dirty="0" smtClean="0"/>
              <a:t>4.</a:t>
            </a:r>
            <a:r>
              <a:rPr lang="en-US" sz="2800" dirty="0" smtClean="0"/>
              <a:t>STRUKTUR PECAHAN KERJA (WORK BREAKDOWN STRUKTUR-WBS)</a:t>
            </a:r>
          </a:p>
          <a:p>
            <a:pPr>
              <a:buNone/>
            </a:pPr>
            <a:r>
              <a:rPr lang="en-US" sz="2800" dirty="0" smtClean="0"/>
              <a:t>LANGKAH AWAL ADALAH MENETAPKAN TUJUAN PROYEK, SELANJUTNYA ADALAH MEMECAH PROYEK MENJADI BAGIAN-BAGIAN YANG DAPAT DIKELOLAH DENGAN BAIK. PEMBAGIAN PROYEK  MENJADI TUGAS KECIL DAN MENJADI LEBIH KECIL LAGI MEMANG SULIT,TETAPI SANGAT PENTING DALAM MENGELOLA PROYEK DAN MEMBUAT PENJADWALAN YANG BERHASIL.  </a:t>
            </a:r>
          </a:p>
          <a:p>
            <a:pPr>
              <a:buNone/>
            </a:pPr>
            <a:r>
              <a:rPr lang="en-US" sz="2400" dirty="0" smtClean="0"/>
              <a:t>WBS =MEMBAGI PROYEK MENJADI KOMPONEN YANG LEBIH DETAIL LAGI DENGAN MEMBAGINYA MENJADI BAGIAN TERKECIL.</a:t>
            </a:r>
          </a:p>
          <a:p>
            <a:pPr>
              <a:buNone/>
            </a:pPr>
            <a:r>
              <a:rPr lang="en-US" sz="2400" dirty="0" smtClean="0"/>
              <a:t>TINGKAT</a:t>
            </a:r>
          </a:p>
          <a:p>
            <a:pPr marL="457200" indent="-457200">
              <a:buAutoNum type="arabicPeriod"/>
            </a:pPr>
            <a:r>
              <a:rPr lang="en-US" sz="2400" dirty="0" smtClean="0"/>
              <a:t>PROYEK</a:t>
            </a:r>
          </a:p>
          <a:p>
            <a:pPr marL="457200" indent="-457200">
              <a:buAutoNum type="arabicPeriod" startAt="2"/>
            </a:pPr>
            <a:r>
              <a:rPr lang="en-US" sz="2400" dirty="0" smtClean="0"/>
              <a:t>TUGAS-TUGAS UTAMA PADA PROYEK</a:t>
            </a:r>
          </a:p>
          <a:p>
            <a:pPr marL="457200" indent="-457200">
              <a:buAutoNum type="arabicPeriod" startAt="2"/>
            </a:pPr>
            <a:r>
              <a:rPr lang="en-US" sz="2400" dirty="0" smtClean="0"/>
              <a:t>SUB-SUB TUGAS PADA TUGAS UTAMA</a:t>
            </a:r>
          </a:p>
          <a:p>
            <a:pPr marL="457200" indent="-457200">
              <a:buAutoNum type="arabicPeriod" startAt="2"/>
            </a:pPr>
            <a:r>
              <a:rPr lang="en-US" sz="2400" dirty="0" smtClean="0"/>
              <a:t>KEGIATAN ATAU PAKET KERJA YANG HARUS DISELESAIKAN.</a:t>
            </a:r>
          </a:p>
          <a:p>
            <a:pPr>
              <a:buNone/>
            </a:pPr>
            <a:endParaRPr lang="en-US" sz="2400" dirty="0" smtClean="0"/>
          </a:p>
          <a:p>
            <a:pPr>
              <a:buNone/>
            </a:pPr>
            <a:endParaRPr lang="en-US" dirty="0" smtClean="0"/>
          </a:p>
          <a:p>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a:buNone/>
            </a:pPr>
            <a:r>
              <a:rPr lang="en-US" dirty="0" smtClean="0"/>
              <a:t>5.    </a:t>
            </a:r>
            <a:r>
              <a:rPr lang="en-US" dirty="0" smtClean="0"/>
              <a:t>PENJADWALAN </a:t>
            </a:r>
            <a:r>
              <a:rPr lang="en-US" dirty="0" smtClean="0"/>
              <a:t>PROYEK</a:t>
            </a:r>
          </a:p>
          <a:p>
            <a:r>
              <a:rPr lang="en-US" dirty="0" smtClean="0"/>
              <a:t>PENJADWALAN PROYEK MELIPUTI PENGURUTAN DAN PEMBAGIAN WAKTU UNTUK SELURUH KEGIATAN PROYEK.PADA TAHAP INI MANAJER MEMUTUSKAN BERAPA LAMA TIAP KEGIATAN MEMERLUKAN WAKTU DAN BERAPA BANYAK ORANG DAN BAHAN YANG DIPERLUKAN PADA TIAP TAHAP PRODUKSI.</a:t>
            </a:r>
          </a:p>
          <a:p>
            <a:r>
              <a:rPr lang="en-US" dirty="0" smtClean="0"/>
              <a:t>PENDEKATAN YANG POPULER ADALAH DIAGRAM GANTT ,ADALAH CARA  BERBIAYA RENDAH  . DIAGRAM GANTT ADALAH CONTOH TEHNIK NON MATEMATIS YANG BANYAK DIGUNAKAN DAN SANGAT POPULER DIKALANGAN PARA MANAJER KARENA SEDERHANA DAN MUDAH DIBACA.(PERENCANAAN PENJADWALAN SUMBER DAYA DAN WAKTU)YANG DAPAT MEMBANTUMANAJER MEMASTIKAN:</a:t>
            </a:r>
          </a:p>
          <a:p>
            <a:r>
              <a:rPr lang="en-US" dirty="0" smtClean="0"/>
              <a:t>SEMUA KEGIATAN TELAH DIRENCANAKAN</a:t>
            </a:r>
          </a:p>
          <a:p>
            <a:r>
              <a:rPr lang="en-US" dirty="0" smtClean="0"/>
              <a:t>URUTAN KINERJA TELAH DIPERHITUNGKAN</a:t>
            </a:r>
          </a:p>
          <a:p>
            <a:r>
              <a:rPr lang="en-US" dirty="0" smtClean="0"/>
              <a:t>PERKIRAAN WAKTU KEGIATAN TELAH TRECATAT</a:t>
            </a:r>
          </a:p>
          <a:p>
            <a:r>
              <a:rPr lang="en-US" dirty="0" smtClean="0"/>
              <a:t>KESELURUHAN WAKTU PROYEK TELAH DIBUAT</a:t>
            </a:r>
          </a:p>
          <a:p>
            <a:r>
              <a:rPr lang="en-US" dirty="0" smtClean="0"/>
              <a:t>INTINYA PENJADWALAN PROYEK MEMBANTU:MENUNJUKKAN HUBUNGAN TIAP KEGIATAN:IDENTIFIKASI URUTAN KEGIATAN :PERKIRAAN BIAYA DAN WAKTU YNG REALISTIS TIAP KEGIATAN:MEMBANTU PENGUNAAN ORANG,UANG,DAN SUMBER DAYA BAHAN UNTUK IDENTIFIKASI JALUR KRITIS YG BISA MENHAMBAT SUATU PROYEK.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2800" dirty="0" smtClean="0"/>
              <a:t>6</a:t>
            </a:r>
            <a:r>
              <a:rPr lang="en-US" sz="2800" dirty="0" smtClean="0"/>
              <a:t>. </a:t>
            </a:r>
            <a:r>
              <a:rPr lang="en-US" sz="2800" dirty="0" smtClean="0"/>
              <a:t>PENGENDALIAN PROYEK</a:t>
            </a:r>
          </a:p>
          <a:p>
            <a:pPr>
              <a:buNone/>
            </a:pPr>
            <a:r>
              <a:rPr lang="en-US" sz="2400" dirty="0" smtClean="0"/>
              <a:t>PENGENDALIAN MELIBATKAN PENGAWASAN KETAT PADA SUMBER DAYA, BIAYA, KUALITAS DAN ANGGARAN SERTA MENJADI UMPAN BALIK UNTUK MEREVISI RENCNA PROYEK DAN PENGATURAN SUMBER DAYA KEMANA PALING DIPERLUKAN LAPORAN </a:t>
            </a:r>
            <a:r>
              <a:rPr lang="en-US" dirty="0" smtClean="0"/>
              <a:t> PERT/CPM</a:t>
            </a:r>
            <a:r>
              <a:rPr lang="en-US" sz="2400" dirty="0" smtClean="0"/>
              <a:t>YANG SUDAH TERKOMPUTERISASI,DIMANA PROGRAM KOMPUTER INI MENHASILKAN BERBAGAI LAPORAN YANG LUAS SEPERTI, DETAIL BIAYA PECAHAN KERJA TIAP TUGAS, KURVA PEKERJA TOTAL,TABEL DISTRIBUSI BIAYA, BIAYA FUNGSIONAL, PERAMALAN BAHAN MENTAH DAN PEMBELANJAAN, LAPORAN VARIANS,ANALISIS WAKTU, DAN LAPORAN STATUS KERJA. BEBERAPA TEHNIK PENGENDALIAN PROYEK:</a:t>
            </a:r>
          </a:p>
          <a:p>
            <a:pPr marL="457200" indent="-457200">
              <a:buAutoNum type="arabicPeriod"/>
            </a:pPr>
            <a:r>
              <a:rPr lang="en-US" sz="2400" dirty="0" smtClean="0"/>
              <a:t>TEHNIK EVALUASI DAN ULASAN PROGRAM</a:t>
            </a:r>
            <a:r>
              <a:rPr lang="en-US" sz="3500" dirty="0" smtClean="0"/>
              <a:t>(</a:t>
            </a:r>
            <a:r>
              <a:rPr lang="en-US" dirty="0" smtClean="0"/>
              <a:t>PERT</a:t>
            </a:r>
            <a:r>
              <a:rPr lang="en-US" sz="3500" dirty="0" smtClean="0"/>
              <a:t>)</a:t>
            </a:r>
            <a:r>
              <a:rPr lang="en-US" sz="2400" dirty="0" smtClean="0"/>
              <a:t>ADALAH TEHNIK MANAJEMEN PROYEK YANG MENGUNAKAN TIGA PEKIRAAN WAKTU UNTUK TIAP KEGIATAN.</a:t>
            </a:r>
          </a:p>
          <a:p>
            <a:pPr marL="457200" indent="-457200">
              <a:buAutoNum type="arabicPeriod"/>
            </a:pPr>
            <a:r>
              <a:rPr lang="en-US" sz="2400" dirty="0" smtClean="0"/>
              <a:t> DAN METODE JALUR KRITIS ATAU JALUR WAKTU TERPANJANG MELALUI SUATU JARINGAN</a:t>
            </a:r>
            <a:r>
              <a:rPr lang="en-US" sz="3800" dirty="0" smtClean="0"/>
              <a:t>(</a:t>
            </a:r>
            <a:r>
              <a:rPr lang="en-US" dirty="0" smtClean="0"/>
              <a:t>CPM</a:t>
            </a:r>
            <a:r>
              <a:rPr lang="en-US" sz="3800" dirty="0" smtClean="0"/>
              <a:t>)</a:t>
            </a:r>
            <a:r>
              <a:rPr lang="en-US" sz="2400" dirty="0" smtClean="0"/>
              <a:t> ADALAH TEHNIK MANAJEMEN PROYEK YANG MENGUNAKAN HANYA SATU FAKTOR WAKTU PERKEGIATAN TEHNIK INI DIKEMBANGKAN THN 1950 UNTUK MEBANTU MANAJER MEMBUAT PENJADWALAN MEMONITOR,DAN MENGENDALIKAN PROYEK BESAR DAN KOMPLEKS.</a:t>
            </a:r>
            <a:r>
              <a:rPr lang="en-US" sz="2800" dirty="0" smtClean="0"/>
              <a:t>CPM</a:t>
            </a:r>
            <a:r>
              <a:rPr lang="en-US" sz="2400" dirty="0" smtClean="0"/>
              <a:t> (1957)OLEH J.E.KELLY DARI REMINGTON RAND DAN MR.WALKER DARI </a:t>
            </a:r>
            <a:r>
              <a:rPr lang="en-US" sz="2400" dirty="0" err="1" smtClean="0"/>
              <a:t>DuPONT</a:t>
            </a:r>
            <a:r>
              <a:rPr lang="en-US" sz="2400" dirty="0" smtClean="0"/>
              <a:t> DAN PERT(1958) OLEH BOOZ,ALLEN,DAN HAMILTON  UNTUK NAVI AS.</a:t>
            </a:r>
          </a:p>
          <a:p>
            <a:pPr>
              <a:buNone/>
            </a:pP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dirty="0" smtClean="0"/>
              <a:t>RANGKA PIKIRAN PERT </a:t>
            </a:r>
            <a:r>
              <a:rPr lang="en-US" dirty="0" err="1" smtClean="0"/>
              <a:t>dan</a:t>
            </a:r>
            <a:r>
              <a:rPr lang="en-US" dirty="0" smtClean="0"/>
              <a:t> CPM</a:t>
            </a:r>
          </a:p>
          <a:p>
            <a:pPr>
              <a:buNone/>
            </a:pPr>
            <a:r>
              <a:rPr lang="en-US" sz="2800" dirty="0" smtClean="0"/>
              <a:t>ENAM LANGKAH DASAR:</a:t>
            </a:r>
          </a:p>
          <a:p>
            <a:pPr marL="514350" indent="-514350">
              <a:buFont typeface="+mj-lt"/>
              <a:buAutoNum type="arabicPeriod"/>
            </a:pPr>
            <a:r>
              <a:rPr lang="en-US" sz="2800" dirty="0" smtClean="0"/>
              <a:t>MENDEFINISIKAN PROYEK DAN MENYEDIAKAN STRUKTUR PECAHAN KERJA.</a:t>
            </a:r>
          </a:p>
          <a:p>
            <a:pPr marL="514350" indent="-514350">
              <a:buFont typeface="+mj-lt"/>
              <a:buAutoNum type="arabicPeriod"/>
            </a:pPr>
            <a:r>
              <a:rPr lang="en-US" sz="2800" dirty="0" smtClean="0"/>
              <a:t>MEMBANGUN HUBUNGAN ANTARA KEGIATAN,YG MANA DIDAHULUKAN DAN MANA YANG MENGIKUTI</a:t>
            </a:r>
          </a:p>
          <a:p>
            <a:pPr marL="514350" indent="-514350">
              <a:buFont typeface="+mj-lt"/>
              <a:buAutoNum type="arabicPeriod"/>
            </a:pPr>
            <a:r>
              <a:rPr lang="en-US" sz="2800" dirty="0" smtClean="0"/>
              <a:t>MENGAMBARKAN JARINGAN YG MENHUBUNGKAN KESELURUHAN KEGIATAN.</a:t>
            </a:r>
          </a:p>
          <a:p>
            <a:pPr marL="514350" indent="-514350">
              <a:buFont typeface="+mj-lt"/>
              <a:buAutoNum type="arabicPeriod"/>
            </a:pPr>
            <a:r>
              <a:rPr lang="en-US" sz="2800" dirty="0" smtClean="0"/>
              <a:t>MENETAPKAN PERKIRAAN WAKTU DAN BIAYA UNTUK TIAP KEGIATAN.</a:t>
            </a:r>
          </a:p>
          <a:p>
            <a:pPr marL="514350" indent="-514350">
              <a:buFont typeface="+mj-lt"/>
              <a:buAutoNum type="arabicPeriod"/>
            </a:pPr>
            <a:r>
              <a:rPr lang="en-US" sz="2800" dirty="0" smtClean="0"/>
              <a:t>MENGHITUNG JALUR WAKTU TERPANJANG MELALUI JARINGAN</a:t>
            </a:r>
          </a:p>
          <a:p>
            <a:pPr marL="514350" indent="-514350">
              <a:buFont typeface="+mj-lt"/>
              <a:buAutoNum type="arabicPeriod"/>
            </a:pPr>
            <a:r>
              <a:rPr lang="en-US" sz="2800" dirty="0" smtClean="0"/>
              <a:t>MENGUNAKAN JARINGAN UNTUK MEMBANTU PERENCANAAN,PENJADWALAN,DAN PENGENDALIAN PROYEK.</a:t>
            </a:r>
          </a:p>
          <a:p>
            <a:pPr marL="514350" indent="-514350">
              <a:buNone/>
            </a:pPr>
            <a:r>
              <a:rPr lang="en-US" sz="2800" dirty="0" smtClean="0"/>
              <a:t>LANGKAH KE -5 MENENTUKAN JALUR KRITIS ADALAH BAGIAN UTAMA DALAM PENGENDALIAN PROYEK, KEGIATAN PADA JALUR KRITIS MEWAKILI TUGAS YANG AKAN MENUNDA KESELURUHAN PROYEK, KECUALI BILA DAPAT DISELESAIKAN TEPAT WAKTU.MANAJER MENHITUNG  TUGAS DAN MENGIDENTIFIKASIKAN  KEGIATAN YANG KURANG PENTING DAN MELAKUKAN PERENCANAAN ULANG, PENJADWALAN ULANG DAN MENGALOKASIKAN ULANG SUMBER DAYA MANUSIA DAN UANG.</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TotalTime>
  <Words>2688</Words>
  <Application>Microsoft Office PowerPoint</Application>
  <PresentationFormat>On-screen Show (4:3)</PresentationFormat>
  <Paragraphs>166</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MANAJEMEN PROYEK</vt:lpstr>
      <vt:lpstr>  </vt:lpstr>
      <vt:lpstr>Slide 3</vt:lpstr>
      <vt:lpstr>Slide 4</vt:lpstr>
      <vt:lpstr>Slide 5</vt:lpstr>
      <vt:lpstr>       </vt:lpstr>
      <vt:lpstr>Slide 7</vt:lpstr>
      <vt:lpstr>Slide 8</vt:lpstr>
      <vt:lpstr>Slide 9</vt:lpstr>
      <vt:lpstr>Slide 10</vt:lpstr>
      <vt:lpstr>Slide 11</vt:lpstr>
      <vt:lpstr>Slide 12</vt:lpstr>
      <vt:lpstr>Slide 13</vt:lpstr>
      <vt:lpstr>Slide 14</vt:lpstr>
      <vt:lpstr>Slide 15</vt:lpstr>
      <vt:lpstr>Slide 16</vt:lpstr>
      <vt:lpstr> </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MANAJEMEN PROYEK</dc:title>
  <dc:creator>karno</dc:creator>
  <cp:lastModifiedBy>karno</cp:lastModifiedBy>
  <cp:revision>222</cp:revision>
  <dcterms:created xsi:type="dcterms:W3CDTF">2012-04-10T14:03:24Z</dcterms:created>
  <dcterms:modified xsi:type="dcterms:W3CDTF">2013-04-08T16:43:37Z</dcterms:modified>
</cp:coreProperties>
</file>