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40" r:id="rId14"/>
    <p:sldId id="541" r:id="rId15"/>
    <p:sldId id="542" r:id="rId16"/>
    <p:sldId id="543" r:id="rId17"/>
    <p:sldId id="544" r:id="rId18"/>
    <p:sldId id="545" r:id="rId19"/>
    <p:sldId id="546" r:id="rId20"/>
    <p:sldId id="550" r:id="rId21"/>
    <p:sldId id="501" r:id="rId22"/>
    <p:sldId id="341" r:id="rId23"/>
    <p:sldId id="514" r:id="rId24"/>
    <p:sldId id="423" r:id="rId25"/>
    <p:sldId id="526" r:id="rId26"/>
    <p:sldId id="527" r:id="rId27"/>
    <p:sldId id="551" r:id="rId28"/>
    <p:sldId id="515" r:id="rId29"/>
    <p:sldId id="521" r:id="rId30"/>
    <p:sldId id="552" r:id="rId31"/>
    <p:sldId id="516" r:id="rId32"/>
    <p:sldId id="553" r:id="rId33"/>
    <p:sldId id="554" r:id="rId34"/>
    <p:sldId id="520" r:id="rId35"/>
    <p:sldId id="555" r:id="rId36"/>
    <p:sldId id="556" r:id="rId37"/>
    <p:sldId id="557" r:id="rId38"/>
    <p:sldId id="338" r:id="rId39"/>
  </p:sldIdLst>
  <p:sldSz cx="24387175" cy="13716000"/>
  <p:notesSz cx="11206163" cy="7102475"/>
  <p:defaultTextStyle>
    <a:defPPr>
      <a:defRPr lang="en-US"/>
    </a:defPPr>
    <a:lvl1pPr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087438" indent="-630238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174875" indent="-1260475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3262313" indent="-1890713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4349750" indent="-2520950" algn="l" defTabSz="1087438" rtl="0" fontAlgn="base">
      <a:spcBef>
        <a:spcPct val="0"/>
      </a:spcBef>
      <a:spcAft>
        <a:spcPct val="0"/>
      </a:spcAft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4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2">
          <p15:clr>
            <a:srgbClr val="A4A3A4"/>
          </p15:clr>
        </p15:guide>
        <p15:guide id="2" pos="76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CCFF"/>
    <a:srgbClr val="B2B2B2"/>
    <a:srgbClr val="000000"/>
    <a:srgbClr val="111111"/>
    <a:srgbClr val="1BAAAA"/>
    <a:srgbClr val="FFFFFF"/>
    <a:srgbClr val="F88B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1455" autoAdjust="0"/>
  </p:normalViewPr>
  <p:slideViewPr>
    <p:cSldViewPr snapToGrid="0" snapToObjects="1">
      <p:cViewPr varScale="1">
        <p:scale>
          <a:sx n="26" d="100"/>
          <a:sy n="26" d="100"/>
        </p:scale>
        <p:origin x="48" y="552"/>
      </p:cViewPr>
      <p:guideLst>
        <p:guide orient="horz" pos="4312"/>
        <p:guide pos="7688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56163" cy="355600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346825" y="0"/>
            <a:ext cx="4856163" cy="355600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AC290D12-DD42-447E-AA35-1E3EE4581CE1}" type="datetimeFigureOut">
              <a:rPr lang="en-US"/>
              <a:pPr>
                <a:defRPr/>
              </a:pPr>
              <a:t>3/20/2020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875"/>
            <a:ext cx="4856163" cy="354013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46825" y="6746875"/>
            <a:ext cx="4856163" cy="354013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86F58ECC-0DDB-4A28-BB27-CFD89783C8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011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56163" cy="355600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346825" y="0"/>
            <a:ext cx="4856163" cy="355600"/>
          </a:xfrm>
          <a:prstGeom prst="rect">
            <a:avLst/>
          </a:prstGeom>
        </p:spPr>
        <p:txBody>
          <a:bodyPr vert="horz" lIns="104635" tIns="52317" rIns="104635" bIns="52317" rtlCol="0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69C2D877-C237-4289-816D-B79ADDBC045D}" type="datetimeFigureOut">
              <a:rPr lang="en-US"/>
              <a:pPr>
                <a:defRPr/>
              </a:pPr>
              <a:t>3/20/2020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33400"/>
            <a:ext cx="47323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4635" tIns="52317" rIns="104635" bIns="52317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20775" y="3373438"/>
            <a:ext cx="8964613" cy="3195637"/>
          </a:xfrm>
          <a:prstGeom prst="rect">
            <a:avLst/>
          </a:prstGeom>
        </p:spPr>
        <p:txBody>
          <a:bodyPr vert="horz" lIns="104635" tIns="52317" rIns="104635" bIns="5231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4856163" cy="354013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l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46825" y="6746875"/>
            <a:ext cx="4856163" cy="354013"/>
          </a:xfrm>
          <a:prstGeom prst="rect">
            <a:avLst/>
          </a:prstGeom>
        </p:spPr>
        <p:txBody>
          <a:bodyPr vert="horz" lIns="104635" tIns="52317" rIns="104635" bIns="52317" rtlCol="0" anchor="b"/>
          <a:lstStyle>
            <a:lvl1pPr algn="r" defTabSz="1244362" fontAlgn="auto">
              <a:spcBef>
                <a:spcPts val="0"/>
              </a:spcBef>
              <a:spcAft>
                <a:spcPts val="0"/>
              </a:spcAft>
              <a:defRPr sz="1400">
                <a:latin typeface="Open Sans Light"/>
                <a:cs typeface="+mn-cs"/>
              </a:defRPr>
            </a:lvl1pPr>
          </a:lstStyle>
          <a:p>
            <a:pPr>
              <a:defRPr/>
            </a:pPr>
            <a:fld id="{2C38DF68-0D3C-4C41-BEBD-8727667C3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7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4pPr>
    <a:lvl5pPr marL="1825625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en Sans Light"/>
        <a:ea typeface="+mn-ea"/>
        <a:cs typeface="+mn-cs"/>
      </a:defRPr>
    </a:lvl5pPr>
    <a:lvl6pPr marL="2283492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191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889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588" algn="l" defTabSz="45669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AEB9C-927C-40AA-A646-9B35E5E2E06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EBAF3432-454C-464A-8296-64F17A420554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35125020-A5E8-4B8C-B4F3-E95E2374538D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92528CDB-8181-448A-8590-D08D26704591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3C0CBC81-9702-47B5-B5EB-7948DD80E019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85887F38-A3FF-4C5E-9D30-D6852B3F7BEA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7678858B-7AAA-4EC4-873C-D288A3CDE287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0A66650A-9F96-47D1-B67C-C121FC75639D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CA07F69D-13A8-48DE-B2A8-1C566F199730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339E8B67-4A14-4294-BAE7-999BFD3E84FB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B519DB7E-97BD-4AFD-B4D0-531F5365ED7B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518DC26E-6D26-40D0-83D5-44B466B66CE7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27154FF2-5358-498C-89B2-91EE13DB885F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23221A9A-069F-4A69-AE9A-D69639C2A6BD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7E237147-FD33-44DA-841F-AF3CA74450E6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Delete pictures</a:t>
            </a:r>
          </a:p>
          <a:p>
            <a:pPr marL="260350" indent="-260350" eaLnBrk="1" hangingPunct="1">
              <a:spcBef>
                <a:spcPct val="0"/>
              </a:spcBef>
              <a:buFontTx/>
              <a:buAutoNum type="arabicParenR"/>
            </a:pPr>
            <a:r>
              <a:rPr lang="en-US"/>
              <a:t>Drag and Drop your images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244355" fontAlgn="base">
              <a:spcBef>
                <a:spcPct val="0"/>
              </a:spcBef>
              <a:spcAft>
                <a:spcPct val="0"/>
              </a:spcAft>
              <a:defRPr/>
            </a:pPr>
            <a:fld id="{D89FD3B3-8BC8-45AB-A586-F16580C864A4}" type="slidenum">
              <a:rPr lang="en-US"/>
              <a:pPr defTabSz="1244355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818119"/>
            <a:ext cx="20729099" cy="182554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2400">
                <a:solidFill>
                  <a:schemeClr val="tx2"/>
                </a:solidFill>
              </a:defRPr>
            </a:lvl1pPr>
            <a:lvl2pPr marL="1087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4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2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49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37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24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2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99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95A6-F956-4225-BA92-4CBD39D146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315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2233274" y="6858000"/>
            <a:ext cx="12193588" cy="68580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3588" cy="68580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5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E0158-CC86-4C08-AC4F-B77B337CB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7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4387175" cy="48768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24927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387175" cy="13716000"/>
          </a:xfrm>
        </p:spPr>
        <p:txBody>
          <a:bodyPr rtlCol="0">
            <a:noAutofit/>
          </a:bodyPr>
          <a:lstStyle>
            <a:lvl1pPr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9487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043799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243796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2450926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7650923" y="3667381"/>
            <a:ext cx="4823726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A839D-C471-4C97-B3A7-319A1E1FF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242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822450" y="3197225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639534" y="3197225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822450" y="7063669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639534" y="7063669"/>
            <a:ext cx="3659188" cy="3657600"/>
          </a:xfr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9DE46-85D8-495E-9598-9F10EE4911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235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219200" y="549275"/>
            <a:ext cx="219487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490" tIns="108745" rIns="217490" bIns="1087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3200400"/>
            <a:ext cx="21948775" cy="905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7490" tIns="108745" rIns="217490" bIns="108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9213" y="511175"/>
            <a:ext cx="825500" cy="461963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 defTabSz="1087444" fontAlgn="auto">
              <a:spcBef>
                <a:spcPts val="0"/>
              </a:spcBef>
              <a:spcAft>
                <a:spcPts val="0"/>
              </a:spcAft>
              <a:defRPr sz="2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pPr>
              <a:defRPr/>
            </a:pPr>
            <a:fld id="{C8CECAC0-28C5-40EA-B891-4CB7BE386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</p:sldLayoutIdLst>
  <p:transition/>
  <p:hf hdr="0" ftr="0" dt="0"/>
  <p:txStyles>
    <p:titleStyle>
      <a:lvl1pPr algn="ctr" defTabSz="1087438" rtl="0" eaLnBrk="0" fontAlgn="base" hangingPunct="0">
        <a:spcBef>
          <a:spcPct val="0"/>
        </a:spcBef>
        <a:spcAft>
          <a:spcPct val="0"/>
        </a:spcAft>
        <a:defRPr sz="6000" kern="1200">
          <a:solidFill>
            <a:schemeClr val="bg2"/>
          </a:solidFill>
          <a:latin typeface="Open Sans"/>
          <a:ea typeface="Open Sans"/>
          <a:cs typeface="Open Sans"/>
        </a:defRPr>
      </a:lvl1pPr>
      <a:lvl2pPr algn="ctr" defTabSz="1087438" rtl="0" eaLnBrk="0" fontAlgn="base" hangingPunct="0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2pPr>
      <a:lvl3pPr algn="ctr" defTabSz="1087438" rtl="0" eaLnBrk="0" fontAlgn="base" hangingPunct="0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3pPr>
      <a:lvl4pPr algn="ctr" defTabSz="1087438" rtl="0" eaLnBrk="0" fontAlgn="base" hangingPunct="0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4pPr>
      <a:lvl5pPr algn="ctr" defTabSz="1087438" rtl="0" eaLnBrk="0" fontAlgn="base" hangingPunct="0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5pPr>
      <a:lvl6pPr marL="4572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6pPr>
      <a:lvl7pPr marL="9144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7pPr>
      <a:lvl8pPr marL="13716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8pPr>
      <a:lvl9pPr marL="1828800" algn="ctr" defTabSz="1087438" rtl="0" fontAlgn="base">
        <a:spcBef>
          <a:spcPct val="0"/>
        </a:spcBef>
        <a:spcAft>
          <a:spcPct val="0"/>
        </a:spcAft>
        <a:defRPr sz="6000">
          <a:solidFill>
            <a:schemeClr val="bg2"/>
          </a:solidFill>
          <a:latin typeface="Open Sans"/>
          <a:ea typeface="Open Sans"/>
          <a:cs typeface="Open Sans"/>
        </a:defRPr>
      </a:lvl9pPr>
    </p:titleStyle>
    <p:bodyStyle>
      <a:lvl1pPr marL="342900" indent="-342900" algn="ctr" defTabSz="1087438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2400" kern="1200">
          <a:solidFill>
            <a:schemeClr val="tx2"/>
          </a:solidFill>
          <a:latin typeface="Open Sans Light"/>
          <a:ea typeface="Open Sans Light"/>
          <a:cs typeface="Open Sans Light"/>
        </a:defRPr>
      </a:lvl1pPr>
      <a:lvl2pPr marL="1087438" indent="-630238" algn="ctr" defTabSz="1087438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2pPr>
      <a:lvl3pPr marL="2174875" indent="-1260475" algn="ctr" defTabSz="1087438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3pPr>
      <a:lvl4pPr marL="3262313" indent="-1890713" algn="ctr" defTabSz="1087438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4pPr>
      <a:lvl5pPr marL="4349750" indent="-2520950" algn="ctr" defTabSz="1087438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Arial" pitchFamily="34" charset="0"/>
        <a:defRPr sz="3100" kern="1200">
          <a:solidFill>
            <a:schemeClr val="tx2"/>
          </a:solidFill>
          <a:latin typeface="Open Sans"/>
          <a:ea typeface="Open Sans"/>
          <a:cs typeface="Open Sans"/>
        </a:defRPr>
      </a:lvl5pPr>
      <a:lvl6pPr marL="5980947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68393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55841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43285" indent="-543724" algn="l" defTabSz="1087444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7444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4887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233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49779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3722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24671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2115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699558" algn="l" defTabSz="1087444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PERT%2010/videoplayback.mp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18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09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08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07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06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05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04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03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02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01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00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17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STOP !</a:t>
            </a:r>
          </a:p>
        </p:txBody>
      </p:sp>
    </p:spTree>
  </p:cSld>
  <p:clrMapOvr>
    <a:masterClrMapping/>
  </p:clrMapOvr>
  <p:transition advTm="60000">
    <p:wheel spokes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3624263" y="1044575"/>
            <a:ext cx="17048162" cy="1446213"/>
          </a:xfrm>
          <a:prstGeom prst="rect">
            <a:avLst/>
          </a:prstGeom>
          <a:solidFill>
            <a:srgbClr val="FFFFFF">
              <a:alpha val="54118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8800" b="1" dirty="0">
                <a:solidFill>
                  <a:schemeClr val="tx1"/>
                </a:solidFill>
                <a:sym typeface="Wingdings" pitchFamily="2" charset="2"/>
              </a:rPr>
              <a:t>LESSON LEARNED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501775" y="3417888"/>
            <a:ext cx="21096288" cy="1200150"/>
          </a:xfrm>
          <a:prstGeom prst="rect">
            <a:avLst/>
          </a:prstGeom>
          <a:solidFill>
            <a:srgbClr val="FFFFFF">
              <a:alpha val="54118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pitchFamily="34" charset="0"/>
              <a:buChar char="•"/>
              <a:defRPr/>
            </a:pPr>
            <a:r>
              <a:rPr lang="en-US" sz="7200" b="1" dirty="0">
                <a:solidFill>
                  <a:schemeClr val="tx1"/>
                </a:solidFill>
                <a:sym typeface="Wingdings" pitchFamily="2" charset="2"/>
              </a:rPr>
              <a:t>APA YANG DIPELAJARI DARI GAMES TADI?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501775" y="5203825"/>
            <a:ext cx="21096288" cy="1200150"/>
          </a:xfrm>
          <a:prstGeom prst="rect">
            <a:avLst/>
          </a:prstGeom>
          <a:solidFill>
            <a:srgbClr val="FFFFFF">
              <a:alpha val="54118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pitchFamily="34" charset="0"/>
              <a:buChar char="•"/>
              <a:defRPr/>
            </a:pPr>
            <a:r>
              <a:rPr lang="en-US" sz="7200" b="1" dirty="0">
                <a:solidFill>
                  <a:schemeClr val="tx1"/>
                </a:solidFill>
                <a:sym typeface="Wingdings" pitchFamily="2" charset="2"/>
              </a:rPr>
              <a:t>APA PENGERTIAN DARI KERJA SAMA?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01775" y="7021513"/>
            <a:ext cx="21096288" cy="2308225"/>
          </a:xfrm>
          <a:prstGeom prst="rect">
            <a:avLst/>
          </a:prstGeom>
          <a:solidFill>
            <a:srgbClr val="FFFFFF">
              <a:alpha val="54118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pitchFamily="34" charset="0"/>
              <a:buChar char="•"/>
              <a:defRPr/>
            </a:pPr>
            <a:r>
              <a:rPr lang="en-US" sz="7200" b="1" dirty="0">
                <a:solidFill>
                  <a:schemeClr val="tx1"/>
                </a:solidFill>
                <a:sym typeface="Wingdings" pitchFamily="2" charset="2"/>
              </a:rPr>
              <a:t>APA PERBEDAAN KERJA SAMA DAN SAMA-SAMA KERJA?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501775" y="10058400"/>
            <a:ext cx="21096288" cy="1200150"/>
          </a:xfrm>
          <a:prstGeom prst="rect">
            <a:avLst/>
          </a:prstGeom>
          <a:solidFill>
            <a:srgbClr val="FFFFFF">
              <a:alpha val="54118"/>
            </a:srgbClr>
          </a:solidFill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857250" indent="-857250">
              <a:buFont typeface="Arial" pitchFamily="34" charset="0"/>
              <a:buChar char="•"/>
              <a:defRPr/>
            </a:pPr>
            <a:r>
              <a:rPr lang="en-US" sz="7200" b="1" dirty="0">
                <a:solidFill>
                  <a:schemeClr val="tx1"/>
                </a:solidFill>
                <a:sym typeface="Wingdings" pitchFamily="2" charset="2"/>
              </a:rPr>
              <a:t>APA TANDA-TANDA TIM YANG EFEKTIF?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-17463" y="0"/>
            <a:ext cx="24404638" cy="13957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8196" name="TextBox 13"/>
          <p:cNvSpPr txBox="1">
            <a:spLocks noChangeArrowheads="1"/>
          </p:cNvSpPr>
          <p:nvPr/>
        </p:nvSpPr>
        <p:spPr bwMode="auto">
          <a:xfrm>
            <a:off x="1465263" y="8772525"/>
            <a:ext cx="21586825" cy="12620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6600" b="1" dirty="0">
                <a:latin typeface="Open Sans Light"/>
                <a:ea typeface="Open Sans"/>
                <a:cs typeface="Open Sans"/>
              </a:rPr>
              <a:t>PERTEMUAN 8</a:t>
            </a:r>
          </a:p>
        </p:txBody>
      </p:sp>
      <p:pic>
        <p:nvPicPr>
          <p:cNvPr id="29700" name="Picture 9" descr="logo+nobel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613" y="9996488"/>
            <a:ext cx="32861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7463" y="-150813"/>
            <a:ext cx="24404638" cy="13957301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0723" name="TextBox 103"/>
          <p:cNvSpPr txBox="1">
            <a:spLocks noChangeArrowheads="1"/>
          </p:cNvSpPr>
          <p:nvPr/>
        </p:nvSpPr>
        <p:spPr bwMode="auto">
          <a:xfrm>
            <a:off x="2882900" y="771525"/>
            <a:ext cx="187833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6000" b="1">
                <a:solidFill>
                  <a:schemeClr val="bg1"/>
                </a:solidFill>
                <a:latin typeface="Open Sans"/>
              </a:rPr>
              <a:t>DEFINISI KERJA SAMA</a:t>
            </a:r>
            <a:endParaRPr lang="en-US" sz="6000" b="1">
              <a:solidFill>
                <a:schemeClr val="bg1"/>
              </a:solidFill>
              <a:latin typeface="Open Sans"/>
              <a:ea typeface="Open Sans Light"/>
              <a:cs typeface="Open Sans Ligh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01650" y="2887663"/>
            <a:ext cx="23545800" cy="317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Roucek &amp; Warren:</a:t>
            </a:r>
          </a:p>
          <a:p>
            <a:pPr algn="ctr">
              <a:buFont typeface="Wingdings" pitchFamily="2" charset="2"/>
              <a:buChar char="§"/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Merupakan bentuk proses sosial, di dalamnya terdapat aktivitas tertentu yang ditujukan untuk mencapai tujuan bersama dengan saling bantu dan memahami terhadap aktivitas masing-masing.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1163" y="6924675"/>
            <a:ext cx="235458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Soekamto:</a:t>
            </a:r>
          </a:p>
          <a:p>
            <a:pPr algn="ctr">
              <a:buFont typeface="Wingdings" pitchFamily="2" charset="2"/>
              <a:buChar char="§"/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Suatu kegiatan yang dilakukan secara bersama-sama oleh lebih dari satu orang, guna mencapai tujuan yang telah disepakati bersama.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47700" y="10585450"/>
            <a:ext cx="230743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Font typeface="Wingdings" pitchFamily="2" charset="2"/>
              <a:buChar char="§"/>
            </a:pPr>
            <a:r>
              <a:rPr lang="en-US" sz="5000">
                <a:solidFill>
                  <a:srgbClr val="FFFFFF"/>
                </a:solidFill>
                <a:latin typeface="Open Sans Light"/>
              </a:rPr>
              <a:t>Kerja sama harus memiliki 3 unsur utama: dua pihak atau lebih, interaksi (seimbang, serasi, dan selaras), dan unsur tujuan bersama</a:t>
            </a:r>
            <a:endParaRPr lang="en-US" sz="5000">
              <a:latin typeface="Open Sans Light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-115888"/>
            <a:ext cx="24404638" cy="13957301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31747" name="TextBox 103"/>
          <p:cNvSpPr txBox="1">
            <a:spLocks noChangeArrowheads="1"/>
          </p:cNvSpPr>
          <p:nvPr/>
        </p:nvSpPr>
        <p:spPr bwMode="auto">
          <a:xfrm>
            <a:off x="2840038" y="608013"/>
            <a:ext cx="187833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6000" b="1">
                <a:solidFill>
                  <a:schemeClr val="bg1"/>
                </a:solidFill>
                <a:latin typeface="Open Sans"/>
              </a:rPr>
              <a:t>KERJA SAMA VS SAMA-SAMA KERJA</a:t>
            </a:r>
            <a:endParaRPr lang="en-US" sz="6000" b="1">
              <a:solidFill>
                <a:schemeClr val="bg1"/>
              </a:solidFill>
              <a:latin typeface="Open Sans"/>
              <a:ea typeface="Open Sans Light"/>
              <a:cs typeface="Open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28700" y="2333625"/>
            <a:ext cx="10515600" cy="100647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</a:rPr>
              <a:t>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</a:rPr>
              <a:t>sama</a:t>
            </a:r>
            <a:r>
              <a:rPr lang="en-US" sz="5400" b="1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 </a:t>
            </a: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Memudahkan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meringankan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pekerjaan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Menghemat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tenaga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fisik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pikiran</a:t>
            </a:r>
            <a:endParaRPr lang="en-US" sz="5400" b="1" dirty="0">
              <a:solidFill>
                <a:srgbClr val="FFFFFF"/>
              </a:solidFill>
              <a:latin typeface="Open Sans Light"/>
              <a:sym typeface="Wingdings" pitchFamily="2" charset="2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Mendapatkan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banyak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ide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dalam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menyelesaikan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permasalahan</a:t>
            </a:r>
            <a:endParaRPr lang="en-US" sz="5400" b="1" dirty="0">
              <a:solidFill>
                <a:srgbClr val="FFFFFF"/>
              </a:solidFill>
              <a:latin typeface="Open Sans Light"/>
              <a:sym typeface="Wingdings" pitchFamily="2" charset="2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Memperoleh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hasil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yang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maksimal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Terdapat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unsur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saling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membantu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dalam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prosesnya</a:t>
            </a:r>
            <a:endParaRPr lang="en-US" sz="5400" b="1" dirty="0">
              <a:solidFill>
                <a:srgbClr val="FFFFFF"/>
              </a:solidFill>
              <a:latin typeface="Open Sans 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41188" y="2405063"/>
            <a:ext cx="12125325" cy="108950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</a:rPr>
              <a:t>Sama-sama</a:t>
            </a:r>
            <a:r>
              <a:rPr lang="en-US" sz="5400" b="1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</a:rPr>
              <a:t>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</a:rPr>
              <a:t> 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 </a:t>
            </a: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Bekerja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berdasarkan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kerjaannya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semata</a:t>
            </a:r>
            <a:endParaRPr lang="en-US" sz="5400" b="1" dirty="0">
              <a:solidFill>
                <a:srgbClr val="FFFFFF"/>
              </a:solidFill>
              <a:latin typeface="Open Sans Light"/>
              <a:sym typeface="Wingdings" pitchFamily="2" charset="2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Lebih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senang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sendiri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(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dia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, orang lain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)</a:t>
            </a: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Cenderung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berfokus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pada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diri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sendiri</a:t>
            </a:r>
            <a:endParaRPr lang="en-US" sz="5400" b="1" dirty="0">
              <a:solidFill>
                <a:srgbClr val="FFFFFF"/>
              </a:solidFill>
              <a:latin typeface="Open Sans Light"/>
              <a:sym typeface="Wingdings" pitchFamily="2" charset="2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Ide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terbatas</a:t>
            </a:r>
            <a:endParaRPr lang="en-US" sz="5400" b="1" dirty="0">
              <a:solidFill>
                <a:srgbClr val="FFFFFF"/>
              </a:solidFill>
              <a:latin typeface="Open Sans Light"/>
              <a:sym typeface="Wingdings" pitchFamily="2" charset="2"/>
            </a:endParaRP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Membutuhkan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waktu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yang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lebih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lama </a:t>
            </a:r>
          </a:p>
          <a:p>
            <a:pPr marL="685800" indent="-685800">
              <a:buFontTx/>
              <a:buChar char="-"/>
              <a:defRPr/>
            </a:pP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Tidak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ada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unsur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kerja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sama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(proses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hasil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dikerjakan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latin typeface="Open Sans Light"/>
                <a:sym typeface="Wingdings" pitchFamily="2" charset="2"/>
              </a:rPr>
              <a:t>sendiri</a:t>
            </a:r>
            <a:r>
              <a:rPr lang="en-US" sz="5400" b="1" dirty="0">
                <a:solidFill>
                  <a:srgbClr val="FFFFFF"/>
                </a:solidFill>
                <a:latin typeface="Open Sans Light"/>
                <a:sym typeface="Wingdings" pitchFamily="2" charset="2"/>
              </a:rPr>
              <a:t>)</a:t>
            </a:r>
            <a:endParaRPr lang="en-US" sz="5400" b="1" dirty="0">
              <a:solidFill>
                <a:srgbClr val="FFFFFF"/>
              </a:solidFill>
              <a:latin typeface="Open Sans Light"/>
            </a:endParaRPr>
          </a:p>
        </p:txBody>
      </p:sp>
    </p:spTree>
  </p:cSld>
  <p:clrMapOvr>
    <a:masterClrMapping/>
  </p:clrMapOvr>
  <p:transition>
    <p:newsfla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D:\DATA BELAJAR\NOBEL\MATERI 2017-2018\PERT 10\trabajo-equip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0" y="7391400"/>
            <a:ext cx="8572500" cy="634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03"/>
          <p:cNvSpPr txBox="1">
            <a:spLocks noChangeArrowheads="1"/>
          </p:cNvSpPr>
          <p:nvPr/>
        </p:nvSpPr>
        <p:spPr bwMode="auto">
          <a:xfrm>
            <a:off x="2840038" y="684213"/>
            <a:ext cx="187833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6000" b="1">
                <a:latin typeface="Open Sans"/>
              </a:rPr>
              <a:t>BENTUK KERJA SAMA</a:t>
            </a:r>
            <a:endParaRPr lang="en-US" sz="6000" b="1">
              <a:latin typeface="Open Sans"/>
              <a:ea typeface="Open Sans Light"/>
              <a:cs typeface="Open Sans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7700" y="2540000"/>
            <a:ext cx="17945100" cy="102489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Char char="•"/>
              <a:defRPr/>
            </a:pPr>
            <a:r>
              <a:rPr lang="en-US" sz="4400" dirty="0" err="1">
                <a:latin typeface="Open Sans Light"/>
              </a:rPr>
              <a:t>Tawar</a:t>
            </a:r>
            <a:r>
              <a:rPr lang="en-US" sz="4400" dirty="0">
                <a:latin typeface="Open Sans Light"/>
              </a:rPr>
              <a:t> </a:t>
            </a:r>
            <a:r>
              <a:rPr lang="en-US" sz="4400" dirty="0" err="1">
                <a:latin typeface="Open Sans Light"/>
              </a:rPr>
              <a:t>menawar</a:t>
            </a:r>
            <a:r>
              <a:rPr lang="en-US" sz="4400" dirty="0">
                <a:latin typeface="Open Sans Light"/>
              </a:rPr>
              <a:t> (Bargaining) </a:t>
            </a:r>
            <a:r>
              <a:rPr lang="en-US" sz="4400" dirty="0">
                <a:latin typeface="Open Sans Light"/>
                <a:sym typeface="Wingdings" pitchFamily="2" charset="2"/>
              </a:rPr>
              <a:t> </a:t>
            </a:r>
            <a:r>
              <a:rPr lang="en-US" sz="4400" dirty="0" err="1">
                <a:latin typeface="Open Sans Light"/>
                <a:sym typeface="Wingdings" pitchFamily="2" charset="2"/>
              </a:rPr>
              <a:t>bentuk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kerja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sama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mengenai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kesepakatan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pertukaran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produk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atau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jasa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antara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dua</a:t>
            </a:r>
            <a:r>
              <a:rPr lang="en-US" sz="4400" dirty="0">
                <a:latin typeface="Open Sans Light"/>
                <a:sym typeface="Wingdings" pitchFamily="2" charset="2"/>
              </a:rPr>
              <a:t> orang </a:t>
            </a:r>
            <a:r>
              <a:rPr lang="en-US" sz="4400" dirty="0" err="1">
                <a:latin typeface="Open Sans Light"/>
                <a:sym typeface="Wingdings" pitchFamily="2" charset="2"/>
              </a:rPr>
              <a:t>atau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lebih</a:t>
            </a:r>
            <a:r>
              <a:rPr lang="en-US" sz="4400" dirty="0">
                <a:latin typeface="Open Sans Light"/>
                <a:sym typeface="Wingdings" pitchFamily="2" charset="2"/>
              </a:rPr>
              <a:t>.</a:t>
            </a:r>
          </a:p>
          <a:p>
            <a:pPr algn="ctr">
              <a:defRPr/>
            </a:pPr>
            <a:endParaRPr lang="en-US" sz="4400" dirty="0">
              <a:latin typeface="Open Sans Light"/>
            </a:endParaRPr>
          </a:p>
          <a:p>
            <a:pPr marL="685800" indent="-685800" algn="ctr">
              <a:buFont typeface="Arial" pitchFamily="34" charset="0"/>
              <a:buChar char="•"/>
              <a:defRPr/>
            </a:pPr>
            <a:r>
              <a:rPr lang="en-US" sz="4400" dirty="0" err="1">
                <a:latin typeface="Open Sans Light"/>
                <a:sym typeface="Wingdings" pitchFamily="2" charset="2"/>
              </a:rPr>
              <a:t>Koalisi</a:t>
            </a:r>
            <a:r>
              <a:rPr lang="en-US" sz="4400" dirty="0">
                <a:latin typeface="Open Sans Light"/>
                <a:sym typeface="Wingdings" pitchFamily="2" charset="2"/>
              </a:rPr>
              <a:t> (Coalition)  </a:t>
            </a:r>
            <a:r>
              <a:rPr lang="en-US" sz="4400" dirty="0" err="1">
                <a:latin typeface="Open Sans Light"/>
                <a:sym typeface="Wingdings" pitchFamily="2" charset="2"/>
              </a:rPr>
              <a:t>bentuk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kerja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sama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antara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dua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atau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lebih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lembaga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organisasi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dalam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mencapai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tujuan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tertentu</a:t>
            </a:r>
            <a:r>
              <a:rPr lang="en-US" sz="4400" dirty="0">
                <a:latin typeface="Open Sans Light"/>
                <a:sym typeface="Wingdings" pitchFamily="2" charset="2"/>
              </a:rPr>
              <a:t>.</a:t>
            </a:r>
          </a:p>
          <a:p>
            <a:pPr algn="ctr">
              <a:defRPr/>
            </a:pP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</a:p>
          <a:p>
            <a:pPr algn="ctr">
              <a:buFontTx/>
              <a:buChar char="•"/>
              <a:defRPr/>
            </a:pPr>
            <a:r>
              <a:rPr lang="en-US" sz="4400" dirty="0">
                <a:latin typeface="Open Sans Light"/>
                <a:sym typeface="Wingdings" pitchFamily="2" charset="2"/>
              </a:rPr>
              <a:t> Joint Venture 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kerja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sama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dalam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mengerjakan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proyek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tertentu</a:t>
            </a:r>
            <a:r>
              <a:rPr lang="en-US" sz="4400" dirty="0">
                <a:latin typeface="Open Sans Light"/>
                <a:sym typeface="Wingdings" pitchFamily="2" charset="2"/>
              </a:rPr>
              <a:t> agar </a:t>
            </a:r>
            <a:r>
              <a:rPr lang="en-US" sz="4400" dirty="0" err="1">
                <a:latin typeface="Open Sans Light"/>
                <a:sym typeface="Wingdings" pitchFamily="2" charset="2"/>
              </a:rPr>
              <a:t>tujuan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tercapai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dapat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terselesaikan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dengan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cepat</a:t>
            </a:r>
            <a:r>
              <a:rPr lang="en-US" sz="4400" dirty="0">
                <a:latin typeface="Open Sans Light"/>
                <a:sym typeface="Wingdings" pitchFamily="2" charset="2"/>
              </a:rPr>
              <a:t>.</a:t>
            </a:r>
          </a:p>
          <a:p>
            <a:pPr algn="ctr">
              <a:defRPr/>
            </a:pPr>
            <a:endParaRPr lang="en-US" sz="4400" dirty="0">
              <a:latin typeface="Open Sans Light"/>
            </a:endParaRPr>
          </a:p>
          <a:p>
            <a:pPr algn="ctr">
              <a:buFontTx/>
              <a:buChar char="•"/>
              <a:defRPr/>
            </a:pPr>
            <a:r>
              <a:rPr lang="en-US" sz="4400" dirty="0">
                <a:latin typeface="Open Sans Light"/>
              </a:rPr>
              <a:t>Cooptation </a:t>
            </a:r>
            <a:r>
              <a:rPr lang="en-US" sz="4400" dirty="0">
                <a:latin typeface="Open Sans Light"/>
                <a:sym typeface="Wingdings" pitchFamily="2" charset="2"/>
              </a:rPr>
              <a:t>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kerjasama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penerimaan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dari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berbagai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unsur</a:t>
            </a:r>
            <a:r>
              <a:rPr lang="en-US" sz="4400" dirty="0">
                <a:latin typeface="Open Sans Light"/>
                <a:sym typeface="Wingdings" pitchFamily="2" charset="2"/>
              </a:rPr>
              <a:t> yang </a:t>
            </a:r>
            <a:r>
              <a:rPr lang="en-US" sz="4400" dirty="0" err="1">
                <a:latin typeface="Open Sans Light"/>
                <a:sym typeface="Wingdings" pitchFamily="2" charset="2"/>
              </a:rPr>
              <a:t>baru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pada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kepemimpinan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suatu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organisasi</a:t>
            </a:r>
            <a:r>
              <a:rPr lang="en-US" sz="4400" dirty="0">
                <a:latin typeface="Open Sans Light"/>
                <a:sym typeface="Wingdings" pitchFamily="2" charset="2"/>
              </a:rPr>
              <a:t>, </a:t>
            </a:r>
            <a:r>
              <a:rPr lang="en-US" sz="4400" dirty="0" err="1">
                <a:latin typeface="Open Sans Light"/>
                <a:sym typeface="Wingdings" pitchFamily="2" charset="2"/>
              </a:rPr>
              <a:t>biasa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dijadikan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sbg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cara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untuk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menghindari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terjadinya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kcurangan</a:t>
            </a:r>
            <a:r>
              <a:rPr lang="en-US" sz="4400" dirty="0">
                <a:latin typeface="Open Sans Light"/>
                <a:sym typeface="Wingdings" pitchFamily="2" charset="2"/>
              </a:rPr>
              <a:t>/</a:t>
            </a:r>
            <a:r>
              <a:rPr lang="en-US" sz="4400" dirty="0" err="1">
                <a:latin typeface="Open Sans Light"/>
                <a:sym typeface="Wingdings" pitchFamily="2" charset="2"/>
              </a:rPr>
              <a:t>hal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yg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tidak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diinginkan</a:t>
            </a:r>
            <a:r>
              <a:rPr lang="en-US" sz="4400" dirty="0">
                <a:latin typeface="Open Sans Light"/>
                <a:sym typeface="Wingdings" pitchFamily="2" charset="2"/>
              </a:rPr>
              <a:t>.</a:t>
            </a:r>
          </a:p>
          <a:p>
            <a:pPr algn="ctr">
              <a:buFontTx/>
              <a:buChar char="•"/>
              <a:defRPr/>
            </a:pPr>
            <a:endParaRPr lang="en-US" sz="4400" dirty="0">
              <a:latin typeface="Open Sans Light"/>
              <a:sym typeface="Wingdings" pitchFamily="2" charset="2"/>
            </a:endParaRPr>
          </a:p>
          <a:p>
            <a:pPr>
              <a:buFontTx/>
              <a:buChar char="•"/>
              <a:defRPr/>
            </a:pPr>
            <a:r>
              <a:rPr lang="en-US" sz="4400" dirty="0" err="1">
                <a:latin typeface="Open Sans Light"/>
                <a:sym typeface="Wingdings" pitchFamily="2" charset="2"/>
              </a:rPr>
              <a:t>Kerukunan</a:t>
            </a:r>
            <a:r>
              <a:rPr lang="en-US" sz="4400" dirty="0">
                <a:latin typeface="Open Sans Light"/>
                <a:sym typeface="Wingdings" pitchFamily="2" charset="2"/>
              </a:rPr>
              <a:t> 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kerjasama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berdasar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karena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kerukunan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</a:p>
          <a:p>
            <a:pPr algn="ctr">
              <a:defRPr/>
            </a:pPr>
            <a:r>
              <a:rPr lang="en-US" sz="4400" dirty="0" err="1">
                <a:latin typeface="Open Sans Light"/>
                <a:sym typeface="Wingdings" pitchFamily="2" charset="2"/>
              </a:rPr>
              <a:t>antar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sesama</a:t>
            </a:r>
            <a:r>
              <a:rPr lang="en-US" sz="4400" dirty="0">
                <a:latin typeface="Open Sans Light"/>
                <a:sym typeface="Wingdings" pitchFamily="2" charset="2"/>
              </a:rPr>
              <a:t>, </a:t>
            </a:r>
            <a:r>
              <a:rPr lang="en-US" sz="4400" dirty="0" err="1">
                <a:latin typeface="Open Sans Light"/>
                <a:sym typeface="Wingdings" pitchFamily="2" charset="2"/>
              </a:rPr>
              <a:t>biasanya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tidak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mengharapkan</a:t>
            </a:r>
            <a:r>
              <a:rPr lang="en-US" sz="4400" dirty="0">
                <a:latin typeface="Open Sans Light"/>
                <a:sym typeface="Wingdings" pitchFamily="2" charset="2"/>
              </a:rPr>
              <a:t> </a:t>
            </a:r>
            <a:r>
              <a:rPr lang="en-US" sz="4400" dirty="0" err="1">
                <a:latin typeface="Open Sans Light"/>
                <a:sym typeface="Wingdings" pitchFamily="2" charset="2"/>
              </a:rPr>
              <a:t>imbalan</a:t>
            </a:r>
            <a:r>
              <a:rPr lang="en-US" sz="4400" dirty="0">
                <a:latin typeface="Open Sans Light"/>
                <a:sym typeface="Wingdings" pitchFamily="2" charset="2"/>
              </a:rPr>
              <a:t>.</a:t>
            </a:r>
            <a:endParaRPr lang="en-US" sz="4400" dirty="0">
              <a:latin typeface="Open Sans Light"/>
            </a:endParaRPr>
          </a:p>
        </p:txBody>
      </p:sp>
    </p:spTree>
  </p:cSld>
  <p:clrMapOvr>
    <a:masterClrMapping/>
  </p:clrMapOvr>
  <p:transition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03"/>
          <p:cNvSpPr txBox="1">
            <a:spLocks noChangeArrowheads="1"/>
          </p:cNvSpPr>
          <p:nvPr/>
        </p:nvSpPr>
        <p:spPr bwMode="auto">
          <a:xfrm>
            <a:off x="1600200" y="6677025"/>
            <a:ext cx="21374100" cy="160178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8800" b="1">
                <a:solidFill>
                  <a:schemeClr val="bg1"/>
                </a:solidFill>
                <a:latin typeface="Open Sans"/>
              </a:rPr>
              <a:t>KAPAN KERJA TIM DIPERLUKAN?</a:t>
            </a:r>
            <a:endParaRPr lang="en-US" sz="8800" b="1">
              <a:solidFill>
                <a:schemeClr val="bg1"/>
              </a:solidFill>
              <a:latin typeface="Open Sans"/>
              <a:ea typeface="Open Sans Light"/>
              <a:cs typeface="Open Sans Light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16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5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newsfla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03"/>
          <p:cNvSpPr txBox="1">
            <a:spLocks noChangeArrowheads="1"/>
          </p:cNvSpPr>
          <p:nvPr/>
        </p:nvSpPr>
        <p:spPr bwMode="auto">
          <a:xfrm>
            <a:off x="2840038" y="493713"/>
            <a:ext cx="187833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6000" b="1">
                <a:latin typeface="Open Sans"/>
              </a:rPr>
              <a:t>UNDERSTANDING THE STAGES OF </a:t>
            </a:r>
          </a:p>
          <a:p>
            <a:pPr algn="ctr" eaLnBrk="1" hangingPunct="1"/>
            <a:r>
              <a:rPr lang="en-US" sz="6000" b="1">
                <a:latin typeface="Open Sans"/>
              </a:rPr>
              <a:t>TEAM FORMATION</a:t>
            </a:r>
            <a:endParaRPr lang="en-US" sz="6000" b="1">
              <a:latin typeface="Open Sans"/>
              <a:ea typeface="Open Sans Light"/>
              <a:cs typeface="Open Sans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20775" y="3005138"/>
          <a:ext cx="10385425" cy="9885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85362">
                <a:tc>
                  <a:txBody>
                    <a:bodyPr/>
                    <a:lstStyle/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FORMING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</a:t>
                      </a: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Setiap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bersikap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positif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sopan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Belum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memahami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pekerjaan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yang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harus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dilakukan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sbgian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bersemangat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menghadapi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tugas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yg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hrs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dilakukan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Pemimpin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berperan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dominan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karena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peran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belum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jelas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Beberapa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saat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mulai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bekerja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sama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berupaya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mengenal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rekan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kerja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</a:txBody>
                  <a:tcPr marL="342874" marR="9524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703175" y="3005138"/>
          <a:ext cx="10385425" cy="9885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85362">
                <a:tc>
                  <a:txBody>
                    <a:bodyPr/>
                    <a:lstStyle/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STORMING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</a:t>
                      </a: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Biasanya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dimulai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ketika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terdapat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konflik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gaya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kerja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antar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endParaRPr lang="en-US" sz="4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Para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bs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sj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bekerja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dgn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cara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berbeda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krn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berbagai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alasan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namun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bila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ada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masalah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bs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frustasi</a:t>
                      </a:r>
                      <a:endParaRPr lang="en-US" sz="4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Bisa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juga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terjadi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ketika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ada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melawan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kewenangan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atau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mnggantikan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posisi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ol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atau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blm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tetap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bgmn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bekerja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/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mrasa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kbrtn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dgn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tugasnya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meragukan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tujuan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serta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mnolak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mngerjakan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tugas</a:t>
                      </a:r>
                      <a:endParaRPr lang="en-US" sz="4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</a:txBody>
                  <a:tcPr marL="342874" marR="9524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103"/>
          <p:cNvSpPr txBox="1">
            <a:spLocks noChangeArrowheads="1"/>
          </p:cNvSpPr>
          <p:nvPr/>
        </p:nvSpPr>
        <p:spPr bwMode="auto">
          <a:xfrm>
            <a:off x="2840038" y="493713"/>
            <a:ext cx="187833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6000" b="1">
                <a:latin typeface="Open Sans"/>
              </a:rPr>
              <a:t>…….</a:t>
            </a:r>
            <a:endParaRPr lang="en-US" sz="6000" b="1">
              <a:latin typeface="Open Sans"/>
              <a:ea typeface="Open Sans Light"/>
              <a:cs typeface="Open Sans Ligh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20775" y="3005138"/>
          <a:ext cx="10385425" cy="102520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52075">
                <a:tc>
                  <a:txBody>
                    <a:bodyPr/>
                    <a:lstStyle/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NORMING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</a:t>
                      </a: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Tahap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dimana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mulai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menerima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perbedaan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mrka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mengapresiasi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kekuatan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rekan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kerja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menghargai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kewenangan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pemimpin</a:t>
                      </a:r>
                      <a:endParaRPr lang="en-US" sz="4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kenal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satu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sama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lain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dgn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lbh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baik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bersosialisasi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mampu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meminta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bantuan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pd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yg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lain,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menyediakan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umpan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balik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yg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mmbangun</a:t>
                      </a:r>
                      <a:endParaRPr lang="en-US" sz="4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membangun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komitmen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lbh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kuat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guna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pencapaian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endParaRPr lang="en-US" sz="48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Storming &amp; norming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srg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tjd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bersamaan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scra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brkpnjgn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(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saat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tugas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48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mncul</a:t>
                      </a:r>
                      <a:r>
                        <a:rPr lang="en-US" sz="4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)</a:t>
                      </a:r>
                    </a:p>
                  </a:txBody>
                  <a:tcPr marL="342874" marR="9524" marT="952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703175" y="3005138"/>
          <a:ext cx="10385425" cy="98853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85362">
                <a:tc>
                  <a:txBody>
                    <a:bodyPr/>
                    <a:lstStyle/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PERFORMING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</a:t>
                      </a: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Anggota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bekerja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keras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tanpa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perselisihan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guna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mencapai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tujuan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Struktur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&amp; proses yang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dibangun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akan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mndukg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dgn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baik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Sbg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pemimpin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,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dpt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mendelegasikan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pekerjaan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dpt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berkonsentrasi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dlm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mengembangkan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  <a:p>
                      <a:pPr algn="l" rtl="0" fontAlgn="t">
                        <a:buClr>
                          <a:srgbClr val="000000"/>
                        </a:buClr>
                        <a:buSzPts val="1200"/>
                        <a:buFont typeface="Calibri"/>
                        <a:buChar char="•"/>
                      </a:pP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-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Terasa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mudah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untuk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mnjadi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bagian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dalam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tim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di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tahap</a:t>
                      </a:r>
                      <a:r>
                        <a:rPr lang="en-US" sz="54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en-US" sz="5400" b="0" i="0" u="none" strike="noStrik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ini</a:t>
                      </a:r>
                      <a:endParaRPr lang="en-US" sz="5400" b="0" i="0" u="none" strike="noStrike" baseline="0" dirty="0">
                        <a:solidFill>
                          <a:schemeClr val="tx1"/>
                        </a:solidFill>
                        <a:effectLst/>
                        <a:latin typeface="+mn-lt"/>
                        <a:sym typeface="Wingdings" pitchFamily="2" charset="2"/>
                      </a:endParaRPr>
                    </a:p>
                  </a:txBody>
                  <a:tcPr marL="342874" marR="9524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24404638" cy="139573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</p:spTree>
  </p:cSld>
  <p:clrMapOvr>
    <a:masterClrMapping/>
  </p:clrMapOvr>
  <p:transition>
    <p:newsfla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24404638" cy="13957301"/>
          </a:xfrm>
          <a:prstGeom prst="rect">
            <a:avLst/>
          </a:prstGeom>
          <a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</p:spTree>
  </p:cSld>
  <p:clrMapOvr>
    <a:masterClrMapping/>
  </p:clrMapOvr>
  <p:transition>
    <p:newsfla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24404638" cy="13957301"/>
          </a:xfrm>
          <a:prstGeom prst="rect">
            <a:avLst/>
          </a:prstGeom>
          <a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</p:spTree>
  </p:cSld>
  <p:clrMapOvr>
    <a:masterClrMapping/>
  </p:clrMapOvr>
  <p:transition>
    <p:newsfla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7463" y="0"/>
            <a:ext cx="24404638" cy="13957301"/>
          </a:xfrm>
          <a:prstGeom prst="rect">
            <a:avLst/>
          </a:prstGeom>
          <a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</p:spTree>
  </p:cSld>
  <p:clrMapOvr>
    <a:masterClrMapping/>
  </p:clrMapOvr>
  <p:transition>
    <p:newsflash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7463" y="-88900"/>
            <a:ext cx="24404638" cy="13957300"/>
          </a:xfrm>
          <a:prstGeom prst="rect">
            <a:avLst/>
          </a:prstGeom>
          <a:solidFill>
            <a:schemeClr val="accent1">
              <a:lumMod val="50000"/>
              <a:alpha val="5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anchor="ctr"/>
          <a:lstStyle/>
          <a:p>
            <a:pPr algn="ctr" defTabSz="108744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Open Sans Light"/>
            </a:endParaRPr>
          </a:p>
        </p:txBody>
      </p:sp>
      <p:sp>
        <p:nvSpPr>
          <p:cNvPr id="40963" name="TextBox 12"/>
          <p:cNvSpPr txBox="1">
            <a:spLocks noChangeArrowheads="1"/>
          </p:cNvSpPr>
          <p:nvPr/>
        </p:nvSpPr>
        <p:spPr bwMode="auto">
          <a:xfrm>
            <a:off x="1036638" y="7516813"/>
            <a:ext cx="21586825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>
            <a:spAutoFit/>
          </a:bodyPr>
          <a:lstStyle>
            <a:lvl1pPr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0700" b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Thank you</a:t>
            </a:r>
          </a:p>
        </p:txBody>
      </p:sp>
      <p:sp>
        <p:nvSpPr>
          <p:cNvPr id="40964" name="Freeform 22">
            <a:hlinkClick r:id="rId4" action="ppaction://hlinkfile"/>
          </p:cNvPr>
          <p:cNvSpPr>
            <a:spLocks noEditPoints="1"/>
          </p:cNvSpPr>
          <p:nvPr/>
        </p:nvSpPr>
        <p:spPr bwMode="auto">
          <a:xfrm>
            <a:off x="10923588" y="5392738"/>
            <a:ext cx="1279525" cy="1270000"/>
          </a:xfrm>
          <a:custGeom>
            <a:avLst/>
            <a:gdLst>
              <a:gd name="T0" fmla="*/ 2147483647 w 327"/>
              <a:gd name="T1" fmla="*/ 2147483647 h 325"/>
              <a:gd name="T2" fmla="*/ 2147483647 w 327"/>
              <a:gd name="T3" fmla="*/ 0 h 325"/>
              <a:gd name="T4" fmla="*/ 2147483647 w 327"/>
              <a:gd name="T5" fmla="*/ 2147483647 h 325"/>
              <a:gd name="T6" fmla="*/ 2147483647 w 327"/>
              <a:gd name="T7" fmla="*/ 2147483647 h 325"/>
              <a:gd name="T8" fmla="*/ 2147483647 w 327"/>
              <a:gd name="T9" fmla="*/ 2147483647 h 325"/>
              <a:gd name="T10" fmla="*/ 2147483647 w 327"/>
              <a:gd name="T11" fmla="*/ 2147483647 h 325"/>
              <a:gd name="T12" fmla="*/ 2147483647 w 327"/>
              <a:gd name="T13" fmla="*/ 2147483647 h 325"/>
              <a:gd name="T14" fmla="*/ 2147483647 w 327"/>
              <a:gd name="T15" fmla="*/ 2147483647 h 325"/>
              <a:gd name="T16" fmla="*/ 2147483647 w 327"/>
              <a:gd name="T17" fmla="*/ 2147483647 h 325"/>
              <a:gd name="T18" fmla="*/ 2147483647 w 327"/>
              <a:gd name="T19" fmla="*/ 2147483647 h 325"/>
              <a:gd name="T20" fmla="*/ 2147483647 w 327"/>
              <a:gd name="T21" fmla="*/ 2147483647 h 325"/>
              <a:gd name="T22" fmla="*/ 2147483647 w 327"/>
              <a:gd name="T23" fmla="*/ 2147483647 h 325"/>
              <a:gd name="T24" fmla="*/ 2147483647 w 327"/>
              <a:gd name="T25" fmla="*/ 2147483647 h 325"/>
              <a:gd name="T26" fmla="*/ 2147483647 w 327"/>
              <a:gd name="T27" fmla="*/ 2147483647 h 325"/>
              <a:gd name="T28" fmla="*/ 2147483647 w 327"/>
              <a:gd name="T29" fmla="*/ 2147483647 h 325"/>
              <a:gd name="T30" fmla="*/ 2147483647 w 327"/>
              <a:gd name="T31" fmla="*/ 2147483647 h 325"/>
              <a:gd name="T32" fmla="*/ 2147483647 w 327"/>
              <a:gd name="T33" fmla="*/ 2147483647 h 325"/>
              <a:gd name="T34" fmla="*/ 2147483647 w 327"/>
              <a:gd name="T35" fmla="*/ 2147483647 h 325"/>
              <a:gd name="T36" fmla="*/ 2147483647 w 327"/>
              <a:gd name="T37" fmla="*/ 2147483647 h 325"/>
              <a:gd name="T38" fmla="*/ 2147483647 w 327"/>
              <a:gd name="T39" fmla="*/ 2147483647 h 325"/>
              <a:gd name="T40" fmla="*/ 2147483647 w 327"/>
              <a:gd name="T41" fmla="*/ 2147483647 h 325"/>
              <a:gd name="T42" fmla="*/ 2147483647 w 327"/>
              <a:gd name="T43" fmla="*/ 2147483647 h 325"/>
              <a:gd name="T44" fmla="*/ 2147483647 w 327"/>
              <a:gd name="T45" fmla="*/ 2147483647 h 325"/>
              <a:gd name="T46" fmla="*/ 2147483647 w 327"/>
              <a:gd name="T47" fmla="*/ 2147483647 h 325"/>
              <a:gd name="T48" fmla="*/ 2147483647 w 327"/>
              <a:gd name="T49" fmla="*/ 2147483647 h 325"/>
              <a:gd name="T50" fmla="*/ 2147483647 w 327"/>
              <a:gd name="T51" fmla="*/ 2147483647 h 325"/>
              <a:gd name="T52" fmla="*/ 2147483647 w 327"/>
              <a:gd name="T53" fmla="*/ 2147483647 h 325"/>
              <a:gd name="T54" fmla="*/ 2147483647 w 327"/>
              <a:gd name="T55" fmla="*/ 2147483647 h 325"/>
              <a:gd name="T56" fmla="*/ 2147483647 w 327"/>
              <a:gd name="T57" fmla="*/ 2147483647 h 325"/>
              <a:gd name="T58" fmla="*/ 2147483647 w 327"/>
              <a:gd name="T59" fmla="*/ 2147483647 h 325"/>
              <a:gd name="T60" fmla="*/ 2147483647 w 327"/>
              <a:gd name="T61" fmla="*/ 2147483647 h 325"/>
              <a:gd name="T62" fmla="*/ 2147483647 w 327"/>
              <a:gd name="T63" fmla="*/ 2147483647 h 325"/>
              <a:gd name="T64" fmla="*/ 2147483647 w 327"/>
              <a:gd name="T65" fmla="*/ 2147483647 h 32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327"/>
              <a:gd name="T100" fmla="*/ 0 h 325"/>
              <a:gd name="T101" fmla="*/ 327 w 327"/>
              <a:gd name="T102" fmla="*/ 325 h 325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327" h="325">
                <a:moveTo>
                  <a:pt x="321" y="2"/>
                </a:moveTo>
                <a:cubicBezTo>
                  <a:pt x="320" y="1"/>
                  <a:pt x="318" y="0"/>
                  <a:pt x="316" y="0"/>
                </a:cubicBezTo>
                <a:cubicBezTo>
                  <a:pt x="314" y="0"/>
                  <a:pt x="312" y="1"/>
                  <a:pt x="310" y="2"/>
                </a:cubicBezTo>
                <a:cubicBezTo>
                  <a:pt x="5" y="205"/>
                  <a:pt x="5" y="205"/>
                  <a:pt x="5" y="205"/>
                </a:cubicBezTo>
                <a:cubicBezTo>
                  <a:pt x="2" y="207"/>
                  <a:pt x="0" y="211"/>
                  <a:pt x="1" y="215"/>
                </a:cubicBezTo>
                <a:cubicBezTo>
                  <a:pt x="1" y="218"/>
                  <a:pt x="3" y="222"/>
                  <a:pt x="7" y="223"/>
                </a:cubicBezTo>
                <a:cubicBezTo>
                  <a:pt x="87" y="255"/>
                  <a:pt x="87" y="255"/>
                  <a:pt x="87" y="255"/>
                </a:cubicBezTo>
                <a:cubicBezTo>
                  <a:pt x="124" y="320"/>
                  <a:pt x="124" y="320"/>
                  <a:pt x="124" y="320"/>
                </a:cubicBezTo>
                <a:cubicBezTo>
                  <a:pt x="126" y="323"/>
                  <a:pt x="129" y="325"/>
                  <a:pt x="133" y="325"/>
                </a:cubicBezTo>
                <a:cubicBezTo>
                  <a:pt x="133" y="325"/>
                  <a:pt x="133" y="325"/>
                  <a:pt x="133" y="325"/>
                </a:cubicBezTo>
                <a:cubicBezTo>
                  <a:pt x="136" y="325"/>
                  <a:pt x="140" y="324"/>
                  <a:pt x="141" y="321"/>
                </a:cubicBezTo>
                <a:cubicBezTo>
                  <a:pt x="163" y="285"/>
                  <a:pt x="163" y="285"/>
                  <a:pt x="163" y="285"/>
                </a:cubicBezTo>
                <a:cubicBezTo>
                  <a:pt x="261" y="325"/>
                  <a:pt x="261" y="325"/>
                  <a:pt x="261" y="325"/>
                </a:cubicBezTo>
                <a:cubicBezTo>
                  <a:pt x="262" y="325"/>
                  <a:pt x="264" y="325"/>
                  <a:pt x="265" y="325"/>
                </a:cubicBezTo>
                <a:cubicBezTo>
                  <a:pt x="267" y="325"/>
                  <a:pt x="268" y="325"/>
                  <a:pt x="270" y="324"/>
                </a:cubicBezTo>
                <a:cubicBezTo>
                  <a:pt x="273" y="323"/>
                  <a:pt x="275" y="320"/>
                  <a:pt x="275" y="317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27" y="8"/>
                  <a:pt x="325" y="4"/>
                  <a:pt x="321" y="2"/>
                </a:cubicBezTo>
                <a:close/>
                <a:moveTo>
                  <a:pt x="32" y="211"/>
                </a:moveTo>
                <a:cubicBezTo>
                  <a:pt x="268" y="54"/>
                  <a:pt x="268" y="54"/>
                  <a:pt x="268" y="54"/>
                </a:cubicBezTo>
                <a:cubicBezTo>
                  <a:pt x="97" y="238"/>
                  <a:pt x="97" y="238"/>
                  <a:pt x="97" y="238"/>
                </a:cubicBezTo>
                <a:cubicBezTo>
                  <a:pt x="96" y="237"/>
                  <a:pt x="95" y="236"/>
                  <a:pt x="94" y="236"/>
                </a:cubicBezTo>
                <a:lnTo>
                  <a:pt x="32" y="211"/>
                </a:lnTo>
                <a:close/>
                <a:moveTo>
                  <a:pt x="104" y="245"/>
                </a:moveTo>
                <a:cubicBezTo>
                  <a:pt x="104" y="245"/>
                  <a:pt x="104" y="245"/>
                  <a:pt x="104" y="245"/>
                </a:cubicBezTo>
                <a:cubicBezTo>
                  <a:pt x="297" y="38"/>
                  <a:pt x="297" y="38"/>
                  <a:pt x="297" y="38"/>
                </a:cubicBezTo>
                <a:cubicBezTo>
                  <a:pt x="133" y="294"/>
                  <a:pt x="133" y="294"/>
                  <a:pt x="133" y="294"/>
                </a:cubicBezTo>
                <a:lnTo>
                  <a:pt x="104" y="245"/>
                </a:lnTo>
                <a:close/>
                <a:moveTo>
                  <a:pt x="257" y="301"/>
                </a:moveTo>
                <a:cubicBezTo>
                  <a:pt x="170" y="266"/>
                  <a:pt x="170" y="266"/>
                  <a:pt x="170" y="266"/>
                </a:cubicBezTo>
                <a:cubicBezTo>
                  <a:pt x="168" y="266"/>
                  <a:pt x="166" y="265"/>
                  <a:pt x="164" y="265"/>
                </a:cubicBezTo>
                <a:cubicBezTo>
                  <a:pt x="298" y="58"/>
                  <a:pt x="298" y="58"/>
                  <a:pt x="298" y="58"/>
                </a:cubicBezTo>
                <a:lnTo>
                  <a:pt x="257" y="3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43852" tIns="121926" rIns="243852" bIns="121926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15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14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13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12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11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38900" y="4457700"/>
            <a:ext cx="11391900" cy="3477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00 : 10</a:t>
            </a:r>
          </a:p>
        </p:txBody>
      </p:sp>
    </p:spTree>
  </p:cSld>
  <p:clrMapOvr>
    <a:masterClrMapping/>
  </p:clrMapOvr>
  <p:transition advClick="0" advTm="60000">
    <p:wheel spokes="1"/>
  </p:transition>
</p:sld>
</file>

<file path=ppt/theme/theme1.xml><?xml version="1.0" encoding="utf-8"?>
<a:theme xmlns:a="http://schemas.openxmlformats.org/drawingml/2006/main" name="Master">
  <a:themeElements>
    <a:clrScheme name="Custom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1BAAAA"/>
      </a:accent2>
      <a:accent3>
        <a:srgbClr val="3A5270"/>
      </a:accent3>
      <a:accent4>
        <a:srgbClr val="1D8EEA"/>
      </a:accent4>
      <a:accent5>
        <a:srgbClr val="5F5F80"/>
      </a:accent5>
      <a:accent6>
        <a:srgbClr val="CCCDC8"/>
      </a:accent6>
      <a:hlink>
        <a:srgbClr val="69E2DE"/>
      </a:hlink>
      <a:folHlink>
        <a:srgbClr val="4EAA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solidFill>
          <a:srgbClr val="FFFFFF">
            <a:alpha val="54118"/>
          </a:srgbClr>
        </a:solidFill>
        <a:ln w="76200"/>
      </a:spPr>
      <a:bodyPr wrap="square">
        <a:spAutoFit/>
      </a:bodyPr>
      <a:lstStyle>
        <a:defPPr algn="ctr" eaLnBrk="1" hangingPunct="1">
          <a:defRPr b="1" dirty="0">
            <a:sym typeface="Wingdings" pitchFamily="2" charset="2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4643371</TotalTime>
  <Words>710</Words>
  <Application>Microsoft Office PowerPoint</Application>
  <PresentationFormat>Custom</PresentationFormat>
  <Paragraphs>125</Paragraphs>
  <Slides>38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Open Sans</vt:lpstr>
      <vt:lpstr>Open Sans Light</vt:lpstr>
      <vt:lpstr>Wingdings</vt:lpstr>
      <vt:lpstr>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mutiarini@stienobel-indonesia.ac.id</cp:lastModifiedBy>
  <cp:revision>999</cp:revision>
  <dcterms:created xsi:type="dcterms:W3CDTF">2014-12-02T17:36:54Z</dcterms:created>
  <dcterms:modified xsi:type="dcterms:W3CDTF">2020-03-20T10:25:50Z</dcterms:modified>
</cp:coreProperties>
</file>