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sldIdLst>
    <p:sldId id="310" r:id="rId2"/>
    <p:sldId id="256" r:id="rId3"/>
    <p:sldId id="313" r:id="rId4"/>
    <p:sldId id="314" r:id="rId5"/>
    <p:sldId id="290" r:id="rId6"/>
    <p:sldId id="291" r:id="rId7"/>
    <p:sldId id="292" r:id="rId8"/>
    <p:sldId id="293" r:id="rId9"/>
    <p:sldId id="294" r:id="rId10"/>
    <p:sldId id="306" r:id="rId11"/>
    <p:sldId id="288" r:id="rId12"/>
    <p:sldId id="257" r:id="rId13"/>
    <p:sldId id="295" r:id="rId14"/>
    <p:sldId id="258" r:id="rId15"/>
    <p:sldId id="296" r:id="rId16"/>
    <p:sldId id="307" r:id="rId17"/>
    <p:sldId id="308" r:id="rId18"/>
    <p:sldId id="309" r:id="rId19"/>
    <p:sldId id="259" r:id="rId20"/>
    <p:sldId id="260" r:id="rId21"/>
    <p:sldId id="297" r:id="rId22"/>
    <p:sldId id="261" r:id="rId23"/>
    <p:sldId id="262" r:id="rId24"/>
    <p:sldId id="263" r:id="rId25"/>
    <p:sldId id="298" r:id="rId26"/>
    <p:sldId id="299" r:id="rId27"/>
    <p:sldId id="264" r:id="rId28"/>
    <p:sldId id="265" r:id="rId29"/>
    <p:sldId id="266" r:id="rId30"/>
    <p:sldId id="300" r:id="rId31"/>
    <p:sldId id="267" r:id="rId32"/>
    <p:sldId id="268" r:id="rId33"/>
    <p:sldId id="301" r:id="rId34"/>
    <p:sldId id="269" r:id="rId35"/>
    <p:sldId id="302" r:id="rId36"/>
    <p:sldId id="270" r:id="rId37"/>
    <p:sldId id="271" r:id="rId38"/>
    <p:sldId id="304" r:id="rId39"/>
    <p:sldId id="272" r:id="rId40"/>
    <p:sldId id="273" r:id="rId41"/>
    <p:sldId id="303" r:id="rId42"/>
    <p:sldId id="274" r:id="rId43"/>
    <p:sldId id="305" r:id="rId44"/>
    <p:sldId id="275" r:id="rId45"/>
    <p:sldId id="276" r:id="rId46"/>
    <p:sldId id="277" r:id="rId47"/>
    <p:sldId id="311" r:id="rId48"/>
    <p:sldId id="278" r:id="rId49"/>
    <p:sldId id="279" r:id="rId50"/>
    <p:sldId id="312" r:id="rId51"/>
    <p:sldId id="280" r:id="rId52"/>
    <p:sldId id="281" r:id="rId53"/>
    <p:sldId id="282" r:id="rId54"/>
    <p:sldId id="283" r:id="rId55"/>
    <p:sldId id="284" r:id="rId56"/>
    <p:sldId id="285" r:id="rId57"/>
    <p:sldId id="286" r:id="rId58"/>
    <p:sldId id="287" r:id="rId5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7" d="100"/>
          <a:sy n="37" d="100"/>
        </p:scale>
        <p:origin x="-13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D4EBA-2664-4E33-9217-D986AE5B877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id-ID"/>
        </a:p>
      </dgm:t>
    </dgm:pt>
    <dgm:pt modelId="{C88E6716-6552-4EDE-9F86-E164AF6605C6}">
      <dgm:prSet phldrT="[Text]"/>
      <dgm:spPr/>
      <dgm:t>
        <a:bodyPr/>
        <a:lstStyle/>
        <a:p>
          <a:r>
            <a:rPr lang="id-ID" dirty="0" smtClean="0"/>
            <a:t>Internal</a:t>
          </a:r>
          <a:endParaRPr lang="id-ID" dirty="0"/>
        </a:p>
      </dgm:t>
    </dgm:pt>
    <dgm:pt modelId="{0C88C221-C0E9-4C46-97E9-0114812B219A}" type="parTrans" cxnId="{15CE0C67-78EC-46B5-A40E-4F893CC5EF19}">
      <dgm:prSet/>
      <dgm:spPr/>
      <dgm:t>
        <a:bodyPr/>
        <a:lstStyle/>
        <a:p>
          <a:endParaRPr lang="id-ID"/>
        </a:p>
      </dgm:t>
    </dgm:pt>
    <dgm:pt modelId="{0F8D33BD-E23D-461A-84D0-0F1F458CC5B4}" type="sibTrans" cxnId="{15CE0C67-78EC-46B5-A40E-4F893CC5EF19}">
      <dgm:prSet/>
      <dgm:spPr/>
      <dgm:t>
        <a:bodyPr/>
        <a:lstStyle/>
        <a:p>
          <a:endParaRPr lang="id-ID"/>
        </a:p>
      </dgm:t>
    </dgm:pt>
    <dgm:pt modelId="{6BD7184C-1F9A-4ABB-AFEF-80C269097B65}">
      <dgm:prSet phldrT="[Text]"/>
      <dgm:spPr/>
      <dgm:t>
        <a:bodyPr/>
        <a:lstStyle/>
        <a:p>
          <a:r>
            <a:rPr lang="id-ID" dirty="0" smtClean="0"/>
            <a:t>Manajemen</a:t>
          </a:r>
          <a:endParaRPr lang="id-ID" dirty="0"/>
        </a:p>
      </dgm:t>
    </dgm:pt>
    <dgm:pt modelId="{F8901228-8010-4FA4-BD2A-F073858C0B53}" type="parTrans" cxnId="{F083A089-AD36-43CF-B318-3188FBAD2782}">
      <dgm:prSet/>
      <dgm:spPr/>
      <dgm:t>
        <a:bodyPr/>
        <a:lstStyle/>
        <a:p>
          <a:endParaRPr lang="id-ID"/>
        </a:p>
      </dgm:t>
    </dgm:pt>
    <dgm:pt modelId="{601AEF60-F480-4847-8593-E7EC235CDBA4}" type="sibTrans" cxnId="{F083A089-AD36-43CF-B318-3188FBAD2782}">
      <dgm:prSet/>
      <dgm:spPr/>
      <dgm:t>
        <a:bodyPr/>
        <a:lstStyle/>
        <a:p>
          <a:endParaRPr lang="id-ID"/>
        </a:p>
      </dgm:t>
    </dgm:pt>
    <dgm:pt modelId="{86D18A45-2315-4B37-98F8-51DDDCD21817}">
      <dgm:prSet phldrT="[Text]"/>
      <dgm:spPr/>
      <dgm:t>
        <a:bodyPr/>
        <a:lstStyle/>
        <a:p>
          <a:r>
            <a:rPr lang="id-ID" dirty="0" smtClean="0"/>
            <a:t>Karyawan</a:t>
          </a:r>
          <a:endParaRPr lang="id-ID" dirty="0"/>
        </a:p>
      </dgm:t>
    </dgm:pt>
    <dgm:pt modelId="{CC8D6957-1B7E-471C-827E-19C6FAF5962C}" type="parTrans" cxnId="{0E38FA54-54B9-462B-9D12-7839AE1D8571}">
      <dgm:prSet/>
      <dgm:spPr/>
      <dgm:t>
        <a:bodyPr/>
        <a:lstStyle/>
        <a:p>
          <a:endParaRPr lang="id-ID"/>
        </a:p>
      </dgm:t>
    </dgm:pt>
    <dgm:pt modelId="{28C9DC54-5AC2-4A37-8881-D57657291564}" type="sibTrans" cxnId="{0E38FA54-54B9-462B-9D12-7839AE1D8571}">
      <dgm:prSet/>
      <dgm:spPr/>
      <dgm:t>
        <a:bodyPr/>
        <a:lstStyle/>
        <a:p>
          <a:endParaRPr lang="id-ID"/>
        </a:p>
      </dgm:t>
    </dgm:pt>
    <dgm:pt modelId="{72E06C32-C483-4242-B023-03E6344B9188}">
      <dgm:prSet phldrT="[Text]"/>
      <dgm:spPr/>
      <dgm:t>
        <a:bodyPr/>
        <a:lstStyle/>
        <a:p>
          <a:r>
            <a:rPr lang="id-ID" dirty="0" smtClean="0"/>
            <a:t>Eksternal</a:t>
          </a:r>
          <a:endParaRPr lang="id-ID" dirty="0"/>
        </a:p>
      </dgm:t>
    </dgm:pt>
    <dgm:pt modelId="{48D1FCD0-8FDA-449C-8FFA-72D43D21BC96}" type="parTrans" cxnId="{A7CEABA3-FBE8-4A59-836B-775990D4E9FC}">
      <dgm:prSet/>
      <dgm:spPr/>
      <dgm:t>
        <a:bodyPr/>
        <a:lstStyle/>
        <a:p>
          <a:endParaRPr lang="id-ID"/>
        </a:p>
      </dgm:t>
    </dgm:pt>
    <dgm:pt modelId="{50E33566-0F34-4281-A065-388722EE58B1}" type="sibTrans" cxnId="{A7CEABA3-FBE8-4A59-836B-775990D4E9FC}">
      <dgm:prSet/>
      <dgm:spPr/>
      <dgm:t>
        <a:bodyPr/>
        <a:lstStyle/>
        <a:p>
          <a:endParaRPr lang="id-ID"/>
        </a:p>
      </dgm:t>
    </dgm:pt>
    <dgm:pt modelId="{4D7F37A8-ABCA-4BD8-A35E-4073721B83C7}">
      <dgm:prSet phldrT="[Text]"/>
      <dgm:spPr/>
      <dgm:t>
        <a:bodyPr/>
        <a:lstStyle/>
        <a:p>
          <a:r>
            <a:rPr lang="id-ID" dirty="0" smtClean="0"/>
            <a:t>Pemegang Saham</a:t>
          </a:r>
          <a:endParaRPr lang="id-ID" dirty="0"/>
        </a:p>
      </dgm:t>
    </dgm:pt>
    <dgm:pt modelId="{8496DD30-EEE3-41FB-8BF5-D81925CF7640}" type="parTrans" cxnId="{742A410C-D0CB-4919-81DD-EF2C565D7D0D}">
      <dgm:prSet/>
      <dgm:spPr/>
      <dgm:t>
        <a:bodyPr/>
        <a:lstStyle/>
        <a:p>
          <a:endParaRPr lang="id-ID"/>
        </a:p>
      </dgm:t>
    </dgm:pt>
    <dgm:pt modelId="{630584D8-49B5-4E14-8827-64D6DF79A5E0}" type="sibTrans" cxnId="{742A410C-D0CB-4919-81DD-EF2C565D7D0D}">
      <dgm:prSet/>
      <dgm:spPr/>
      <dgm:t>
        <a:bodyPr/>
        <a:lstStyle/>
        <a:p>
          <a:endParaRPr lang="id-ID"/>
        </a:p>
      </dgm:t>
    </dgm:pt>
    <dgm:pt modelId="{92620520-F97F-432F-B3CB-5575F514C02C}">
      <dgm:prSet phldrT="[Text]"/>
      <dgm:spPr/>
      <dgm:t>
        <a:bodyPr/>
        <a:lstStyle/>
        <a:p>
          <a:r>
            <a:rPr lang="id-ID" dirty="0" smtClean="0"/>
            <a:t>Kreditur</a:t>
          </a:r>
          <a:endParaRPr lang="id-ID" dirty="0"/>
        </a:p>
      </dgm:t>
    </dgm:pt>
    <dgm:pt modelId="{02A083FD-3B0B-4290-869C-3B02157789FA}" type="parTrans" cxnId="{CA64297B-AFC0-4BB2-A324-F3850567B66C}">
      <dgm:prSet/>
      <dgm:spPr/>
      <dgm:t>
        <a:bodyPr/>
        <a:lstStyle/>
        <a:p>
          <a:endParaRPr lang="id-ID"/>
        </a:p>
      </dgm:t>
    </dgm:pt>
    <dgm:pt modelId="{E2162CF8-5F94-40B3-8ECA-F4180C4973F4}" type="sibTrans" cxnId="{CA64297B-AFC0-4BB2-A324-F3850567B66C}">
      <dgm:prSet/>
      <dgm:spPr/>
      <dgm:t>
        <a:bodyPr/>
        <a:lstStyle/>
        <a:p>
          <a:endParaRPr lang="id-ID"/>
        </a:p>
      </dgm:t>
    </dgm:pt>
    <dgm:pt modelId="{BF9C4544-0A41-4684-9B3E-66CC55BD0403}">
      <dgm:prSet phldrT="[Text]"/>
      <dgm:spPr/>
      <dgm:t>
        <a:bodyPr/>
        <a:lstStyle/>
        <a:p>
          <a:r>
            <a:rPr lang="id-ID" dirty="0" smtClean="0"/>
            <a:t>Pemasok</a:t>
          </a:r>
          <a:endParaRPr lang="id-ID" dirty="0"/>
        </a:p>
      </dgm:t>
    </dgm:pt>
    <dgm:pt modelId="{2C5CE86E-A982-4CDD-A352-6CFF230FB63F}" type="parTrans" cxnId="{7314CC02-3E9F-4BC1-B6C6-7F52C9576885}">
      <dgm:prSet/>
      <dgm:spPr/>
    </dgm:pt>
    <dgm:pt modelId="{85BE2043-3608-4D9B-9422-06CE791CFC02}" type="sibTrans" cxnId="{7314CC02-3E9F-4BC1-B6C6-7F52C9576885}">
      <dgm:prSet/>
      <dgm:spPr/>
    </dgm:pt>
    <dgm:pt modelId="{CA1ECDF5-F846-4E14-9DA0-21E743930FD3}">
      <dgm:prSet phldrT="[Text]"/>
      <dgm:spPr/>
      <dgm:t>
        <a:bodyPr/>
        <a:lstStyle/>
        <a:p>
          <a:r>
            <a:rPr lang="id-ID" dirty="0" smtClean="0"/>
            <a:t>Pemerintah</a:t>
          </a:r>
          <a:endParaRPr lang="id-ID" dirty="0"/>
        </a:p>
      </dgm:t>
    </dgm:pt>
    <dgm:pt modelId="{906B217E-0C01-4ABF-A5E6-07FA120FEE22}" type="parTrans" cxnId="{41337814-4CD1-4D14-8E73-D135ADF25D3D}">
      <dgm:prSet/>
      <dgm:spPr/>
    </dgm:pt>
    <dgm:pt modelId="{37AD525D-BF23-4556-9C27-8F742E606D05}" type="sibTrans" cxnId="{41337814-4CD1-4D14-8E73-D135ADF25D3D}">
      <dgm:prSet/>
      <dgm:spPr/>
    </dgm:pt>
    <dgm:pt modelId="{F83A3E28-2D7C-447B-8470-AFBD76FB9B4F}">
      <dgm:prSet phldrT="[Text]"/>
      <dgm:spPr/>
      <dgm:t>
        <a:bodyPr/>
        <a:lstStyle/>
        <a:p>
          <a:r>
            <a:rPr lang="id-ID" dirty="0" smtClean="0"/>
            <a:t>Konsumen</a:t>
          </a:r>
          <a:endParaRPr lang="id-ID" dirty="0"/>
        </a:p>
      </dgm:t>
    </dgm:pt>
    <dgm:pt modelId="{DEABDF8C-3689-4A55-A3B5-D49033922B9C}" type="parTrans" cxnId="{FF53F271-433E-4829-B350-B68917221A52}">
      <dgm:prSet/>
      <dgm:spPr/>
    </dgm:pt>
    <dgm:pt modelId="{AE9E30AA-8699-42A7-A119-815F0994E65E}" type="sibTrans" cxnId="{FF53F271-433E-4829-B350-B68917221A52}">
      <dgm:prSet/>
      <dgm:spPr/>
    </dgm:pt>
    <dgm:pt modelId="{2F4F29D1-41F1-4591-A0D7-8116ED5A2869}" type="pres">
      <dgm:prSet presAssocID="{54ED4EBA-2664-4E33-9217-D986AE5B877D}" presName="diagram" presStyleCnt="0">
        <dgm:presLayoutVars>
          <dgm:chPref val="1"/>
          <dgm:dir/>
          <dgm:animOne val="branch"/>
          <dgm:animLvl val="lvl"/>
          <dgm:resizeHandles/>
        </dgm:presLayoutVars>
      </dgm:prSet>
      <dgm:spPr/>
      <dgm:t>
        <a:bodyPr/>
        <a:lstStyle/>
        <a:p>
          <a:endParaRPr lang="id-ID"/>
        </a:p>
      </dgm:t>
    </dgm:pt>
    <dgm:pt modelId="{2073C327-5174-4D1A-99BC-FAB2A1D76B12}" type="pres">
      <dgm:prSet presAssocID="{C88E6716-6552-4EDE-9F86-E164AF6605C6}" presName="root" presStyleCnt="0"/>
      <dgm:spPr/>
    </dgm:pt>
    <dgm:pt modelId="{AF99FBCA-AEBB-42E1-A5FB-00647057C2F3}" type="pres">
      <dgm:prSet presAssocID="{C88E6716-6552-4EDE-9F86-E164AF6605C6}" presName="rootComposite" presStyleCnt="0"/>
      <dgm:spPr/>
    </dgm:pt>
    <dgm:pt modelId="{02BBAB55-4C42-42AD-825A-9B3673F7BF61}" type="pres">
      <dgm:prSet presAssocID="{C88E6716-6552-4EDE-9F86-E164AF6605C6}" presName="rootText" presStyleLbl="node1" presStyleIdx="0" presStyleCnt="2"/>
      <dgm:spPr/>
      <dgm:t>
        <a:bodyPr/>
        <a:lstStyle/>
        <a:p>
          <a:endParaRPr lang="id-ID"/>
        </a:p>
      </dgm:t>
    </dgm:pt>
    <dgm:pt modelId="{F5979F79-081C-4F01-858E-5143BD0EF662}" type="pres">
      <dgm:prSet presAssocID="{C88E6716-6552-4EDE-9F86-E164AF6605C6}" presName="rootConnector" presStyleLbl="node1" presStyleIdx="0" presStyleCnt="2"/>
      <dgm:spPr/>
      <dgm:t>
        <a:bodyPr/>
        <a:lstStyle/>
        <a:p>
          <a:endParaRPr lang="id-ID"/>
        </a:p>
      </dgm:t>
    </dgm:pt>
    <dgm:pt modelId="{8BD84E5F-9E59-4A5D-A1E8-57957D7C98CC}" type="pres">
      <dgm:prSet presAssocID="{C88E6716-6552-4EDE-9F86-E164AF6605C6}" presName="childShape" presStyleCnt="0"/>
      <dgm:spPr/>
    </dgm:pt>
    <dgm:pt modelId="{7B0A2752-8AD8-414D-991B-A2F0E495BF06}" type="pres">
      <dgm:prSet presAssocID="{F8901228-8010-4FA4-BD2A-F073858C0B53}" presName="Name13" presStyleLbl="parChTrans1D2" presStyleIdx="0" presStyleCnt="7"/>
      <dgm:spPr/>
      <dgm:t>
        <a:bodyPr/>
        <a:lstStyle/>
        <a:p>
          <a:endParaRPr lang="id-ID"/>
        </a:p>
      </dgm:t>
    </dgm:pt>
    <dgm:pt modelId="{68FFC050-4E49-4E36-B2F2-1684D685AF5E}" type="pres">
      <dgm:prSet presAssocID="{6BD7184C-1F9A-4ABB-AFEF-80C269097B65}" presName="childText" presStyleLbl="bgAcc1" presStyleIdx="0" presStyleCnt="7">
        <dgm:presLayoutVars>
          <dgm:bulletEnabled val="1"/>
        </dgm:presLayoutVars>
      </dgm:prSet>
      <dgm:spPr/>
      <dgm:t>
        <a:bodyPr/>
        <a:lstStyle/>
        <a:p>
          <a:endParaRPr lang="id-ID"/>
        </a:p>
      </dgm:t>
    </dgm:pt>
    <dgm:pt modelId="{8D75BAEA-AB7A-4003-A865-63DAF67EB121}" type="pres">
      <dgm:prSet presAssocID="{CC8D6957-1B7E-471C-827E-19C6FAF5962C}" presName="Name13" presStyleLbl="parChTrans1D2" presStyleIdx="1" presStyleCnt="7"/>
      <dgm:spPr/>
      <dgm:t>
        <a:bodyPr/>
        <a:lstStyle/>
        <a:p>
          <a:endParaRPr lang="id-ID"/>
        </a:p>
      </dgm:t>
    </dgm:pt>
    <dgm:pt modelId="{2517C31C-0D1E-4355-A1CC-8AA249AED2BF}" type="pres">
      <dgm:prSet presAssocID="{86D18A45-2315-4B37-98F8-51DDDCD21817}" presName="childText" presStyleLbl="bgAcc1" presStyleIdx="1" presStyleCnt="7">
        <dgm:presLayoutVars>
          <dgm:bulletEnabled val="1"/>
        </dgm:presLayoutVars>
      </dgm:prSet>
      <dgm:spPr/>
      <dgm:t>
        <a:bodyPr/>
        <a:lstStyle/>
        <a:p>
          <a:endParaRPr lang="id-ID"/>
        </a:p>
      </dgm:t>
    </dgm:pt>
    <dgm:pt modelId="{5201339C-C44F-45B8-A0B7-599E39A7975E}" type="pres">
      <dgm:prSet presAssocID="{72E06C32-C483-4242-B023-03E6344B9188}" presName="root" presStyleCnt="0"/>
      <dgm:spPr/>
    </dgm:pt>
    <dgm:pt modelId="{989EF9FB-74B6-456B-BB5A-8FD9B1C26A85}" type="pres">
      <dgm:prSet presAssocID="{72E06C32-C483-4242-B023-03E6344B9188}" presName="rootComposite" presStyleCnt="0"/>
      <dgm:spPr/>
    </dgm:pt>
    <dgm:pt modelId="{D44F94F4-5B63-42D3-824F-E2BFEFDBA847}" type="pres">
      <dgm:prSet presAssocID="{72E06C32-C483-4242-B023-03E6344B9188}" presName="rootText" presStyleLbl="node1" presStyleIdx="1" presStyleCnt="2"/>
      <dgm:spPr/>
      <dgm:t>
        <a:bodyPr/>
        <a:lstStyle/>
        <a:p>
          <a:endParaRPr lang="id-ID"/>
        </a:p>
      </dgm:t>
    </dgm:pt>
    <dgm:pt modelId="{03832E28-6E63-4B84-8CF6-2237610F3F3B}" type="pres">
      <dgm:prSet presAssocID="{72E06C32-C483-4242-B023-03E6344B9188}" presName="rootConnector" presStyleLbl="node1" presStyleIdx="1" presStyleCnt="2"/>
      <dgm:spPr/>
      <dgm:t>
        <a:bodyPr/>
        <a:lstStyle/>
        <a:p>
          <a:endParaRPr lang="id-ID"/>
        </a:p>
      </dgm:t>
    </dgm:pt>
    <dgm:pt modelId="{3F133AD8-1A76-4AAE-B8F5-17F20F8F60B6}" type="pres">
      <dgm:prSet presAssocID="{72E06C32-C483-4242-B023-03E6344B9188}" presName="childShape" presStyleCnt="0"/>
      <dgm:spPr/>
    </dgm:pt>
    <dgm:pt modelId="{3322C43D-CBB8-419C-9E10-D335CCBD1A68}" type="pres">
      <dgm:prSet presAssocID="{8496DD30-EEE3-41FB-8BF5-D81925CF7640}" presName="Name13" presStyleLbl="parChTrans1D2" presStyleIdx="2" presStyleCnt="7"/>
      <dgm:spPr/>
      <dgm:t>
        <a:bodyPr/>
        <a:lstStyle/>
        <a:p>
          <a:endParaRPr lang="id-ID"/>
        </a:p>
      </dgm:t>
    </dgm:pt>
    <dgm:pt modelId="{AF322567-E564-48C3-9B01-4AC794F973C8}" type="pres">
      <dgm:prSet presAssocID="{4D7F37A8-ABCA-4BD8-A35E-4073721B83C7}" presName="childText" presStyleLbl="bgAcc1" presStyleIdx="2" presStyleCnt="7">
        <dgm:presLayoutVars>
          <dgm:bulletEnabled val="1"/>
        </dgm:presLayoutVars>
      </dgm:prSet>
      <dgm:spPr/>
      <dgm:t>
        <a:bodyPr/>
        <a:lstStyle/>
        <a:p>
          <a:endParaRPr lang="id-ID"/>
        </a:p>
      </dgm:t>
    </dgm:pt>
    <dgm:pt modelId="{038AB67A-88A3-47A5-92F8-75DF9079F1B4}" type="pres">
      <dgm:prSet presAssocID="{02A083FD-3B0B-4290-869C-3B02157789FA}" presName="Name13" presStyleLbl="parChTrans1D2" presStyleIdx="3" presStyleCnt="7"/>
      <dgm:spPr/>
      <dgm:t>
        <a:bodyPr/>
        <a:lstStyle/>
        <a:p>
          <a:endParaRPr lang="id-ID"/>
        </a:p>
      </dgm:t>
    </dgm:pt>
    <dgm:pt modelId="{C0F186FA-BC9B-4DDD-92B3-951E006A2545}" type="pres">
      <dgm:prSet presAssocID="{92620520-F97F-432F-B3CB-5575F514C02C}" presName="childText" presStyleLbl="bgAcc1" presStyleIdx="3" presStyleCnt="7">
        <dgm:presLayoutVars>
          <dgm:bulletEnabled val="1"/>
        </dgm:presLayoutVars>
      </dgm:prSet>
      <dgm:spPr/>
      <dgm:t>
        <a:bodyPr/>
        <a:lstStyle/>
        <a:p>
          <a:endParaRPr lang="id-ID"/>
        </a:p>
      </dgm:t>
    </dgm:pt>
    <dgm:pt modelId="{19164EC1-E161-4E52-B815-10B8DB883AEE}" type="pres">
      <dgm:prSet presAssocID="{2C5CE86E-A982-4CDD-A352-6CFF230FB63F}" presName="Name13" presStyleLbl="parChTrans1D2" presStyleIdx="4" presStyleCnt="7"/>
      <dgm:spPr/>
    </dgm:pt>
    <dgm:pt modelId="{6268FE93-E29A-4CDB-A09E-D4D4449D512C}" type="pres">
      <dgm:prSet presAssocID="{BF9C4544-0A41-4684-9B3E-66CC55BD0403}" presName="childText" presStyleLbl="bgAcc1" presStyleIdx="4" presStyleCnt="7">
        <dgm:presLayoutVars>
          <dgm:bulletEnabled val="1"/>
        </dgm:presLayoutVars>
      </dgm:prSet>
      <dgm:spPr/>
      <dgm:t>
        <a:bodyPr/>
        <a:lstStyle/>
        <a:p>
          <a:endParaRPr lang="id-ID"/>
        </a:p>
      </dgm:t>
    </dgm:pt>
    <dgm:pt modelId="{5219720D-692C-4813-9908-91A9658B7D9C}" type="pres">
      <dgm:prSet presAssocID="{906B217E-0C01-4ABF-A5E6-07FA120FEE22}" presName="Name13" presStyleLbl="parChTrans1D2" presStyleIdx="5" presStyleCnt="7"/>
      <dgm:spPr/>
    </dgm:pt>
    <dgm:pt modelId="{9E69D01C-1868-4EEF-BBAD-30B9050193D5}" type="pres">
      <dgm:prSet presAssocID="{CA1ECDF5-F846-4E14-9DA0-21E743930FD3}" presName="childText" presStyleLbl="bgAcc1" presStyleIdx="5" presStyleCnt="7">
        <dgm:presLayoutVars>
          <dgm:bulletEnabled val="1"/>
        </dgm:presLayoutVars>
      </dgm:prSet>
      <dgm:spPr/>
      <dgm:t>
        <a:bodyPr/>
        <a:lstStyle/>
        <a:p>
          <a:endParaRPr lang="id-ID"/>
        </a:p>
      </dgm:t>
    </dgm:pt>
    <dgm:pt modelId="{0DBA967E-1543-4FAC-BA36-0822906F1412}" type="pres">
      <dgm:prSet presAssocID="{DEABDF8C-3689-4A55-A3B5-D49033922B9C}" presName="Name13" presStyleLbl="parChTrans1D2" presStyleIdx="6" presStyleCnt="7"/>
      <dgm:spPr/>
    </dgm:pt>
    <dgm:pt modelId="{9426188C-24B0-412D-96BA-CDD216A438B7}" type="pres">
      <dgm:prSet presAssocID="{F83A3E28-2D7C-447B-8470-AFBD76FB9B4F}" presName="childText" presStyleLbl="bgAcc1" presStyleIdx="6" presStyleCnt="7">
        <dgm:presLayoutVars>
          <dgm:bulletEnabled val="1"/>
        </dgm:presLayoutVars>
      </dgm:prSet>
      <dgm:spPr/>
      <dgm:t>
        <a:bodyPr/>
        <a:lstStyle/>
        <a:p>
          <a:endParaRPr lang="id-ID"/>
        </a:p>
      </dgm:t>
    </dgm:pt>
  </dgm:ptLst>
  <dgm:cxnLst>
    <dgm:cxn modelId="{7314CC02-3E9F-4BC1-B6C6-7F52C9576885}" srcId="{72E06C32-C483-4242-B023-03E6344B9188}" destId="{BF9C4544-0A41-4684-9B3E-66CC55BD0403}" srcOrd="2" destOrd="0" parTransId="{2C5CE86E-A982-4CDD-A352-6CFF230FB63F}" sibTransId="{85BE2043-3608-4D9B-9422-06CE791CFC02}"/>
    <dgm:cxn modelId="{15567957-5230-41F3-AC69-9A3028F9893C}" type="presOf" srcId="{C88E6716-6552-4EDE-9F86-E164AF6605C6}" destId="{F5979F79-081C-4F01-858E-5143BD0EF662}" srcOrd="1" destOrd="0" presId="urn:microsoft.com/office/officeart/2005/8/layout/hierarchy3"/>
    <dgm:cxn modelId="{523B24BD-3B96-4198-8246-0112DC5B4D4D}" type="presOf" srcId="{8496DD30-EEE3-41FB-8BF5-D81925CF7640}" destId="{3322C43D-CBB8-419C-9E10-D335CCBD1A68}" srcOrd="0" destOrd="0" presId="urn:microsoft.com/office/officeart/2005/8/layout/hierarchy3"/>
    <dgm:cxn modelId="{F083A089-AD36-43CF-B318-3188FBAD2782}" srcId="{C88E6716-6552-4EDE-9F86-E164AF6605C6}" destId="{6BD7184C-1F9A-4ABB-AFEF-80C269097B65}" srcOrd="0" destOrd="0" parTransId="{F8901228-8010-4FA4-BD2A-F073858C0B53}" sibTransId="{601AEF60-F480-4847-8593-E7EC235CDBA4}"/>
    <dgm:cxn modelId="{44786EE7-D5D5-4756-9CAB-6FF03DEAFF85}" type="presOf" srcId="{86D18A45-2315-4B37-98F8-51DDDCD21817}" destId="{2517C31C-0D1E-4355-A1CC-8AA249AED2BF}" srcOrd="0" destOrd="0" presId="urn:microsoft.com/office/officeart/2005/8/layout/hierarchy3"/>
    <dgm:cxn modelId="{FEADA474-7189-4CC3-9B4F-D8C21C933AAF}" type="presOf" srcId="{F83A3E28-2D7C-447B-8470-AFBD76FB9B4F}" destId="{9426188C-24B0-412D-96BA-CDD216A438B7}" srcOrd="0" destOrd="0" presId="urn:microsoft.com/office/officeart/2005/8/layout/hierarchy3"/>
    <dgm:cxn modelId="{0E38FA54-54B9-462B-9D12-7839AE1D8571}" srcId="{C88E6716-6552-4EDE-9F86-E164AF6605C6}" destId="{86D18A45-2315-4B37-98F8-51DDDCD21817}" srcOrd="1" destOrd="0" parTransId="{CC8D6957-1B7E-471C-827E-19C6FAF5962C}" sibTransId="{28C9DC54-5AC2-4A37-8881-D57657291564}"/>
    <dgm:cxn modelId="{859C1861-0576-453F-9E43-03CE5C9B9AF1}" type="presOf" srcId="{4D7F37A8-ABCA-4BD8-A35E-4073721B83C7}" destId="{AF322567-E564-48C3-9B01-4AC794F973C8}" srcOrd="0" destOrd="0" presId="urn:microsoft.com/office/officeart/2005/8/layout/hierarchy3"/>
    <dgm:cxn modelId="{C678064B-CD9B-42E9-BEA5-6C7C17884045}" type="presOf" srcId="{F8901228-8010-4FA4-BD2A-F073858C0B53}" destId="{7B0A2752-8AD8-414D-991B-A2F0E495BF06}" srcOrd="0" destOrd="0" presId="urn:microsoft.com/office/officeart/2005/8/layout/hierarchy3"/>
    <dgm:cxn modelId="{5D52614F-271C-4E81-A464-DECFA81EF7AB}" type="presOf" srcId="{6BD7184C-1F9A-4ABB-AFEF-80C269097B65}" destId="{68FFC050-4E49-4E36-B2F2-1684D685AF5E}" srcOrd="0" destOrd="0" presId="urn:microsoft.com/office/officeart/2005/8/layout/hierarchy3"/>
    <dgm:cxn modelId="{563FF06D-BD69-4173-8EFB-C50B2E375775}" type="presOf" srcId="{906B217E-0C01-4ABF-A5E6-07FA120FEE22}" destId="{5219720D-692C-4813-9908-91A9658B7D9C}" srcOrd="0" destOrd="0" presId="urn:microsoft.com/office/officeart/2005/8/layout/hierarchy3"/>
    <dgm:cxn modelId="{41337814-4CD1-4D14-8E73-D135ADF25D3D}" srcId="{72E06C32-C483-4242-B023-03E6344B9188}" destId="{CA1ECDF5-F846-4E14-9DA0-21E743930FD3}" srcOrd="3" destOrd="0" parTransId="{906B217E-0C01-4ABF-A5E6-07FA120FEE22}" sibTransId="{37AD525D-BF23-4556-9C27-8F742E606D05}"/>
    <dgm:cxn modelId="{1B027C2C-D6BF-48E6-809A-FA5DFD3F1A6F}" type="presOf" srcId="{72E06C32-C483-4242-B023-03E6344B9188}" destId="{03832E28-6E63-4B84-8CF6-2237610F3F3B}" srcOrd="1" destOrd="0" presId="urn:microsoft.com/office/officeart/2005/8/layout/hierarchy3"/>
    <dgm:cxn modelId="{A7CEABA3-FBE8-4A59-836B-775990D4E9FC}" srcId="{54ED4EBA-2664-4E33-9217-D986AE5B877D}" destId="{72E06C32-C483-4242-B023-03E6344B9188}" srcOrd="1" destOrd="0" parTransId="{48D1FCD0-8FDA-449C-8FFA-72D43D21BC96}" sibTransId="{50E33566-0F34-4281-A065-388722EE58B1}"/>
    <dgm:cxn modelId="{A0219F01-11AC-461B-B680-0463C4084A97}" type="presOf" srcId="{02A083FD-3B0B-4290-869C-3B02157789FA}" destId="{038AB67A-88A3-47A5-92F8-75DF9079F1B4}" srcOrd="0" destOrd="0" presId="urn:microsoft.com/office/officeart/2005/8/layout/hierarchy3"/>
    <dgm:cxn modelId="{17049374-2925-4286-B056-F9E652948FAE}" type="presOf" srcId="{72E06C32-C483-4242-B023-03E6344B9188}" destId="{D44F94F4-5B63-42D3-824F-E2BFEFDBA847}" srcOrd="0" destOrd="0" presId="urn:microsoft.com/office/officeart/2005/8/layout/hierarchy3"/>
    <dgm:cxn modelId="{62CAA02C-A37F-4DE4-96A9-B5D958320D5E}" type="presOf" srcId="{92620520-F97F-432F-B3CB-5575F514C02C}" destId="{C0F186FA-BC9B-4DDD-92B3-951E006A2545}" srcOrd="0" destOrd="0" presId="urn:microsoft.com/office/officeart/2005/8/layout/hierarchy3"/>
    <dgm:cxn modelId="{9C1E2280-71E1-49CC-A9F8-14CF64F1494B}" type="presOf" srcId="{DEABDF8C-3689-4A55-A3B5-D49033922B9C}" destId="{0DBA967E-1543-4FAC-BA36-0822906F1412}" srcOrd="0" destOrd="0" presId="urn:microsoft.com/office/officeart/2005/8/layout/hierarchy3"/>
    <dgm:cxn modelId="{00E66BB8-17F5-4900-AA84-72FA166D5F2A}" type="presOf" srcId="{CA1ECDF5-F846-4E14-9DA0-21E743930FD3}" destId="{9E69D01C-1868-4EEF-BBAD-30B9050193D5}" srcOrd="0" destOrd="0" presId="urn:microsoft.com/office/officeart/2005/8/layout/hierarchy3"/>
    <dgm:cxn modelId="{CA64297B-AFC0-4BB2-A324-F3850567B66C}" srcId="{72E06C32-C483-4242-B023-03E6344B9188}" destId="{92620520-F97F-432F-B3CB-5575F514C02C}" srcOrd="1" destOrd="0" parTransId="{02A083FD-3B0B-4290-869C-3B02157789FA}" sibTransId="{E2162CF8-5F94-40B3-8ECA-F4180C4973F4}"/>
    <dgm:cxn modelId="{A59B50E9-DAD6-4688-B446-9813E131188D}" type="presOf" srcId="{CC8D6957-1B7E-471C-827E-19C6FAF5962C}" destId="{8D75BAEA-AB7A-4003-A865-63DAF67EB121}" srcOrd="0" destOrd="0" presId="urn:microsoft.com/office/officeart/2005/8/layout/hierarchy3"/>
    <dgm:cxn modelId="{742A410C-D0CB-4919-81DD-EF2C565D7D0D}" srcId="{72E06C32-C483-4242-B023-03E6344B9188}" destId="{4D7F37A8-ABCA-4BD8-A35E-4073721B83C7}" srcOrd="0" destOrd="0" parTransId="{8496DD30-EEE3-41FB-8BF5-D81925CF7640}" sibTransId="{630584D8-49B5-4E14-8827-64D6DF79A5E0}"/>
    <dgm:cxn modelId="{FBD868C1-0472-489F-AD86-5844E13B4644}" type="presOf" srcId="{C88E6716-6552-4EDE-9F86-E164AF6605C6}" destId="{02BBAB55-4C42-42AD-825A-9B3673F7BF61}" srcOrd="0" destOrd="0" presId="urn:microsoft.com/office/officeart/2005/8/layout/hierarchy3"/>
    <dgm:cxn modelId="{15CE0C67-78EC-46B5-A40E-4F893CC5EF19}" srcId="{54ED4EBA-2664-4E33-9217-D986AE5B877D}" destId="{C88E6716-6552-4EDE-9F86-E164AF6605C6}" srcOrd="0" destOrd="0" parTransId="{0C88C221-C0E9-4C46-97E9-0114812B219A}" sibTransId="{0F8D33BD-E23D-461A-84D0-0F1F458CC5B4}"/>
    <dgm:cxn modelId="{2329D39B-9DD5-4EED-BD6B-86E2029D935D}" type="presOf" srcId="{2C5CE86E-A982-4CDD-A352-6CFF230FB63F}" destId="{19164EC1-E161-4E52-B815-10B8DB883AEE}" srcOrd="0" destOrd="0" presId="urn:microsoft.com/office/officeart/2005/8/layout/hierarchy3"/>
    <dgm:cxn modelId="{EC0A2136-56A1-40C3-9F28-FEB7C92117BF}" type="presOf" srcId="{BF9C4544-0A41-4684-9B3E-66CC55BD0403}" destId="{6268FE93-E29A-4CDB-A09E-D4D4449D512C}" srcOrd="0" destOrd="0" presId="urn:microsoft.com/office/officeart/2005/8/layout/hierarchy3"/>
    <dgm:cxn modelId="{8F129AE3-EDB8-4BBC-9686-1EAD5E71DE62}" type="presOf" srcId="{54ED4EBA-2664-4E33-9217-D986AE5B877D}" destId="{2F4F29D1-41F1-4591-A0D7-8116ED5A2869}" srcOrd="0" destOrd="0" presId="urn:microsoft.com/office/officeart/2005/8/layout/hierarchy3"/>
    <dgm:cxn modelId="{FF53F271-433E-4829-B350-B68917221A52}" srcId="{72E06C32-C483-4242-B023-03E6344B9188}" destId="{F83A3E28-2D7C-447B-8470-AFBD76FB9B4F}" srcOrd="4" destOrd="0" parTransId="{DEABDF8C-3689-4A55-A3B5-D49033922B9C}" sibTransId="{AE9E30AA-8699-42A7-A119-815F0994E65E}"/>
    <dgm:cxn modelId="{2B7655FA-42A4-4BD2-9D73-3E1F7787E02C}" type="presParOf" srcId="{2F4F29D1-41F1-4591-A0D7-8116ED5A2869}" destId="{2073C327-5174-4D1A-99BC-FAB2A1D76B12}" srcOrd="0" destOrd="0" presId="urn:microsoft.com/office/officeart/2005/8/layout/hierarchy3"/>
    <dgm:cxn modelId="{57F3EA6F-61F9-4E96-A12E-6B7694F0D07D}" type="presParOf" srcId="{2073C327-5174-4D1A-99BC-FAB2A1D76B12}" destId="{AF99FBCA-AEBB-42E1-A5FB-00647057C2F3}" srcOrd="0" destOrd="0" presId="urn:microsoft.com/office/officeart/2005/8/layout/hierarchy3"/>
    <dgm:cxn modelId="{F6712854-BF58-4675-8370-FC11D5D70942}" type="presParOf" srcId="{AF99FBCA-AEBB-42E1-A5FB-00647057C2F3}" destId="{02BBAB55-4C42-42AD-825A-9B3673F7BF61}" srcOrd="0" destOrd="0" presId="urn:microsoft.com/office/officeart/2005/8/layout/hierarchy3"/>
    <dgm:cxn modelId="{014FBEE5-1D86-4871-B3DE-D3164070F9ED}" type="presParOf" srcId="{AF99FBCA-AEBB-42E1-A5FB-00647057C2F3}" destId="{F5979F79-081C-4F01-858E-5143BD0EF662}" srcOrd="1" destOrd="0" presId="urn:microsoft.com/office/officeart/2005/8/layout/hierarchy3"/>
    <dgm:cxn modelId="{BBE0A096-B79D-43CC-8894-32A262039507}" type="presParOf" srcId="{2073C327-5174-4D1A-99BC-FAB2A1D76B12}" destId="{8BD84E5F-9E59-4A5D-A1E8-57957D7C98CC}" srcOrd="1" destOrd="0" presId="urn:microsoft.com/office/officeart/2005/8/layout/hierarchy3"/>
    <dgm:cxn modelId="{75F26848-1B46-4897-A67A-0AD5B3103C4E}" type="presParOf" srcId="{8BD84E5F-9E59-4A5D-A1E8-57957D7C98CC}" destId="{7B0A2752-8AD8-414D-991B-A2F0E495BF06}" srcOrd="0" destOrd="0" presId="urn:microsoft.com/office/officeart/2005/8/layout/hierarchy3"/>
    <dgm:cxn modelId="{3C05EC0B-AC99-4B29-99D0-630886D8152C}" type="presParOf" srcId="{8BD84E5F-9E59-4A5D-A1E8-57957D7C98CC}" destId="{68FFC050-4E49-4E36-B2F2-1684D685AF5E}" srcOrd="1" destOrd="0" presId="urn:microsoft.com/office/officeart/2005/8/layout/hierarchy3"/>
    <dgm:cxn modelId="{3272DC02-1BCD-48DC-BCA7-6FBB75F44648}" type="presParOf" srcId="{8BD84E5F-9E59-4A5D-A1E8-57957D7C98CC}" destId="{8D75BAEA-AB7A-4003-A865-63DAF67EB121}" srcOrd="2" destOrd="0" presId="urn:microsoft.com/office/officeart/2005/8/layout/hierarchy3"/>
    <dgm:cxn modelId="{4CBF153E-1E67-4FB7-A12B-859459923F41}" type="presParOf" srcId="{8BD84E5F-9E59-4A5D-A1E8-57957D7C98CC}" destId="{2517C31C-0D1E-4355-A1CC-8AA249AED2BF}" srcOrd="3" destOrd="0" presId="urn:microsoft.com/office/officeart/2005/8/layout/hierarchy3"/>
    <dgm:cxn modelId="{E8CEC290-F10E-48F7-BC6A-32BF69ACBE1C}" type="presParOf" srcId="{2F4F29D1-41F1-4591-A0D7-8116ED5A2869}" destId="{5201339C-C44F-45B8-A0B7-599E39A7975E}" srcOrd="1" destOrd="0" presId="urn:microsoft.com/office/officeart/2005/8/layout/hierarchy3"/>
    <dgm:cxn modelId="{3280A2C6-1296-4F5C-852C-3D593EAAA321}" type="presParOf" srcId="{5201339C-C44F-45B8-A0B7-599E39A7975E}" destId="{989EF9FB-74B6-456B-BB5A-8FD9B1C26A85}" srcOrd="0" destOrd="0" presId="urn:microsoft.com/office/officeart/2005/8/layout/hierarchy3"/>
    <dgm:cxn modelId="{23E229DE-8BFC-4E7B-A6A4-3AF1BEFD088A}" type="presParOf" srcId="{989EF9FB-74B6-456B-BB5A-8FD9B1C26A85}" destId="{D44F94F4-5B63-42D3-824F-E2BFEFDBA847}" srcOrd="0" destOrd="0" presId="urn:microsoft.com/office/officeart/2005/8/layout/hierarchy3"/>
    <dgm:cxn modelId="{F1E1DEF6-921F-4D77-BAF4-E58DFEB8FFE4}" type="presParOf" srcId="{989EF9FB-74B6-456B-BB5A-8FD9B1C26A85}" destId="{03832E28-6E63-4B84-8CF6-2237610F3F3B}" srcOrd="1" destOrd="0" presId="urn:microsoft.com/office/officeart/2005/8/layout/hierarchy3"/>
    <dgm:cxn modelId="{2D7B39A9-B49B-404B-A87B-6608B214310D}" type="presParOf" srcId="{5201339C-C44F-45B8-A0B7-599E39A7975E}" destId="{3F133AD8-1A76-4AAE-B8F5-17F20F8F60B6}" srcOrd="1" destOrd="0" presId="urn:microsoft.com/office/officeart/2005/8/layout/hierarchy3"/>
    <dgm:cxn modelId="{88E41F38-7C3F-4680-A5F1-91B3034960E9}" type="presParOf" srcId="{3F133AD8-1A76-4AAE-B8F5-17F20F8F60B6}" destId="{3322C43D-CBB8-419C-9E10-D335CCBD1A68}" srcOrd="0" destOrd="0" presId="urn:microsoft.com/office/officeart/2005/8/layout/hierarchy3"/>
    <dgm:cxn modelId="{B6A2A391-D84D-43C0-807E-BA26650B70AB}" type="presParOf" srcId="{3F133AD8-1A76-4AAE-B8F5-17F20F8F60B6}" destId="{AF322567-E564-48C3-9B01-4AC794F973C8}" srcOrd="1" destOrd="0" presId="urn:microsoft.com/office/officeart/2005/8/layout/hierarchy3"/>
    <dgm:cxn modelId="{A0C7BF3D-7873-4A5C-844E-7396A5CF0569}" type="presParOf" srcId="{3F133AD8-1A76-4AAE-B8F5-17F20F8F60B6}" destId="{038AB67A-88A3-47A5-92F8-75DF9079F1B4}" srcOrd="2" destOrd="0" presId="urn:microsoft.com/office/officeart/2005/8/layout/hierarchy3"/>
    <dgm:cxn modelId="{B4DB75A0-3C43-41CA-BC61-7A418616EA17}" type="presParOf" srcId="{3F133AD8-1A76-4AAE-B8F5-17F20F8F60B6}" destId="{C0F186FA-BC9B-4DDD-92B3-951E006A2545}" srcOrd="3" destOrd="0" presId="urn:microsoft.com/office/officeart/2005/8/layout/hierarchy3"/>
    <dgm:cxn modelId="{3E9D9B02-8A10-470F-935F-1945F0D90807}" type="presParOf" srcId="{3F133AD8-1A76-4AAE-B8F5-17F20F8F60B6}" destId="{19164EC1-E161-4E52-B815-10B8DB883AEE}" srcOrd="4" destOrd="0" presId="urn:microsoft.com/office/officeart/2005/8/layout/hierarchy3"/>
    <dgm:cxn modelId="{53EEC0D1-4F48-49A9-8C53-7C5A95981280}" type="presParOf" srcId="{3F133AD8-1A76-4AAE-B8F5-17F20F8F60B6}" destId="{6268FE93-E29A-4CDB-A09E-D4D4449D512C}" srcOrd="5" destOrd="0" presId="urn:microsoft.com/office/officeart/2005/8/layout/hierarchy3"/>
    <dgm:cxn modelId="{ECD2A587-5DC4-49D9-82FA-B1EEEB6B46C8}" type="presParOf" srcId="{3F133AD8-1A76-4AAE-B8F5-17F20F8F60B6}" destId="{5219720D-692C-4813-9908-91A9658B7D9C}" srcOrd="6" destOrd="0" presId="urn:microsoft.com/office/officeart/2005/8/layout/hierarchy3"/>
    <dgm:cxn modelId="{8B5894CC-4EB8-40AF-B20D-169A0ADABF0D}" type="presParOf" srcId="{3F133AD8-1A76-4AAE-B8F5-17F20F8F60B6}" destId="{9E69D01C-1868-4EEF-BBAD-30B9050193D5}" srcOrd="7" destOrd="0" presId="urn:microsoft.com/office/officeart/2005/8/layout/hierarchy3"/>
    <dgm:cxn modelId="{7BF7A79A-51DE-4404-ACCA-AF995FE30942}" type="presParOf" srcId="{3F133AD8-1A76-4AAE-B8F5-17F20F8F60B6}" destId="{0DBA967E-1543-4FAC-BA36-0822906F1412}" srcOrd="8" destOrd="0" presId="urn:microsoft.com/office/officeart/2005/8/layout/hierarchy3"/>
    <dgm:cxn modelId="{2DA8F779-7905-4A07-815A-082EF2EF02E8}" type="presParOf" srcId="{3F133AD8-1A76-4AAE-B8F5-17F20F8F60B6}" destId="{9426188C-24B0-412D-96BA-CDD216A438B7}" srcOrd="9" destOrd="0" presId="urn:microsoft.com/office/officeart/2005/8/layout/hierarchy3"/>
  </dgm:cxnLst>
  <dgm:bg/>
  <dgm:whole/>
</dgm:dataModel>
</file>

<file path=ppt/diagrams/data2.xml><?xml version="1.0" encoding="utf-8"?>
<dgm:dataModel xmlns:dgm="http://schemas.openxmlformats.org/drawingml/2006/diagram" xmlns:a="http://schemas.openxmlformats.org/drawingml/2006/main">
  <dgm:ptLst>
    <dgm:pt modelId="{9B478222-88A3-4DBB-8917-501C7253E59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231B44BF-9309-42EB-92C9-D530DCFABF80}">
      <dgm:prSet phldrT="[Text]" custT="1"/>
      <dgm:spPr/>
      <dgm:t>
        <a:bodyPr/>
        <a:lstStyle/>
        <a:p>
          <a:r>
            <a:rPr lang="id-ID" sz="2400" dirty="0" smtClean="0"/>
            <a:t>Bagi Manajemen</a:t>
          </a:r>
          <a:endParaRPr lang="id-ID" sz="2400" dirty="0"/>
        </a:p>
      </dgm:t>
    </dgm:pt>
    <dgm:pt modelId="{F35DD551-AFEB-4D99-B6FB-88CED115592E}" type="parTrans" cxnId="{449E4B5B-152F-4BCC-AAE4-76252556AD0C}">
      <dgm:prSet/>
      <dgm:spPr/>
      <dgm:t>
        <a:bodyPr/>
        <a:lstStyle/>
        <a:p>
          <a:endParaRPr lang="id-ID" sz="2400"/>
        </a:p>
      </dgm:t>
    </dgm:pt>
    <dgm:pt modelId="{6AADB0CB-9F5F-4C8B-A6FC-A29E29430D55}" type="sibTrans" cxnId="{449E4B5B-152F-4BCC-AAE4-76252556AD0C}">
      <dgm:prSet/>
      <dgm:spPr/>
      <dgm:t>
        <a:bodyPr/>
        <a:lstStyle/>
        <a:p>
          <a:endParaRPr lang="id-ID" sz="2400"/>
        </a:p>
      </dgm:t>
    </dgm:pt>
    <dgm:pt modelId="{7C28970B-4CCA-46B6-98BC-96F3FD1331F3}">
      <dgm:prSet phldrT="[Text]" custT="1"/>
      <dgm:spPr/>
      <dgm:t>
        <a:bodyPr/>
        <a:lstStyle/>
        <a:p>
          <a:r>
            <a:rPr lang="id-ID" sz="1800" dirty="0" smtClean="0"/>
            <a:t>Mengevaluasi kinerja perusahaan, pertimbangan dalam memberikan kompensasi, pengembangan karier karyawan</a:t>
          </a:r>
          <a:endParaRPr lang="id-ID" sz="1800" dirty="0"/>
        </a:p>
      </dgm:t>
    </dgm:pt>
    <dgm:pt modelId="{BB4CCA6D-80BA-4430-951C-F2DE43711035}" type="parTrans" cxnId="{0D0F0E5D-75B1-4584-AB24-BBCB01380E39}">
      <dgm:prSet/>
      <dgm:spPr/>
      <dgm:t>
        <a:bodyPr/>
        <a:lstStyle/>
        <a:p>
          <a:endParaRPr lang="id-ID" sz="2400"/>
        </a:p>
      </dgm:t>
    </dgm:pt>
    <dgm:pt modelId="{3D2AE541-F728-4FE2-B758-A42E0FC335EC}" type="sibTrans" cxnId="{0D0F0E5D-75B1-4584-AB24-BBCB01380E39}">
      <dgm:prSet/>
      <dgm:spPr/>
      <dgm:t>
        <a:bodyPr/>
        <a:lstStyle/>
        <a:p>
          <a:endParaRPr lang="id-ID" sz="2400"/>
        </a:p>
      </dgm:t>
    </dgm:pt>
    <dgm:pt modelId="{CFE2B5F0-699B-42B7-94E2-1C68D4E80BB7}">
      <dgm:prSet phldrT="[Text]" custT="1"/>
      <dgm:spPr/>
      <dgm:t>
        <a:bodyPr/>
        <a:lstStyle/>
        <a:p>
          <a:r>
            <a:rPr lang="id-ID" sz="2400" dirty="0" smtClean="0"/>
            <a:t>Bagi Pemegang Saham</a:t>
          </a:r>
          <a:endParaRPr lang="id-ID" sz="2400" dirty="0"/>
        </a:p>
      </dgm:t>
    </dgm:pt>
    <dgm:pt modelId="{CA2CE0CF-BE8B-41E5-A6D3-F6FCD854C5AD}" type="parTrans" cxnId="{5130E161-85E2-4CE8-875C-7E3AA976AF34}">
      <dgm:prSet/>
      <dgm:spPr/>
      <dgm:t>
        <a:bodyPr/>
        <a:lstStyle/>
        <a:p>
          <a:endParaRPr lang="id-ID" sz="2400"/>
        </a:p>
      </dgm:t>
    </dgm:pt>
    <dgm:pt modelId="{1F17CEF4-A490-46F1-85DC-B64D754C5FB0}" type="sibTrans" cxnId="{5130E161-85E2-4CE8-875C-7E3AA976AF34}">
      <dgm:prSet/>
      <dgm:spPr/>
      <dgm:t>
        <a:bodyPr/>
        <a:lstStyle/>
        <a:p>
          <a:endParaRPr lang="id-ID" sz="2400"/>
        </a:p>
      </dgm:t>
    </dgm:pt>
    <dgm:pt modelId="{5A5898B2-2D50-4F80-B1A0-4EF1D81A313B}">
      <dgm:prSet phldrT="[Text]" custT="1"/>
      <dgm:spPr/>
      <dgm:t>
        <a:bodyPr/>
        <a:lstStyle/>
        <a:p>
          <a:r>
            <a:rPr lang="id-ID" sz="1800" dirty="0" smtClean="0"/>
            <a:t>Mengetahui kinerja keuangan perusahaan, pendapatan pemegang saham, dan keamanan investasi</a:t>
          </a:r>
          <a:endParaRPr lang="id-ID" sz="1800" dirty="0"/>
        </a:p>
      </dgm:t>
    </dgm:pt>
    <dgm:pt modelId="{6814A237-C296-4060-9C72-85203C3187BB}" type="parTrans" cxnId="{A79D974F-A53C-4A00-9C1A-7C598202E4B3}">
      <dgm:prSet/>
      <dgm:spPr/>
      <dgm:t>
        <a:bodyPr/>
        <a:lstStyle/>
        <a:p>
          <a:endParaRPr lang="id-ID" sz="2400"/>
        </a:p>
      </dgm:t>
    </dgm:pt>
    <dgm:pt modelId="{7BFA8076-9784-478D-B3B4-1DA8979B6143}" type="sibTrans" cxnId="{A79D974F-A53C-4A00-9C1A-7C598202E4B3}">
      <dgm:prSet/>
      <dgm:spPr/>
      <dgm:t>
        <a:bodyPr/>
        <a:lstStyle/>
        <a:p>
          <a:endParaRPr lang="id-ID" sz="2400"/>
        </a:p>
      </dgm:t>
    </dgm:pt>
    <dgm:pt modelId="{CDD39209-9C1F-4326-B0AA-4040CA2B011F}">
      <dgm:prSet phldrT="[Text]" custT="1"/>
      <dgm:spPr/>
      <dgm:t>
        <a:bodyPr/>
        <a:lstStyle/>
        <a:p>
          <a:r>
            <a:rPr lang="id-ID" sz="2400" dirty="0" smtClean="0"/>
            <a:t>Bagi Kreditur</a:t>
          </a:r>
          <a:endParaRPr lang="id-ID" sz="2400" dirty="0"/>
        </a:p>
      </dgm:t>
    </dgm:pt>
    <dgm:pt modelId="{120F83A6-F3D3-4CB4-AA20-3A4E57D490B0}" type="parTrans" cxnId="{B8AF400D-DA3B-49FD-BC9D-D4E226D5AB9A}">
      <dgm:prSet/>
      <dgm:spPr/>
      <dgm:t>
        <a:bodyPr/>
        <a:lstStyle/>
        <a:p>
          <a:endParaRPr lang="id-ID" sz="2400"/>
        </a:p>
      </dgm:t>
    </dgm:pt>
    <dgm:pt modelId="{952936A7-2C0B-41B3-88AF-B4BF3046806E}" type="sibTrans" cxnId="{B8AF400D-DA3B-49FD-BC9D-D4E226D5AB9A}">
      <dgm:prSet/>
      <dgm:spPr/>
      <dgm:t>
        <a:bodyPr/>
        <a:lstStyle/>
        <a:p>
          <a:endParaRPr lang="id-ID" sz="2400"/>
        </a:p>
      </dgm:t>
    </dgm:pt>
    <dgm:pt modelId="{95F501B6-A1E2-4AC5-ADBB-0D88F1793999}">
      <dgm:prSet phldrT="[Text]" custT="1"/>
      <dgm:spPr/>
      <dgm:t>
        <a:bodyPr/>
        <a:lstStyle/>
        <a:p>
          <a:r>
            <a:rPr lang="id-ID" sz="1800" dirty="0" smtClean="0"/>
            <a:t>Mengetahui kemampuan perusahaan dalam melunasi utang beserta bunganya</a:t>
          </a:r>
          <a:endParaRPr lang="id-ID" sz="1800" dirty="0"/>
        </a:p>
      </dgm:t>
    </dgm:pt>
    <dgm:pt modelId="{41E772CE-A3F3-4125-9175-915A8E5B5414}" type="parTrans" cxnId="{6959978E-DB01-4843-83A3-BE5E3C23ED3A}">
      <dgm:prSet/>
      <dgm:spPr/>
      <dgm:t>
        <a:bodyPr/>
        <a:lstStyle/>
        <a:p>
          <a:endParaRPr lang="id-ID" sz="2400"/>
        </a:p>
      </dgm:t>
    </dgm:pt>
    <dgm:pt modelId="{301131D2-F84D-41A4-9B5B-0F620DD48A2F}" type="sibTrans" cxnId="{6959978E-DB01-4843-83A3-BE5E3C23ED3A}">
      <dgm:prSet/>
      <dgm:spPr/>
      <dgm:t>
        <a:bodyPr/>
        <a:lstStyle/>
        <a:p>
          <a:endParaRPr lang="id-ID" sz="2400"/>
        </a:p>
      </dgm:t>
    </dgm:pt>
    <dgm:pt modelId="{DB6D6845-25C8-4440-9740-3ABFC6DE0F72}">
      <dgm:prSet phldrT="[Text]" custT="1"/>
      <dgm:spPr/>
      <dgm:t>
        <a:bodyPr/>
        <a:lstStyle/>
        <a:p>
          <a:r>
            <a:rPr lang="id-ID" sz="2400" dirty="0" smtClean="0"/>
            <a:t>Bagi Pemerintah</a:t>
          </a:r>
          <a:endParaRPr lang="id-ID" sz="2400" dirty="0"/>
        </a:p>
      </dgm:t>
    </dgm:pt>
    <dgm:pt modelId="{F9E6500A-F861-472F-9F4F-4379ADF8D360}" type="parTrans" cxnId="{C9DBCA2C-02AA-4BC6-9AB1-0FFA585C09A6}">
      <dgm:prSet/>
      <dgm:spPr/>
      <dgm:t>
        <a:bodyPr/>
        <a:lstStyle/>
        <a:p>
          <a:endParaRPr lang="id-ID" sz="2400"/>
        </a:p>
      </dgm:t>
    </dgm:pt>
    <dgm:pt modelId="{7D736673-965E-4AD9-B17C-773CD7BFC8E4}" type="sibTrans" cxnId="{C9DBCA2C-02AA-4BC6-9AB1-0FFA585C09A6}">
      <dgm:prSet/>
      <dgm:spPr/>
      <dgm:t>
        <a:bodyPr/>
        <a:lstStyle/>
        <a:p>
          <a:endParaRPr lang="id-ID" sz="2400"/>
        </a:p>
      </dgm:t>
    </dgm:pt>
    <dgm:pt modelId="{627AE902-1447-4B17-B325-D262D3A7530A}">
      <dgm:prSet phldrT="[Text]" custT="1"/>
      <dgm:spPr/>
      <dgm:t>
        <a:bodyPr/>
        <a:lstStyle/>
        <a:p>
          <a:r>
            <a:rPr lang="id-ID" sz="2400" dirty="0" smtClean="0"/>
            <a:t>Bagi Karyawan</a:t>
          </a:r>
          <a:endParaRPr lang="id-ID" sz="2400" dirty="0"/>
        </a:p>
      </dgm:t>
    </dgm:pt>
    <dgm:pt modelId="{4829EF7A-2B3E-4433-8344-C62D69482A39}" type="parTrans" cxnId="{60FF0DF4-DE61-4456-B4E2-820AB2D9818E}">
      <dgm:prSet/>
      <dgm:spPr/>
      <dgm:t>
        <a:bodyPr/>
        <a:lstStyle/>
        <a:p>
          <a:endParaRPr lang="id-ID" sz="2400"/>
        </a:p>
      </dgm:t>
    </dgm:pt>
    <dgm:pt modelId="{B2C43E01-F5C2-4B1E-8584-B01576EFDEE1}" type="sibTrans" cxnId="{60FF0DF4-DE61-4456-B4E2-820AB2D9818E}">
      <dgm:prSet/>
      <dgm:spPr/>
      <dgm:t>
        <a:bodyPr/>
        <a:lstStyle/>
        <a:p>
          <a:endParaRPr lang="id-ID" sz="2400"/>
        </a:p>
      </dgm:t>
    </dgm:pt>
    <dgm:pt modelId="{0323F2F1-7A90-4AF3-8C9E-38453B420B9C}">
      <dgm:prSet phldrT="[Text]" custT="1"/>
      <dgm:spPr/>
      <dgm:t>
        <a:bodyPr/>
        <a:lstStyle/>
        <a:p>
          <a:r>
            <a:rPr lang="id-ID" sz="1800" dirty="0" smtClean="0"/>
            <a:t>Penentuan besarnya pajak oleh pemerintah</a:t>
          </a:r>
          <a:endParaRPr lang="id-ID" sz="1800" dirty="0"/>
        </a:p>
      </dgm:t>
    </dgm:pt>
    <dgm:pt modelId="{83F34C90-C355-421E-B06B-2D958DA9BDC0}" type="parTrans" cxnId="{846CCAAE-46B3-4C81-BC2F-F98CFD7D10AE}">
      <dgm:prSet/>
      <dgm:spPr/>
      <dgm:t>
        <a:bodyPr/>
        <a:lstStyle/>
        <a:p>
          <a:endParaRPr lang="id-ID" sz="2400"/>
        </a:p>
      </dgm:t>
    </dgm:pt>
    <dgm:pt modelId="{B80E199D-C4AB-4344-AD56-1D2C8E611D7B}" type="sibTrans" cxnId="{846CCAAE-46B3-4C81-BC2F-F98CFD7D10AE}">
      <dgm:prSet/>
      <dgm:spPr/>
      <dgm:t>
        <a:bodyPr/>
        <a:lstStyle/>
        <a:p>
          <a:endParaRPr lang="id-ID" sz="2400"/>
        </a:p>
      </dgm:t>
    </dgm:pt>
    <dgm:pt modelId="{18E73C5D-93C6-4D57-8EFB-BD4829FDAEDD}">
      <dgm:prSet phldrT="[Text]" custT="1"/>
      <dgm:spPr/>
      <dgm:t>
        <a:bodyPr/>
        <a:lstStyle/>
        <a:p>
          <a:r>
            <a:rPr lang="id-ID" sz="1800" dirty="0" smtClean="0"/>
            <a:t>Penghasilan yang memadai, kualitas kerja, besarnya kompensasi yang diterima</a:t>
          </a:r>
          <a:endParaRPr lang="id-ID" sz="1800" dirty="0"/>
        </a:p>
      </dgm:t>
    </dgm:pt>
    <dgm:pt modelId="{59BD6E6A-50FD-4E7A-9D99-11AFE7D7BE97}" type="parTrans" cxnId="{BAFC00CC-AD08-4F2F-BFF9-F018E158EC7F}">
      <dgm:prSet/>
      <dgm:spPr/>
      <dgm:t>
        <a:bodyPr/>
        <a:lstStyle/>
        <a:p>
          <a:endParaRPr lang="id-ID" sz="2400"/>
        </a:p>
      </dgm:t>
    </dgm:pt>
    <dgm:pt modelId="{C142E59F-7E40-43B1-961A-C1C86BD830A1}" type="sibTrans" cxnId="{BAFC00CC-AD08-4F2F-BFF9-F018E158EC7F}">
      <dgm:prSet/>
      <dgm:spPr/>
      <dgm:t>
        <a:bodyPr/>
        <a:lstStyle/>
        <a:p>
          <a:endParaRPr lang="id-ID" sz="2400"/>
        </a:p>
      </dgm:t>
    </dgm:pt>
    <dgm:pt modelId="{724780A7-A0E7-40EB-92A8-1412B5954B59}" type="pres">
      <dgm:prSet presAssocID="{9B478222-88A3-4DBB-8917-501C7253E597}" presName="Name0" presStyleCnt="0">
        <dgm:presLayoutVars>
          <dgm:dir/>
          <dgm:animLvl val="lvl"/>
          <dgm:resizeHandles val="exact"/>
        </dgm:presLayoutVars>
      </dgm:prSet>
      <dgm:spPr/>
      <dgm:t>
        <a:bodyPr/>
        <a:lstStyle/>
        <a:p>
          <a:endParaRPr lang="id-ID"/>
        </a:p>
      </dgm:t>
    </dgm:pt>
    <dgm:pt modelId="{91AF0810-231B-4708-A8F2-29DD78C17059}" type="pres">
      <dgm:prSet presAssocID="{231B44BF-9309-42EB-92C9-D530DCFABF80}" presName="linNode" presStyleCnt="0"/>
      <dgm:spPr/>
    </dgm:pt>
    <dgm:pt modelId="{52D97865-F803-4A5E-ACCD-2875458DA169}" type="pres">
      <dgm:prSet presAssocID="{231B44BF-9309-42EB-92C9-D530DCFABF80}" presName="parentText" presStyleLbl="node1" presStyleIdx="0" presStyleCnt="5">
        <dgm:presLayoutVars>
          <dgm:chMax val="1"/>
          <dgm:bulletEnabled val="1"/>
        </dgm:presLayoutVars>
      </dgm:prSet>
      <dgm:spPr/>
      <dgm:t>
        <a:bodyPr/>
        <a:lstStyle/>
        <a:p>
          <a:endParaRPr lang="id-ID"/>
        </a:p>
      </dgm:t>
    </dgm:pt>
    <dgm:pt modelId="{3C887748-BB54-4F13-A00D-A6B484C4C813}" type="pres">
      <dgm:prSet presAssocID="{231B44BF-9309-42EB-92C9-D530DCFABF80}" presName="descendantText" presStyleLbl="alignAccFollowNode1" presStyleIdx="0" presStyleCnt="5">
        <dgm:presLayoutVars>
          <dgm:bulletEnabled val="1"/>
        </dgm:presLayoutVars>
      </dgm:prSet>
      <dgm:spPr/>
      <dgm:t>
        <a:bodyPr/>
        <a:lstStyle/>
        <a:p>
          <a:endParaRPr lang="id-ID"/>
        </a:p>
      </dgm:t>
    </dgm:pt>
    <dgm:pt modelId="{20041694-83F0-4998-B0C4-55C1BA8C79C5}" type="pres">
      <dgm:prSet presAssocID="{6AADB0CB-9F5F-4C8B-A6FC-A29E29430D55}" presName="sp" presStyleCnt="0"/>
      <dgm:spPr/>
    </dgm:pt>
    <dgm:pt modelId="{665BC182-B1A0-4BA5-B9DA-4C285725320B}" type="pres">
      <dgm:prSet presAssocID="{CFE2B5F0-699B-42B7-94E2-1C68D4E80BB7}" presName="linNode" presStyleCnt="0"/>
      <dgm:spPr/>
    </dgm:pt>
    <dgm:pt modelId="{D5E09ADD-EC5E-46DA-8697-F962619E196B}" type="pres">
      <dgm:prSet presAssocID="{CFE2B5F0-699B-42B7-94E2-1C68D4E80BB7}" presName="parentText" presStyleLbl="node1" presStyleIdx="1" presStyleCnt="5">
        <dgm:presLayoutVars>
          <dgm:chMax val="1"/>
          <dgm:bulletEnabled val="1"/>
        </dgm:presLayoutVars>
      </dgm:prSet>
      <dgm:spPr/>
      <dgm:t>
        <a:bodyPr/>
        <a:lstStyle/>
        <a:p>
          <a:endParaRPr lang="id-ID"/>
        </a:p>
      </dgm:t>
    </dgm:pt>
    <dgm:pt modelId="{C5B48225-F422-4313-AD7C-BBA019FA5374}" type="pres">
      <dgm:prSet presAssocID="{CFE2B5F0-699B-42B7-94E2-1C68D4E80BB7}" presName="descendantText" presStyleLbl="alignAccFollowNode1" presStyleIdx="1" presStyleCnt="5">
        <dgm:presLayoutVars>
          <dgm:bulletEnabled val="1"/>
        </dgm:presLayoutVars>
      </dgm:prSet>
      <dgm:spPr/>
      <dgm:t>
        <a:bodyPr/>
        <a:lstStyle/>
        <a:p>
          <a:endParaRPr lang="id-ID"/>
        </a:p>
      </dgm:t>
    </dgm:pt>
    <dgm:pt modelId="{B78B45DA-25A4-4E95-9A9D-40E0FB2D7A38}" type="pres">
      <dgm:prSet presAssocID="{1F17CEF4-A490-46F1-85DC-B64D754C5FB0}" presName="sp" presStyleCnt="0"/>
      <dgm:spPr/>
    </dgm:pt>
    <dgm:pt modelId="{47E20D41-B128-4FCC-9F58-04F35F4170A0}" type="pres">
      <dgm:prSet presAssocID="{CDD39209-9C1F-4326-B0AA-4040CA2B011F}" presName="linNode" presStyleCnt="0"/>
      <dgm:spPr/>
    </dgm:pt>
    <dgm:pt modelId="{635E0DF4-82A7-4C34-A588-0CB761BBAC9A}" type="pres">
      <dgm:prSet presAssocID="{CDD39209-9C1F-4326-B0AA-4040CA2B011F}" presName="parentText" presStyleLbl="node1" presStyleIdx="2" presStyleCnt="5">
        <dgm:presLayoutVars>
          <dgm:chMax val="1"/>
          <dgm:bulletEnabled val="1"/>
        </dgm:presLayoutVars>
      </dgm:prSet>
      <dgm:spPr/>
      <dgm:t>
        <a:bodyPr/>
        <a:lstStyle/>
        <a:p>
          <a:endParaRPr lang="id-ID"/>
        </a:p>
      </dgm:t>
    </dgm:pt>
    <dgm:pt modelId="{29289320-5928-4C7F-9203-811A1BF7FC16}" type="pres">
      <dgm:prSet presAssocID="{CDD39209-9C1F-4326-B0AA-4040CA2B011F}" presName="descendantText" presStyleLbl="alignAccFollowNode1" presStyleIdx="2" presStyleCnt="5">
        <dgm:presLayoutVars>
          <dgm:bulletEnabled val="1"/>
        </dgm:presLayoutVars>
      </dgm:prSet>
      <dgm:spPr/>
      <dgm:t>
        <a:bodyPr/>
        <a:lstStyle/>
        <a:p>
          <a:endParaRPr lang="id-ID"/>
        </a:p>
      </dgm:t>
    </dgm:pt>
    <dgm:pt modelId="{C15211C4-11EE-4E7E-A174-A9DE169D0956}" type="pres">
      <dgm:prSet presAssocID="{952936A7-2C0B-41B3-88AF-B4BF3046806E}" presName="sp" presStyleCnt="0"/>
      <dgm:spPr/>
    </dgm:pt>
    <dgm:pt modelId="{68A0D228-8C58-46D4-96CE-F984F1FE2F3A}" type="pres">
      <dgm:prSet presAssocID="{DB6D6845-25C8-4440-9740-3ABFC6DE0F72}" presName="linNode" presStyleCnt="0"/>
      <dgm:spPr/>
    </dgm:pt>
    <dgm:pt modelId="{CDFDB704-A862-4E2E-901A-920906DFD702}" type="pres">
      <dgm:prSet presAssocID="{DB6D6845-25C8-4440-9740-3ABFC6DE0F72}" presName="parentText" presStyleLbl="node1" presStyleIdx="3" presStyleCnt="5">
        <dgm:presLayoutVars>
          <dgm:chMax val="1"/>
          <dgm:bulletEnabled val="1"/>
        </dgm:presLayoutVars>
      </dgm:prSet>
      <dgm:spPr/>
      <dgm:t>
        <a:bodyPr/>
        <a:lstStyle/>
        <a:p>
          <a:endParaRPr lang="id-ID"/>
        </a:p>
      </dgm:t>
    </dgm:pt>
    <dgm:pt modelId="{C7F515E0-37DA-49B2-BFA9-AE146FCD4B56}" type="pres">
      <dgm:prSet presAssocID="{DB6D6845-25C8-4440-9740-3ABFC6DE0F72}" presName="descendantText" presStyleLbl="alignAccFollowNode1" presStyleIdx="3" presStyleCnt="5">
        <dgm:presLayoutVars>
          <dgm:bulletEnabled val="1"/>
        </dgm:presLayoutVars>
      </dgm:prSet>
      <dgm:spPr/>
      <dgm:t>
        <a:bodyPr/>
        <a:lstStyle/>
        <a:p>
          <a:endParaRPr lang="id-ID"/>
        </a:p>
      </dgm:t>
    </dgm:pt>
    <dgm:pt modelId="{8874A487-E533-4D35-BCFA-3AA877D5E43D}" type="pres">
      <dgm:prSet presAssocID="{7D736673-965E-4AD9-B17C-773CD7BFC8E4}" presName="sp" presStyleCnt="0"/>
      <dgm:spPr/>
    </dgm:pt>
    <dgm:pt modelId="{3AF9456A-ECA9-4783-B85B-C2F7A8B10E80}" type="pres">
      <dgm:prSet presAssocID="{627AE902-1447-4B17-B325-D262D3A7530A}" presName="linNode" presStyleCnt="0"/>
      <dgm:spPr/>
    </dgm:pt>
    <dgm:pt modelId="{F21DC29A-690B-47D7-8F6F-A060D48113F0}" type="pres">
      <dgm:prSet presAssocID="{627AE902-1447-4B17-B325-D262D3A7530A}" presName="parentText" presStyleLbl="node1" presStyleIdx="4" presStyleCnt="5">
        <dgm:presLayoutVars>
          <dgm:chMax val="1"/>
          <dgm:bulletEnabled val="1"/>
        </dgm:presLayoutVars>
      </dgm:prSet>
      <dgm:spPr/>
      <dgm:t>
        <a:bodyPr/>
        <a:lstStyle/>
        <a:p>
          <a:endParaRPr lang="id-ID"/>
        </a:p>
      </dgm:t>
    </dgm:pt>
    <dgm:pt modelId="{3618DBB0-DC11-437E-82C9-ED82F5D862B5}" type="pres">
      <dgm:prSet presAssocID="{627AE902-1447-4B17-B325-D262D3A7530A}" presName="descendantText" presStyleLbl="alignAccFollowNode1" presStyleIdx="4" presStyleCnt="5">
        <dgm:presLayoutVars>
          <dgm:bulletEnabled val="1"/>
        </dgm:presLayoutVars>
      </dgm:prSet>
      <dgm:spPr/>
      <dgm:t>
        <a:bodyPr/>
        <a:lstStyle/>
        <a:p>
          <a:endParaRPr lang="id-ID"/>
        </a:p>
      </dgm:t>
    </dgm:pt>
  </dgm:ptLst>
  <dgm:cxnLst>
    <dgm:cxn modelId="{55C79CDE-17FF-4FA3-B2A9-FA26DE4A4B4C}" type="presOf" srcId="{95F501B6-A1E2-4AC5-ADBB-0D88F1793999}" destId="{29289320-5928-4C7F-9203-811A1BF7FC16}" srcOrd="0" destOrd="0" presId="urn:microsoft.com/office/officeart/2005/8/layout/vList5"/>
    <dgm:cxn modelId="{89BB1E81-4388-4226-AD5A-AF5DB8F6B1EA}" type="presOf" srcId="{18E73C5D-93C6-4D57-8EFB-BD4829FDAEDD}" destId="{3618DBB0-DC11-437E-82C9-ED82F5D862B5}" srcOrd="0" destOrd="0" presId="urn:microsoft.com/office/officeart/2005/8/layout/vList5"/>
    <dgm:cxn modelId="{BAFC00CC-AD08-4F2F-BFF9-F018E158EC7F}" srcId="{627AE902-1447-4B17-B325-D262D3A7530A}" destId="{18E73C5D-93C6-4D57-8EFB-BD4829FDAEDD}" srcOrd="0" destOrd="0" parTransId="{59BD6E6A-50FD-4E7A-9D99-11AFE7D7BE97}" sibTransId="{C142E59F-7E40-43B1-961A-C1C86BD830A1}"/>
    <dgm:cxn modelId="{BA8F2F11-56E6-4D3D-B2C5-6A7DCB859144}" type="presOf" srcId="{5A5898B2-2D50-4F80-B1A0-4EF1D81A313B}" destId="{C5B48225-F422-4313-AD7C-BBA019FA5374}" srcOrd="0" destOrd="0" presId="urn:microsoft.com/office/officeart/2005/8/layout/vList5"/>
    <dgm:cxn modelId="{110D4036-E87F-448E-A046-FC622A70278B}" type="presOf" srcId="{7C28970B-4CCA-46B6-98BC-96F3FD1331F3}" destId="{3C887748-BB54-4F13-A00D-A6B484C4C813}" srcOrd="0" destOrd="0" presId="urn:microsoft.com/office/officeart/2005/8/layout/vList5"/>
    <dgm:cxn modelId="{A33EAB49-E51C-4091-9F6E-6AF50317975C}" type="presOf" srcId="{CFE2B5F0-699B-42B7-94E2-1C68D4E80BB7}" destId="{D5E09ADD-EC5E-46DA-8697-F962619E196B}" srcOrd="0" destOrd="0" presId="urn:microsoft.com/office/officeart/2005/8/layout/vList5"/>
    <dgm:cxn modelId="{0D0F0E5D-75B1-4584-AB24-BBCB01380E39}" srcId="{231B44BF-9309-42EB-92C9-D530DCFABF80}" destId="{7C28970B-4CCA-46B6-98BC-96F3FD1331F3}" srcOrd="0" destOrd="0" parTransId="{BB4CCA6D-80BA-4430-951C-F2DE43711035}" sibTransId="{3D2AE541-F728-4FE2-B758-A42E0FC335EC}"/>
    <dgm:cxn modelId="{6959978E-DB01-4843-83A3-BE5E3C23ED3A}" srcId="{CDD39209-9C1F-4326-B0AA-4040CA2B011F}" destId="{95F501B6-A1E2-4AC5-ADBB-0D88F1793999}" srcOrd="0" destOrd="0" parTransId="{41E772CE-A3F3-4125-9175-915A8E5B5414}" sibTransId="{301131D2-F84D-41A4-9B5B-0F620DD48A2F}"/>
    <dgm:cxn modelId="{449E4B5B-152F-4BCC-AAE4-76252556AD0C}" srcId="{9B478222-88A3-4DBB-8917-501C7253E597}" destId="{231B44BF-9309-42EB-92C9-D530DCFABF80}" srcOrd="0" destOrd="0" parTransId="{F35DD551-AFEB-4D99-B6FB-88CED115592E}" sibTransId="{6AADB0CB-9F5F-4C8B-A6FC-A29E29430D55}"/>
    <dgm:cxn modelId="{846CCAAE-46B3-4C81-BC2F-F98CFD7D10AE}" srcId="{DB6D6845-25C8-4440-9740-3ABFC6DE0F72}" destId="{0323F2F1-7A90-4AF3-8C9E-38453B420B9C}" srcOrd="0" destOrd="0" parTransId="{83F34C90-C355-421E-B06B-2D958DA9BDC0}" sibTransId="{B80E199D-C4AB-4344-AD56-1D2C8E611D7B}"/>
    <dgm:cxn modelId="{60FF0DF4-DE61-4456-B4E2-820AB2D9818E}" srcId="{9B478222-88A3-4DBB-8917-501C7253E597}" destId="{627AE902-1447-4B17-B325-D262D3A7530A}" srcOrd="4" destOrd="0" parTransId="{4829EF7A-2B3E-4433-8344-C62D69482A39}" sibTransId="{B2C43E01-F5C2-4B1E-8584-B01576EFDEE1}"/>
    <dgm:cxn modelId="{B8AF400D-DA3B-49FD-BC9D-D4E226D5AB9A}" srcId="{9B478222-88A3-4DBB-8917-501C7253E597}" destId="{CDD39209-9C1F-4326-B0AA-4040CA2B011F}" srcOrd="2" destOrd="0" parTransId="{120F83A6-F3D3-4CB4-AA20-3A4E57D490B0}" sibTransId="{952936A7-2C0B-41B3-88AF-B4BF3046806E}"/>
    <dgm:cxn modelId="{BBFAF3ED-89BE-47C6-9223-78D4EA38426E}" type="presOf" srcId="{DB6D6845-25C8-4440-9740-3ABFC6DE0F72}" destId="{CDFDB704-A862-4E2E-901A-920906DFD702}" srcOrd="0" destOrd="0" presId="urn:microsoft.com/office/officeart/2005/8/layout/vList5"/>
    <dgm:cxn modelId="{A79D974F-A53C-4A00-9C1A-7C598202E4B3}" srcId="{CFE2B5F0-699B-42B7-94E2-1C68D4E80BB7}" destId="{5A5898B2-2D50-4F80-B1A0-4EF1D81A313B}" srcOrd="0" destOrd="0" parTransId="{6814A237-C296-4060-9C72-85203C3187BB}" sibTransId="{7BFA8076-9784-478D-B3B4-1DA8979B6143}"/>
    <dgm:cxn modelId="{B02A7412-1383-4A54-B20C-826F2CDDBDBF}" type="presOf" srcId="{231B44BF-9309-42EB-92C9-D530DCFABF80}" destId="{52D97865-F803-4A5E-ACCD-2875458DA169}" srcOrd="0" destOrd="0" presId="urn:microsoft.com/office/officeart/2005/8/layout/vList5"/>
    <dgm:cxn modelId="{FC4C2677-4ACC-4327-9D2E-FF1C492488AD}" type="presOf" srcId="{627AE902-1447-4B17-B325-D262D3A7530A}" destId="{F21DC29A-690B-47D7-8F6F-A060D48113F0}" srcOrd="0" destOrd="0" presId="urn:microsoft.com/office/officeart/2005/8/layout/vList5"/>
    <dgm:cxn modelId="{42DDDF47-693A-4239-970C-83AC67AFEDB4}" type="presOf" srcId="{0323F2F1-7A90-4AF3-8C9E-38453B420B9C}" destId="{C7F515E0-37DA-49B2-BFA9-AE146FCD4B56}" srcOrd="0" destOrd="0" presId="urn:microsoft.com/office/officeart/2005/8/layout/vList5"/>
    <dgm:cxn modelId="{70FA4F30-61BF-4230-B0CA-A53BC8BAF328}" type="presOf" srcId="{9B478222-88A3-4DBB-8917-501C7253E597}" destId="{724780A7-A0E7-40EB-92A8-1412B5954B59}" srcOrd="0" destOrd="0" presId="urn:microsoft.com/office/officeart/2005/8/layout/vList5"/>
    <dgm:cxn modelId="{5130E161-85E2-4CE8-875C-7E3AA976AF34}" srcId="{9B478222-88A3-4DBB-8917-501C7253E597}" destId="{CFE2B5F0-699B-42B7-94E2-1C68D4E80BB7}" srcOrd="1" destOrd="0" parTransId="{CA2CE0CF-BE8B-41E5-A6D3-F6FCD854C5AD}" sibTransId="{1F17CEF4-A490-46F1-85DC-B64D754C5FB0}"/>
    <dgm:cxn modelId="{C9DBCA2C-02AA-4BC6-9AB1-0FFA585C09A6}" srcId="{9B478222-88A3-4DBB-8917-501C7253E597}" destId="{DB6D6845-25C8-4440-9740-3ABFC6DE0F72}" srcOrd="3" destOrd="0" parTransId="{F9E6500A-F861-472F-9F4F-4379ADF8D360}" sibTransId="{7D736673-965E-4AD9-B17C-773CD7BFC8E4}"/>
    <dgm:cxn modelId="{A6CEF9CC-9CD7-4852-B29A-F99A7D97E2BA}" type="presOf" srcId="{CDD39209-9C1F-4326-B0AA-4040CA2B011F}" destId="{635E0DF4-82A7-4C34-A588-0CB761BBAC9A}" srcOrd="0" destOrd="0" presId="urn:microsoft.com/office/officeart/2005/8/layout/vList5"/>
    <dgm:cxn modelId="{1129E006-9C16-4985-95A8-48C38418F549}" type="presParOf" srcId="{724780A7-A0E7-40EB-92A8-1412B5954B59}" destId="{91AF0810-231B-4708-A8F2-29DD78C17059}" srcOrd="0" destOrd="0" presId="urn:microsoft.com/office/officeart/2005/8/layout/vList5"/>
    <dgm:cxn modelId="{5BAD9EB4-0F50-443B-A177-4F473CE20FE4}" type="presParOf" srcId="{91AF0810-231B-4708-A8F2-29DD78C17059}" destId="{52D97865-F803-4A5E-ACCD-2875458DA169}" srcOrd="0" destOrd="0" presId="urn:microsoft.com/office/officeart/2005/8/layout/vList5"/>
    <dgm:cxn modelId="{CB621BAF-4070-4962-8AE2-064BE9A8EC32}" type="presParOf" srcId="{91AF0810-231B-4708-A8F2-29DD78C17059}" destId="{3C887748-BB54-4F13-A00D-A6B484C4C813}" srcOrd="1" destOrd="0" presId="urn:microsoft.com/office/officeart/2005/8/layout/vList5"/>
    <dgm:cxn modelId="{0C7072FD-6191-41FD-A17F-76AB478F3991}" type="presParOf" srcId="{724780A7-A0E7-40EB-92A8-1412B5954B59}" destId="{20041694-83F0-4998-B0C4-55C1BA8C79C5}" srcOrd="1" destOrd="0" presId="urn:microsoft.com/office/officeart/2005/8/layout/vList5"/>
    <dgm:cxn modelId="{EA0BFED2-EB59-462D-8120-72372FCAB9AC}" type="presParOf" srcId="{724780A7-A0E7-40EB-92A8-1412B5954B59}" destId="{665BC182-B1A0-4BA5-B9DA-4C285725320B}" srcOrd="2" destOrd="0" presId="urn:microsoft.com/office/officeart/2005/8/layout/vList5"/>
    <dgm:cxn modelId="{6D55E30F-E3CC-4691-A1EA-9BC209C43D1D}" type="presParOf" srcId="{665BC182-B1A0-4BA5-B9DA-4C285725320B}" destId="{D5E09ADD-EC5E-46DA-8697-F962619E196B}" srcOrd="0" destOrd="0" presId="urn:microsoft.com/office/officeart/2005/8/layout/vList5"/>
    <dgm:cxn modelId="{BD123B68-4527-4214-B394-847E876A5392}" type="presParOf" srcId="{665BC182-B1A0-4BA5-B9DA-4C285725320B}" destId="{C5B48225-F422-4313-AD7C-BBA019FA5374}" srcOrd="1" destOrd="0" presId="urn:microsoft.com/office/officeart/2005/8/layout/vList5"/>
    <dgm:cxn modelId="{3198FDB1-13B5-4135-84D6-60EBA1DE5D97}" type="presParOf" srcId="{724780A7-A0E7-40EB-92A8-1412B5954B59}" destId="{B78B45DA-25A4-4E95-9A9D-40E0FB2D7A38}" srcOrd="3" destOrd="0" presId="urn:microsoft.com/office/officeart/2005/8/layout/vList5"/>
    <dgm:cxn modelId="{11B2E4B5-1281-4DE0-92E1-4FA8E2DDA0E0}" type="presParOf" srcId="{724780A7-A0E7-40EB-92A8-1412B5954B59}" destId="{47E20D41-B128-4FCC-9F58-04F35F4170A0}" srcOrd="4" destOrd="0" presId="urn:microsoft.com/office/officeart/2005/8/layout/vList5"/>
    <dgm:cxn modelId="{5AC8483A-5819-4F8B-A142-658B22538E74}" type="presParOf" srcId="{47E20D41-B128-4FCC-9F58-04F35F4170A0}" destId="{635E0DF4-82A7-4C34-A588-0CB761BBAC9A}" srcOrd="0" destOrd="0" presId="urn:microsoft.com/office/officeart/2005/8/layout/vList5"/>
    <dgm:cxn modelId="{FE882410-95AF-4331-8403-92C5A154BED2}" type="presParOf" srcId="{47E20D41-B128-4FCC-9F58-04F35F4170A0}" destId="{29289320-5928-4C7F-9203-811A1BF7FC16}" srcOrd="1" destOrd="0" presId="urn:microsoft.com/office/officeart/2005/8/layout/vList5"/>
    <dgm:cxn modelId="{F791A92D-1CAE-4141-BDB8-16CCEAEBD509}" type="presParOf" srcId="{724780A7-A0E7-40EB-92A8-1412B5954B59}" destId="{C15211C4-11EE-4E7E-A174-A9DE169D0956}" srcOrd="5" destOrd="0" presId="urn:microsoft.com/office/officeart/2005/8/layout/vList5"/>
    <dgm:cxn modelId="{FA4E92C6-952F-4FE1-8D7A-0C4C0E92BB41}" type="presParOf" srcId="{724780A7-A0E7-40EB-92A8-1412B5954B59}" destId="{68A0D228-8C58-46D4-96CE-F984F1FE2F3A}" srcOrd="6" destOrd="0" presId="urn:microsoft.com/office/officeart/2005/8/layout/vList5"/>
    <dgm:cxn modelId="{05BDF169-0590-4F2D-A8A7-7EFEAA7F77F5}" type="presParOf" srcId="{68A0D228-8C58-46D4-96CE-F984F1FE2F3A}" destId="{CDFDB704-A862-4E2E-901A-920906DFD702}" srcOrd="0" destOrd="0" presId="urn:microsoft.com/office/officeart/2005/8/layout/vList5"/>
    <dgm:cxn modelId="{A0B7E58F-4636-4944-BE4B-E081207C7FDC}" type="presParOf" srcId="{68A0D228-8C58-46D4-96CE-F984F1FE2F3A}" destId="{C7F515E0-37DA-49B2-BFA9-AE146FCD4B56}" srcOrd="1" destOrd="0" presId="urn:microsoft.com/office/officeart/2005/8/layout/vList5"/>
    <dgm:cxn modelId="{81E82125-45B9-467F-B423-CF886719AAA0}" type="presParOf" srcId="{724780A7-A0E7-40EB-92A8-1412B5954B59}" destId="{8874A487-E533-4D35-BCFA-3AA877D5E43D}" srcOrd="7" destOrd="0" presId="urn:microsoft.com/office/officeart/2005/8/layout/vList5"/>
    <dgm:cxn modelId="{ED8819E1-0672-4EF2-8539-3117C502C098}" type="presParOf" srcId="{724780A7-A0E7-40EB-92A8-1412B5954B59}" destId="{3AF9456A-ECA9-4783-B85B-C2F7A8B10E80}" srcOrd="8" destOrd="0" presId="urn:microsoft.com/office/officeart/2005/8/layout/vList5"/>
    <dgm:cxn modelId="{71E84BA4-A5C5-403E-BA00-0A43049330CA}" type="presParOf" srcId="{3AF9456A-ECA9-4783-B85B-C2F7A8B10E80}" destId="{F21DC29A-690B-47D7-8F6F-A060D48113F0}" srcOrd="0" destOrd="0" presId="urn:microsoft.com/office/officeart/2005/8/layout/vList5"/>
    <dgm:cxn modelId="{EDE2071C-8AEA-42A1-A920-6AB43EC3C956}" type="presParOf" srcId="{3AF9456A-ECA9-4783-B85B-C2F7A8B10E80}" destId="{3618DBB0-DC11-437E-82C9-ED82F5D862B5}" srcOrd="1" destOrd="0" presId="urn:microsoft.com/office/officeart/2005/8/layout/vList5"/>
  </dgm:cxnLst>
  <dgm:bg/>
  <dgm:whole/>
</dgm:dataModel>
</file>

<file path=ppt/diagrams/data3.xml><?xml version="1.0" encoding="utf-8"?>
<dgm:dataModel xmlns:dgm="http://schemas.openxmlformats.org/drawingml/2006/diagram" xmlns:a="http://schemas.openxmlformats.org/drawingml/2006/main">
  <dgm:ptLst>
    <dgm:pt modelId="{E4860537-03ED-4763-8AD2-78D7F379D6D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3A0AC0B4-2EEB-48DD-9FC0-B1D45F7CD697}">
      <dgm:prSet phldrT="[Text]" custT="1"/>
      <dgm:spPr/>
      <dgm:t>
        <a:bodyPr/>
        <a:lstStyle/>
        <a:p>
          <a:r>
            <a:rPr lang="id-ID" sz="2400" dirty="0" smtClean="0"/>
            <a:t>Neraca</a:t>
          </a:r>
          <a:endParaRPr lang="id-ID" sz="2400" dirty="0"/>
        </a:p>
      </dgm:t>
    </dgm:pt>
    <dgm:pt modelId="{2A4099EF-2E0B-42BF-9AB3-B9A19FEBA2D3}" type="parTrans" cxnId="{6844A8C2-E4C2-41AB-A67F-69C217879D64}">
      <dgm:prSet/>
      <dgm:spPr/>
      <dgm:t>
        <a:bodyPr/>
        <a:lstStyle/>
        <a:p>
          <a:endParaRPr lang="id-ID" sz="2400"/>
        </a:p>
      </dgm:t>
    </dgm:pt>
    <dgm:pt modelId="{30146EF2-E90F-43C5-BFCC-7AC65896C25E}" type="sibTrans" cxnId="{6844A8C2-E4C2-41AB-A67F-69C217879D64}">
      <dgm:prSet/>
      <dgm:spPr/>
      <dgm:t>
        <a:bodyPr/>
        <a:lstStyle/>
        <a:p>
          <a:endParaRPr lang="id-ID" sz="2400"/>
        </a:p>
      </dgm:t>
    </dgm:pt>
    <dgm:pt modelId="{655B31F1-82AE-4B31-A3FD-6B4844068551}">
      <dgm:prSet phldrT="[Text]" custT="1"/>
      <dgm:spPr/>
      <dgm:t>
        <a:bodyPr/>
        <a:lstStyle/>
        <a:p>
          <a:r>
            <a:rPr lang="id-ID" sz="2400" dirty="0" smtClean="0"/>
            <a:t>Menyajikan aset , utang, modal</a:t>
          </a:r>
          <a:endParaRPr lang="id-ID" sz="2400" dirty="0"/>
        </a:p>
      </dgm:t>
    </dgm:pt>
    <dgm:pt modelId="{083D1694-DB9A-4218-BF69-D63F6FB5A0E6}" type="parTrans" cxnId="{527DFB9D-C9AE-4597-BDF6-A41F9888595C}">
      <dgm:prSet/>
      <dgm:spPr/>
      <dgm:t>
        <a:bodyPr/>
        <a:lstStyle/>
        <a:p>
          <a:endParaRPr lang="id-ID" sz="2400"/>
        </a:p>
      </dgm:t>
    </dgm:pt>
    <dgm:pt modelId="{96275876-665F-4A15-B993-7D602A7C8920}" type="sibTrans" cxnId="{527DFB9D-C9AE-4597-BDF6-A41F9888595C}">
      <dgm:prSet/>
      <dgm:spPr/>
      <dgm:t>
        <a:bodyPr/>
        <a:lstStyle/>
        <a:p>
          <a:endParaRPr lang="id-ID" sz="2400"/>
        </a:p>
      </dgm:t>
    </dgm:pt>
    <dgm:pt modelId="{6DC0A21F-D595-4BC4-842E-60415DB22099}">
      <dgm:prSet phldrT="[Text]" custT="1"/>
      <dgm:spPr/>
      <dgm:t>
        <a:bodyPr/>
        <a:lstStyle/>
        <a:p>
          <a:r>
            <a:rPr lang="id-ID" sz="2400" dirty="0" smtClean="0"/>
            <a:t>Laporan Laba Rugi</a:t>
          </a:r>
          <a:endParaRPr lang="id-ID" sz="2400" dirty="0"/>
        </a:p>
      </dgm:t>
    </dgm:pt>
    <dgm:pt modelId="{5A88FC01-9CDC-4913-8ABC-999D86F8006F}" type="parTrans" cxnId="{43E13B63-B90B-4104-AEFE-6E68EB95C9D0}">
      <dgm:prSet/>
      <dgm:spPr/>
      <dgm:t>
        <a:bodyPr/>
        <a:lstStyle/>
        <a:p>
          <a:endParaRPr lang="id-ID" sz="2400"/>
        </a:p>
      </dgm:t>
    </dgm:pt>
    <dgm:pt modelId="{4AEF3913-CD27-4596-ABBE-56F7C50DEA86}" type="sibTrans" cxnId="{43E13B63-B90B-4104-AEFE-6E68EB95C9D0}">
      <dgm:prSet/>
      <dgm:spPr/>
      <dgm:t>
        <a:bodyPr/>
        <a:lstStyle/>
        <a:p>
          <a:endParaRPr lang="id-ID" sz="2400"/>
        </a:p>
      </dgm:t>
    </dgm:pt>
    <dgm:pt modelId="{D84786C2-0E5C-41E7-AA10-3C60E8516DAE}">
      <dgm:prSet phldrT="[Text]" custT="1"/>
      <dgm:spPr/>
      <dgm:t>
        <a:bodyPr/>
        <a:lstStyle/>
        <a:p>
          <a:r>
            <a:rPr lang="id-ID" sz="2400" dirty="0" smtClean="0"/>
            <a:t>Menyajikan aktivitas pendapatan dan biaya</a:t>
          </a:r>
          <a:endParaRPr lang="id-ID" sz="2400" dirty="0"/>
        </a:p>
      </dgm:t>
    </dgm:pt>
    <dgm:pt modelId="{1651AE4E-1F58-4B22-AE24-69A914CA5337}" type="parTrans" cxnId="{C1E78DA3-31BA-4CFE-BCE4-41646A5DDA3B}">
      <dgm:prSet/>
      <dgm:spPr/>
      <dgm:t>
        <a:bodyPr/>
        <a:lstStyle/>
        <a:p>
          <a:endParaRPr lang="id-ID" sz="2400"/>
        </a:p>
      </dgm:t>
    </dgm:pt>
    <dgm:pt modelId="{E5651D72-4EF6-4848-9216-41549F28C804}" type="sibTrans" cxnId="{C1E78DA3-31BA-4CFE-BCE4-41646A5DDA3B}">
      <dgm:prSet/>
      <dgm:spPr/>
      <dgm:t>
        <a:bodyPr/>
        <a:lstStyle/>
        <a:p>
          <a:endParaRPr lang="id-ID" sz="2400"/>
        </a:p>
      </dgm:t>
    </dgm:pt>
    <dgm:pt modelId="{4D2CE20E-54C7-4689-911C-AD44242E7186}">
      <dgm:prSet phldrT="[Text]" custT="1"/>
      <dgm:spPr/>
      <dgm:t>
        <a:bodyPr/>
        <a:lstStyle/>
        <a:p>
          <a:r>
            <a:rPr lang="id-ID" sz="2400" dirty="0" smtClean="0"/>
            <a:t>Laporan Aliran Kas</a:t>
          </a:r>
          <a:endParaRPr lang="id-ID" sz="2400" dirty="0"/>
        </a:p>
      </dgm:t>
    </dgm:pt>
    <dgm:pt modelId="{700BCF39-12AB-49F8-9471-69A035D34C44}" type="parTrans" cxnId="{7BB94FE1-6289-40F6-BA0C-E4ABFC33F597}">
      <dgm:prSet/>
      <dgm:spPr/>
      <dgm:t>
        <a:bodyPr/>
        <a:lstStyle/>
        <a:p>
          <a:endParaRPr lang="id-ID" sz="2400"/>
        </a:p>
      </dgm:t>
    </dgm:pt>
    <dgm:pt modelId="{F4D7D92D-7BDB-476F-83EF-D2205B66C86F}" type="sibTrans" cxnId="{7BB94FE1-6289-40F6-BA0C-E4ABFC33F597}">
      <dgm:prSet/>
      <dgm:spPr/>
      <dgm:t>
        <a:bodyPr/>
        <a:lstStyle/>
        <a:p>
          <a:endParaRPr lang="id-ID" sz="2400"/>
        </a:p>
      </dgm:t>
    </dgm:pt>
    <dgm:pt modelId="{2A8B8B23-8050-448C-8BFC-6C15BB5F3A98}">
      <dgm:prSet phldrT="[Text]" custT="1"/>
      <dgm:spPr/>
      <dgm:t>
        <a:bodyPr/>
        <a:lstStyle/>
        <a:p>
          <a:r>
            <a:rPr lang="id-ID" sz="2400" dirty="0" smtClean="0"/>
            <a:t>Menunjukkan ekuitas/modal selama tahun berjalan</a:t>
          </a:r>
          <a:endParaRPr lang="id-ID" sz="2400" dirty="0"/>
        </a:p>
      </dgm:t>
    </dgm:pt>
    <dgm:pt modelId="{76DB6804-83A4-4F7D-BEE2-04F4060F55A7}" type="parTrans" cxnId="{BA86F667-6B8B-468A-934C-670C8C01A218}">
      <dgm:prSet/>
      <dgm:spPr/>
      <dgm:t>
        <a:bodyPr/>
        <a:lstStyle/>
        <a:p>
          <a:endParaRPr lang="id-ID" sz="2400"/>
        </a:p>
      </dgm:t>
    </dgm:pt>
    <dgm:pt modelId="{6AE0A4C7-FFF6-41DA-9D71-31E3917686D4}" type="sibTrans" cxnId="{BA86F667-6B8B-468A-934C-670C8C01A218}">
      <dgm:prSet/>
      <dgm:spPr/>
      <dgm:t>
        <a:bodyPr/>
        <a:lstStyle/>
        <a:p>
          <a:endParaRPr lang="id-ID" sz="2400"/>
        </a:p>
      </dgm:t>
    </dgm:pt>
    <dgm:pt modelId="{4F49E9F7-C95D-42D9-B252-8D6782F51FB5}">
      <dgm:prSet phldrT="[Text]" custT="1"/>
      <dgm:spPr/>
      <dgm:t>
        <a:bodyPr/>
        <a:lstStyle/>
        <a:p>
          <a:r>
            <a:rPr lang="id-ID" sz="2400" dirty="0" smtClean="0"/>
            <a:t>Laporan Perubahan Modal</a:t>
          </a:r>
          <a:endParaRPr lang="id-ID" sz="2400" dirty="0"/>
        </a:p>
      </dgm:t>
    </dgm:pt>
    <dgm:pt modelId="{E8566949-6C98-41DA-B399-3CE9D108B7C0}" type="parTrans" cxnId="{21D2BA83-41D7-4213-9E75-C1752B4A2E30}">
      <dgm:prSet/>
      <dgm:spPr/>
      <dgm:t>
        <a:bodyPr/>
        <a:lstStyle/>
        <a:p>
          <a:endParaRPr lang="id-ID" sz="2400"/>
        </a:p>
      </dgm:t>
    </dgm:pt>
    <dgm:pt modelId="{F59D0943-71F4-4AF7-8FC2-CA6A55BC92E2}" type="sibTrans" cxnId="{21D2BA83-41D7-4213-9E75-C1752B4A2E30}">
      <dgm:prSet/>
      <dgm:spPr/>
      <dgm:t>
        <a:bodyPr/>
        <a:lstStyle/>
        <a:p>
          <a:endParaRPr lang="id-ID" sz="2400"/>
        </a:p>
      </dgm:t>
    </dgm:pt>
    <dgm:pt modelId="{6DE4983D-A58C-41AE-A73D-867E778227AB}">
      <dgm:prSet phldrT="[Text]" custT="1"/>
      <dgm:spPr/>
      <dgm:t>
        <a:bodyPr/>
        <a:lstStyle/>
        <a:p>
          <a:r>
            <a:rPr lang="id-ID" sz="2400" dirty="0" smtClean="0"/>
            <a:t>Meringkas aliran kas masuk dan keluar</a:t>
          </a:r>
          <a:endParaRPr lang="id-ID" sz="2400" dirty="0"/>
        </a:p>
      </dgm:t>
    </dgm:pt>
    <dgm:pt modelId="{B0668BAB-E159-4CCA-BB06-8E9C0BBF87F4}" type="parTrans" cxnId="{1A93B0A8-EEAD-4ABD-B294-9DEABE788406}">
      <dgm:prSet/>
      <dgm:spPr/>
      <dgm:t>
        <a:bodyPr/>
        <a:lstStyle/>
        <a:p>
          <a:endParaRPr lang="id-ID" sz="2400"/>
        </a:p>
      </dgm:t>
    </dgm:pt>
    <dgm:pt modelId="{19CB0583-CB54-4A42-B375-3BC10AB0F02D}" type="sibTrans" cxnId="{1A93B0A8-EEAD-4ABD-B294-9DEABE788406}">
      <dgm:prSet/>
      <dgm:spPr/>
      <dgm:t>
        <a:bodyPr/>
        <a:lstStyle/>
        <a:p>
          <a:endParaRPr lang="id-ID" sz="2400"/>
        </a:p>
      </dgm:t>
    </dgm:pt>
    <dgm:pt modelId="{A8506A57-4683-4D75-A6C9-4E4E22F3047B}" type="pres">
      <dgm:prSet presAssocID="{E4860537-03ED-4763-8AD2-78D7F379D6D1}" presName="Name0" presStyleCnt="0">
        <dgm:presLayoutVars>
          <dgm:dir/>
          <dgm:animLvl val="lvl"/>
          <dgm:resizeHandles val="exact"/>
        </dgm:presLayoutVars>
      </dgm:prSet>
      <dgm:spPr/>
      <dgm:t>
        <a:bodyPr/>
        <a:lstStyle/>
        <a:p>
          <a:endParaRPr lang="id-ID"/>
        </a:p>
      </dgm:t>
    </dgm:pt>
    <dgm:pt modelId="{F8378AFD-890C-4B08-84A1-D778200183CD}" type="pres">
      <dgm:prSet presAssocID="{3A0AC0B4-2EEB-48DD-9FC0-B1D45F7CD697}" presName="linNode" presStyleCnt="0"/>
      <dgm:spPr/>
    </dgm:pt>
    <dgm:pt modelId="{9751214D-77C6-48DB-B2A4-08F2789C3E7C}" type="pres">
      <dgm:prSet presAssocID="{3A0AC0B4-2EEB-48DD-9FC0-B1D45F7CD697}" presName="parentText" presStyleLbl="node1" presStyleIdx="0" presStyleCnt="4">
        <dgm:presLayoutVars>
          <dgm:chMax val="1"/>
          <dgm:bulletEnabled val="1"/>
        </dgm:presLayoutVars>
      </dgm:prSet>
      <dgm:spPr/>
      <dgm:t>
        <a:bodyPr/>
        <a:lstStyle/>
        <a:p>
          <a:endParaRPr lang="id-ID"/>
        </a:p>
      </dgm:t>
    </dgm:pt>
    <dgm:pt modelId="{AF232C53-8F7D-4F77-A748-A7866B7B24BE}" type="pres">
      <dgm:prSet presAssocID="{3A0AC0B4-2EEB-48DD-9FC0-B1D45F7CD697}" presName="descendantText" presStyleLbl="alignAccFollowNode1" presStyleIdx="0" presStyleCnt="4">
        <dgm:presLayoutVars>
          <dgm:bulletEnabled val="1"/>
        </dgm:presLayoutVars>
      </dgm:prSet>
      <dgm:spPr/>
      <dgm:t>
        <a:bodyPr/>
        <a:lstStyle/>
        <a:p>
          <a:endParaRPr lang="id-ID"/>
        </a:p>
      </dgm:t>
    </dgm:pt>
    <dgm:pt modelId="{6B695E19-076E-4056-8EC0-EBEAC1C89236}" type="pres">
      <dgm:prSet presAssocID="{30146EF2-E90F-43C5-BFCC-7AC65896C25E}" presName="sp" presStyleCnt="0"/>
      <dgm:spPr/>
    </dgm:pt>
    <dgm:pt modelId="{86769308-2628-4D2B-89E0-57602E81B6B1}" type="pres">
      <dgm:prSet presAssocID="{6DC0A21F-D595-4BC4-842E-60415DB22099}" presName="linNode" presStyleCnt="0"/>
      <dgm:spPr/>
    </dgm:pt>
    <dgm:pt modelId="{A28E8AC8-6119-443D-94EF-E58943A427ED}" type="pres">
      <dgm:prSet presAssocID="{6DC0A21F-D595-4BC4-842E-60415DB22099}" presName="parentText" presStyleLbl="node1" presStyleIdx="1" presStyleCnt="4">
        <dgm:presLayoutVars>
          <dgm:chMax val="1"/>
          <dgm:bulletEnabled val="1"/>
        </dgm:presLayoutVars>
      </dgm:prSet>
      <dgm:spPr/>
      <dgm:t>
        <a:bodyPr/>
        <a:lstStyle/>
        <a:p>
          <a:endParaRPr lang="id-ID"/>
        </a:p>
      </dgm:t>
    </dgm:pt>
    <dgm:pt modelId="{214D4DE4-02EE-4B52-9A7C-3B4461865391}" type="pres">
      <dgm:prSet presAssocID="{6DC0A21F-D595-4BC4-842E-60415DB22099}" presName="descendantText" presStyleLbl="alignAccFollowNode1" presStyleIdx="1" presStyleCnt="4">
        <dgm:presLayoutVars>
          <dgm:bulletEnabled val="1"/>
        </dgm:presLayoutVars>
      </dgm:prSet>
      <dgm:spPr/>
      <dgm:t>
        <a:bodyPr/>
        <a:lstStyle/>
        <a:p>
          <a:endParaRPr lang="id-ID"/>
        </a:p>
      </dgm:t>
    </dgm:pt>
    <dgm:pt modelId="{4869C1C7-FE81-420D-89ED-2028AB5A2500}" type="pres">
      <dgm:prSet presAssocID="{4AEF3913-CD27-4596-ABBE-56F7C50DEA86}" presName="sp" presStyleCnt="0"/>
      <dgm:spPr/>
    </dgm:pt>
    <dgm:pt modelId="{D6427D08-438B-423B-B5FC-2EED7A8722A5}" type="pres">
      <dgm:prSet presAssocID="{4D2CE20E-54C7-4689-911C-AD44242E7186}" presName="linNode" presStyleCnt="0"/>
      <dgm:spPr/>
    </dgm:pt>
    <dgm:pt modelId="{0FEB5417-1E3F-4A8D-9F0C-59EE85A3F7EC}" type="pres">
      <dgm:prSet presAssocID="{4D2CE20E-54C7-4689-911C-AD44242E7186}" presName="parentText" presStyleLbl="node1" presStyleIdx="2" presStyleCnt="4">
        <dgm:presLayoutVars>
          <dgm:chMax val="1"/>
          <dgm:bulletEnabled val="1"/>
        </dgm:presLayoutVars>
      </dgm:prSet>
      <dgm:spPr/>
      <dgm:t>
        <a:bodyPr/>
        <a:lstStyle/>
        <a:p>
          <a:endParaRPr lang="id-ID"/>
        </a:p>
      </dgm:t>
    </dgm:pt>
    <dgm:pt modelId="{C01A3A45-C18B-46AE-B54B-61BD7A1DC178}" type="pres">
      <dgm:prSet presAssocID="{4D2CE20E-54C7-4689-911C-AD44242E7186}" presName="descendantText" presStyleLbl="alignAccFollowNode1" presStyleIdx="2" presStyleCnt="4">
        <dgm:presLayoutVars>
          <dgm:bulletEnabled val="1"/>
        </dgm:presLayoutVars>
      </dgm:prSet>
      <dgm:spPr/>
      <dgm:t>
        <a:bodyPr/>
        <a:lstStyle/>
        <a:p>
          <a:endParaRPr lang="id-ID"/>
        </a:p>
      </dgm:t>
    </dgm:pt>
    <dgm:pt modelId="{F751984C-7635-469E-927E-57262570723F}" type="pres">
      <dgm:prSet presAssocID="{F4D7D92D-7BDB-476F-83EF-D2205B66C86F}" presName="sp" presStyleCnt="0"/>
      <dgm:spPr/>
    </dgm:pt>
    <dgm:pt modelId="{642B4FFC-F855-444E-BE0C-949DFFCE7EDC}" type="pres">
      <dgm:prSet presAssocID="{4F49E9F7-C95D-42D9-B252-8D6782F51FB5}" presName="linNode" presStyleCnt="0"/>
      <dgm:spPr/>
    </dgm:pt>
    <dgm:pt modelId="{A80FB5E5-2CDE-4E78-9E89-393F75CCD2A6}" type="pres">
      <dgm:prSet presAssocID="{4F49E9F7-C95D-42D9-B252-8D6782F51FB5}" presName="parentText" presStyleLbl="node1" presStyleIdx="3" presStyleCnt="4">
        <dgm:presLayoutVars>
          <dgm:chMax val="1"/>
          <dgm:bulletEnabled val="1"/>
        </dgm:presLayoutVars>
      </dgm:prSet>
      <dgm:spPr/>
      <dgm:t>
        <a:bodyPr/>
        <a:lstStyle/>
        <a:p>
          <a:endParaRPr lang="id-ID"/>
        </a:p>
      </dgm:t>
    </dgm:pt>
    <dgm:pt modelId="{1DF771EE-835A-445B-93DF-5766C25E6719}" type="pres">
      <dgm:prSet presAssocID="{4F49E9F7-C95D-42D9-B252-8D6782F51FB5}" presName="descendantText" presStyleLbl="alignAccFollowNode1" presStyleIdx="3" presStyleCnt="4">
        <dgm:presLayoutVars>
          <dgm:bulletEnabled val="1"/>
        </dgm:presLayoutVars>
      </dgm:prSet>
      <dgm:spPr/>
      <dgm:t>
        <a:bodyPr/>
        <a:lstStyle/>
        <a:p>
          <a:endParaRPr lang="id-ID"/>
        </a:p>
      </dgm:t>
    </dgm:pt>
  </dgm:ptLst>
  <dgm:cxnLst>
    <dgm:cxn modelId="{6918C070-55E8-4A80-8D9C-F03E1854FEC9}" type="presOf" srcId="{4D2CE20E-54C7-4689-911C-AD44242E7186}" destId="{0FEB5417-1E3F-4A8D-9F0C-59EE85A3F7EC}" srcOrd="0" destOrd="0" presId="urn:microsoft.com/office/officeart/2005/8/layout/vList5"/>
    <dgm:cxn modelId="{C1E78DA3-31BA-4CFE-BCE4-41646A5DDA3B}" srcId="{6DC0A21F-D595-4BC4-842E-60415DB22099}" destId="{D84786C2-0E5C-41E7-AA10-3C60E8516DAE}" srcOrd="0" destOrd="0" parTransId="{1651AE4E-1F58-4B22-AE24-69A914CA5337}" sibTransId="{E5651D72-4EF6-4848-9216-41549F28C804}"/>
    <dgm:cxn modelId="{194E41B0-6A49-4403-9B5E-1D6C21E7724A}" type="presOf" srcId="{E4860537-03ED-4763-8AD2-78D7F379D6D1}" destId="{A8506A57-4683-4D75-A6C9-4E4E22F3047B}" srcOrd="0" destOrd="0" presId="urn:microsoft.com/office/officeart/2005/8/layout/vList5"/>
    <dgm:cxn modelId="{B8EFCED4-AD88-4D65-B0EA-BC9D3E0D21D9}" type="presOf" srcId="{D84786C2-0E5C-41E7-AA10-3C60E8516DAE}" destId="{214D4DE4-02EE-4B52-9A7C-3B4461865391}" srcOrd="0" destOrd="0" presId="urn:microsoft.com/office/officeart/2005/8/layout/vList5"/>
    <dgm:cxn modelId="{6844A8C2-E4C2-41AB-A67F-69C217879D64}" srcId="{E4860537-03ED-4763-8AD2-78D7F379D6D1}" destId="{3A0AC0B4-2EEB-48DD-9FC0-B1D45F7CD697}" srcOrd="0" destOrd="0" parTransId="{2A4099EF-2E0B-42BF-9AB3-B9A19FEBA2D3}" sibTransId="{30146EF2-E90F-43C5-BFCC-7AC65896C25E}"/>
    <dgm:cxn modelId="{BE6C86CA-0D45-49D2-AC51-F0E1064DB7F2}" type="presOf" srcId="{6DE4983D-A58C-41AE-A73D-867E778227AB}" destId="{C01A3A45-C18B-46AE-B54B-61BD7A1DC178}" srcOrd="0" destOrd="0" presId="urn:microsoft.com/office/officeart/2005/8/layout/vList5"/>
    <dgm:cxn modelId="{5DCAE539-951F-496C-B084-34BFD50203F8}" type="presOf" srcId="{655B31F1-82AE-4B31-A3FD-6B4844068551}" destId="{AF232C53-8F7D-4F77-A748-A7866B7B24BE}" srcOrd="0" destOrd="0" presId="urn:microsoft.com/office/officeart/2005/8/layout/vList5"/>
    <dgm:cxn modelId="{4A5B2A10-384A-4E7B-B60D-3C5B9143F24F}" type="presOf" srcId="{2A8B8B23-8050-448C-8BFC-6C15BB5F3A98}" destId="{1DF771EE-835A-445B-93DF-5766C25E6719}" srcOrd="0" destOrd="0" presId="urn:microsoft.com/office/officeart/2005/8/layout/vList5"/>
    <dgm:cxn modelId="{21D2BA83-41D7-4213-9E75-C1752B4A2E30}" srcId="{E4860537-03ED-4763-8AD2-78D7F379D6D1}" destId="{4F49E9F7-C95D-42D9-B252-8D6782F51FB5}" srcOrd="3" destOrd="0" parTransId="{E8566949-6C98-41DA-B399-3CE9D108B7C0}" sibTransId="{F59D0943-71F4-4AF7-8FC2-CA6A55BC92E2}"/>
    <dgm:cxn modelId="{448602C5-4F61-4148-95E7-094988105EB7}" type="presOf" srcId="{3A0AC0B4-2EEB-48DD-9FC0-B1D45F7CD697}" destId="{9751214D-77C6-48DB-B2A4-08F2789C3E7C}" srcOrd="0" destOrd="0" presId="urn:microsoft.com/office/officeart/2005/8/layout/vList5"/>
    <dgm:cxn modelId="{3A4F2C1A-260B-4E95-8560-77ACF100AC28}" type="presOf" srcId="{6DC0A21F-D595-4BC4-842E-60415DB22099}" destId="{A28E8AC8-6119-443D-94EF-E58943A427ED}" srcOrd="0" destOrd="0" presId="urn:microsoft.com/office/officeart/2005/8/layout/vList5"/>
    <dgm:cxn modelId="{1A93B0A8-EEAD-4ABD-B294-9DEABE788406}" srcId="{4D2CE20E-54C7-4689-911C-AD44242E7186}" destId="{6DE4983D-A58C-41AE-A73D-867E778227AB}" srcOrd="0" destOrd="0" parTransId="{B0668BAB-E159-4CCA-BB06-8E9C0BBF87F4}" sibTransId="{19CB0583-CB54-4A42-B375-3BC10AB0F02D}"/>
    <dgm:cxn modelId="{43E13B63-B90B-4104-AEFE-6E68EB95C9D0}" srcId="{E4860537-03ED-4763-8AD2-78D7F379D6D1}" destId="{6DC0A21F-D595-4BC4-842E-60415DB22099}" srcOrd="1" destOrd="0" parTransId="{5A88FC01-9CDC-4913-8ABC-999D86F8006F}" sibTransId="{4AEF3913-CD27-4596-ABBE-56F7C50DEA86}"/>
    <dgm:cxn modelId="{2B912DB2-4EFD-4E37-91CC-D2583AD4CC56}" type="presOf" srcId="{4F49E9F7-C95D-42D9-B252-8D6782F51FB5}" destId="{A80FB5E5-2CDE-4E78-9E89-393F75CCD2A6}" srcOrd="0" destOrd="0" presId="urn:microsoft.com/office/officeart/2005/8/layout/vList5"/>
    <dgm:cxn modelId="{BA86F667-6B8B-468A-934C-670C8C01A218}" srcId="{4F49E9F7-C95D-42D9-B252-8D6782F51FB5}" destId="{2A8B8B23-8050-448C-8BFC-6C15BB5F3A98}" srcOrd="0" destOrd="0" parTransId="{76DB6804-83A4-4F7D-BEE2-04F4060F55A7}" sibTransId="{6AE0A4C7-FFF6-41DA-9D71-31E3917686D4}"/>
    <dgm:cxn modelId="{527DFB9D-C9AE-4597-BDF6-A41F9888595C}" srcId="{3A0AC0B4-2EEB-48DD-9FC0-B1D45F7CD697}" destId="{655B31F1-82AE-4B31-A3FD-6B4844068551}" srcOrd="0" destOrd="0" parTransId="{083D1694-DB9A-4218-BF69-D63F6FB5A0E6}" sibTransId="{96275876-665F-4A15-B993-7D602A7C8920}"/>
    <dgm:cxn modelId="{7BB94FE1-6289-40F6-BA0C-E4ABFC33F597}" srcId="{E4860537-03ED-4763-8AD2-78D7F379D6D1}" destId="{4D2CE20E-54C7-4689-911C-AD44242E7186}" srcOrd="2" destOrd="0" parTransId="{700BCF39-12AB-49F8-9471-69A035D34C44}" sibTransId="{F4D7D92D-7BDB-476F-83EF-D2205B66C86F}"/>
    <dgm:cxn modelId="{ED4E025B-C56E-4644-BAF4-64F3549B74FD}" type="presParOf" srcId="{A8506A57-4683-4D75-A6C9-4E4E22F3047B}" destId="{F8378AFD-890C-4B08-84A1-D778200183CD}" srcOrd="0" destOrd="0" presId="urn:microsoft.com/office/officeart/2005/8/layout/vList5"/>
    <dgm:cxn modelId="{02428059-035E-4F24-8BA1-4A2F8E1A1C50}" type="presParOf" srcId="{F8378AFD-890C-4B08-84A1-D778200183CD}" destId="{9751214D-77C6-48DB-B2A4-08F2789C3E7C}" srcOrd="0" destOrd="0" presId="urn:microsoft.com/office/officeart/2005/8/layout/vList5"/>
    <dgm:cxn modelId="{27BE4C1C-F5B2-4936-8EB5-F7C5A63D489D}" type="presParOf" srcId="{F8378AFD-890C-4B08-84A1-D778200183CD}" destId="{AF232C53-8F7D-4F77-A748-A7866B7B24BE}" srcOrd="1" destOrd="0" presId="urn:microsoft.com/office/officeart/2005/8/layout/vList5"/>
    <dgm:cxn modelId="{CBABD52C-4759-42AD-A742-C83B1AFAF694}" type="presParOf" srcId="{A8506A57-4683-4D75-A6C9-4E4E22F3047B}" destId="{6B695E19-076E-4056-8EC0-EBEAC1C89236}" srcOrd="1" destOrd="0" presId="urn:microsoft.com/office/officeart/2005/8/layout/vList5"/>
    <dgm:cxn modelId="{AEFC9D43-F1AC-426E-AD19-97F5E3BE9011}" type="presParOf" srcId="{A8506A57-4683-4D75-A6C9-4E4E22F3047B}" destId="{86769308-2628-4D2B-89E0-57602E81B6B1}" srcOrd="2" destOrd="0" presId="urn:microsoft.com/office/officeart/2005/8/layout/vList5"/>
    <dgm:cxn modelId="{FEC3F7D5-4833-4E3F-BFF9-67DA803A32EE}" type="presParOf" srcId="{86769308-2628-4D2B-89E0-57602E81B6B1}" destId="{A28E8AC8-6119-443D-94EF-E58943A427ED}" srcOrd="0" destOrd="0" presId="urn:microsoft.com/office/officeart/2005/8/layout/vList5"/>
    <dgm:cxn modelId="{996D03D0-7136-4592-909F-595687925FC4}" type="presParOf" srcId="{86769308-2628-4D2B-89E0-57602E81B6B1}" destId="{214D4DE4-02EE-4B52-9A7C-3B4461865391}" srcOrd="1" destOrd="0" presId="urn:microsoft.com/office/officeart/2005/8/layout/vList5"/>
    <dgm:cxn modelId="{3194F310-D5A1-4B7F-91F8-3DB06593789E}" type="presParOf" srcId="{A8506A57-4683-4D75-A6C9-4E4E22F3047B}" destId="{4869C1C7-FE81-420D-89ED-2028AB5A2500}" srcOrd="3" destOrd="0" presId="urn:microsoft.com/office/officeart/2005/8/layout/vList5"/>
    <dgm:cxn modelId="{87AB7420-6958-43A6-B5EB-EA35232B3E1F}" type="presParOf" srcId="{A8506A57-4683-4D75-A6C9-4E4E22F3047B}" destId="{D6427D08-438B-423B-B5FC-2EED7A8722A5}" srcOrd="4" destOrd="0" presId="urn:microsoft.com/office/officeart/2005/8/layout/vList5"/>
    <dgm:cxn modelId="{EBECCF4E-D880-4E73-8F5E-28425968D62E}" type="presParOf" srcId="{D6427D08-438B-423B-B5FC-2EED7A8722A5}" destId="{0FEB5417-1E3F-4A8D-9F0C-59EE85A3F7EC}" srcOrd="0" destOrd="0" presId="urn:microsoft.com/office/officeart/2005/8/layout/vList5"/>
    <dgm:cxn modelId="{69E704F6-A2BE-4D8F-988C-9C9B196AD007}" type="presParOf" srcId="{D6427D08-438B-423B-B5FC-2EED7A8722A5}" destId="{C01A3A45-C18B-46AE-B54B-61BD7A1DC178}" srcOrd="1" destOrd="0" presId="urn:microsoft.com/office/officeart/2005/8/layout/vList5"/>
    <dgm:cxn modelId="{693E1B57-1E5B-4949-AE3C-72636B43DF04}" type="presParOf" srcId="{A8506A57-4683-4D75-A6C9-4E4E22F3047B}" destId="{F751984C-7635-469E-927E-57262570723F}" srcOrd="5" destOrd="0" presId="urn:microsoft.com/office/officeart/2005/8/layout/vList5"/>
    <dgm:cxn modelId="{42AEF640-8C78-496A-85EE-CADC7F4BC0C4}" type="presParOf" srcId="{A8506A57-4683-4D75-A6C9-4E4E22F3047B}" destId="{642B4FFC-F855-444E-BE0C-949DFFCE7EDC}" srcOrd="6" destOrd="0" presId="urn:microsoft.com/office/officeart/2005/8/layout/vList5"/>
    <dgm:cxn modelId="{D06D714F-1406-461C-99E6-C64CA4418D5D}" type="presParOf" srcId="{642B4FFC-F855-444E-BE0C-949DFFCE7EDC}" destId="{A80FB5E5-2CDE-4E78-9E89-393F75CCD2A6}" srcOrd="0" destOrd="0" presId="urn:microsoft.com/office/officeart/2005/8/layout/vList5"/>
    <dgm:cxn modelId="{D11BD581-61FF-40AF-9F8A-646555954E81}" type="presParOf" srcId="{642B4FFC-F855-444E-BE0C-949DFFCE7EDC}" destId="{1DF771EE-835A-445B-93DF-5766C25E6719}" srcOrd="1" destOrd="0" presId="urn:microsoft.com/office/officeart/2005/8/layout/vList5"/>
  </dgm:cxnLst>
  <dgm:bg/>
  <dgm:whole/>
</dgm:dataModel>
</file>

<file path=ppt/diagrams/data4.xml><?xml version="1.0" encoding="utf-8"?>
<dgm:dataModel xmlns:dgm="http://schemas.openxmlformats.org/drawingml/2006/diagram" xmlns:a="http://schemas.openxmlformats.org/drawingml/2006/main">
  <dgm:ptLst>
    <dgm:pt modelId="{32D66C70-9D81-43BA-8B84-69A8C14CFE2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id-ID"/>
        </a:p>
      </dgm:t>
    </dgm:pt>
    <dgm:pt modelId="{90D9401E-9A2E-41A6-9DE9-EA6A54069DA3}">
      <dgm:prSet phldrT="[Text]" custT="1"/>
      <dgm:spPr/>
      <dgm:t>
        <a:bodyPr/>
        <a:lstStyle/>
        <a:p>
          <a:r>
            <a:rPr lang="id-ID" sz="2400" dirty="0" smtClean="0"/>
            <a:t>Rasio Likuditas</a:t>
          </a:r>
          <a:endParaRPr lang="id-ID" sz="2400" dirty="0"/>
        </a:p>
      </dgm:t>
    </dgm:pt>
    <dgm:pt modelId="{FD92B15A-92B8-4E2A-A080-F4D7257836DB}" type="parTrans" cxnId="{EA30CBA3-A72A-48D4-8B59-E8C434968244}">
      <dgm:prSet/>
      <dgm:spPr/>
      <dgm:t>
        <a:bodyPr/>
        <a:lstStyle/>
        <a:p>
          <a:endParaRPr lang="id-ID" sz="2400"/>
        </a:p>
      </dgm:t>
    </dgm:pt>
    <dgm:pt modelId="{4D18A5FA-BAFF-416C-9687-D68A7C72626F}" type="sibTrans" cxnId="{EA30CBA3-A72A-48D4-8B59-E8C434968244}">
      <dgm:prSet/>
      <dgm:spPr/>
      <dgm:t>
        <a:bodyPr/>
        <a:lstStyle/>
        <a:p>
          <a:endParaRPr lang="id-ID" sz="2400"/>
        </a:p>
      </dgm:t>
    </dgm:pt>
    <dgm:pt modelId="{43195025-26AB-4C72-A004-36DE8F50F46B}">
      <dgm:prSet phldrT="[Text]" custT="1"/>
      <dgm:spPr/>
      <dgm:t>
        <a:bodyPr/>
        <a:lstStyle/>
        <a:p>
          <a:r>
            <a:rPr lang="id-ID" sz="2400" dirty="0" smtClean="0"/>
            <a:t>Rasio Profitabilitas</a:t>
          </a:r>
          <a:endParaRPr lang="id-ID" sz="2400" dirty="0"/>
        </a:p>
      </dgm:t>
    </dgm:pt>
    <dgm:pt modelId="{5BE18FE8-94E4-45B1-ADF3-5EDAA58A1C54}" type="parTrans" cxnId="{9BF57F59-D969-42BA-9173-E4FCFB1BD494}">
      <dgm:prSet/>
      <dgm:spPr/>
      <dgm:t>
        <a:bodyPr/>
        <a:lstStyle/>
        <a:p>
          <a:endParaRPr lang="id-ID" sz="2400"/>
        </a:p>
      </dgm:t>
    </dgm:pt>
    <dgm:pt modelId="{4F12F5C5-1743-4D99-A72D-90ED1414DBB2}" type="sibTrans" cxnId="{9BF57F59-D969-42BA-9173-E4FCFB1BD494}">
      <dgm:prSet/>
      <dgm:spPr/>
      <dgm:t>
        <a:bodyPr/>
        <a:lstStyle/>
        <a:p>
          <a:endParaRPr lang="id-ID" sz="2400"/>
        </a:p>
      </dgm:t>
    </dgm:pt>
    <dgm:pt modelId="{E5BBC13F-5C94-4748-B908-B5595318A4BD}">
      <dgm:prSet phldrT="[Text]" custT="1"/>
      <dgm:spPr/>
      <dgm:t>
        <a:bodyPr/>
        <a:lstStyle/>
        <a:p>
          <a:r>
            <a:rPr lang="id-ID" sz="2400" dirty="0" smtClean="0"/>
            <a:t>Rasio Utang</a:t>
          </a:r>
          <a:endParaRPr lang="id-ID" sz="2400" dirty="0"/>
        </a:p>
      </dgm:t>
    </dgm:pt>
    <dgm:pt modelId="{7FB1FF2B-1602-4DA2-9098-541004AA5B27}" type="parTrans" cxnId="{C2F4D20D-09D7-4DE0-B164-9E12E6738B7E}">
      <dgm:prSet/>
      <dgm:spPr/>
      <dgm:t>
        <a:bodyPr/>
        <a:lstStyle/>
        <a:p>
          <a:endParaRPr lang="id-ID" sz="2400"/>
        </a:p>
      </dgm:t>
    </dgm:pt>
    <dgm:pt modelId="{29E30377-3719-4549-B8C9-865DC9997FC2}" type="sibTrans" cxnId="{C2F4D20D-09D7-4DE0-B164-9E12E6738B7E}">
      <dgm:prSet/>
      <dgm:spPr/>
      <dgm:t>
        <a:bodyPr/>
        <a:lstStyle/>
        <a:p>
          <a:endParaRPr lang="id-ID" sz="2400"/>
        </a:p>
      </dgm:t>
    </dgm:pt>
    <dgm:pt modelId="{5BF7482C-8153-4C90-92E0-046A3FEE0DE1}">
      <dgm:prSet phldrT="[Text]" custT="1"/>
      <dgm:spPr/>
      <dgm:t>
        <a:bodyPr/>
        <a:lstStyle/>
        <a:p>
          <a:r>
            <a:rPr lang="id-ID" sz="2400" dirty="0" smtClean="0"/>
            <a:t>Rasio Aktivitas</a:t>
          </a:r>
          <a:endParaRPr lang="id-ID" sz="2400" dirty="0"/>
        </a:p>
      </dgm:t>
    </dgm:pt>
    <dgm:pt modelId="{55EADA2E-0AE4-4661-AF54-3505BDD25521}" type="parTrans" cxnId="{A2FDB894-E8AA-418E-B50E-1B3E7CA9D58E}">
      <dgm:prSet/>
      <dgm:spPr/>
      <dgm:t>
        <a:bodyPr/>
        <a:lstStyle/>
        <a:p>
          <a:endParaRPr lang="id-ID" sz="2400"/>
        </a:p>
      </dgm:t>
    </dgm:pt>
    <dgm:pt modelId="{6AC6F2AF-F9DF-42D0-8C89-95E88BF19B18}" type="sibTrans" cxnId="{A2FDB894-E8AA-418E-B50E-1B3E7CA9D58E}">
      <dgm:prSet/>
      <dgm:spPr/>
      <dgm:t>
        <a:bodyPr/>
        <a:lstStyle/>
        <a:p>
          <a:endParaRPr lang="id-ID" sz="2400"/>
        </a:p>
      </dgm:t>
    </dgm:pt>
    <dgm:pt modelId="{B86088B7-B374-42D8-B657-6F53C23AF022}">
      <dgm:prSet phldrT="[Text]" custT="1"/>
      <dgm:spPr/>
      <dgm:t>
        <a:bodyPr/>
        <a:lstStyle/>
        <a:p>
          <a:r>
            <a:rPr lang="id-ID" sz="2400" dirty="0" smtClean="0"/>
            <a:t>Rasio Pasar</a:t>
          </a:r>
          <a:endParaRPr lang="id-ID" sz="2400" dirty="0"/>
        </a:p>
      </dgm:t>
    </dgm:pt>
    <dgm:pt modelId="{AF4578A0-F745-49D6-9D8D-7DB70D9CC552}" type="parTrans" cxnId="{1F5E60E1-8EE8-4FDC-A5A8-D9124068AA93}">
      <dgm:prSet/>
      <dgm:spPr/>
      <dgm:t>
        <a:bodyPr/>
        <a:lstStyle/>
        <a:p>
          <a:endParaRPr lang="id-ID" sz="2400"/>
        </a:p>
      </dgm:t>
    </dgm:pt>
    <dgm:pt modelId="{6C033EEE-D0B0-4A4D-A80F-FD8014A67A91}" type="sibTrans" cxnId="{1F5E60E1-8EE8-4FDC-A5A8-D9124068AA93}">
      <dgm:prSet/>
      <dgm:spPr/>
      <dgm:t>
        <a:bodyPr/>
        <a:lstStyle/>
        <a:p>
          <a:endParaRPr lang="id-ID" sz="2400"/>
        </a:p>
      </dgm:t>
    </dgm:pt>
    <dgm:pt modelId="{38C7D03F-C2C9-4E15-812B-5D1885A2C5F7}" type="pres">
      <dgm:prSet presAssocID="{32D66C70-9D81-43BA-8B84-69A8C14CFE29}" presName="diagram" presStyleCnt="0">
        <dgm:presLayoutVars>
          <dgm:dir/>
          <dgm:resizeHandles val="exact"/>
        </dgm:presLayoutVars>
      </dgm:prSet>
      <dgm:spPr/>
      <dgm:t>
        <a:bodyPr/>
        <a:lstStyle/>
        <a:p>
          <a:endParaRPr lang="id-ID"/>
        </a:p>
      </dgm:t>
    </dgm:pt>
    <dgm:pt modelId="{A7CD4A9D-1008-4F08-85C0-17E0194DEAB8}" type="pres">
      <dgm:prSet presAssocID="{90D9401E-9A2E-41A6-9DE9-EA6A54069DA3}" presName="node" presStyleLbl="node1" presStyleIdx="0" presStyleCnt="5">
        <dgm:presLayoutVars>
          <dgm:bulletEnabled val="1"/>
        </dgm:presLayoutVars>
      </dgm:prSet>
      <dgm:spPr/>
      <dgm:t>
        <a:bodyPr/>
        <a:lstStyle/>
        <a:p>
          <a:endParaRPr lang="id-ID"/>
        </a:p>
      </dgm:t>
    </dgm:pt>
    <dgm:pt modelId="{CDA2F109-98B6-4F62-9FCD-8CE089DF8BAD}" type="pres">
      <dgm:prSet presAssocID="{4D18A5FA-BAFF-416C-9687-D68A7C72626F}" presName="sibTrans" presStyleCnt="0"/>
      <dgm:spPr/>
    </dgm:pt>
    <dgm:pt modelId="{1A9B3F18-5C15-42F9-BFAE-F045D8AA4CF9}" type="pres">
      <dgm:prSet presAssocID="{43195025-26AB-4C72-A004-36DE8F50F46B}" presName="node" presStyleLbl="node1" presStyleIdx="1" presStyleCnt="5">
        <dgm:presLayoutVars>
          <dgm:bulletEnabled val="1"/>
        </dgm:presLayoutVars>
      </dgm:prSet>
      <dgm:spPr/>
      <dgm:t>
        <a:bodyPr/>
        <a:lstStyle/>
        <a:p>
          <a:endParaRPr lang="id-ID"/>
        </a:p>
      </dgm:t>
    </dgm:pt>
    <dgm:pt modelId="{A08868C1-779C-4907-BD78-78D7352BA7B5}" type="pres">
      <dgm:prSet presAssocID="{4F12F5C5-1743-4D99-A72D-90ED1414DBB2}" presName="sibTrans" presStyleCnt="0"/>
      <dgm:spPr/>
    </dgm:pt>
    <dgm:pt modelId="{BD44CD2B-31B8-4155-89D6-ED2093E0E1F8}" type="pres">
      <dgm:prSet presAssocID="{E5BBC13F-5C94-4748-B908-B5595318A4BD}" presName="node" presStyleLbl="node1" presStyleIdx="2" presStyleCnt="5">
        <dgm:presLayoutVars>
          <dgm:bulletEnabled val="1"/>
        </dgm:presLayoutVars>
      </dgm:prSet>
      <dgm:spPr/>
      <dgm:t>
        <a:bodyPr/>
        <a:lstStyle/>
        <a:p>
          <a:endParaRPr lang="id-ID"/>
        </a:p>
      </dgm:t>
    </dgm:pt>
    <dgm:pt modelId="{11A1CCD8-CFF9-467A-8479-33216DB8EE71}" type="pres">
      <dgm:prSet presAssocID="{29E30377-3719-4549-B8C9-865DC9997FC2}" presName="sibTrans" presStyleCnt="0"/>
      <dgm:spPr/>
    </dgm:pt>
    <dgm:pt modelId="{01D3CD4D-B3A5-47DE-A34A-83A1EF17F85F}" type="pres">
      <dgm:prSet presAssocID="{5BF7482C-8153-4C90-92E0-046A3FEE0DE1}" presName="node" presStyleLbl="node1" presStyleIdx="3" presStyleCnt="5">
        <dgm:presLayoutVars>
          <dgm:bulletEnabled val="1"/>
        </dgm:presLayoutVars>
      </dgm:prSet>
      <dgm:spPr/>
      <dgm:t>
        <a:bodyPr/>
        <a:lstStyle/>
        <a:p>
          <a:endParaRPr lang="id-ID"/>
        </a:p>
      </dgm:t>
    </dgm:pt>
    <dgm:pt modelId="{C6CB65CB-9972-4C34-B691-1750AB587AA5}" type="pres">
      <dgm:prSet presAssocID="{6AC6F2AF-F9DF-42D0-8C89-95E88BF19B18}" presName="sibTrans" presStyleCnt="0"/>
      <dgm:spPr/>
    </dgm:pt>
    <dgm:pt modelId="{12135C33-9414-4CE8-A61A-BFC29459FFB3}" type="pres">
      <dgm:prSet presAssocID="{B86088B7-B374-42D8-B657-6F53C23AF022}" presName="node" presStyleLbl="node1" presStyleIdx="4" presStyleCnt="5">
        <dgm:presLayoutVars>
          <dgm:bulletEnabled val="1"/>
        </dgm:presLayoutVars>
      </dgm:prSet>
      <dgm:spPr/>
      <dgm:t>
        <a:bodyPr/>
        <a:lstStyle/>
        <a:p>
          <a:endParaRPr lang="id-ID"/>
        </a:p>
      </dgm:t>
    </dgm:pt>
  </dgm:ptLst>
  <dgm:cxnLst>
    <dgm:cxn modelId="{EA30CBA3-A72A-48D4-8B59-E8C434968244}" srcId="{32D66C70-9D81-43BA-8B84-69A8C14CFE29}" destId="{90D9401E-9A2E-41A6-9DE9-EA6A54069DA3}" srcOrd="0" destOrd="0" parTransId="{FD92B15A-92B8-4E2A-A080-F4D7257836DB}" sibTransId="{4D18A5FA-BAFF-416C-9687-D68A7C72626F}"/>
    <dgm:cxn modelId="{C2F4D20D-09D7-4DE0-B164-9E12E6738B7E}" srcId="{32D66C70-9D81-43BA-8B84-69A8C14CFE29}" destId="{E5BBC13F-5C94-4748-B908-B5595318A4BD}" srcOrd="2" destOrd="0" parTransId="{7FB1FF2B-1602-4DA2-9098-541004AA5B27}" sibTransId="{29E30377-3719-4549-B8C9-865DC9997FC2}"/>
    <dgm:cxn modelId="{7DE9FBAD-937B-4D13-A2B1-DDD31D98154C}" type="presOf" srcId="{90D9401E-9A2E-41A6-9DE9-EA6A54069DA3}" destId="{A7CD4A9D-1008-4F08-85C0-17E0194DEAB8}" srcOrd="0" destOrd="0" presId="urn:microsoft.com/office/officeart/2005/8/layout/default"/>
    <dgm:cxn modelId="{22FEBB3A-7959-4E48-AC80-2C77AE3BAF16}" type="presOf" srcId="{5BF7482C-8153-4C90-92E0-046A3FEE0DE1}" destId="{01D3CD4D-B3A5-47DE-A34A-83A1EF17F85F}" srcOrd="0" destOrd="0" presId="urn:microsoft.com/office/officeart/2005/8/layout/default"/>
    <dgm:cxn modelId="{9BF57F59-D969-42BA-9173-E4FCFB1BD494}" srcId="{32D66C70-9D81-43BA-8B84-69A8C14CFE29}" destId="{43195025-26AB-4C72-A004-36DE8F50F46B}" srcOrd="1" destOrd="0" parTransId="{5BE18FE8-94E4-45B1-ADF3-5EDAA58A1C54}" sibTransId="{4F12F5C5-1743-4D99-A72D-90ED1414DBB2}"/>
    <dgm:cxn modelId="{1F5E60E1-8EE8-4FDC-A5A8-D9124068AA93}" srcId="{32D66C70-9D81-43BA-8B84-69A8C14CFE29}" destId="{B86088B7-B374-42D8-B657-6F53C23AF022}" srcOrd="4" destOrd="0" parTransId="{AF4578A0-F745-49D6-9D8D-7DB70D9CC552}" sibTransId="{6C033EEE-D0B0-4A4D-A80F-FD8014A67A91}"/>
    <dgm:cxn modelId="{E07349E7-8F5D-425C-A05D-5A95FE0FBF57}" type="presOf" srcId="{E5BBC13F-5C94-4748-B908-B5595318A4BD}" destId="{BD44CD2B-31B8-4155-89D6-ED2093E0E1F8}" srcOrd="0" destOrd="0" presId="urn:microsoft.com/office/officeart/2005/8/layout/default"/>
    <dgm:cxn modelId="{A2FDB894-E8AA-418E-B50E-1B3E7CA9D58E}" srcId="{32D66C70-9D81-43BA-8B84-69A8C14CFE29}" destId="{5BF7482C-8153-4C90-92E0-046A3FEE0DE1}" srcOrd="3" destOrd="0" parTransId="{55EADA2E-0AE4-4661-AF54-3505BDD25521}" sibTransId="{6AC6F2AF-F9DF-42D0-8C89-95E88BF19B18}"/>
    <dgm:cxn modelId="{A124343F-9F4A-43DE-85EC-4E978BC9A846}" type="presOf" srcId="{32D66C70-9D81-43BA-8B84-69A8C14CFE29}" destId="{38C7D03F-C2C9-4E15-812B-5D1885A2C5F7}" srcOrd="0" destOrd="0" presId="urn:microsoft.com/office/officeart/2005/8/layout/default"/>
    <dgm:cxn modelId="{627E831D-BC02-4EDE-8B4D-4D50B98DB84C}" type="presOf" srcId="{43195025-26AB-4C72-A004-36DE8F50F46B}" destId="{1A9B3F18-5C15-42F9-BFAE-F045D8AA4CF9}" srcOrd="0" destOrd="0" presId="urn:microsoft.com/office/officeart/2005/8/layout/default"/>
    <dgm:cxn modelId="{5F8C3C56-431E-42EA-AEF1-4921330CFA86}" type="presOf" srcId="{B86088B7-B374-42D8-B657-6F53C23AF022}" destId="{12135C33-9414-4CE8-A61A-BFC29459FFB3}" srcOrd="0" destOrd="0" presId="urn:microsoft.com/office/officeart/2005/8/layout/default"/>
    <dgm:cxn modelId="{96D9DD4E-E60C-48B2-A172-FB49978EE4E4}" type="presParOf" srcId="{38C7D03F-C2C9-4E15-812B-5D1885A2C5F7}" destId="{A7CD4A9D-1008-4F08-85C0-17E0194DEAB8}" srcOrd="0" destOrd="0" presId="urn:microsoft.com/office/officeart/2005/8/layout/default"/>
    <dgm:cxn modelId="{0F51BFDE-EBC1-4827-B7BF-66CDA748F939}" type="presParOf" srcId="{38C7D03F-C2C9-4E15-812B-5D1885A2C5F7}" destId="{CDA2F109-98B6-4F62-9FCD-8CE089DF8BAD}" srcOrd="1" destOrd="0" presId="urn:microsoft.com/office/officeart/2005/8/layout/default"/>
    <dgm:cxn modelId="{AF2869F8-191B-41D6-A1DF-99E9E3308246}" type="presParOf" srcId="{38C7D03F-C2C9-4E15-812B-5D1885A2C5F7}" destId="{1A9B3F18-5C15-42F9-BFAE-F045D8AA4CF9}" srcOrd="2" destOrd="0" presId="urn:microsoft.com/office/officeart/2005/8/layout/default"/>
    <dgm:cxn modelId="{AF38F21D-9C40-43D1-A42E-718E05315BF2}" type="presParOf" srcId="{38C7D03F-C2C9-4E15-812B-5D1885A2C5F7}" destId="{A08868C1-779C-4907-BD78-78D7352BA7B5}" srcOrd="3" destOrd="0" presId="urn:microsoft.com/office/officeart/2005/8/layout/default"/>
    <dgm:cxn modelId="{A6B76CC5-4F8A-4BEC-A015-F363CBDFB518}" type="presParOf" srcId="{38C7D03F-C2C9-4E15-812B-5D1885A2C5F7}" destId="{BD44CD2B-31B8-4155-89D6-ED2093E0E1F8}" srcOrd="4" destOrd="0" presId="urn:microsoft.com/office/officeart/2005/8/layout/default"/>
    <dgm:cxn modelId="{A35F7F3C-E247-4A5C-A939-7020B1D944BB}" type="presParOf" srcId="{38C7D03F-C2C9-4E15-812B-5D1885A2C5F7}" destId="{11A1CCD8-CFF9-467A-8479-33216DB8EE71}" srcOrd="5" destOrd="0" presId="urn:microsoft.com/office/officeart/2005/8/layout/default"/>
    <dgm:cxn modelId="{A4FEDB6D-7DBA-4023-BA76-52AD94C2B2C2}" type="presParOf" srcId="{38C7D03F-C2C9-4E15-812B-5D1885A2C5F7}" destId="{01D3CD4D-B3A5-47DE-A34A-83A1EF17F85F}" srcOrd="6" destOrd="0" presId="urn:microsoft.com/office/officeart/2005/8/layout/default"/>
    <dgm:cxn modelId="{E887A268-44F2-4F2A-BC8E-6164F665C738}" type="presParOf" srcId="{38C7D03F-C2C9-4E15-812B-5D1885A2C5F7}" destId="{C6CB65CB-9972-4C34-B691-1750AB587AA5}" srcOrd="7" destOrd="0" presId="urn:microsoft.com/office/officeart/2005/8/layout/default"/>
    <dgm:cxn modelId="{506DFF0E-7B73-40C3-8297-C067E0FA4110}" type="presParOf" srcId="{38C7D03F-C2C9-4E15-812B-5D1885A2C5F7}" destId="{12135C33-9414-4CE8-A61A-BFC29459FFB3}" srcOrd="8" destOrd="0" presId="urn:microsoft.com/office/officeart/2005/8/layout/default"/>
  </dgm:cxnLst>
  <dgm:bg/>
  <dgm:whole/>
</dgm:dataModel>
</file>

<file path=ppt/diagrams/data5.xml><?xml version="1.0" encoding="utf-8"?>
<dgm:dataModel xmlns:dgm="http://schemas.openxmlformats.org/drawingml/2006/diagram" xmlns:a="http://schemas.openxmlformats.org/drawingml/2006/main">
  <dgm:ptLst>
    <dgm:pt modelId="{755B221D-736D-4FB9-8D08-8C4F15DA7E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B6F8C03E-F1E5-41A9-A047-B353476CFD3E}">
      <dgm:prSet phldrT="[Text]" custT="1"/>
      <dgm:spPr/>
      <dgm:t>
        <a:bodyPr/>
        <a:lstStyle/>
        <a:p>
          <a:r>
            <a:rPr lang="id-ID" sz="2400" dirty="0" smtClean="0"/>
            <a:t>Rasio Lancar</a:t>
          </a:r>
          <a:endParaRPr lang="id-ID" sz="2400" dirty="0"/>
        </a:p>
      </dgm:t>
    </dgm:pt>
    <dgm:pt modelId="{B73C2B9E-119D-4519-ADCB-12F18C6735F8}" type="parTrans" cxnId="{CC951561-169A-44A1-8EEF-937EECA6F011}">
      <dgm:prSet/>
      <dgm:spPr/>
      <dgm:t>
        <a:bodyPr/>
        <a:lstStyle/>
        <a:p>
          <a:endParaRPr lang="id-ID" sz="2400"/>
        </a:p>
      </dgm:t>
    </dgm:pt>
    <dgm:pt modelId="{DBD806FE-74C3-491E-8C97-34BF3C394FA8}" type="sibTrans" cxnId="{CC951561-169A-44A1-8EEF-937EECA6F011}">
      <dgm:prSet/>
      <dgm:spPr/>
      <dgm:t>
        <a:bodyPr/>
        <a:lstStyle/>
        <a:p>
          <a:endParaRPr lang="id-ID" sz="2400"/>
        </a:p>
      </dgm:t>
    </dgm:pt>
    <dgm:pt modelId="{8968F4CB-FE1B-4337-B62D-3F3D1FAD6157}">
      <dgm:prSet phldrT="[Text]" custT="1"/>
      <dgm:spPr/>
      <dgm:t>
        <a:bodyPr/>
        <a:lstStyle/>
        <a:p>
          <a:r>
            <a:rPr lang="id-ID" sz="2400" dirty="0" smtClean="0"/>
            <a:t>Aktiva Lancar/Utang Lancar</a:t>
          </a:r>
          <a:endParaRPr lang="id-ID" sz="2400" dirty="0"/>
        </a:p>
      </dgm:t>
    </dgm:pt>
    <dgm:pt modelId="{24B58A68-CA08-432B-B510-C265E7735868}" type="parTrans" cxnId="{22271722-3082-4A9A-81DF-54B3CF74DBC6}">
      <dgm:prSet/>
      <dgm:spPr/>
      <dgm:t>
        <a:bodyPr/>
        <a:lstStyle/>
        <a:p>
          <a:endParaRPr lang="id-ID" sz="2400"/>
        </a:p>
      </dgm:t>
    </dgm:pt>
    <dgm:pt modelId="{E0F9A9D6-3ABE-4943-8C21-117AC9780B98}" type="sibTrans" cxnId="{22271722-3082-4A9A-81DF-54B3CF74DBC6}">
      <dgm:prSet/>
      <dgm:spPr/>
      <dgm:t>
        <a:bodyPr/>
        <a:lstStyle/>
        <a:p>
          <a:endParaRPr lang="id-ID" sz="2400"/>
        </a:p>
      </dgm:t>
    </dgm:pt>
    <dgm:pt modelId="{690A5D3E-1E85-4B9F-B117-98B3C73420BF}">
      <dgm:prSet phldrT="[Text]" custT="1"/>
      <dgm:spPr/>
      <dgm:t>
        <a:bodyPr/>
        <a:lstStyle/>
        <a:p>
          <a:r>
            <a:rPr lang="id-ID" sz="2400" dirty="0" smtClean="0"/>
            <a:t>Quick Ratio</a:t>
          </a:r>
          <a:endParaRPr lang="id-ID" sz="2400" dirty="0"/>
        </a:p>
      </dgm:t>
    </dgm:pt>
    <dgm:pt modelId="{179320BB-21FA-4E8D-BC0F-512392BE98F7}" type="parTrans" cxnId="{A184EA85-D44A-4ADB-BB7A-6B2E5105B729}">
      <dgm:prSet/>
      <dgm:spPr/>
      <dgm:t>
        <a:bodyPr/>
        <a:lstStyle/>
        <a:p>
          <a:endParaRPr lang="id-ID" sz="2400"/>
        </a:p>
      </dgm:t>
    </dgm:pt>
    <dgm:pt modelId="{FD9050DC-5D92-42C3-B7A7-9F2EC1142654}" type="sibTrans" cxnId="{A184EA85-D44A-4ADB-BB7A-6B2E5105B729}">
      <dgm:prSet/>
      <dgm:spPr/>
      <dgm:t>
        <a:bodyPr/>
        <a:lstStyle/>
        <a:p>
          <a:endParaRPr lang="id-ID" sz="2400"/>
        </a:p>
      </dgm:t>
    </dgm:pt>
    <dgm:pt modelId="{A5526E96-96FB-489A-859E-A19B636E5BF5}">
      <dgm:prSet phldrT="[Text]" custT="1"/>
      <dgm:spPr/>
      <dgm:t>
        <a:bodyPr/>
        <a:lstStyle/>
        <a:p>
          <a:r>
            <a:rPr lang="id-ID" sz="2400" dirty="0" smtClean="0"/>
            <a:t>(Aktiva Lancar-Persediaan)/Utang Lancar</a:t>
          </a:r>
          <a:endParaRPr lang="id-ID" sz="2400" dirty="0"/>
        </a:p>
      </dgm:t>
    </dgm:pt>
    <dgm:pt modelId="{141B03C3-C6E1-4320-8860-BDC7A261406E}" type="parTrans" cxnId="{5D8D66E5-E47B-41C8-972D-9526DD479C74}">
      <dgm:prSet/>
      <dgm:spPr/>
      <dgm:t>
        <a:bodyPr/>
        <a:lstStyle/>
        <a:p>
          <a:endParaRPr lang="id-ID" sz="2400"/>
        </a:p>
      </dgm:t>
    </dgm:pt>
    <dgm:pt modelId="{4BE2C3AB-AF21-4382-9593-C9D9494D376A}" type="sibTrans" cxnId="{5D8D66E5-E47B-41C8-972D-9526DD479C74}">
      <dgm:prSet/>
      <dgm:spPr/>
      <dgm:t>
        <a:bodyPr/>
        <a:lstStyle/>
        <a:p>
          <a:endParaRPr lang="id-ID" sz="2400"/>
        </a:p>
      </dgm:t>
    </dgm:pt>
    <dgm:pt modelId="{D3187ADD-D6D5-43CD-934F-AA1DE039B014}" type="pres">
      <dgm:prSet presAssocID="{755B221D-736D-4FB9-8D08-8C4F15DA7E3C}" presName="Name0" presStyleCnt="0">
        <dgm:presLayoutVars>
          <dgm:dir/>
          <dgm:animLvl val="lvl"/>
          <dgm:resizeHandles val="exact"/>
        </dgm:presLayoutVars>
      </dgm:prSet>
      <dgm:spPr/>
      <dgm:t>
        <a:bodyPr/>
        <a:lstStyle/>
        <a:p>
          <a:endParaRPr lang="id-ID"/>
        </a:p>
      </dgm:t>
    </dgm:pt>
    <dgm:pt modelId="{EA36C229-16E8-4088-9049-9E89DA796573}" type="pres">
      <dgm:prSet presAssocID="{B6F8C03E-F1E5-41A9-A047-B353476CFD3E}" presName="composite" presStyleCnt="0"/>
      <dgm:spPr/>
    </dgm:pt>
    <dgm:pt modelId="{F64286ED-4316-4FF2-8D97-639B54B959B2}" type="pres">
      <dgm:prSet presAssocID="{B6F8C03E-F1E5-41A9-A047-B353476CFD3E}" presName="parTx" presStyleLbl="alignNode1" presStyleIdx="0" presStyleCnt="2" custScaleY="66694">
        <dgm:presLayoutVars>
          <dgm:chMax val="0"/>
          <dgm:chPref val="0"/>
          <dgm:bulletEnabled val="1"/>
        </dgm:presLayoutVars>
      </dgm:prSet>
      <dgm:spPr/>
      <dgm:t>
        <a:bodyPr/>
        <a:lstStyle/>
        <a:p>
          <a:endParaRPr lang="id-ID"/>
        </a:p>
      </dgm:t>
    </dgm:pt>
    <dgm:pt modelId="{8AC88822-9317-45FC-9837-3C7D15CB7610}" type="pres">
      <dgm:prSet presAssocID="{B6F8C03E-F1E5-41A9-A047-B353476CFD3E}" presName="desTx" presStyleLbl="alignAccFollowNode1" presStyleIdx="0" presStyleCnt="2">
        <dgm:presLayoutVars>
          <dgm:bulletEnabled val="1"/>
        </dgm:presLayoutVars>
      </dgm:prSet>
      <dgm:spPr/>
      <dgm:t>
        <a:bodyPr/>
        <a:lstStyle/>
        <a:p>
          <a:endParaRPr lang="id-ID"/>
        </a:p>
      </dgm:t>
    </dgm:pt>
    <dgm:pt modelId="{F04FEEDF-0273-4351-BA9B-8129277CDF5B}" type="pres">
      <dgm:prSet presAssocID="{DBD806FE-74C3-491E-8C97-34BF3C394FA8}" presName="space" presStyleCnt="0"/>
      <dgm:spPr/>
    </dgm:pt>
    <dgm:pt modelId="{DF0A98D7-63EA-4EF0-B098-B95FA21B48AB}" type="pres">
      <dgm:prSet presAssocID="{690A5D3E-1E85-4B9F-B117-98B3C73420BF}" presName="composite" presStyleCnt="0"/>
      <dgm:spPr/>
    </dgm:pt>
    <dgm:pt modelId="{846A991A-2286-4A6A-8AAB-A3E65CAD8532}" type="pres">
      <dgm:prSet presAssocID="{690A5D3E-1E85-4B9F-B117-98B3C73420BF}" presName="parTx" presStyleLbl="alignNode1" presStyleIdx="1" presStyleCnt="2" custScaleY="63976">
        <dgm:presLayoutVars>
          <dgm:chMax val="0"/>
          <dgm:chPref val="0"/>
          <dgm:bulletEnabled val="1"/>
        </dgm:presLayoutVars>
      </dgm:prSet>
      <dgm:spPr/>
      <dgm:t>
        <a:bodyPr/>
        <a:lstStyle/>
        <a:p>
          <a:endParaRPr lang="id-ID"/>
        </a:p>
      </dgm:t>
    </dgm:pt>
    <dgm:pt modelId="{FA81A861-A486-4148-8CC8-0B8295644CCE}" type="pres">
      <dgm:prSet presAssocID="{690A5D3E-1E85-4B9F-B117-98B3C73420BF}" presName="desTx" presStyleLbl="alignAccFollowNode1" presStyleIdx="1" presStyleCnt="2">
        <dgm:presLayoutVars>
          <dgm:bulletEnabled val="1"/>
        </dgm:presLayoutVars>
      </dgm:prSet>
      <dgm:spPr/>
      <dgm:t>
        <a:bodyPr/>
        <a:lstStyle/>
        <a:p>
          <a:endParaRPr lang="id-ID"/>
        </a:p>
      </dgm:t>
    </dgm:pt>
  </dgm:ptLst>
  <dgm:cxnLst>
    <dgm:cxn modelId="{E7AA6202-93F6-4671-A5D8-89C1B36340E6}" type="presOf" srcId="{B6F8C03E-F1E5-41A9-A047-B353476CFD3E}" destId="{F64286ED-4316-4FF2-8D97-639B54B959B2}" srcOrd="0" destOrd="0" presId="urn:microsoft.com/office/officeart/2005/8/layout/hList1"/>
    <dgm:cxn modelId="{5D8D66E5-E47B-41C8-972D-9526DD479C74}" srcId="{690A5D3E-1E85-4B9F-B117-98B3C73420BF}" destId="{A5526E96-96FB-489A-859E-A19B636E5BF5}" srcOrd="0" destOrd="0" parTransId="{141B03C3-C6E1-4320-8860-BDC7A261406E}" sibTransId="{4BE2C3AB-AF21-4382-9593-C9D9494D376A}"/>
    <dgm:cxn modelId="{22271722-3082-4A9A-81DF-54B3CF74DBC6}" srcId="{B6F8C03E-F1E5-41A9-A047-B353476CFD3E}" destId="{8968F4CB-FE1B-4337-B62D-3F3D1FAD6157}" srcOrd="0" destOrd="0" parTransId="{24B58A68-CA08-432B-B510-C265E7735868}" sibTransId="{E0F9A9D6-3ABE-4943-8C21-117AC9780B98}"/>
    <dgm:cxn modelId="{55A63F6D-EA8D-451E-9387-8D6CB22A93B7}" type="presOf" srcId="{8968F4CB-FE1B-4337-B62D-3F3D1FAD6157}" destId="{8AC88822-9317-45FC-9837-3C7D15CB7610}" srcOrd="0" destOrd="0" presId="urn:microsoft.com/office/officeart/2005/8/layout/hList1"/>
    <dgm:cxn modelId="{271E5462-CC72-4877-B4A8-0D39587D9698}" type="presOf" srcId="{690A5D3E-1E85-4B9F-B117-98B3C73420BF}" destId="{846A991A-2286-4A6A-8AAB-A3E65CAD8532}" srcOrd="0" destOrd="0" presId="urn:microsoft.com/office/officeart/2005/8/layout/hList1"/>
    <dgm:cxn modelId="{CC951561-169A-44A1-8EEF-937EECA6F011}" srcId="{755B221D-736D-4FB9-8D08-8C4F15DA7E3C}" destId="{B6F8C03E-F1E5-41A9-A047-B353476CFD3E}" srcOrd="0" destOrd="0" parTransId="{B73C2B9E-119D-4519-ADCB-12F18C6735F8}" sibTransId="{DBD806FE-74C3-491E-8C97-34BF3C394FA8}"/>
    <dgm:cxn modelId="{4A95893E-FBC3-4523-A5D7-B1432433601F}" type="presOf" srcId="{755B221D-736D-4FB9-8D08-8C4F15DA7E3C}" destId="{D3187ADD-D6D5-43CD-934F-AA1DE039B014}" srcOrd="0" destOrd="0" presId="urn:microsoft.com/office/officeart/2005/8/layout/hList1"/>
    <dgm:cxn modelId="{322CDF86-8C1F-4671-A468-5F8359F8DDC9}" type="presOf" srcId="{A5526E96-96FB-489A-859E-A19B636E5BF5}" destId="{FA81A861-A486-4148-8CC8-0B8295644CCE}" srcOrd="0" destOrd="0" presId="urn:microsoft.com/office/officeart/2005/8/layout/hList1"/>
    <dgm:cxn modelId="{A184EA85-D44A-4ADB-BB7A-6B2E5105B729}" srcId="{755B221D-736D-4FB9-8D08-8C4F15DA7E3C}" destId="{690A5D3E-1E85-4B9F-B117-98B3C73420BF}" srcOrd="1" destOrd="0" parTransId="{179320BB-21FA-4E8D-BC0F-512392BE98F7}" sibTransId="{FD9050DC-5D92-42C3-B7A7-9F2EC1142654}"/>
    <dgm:cxn modelId="{DE13A1BA-FD34-4D51-9485-55AC7ABB409A}" type="presParOf" srcId="{D3187ADD-D6D5-43CD-934F-AA1DE039B014}" destId="{EA36C229-16E8-4088-9049-9E89DA796573}" srcOrd="0" destOrd="0" presId="urn:microsoft.com/office/officeart/2005/8/layout/hList1"/>
    <dgm:cxn modelId="{47A89682-BF73-4DF0-8A16-A8DA75D99501}" type="presParOf" srcId="{EA36C229-16E8-4088-9049-9E89DA796573}" destId="{F64286ED-4316-4FF2-8D97-639B54B959B2}" srcOrd="0" destOrd="0" presId="urn:microsoft.com/office/officeart/2005/8/layout/hList1"/>
    <dgm:cxn modelId="{423FAEE8-5F20-4C0C-B6CA-30709675A299}" type="presParOf" srcId="{EA36C229-16E8-4088-9049-9E89DA796573}" destId="{8AC88822-9317-45FC-9837-3C7D15CB7610}" srcOrd="1" destOrd="0" presId="urn:microsoft.com/office/officeart/2005/8/layout/hList1"/>
    <dgm:cxn modelId="{0D7D2791-9705-480C-9A8A-CF56DBAEAFBA}" type="presParOf" srcId="{D3187ADD-D6D5-43CD-934F-AA1DE039B014}" destId="{F04FEEDF-0273-4351-BA9B-8129277CDF5B}" srcOrd="1" destOrd="0" presId="urn:microsoft.com/office/officeart/2005/8/layout/hList1"/>
    <dgm:cxn modelId="{B6E56C9D-B2CF-491E-8828-CDCF58BC25D5}" type="presParOf" srcId="{D3187ADD-D6D5-43CD-934F-AA1DE039B014}" destId="{DF0A98D7-63EA-4EF0-B098-B95FA21B48AB}" srcOrd="2" destOrd="0" presId="urn:microsoft.com/office/officeart/2005/8/layout/hList1"/>
    <dgm:cxn modelId="{B516FCBF-E345-4991-9A8A-AB6429A039E0}" type="presParOf" srcId="{DF0A98D7-63EA-4EF0-B098-B95FA21B48AB}" destId="{846A991A-2286-4A6A-8AAB-A3E65CAD8532}" srcOrd="0" destOrd="0" presId="urn:microsoft.com/office/officeart/2005/8/layout/hList1"/>
    <dgm:cxn modelId="{69F3F116-0728-46A4-AD6C-A404B197EF24}" type="presParOf" srcId="{DF0A98D7-63EA-4EF0-B098-B95FA21B48AB}" destId="{FA81A861-A486-4148-8CC8-0B8295644CCE}"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0E4A5055-2E33-4D29-91AA-AE3CDD1F734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id-ID"/>
        </a:p>
      </dgm:t>
    </dgm:pt>
    <dgm:pt modelId="{7130FA0F-97E4-477E-8D8A-195D93324371}">
      <dgm:prSet phldrT="[Text]" custT="1"/>
      <dgm:spPr/>
      <dgm:t>
        <a:bodyPr/>
        <a:lstStyle/>
        <a:p>
          <a:r>
            <a:rPr lang="id-ID" sz="2400" b="1" dirty="0" smtClean="0"/>
            <a:t>Rasio Persediaan</a:t>
          </a:r>
          <a:endParaRPr lang="id-ID" sz="2400" b="1" dirty="0"/>
        </a:p>
      </dgm:t>
    </dgm:pt>
    <dgm:pt modelId="{F78FDED8-A2AC-46A2-A7B8-FE1213A1E0F2}" type="parTrans" cxnId="{F41C03D8-CA19-49CA-8CBA-245201AD6E80}">
      <dgm:prSet/>
      <dgm:spPr/>
      <dgm:t>
        <a:bodyPr/>
        <a:lstStyle/>
        <a:p>
          <a:endParaRPr lang="id-ID" sz="2400"/>
        </a:p>
      </dgm:t>
    </dgm:pt>
    <dgm:pt modelId="{B4B1C88C-2C7E-4C6F-B201-D1FC1E9BBC71}" type="sibTrans" cxnId="{F41C03D8-CA19-49CA-8CBA-245201AD6E80}">
      <dgm:prSet/>
      <dgm:spPr/>
      <dgm:t>
        <a:bodyPr/>
        <a:lstStyle/>
        <a:p>
          <a:endParaRPr lang="id-ID" sz="2400"/>
        </a:p>
      </dgm:t>
    </dgm:pt>
    <dgm:pt modelId="{17CA6DFE-022F-4A22-B692-EE41FEC8012F}">
      <dgm:prSet phldrT="[Text]" custT="1"/>
      <dgm:spPr/>
      <dgm:t>
        <a:bodyPr/>
        <a:lstStyle/>
        <a:p>
          <a:r>
            <a:rPr lang="id-ID" sz="2400" b="1" dirty="0" smtClean="0"/>
            <a:t>Perputaran Penjualan</a:t>
          </a:r>
          <a:endParaRPr lang="id-ID" sz="2400" b="1" dirty="0"/>
        </a:p>
      </dgm:t>
    </dgm:pt>
    <dgm:pt modelId="{BC05E742-6947-4CA8-9216-FCE9911A81A6}" type="parTrans" cxnId="{7C19A975-BE9F-4808-96AD-38C12AF57BAE}">
      <dgm:prSet/>
      <dgm:spPr/>
      <dgm:t>
        <a:bodyPr/>
        <a:lstStyle/>
        <a:p>
          <a:endParaRPr lang="id-ID" sz="2400"/>
        </a:p>
      </dgm:t>
    </dgm:pt>
    <dgm:pt modelId="{F2949824-A08D-4E86-AA2D-4734590AACF0}" type="sibTrans" cxnId="{7C19A975-BE9F-4808-96AD-38C12AF57BAE}">
      <dgm:prSet/>
      <dgm:spPr/>
      <dgm:t>
        <a:bodyPr/>
        <a:lstStyle/>
        <a:p>
          <a:endParaRPr lang="id-ID" sz="2400"/>
        </a:p>
      </dgm:t>
    </dgm:pt>
    <dgm:pt modelId="{8A10D0D9-5939-4D1D-9D85-681947AC6C24}">
      <dgm:prSet phldrT="[Text]" custT="1"/>
      <dgm:spPr/>
      <dgm:t>
        <a:bodyPr/>
        <a:lstStyle/>
        <a:p>
          <a:r>
            <a:rPr lang="id-ID" sz="2400" b="1" dirty="0" smtClean="0"/>
            <a:t>Perputaran Aktiva tetap</a:t>
          </a:r>
          <a:endParaRPr lang="id-ID" sz="2400" b="1" dirty="0"/>
        </a:p>
      </dgm:t>
    </dgm:pt>
    <dgm:pt modelId="{8F0F747D-4A17-4A44-9416-CA5113942432}" type="parTrans" cxnId="{53FE9F70-18B6-4606-8159-A3953EEF85C8}">
      <dgm:prSet/>
      <dgm:spPr/>
      <dgm:t>
        <a:bodyPr/>
        <a:lstStyle/>
        <a:p>
          <a:endParaRPr lang="id-ID" sz="2400"/>
        </a:p>
      </dgm:t>
    </dgm:pt>
    <dgm:pt modelId="{04FF7C4A-8328-44B9-BA40-BA5FFC831F9A}" type="sibTrans" cxnId="{53FE9F70-18B6-4606-8159-A3953EEF85C8}">
      <dgm:prSet/>
      <dgm:spPr/>
      <dgm:t>
        <a:bodyPr/>
        <a:lstStyle/>
        <a:p>
          <a:endParaRPr lang="id-ID" sz="2400"/>
        </a:p>
      </dgm:t>
    </dgm:pt>
    <dgm:pt modelId="{C8619F7E-1565-4386-8073-FB28C7D4AA41}">
      <dgm:prSet phldrT="[Text]" custT="1"/>
      <dgm:spPr/>
      <dgm:t>
        <a:bodyPr/>
        <a:lstStyle/>
        <a:p>
          <a:r>
            <a:rPr lang="id-ID" sz="2400" b="1" dirty="0" smtClean="0"/>
            <a:t>Perputaran Total Aktiva</a:t>
          </a:r>
          <a:endParaRPr lang="id-ID" sz="2400" b="1" dirty="0"/>
        </a:p>
      </dgm:t>
    </dgm:pt>
    <dgm:pt modelId="{33DFDB43-5DCA-4F61-8541-0550254AE399}" type="parTrans" cxnId="{6A87373E-AB74-4A58-B87D-826E4094A2B2}">
      <dgm:prSet/>
      <dgm:spPr/>
      <dgm:t>
        <a:bodyPr/>
        <a:lstStyle/>
        <a:p>
          <a:endParaRPr lang="id-ID" sz="2400"/>
        </a:p>
      </dgm:t>
    </dgm:pt>
    <dgm:pt modelId="{8443A16C-4A49-440D-A5E3-AF87B3D0E61D}" type="sibTrans" cxnId="{6A87373E-AB74-4A58-B87D-826E4094A2B2}">
      <dgm:prSet/>
      <dgm:spPr/>
      <dgm:t>
        <a:bodyPr/>
        <a:lstStyle/>
        <a:p>
          <a:endParaRPr lang="id-ID" sz="2400"/>
        </a:p>
      </dgm:t>
    </dgm:pt>
    <dgm:pt modelId="{8F2E59E0-B8BD-4D36-9D80-F21DC49EB8FB}">
      <dgm:prSet phldrT="[Text]" custT="1"/>
      <dgm:spPr/>
      <dgm:t>
        <a:bodyPr/>
        <a:lstStyle/>
        <a:p>
          <a:r>
            <a:rPr lang="id-ID" sz="2400" dirty="0" smtClean="0"/>
            <a:t>Penjualan/Total Aktiva</a:t>
          </a:r>
          <a:endParaRPr lang="id-ID" sz="2400" dirty="0"/>
        </a:p>
      </dgm:t>
    </dgm:pt>
    <dgm:pt modelId="{76DF2074-17D2-4428-8736-483F4FE88A8E}" type="parTrans" cxnId="{3CC0A855-5525-4122-BD2F-504F27F1DD1F}">
      <dgm:prSet/>
      <dgm:spPr/>
      <dgm:t>
        <a:bodyPr/>
        <a:lstStyle/>
        <a:p>
          <a:endParaRPr lang="id-ID" sz="2400"/>
        </a:p>
      </dgm:t>
    </dgm:pt>
    <dgm:pt modelId="{03E57DD9-5687-470F-A5C7-083CADBF96D7}" type="sibTrans" cxnId="{3CC0A855-5525-4122-BD2F-504F27F1DD1F}">
      <dgm:prSet/>
      <dgm:spPr/>
      <dgm:t>
        <a:bodyPr/>
        <a:lstStyle/>
        <a:p>
          <a:endParaRPr lang="id-ID" sz="2400"/>
        </a:p>
      </dgm:t>
    </dgm:pt>
    <dgm:pt modelId="{FA24F727-DC8D-48A8-A6E5-373C2FECF74D}">
      <dgm:prSet phldrT="[Text]" custT="1"/>
      <dgm:spPr/>
      <dgm:t>
        <a:bodyPr/>
        <a:lstStyle/>
        <a:p>
          <a:r>
            <a:rPr lang="id-ID" sz="2400" dirty="0" smtClean="0"/>
            <a:t>Penjualan/Persediaan</a:t>
          </a:r>
          <a:endParaRPr lang="id-ID" sz="2400" dirty="0"/>
        </a:p>
      </dgm:t>
    </dgm:pt>
    <dgm:pt modelId="{F780FA5F-FACD-4588-A3BE-AFAD8FF783A1}" type="parTrans" cxnId="{C2BEE8A5-9F84-4AD5-B51D-EA01FA2E6739}">
      <dgm:prSet/>
      <dgm:spPr/>
      <dgm:t>
        <a:bodyPr/>
        <a:lstStyle/>
        <a:p>
          <a:endParaRPr lang="id-ID" sz="2400"/>
        </a:p>
      </dgm:t>
    </dgm:pt>
    <dgm:pt modelId="{A19C29B8-C5B4-40AD-9C86-EC4EC48C98BA}" type="sibTrans" cxnId="{C2BEE8A5-9F84-4AD5-B51D-EA01FA2E6739}">
      <dgm:prSet/>
      <dgm:spPr/>
      <dgm:t>
        <a:bodyPr/>
        <a:lstStyle/>
        <a:p>
          <a:endParaRPr lang="id-ID" sz="2400"/>
        </a:p>
      </dgm:t>
    </dgm:pt>
    <dgm:pt modelId="{1EC75FFB-E07C-4F30-A736-D40A9CBB520E}">
      <dgm:prSet phldrT="[Text]" custT="1"/>
      <dgm:spPr/>
      <dgm:t>
        <a:bodyPr/>
        <a:lstStyle/>
        <a:p>
          <a:r>
            <a:rPr lang="id-ID" sz="2400" dirty="0" smtClean="0"/>
            <a:t>Piutang/(Penjualan/365)</a:t>
          </a:r>
          <a:endParaRPr lang="id-ID" sz="2400" dirty="0"/>
        </a:p>
      </dgm:t>
    </dgm:pt>
    <dgm:pt modelId="{39AD1EFB-D7B6-4617-BF07-3C54C24F140F}" type="parTrans" cxnId="{48F8593C-7B91-4EC3-BA3A-AD44F4284663}">
      <dgm:prSet/>
      <dgm:spPr/>
      <dgm:t>
        <a:bodyPr/>
        <a:lstStyle/>
        <a:p>
          <a:endParaRPr lang="id-ID" sz="2400"/>
        </a:p>
      </dgm:t>
    </dgm:pt>
    <dgm:pt modelId="{F652E034-136B-489F-8022-33D3C3A112C7}" type="sibTrans" cxnId="{48F8593C-7B91-4EC3-BA3A-AD44F4284663}">
      <dgm:prSet/>
      <dgm:spPr/>
      <dgm:t>
        <a:bodyPr/>
        <a:lstStyle/>
        <a:p>
          <a:endParaRPr lang="id-ID" sz="2400"/>
        </a:p>
      </dgm:t>
    </dgm:pt>
    <dgm:pt modelId="{578B441D-A0B5-49F7-9A2E-20B1C6DA3F22}">
      <dgm:prSet phldrT="[Text]" custT="1"/>
      <dgm:spPr/>
      <dgm:t>
        <a:bodyPr/>
        <a:lstStyle/>
        <a:p>
          <a:r>
            <a:rPr lang="id-ID" sz="2400" dirty="0" smtClean="0"/>
            <a:t>Penjualan/Aktiva Tetap</a:t>
          </a:r>
          <a:endParaRPr lang="id-ID" sz="2400" dirty="0"/>
        </a:p>
      </dgm:t>
    </dgm:pt>
    <dgm:pt modelId="{75D9B2C5-7972-4DFD-BD5E-A7FF164A1113}" type="parTrans" cxnId="{09E8D21F-CA90-43F0-81D0-351BF0F4F334}">
      <dgm:prSet/>
      <dgm:spPr/>
      <dgm:t>
        <a:bodyPr/>
        <a:lstStyle/>
        <a:p>
          <a:endParaRPr lang="id-ID" sz="2400"/>
        </a:p>
      </dgm:t>
    </dgm:pt>
    <dgm:pt modelId="{AB1C66D1-3D0E-415C-AE8A-1A28C8CB2BEB}" type="sibTrans" cxnId="{09E8D21F-CA90-43F0-81D0-351BF0F4F334}">
      <dgm:prSet/>
      <dgm:spPr/>
      <dgm:t>
        <a:bodyPr/>
        <a:lstStyle/>
        <a:p>
          <a:endParaRPr lang="id-ID" sz="2400"/>
        </a:p>
      </dgm:t>
    </dgm:pt>
    <dgm:pt modelId="{9DC6391B-F91C-468D-9FF2-17D345E23D5B}" type="pres">
      <dgm:prSet presAssocID="{0E4A5055-2E33-4D29-91AA-AE3CDD1F734C}" presName="diagram" presStyleCnt="0">
        <dgm:presLayoutVars>
          <dgm:dir/>
          <dgm:resizeHandles val="exact"/>
        </dgm:presLayoutVars>
      </dgm:prSet>
      <dgm:spPr/>
      <dgm:t>
        <a:bodyPr/>
        <a:lstStyle/>
        <a:p>
          <a:endParaRPr lang="id-ID"/>
        </a:p>
      </dgm:t>
    </dgm:pt>
    <dgm:pt modelId="{81BAB0CA-487C-4EED-B636-DF7BEB9C7A83}" type="pres">
      <dgm:prSet presAssocID="{7130FA0F-97E4-477E-8D8A-195D93324371}" presName="node" presStyleLbl="node1" presStyleIdx="0" presStyleCnt="4" custScaleX="147236">
        <dgm:presLayoutVars>
          <dgm:bulletEnabled val="1"/>
        </dgm:presLayoutVars>
      </dgm:prSet>
      <dgm:spPr/>
      <dgm:t>
        <a:bodyPr/>
        <a:lstStyle/>
        <a:p>
          <a:endParaRPr lang="id-ID"/>
        </a:p>
      </dgm:t>
    </dgm:pt>
    <dgm:pt modelId="{685F0312-9039-4148-BCE2-FF22A08C4038}" type="pres">
      <dgm:prSet presAssocID="{B4B1C88C-2C7E-4C6F-B201-D1FC1E9BBC71}" presName="sibTrans" presStyleCnt="0"/>
      <dgm:spPr/>
    </dgm:pt>
    <dgm:pt modelId="{2CB0B38B-8A47-4792-91A1-CB794687E008}" type="pres">
      <dgm:prSet presAssocID="{17CA6DFE-022F-4A22-B692-EE41FEC8012F}" presName="node" presStyleLbl="node1" presStyleIdx="1" presStyleCnt="4" custScaleX="128271">
        <dgm:presLayoutVars>
          <dgm:bulletEnabled val="1"/>
        </dgm:presLayoutVars>
      </dgm:prSet>
      <dgm:spPr/>
      <dgm:t>
        <a:bodyPr/>
        <a:lstStyle/>
        <a:p>
          <a:endParaRPr lang="id-ID"/>
        </a:p>
      </dgm:t>
    </dgm:pt>
    <dgm:pt modelId="{185BC885-CAC8-4706-A093-C7FF266D739E}" type="pres">
      <dgm:prSet presAssocID="{F2949824-A08D-4E86-AA2D-4734590AACF0}" presName="sibTrans" presStyleCnt="0"/>
      <dgm:spPr/>
    </dgm:pt>
    <dgm:pt modelId="{4A62FC08-36F2-45F7-B18A-8E5202864AEC}" type="pres">
      <dgm:prSet presAssocID="{8A10D0D9-5939-4D1D-9D85-681947AC6C24}" presName="node" presStyleLbl="node1" presStyleIdx="2" presStyleCnt="4" custScaleX="147236">
        <dgm:presLayoutVars>
          <dgm:bulletEnabled val="1"/>
        </dgm:presLayoutVars>
      </dgm:prSet>
      <dgm:spPr/>
      <dgm:t>
        <a:bodyPr/>
        <a:lstStyle/>
        <a:p>
          <a:endParaRPr lang="id-ID"/>
        </a:p>
      </dgm:t>
    </dgm:pt>
    <dgm:pt modelId="{38CA8E82-6B3A-4026-A5F2-F5C0869ADB4C}" type="pres">
      <dgm:prSet presAssocID="{04FF7C4A-8328-44B9-BA40-BA5FFC831F9A}" presName="sibTrans" presStyleCnt="0"/>
      <dgm:spPr/>
    </dgm:pt>
    <dgm:pt modelId="{341689E7-ECC4-412E-8537-B164E3C30157}" type="pres">
      <dgm:prSet presAssocID="{C8619F7E-1565-4386-8073-FB28C7D4AA41}" presName="node" presStyleLbl="node1" presStyleIdx="3" presStyleCnt="4" custScaleX="128271">
        <dgm:presLayoutVars>
          <dgm:bulletEnabled val="1"/>
        </dgm:presLayoutVars>
      </dgm:prSet>
      <dgm:spPr/>
      <dgm:t>
        <a:bodyPr/>
        <a:lstStyle/>
        <a:p>
          <a:endParaRPr lang="id-ID"/>
        </a:p>
      </dgm:t>
    </dgm:pt>
  </dgm:ptLst>
  <dgm:cxnLst>
    <dgm:cxn modelId="{09E8D21F-CA90-43F0-81D0-351BF0F4F334}" srcId="{8A10D0D9-5939-4D1D-9D85-681947AC6C24}" destId="{578B441D-A0B5-49F7-9A2E-20B1C6DA3F22}" srcOrd="0" destOrd="0" parTransId="{75D9B2C5-7972-4DFD-BD5E-A7FF164A1113}" sibTransId="{AB1C66D1-3D0E-415C-AE8A-1A28C8CB2BEB}"/>
    <dgm:cxn modelId="{6ECA9E63-B312-4014-8500-A6210D8DAB9C}" type="presOf" srcId="{0E4A5055-2E33-4D29-91AA-AE3CDD1F734C}" destId="{9DC6391B-F91C-468D-9FF2-17D345E23D5B}" srcOrd="0" destOrd="0" presId="urn:microsoft.com/office/officeart/2005/8/layout/default"/>
    <dgm:cxn modelId="{6A87373E-AB74-4A58-B87D-826E4094A2B2}" srcId="{0E4A5055-2E33-4D29-91AA-AE3CDD1F734C}" destId="{C8619F7E-1565-4386-8073-FB28C7D4AA41}" srcOrd="3" destOrd="0" parTransId="{33DFDB43-5DCA-4F61-8541-0550254AE399}" sibTransId="{8443A16C-4A49-440D-A5E3-AF87B3D0E61D}"/>
    <dgm:cxn modelId="{F43BE698-DD8D-4E4D-A328-36B60E35EEFD}" type="presOf" srcId="{C8619F7E-1565-4386-8073-FB28C7D4AA41}" destId="{341689E7-ECC4-412E-8537-B164E3C30157}" srcOrd="0" destOrd="0" presId="urn:microsoft.com/office/officeart/2005/8/layout/default"/>
    <dgm:cxn modelId="{F41C03D8-CA19-49CA-8CBA-245201AD6E80}" srcId="{0E4A5055-2E33-4D29-91AA-AE3CDD1F734C}" destId="{7130FA0F-97E4-477E-8D8A-195D93324371}" srcOrd="0" destOrd="0" parTransId="{F78FDED8-A2AC-46A2-A7B8-FE1213A1E0F2}" sibTransId="{B4B1C88C-2C7E-4C6F-B201-D1FC1E9BBC71}"/>
    <dgm:cxn modelId="{3CC0A855-5525-4122-BD2F-504F27F1DD1F}" srcId="{C8619F7E-1565-4386-8073-FB28C7D4AA41}" destId="{8F2E59E0-B8BD-4D36-9D80-F21DC49EB8FB}" srcOrd="0" destOrd="0" parTransId="{76DF2074-17D2-4428-8736-483F4FE88A8E}" sibTransId="{03E57DD9-5687-470F-A5C7-083CADBF96D7}"/>
    <dgm:cxn modelId="{58B1DFDD-53F6-48E4-87E3-39139D7D1E8B}" type="presOf" srcId="{578B441D-A0B5-49F7-9A2E-20B1C6DA3F22}" destId="{4A62FC08-36F2-45F7-B18A-8E5202864AEC}" srcOrd="0" destOrd="1" presId="urn:microsoft.com/office/officeart/2005/8/layout/default"/>
    <dgm:cxn modelId="{7E250EE7-15E0-400C-804A-A940906E48F2}" type="presOf" srcId="{8A10D0D9-5939-4D1D-9D85-681947AC6C24}" destId="{4A62FC08-36F2-45F7-B18A-8E5202864AEC}" srcOrd="0" destOrd="0" presId="urn:microsoft.com/office/officeart/2005/8/layout/default"/>
    <dgm:cxn modelId="{17569773-CDE9-4A7D-B90A-3191641127CC}" type="presOf" srcId="{17CA6DFE-022F-4A22-B692-EE41FEC8012F}" destId="{2CB0B38B-8A47-4792-91A1-CB794687E008}" srcOrd="0" destOrd="0" presId="urn:microsoft.com/office/officeart/2005/8/layout/default"/>
    <dgm:cxn modelId="{53FE9F70-18B6-4606-8159-A3953EEF85C8}" srcId="{0E4A5055-2E33-4D29-91AA-AE3CDD1F734C}" destId="{8A10D0D9-5939-4D1D-9D85-681947AC6C24}" srcOrd="2" destOrd="0" parTransId="{8F0F747D-4A17-4A44-9416-CA5113942432}" sibTransId="{04FF7C4A-8328-44B9-BA40-BA5FFC831F9A}"/>
    <dgm:cxn modelId="{4721A5B0-41A1-48C5-8466-19275004950C}" type="presOf" srcId="{8F2E59E0-B8BD-4D36-9D80-F21DC49EB8FB}" destId="{341689E7-ECC4-412E-8537-B164E3C30157}" srcOrd="0" destOrd="1" presId="urn:microsoft.com/office/officeart/2005/8/layout/default"/>
    <dgm:cxn modelId="{7C19A975-BE9F-4808-96AD-38C12AF57BAE}" srcId="{0E4A5055-2E33-4D29-91AA-AE3CDD1F734C}" destId="{17CA6DFE-022F-4A22-B692-EE41FEC8012F}" srcOrd="1" destOrd="0" parTransId="{BC05E742-6947-4CA8-9216-FCE9911A81A6}" sibTransId="{F2949824-A08D-4E86-AA2D-4734590AACF0}"/>
    <dgm:cxn modelId="{C2BEE8A5-9F84-4AD5-B51D-EA01FA2E6739}" srcId="{7130FA0F-97E4-477E-8D8A-195D93324371}" destId="{FA24F727-DC8D-48A8-A6E5-373C2FECF74D}" srcOrd="0" destOrd="0" parTransId="{F780FA5F-FACD-4588-A3BE-AFAD8FF783A1}" sibTransId="{A19C29B8-C5B4-40AD-9C86-EC4EC48C98BA}"/>
    <dgm:cxn modelId="{C68A1188-109C-4CCF-BB04-5A90B97C0301}" type="presOf" srcId="{FA24F727-DC8D-48A8-A6E5-373C2FECF74D}" destId="{81BAB0CA-487C-4EED-B636-DF7BEB9C7A83}" srcOrd="0" destOrd="1" presId="urn:microsoft.com/office/officeart/2005/8/layout/default"/>
    <dgm:cxn modelId="{48F8593C-7B91-4EC3-BA3A-AD44F4284663}" srcId="{17CA6DFE-022F-4A22-B692-EE41FEC8012F}" destId="{1EC75FFB-E07C-4F30-A736-D40A9CBB520E}" srcOrd="0" destOrd="0" parTransId="{39AD1EFB-D7B6-4617-BF07-3C54C24F140F}" sibTransId="{F652E034-136B-489F-8022-33D3C3A112C7}"/>
    <dgm:cxn modelId="{B7725AB0-FD68-4F4D-9ABC-6564F73DF02D}" type="presOf" srcId="{1EC75FFB-E07C-4F30-A736-D40A9CBB520E}" destId="{2CB0B38B-8A47-4792-91A1-CB794687E008}" srcOrd="0" destOrd="1" presId="urn:microsoft.com/office/officeart/2005/8/layout/default"/>
    <dgm:cxn modelId="{B6373347-CCA4-4511-A19A-173E80DD7D5C}" type="presOf" srcId="{7130FA0F-97E4-477E-8D8A-195D93324371}" destId="{81BAB0CA-487C-4EED-B636-DF7BEB9C7A83}" srcOrd="0" destOrd="0" presId="urn:microsoft.com/office/officeart/2005/8/layout/default"/>
    <dgm:cxn modelId="{34CB73CA-D7FA-436C-80DD-B09D38C796BE}" type="presParOf" srcId="{9DC6391B-F91C-468D-9FF2-17D345E23D5B}" destId="{81BAB0CA-487C-4EED-B636-DF7BEB9C7A83}" srcOrd="0" destOrd="0" presId="urn:microsoft.com/office/officeart/2005/8/layout/default"/>
    <dgm:cxn modelId="{8F4659F3-4188-4D0E-B53D-35D846057774}" type="presParOf" srcId="{9DC6391B-F91C-468D-9FF2-17D345E23D5B}" destId="{685F0312-9039-4148-BCE2-FF22A08C4038}" srcOrd="1" destOrd="0" presId="urn:microsoft.com/office/officeart/2005/8/layout/default"/>
    <dgm:cxn modelId="{D48A3801-C97E-4A46-BB17-7294E119C6CF}" type="presParOf" srcId="{9DC6391B-F91C-468D-9FF2-17D345E23D5B}" destId="{2CB0B38B-8A47-4792-91A1-CB794687E008}" srcOrd="2" destOrd="0" presId="urn:microsoft.com/office/officeart/2005/8/layout/default"/>
    <dgm:cxn modelId="{A9AB91AB-EF32-4060-AC23-E0C92ADC2B8B}" type="presParOf" srcId="{9DC6391B-F91C-468D-9FF2-17D345E23D5B}" destId="{185BC885-CAC8-4706-A093-C7FF266D739E}" srcOrd="3" destOrd="0" presId="urn:microsoft.com/office/officeart/2005/8/layout/default"/>
    <dgm:cxn modelId="{C8614CBB-2868-4FFD-B800-DDBE5128D3BD}" type="presParOf" srcId="{9DC6391B-F91C-468D-9FF2-17D345E23D5B}" destId="{4A62FC08-36F2-45F7-B18A-8E5202864AEC}" srcOrd="4" destOrd="0" presId="urn:microsoft.com/office/officeart/2005/8/layout/default"/>
    <dgm:cxn modelId="{7DB14E84-FE56-4EC0-8305-945569D9DEB3}" type="presParOf" srcId="{9DC6391B-F91C-468D-9FF2-17D345E23D5B}" destId="{38CA8E82-6B3A-4026-A5F2-F5C0869ADB4C}" srcOrd="5" destOrd="0" presId="urn:microsoft.com/office/officeart/2005/8/layout/default"/>
    <dgm:cxn modelId="{43D2E765-20EC-42E4-A235-663D82394D1E}" type="presParOf" srcId="{9DC6391B-F91C-468D-9FF2-17D345E23D5B}" destId="{341689E7-ECC4-412E-8537-B164E3C30157}" srcOrd="6" destOrd="0" presId="urn:microsoft.com/office/officeart/2005/8/layout/default"/>
  </dgm:cxnLst>
  <dgm:bg/>
  <dgm:whole/>
</dgm:dataModel>
</file>

<file path=ppt/diagrams/data7.xml><?xml version="1.0" encoding="utf-8"?>
<dgm:dataModel xmlns:dgm="http://schemas.openxmlformats.org/drawingml/2006/diagram" xmlns:a="http://schemas.openxmlformats.org/drawingml/2006/main">
  <dgm:ptLst>
    <dgm:pt modelId="{828C155E-E2C1-483B-8058-83675C71B77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id-ID"/>
        </a:p>
      </dgm:t>
    </dgm:pt>
    <dgm:pt modelId="{8D8F2AB9-AD34-489E-83FF-B4F0E7618665}">
      <dgm:prSet phldrT="[Text]" custT="1"/>
      <dgm:spPr/>
      <dgm:t>
        <a:bodyPr/>
        <a:lstStyle/>
        <a:p>
          <a:r>
            <a:rPr lang="id-ID" sz="2400" dirty="0" smtClean="0"/>
            <a:t>Rasio Utang</a:t>
          </a:r>
          <a:endParaRPr lang="id-ID" sz="2400" dirty="0"/>
        </a:p>
      </dgm:t>
    </dgm:pt>
    <dgm:pt modelId="{2604A34D-6DB8-43E3-95D5-6FA1E50D653E}" type="parTrans" cxnId="{5B5646AC-F5C1-4F80-802E-D0225F359B43}">
      <dgm:prSet/>
      <dgm:spPr/>
      <dgm:t>
        <a:bodyPr/>
        <a:lstStyle/>
        <a:p>
          <a:endParaRPr lang="id-ID" sz="2400"/>
        </a:p>
      </dgm:t>
    </dgm:pt>
    <dgm:pt modelId="{F8B79285-9461-4312-A701-160524B64DA4}" type="sibTrans" cxnId="{5B5646AC-F5C1-4F80-802E-D0225F359B43}">
      <dgm:prSet/>
      <dgm:spPr/>
      <dgm:t>
        <a:bodyPr/>
        <a:lstStyle/>
        <a:p>
          <a:endParaRPr lang="id-ID" sz="2400"/>
        </a:p>
      </dgm:t>
    </dgm:pt>
    <dgm:pt modelId="{A5DA4E5E-2EA2-46F3-89A6-421FEE8D4673}">
      <dgm:prSet phldrT="[Text]" custT="1"/>
      <dgm:spPr/>
      <dgm:t>
        <a:bodyPr/>
        <a:lstStyle/>
        <a:p>
          <a:r>
            <a:rPr lang="id-ID" sz="2400" dirty="0" smtClean="0"/>
            <a:t>Total Utang/Total Aktiva</a:t>
          </a:r>
          <a:endParaRPr lang="id-ID" sz="2400" dirty="0"/>
        </a:p>
      </dgm:t>
    </dgm:pt>
    <dgm:pt modelId="{0ECC8F93-DA2F-401D-9153-18619EAE8C0F}" type="parTrans" cxnId="{75652EC1-FA4D-4695-B844-8A1B89DBA7B7}">
      <dgm:prSet/>
      <dgm:spPr/>
      <dgm:t>
        <a:bodyPr/>
        <a:lstStyle/>
        <a:p>
          <a:endParaRPr lang="id-ID" sz="2400"/>
        </a:p>
      </dgm:t>
    </dgm:pt>
    <dgm:pt modelId="{33E34496-8E8F-42F3-902F-895FFA2328C9}" type="sibTrans" cxnId="{75652EC1-FA4D-4695-B844-8A1B89DBA7B7}">
      <dgm:prSet/>
      <dgm:spPr/>
      <dgm:t>
        <a:bodyPr/>
        <a:lstStyle/>
        <a:p>
          <a:endParaRPr lang="id-ID" sz="2400"/>
        </a:p>
      </dgm:t>
    </dgm:pt>
    <dgm:pt modelId="{71A1A19E-1676-45BE-9C50-E34BB73A4BF6}">
      <dgm:prSet phldrT="[Text]" custT="1"/>
      <dgm:spPr/>
      <dgm:t>
        <a:bodyPr/>
        <a:lstStyle/>
        <a:p>
          <a:r>
            <a:rPr lang="id-ID" sz="2400" dirty="0" smtClean="0"/>
            <a:t>Times Interest Ratio</a:t>
          </a:r>
          <a:endParaRPr lang="id-ID" sz="2400" dirty="0"/>
        </a:p>
      </dgm:t>
    </dgm:pt>
    <dgm:pt modelId="{4B8DE29D-F408-4D57-BB90-5E9BD4AED3B4}" type="parTrans" cxnId="{AB3289EC-1329-4962-864A-98EA465F4A3B}">
      <dgm:prSet/>
      <dgm:spPr/>
      <dgm:t>
        <a:bodyPr/>
        <a:lstStyle/>
        <a:p>
          <a:endParaRPr lang="id-ID" sz="2400"/>
        </a:p>
      </dgm:t>
    </dgm:pt>
    <dgm:pt modelId="{944E87BD-7AE4-405B-8BAB-1E27BC3583D8}" type="sibTrans" cxnId="{AB3289EC-1329-4962-864A-98EA465F4A3B}">
      <dgm:prSet/>
      <dgm:spPr/>
      <dgm:t>
        <a:bodyPr/>
        <a:lstStyle/>
        <a:p>
          <a:endParaRPr lang="id-ID" sz="2400"/>
        </a:p>
      </dgm:t>
    </dgm:pt>
    <dgm:pt modelId="{08D86791-6383-497A-93C6-ECF25DE59C5D}">
      <dgm:prSet phldrT="[Text]" custT="1"/>
      <dgm:spPr/>
      <dgm:t>
        <a:bodyPr/>
        <a:lstStyle/>
        <a:p>
          <a:r>
            <a:rPr lang="id-ID" sz="2400" dirty="0" smtClean="0"/>
            <a:t>EBIT/Bunga Pinjaman</a:t>
          </a:r>
          <a:endParaRPr lang="id-ID" sz="2400" dirty="0"/>
        </a:p>
      </dgm:t>
    </dgm:pt>
    <dgm:pt modelId="{FD826826-42EF-4C1A-82E6-6E50D3A6F834}" type="parTrans" cxnId="{38D8EE6D-F70E-4927-985A-0C8F8C3FA834}">
      <dgm:prSet/>
      <dgm:spPr/>
      <dgm:t>
        <a:bodyPr/>
        <a:lstStyle/>
        <a:p>
          <a:endParaRPr lang="id-ID" sz="2400"/>
        </a:p>
      </dgm:t>
    </dgm:pt>
    <dgm:pt modelId="{B503F978-2A96-4CE9-A0E6-8193F707941E}" type="sibTrans" cxnId="{38D8EE6D-F70E-4927-985A-0C8F8C3FA834}">
      <dgm:prSet/>
      <dgm:spPr/>
      <dgm:t>
        <a:bodyPr/>
        <a:lstStyle/>
        <a:p>
          <a:endParaRPr lang="id-ID" sz="2400"/>
        </a:p>
      </dgm:t>
    </dgm:pt>
    <dgm:pt modelId="{E4CC1B76-2968-4D70-8369-1C6CA63EB98D}" type="pres">
      <dgm:prSet presAssocID="{828C155E-E2C1-483B-8058-83675C71B77B}" presName="diagram" presStyleCnt="0">
        <dgm:presLayoutVars>
          <dgm:chPref val="1"/>
          <dgm:dir/>
          <dgm:animOne val="branch"/>
          <dgm:animLvl val="lvl"/>
          <dgm:resizeHandles/>
        </dgm:presLayoutVars>
      </dgm:prSet>
      <dgm:spPr/>
      <dgm:t>
        <a:bodyPr/>
        <a:lstStyle/>
        <a:p>
          <a:endParaRPr lang="id-ID"/>
        </a:p>
      </dgm:t>
    </dgm:pt>
    <dgm:pt modelId="{93312B2D-A786-4915-BA9D-408362D2BE50}" type="pres">
      <dgm:prSet presAssocID="{8D8F2AB9-AD34-489E-83FF-B4F0E7618665}" presName="root" presStyleCnt="0"/>
      <dgm:spPr/>
    </dgm:pt>
    <dgm:pt modelId="{B98B54AC-F480-4846-8614-E1CF2FF7EDE8}" type="pres">
      <dgm:prSet presAssocID="{8D8F2AB9-AD34-489E-83FF-B4F0E7618665}" presName="rootComposite" presStyleCnt="0"/>
      <dgm:spPr/>
    </dgm:pt>
    <dgm:pt modelId="{7F9A7057-A2C3-4FAB-8514-F92661E12CD7}" type="pres">
      <dgm:prSet presAssocID="{8D8F2AB9-AD34-489E-83FF-B4F0E7618665}" presName="rootText" presStyleLbl="node1" presStyleIdx="0" presStyleCnt="2"/>
      <dgm:spPr/>
      <dgm:t>
        <a:bodyPr/>
        <a:lstStyle/>
        <a:p>
          <a:endParaRPr lang="id-ID"/>
        </a:p>
      </dgm:t>
    </dgm:pt>
    <dgm:pt modelId="{B1ACD763-F3C5-4DE1-954E-E905017CC8E5}" type="pres">
      <dgm:prSet presAssocID="{8D8F2AB9-AD34-489E-83FF-B4F0E7618665}" presName="rootConnector" presStyleLbl="node1" presStyleIdx="0" presStyleCnt="2"/>
      <dgm:spPr/>
      <dgm:t>
        <a:bodyPr/>
        <a:lstStyle/>
        <a:p>
          <a:endParaRPr lang="id-ID"/>
        </a:p>
      </dgm:t>
    </dgm:pt>
    <dgm:pt modelId="{A58F3F06-3B38-4AE7-9321-E663D083DC83}" type="pres">
      <dgm:prSet presAssocID="{8D8F2AB9-AD34-489E-83FF-B4F0E7618665}" presName="childShape" presStyleCnt="0"/>
      <dgm:spPr/>
    </dgm:pt>
    <dgm:pt modelId="{EFAF9026-0C40-4DD2-B0D0-5CD919655DC6}" type="pres">
      <dgm:prSet presAssocID="{0ECC8F93-DA2F-401D-9153-18619EAE8C0F}" presName="Name13" presStyleLbl="parChTrans1D2" presStyleIdx="0" presStyleCnt="2"/>
      <dgm:spPr/>
      <dgm:t>
        <a:bodyPr/>
        <a:lstStyle/>
        <a:p>
          <a:endParaRPr lang="id-ID"/>
        </a:p>
      </dgm:t>
    </dgm:pt>
    <dgm:pt modelId="{D15EC03F-A0EC-4059-9620-BBA8667F84E4}" type="pres">
      <dgm:prSet presAssocID="{A5DA4E5E-2EA2-46F3-89A6-421FEE8D4673}" presName="childText" presStyleLbl="bgAcc1" presStyleIdx="0" presStyleCnt="2">
        <dgm:presLayoutVars>
          <dgm:bulletEnabled val="1"/>
        </dgm:presLayoutVars>
      </dgm:prSet>
      <dgm:spPr/>
      <dgm:t>
        <a:bodyPr/>
        <a:lstStyle/>
        <a:p>
          <a:endParaRPr lang="id-ID"/>
        </a:p>
      </dgm:t>
    </dgm:pt>
    <dgm:pt modelId="{E3614B9C-74ED-4AB5-8C24-6EC9754C3ECE}" type="pres">
      <dgm:prSet presAssocID="{71A1A19E-1676-45BE-9C50-E34BB73A4BF6}" presName="root" presStyleCnt="0"/>
      <dgm:spPr/>
    </dgm:pt>
    <dgm:pt modelId="{0F74C720-B2AB-4A9C-85B2-41E79FC3DE36}" type="pres">
      <dgm:prSet presAssocID="{71A1A19E-1676-45BE-9C50-E34BB73A4BF6}" presName="rootComposite" presStyleCnt="0"/>
      <dgm:spPr/>
    </dgm:pt>
    <dgm:pt modelId="{74A5A729-D516-44FD-B98D-3CD272C71499}" type="pres">
      <dgm:prSet presAssocID="{71A1A19E-1676-45BE-9C50-E34BB73A4BF6}" presName="rootText" presStyleLbl="node1" presStyleIdx="1" presStyleCnt="2"/>
      <dgm:spPr/>
      <dgm:t>
        <a:bodyPr/>
        <a:lstStyle/>
        <a:p>
          <a:endParaRPr lang="id-ID"/>
        </a:p>
      </dgm:t>
    </dgm:pt>
    <dgm:pt modelId="{B521C0E5-0B7D-4F74-ACB0-4F7437D177F7}" type="pres">
      <dgm:prSet presAssocID="{71A1A19E-1676-45BE-9C50-E34BB73A4BF6}" presName="rootConnector" presStyleLbl="node1" presStyleIdx="1" presStyleCnt="2"/>
      <dgm:spPr/>
      <dgm:t>
        <a:bodyPr/>
        <a:lstStyle/>
        <a:p>
          <a:endParaRPr lang="id-ID"/>
        </a:p>
      </dgm:t>
    </dgm:pt>
    <dgm:pt modelId="{30859917-E06B-4659-AE42-3B398736A426}" type="pres">
      <dgm:prSet presAssocID="{71A1A19E-1676-45BE-9C50-E34BB73A4BF6}" presName="childShape" presStyleCnt="0"/>
      <dgm:spPr/>
    </dgm:pt>
    <dgm:pt modelId="{4BC933A7-65D8-4DB7-BF83-C935DA893EF3}" type="pres">
      <dgm:prSet presAssocID="{FD826826-42EF-4C1A-82E6-6E50D3A6F834}" presName="Name13" presStyleLbl="parChTrans1D2" presStyleIdx="1" presStyleCnt="2"/>
      <dgm:spPr/>
      <dgm:t>
        <a:bodyPr/>
        <a:lstStyle/>
        <a:p>
          <a:endParaRPr lang="id-ID"/>
        </a:p>
      </dgm:t>
    </dgm:pt>
    <dgm:pt modelId="{70FED4A5-F731-48C0-9DCE-D87652E0A073}" type="pres">
      <dgm:prSet presAssocID="{08D86791-6383-497A-93C6-ECF25DE59C5D}" presName="childText" presStyleLbl="bgAcc1" presStyleIdx="1" presStyleCnt="2">
        <dgm:presLayoutVars>
          <dgm:bulletEnabled val="1"/>
        </dgm:presLayoutVars>
      </dgm:prSet>
      <dgm:spPr/>
      <dgm:t>
        <a:bodyPr/>
        <a:lstStyle/>
        <a:p>
          <a:endParaRPr lang="id-ID"/>
        </a:p>
      </dgm:t>
    </dgm:pt>
  </dgm:ptLst>
  <dgm:cxnLst>
    <dgm:cxn modelId="{3A39BFC3-20F1-44CA-B93D-BBA1A5A44361}" type="presOf" srcId="{0ECC8F93-DA2F-401D-9153-18619EAE8C0F}" destId="{EFAF9026-0C40-4DD2-B0D0-5CD919655DC6}" srcOrd="0" destOrd="0" presId="urn:microsoft.com/office/officeart/2005/8/layout/hierarchy3"/>
    <dgm:cxn modelId="{9E4B61C7-B8DA-4A44-8238-D4FE59C19DCD}" type="presOf" srcId="{FD826826-42EF-4C1A-82E6-6E50D3A6F834}" destId="{4BC933A7-65D8-4DB7-BF83-C935DA893EF3}" srcOrd="0" destOrd="0" presId="urn:microsoft.com/office/officeart/2005/8/layout/hierarchy3"/>
    <dgm:cxn modelId="{93006C8B-6677-48D4-BE73-9EE5002B6638}" type="presOf" srcId="{08D86791-6383-497A-93C6-ECF25DE59C5D}" destId="{70FED4A5-F731-48C0-9DCE-D87652E0A073}" srcOrd="0" destOrd="0" presId="urn:microsoft.com/office/officeart/2005/8/layout/hierarchy3"/>
    <dgm:cxn modelId="{7DAB5A14-D3C9-455F-BDBB-DD3E239CEF8E}" type="presOf" srcId="{8D8F2AB9-AD34-489E-83FF-B4F0E7618665}" destId="{7F9A7057-A2C3-4FAB-8514-F92661E12CD7}" srcOrd="0" destOrd="0" presId="urn:microsoft.com/office/officeart/2005/8/layout/hierarchy3"/>
    <dgm:cxn modelId="{38D8EE6D-F70E-4927-985A-0C8F8C3FA834}" srcId="{71A1A19E-1676-45BE-9C50-E34BB73A4BF6}" destId="{08D86791-6383-497A-93C6-ECF25DE59C5D}" srcOrd="0" destOrd="0" parTransId="{FD826826-42EF-4C1A-82E6-6E50D3A6F834}" sibTransId="{B503F978-2A96-4CE9-A0E6-8193F707941E}"/>
    <dgm:cxn modelId="{E6E76947-F1B9-4E36-8B02-D790D689A10F}" type="presOf" srcId="{71A1A19E-1676-45BE-9C50-E34BB73A4BF6}" destId="{74A5A729-D516-44FD-B98D-3CD272C71499}" srcOrd="0" destOrd="0" presId="urn:microsoft.com/office/officeart/2005/8/layout/hierarchy3"/>
    <dgm:cxn modelId="{2ED3E17D-A5CC-4603-AE4C-1E13A38543B6}" type="presOf" srcId="{8D8F2AB9-AD34-489E-83FF-B4F0E7618665}" destId="{B1ACD763-F3C5-4DE1-954E-E905017CC8E5}" srcOrd="1" destOrd="0" presId="urn:microsoft.com/office/officeart/2005/8/layout/hierarchy3"/>
    <dgm:cxn modelId="{5B5646AC-F5C1-4F80-802E-D0225F359B43}" srcId="{828C155E-E2C1-483B-8058-83675C71B77B}" destId="{8D8F2AB9-AD34-489E-83FF-B4F0E7618665}" srcOrd="0" destOrd="0" parTransId="{2604A34D-6DB8-43E3-95D5-6FA1E50D653E}" sibTransId="{F8B79285-9461-4312-A701-160524B64DA4}"/>
    <dgm:cxn modelId="{A893857B-D69D-4D64-9915-93CC792E7CBC}" type="presOf" srcId="{71A1A19E-1676-45BE-9C50-E34BB73A4BF6}" destId="{B521C0E5-0B7D-4F74-ACB0-4F7437D177F7}" srcOrd="1" destOrd="0" presId="urn:microsoft.com/office/officeart/2005/8/layout/hierarchy3"/>
    <dgm:cxn modelId="{512B3DAD-58CA-4F82-AA1D-BBA02599430E}" type="presOf" srcId="{A5DA4E5E-2EA2-46F3-89A6-421FEE8D4673}" destId="{D15EC03F-A0EC-4059-9620-BBA8667F84E4}" srcOrd="0" destOrd="0" presId="urn:microsoft.com/office/officeart/2005/8/layout/hierarchy3"/>
    <dgm:cxn modelId="{AB3289EC-1329-4962-864A-98EA465F4A3B}" srcId="{828C155E-E2C1-483B-8058-83675C71B77B}" destId="{71A1A19E-1676-45BE-9C50-E34BB73A4BF6}" srcOrd="1" destOrd="0" parTransId="{4B8DE29D-F408-4D57-BB90-5E9BD4AED3B4}" sibTransId="{944E87BD-7AE4-405B-8BAB-1E27BC3583D8}"/>
    <dgm:cxn modelId="{C37FACFA-B531-46BF-AA83-17437C33CD3F}" type="presOf" srcId="{828C155E-E2C1-483B-8058-83675C71B77B}" destId="{E4CC1B76-2968-4D70-8369-1C6CA63EB98D}" srcOrd="0" destOrd="0" presId="urn:microsoft.com/office/officeart/2005/8/layout/hierarchy3"/>
    <dgm:cxn modelId="{75652EC1-FA4D-4695-B844-8A1B89DBA7B7}" srcId="{8D8F2AB9-AD34-489E-83FF-B4F0E7618665}" destId="{A5DA4E5E-2EA2-46F3-89A6-421FEE8D4673}" srcOrd="0" destOrd="0" parTransId="{0ECC8F93-DA2F-401D-9153-18619EAE8C0F}" sibTransId="{33E34496-8E8F-42F3-902F-895FFA2328C9}"/>
    <dgm:cxn modelId="{804296F5-A010-408B-B6A4-35B1505BA40F}" type="presParOf" srcId="{E4CC1B76-2968-4D70-8369-1C6CA63EB98D}" destId="{93312B2D-A786-4915-BA9D-408362D2BE50}" srcOrd="0" destOrd="0" presId="urn:microsoft.com/office/officeart/2005/8/layout/hierarchy3"/>
    <dgm:cxn modelId="{BAFE1B9C-3390-444C-B879-28A0E8587FC4}" type="presParOf" srcId="{93312B2D-A786-4915-BA9D-408362D2BE50}" destId="{B98B54AC-F480-4846-8614-E1CF2FF7EDE8}" srcOrd="0" destOrd="0" presId="urn:microsoft.com/office/officeart/2005/8/layout/hierarchy3"/>
    <dgm:cxn modelId="{0D91EB6F-4285-4D51-8DDA-65B0DB884A5F}" type="presParOf" srcId="{B98B54AC-F480-4846-8614-E1CF2FF7EDE8}" destId="{7F9A7057-A2C3-4FAB-8514-F92661E12CD7}" srcOrd="0" destOrd="0" presId="urn:microsoft.com/office/officeart/2005/8/layout/hierarchy3"/>
    <dgm:cxn modelId="{D5528772-5A6C-4942-9BC5-F89488723985}" type="presParOf" srcId="{B98B54AC-F480-4846-8614-E1CF2FF7EDE8}" destId="{B1ACD763-F3C5-4DE1-954E-E905017CC8E5}" srcOrd="1" destOrd="0" presId="urn:microsoft.com/office/officeart/2005/8/layout/hierarchy3"/>
    <dgm:cxn modelId="{8A5DBF6D-ACBD-432C-AF4B-E927B111DD89}" type="presParOf" srcId="{93312B2D-A786-4915-BA9D-408362D2BE50}" destId="{A58F3F06-3B38-4AE7-9321-E663D083DC83}" srcOrd="1" destOrd="0" presId="urn:microsoft.com/office/officeart/2005/8/layout/hierarchy3"/>
    <dgm:cxn modelId="{86991F3D-829A-4C0F-81A8-8766E81565E1}" type="presParOf" srcId="{A58F3F06-3B38-4AE7-9321-E663D083DC83}" destId="{EFAF9026-0C40-4DD2-B0D0-5CD919655DC6}" srcOrd="0" destOrd="0" presId="urn:microsoft.com/office/officeart/2005/8/layout/hierarchy3"/>
    <dgm:cxn modelId="{559DE25D-DF79-4DB9-83FA-46CCEE71A1B4}" type="presParOf" srcId="{A58F3F06-3B38-4AE7-9321-E663D083DC83}" destId="{D15EC03F-A0EC-4059-9620-BBA8667F84E4}" srcOrd="1" destOrd="0" presId="urn:microsoft.com/office/officeart/2005/8/layout/hierarchy3"/>
    <dgm:cxn modelId="{1FF9CDEC-DD29-4D9C-B861-0C87518AC5D3}" type="presParOf" srcId="{E4CC1B76-2968-4D70-8369-1C6CA63EB98D}" destId="{E3614B9C-74ED-4AB5-8C24-6EC9754C3ECE}" srcOrd="1" destOrd="0" presId="urn:microsoft.com/office/officeart/2005/8/layout/hierarchy3"/>
    <dgm:cxn modelId="{85326AFB-43B0-424E-8BA6-BE9360E57BED}" type="presParOf" srcId="{E3614B9C-74ED-4AB5-8C24-6EC9754C3ECE}" destId="{0F74C720-B2AB-4A9C-85B2-41E79FC3DE36}" srcOrd="0" destOrd="0" presId="urn:microsoft.com/office/officeart/2005/8/layout/hierarchy3"/>
    <dgm:cxn modelId="{7F0E4A48-E4D1-41E1-B122-313C0CCC123E}" type="presParOf" srcId="{0F74C720-B2AB-4A9C-85B2-41E79FC3DE36}" destId="{74A5A729-D516-44FD-B98D-3CD272C71499}" srcOrd="0" destOrd="0" presId="urn:microsoft.com/office/officeart/2005/8/layout/hierarchy3"/>
    <dgm:cxn modelId="{6D9074C8-6E49-49C9-9B66-C7DBA32F4729}" type="presParOf" srcId="{0F74C720-B2AB-4A9C-85B2-41E79FC3DE36}" destId="{B521C0E5-0B7D-4F74-ACB0-4F7437D177F7}" srcOrd="1" destOrd="0" presId="urn:microsoft.com/office/officeart/2005/8/layout/hierarchy3"/>
    <dgm:cxn modelId="{A26B1534-85AE-47C9-BC58-D11C5E1428DA}" type="presParOf" srcId="{E3614B9C-74ED-4AB5-8C24-6EC9754C3ECE}" destId="{30859917-E06B-4659-AE42-3B398736A426}" srcOrd="1" destOrd="0" presId="urn:microsoft.com/office/officeart/2005/8/layout/hierarchy3"/>
    <dgm:cxn modelId="{759631AA-496E-4C42-94D3-06D3FAC278AB}" type="presParOf" srcId="{30859917-E06B-4659-AE42-3B398736A426}" destId="{4BC933A7-65D8-4DB7-BF83-C935DA893EF3}" srcOrd="0" destOrd="0" presId="urn:microsoft.com/office/officeart/2005/8/layout/hierarchy3"/>
    <dgm:cxn modelId="{88CC6F51-DD6F-42AC-8ACC-049792686927}" type="presParOf" srcId="{30859917-E06B-4659-AE42-3B398736A426}" destId="{70FED4A5-F731-48C0-9DCE-D87652E0A073}" srcOrd="1" destOrd="0" presId="urn:microsoft.com/office/officeart/2005/8/layout/hierarchy3"/>
  </dgm:cxnLst>
  <dgm:bg/>
  <dgm:whole/>
</dgm:dataModel>
</file>

<file path=ppt/diagrams/data8.xml><?xml version="1.0" encoding="utf-8"?>
<dgm:dataModel xmlns:dgm="http://schemas.openxmlformats.org/drawingml/2006/diagram" xmlns:a="http://schemas.openxmlformats.org/drawingml/2006/main">
  <dgm:ptLst>
    <dgm:pt modelId="{603010FC-2184-4D23-A203-28ECE542828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id-ID"/>
        </a:p>
      </dgm:t>
    </dgm:pt>
    <dgm:pt modelId="{A51CB183-8531-42EE-B879-3212E8E8B91C}">
      <dgm:prSet phldrT="[Text]" custT="1"/>
      <dgm:spPr/>
      <dgm:t>
        <a:bodyPr/>
        <a:lstStyle/>
        <a:p>
          <a:r>
            <a:rPr lang="id-ID" sz="2400" dirty="0" smtClean="0"/>
            <a:t>ROA</a:t>
          </a:r>
          <a:endParaRPr lang="id-ID" sz="2400" dirty="0"/>
        </a:p>
      </dgm:t>
    </dgm:pt>
    <dgm:pt modelId="{0F3C7919-95D4-499B-86FA-1B93B7D73863}" type="parTrans" cxnId="{B1A1025E-C06A-48DF-B698-01134419394A}">
      <dgm:prSet/>
      <dgm:spPr/>
      <dgm:t>
        <a:bodyPr/>
        <a:lstStyle/>
        <a:p>
          <a:endParaRPr lang="id-ID" sz="2400"/>
        </a:p>
      </dgm:t>
    </dgm:pt>
    <dgm:pt modelId="{B2EA6E0C-6317-4173-8A55-4597AF401027}" type="sibTrans" cxnId="{B1A1025E-C06A-48DF-B698-01134419394A}">
      <dgm:prSet/>
      <dgm:spPr/>
      <dgm:t>
        <a:bodyPr/>
        <a:lstStyle/>
        <a:p>
          <a:endParaRPr lang="id-ID" sz="2400"/>
        </a:p>
      </dgm:t>
    </dgm:pt>
    <dgm:pt modelId="{C7592EE9-2397-413D-B831-9D8ED8F9596C}">
      <dgm:prSet phldrT="[Text]" custT="1"/>
      <dgm:spPr/>
      <dgm:t>
        <a:bodyPr/>
        <a:lstStyle/>
        <a:p>
          <a:r>
            <a:rPr lang="id-ID" sz="2400" dirty="0" smtClean="0"/>
            <a:t>Laba Bersih Setelah Pajak/Total Aktiva</a:t>
          </a:r>
          <a:endParaRPr lang="id-ID" sz="2400" dirty="0"/>
        </a:p>
      </dgm:t>
    </dgm:pt>
    <dgm:pt modelId="{817C4F67-5545-4026-A322-0A65D51D0F9D}" type="parTrans" cxnId="{3AC77B80-F436-46DE-B883-ED955551D86B}">
      <dgm:prSet/>
      <dgm:spPr/>
      <dgm:t>
        <a:bodyPr/>
        <a:lstStyle/>
        <a:p>
          <a:endParaRPr lang="id-ID" sz="2400"/>
        </a:p>
      </dgm:t>
    </dgm:pt>
    <dgm:pt modelId="{292F46DE-4C90-4C17-936F-CCE5C51B6FC7}" type="sibTrans" cxnId="{3AC77B80-F436-46DE-B883-ED955551D86B}">
      <dgm:prSet/>
      <dgm:spPr/>
      <dgm:t>
        <a:bodyPr/>
        <a:lstStyle/>
        <a:p>
          <a:endParaRPr lang="id-ID" sz="2400"/>
        </a:p>
      </dgm:t>
    </dgm:pt>
    <dgm:pt modelId="{7E929E3E-C77C-45F3-A623-2DE601CCE929}">
      <dgm:prSet phldrT="[Text]" custT="1"/>
      <dgm:spPr/>
      <dgm:t>
        <a:bodyPr/>
        <a:lstStyle/>
        <a:p>
          <a:r>
            <a:rPr lang="id-ID" sz="2400" dirty="0" smtClean="0"/>
            <a:t>ROE</a:t>
          </a:r>
          <a:endParaRPr lang="id-ID" sz="2400" dirty="0"/>
        </a:p>
      </dgm:t>
    </dgm:pt>
    <dgm:pt modelId="{92ECB3AC-30AC-47C2-98DC-91E4193120A2}" type="parTrans" cxnId="{E87A2E24-AA5A-4068-A69D-F910C274A0F8}">
      <dgm:prSet/>
      <dgm:spPr/>
      <dgm:t>
        <a:bodyPr/>
        <a:lstStyle/>
        <a:p>
          <a:endParaRPr lang="id-ID" sz="2400"/>
        </a:p>
      </dgm:t>
    </dgm:pt>
    <dgm:pt modelId="{DE4ED43C-5A28-419F-BE6C-93A14EF0D43C}" type="sibTrans" cxnId="{E87A2E24-AA5A-4068-A69D-F910C274A0F8}">
      <dgm:prSet/>
      <dgm:spPr/>
      <dgm:t>
        <a:bodyPr/>
        <a:lstStyle/>
        <a:p>
          <a:endParaRPr lang="id-ID" sz="2400"/>
        </a:p>
      </dgm:t>
    </dgm:pt>
    <dgm:pt modelId="{94DDFB8F-020C-43DB-9B9D-1643B1A45DEA}">
      <dgm:prSet phldrT="[Text]" custT="1"/>
      <dgm:spPr/>
      <dgm:t>
        <a:bodyPr/>
        <a:lstStyle/>
        <a:p>
          <a:r>
            <a:rPr lang="id-ID" sz="2400" dirty="0" smtClean="0"/>
            <a:t>Operating Margin</a:t>
          </a:r>
          <a:endParaRPr lang="id-ID" sz="2400" dirty="0"/>
        </a:p>
      </dgm:t>
    </dgm:pt>
    <dgm:pt modelId="{7066DB03-B555-4196-B162-4D6BFD947A37}" type="parTrans" cxnId="{4156F65A-03D5-4F9E-AF5E-D938653BE99A}">
      <dgm:prSet/>
      <dgm:spPr/>
      <dgm:t>
        <a:bodyPr/>
        <a:lstStyle/>
        <a:p>
          <a:endParaRPr lang="id-ID" sz="2400"/>
        </a:p>
      </dgm:t>
    </dgm:pt>
    <dgm:pt modelId="{5D605A96-234B-4A60-945D-1BE56FA1EC1E}" type="sibTrans" cxnId="{4156F65A-03D5-4F9E-AF5E-D938653BE99A}">
      <dgm:prSet/>
      <dgm:spPr/>
      <dgm:t>
        <a:bodyPr/>
        <a:lstStyle/>
        <a:p>
          <a:endParaRPr lang="id-ID" sz="2400"/>
        </a:p>
      </dgm:t>
    </dgm:pt>
    <dgm:pt modelId="{9837B9B7-B287-444F-8DAC-4B0C138C7D4D}">
      <dgm:prSet phldrT="[Text]" custT="1"/>
      <dgm:spPr/>
      <dgm:t>
        <a:bodyPr/>
        <a:lstStyle/>
        <a:p>
          <a:r>
            <a:rPr lang="id-ID" sz="2400" dirty="0" smtClean="0"/>
            <a:t>Laba Bersih Setelah Pajak/Penjualan</a:t>
          </a:r>
          <a:endParaRPr lang="id-ID" sz="2400" dirty="0"/>
        </a:p>
      </dgm:t>
    </dgm:pt>
    <dgm:pt modelId="{4753E5E6-FFF2-4349-9CAA-78BD283310F4}" type="parTrans" cxnId="{3DE85CBC-E991-4A88-8B64-62DBC1938C91}">
      <dgm:prSet/>
      <dgm:spPr/>
      <dgm:t>
        <a:bodyPr/>
        <a:lstStyle/>
        <a:p>
          <a:endParaRPr lang="id-ID" sz="2400"/>
        </a:p>
      </dgm:t>
    </dgm:pt>
    <dgm:pt modelId="{41E5229B-FEA2-4FA3-9AB1-903B2417CA14}" type="sibTrans" cxnId="{3DE85CBC-E991-4A88-8B64-62DBC1938C91}">
      <dgm:prSet/>
      <dgm:spPr/>
      <dgm:t>
        <a:bodyPr/>
        <a:lstStyle/>
        <a:p>
          <a:endParaRPr lang="id-ID" sz="2400"/>
        </a:p>
      </dgm:t>
    </dgm:pt>
    <dgm:pt modelId="{A640D522-34E3-4C20-AD36-55AE35CBE9BE}">
      <dgm:prSet phldrT="[Text]" custT="1"/>
      <dgm:spPr/>
      <dgm:t>
        <a:bodyPr/>
        <a:lstStyle/>
        <a:p>
          <a:r>
            <a:rPr lang="id-ID" sz="2400" dirty="0" smtClean="0"/>
            <a:t>Laba Bersih Setelah Pajak/Total Ekuitas</a:t>
          </a:r>
          <a:endParaRPr lang="id-ID" sz="2400" dirty="0"/>
        </a:p>
      </dgm:t>
    </dgm:pt>
    <dgm:pt modelId="{CD62A6E1-580C-450F-8881-3A8E9D94A01B}" type="parTrans" cxnId="{C5DE0F7B-4316-4BC1-AE59-18026BB4CE48}">
      <dgm:prSet/>
      <dgm:spPr/>
      <dgm:t>
        <a:bodyPr/>
        <a:lstStyle/>
        <a:p>
          <a:endParaRPr lang="id-ID" sz="2400"/>
        </a:p>
      </dgm:t>
    </dgm:pt>
    <dgm:pt modelId="{F3F8EE2E-C435-4F50-BFD5-0F0EF3A22919}" type="sibTrans" cxnId="{C5DE0F7B-4316-4BC1-AE59-18026BB4CE48}">
      <dgm:prSet/>
      <dgm:spPr/>
      <dgm:t>
        <a:bodyPr/>
        <a:lstStyle/>
        <a:p>
          <a:endParaRPr lang="id-ID" sz="2400"/>
        </a:p>
      </dgm:t>
    </dgm:pt>
    <dgm:pt modelId="{CA925494-D00B-4644-A250-E1CEC63A145A}">
      <dgm:prSet phldrT="[Text]" custT="1"/>
      <dgm:spPr/>
      <dgm:t>
        <a:bodyPr/>
        <a:lstStyle/>
        <a:p>
          <a:r>
            <a:rPr lang="id-ID" sz="2400" dirty="0" smtClean="0"/>
            <a:t>Profit Margin</a:t>
          </a:r>
          <a:endParaRPr lang="id-ID" sz="2400" dirty="0"/>
        </a:p>
      </dgm:t>
    </dgm:pt>
    <dgm:pt modelId="{587785E2-0D81-4827-A090-2E035E7330BC}" type="parTrans" cxnId="{8FB082D6-5F4C-4FC7-931A-AD88370DEF1B}">
      <dgm:prSet/>
      <dgm:spPr/>
      <dgm:t>
        <a:bodyPr/>
        <a:lstStyle/>
        <a:p>
          <a:endParaRPr lang="id-ID" sz="2400"/>
        </a:p>
      </dgm:t>
    </dgm:pt>
    <dgm:pt modelId="{345414DE-DBBE-4DD7-B6FD-CD7ADEBEEF7D}" type="sibTrans" cxnId="{8FB082D6-5F4C-4FC7-931A-AD88370DEF1B}">
      <dgm:prSet/>
      <dgm:spPr/>
      <dgm:t>
        <a:bodyPr/>
        <a:lstStyle/>
        <a:p>
          <a:endParaRPr lang="id-ID" sz="2400"/>
        </a:p>
      </dgm:t>
    </dgm:pt>
    <dgm:pt modelId="{88325E00-874D-4F25-8379-E2195836BB5A}">
      <dgm:prSet phldrT="[Text]" custT="1"/>
      <dgm:spPr/>
      <dgm:t>
        <a:bodyPr/>
        <a:lstStyle/>
        <a:p>
          <a:r>
            <a:rPr lang="id-ID" sz="2400" dirty="0" smtClean="0"/>
            <a:t>Laba Bersih Setelah Pajak/Penjualan</a:t>
          </a:r>
          <a:endParaRPr lang="id-ID" sz="2400" dirty="0"/>
        </a:p>
      </dgm:t>
    </dgm:pt>
    <dgm:pt modelId="{32FD7C42-F4DE-4075-8459-9AFAE2619B62}" type="parTrans" cxnId="{B5420A52-BB2C-40AB-B563-4E1562595E01}">
      <dgm:prSet/>
      <dgm:spPr/>
      <dgm:t>
        <a:bodyPr/>
        <a:lstStyle/>
        <a:p>
          <a:endParaRPr lang="id-ID" sz="2400"/>
        </a:p>
      </dgm:t>
    </dgm:pt>
    <dgm:pt modelId="{8F094649-AD7D-4B31-874F-7C56540E2863}" type="sibTrans" cxnId="{B5420A52-BB2C-40AB-B563-4E1562595E01}">
      <dgm:prSet/>
      <dgm:spPr/>
      <dgm:t>
        <a:bodyPr/>
        <a:lstStyle/>
        <a:p>
          <a:endParaRPr lang="id-ID" sz="2400"/>
        </a:p>
      </dgm:t>
    </dgm:pt>
    <dgm:pt modelId="{2BD76B3F-4F8D-4F18-8D05-4FC9C9E89BAE}" type="pres">
      <dgm:prSet presAssocID="{603010FC-2184-4D23-A203-28ECE542828F}" presName="Name0" presStyleCnt="0">
        <dgm:presLayoutVars>
          <dgm:dir/>
          <dgm:animLvl val="lvl"/>
          <dgm:resizeHandles/>
        </dgm:presLayoutVars>
      </dgm:prSet>
      <dgm:spPr/>
      <dgm:t>
        <a:bodyPr/>
        <a:lstStyle/>
        <a:p>
          <a:endParaRPr lang="id-ID"/>
        </a:p>
      </dgm:t>
    </dgm:pt>
    <dgm:pt modelId="{AA182EB8-5BA8-424C-BC62-1ED4E797D7BD}" type="pres">
      <dgm:prSet presAssocID="{A51CB183-8531-42EE-B879-3212E8E8B91C}" presName="linNode" presStyleCnt="0"/>
      <dgm:spPr/>
    </dgm:pt>
    <dgm:pt modelId="{0A9CF229-24A7-4A8C-9289-68FF26DDF67F}" type="pres">
      <dgm:prSet presAssocID="{A51CB183-8531-42EE-B879-3212E8E8B91C}" presName="parentShp" presStyleLbl="node1" presStyleIdx="0" presStyleCnt="4">
        <dgm:presLayoutVars>
          <dgm:bulletEnabled val="1"/>
        </dgm:presLayoutVars>
      </dgm:prSet>
      <dgm:spPr/>
      <dgm:t>
        <a:bodyPr/>
        <a:lstStyle/>
        <a:p>
          <a:endParaRPr lang="id-ID"/>
        </a:p>
      </dgm:t>
    </dgm:pt>
    <dgm:pt modelId="{33446EBA-337E-4C81-B060-B1188E07717B}" type="pres">
      <dgm:prSet presAssocID="{A51CB183-8531-42EE-B879-3212E8E8B91C}" presName="childShp" presStyleLbl="bgAccFollowNode1" presStyleIdx="0" presStyleCnt="4">
        <dgm:presLayoutVars>
          <dgm:bulletEnabled val="1"/>
        </dgm:presLayoutVars>
      </dgm:prSet>
      <dgm:spPr/>
      <dgm:t>
        <a:bodyPr/>
        <a:lstStyle/>
        <a:p>
          <a:endParaRPr lang="id-ID"/>
        </a:p>
      </dgm:t>
    </dgm:pt>
    <dgm:pt modelId="{D035D5A6-7BF0-4632-A88A-9B1EC9633D17}" type="pres">
      <dgm:prSet presAssocID="{B2EA6E0C-6317-4173-8A55-4597AF401027}" presName="spacing" presStyleCnt="0"/>
      <dgm:spPr/>
    </dgm:pt>
    <dgm:pt modelId="{5EB79E52-5A0F-4A28-8ECF-71B363FF4474}" type="pres">
      <dgm:prSet presAssocID="{7E929E3E-C77C-45F3-A623-2DE601CCE929}" presName="linNode" presStyleCnt="0"/>
      <dgm:spPr/>
    </dgm:pt>
    <dgm:pt modelId="{36F73D29-2CC4-4BCF-9EA8-580F5AC1C98B}" type="pres">
      <dgm:prSet presAssocID="{7E929E3E-C77C-45F3-A623-2DE601CCE929}" presName="parentShp" presStyleLbl="node1" presStyleIdx="1" presStyleCnt="4">
        <dgm:presLayoutVars>
          <dgm:bulletEnabled val="1"/>
        </dgm:presLayoutVars>
      </dgm:prSet>
      <dgm:spPr/>
      <dgm:t>
        <a:bodyPr/>
        <a:lstStyle/>
        <a:p>
          <a:endParaRPr lang="id-ID"/>
        </a:p>
      </dgm:t>
    </dgm:pt>
    <dgm:pt modelId="{EC14244D-40DA-4C0F-99CE-C89A973CB963}" type="pres">
      <dgm:prSet presAssocID="{7E929E3E-C77C-45F3-A623-2DE601CCE929}" presName="childShp" presStyleLbl="bgAccFollowNode1" presStyleIdx="1" presStyleCnt="4">
        <dgm:presLayoutVars>
          <dgm:bulletEnabled val="1"/>
        </dgm:presLayoutVars>
      </dgm:prSet>
      <dgm:spPr/>
      <dgm:t>
        <a:bodyPr/>
        <a:lstStyle/>
        <a:p>
          <a:endParaRPr lang="id-ID"/>
        </a:p>
      </dgm:t>
    </dgm:pt>
    <dgm:pt modelId="{B3D66A85-EFBA-4C47-967D-3053F4064DEB}" type="pres">
      <dgm:prSet presAssocID="{DE4ED43C-5A28-419F-BE6C-93A14EF0D43C}" presName="spacing" presStyleCnt="0"/>
      <dgm:spPr/>
    </dgm:pt>
    <dgm:pt modelId="{3E18CEAC-752D-4A8A-96A1-D8B4FD533D7F}" type="pres">
      <dgm:prSet presAssocID="{94DDFB8F-020C-43DB-9B9D-1643B1A45DEA}" presName="linNode" presStyleCnt="0"/>
      <dgm:spPr/>
    </dgm:pt>
    <dgm:pt modelId="{AC79C05E-C466-4625-B08C-C73EF2B91ABA}" type="pres">
      <dgm:prSet presAssocID="{94DDFB8F-020C-43DB-9B9D-1643B1A45DEA}" presName="parentShp" presStyleLbl="node1" presStyleIdx="2" presStyleCnt="4">
        <dgm:presLayoutVars>
          <dgm:bulletEnabled val="1"/>
        </dgm:presLayoutVars>
      </dgm:prSet>
      <dgm:spPr/>
      <dgm:t>
        <a:bodyPr/>
        <a:lstStyle/>
        <a:p>
          <a:endParaRPr lang="id-ID"/>
        </a:p>
      </dgm:t>
    </dgm:pt>
    <dgm:pt modelId="{349ABF0A-0FCE-4543-9C81-7896F3F5EE43}" type="pres">
      <dgm:prSet presAssocID="{94DDFB8F-020C-43DB-9B9D-1643B1A45DEA}" presName="childShp" presStyleLbl="bgAccFollowNode1" presStyleIdx="2" presStyleCnt="4">
        <dgm:presLayoutVars>
          <dgm:bulletEnabled val="1"/>
        </dgm:presLayoutVars>
      </dgm:prSet>
      <dgm:spPr/>
      <dgm:t>
        <a:bodyPr/>
        <a:lstStyle/>
        <a:p>
          <a:endParaRPr lang="id-ID"/>
        </a:p>
      </dgm:t>
    </dgm:pt>
    <dgm:pt modelId="{1B578A17-1655-4A5B-A82F-B402992885AC}" type="pres">
      <dgm:prSet presAssocID="{5D605A96-234B-4A60-945D-1BE56FA1EC1E}" presName="spacing" presStyleCnt="0"/>
      <dgm:spPr/>
    </dgm:pt>
    <dgm:pt modelId="{BE7B3752-BFE1-4B30-949E-67581EE29C6F}" type="pres">
      <dgm:prSet presAssocID="{CA925494-D00B-4644-A250-E1CEC63A145A}" presName="linNode" presStyleCnt="0"/>
      <dgm:spPr/>
    </dgm:pt>
    <dgm:pt modelId="{32E6BC54-CA11-4623-B966-14F470EA0C07}" type="pres">
      <dgm:prSet presAssocID="{CA925494-D00B-4644-A250-E1CEC63A145A}" presName="parentShp" presStyleLbl="node1" presStyleIdx="3" presStyleCnt="4">
        <dgm:presLayoutVars>
          <dgm:bulletEnabled val="1"/>
        </dgm:presLayoutVars>
      </dgm:prSet>
      <dgm:spPr/>
      <dgm:t>
        <a:bodyPr/>
        <a:lstStyle/>
        <a:p>
          <a:endParaRPr lang="id-ID"/>
        </a:p>
      </dgm:t>
    </dgm:pt>
    <dgm:pt modelId="{5E77E8F0-6EE7-4551-95AE-84FBD6F400EA}" type="pres">
      <dgm:prSet presAssocID="{CA925494-D00B-4644-A250-E1CEC63A145A}" presName="childShp" presStyleLbl="bgAccFollowNode1" presStyleIdx="3" presStyleCnt="4">
        <dgm:presLayoutVars>
          <dgm:bulletEnabled val="1"/>
        </dgm:presLayoutVars>
      </dgm:prSet>
      <dgm:spPr/>
      <dgm:t>
        <a:bodyPr/>
        <a:lstStyle/>
        <a:p>
          <a:endParaRPr lang="id-ID"/>
        </a:p>
      </dgm:t>
    </dgm:pt>
  </dgm:ptLst>
  <dgm:cxnLst>
    <dgm:cxn modelId="{8FB082D6-5F4C-4FC7-931A-AD88370DEF1B}" srcId="{603010FC-2184-4D23-A203-28ECE542828F}" destId="{CA925494-D00B-4644-A250-E1CEC63A145A}" srcOrd="3" destOrd="0" parTransId="{587785E2-0D81-4827-A090-2E035E7330BC}" sibTransId="{345414DE-DBBE-4DD7-B6FD-CD7ADEBEEF7D}"/>
    <dgm:cxn modelId="{C5DE0F7B-4316-4BC1-AE59-18026BB4CE48}" srcId="{7E929E3E-C77C-45F3-A623-2DE601CCE929}" destId="{A640D522-34E3-4C20-AD36-55AE35CBE9BE}" srcOrd="0" destOrd="0" parTransId="{CD62A6E1-580C-450F-8881-3A8E9D94A01B}" sibTransId="{F3F8EE2E-C435-4F50-BFD5-0F0EF3A22919}"/>
    <dgm:cxn modelId="{9B3DA20A-D0C1-4A44-99EF-B9B1809971D7}" type="presOf" srcId="{603010FC-2184-4D23-A203-28ECE542828F}" destId="{2BD76B3F-4F8D-4F18-8D05-4FC9C9E89BAE}" srcOrd="0" destOrd="0" presId="urn:microsoft.com/office/officeart/2005/8/layout/vList6"/>
    <dgm:cxn modelId="{B5420A52-BB2C-40AB-B563-4E1562595E01}" srcId="{CA925494-D00B-4644-A250-E1CEC63A145A}" destId="{88325E00-874D-4F25-8379-E2195836BB5A}" srcOrd="0" destOrd="0" parTransId="{32FD7C42-F4DE-4075-8459-9AFAE2619B62}" sibTransId="{8F094649-AD7D-4B31-874F-7C56540E2863}"/>
    <dgm:cxn modelId="{3AC77B80-F436-46DE-B883-ED955551D86B}" srcId="{A51CB183-8531-42EE-B879-3212E8E8B91C}" destId="{C7592EE9-2397-413D-B831-9D8ED8F9596C}" srcOrd="0" destOrd="0" parTransId="{817C4F67-5545-4026-A322-0A65D51D0F9D}" sibTransId="{292F46DE-4C90-4C17-936F-CCE5C51B6FC7}"/>
    <dgm:cxn modelId="{E87A2E24-AA5A-4068-A69D-F910C274A0F8}" srcId="{603010FC-2184-4D23-A203-28ECE542828F}" destId="{7E929E3E-C77C-45F3-A623-2DE601CCE929}" srcOrd="1" destOrd="0" parTransId="{92ECB3AC-30AC-47C2-98DC-91E4193120A2}" sibTransId="{DE4ED43C-5A28-419F-BE6C-93A14EF0D43C}"/>
    <dgm:cxn modelId="{3DD9A645-21DD-4B8C-8199-4279D97CC2F5}" type="presOf" srcId="{A640D522-34E3-4C20-AD36-55AE35CBE9BE}" destId="{EC14244D-40DA-4C0F-99CE-C89A973CB963}" srcOrd="0" destOrd="0" presId="urn:microsoft.com/office/officeart/2005/8/layout/vList6"/>
    <dgm:cxn modelId="{02A8F0AB-F385-4D3E-91FD-8F41DD600818}" type="presOf" srcId="{C7592EE9-2397-413D-B831-9D8ED8F9596C}" destId="{33446EBA-337E-4C81-B060-B1188E07717B}" srcOrd="0" destOrd="0" presId="urn:microsoft.com/office/officeart/2005/8/layout/vList6"/>
    <dgm:cxn modelId="{BBBE5625-1651-4611-BC40-5CAFAEE11BB4}" type="presOf" srcId="{94DDFB8F-020C-43DB-9B9D-1643B1A45DEA}" destId="{AC79C05E-C466-4625-B08C-C73EF2B91ABA}" srcOrd="0" destOrd="0" presId="urn:microsoft.com/office/officeart/2005/8/layout/vList6"/>
    <dgm:cxn modelId="{C535F896-C4F4-47F5-B90F-CE13DF8371E2}" type="presOf" srcId="{9837B9B7-B287-444F-8DAC-4B0C138C7D4D}" destId="{349ABF0A-0FCE-4543-9C81-7896F3F5EE43}" srcOrd="0" destOrd="0" presId="urn:microsoft.com/office/officeart/2005/8/layout/vList6"/>
    <dgm:cxn modelId="{4156F65A-03D5-4F9E-AF5E-D938653BE99A}" srcId="{603010FC-2184-4D23-A203-28ECE542828F}" destId="{94DDFB8F-020C-43DB-9B9D-1643B1A45DEA}" srcOrd="2" destOrd="0" parTransId="{7066DB03-B555-4196-B162-4D6BFD947A37}" sibTransId="{5D605A96-234B-4A60-945D-1BE56FA1EC1E}"/>
    <dgm:cxn modelId="{56E021B8-86F3-4354-B5BF-2EDB8C10205B}" type="presOf" srcId="{A51CB183-8531-42EE-B879-3212E8E8B91C}" destId="{0A9CF229-24A7-4A8C-9289-68FF26DDF67F}" srcOrd="0" destOrd="0" presId="urn:microsoft.com/office/officeart/2005/8/layout/vList6"/>
    <dgm:cxn modelId="{B1A1025E-C06A-48DF-B698-01134419394A}" srcId="{603010FC-2184-4D23-A203-28ECE542828F}" destId="{A51CB183-8531-42EE-B879-3212E8E8B91C}" srcOrd="0" destOrd="0" parTransId="{0F3C7919-95D4-499B-86FA-1B93B7D73863}" sibTransId="{B2EA6E0C-6317-4173-8A55-4597AF401027}"/>
    <dgm:cxn modelId="{3DE85CBC-E991-4A88-8B64-62DBC1938C91}" srcId="{94DDFB8F-020C-43DB-9B9D-1643B1A45DEA}" destId="{9837B9B7-B287-444F-8DAC-4B0C138C7D4D}" srcOrd="0" destOrd="0" parTransId="{4753E5E6-FFF2-4349-9CAA-78BD283310F4}" sibTransId="{41E5229B-FEA2-4FA3-9AB1-903B2417CA14}"/>
    <dgm:cxn modelId="{F60B480D-4319-4B34-A7C8-DAB8EAAB70C4}" type="presOf" srcId="{CA925494-D00B-4644-A250-E1CEC63A145A}" destId="{32E6BC54-CA11-4623-B966-14F470EA0C07}" srcOrd="0" destOrd="0" presId="urn:microsoft.com/office/officeart/2005/8/layout/vList6"/>
    <dgm:cxn modelId="{A588D8CD-5923-45F2-960B-901AF73079AD}" type="presOf" srcId="{88325E00-874D-4F25-8379-E2195836BB5A}" destId="{5E77E8F0-6EE7-4551-95AE-84FBD6F400EA}" srcOrd="0" destOrd="0" presId="urn:microsoft.com/office/officeart/2005/8/layout/vList6"/>
    <dgm:cxn modelId="{39261922-7E3A-4DD8-9C57-919239F2A056}" type="presOf" srcId="{7E929E3E-C77C-45F3-A623-2DE601CCE929}" destId="{36F73D29-2CC4-4BCF-9EA8-580F5AC1C98B}" srcOrd="0" destOrd="0" presId="urn:microsoft.com/office/officeart/2005/8/layout/vList6"/>
    <dgm:cxn modelId="{A02553A9-F33A-40FF-BB2F-9F103CAE264A}" type="presParOf" srcId="{2BD76B3F-4F8D-4F18-8D05-4FC9C9E89BAE}" destId="{AA182EB8-5BA8-424C-BC62-1ED4E797D7BD}" srcOrd="0" destOrd="0" presId="urn:microsoft.com/office/officeart/2005/8/layout/vList6"/>
    <dgm:cxn modelId="{6302D5E6-BDB1-458E-AC56-F736416E5DA3}" type="presParOf" srcId="{AA182EB8-5BA8-424C-BC62-1ED4E797D7BD}" destId="{0A9CF229-24A7-4A8C-9289-68FF26DDF67F}" srcOrd="0" destOrd="0" presId="urn:microsoft.com/office/officeart/2005/8/layout/vList6"/>
    <dgm:cxn modelId="{F0B7A432-F8DA-4C37-B6A0-0325EF40D393}" type="presParOf" srcId="{AA182EB8-5BA8-424C-BC62-1ED4E797D7BD}" destId="{33446EBA-337E-4C81-B060-B1188E07717B}" srcOrd="1" destOrd="0" presId="urn:microsoft.com/office/officeart/2005/8/layout/vList6"/>
    <dgm:cxn modelId="{E5CFD1F7-3FFE-4E98-9000-5D590B7ED414}" type="presParOf" srcId="{2BD76B3F-4F8D-4F18-8D05-4FC9C9E89BAE}" destId="{D035D5A6-7BF0-4632-A88A-9B1EC9633D17}" srcOrd="1" destOrd="0" presId="urn:microsoft.com/office/officeart/2005/8/layout/vList6"/>
    <dgm:cxn modelId="{4E640299-CC91-42F2-AA82-E5878E984DE3}" type="presParOf" srcId="{2BD76B3F-4F8D-4F18-8D05-4FC9C9E89BAE}" destId="{5EB79E52-5A0F-4A28-8ECF-71B363FF4474}" srcOrd="2" destOrd="0" presId="urn:microsoft.com/office/officeart/2005/8/layout/vList6"/>
    <dgm:cxn modelId="{CF7510AC-7F8C-4122-8450-40D1FC45F42C}" type="presParOf" srcId="{5EB79E52-5A0F-4A28-8ECF-71B363FF4474}" destId="{36F73D29-2CC4-4BCF-9EA8-580F5AC1C98B}" srcOrd="0" destOrd="0" presId="urn:microsoft.com/office/officeart/2005/8/layout/vList6"/>
    <dgm:cxn modelId="{6400BEBF-BEBF-4D60-A6D4-ED8A9E6A6F6E}" type="presParOf" srcId="{5EB79E52-5A0F-4A28-8ECF-71B363FF4474}" destId="{EC14244D-40DA-4C0F-99CE-C89A973CB963}" srcOrd="1" destOrd="0" presId="urn:microsoft.com/office/officeart/2005/8/layout/vList6"/>
    <dgm:cxn modelId="{4DB184C1-9E2F-47AB-A497-7038A7EB7F52}" type="presParOf" srcId="{2BD76B3F-4F8D-4F18-8D05-4FC9C9E89BAE}" destId="{B3D66A85-EFBA-4C47-967D-3053F4064DEB}" srcOrd="3" destOrd="0" presId="urn:microsoft.com/office/officeart/2005/8/layout/vList6"/>
    <dgm:cxn modelId="{5345EFFA-50B9-48B2-97C4-8F9AEE440B71}" type="presParOf" srcId="{2BD76B3F-4F8D-4F18-8D05-4FC9C9E89BAE}" destId="{3E18CEAC-752D-4A8A-96A1-D8B4FD533D7F}" srcOrd="4" destOrd="0" presId="urn:microsoft.com/office/officeart/2005/8/layout/vList6"/>
    <dgm:cxn modelId="{3CC71AEF-A6B1-42A8-9538-9271442176FC}" type="presParOf" srcId="{3E18CEAC-752D-4A8A-96A1-D8B4FD533D7F}" destId="{AC79C05E-C466-4625-B08C-C73EF2B91ABA}" srcOrd="0" destOrd="0" presId="urn:microsoft.com/office/officeart/2005/8/layout/vList6"/>
    <dgm:cxn modelId="{685ED4D6-D4C8-4905-9D9B-83D573DF329C}" type="presParOf" srcId="{3E18CEAC-752D-4A8A-96A1-D8B4FD533D7F}" destId="{349ABF0A-0FCE-4543-9C81-7896F3F5EE43}" srcOrd="1" destOrd="0" presId="urn:microsoft.com/office/officeart/2005/8/layout/vList6"/>
    <dgm:cxn modelId="{3630F5D1-BF1A-4174-BFC9-D77BAABDCB3E}" type="presParOf" srcId="{2BD76B3F-4F8D-4F18-8D05-4FC9C9E89BAE}" destId="{1B578A17-1655-4A5B-A82F-B402992885AC}" srcOrd="5" destOrd="0" presId="urn:microsoft.com/office/officeart/2005/8/layout/vList6"/>
    <dgm:cxn modelId="{63CA8176-14C9-4DC8-A3B8-B6F152E547AC}" type="presParOf" srcId="{2BD76B3F-4F8D-4F18-8D05-4FC9C9E89BAE}" destId="{BE7B3752-BFE1-4B30-949E-67581EE29C6F}" srcOrd="6" destOrd="0" presId="urn:microsoft.com/office/officeart/2005/8/layout/vList6"/>
    <dgm:cxn modelId="{47D49720-313B-4354-A181-3BD6FC45C853}" type="presParOf" srcId="{BE7B3752-BFE1-4B30-949E-67581EE29C6F}" destId="{32E6BC54-CA11-4623-B966-14F470EA0C07}" srcOrd="0" destOrd="0" presId="urn:microsoft.com/office/officeart/2005/8/layout/vList6"/>
    <dgm:cxn modelId="{012D09EF-D01D-4DBA-8B45-A7CABD121B42}" type="presParOf" srcId="{BE7B3752-BFE1-4B30-949E-67581EE29C6F}" destId="{5E77E8F0-6EE7-4551-95AE-84FBD6F400EA}" srcOrd="1" destOrd="0" presId="urn:microsoft.com/office/officeart/2005/8/layout/vList6"/>
  </dgm:cxnLst>
  <dgm:bg/>
  <dgm:whole/>
</dgm:dataModel>
</file>

<file path=ppt/diagrams/data9.xml><?xml version="1.0" encoding="utf-8"?>
<dgm:dataModel xmlns:dgm="http://schemas.openxmlformats.org/drawingml/2006/diagram" xmlns:a="http://schemas.openxmlformats.org/drawingml/2006/main">
  <dgm:ptLst>
    <dgm:pt modelId="{D933B1BE-DD97-483B-AA22-7D82CE5E4FF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0E80CE85-B49E-4AF6-84AE-2D8BC348D0CD}">
      <dgm:prSet phldrT="[Text]" custT="1"/>
      <dgm:spPr/>
      <dgm:t>
        <a:bodyPr/>
        <a:lstStyle/>
        <a:p>
          <a:r>
            <a:rPr lang="id-ID" sz="2400" dirty="0" smtClean="0"/>
            <a:t>Price/Earning</a:t>
          </a:r>
          <a:endParaRPr lang="id-ID" sz="2400" dirty="0"/>
        </a:p>
      </dgm:t>
    </dgm:pt>
    <dgm:pt modelId="{9BF861FA-3740-48D8-A846-042E86613769}" type="parTrans" cxnId="{DB72AFE0-07A7-4430-9688-A87ED5D391E4}">
      <dgm:prSet/>
      <dgm:spPr/>
      <dgm:t>
        <a:bodyPr/>
        <a:lstStyle/>
        <a:p>
          <a:endParaRPr lang="id-ID" sz="2400"/>
        </a:p>
      </dgm:t>
    </dgm:pt>
    <dgm:pt modelId="{3CC5BDAF-38F9-447E-9785-B40968981348}" type="sibTrans" cxnId="{DB72AFE0-07A7-4430-9688-A87ED5D391E4}">
      <dgm:prSet/>
      <dgm:spPr/>
      <dgm:t>
        <a:bodyPr/>
        <a:lstStyle/>
        <a:p>
          <a:endParaRPr lang="id-ID" sz="2400"/>
        </a:p>
      </dgm:t>
    </dgm:pt>
    <dgm:pt modelId="{160702AF-E2E0-4C1B-939E-5AF7BE604B2D}">
      <dgm:prSet phldrT="[Text]" custT="1"/>
      <dgm:spPr/>
      <dgm:t>
        <a:bodyPr/>
        <a:lstStyle/>
        <a:p>
          <a:r>
            <a:rPr lang="id-ID" sz="2400" dirty="0" smtClean="0"/>
            <a:t>Price per share/EPS</a:t>
          </a:r>
          <a:endParaRPr lang="id-ID" sz="2400" dirty="0"/>
        </a:p>
      </dgm:t>
    </dgm:pt>
    <dgm:pt modelId="{B3F6C8FF-20AA-442D-87BF-A02AC5BEAD29}" type="parTrans" cxnId="{E0CCF55E-852F-4082-9762-B481851D4BB6}">
      <dgm:prSet/>
      <dgm:spPr/>
      <dgm:t>
        <a:bodyPr/>
        <a:lstStyle/>
        <a:p>
          <a:endParaRPr lang="id-ID" sz="2400"/>
        </a:p>
      </dgm:t>
    </dgm:pt>
    <dgm:pt modelId="{37AC80AE-6D54-405C-8685-FFE60BDD90E7}" type="sibTrans" cxnId="{E0CCF55E-852F-4082-9762-B481851D4BB6}">
      <dgm:prSet/>
      <dgm:spPr/>
      <dgm:t>
        <a:bodyPr/>
        <a:lstStyle/>
        <a:p>
          <a:endParaRPr lang="id-ID" sz="2400"/>
        </a:p>
      </dgm:t>
    </dgm:pt>
    <dgm:pt modelId="{C7CBFD64-73DD-44FF-89F0-9026D761ABF6}">
      <dgm:prSet phldrT="[Text]" custT="1"/>
      <dgm:spPr/>
      <dgm:t>
        <a:bodyPr/>
        <a:lstStyle/>
        <a:p>
          <a:r>
            <a:rPr lang="id-ID" sz="2400" dirty="0" smtClean="0"/>
            <a:t>Market to Book</a:t>
          </a:r>
          <a:endParaRPr lang="id-ID" sz="2400" dirty="0"/>
        </a:p>
      </dgm:t>
    </dgm:pt>
    <dgm:pt modelId="{A7DBE36A-D86B-403A-8971-C6A2D8B8B60A}" type="parTrans" cxnId="{35B82778-B4C2-40D5-9E8D-C5F2EF0275E4}">
      <dgm:prSet/>
      <dgm:spPr/>
      <dgm:t>
        <a:bodyPr/>
        <a:lstStyle/>
        <a:p>
          <a:endParaRPr lang="id-ID" sz="2400"/>
        </a:p>
      </dgm:t>
    </dgm:pt>
    <dgm:pt modelId="{229B95EF-9961-4781-A7D9-A9B556A5F089}" type="sibTrans" cxnId="{35B82778-B4C2-40D5-9E8D-C5F2EF0275E4}">
      <dgm:prSet/>
      <dgm:spPr/>
      <dgm:t>
        <a:bodyPr/>
        <a:lstStyle/>
        <a:p>
          <a:endParaRPr lang="id-ID" sz="2400"/>
        </a:p>
      </dgm:t>
    </dgm:pt>
    <dgm:pt modelId="{8A618DC0-651D-40AE-B7FD-01E693529741}">
      <dgm:prSet phldrT="[Text]" custT="1"/>
      <dgm:spPr/>
      <dgm:t>
        <a:bodyPr/>
        <a:lstStyle/>
        <a:p>
          <a:r>
            <a:rPr lang="id-ID" sz="2400" dirty="0" smtClean="0"/>
            <a:t>Market Price per share/Book value per share</a:t>
          </a:r>
          <a:endParaRPr lang="id-ID" sz="2400" dirty="0"/>
        </a:p>
      </dgm:t>
    </dgm:pt>
    <dgm:pt modelId="{08D3C746-661B-4FE9-9D4E-8EDCEB96C74E}" type="parTrans" cxnId="{DBD7E825-1A4E-46FD-BCFD-197EC8618A32}">
      <dgm:prSet/>
      <dgm:spPr/>
      <dgm:t>
        <a:bodyPr/>
        <a:lstStyle/>
        <a:p>
          <a:endParaRPr lang="id-ID" sz="2400"/>
        </a:p>
      </dgm:t>
    </dgm:pt>
    <dgm:pt modelId="{8C7F0980-A65E-4494-BC5C-61AE0EB3B7CA}" type="sibTrans" cxnId="{DBD7E825-1A4E-46FD-BCFD-197EC8618A32}">
      <dgm:prSet/>
      <dgm:spPr/>
      <dgm:t>
        <a:bodyPr/>
        <a:lstStyle/>
        <a:p>
          <a:endParaRPr lang="id-ID" sz="2400"/>
        </a:p>
      </dgm:t>
    </dgm:pt>
    <dgm:pt modelId="{B9301548-98F6-4BCB-91AE-2051FEEB1E2F}" type="pres">
      <dgm:prSet presAssocID="{D933B1BE-DD97-483B-AA22-7D82CE5E4FFE}" presName="Name0" presStyleCnt="0">
        <dgm:presLayoutVars>
          <dgm:dir/>
          <dgm:animLvl val="lvl"/>
          <dgm:resizeHandles val="exact"/>
        </dgm:presLayoutVars>
      </dgm:prSet>
      <dgm:spPr/>
      <dgm:t>
        <a:bodyPr/>
        <a:lstStyle/>
        <a:p>
          <a:endParaRPr lang="id-ID"/>
        </a:p>
      </dgm:t>
    </dgm:pt>
    <dgm:pt modelId="{C5E23D7F-BC7E-4C4E-8C50-90F0217C070A}" type="pres">
      <dgm:prSet presAssocID="{0E80CE85-B49E-4AF6-84AE-2D8BC348D0CD}" presName="composite" presStyleCnt="0"/>
      <dgm:spPr/>
    </dgm:pt>
    <dgm:pt modelId="{AC8EAB80-74FC-414B-98BC-3F5D29D75478}" type="pres">
      <dgm:prSet presAssocID="{0E80CE85-B49E-4AF6-84AE-2D8BC348D0CD}" presName="parTx" presStyleLbl="alignNode1" presStyleIdx="0" presStyleCnt="2">
        <dgm:presLayoutVars>
          <dgm:chMax val="0"/>
          <dgm:chPref val="0"/>
          <dgm:bulletEnabled val="1"/>
        </dgm:presLayoutVars>
      </dgm:prSet>
      <dgm:spPr/>
      <dgm:t>
        <a:bodyPr/>
        <a:lstStyle/>
        <a:p>
          <a:endParaRPr lang="id-ID"/>
        </a:p>
      </dgm:t>
    </dgm:pt>
    <dgm:pt modelId="{4667EA32-E9F2-4AF0-94FF-960236C6B673}" type="pres">
      <dgm:prSet presAssocID="{0E80CE85-B49E-4AF6-84AE-2D8BC348D0CD}" presName="desTx" presStyleLbl="alignAccFollowNode1" presStyleIdx="0" presStyleCnt="2">
        <dgm:presLayoutVars>
          <dgm:bulletEnabled val="1"/>
        </dgm:presLayoutVars>
      </dgm:prSet>
      <dgm:spPr/>
      <dgm:t>
        <a:bodyPr/>
        <a:lstStyle/>
        <a:p>
          <a:endParaRPr lang="id-ID"/>
        </a:p>
      </dgm:t>
    </dgm:pt>
    <dgm:pt modelId="{EFB02A0C-E474-42EF-A2A7-7D4017223D62}" type="pres">
      <dgm:prSet presAssocID="{3CC5BDAF-38F9-447E-9785-B40968981348}" presName="space" presStyleCnt="0"/>
      <dgm:spPr/>
    </dgm:pt>
    <dgm:pt modelId="{9DF1C5B7-6FD5-4FB7-BADA-78722B1D906C}" type="pres">
      <dgm:prSet presAssocID="{C7CBFD64-73DD-44FF-89F0-9026D761ABF6}" presName="composite" presStyleCnt="0"/>
      <dgm:spPr/>
    </dgm:pt>
    <dgm:pt modelId="{176A387A-0E73-491A-A51D-7B0FD422E6A9}" type="pres">
      <dgm:prSet presAssocID="{C7CBFD64-73DD-44FF-89F0-9026D761ABF6}" presName="parTx" presStyleLbl="alignNode1" presStyleIdx="1" presStyleCnt="2">
        <dgm:presLayoutVars>
          <dgm:chMax val="0"/>
          <dgm:chPref val="0"/>
          <dgm:bulletEnabled val="1"/>
        </dgm:presLayoutVars>
      </dgm:prSet>
      <dgm:spPr/>
      <dgm:t>
        <a:bodyPr/>
        <a:lstStyle/>
        <a:p>
          <a:endParaRPr lang="id-ID"/>
        </a:p>
      </dgm:t>
    </dgm:pt>
    <dgm:pt modelId="{71E73681-AE65-44F0-93F6-E88443AAD499}" type="pres">
      <dgm:prSet presAssocID="{C7CBFD64-73DD-44FF-89F0-9026D761ABF6}" presName="desTx" presStyleLbl="alignAccFollowNode1" presStyleIdx="1" presStyleCnt="2">
        <dgm:presLayoutVars>
          <dgm:bulletEnabled val="1"/>
        </dgm:presLayoutVars>
      </dgm:prSet>
      <dgm:spPr/>
      <dgm:t>
        <a:bodyPr/>
        <a:lstStyle/>
        <a:p>
          <a:endParaRPr lang="id-ID"/>
        </a:p>
      </dgm:t>
    </dgm:pt>
  </dgm:ptLst>
  <dgm:cxnLst>
    <dgm:cxn modelId="{DBD7E825-1A4E-46FD-BCFD-197EC8618A32}" srcId="{C7CBFD64-73DD-44FF-89F0-9026D761ABF6}" destId="{8A618DC0-651D-40AE-B7FD-01E693529741}" srcOrd="0" destOrd="0" parTransId="{08D3C746-661B-4FE9-9D4E-8EDCEB96C74E}" sibTransId="{8C7F0980-A65E-4494-BC5C-61AE0EB3B7CA}"/>
    <dgm:cxn modelId="{4BB4A884-12C3-45FA-A81F-AA7D5F812634}" type="presOf" srcId="{C7CBFD64-73DD-44FF-89F0-9026D761ABF6}" destId="{176A387A-0E73-491A-A51D-7B0FD422E6A9}" srcOrd="0" destOrd="0" presId="urn:microsoft.com/office/officeart/2005/8/layout/hList1"/>
    <dgm:cxn modelId="{ECF09FAE-0832-4559-80F0-E8344CEC902F}" type="presOf" srcId="{D933B1BE-DD97-483B-AA22-7D82CE5E4FFE}" destId="{B9301548-98F6-4BCB-91AE-2051FEEB1E2F}" srcOrd="0" destOrd="0" presId="urn:microsoft.com/office/officeart/2005/8/layout/hList1"/>
    <dgm:cxn modelId="{DB72AFE0-07A7-4430-9688-A87ED5D391E4}" srcId="{D933B1BE-DD97-483B-AA22-7D82CE5E4FFE}" destId="{0E80CE85-B49E-4AF6-84AE-2D8BC348D0CD}" srcOrd="0" destOrd="0" parTransId="{9BF861FA-3740-48D8-A846-042E86613769}" sibTransId="{3CC5BDAF-38F9-447E-9785-B40968981348}"/>
    <dgm:cxn modelId="{35B82778-B4C2-40D5-9E8D-C5F2EF0275E4}" srcId="{D933B1BE-DD97-483B-AA22-7D82CE5E4FFE}" destId="{C7CBFD64-73DD-44FF-89F0-9026D761ABF6}" srcOrd="1" destOrd="0" parTransId="{A7DBE36A-D86B-403A-8971-C6A2D8B8B60A}" sibTransId="{229B95EF-9961-4781-A7D9-A9B556A5F089}"/>
    <dgm:cxn modelId="{1C1478A9-3E61-4977-B75F-D471E16E83E0}" type="presOf" srcId="{0E80CE85-B49E-4AF6-84AE-2D8BC348D0CD}" destId="{AC8EAB80-74FC-414B-98BC-3F5D29D75478}" srcOrd="0" destOrd="0" presId="urn:microsoft.com/office/officeart/2005/8/layout/hList1"/>
    <dgm:cxn modelId="{5EBA038E-9BC1-4E5D-B194-5256C9414717}" type="presOf" srcId="{160702AF-E2E0-4C1B-939E-5AF7BE604B2D}" destId="{4667EA32-E9F2-4AF0-94FF-960236C6B673}" srcOrd="0" destOrd="0" presId="urn:microsoft.com/office/officeart/2005/8/layout/hList1"/>
    <dgm:cxn modelId="{E0CCF55E-852F-4082-9762-B481851D4BB6}" srcId="{0E80CE85-B49E-4AF6-84AE-2D8BC348D0CD}" destId="{160702AF-E2E0-4C1B-939E-5AF7BE604B2D}" srcOrd="0" destOrd="0" parTransId="{B3F6C8FF-20AA-442D-87BF-A02AC5BEAD29}" sibTransId="{37AC80AE-6D54-405C-8685-FFE60BDD90E7}"/>
    <dgm:cxn modelId="{D8334520-28CC-496E-B579-087509B003C2}" type="presOf" srcId="{8A618DC0-651D-40AE-B7FD-01E693529741}" destId="{71E73681-AE65-44F0-93F6-E88443AAD499}" srcOrd="0" destOrd="0" presId="urn:microsoft.com/office/officeart/2005/8/layout/hList1"/>
    <dgm:cxn modelId="{90384D53-B4C0-4070-9C0C-549D313D0DDA}" type="presParOf" srcId="{B9301548-98F6-4BCB-91AE-2051FEEB1E2F}" destId="{C5E23D7F-BC7E-4C4E-8C50-90F0217C070A}" srcOrd="0" destOrd="0" presId="urn:microsoft.com/office/officeart/2005/8/layout/hList1"/>
    <dgm:cxn modelId="{B3F15A33-59E3-4BED-850E-7A9D52508F98}" type="presParOf" srcId="{C5E23D7F-BC7E-4C4E-8C50-90F0217C070A}" destId="{AC8EAB80-74FC-414B-98BC-3F5D29D75478}" srcOrd="0" destOrd="0" presId="urn:microsoft.com/office/officeart/2005/8/layout/hList1"/>
    <dgm:cxn modelId="{15A0120B-5397-49DF-B17B-43851739F369}" type="presParOf" srcId="{C5E23D7F-BC7E-4C4E-8C50-90F0217C070A}" destId="{4667EA32-E9F2-4AF0-94FF-960236C6B673}" srcOrd="1" destOrd="0" presId="urn:microsoft.com/office/officeart/2005/8/layout/hList1"/>
    <dgm:cxn modelId="{EC41D617-D4B7-4CE1-B990-4E5151147259}" type="presParOf" srcId="{B9301548-98F6-4BCB-91AE-2051FEEB1E2F}" destId="{EFB02A0C-E474-42EF-A2A7-7D4017223D62}" srcOrd="1" destOrd="0" presId="urn:microsoft.com/office/officeart/2005/8/layout/hList1"/>
    <dgm:cxn modelId="{F5F43F44-5B80-4567-9958-66B47FEA0B54}" type="presParOf" srcId="{B9301548-98F6-4BCB-91AE-2051FEEB1E2F}" destId="{9DF1C5B7-6FD5-4FB7-BADA-78722B1D906C}" srcOrd="2" destOrd="0" presId="urn:microsoft.com/office/officeart/2005/8/layout/hList1"/>
    <dgm:cxn modelId="{77C051D7-1468-400A-A654-1DC9D7FC1847}" type="presParOf" srcId="{9DF1C5B7-6FD5-4FB7-BADA-78722B1D906C}" destId="{176A387A-0E73-491A-A51D-7B0FD422E6A9}" srcOrd="0" destOrd="0" presId="urn:microsoft.com/office/officeart/2005/8/layout/hList1"/>
    <dgm:cxn modelId="{BADAA37A-B09B-4153-B076-463AD9B70835}" type="presParOf" srcId="{9DF1C5B7-6FD5-4FB7-BADA-78722B1D906C}" destId="{71E73681-AE65-44F0-93F6-E88443AAD499}"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0E2DD3F-C658-4111-AE64-142896412C83}" type="datetimeFigureOut">
              <a:rPr lang="en-US"/>
              <a:pPr>
                <a:defRPr/>
              </a:pPr>
              <a:t>10/23/2017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BD8B40A-56A6-47A2-BD68-6985A13A82E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F342D1-5983-45D9-8A05-903E47916D2C}" type="slidenum">
              <a:rPr lang="en-US" smtClean="0"/>
              <a:pPr/>
              <a:t>1</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5598BE6-818A-4592-A9E4-81868E1FC9F2}" type="slidenum">
              <a:rPr lang="en-US" smtClean="0"/>
              <a:pPr/>
              <a:t>5</a:t>
            </a:fld>
            <a:endParaRPr lang="en-US" smtClean="0"/>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5536351-1265-4249-A537-9AFA5070B73C}" type="slidenum">
              <a:rPr lang="en-US" smtClean="0"/>
              <a:pPr/>
              <a:t>13</a:t>
            </a:fld>
            <a:endParaRPr lang="en-US" smtClean="0"/>
          </a:p>
        </p:txBody>
      </p:sp>
      <p:sp>
        <p:nvSpPr>
          <p:cNvPr id="655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55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1A8FD9-6826-44AD-A3E0-D5E958A0B336}" type="slidenum">
              <a:rPr lang="en-US" smtClean="0"/>
              <a:pPr/>
              <a:t>30</a:t>
            </a:fld>
            <a:endParaRPr lang="en-US" smtClean="0"/>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59875" cy="6858000"/>
            <a:chOff x="0" y="0"/>
            <a:chExt cx="5770" cy="4320"/>
          </a:xfrm>
        </p:grpSpPr>
        <p:sp>
          <p:nvSpPr>
            <p:cNvPr id="5"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7"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8"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9"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10"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11"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12"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13"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14"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15"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6"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7"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18"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n-US"/>
            </a:p>
          </p:txBody>
        </p:sp>
        <p:sp>
          <p:nvSpPr>
            <p:cNvPr id="19"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20"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21"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22"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23"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24"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n-US"/>
            </a:p>
          </p:txBody>
        </p:sp>
        <p:sp>
          <p:nvSpPr>
            <p:cNvPr id="25"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n-US"/>
            </a:p>
          </p:txBody>
        </p:sp>
      </p:grpSp>
      <p:sp>
        <p:nvSpPr>
          <p:cNvPr id="5144" name="Rectangle 24"/>
          <p:cNvSpPr>
            <a:spLocks noGrp="1" noChangeArrowheads="1"/>
          </p:cNvSpPr>
          <p:nvPr>
            <p:ph type="ctrTitle" sz="quarter"/>
          </p:nvPr>
        </p:nvSpPr>
        <p:spPr>
          <a:xfrm>
            <a:off x="685800" y="1600200"/>
            <a:ext cx="7772400" cy="1828800"/>
          </a:xfrm>
        </p:spPr>
        <p:txBody>
          <a:bodyPr/>
          <a:lstStyle>
            <a:lvl1pPr>
              <a:defRPr sz="4800"/>
            </a:lvl1pPr>
          </a:lstStyle>
          <a:p>
            <a:r>
              <a:rPr lang="en-US"/>
              <a:t>Click to edit Master title style</a:t>
            </a:r>
          </a:p>
        </p:txBody>
      </p:sp>
      <p:sp>
        <p:nvSpPr>
          <p:cNvPr id="5145"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6" name="Rectangle 26"/>
          <p:cNvSpPr>
            <a:spLocks noGrp="1" noChangeArrowheads="1"/>
          </p:cNvSpPr>
          <p:nvPr>
            <p:ph type="dt" sz="quarter" idx="10"/>
          </p:nvPr>
        </p:nvSpPr>
        <p:spPr>
          <a:xfrm>
            <a:off x="457200" y="6243638"/>
            <a:ext cx="2133600" cy="457200"/>
          </a:xfrm>
        </p:spPr>
        <p:txBody>
          <a:bodyPr/>
          <a:lstStyle>
            <a:lvl1pPr>
              <a:defRPr/>
            </a:lvl1pPr>
          </a:lstStyle>
          <a:p>
            <a:pPr>
              <a:defRPr/>
            </a:pPr>
            <a:endParaRPr lang="en-US"/>
          </a:p>
        </p:txBody>
      </p:sp>
      <p:sp>
        <p:nvSpPr>
          <p:cNvPr id="27" name="Rectangle 27"/>
          <p:cNvSpPr>
            <a:spLocks noGrp="1" noChangeArrowheads="1"/>
          </p:cNvSpPr>
          <p:nvPr>
            <p:ph type="ftr" sz="quarter" idx="11"/>
          </p:nvPr>
        </p:nvSpPr>
        <p:spPr/>
        <p:txBody>
          <a:bodyPr/>
          <a:lstStyle>
            <a:lvl1pPr>
              <a:defRPr/>
            </a:lvl1pPr>
          </a:lstStyle>
          <a:p>
            <a:pPr>
              <a:defRPr/>
            </a:pPr>
            <a:endParaRPr lang="en-US"/>
          </a:p>
        </p:txBody>
      </p:sp>
      <p:sp>
        <p:nvSpPr>
          <p:cNvPr id="28" name="Rectangle 28"/>
          <p:cNvSpPr>
            <a:spLocks noGrp="1" noChangeArrowheads="1"/>
          </p:cNvSpPr>
          <p:nvPr>
            <p:ph type="sldNum" sz="quarter" idx="12"/>
          </p:nvPr>
        </p:nvSpPr>
        <p:spPr/>
        <p:txBody>
          <a:bodyPr/>
          <a:lstStyle>
            <a:lvl1pPr>
              <a:defRPr/>
            </a:lvl1pPr>
          </a:lstStyle>
          <a:p>
            <a:pPr>
              <a:defRPr/>
            </a:pPr>
            <a:fld id="{4838C934-53D6-404C-9004-2E60459768D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pPr>
              <a:defRPr/>
            </a:pPr>
            <a:fld id="{6A669C00-39BC-425D-B679-BCDC0AD9E8EA}" type="slidenum">
              <a:rPr lang="en-US"/>
              <a:pPr>
                <a:defRPr/>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pPr>
              <a:defRPr/>
            </a:pPr>
            <a:fld id="{72587120-A831-4CB4-A13A-4223350BB80B}" type="slidenum">
              <a:rPr lang="en-US"/>
              <a:pPr>
                <a:defRPr/>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pPr>
              <a:defRPr/>
            </a:pPr>
            <a:fld id="{F6811447-0014-4B26-92F0-E6492FD15ACC}" type="slidenum">
              <a:rPr lang="en-US"/>
              <a:pPr>
                <a:defRPr/>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6"/>
          <p:cNvSpPr>
            <a:spLocks noGrp="1" noChangeArrowheads="1"/>
          </p:cNvSpPr>
          <p:nvPr>
            <p:ph type="ftr" sz="quarter" idx="10"/>
          </p:nvPr>
        </p:nvSpPr>
        <p:spPr>
          <a:ln/>
        </p:spPr>
        <p:txBody>
          <a:bodyPr/>
          <a:lstStyle>
            <a:lvl1pPr>
              <a:defRPr/>
            </a:lvl1pPr>
          </a:lstStyle>
          <a:p>
            <a:pPr>
              <a:defRPr/>
            </a:pPr>
            <a:endParaRPr lang="en-US"/>
          </a:p>
        </p:txBody>
      </p:sp>
      <p:sp>
        <p:nvSpPr>
          <p:cNvPr id="5" name="Rectangle 27"/>
          <p:cNvSpPr>
            <a:spLocks noGrp="1" noChangeArrowheads="1"/>
          </p:cNvSpPr>
          <p:nvPr>
            <p:ph type="sldNum" sz="quarter" idx="11"/>
          </p:nvPr>
        </p:nvSpPr>
        <p:spPr>
          <a:ln/>
        </p:spPr>
        <p:txBody>
          <a:bodyPr/>
          <a:lstStyle>
            <a:lvl1pPr>
              <a:defRPr/>
            </a:lvl1pPr>
          </a:lstStyle>
          <a:p>
            <a:pPr>
              <a:defRPr/>
            </a:pPr>
            <a:fld id="{529F0F6A-703B-42B7-A9CF-1B5A7C3E28AB}" type="slidenum">
              <a:rPr lang="en-US"/>
              <a:pPr>
                <a:defRPr/>
              </a:pPr>
              <a:t>‹#›</a:t>
            </a:fld>
            <a:endParaRPr lang="en-US"/>
          </a:p>
        </p:txBody>
      </p:sp>
      <p:sp>
        <p:nvSpPr>
          <p:cNvPr id="6"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pPr>
              <a:defRPr/>
            </a:pPr>
            <a:fld id="{FD96EBDD-9186-4ABD-8C7D-1E713762ABD2}" type="slidenum">
              <a:rPr lang="en-US"/>
              <a:pPr>
                <a:defRPr/>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6"/>
          <p:cNvSpPr>
            <a:spLocks noGrp="1" noChangeArrowheads="1"/>
          </p:cNvSpPr>
          <p:nvPr>
            <p:ph type="ftr" sz="quarter" idx="10"/>
          </p:nvPr>
        </p:nvSpPr>
        <p:spPr>
          <a:ln/>
        </p:spPr>
        <p:txBody>
          <a:bodyPr/>
          <a:lstStyle>
            <a:lvl1pPr>
              <a:defRPr/>
            </a:lvl1pPr>
          </a:lstStyle>
          <a:p>
            <a:pPr>
              <a:defRPr/>
            </a:pPr>
            <a:endParaRPr lang="en-US"/>
          </a:p>
        </p:txBody>
      </p:sp>
      <p:sp>
        <p:nvSpPr>
          <p:cNvPr id="8" name="Rectangle 27"/>
          <p:cNvSpPr>
            <a:spLocks noGrp="1" noChangeArrowheads="1"/>
          </p:cNvSpPr>
          <p:nvPr>
            <p:ph type="sldNum" sz="quarter" idx="11"/>
          </p:nvPr>
        </p:nvSpPr>
        <p:spPr>
          <a:ln/>
        </p:spPr>
        <p:txBody>
          <a:bodyPr/>
          <a:lstStyle>
            <a:lvl1pPr>
              <a:defRPr/>
            </a:lvl1pPr>
          </a:lstStyle>
          <a:p>
            <a:pPr>
              <a:defRPr/>
            </a:pPr>
            <a:fld id="{DB6A7EB1-CDB7-41CD-886F-705E709D49F3}" type="slidenum">
              <a:rPr lang="en-US"/>
              <a:pPr>
                <a:defRPr/>
              </a:pPr>
              <a:t>‹#›</a:t>
            </a:fld>
            <a:endParaRPr lang="en-US"/>
          </a:p>
        </p:txBody>
      </p:sp>
      <p:sp>
        <p:nvSpPr>
          <p:cNvPr id="9"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6"/>
          <p:cNvSpPr>
            <a:spLocks noGrp="1" noChangeArrowheads="1"/>
          </p:cNvSpPr>
          <p:nvPr>
            <p:ph type="ftr" sz="quarter" idx="10"/>
          </p:nvPr>
        </p:nvSpPr>
        <p:spPr>
          <a:ln/>
        </p:spPr>
        <p:txBody>
          <a:bodyPr/>
          <a:lstStyle>
            <a:lvl1pPr>
              <a:defRPr/>
            </a:lvl1pPr>
          </a:lstStyle>
          <a:p>
            <a:pPr>
              <a:defRPr/>
            </a:pPr>
            <a:endParaRPr lang="en-US"/>
          </a:p>
        </p:txBody>
      </p:sp>
      <p:sp>
        <p:nvSpPr>
          <p:cNvPr id="4" name="Rectangle 27"/>
          <p:cNvSpPr>
            <a:spLocks noGrp="1" noChangeArrowheads="1"/>
          </p:cNvSpPr>
          <p:nvPr>
            <p:ph type="sldNum" sz="quarter" idx="11"/>
          </p:nvPr>
        </p:nvSpPr>
        <p:spPr>
          <a:ln/>
        </p:spPr>
        <p:txBody>
          <a:bodyPr/>
          <a:lstStyle>
            <a:lvl1pPr>
              <a:defRPr/>
            </a:lvl1pPr>
          </a:lstStyle>
          <a:p>
            <a:pPr>
              <a:defRPr/>
            </a:pPr>
            <a:fld id="{C8C8EFAF-BA6B-4F36-A3E9-59400C23F1A0}" type="slidenum">
              <a:rPr lang="en-US"/>
              <a:pPr>
                <a:defRPr/>
              </a:pPr>
              <a:t>‹#›</a:t>
            </a:fld>
            <a:endParaRPr lang="en-US"/>
          </a:p>
        </p:txBody>
      </p:sp>
      <p:sp>
        <p:nvSpPr>
          <p:cNvPr id="5"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6"/>
          <p:cNvSpPr>
            <a:spLocks noGrp="1" noChangeArrowheads="1"/>
          </p:cNvSpPr>
          <p:nvPr>
            <p:ph type="ftr" sz="quarter" idx="10"/>
          </p:nvPr>
        </p:nvSpPr>
        <p:spPr>
          <a:ln/>
        </p:spPr>
        <p:txBody>
          <a:bodyPr/>
          <a:lstStyle>
            <a:lvl1pPr>
              <a:defRPr/>
            </a:lvl1pPr>
          </a:lstStyle>
          <a:p>
            <a:pPr>
              <a:defRPr/>
            </a:pPr>
            <a:endParaRPr lang="en-US"/>
          </a:p>
        </p:txBody>
      </p:sp>
      <p:sp>
        <p:nvSpPr>
          <p:cNvPr id="3" name="Rectangle 27"/>
          <p:cNvSpPr>
            <a:spLocks noGrp="1" noChangeArrowheads="1"/>
          </p:cNvSpPr>
          <p:nvPr>
            <p:ph type="sldNum" sz="quarter" idx="11"/>
          </p:nvPr>
        </p:nvSpPr>
        <p:spPr>
          <a:ln/>
        </p:spPr>
        <p:txBody>
          <a:bodyPr/>
          <a:lstStyle>
            <a:lvl1pPr>
              <a:defRPr/>
            </a:lvl1pPr>
          </a:lstStyle>
          <a:p>
            <a:pPr>
              <a:defRPr/>
            </a:pPr>
            <a:fld id="{34A5C5CF-5D0B-409F-9EA9-61AAC608005F}" type="slidenum">
              <a:rPr lang="en-US"/>
              <a:pPr>
                <a:defRPr/>
              </a:pPr>
              <a:t>‹#›</a:t>
            </a:fld>
            <a:endParaRPr lang="en-US"/>
          </a:p>
        </p:txBody>
      </p:sp>
      <p:sp>
        <p:nvSpPr>
          <p:cNvPr id="4"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pPr>
              <a:defRPr/>
            </a:pPr>
            <a:fld id="{0B1235FF-CB41-4C48-ADDC-29E66003458D}" type="slidenum">
              <a:rPr lang="en-US"/>
              <a:pPr>
                <a:defRPr/>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6"/>
          <p:cNvSpPr>
            <a:spLocks noGrp="1" noChangeArrowheads="1"/>
          </p:cNvSpPr>
          <p:nvPr>
            <p:ph type="ftr" sz="quarter" idx="10"/>
          </p:nvPr>
        </p:nvSpPr>
        <p:spPr>
          <a:ln/>
        </p:spPr>
        <p:txBody>
          <a:bodyPr/>
          <a:lstStyle>
            <a:lvl1pPr>
              <a:defRPr/>
            </a:lvl1pPr>
          </a:lstStyle>
          <a:p>
            <a:pPr>
              <a:defRPr/>
            </a:pPr>
            <a:endParaRPr lang="en-US"/>
          </a:p>
        </p:txBody>
      </p:sp>
      <p:sp>
        <p:nvSpPr>
          <p:cNvPr id="6" name="Rectangle 27"/>
          <p:cNvSpPr>
            <a:spLocks noGrp="1" noChangeArrowheads="1"/>
          </p:cNvSpPr>
          <p:nvPr>
            <p:ph type="sldNum" sz="quarter" idx="11"/>
          </p:nvPr>
        </p:nvSpPr>
        <p:spPr>
          <a:ln/>
        </p:spPr>
        <p:txBody>
          <a:bodyPr/>
          <a:lstStyle>
            <a:lvl1pPr>
              <a:defRPr/>
            </a:lvl1pPr>
          </a:lstStyle>
          <a:p>
            <a:pPr>
              <a:defRPr/>
            </a:pPr>
            <a:fld id="{88742AE3-01EC-462C-B973-05BE92D9AAB8}" type="slidenum">
              <a:rPr lang="en-US"/>
              <a:pPr>
                <a:defRPr/>
              </a:pPr>
              <a:t>‹#›</a:t>
            </a:fld>
            <a:endParaRPr lang="en-US"/>
          </a:p>
        </p:txBody>
      </p:sp>
      <p:sp>
        <p:nvSpPr>
          <p:cNvPr id="7" name="Rectangle 28"/>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59875" cy="6858000"/>
            <a:chOff x="0" y="0"/>
            <a:chExt cx="5770" cy="4320"/>
          </a:xfrm>
        </p:grpSpPr>
        <p:sp>
          <p:nvSpPr>
            <p:cNvPr id="4099"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w="9525">
              <a:noFill/>
              <a:miter lim="800000"/>
              <a:headEnd/>
              <a:tailEnd/>
            </a:ln>
            <a:effectLst/>
          </p:spPr>
          <p:txBody>
            <a:bodyPr wrap="none" anchor="ctr"/>
            <a:lstStyle/>
            <a:p>
              <a:pPr>
                <a:defRPr/>
              </a:pPr>
              <a:endParaRPr lang="en-US"/>
            </a:p>
          </p:txBody>
        </p:sp>
        <p:sp>
          <p:nvSpPr>
            <p:cNvPr id="4100"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4101"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4102" name="Rectangle 6"/>
            <p:cNvSpPr>
              <a:spLocks noChangeArrowheads="1"/>
            </p:cNvSpPr>
            <p:nvPr userDrawn="1"/>
          </p:nvSpPr>
          <p:spPr bwMode="hidden">
            <a:xfrm>
              <a:off x="2256" y="0"/>
              <a:ext cx="240" cy="4320"/>
            </a:xfrm>
            <a:prstGeom prst="rect">
              <a:avLst/>
            </a:prstGeom>
            <a:solidFill>
              <a:schemeClr val="bg1"/>
            </a:solidFill>
            <a:ln w="9525">
              <a:noFill/>
              <a:miter lim="800000"/>
              <a:headEnd/>
              <a:tailEnd/>
            </a:ln>
            <a:effectLst/>
          </p:spPr>
          <p:txBody>
            <a:bodyPr wrap="none" anchor="ctr"/>
            <a:lstStyle/>
            <a:p>
              <a:pPr>
                <a:defRPr/>
              </a:pPr>
              <a:endParaRPr lang="en-US"/>
            </a:p>
          </p:txBody>
        </p:sp>
        <p:sp>
          <p:nvSpPr>
            <p:cNvPr id="4103"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4104"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4105"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4106"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4107"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4108"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4109" name="Rectangle 13"/>
            <p:cNvSpPr>
              <a:spLocks noChangeArrowheads="1"/>
            </p:cNvSpPr>
            <p:nvPr userDrawn="1"/>
          </p:nvSpPr>
          <p:spPr bwMode="hidden">
            <a:xfrm>
              <a:off x="1248" y="0"/>
              <a:ext cx="144" cy="432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4110" name="Rectangle 14"/>
            <p:cNvSpPr>
              <a:spLocks noChangeArrowheads="1"/>
            </p:cNvSpPr>
            <p:nvPr userDrawn="1"/>
          </p:nvSpPr>
          <p:spPr bwMode="hidden">
            <a:xfrm>
              <a:off x="3300" y="0"/>
              <a:ext cx="252" cy="432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4111"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4112"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w="9525">
              <a:noFill/>
              <a:miter lim="800000"/>
              <a:headEnd/>
              <a:tailEnd/>
            </a:ln>
            <a:effectLst/>
          </p:spPr>
          <p:txBody>
            <a:bodyPr wrap="none" anchor="ctr"/>
            <a:lstStyle/>
            <a:p>
              <a:pPr>
                <a:defRPr/>
              </a:pPr>
              <a:endParaRPr lang="en-US"/>
            </a:p>
          </p:txBody>
        </p:sp>
        <p:sp>
          <p:nvSpPr>
            <p:cNvPr id="4113"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4114"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4115"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w="9525">
              <a:noFill/>
              <a:miter lim="800000"/>
              <a:headEnd/>
              <a:tailEnd/>
            </a:ln>
            <a:effectLst/>
          </p:spPr>
          <p:txBody>
            <a:bodyPr wrap="none" anchor="ctr"/>
            <a:lstStyle/>
            <a:p>
              <a:pPr>
                <a:defRPr/>
              </a:pPr>
              <a:endParaRPr lang="en-US"/>
            </a:p>
          </p:txBody>
        </p:sp>
        <p:sp>
          <p:nvSpPr>
            <p:cNvPr id="4116"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4117"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w="9525">
              <a:noFill/>
              <a:miter lim="800000"/>
              <a:headEnd/>
              <a:tailEnd/>
            </a:ln>
            <a:effectLst/>
          </p:spPr>
          <p:txBody>
            <a:bodyPr wrap="none" anchor="ctr"/>
            <a:lstStyle/>
            <a:p>
              <a:pPr>
                <a:defRPr/>
              </a:pPr>
              <a:endParaRPr lang="en-US"/>
            </a:p>
          </p:txBody>
        </p:sp>
        <p:sp>
          <p:nvSpPr>
            <p:cNvPr id="4118" name="Freeform 22"/>
            <p:cNvSpPr>
              <a:spLocks/>
            </p:cNvSpPr>
            <p:nvPr userDrawn="1"/>
          </p:nvSpPr>
          <p:spPr bwMode="hidden">
            <a:xfrm>
              <a:off x="1" y="3875"/>
              <a:ext cx="5760" cy="445"/>
            </a:xfrm>
            <a:custGeom>
              <a:avLst/>
              <a:gdLst/>
              <a:ahLst/>
              <a:cxnLst>
                <a:cxn ang="0">
                  <a:pos x="5700" y="86"/>
                </a:cxn>
                <a:cxn ang="0">
                  <a:pos x="5508" y="86"/>
                </a:cxn>
                <a:cxn ang="0">
                  <a:pos x="5454" y="76"/>
                </a:cxn>
                <a:cxn ang="0">
                  <a:pos x="5448" y="65"/>
                </a:cxn>
                <a:cxn ang="0">
                  <a:pos x="5442" y="44"/>
                </a:cxn>
                <a:cxn ang="0">
                  <a:pos x="5414" y="18"/>
                </a:cxn>
                <a:cxn ang="0">
                  <a:pos x="5332" y="7"/>
                </a:cxn>
                <a:cxn ang="0">
                  <a:pos x="5051" y="22"/>
                </a:cxn>
                <a:cxn ang="0">
                  <a:pos x="4986" y="55"/>
                </a:cxn>
                <a:cxn ang="0">
                  <a:pos x="4854" y="102"/>
                </a:cxn>
                <a:cxn ang="0">
                  <a:pos x="4740" y="112"/>
                </a:cxn>
                <a:cxn ang="0">
                  <a:pos x="4662" y="91"/>
                </a:cxn>
                <a:cxn ang="0">
                  <a:pos x="4598" y="25"/>
                </a:cxn>
                <a:cxn ang="0">
                  <a:pos x="4514" y="9"/>
                </a:cxn>
                <a:cxn ang="0">
                  <a:pos x="4410" y="39"/>
                </a:cxn>
                <a:cxn ang="0">
                  <a:pos x="4236" y="81"/>
                </a:cxn>
                <a:cxn ang="0">
                  <a:pos x="4020" y="102"/>
                </a:cxn>
                <a:cxn ang="0">
                  <a:pos x="3810" y="102"/>
                </a:cxn>
                <a:cxn ang="0">
                  <a:pos x="3654" y="76"/>
                </a:cxn>
                <a:cxn ang="0">
                  <a:pos x="3594" y="50"/>
                </a:cxn>
                <a:cxn ang="0">
                  <a:pos x="3528" y="44"/>
                </a:cxn>
                <a:cxn ang="0">
                  <a:pos x="3480" y="55"/>
                </a:cxn>
                <a:cxn ang="0">
                  <a:pos x="3420" y="76"/>
                </a:cxn>
                <a:cxn ang="0">
                  <a:pos x="3048" y="112"/>
                </a:cxn>
                <a:cxn ang="0">
                  <a:pos x="2844" y="128"/>
                </a:cxn>
                <a:cxn ang="0">
                  <a:pos x="2742" y="117"/>
                </a:cxn>
                <a:cxn ang="0">
                  <a:pos x="2710" y="56"/>
                </a:cxn>
                <a:cxn ang="0">
                  <a:pos x="2658" y="50"/>
                </a:cxn>
                <a:cxn ang="0">
                  <a:pos x="2558" y="95"/>
                </a:cxn>
                <a:cxn ang="0">
                  <a:pos x="2444" y="109"/>
                </a:cxn>
                <a:cxn ang="0">
                  <a:pos x="2322" y="91"/>
                </a:cxn>
                <a:cxn ang="0">
                  <a:pos x="2274" y="70"/>
                </a:cxn>
                <a:cxn ang="0">
                  <a:pos x="2185" y="3"/>
                </a:cxn>
                <a:cxn ang="0">
                  <a:pos x="2048" y="64"/>
                </a:cxn>
                <a:cxn ang="0">
                  <a:pos x="1794" y="102"/>
                </a:cxn>
                <a:cxn ang="0">
                  <a:pos x="1560" y="91"/>
                </a:cxn>
                <a:cxn ang="0">
                  <a:pos x="1482" y="76"/>
                </a:cxn>
                <a:cxn ang="0">
                  <a:pos x="1428" y="50"/>
                </a:cxn>
                <a:cxn ang="0">
                  <a:pos x="1374" y="44"/>
                </a:cxn>
                <a:cxn ang="0">
                  <a:pos x="1308" y="55"/>
                </a:cxn>
                <a:cxn ang="0">
                  <a:pos x="1140" y="107"/>
                </a:cxn>
                <a:cxn ang="0">
                  <a:pos x="948" y="143"/>
                </a:cxn>
                <a:cxn ang="0">
                  <a:pos x="708" y="138"/>
                </a:cxn>
                <a:cxn ang="0">
                  <a:pos x="534" y="96"/>
                </a:cxn>
                <a:cxn ang="0">
                  <a:pos x="444" y="55"/>
                </a:cxn>
                <a:cxn ang="0">
                  <a:pos x="396" y="34"/>
                </a:cxn>
                <a:cxn ang="0">
                  <a:pos x="378" y="39"/>
                </a:cxn>
                <a:cxn ang="0">
                  <a:pos x="342" y="70"/>
                </a:cxn>
                <a:cxn ang="0">
                  <a:pos x="288" y="96"/>
                </a:cxn>
                <a:cxn ang="0">
                  <a:pos x="192" y="112"/>
                </a:cxn>
                <a:cxn ang="0">
                  <a:pos x="90" y="112"/>
                </a:cxn>
                <a:cxn ang="0">
                  <a:pos x="0" y="96"/>
                </a:cxn>
                <a:cxn ang="0">
                  <a:pos x="5760" y="44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w="9525">
              <a:noFill/>
              <a:prstDash val="solid"/>
              <a:round/>
              <a:headEnd/>
              <a:tailEnd/>
            </a:ln>
          </p:spPr>
          <p:txBody>
            <a:bodyPr/>
            <a:lstStyle/>
            <a:p>
              <a:pPr>
                <a:defRPr/>
              </a:pPr>
              <a:endParaRPr lang="en-US"/>
            </a:p>
          </p:txBody>
        </p:sp>
        <p:sp>
          <p:nvSpPr>
            <p:cNvPr id="4119" name="Freeform 23"/>
            <p:cNvSpPr>
              <a:spLocks/>
            </p:cNvSpPr>
            <p:nvPr userDrawn="1"/>
          </p:nvSpPr>
          <p:spPr bwMode="hidden">
            <a:xfrm>
              <a:off x="0" y="3867"/>
              <a:ext cx="5770" cy="174"/>
            </a:xfrm>
            <a:custGeom>
              <a:avLst/>
              <a:gdLst/>
              <a:ahLst/>
              <a:cxnLst>
                <a:cxn ang="0">
                  <a:pos x="4993" y="66"/>
                </a:cxn>
                <a:cxn ang="0">
                  <a:pos x="4771" y="132"/>
                </a:cxn>
                <a:cxn ang="0">
                  <a:pos x="4640" y="96"/>
                </a:cxn>
                <a:cxn ang="0">
                  <a:pos x="4598" y="36"/>
                </a:cxn>
                <a:cxn ang="0">
                  <a:pos x="4478" y="30"/>
                </a:cxn>
                <a:cxn ang="0">
                  <a:pos x="4186" y="108"/>
                </a:cxn>
                <a:cxn ang="0">
                  <a:pos x="3815" y="120"/>
                </a:cxn>
                <a:cxn ang="0">
                  <a:pos x="3617" y="72"/>
                </a:cxn>
                <a:cxn ang="0">
                  <a:pos x="3510" y="60"/>
                </a:cxn>
                <a:cxn ang="0">
                  <a:pos x="3336" y="96"/>
                </a:cxn>
                <a:cxn ang="0">
                  <a:pos x="2846" y="150"/>
                </a:cxn>
                <a:cxn ang="0">
                  <a:pos x="2703" y="96"/>
                </a:cxn>
                <a:cxn ang="0">
                  <a:pos x="2619" y="90"/>
                </a:cxn>
                <a:cxn ang="0">
                  <a:pos x="2416" y="132"/>
                </a:cxn>
                <a:cxn ang="0">
                  <a:pos x="2278" y="84"/>
                </a:cxn>
                <a:cxn ang="0">
                  <a:pos x="2151" y="36"/>
                </a:cxn>
                <a:cxn ang="0">
                  <a:pos x="1947" y="120"/>
                </a:cxn>
                <a:cxn ang="0">
                  <a:pos x="1525" y="102"/>
                </a:cxn>
                <a:cxn ang="0">
                  <a:pos x="1429" y="60"/>
                </a:cxn>
                <a:cxn ang="0">
                  <a:pos x="1333" y="60"/>
                </a:cxn>
                <a:cxn ang="0">
                  <a:pos x="1058" y="150"/>
                </a:cxn>
                <a:cxn ang="0">
                  <a:pos x="652" y="150"/>
                </a:cxn>
                <a:cxn ang="0">
                  <a:pos x="442" y="66"/>
                </a:cxn>
                <a:cxn ang="0">
                  <a:pos x="377" y="48"/>
                </a:cxn>
                <a:cxn ang="0">
                  <a:pos x="305" y="108"/>
                </a:cxn>
                <a:cxn ang="0">
                  <a:pos x="144" y="138"/>
                </a:cxn>
                <a:cxn ang="0">
                  <a:pos x="0" y="96"/>
                </a:cxn>
                <a:cxn ang="0">
                  <a:pos x="167" y="120"/>
                </a:cxn>
                <a:cxn ang="0">
                  <a:pos x="323" y="84"/>
                </a:cxn>
                <a:cxn ang="0">
                  <a:pos x="383" y="24"/>
                </a:cxn>
                <a:cxn ang="0">
                  <a:pos x="460" y="60"/>
                </a:cxn>
                <a:cxn ang="0">
                  <a:pos x="706" y="144"/>
                </a:cxn>
                <a:cxn ang="0">
                  <a:pos x="1100" y="120"/>
                </a:cxn>
                <a:cxn ang="0">
                  <a:pos x="1345" y="36"/>
                </a:cxn>
                <a:cxn ang="0">
                  <a:pos x="1441" y="48"/>
                </a:cxn>
                <a:cxn ang="0">
                  <a:pos x="1561" y="90"/>
                </a:cxn>
                <a:cxn ang="0">
                  <a:pos x="1971" y="96"/>
                </a:cxn>
                <a:cxn ang="0">
                  <a:pos x="2235" y="3"/>
                </a:cxn>
                <a:cxn ang="0">
                  <a:pos x="2350" y="102"/>
                </a:cxn>
                <a:cxn ang="0">
                  <a:pos x="2559" y="96"/>
                </a:cxn>
                <a:cxn ang="0">
                  <a:pos x="2715" y="24"/>
                </a:cxn>
                <a:cxn ang="0">
                  <a:pos x="2792" y="132"/>
                </a:cxn>
                <a:cxn ang="0">
                  <a:pos x="3127" y="102"/>
                </a:cxn>
                <a:cxn ang="0">
                  <a:pos x="3486" y="48"/>
                </a:cxn>
                <a:cxn ang="0">
                  <a:pos x="3582" y="42"/>
                </a:cxn>
                <a:cxn ang="0">
                  <a:pos x="3731" y="90"/>
                </a:cxn>
                <a:cxn ang="0">
                  <a:pos x="4078" y="102"/>
                </a:cxn>
                <a:cxn ang="0">
                  <a:pos x="4419" y="30"/>
                </a:cxn>
                <a:cxn ang="0">
                  <a:pos x="4574" y="6"/>
                </a:cxn>
                <a:cxn ang="0">
                  <a:pos x="4628" y="60"/>
                </a:cxn>
                <a:cxn ang="0">
                  <a:pos x="4724" y="108"/>
                </a:cxn>
                <a:cxn ang="0">
                  <a:pos x="4927" y="84"/>
                </a:cxn>
                <a:cxn ang="0">
                  <a:pos x="5118" y="14"/>
                </a:cxn>
                <a:cxn ang="0">
                  <a:pos x="5280" y="9"/>
                </a:cxn>
                <a:cxn ang="0">
                  <a:pos x="5453" y="36"/>
                </a:cxn>
                <a:cxn ang="0">
                  <a:pos x="5465" y="72"/>
                </a:cxn>
                <a:cxn ang="0">
                  <a:pos x="5656" y="90"/>
                </a:cxn>
                <a:cxn ang="0">
                  <a:pos x="5710" y="102"/>
                </a:cxn>
                <a:cxn ang="0">
                  <a:pos x="5477" y="90"/>
                </a:cxn>
                <a:cxn ang="0">
                  <a:pos x="5453" y="60"/>
                </a:cxn>
                <a:cxn ang="0">
                  <a:pos x="5393" y="30"/>
                </a:cxn>
                <a:cxn ang="0">
                  <a:pos x="5219" y="24"/>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w="9525">
              <a:noFill/>
              <a:round/>
              <a:headEnd/>
              <a:tailEnd/>
            </a:ln>
          </p:spPr>
          <p:txBody>
            <a:bodyPr/>
            <a:lstStyle/>
            <a:p>
              <a:pPr>
                <a:defRPr/>
              </a:pPr>
              <a:endParaRPr lang="en-US"/>
            </a:p>
          </p:txBody>
        </p:sp>
      </p:grpSp>
      <p:sp>
        <p:nvSpPr>
          <p:cNvPr id="4120" name="Rectangle 24"/>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4121" name="Rectangle 25"/>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22" name="Rectangle 2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p>
        </p:txBody>
      </p:sp>
      <p:sp>
        <p:nvSpPr>
          <p:cNvPr id="4123" name="Rectangle 27"/>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94C97275-2084-4FE8-966B-108397503CFC}" type="slidenum">
              <a:rPr lang="en-US"/>
              <a:pPr>
                <a:defRPr/>
              </a:pPr>
              <a:t>‹#›</a:t>
            </a:fld>
            <a:endParaRPr lang="en-US"/>
          </a:p>
        </p:txBody>
      </p:sp>
      <p:sp>
        <p:nvSpPr>
          <p:cNvPr id="4124" name="Rectangle 2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endParaRPr lang="en-US"/>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2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80000"/>
        <a:buFont typeface="Wingdings" pitchFamily="2" charset="2"/>
        <a:buChar char="l"/>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hlink"/>
        </a:buClr>
        <a:buSzPct val="8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1"/>
        </a:buClr>
        <a:buSzPct val="80000"/>
        <a:buFont typeface="Wingdings" pitchFamily="2" charset="2"/>
        <a:buChar char="l"/>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82563"/>
            <a:ext cx="4495800" cy="1401762"/>
          </a:xfrm>
        </p:spPr>
        <p:txBody>
          <a:bodyPr>
            <a:noAutofit/>
          </a:bodyPr>
          <a:lstStyle/>
          <a:p>
            <a:pPr>
              <a:defRPr/>
            </a:pPr>
            <a:r>
              <a:rPr lang="en-US" sz="4000" b="1" dirty="0" smtClean="0"/>
              <a:t>KONTRAK </a:t>
            </a:r>
            <a:r>
              <a:rPr lang="en-US" sz="4000" b="1" smtClean="0"/>
              <a:t/>
            </a:r>
            <a:br>
              <a:rPr lang="en-US" sz="4000" b="1" smtClean="0"/>
            </a:br>
            <a:r>
              <a:rPr lang="en-US" sz="4000" b="1" smtClean="0"/>
              <a:t>KULIAH</a:t>
            </a:r>
            <a:endParaRPr lang="en-US" sz="4000" b="1" dirty="0"/>
          </a:p>
        </p:txBody>
      </p:sp>
      <p:sp>
        <p:nvSpPr>
          <p:cNvPr id="3" name="Content Placeholder 2"/>
          <p:cNvSpPr>
            <a:spLocks noGrp="1"/>
          </p:cNvSpPr>
          <p:nvPr>
            <p:ph idx="1"/>
          </p:nvPr>
        </p:nvSpPr>
        <p:spPr>
          <a:xfrm>
            <a:off x="381000" y="2209800"/>
            <a:ext cx="4114800" cy="1981200"/>
          </a:xfrm>
          <a:solidFill>
            <a:schemeClr val="tx2">
              <a:lumMod val="20000"/>
              <a:lumOff val="80000"/>
            </a:schemeClr>
          </a:solidFill>
        </p:spPr>
        <p:style>
          <a:lnRef idx="2">
            <a:schemeClr val="accent2"/>
          </a:lnRef>
          <a:fillRef idx="1001">
            <a:schemeClr val="lt2"/>
          </a:fillRef>
          <a:effectRef idx="0">
            <a:schemeClr val="accent2"/>
          </a:effectRef>
          <a:fontRef idx="minor">
            <a:schemeClr val="dk1"/>
          </a:fontRef>
        </p:style>
        <p:txBody>
          <a:bodyPr>
            <a:normAutofit fontScale="92500" lnSpcReduction="20000"/>
          </a:bodyPr>
          <a:lstStyle/>
          <a:p>
            <a:pPr marL="1711325" indent="-58738">
              <a:defRPr/>
            </a:pPr>
            <a:endParaRPr lang="en-US" sz="1200" dirty="0" smtClean="0"/>
          </a:p>
          <a:p>
            <a:pPr marL="1489075" indent="0">
              <a:defRPr/>
            </a:pPr>
            <a:r>
              <a:rPr lang="en-US" sz="2800" dirty="0" smtClean="0"/>
              <a:t> Be on time</a:t>
            </a:r>
          </a:p>
          <a:p>
            <a:pPr marL="1489075" indent="0">
              <a:defRPr/>
            </a:pPr>
            <a:r>
              <a:rPr lang="en-US" sz="2800" dirty="0" smtClean="0"/>
              <a:t> </a:t>
            </a:r>
            <a:r>
              <a:rPr lang="en-US" sz="2800" dirty="0" err="1" smtClean="0"/>
              <a:t>Jangan</a:t>
            </a:r>
            <a:r>
              <a:rPr lang="en-US" sz="2800" dirty="0" smtClean="0"/>
              <a:t>   </a:t>
            </a:r>
            <a:r>
              <a:rPr lang="en-US" sz="2800" dirty="0" err="1" smtClean="0"/>
              <a:t>keluar</a:t>
            </a:r>
            <a:r>
              <a:rPr lang="en-US" sz="2800" dirty="0" smtClean="0"/>
              <a:t> </a:t>
            </a:r>
            <a:r>
              <a:rPr lang="en-US" sz="2800" dirty="0" err="1" smtClean="0"/>
              <a:t>masuk</a:t>
            </a:r>
            <a:r>
              <a:rPr lang="en-US" sz="2800" dirty="0" smtClean="0"/>
              <a:t> </a:t>
            </a:r>
            <a:r>
              <a:rPr lang="en-US" sz="2800" dirty="0" err="1" smtClean="0"/>
              <a:t>ruangan</a:t>
            </a:r>
            <a:r>
              <a:rPr lang="en-US" sz="2800" dirty="0" smtClean="0"/>
              <a:t> </a:t>
            </a:r>
            <a:r>
              <a:rPr lang="en-US" sz="2800" dirty="0" err="1" smtClean="0"/>
              <a:t>selama</a:t>
            </a:r>
            <a:r>
              <a:rPr lang="en-US" sz="2800" dirty="0" smtClean="0"/>
              <a:t> PBM </a:t>
            </a:r>
            <a:r>
              <a:rPr lang="en-US" sz="2800" dirty="0" err="1" smtClean="0"/>
              <a:t>tanpa</a:t>
            </a:r>
            <a:r>
              <a:rPr lang="en-US" sz="2800" dirty="0" smtClean="0"/>
              <a:t> </a:t>
            </a:r>
            <a:r>
              <a:rPr lang="en-US" sz="2800" dirty="0" err="1" smtClean="0"/>
              <a:t>izin</a:t>
            </a:r>
            <a:r>
              <a:rPr lang="en-US" sz="2800" dirty="0" smtClean="0"/>
              <a:t> </a:t>
            </a:r>
          </a:p>
          <a:p>
            <a:pPr marL="1652588" indent="-163513">
              <a:buFont typeface="Wingdings" pitchFamily="2" charset="2"/>
              <a:buNone/>
              <a:defRPr/>
            </a:pPr>
            <a:endParaRPr lang="en-US" sz="2800" dirty="0"/>
          </a:p>
        </p:txBody>
      </p:sp>
      <p:pic>
        <p:nvPicPr>
          <p:cNvPr id="2050" name="Picture 2" descr="F:\DATA BELAJAR\NOBEL\PREZI PERT.1\multitasking-woman-illustration_23-2147534061.jpg"/>
          <p:cNvPicPr>
            <a:picLocks noChangeAspect="1" noChangeArrowheads="1"/>
          </p:cNvPicPr>
          <p:nvPr/>
        </p:nvPicPr>
        <p:blipFill>
          <a:blip r:embed="rId3"/>
          <a:srcRect/>
          <a:stretch>
            <a:fillRect/>
          </a:stretch>
        </p:blipFill>
        <p:spPr bwMode="auto">
          <a:xfrm>
            <a:off x="4648200" y="271463"/>
            <a:ext cx="2819400" cy="1862137"/>
          </a:xfrm>
          <a:prstGeom prst="rect">
            <a:avLst/>
          </a:prstGeom>
          <a:noFill/>
          <a:effectLst>
            <a:outerShdw blurRad="50800" dist="50800" dir="5400000" algn="ctr" rotWithShape="0">
              <a:srgbClr val="000000">
                <a:alpha val="0"/>
              </a:srgbClr>
            </a:outerShdw>
          </a:effectLst>
        </p:spPr>
      </p:pic>
      <p:pic>
        <p:nvPicPr>
          <p:cNvPr id="3077" name="Picture 3" descr="F:\DATA BELAJAR\NOBEL\PERT.1\businessman-in-a-hurry_23-2147503365.jpg"/>
          <p:cNvPicPr>
            <a:picLocks noChangeAspect="1" noChangeArrowheads="1"/>
          </p:cNvPicPr>
          <p:nvPr/>
        </p:nvPicPr>
        <p:blipFill>
          <a:blip r:embed="rId4">
            <a:clrChange>
              <a:clrFrom>
                <a:srgbClr val="7CA7B7"/>
              </a:clrFrom>
              <a:clrTo>
                <a:srgbClr val="7CA7B7">
                  <a:alpha val="0"/>
                </a:srgbClr>
              </a:clrTo>
            </a:clrChange>
          </a:blip>
          <a:srcRect/>
          <a:stretch>
            <a:fillRect/>
          </a:stretch>
        </p:blipFill>
        <p:spPr bwMode="auto">
          <a:xfrm>
            <a:off x="454025" y="2168525"/>
            <a:ext cx="1524000" cy="2098675"/>
          </a:xfrm>
          <a:prstGeom prst="rect">
            <a:avLst/>
          </a:prstGeom>
          <a:noFill/>
          <a:ln w="9525">
            <a:noFill/>
            <a:miter lim="800000"/>
            <a:headEnd/>
            <a:tailEnd/>
          </a:ln>
        </p:spPr>
      </p:pic>
      <p:sp>
        <p:nvSpPr>
          <p:cNvPr id="9" name="Content Placeholder 2"/>
          <p:cNvSpPr txBox="1">
            <a:spLocks/>
          </p:cNvSpPr>
          <p:nvPr/>
        </p:nvSpPr>
        <p:spPr>
          <a:xfrm>
            <a:off x="4633913" y="2209800"/>
            <a:ext cx="4510087" cy="1981200"/>
          </a:xfrm>
          <a:prstGeom prst="rect">
            <a:avLst/>
          </a:prstGeom>
          <a:solidFill>
            <a:schemeClr val="tx2">
              <a:lumMod val="20000"/>
              <a:lumOff val="80000"/>
            </a:schemeClr>
          </a:solidFill>
        </p:spPr>
        <p:style>
          <a:lnRef idx="2">
            <a:schemeClr val="accent2"/>
          </a:lnRef>
          <a:fillRef idx="1001">
            <a:schemeClr val="lt2"/>
          </a:fillRef>
          <a:effectRef idx="0">
            <a:schemeClr val="accent2"/>
          </a:effectRef>
          <a:fontRef idx="minor">
            <a:schemeClr val="dk1"/>
          </a:fontRef>
        </p:style>
        <p:txBody>
          <a:bodyPr>
            <a:normAutofit fontScale="92500" lnSpcReduction="10000"/>
          </a:bodyPr>
          <a:lstStyle/>
          <a:p>
            <a:pPr marL="1711325" indent="-58738" eaLnBrk="1" fontAlgn="auto" hangingPunct="1">
              <a:spcBef>
                <a:spcPct val="20000"/>
              </a:spcBef>
              <a:spcAft>
                <a:spcPts val="0"/>
              </a:spcAft>
              <a:buFont typeface="Arial" pitchFamily="34" charset="0"/>
              <a:buChar char="•"/>
              <a:defRPr/>
            </a:pPr>
            <a:endParaRPr lang="en-US" sz="600" dirty="0"/>
          </a:p>
          <a:p>
            <a:pPr marL="117475" indent="-58738" eaLnBrk="1" fontAlgn="auto" hangingPunct="1">
              <a:spcBef>
                <a:spcPct val="20000"/>
              </a:spcBef>
              <a:spcAft>
                <a:spcPts val="0"/>
              </a:spcAft>
              <a:buFont typeface="Wingdings" pitchFamily="2" charset="2"/>
              <a:buChar char="§"/>
              <a:defRPr/>
            </a:pPr>
            <a:r>
              <a:rPr lang="en-US" sz="2800" dirty="0" err="1"/>
              <a:t>Berpakaian</a:t>
            </a:r>
            <a:r>
              <a:rPr lang="en-US" sz="2800" dirty="0"/>
              <a:t> </a:t>
            </a:r>
            <a:r>
              <a:rPr lang="en-US" sz="2800" dirty="0" err="1"/>
              <a:t>Rapi</a:t>
            </a:r>
            <a:endParaRPr lang="en-US" sz="2800" dirty="0"/>
          </a:p>
          <a:p>
            <a:pPr marL="117475" indent="-58738" eaLnBrk="1" fontAlgn="auto" hangingPunct="1">
              <a:spcBef>
                <a:spcPct val="20000"/>
              </a:spcBef>
              <a:spcAft>
                <a:spcPts val="0"/>
              </a:spcAft>
              <a:defRPr/>
            </a:pPr>
            <a:r>
              <a:rPr lang="en-US" sz="2800" dirty="0"/>
              <a:t>  </a:t>
            </a:r>
            <a:r>
              <a:rPr lang="en-US" sz="2800" dirty="0" err="1"/>
              <a:t>dan</a:t>
            </a:r>
            <a:r>
              <a:rPr lang="en-US" sz="2800" dirty="0"/>
              <a:t> </a:t>
            </a:r>
            <a:r>
              <a:rPr lang="en-US" sz="2800" dirty="0" err="1"/>
              <a:t>Sopan</a:t>
            </a:r>
            <a:endParaRPr lang="en-US" sz="2800" dirty="0"/>
          </a:p>
          <a:p>
            <a:pPr marL="117475" indent="-58738" eaLnBrk="1" fontAlgn="auto" hangingPunct="1">
              <a:spcBef>
                <a:spcPct val="20000"/>
              </a:spcBef>
              <a:spcAft>
                <a:spcPts val="0"/>
              </a:spcAft>
              <a:buFont typeface="Wingdings" pitchFamily="2" charset="2"/>
              <a:buChar char="§"/>
              <a:defRPr/>
            </a:pPr>
            <a:r>
              <a:rPr lang="en-US" sz="2800" dirty="0" err="1"/>
              <a:t>Menggunakan</a:t>
            </a:r>
            <a:r>
              <a:rPr lang="en-US" sz="2800" dirty="0"/>
              <a:t> </a:t>
            </a:r>
          </a:p>
          <a:p>
            <a:pPr marL="117475" indent="-58738" eaLnBrk="1" fontAlgn="auto" hangingPunct="1">
              <a:spcBef>
                <a:spcPct val="20000"/>
              </a:spcBef>
              <a:spcAft>
                <a:spcPts val="0"/>
              </a:spcAft>
              <a:defRPr/>
            </a:pPr>
            <a:r>
              <a:rPr lang="en-US" sz="2800" dirty="0"/>
              <a:t>  Sepatu</a:t>
            </a:r>
          </a:p>
          <a:p>
            <a:pPr marL="1655763" indent="-3175" eaLnBrk="1" fontAlgn="auto" hangingPunct="1">
              <a:spcBef>
                <a:spcPct val="20000"/>
              </a:spcBef>
              <a:spcAft>
                <a:spcPts val="0"/>
              </a:spcAft>
              <a:defRPr/>
            </a:pPr>
            <a:endParaRPr lang="en-US" sz="2800" dirty="0"/>
          </a:p>
        </p:txBody>
      </p:sp>
      <p:pic>
        <p:nvPicPr>
          <p:cNvPr id="3079" name="Picture 4" descr="F:\DATA BELAJAR\NOBEL\PERT.1\student-characters-illustration_23-2147531720.jpg"/>
          <p:cNvPicPr>
            <a:picLocks noChangeAspect="1" noChangeArrowheads="1"/>
          </p:cNvPicPr>
          <p:nvPr/>
        </p:nvPicPr>
        <p:blipFill>
          <a:blip r:embed="rId5">
            <a:clrChange>
              <a:clrFrom>
                <a:srgbClr val="DCEEF2"/>
              </a:clrFrom>
              <a:clrTo>
                <a:srgbClr val="DCEEF2">
                  <a:alpha val="0"/>
                </a:srgbClr>
              </a:clrTo>
            </a:clrChange>
          </a:blip>
          <a:srcRect l="52132" t="1936" b="5090"/>
          <a:stretch>
            <a:fillRect/>
          </a:stretch>
        </p:blipFill>
        <p:spPr bwMode="auto">
          <a:xfrm>
            <a:off x="7672388" y="2143125"/>
            <a:ext cx="1471612" cy="2057400"/>
          </a:xfrm>
          <a:prstGeom prst="rect">
            <a:avLst/>
          </a:prstGeom>
          <a:noFill/>
          <a:ln w="9525">
            <a:noFill/>
            <a:miter lim="800000"/>
            <a:headEnd/>
            <a:tailEnd/>
          </a:ln>
        </p:spPr>
      </p:pic>
      <p:sp>
        <p:nvSpPr>
          <p:cNvPr id="11" name="Content Placeholder 2"/>
          <p:cNvSpPr txBox="1">
            <a:spLocks/>
          </p:cNvSpPr>
          <p:nvPr/>
        </p:nvSpPr>
        <p:spPr>
          <a:xfrm>
            <a:off x="381000" y="4419600"/>
            <a:ext cx="4114800" cy="1981200"/>
          </a:xfrm>
          <a:prstGeom prst="rect">
            <a:avLst/>
          </a:prstGeom>
          <a:solidFill>
            <a:schemeClr val="tx2">
              <a:lumMod val="20000"/>
              <a:lumOff val="80000"/>
            </a:schemeClr>
          </a:solidFill>
        </p:spPr>
        <p:style>
          <a:lnRef idx="2">
            <a:schemeClr val="accent2"/>
          </a:lnRef>
          <a:fillRef idx="1001">
            <a:schemeClr val="lt2"/>
          </a:fillRef>
          <a:effectRef idx="0">
            <a:schemeClr val="accent2"/>
          </a:effectRef>
          <a:fontRef idx="minor">
            <a:schemeClr val="dk1"/>
          </a:fontRef>
        </p:style>
        <p:txBody>
          <a:bodyPr>
            <a:normAutofit/>
          </a:bodyPr>
          <a:lstStyle/>
          <a:p>
            <a:pPr marL="1711325" indent="-58738" eaLnBrk="1" fontAlgn="auto" hangingPunct="1">
              <a:spcBef>
                <a:spcPct val="20000"/>
              </a:spcBef>
              <a:spcAft>
                <a:spcPts val="0"/>
              </a:spcAft>
              <a:buFont typeface="Arial" pitchFamily="34" charset="0"/>
              <a:buChar char="•"/>
              <a:defRPr/>
            </a:pPr>
            <a:endParaRPr lang="en-US" sz="1200" dirty="0"/>
          </a:p>
          <a:p>
            <a:pPr marL="1489075" eaLnBrk="1" fontAlgn="auto" hangingPunct="1">
              <a:spcBef>
                <a:spcPct val="20000"/>
              </a:spcBef>
              <a:spcAft>
                <a:spcPts val="0"/>
              </a:spcAft>
              <a:buFont typeface="Arial" pitchFamily="34" charset="0"/>
              <a:buChar char="•"/>
              <a:defRPr/>
            </a:pPr>
            <a:endParaRPr lang="en-US" sz="2800" dirty="0"/>
          </a:p>
        </p:txBody>
      </p:sp>
      <p:sp>
        <p:nvSpPr>
          <p:cNvPr id="12" name="Content Placeholder 2"/>
          <p:cNvSpPr txBox="1">
            <a:spLocks/>
          </p:cNvSpPr>
          <p:nvPr/>
        </p:nvSpPr>
        <p:spPr>
          <a:xfrm>
            <a:off x="4648200" y="4419600"/>
            <a:ext cx="4114800" cy="1981200"/>
          </a:xfrm>
          <a:prstGeom prst="rect">
            <a:avLst/>
          </a:prstGeom>
          <a:solidFill>
            <a:schemeClr val="tx2">
              <a:lumMod val="20000"/>
              <a:lumOff val="80000"/>
            </a:schemeClr>
          </a:solidFill>
        </p:spPr>
        <p:style>
          <a:lnRef idx="2">
            <a:schemeClr val="accent2"/>
          </a:lnRef>
          <a:fillRef idx="1001">
            <a:schemeClr val="lt2"/>
          </a:fillRef>
          <a:effectRef idx="0">
            <a:schemeClr val="accent2"/>
          </a:effectRef>
          <a:fontRef idx="minor">
            <a:schemeClr val="dk1"/>
          </a:fontRef>
        </p:style>
        <p:txBody>
          <a:bodyPr>
            <a:normAutofit/>
          </a:bodyPr>
          <a:lstStyle/>
          <a:p>
            <a:pPr marL="58738" eaLnBrk="1" fontAlgn="auto" hangingPunct="1">
              <a:spcBef>
                <a:spcPct val="20000"/>
              </a:spcBef>
              <a:spcAft>
                <a:spcPts val="0"/>
              </a:spcAft>
              <a:defRPr/>
            </a:pPr>
            <a:r>
              <a:rPr lang="en-US" sz="100" dirty="0"/>
              <a:t>[</a:t>
            </a:r>
          </a:p>
          <a:p>
            <a:pPr marL="58738" eaLnBrk="1" fontAlgn="auto" hangingPunct="1">
              <a:spcBef>
                <a:spcPct val="20000"/>
              </a:spcBef>
              <a:spcAft>
                <a:spcPts val="0"/>
              </a:spcAft>
              <a:buFont typeface="Arial" pitchFamily="34" charset="0"/>
              <a:buChar char="•"/>
              <a:defRPr/>
            </a:pPr>
            <a:r>
              <a:rPr lang="en-US" sz="2800" dirty="0"/>
              <a:t> No eating, </a:t>
            </a:r>
          </a:p>
          <a:p>
            <a:pPr marL="58738" eaLnBrk="1" fontAlgn="auto" hangingPunct="1">
              <a:spcBef>
                <a:spcPct val="20000"/>
              </a:spcBef>
              <a:spcAft>
                <a:spcPts val="0"/>
              </a:spcAft>
              <a:defRPr/>
            </a:pPr>
            <a:r>
              <a:rPr lang="en-US" sz="2800" dirty="0"/>
              <a:t>no smoking</a:t>
            </a:r>
          </a:p>
          <a:p>
            <a:pPr marL="58738" eaLnBrk="1" fontAlgn="auto" hangingPunct="1">
              <a:spcBef>
                <a:spcPct val="20000"/>
              </a:spcBef>
              <a:spcAft>
                <a:spcPts val="0"/>
              </a:spcAft>
              <a:defRPr/>
            </a:pPr>
            <a:r>
              <a:rPr lang="en-US" sz="2800" dirty="0"/>
              <a:t>Please !</a:t>
            </a:r>
          </a:p>
        </p:txBody>
      </p:sp>
      <p:pic>
        <p:nvPicPr>
          <p:cNvPr id="3082" name="Picture 5" descr="F:\DATA BELAJAR\NOBEL\PERT.1\illustration-of-man-waiting-the-food_1012-181.jpg"/>
          <p:cNvPicPr>
            <a:picLocks noChangeAspect="1" noChangeArrowheads="1"/>
          </p:cNvPicPr>
          <p:nvPr/>
        </p:nvPicPr>
        <p:blipFill>
          <a:blip r:embed="rId6">
            <a:clrChange>
              <a:clrFrom>
                <a:srgbClr val="D5D5D5"/>
              </a:clrFrom>
              <a:clrTo>
                <a:srgbClr val="D5D5D5">
                  <a:alpha val="0"/>
                </a:srgbClr>
              </a:clrTo>
            </a:clrChange>
          </a:blip>
          <a:srcRect l="15335" t="19170" r="15656" b="14377"/>
          <a:stretch>
            <a:fillRect/>
          </a:stretch>
        </p:blipFill>
        <p:spPr bwMode="auto">
          <a:xfrm>
            <a:off x="7239000" y="4451350"/>
            <a:ext cx="1447800" cy="1919288"/>
          </a:xfrm>
          <a:prstGeom prst="rect">
            <a:avLst/>
          </a:prstGeom>
          <a:noFill/>
          <a:ln w="9525">
            <a:noFill/>
            <a:miter lim="800000"/>
            <a:headEnd/>
            <a:tailEnd/>
          </a:ln>
        </p:spPr>
      </p:pic>
      <p:pic>
        <p:nvPicPr>
          <p:cNvPr id="3083" name="Picture 2" descr="F:\DATA BELAJAR\NOBEL\PERT.1\no-smoking-outline-sign_318-42001.jpg"/>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248400" y="5334000"/>
            <a:ext cx="1143000" cy="1143000"/>
          </a:xfrm>
          <a:prstGeom prst="rect">
            <a:avLst/>
          </a:prstGeom>
          <a:noFill/>
          <a:ln w="9525">
            <a:noFill/>
            <a:miter lim="800000"/>
            <a:headEnd/>
            <a:tailEnd/>
          </a:ln>
        </p:spPr>
      </p:pic>
      <p:pic>
        <p:nvPicPr>
          <p:cNvPr id="3084" name="Picture 2" descr="F:\DATA BELAJAR\NOBEL\PERT.1\businessman-with-tablet_23-2147500888.jpg"/>
          <p:cNvPicPr>
            <a:picLocks noChangeAspect="1" noChangeArrowheads="1"/>
          </p:cNvPicPr>
          <p:nvPr/>
        </p:nvPicPr>
        <p:blipFill>
          <a:blip r:embed="rId8">
            <a:clrChange>
              <a:clrFrom>
                <a:srgbClr val="649B57"/>
              </a:clrFrom>
              <a:clrTo>
                <a:srgbClr val="649B57">
                  <a:alpha val="0"/>
                </a:srgbClr>
              </a:clrTo>
            </a:clrChange>
          </a:blip>
          <a:srcRect/>
          <a:stretch>
            <a:fillRect/>
          </a:stretch>
        </p:blipFill>
        <p:spPr bwMode="auto">
          <a:xfrm>
            <a:off x="409575" y="4375150"/>
            <a:ext cx="1911350" cy="1981200"/>
          </a:xfrm>
          <a:prstGeom prst="rect">
            <a:avLst/>
          </a:prstGeom>
          <a:noFill/>
          <a:ln w="9525">
            <a:noFill/>
            <a:miter lim="800000"/>
            <a:headEnd/>
            <a:tailEnd/>
          </a:ln>
        </p:spPr>
      </p:pic>
      <p:sp>
        <p:nvSpPr>
          <p:cNvPr id="14" name="Rectangular Callout 13"/>
          <p:cNvSpPr/>
          <p:nvPr/>
        </p:nvSpPr>
        <p:spPr>
          <a:xfrm>
            <a:off x="2514600" y="4800600"/>
            <a:ext cx="1828800" cy="914400"/>
          </a:xfrm>
          <a:prstGeom prst="wedgeRectCallout">
            <a:avLst>
              <a:gd name="adj1" fmla="val -74670"/>
              <a:gd name="adj2" fmla="val -17095"/>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t>HP TOLONG </a:t>
            </a:r>
          </a:p>
          <a:p>
            <a:pPr algn="ctr">
              <a:defRPr/>
            </a:pPr>
            <a:r>
              <a:rPr lang="en-US" dirty="0"/>
              <a:t>DI-SILENT/</a:t>
            </a:r>
          </a:p>
          <a:p>
            <a:pPr algn="ctr">
              <a:defRPr/>
            </a:pPr>
            <a:r>
              <a:rPr lang="en-US" dirty="0"/>
              <a:t>VIBRATE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fontAlgn="auto">
              <a:spcAft>
                <a:spcPts val="0"/>
              </a:spcAft>
              <a:defRPr/>
            </a:pPr>
            <a:r>
              <a:rPr lang="en-US" dirty="0" err="1" smtClean="0">
                <a:solidFill>
                  <a:schemeClr val="tx2">
                    <a:satMod val="130000"/>
                  </a:schemeClr>
                </a:solidFill>
              </a:rPr>
              <a:t>Keterbatasan</a:t>
            </a:r>
            <a:r>
              <a:rPr lang="en-US" dirty="0" smtClean="0">
                <a:solidFill>
                  <a:schemeClr val="tx2">
                    <a:satMod val="130000"/>
                  </a:schemeClr>
                </a:solidFill>
              </a:rPr>
              <a:t> </a:t>
            </a:r>
            <a:r>
              <a:rPr lang="en-US" dirty="0" err="1" smtClean="0">
                <a:solidFill>
                  <a:schemeClr val="tx2">
                    <a:satMod val="130000"/>
                  </a:schemeClr>
                </a:solidFill>
              </a:rPr>
              <a:t>laporan</a:t>
            </a:r>
            <a:r>
              <a:rPr lang="en-US" dirty="0" smtClean="0">
                <a:solidFill>
                  <a:schemeClr val="tx2">
                    <a:satMod val="130000"/>
                  </a:schemeClr>
                </a:solidFill>
              </a:rPr>
              <a:t> </a:t>
            </a:r>
            <a:r>
              <a:rPr lang="en-US" dirty="0" err="1" smtClean="0">
                <a:solidFill>
                  <a:schemeClr val="tx2">
                    <a:satMod val="130000"/>
                  </a:schemeClr>
                </a:solidFill>
              </a:rPr>
              <a:t>keuangan</a:t>
            </a:r>
            <a:endParaRPr lang="en-US" dirty="0" smtClean="0">
              <a:solidFill>
                <a:schemeClr val="tx2">
                  <a:satMod val="130000"/>
                </a:schemeClr>
              </a:solidFill>
            </a:endParaRPr>
          </a:p>
        </p:txBody>
      </p:sp>
      <p:sp>
        <p:nvSpPr>
          <p:cNvPr id="3" name="Content Placeholder 2"/>
          <p:cNvSpPr>
            <a:spLocks noGrp="1"/>
          </p:cNvSpPr>
          <p:nvPr>
            <p:ph idx="1"/>
          </p:nvPr>
        </p:nvSpPr>
        <p:spPr/>
        <p:txBody>
          <a:bodyPr rtlCol="0">
            <a:normAutofit fontScale="85000" lnSpcReduction="20000"/>
          </a:bodyPr>
          <a:lstStyle/>
          <a:p>
            <a:pPr marL="514350" indent="-514350" fontAlgn="auto">
              <a:spcAft>
                <a:spcPts val="0"/>
              </a:spcAft>
              <a:buFont typeface="+mj-lt"/>
              <a:buAutoNum type="arabicPeriod"/>
              <a:defRPr/>
            </a:pPr>
            <a:r>
              <a:rPr lang="en-US" dirty="0" err="1" smtClean="0"/>
              <a:t>Laporan</a:t>
            </a:r>
            <a:r>
              <a:rPr lang="en-US" dirty="0" smtClean="0"/>
              <a:t> </a:t>
            </a:r>
            <a:r>
              <a:rPr lang="en-US" dirty="0" err="1" smtClean="0"/>
              <a:t>keuangan</a:t>
            </a:r>
            <a:r>
              <a:rPr lang="en-US" dirty="0" smtClean="0"/>
              <a:t> </a:t>
            </a:r>
            <a:r>
              <a:rPr lang="en-US" dirty="0" err="1" smtClean="0"/>
              <a:t>dibuat</a:t>
            </a:r>
            <a:r>
              <a:rPr lang="en-US" dirty="0" smtClean="0"/>
              <a:t> </a:t>
            </a:r>
            <a:r>
              <a:rPr lang="en-US" dirty="0" err="1" smtClean="0"/>
              <a:t>secara</a:t>
            </a:r>
            <a:r>
              <a:rPr lang="en-US" dirty="0" smtClean="0"/>
              <a:t> </a:t>
            </a:r>
            <a:r>
              <a:rPr lang="en-US" dirty="0" err="1" smtClean="0"/>
              <a:t>periodik</a:t>
            </a:r>
            <a:r>
              <a:rPr lang="en-US" dirty="0" smtClean="0"/>
              <a:t> (interim report)</a:t>
            </a:r>
          </a:p>
          <a:p>
            <a:pPr marL="514350" indent="-514350" fontAlgn="auto">
              <a:spcAft>
                <a:spcPts val="0"/>
              </a:spcAft>
              <a:buFont typeface="+mj-lt"/>
              <a:buAutoNum type="arabicPeriod"/>
              <a:defRPr/>
            </a:pPr>
            <a:r>
              <a:rPr lang="en-US" dirty="0" err="1" smtClean="0"/>
              <a:t>Angka</a:t>
            </a:r>
            <a:r>
              <a:rPr lang="en-US" dirty="0" smtClean="0"/>
              <a:t> </a:t>
            </a:r>
            <a:r>
              <a:rPr lang="en-US" dirty="0" err="1" smtClean="0"/>
              <a:t>dalam</a:t>
            </a:r>
            <a:r>
              <a:rPr lang="en-US" dirty="0" smtClean="0"/>
              <a:t> lap.keu </a:t>
            </a:r>
            <a:r>
              <a:rPr lang="en-US" dirty="0" err="1" smtClean="0"/>
              <a:t>kelihatanya</a:t>
            </a:r>
            <a:r>
              <a:rPr lang="en-US" dirty="0" smtClean="0"/>
              <a:t> </a:t>
            </a:r>
            <a:r>
              <a:rPr lang="en-US" dirty="0" err="1" smtClean="0"/>
              <a:t>pasti</a:t>
            </a:r>
            <a:r>
              <a:rPr lang="en-US" dirty="0" smtClean="0"/>
              <a:t> </a:t>
            </a:r>
            <a:r>
              <a:rPr lang="en-US" dirty="0" err="1" smtClean="0"/>
              <a:t>dan</a:t>
            </a:r>
            <a:r>
              <a:rPr lang="en-US" dirty="0" smtClean="0"/>
              <a:t> </a:t>
            </a:r>
            <a:r>
              <a:rPr lang="en-US" dirty="0" err="1" smtClean="0"/>
              <a:t>tepat</a:t>
            </a:r>
            <a:r>
              <a:rPr lang="en-US" dirty="0" smtClean="0"/>
              <a:t> </a:t>
            </a:r>
            <a:r>
              <a:rPr lang="en-US" dirty="0" err="1" smtClean="0"/>
              <a:t>tetapi</a:t>
            </a:r>
            <a:r>
              <a:rPr lang="en-US" dirty="0" smtClean="0"/>
              <a:t> </a:t>
            </a:r>
            <a:r>
              <a:rPr lang="en-US" dirty="0" err="1" smtClean="0"/>
              <a:t>sebenarnya</a:t>
            </a:r>
            <a:r>
              <a:rPr lang="en-US" dirty="0" smtClean="0"/>
              <a:t> </a:t>
            </a:r>
            <a:r>
              <a:rPr lang="en-US" dirty="0" err="1" smtClean="0"/>
              <a:t>dasar</a:t>
            </a:r>
            <a:r>
              <a:rPr lang="en-US" dirty="0" smtClean="0"/>
              <a:t> </a:t>
            </a:r>
            <a:r>
              <a:rPr lang="en-US" dirty="0" err="1" smtClean="0"/>
              <a:t>penyusunannya</a:t>
            </a:r>
            <a:r>
              <a:rPr lang="en-US" dirty="0" smtClean="0"/>
              <a:t> </a:t>
            </a:r>
            <a:r>
              <a:rPr lang="en-US" dirty="0" err="1" smtClean="0"/>
              <a:t>dengan</a:t>
            </a:r>
            <a:r>
              <a:rPr lang="en-US" dirty="0" smtClean="0"/>
              <a:t> </a:t>
            </a:r>
            <a:r>
              <a:rPr lang="en-US" dirty="0" err="1" smtClean="0"/>
              <a:t>standar</a:t>
            </a:r>
            <a:r>
              <a:rPr lang="en-US" dirty="0" smtClean="0"/>
              <a:t> </a:t>
            </a:r>
            <a:r>
              <a:rPr lang="en-US" dirty="0" err="1" smtClean="0"/>
              <a:t>nilai</a:t>
            </a:r>
            <a:r>
              <a:rPr lang="en-US" dirty="0" smtClean="0"/>
              <a:t> yang </a:t>
            </a:r>
            <a:r>
              <a:rPr lang="en-US" dirty="0" err="1" smtClean="0"/>
              <a:t>mungkin</a:t>
            </a:r>
            <a:r>
              <a:rPr lang="en-US" dirty="0" smtClean="0"/>
              <a:t> </a:t>
            </a:r>
            <a:r>
              <a:rPr lang="en-US" dirty="0" err="1" smtClean="0"/>
              <a:t>berbeda</a:t>
            </a:r>
            <a:r>
              <a:rPr lang="en-US" dirty="0" smtClean="0"/>
              <a:t> </a:t>
            </a:r>
            <a:r>
              <a:rPr lang="en-US" dirty="0" err="1" smtClean="0"/>
              <a:t>dan</a:t>
            </a:r>
            <a:r>
              <a:rPr lang="en-US" dirty="0" smtClean="0"/>
              <a:t> </a:t>
            </a:r>
            <a:r>
              <a:rPr lang="en-US" dirty="0" err="1" smtClean="0"/>
              <a:t>berubah</a:t>
            </a:r>
            <a:r>
              <a:rPr lang="en-US" dirty="0" smtClean="0"/>
              <a:t>.</a:t>
            </a:r>
          </a:p>
          <a:p>
            <a:pPr marL="514350" indent="-514350" fontAlgn="auto">
              <a:spcAft>
                <a:spcPts val="0"/>
              </a:spcAft>
              <a:buFont typeface="+mj-lt"/>
              <a:buAutoNum type="arabicPeriod"/>
              <a:defRPr/>
            </a:pPr>
            <a:r>
              <a:rPr lang="en-US" dirty="0" err="1" smtClean="0"/>
              <a:t>Masalah</a:t>
            </a:r>
            <a:r>
              <a:rPr lang="en-US" dirty="0" smtClean="0"/>
              <a:t> purchasing power (</a:t>
            </a:r>
            <a:r>
              <a:rPr lang="en-US" dirty="0" err="1" smtClean="0"/>
              <a:t>daya</a:t>
            </a:r>
            <a:r>
              <a:rPr lang="en-US" dirty="0" smtClean="0"/>
              <a:t> </a:t>
            </a:r>
            <a:r>
              <a:rPr lang="en-US" dirty="0" err="1" smtClean="0"/>
              <a:t>beli</a:t>
            </a:r>
            <a:r>
              <a:rPr lang="en-US" dirty="0" smtClean="0"/>
              <a:t>) </a:t>
            </a:r>
            <a:r>
              <a:rPr lang="en-US" dirty="0" err="1" smtClean="0"/>
              <a:t>uang</a:t>
            </a:r>
            <a:r>
              <a:rPr lang="en-US" dirty="0" smtClean="0"/>
              <a:t> yang </a:t>
            </a:r>
            <a:r>
              <a:rPr lang="en-US" dirty="0" err="1" smtClean="0"/>
              <a:t>semakin</a:t>
            </a:r>
            <a:r>
              <a:rPr lang="en-US" dirty="0" smtClean="0"/>
              <a:t> </a:t>
            </a:r>
            <a:r>
              <a:rPr lang="en-US" dirty="0" err="1" smtClean="0"/>
              <a:t>menurun</a:t>
            </a:r>
            <a:r>
              <a:rPr lang="en-US" dirty="0" smtClean="0"/>
              <a:t>.</a:t>
            </a:r>
          </a:p>
          <a:p>
            <a:pPr marL="514350" indent="-514350" fontAlgn="auto">
              <a:spcAft>
                <a:spcPts val="0"/>
              </a:spcAft>
              <a:buFont typeface="+mj-lt"/>
              <a:buAutoNum type="arabicPeriod"/>
              <a:defRPr/>
            </a:pPr>
            <a:r>
              <a:rPr lang="en-US" dirty="0" err="1" smtClean="0"/>
              <a:t>Laporan</a:t>
            </a:r>
            <a:r>
              <a:rPr lang="en-US" dirty="0" smtClean="0"/>
              <a:t> </a:t>
            </a:r>
            <a:r>
              <a:rPr lang="en-US" dirty="0" err="1" smtClean="0"/>
              <a:t>keuangan</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mencerminkan</a:t>
            </a:r>
            <a:r>
              <a:rPr lang="en-US" dirty="0" smtClean="0"/>
              <a:t> </a:t>
            </a:r>
            <a:r>
              <a:rPr lang="en-US" dirty="0" err="1" smtClean="0"/>
              <a:t>berbagai</a:t>
            </a:r>
            <a:r>
              <a:rPr lang="en-US" dirty="0" smtClean="0"/>
              <a:t> </a:t>
            </a:r>
            <a:r>
              <a:rPr lang="en-US" dirty="0" err="1" smtClean="0"/>
              <a:t>faktor</a:t>
            </a:r>
            <a:r>
              <a:rPr lang="en-US" dirty="0" smtClean="0"/>
              <a:t> yang </a:t>
            </a:r>
            <a:r>
              <a:rPr lang="en-US" dirty="0" err="1" smtClean="0"/>
              <a:t>dapat</a:t>
            </a:r>
            <a:r>
              <a:rPr lang="en-US" dirty="0" smtClean="0"/>
              <a:t> </a:t>
            </a:r>
            <a:r>
              <a:rPr lang="en-US" dirty="0" err="1" smtClean="0"/>
              <a:t>mempengaruhi</a:t>
            </a:r>
            <a:r>
              <a:rPr lang="en-US" dirty="0" smtClean="0"/>
              <a:t> </a:t>
            </a:r>
            <a:r>
              <a:rPr lang="en-US" dirty="0" err="1" smtClean="0"/>
              <a:t>posisi</a:t>
            </a:r>
            <a:r>
              <a:rPr lang="en-US" dirty="0" smtClean="0"/>
              <a:t> </a:t>
            </a:r>
            <a:r>
              <a:rPr lang="en-US" dirty="0" err="1" smtClean="0"/>
              <a:t>keuangan</a:t>
            </a:r>
            <a:r>
              <a:rPr lang="en-US" dirty="0" smtClean="0"/>
              <a:t> </a:t>
            </a:r>
            <a:r>
              <a:rPr lang="en-US" dirty="0" err="1" smtClean="0"/>
              <a:t>perudahaan</a:t>
            </a:r>
            <a:r>
              <a:rPr lang="en-US" dirty="0" smtClean="0"/>
              <a:t>. </a:t>
            </a:r>
            <a:r>
              <a:rPr lang="en-US" dirty="0" err="1" smtClean="0"/>
              <a:t>Misal</a:t>
            </a:r>
            <a:r>
              <a:rPr lang="en-US" dirty="0" smtClean="0"/>
              <a:t> : </a:t>
            </a:r>
            <a:r>
              <a:rPr lang="en-US" dirty="0" err="1" smtClean="0"/>
              <a:t>reputasi</a:t>
            </a:r>
            <a:r>
              <a:rPr lang="en-US" dirty="0" smtClean="0"/>
              <a:t>, </a:t>
            </a:r>
            <a:r>
              <a:rPr lang="en-US" dirty="0" err="1" smtClean="0"/>
              <a:t>kontrak</a:t>
            </a:r>
            <a:r>
              <a:rPr lang="en-US" dirty="0" smtClean="0"/>
              <a:t> </a:t>
            </a:r>
            <a:r>
              <a:rPr lang="en-US" dirty="0" err="1" smtClean="0"/>
              <a:t>kerja</a:t>
            </a:r>
            <a:r>
              <a:rPr lang="en-US" dirty="0" smtClean="0"/>
              <a:t> , </a:t>
            </a:r>
            <a:r>
              <a:rPr lang="en-US" dirty="0" err="1" smtClean="0"/>
              <a:t>kemampuan</a:t>
            </a:r>
            <a:r>
              <a:rPr lang="en-US" dirty="0" smtClean="0"/>
              <a:t> </a:t>
            </a:r>
            <a:r>
              <a:rPr lang="en-US" dirty="0" err="1" smtClean="0"/>
              <a:t>manajemen</a:t>
            </a:r>
            <a:endParaRPr lang="en-US" dirty="0" smtClean="0"/>
          </a:p>
          <a:p>
            <a:pPr marL="514350" indent="-514350" fontAlgn="auto">
              <a:spcAft>
                <a:spcPts val="0"/>
              </a:spcAft>
              <a:buFont typeface="+mj-lt"/>
              <a:buAutoNum type="arabicPeriod"/>
              <a:defRPr/>
            </a:pPr>
            <a:endParaRPr lang="en-US" dirty="0" smtClean="0"/>
          </a:p>
          <a:p>
            <a:pPr marL="514350" indent="-514350" fontAlgn="auto">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6858000"/>
          </a:xfrm>
        </p:spPr>
        <p:txBody>
          <a:bodyPr/>
          <a:lstStyle/>
          <a:p>
            <a:pPr algn="l" eaLnBrk="1" hangingPunct="1">
              <a:defRPr/>
            </a:pPr>
            <a:r>
              <a:rPr lang="en-US" sz="2500" dirty="0" err="1" smtClean="0">
                <a:latin typeface="Copperplate Gothic Bold" pitchFamily="34" charset="0"/>
              </a:rPr>
              <a:t>Konsep</a:t>
            </a:r>
            <a:r>
              <a:rPr lang="en-US" sz="2500" dirty="0" smtClean="0">
                <a:latin typeface="Copperplate Gothic Bold" pitchFamily="34" charset="0"/>
              </a:rPr>
              <a:t> </a:t>
            </a:r>
            <a:r>
              <a:rPr lang="en-US" sz="2500" dirty="0" err="1" smtClean="0">
                <a:latin typeface="Copperplate Gothic Bold" pitchFamily="34" charset="0"/>
              </a:rPr>
              <a:t>Dasar</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Ikhtisar</a:t>
            </a:r>
            <a:r>
              <a:rPr lang="en-US" sz="2500" dirty="0" smtClean="0">
                <a:latin typeface="Copperplate Gothic Bold" pitchFamily="34" charset="0"/>
              </a:rPr>
              <a:t> </a:t>
            </a:r>
            <a:r>
              <a:rPr lang="en-US" sz="2500" dirty="0" err="1" smtClean="0">
                <a:latin typeface="Copperplate Gothic Bold" pitchFamily="34" charset="0"/>
              </a:rPr>
              <a:t>pada</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Sifat</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Fungsi</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Pernyataan</a:t>
            </a:r>
            <a:r>
              <a:rPr lang="en-US" sz="2500" dirty="0" smtClean="0">
                <a:latin typeface="Copperplate Gothic Bold" pitchFamily="34" charset="0"/>
              </a:rPr>
              <a:t>  </a:t>
            </a:r>
            <a:r>
              <a:rPr lang="en-US" sz="2500" dirty="0" err="1" smtClean="0">
                <a:latin typeface="Copperplate Gothic Bold" pitchFamily="34" charset="0"/>
              </a:rPr>
              <a:t>pengguna</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Neraca</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Laba</a:t>
            </a:r>
            <a:r>
              <a:rPr lang="en-US" sz="2500" dirty="0" smtClean="0">
                <a:latin typeface="Copperplate Gothic Bold" pitchFamily="34" charset="0"/>
              </a:rPr>
              <a:t> </a:t>
            </a:r>
            <a:r>
              <a:rPr lang="en-US" sz="2500" dirty="0" err="1" smtClean="0">
                <a:latin typeface="Copperplate Gothic Bold" pitchFamily="34" charset="0"/>
              </a:rPr>
              <a:t>Rugi</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a:t>
            </a:r>
            <a:r>
              <a:rPr lang="en-US" sz="2500" dirty="0" err="1" smtClean="0">
                <a:latin typeface="Copperplate Gothic Bold" pitchFamily="34" charset="0"/>
              </a:rPr>
              <a:t>Horisontal</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Vertikal</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a:t>
            </a:r>
            <a:r>
              <a:rPr lang="en-US" sz="2500" dirty="0" err="1" smtClean="0">
                <a:latin typeface="Copperplate Gothic Bold" pitchFamily="34" charset="0"/>
              </a:rPr>
              <a:t>Ukuran</a:t>
            </a:r>
            <a:r>
              <a:rPr lang="en-US" sz="2500" dirty="0" smtClean="0">
                <a:latin typeface="Copperplate Gothic Bold" pitchFamily="34" charset="0"/>
              </a:rPr>
              <a:t> </a:t>
            </a:r>
            <a:r>
              <a:rPr lang="en-US" sz="2500" dirty="0" err="1" smtClean="0">
                <a:latin typeface="Copperplate Gothic Bold" pitchFamily="34" charset="0"/>
              </a:rPr>
              <a:t>Biasa</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a:t>
            </a:r>
            <a:r>
              <a:rPr lang="en-US" sz="2500" dirty="0" err="1" smtClean="0">
                <a:latin typeface="Copperplate Gothic Bold" pitchFamily="34" charset="0"/>
              </a:rPr>
              <a:t>rasio</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Du Pont</a:t>
            </a:r>
            <a:br>
              <a:rPr lang="en-US" sz="2500" dirty="0" smtClean="0">
                <a:latin typeface="Copperplate Gothic Bold" pitchFamily="34" charset="0"/>
              </a:rPr>
            </a:b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r>
            <a:br>
              <a:rPr lang="en-US" sz="2500" dirty="0" smtClean="0">
                <a:latin typeface="Copperplate Gothic Bold" pitchFamily="34" charset="0"/>
              </a:rPr>
            </a:br>
            <a:r>
              <a:rPr lang="en-US" sz="2500" dirty="0" err="1" smtClean="0">
                <a:latin typeface="Copperplate Gothic Bold" pitchFamily="34" charset="0"/>
              </a:rPr>
              <a:t>Konsep</a:t>
            </a:r>
            <a:r>
              <a:rPr lang="en-US" sz="2500" dirty="0" smtClean="0">
                <a:latin typeface="Copperplate Gothic Bold" pitchFamily="34" charset="0"/>
              </a:rPr>
              <a:t> </a:t>
            </a:r>
            <a:r>
              <a:rPr lang="en-US" sz="2500" dirty="0" err="1" smtClean="0">
                <a:latin typeface="Copperplate Gothic Bold" pitchFamily="34" charset="0"/>
              </a:rPr>
              <a:t>Dasar</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Laba</a:t>
            </a:r>
            <a:r>
              <a:rPr lang="en-US" sz="2500" dirty="0" smtClean="0">
                <a:latin typeface="Copperplate Gothic Bold" pitchFamily="34" charset="0"/>
              </a:rPr>
              <a:t> </a:t>
            </a:r>
            <a:r>
              <a:rPr lang="en-US" sz="2500" dirty="0" err="1" smtClean="0">
                <a:latin typeface="Copperplate Gothic Bold" pitchFamily="34" charset="0"/>
              </a:rPr>
              <a:t>Rugi</a:t>
            </a:r>
            <a:r>
              <a:rPr lang="en-US" sz="2500" dirty="0" smtClean="0">
                <a:latin typeface="Copperplate Gothic Bold" pitchFamily="34" charset="0"/>
              </a:rPr>
              <a:t> &amp; </a:t>
            </a:r>
            <a:r>
              <a:rPr lang="en-US" sz="2500" dirty="0" err="1" smtClean="0">
                <a:latin typeface="Copperplate Gothic Bold" pitchFamily="34" charset="0"/>
              </a:rPr>
              <a:t>Perhitungan</a:t>
            </a:r>
            <a:r>
              <a:rPr lang="en-US" sz="2500" dirty="0" smtClean="0">
                <a:latin typeface="Copperplate Gothic Bold" pitchFamily="34" charset="0"/>
              </a:rPr>
              <a:t> </a:t>
            </a:r>
            <a:r>
              <a:rPr lang="en-US" sz="2500" dirty="0" err="1" smtClean="0">
                <a:latin typeface="Copperplate Gothic Bold" pitchFamily="34" charset="0"/>
              </a:rPr>
              <a:t>Arus</a:t>
            </a:r>
            <a:r>
              <a:rPr lang="en-US" sz="2500" dirty="0" smtClean="0">
                <a:latin typeface="Copperplate Gothic Bold" pitchFamily="34" charset="0"/>
              </a:rPr>
              <a:t> </a:t>
            </a:r>
            <a:r>
              <a:rPr lang="en-US" sz="2500" dirty="0" err="1" smtClean="0">
                <a:latin typeface="Copperplate Gothic Bold" pitchFamily="34" charset="0"/>
              </a:rPr>
              <a:t>Kas</a:t>
            </a:r>
            <a:r>
              <a:rPr lang="en-US" sz="2500" dirty="0" smtClean="0">
                <a:latin typeface="Copperplate Gothic Bold" pitchFamily="34" charset="0"/>
              </a:rPr>
              <a:t>:</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Pernyataan</a:t>
            </a:r>
            <a:r>
              <a:rPr lang="en-US" sz="2500" dirty="0" smtClean="0">
                <a:latin typeface="Copperplate Gothic Bold" pitchFamily="34" charset="0"/>
              </a:rPr>
              <a:t> </a:t>
            </a:r>
            <a:r>
              <a:rPr lang="en-US" sz="2500" dirty="0" err="1" smtClean="0">
                <a:latin typeface="Copperplate Gothic Bold" pitchFamily="34" charset="0"/>
              </a:rPr>
              <a:t>Sumber</a:t>
            </a:r>
            <a:r>
              <a:rPr lang="en-US" sz="2500" dirty="0" smtClean="0">
                <a:latin typeface="Copperplate Gothic Bold" pitchFamily="34" charset="0"/>
              </a:rPr>
              <a:t> </a:t>
            </a:r>
            <a:r>
              <a:rPr lang="en-US" sz="2500" dirty="0" err="1" smtClean="0">
                <a:latin typeface="Copperplate Gothic Bold" pitchFamily="34" charset="0"/>
              </a:rPr>
              <a:t>Informasi</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t>
            </a:r>
            <a:r>
              <a:rPr lang="en-US" sz="2500" dirty="0" err="1" smtClean="0">
                <a:latin typeface="Copperplate Gothic Bold" pitchFamily="34" charset="0"/>
              </a:rPr>
              <a:t>Akuntansi</a:t>
            </a:r>
            <a:r>
              <a:rPr lang="en-US" sz="2500" dirty="0" smtClean="0">
                <a:latin typeface="Copperplate Gothic Bold" pitchFamily="34" charset="0"/>
              </a:rPr>
              <a:t> </a:t>
            </a:r>
            <a:r>
              <a:rPr lang="en-US" sz="2500" dirty="0" err="1" smtClean="0">
                <a:latin typeface="Copperplate Gothic Bold" pitchFamily="34" charset="0"/>
              </a:rPr>
              <a:t>Akrual</a:t>
            </a:r>
            <a:endParaRPr lang="en-US" sz="2500" dirty="0" smtClean="0">
              <a:latin typeface="Copperplate Gothic Bold"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mtClean="0"/>
              <a:t>1. LAPORAN KEUANGAN</a:t>
            </a:r>
          </a:p>
        </p:txBody>
      </p:sp>
      <p:sp>
        <p:nvSpPr>
          <p:cNvPr id="6147" name="Rectangle 3"/>
          <p:cNvSpPr>
            <a:spLocks noGrp="1" noChangeArrowheads="1"/>
          </p:cNvSpPr>
          <p:nvPr>
            <p:ph type="body" idx="1"/>
          </p:nvPr>
        </p:nvSpPr>
        <p:spPr/>
        <p:txBody>
          <a:bodyPr/>
          <a:lstStyle/>
          <a:p>
            <a:pPr eaLnBrk="1" hangingPunct="1">
              <a:defRPr/>
            </a:pPr>
            <a:r>
              <a:rPr lang="en-US" dirty="0" err="1" smtClean="0"/>
              <a:t>Ada</a:t>
            </a:r>
            <a:r>
              <a:rPr lang="en-US" dirty="0" smtClean="0"/>
              <a:t> </a:t>
            </a:r>
            <a:r>
              <a:rPr lang="en-US" dirty="0" err="1" smtClean="0"/>
              <a:t>tiga</a:t>
            </a:r>
            <a:r>
              <a:rPr lang="en-US" dirty="0" smtClean="0"/>
              <a:t> </a:t>
            </a:r>
            <a:r>
              <a:rPr lang="en-US" dirty="0" err="1" smtClean="0"/>
              <a:t>jenis</a:t>
            </a:r>
            <a:r>
              <a:rPr lang="en-US" dirty="0" smtClean="0"/>
              <a:t> </a:t>
            </a:r>
            <a:r>
              <a:rPr lang="en-US" dirty="0" err="1" smtClean="0"/>
              <a:t>laporan</a:t>
            </a:r>
            <a:r>
              <a:rPr lang="en-US" dirty="0" smtClean="0"/>
              <a:t> </a:t>
            </a:r>
            <a:r>
              <a:rPr lang="en-US" dirty="0" err="1" smtClean="0"/>
              <a:t>keuangan</a:t>
            </a:r>
            <a:r>
              <a:rPr lang="en-US" dirty="0" smtClean="0"/>
              <a:t> yang </a:t>
            </a:r>
            <a:r>
              <a:rPr lang="en-US" dirty="0" err="1" smtClean="0"/>
              <a:t>sering</a:t>
            </a:r>
            <a:r>
              <a:rPr lang="en-US" dirty="0" smtClean="0"/>
              <a:t> </a:t>
            </a:r>
            <a:r>
              <a:rPr lang="en-US" dirty="0" err="1" smtClean="0"/>
              <a:t>digunakan</a:t>
            </a:r>
            <a:r>
              <a:rPr lang="en-US" dirty="0" smtClean="0"/>
              <a:t> </a:t>
            </a:r>
            <a:r>
              <a:rPr lang="en-US" dirty="0" err="1" smtClean="0"/>
              <a:t>yaitu</a:t>
            </a:r>
            <a:r>
              <a:rPr lang="en-US" dirty="0" smtClean="0"/>
              <a:t>:</a:t>
            </a:r>
          </a:p>
          <a:p>
            <a:pPr eaLnBrk="1" hangingPunct="1">
              <a:defRPr/>
            </a:pPr>
            <a:r>
              <a:rPr lang="en-US" dirty="0" smtClean="0"/>
              <a:t>A. </a:t>
            </a:r>
            <a:r>
              <a:rPr lang="en-US" dirty="0" err="1" smtClean="0"/>
              <a:t>Neraca</a:t>
            </a:r>
            <a:endParaRPr lang="en-US" dirty="0" smtClean="0"/>
          </a:p>
          <a:p>
            <a:pPr eaLnBrk="1" hangingPunct="1">
              <a:defRPr/>
            </a:pPr>
            <a:r>
              <a:rPr lang="en-US" dirty="0" smtClean="0"/>
              <a:t>B. </a:t>
            </a:r>
            <a:r>
              <a:rPr lang="en-US" dirty="0" err="1" smtClean="0"/>
              <a:t>Laporan</a:t>
            </a:r>
            <a:r>
              <a:rPr lang="en-US" dirty="0" smtClean="0"/>
              <a:t> </a:t>
            </a:r>
            <a:r>
              <a:rPr lang="en-US" dirty="0" err="1" smtClean="0"/>
              <a:t>laba-rugi</a:t>
            </a:r>
            <a:endParaRPr lang="en-US" dirty="0" smtClean="0"/>
          </a:p>
          <a:p>
            <a:pPr eaLnBrk="1" hangingPunct="1">
              <a:defRPr/>
            </a:pPr>
            <a:r>
              <a:rPr lang="en-US" dirty="0" smtClean="0"/>
              <a:t>C. </a:t>
            </a:r>
            <a:r>
              <a:rPr lang="en-US" dirty="0" err="1" smtClean="0"/>
              <a:t>Laporan</a:t>
            </a:r>
            <a:r>
              <a:rPr lang="en-US" dirty="0" smtClean="0"/>
              <a:t> </a:t>
            </a:r>
            <a:r>
              <a:rPr lang="en-US" dirty="0" err="1" smtClean="0"/>
              <a:t>aliran</a:t>
            </a:r>
            <a:r>
              <a:rPr lang="en-US" dirty="0" smtClean="0"/>
              <a:t> </a:t>
            </a:r>
            <a:r>
              <a:rPr lang="en-US" dirty="0" err="1" smtClean="0"/>
              <a:t>kas</a:t>
            </a:r>
            <a:r>
              <a:rPr lang="en-US" dirty="0" smtClean="0"/>
              <a:t> / </a:t>
            </a:r>
            <a:r>
              <a:rPr lang="en-US" dirty="0" err="1" smtClean="0"/>
              <a:t>arus</a:t>
            </a:r>
            <a:r>
              <a:rPr lang="en-US" dirty="0" smtClean="0"/>
              <a:t> </a:t>
            </a:r>
            <a:r>
              <a:rPr lang="en-US" dirty="0" err="1" smtClean="0"/>
              <a:t>kas</a:t>
            </a:r>
            <a:endParaRPr lang="en-US" dirty="0" smtClean="0"/>
          </a:p>
          <a:p>
            <a:pPr eaLnBrk="1" hangingPunct="1">
              <a:defRPr/>
            </a:pPr>
            <a:r>
              <a:rPr lang="en-US" dirty="0" smtClean="0"/>
              <a:t>D. </a:t>
            </a:r>
            <a:r>
              <a:rPr lang="en-US" dirty="0" err="1" smtClean="0"/>
              <a:t>Laporan</a:t>
            </a:r>
            <a:r>
              <a:rPr lang="en-US" dirty="0" smtClean="0"/>
              <a:t> </a:t>
            </a:r>
            <a:r>
              <a:rPr lang="en-US" dirty="0" err="1" smtClean="0"/>
              <a:t>Perubahan</a:t>
            </a:r>
            <a:r>
              <a:rPr lang="en-US" dirty="0" smtClean="0"/>
              <a:t> Modal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5750" y="428625"/>
            <a:ext cx="8575675" cy="685800"/>
          </a:xfrm>
        </p:spPr>
        <p:txBody>
          <a:bodyPr/>
          <a:lstStyle/>
          <a:p>
            <a:pPr algn="l" eaLnBrk="1" hangingPunct="1">
              <a:defRPr/>
            </a:pPr>
            <a:r>
              <a:rPr lang="id-ID" sz="3200" b="1" smtClean="0">
                <a:solidFill>
                  <a:schemeClr val="tx1"/>
                </a:solidFill>
              </a:rPr>
              <a:t>LAPORAN KEUANGAN</a:t>
            </a:r>
            <a:endParaRPr lang="en-US" sz="3200" b="1" smtClean="0">
              <a:solidFill>
                <a:schemeClr val="tx1"/>
              </a:solidFill>
            </a:endParaRPr>
          </a:p>
        </p:txBody>
      </p:sp>
      <p:graphicFrame>
        <p:nvGraphicFramePr>
          <p:cNvPr id="4" name="Content Placeholder 3"/>
          <p:cNvGraphicFramePr>
            <a:graphicFrameLocks noGrp="1"/>
          </p:cNvGraphicFramePr>
          <p:nvPr>
            <p:ph idx="1"/>
          </p:nvPr>
        </p:nvGraphicFramePr>
        <p:xfrm>
          <a:off x="500034" y="1857364"/>
          <a:ext cx="8286808" cy="4391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t>a. neraca</a:t>
            </a:r>
          </a:p>
        </p:txBody>
      </p:sp>
      <p:sp>
        <p:nvSpPr>
          <p:cNvPr id="7171" name="Rectangle 3"/>
          <p:cNvSpPr>
            <a:spLocks noGrp="1" noChangeArrowheads="1"/>
          </p:cNvSpPr>
          <p:nvPr>
            <p:ph type="body" idx="1"/>
          </p:nvPr>
        </p:nvSpPr>
        <p:spPr/>
        <p:txBody>
          <a:bodyPr/>
          <a:lstStyle/>
          <a:p>
            <a:pPr eaLnBrk="1" hangingPunct="1">
              <a:lnSpc>
                <a:spcPct val="90000"/>
              </a:lnSpc>
              <a:defRPr/>
            </a:pPr>
            <a:r>
              <a:rPr lang="en-US" smtClean="0"/>
              <a:t>Neraca menggambarkan kekayaan yang dimiliki oleh perusahaan pada waktu tertentu.</a:t>
            </a:r>
          </a:p>
          <a:p>
            <a:pPr eaLnBrk="1" hangingPunct="1">
              <a:lnSpc>
                <a:spcPct val="90000"/>
              </a:lnSpc>
              <a:defRPr/>
            </a:pPr>
            <a:r>
              <a:rPr lang="en-US" smtClean="0"/>
              <a:t>Neraca disusun berdasarkan persamaan Aset = Kewajiban + Modal Saham.</a:t>
            </a:r>
          </a:p>
          <a:p>
            <a:pPr eaLnBrk="1" hangingPunct="1">
              <a:lnSpc>
                <a:spcPct val="90000"/>
              </a:lnSpc>
              <a:defRPr/>
            </a:pPr>
            <a:r>
              <a:rPr lang="en-US" smtClean="0"/>
              <a:t>Sisi kiri meringkaskan kekayaan yang dimiliki perusahaan sementara sisi kanan meringkaskan sumber dana yang dipakai untuk membeli aset tersebut.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1625" y="228600"/>
            <a:ext cx="8534400" cy="758825"/>
          </a:xfrm>
        </p:spPr>
        <p:txBody>
          <a:bodyPr/>
          <a:lstStyle/>
          <a:p>
            <a:pPr algn="l" eaLnBrk="1" hangingPunct="1">
              <a:defRPr/>
            </a:pPr>
            <a:r>
              <a:rPr lang="id-ID" sz="3600" b="1" smtClean="0">
                <a:solidFill>
                  <a:schemeClr val="tx1"/>
                </a:solidFill>
              </a:rPr>
              <a:t>NERACA</a:t>
            </a:r>
          </a:p>
        </p:txBody>
      </p:sp>
      <p:sp>
        <p:nvSpPr>
          <p:cNvPr id="5" name="Content Placeholder 4"/>
          <p:cNvSpPr>
            <a:spLocks noGrp="1"/>
          </p:cNvSpPr>
          <p:nvPr>
            <p:ph sz="half" idx="1"/>
          </p:nvPr>
        </p:nvSpPr>
        <p:spPr>
          <a:xfrm>
            <a:off x="357188" y="2357438"/>
            <a:ext cx="3857625" cy="4000500"/>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274320" indent="-274320" eaLnBrk="1" fontAlgn="auto" hangingPunct="1">
              <a:spcAft>
                <a:spcPts val="0"/>
              </a:spcAft>
              <a:buFont typeface="Wingdings 2" charset="2"/>
              <a:buNone/>
              <a:defRPr/>
            </a:pPr>
            <a:r>
              <a:rPr lang="id-ID" b="1" dirty="0" smtClean="0"/>
              <a:t>Aktiva Lancar</a:t>
            </a:r>
          </a:p>
          <a:p>
            <a:pPr marL="274320" indent="-274320" eaLnBrk="1" fontAlgn="auto" hangingPunct="1">
              <a:spcAft>
                <a:spcPts val="0"/>
              </a:spcAft>
              <a:buFont typeface="Wingdings 2" charset="2"/>
              <a:buNone/>
              <a:defRPr/>
            </a:pPr>
            <a:r>
              <a:rPr lang="id-ID" dirty="0" smtClean="0"/>
              <a:t>	Kas			xxx</a:t>
            </a:r>
          </a:p>
          <a:p>
            <a:pPr marL="274320" indent="-274320" eaLnBrk="1" fontAlgn="auto" hangingPunct="1">
              <a:spcAft>
                <a:spcPts val="0"/>
              </a:spcAft>
              <a:buFont typeface="Wingdings 2" charset="2"/>
              <a:buNone/>
              <a:defRPr/>
            </a:pPr>
            <a:r>
              <a:rPr lang="id-ID" dirty="0" smtClean="0"/>
              <a:t>	Piutang		xxx</a:t>
            </a:r>
          </a:p>
          <a:p>
            <a:pPr marL="274320" indent="-274320" eaLnBrk="1" fontAlgn="auto" hangingPunct="1">
              <a:spcAft>
                <a:spcPts val="0"/>
              </a:spcAft>
              <a:buFont typeface="Wingdings 2" charset="2"/>
              <a:buNone/>
              <a:defRPr/>
            </a:pPr>
            <a:r>
              <a:rPr lang="id-ID" dirty="0" smtClean="0"/>
              <a:t>	Persediaan	xxx</a:t>
            </a:r>
          </a:p>
          <a:p>
            <a:pPr marL="274320" indent="-274320" eaLnBrk="1" fontAlgn="auto" hangingPunct="1">
              <a:spcAft>
                <a:spcPts val="0"/>
              </a:spcAft>
              <a:buFont typeface="Wingdings 2" charset="2"/>
              <a:buNone/>
              <a:defRPr/>
            </a:pPr>
            <a:r>
              <a:rPr lang="id-ID" b="1" dirty="0" smtClean="0"/>
              <a:t>Aktiva Tetap</a:t>
            </a:r>
          </a:p>
          <a:p>
            <a:pPr marL="274320" indent="-274320" eaLnBrk="1" fontAlgn="auto" hangingPunct="1">
              <a:spcAft>
                <a:spcPts val="0"/>
              </a:spcAft>
              <a:buFont typeface="Wingdings 2" charset="2"/>
              <a:buNone/>
              <a:defRPr/>
            </a:pPr>
            <a:r>
              <a:rPr lang="id-ID" dirty="0" smtClean="0"/>
              <a:t>	Bangunan	xxx</a:t>
            </a:r>
          </a:p>
          <a:p>
            <a:pPr marL="274320" indent="-274320" eaLnBrk="1" fontAlgn="auto" hangingPunct="1">
              <a:spcAft>
                <a:spcPts val="0"/>
              </a:spcAft>
              <a:buFont typeface="Wingdings 2" charset="2"/>
              <a:buNone/>
              <a:defRPr/>
            </a:pPr>
            <a:r>
              <a:rPr lang="id-ID" dirty="0" smtClean="0"/>
              <a:t>	Tanah		xxx</a:t>
            </a:r>
          </a:p>
          <a:p>
            <a:pPr marL="274320" indent="-274320" eaLnBrk="1" fontAlgn="auto" hangingPunct="1">
              <a:spcAft>
                <a:spcPts val="0"/>
              </a:spcAft>
              <a:buFont typeface="Wingdings 2" charset="2"/>
              <a:buNone/>
              <a:defRPr/>
            </a:pPr>
            <a:r>
              <a:rPr lang="id-ID" dirty="0" smtClean="0"/>
              <a:t>	Mesin		xxx</a:t>
            </a:r>
            <a:endParaRPr lang="id-ID" dirty="0"/>
          </a:p>
        </p:txBody>
      </p:sp>
      <p:sp>
        <p:nvSpPr>
          <p:cNvPr id="7" name="Content Placeholder 6"/>
          <p:cNvSpPr>
            <a:spLocks noGrp="1"/>
          </p:cNvSpPr>
          <p:nvPr>
            <p:ph sz="half" idx="2"/>
          </p:nvPr>
        </p:nvSpPr>
        <p:spPr>
          <a:xfrm>
            <a:off x="4714875" y="2357438"/>
            <a:ext cx="3857625" cy="3986212"/>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274320" indent="-274320" eaLnBrk="1" fontAlgn="auto" hangingPunct="1">
              <a:spcAft>
                <a:spcPts val="0"/>
              </a:spcAft>
              <a:buFont typeface="Wingdings 2" charset="2"/>
              <a:buNone/>
              <a:defRPr/>
            </a:pPr>
            <a:r>
              <a:rPr lang="id-ID" b="1" dirty="0" smtClean="0"/>
              <a:t>Utang Lancar</a:t>
            </a:r>
          </a:p>
          <a:p>
            <a:pPr marL="274320" indent="-274320" eaLnBrk="1" fontAlgn="auto" hangingPunct="1">
              <a:spcAft>
                <a:spcPts val="0"/>
              </a:spcAft>
              <a:buFont typeface="Wingdings 2" charset="2"/>
              <a:buNone/>
              <a:defRPr/>
            </a:pPr>
            <a:r>
              <a:rPr lang="id-ID" dirty="0" smtClean="0"/>
              <a:t>	Utang Dagang	      xxx</a:t>
            </a:r>
          </a:p>
          <a:p>
            <a:pPr marL="274320" indent="-274320" eaLnBrk="1" fontAlgn="auto" hangingPunct="1">
              <a:spcAft>
                <a:spcPts val="0"/>
              </a:spcAft>
              <a:buFont typeface="Wingdings 2" charset="2"/>
              <a:buNone/>
              <a:defRPr/>
            </a:pPr>
            <a:r>
              <a:rPr lang="id-ID" b="1" dirty="0" smtClean="0"/>
              <a:t>Utang Jangka Panjang</a:t>
            </a:r>
          </a:p>
          <a:p>
            <a:pPr marL="274320" indent="-274320" eaLnBrk="1" fontAlgn="auto" hangingPunct="1">
              <a:spcAft>
                <a:spcPts val="0"/>
              </a:spcAft>
              <a:buFont typeface="Wingdings 2" charset="2"/>
              <a:buNone/>
              <a:defRPr/>
            </a:pPr>
            <a:r>
              <a:rPr lang="id-ID" dirty="0" smtClean="0"/>
              <a:t>	Obligasi		      xxx</a:t>
            </a:r>
          </a:p>
          <a:p>
            <a:pPr marL="274320" indent="-274320" eaLnBrk="1" fontAlgn="auto" hangingPunct="1">
              <a:spcAft>
                <a:spcPts val="0"/>
              </a:spcAft>
              <a:buFont typeface="Wingdings 2" charset="2"/>
              <a:buNone/>
              <a:defRPr/>
            </a:pPr>
            <a:r>
              <a:rPr lang="id-ID" b="1" dirty="0" smtClean="0"/>
              <a:t>Ekuitas</a:t>
            </a:r>
          </a:p>
          <a:p>
            <a:pPr marL="274320" indent="-274320" eaLnBrk="1" fontAlgn="auto" hangingPunct="1">
              <a:spcAft>
                <a:spcPts val="0"/>
              </a:spcAft>
              <a:buFont typeface="Wingdings 2" charset="2"/>
              <a:buNone/>
              <a:defRPr/>
            </a:pPr>
            <a:r>
              <a:rPr lang="id-ID" dirty="0" smtClean="0"/>
              <a:t>	Modal saham        xxx</a:t>
            </a:r>
          </a:p>
        </p:txBody>
      </p:sp>
      <p:sp>
        <p:nvSpPr>
          <p:cNvPr id="4" name="Text Placeholder 3"/>
          <p:cNvSpPr>
            <a:spLocks noGrp="1"/>
          </p:cNvSpPr>
          <p:nvPr>
            <p:ph type="body" idx="4294967295"/>
          </p:nvPr>
        </p:nvSpPr>
        <p:spPr>
          <a:xfrm>
            <a:off x="357188" y="1785938"/>
            <a:ext cx="3892550" cy="576262"/>
          </a:xfrm>
        </p:spPr>
        <p:style>
          <a:lnRef idx="3">
            <a:schemeClr val="lt1"/>
          </a:lnRef>
          <a:fillRef idx="1">
            <a:schemeClr val="accent2"/>
          </a:fillRef>
          <a:effectRef idx="1">
            <a:schemeClr val="accent2"/>
          </a:effectRef>
          <a:fontRef idx="minor">
            <a:schemeClr val="lt1"/>
          </a:fontRef>
        </p:style>
        <p:txBody>
          <a:bodyPr>
            <a:normAutofit/>
          </a:bodyPr>
          <a:lstStyle/>
          <a:p>
            <a:pPr marL="274320" indent="-274320" eaLnBrk="1" fontAlgn="auto" hangingPunct="1">
              <a:spcAft>
                <a:spcPts val="0"/>
              </a:spcAft>
              <a:buFont typeface="Wingdings 2" charset="2"/>
              <a:buNone/>
              <a:defRPr/>
            </a:pPr>
            <a:r>
              <a:rPr lang="id-ID" sz="2800" b="1" dirty="0" smtClean="0"/>
              <a:t>Aktiva</a:t>
            </a:r>
            <a:endParaRPr lang="id-ID" sz="2800" b="1" dirty="0"/>
          </a:p>
        </p:txBody>
      </p:sp>
      <p:sp>
        <p:nvSpPr>
          <p:cNvPr id="6" name="Text Placeholder 5"/>
          <p:cNvSpPr>
            <a:spLocks noGrp="1"/>
          </p:cNvSpPr>
          <p:nvPr>
            <p:ph type="body" sz="quarter" idx="4294967295"/>
          </p:nvPr>
        </p:nvSpPr>
        <p:spPr>
          <a:xfrm>
            <a:off x="4643438" y="1785938"/>
            <a:ext cx="3895725" cy="576262"/>
          </a:xfrm>
        </p:spPr>
        <p:style>
          <a:lnRef idx="3">
            <a:schemeClr val="lt1"/>
          </a:lnRef>
          <a:fillRef idx="1">
            <a:schemeClr val="accent2"/>
          </a:fillRef>
          <a:effectRef idx="1">
            <a:schemeClr val="accent2"/>
          </a:effectRef>
          <a:fontRef idx="minor">
            <a:schemeClr val="lt1"/>
          </a:fontRef>
        </p:style>
        <p:txBody>
          <a:bodyPr>
            <a:normAutofit lnSpcReduction="10000"/>
          </a:bodyPr>
          <a:lstStyle/>
          <a:p>
            <a:pPr marL="274320" indent="-274320" eaLnBrk="1" fontAlgn="auto" hangingPunct="1">
              <a:spcAft>
                <a:spcPts val="0"/>
              </a:spcAft>
              <a:buFont typeface="Wingdings 2" charset="2"/>
              <a:buNone/>
              <a:defRPr/>
            </a:pPr>
            <a:r>
              <a:rPr lang="id-ID" b="1" dirty="0" smtClean="0"/>
              <a:t>Pasiva</a:t>
            </a:r>
            <a:endParaRPr lang="id-ID"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415925"/>
          <a:ext cx="9143999" cy="7416800"/>
        </p:xfrm>
        <a:graphic>
          <a:graphicData uri="http://schemas.openxmlformats.org/drawingml/2006/table">
            <a:tbl>
              <a:tblPr firstRow="1" bandRow="1">
                <a:tableStyleId>{5C22544A-7EE6-4342-B048-85BDC9FD1C3A}</a:tableStyleId>
              </a:tblPr>
              <a:tblGrid>
                <a:gridCol w="2286001"/>
                <a:gridCol w="1608667"/>
                <a:gridCol w="1591732"/>
                <a:gridCol w="2133599"/>
                <a:gridCol w="1524000"/>
              </a:tblGrid>
              <a:tr h="370840">
                <a:tc>
                  <a:txBody>
                    <a:bodyPr/>
                    <a:lstStyle/>
                    <a:p>
                      <a:r>
                        <a:rPr lang="en-US" sz="1300" dirty="0" smtClean="0"/>
                        <a:t>AKTIVA</a:t>
                      </a:r>
                      <a:endParaRPr lang="en-US" sz="1300" dirty="0"/>
                    </a:p>
                  </a:txBody>
                  <a:tcPr marL="83326" marR="83326"/>
                </a:tc>
                <a:tc>
                  <a:txBody>
                    <a:bodyPr/>
                    <a:lstStyle/>
                    <a:p>
                      <a:r>
                        <a:rPr lang="en-US" sz="1300" dirty="0" smtClean="0"/>
                        <a:t>RP</a:t>
                      </a:r>
                      <a:endParaRPr lang="en-US" sz="1300" dirty="0"/>
                    </a:p>
                  </a:txBody>
                  <a:tcPr marL="83326" marR="83326"/>
                </a:tc>
                <a:tc>
                  <a:txBody>
                    <a:bodyPr/>
                    <a:lstStyle/>
                    <a:p>
                      <a:r>
                        <a:rPr lang="en-US" sz="1300" dirty="0" smtClean="0"/>
                        <a:t>RP</a:t>
                      </a:r>
                      <a:endParaRPr lang="en-US" sz="1300" dirty="0"/>
                    </a:p>
                  </a:txBody>
                  <a:tcPr marL="83326" marR="83326"/>
                </a:tc>
                <a:tc>
                  <a:txBody>
                    <a:bodyPr/>
                    <a:lstStyle/>
                    <a:p>
                      <a:r>
                        <a:rPr lang="en-US" sz="1300" dirty="0" smtClean="0"/>
                        <a:t>PASSIVA</a:t>
                      </a:r>
                      <a:endParaRPr lang="en-US" sz="1300" dirty="0"/>
                    </a:p>
                  </a:txBody>
                  <a:tcPr marL="83326" marR="83326"/>
                </a:tc>
                <a:tc>
                  <a:txBody>
                    <a:bodyPr/>
                    <a:lstStyle/>
                    <a:p>
                      <a:r>
                        <a:rPr lang="en-US" sz="1300" dirty="0" smtClean="0"/>
                        <a:t>RP</a:t>
                      </a:r>
                      <a:endParaRPr lang="en-US" sz="1300" dirty="0"/>
                    </a:p>
                  </a:txBody>
                  <a:tcPr marL="83326" marR="83326"/>
                </a:tc>
              </a:tr>
              <a:tr h="370840">
                <a:tc>
                  <a:txBody>
                    <a:bodyPr/>
                    <a:lstStyle/>
                    <a:p>
                      <a:r>
                        <a:rPr lang="en-US" sz="1300" b="1" dirty="0" err="1" smtClean="0"/>
                        <a:t>Aktiva</a:t>
                      </a:r>
                      <a:r>
                        <a:rPr lang="en-US" sz="1300" b="1" baseline="0" dirty="0" smtClean="0"/>
                        <a:t> </a:t>
                      </a:r>
                      <a:r>
                        <a:rPr lang="en-US" sz="1300" b="1" baseline="0" dirty="0" err="1" smtClean="0"/>
                        <a:t>lancar</a:t>
                      </a:r>
                      <a:endParaRPr lang="en-US" sz="1300" b="1" dirty="0"/>
                    </a:p>
                  </a:txBody>
                  <a:tcPr marL="83326" marR="83326"/>
                </a:tc>
                <a:tc>
                  <a:txBody>
                    <a:bodyPr/>
                    <a:lstStyle/>
                    <a:p>
                      <a:endParaRPr lang="en-US" sz="1300"/>
                    </a:p>
                  </a:txBody>
                  <a:tcPr marL="83326" marR="83326"/>
                </a:tc>
                <a:tc>
                  <a:txBody>
                    <a:bodyPr/>
                    <a:lstStyle/>
                    <a:p>
                      <a:endParaRPr lang="en-US" sz="1300" dirty="0"/>
                    </a:p>
                  </a:txBody>
                  <a:tcPr marL="83326" marR="83326"/>
                </a:tc>
                <a:tc>
                  <a:txBody>
                    <a:bodyPr/>
                    <a:lstStyle/>
                    <a:p>
                      <a:r>
                        <a:rPr lang="en-US" sz="1300" b="1" dirty="0" err="1" smtClean="0"/>
                        <a:t>kewajiban</a:t>
                      </a:r>
                      <a:endParaRPr lang="en-US" sz="1300" b="1" dirty="0"/>
                    </a:p>
                  </a:txBody>
                  <a:tcPr marL="83326" marR="83326"/>
                </a:tc>
                <a:tc>
                  <a:txBody>
                    <a:bodyPr/>
                    <a:lstStyle/>
                    <a:p>
                      <a:endParaRPr lang="en-US" sz="1300"/>
                    </a:p>
                  </a:txBody>
                  <a:tcPr marL="83326" marR="83326"/>
                </a:tc>
              </a:tr>
              <a:tr h="370840">
                <a:tc>
                  <a:txBody>
                    <a:bodyPr/>
                    <a:lstStyle/>
                    <a:p>
                      <a:r>
                        <a:rPr lang="en-US" sz="1300" dirty="0" err="1" smtClean="0"/>
                        <a:t>Kas</a:t>
                      </a:r>
                      <a:r>
                        <a:rPr lang="en-US" sz="1300" dirty="0" smtClean="0"/>
                        <a:t> </a:t>
                      </a:r>
                      <a:r>
                        <a:rPr lang="en-US" sz="1300" dirty="0" err="1" smtClean="0"/>
                        <a:t>dan</a:t>
                      </a:r>
                      <a:r>
                        <a:rPr lang="en-US" sz="1300" dirty="0" smtClean="0"/>
                        <a:t> Bank</a:t>
                      </a:r>
                      <a:endParaRPr lang="en-US" sz="1300" dirty="0"/>
                    </a:p>
                  </a:txBody>
                  <a:tcPr marL="83326" marR="83326"/>
                </a:tc>
                <a:tc>
                  <a:txBody>
                    <a:bodyPr/>
                    <a:lstStyle/>
                    <a:p>
                      <a:endParaRPr lang="en-US" sz="1300"/>
                    </a:p>
                  </a:txBody>
                  <a:tcPr marL="83326" marR="83326"/>
                </a:tc>
                <a:tc>
                  <a:txBody>
                    <a:bodyPr/>
                    <a:lstStyle/>
                    <a:p>
                      <a:r>
                        <a:rPr lang="en-US" sz="1300" dirty="0" smtClean="0"/>
                        <a:t>5.167.000</a:t>
                      </a:r>
                      <a:endParaRPr lang="en-US" sz="1300" dirty="0"/>
                    </a:p>
                  </a:txBody>
                  <a:tcPr marL="83326" marR="83326"/>
                </a:tc>
                <a:tc>
                  <a:txBody>
                    <a:bodyPr/>
                    <a:lstStyle/>
                    <a:p>
                      <a:r>
                        <a:rPr lang="en-US" sz="1300" dirty="0" err="1" smtClean="0"/>
                        <a:t>Kewjb.lancar</a:t>
                      </a:r>
                      <a:endParaRPr lang="en-US" sz="1300" dirty="0"/>
                    </a:p>
                  </a:txBody>
                  <a:tcPr marL="83326" marR="83326"/>
                </a:tc>
                <a:tc>
                  <a:txBody>
                    <a:bodyPr/>
                    <a:lstStyle/>
                    <a:p>
                      <a:endParaRPr lang="en-US" sz="1300"/>
                    </a:p>
                  </a:txBody>
                  <a:tcPr marL="83326" marR="83326"/>
                </a:tc>
              </a:tr>
              <a:tr h="370840">
                <a:tc>
                  <a:txBody>
                    <a:bodyPr/>
                    <a:lstStyle/>
                    <a:p>
                      <a:r>
                        <a:rPr lang="en-US" sz="1300" dirty="0" err="1" smtClean="0"/>
                        <a:t>Piutang</a:t>
                      </a:r>
                      <a:r>
                        <a:rPr lang="en-US" sz="1300" dirty="0" smtClean="0"/>
                        <a:t> :</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r>
                        <a:rPr lang="en-US" sz="1300" dirty="0" err="1" smtClean="0"/>
                        <a:t>Hutang</a:t>
                      </a:r>
                      <a:r>
                        <a:rPr lang="en-US" sz="1300" dirty="0" smtClean="0"/>
                        <a:t> </a:t>
                      </a:r>
                      <a:r>
                        <a:rPr lang="en-US" sz="1300" dirty="0" err="1" smtClean="0"/>
                        <a:t>pajak</a:t>
                      </a:r>
                      <a:endParaRPr lang="en-US" sz="1300" dirty="0"/>
                    </a:p>
                  </a:txBody>
                  <a:tcPr marL="83326" marR="83326"/>
                </a:tc>
                <a:tc>
                  <a:txBody>
                    <a:bodyPr/>
                    <a:lstStyle/>
                    <a:p>
                      <a:r>
                        <a:rPr lang="en-US" sz="1300" dirty="0" smtClean="0"/>
                        <a:t>49.674</a:t>
                      </a:r>
                      <a:endParaRPr lang="en-US" sz="1300" dirty="0"/>
                    </a:p>
                  </a:txBody>
                  <a:tcPr marL="83326" marR="83326"/>
                </a:tc>
              </a:tr>
              <a:tr h="370840">
                <a:tc>
                  <a:txBody>
                    <a:bodyPr/>
                    <a:lstStyle/>
                    <a:p>
                      <a:r>
                        <a:rPr lang="en-US" sz="1300" dirty="0" smtClean="0"/>
                        <a:t>-</a:t>
                      </a:r>
                      <a:r>
                        <a:rPr lang="en-US" sz="1300" dirty="0" err="1" smtClean="0"/>
                        <a:t>anggota</a:t>
                      </a:r>
                      <a:endParaRPr lang="en-US" sz="1300" dirty="0"/>
                    </a:p>
                  </a:txBody>
                  <a:tcPr marL="83326" marR="83326"/>
                </a:tc>
                <a:tc>
                  <a:txBody>
                    <a:bodyPr/>
                    <a:lstStyle/>
                    <a:p>
                      <a:r>
                        <a:rPr lang="en-US" sz="1300" dirty="0" smtClean="0"/>
                        <a:t>16.650.000</a:t>
                      </a:r>
                      <a:endParaRPr lang="en-US" sz="1300" dirty="0"/>
                    </a:p>
                  </a:txBody>
                  <a:tcPr marL="83326" marR="83326"/>
                </a:tc>
                <a:tc>
                  <a:txBody>
                    <a:bodyPr/>
                    <a:lstStyle/>
                    <a:p>
                      <a:endParaRPr lang="en-US" sz="1300"/>
                    </a:p>
                  </a:txBody>
                  <a:tcPr marL="83326" marR="83326"/>
                </a:tc>
                <a:tc>
                  <a:txBody>
                    <a:bodyPr/>
                    <a:lstStyle/>
                    <a:p>
                      <a:r>
                        <a:rPr lang="en-US" sz="1300" dirty="0" smtClean="0"/>
                        <a:t>Tabungan </a:t>
                      </a:r>
                      <a:r>
                        <a:rPr lang="en-US" sz="1300" dirty="0" err="1" smtClean="0"/>
                        <a:t>angg</a:t>
                      </a:r>
                      <a:endParaRPr lang="en-US" sz="1300" dirty="0"/>
                    </a:p>
                  </a:txBody>
                  <a:tcPr marL="83326" marR="83326"/>
                </a:tc>
                <a:tc>
                  <a:txBody>
                    <a:bodyPr/>
                    <a:lstStyle/>
                    <a:p>
                      <a:r>
                        <a:rPr lang="en-US" sz="1300" dirty="0" smtClean="0"/>
                        <a:t>5.213.375</a:t>
                      </a:r>
                      <a:endParaRPr lang="en-US" sz="1300" dirty="0"/>
                    </a:p>
                  </a:txBody>
                  <a:tcPr marL="83326" marR="83326"/>
                </a:tc>
              </a:tr>
              <a:tr h="370840">
                <a:tc>
                  <a:txBody>
                    <a:bodyPr/>
                    <a:lstStyle/>
                    <a:p>
                      <a:r>
                        <a:rPr lang="en-US" sz="1300" dirty="0" smtClean="0"/>
                        <a:t>-non </a:t>
                      </a:r>
                      <a:r>
                        <a:rPr lang="en-US" sz="1300" dirty="0" err="1" smtClean="0"/>
                        <a:t>anggota</a:t>
                      </a:r>
                      <a:endParaRPr lang="en-US" sz="1300" dirty="0"/>
                    </a:p>
                  </a:txBody>
                  <a:tcPr marL="83326" marR="83326"/>
                </a:tc>
                <a:tc>
                  <a:txBody>
                    <a:bodyPr/>
                    <a:lstStyle/>
                    <a:p>
                      <a:r>
                        <a:rPr lang="en-US" sz="1300" dirty="0" smtClean="0"/>
                        <a:t>    4.500.000</a:t>
                      </a:r>
                      <a:endParaRPr lang="en-US" sz="1300" dirty="0"/>
                    </a:p>
                  </a:txBody>
                  <a:tcPr marL="83326" marR="83326"/>
                </a:tc>
                <a:tc>
                  <a:txBody>
                    <a:bodyPr/>
                    <a:lstStyle/>
                    <a:p>
                      <a:endParaRPr lang="en-US" sz="1300"/>
                    </a:p>
                  </a:txBody>
                  <a:tcPr marL="83326" marR="83326"/>
                </a:tc>
                <a:tc>
                  <a:txBody>
                    <a:bodyPr/>
                    <a:lstStyle/>
                    <a:p>
                      <a:r>
                        <a:rPr lang="en-US" sz="1300" dirty="0" smtClean="0"/>
                        <a:t>Tab non </a:t>
                      </a:r>
                      <a:r>
                        <a:rPr lang="en-US" sz="1300" dirty="0" err="1" smtClean="0"/>
                        <a:t>anggt</a:t>
                      </a:r>
                      <a:endParaRPr lang="en-US" sz="1300" dirty="0"/>
                    </a:p>
                  </a:txBody>
                  <a:tcPr marL="83326" marR="83326"/>
                </a:tc>
                <a:tc>
                  <a:txBody>
                    <a:bodyPr/>
                    <a:lstStyle/>
                    <a:p>
                      <a:r>
                        <a:rPr lang="en-US" sz="1300" dirty="0" smtClean="0"/>
                        <a:t>1.112.389</a:t>
                      </a:r>
                      <a:endParaRPr lang="en-US" sz="1300" dirty="0"/>
                    </a:p>
                  </a:txBody>
                  <a:tcPr marL="83326" marR="83326"/>
                </a:tc>
              </a:tr>
              <a:tr h="370840">
                <a:tc>
                  <a:txBody>
                    <a:bodyPr/>
                    <a:lstStyle/>
                    <a:p>
                      <a:r>
                        <a:rPr lang="en-US" sz="1300" dirty="0" smtClean="0"/>
                        <a:t>- </a:t>
                      </a:r>
                      <a:r>
                        <a:rPr lang="en-US" sz="1300" dirty="0" err="1" smtClean="0"/>
                        <a:t>bunga</a:t>
                      </a:r>
                      <a:endParaRPr lang="en-US" sz="1300" dirty="0"/>
                    </a:p>
                  </a:txBody>
                  <a:tcPr marL="83326" marR="83326"/>
                </a:tc>
                <a:tc>
                  <a:txBody>
                    <a:bodyPr/>
                    <a:lstStyle/>
                    <a:p>
                      <a:r>
                        <a:rPr lang="en-US" sz="1300" dirty="0" smtClean="0"/>
                        <a:t>         551.250</a:t>
                      </a:r>
                      <a:endParaRPr lang="en-US" sz="1300" dirty="0"/>
                    </a:p>
                  </a:txBody>
                  <a:tcPr marL="83326" marR="83326"/>
                </a:tc>
                <a:tc>
                  <a:txBody>
                    <a:bodyPr/>
                    <a:lstStyle/>
                    <a:p>
                      <a:endParaRPr lang="en-US" sz="1300"/>
                    </a:p>
                  </a:txBody>
                  <a:tcPr marL="83326" marR="83326"/>
                </a:tc>
                <a:tc>
                  <a:txBody>
                    <a:bodyPr/>
                    <a:lstStyle/>
                    <a:p>
                      <a:r>
                        <a:rPr lang="en-US" sz="1300" dirty="0" err="1" smtClean="0"/>
                        <a:t>Hutang</a:t>
                      </a:r>
                      <a:r>
                        <a:rPr lang="en-US" sz="1300" dirty="0" smtClean="0"/>
                        <a:t> </a:t>
                      </a:r>
                      <a:r>
                        <a:rPr lang="en-US" sz="1300" dirty="0" err="1" smtClean="0"/>
                        <a:t>biaya</a:t>
                      </a:r>
                      <a:endParaRPr lang="en-US" sz="1300" dirty="0"/>
                    </a:p>
                  </a:txBody>
                  <a:tcPr marL="83326" marR="83326"/>
                </a:tc>
                <a:tc>
                  <a:txBody>
                    <a:bodyPr/>
                    <a:lstStyle/>
                    <a:p>
                      <a:r>
                        <a:rPr lang="en-US" sz="1300" dirty="0" smtClean="0"/>
                        <a:t>     100.000</a:t>
                      </a:r>
                      <a:endParaRPr lang="en-US" sz="1300" dirty="0"/>
                    </a:p>
                  </a:txBody>
                  <a:tcPr marL="83326" marR="83326"/>
                </a:tc>
              </a:tr>
              <a:tr h="370840">
                <a:tc>
                  <a:txBody>
                    <a:bodyPr/>
                    <a:lstStyle/>
                    <a:p>
                      <a:r>
                        <a:rPr lang="en-US" sz="1300" dirty="0" smtClean="0"/>
                        <a:t>-lain-lain</a:t>
                      </a:r>
                      <a:endParaRPr lang="en-US" sz="1300" dirty="0"/>
                    </a:p>
                  </a:txBody>
                  <a:tcPr marL="83326" marR="83326"/>
                </a:tc>
                <a:tc>
                  <a:txBody>
                    <a:bodyPr/>
                    <a:lstStyle/>
                    <a:p>
                      <a:r>
                        <a:rPr lang="en-US" sz="1300" dirty="0" smtClean="0"/>
                        <a:t>      1.000.000</a:t>
                      </a:r>
                      <a:endParaRPr lang="en-US" sz="1300" dirty="0"/>
                    </a:p>
                  </a:txBody>
                  <a:tcPr marL="83326" marR="83326"/>
                </a:tc>
                <a:tc>
                  <a:txBody>
                    <a:bodyPr/>
                    <a:lstStyle/>
                    <a:p>
                      <a:endParaRPr lang="en-US" sz="1300"/>
                    </a:p>
                  </a:txBody>
                  <a:tcPr marL="83326" marR="83326"/>
                </a:tc>
                <a:tc>
                  <a:txBody>
                    <a:bodyPr/>
                    <a:lstStyle/>
                    <a:p>
                      <a:r>
                        <a:rPr lang="en-US" sz="1300" dirty="0" err="1" smtClean="0"/>
                        <a:t>Simp</a:t>
                      </a:r>
                      <a:r>
                        <a:rPr lang="en-US" sz="1300" dirty="0" smtClean="0"/>
                        <a:t>. </a:t>
                      </a:r>
                      <a:r>
                        <a:rPr lang="en-US" sz="1300" dirty="0" err="1" smtClean="0"/>
                        <a:t>berjgka</a:t>
                      </a:r>
                      <a:endParaRPr lang="en-US" sz="1300" dirty="0"/>
                    </a:p>
                  </a:txBody>
                  <a:tcPr marL="83326" marR="83326"/>
                </a:tc>
                <a:tc>
                  <a:txBody>
                    <a:bodyPr/>
                    <a:lstStyle/>
                    <a:p>
                      <a:r>
                        <a:rPr lang="en-US" sz="1300" dirty="0" smtClean="0"/>
                        <a:t>8.500.000</a:t>
                      </a:r>
                      <a:endParaRPr lang="en-US" sz="1300" dirty="0"/>
                    </a:p>
                  </a:txBody>
                  <a:tcPr marL="83326" marR="83326"/>
                </a:tc>
              </a:tr>
              <a:tr h="370840">
                <a:tc>
                  <a:txBody>
                    <a:bodyPr/>
                    <a:lstStyle/>
                    <a:p>
                      <a:r>
                        <a:rPr lang="en-US" sz="1300" dirty="0" err="1" smtClean="0"/>
                        <a:t>Jumlah</a:t>
                      </a:r>
                      <a:r>
                        <a:rPr lang="en-US" sz="1300" dirty="0" smtClean="0"/>
                        <a:t> </a:t>
                      </a:r>
                      <a:r>
                        <a:rPr lang="en-US" sz="1300" dirty="0" err="1" smtClean="0"/>
                        <a:t>piutang</a:t>
                      </a:r>
                      <a:endParaRPr lang="en-US" sz="1300" dirty="0"/>
                    </a:p>
                  </a:txBody>
                  <a:tcPr marL="83326" marR="83326"/>
                </a:tc>
                <a:tc>
                  <a:txBody>
                    <a:bodyPr/>
                    <a:lstStyle/>
                    <a:p>
                      <a:r>
                        <a:rPr lang="en-US" sz="1300" dirty="0" smtClean="0"/>
                        <a:t>22.701.250</a:t>
                      </a:r>
                      <a:endParaRPr lang="en-US" sz="1300" dirty="0"/>
                    </a:p>
                  </a:txBody>
                  <a:tcPr marL="83326" marR="83326"/>
                </a:tc>
                <a:tc>
                  <a:txBody>
                    <a:bodyPr/>
                    <a:lstStyle/>
                    <a:p>
                      <a:endParaRPr lang="en-US" sz="1300"/>
                    </a:p>
                  </a:txBody>
                  <a:tcPr marL="83326" marR="83326"/>
                </a:tc>
                <a:tc>
                  <a:txBody>
                    <a:bodyPr/>
                    <a:lstStyle/>
                    <a:p>
                      <a:r>
                        <a:rPr lang="en-US" sz="1300" b="1" dirty="0" smtClean="0"/>
                        <a:t>Total </a:t>
                      </a:r>
                      <a:r>
                        <a:rPr lang="en-US" sz="1300" b="1" dirty="0" err="1" smtClean="0"/>
                        <a:t>kew.lancr</a:t>
                      </a:r>
                      <a:endParaRPr lang="en-US" sz="1300" b="1" dirty="0"/>
                    </a:p>
                  </a:txBody>
                  <a:tcPr marL="83326" marR="83326"/>
                </a:tc>
                <a:tc>
                  <a:txBody>
                    <a:bodyPr/>
                    <a:lstStyle/>
                    <a:p>
                      <a:r>
                        <a:rPr lang="en-US" sz="1300" b="1" dirty="0" smtClean="0"/>
                        <a:t>21.075.438</a:t>
                      </a:r>
                      <a:endParaRPr lang="en-US" sz="1300" b="1" dirty="0"/>
                    </a:p>
                  </a:txBody>
                  <a:tcPr marL="83326" marR="83326"/>
                </a:tc>
              </a:tr>
              <a:tr h="370840">
                <a:tc>
                  <a:txBody>
                    <a:bodyPr/>
                    <a:lstStyle/>
                    <a:p>
                      <a:r>
                        <a:rPr lang="en-US" sz="1300" dirty="0" err="1" smtClean="0"/>
                        <a:t>Penyisihan</a:t>
                      </a:r>
                      <a:r>
                        <a:rPr lang="en-US" sz="1300" dirty="0" smtClean="0"/>
                        <a:t> </a:t>
                      </a:r>
                      <a:r>
                        <a:rPr lang="en-US" sz="1300" dirty="0" err="1" smtClean="0"/>
                        <a:t>piut</a:t>
                      </a:r>
                      <a:endParaRPr lang="en-US" sz="1300" dirty="0"/>
                    </a:p>
                  </a:txBody>
                  <a:tcPr marL="83326" marR="83326"/>
                </a:tc>
                <a:tc>
                  <a:txBody>
                    <a:bodyPr/>
                    <a:lstStyle/>
                    <a:p>
                      <a:r>
                        <a:rPr lang="en-US" sz="1300" dirty="0" smtClean="0"/>
                        <a:t>( 1.105.750)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endParaRPr lang="en-US" sz="1300"/>
                    </a:p>
                  </a:txBody>
                  <a:tcPr marL="83326" marR="83326"/>
                </a:tc>
              </a:tr>
              <a:tr h="370840">
                <a:tc>
                  <a:txBody>
                    <a:bodyPr/>
                    <a:lstStyle/>
                    <a:p>
                      <a:endParaRPr lang="en-US" sz="1300"/>
                    </a:p>
                  </a:txBody>
                  <a:tcPr marL="83326" marR="83326"/>
                </a:tc>
                <a:tc>
                  <a:txBody>
                    <a:bodyPr/>
                    <a:lstStyle/>
                    <a:p>
                      <a:endParaRPr lang="en-US" sz="1300"/>
                    </a:p>
                  </a:txBody>
                  <a:tcPr marL="83326" marR="83326"/>
                </a:tc>
                <a:tc>
                  <a:txBody>
                    <a:bodyPr/>
                    <a:lstStyle/>
                    <a:p>
                      <a:r>
                        <a:rPr lang="en-US" sz="1300" dirty="0" smtClean="0"/>
                        <a:t>21.595.500</a:t>
                      </a:r>
                      <a:endParaRPr lang="en-US" sz="1300" dirty="0"/>
                    </a:p>
                  </a:txBody>
                  <a:tcPr marL="83326" marR="83326"/>
                </a:tc>
                <a:tc>
                  <a:txBody>
                    <a:bodyPr/>
                    <a:lstStyle/>
                    <a:p>
                      <a:r>
                        <a:rPr lang="en-US" sz="1300" b="1" dirty="0" err="1" smtClean="0"/>
                        <a:t>Kewjb,jk.panjg</a:t>
                      </a:r>
                      <a:endParaRPr lang="en-US" sz="1300" b="1" dirty="0"/>
                    </a:p>
                  </a:txBody>
                  <a:tcPr marL="83326" marR="83326"/>
                </a:tc>
                <a:tc>
                  <a:txBody>
                    <a:bodyPr/>
                    <a:lstStyle/>
                    <a:p>
                      <a:endParaRPr lang="en-US" sz="1300"/>
                    </a:p>
                  </a:txBody>
                  <a:tcPr marL="83326" marR="83326"/>
                </a:tc>
              </a:tr>
              <a:tr h="370840">
                <a:tc>
                  <a:txBody>
                    <a:bodyPr/>
                    <a:lstStyle/>
                    <a:p>
                      <a:r>
                        <a:rPr lang="en-US" sz="1300" dirty="0" err="1" smtClean="0"/>
                        <a:t>Premi</a:t>
                      </a:r>
                      <a:r>
                        <a:rPr lang="en-US" sz="1300" dirty="0" smtClean="0"/>
                        <a:t> </a:t>
                      </a:r>
                      <a:r>
                        <a:rPr lang="en-US" sz="1300" dirty="0" err="1" smtClean="0"/>
                        <a:t>asuransi</a:t>
                      </a:r>
                      <a:endParaRPr lang="en-US" sz="1300" dirty="0"/>
                    </a:p>
                  </a:txBody>
                  <a:tcPr marL="83326" marR="83326"/>
                </a:tc>
                <a:tc>
                  <a:txBody>
                    <a:bodyPr/>
                    <a:lstStyle/>
                    <a:p>
                      <a:endParaRPr lang="en-US" sz="1300"/>
                    </a:p>
                  </a:txBody>
                  <a:tcPr marL="83326" marR="83326"/>
                </a:tc>
                <a:tc>
                  <a:txBody>
                    <a:bodyPr/>
                    <a:lstStyle/>
                    <a:p>
                      <a:r>
                        <a:rPr lang="en-US" sz="1300" dirty="0" smtClean="0"/>
                        <a:t>       950.000</a:t>
                      </a:r>
                      <a:endParaRPr lang="en-US" sz="1300" dirty="0"/>
                    </a:p>
                  </a:txBody>
                  <a:tcPr marL="83326" marR="83326"/>
                </a:tc>
                <a:tc>
                  <a:txBody>
                    <a:bodyPr/>
                    <a:lstStyle/>
                    <a:p>
                      <a:r>
                        <a:rPr lang="en-US" sz="1300" dirty="0" err="1" smtClean="0"/>
                        <a:t>Hutang</a:t>
                      </a:r>
                      <a:r>
                        <a:rPr lang="en-US" sz="1300" dirty="0" smtClean="0"/>
                        <a:t> bank</a:t>
                      </a:r>
                      <a:endParaRPr lang="en-US" sz="1300" dirty="0"/>
                    </a:p>
                  </a:txBody>
                  <a:tcPr marL="83326" marR="83326"/>
                </a:tc>
                <a:tc>
                  <a:txBody>
                    <a:bodyPr/>
                    <a:lstStyle/>
                    <a:p>
                      <a:r>
                        <a:rPr lang="en-US" sz="1300" dirty="0" smtClean="0"/>
                        <a:t>14.687.500</a:t>
                      </a:r>
                      <a:endParaRPr lang="en-US" sz="1300" dirty="0"/>
                    </a:p>
                  </a:txBody>
                  <a:tcPr marL="83326" marR="83326"/>
                </a:tc>
              </a:tr>
              <a:tr h="370840">
                <a:tc>
                  <a:txBody>
                    <a:bodyPr/>
                    <a:lstStyle/>
                    <a:p>
                      <a:r>
                        <a:rPr lang="en-US" sz="1300" dirty="0" err="1" smtClean="0"/>
                        <a:t>perlengkapan</a:t>
                      </a:r>
                      <a:endParaRPr lang="en-US" sz="1300" dirty="0"/>
                    </a:p>
                  </a:txBody>
                  <a:tcPr marL="83326" marR="83326"/>
                </a:tc>
                <a:tc>
                  <a:txBody>
                    <a:bodyPr/>
                    <a:lstStyle/>
                    <a:p>
                      <a:endParaRPr lang="en-US" sz="1300"/>
                    </a:p>
                  </a:txBody>
                  <a:tcPr marL="83326" marR="83326"/>
                </a:tc>
                <a:tc>
                  <a:txBody>
                    <a:bodyPr/>
                    <a:lstStyle/>
                    <a:p>
                      <a:r>
                        <a:rPr lang="en-US" sz="1300" dirty="0" smtClean="0"/>
                        <a:t>        590.000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70840">
                <a:tc>
                  <a:txBody>
                    <a:bodyPr/>
                    <a:lstStyle/>
                    <a:p>
                      <a:r>
                        <a:rPr lang="en-US" sz="1300" b="1" dirty="0" smtClean="0"/>
                        <a:t>Total </a:t>
                      </a:r>
                      <a:r>
                        <a:rPr lang="en-US" sz="1300" b="1" dirty="0" err="1" smtClean="0"/>
                        <a:t>aktv</a:t>
                      </a:r>
                      <a:r>
                        <a:rPr lang="en-US" sz="1300" b="1" dirty="0" smtClean="0"/>
                        <a:t> </a:t>
                      </a:r>
                      <a:r>
                        <a:rPr lang="en-US" sz="1300" b="1" dirty="0" err="1" smtClean="0"/>
                        <a:t>lancr</a:t>
                      </a:r>
                      <a:endParaRPr lang="en-US" sz="1300" b="1" dirty="0"/>
                    </a:p>
                  </a:txBody>
                  <a:tcPr marL="83326" marR="83326"/>
                </a:tc>
                <a:tc>
                  <a:txBody>
                    <a:bodyPr/>
                    <a:lstStyle/>
                    <a:p>
                      <a:endParaRPr lang="en-US" sz="1300" b="1" dirty="0"/>
                    </a:p>
                  </a:txBody>
                  <a:tcPr marL="83326" marR="83326"/>
                </a:tc>
                <a:tc>
                  <a:txBody>
                    <a:bodyPr/>
                    <a:lstStyle/>
                    <a:p>
                      <a:r>
                        <a:rPr lang="en-US" sz="1300" b="1" dirty="0" smtClean="0"/>
                        <a:t>28.302.500</a:t>
                      </a:r>
                      <a:endParaRPr lang="en-US" sz="1300" b="1" dirty="0"/>
                    </a:p>
                  </a:txBody>
                  <a:tcPr marL="83326" marR="83326"/>
                </a:tc>
                <a:tc>
                  <a:txBody>
                    <a:bodyPr/>
                    <a:lstStyle/>
                    <a:p>
                      <a:r>
                        <a:rPr lang="en-US" sz="1300" b="1" dirty="0" err="1" smtClean="0"/>
                        <a:t>Ekuitas</a:t>
                      </a:r>
                      <a:r>
                        <a:rPr lang="en-US" sz="1300" b="1" dirty="0" smtClean="0"/>
                        <a:t> :</a:t>
                      </a:r>
                      <a:endParaRPr lang="en-US" sz="1300" b="1" dirty="0"/>
                    </a:p>
                  </a:txBody>
                  <a:tcPr marL="83326" marR="83326"/>
                </a:tc>
                <a:tc>
                  <a:txBody>
                    <a:bodyPr/>
                    <a:lstStyle/>
                    <a:p>
                      <a:endParaRPr lang="en-US" sz="1300"/>
                    </a:p>
                  </a:txBody>
                  <a:tcPr marL="83326" marR="83326"/>
                </a:tc>
              </a:tr>
              <a:tr h="370840">
                <a:tc>
                  <a:txBody>
                    <a:bodyPr/>
                    <a:lstStyle/>
                    <a:p>
                      <a:r>
                        <a:rPr lang="en-US" sz="1300" dirty="0" err="1" smtClean="0"/>
                        <a:t>penyertaan</a:t>
                      </a:r>
                      <a:endParaRPr lang="en-US" sz="1300" dirty="0"/>
                    </a:p>
                  </a:txBody>
                  <a:tcPr marL="83326" marR="83326"/>
                </a:tc>
                <a:tc>
                  <a:txBody>
                    <a:bodyPr/>
                    <a:lstStyle/>
                    <a:p>
                      <a:endParaRPr lang="en-US" sz="1300"/>
                    </a:p>
                  </a:txBody>
                  <a:tcPr marL="83326" marR="83326"/>
                </a:tc>
                <a:tc>
                  <a:txBody>
                    <a:bodyPr/>
                    <a:lstStyle/>
                    <a:p>
                      <a:r>
                        <a:rPr lang="en-US" sz="1300" dirty="0" smtClean="0"/>
                        <a:t>1000.000</a:t>
                      </a:r>
                      <a:endParaRPr lang="en-US" sz="1300" dirty="0"/>
                    </a:p>
                  </a:txBody>
                  <a:tcPr marL="83326" marR="83326"/>
                </a:tc>
                <a:tc>
                  <a:txBody>
                    <a:bodyPr/>
                    <a:lstStyle/>
                    <a:p>
                      <a:r>
                        <a:rPr lang="en-US" sz="1300" dirty="0" err="1" smtClean="0"/>
                        <a:t>Simp</a:t>
                      </a:r>
                      <a:r>
                        <a:rPr lang="en-US" sz="1300" dirty="0" smtClean="0"/>
                        <a:t>.</a:t>
                      </a:r>
                      <a:r>
                        <a:rPr lang="en-US" sz="1300" baseline="0" dirty="0" smtClean="0"/>
                        <a:t> </a:t>
                      </a:r>
                      <a:r>
                        <a:rPr lang="en-US" sz="1300" baseline="0" dirty="0" err="1" smtClean="0"/>
                        <a:t>pokok</a:t>
                      </a:r>
                      <a:endParaRPr lang="en-US" sz="1300" dirty="0"/>
                    </a:p>
                  </a:txBody>
                  <a:tcPr marL="83326" marR="83326"/>
                </a:tc>
                <a:tc>
                  <a:txBody>
                    <a:bodyPr/>
                    <a:lstStyle/>
                    <a:p>
                      <a:r>
                        <a:rPr lang="en-US" sz="1300" dirty="0" smtClean="0"/>
                        <a:t>1.150.000</a:t>
                      </a:r>
                      <a:endParaRPr lang="en-US" sz="1300" dirty="0"/>
                    </a:p>
                  </a:txBody>
                  <a:tcPr marL="83326" marR="83326"/>
                </a:tc>
              </a:tr>
              <a:tr h="370840">
                <a:tc>
                  <a:txBody>
                    <a:bodyPr/>
                    <a:lstStyle/>
                    <a:p>
                      <a:endParaRPr lang="en-US" sz="130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r>
                        <a:rPr lang="en-US" sz="1300" dirty="0" err="1" smtClean="0"/>
                        <a:t>Simp</a:t>
                      </a:r>
                      <a:r>
                        <a:rPr lang="en-US" sz="1300" dirty="0" smtClean="0"/>
                        <a:t>. </a:t>
                      </a:r>
                      <a:r>
                        <a:rPr lang="en-US" sz="1300" dirty="0" err="1" smtClean="0"/>
                        <a:t>wajib</a:t>
                      </a:r>
                      <a:endParaRPr lang="en-US" sz="1300" dirty="0"/>
                    </a:p>
                  </a:txBody>
                  <a:tcPr marL="83326" marR="83326"/>
                </a:tc>
                <a:tc>
                  <a:txBody>
                    <a:bodyPr/>
                    <a:lstStyle/>
                    <a:p>
                      <a:r>
                        <a:rPr lang="en-US" sz="1300" dirty="0" smtClean="0"/>
                        <a:t>2.690.000</a:t>
                      </a:r>
                      <a:endParaRPr lang="en-US" sz="1300" dirty="0"/>
                    </a:p>
                  </a:txBody>
                  <a:tcPr marL="83326" marR="83326"/>
                </a:tc>
              </a:tr>
              <a:tr h="370840">
                <a:tc>
                  <a:txBody>
                    <a:bodyPr/>
                    <a:lstStyle/>
                    <a:p>
                      <a:r>
                        <a:rPr lang="en-US" sz="1300" b="1" dirty="0" err="1" smtClean="0"/>
                        <a:t>Aktiva</a:t>
                      </a:r>
                      <a:r>
                        <a:rPr lang="en-US" sz="1300" b="1" dirty="0" smtClean="0"/>
                        <a:t> </a:t>
                      </a:r>
                      <a:r>
                        <a:rPr lang="en-US" sz="1300" b="1" dirty="0" err="1" smtClean="0"/>
                        <a:t>tetap</a:t>
                      </a:r>
                      <a:endParaRPr lang="en-US" sz="1300" b="1"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r>
                        <a:rPr lang="en-US" sz="1300" dirty="0" err="1" smtClean="0"/>
                        <a:t>Mod.sumbang</a:t>
                      </a:r>
                      <a:endParaRPr lang="en-US" sz="1300" dirty="0"/>
                    </a:p>
                  </a:txBody>
                  <a:tcPr marL="83326" marR="83326"/>
                </a:tc>
                <a:tc>
                  <a:txBody>
                    <a:bodyPr/>
                    <a:lstStyle/>
                    <a:p>
                      <a:r>
                        <a:rPr lang="en-US" sz="1300" dirty="0" smtClean="0"/>
                        <a:t>13.800.000</a:t>
                      </a:r>
                      <a:endParaRPr lang="en-US" sz="1300" dirty="0"/>
                    </a:p>
                  </a:txBody>
                  <a:tcPr marL="83326" marR="83326"/>
                </a:tc>
              </a:tr>
              <a:tr h="370840">
                <a:tc>
                  <a:txBody>
                    <a:bodyPr/>
                    <a:lstStyle/>
                    <a:p>
                      <a:r>
                        <a:rPr lang="en-US" sz="1300" dirty="0" err="1" smtClean="0"/>
                        <a:t>Bangunan</a:t>
                      </a:r>
                      <a:r>
                        <a:rPr lang="en-US" sz="1300" dirty="0" smtClean="0"/>
                        <a:t> (net)</a:t>
                      </a:r>
                      <a:endParaRPr lang="en-US" sz="1300" dirty="0"/>
                    </a:p>
                  </a:txBody>
                  <a:tcPr marL="83326" marR="83326"/>
                </a:tc>
                <a:tc>
                  <a:txBody>
                    <a:bodyPr/>
                    <a:lstStyle/>
                    <a:p>
                      <a:endParaRPr lang="en-US" sz="1300"/>
                    </a:p>
                  </a:txBody>
                  <a:tcPr marL="83326" marR="83326"/>
                </a:tc>
                <a:tc>
                  <a:txBody>
                    <a:bodyPr/>
                    <a:lstStyle/>
                    <a:p>
                      <a:r>
                        <a:rPr lang="en-US" sz="1300" dirty="0" smtClean="0"/>
                        <a:t>17.907.500</a:t>
                      </a:r>
                      <a:endParaRPr lang="en-US" sz="1300" dirty="0"/>
                    </a:p>
                  </a:txBody>
                  <a:tcPr marL="83326" marR="83326"/>
                </a:tc>
                <a:tc>
                  <a:txBody>
                    <a:bodyPr/>
                    <a:lstStyle/>
                    <a:p>
                      <a:r>
                        <a:rPr lang="en-US" sz="1300" dirty="0" err="1" smtClean="0"/>
                        <a:t>cadangan</a:t>
                      </a:r>
                      <a:endParaRPr lang="en-US" sz="1300" dirty="0"/>
                    </a:p>
                  </a:txBody>
                  <a:tcPr marL="83326" marR="83326"/>
                </a:tc>
                <a:tc>
                  <a:txBody>
                    <a:bodyPr/>
                    <a:lstStyle/>
                    <a:p>
                      <a:r>
                        <a:rPr lang="en-US" sz="1300" dirty="0" smtClean="0"/>
                        <a:t>1.200.000</a:t>
                      </a:r>
                      <a:endParaRPr lang="en-US" sz="1300" dirty="0"/>
                    </a:p>
                  </a:txBody>
                  <a:tcPr marL="83326" marR="83326"/>
                </a:tc>
              </a:tr>
              <a:tr h="370840">
                <a:tc>
                  <a:txBody>
                    <a:bodyPr/>
                    <a:lstStyle/>
                    <a:p>
                      <a:r>
                        <a:rPr lang="en-US" sz="1300" dirty="0" err="1" smtClean="0"/>
                        <a:t>tanah</a:t>
                      </a:r>
                      <a:endParaRPr lang="en-US" sz="1300" dirty="0"/>
                    </a:p>
                  </a:txBody>
                  <a:tcPr marL="83326" marR="83326"/>
                </a:tc>
                <a:tc>
                  <a:txBody>
                    <a:bodyPr/>
                    <a:lstStyle/>
                    <a:p>
                      <a:endParaRPr lang="en-US" sz="1300"/>
                    </a:p>
                  </a:txBody>
                  <a:tcPr marL="83326" marR="83326"/>
                </a:tc>
                <a:tc>
                  <a:txBody>
                    <a:bodyPr/>
                    <a:lstStyle/>
                    <a:p>
                      <a:r>
                        <a:rPr lang="en-US" sz="1300" dirty="0" smtClean="0"/>
                        <a:t>10.000.000</a:t>
                      </a:r>
                      <a:endParaRPr lang="en-US" sz="1300" dirty="0"/>
                    </a:p>
                  </a:txBody>
                  <a:tcPr marL="83326" marR="83326"/>
                </a:tc>
                <a:tc>
                  <a:txBody>
                    <a:bodyPr/>
                    <a:lstStyle/>
                    <a:p>
                      <a:r>
                        <a:rPr lang="en-US" sz="1300" dirty="0" err="1" smtClean="0"/>
                        <a:t>Shu</a:t>
                      </a:r>
                      <a:r>
                        <a:rPr lang="en-US" sz="1300" dirty="0" smtClean="0"/>
                        <a:t> </a:t>
                      </a:r>
                      <a:r>
                        <a:rPr lang="en-US" sz="1300" dirty="0" err="1" smtClean="0"/>
                        <a:t>bl</a:t>
                      </a:r>
                      <a:r>
                        <a:rPr lang="en-US" sz="1300" dirty="0" smtClean="0"/>
                        <a:t> </a:t>
                      </a:r>
                      <a:r>
                        <a:rPr lang="en-US" sz="1300" dirty="0" err="1" smtClean="0"/>
                        <a:t>dibagi</a:t>
                      </a:r>
                      <a:endParaRPr lang="en-US" sz="1300" dirty="0"/>
                    </a:p>
                  </a:txBody>
                  <a:tcPr marL="83326" marR="83326"/>
                </a:tc>
                <a:tc>
                  <a:txBody>
                    <a:bodyPr/>
                    <a:lstStyle/>
                    <a:p>
                      <a:r>
                        <a:rPr lang="en-US" sz="1300" dirty="0" smtClean="0"/>
                        <a:t>1.607.062</a:t>
                      </a:r>
                      <a:endParaRPr lang="en-US" sz="1300" dirty="0"/>
                    </a:p>
                  </a:txBody>
                  <a:tcPr marL="83326" marR="83326"/>
                </a:tc>
              </a:tr>
              <a:tr h="370840">
                <a:tc>
                  <a:txBody>
                    <a:bodyPr/>
                    <a:lstStyle/>
                    <a:p>
                      <a:r>
                        <a:rPr lang="en-US" sz="1300" b="1" dirty="0" smtClean="0"/>
                        <a:t>Total </a:t>
                      </a:r>
                      <a:r>
                        <a:rPr lang="en-US" sz="1300" b="1" dirty="0" err="1" smtClean="0"/>
                        <a:t>aktiva</a:t>
                      </a:r>
                      <a:endParaRPr lang="en-US" sz="1300" b="1" dirty="0"/>
                    </a:p>
                  </a:txBody>
                  <a:tcPr marL="83326" marR="83326"/>
                </a:tc>
                <a:tc>
                  <a:txBody>
                    <a:bodyPr/>
                    <a:lstStyle/>
                    <a:p>
                      <a:endParaRPr lang="en-US" sz="1300" b="1" dirty="0"/>
                    </a:p>
                  </a:txBody>
                  <a:tcPr marL="83326" marR="83326"/>
                </a:tc>
                <a:tc>
                  <a:txBody>
                    <a:bodyPr/>
                    <a:lstStyle/>
                    <a:p>
                      <a:r>
                        <a:rPr lang="en-US" sz="1300" b="1" dirty="0" smtClean="0"/>
                        <a:t>56.210.000</a:t>
                      </a:r>
                      <a:endParaRPr lang="en-US" sz="1300" b="1" dirty="0"/>
                    </a:p>
                  </a:txBody>
                  <a:tcPr marL="83326" marR="83326"/>
                </a:tc>
                <a:tc>
                  <a:txBody>
                    <a:bodyPr/>
                    <a:lstStyle/>
                    <a:p>
                      <a:r>
                        <a:rPr lang="en-US" sz="1300" b="1" dirty="0" smtClean="0"/>
                        <a:t>Total </a:t>
                      </a:r>
                      <a:r>
                        <a:rPr lang="en-US" sz="1300" b="1" dirty="0" err="1" smtClean="0"/>
                        <a:t>passiva</a:t>
                      </a:r>
                      <a:endParaRPr lang="en-US" sz="1300" b="1" dirty="0"/>
                    </a:p>
                  </a:txBody>
                  <a:tcPr marL="83326" marR="83326"/>
                </a:tc>
                <a:tc>
                  <a:txBody>
                    <a:bodyPr/>
                    <a:lstStyle/>
                    <a:p>
                      <a:r>
                        <a:rPr lang="en-US" sz="1300" b="1" dirty="0" smtClean="0"/>
                        <a:t>56.210.000</a:t>
                      </a:r>
                      <a:endParaRPr lang="en-US" sz="1300" b="1" dirty="0"/>
                    </a:p>
                  </a:txBody>
                  <a:tcPr marL="83326" marR="83326"/>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9144000" cy="642938"/>
          </a:xfrm>
        </p:spPr>
        <p:txBody>
          <a:bodyPr/>
          <a:lstStyle/>
          <a:p>
            <a:pPr fontAlgn="auto">
              <a:spcAft>
                <a:spcPts val="0"/>
              </a:spcAft>
              <a:defRPr/>
            </a:pPr>
            <a:r>
              <a:rPr lang="en-US" sz="2000" dirty="0" err="1" smtClean="0">
                <a:solidFill>
                  <a:schemeClr val="tx2">
                    <a:satMod val="130000"/>
                  </a:schemeClr>
                </a:solidFill>
              </a:rPr>
              <a:t>Contoh</a:t>
            </a:r>
            <a:r>
              <a:rPr lang="en-US" sz="2000" dirty="0" smtClean="0">
                <a:solidFill>
                  <a:schemeClr val="tx2">
                    <a:satMod val="130000"/>
                  </a:schemeClr>
                </a:solidFill>
              </a:rPr>
              <a:t> </a:t>
            </a:r>
            <a:r>
              <a:rPr lang="en-US" sz="2000" dirty="0" err="1" smtClean="0">
                <a:solidFill>
                  <a:schemeClr val="tx2">
                    <a:satMod val="130000"/>
                  </a:schemeClr>
                </a:solidFill>
              </a:rPr>
              <a:t>perhitungan</a:t>
            </a:r>
            <a:r>
              <a:rPr lang="en-US" sz="2000" dirty="0" smtClean="0">
                <a:solidFill>
                  <a:schemeClr val="tx2">
                    <a:satMod val="130000"/>
                  </a:schemeClr>
                </a:solidFill>
              </a:rPr>
              <a:t> </a:t>
            </a:r>
            <a:r>
              <a:rPr lang="en-US" sz="2000" dirty="0" err="1" smtClean="0">
                <a:solidFill>
                  <a:schemeClr val="tx2">
                    <a:satMod val="130000"/>
                  </a:schemeClr>
                </a:solidFill>
              </a:rPr>
              <a:t>hasil</a:t>
            </a:r>
            <a:r>
              <a:rPr lang="en-US" sz="2000" dirty="0" smtClean="0">
                <a:solidFill>
                  <a:schemeClr val="tx2">
                    <a:satMod val="130000"/>
                  </a:schemeClr>
                </a:solidFill>
              </a:rPr>
              <a:t> </a:t>
            </a:r>
            <a:r>
              <a:rPr lang="en-US" sz="2000" dirty="0" err="1" smtClean="0">
                <a:solidFill>
                  <a:schemeClr val="tx2">
                    <a:satMod val="130000"/>
                  </a:schemeClr>
                </a:solidFill>
              </a:rPr>
              <a:t>usaha</a:t>
            </a:r>
            <a:endParaRPr lang="en-US" sz="2000" dirty="0" smtClean="0">
              <a:solidFill>
                <a:schemeClr val="tx2">
                  <a:satMod val="130000"/>
                </a:schemeClr>
              </a:solidFill>
            </a:endParaRPr>
          </a:p>
        </p:txBody>
      </p:sp>
      <p:graphicFrame>
        <p:nvGraphicFramePr>
          <p:cNvPr id="4" name="Content Placeholder 3"/>
          <p:cNvGraphicFramePr>
            <a:graphicFrameLocks noGrp="1"/>
          </p:cNvGraphicFramePr>
          <p:nvPr>
            <p:ph idx="1"/>
          </p:nvPr>
        </p:nvGraphicFramePr>
        <p:xfrm>
          <a:off x="0" y="428625"/>
          <a:ext cx="9143998" cy="6786620"/>
        </p:xfrm>
        <a:graphic>
          <a:graphicData uri="http://schemas.openxmlformats.org/drawingml/2006/table">
            <a:tbl>
              <a:tblPr firstRow="1" bandRow="1">
                <a:tableStyleId>{5C22544A-7EE6-4342-B048-85BDC9FD1C3A}</a:tableStyleId>
              </a:tblPr>
              <a:tblGrid>
                <a:gridCol w="3471332"/>
                <a:gridCol w="1947333"/>
                <a:gridCol w="1778000"/>
                <a:gridCol w="1947333"/>
              </a:tblGrid>
              <a:tr h="339331">
                <a:tc>
                  <a:txBody>
                    <a:bodyPr/>
                    <a:lstStyle/>
                    <a:p>
                      <a:r>
                        <a:rPr lang="en-US" sz="1300" dirty="0" smtClean="0"/>
                        <a:t>PARTISIPASI ANGGOTA</a:t>
                      </a:r>
                      <a:endParaRPr lang="en-US" sz="1300" dirty="0"/>
                    </a:p>
                  </a:txBody>
                  <a:tcPr marL="83326" marR="83326"/>
                </a:tc>
                <a:tc>
                  <a:txBody>
                    <a:bodyPr/>
                    <a:lstStyle/>
                    <a:p>
                      <a:r>
                        <a:rPr lang="en-US" sz="1300" dirty="0" smtClean="0"/>
                        <a:t>RP</a:t>
                      </a:r>
                      <a:endParaRPr lang="en-US" sz="1300" dirty="0"/>
                    </a:p>
                  </a:txBody>
                  <a:tcPr marL="83326" marR="83326"/>
                </a:tc>
                <a:tc>
                  <a:txBody>
                    <a:bodyPr/>
                    <a:lstStyle/>
                    <a:p>
                      <a:r>
                        <a:rPr lang="en-US" sz="1300" dirty="0" smtClean="0"/>
                        <a:t>RP</a:t>
                      </a:r>
                      <a:endParaRPr lang="en-US" sz="1300" dirty="0"/>
                    </a:p>
                  </a:txBody>
                  <a:tcPr marL="83326" marR="83326"/>
                </a:tc>
                <a:tc>
                  <a:txBody>
                    <a:bodyPr/>
                    <a:lstStyle/>
                    <a:p>
                      <a:r>
                        <a:rPr lang="en-US" sz="1300" dirty="0" smtClean="0"/>
                        <a:t>RP</a:t>
                      </a:r>
                      <a:endParaRPr lang="en-US" sz="1300" dirty="0"/>
                    </a:p>
                  </a:txBody>
                  <a:tcPr marL="83326" marR="83326"/>
                </a:tc>
              </a:tr>
              <a:tr h="339331">
                <a:tc>
                  <a:txBody>
                    <a:bodyPr/>
                    <a:lstStyle/>
                    <a:p>
                      <a:r>
                        <a:rPr lang="en-US" sz="1300" b="1" dirty="0" smtClean="0"/>
                        <a:t>PARTISIPASI</a:t>
                      </a:r>
                      <a:r>
                        <a:rPr lang="en-US" sz="1300" b="1" baseline="0" dirty="0" smtClean="0"/>
                        <a:t> BRUTO </a:t>
                      </a:r>
                      <a:endParaRPr lang="en-US" sz="1300" b="1"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PARTSP.JASA PINJM. ANGGOTA</a:t>
                      </a:r>
                      <a:endParaRPr lang="en-US" sz="1300" dirty="0"/>
                    </a:p>
                  </a:txBody>
                  <a:tcPr marL="83326" marR="83326"/>
                </a:tc>
                <a:tc>
                  <a:txBody>
                    <a:bodyPr/>
                    <a:lstStyle/>
                    <a:p>
                      <a:r>
                        <a:rPr lang="en-US" sz="1300" dirty="0" smtClean="0"/>
                        <a:t>853.750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PARTISPASI  JASA PROVISI</a:t>
                      </a:r>
                      <a:endParaRPr lang="en-US" sz="1300" dirty="0"/>
                    </a:p>
                  </a:txBody>
                  <a:tcPr marL="83326" marR="83326"/>
                </a:tc>
                <a:tc>
                  <a:txBody>
                    <a:bodyPr/>
                    <a:lstStyle/>
                    <a:p>
                      <a:r>
                        <a:rPr lang="en-US" sz="1300" dirty="0" smtClean="0"/>
                        <a:t>    30.000    ( +)</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b="1" dirty="0" smtClean="0"/>
                        <a:t>JUMLAH PARTSPS BRUTO</a:t>
                      </a:r>
                      <a:endParaRPr lang="en-US" sz="1300" b="1" dirty="0"/>
                    </a:p>
                  </a:txBody>
                  <a:tcPr marL="83326" marR="83326"/>
                </a:tc>
                <a:tc>
                  <a:txBody>
                    <a:bodyPr/>
                    <a:lstStyle/>
                    <a:p>
                      <a:endParaRPr lang="en-US" sz="1300" b="1" dirty="0"/>
                    </a:p>
                  </a:txBody>
                  <a:tcPr marL="83326" marR="83326"/>
                </a:tc>
                <a:tc>
                  <a:txBody>
                    <a:bodyPr/>
                    <a:lstStyle/>
                    <a:p>
                      <a:r>
                        <a:rPr lang="en-US" sz="1300" b="1" dirty="0" smtClean="0"/>
                        <a:t>883.750</a:t>
                      </a:r>
                      <a:endParaRPr lang="en-US" sz="1300" b="1" dirty="0"/>
                    </a:p>
                  </a:txBody>
                  <a:tcPr marL="83326" marR="83326"/>
                </a:tc>
                <a:tc>
                  <a:txBody>
                    <a:bodyPr/>
                    <a:lstStyle/>
                    <a:p>
                      <a:endParaRPr lang="en-US" sz="1300"/>
                    </a:p>
                  </a:txBody>
                  <a:tcPr marL="83326" marR="83326"/>
                </a:tc>
              </a:tr>
              <a:tr h="339331">
                <a:tc>
                  <a:txBody>
                    <a:bodyPr/>
                    <a:lstStyle/>
                    <a:p>
                      <a:r>
                        <a:rPr lang="en-US" sz="1300" dirty="0" smtClean="0"/>
                        <a:t>BEBAN POKOK</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BIAYA BUNGA SIMP. ANGGOTA</a:t>
                      </a:r>
                      <a:endParaRPr lang="en-US" sz="1300" dirty="0"/>
                    </a:p>
                  </a:txBody>
                  <a:tcPr marL="83326" marR="83326"/>
                </a:tc>
                <a:tc>
                  <a:txBody>
                    <a:bodyPr/>
                    <a:lstStyle/>
                    <a:p>
                      <a:endParaRPr lang="en-US" sz="1300"/>
                    </a:p>
                  </a:txBody>
                  <a:tcPr marL="83326" marR="83326"/>
                </a:tc>
                <a:tc>
                  <a:txBody>
                    <a:bodyPr/>
                    <a:lstStyle/>
                    <a:p>
                      <a:r>
                        <a:rPr lang="en-US" sz="1300" dirty="0" smtClean="0"/>
                        <a:t>(176.875  )</a:t>
                      </a:r>
                      <a:endParaRPr lang="en-US" sz="1300" dirty="0"/>
                    </a:p>
                  </a:txBody>
                  <a:tcPr marL="83326" marR="83326"/>
                </a:tc>
                <a:tc>
                  <a:txBody>
                    <a:bodyPr/>
                    <a:lstStyle/>
                    <a:p>
                      <a:endParaRPr lang="en-US" sz="1300"/>
                    </a:p>
                  </a:txBody>
                  <a:tcPr marL="83326" marR="83326"/>
                </a:tc>
              </a:tr>
              <a:tr h="339331">
                <a:tc>
                  <a:txBody>
                    <a:bodyPr/>
                    <a:lstStyle/>
                    <a:p>
                      <a:r>
                        <a:rPr lang="en-US" sz="1300" b="1" dirty="0" smtClean="0"/>
                        <a:t>PARTSPS NETTO ANGGOTA</a:t>
                      </a:r>
                      <a:endParaRPr lang="en-US" sz="1300" b="1" dirty="0"/>
                    </a:p>
                  </a:txBody>
                  <a:tcPr marL="83326" marR="83326"/>
                </a:tc>
                <a:tc>
                  <a:txBody>
                    <a:bodyPr/>
                    <a:lstStyle/>
                    <a:p>
                      <a:endParaRPr lang="en-US" sz="1300" b="1" dirty="0"/>
                    </a:p>
                  </a:txBody>
                  <a:tcPr marL="83326" marR="83326"/>
                </a:tc>
                <a:tc>
                  <a:txBody>
                    <a:bodyPr/>
                    <a:lstStyle/>
                    <a:p>
                      <a:r>
                        <a:rPr lang="en-US" sz="1300" b="1" dirty="0" smtClean="0"/>
                        <a:t>706.875</a:t>
                      </a:r>
                      <a:endParaRPr lang="en-US" sz="1300" b="1" dirty="0"/>
                    </a:p>
                  </a:txBody>
                  <a:tcPr marL="83326" marR="83326"/>
                </a:tc>
                <a:tc>
                  <a:txBody>
                    <a:bodyPr/>
                    <a:lstStyle/>
                    <a:p>
                      <a:endParaRPr lang="en-US" sz="1300"/>
                    </a:p>
                  </a:txBody>
                  <a:tcPr marL="83326" marR="83326"/>
                </a:tc>
              </a:tr>
              <a:tr h="339331">
                <a:tc>
                  <a:txBody>
                    <a:bodyPr/>
                    <a:lstStyle/>
                    <a:p>
                      <a:r>
                        <a:rPr lang="en-US" sz="1300" dirty="0" smtClean="0"/>
                        <a:t>PENDAPATAN NON ANGGOTA</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PENDAPATAN BUNGA</a:t>
                      </a:r>
                      <a:endParaRPr lang="en-US" sz="1300" dirty="0"/>
                    </a:p>
                  </a:txBody>
                  <a:tcPr marL="83326" marR="83326"/>
                </a:tc>
                <a:tc>
                  <a:txBody>
                    <a:bodyPr/>
                    <a:lstStyle/>
                    <a:p>
                      <a:r>
                        <a:rPr lang="en-US" sz="1300" dirty="0" smtClean="0"/>
                        <a:t>273.000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HARGA POKOK</a:t>
                      </a:r>
                      <a:endParaRPr lang="en-US" sz="1300" dirty="0"/>
                    </a:p>
                  </a:txBody>
                  <a:tcPr marL="83326" marR="83326"/>
                </a:tc>
                <a:tc>
                  <a:txBody>
                    <a:bodyPr/>
                    <a:lstStyle/>
                    <a:p>
                      <a:r>
                        <a:rPr lang="en-US" sz="1300" dirty="0" smtClean="0"/>
                        <a:t>   22.389</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LABA KOTOR NON ANGGOTA</a:t>
                      </a:r>
                      <a:endParaRPr lang="en-US" sz="1300" dirty="0"/>
                    </a:p>
                  </a:txBody>
                  <a:tcPr marL="83326" marR="83326"/>
                </a:tc>
                <a:tc>
                  <a:txBody>
                    <a:bodyPr/>
                    <a:lstStyle/>
                    <a:p>
                      <a:endParaRPr lang="en-US" sz="1300"/>
                    </a:p>
                  </a:txBody>
                  <a:tcPr marL="83326" marR="83326"/>
                </a:tc>
                <a:tc>
                  <a:txBody>
                    <a:bodyPr/>
                    <a:lstStyle/>
                    <a:p>
                      <a:endParaRPr lang="en-US" sz="1300" dirty="0"/>
                    </a:p>
                  </a:txBody>
                  <a:tcPr marL="83326" marR="83326"/>
                </a:tc>
                <a:tc>
                  <a:txBody>
                    <a:bodyPr/>
                    <a:lstStyle/>
                    <a:p>
                      <a:r>
                        <a:rPr lang="en-US" sz="1300" dirty="0" smtClean="0"/>
                        <a:t>250.611</a:t>
                      </a:r>
                      <a:endParaRPr lang="en-US" sz="1300" dirty="0"/>
                    </a:p>
                  </a:txBody>
                  <a:tcPr marL="83326" marR="83326"/>
                </a:tc>
              </a:tr>
              <a:tr h="339331">
                <a:tc>
                  <a:txBody>
                    <a:bodyPr/>
                    <a:lstStyle/>
                    <a:p>
                      <a:r>
                        <a:rPr lang="en-US" sz="1300" b="1" dirty="0" smtClean="0"/>
                        <a:t>BEBAN USAHA :</a:t>
                      </a:r>
                      <a:endParaRPr lang="en-US" sz="1300" b="1" dirty="0"/>
                    </a:p>
                  </a:txBody>
                  <a:tcPr marL="83326" marR="83326"/>
                </a:tc>
                <a:tc>
                  <a:txBody>
                    <a:bodyPr/>
                    <a:lstStyle/>
                    <a:p>
                      <a:endParaRPr lang="en-US" sz="130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BIAYA BUNGA PINJAMAN</a:t>
                      </a:r>
                      <a:endParaRPr lang="en-US" sz="1300" dirty="0"/>
                    </a:p>
                  </a:txBody>
                  <a:tcPr marL="83326" marR="83326"/>
                </a:tc>
                <a:tc>
                  <a:txBody>
                    <a:bodyPr/>
                    <a:lstStyle/>
                    <a:p>
                      <a:r>
                        <a:rPr lang="en-US" sz="1300" dirty="0" smtClean="0"/>
                        <a:t>270.500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HONOR KARYAWAN</a:t>
                      </a:r>
                      <a:endParaRPr lang="en-US" sz="1300" dirty="0"/>
                    </a:p>
                  </a:txBody>
                  <a:tcPr marL="83326" marR="83326"/>
                </a:tc>
                <a:tc>
                  <a:txBody>
                    <a:bodyPr/>
                    <a:lstStyle/>
                    <a:p>
                      <a:r>
                        <a:rPr lang="en-US" sz="1300" dirty="0" smtClean="0"/>
                        <a:t>250.000</a:t>
                      </a:r>
                      <a:endParaRPr lang="en-US" sz="1300" dirty="0"/>
                    </a:p>
                  </a:txBody>
                  <a:tcPr marL="83326" marR="83326"/>
                </a:tc>
                <a:tc>
                  <a:txBody>
                    <a:bodyPr/>
                    <a:lstStyle/>
                    <a:p>
                      <a:endParaRPr lang="en-US" sz="1300"/>
                    </a:p>
                  </a:txBody>
                  <a:tcPr marL="83326" marR="83326"/>
                </a:tc>
                <a:tc>
                  <a:txBody>
                    <a:bodyPr/>
                    <a:lstStyle/>
                    <a:p>
                      <a:endParaRPr lang="en-US" sz="1300" dirty="0"/>
                    </a:p>
                  </a:txBody>
                  <a:tcPr marL="83326" marR="83326"/>
                </a:tc>
              </a:tr>
              <a:tr h="339331">
                <a:tc>
                  <a:txBody>
                    <a:bodyPr/>
                    <a:lstStyle/>
                    <a:p>
                      <a:r>
                        <a:rPr lang="en-US" sz="1300" dirty="0" smtClean="0"/>
                        <a:t>PENYUSUTAN</a:t>
                      </a:r>
                      <a:endParaRPr lang="en-US" sz="1300" dirty="0"/>
                    </a:p>
                  </a:txBody>
                  <a:tcPr marL="83326" marR="83326"/>
                </a:tc>
                <a:tc>
                  <a:txBody>
                    <a:bodyPr/>
                    <a:lstStyle/>
                    <a:p>
                      <a:r>
                        <a:rPr lang="en-US" sz="1300" dirty="0" smtClean="0"/>
                        <a:t>90.000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LAIN-LAIN</a:t>
                      </a:r>
                      <a:endParaRPr lang="en-US" sz="1300" dirty="0"/>
                    </a:p>
                  </a:txBody>
                  <a:tcPr marL="83326" marR="83326"/>
                </a:tc>
                <a:tc>
                  <a:txBody>
                    <a:bodyPr/>
                    <a:lstStyle/>
                    <a:p>
                      <a:r>
                        <a:rPr lang="en-US" sz="1300" dirty="0" smtClean="0"/>
                        <a:t>150.250</a:t>
                      </a:r>
                      <a:endParaRPr lang="en-US" sz="1300"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b="1" dirty="0" smtClean="0"/>
                        <a:t>JUMLAH BEBAN USAHA</a:t>
                      </a:r>
                      <a:endParaRPr lang="en-US" sz="1300" b="1" dirty="0"/>
                    </a:p>
                  </a:txBody>
                  <a:tcPr marL="83326" marR="83326"/>
                </a:tc>
                <a:tc>
                  <a:txBody>
                    <a:bodyPr/>
                    <a:lstStyle/>
                    <a:p>
                      <a:r>
                        <a:rPr lang="en-US" sz="1300" b="1" dirty="0" smtClean="0"/>
                        <a:t>760.750</a:t>
                      </a:r>
                      <a:endParaRPr lang="en-US" sz="1300" b="1" dirty="0"/>
                    </a:p>
                  </a:txBody>
                  <a:tcPr marL="83326" marR="83326"/>
                </a:tc>
                <a:tc>
                  <a:txBody>
                    <a:bodyPr/>
                    <a:lstStyle/>
                    <a:p>
                      <a:endParaRPr lang="en-US" sz="1300"/>
                    </a:p>
                  </a:txBody>
                  <a:tcPr marL="83326" marR="83326"/>
                </a:tc>
                <a:tc>
                  <a:txBody>
                    <a:bodyPr/>
                    <a:lstStyle/>
                    <a:p>
                      <a:endParaRPr lang="en-US" sz="1300"/>
                    </a:p>
                  </a:txBody>
                  <a:tcPr marL="83326" marR="83326"/>
                </a:tc>
              </a:tr>
              <a:tr h="339331">
                <a:tc>
                  <a:txBody>
                    <a:bodyPr/>
                    <a:lstStyle/>
                    <a:p>
                      <a:r>
                        <a:rPr lang="en-US" sz="1300" dirty="0" smtClean="0"/>
                        <a:t>JUMLH BEBAN USH ANGGOTA</a:t>
                      </a:r>
                      <a:endParaRPr lang="en-US" sz="1300" dirty="0"/>
                    </a:p>
                  </a:txBody>
                  <a:tcPr marL="83326" marR="83326"/>
                </a:tc>
                <a:tc>
                  <a:txBody>
                    <a:bodyPr/>
                    <a:lstStyle/>
                    <a:p>
                      <a:endParaRPr lang="en-US" sz="1300"/>
                    </a:p>
                  </a:txBody>
                  <a:tcPr marL="83326" marR="83326"/>
                </a:tc>
                <a:tc>
                  <a:txBody>
                    <a:bodyPr/>
                    <a:lstStyle/>
                    <a:p>
                      <a:r>
                        <a:rPr lang="en-US" sz="1300" dirty="0" smtClean="0"/>
                        <a:t>581.213</a:t>
                      </a:r>
                      <a:endParaRPr lang="en-US" sz="1300" dirty="0"/>
                    </a:p>
                  </a:txBody>
                  <a:tcPr marL="83326" marR="83326"/>
                </a:tc>
                <a:tc>
                  <a:txBody>
                    <a:bodyPr/>
                    <a:lstStyle/>
                    <a:p>
                      <a:endParaRPr lang="en-US" sz="1300"/>
                    </a:p>
                  </a:txBody>
                  <a:tcPr marL="83326" marR="83326"/>
                </a:tc>
              </a:tr>
              <a:tr h="339331">
                <a:tc>
                  <a:txBody>
                    <a:bodyPr/>
                    <a:lstStyle/>
                    <a:p>
                      <a:endParaRPr lang="en-US" sz="1300" dirty="0"/>
                    </a:p>
                  </a:txBody>
                  <a:tcPr marL="83326" marR="83326"/>
                </a:tc>
                <a:tc>
                  <a:txBody>
                    <a:bodyPr/>
                    <a:lstStyle/>
                    <a:p>
                      <a:endParaRPr lang="en-US" sz="1300"/>
                    </a:p>
                  </a:txBody>
                  <a:tcPr marL="83326" marR="83326"/>
                </a:tc>
                <a:tc>
                  <a:txBody>
                    <a:bodyPr/>
                    <a:lstStyle/>
                    <a:p>
                      <a:endParaRPr lang="en-US" sz="1300" dirty="0"/>
                    </a:p>
                  </a:txBody>
                  <a:tcPr marL="83326" marR="83326"/>
                </a:tc>
                <a:tc>
                  <a:txBody>
                    <a:bodyPr/>
                    <a:lstStyle/>
                    <a:p>
                      <a:endParaRPr lang="en-US" sz="1300" dirty="0"/>
                    </a:p>
                  </a:txBody>
                  <a:tcPr marL="83326" marR="83326"/>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fontAlgn="auto">
              <a:spcAft>
                <a:spcPts val="0"/>
              </a:spcAft>
              <a:defRPr/>
            </a:pPr>
            <a:r>
              <a:rPr lang="en-US" smtClean="0">
                <a:solidFill>
                  <a:schemeClr val="tx2">
                    <a:satMod val="130000"/>
                  </a:schemeClr>
                </a:solidFill>
              </a:rPr>
              <a:t>LAP PHU</a:t>
            </a:r>
          </a:p>
        </p:txBody>
      </p:sp>
      <p:graphicFrame>
        <p:nvGraphicFramePr>
          <p:cNvPr id="4" name="Content Placeholder 3"/>
          <p:cNvGraphicFramePr>
            <a:graphicFrameLocks noGrp="1"/>
          </p:cNvGraphicFramePr>
          <p:nvPr>
            <p:ph idx="1"/>
          </p:nvPr>
        </p:nvGraphicFramePr>
        <p:xfrm>
          <a:off x="0" y="1447800"/>
          <a:ext cx="8934448" cy="5410199"/>
        </p:xfrm>
        <a:graphic>
          <a:graphicData uri="http://schemas.openxmlformats.org/drawingml/2006/table">
            <a:tbl>
              <a:tblPr firstRow="1" bandRow="1">
                <a:tableStyleId>{5C22544A-7EE6-4342-B048-85BDC9FD1C3A}</a:tableStyleId>
              </a:tblPr>
              <a:tblGrid>
                <a:gridCol w="3970866"/>
                <a:gridCol w="1819980"/>
                <a:gridCol w="1571801"/>
                <a:gridCol w="1571801"/>
              </a:tblGrid>
              <a:tr h="504399">
                <a:tc>
                  <a:txBody>
                    <a:bodyPr/>
                    <a:lstStyle/>
                    <a:p>
                      <a:endParaRPr lang="en-US" dirty="0"/>
                    </a:p>
                  </a:txBody>
                  <a:tcPr marL="83326" marR="83326"/>
                </a:tc>
                <a:tc>
                  <a:txBody>
                    <a:bodyPr/>
                    <a:lstStyle/>
                    <a:p>
                      <a:r>
                        <a:rPr lang="en-US" dirty="0" smtClean="0"/>
                        <a:t>RP</a:t>
                      </a:r>
                      <a:endParaRPr lang="en-US" dirty="0"/>
                    </a:p>
                  </a:txBody>
                  <a:tcPr marL="83326" marR="83326"/>
                </a:tc>
                <a:tc>
                  <a:txBody>
                    <a:bodyPr/>
                    <a:lstStyle/>
                    <a:p>
                      <a:r>
                        <a:rPr lang="en-US" dirty="0" smtClean="0"/>
                        <a:t>RP</a:t>
                      </a:r>
                      <a:endParaRPr lang="en-US" dirty="0"/>
                    </a:p>
                  </a:txBody>
                  <a:tcPr marL="83326" marR="83326"/>
                </a:tc>
                <a:tc>
                  <a:txBody>
                    <a:bodyPr/>
                    <a:lstStyle/>
                    <a:p>
                      <a:r>
                        <a:rPr lang="en-US" dirty="0" smtClean="0"/>
                        <a:t>RP</a:t>
                      </a:r>
                      <a:endParaRPr lang="en-US" dirty="0"/>
                    </a:p>
                  </a:txBody>
                  <a:tcPr marL="83326" marR="83326"/>
                </a:tc>
              </a:tr>
              <a:tr h="504399">
                <a:tc>
                  <a:txBody>
                    <a:bodyPr/>
                    <a:lstStyle/>
                    <a:p>
                      <a:r>
                        <a:rPr lang="en-US" dirty="0" smtClean="0"/>
                        <a:t>JUMLAH BEBAN USAHA ANGGOTA</a:t>
                      </a:r>
                      <a:endParaRPr lang="en-US" dirty="0"/>
                    </a:p>
                  </a:txBody>
                  <a:tcPr marL="83326" marR="83326"/>
                </a:tc>
                <a:tc>
                  <a:txBody>
                    <a:bodyPr/>
                    <a:lstStyle/>
                    <a:p>
                      <a:endParaRPr lang="en-US"/>
                    </a:p>
                  </a:txBody>
                  <a:tcPr marL="83326" marR="83326"/>
                </a:tc>
                <a:tc>
                  <a:txBody>
                    <a:bodyPr/>
                    <a:lstStyle/>
                    <a:p>
                      <a:r>
                        <a:rPr lang="en-US" dirty="0" smtClean="0"/>
                        <a:t>581.213</a:t>
                      </a:r>
                      <a:endParaRPr lang="en-US" dirty="0"/>
                    </a:p>
                  </a:txBody>
                  <a:tcPr marL="83326" marR="83326"/>
                </a:tc>
                <a:tc>
                  <a:txBody>
                    <a:bodyPr/>
                    <a:lstStyle/>
                    <a:p>
                      <a:endParaRPr lang="en-US"/>
                    </a:p>
                  </a:txBody>
                  <a:tcPr marL="83326" marR="83326"/>
                </a:tc>
              </a:tr>
              <a:tr h="504399">
                <a:tc>
                  <a:txBody>
                    <a:bodyPr/>
                    <a:lstStyle/>
                    <a:p>
                      <a:r>
                        <a:rPr lang="en-US" dirty="0" smtClean="0"/>
                        <a:t>BEBAN PERKOPERASIAN</a:t>
                      </a:r>
                      <a:endParaRPr lang="en-US" dirty="0"/>
                    </a:p>
                  </a:txBody>
                  <a:tcPr marL="83326" marR="83326"/>
                </a:tc>
                <a:tc>
                  <a:txBody>
                    <a:bodyPr/>
                    <a:lstStyle/>
                    <a:p>
                      <a:endParaRPr lang="en-US"/>
                    </a:p>
                  </a:txBody>
                  <a:tcPr marL="83326" marR="83326"/>
                </a:tc>
                <a:tc>
                  <a:txBody>
                    <a:bodyPr/>
                    <a:lstStyle/>
                    <a:p>
                      <a:r>
                        <a:rPr lang="en-US" dirty="0" smtClean="0"/>
                        <a:t>100.000</a:t>
                      </a:r>
                      <a:endParaRPr lang="en-US" dirty="0"/>
                    </a:p>
                  </a:txBody>
                  <a:tcPr marL="83326" marR="83326"/>
                </a:tc>
                <a:tc>
                  <a:txBody>
                    <a:bodyPr/>
                    <a:lstStyle/>
                    <a:p>
                      <a:endParaRPr lang="en-US"/>
                    </a:p>
                  </a:txBody>
                  <a:tcPr marL="83326" marR="83326"/>
                </a:tc>
              </a:tr>
              <a:tr h="870608">
                <a:tc>
                  <a:txBody>
                    <a:bodyPr/>
                    <a:lstStyle/>
                    <a:p>
                      <a:r>
                        <a:rPr lang="en-US" b="1" dirty="0" smtClean="0"/>
                        <a:t>SISA</a:t>
                      </a:r>
                      <a:r>
                        <a:rPr lang="en-US" b="1" baseline="0" dirty="0" smtClean="0"/>
                        <a:t> PARTISIPASI ANGGOTA (SPA)</a:t>
                      </a:r>
                      <a:endParaRPr lang="en-US" b="1" dirty="0"/>
                    </a:p>
                  </a:txBody>
                  <a:tcPr marL="83326" marR="83326"/>
                </a:tc>
                <a:tc>
                  <a:txBody>
                    <a:bodyPr/>
                    <a:lstStyle/>
                    <a:p>
                      <a:endParaRPr lang="en-US" b="1" dirty="0"/>
                    </a:p>
                  </a:txBody>
                  <a:tcPr marL="83326" marR="83326"/>
                </a:tc>
                <a:tc>
                  <a:txBody>
                    <a:bodyPr/>
                    <a:lstStyle/>
                    <a:p>
                      <a:r>
                        <a:rPr lang="en-US" b="1" dirty="0" smtClean="0"/>
                        <a:t>   25.662</a:t>
                      </a:r>
                      <a:endParaRPr lang="en-US" b="1" dirty="0"/>
                    </a:p>
                  </a:txBody>
                  <a:tcPr marL="83326" marR="83326"/>
                </a:tc>
                <a:tc>
                  <a:txBody>
                    <a:bodyPr/>
                    <a:lstStyle/>
                    <a:p>
                      <a:endParaRPr lang="en-US"/>
                    </a:p>
                  </a:txBody>
                  <a:tcPr marL="83326" marR="83326"/>
                </a:tc>
              </a:tr>
              <a:tr h="504399">
                <a:tc>
                  <a:txBody>
                    <a:bodyPr/>
                    <a:lstStyle/>
                    <a:p>
                      <a:r>
                        <a:rPr lang="en-US" dirty="0" smtClean="0"/>
                        <a:t>JUMLH BEBAN USAH NON ANGGOTA</a:t>
                      </a:r>
                      <a:endParaRPr lang="en-US" dirty="0"/>
                    </a:p>
                  </a:txBody>
                  <a:tcPr marL="83326" marR="83326"/>
                </a:tc>
                <a:tc>
                  <a:txBody>
                    <a:bodyPr/>
                    <a:lstStyle/>
                    <a:p>
                      <a:endParaRPr lang="en-US" dirty="0"/>
                    </a:p>
                  </a:txBody>
                  <a:tcPr marL="83326" marR="83326"/>
                </a:tc>
                <a:tc>
                  <a:txBody>
                    <a:bodyPr/>
                    <a:lstStyle/>
                    <a:p>
                      <a:endParaRPr lang="en-US"/>
                    </a:p>
                  </a:txBody>
                  <a:tcPr marL="83326" marR="83326"/>
                </a:tc>
                <a:tc>
                  <a:txBody>
                    <a:bodyPr/>
                    <a:lstStyle/>
                    <a:p>
                      <a:r>
                        <a:rPr lang="en-US" dirty="0" smtClean="0"/>
                        <a:t>179.537</a:t>
                      </a:r>
                      <a:endParaRPr lang="en-US" dirty="0"/>
                    </a:p>
                  </a:txBody>
                  <a:tcPr marL="83326" marR="83326"/>
                </a:tc>
              </a:tr>
              <a:tr h="504399">
                <a:tc>
                  <a:txBody>
                    <a:bodyPr/>
                    <a:lstStyle/>
                    <a:p>
                      <a:r>
                        <a:rPr lang="en-US" dirty="0" smtClean="0"/>
                        <a:t>LABA USAHA</a:t>
                      </a:r>
                      <a:endParaRPr lang="en-US" dirty="0"/>
                    </a:p>
                  </a:txBody>
                  <a:tcPr marL="83326" marR="83326"/>
                </a:tc>
                <a:tc>
                  <a:txBody>
                    <a:bodyPr/>
                    <a:lstStyle/>
                    <a:p>
                      <a:endParaRPr lang="en-US"/>
                    </a:p>
                  </a:txBody>
                  <a:tcPr marL="83326" marR="83326"/>
                </a:tc>
                <a:tc>
                  <a:txBody>
                    <a:bodyPr/>
                    <a:lstStyle/>
                    <a:p>
                      <a:endParaRPr lang="en-US"/>
                    </a:p>
                  </a:txBody>
                  <a:tcPr marL="83326" marR="83326"/>
                </a:tc>
                <a:tc>
                  <a:txBody>
                    <a:bodyPr/>
                    <a:lstStyle/>
                    <a:p>
                      <a:r>
                        <a:rPr lang="en-US" dirty="0" smtClean="0"/>
                        <a:t>    71.074</a:t>
                      </a:r>
                      <a:endParaRPr lang="en-US" dirty="0"/>
                    </a:p>
                  </a:txBody>
                  <a:tcPr marL="83326" marR="83326"/>
                </a:tc>
              </a:tr>
              <a:tr h="504399">
                <a:tc>
                  <a:txBody>
                    <a:bodyPr/>
                    <a:lstStyle/>
                    <a:p>
                      <a:r>
                        <a:rPr lang="en-US" b="1" dirty="0" smtClean="0"/>
                        <a:t>SPA + LABA USAH</a:t>
                      </a:r>
                      <a:endParaRPr lang="en-US" b="1" dirty="0"/>
                    </a:p>
                  </a:txBody>
                  <a:tcPr marL="83326" marR="83326"/>
                </a:tc>
                <a:tc>
                  <a:txBody>
                    <a:bodyPr/>
                    <a:lstStyle/>
                    <a:p>
                      <a:endParaRPr lang="en-US" b="1" dirty="0"/>
                    </a:p>
                  </a:txBody>
                  <a:tcPr marL="83326" marR="83326"/>
                </a:tc>
                <a:tc>
                  <a:txBody>
                    <a:bodyPr/>
                    <a:lstStyle/>
                    <a:p>
                      <a:endParaRPr lang="en-US" b="1" dirty="0"/>
                    </a:p>
                  </a:txBody>
                  <a:tcPr marL="83326" marR="83326"/>
                </a:tc>
                <a:tc>
                  <a:txBody>
                    <a:bodyPr/>
                    <a:lstStyle/>
                    <a:p>
                      <a:r>
                        <a:rPr lang="en-US" b="1" dirty="0" smtClean="0"/>
                        <a:t>96.736</a:t>
                      </a:r>
                      <a:endParaRPr lang="en-US" b="1" dirty="0"/>
                    </a:p>
                  </a:txBody>
                  <a:tcPr marL="83326" marR="83326"/>
                </a:tc>
              </a:tr>
              <a:tr h="504399">
                <a:tc>
                  <a:txBody>
                    <a:bodyPr/>
                    <a:lstStyle/>
                    <a:p>
                      <a:r>
                        <a:rPr lang="en-US" dirty="0" smtClean="0"/>
                        <a:t>PENDAPATAN</a:t>
                      </a:r>
                      <a:r>
                        <a:rPr lang="en-US" baseline="0" dirty="0" smtClean="0"/>
                        <a:t> LAIN-LAIN</a:t>
                      </a:r>
                      <a:endParaRPr lang="en-US" dirty="0"/>
                    </a:p>
                  </a:txBody>
                  <a:tcPr marL="83326" marR="83326"/>
                </a:tc>
                <a:tc>
                  <a:txBody>
                    <a:bodyPr/>
                    <a:lstStyle/>
                    <a:p>
                      <a:endParaRPr lang="en-US"/>
                    </a:p>
                  </a:txBody>
                  <a:tcPr marL="83326" marR="83326"/>
                </a:tc>
                <a:tc>
                  <a:txBody>
                    <a:bodyPr/>
                    <a:lstStyle/>
                    <a:p>
                      <a:endParaRPr lang="en-US"/>
                    </a:p>
                  </a:txBody>
                  <a:tcPr marL="83326" marR="83326"/>
                </a:tc>
                <a:tc>
                  <a:txBody>
                    <a:bodyPr/>
                    <a:lstStyle/>
                    <a:p>
                      <a:r>
                        <a:rPr lang="en-US" dirty="0" smtClean="0"/>
                        <a:t>400.000</a:t>
                      </a:r>
                      <a:endParaRPr lang="en-US" dirty="0"/>
                    </a:p>
                  </a:txBody>
                  <a:tcPr marL="83326" marR="83326"/>
                </a:tc>
              </a:tr>
              <a:tr h="504399">
                <a:tc>
                  <a:txBody>
                    <a:bodyPr/>
                    <a:lstStyle/>
                    <a:p>
                      <a:r>
                        <a:rPr lang="en-US" b="1" dirty="0" smtClean="0"/>
                        <a:t>SHU SEBELUM PAJAK</a:t>
                      </a:r>
                      <a:endParaRPr lang="en-US" b="1" dirty="0"/>
                    </a:p>
                  </a:txBody>
                  <a:tcPr marL="83326" marR="83326"/>
                </a:tc>
                <a:tc>
                  <a:txBody>
                    <a:bodyPr/>
                    <a:lstStyle/>
                    <a:p>
                      <a:endParaRPr lang="en-US" b="1" dirty="0"/>
                    </a:p>
                  </a:txBody>
                  <a:tcPr marL="83326" marR="83326"/>
                </a:tc>
                <a:tc>
                  <a:txBody>
                    <a:bodyPr/>
                    <a:lstStyle/>
                    <a:p>
                      <a:endParaRPr lang="en-US" b="1" dirty="0"/>
                    </a:p>
                  </a:txBody>
                  <a:tcPr marL="83326" marR="83326"/>
                </a:tc>
                <a:tc>
                  <a:txBody>
                    <a:bodyPr/>
                    <a:lstStyle/>
                    <a:p>
                      <a:r>
                        <a:rPr lang="en-US" b="1" dirty="0" smtClean="0"/>
                        <a:t>496.736</a:t>
                      </a:r>
                      <a:endParaRPr lang="en-US" b="1" dirty="0"/>
                    </a:p>
                  </a:txBody>
                  <a:tcPr marL="83326" marR="83326"/>
                </a:tc>
              </a:tr>
              <a:tr h="504399">
                <a:tc>
                  <a:txBody>
                    <a:bodyPr/>
                    <a:lstStyle/>
                    <a:p>
                      <a:endParaRPr lang="en-US"/>
                    </a:p>
                  </a:txBody>
                  <a:tcPr marL="83326" marR="83326"/>
                </a:tc>
                <a:tc>
                  <a:txBody>
                    <a:bodyPr/>
                    <a:lstStyle/>
                    <a:p>
                      <a:endParaRPr lang="en-US"/>
                    </a:p>
                  </a:txBody>
                  <a:tcPr marL="83326" marR="83326"/>
                </a:tc>
                <a:tc>
                  <a:txBody>
                    <a:bodyPr/>
                    <a:lstStyle/>
                    <a:p>
                      <a:endParaRPr lang="en-US"/>
                    </a:p>
                  </a:txBody>
                  <a:tcPr marL="83326" marR="83326"/>
                </a:tc>
                <a:tc>
                  <a:txBody>
                    <a:bodyPr/>
                    <a:lstStyle/>
                    <a:p>
                      <a:endParaRPr lang="en-US" dirty="0"/>
                    </a:p>
                  </a:txBody>
                  <a:tcPr marL="83326" marR="83326"/>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b. Laporan laba-rugi</a:t>
            </a:r>
          </a:p>
        </p:txBody>
      </p:sp>
      <p:sp>
        <p:nvSpPr>
          <p:cNvPr id="8195" name="Rectangle 3"/>
          <p:cNvSpPr>
            <a:spLocks noGrp="1" noChangeArrowheads="1"/>
          </p:cNvSpPr>
          <p:nvPr>
            <p:ph type="body" idx="1"/>
          </p:nvPr>
        </p:nvSpPr>
        <p:spPr/>
        <p:txBody>
          <a:bodyPr/>
          <a:lstStyle/>
          <a:p>
            <a:pPr eaLnBrk="1" hangingPunct="1">
              <a:defRPr/>
            </a:pPr>
            <a:r>
              <a:rPr lang="en-US" sz="2800" smtClean="0"/>
              <a:t>Laporan keuangan laba-rugi diharapkan bisa memberikan informasi yang berkaitan dengan tingkat keuntungan, risiko, fleksibilitas keuangan, dan kemampuan operasional perusahaan.</a:t>
            </a:r>
          </a:p>
          <a:p>
            <a:pPr eaLnBrk="1" hangingPunct="1">
              <a:defRPr/>
            </a:pPr>
            <a:r>
              <a:rPr lang="en-US" sz="2800" smtClean="0"/>
              <a:t>Tingkat keuntungan mencerminkan prestasi perusahaan secara keseluruhan.</a:t>
            </a:r>
          </a:p>
          <a:p>
            <a:pPr eaLnBrk="1" hangingPunct="1">
              <a:defRPr/>
            </a:pPr>
            <a:r>
              <a:rPr lang="en-US" sz="2800" smtClean="0"/>
              <a:t>Risiko berkaitan dengan ketidakpastian hasil yang akan diperoleh oleh perusahaan.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371600" y="2349500"/>
            <a:ext cx="7772400" cy="1470025"/>
          </a:xfrm>
        </p:spPr>
        <p:txBody>
          <a:bodyPr/>
          <a:lstStyle/>
          <a:p>
            <a:pPr eaLnBrk="1" hangingPunct="1">
              <a:defRPr/>
            </a:pPr>
            <a:r>
              <a:rPr lang="en-US" sz="4400" dirty="0" smtClean="0">
                <a:latin typeface="Copperplate Gothic Bold" pitchFamily="34" charset="0"/>
              </a:rPr>
              <a:t>ANALISIS LAPORAN KEUANGAN</a:t>
            </a:r>
          </a:p>
        </p:txBody>
      </p:sp>
      <p:sp>
        <p:nvSpPr>
          <p:cNvPr id="6" name="Subtitle 5"/>
          <p:cNvSpPr>
            <a:spLocks noGrp="1"/>
          </p:cNvSpPr>
          <p:nvPr>
            <p:ph type="subTitle" sz="quarter" idx="1"/>
          </p:nvPr>
        </p:nvSpPr>
        <p:spPr>
          <a:xfrm>
            <a:off x="0" y="6215063"/>
            <a:ext cx="9144000" cy="642937"/>
          </a:xfrm>
        </p:spPr>
        <p:txBody>
          <a:bodyPr/>
          <a:lstStyle/>
          <a:p>
            <a:pPr algn="r" eaLnBrk="1" hangingPunct="1">
              <a:defRPr/>
            </a:pPr>
            <a:r>
              <a:rPr lang="en-US" dirty="0" err="1" smtClean="0"/>
              <a:t>Pertemuan</a:t>
            </a:r>
            <a:r>
              <a:rPr lang="en-US" dirty="0" smtClean="0"/>
              <a:t> 1 </a:t>
            </a:r>
            <a:r>
              <a:rPr lang="en-US" dirty="0" err="1" smtClean="0"/>
              <a:t>dan</a:t>
            </a:r>
            <a:r>
              <a:rPr lang="en-US" dirty="0" smtClean="0"/>
              <a:t> 2</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7813"/>
            <a:ext cx="8229600" cy="198437"/>
          </a:xfrm>
        </p:spPr>
        <p:txBody>
          <a:bodyPr/>
          <a:lstStyle/>
          <a:p>
            <a:pPr eaLnBrk="1" hangingPunct="1">
              <a:defRPr/>
            </a:pPr>
            <a:r>
              <a:rPr lang="en-US" sz="3800" smtClean="0"/>
              <a:t>.</a:t>
            </a:r>
          </a:p>
        </p:txBody>
      </p:sp>
      <p:sp>
        <p:nvSpPr>
          <p:cNvPr id="9219" name="Rectangle 3"/>
          <p:cNvSpPr>
            <a:spLocks noGrp="1" noChangeArrowheads="1"/>
          </p:cNvSpPr>
          <p:nvPr>
            <p:ph type="body" idx="1"/>
          </p:nvPr>
        </p:nvSpPr>
        <p:spPr>
          <a:xfrm>
            <a:off x="457200" y="620713"/>
            <a:ext cx="8229600" cy="5510212"/>
          </a:xfrm>
        </p:spPr>
        <p:txBody>
          <a:bodyPr/>
          <a:lstStyle/>
          <a:p>
            <a:pPr eaLnBrk="1" hangingPunct="1">
              <a:defRPr/>
            </a:pPr>
            <a:r>
              <a:rPr lang="en-US" smtClean="0"/>
              <a:t>Fleksibilitas berkaitan dengan kemampuan perusahaan untuk menyesuaikan terhadap kesempatan atau kebutuhan tidak seperti yang diharapkan (kemampuan penyesuaian).</a:t>
            </a:r>
          </a:p>
          <a:p>
            <a:pPr eaLnBrk="1" hangingPunct="1">
              <a:defRPr/>
            </a:pPr>
            <a:r>
              <a:rPr lang="en-US" smtClean="0"/>
              <a:t>Kemampuan operasional mengacu pada kemampuan perusahaan menjaga aktivitas perusahaan berdasarkan tingkat kegiatan tertentu.</a:t>
            </a:r>
          </a:p>
          <a:p>
            <a:pPr eaLnBrk="1" hangingPunct="1">
              <a:defRPr/>
            </a:pPr>
            <a:r>
              <a:rPr lang="en-US" smtClean="0"/>
              <a:t>Laba = Pendapatan-Biaya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6"/>
          <p:cNvSpPr>
            <a:spLocks noGrp="1"/>
          </p:cNvSpPr>
          <p:nvPr>
            <p:ph idx="1"/>
          </p:nvPr>
        </p:nvSpPr>
        <p:spPr>
          <a:xfrm>
            <a:off x="428625" y="1643063"/>
            <a:ext cx="8429625" cy="4216400"/>
          </a:xfrm>
        </p:spPr>
        <p:txBody>
          <a:bodyPr/>
          <a:lstStyle/>
          <a:p>
            <a:pPr eaLnBrk="1" hangingPunct="1">
              <a:buFont typeface="Wingdings 2" pitchFamily="18" charset="2"/>
              <a:buNone/>
              <a:defRPr/>
            </a:pPr>
            <a:r>
              <a:rPr lang="id-ID" sz="2400" smtClean="0"/>
              <a:t>Pendapatan Bersih					 xxx</a:t>
            </a:r>
          </a:p>
          <a:p>
            <a:pPr eaLnBrk="1" hangingPunct="1">
              <a:buFont typeface="Wingdings 2" pitchFamily="18" charset="2"/>
              <a:buNone/>
              <a:defRPr/>
            </a:pPr>
            <a:r>
              <a:rPr lang="id-ID" sz="2400" smtClean="0"/>
              <a:t>	Biaya operasi			      		(xxx)</a:t>
            </a:r>
          </a:p>
          <a:p>
            <a:pPr eaLnBrk="1" hangingPunct="1">
              <a:buFont typeface="Wingdings 2" pitchFamily="18" charset="2"/>
              <a:buNone/>
              <a:defRPr/>
            </a:pPr>
            <a:r>
              <a:rPr lang="id-ID" sz="2400" smtClean="0"/>
              <a:t>	Depresiasi/Penyusutan		     		(xxx)</a:t>
            </a:r>
          </a:p>
          <a:p>
            <a:pPr eaLnBrk="1" hangingPunct="1">
              <a:buFont typeface="Wingdings 2" pitchFamily="18" charset="2"/>
              <a:buNone/>
              <a:defRPr/>
            </a:pPr>
            <a:r>
              <a:rPr lang="id-ID" sz="2400" smtClean="0"/>
              <a:t>Laba Operasi (EBIT)					 xxx</a:t>
            </a:r>
          </a:p>
          <a:p>
            <a:pPr eaLnBrk="1" hangingPunct="1">
              <a:buFont typeface="Wingdings 2" pitchFamily="18" charset="2"/>
              <a:buNone/>
              <a:defRPr/>
            </a:pPr>
            <a:r>
              <a:rPr lang="id-ID" sz="2400" smtClean="0"/>
              <a:t>	Biaya Bunga						(xxx)</a:t>
            </a:r>
          </a:p>
          <a:p>
            <a:pPr eaLnBrk="1" hangingPunct="1">
              <a:buFont typeface="Wingdings 2" pitchFamily="18" charset="2"/>
              <a:buNone/>
              <a:defRPr/>
            </a:pPr>
            <a:r>
              <a:rPr lang="id-ID" sz="2400" smtClean="0"/>
              <a:t>Laba Sebelum Pajak (EBT)		        		 xxx</a:t>
            </a:r>
          </a:p>
          <a:p>
            <a:pPr eaLnBrk="1" hangingPunct="1">
              <a:buFont typeface="Wingdings 2" pitchFamily="18" charset="2"/>
              <a:buNone/>
              <a:defRPr/>
            </a:pPr>
            <a:r>
              <a:rPr lang="id-ID" sz="2400" smtClean="0"/>
              <a:t>	Pajak						(xxx)</a:t>
            </a:r>
          </a:p>
          <a:p>
            <a:pPr eaLnBrk="1" hangingPunct="1">
              <a:buFont typeface="Wingdings 2" pitchFamily="18" charset="2"/>
              <a:buNone/>
              <a:defRPr/>
            </a:pPr>
            <a:r>
              <a:rPr lang="id-ID" sz="2400" b="1" smtClean="0"/>
              <a:t>Laba/Rugi Setelah Pajak (EAT)		            xxx</a:t>
            </a:r>
          </a:p>
        </p:txBody>
      </p:sp>
      <p:sp>
        <p:nvSpPr>
          <p:cNvPr id="23555" name="Title 5"/>
          <p:cNvSpPr>
            <a:spLocks noGrp="1"/>
          </p:cNvSpPr>
          <p:nvPr>
            <p:ph type="title"/>
          </p:nvPr>
        </p:nvSpPr>
        <p:spPr>
          <a:xfrm>
            <a:off x="285750" y="285750"/>
            <a:ext cx="7927975" cy="969963"/>
          </a:xfrm>
        </p:spPr>
        <p:txBody>
          <a:bodyPr/>
          <a:lstStyle/>
          <a:p>
            <a:pPr algn="l" eaLnBrk="1" hangingPunct="1">
              <a:defRPr/>
            </a:pPr>
            <a:r>
              <a:rPr lang="id-ID" sz="3600" b="1" smtClean="0">
                <a:solidFill>
                  <a:schemeClr val="tx1"/>
                </a:solidFill>
              </a:rPr>
              <a:t>LAPORAN LABA RUGI</a:t>
            </a:r>
          </a:p>
        </p:txBody>
      </p:sp>
      <p:cxnSp>
        <p:nvCxnSpPr>
          <p:cNvPr id="9" name="Straight Connector 8"/>
          <p:cNvCxnSpPr/>
          <p:nvPr/>
        </p:nvCxnSpPr>
        <p:spPr>
          <a:xfrm>
            <a:off x="6643688" y="3000375"/>
            <a:ext cx="10715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643688" y="4786313"/>
            <a:ext cx="1071562"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643688" y="3929063"/>
            <a:ext cx="1071562"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c. Laporan aliran kas</a:t>
            </a:r>
          </a:p>
        </p:txBody>
      </p:sp>
      <p:sp>
        <p:nvSpPr>
          <p:cNvPr id="10243" name="Rectangle 3"/>
          <p:cNvSpPr>
            <a:spLocks noGrp="1" noChangeArrowheads="1"/>
          </p:cNvSpPr>
          <p:nvPr>
            <p:ph type="body" idx="1"/>
          </p:nvPr>
        </p:nvSpPr>
        <p:spPr/>
        <p:txBody>
          <a:bodyPr/>
          <a:lstStyle/>
          <a:p>
            <a:pPr eaLnBrk="1" hangingPunct="1">
              <a:defRPr/>
            </a:pPr>
            <a:r>
              <a:rPr lang="en-US" smtClean="0"/>
              <a:t>Laporan aliran kas meringkas aliran kas masuk dan keluar perusahaan untuk jangka waktu tertentu.</a:t>
            </a:r>
          </a:p>
          <a:p>
            <a:pPr eaLnBrk="1" hangingPunct="1">
              <a:defRPr/>
            </a:pPr>
            <a:r>
              <a:rPr lang="en-US" smtClean="0"/>
              <a:t>Laporan aliran kas diperlukan karena dalam beberapa situasi, laporan laba-rugi tidak cukup akurat menggambarkan kondisi keuangan perusahaan.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7813"/>
            <a:ext cx="8229600" cy="198437"/>
          </a:xfrm>
        </p:spPr>
        <p:txBody>
          <a:bodyPr/>
          <a:lstStyle/>
          <a:p>
            <a:pPr eaLnBrk="1" hangingPunct="1">
              <a:defRPr/>
            </a:pPr>
            <a:r>
              <a:rPr lang="en-US" sz="3800" smtClean="0"/>
              <a:t>.</a:t>
            </a:r>
          </a:p>
        </p:txBody>
      </p:sp>
      <p:sp>
        <p:nvSpPr>
          <p:cNvPr id="11267" name="Rectangle 3"/>
          <p:cNvSpPr>
            <a:spLocks noGrp="1" noChangeArrowheads="1"/>
          </p:cNvSpPr>
          <p:nvPr>
            <p:ph type="body" idx="1"/>
          </p:nvPr>
        </p:nvSpPr>
        <p:spPr>
          <a:xfrm>
            <a:off x="457200" y="549275"/>
            <a:ext cx="8229600" cy="5581650"/>
          </a:xfrm>
        </p:spPr>
        <p:txBody>
          <a:bodyPr/>
          <a:lstStyle/>
          <a:p>
            <a:pPr eaLnBrk="1" hangingPunct="1">
              <a:defRPr/>
            </a:pPr>
            <a:r>
              <a:rPr lang="en-US" smtClean="0"/>
              <a:t>Laporan aliran kas mempunyai dua tujuan:</a:t>
            </a:r>
          </a:p>
          <a:p>
            <a:pPr eaLnBrk="1" hangingPunct="1">
              <a:defRPr/>
            </a:pPr>
            <a:r>
              <a:rPr lang="en-US" smtClean="0"/>
              <a:t>1. Memberikan informasi mengenai penerimaan dan pembayaran kas perusahaan selama periode tertentu, </a:t>
            </a:r>
          </a:p>
          <a:p>
            <a:pPr eaLnBrk="1" hangingPunct="1">
              <a:defRPr/>
            </a:pPr>
            <a:r>
              <a:rPr lang="en-US" smtClean="0"/>
              <a:t>2. Memberikan informasi mengenai efek kas dari kegiatan investasi, pendanaan, dan operasi perusahaan selama periode tertentu.</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mtClean="0"/>
              <a:t>.</a:t>
            </a:r>
          </a:p>
        </p:txBody>
      </p:sp>
      <p:sp>
        <p:nvSpPr>
          <p:cNvPr id="12291" name="Rectangle 3"/>
          <p:cNvSpPr>
            <a:spLocks noGrp="1" noChangeArrowheads="1"/>
          </p:cNvSpPr>
          <p:nvPr>
            <p:ph type="body" idx="1"/>
          </p:nvPr>
        </p:nvSpPr>
        <p:spPr>
          <a:xfrm>
            <a:off x="457200" y="620713"/>
            <a:ext cx="8229600" cy="5510212"/>
          </a:xfrm>
        </p:spPr>
        <p:txBody>
          <a:bodyPr/>
          <a:lstStyle/>
          <a:p>
            <a:pPr eaLnBrk="1" hangingPunct="1">
              <a:defRPr/>
            </a:pPr>
            <a:r>
              <a:rPr lang="en-US" smtClean="0"/>
              <a:t>Laporan aliran kas ingin melihat aliran dana, yaitu berapa besar kas masuk, sumber-sumbernya, berapa kas keluar, dan kemana kas tersebut keluar.</a:t>
            </a:r>
          </a:p>
          <a:p>
            <a:pPr eaLnBrk="1" hangingPunct="1">
              <a:defRPr/>
            </a:pPr>
            <a:r>
              <a:rPr lang="en-US" smtClean="0"/>
              <a:t>Karena itu item-item dalam laporan aliran kas dikelompokkan ke dalam tiga bagian besar, yaitu:</a:t>
            </a:r>
          </a:p>
          <a:p>
            <a:pPr eaLnBrk="1" hangingPunct="1">
              <a:defRPr/>
            </a:pPr>
            <a:r>
              <a:rPr lang="en-US" smtClean="0"/>
              <a:t>1. aliran kas dari kegiatan operasional</a:t>
            </a:r>
          </a:p>
          <a:p>
            <a:pPr eaLnBrk="1" hangingPunct="1">
              <a:defRPr/>
            </a:pPr>
            <a:r>
              <a:rPr lang="en-US" smtClean="0"/>
              <a:t>2. aliran kas dari kegiatan investasi</a:t>
            </a:r>
          </a:p>
          <a:p>
            <a:pPr eaLnBrk="1" hangingPunct="1">
              <a:defRPr/>
            </a:pPr>
            <a:r>
              <a:rPr lang="en-US" smtClean="0"/>
              <a:t>3. aliran kas dari kegiatan pendanaan.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a:xfrm>
            <a:off x="381000" y="1500188"/>
            <a:ext cx="8407400" cy="5000625"/>
          </a:xfrm>
        </p:spPr>
        <p:txBody>
          <a:bodyPr/>
          <a:lstStyle/>
          <a:p>
            <a:pPr eaLnBrk="1" hangingPunct="1">
              <a:buFont typeface="Wingdings 2" pitchFamily="18" charset="2"/>
              <a:buNone/>
              <a:defRPr/>
            </a:pPr>
            <a:r>
              <a:rPr lang="id-ID" sz="2400" b="1" smtClean="0"/>
              <a:t>Aktivitas Operasi</a:t>
            </a:r>
          </a:p>
          <a:p>
            <a:pPr eaLnBrk="1" hangingPunct="1">
              <a:buFont typeface="Wingdings 2" pitchFamily="18" charset="2"/>
              <a:buNone/>
              <a:defRPr/>
            </a:pPr>
            <a:r>
              <a:rPr lang="id-ID" sz="2400" smtClean="0"/>
              <a:t>	Laba Setelah Pajak (EAT)</a:t>
            </a:r>
          </a:p>
          <a:p>
            <a:pPr eaLnBrk="1" hangingPunct="1">
              <a:buFont typeface="Wingdings 2" pitchFamily="18" charset="2"/>
              <a:buNone/>
              <a:defRPr/>
            </a:pPr>
            <a:r>
              <a:rPr lang="id-ID" sz="2400" smtClean="0"/>
              <a:t>	Depresiasi</a:t>
            </a:r>
          </a:p>
          <a:p>
            <a:pPr eaLnBrk="1" hangingPunct="1">
              <a:buFont typeface="Wingdings 2" pitchFamily="18" charset="2"/>
              <a:buNone/>
              <a:defRPr/>
            </a:pPr>
            <a:r>
              <a:rPr lang="id-ID" sz="2400" smtClean="0"/>
              <a:t>	Persediaan</a:t>
            </a:r>
          </a:p>
          <a:p>
            <a:pPr eaLnBrk="1" hangingPunct="1">
              <a:buFont typeface="Wingdings 2" pitchFamily="18" charset="2"/>
              <a:buNone/>
              <a:defRPr/>
            </a:pPr>
            <a:r>
              <a:rPr lang="id-ID" sz="2400" smtClean="0"/>
              <a:t>	Piutang</a:t>
            </a:r>
          </a:p>
          <a:p>
            <a:pPr eaLnBrk="1" hangingPunct="1">
              <a:buFont typeface="Wingdings 2" pitchFamily="18" charset="2"/>
              <a:buNone/>
              <a:defRPr/>
            </a:pPr>
            <a:r>
              <a:rPr lang="id-ID" sz="2400" smtClean="0"/>
              <a:t>	Utang</a:t>
            </a:r>
          </a:p>
          <a:p>
            <a:pPr eaLnBrk="1" hangingPunct="1">
              <a:buFont typeface="Wingdings 2" pitchFamily="18" charset="2"/>
              <a:buNone/>
              <a:defRPr/>
            </a:pPr>
            <a:r>
              <a:rPr lang="id-ID" sz="2400" smtClean="0"/>
              <a:t>	Pajak</a:t>
            </a:r>
          </a:p>
          <a:p>
            <a:pPr eaLnBrk="1" hangingPunct="1">
              <a:buFont typeface="Wingdings 2" pitchFamily="18" charset="2"/>
              <a:buNone/>
              <a:defRPr/>
            </a:pPr>
            <a:r>
              <a:rPr lang="id-ID" sz="2400" b="1" smtClean="0"/>
              <a:t>Aktivitas Investasi</a:t>
            </a:r>
          </a:p>
          <a:p>
            <a:pPr eaLnBrk="1" hangingPunct="1">
              <a:buFont typeface="Wingdings 2" pitchFamily="18" charset="2"/>
              <a:buNone/>
              <a:defRPr/>
            </a:pPr>
            <a:r>
              <a:rPr lang="id-ID" sz="2400" smtClean="0"/>
              <a:t>	Tanah, Bangunan, Peralatan</a:t>
            </a:r>
          </a:p>
          <a:p>
            <a:pPr eaLnBrk="1" hangingPunct="1">
              <a:buFont typeface="Wingdings 2" pitchFamily="18" charset="2"/>
              <a:buNone/>
              <a:defRPr/>
            </a:pPr>
            <a:r>
              <a:rPr lang="id-ID" sz="2400" b="1" smtClean="0"/>
              <a:t>Aktivitas Pendanaan</a:t>
            </a:r>
          </a:p>
          <a:p>
            <a:pPr eaLnBrk="1" hangingPunct="1">
              <a:buFont typeface="Wingdings 2" pitchFamily="18" charset="2"/>
              <a:buNone/>
              <a:defRPr/>
            </a:pPr>
            <a:r>
              <a:rPr lang="id-ID" sz="2400" smtClean="0"/>
              <a:t>	Obligasi</a:t>
            </a:r>
          </a:p>
          <a:p>
            <a:pPr eaLnBrk="1" hangingPunct="1">
              <a:buFont typeface="Wingdings 2" pitchFamily="18" charset="2"/>
              <a:buNone/>
              <a:defRPr/>
            </a:pPr>
            <a:r>
              <a:rPr lang="id-ID" sz="2400" smtClean="0"/>
              <a:t>	Saham</a:t>
            </a:r>
          </a:p>
        </p:txBody>
      </p:sp>
      <p:sp>
        <p:nvSpPr>
          <p:cNvPr id="24579" name="Title 2"/>
          <p:cNvSpPr>
            <a:spLocks noGrp="1"/>
          </p:cNvSpPr>
          <p:nvPr>
            <p:ph type="title"/>
          </p:nvPr>
        </p:nvSpPr>
        <p:spPr>
          <a:xfrm>
            <a:off x="214313" y="214313"/>
            <a:ext cx="7927975" cy="969962"/>
          </a:xfrm>
        </p:spPr>
        <p:txBody>
          <a:bodyPr/>
          <a:lstStyle/>
          <a:p>
            <a:pPr algn="l" eaLnBrk="1" hangingPunct="1">
              <a:defRPr/>
            </a:pPr>
            <a:r>
              <a:rPr lang="id-ID" sz="3600" b="1" smtClean="0">
                <a:solidFill>
                  <a:schemeClr val="tx1"/>
                </a:solidFill>
              </a:rPr>
              <a:t>LAPORAN ALIRAN KAS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614363" y="2222500"/>
            <a:ext cx="7915275" cy="3636963"/>
          </a:xfrm>
        </p:spPr>
        <p:txBody>
          <a:bodyPr/>
          <a:lstStyle/>
          <a:p>
            <a:pPr eaLnBrk="1" hangingPunct="1">
              <a:buFont typeface="Wingdings 2" pitchFamily="18" charset="2"/>
              <a:buNone/>
              <a:defRPr/>
            </a:pPr>
            <a:r>
              <a:rPr lang="id-ID" sz="2400" smtClean="0"/>
              <a:t>Modal tahun lalu				           xxx</a:t>
            </a:r>
          </a:p>
          <a:p>
            <a:pPr eaLnBrk="1" hangingPunct="1">
              <a:buFont typeface="Wingdings 2" pitchFamily="18" charset="2"/>
              <a:buNone/>
              <a:defRPr/>
            </a:pPr>
            <a:r>
              <a:rPr lang="id-ID" sz="2400" smtClean="0"/>
              <a:t>Laba bersih tahun sekarang		xxx</a:t>
            </a:r>
          </a:p>
          <a:p>
            <a:pPr eaLnBrk="1" hangingPunct="1">
              <a:buFont typeface="Wingdings 2" pitchFamily="18" charset="2"/>
              <a:buNone/>
              <a:defRPr/>
            </a:pPr>
            <a:r>
              <a:rPr lang="id-ID" sz="2400" smtClean="0"/>
              <a:t>Dividen kas								xxx</a:t>
            </a:r>
          </a:p>
          <a:p>
            <a:pPr eaLnBrk="1" hangingPunct="1">
              <a:buFont typeface="Wingdings 2" pitchFamily="18" charset="2"/>
              <a:buNone/>
              <a:defRPr/>
            </a:pPr>
            <a:r>
              <a:rPr lang="id-ID" sz="2400" smtClean="0"/>
              <a:t>Laba Ditahan			      	          (xxx)</a:t>
            </a:r>
          </a:p>
          <a:p>
            <a:pPr eaLnBrk="1" hangingPunct="1">
              <a:buFont typeface="Wingdings 2" pitchFamily="18" charset="2"/>
              <a:buNone/>
              <a:defRPr/>
            </a:pPr>
            <a:endParaRPr lang="id-ID" sz="2400" b="1" smtClean="0"/>
          </a:p>
          <a:p>
            <a:pPr eaLnBrk="1" hangingPunct="1">
              <a:buFont typeface="Wingdings 2" pitchFamily="18" charset="2"/>
              <a:buNone/>
              <a:defRPr/>
            </a:pPr>
            <a:r>
              <a:rPr lang="id-ID" sz="2400" b="1" smtClean="0"/>
              <a:t>Modal tahun sekarang				xxx</a:t>
            </a:r>
          </a:p>
        </p:txBody>
      </p:sp>
      <p:sp>
        <p:nvSpPr>
          <p:cNvPr id="25603" name="Title 2"/>
          <p:cNvSpPr>
            <a:spLocks noGrp="1"/>
          </p:cNvSpPr>
          <p:nvPr>
            <p:ph type="title"/>
          </p:nvPr>
        </p:nvSpPr>
        <p:spPr>
          <a:xfrm>
            <a:off x="608013" y="447675"/>
            <a:ext cx="7927975" cy="969963"/>
          </a:xfrm>
        </p:spPr>
        <p:txBody>
          <a:bodyPr/>
          <a:lstStyle/>
          <a:p>
            <a:pPr eaLnBrk="1" hangingPunct="1">
              <a:defRPr/>
            </a:pPr>
            <a:r>
              <a:rPr lang="id-ID" sz="3600" smtClean="0">
                <a:solidFill>
                  <a:srgbClr val="7B9899"/>
                </a:solidFill>
              </a:rPr>
              <a:t>LAPORAN PERUBAHAN MODAL</a:t>
            </a:r>
          </a:p>
        </p:txBody>
      </p:sp>
      <p:cxnSp>
        <p:nvCxnSpPr>
          <p:cNvPr id="5" name="Straight Connector 4"/>
          <p:cNvCxnSpPr/>
          <p:nvPr/>
        </p:nvCxnSpPr>
        <p:spPr>
          <a:xfrm>
            <a:off x="5286375" y="4786313"/>
            <a:ext cx="1643063" cy="15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8229600" cy="198437"/>
          </a:xfrm>
        </p:spPr>
        <p:txBody>
          <a:bodyPr/>
          <a:lstStyle/>
          <a:p>
            <a:pPr eaLnBrk="1" hangingPunct="1">
              <a:defRPr/>
            </a:pPr>
            <a:r>
              <a:rPr lang="en-US" sz="3800" smtClean="0"/>
              <a:t>.</a:t>
            </a:r>
          </a:p>
        </p:txBody>
      </p:sp>
      <p:sp>
        <p:nvSpPr>
          <p:cNvPr id="13315" name="Rectangle 3"/>
          <p:cNvSpPr>
            <a:spLocks noGrp="1" noChangeArrowheads="1"/>
          </p:cNvSpPr>
          <p:nvPr>
            <p:ph type="body" idx="1"/>
          </p:nvPr>
        </p:nvSpPr>
        <p:spPr>
          <a:xfrm>
            <a:off x="457200" y="549275"/>
            <a:ext cx="8229600" cy="5581650"/>
          </a:xfrm>
        </p:spPr>
        <p:txBody>
          <a:bodyPr/>
          <a:lstStyle/>
          <a:p>
            <a:pPr eaLnBrk="1" hangingPunct="1">
              <a:lnSpc>
                <a:spcPct val="90000"/>
              </a:lnSpc>
              <a:defRPr/>
            </a:pPr>
            <a:r>
              <a:rPr lang="en-US" dirty="0" err="1" smtClean="0"/>
              <a:t>Pada</a:t>
            </a:r>
            <a:r>
              <a:rPr lang="en-US" dirty="0" smtClean="0"/>
              <a:t> </a:t>
            </a:r>
            <a:r>
              <a:rPr lang="en-US" dirty="0" err="1" smtClean="0"/>
              <a:t>waktu</a:t>
            </a:r>
            <a:r>
              <a:rPr lang="en-US" dirty="0" smtClean="0"/>
              <a:t> </a:t>
            </a:r>
            <a:r>
              <a:rPr lang="en-US" dirty="0" err="1" smtClean="0"/>
              <a:t>menganalisis</a:t>
            </a:r>
            <a:r>
              <a:rPr lang="en-US" dirty="0" smtClean="0"/>
              <a:t> </a:t>
            </a:r>
            <a:r>
              <a:rPr lang="en-US" dirty="0" err="1" smtClean="0"/>
              <a:t>laporan</a:t>
            </a:r>
            <a:r>
              <a:rPr lang="en-US" dirty="0" smtClean="0"/>
              <a:t> </a:t>
            </a:r>
            <a:r>
              <a:rPr lang="en-US" dirty="0" err="1" smtClean="0"/>
              <a:t>keuangan</a:t>
            </a:r>
            <a:r>
              <a:rPr lang="en-US" dirty="0" smtClean="0"/>
              <a:t>, </a:t>
            </a:r>
            <a:r>
              <a:rPr lang="en-US" dirty="0" err="1" smtClean="0"/>
              <a:t>beberapa</a:t>
            </a:r>
            <a:r>
              <a:rPr lang="en-US" dirty="0" smtClean="0"/>
              <a:t> </a:t>
            </a:r>
            <a:r>
              <a:rPr lang="en-US" dirty="0" err="1" smtClean="0"/>
              <a:t>hal</a:t>
            </a:r>
            <a:r>
              <a:rPr lang="en-US" dirty="0" smtClean="0"/>
              <a:t> </a:t>
            </a:r>
            <a:r>
              <a:rPr lang="en-US" dirty="0" err="1" smtClean="0"/>
              <a:t>perlu</a:t>
            </a:r>
            <a:r>
              <a:rPr lang="en-US" dirty="0" smtClean="0"/>
              <a:t> </a:t>
            </a:r>
            <a:r>
              <a:rPr lang="en-US" dirty="0" err="1" smtClean="0"/>
              <a:t>diperhatikan</a:t>
            </a:r>
            <a:r>
              <a:rPr lang="en-US" dirty="0" smtClean="0"/>
              <a:t>.</a:t>
            </a:r>
          </a:p>
          <a:p>
            <a:pPr eaLnBrk="1" hangingPunct="1">
              <a:lnSpc>
                <a:spcPct val="90000"/>
              </a:lnSpc>
              <a:defRPr/>
            </a:pPr>
            <a:r>
              <a:rPr lang="en-US" dirty="0" smtClean="0"/>
              <a:t>1. </a:t>
            </a:r>
            <a:r>
              <a:rPr lang="en-US" dirty="0" err="1" smtClean="0"/>
              <a:t>Manajer</a:t>
            </a:r>
            <a:r>
              <a:rPr lang="en-US" dirty="0" smtClean="0"/>
              <a:t> </a:t>
            </a:r>
            <a:r>
              <a:rPr lang="en-US" dirty="0" err="1" smtClean="0"/>
              <a:t>keuangan</a:t>
            </a:r>
            <a:r>
              <a:rPr lang="en-US" dirty="0" smtClean="0"/>
              <a:t> </a:t>
            </a:r>
            <a:r>
              <a:rPr lang="en-US" dirty="0" err="1" smtClean="0"/>
              <a:t>perlu</a:t>
            </a:r>
            <a:r>
              <a:rPr lang="en-US" dirty="0" smtClean="0"/>
              <a:t> </a:t>
            </a:r>
            <a:r>
              <a:rPr lang="en-US" dirty="0" err="1" smtClean="0"/>
              <a:t>melihat</a:t>
            </a:r>
            <a:r>
              <a:rPr lang="en-US" dirty="0" smtClean="0"/>
              <a:t> trend/</a:t>
            </a:r>
            <a:r>
              <a:rPr lang="en-US" dirty="0" err="1" smtClean="0"/>
              <a:t>perkembangan</a:t>
            </a:r>
            <a:r>
              <a:rPr lang="en-US" dirty="0" smtClean="0"/>
              <a:t> </a:t>
            </a:r>
            <a:r>
              <a:rPr lang="en-US" dirty="0" err="1" smtClean="0"/>
              <a:t>dalam</a:t>
            </a:r>
            <a:r>
              <a:rPr lang="en-US" dirty="0" smtClean="0"/>
              <a:t> </a:t>
            </a:r>
            <a:r>
              <a:rPr lang="en-US" dirty="0" err="1" smtClean="0"/>
              <a:t>laporan</a:t>
            </a:r>
            <a:r>
              <a:rPr lang="en-US" dirty="0" smtClean="0"/>
              <a:t> </a:t>
            </a:r>
            <a:r>
              <a:rPr lang="en-US" dirty="0" err="1" smtClean="0"/>
              <a:t>keuangan</a:t>
            </a:r>
            <a:r>
              <a:rPr lang="en-US" dirty="0" smtClean="0"/>
              <a:t>. </a:t>
            </a:r>
            <a:r>
              <a:rPr lang="en-US" dirty="0" err="1" smtClean="0"/>
              <a:t>Laporan</a:t>
            </a:r>
            <a:r>
              <a:rPr lang="en-US" dirty="0" smtClean="0"/>
              <a:t> </a:t>
            </a:r>
            <a:r>
              <a:rPr lang="en-US" dirty="0" err="1" smtClean="0"/>
              <a:t>keuangan</a:t>
            </a:r>
            <a:r>
              <a:rPr lang="en-US" dirty="0" smtClean="0"/>
              <a:t> 5 </a:t>
            </a:r>
            <a:r>
              <a:rPr lang="en-US" dirty="0" err="1" smtClean="0"/>
              <a:t>atau</a:t>
            </a:r>
            <a:r>
              <a:rPr lang="en-US" dirty="0" smtClean="0"/>
              <a:t> 6 </a:t>
            </a:r>
            <a:r>
              <a:rPr lang="en-US" dirty="0" err="1" smtClean="0"/>
              <a:t>tahun</a:t>
            </a:r>
            <a:r>
              <a:rPr lang="en-US" dirty="0" smtClean="0"/>
              <a:t> </a:t>
            </a:r>
            <a:r>
              <a:rPr lang="en-US" dirty="0" err="1" smtClean="0"/>
              <a:t>ke</a:t>
            </a:r>
            <a:r>
              <a:rPr lang="en-US" dirty="0" smtClean="0"/>
              <a:t> </a:t>
            </a:r>
            <a:r>
              <a:rPr lang="en-US" dirty="0" err="1" smtClean="0"/>
              <a:t>belakang</a:t>
            </a:r>
            <a:r>
              <a:rPr lang="en-US" dirty="0" smtClean="0"/>
              <a:t>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melihat</a:t>
            </a:r>
            <a:r>
              <a:rPr lang="en-US" dirty="0" smtClean="0"/>
              <a:t> </a:t>
            </a:r>
            <a:r>
              <a:rPr lang="en-US" dirty="0" err="1" smtClean="0"/>
              <a:t>adanya</a:t>
            </a:r>
            <a:r>
              <a:rPr lang="en-US" dirty="0" smtClean="0"/>
              <a:t> trend-trend </a:t>
            </a:r>
            <a:r>
              <a:rPr lang="en-US" dirty="0" err="1" smtClean="0"/>
              <a:t>tsb</a:t>
            </a:r>
            <a:r>
              <a:rPr lang="en-US"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a:t>
            </a:r>
          </a:p>
        </p:txBody>
      </p:sp>
      <p:sp>
        <p:nvSpPr>
          <p:cNvPr id="14339" name="Rectangle 3"/>
          <p:cNvSpPr>
            <a:spLocks noGrp="1" noChangeArrowheads="1"/>
          </p:cNvSpPr>
          <p:nvPr>
            <p:ph type="body" idx="1"/>
          </p:nvPr>
        </p:nvSpPr>
        <p:spPr>
          <a:xfrm>
            <a:off x="457200" y="620713"/>
            <a:ext cx="8229600" cy="5510212"/>
          </a:xfrm>
        </p:spPr>
        <p:txBody>
          <a:bodyPr/>
          <a:lstStyle/>
          <a:p>
            <a:pPr eaLnBrk="1" hangingPunct="1">
              <a:defRPr/>
            </a:pPr>
            <a:r>
              <a:rPr lang="en-US" dirty="0" smtClean="0"/>
              <a:t>2. </a:t>
            </a:r>
            <a:r>
              <a:rPr lang="en-US" dirty="0" err="1" smtClean="0"/>
              <a:t>Angka</a:t>
            </a:r>
            <a:r>
              <a:rPr lang="en-US" dirty="0" smtClean="0"/>
              <a:t>-</a:t>
            </a:r>
            <a:r>
              <a:rPr lang="en-US" dirty="0" err="1" smtClean="0"/>
              <a:t>angka</a:t>
            </a:r>
            <a:r>
              <a:rPr lang="en-US" dirty="0" smtClean="0"/>
              <a:t> yang </a:t>
            </a:r>
            <a:r>
              <a:rPr lang="en-US" dirty="0" err="1" smtClean="0"/>
              <a:t>berdiri</a:t>
            </a:r>
            <a:r>
              <a:rPr lang="en-US" dirty="0" smtClean="0"/>
              <a:t> </a:t>
            </a:r>
            <a:r>
              <a:rPr lang="en-US" dirty="0" err="1" smtClean="0"/>
              <a:t>sendiri</a:t>
            </a:r>
            <a:r>
              <a:rPr lang="en-US" dirty="0" smtClean="0"/>
              <a:t> </a:t>
            </a:r>
            <a:r>
              <a:rPr lang="en-US" dirty="0" err="1" smtClean="0"/>
              <a:t>akan</a:t>
            </a:r>
            <a:r>
              <a:rPr lang="en-US" dirty="0" smtClean="0"/>
              <a:t> </a:t>
            </a:r>
            <a:r>
              <a:rPr lang="en-US" dirty="0" err="1" smtClean="0"/>
              <a:t>sulit</a:t>
            </a:r>
            <a:r>
              <a:rPr lang="en-US" dirty="0" smtClean="0"/>
              <a:t> </a:t>
            </a:r>
            <a:r>
              <a:rPr lang="en-US" dirty="0" err="1" smtClean="0"/>
              <a:t>ditentukan</a:t>
            </a:r>
            <a:r>
              <a:rPr lang="en-US" dirty="0" smtClean="0"/>
              <a:t> </a:t>
            </a:r>
            <a:r>
              <a:rPr lang="en-US" dirty="0" err="1" smtClean="0"/>
              <a:t>baik-tidaknya</a:t>
            </a:r>
            <a:r>
              <a:rPr lang="en-US" dirty="0" smtClean="0"/>
              <a:t>. </a:t>
            </a:r>
            <a:r>
              <a:rPr lang="en-US" dirty="0" err="1" smtClean="0"/>
              <a:t>Angka</a:t>
            </a:r>
            <a:r>
              <a:rPr lang="en-US" dirty="0" smtClean="0"/>
              <a:t> </a:t>
            </a:r>
            <a:r>
              <a:rPr lang="en-US" dirty="0" err="1" smtClean="0"/>
              <a:t>pembanding</a:t>
            </a:r>
            <a:r>
              <a:rPr lang="en-US" dirty="0" smtClean="0"/>
              <a:t> </a:t>
            </a:r>
            <a:r>
              <a:rPr lang="en-US" dirty="0" err="1" smtClean="0"/>
              <a:t>diperlukan</a:t>
            </a:r>
            <a:r>
              <a:rPr lang="en-US" dirty="0" smtClean="0"/>
              <a:t> </a:t>
            </a:r>
            <a:r>
              <a:rPr lang="en-US" dirty="0" err="1" smtClean="0"/>
              <a:t>untuk</a:t>
            </a:r>
            <a:r>
              <a:rPr lang="en-US" dirty="0" smtClean="0"/>
              <a:t> </a:t>
            </a:r>
            <a:r>
              <a:rPr lang="en-US" dirty="0" err="1" smtClean="0"/>
              <a:t>melihat</a:t>
            </a:r>
            <a:r>
              <a:rPr lang="en-US" dirty="0" smtClean="0"/>
              <a:t> </a:t>
            </a:r>
            <a:r>
              <a:rPr lang="en-US" dirty="0" err="1" smtClean="0"/>
              <a:t>apakah</a:t>
            </a:r>
            <a:r>
              <a:rPr lang="en-US" dirty="0" smtClean="0"/>
              <a:t> </a:t>
            </a:r>
            <a:r>
              <a:rPr lang="en-US" dirty="0" err="1" smtClean="0"/>
              <a:t>angka</a:t>
            </a:r>
            <a:r>
              <a:rPr lang="en-US" dirty="0" smtClean="0"/>
              <a:t> </a:t>
            </a:r>
            <a:r>
              <a:rPr lang="en-US" dirty="0" err="1" smtClean="0"/>
              <a:t>tertentu</a:t>
            </a:r>
            <a:r>
              <a:rPr lang="en-US" dirty="0" smtClean="0"/>
              <a:t> </a:t>
            </a:r>
            <a:r>
              <a:rPr lang="en-US" dirty="0" err="1" smtClean="0"/>
              <a:t>itu</a:t>
            </a:r>
            <a:r>
              <a:rPr lang="en-US" dirty="0" smtClean="0"/>
              <a:t> </a:t>
            </a:r>
            <a:r>
              <a:rPr lang="en-US" dirty="0" err="1" smtClean="0"/>
              <a:t>baik</a:t>
            </a:r>
            <a:r>
              <a:rPr lang="en-US" dirty="0" smtClean="0"/>
              <a:t> </a:t>
            </a:r>
            <a:r>
              <a:rPr lang="en-US" dirty="0" err="1" smtClean="0"/>
              <a:t>atau</a:t>
            </a:r>
            <a:r>
              <a:rPr lang="en-US" dirty="0" smtClean="0"/>
              <a:t> </a:t>
            </a:r>
            <a:r>
              <a:rPr lang="en-US" dirty="0" err="1" smtClean="0"/>
              <a:t>tidak</a:t>
            </a:r>
            <a:r>
              <a:rPr lang="en-US" dirty="0" smtClean="0"/>
              <a:t> </a:t>
            </a:r>
            <a:r>
              <a:rPr lang="en-US" dirty="0" err="1" smtClean="0"/>
              <a:t>baik</a:t>
            </a:r>
            <a:r>
              <a:rPr lang="en-US" dirty="0" smtClean="0"/>
              <a:t>. </a:t>
            </a:r>
            <a:r>
              <a:rPr lang="en-US" dirty="0" err="1" smtClean="0"/>
              <a:t>Salah</a:t>
            </a:r>
            <a:r>
              <a:rPr lang="en-US" dirty="0" smtClean="0"/>
              <a:t> </a:t>
            </a:r>
            <a:r>
              <a:rPr lang="en-US" dirty="0" err="1" smtClean="0"/>
              <a:t>satu</a:t>
            </a:r>
            <a:r>
              <a:rPr lang="en-US" dirty="0" smtClean="0"/>
              <a:t> </a:t>
            </a:r>
            <a:r>
              <a:rPr lang="en-US" dirty="0" err="1" smtClean="0"/>
              <a:t>contoh</a:t>
            </a:r>
            <a:r>
              <a:rPr lang="en-US" dirty="0" smtClean="0"/>
              <a:t> </a:t>
            </a:r>
            <a:r>
              <a:rPr lang="en-US" dirty="0" err="1" smtClean="0"/>
              <a:t>angka</a:t>
            </a:r>
            <a:r>
              <a:rPr lang="en-US" dirty="0" smtClean="0"/>
              <a:t> </a:t>
            </a:r>
            <a:r>
              <a:rPr lang="en-US" dirty="0" err="1" smtClean="0"/>
              <a:t>pembanding</a:t>
            </a:r>
            <a:r>
              <a:rPr lang="en-US" dirty="0" smtClean="0"/>
              <a:t> yang </a:t>
            </a:r>
            <a:r>
              <a:rPr lang="en-US" dirty="0" err="1" smtClean="0"/>
              <a:t>sering</a:t>
            </a:r>
            <a:r>
              <a:rPr lang="en-US" dirty="0" smtClean="0"/>
              <a:t> </a:t>
            </a:r>
            <a:r>
              <a:rPr lang="en-US" dirty="0" err="1" smtClean="0"/>
              <a:t>digunakan</a:t>
            </a:r>
            <a:r>
              <a:rPr lang="en-US" dirty="0" smtClean="0"/>
              <a:t> </a:t>
            </a:r>
            <a:r>
              <a:rPr lang="en-US" dirty="0" err="1" smtClean="0"/>
              <a:t>adalah</a:t>
            </a:r>
            <a:r>
              <a:rPr lang="en-US" dirty="0" smtClean="0"/>
              <a:t> rata-rata </a:t>
            </a:r>
            <a:r>
              <a:rPr lang="en-US" dirty="0" err="1" smtClean="0"/>
              <a:t>industri</a:t>
            </a:r>
            <a:r>
              <a:rPr lang="en-US" dirty="0" smtClean="0"/>
              <a:t> (rata-rata yang </a:t>
            </a:r>
            <a:r>
              <a:rPr lang="en-US" dirty="0" err="1" smtClean="0"/>
              <a:t>diperoleh</a:t>
            </a:r>
            <a:r>
              <a:rPr lang="en-US" dirty="0" smtClean="0"/>
              <a:t> </a:t>
            </a:r>
            <a:r>
              <a:rPr lang="en-US" dirty="0" err="1" smtClean="0"/>
              <a:t>dari</a:t>
            </a:r>
            <a:r>
              <a:rPr lang="en-US" dirty="0" smtClean="0"/>
              <a:t> </a:t>
            </a:r>
            <a:r>
              <a:rPr lang="en-US" dirty="0" err="1" smtClean="0"/>
              <a:t>perusahaan-perusahaan</a:t>
            </a:r>
            <a:r>
              <a:rPr lang="en-US" dirty="0" smtClean="0"/>
              <a:t> lain yang </a:t>
            </a:r>
            <a:r>
              <a:rPr lang="en-US" dirty="0" err="1" smtClean="0"/>
              <a:t>bergerak</a:t>
            </a:r>
            <a:r>
              <a:rPr lang="en-US" dirty="0" smtClean="0"/>
              <a:t> </a:t>
            </a:r>
            <a:r>
              <a:rPr lang="en-US" dirty="0" err="1" smtClean="0"/>
              <a:t>di</a:t>
            </a:r>
            <a:r>
              <a:rPr lang="en-US" dirty="0" smtClean="0"/>
              <a:t> </a:t>
            </a:r>
            <a:r>
              <a:rPr lang="en-US" dirty="0" err="1" smtClean="0"/>
              <a:t>sektor</a:t>
            </a:r>
            <a:r>
              <a:rPr lang="en-US" dirty="0" smtClean="0"/>
              <a:t> </a:t>
            </a:r>
            <a:r>
              <a:rPr lang="en-US" dirty="0" err="1" smtClean="0"/>
              <a:t>usaha</a:t>
            </a:r>
            <a:r>
              <a:rPr lang="en-US" dirty="0" smtClean="0"/>
              <a:t> yang </a:t>
            </a:r>
            <a:r>
              <a:rPr lang="en-US" dirty="0" err="1" smtClean="0"/>
              <a:t>sama</a:t>
            </a:r>
            <a:r>
              <a:rPr 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57200" y="549275"/>
            <a:ext cx="8229600" cy="5581650"/>
          </a:xfrm>
        </p:spPr>
        <p:txBody>
          <a:bodyPr/>
          <a:lstStyle/>
          <a:p>
            <a:pPr eaLnBrk="1" hangingPunct="1">
              <a:lnSpc>
                <a:spcPct val="90000"/>
              </a:lnSpc>
              <a:defRPr/>
            </a:pPr>
            <a:r>
              <a:rPr lang="en-US" sz="2800" smtClean="0"/>
              <a:t>3. Dalam analisis perusahaan, membaca dan menganalisis laporan keuangan dengan hati-hati adalah penting. Diskusi atau pernyataan-pernyataan yang melengkapi laporan keuangan seperti diskusi strategi perusahaan, diskusi rencana ekspansi atau restrukturisasi, merupakan bagian integral yang harus dimasukkan ke dalam analisis.</a:t>
            </a:r>
          </a:p>
          <a:p>
            <a:pPr eaLnBrk="1" hangingPunct="1">
              <a:lnSpc>
                <a:spcPct val="90000"/>
              </a:lnSpc>
              <a:defRPr/>
            </a:pPr>
            <a:r>
              <a:rPr lang="en-US" sz="2800" smtClean="0"/>
              <a:t>4. Manajer keuangan memerlukan informasi tambahan yang tidak tersedia di laporan keuangan, sehingga membuat analisis lebih tajam. Contoh: analisis perkembangan pangsa pasar.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6858000"/>
          </a:xfrm>
        </p:spPr>
        <p:txBody>
          <a:bodyPr/>
          <a:lstStyle/>
          <a:p>
            <a:pPr algn="l" eaLnBrk="1" hangingPunct="1">
              <a:defRPr/>
            </a:pPr>
            <a:r>
              <a:rPr lang="en-US" sz="2500" dirty="0" err="1" smtClean="0">
                <a:latin typeface="Copperplate Gothic Bold" pitchFamily="34" charset="0"/>
              </a:rPr>
              <a:t>Kompetensi</a:t>
            </a:r>
            <a:r>
              <a:rPr lang="en-US" sz="2500" dirty="0" smtClean="0">
                <a:latin typeface="Copperplate Gothic Bold" pitchFamily="34" charset="0"/>
              </a:rPr>
              <a:t> yang </a:t>
            </a:r>
            <a:r>
              <a:rPr lang="en-US" sz="2500" dirty="0" err="1" smtClean="0">
                <a:latin typeface="Copperplate Gothic Bold" pitchFamily="34" charset="0"/>
              </a:rPr>
              <a:t>diharapkan</a:t>
            </a:r>
            <a:r>
              <a:rPr lang="en-US" sz="2500" dirty="0" smtClean="0">
                <a:latin typeface="Copperplate Gothic Bold" pitchFamily="34" charset="0"/>
              </a:rPr>
              <a:t> </a:t>
            </a:r>
            <a:r>
              <a:rPr lang="en-US" sz="2500" dirty="0" err="1" smtClean="0">
                <a:latin typeface="Copperplate Gothic Bold" pitchFamily="34" charset="0"/>
              </a:rPr>
              <a:t>setelah</a:t>
            </a:r>
            <a:r>
              <a:rPr lang="en-US" sz="2500" dirty="0" smtClean="0">
                <a:latin typeface="Copperplate Gothic Bold" pitchFamily="34" charset="0"/>
              </a:rPr>
              <a:t> </a:t>
            </a:r>
            <a:r>
              <a:rPr lang="en-US" sz="2500" dirty="0" err="1" smtClean="0">
                <a:latin typeface="Copperplate Gothic Bold" pitchFamily="34" charset="0"/>
              </a:rPr>
              <a:t>mempelajari</a:t>
            </a:r>
            <a:r>
              <a:rPr lang="en-US" sz="2500" dirty="0" smtClean="0">
                <a:latin typeface="Copperplate Gothic Bold" pitchFamily="34" charset="0"/>
              </a:rPr>
              <a:t> </a:t>
            </a:r>
            <a:r>
              <a:rPr lang="en-US" sz="2500" dirty="0" err="1" smtClean="0">
                <a:latin typeface="Copperplate Gothic Bold" pitchFamily="34" charset="0"/>
              </a:rPr>
              <a:t>mk</a:t>
            </a:r>
            <a:r>
              <a:rPr lang="en-US" sz="2500" dirty="0" smtClean="0">
                <a:latin typeface="Copperplate Gothic Bold" pitchFamily="34" charset="0"/>
              </a:rPr>
              <a:t> </a:t>
            </a:r>
            <a:r>
              <a:rPr lang="en-US" sz="2500" dirty="0" err="1" smtClean="0">
                <a:latin typeface="Copperplate Gothic Bold" pitchFamily="34" charset="0"/>
              </a:rPr>
              <a:t>ini</a:t>
            </a:r>
            <a:r>
              <a:rPr lang="en-US" sz="2500" dirty="0" smtClean="0">
                <a:latin typeface="Copperplate Gothic Bold" pitchFamily="34" charset="0"/>
              </a:rPr>
              <a:t>:</a:t>
            </a:r>
            <a:br>
              <a:rPr lang="en-US" sz="2500" dirty="0" smtClean="0">
                <a:latin typeface="Copperplate Gothic Bold" pitchFamily="34" charset="0"/>
              </a:rPr>
            </a:b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1. </a:t>
            </a:r>
            <a:r>
              <a:rPr lang="en-US" sz="2500" dirty="0" err="1" smtClean="0">
                <a:latin typeface="Copperplate Gothic Bold" pitchFamily="34" charset="0"/>
              </a:rPr>
              <a:t>Memahami</a:t>
            </a:r>
            <a:r>
              <a:rPr lang="en-US" sz="2500" dirty="0" smtClean="0">
                <a:latin typeface="Copperplate Gothic Bold" pitchFamily="34" charset="0"/>
              </a:rPr>
              <a:t> </a:t>
            </a:r>
            <a:r>
              <a:rPr lang="en-US" sz="2500" dirty="0" err="1" smtClean="0">
                <a:latin typeface="Copperplate Gothic Bold" pitchFamily="34" charset="0"/>
              </a:rPr>
              <a:t>konsep</a:t>
            </a:r>
            <a:r>
              <a:rPr lang="en-US" sz="2500" dirty="0" smtClean="0">
                <a:latin typeface="Copperplate Gothic Bold" pitchFamily="34" charset="0"/>
              </a:rPr>
              <a:t> </a:t>
            </a:r>
            <a:r>
              <a:rPr lang="en-US" sz="2500" dirty="0" err="1" smtClean="0">
                <a:latin typeface="Copperplate Gothic Bold" pitchFamily="34" charset="0"/>
              </a:rPr>
              <a:t>dasar</a:t>
            </a:r>
            <a:r>
              <a:rPr lang="en-US" sz="2500" dirty="0" smtClean="0">
                <a:latin typeface="Copperplate Gothic Bold" pitchFamily="34" charset="0"/>
              </a:rPr>
              <a:t> </a:t>
            </a:r>
            <a:r>
              <a:rPr lang="en-US" sz="2500" dirty="0" err="1" smtClean="0">
                <a:latin typeface="Copperplate Gothic Bold" pitchFamily="34" charset="0"/>
              </a:rPr>
              <a:t>untuk</a:t>
            </a:r>
            <a:r>
              <a:rPr lang="en-US" sz="2500" dirty="0" smtClean="0">
                <a:latin typeface="Copperplate Gothic Bold" pitchFamily="34" charset="0"/>
              </a:rPr>
              <a:t> </a:t>
            </a:r>
            <a:r>
              <a:rPr lang="en-US" sz="2500" dirty="0" err="1" smtClean="0">
                <a:latin typeface="Copperplate Gothic Bold" pitchFamily="34" charset="0"/>
              </a:rPr>
              <a:t>menganalisa</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menafsirkan</a:t>
            </a:r>
            <a:r>
              <a:rPr lang="en-US" sz="2500" dirty="0" smtClean="0">
                <a:latin typeface="Copperplate Gothic Bold" pitchFamily="34" charset="0"/>
              </a:rPr>
              <a:t> </a:t>
            </a:r>
            <a:r>
              <a:rPr lang="en-US" sz="2500" dirty="0" err="1" smtClean="0">
                <a:latin typeface="Copperplate Gothic Bold" pitchFamily="34" charset="0"/>
              </a:rPr>
              <a:t>keseluruhan</a:t>
            </a:r>
            <a:r>
              <a:rPr lang="en-US" sz="2500" dirty="0" smtClean="0">
                <a:latin typeface="Copperplate Gothic Bold" pitchFamily="34" charset="0"/>
              </a:rPr>
              <a:t> </a:t>
            </a:r>
            <a:r>
              <a:rPr lang="en-US" sz="2500" dirty="0" err="1" smtClean="0">
                <a:latin typeface="Copperplate Gothic Bold" pitchFamily="34" charset="0"/>
              </a:rPr>
              <a:t>bagian</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a:t>
            </a:r>
            <a:br>
              <a:rPr lang="en-US" sz="2500" dirty="0" smtClean="0">
                <a:latin typeface="Copperplate Gothic Bold" pitchFamily="34" charset="0"/>
              </a:rPr>
            </a:br>
            <a:r>
              <a:rPr lang="en-US" sz="2500" dirty="0" smtClean="0">
                <a:latin typeface="Copperplate Gothic Bold" pitchFamily="34" charset="0"/>
              </a:rPr>
              <a:t>2. </a:t>
            </a:r>
            <a:r>
              <a:rPr lang="en-US" sz="2500" dirty="0" err="1" smtClean="0">
                <a:latin typeface="Copperplate Gothic Bold" pitchFamily="34" charset="0"/>
              </a:rPr>
              <a:t>Menerapkan</a:t>
            </a:r>
            <a:r>
              <a:rPr lang="en-US" sz="2500" dirty="0" smtClean="0">
                <a:latin typeface="Copperplate Gothic Bold" pitchFamily="34" charset="0"/>
              </a:rPr>
              <a:t> </a:t>
            </a:r>
            <a:r>
              <a:rPr lang="en-US" sz="2500" dirty="0" err="1" smtClean="0">
                <a:latin typeface="Copperplate Gothic Bold" pitchFamily="34" charset="0"/>
              </a:rPr>
              <a:t>alat</a:t>
            </a: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a:t>
            </a:r>
            <a:r>
              <a:rPr lang="en-US" sz="2500" dirty="0" err="1" smtClean="0">
                <a:latin typeface="Copperplate Gothic Bold" pitchFamily="34" charset="0"/>
              </a:rPr>
              <a:t>untuk</a:t>
            </a:r>
            <a:r>
              <a:rPr lang="en-US" sz="2500" dirty="0" smtClean="0">
                <a:latin typeface="Copperplate Gothic Bold" pitchFamily="34" charset="0"/>
              </a:rPr>
              <a:t> </a:t>
            </a:r>
            <a:r>
              <a:rPr lang="en-US" sz="2500" dirty="0" err="1" smtClean="0">
                <a:latin typeface="Copperplate Gothic Bold" pitchFamily="34" charset="0"/>
              </a:rPr>
              <a:t>menafsirkan</a:t>
            </a:r>
            <a:r>
              <a:rPr lang="en-US" sz="2500" dirty="0" smtClean="0">
                <a:latin typeface="Copperplate Gothic Bold" pitchFamily="34" charset="0"/>
              </a:rPr>
              <a:t> </a:t>
            </a:r>
            <a:r>
              <a:rPr lang="en-US" sz="2500" dirty="0" err="1" smtClean="0">
                <a:latin typeface="Copperplate Gothic Bold" pitchFamily="34" charset="0"/>
              </a:rPr>
              <a:t>seluruh</a:t>
            </a:r>
            <a:r>
              <a:rPr lang="en-US" sz="2500" dirty="0" smtClean="0">
                <a:latin typeface="Copperplate Gothic Bold" pitchFamily="34" charset="0"/>
              </a:rPr>
              <a:t> </a:t>
            </a:r>
            <a:r>
              <a:rPr lang="en-US" sz="2500" dirty="0" err="1" smtClean="0">
                <a:latin typeface="Copperplate Gothic Bold" pitchFamily="34" charset="0"/>
              </a:rPr>
              <a:t>pernyataan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t>
            </a:r>
            <a:r>
              <a:rPr lang="en-US" sz="2500" dirty="0" err="1" smtClean="0">
                <a:latin typeface="Copperplate Gothic Bold" pitchFamily="34" charset="0"/>
              </a:rPr>
              <a:t>dengan</a:t>
            </a:r>
            <a:r>
              <a:rPr lang="en-US" sz="2500" dirty="0" smtClean="0">
                <a:latin typeface="Copperplate Gothic Bold" pitchFamily="34" charset="0"/>
              </a:rPr>
              <a:t> </a:t>
            </a:r>
            <a:r>
              <a:rPr lang="en-US" sz="2500" dirty="0" err="1" smtClean="0">
                <a:latin typeface="Copperplate Gothic Bold" pitchFamily="34" charset="0"/>
              </a:rPr>
              <a:t>menggunakan</a:t>
            </a:r>
            <a:r>
              <a:rPr lang="en-US" sz="2500" dirty="0" smtClean="0">
                <a:latin typeface="Copperplate Gothic Bold" pitchFamily="34" charset="0"/>
              </a:rPr>
              <a:t> </a:t>
            </a:r>
            <a:r>
              <a:rPr lang="en-US" sz="2500" dirty="0" err="1" smtClean="0">
                <a:latin typeface="Copperplate Gothic Bold" pitchFamily="34" charset="0"/>
              </a:rPr>
              <a:t>informasi</a:t>
            </a:r>
            <a:r>
              <a:rPr lang="en-US" sz="2500" dirty="0" smtClean="0">
                <a:latin typeface="Copperplate Gothic Bold" pitchFamily="34" charset="0"/>
              </a:rPr>
              <a:t> </a:t>
            </a:r>
            <a:r>
              <a:rPr lang="en-US" sz="2500" dirty="0" err="1" smtClean="0">
                <a:latin typeface="Copperplate Gothic Bold" pitchFamily="34" charset="0"/>
              </a:rPr>
              <a:t>apapun</a:t>
            </a:r>
            <a:r>
              <a:rPr lang="en-US" sz="2500" dirty="0" smtClean="0">
                <a:latin typeface="Copperplate Gothic Bold" pitchFamily="34" charset="0"/>
              </a:rPr>
              <a:t> </a:t>
            </a:r>
            <a:r>
              <a:rPr lang="en-US" sz="2500" dirty="0" err="1" smtClean="0">
                <a:latin typeface="Copperplate Gothic Bold" pitchFamily="34" charset="0"/>
              </a:rPr>
              <a:t>untuk</a:t>
            </a:r>
            <a:r>
              <a:rPr lang="en-US" sz="2500" dirty="0" smtClean="0">
                <a:latin typeface="Copperplate Gothic Bold" pitchFamily="34" charset="0"/>
              </a:rPr>
              <a:t> </a:t>
            </a:r>
            <a:r>
              <a:rPr lang="en-US" sz="2500" dirty="0" err="1" smtClean="0">
                <a:latin typeface="Copperplate Gothic Bold" pitchFamily="34" charset="0"/>
              </a:rPr>
              <a:t>mendukung</a:t>
            </a:r>
            <a:r>
              <a:rPr lang="en-US" sz="2500" dirty="0" smtClean="0">
                <a:latin typeface="Copperplate Gothic Bold" pitchFamily="34" charset="0"/>
              </a:rPr>
              <a:t> </a:t>
            </a:r>
            <a:r>
              <a:rPr lang="en-US" sz="2500" dirty="0" err="1" smtClean="0">
                <a:latin typeface="Copperplate Gothic Bold" pitchFamily="34" charset="0"/>
              </a:rPr>
              <a:t>keputusan</a:t>
            </a:r>
            <a:r>
              <a:rPr lang="en-US" sz="2500" dirty="0" smtClean="0">
                <a:latin typeface="Copperplate Gothic Bold" pitchFamily="34" charset="0"/>
              </a:rPr>
              <a:t> </a:t>
            </a:r>
            <a:r>
              <a:rPr lang="en-US" sz="2500" dirty="0" err="1" smtClean="0">
                <a:latin typeface="Copperplate Gothic Bold" pitchFamily="34" charset="0"/>
              </a:rPr>
              <a:t>strategis</a:t>
            </a:r>
            <a:r>
              <a:rPr lang="en-US" sz="2500" dirty="0" smtClean="0">
                <a:latin typeface="Copperplate Gothic Bold" pitchFamily="34" charset="0"/>
              </a:rPr>
              <a:t> </a:t>
            </a:r>
            <a:r>
              <a:rPr lang="en-US" sz="2500" dirty="0" err="1" smtClean="0">
                <a:latin typeface="Copperplate Gothic Bold" pitchFamily="34" charset="0"/>
              </a:rPr>
              <a:t>perusahaan</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3. </a:t>
            </a:r>
            <a:r>
              <a:rPr lang="en-US" sz="2500" dirty="0" err="1" smtClean="0">
                <a:latin typeface="Copperplate Gothic Bold" pitchFamily="34" charset="0"/>
              </a:rPr>
              <a:t>Menganalisis</a:t>
            </a:r>
            <a:r>
              <a:rPr lang="en-US" sz="2500" dirty="0" smtClean="0">
                <a:latin typeface="Copperplate Gothic Bold" pitchFamily="34" charset="0"/>
              </a:rPr>
              <a:t> </a:t>
            </a:r>
            <a:r>
              <a:rPr lang="en-US" sz="2500" dirty="0" err="1" smtClean="0">
                <a:latin typeface="Copperplate Gothic Bold" pitchFamily="34" charset="0"/>
              </a:rPr>
              <a:t>situasi</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strategi</a:t>
            </a:r>
            <a:r>
              <a:rPr lang="en-US" sz="2500" dirty="0" smtClean="0">
                <a:latin typeface="Copperplate Gothic Bold" pitchFamily="34" charset="0"/>
              </a:rPr>
              <a:t> </a:t>
            </a:r>
            <a:r>
              <a:rPr lang="en-US" sz="2500" dirty="0" err="1" smtClean="0">
                <a:latin typeface="Copperplate Gothic Bold" pitchFamily="34" charset="0"/>
              </a:rPr>
              <a:t>industri</a:t>
            </a:r>
            <a:r>
              <a:rPr lang="en-US" sz="2500" dirty="0" smtClean="0">
                <a:latin typeface="Copperplate Gothic Bold" pitchFamily="34" charset="0"/>
              </a:rPr>
              <a:t> yang </a:t>
            </a:r>
            <a:r>
              <a:rPr lang="en-US" sz="2500" dirty="0" err="1" smtClean="0">
                <a:latin typeface="Copperplate Gothic Bold" pitchFamily="34" charset="0"/>
              </a:rPr>
              <a:t>dicerminkan</a:t>
            </a:r>
            <a:r>
              <a:rPr lang="en-US" sz="2500" dirty="0" smtClean="0">
                <a:latin typeface="Copperplate Gothic Bold" pitchFamily="34" charset="0"/>
              </a:rPr>
              <a:t> </a:t>
            </a:r>
            <a:r>
              <a:rPr lang="en-US" sz="2500" dirty="0" err="1" smtClean="0">
                <a:latin typeface="Copperplate Gothic Bold" pitchFamily="34" charset="0"/>
              </a:rPr>
              <a:t>oleh</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t>
            </a:r>
            <a:r>
              <a:rPr lang="en-US" sz="2500" dirty="0" err="1" smtClean="0">
                <a:latin typeface="Copperplate Gothic Bold" pitchFamily="34" charset="0"/>
              </a:rPr>
              <a:t>perusahaan</a:t>
            </a:r>
            <a:r>
              <a:rPr lang="en-US" sz="2500" dirty="0" smtClean="0">
                <a:latin typeface="Copperplate Gothic Bold" pitchFamily="34" charset="0"/>
              </a:rPr>
              <a:t>.</a:t>
            </a:r>
            <a:br>
              <a:rPr lang="en-US" sz="2500" dirty="0" smtClean="0">
                <a:latin typeface="Copperplate Gothic Bold" pitchFamily="34" charset="0"/>
              </a:rPr>
            </a:br>
            <a:r>
              <a:rPr lang="en-US" sz="2500" dirty="0" smtClean="0">
                <a:latin typeface="Copperplate Gothic Bold" pitchFamily="34" charset="0"/>
              </a:rPr>
              <a:t>4. </a:t>
            </a:r>
            <a:r>
              <a:rPr lang="en-US" sz="2500" dirty="0" err="1" smtClean="0">
                <a:latin typeface="Copperplate Gothic Bold" pitchFamily="34" charset="0"/>
              </a:rPr>
              <a:t>Menilai</a:t>
            </a:r>
            <a:r>
              <a:rPr lang="en-US" sz="2500" dirty="0" smtClean="0">
                <a:latin typeface="Copperplate Gothic Bold" pitchFamily="34" charset="0"/>
              </a:rPr>
              <a:t> </a:t>
            </a:r>
            <a:r>
              <a:rPr lang="en-US" sz="2500" dirty="0" err="1" smtClean="0">
                <a:latin typeface="Copperplate Gothic Bold" pitchFamily="34" charset="0"/>
              </a:rPr>
              <a:t>kondisi</a:t>
            </a:r>
            <a:r>
              <a:rPr lang="en-US" sz="2500" dirty="0" smtClean="0">
                <a:latin typeface="Copperplate Gothic Bold" pitchFamily="34" charset="0"/>
              </a:rPr>
              <a:t> internal </a:t>
            </a:r>
            <a:r>
              <a:rPr lang="en-US" sz="2500" dirty="0" err="1" smtClean="0">
                <a:latin typeface="Copperplate Gothic Bold" pitchFamily="34" charset="0"/>
              </a:rPr>
              <a:t>perusahaan</a:t>
            </a:r>
            <a:r>
              <a:rPr lang="en-US" sz="2500" dirty="0" smtClean="0">
                <a:latin typeface="Copperplate Gothic Bold" pitchFamily="34" charset="0"/>
              </a:rPr>
              <a:t> Strengths and Weaknesses) </a:t>
            </a:r>
            <a:r>
              <a:rPr lang="en-US" sz="2500" dirty="0" err="1" smtClean="0">
                <a:latin typeface="Copperplate Gothic Bold" pitchFamily="34" charset="0"/>
              </a:rPr>
              <a:t>untuk</a:t>
            </a:r>
            <a:r>
              <a:rPr lang="en-US" sz="2500" dirty="0" smtClean="0">
                <a:latin typeface="Copperplate Gothic Bold" pitchFamily="34" charset="0"/>
              </a:rPr>
              <a:t> </a:t>
            </a:r>
            <a:r>
              <a:rPr lang="en-US" sz="2500" dirty="0" err="1" smtClean="0">
                <a:latin typeface="Copperplate Gothic Bold" pitchFamily="34" charset="0"/>
              </a:rPr>
              <a:t>perumusan</a:t>
            </a:r>
            <a:r>
              <a:rPr lang="en-US" sz="2500" dirty="0" smtClean="0">
                <a:latin typeface="Copperplate Gothic Bold" pitchFamily="34" charset="0"/>
              </a:rPr>
              <a:t> </a:t>
            </a:r>
            <a:r>
              <a:rPr lang="en-US" sz="2500" dirty="0" err="1" smtClean="0">
                <a:latin typeface="Copperplate Gothic Bold" pitchFamily="34" charset="0"/>
              </a:rPr>
              <a:t>strategi</a:t>
            </a:r>
            <a:r>
              <a:rPr lang="en-US" sz="2500" dirty="0" smtClean="0">
                <a:latin typeface="Copperplate Gothic Bold" pitchFamily="34" charset="0"/>
              </a:rPr>
              <a:t> </a:t>
            </a:r>
            <a:r>
              <a:rPr lang="en-US" sz="2500" dirty="0" err="1" smtClean="0">
                <a:latin typeface="Copperplate Gothic Bold" pitchFamily="34" charset="0"/>
              </a:rPr>
              <a:t>perusahaan</a:t>
            </a:r>
            <a:endParaRPr lang="en-US" sz="2500" dirty="0" smtClean="0">
              <a:latin typeface="Copperplate Gothic Bold"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5750" y="357188"/>
            <a:ext cx="6861175" cy="685800"/>
          </a:xfrm>
        </p:spPr>
        <p:txBody>
          <a:bodyPr/>
          <a:lstStyle/>
          <a:p>
            <a:pPr algn="l" eaLnBrk="1" hangingPunct="1">
              <a:defRPr/>
            </a:pPr>
            <a:r>
              <a:rPr lang="id-ID" sz="3600" b="1" smtClean="0">
                <a:solidFill>
                  <a:schemeClr val="tx1"/>
                </a:solidFill>
              </a:rPr>
              <a:t>ANALISIS RASIO KEUANGAN</a:t>
            </a:r>
            <a:endParaRPr lang="en-US" sz="3600" b="1" smtClean="0">
              <a:solidFill>
                <a:schemeClr val="tx1"/>
              </a:solidFill>
            </a:endParaRPr>
          </a:p>
        </p:txBody>
      </p:sp>
      <p:graphicFrame>
        <p:nvGraphicFramePr>
          <p:cNvPr id="4" name="Content Placeholder 3"/>
          <p:cNvGraphicFramePr>
            <a:graphicFrameLocks noGrp="1"/>
          </p:cNvGraphicFramePr>
          <p:nvPr>
            <p:ph idx="1"/>
          </p:nvPr>
        </p:nvGraphicFramePr>
        <p:xfrm>
          <a:off x="642910" y="2143116"/>
          <a:ext cx="7929618" cy="4105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smtClean="0"/>
              <a:t>Analisis Rasio Keuangan</a:t>
            </a:r>
          </a:p>
        </p:txBody>
      </p:sp>
      <p:sp>
        <p:nvSpPr>
          <p:cNvPr id="16387" name="Rectangle 3"/>
          <p:cNvSpPr>
            <a:spLocks noGrp="1" noChangeArrowheads="1"/>
          </p:cNvSpPr>
          <p:nvPr>
            <p:ph type="body" idx="1"/>
          </p:nvPr>
        </p:nvSpPr>
        <p:spPr/>
        <p:txBody>
          <a:bodyPr/>
          <a:lstStyle/>
          <a:p>
            <a:pPr eaLnBrk="1" hangingPunct="1">
              <a:defRPr/>
            </a:pPr>
            <a:r>
              <a:rPr lang="en-US" smtClean="0"/>
              <a:t>Ada lima jenis rasio keuangan yang sering digunakan:</a:t>
            </a:r>
          </a:p>
          <a:p>
            <a:pPr eaLnBrk="1" hangingPunct="1">
              <a:defRPr/>
            </a:pPr>
            <a:r>
              <a:rPr lang="en-US" smtClean="0"/>
              <a:t>1. Rasio likuiditas: rasio yang mengukur kemampuan perusahaan memenuhi kewajiban jangka pendek.</a:t>
            </a:r>
          </a:p>
          <a:p>
            <a:pPr eaLnBrk="1" hangingPunct="1">
              <a:defRPr/>
            </a:pPr>
            <a:r>
              <a:rPr lang="en-US" smtClean="0"/>
              <a:t>2. Rasio aktivitas: rasio yang mengukur kemampuan perusahaan menggunakan asetnya dengan efisien.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a:t>
            </a:r>
          </a:p>
        </p:txBody>
      </p:sp>
      <p:sp>
        <p:nvSpPr>
          <p:cNvPr id="17411" name="Rectangle 3"/>
          <p:cNvSpPr>
            <a:spLocks noGrp="1" noChangeArrowheads="1"/>
          </p:cNvSpPr>
          <p:nvPr>
            <p:ph type="body" idx="1"/>
          </p:nvPr>
        </p:nvSpPr>
        <p:spPr>
          <a:xfrm>
            <a:off x="457200" y="692150"/>
            <a:ext cx="8229600" cy="5438775"/>
          </a:xfrm>
        </p:spPr>
        <p:txBody>
          <a:bodyPr/>
          <a:lstStyle/>
          <a:p>
            <a:pPr eaLnBrk="1" hangingPunct="1">
              <a:defRPr/>
            </a:pPr>
            <a:r>
              <a:rPr lang="en-US" smtClean="0"/>
              <a:t>3. Rasio utang/leverage: rasio yang mengukur kemampuan perusahaan memenuhi total kewajibannya.</a:t>
            </a:r>
          </a:p>
          <a:p>
            <a:pPr eaLnBrk="1" hangingPunct="1">
              <a:defRPr/>
            </a:pPr>
            <a:r>
              <a:rPr lang="en-US" smtClean="0"/>
              <a:t>4. Rasio keuntungan/profitabilitas: rasio yang mengukur kemampuan perusahan menghasilkan profitabilitas.</a:t>
            </a:r>
          </a:p>
          <a:p>
            <a:pPr eaLnBrk="1" hangingPunct="1">
              <a:defRPr/>
            </a:pPr>
            <a:r>
              <a:rPr lang="en-US" smtClean="0"/>
              <a:t>5. Rasio pasar: rasio yang mengukur prestasi pasar relatif terhadap nilai buku, pendapatan, atau dividen.</a:t>
            </a:r>
          </a:p>
          <a:p>
            <a:pPr eaLnBrk="1" hangingPunct="1">
              <a:defRPr/>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81000" y="2714619"/>
          <a:ext cx="8407400" cy="3411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651" name="Title 3"/>
          <p:cNvSpPr>
            <a:spLocks noGrp="1"/>
          </p:cNvSpPr>
          <p:nvPr>
            <p:ph type="title"/>
          </p:nvPr>
        </p:nvSpPr>
        <p:spPr>
          <a:xfrm>
            <a:off x="214313" y="214313"/>
            <a:ext cx="7927975" cy="969962"/>
          </a:xfrm>
        </p:spPr>
        <p:txBody>
          <a:bodyPr/>
          <a:lstStyle/>
          <a:p>
            <a:pPr algn="l" eaLnBrk="1" hangingPunct="1">
              <a:defRPr/>
            </a:pPr>
            <a:r>
              <a:rPr lang="id-ID" sz="3600" b="1" smtClean="0">
                <a:solidFill>
                  <a:schemeClr val="tx1"/>
                </a:solidFill>
              </a:rPr>
              <a:t>Rasio Likuiditas</a:t>
            </a:r>
          </a:p>
        </p:txBody>
      </p:sp>
      <p:sp>
        <p:nvSpPr>
          <p:cNvPr id="4" name="TextBox 3"/>
          <p:cNvSpPr txBox="1"/>
          <p:nvPr/>
        </p:nvSpPr>
        <p:spPr>
          <a:xfrm>
            <a:off x="285750" y="1857375"/>
            <a:ext cx="8429625" cy="70802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id-ID" sz="2000" dirty="0"/>
              <a:t>Mengkur kemampuan perusahaan dalam memenuhi kewajiban jangka pendeknya dengan menggunakan aktiva jangka pendek (aktiva lancar).</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smtClean="0"/>
              <a:t>Rasio Likuiditas</a:t>
            </a:r>
          </a:p>
        </p:txBody>
      </p:sp>
      <p:sp>
        <p:nvSpPr>
          <p:cNvPr id="18435" name="Rectangle 3"/>
          <p:cNvSpPr>
            <a:spLocks noGrp="1" noChangeArrowheads="1"/>
          </p:cNvSpPr>
          <p:nvPr>
            <p:ph type="body" idx="1"/>
          </p:nvPr>
        </p:nvSpPr>
        <p:spPr/>
        <p:txBody>
          <a:bodyPr/>
          <a:lstStyle/>
          <a:p>
            <a:pPr eaLnBrk="1" hangingPunct="1">
              <a:defRPr/>
            </a:pPr>
            <a:r>
              <a:rPr lang="en-US" smtClean="0"/>
              <a:t>Rasio Lancar = Aktiva Lancar/Utang Lancar</a:t>
            </a:r>
          </a:p>
          <a:p>
            <a:pPr eaLnBrk="1" hangingPunct="1">
              <a:defRPr/>
            </a:pPr>
            <a:r>
              <a:rPr lang="en-US" smtClean="0"/>
              <a:t>Rasio Quick = [Aktiva Lancar – Persediaan]/Utang Lancar</a:t>
            </a:r>
          </a:p>
          <a:p>
            <a:pPr eaLnBrk="1" hangingPunct="1">
              <a:defRPr/>
            </a:pPr>
            <a:r>
              <a:rPr lang="en-US" smtClean="0"/>
              <a:t>Tujuan : Melihat likuiditas, yaitu kemampuan memenuhi kewajiban jangka pendek. Semakin tinggi angka tsb, semakin baik.</a:t>
            </a:r>
          </a:p>
          <a:p>
            <a:pPr eaLnBrk="1" hangingPunct="1">
              <a:buFont typeface="Wingdings" pitchFamily="2" charset="2"/>
              <a:buNone/>
              <a:defRPr/>
            </a:pP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0034" y="3000372"/>
          <a:ext cx="7500958" cy="3286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75" name="Title 2"/>
          <p:cNvSpPr>
            <a:spLocks noGrp="1"/>
          </p:cNvSpPr>
          <p:nvPr>
            <p:ph type="title"/>
          </p:nvPr>
        </p:nvSpPr>
        <p:spPr>
          <a:xfrm>
            <a:off x="214313" y="214313"/>
            <a:ext cx="7927975" cy="969962"/>
          </a:xfrm>
        </p:spPr>
        <p:txBody>
          <a:bodyPr/>
          <a:lstStyle/>
          <a:p>
            <a:pPr algn="l" eaLnBrk="1" hangingPunct="1">
              <a:defRPr/>
            </a:pPr>
            <a:r>
              <a:rPr lang="id-ID" sz="3600" b="1" smtClean="0">
                <a:solidFill>
                  <a:schemeClr val="tx1"/>
                </a:solidFill>
              </a:rPr>
              <a:t>Rasio Aktivitas</a:t>
            </a:r>
          </a:p>
        </p:txBody>
      </p:sp>
      <p:sp>
        <p:nvSpPr>
          <p:cNvPr id="5" name="TextBox 4"/>
          <p:cNvSpPr txBox="1"/>
          <p:nvPr/>
        </p:nvSpPr>
        <p:spPr>
          <a:xfrm>
            <a:off x="357188" y="1500188"/>
            <a:ext cx="8143875" cy="101600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id-ID" sz="2000" dirty="0"/>
              <a:t>Rasio keuangan untuk mengevaluasi penggunaan aset perusahaan oleh manajemen/perusahaan (mencerminkan penggunaan aset manajemen)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smtClean="0"/>
              <a:t>Rasio Aktivitas</a:t>
            </a:r>
          </a:p>
        </p:txBody>
      </p:sp>
      <p:sp>
        <p:nvSpPr>
          <p:cNvPr id="19459" name="Rectangle 3"/>
          <p:cNvSpPr>
            <a:spLocks noGrp="1" noChangeArrowheads="1"/>
          </p:cNvSpPr>
          <p:nvPr>
            <p:ph type="body" idx="1"/>
          </p:nvPr>
        </p:nvSpPr>
        <p:spPr/>
        <p:txBody>
          <a:bodyPr/>
          <a:lstStyle/>
          <a:p>
            <a:pPr eaLnBrk="1" hangingPunct="1">
              <a:lnSpc>
                <a:spcPct val="90000"/>
              </a:lnSpc>
              <a:defRPr/>
            </a:pPr>
            <a:r>
              <a:rPr lang="en-US" dirty="0" smtClean="0"/>
              <a:t>Rata-rata </a:t>
            </a:r>
            <a:r>
              <a:rPr lang="en-US" dirty="0" err="1" smtClean="0"/>
              <a:t>Umur</a:t>
            </a:r>
            <a:r>
              <a:rPr lang="en-US" dirty="0" smtClean="0"/>
              <a:t> </a:t>
            </a:r>
            <a:r>
              <a:rPr lang="en-US" dirty="0" err="1" smtClean="0"/>
              <a:t>Piutang</a:t>
            </a:r>
            <a:endParaRPr lang="en-US" dirty="0" smtClean="0"/>
          </a:p>
          <a:p>
            <a:pPr eaLnBrk="1" hangingPunct="1">
              <a:lnSpc>
                <a:spcPct val="90000"/>
              </a:lnSpc>
              <a:buFont typeface="Wingdings" pitchFamily="2" charset="2"/>
              <a:buNone/>
              <a:defRPr/>
            </a:pPr>
            <a:r>
              <a:rPr lang="en-US" dirty="0" smtClean="0"/>
              <a:t>   = </a:t>
            </a:r>
            <a:r>
              <a:rPr lang="en-US" dirty="0" err="1" smtClean="0"/>
              <a:t>Piutang</a:t>
            </a:r>
            <a:r>
              <a:rPr lang="en-US" dirty="0" smtClean="0"/>
              <a:t>/[</a:t>
            </a:r>
            <a:r>
              <a:rPr lang="en-US" dirty="0" err="1" smtClean="0"/>
              <a:t>Penjualan</a:t>
            </a:r>
            <a:r>
              <a:rPr lang="en-US" dirty="0" smtClean="0"/>
              <a:t>/365]</a:t>
            </a:r>
          </a:p>
          <a:p>
            <a:pPr eaLnBrk="1" hangingPunct="1">
              <a:lnSpc>
                <a:spcPct val="90000"/>
              </a:lnSpc>
              <a:defRPr/>
            </a:pPr>
            <a:r>
              <a:rPr lang="en-US" dirty="0" err="1" smtClean="0"/>
              <a:t>Perputaran</a:t>
            </a:r>
            <a:r>
              <a:rPr lang="en-US" dirty="0" smtClean="0"/>
              <a:t> </a:t>
            </a:r>
            <a:r>
              <a:rPr lang="en-US" dirty="0" err="1" smtClean="0"/>
              <a:t>Persediaan</a:t>
            </a:r>
            <a:endParaRPr lang="en-US" dirty="0" smtClean="0"/>
          </a:p>
          <a:p>
            <a:pPr eaLnBrk="1" hangingPunct="1">
              <a:lnSpc>
                <a:spcPct val="90000"/>
              </a:lnSpc>
              <a:buFont typeface="Wingdings" pitchFamily="2" charset="2"/>
              <a:buNone/>
              <a:defRPr/>
            </a:pPr>
            <a:r>
              <a:rPr lang="en-US" dirty="0" smtClean="0"/>
              <a:t>   = </a:t>
            </a:r>
            <a:r>
              <a:rPr lang="en-US" dirty="0" err="1" smtClean="0"/>
              <a:t>Harga</a:t>
            </a:r>
            <a:r>
              <a:rPr lang="en-US" dirty="0" smtClean="0"/>
              <a:t> </a:t>
            </a:r>
            <a:r>
              <a:rPr lang="en-US" dirty="0" err="1" smtClean="0"/>
              <a:t>Pokok</a:t>
            </a:r>
            <a:r>
              <a:rPr lang="en-US" dirty="0" smtClean="0"/>
              <a:t> </a:t>
            </a:r>
            <a:r>
              <a:rPr lang="en-US" dirty="0" err="1" smtClean="0"/>
              <a:t>Penjualan</a:t>
            </a:r>
            <a:r>
              <a:rPr lang="en-US" dirty="0" smtClean="0"/>
              <a:t> /</a:t>
            </a:r>
            <a:r>
              <a:rPr lang="en-US" dirty="0" err="1" smtClean="0"/>
              <a:t>Persediaan</a:t>
            </a:r>
            <a:endParaRPr lang="en-US" dirty="0" smtClean="0"/>
          </a:p>
          <a:p>
            <a:pPr eaLnBrk="1" hangingPunct="1">
              <a:lnSpc>
                <a:spcPct val="90000"/>
              </a:lnSpc>
              <a:defRPr/>
            </a:pPr>
            <a:r>
              <a:rPr lang="en-US" dirty="0" err="1" smtClean="0"/>
              <a:t>Perputaran</a:t>
            </a:r>
            <a:r>
              <a:rPr lang="en-US" dirty="0" smtClean="0"/>
              <a:t> </a:t>
            </a:r>
            <a:r>
              <a:rPr lang="en-US" dirty="0" err="1" smtClean="0"/>
              <a:t>Aktiva</a:t>
            </a:r>
            <a:r>
              <a:rPr lang="en-US" dirty="0" smtClean="0"/>
              <a:t> </a:t>
            </a:r>
            <a:r>
              <a:rPr lang="en-US" dirty="0" err="1" smtClean="0"/>
              <a:t>Tetap</a:t>
            </a:r>
            <a:endParaRPr lang="en-US" dirty="0" smtClean="0"/>
          </a:p>
          <a:p>
            <a:pPr eaLnBrk="1" hangingPunct="1">
              <a:lnSpc>
                <a:spcPct val="90000"/>
              </a:lnSpc>
              <a:buFont typeface="Wingdings" pitchFamily="2" charset="2"/>
              <a:buNone/>
              <a:defRPr/>
            </a:pPr>
            <a:r>
              <a:rPr lang="en-US" dirty="0" smtClean="0"/>
              <a:t>   = </a:t>
            </a:r>
            <a:r>
              <a:rPr lang="en-US" dirty="0" err="1" smtClean="0"/>
              <a:t>Penjualan</a:t>
            </a:r>
            <a:r>
              <a:rPr lang="en-US" dirty="0" smtClean="0"/>
              <a:t>/Total </a:t>
            </a:r>
            <a:r>
              <a:rPr lang="en-US" dirty="0" err="1" smtClean="0"/>
              <a:t>Aktiva</a:t>
            </a:r>
            <a:r>
              <a:rPr lang="en-US" dirty="0" smtClean="0"/>
              <a:t> </a:t>
            </a:r>
            <a:r>
              <a:rPr lang="en-US" dirty="0" err="1" smtClean="0"/>
              <a:t>Tetap</a:t>
            </a:r>
            <a:endParaRPr lang="en-US" dirty="0" smtClean="0"/>
          </a:p>
          <a:p>
            <a:pPr eaLnBrk="1" hangingPunct="1">
              <a:lnSpc>
                <a:spcPct val="90000"/>
              </a:lnSpc>
              <a:defRPr/>
            </a:pPr>
            <a:r>
              <a:rPr lang="en-US" dirty="0" err="1" smtClean="0"/>
              <a:t>Perputaran</a:t>
            </a:r>
            <a:r>
              <a:rPr lang="en-US" dirty="0" smtClean="0"/>
              <a:t> Total </a:t>
            </a:r>
            <a:r>
              <a:rPr lang="en-US" dirty="0" err="1" smtClean="0"/>
              <a:t>Aktiva</a:t>
            </a:r>
            <a:endParaRPr lang="en-US" dirty="0" smtClean="0"/>
          </a:p>
          <a:p>
            <a:pPr eaLnBrk="1" hangingPunct="1">
              <a:lnSpc>
                <a:spcPct val="90000"/>
              </a:lnSpc>
              <a:buFont typeface="Wingdings" pitchFamily="2" charset="2"/>
              <a:buNone/>
              <a:defRPr/>
            </a:pPr>
            <a:r>
              <a:rPr lang="en-US" dirty="0" smtClean="0"/>
              <a:t>   = </a:t>
            </a:r>
            <a:r>
              <a:rPr lang="en-US" dirty="0" err="1" smtClean="0"/>
              <a:t>Penjualan</a:t>
            </a:r>
            <a:r>
              <a:rPr lang="en-US" dirty="0" smtClean="0"/>
              <a:t>/Total </a:t>
            </a:r>
            <a:r>
              <a:rPr lang="en-US" dirty="0" err="1" smtClean="0"/>
              <a:t>Aktiva</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z="3800" smtClean="0"/>
              <a:t>.</a:t>
            </a:r>
            <a:br>
              <a:rPr lang="en-US" sz="3800" smtClean="0"/>
            </a:br>
            <a:endParaRPr lang="en-US" sz="3800" smtClean="0"/>
          </a:p>
        </p:txBody>
      </p:sp>
      <p:sp>
        <p:nvSpPr>
          <p:cNvPr id="20483" name="Rectangle 3"/>
          <p:cNvSpPr>
            <a:spLocks noGrp="1" noChangeArrowheads="1"/>
          </p:cNvSpPr>
          <p:nvPr>
            <p:ph type="body" idx="1"/>
          </p:nvPr>
        </p:nvSpPr>
        <p:spPr>
          <a:xfrm>
            <a:off x="457200" y="836613"/>
            <a:ext cx="8229600" cy="5294312"/>
          </a:xfrm>
        </p:spPr>
        <p:txBody>
          <a:bodyPr/>
          <a:lstStyle/>
          <a:p>
            <a:pPr eaLnBrk="1" hangingPunct="1">
              <a:defRPr/>
            </a:pPr>
            <a:r>
              <a:rPr lang="en-US" smtClean="0"/>
              <a:t>Tujuan: Melihat kemampuan perusahaan menggunakan asetnya dengan efektif. Semakin tinggi angka perputaran, semakin efektif aset digunakan. Semakin tinggi rata-rata umur piutang, semakin tidak baik (tidak efektif menggunakan aset).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785786" y="2786058"/>
          <a:ext cx="7715304" cy="3340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723" name="Title 2"/>
          <p:cNvSpPr>
            <a:spLocks noGrp="1"/>
          </p:cNvSpPr>
          <p:nvPr>
            <p:ph type="title"/>
          </p:nvPr>
        </p:nvSpPr>
        <p:spPr>
          <a:xfrm>
            <a:off x="214313" y="285750"/>
            <a:ext cx="7927975" cy="969963"/>
          </a:xfrm>
        </p:spPr>
        <p:txBody>
          <a:bodyPr/>
          <a:lstStyle/>
          <a:p>
            <a:pPr algn="l" eaLnBrk="1" hangingPunct="1">
              <a:defRPr/>
            </a:pPr>
            <a:r>
              <a:rPr lang="id-ID" sz="3600" b="1" dirty="0" smtClean="0">
                <a:solidFill>
                  <a:schemeClr val="tx1"/>
                </a:solidFill>
              </a:rPr>
              <a:t>Rasio</a:t>
            </a:r>
            <a:r>
              <a:rPr lang="en-US" sz="3600" b="1" dirty="0" smtClean="0">
                <a:solidFill>
                  <a:schemeClr val="tx1"/>
                </a:solidFill>
              </a:rPr>
              <a:t> </a:t>
            </a:r>
            <a:r>
              <a:rPr lang="en-US" sz="3600" b="1" dirty="0" err="1" smtClean="0">
                <a:solidFill>
                  <a:schemeClr val="tx1"/>
                </a:solidFill>
              </a:rPr>
              <a:t>Solvabilitas</a:t>
            </a:r>
            <a:r>
              <a:rPr lang="en-US" sz="3600" b="1" dirty="0" smtClean="0">
                <a:solidFill>
                  <a:schemeClr val="tx1"/>
                </a:solidFill>
              </a:rPr>
              <a:t> / </a:t>
            </a:r>
            <a:r>
              <a:rPr lang="en-US" sz="3600" b="1" dirty="0" err="1" smtClean="0">
                <a:solidFill>
                  <a:schemeClr val="tx1"/>
                </a:solidFill>
              </a:rPr>
              <a:t>Rasio</a:t>
            </a:r>
            <a:r>
              <a:rPr lang="id-ID" sz="3600" b="1" dirty="0" smtClean="0">
                <a:solidFill>
                  <a:schemeClr val="tx1"/>
                </a:solidFill>
              </a:rPr>
              <a:t> Utang</a:t>
            </a:r>
          </a:p>
        </p:txBody>
      </p:sp>
      <p:sp>
        <p:nvSpPr>
          <p:cNvPr id="5" name="TextBox 4"/>
          <p:cNvSpPr txBox="1"/>
          <p:nvPr/>
        </p:nvSpPr>
        <p:spPr>
          <a:xfrm>
            <a:off x="285750" y="1785938"/>
            <a:ext cx="8572500" cy="71437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id-ID" sz="2000" dirty="0"/>
              <a:t>Mengukur kemampuan perusahaan dalam memenuuhi kewajiban jangka panjang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smtClean="0"/>
              <a:t>Rasio Solvabilitas</a:t>
            </a:r>
          </a:p>
        </p:txBody>
      </p:sp>
      <p:sp>
        <p:nvSpPr>
          <p:cNvPr id="21507" name="Rectangle 3"/>
          <p:cNvSpPr>
            <a:spLocks noGrp="1" noChangeArrowheads="1"/>
          </p:cNvSpPr>
          <p:nvPr>
            <p:ph type="body" idx="1"/>
          </p:nvPr>
        </p:nvSpPr>
        <p:spPr/>
        <p:txBody>
          <a:bodyPr/>
          <a:lstStyle/>
          <a:p>
            <a:pPr eaLnBrk="1" hangingPunct="1">
              <a:defRPr/>
            </a:pPr>
            <a:r>
              <a:rPr lang="en-US" dirty="0" smtClean="0"/>
              <a:t>Total </a:t>
            </a:r>
            <a:r>
              <a:rPr lang="en-US" dirty="0" err="1" smtClean="0"/>
              <a:t>Utang</a:t>
            </a:r>
            <a:r>
              <a:rPr lang="en-US" dirty="0" smtClean="0"/>
              <a:t> </a:t>
            </a:r>
            <a:r>
              <a:rPr lang="en-US" dirty="0" err="1" smtClean="0"/>
              <a:t>terhadap</a:t>
            </a:r>
            <a:r>
              <a:rPr lang="en-US" dirty="0" smtClean="0"/>
              <a:t> Total </a:t>
            </a:r>
            <a:r>
              <a:rPr lang="en-US" dirty="0" err="1" smtClean="0"/>
              <a:t>Aset</a:t>
            </a:r>
            <a:r>
              <a:rPr lang="en-US" dirty="0" smtClean="0"/>
              <a:t> (</a:t>
            </a:r>
            <a:r>
              <a:rPr lang="en-US" dirty="0" err="1" smtClean="0"/>
              <a:t>Aktiva</a:t>
            </a:r>
            <a:r>
              <a:rPr lang="en-US" dirty="0" smtClean="0"/>
              <a:t>)</a:t>
            </a:r>
          </a:p>
          <a:p>
            <a:pPr eaLnBrk="1" hangingPunct="1">
              <a:buFont typeface="Wingdings" pitchFamily="2" charset="2"/>
              <a:buNone/>
              <a:defRPr/>
            </a:pPr>
            <a:r>
              <a:rPr lang="en-US" dirty="0" smtClean="0"/>
              <a:t>   = Total </a:t>
            </a:r>
            <a:r>
              <a:rPr lang="en-US" dirty="0" err="1" smtClean="0"/>
              <a:t>Utang</a:t>
            </a:r>
            <a:r>
              <a:rPr lang="en-US" dirty="0" smtClean="0"/>
              <a:t>/Total </a:t>
            </a:r>
            <a:r>
              <a:rPr lang="en-US" dirty="0" err="1" smtClean="0"/>
              <a:t>Aktiva</a:t>
            </a:r>
            <a:endParaRPr lang="en-US" dirty="0" smtClean="0"/>
          </a:p>
          <a:p>
            <a:pPr eaLnBrk="1" hangingPunct="1">
              <a:defRPr/>
            </a:pPr>
            <a:r>
              <a:rPr lang="en-US" dirty="0" smtClean="0"/>
              <a:t>Times Interest Earned (TIE)</a:t>
            </a:r>
          </a:p>
          <a:p>
            <a:pPr marL="736600" indent="-736600" eaLnBrk="1" hangingPunct="1">
              <a:buFont typeface="Wingdings" pitchFamily="2" charset="2"/>
              <a:buNone/>
              <a:defRPr/>
            </a:pPr>
            <a:r>
              <a:rPr lang="en-US" dirty="0" smtClean="0"/>
              <a:t>   = </a:t>
            </a:r>
            <a:r>
              <a:rPr lang="en-US" dirty="0" err="1" smtClean="0"/>
              <a:t>Laba</a:t>
            </a:r>
            <a:r>
              <a:rPr lang="en-US" dirty="0" smtClean="0"/>
              <a:t> </a:t>
            </a:r>
            <a:r>
              <a:rPr lang="en-US" dirty="0" err="1" smtClean="0"/>
              <a:t>Sebelum</a:t>
            </a:r>
            <a:r>
              <a:rPr lang="en-US" dirty="0" smtClean="0"/>
              <a:t> </a:t>
            </a:r>
            <a:r>
              <a:rPr lang="en-US" dirty="0" err="1" smtClean="0"/>
              <a:t>Pajak</a:t>
            </a:r>
            <a:r>
              <a:rPr lang="en-US" dirty="0" smtClean="0"/>
              <a:t> </a:t>
            </a:r>
            <a:r>
              <a:rPr lang="en-US" dirty="0" err="1" smtClean="0"/>
              <a:t>dan</a:t>
            </a:r>
            <a:r>
              <a:rPr lang="en-US" dirty="0" smtClean="0"/>
              <a:t> </a:t>
            </a:r>
            <a:r>
              <a:rPr lang="en-US" dirty="0" err="1" smtClean="0"/>
              <a:t>Bunga</a:t>
            </a:r>
            <a:r>
              <a:rPr lang="en-US" dirty="0" smtClean="0"/>
              <a:t>        (EBIT)/</a:t>
            </a:r>
            <a:r>
              <a:rPr lang="en-US" dirty="0" err="1" smtClean="0"/>
              <a:t>Bunga</a:t>
            </a:r>
            <a:endParaRPr lang="en-US" dirty="0" smtClean="0"/>
          </a:p>
          <a:p>
            <a:pPr eaLnBrk="1" hangingPunct="1">
              <a:defRPr/>
            </a:pPr>
            <a:r>
              <a:rPr lang="en-US" dirty="0" smtClean="0"/>
              <a:t>Fixed Charged Coverage (FCC)</a:t>
            </a:r>
          </a:p>
          <a:p>
            <a:pPr eaLnBrk="1" hangingPunct="1">
              <a:buFont typeface="Wingdings" pitchFamily="2" charset="2"/>
              <a:buNone/>
              <a:defRPr/>
            </a:pPr>
            <a:r>
              <a:rPr lang="en-US" dirty="0" smtClean="0"/>
              <a:t>   = (EBIT + </a:t>
            </a:r>
            <a:r>
              <a:rPr lang="en-US" dirty="0" err="1" smtClean="0"/>
              <a:t>Biaya</a:t>
            </a:r>
            <a:r>
              <a:rPr lang="en-US" dirty="0" smtClean="0"/>
              <a:t> </a:t>
            </a:r>
            <a:r>
              <a:rPr lang="en-US" dirty="0" err="1" smtClean="0"/>
              <a:t>Sewa</a:t>
            </a:r>
            <a:r>
              <a:rPr lang="en-US" dirty="0" smtClean="0"/>
              <a:t>)/(</a:t>
            </a:r>
            <a:r>
              <a:rPr lang="en-US" dirty="0" err="1" smtClean="0"/>
              <a:t>Bunga+Sewa</a:t>
            </a:r>
            <a:r>
              <a:rPr lang="en-US"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0"/>
            <a:ext cx="9144000" cy="6858000"/>
          </a:xfrm>
        </p:spPr>
        <p:txBody>
          <a:bodyPr/>
          <a:lstStyle/>
          <a:p>
            <a:pPr algn="l" eaLnBrk="1" hangingPunct="1">
              <a:defRPr/>
            </a:pP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5. </a:t>
            </a:r>
            <a:r>
              <a:rPr lang="en-US" sz="2500" dirty="0" err="1" smtClean="0">
                <a:latin typeface="Copperplate Gothic Bold" pitchFamily="34" charset="0"/>
              </a:rPr>
              <a:t>Membahas</a:t>
            </a:r>
            <a:r>
              <a:rPr lang="en-US" sz="2500" dirty="0" smtClean="0">
                <a:latin typeface="Copperplate Gothic Bold" pitchFamily="34" charset="0"/>
              </a:rPr>
              <a:t> </a:t>
            </a:r>
            <a:r>
              <a:rPr lang="en-US" sz="2500" dirty="0" err="1" smtClean="0">
                <a:latin typeface="Copperplate Gothic Bold" pitchFamily="34" charset="0"/>
              </a:rPr>
              <a:t>isu</a:t>
            </a:r>
            <a:r>
              <a:rPr lang="en-US" sz="2500" dirty="0" smtClean="0">
                <a:latin typeface="Copperplate Gothic Bold" pitchFamily="34" charset="0"/>
              </a:rPr>
              <a:t> </a:t>
            </a:r>
            <a:r>
              <a:rPr lang="en-US" sz="2500" dirty="0" err="1" smtClean="0">
                <a:latin typeface="Copperplate Gothic Bold" pitchFamily="34" charset="0"/>
              </a:rPr>
              <a:t>kontemporer</a:t>
            </a:r>
            <a:r>
              <a:rPr lang="en-US" sz="2500" dirty="0" smtClean="0">
                <a:latin typeface="Copperplate Gothic Bold" pitchFamily="34" charset="0"/>
              </a:rPr>
              <a:t> </a:t>
            </a:r>
            <a:r>
              <a:rPr lang="en-US" sz="2500" dirty="0" err="1" smtClean="0">
                <a:latin typeface="Copperplate Gothic Bold" pitchFamily="34" charset="0"/>
              </a:rPr>
              <a:t>tentang</a:t>
            </a:r>
            <a:r>
              <a:rPr lang="en-US" sz="2500" dirty="0" smtClean="0">
                <a:latin typeface="Copperplate Gothic Bold" pitchFamily="34" charset="0"/>
              </a:rPr>
              <a:t> </a:t>
            </a:r>
            <a:r>
              <a:rPr lang="en-US" sz="2500" dirty="0" err="1" smtClean="0">
                <a:latin typeface="Copperplate Gothic Bold" pitchFamily="34" charset="0"/>
              </a:rPr>
              <a:t>kualitas</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6. </a:t>
            </a:r>
            <a:r>
              <a:rPr lang="en-US" sz="2500" dirty="0" err="1" smtClean="0">
                <a:latin typeface="Copperplate Gothic Bold" pitchFamily="34" charset="0"/>
              </a:rPr>
              <a:t>Memahami</a:t>
            </a:r>
            <a:r>
              <a:rPr lang="en-US" sz="2500" dirty="0" smtClean="0">
                <a:latin typeface="Copperplate Gothic Bold" pitchFamily="34" charset="0"/>
              </a:rPr>
              <a:t> </a:t>
            </a:r>
            <a:r>
              <a:rPr lang="en-US" sz="2500" dirty="0" err="1" smtClean="0">
                <a:latin typeface="Copperplate Gothic Bold" pitchFamily="34" charset="0"/>
              </a:rPr>
              <a:t>penggunaan</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t>
            </a:r>
            <a:r>
              <a:rPr lang="en-US" sz="2500" dirty="0" err="1" smtClean="0">
                <a:latin typeface="Copperplate Gothic Bold" pitchFamily="34" charset="0"/>
              </a:rPr>
              <a:t>untuk</a:t>
            </a:r>
            <a:r>
              <a:rPr lang="en-US" sz="2500" dirty="0" smtClean="0">
                <a:latin typeface="Copperplate Gothic Bold" pitchFamily="34" charset="0"/>
              </a:rPr>
              <a:t> </a:t>
            </a:r>
            <a:r>
              <a:rPr lang="en-US" sz="2500" dirty="0" err="1" smtClean="0">
                <a:latin typeface="Copperplate Gothic Bold" pitchFamily="34" charset="0"/>
              </a:rPr>
              <a:t>mengevaluasi</a:t>
            </a:r>
            <a:r>
              <a:rPr lang="en-US" sz="2500" dirty="0" smtClean="0">
                <a:latin typeface="Copperplate Gothic Bold" pitchFamily="34" charset="0"/>
              </a:rPr>
              <a:t> </a:t>
            </a:r>
            <a:r>
              <a:rPr lang="en-US" sz="2500" dirty="0" err="1" smtClean="0">
                <a:latin typeface="Copperplate Gothic Bold" pitchFamily="34" charset="0"/>
              </a:rPr>
              <a:t>efektifitas</a:t>
            </a:r>
            <a:r>
              <a:rPr lang="en-US" sz="2500" dirty="0" smtClean="0">
                <a:latin typeface="Copperplate Gothic Bold" pitchFamily="34" charset="0"/>
              </a:rPr>
              <a:t> </a:t>
            </a:r>
            <a:r>
              <a:rPr lang="en-US" sz="2500" dirty="0" err="1" smtClean="0">
                <a:latin typeface="Copperplate Gothic Bold" pitchFamily="34" charset="0"/>
              </a:rPr>
              <a:t>strategi</a:t>
            </a:r>
            <a:r>
              <a:rPr lang="en-US" sz="2500" dirty="0" smtClean="0">
                <a:latin typeface="Copperplate Gothic Bold" pitchFamily="34" charset="0"/>
              </a:rPr>
              <a:t> </a:t>
            </a:r>
            <a:r>
              <a:rPr lang="en-US" sz="2500" dirty="0" err="1" smtClean="0">
                <a:latin typeface="Copperplate Gothic Bold" pitchFamily="34" charset="0"/>
              </a:rPr>
              <a:t>perusahaan</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menyusun</a:t>
            </a: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a:t>
            </a:r>
            <a:r>
              <a:rPr lang="en-US" sz="2500" dirty="0" err="1" smtClean="0">
                <a:latin typeface="Copperplate Gothic Bold" pitchFamily="34" charset="0"/>
              </a:rPr>
              <a:t>prospektif</a:t>
            </a:r>
            <a:r>
              <a:rPr lang="en-US" sz="2500" dirty="0" smtClean="0">
                <a:latin typeface="Copperplate Gothic Bold" pitchFamily="34" charset="0"/>
              </a:rPr>
              <a:t> </a:t>
            </a:r>
            <a:r>
              <a:rPr lang="en-US" sz="2500" dirty="0" err="1" smtClean="0">
                <a:latin typeface="Copperplate Gothic Bold" pitchFamily="34" charset="0"/>
              </a:rPr>
              <a:t>perusahaan</a:t>
            </a: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
            </a:r>
            <a:br>
              <a:rPr lang="en-US" sz="2500" dirty="0" smtClean="0">
                <a:latin typeface="Copperplate Gothic Bold" pitchFamily="34" charset="0"/>
              </a:rPr>
            </a:br>
            <a:r>
              <a:rPr lang="en-US" sz="2500" dirty="0" smtClean="0">
                <a:latin typeface="Copperplate Gothic Bold" pitchFamily="34" charset="0"/>
              </a:rPr>
              <a:t>7. </a:t>
            </a:r>
            <a:r>
              <a:rPr lang="en-US" sz="2500" dirty="0" err="1" smtClean="0">
                <a:latin typeface="Copperplate Gothic Bold" pitchFamily="34" charset="0"/>
              </a:rPr>
              <a:t>Memahami</a:t>
            </a:r>
            <a:r>
              <a:rPr lang="en-US" sz="2500" dirty="0" smtClean="0">
                <a:latin typeface="Copperplate Gothic Bold" pitchFamily="34" charset="0"/>
              </a:rPr>
              <a:t> </a:t>
            </a:r>
            <a:r>
              <a:rPr lang="en-US" sz="2500" dirty="0" err="1" smtClean="0">
                <a:latin typeface="Copperplate Gothic Bold" pitchFamily="34" charset="0"/>
              </a:rPr>
              <a:t>pentingnya</a:t>
            </a:r>
            <a:r>
              <a:rPr lang="en-US" sz="2500" dirty="0" smtClean="0">
                <a:latin typeface="Copperplate Gothic Bold" pitchFamily="34" charset="0"/>
              </a:rPr>
              <a:t> audit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t>
            </a:r>
            <a:r>
              <a:rPr lang="en-US" sz="2500" dirty="0" err="1" smtClean="0">
                <a:latin typeface="Copperplate Gothic Bold" pitchFamily="34" charset="0"/>
              </a:rPr>
              <a:t>dan</a:t>
            </a:r>
            <a:r>
              <a:rPr lang="en-US" sz="2500" dirty="0" smtClean="0">
                <a:latin typeface="Copperplate Gothic Bold" pitchFamily="34" charset="0"/>
              </a:rPr>
              <a:t> </a:t>
            </a:r>
            <a:r>
              <a:rPr lang="en-US" sz="2500" dirty="0" err="1" smtClean="0">
                <a:latin typeface="Copperplate Gothic Bold" pitchFamily="34" charset="0"/>
              </a:rPr>
              <a:t>peran</a:t>
            </a:r>
            <a:r>
              <a:rPr lang="en-US" sz="2500" dirty="0" smtClean="0">
                <a:latin typeface="Copperplate Gothic Bold" pitchFamily="34" charset="0"/>
              </a:rPr>
              <a:t> </a:t>
            </a:r>
            <a:r>
              <a:rPr lang="en-US" sz="2500" dirty="0" err="1" smtClean="0">
                <a:latin typeface="Copperplate Gothic Bold" pitchFamily="34" charset="0"/>
              </a:rPr>
              <a:t>analisis</a:t>
            </a:r>
            <a:r>
              <a:rPr lang="en-US" sz="2500" dirty="0" smtClean="0">
                <a:latin typeface="Copperplate Gothic Bold" pitchFamily="34" charset="0"/>
              </a:rPr>
              <a:t> </a:t>
            </a:r>
            <a:r>
              <a:rPr lang="en-US" sz="2500" dirty="0" err="1" smtClean="0">
                <a:latin typeface="Copperplate Gothic Bold" pitchFamily="34" charset="0"/>
              </a:rPr>
              <a:t>laporan</a:t>
            </a:r>
            <a:r>
              <a:rPr lang="en-US" sz="2500" dirty="0" smtClean="0">
                <a:latin typeface="Copperplate Gothic Bold" pitchFamily="34" charset="0"/>
              </a:rPr>
              <a:t> </a:t>
            </a:r>
            <a:r>
              <a:rPr lang="en-US" sz="2500" dirty="0" err="1" smtClean="0">
                <a:latin typeface="Copperplate Gothic Bold" pitchFamily="34" charset="0"/>
              </a:rPr>
              <a:t>keuangan</a:t>
            </a:r>
            <a:r>
              <a:rPr lang="en-US" sz="2500" dirty="0" smtClean="0">
                <a:latin typeface="Copperplate Gothic Bold" pitchFamily="34" charset="0"/>
              </a:rPr>
              <a:t> </a:t>
            </a:r>
            <a:r>
              <a:rPr lang="en-US" sz="2500" dirty="0" err="1" smtClean="0">
                <a:latin typeface="Copperplate Gothic Bold" pitchFamily="34" charset="0"/>
              </a:rPr>
              <a:t>untuk</a:t>
            </a:r>
            <a:r>
              <a:rPr lang="en-US" sz="2500" dirty="0" smtClean="0">
                <a:latin typeface="Copperplate Gothic Bold" pitchFamily="34" charset="0"/>
              </a:rPr>
              <a:t> </a:t>
            </a:r>
            <a:r>
              <a:rPr lang="en-US" sz="2500" dirty="0" err="1" smtClean="0">
                <a:latin typeface="Copperplate Gothic Bold" pitchFamily="34" charset="0"/>
              </a:rPr>
              <a:t>terciptanya</a:t>
            </a:r>
            <a:r>
              <a:rPr lang="en-US" sz="2500" dirty="0" smtClean="0">
                <a:latin typeface="Copperplate Gothic Bold" pitchFamily="34" charset="0"/>
              </a:rPr>
              <a:t> </a:t>
            </a:r>
            <a:r>
              <a:rPr lang="en-US" sz="2500" dirty="0" err="1" smtClean="0">
                <a:latin typeface="Copperplate Gothic Bold" pitchFamily="34" charset="0"/>
              </a:rPr>
              <a:t>tata</a:t>
            </a:r>
            <a:r>
              <a:rPr lang="en-US" sz="2500" dirty="0" smtClean="0">
                <a:latin typeface="Copperplate Gothic Bold" pitchFamily="34" charset="0"/>
              </a:rPr>
              <a:t> </a:t>
            </a:r>
            <a:r>
              <a:rPr lang="en-US" sz="2500" dirty="0" err="1" smtClean="0">
                <a:latin typeface="Copperplate Gothic Bold" pitchFamily="34" charset="0"/>
              </a:rPr>
              <a:t>kelola</a:t>
            </a:r>
            <a:r>
              <a:rPr lang="en-US" sz="2500" dirty="0" smtClean="0">
                <a:latin typeface="Copperplate Gothic Bold" pitchFamily="34" charset="0"/>
              </a:rPr>
              <a:t> </a:t>
            </a:r>
            <a:r>
              <a:rPr lang="en-US" sz="2500" dirty="0" err="1" smtClean="0">
                <a:latin typeface="Copperplate Gothic Bold" pitchFamily="34" charset="0"/>
              </a:rPr>
              <a:t>perusahaan</a:t>
            </a:r>
            <a:r>
              <a:rPr lang="en-US" sz="2500" dirty="0" smtClean="0">
                <a:latin typeface="Copperplate Gothic Bold" pitchFamily="34" charset="0"/>
              </a:rPr>
              <a:t> yang </a:t>
            </a:r>
            <a:r>
              <a:rPr lang="en-US" sz="2500" dirty="0" err="1" smtClean="0">
                <a:latin typeface="Copperplate Gothic Bold" pitchFamily="34" charset="0"/>
              </a:rPr>
              <a:t>baik</a:t>
            </a:r>
            <a:endParaRPr lang="en-US" sz="2500" dirty="0" smtClean="0">
              <a:latin typeface="Copperplate Gothic Bold"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57200" y="765175"/>
            <a:ext cx="8229600" cy="5365750"/>
          </a:xfrm>
        </p:spPr>
        <p:txBody>
          <a:bodyPr/>
          <a:lstStyle/>
          <a:p>
            <a:pPr eaLnBrk="1" hangingPunct="1">
              <a:defRPr/>
            </a:pPr>
            <a:r>
              <a:rPr lang="en-US" smtClean="0"/>
              <a:t>Tujuan: Melihat kemampuan perusahaan memenuhi kewajiban totalnya. Semakin tinggi angka rasio Total Utang/Total Aktiva, semakin berisiko (tidak baik). Semakin tinggi angka TIE atau FCC, semakin kecil risiko (semakin baik).</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28596" y="2428868"/>
          <a:ext cx="8407400" cy="4121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699" name="Title 2"/>
          <p:cNvSpPr>
            <a:spLocks noGrp="1"/>
          </p:cNvSpPr>
          <p:nvPr>
            <p:ph type="title"/>
          </p:nvPr>
        </p:nvSpPr>
        <p:spPr>
          <a:xfrm>
            <a:off x="214313" y="214313"/>
            <a:ext cx="7927975" cy="969962"/>
          </a:xfrm>
        </p:spPr>
        <p:txBody>
          <a:bodyPr/>
          <a:lstStyle/>
          <a:p>
            <a:pPr algn="l" eaLnBrk="1" hangingPunct="1">
              <a:defRPr/>
            </a:pPr>
            <a:r>
              <a:rPr lang="id-ID" sz="3600" b="1" smtClean="0">
                <a:solidFill>
                  <a:schemeClr val="tx1"/>
                </a:solidFill>
              </a:rPr>
              <a:t>Rasio Profitabilitas</a:t>
            </a:r>
          </a:p>
        </p:txBody>
      </p:sp>
      <p:sp>
        <p:nvSpPr>
          <p:cNvPr id="5" name="TextBox 4"/>
          <p:cNvSpPr txBox="1"/>
          <p:nvPr/>
        </p:nvSpPr>
        <p:spPr>
          <a:xfrm>
            <a:off x="428625" y="1714500"/>
            <a:ext cx="8215313" cy="400050"/>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id-ID" sz="2000" dirty="0"/>
              <a:t>Mengukur kemampuan </a:t>
            </a:r>
            <a:r>
              <a:rPr lang="id-ID" sz="2000" dirty="0"/>
              <a:t>perusahaan </a:t>
            </a:r>
            <a:r>
              <a:rPr lang="id-ID" sz="2000" dirty="0"/>
              <a:t>dalam menghasilkan profitabilitas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US" smtClean="0"/>
              <a:t>Rasio Profitabilitas</a:t>
            </a:r>
          </a:p>
        </p:txBody>
      </p:sp>
      <p:sp>
        <p:nvSpPr>
          <p:cNvPr id="23555" name="Rectangle 3"/>
          <p:cNvSpPr>
            <a:spLocks noGrp="1" noChangeArrowheads="1"/>
          </p:cNvSpPr>
          <p:nvPr>
            <p:ph type="body" idx="1"/>
          </p:nvPr>
        </p:nvSpPr>
        <p:spPr/>
        <p:txBody>
          <a:bodyPr/>
          <a:lstStyle/>
          <a:p>
            <a:pPr eaLnBrk="1" hangingPunct="1">
              <a:defRPr/>
            </a:pPr>
            <a:r>
              <a:rPr lang="en-US" smtClean="0"/>
              <a:t>Profit Margin = Laba Bersih / Penjualan</a:t>
            </a:r>
          </a:p>
          <a:p>
            <a:pPr eaLnBrk="1" hangingPunct="1">
              <a:defRPr/>
            </a:pPr>
            <a:r>
              <a:rPr lang="en-US" smtClean="0"/>
              <a:t>Return On Asset = Laba Bersih / Total Aktiva</a:t>
            </a:r>
          </a:p>
          <a:p>
            <a:pPr eaLnBrk="1" hangingPunct="1">
              <a:defRPr/>
            </a:pPr>
            <a:r>
              <a:rPr lang="en-US" smtClean="0"/>
              <a:t>Return On Equity = Laba Bersih / Modal Saham</a:t>
            </a:r>
          </a:p>
          <a:p>
            <a:pPr eaLnBrk="1" hangingPunct="1">
              <a:defRPr/>
            </a:pPr>
            <a:r>
              <a:rPr lang="en-US" smtClean="0"/>
              <a:t>Tujuan: melihat kemampuan perusahaan menghasilkan profitabilitas. Semakin tinggi angka PM, ROA, dan ROE, semakin baik.</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71472" y="2857496"/>
          <a:ext cx="8001056" cy="3214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1747" name="Title 2"/>
          <p:cNvSpPr>
            <a:spLocks noGrp="1"/>
          </p:cNvSpPr>
          <p:nvPr>
            <p:ph type="title"/>
          </p:nvPr>
        </p:nvSpPr>
        <p:spPr>
          <a:xfrm>
            <a:off x="214313" y="285750"/>
            <a:ext cx="7927975" cy="969963"/>
          </a:xfrm>
        </p:spPr>
        <p:txBody>
          <a:bodyPr/>
          <a:lstStyle/>
          <a:p>
            <a:pPr algn="l" eaLnBrk="1" hangingPunct="1">
              <a:defRPr/>
            </a:pPr>
            <a:r>
              <a:rPr lang="id-ID" sz="3600" b="1" smtClean="0">
                <a:solidFill>
                  <a:schemeClr val="tx1"/>
                </a:solidFill>
              </a:rPr>
              <a:t>Rasio Pasar</a:t>
            </a:r>
          </a:p>
        </p:txBody>
      </p:sp>
      <p:cxnSp>
        <p:nvCxnSpPr>
          <p:cNvPr id="5" name="Straight Connector 4"/>
          <p:cNvCxnSpPr/>
          <p:nvPr/>
        </p:nvCxnSpPr>
        <p:spPr>
          <a:xfrm>
            <a:off x="7572375" y="3571875"/>
            <a:ext cx="1071563"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Rasio Pasar</a:t>
            </a:r>
          </a:p>
        </p:txBody>
      </p:sp>
      <p:sp>
        <p:nvSpPr>
          <p:cNvPr id="24579" name="Rectangle 3"/>
          <p:cNvSpPr>
            <a:spLocks noGrp="1" noChangeArrowheads="1"/>
          </p:cNvSpPr>
          <p:nvPr>
            <p:ph type="body" idx="1"/>
          </p:nvPr>
        </p:nvSpPr>
        <p:spPr/>
        <p:txBody>
          <a:bodyPr/>
          <a:lstStyle/>
          <a:p>
            <a:pPr eaLnBrk="1" hangingPunct="1">
              <a:lnSpc>
                <a:spcPct val="80000"/>
              </a:lnSpc>
              <a:defRPr/>
            </a:pPr>
            <a:r>
              <a:rPr lang="en-US" sz="2800" smtClean="0"/>
              <a:t>PER = Harga Pasar per Lembar / Laba Bersih per Lembar</a:t>
            </a:r>
          </a:p>
          <a:p>
            <a:pPr eaLnBrk="1" hangingPunct="1">
              <a:lnSpc>
                <a:spcPct val="80000"/>
              </a:lnSpc>
              <a:defRPr/>
            </a:pPr>
            <a:r>
              <a:rPr lang="en-US" sz="2800" smtClean="0"/>
              <a:t>Dividend Yield = Dividen per Lembar / Harga Pasar per Lembar</a:t>
            </a:r>
          </a:p>
          <a:p>
            <a:pPr eaLnBrk="1" hangingPunct="1">
              <a:lnSpc>
                <a:spcPct val="80000"/>
              </a:lnSpc>
              <a:defRPr/>
            </a:pPr>
            <a:r>
              <a:rPr lang="en-US" sz="2800" smtClean="0"/>
              <a:t>Rasio Pembayaran Dividen = Dividen per Lembar / Laba Bersih per Lembar</a:t>
            </a:r>
          </a:p>
          <a:p>
            <a:pPr eaLnBrk="1" hangingPunct="1">
              <a:lnSpc>
                <a:spcPct val="80000"/>
              </a:lnSpc>
              <a:defRPr/>
            </a:pPr>
            <a:r>
              <a:rPr lang="en-US" sz="2800" smtClean="0"/>
              <a:t>Tujuan : Melihat seberapa jauh tujuan kemakmuran pedagang saham tercapai. Secara umum, semakin tinggi angka PER, dividend yield, dan rasio pembayaran dividen, semakin baik.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mtClean="0"/>
              <a:t>Analisis Lain</a:t>
            </a:r>
          </a:p>
        </p:txBody>
      </p:sp>
      <p:sp>
        <p:nvSpPr>
          <p:cNvPr id="25603" name="Rectangle 3"/>
          <p:cNvSpPr>
            <a:spLocks noGrp="1" noChangeArrowheads="1"/>
          </p:cNvSpPr>
          <p:nvPr>
            <p:ph type="body" idx="1"/>
          </p:nvPr>
        </p:nvSpPr>
        <p:spPr/>
        <p:txBody>
          <a:bodyPr/>
          <a:lstStyle/>
          <a:p>
            <a:pPr eaLnBrk="1" hangingPunct="1">
              <a:defRPr/>
            </a:pPr>
            <a:r>
              <a:rPr lang="en-US" smtClean="0"/>
              <a:t>A. Analisis Perbandingan</a:t>
            </a:r>
          </a:p>
          <a:p>
            <a:pPr eaLnBrk="1" hangingPunct="1">
              <a:defRPr/>
            </a:pPr>
            <a:r>
              <a:rPr lang="en-US" smtClean="0"/>
              <a:t>Angka pembanding bisa memakai :</a:t>
            </a:r>
          </a:p>
          <a:p>
            <a:pPr eaLnBrk="1" hangingPunct="1">
              <a:defRPr/>
            </a:pPr>
            <a:r>
              <a:rPr lang="en-US" smtClean="0"/>
              <a:t>1. Data historis (data masa lalu)</a:t>
            </a:r>
          </a:p>
          <a:p>
            <a:pPr eaLnBrk="1" hangingPunct="1">
              <a:defRPr/>
            </a:pPr>
            <a:r>
              <a:rPr lang="en-US" smtClean="0"/>
              <a:t>2. Angka-angka dari perusahan lain yang sejenis, yang diringkaskan ke dalam rata-rata industri.</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defRPr/>
            </a:pPr>
            <a:r>
              <a:rPr lang="en-US" smtClean="0"/>
              <a:t>B. Analisis Common Size</a:t>
            </a:r>
          </a:p>
        </p:txBody>
      </p:sp>
      <p:sp>
        <p:nvSpPr>
          <p:cNvPr id="26627" name="Rectangle 3"/>
          <p:cNvSpPr>
            <a:spLocks noGrp="1" noChangeArrowheads="1"/>
          </p:cNvSpPr>
          <p:nvPr>
            <p:ph type="body" idx="1"/>
          </p:nvPr>
        </p:nvSpPr>
        <p:spPr/>
        <p:txBody>
          <a:bodyPr/>
          <a:lstStyle/>
          <a:p>
            <a:pPr eaLnBrk="1" hangingPunct="1">
              <a:defRPr/>
            </a:pPr>
            <a:r>
              <a:rPr lang="en-US" smtClean="0"/>
              <a:t>Analisis ini disusun dengan jalan menghitung tiap rekening dalam laporan laba-rugi dan neraca menjadi proporsi dari total penjualan (untuk laporan laba-rugi) atau dari total aktiva (untuk neraca).</a:t>
            </a:r>
          </a:p>
          <a:p>
            <a:pPr eaLnBrk="1" hangingPunct="1">
              <a:defRPr/>
            </a:pPr>
            <a:r>
              <a:rPr lang="en-US" smtClean="0"/>
              <a:t>Teknik ini memudahkan membaca data-data keuangan dalam beberapa periode untuk mencari trend.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C. Analisis Du Pont</a:t>
            </a:r>
          </a:p>
        </p:txBody>
      </p:sp>
      <p:sp>
        <p:nvSpPr>
          <p:cNvPr id="27651" name="Rectangle 3"/>
          <p:cNvSpPr>
            <a:spLocks noGrp="1" noChangeArrowheads="1"/>
          </p:cNvSpPr>
          <p:nvPr>
            <p:ph type="body" idx="1"/>
          </p:nvPr>
        </p:nvSpPr>
        <p:spPr/>
        <p:txBody>
          <a:bodyPr/>
          <a:lstStyle/>
          <a:p>
            <a:pPr eaLnBrk="1" hangingPunct="1">
              <a:buFont typeface="Wingdings" pitchFamily="2" charset="2"/>
              <a:buNone/>
              <a:defRPr/>
            </a:pPr>
            <a:r>
              <a:rPr lang="en-US" dirty="0" err="1" smtClean="0"/>
              <a:t>Menurut</a:t>
            </a:r>
            <a:r>
              <a:rPr lang="en-US" dirty="0" smtClean="0"/>
              <a:t> </a:t>
            </a:r>
            <a:r>
              <a:rPr lang="en-US" dirty="0" err="1" smtClean="0"/>
              <a:t>Sofyan</a:t>
            </a:r>
            <a:r>
              <a:rPr lang="en-US" dirty="0" smtClean="0"/>
              <a:t> </a:t>
            </a:r>
            <a:r>
              <a:rPr lang="en-US" dirty="0" err="1" smtClean="0"/>
              <a:t>Safri</a:t>
            </a:r>
            <a:r>
              <a:rPr lang="en-US" dirty="0" smtClean="0"/>
              <a:t> </a:t>
            </a:r>
            <a:r>
              <a:rPr lang="en-US" dirty="0" err="1" smtClean="0"/>
              <a:t>Harahap</a:t>
            </a:r>
            <a:r>
              <a:rPr lang="en-US" dirty="0" smtClean="0"/>
              <a:t> </a:t>
            </a:r>
            <a:r>
              <a:rPr lang="en-US" dirty="0" err="1" smtClean="0"/>
              <a:t>dalam</a:t>
            </a:r>
            <a:r>
              <a:rPr lang="en-US" dirty="0" smtClean="0"/>
              <a:t> </a:t>
            </a:r>
            <a:r>
              <a:rPr lang="en-US" dirty="0" err="1" smtClean="0"/>
              <a:t>buku</a:t>
            </a:r>
            <a:r>
              <a:rPr lang="en-US" dirty="0" smtClean="0"/>
              <a:t> “</a:t>
            </a:r>
            <a:r>
              <a:rPr lang="en-US" dirty="0" err="1" smtClean="0"/>
              <a:t>Analisis</a:t>
            </a:r>
            <a:r>
              <a:rPr lang="en-US" dirty="0" smtClean="0"/>
              <a:t> </a:t>
            </a:r>
            <a:r>
              <a:rPr lang="en-US" dirty="0" err="1" smtClean="0"/>
              <a:t>Kritis</a:t>
            </a:r>
            <a:r>
              <a:rPr lang="en-US" dirty="0" smtClean="0"/>
              <a:t> </a:t>
            </a:r>
            <a:r>
              <a:rPr lang="en-US" dirty="0" err="1" smtClean="0"/>
              <a:t>Atas</a:t>
            </a:r>
            <a:r>
              <a:rPr lang="en-US" dirty="0" smtClean="0"/>
              <a:t> </a:t>
            </a:r>
            <a:r>
              <a:rPr lang="en-US" dirty="0" err="1" smtClean="0"/>
              <a:t>Laporan</a:t>
            </a:r>
            <a:r>
              <a:rPr lang="en-US" dirty="0" smtClean="0"/>
              <a:t> </a:t>
            </a:r>
            <a:r>
              <a:rPr lang="en-US" dirty="0" err="1" smtClean="0"/>
              <a:t>Keuangan</a:t>
            </a:r>
            <a:r>
              <a:rPr lang="en-US" dirty="0" smtClean="0"/>
              <a:t>” </a:t>
            </a:r>
            <a:r>
              <a:rPr lang="en-US" dirty="0" err="1" smtClean="0"/>
              <a:t>Analisis</a:t>
            </a:r>
            <a:r>
              <a:rPr lang="en-US" dirty="0" smtClean="0"/>
              <a:t> </a:t>
            </a:r>
            <a:r>
              <a:rPr lang="en-US" dirty="0" err="1" smtClean="0"/>
              <a:t>ini</a:t>
            </a:r>
            <a:r>
              <a:rPr lang="en-US" dirty="0" smtClean="0"/>
              <a:t> </a:t>
            </a:r>
            <a:r>
              <a:rPr lang="en-US" dirty="0" err="1" smtClean="0"/>
              <a:t>caranya</a:t>
            </a:r>
            <a:r>
              <a:rPr lang="en-US" dirty="0" smtClean="0"/>
              <a:t> </a:t>
            </a:r>
            <a:r>
              <a:rPr lang="en-US" dirty="0" err="1" smtClean="0"/>
              <a:t>sebenarnya</a:t>
            </a:r>
            <a:r>
              <a:rPr lang="en-US" dirty="0" smtClean="0"/>
              <a:t> </a:t>
            </a:r>
            <a:r>
              <a:rPr lang="en-US" dirty="0" err="1" smtClean="0"/>
              <a:t>hampir</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analisis</a:t>
            </a:r>
            <a:r>
              <a:rPr lang="en-US" dirty="0" smtClean="0"/>
              <a:t> </a:t>
            </a:r>
            <a:r>
              <a:rPr lang="en-US" dirty="0" err="1" smtClean="0"/>
              <a:t>laporan</a:t>
            </a:r>
            <a:r>
              <a:rPr lang="en-US" dirty="0" smtClean="0"/>
              <a:t> </a:t>
            </a:r>
            <a:r>
              <a:rPr lang="en-US" dirty="0" err="1" smtClean="0"/>
              <a:t>keuangan</a:t>
            </a:r>
            <a:r>
              <a:rPr lang="en-US" dirty="0" smtClean="0"/>
              <a:t> </a:t>
            </a:r>
            <a:r>
              <a:rPr lang="en-US" dirty="0" err="1" smtClean="0"/>
              <a:t>biasa</a:t>
            </a:r>
            <a:r>
              <a:rPr lang="en-US" dirty="0" smtClean="0"/>
              <a:t>, </a:t>
            </a:r>
            <a:r>
              <a:rPr lang="en-US" dirty="0" err="1" smtClean="0"/>
              <a:t>namun</a:t>
            </a:r>
            <a:r>
              <a:rPr lang="en-US" dirty="0" smtClean="0"/>
              <a:t> </a:t>
            </a:r>
            <a:r>
              <a:rPr lang="en-US" dirty="0" err="1" smtClean="0"/>
              <a:t>pendekatannya</a:t>
            </a:r>
            <a:r>
              <a:rPr lang="en-US" dirty="0" smtClean="0"/>
              <a:t> </a:t>
            </a:r>
            <a:r>
              <a:rPr lang="en-US" dirty="0" err="1" smtClean="0"/>
              <a:t>lebih</a:t>
            </a:r>
            <a:r>
              <a:rPr lang="en-US" dirty="0" smtClean="0"/>
              <a:t> </a:t>
            </a:r>
            <a:r>
              <a:rPr lang="en-US" dirty="0" err="1" smtClean="0"/>
              <a:t>integratif</a:t>
            </a:r>
            <a:r>
              <a:rPr lang="en-US" dirty="0" smtClean="0"/>
              <a:t> </a:t>
            </a:r>
            <a:r>
              <a:rPr lang="en-US" dirty="0" err="1" smtClean="0"/>
              <a:t>dan</a:t>
            </a:r>
            <a:r>
              <a:rPr lang="en-US" dirty="0" smtClean="0"/>
              <a:t> </a:t>
            </a:r>
            <a:r>
              <a:rPr lang="en-US" dirty="0" err="1" smtClean="0"/>
              <a:t>menggunakan</a:t>
            </a:r>
            <a:r>
              <a:rPr lang="en-US" dirty="0" smtClean="0"/>
              <a:t> </a:t>
            </a:r>
            <a:r>
              <a:rPr lang="en-US" dirty="0" err="1" smtClean="0"/>
              <a:t>komposisi</a:t>
            </a:r>
            <a:r>
              <a:rPr lang="en-US" dirty="0" smtClean="0"/>
              <a:t> </a:t>
            </a:r>
            <a:r>
              <a:rPr lang="en-US" dirty="0" err="1" smtClean="0"/>
              <a:t>laporan</a:t>
            </a:r>
            <a:r>
              <a:rPr lang="en-US" dirty="0" smtClean="0"/>
              <a:t> </a:t>
            </a:r>
            <a:r>
              <a:rPr lang="en-US" dirty="0" err="1" smtClean="0"/>
              <a:t>keuangan</a:t>
            </a:r>
            <a:r>
              <a:rPr lang="en-US" dirty="0" smtClean="0"/>
              <a:t> </a:t>
            </a:r>
            <a:r>
              <a:rPr lang="en-US" dirty="0" err="1" smtClean="0"/>
              <a:t>sebagai</a:t>
            </a:r>
            <a:r>
              <a:rPr lang="en-US" dirty="0" smtClean="0"/>
              <a:t> </a:t>
            </a:r>
            <a:r>
              <a:rPr lang="en-US" dirty="0" err="1" smtClean="0"/>
              <a:t>elemen</a:t>
            </a:r>
            <a:r>
              <a:rPr lang="en-US" dirty="0" smtClean="0"/>
              <a:t> </a:t>
            </a:r>
            <a:r>
              <a:rPr lang="en-US" dirty="0" err="1" smtClean="0"/>
              <a:t>analisisnya</a:t>
            </a:r>
            <a:r>
              <a:rPr lang="en-US" dirty="0" smtClean="0"/>
              <a:t>. </a:t>
            </a:r>
            <a:r>
              <a:rPr lang="en-US" dirty="0" err="1" smtClean="0"/>
              <a:t>Ia</a:t>
            </a:r>
            <a:r>
              <a:rPr lang="en-US" dirty="0" smtClean="0"/>
              <a:t> </a:t>
            </a:r>
            <a:r>
              <a:rPr lang="en-US" dirty="0" err="1" smtClean="0"/>
              <a:t>mengurai</a:t>
            </a:r>
            <a:r>
              <a:rPr lang="en-US" dirty="0" smtClean="0"/>
              <a:t> </a:t>
            </a:r>
            <a:r>
              <a:rPr lang="en-US" dirty="0" err="1" smtClean="0"/>
              <a:t>hubungan</a:t>
            </a:r>
            <a:r>
              <a:rPr lang="en-US" dirty="0" smtClean="0"/>
              <a:t> pos-pos </a:t>
            </a:r>
            <a:r>
              <a:rPr lang="en-US" dirty="0" err="1" smtClean="0"/>
              <a:t>laporan</a:t>
            </a:r>
            <a:r>
              <a:rPr lang="en-US" dirty="0" smtClean="0"/>
              <a:t> </a:t>
            </a:r>
            <a:r>
              <a:rPr lang="en-US" dirty="0" err="1" smtClean="0"/>
              <a:t>keuangan</a:t>
            </a:r>
            <a:r>
              <a:rPr lang="en-US" dirty="0" smtClean="0"/>
              <a:t> </a:t>
            </a:r>
            <a:r>
              <a:rPr lang="en-US" dirty="0" err="1" smtClean="0"/>
              <a:t>secara</a:t>
            </a:r>
            <a:r>
              <a:rPr lang="en-US" dirty="0" smtClean="0"/>
              <a:t> </a:t>
            </a:r>
            <a:r>
              <a:rPr lang="en-US" dirty="0" err="1" smtClean="0"/>
              <a:t>mendetail</a:t>
            </a: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dirty="0" err="1" smtClean="0"/>
              <a:t>Analisis</a:t>
            </a:r>
            <a:r>
              <a:rPr lang="en-US" dirty="0" smtClean="0"/>
              <a:t> Du Pont</a:t>
            </a:r>
          </a:p>
        </p:txBody>
      </p:sp>
      <p:sp>
        <p:nvSpPr>
          <p:cNvPr id="27651" name="Rectangle 3"/>
          <p:cNvSpPr>
            <a:spLocks noGrp="1" noChangeArrowheads="1"/>
          </p:cNvSpPr>
          <p:nvPr>
            <p:ph type="body" idx="1"/>
          </p:nvPr>
        </p:nvSpPr>
        <p:spPr/>
        <p:txBody>
          <a:bodyPr/>
          <a:lstStyle/>
          <a:p>
            <a:pPr eaLnBrk="1" hangingPunct="1">
              <a:defRPr/>
            </a:pPr>
            <a:r>
              <a:rPr lang="en-US" dirty="0" err="1" smtClean="0"/>
              <a:t>Analisis</a:t>
            </a:r>
            <a:r>
              <a:rPr lang="en-US" dirty="0" smtClean="0"/>
              <a:t> </a:t>
            </a:r>
            <a:r>
              <a:rPr lang="en-US" dirty="0" err="1" smtClean="0"/>
              <a:t>bertujuan</a:t>
            </a:r>
            <a:r>
              <a:rPr lang="en-US" dirty="0" smtClean="0"/>
              <a:t> </a:t>
            </a:r>
            <a:r>
              <a:rPr lang="en-US" dirty="0" err="1" smtClean="0"/>
              <a:t>untuk</a:t>
            </a:r>
            <a:r>
              <a:rPr lang="en-US" dirty="0" smtClean="0"/>
              <a:t> </a:t>
            </a:r>
            <a:r>
              <a:rPr lang="en-US" dirty="0" err="1" smtClean="0"/>
              <a:t>memisahkan</a:t>
            </a:r>
            <a:r>
              <a:rPr lang="en-US" dirty="0" smtClean="0"/>
              <a:t> Return On Asset </a:t>
            </a:r>
            <a:r>
              <a:rPr lang="en-US" dirty="0" err="1" smtClean="0"/>
              <a:t>ke</a:t>
            </a:r>
            <a:r>
              <a:rPr lang="en-US" dirty="0" smtClean="0"/>
              <a:t> </a:t>
            </a:r>
            <a:r>
              <a:rPr lang="en-US" dirty="0" err="1" smtClean="0"/>
              <a:t>dalam</a:t>
            </a:r>
            <a:r>
              <a:rPr lang="en-US" dirty="0" smtClean="0"/>
              <a:t> </a:t>
            </a:r>
            <a:r>
              <a:rPr lang="en-US" dirty="0" err="1" smtClean="0"/>
              <a:t>dua</a:t>
            </a:r>
            <a:r>
              <a:rPr lang="en-US" dirty="0" smtClean="0"/>
              <a:t> </a:t>
            </a:r>
            <a:r>
              <a:rPr lang="en-US" dirty="0" err="1" smtClean="0"/>
              <a:t>bagian</a:t>
            </a:r>
            <a:r>
              <a:rPr lang="en-US" dirty="0" smtClean="0"/>
              <a:t>:</a:t>
            </a:r>
          </a:p>
          <a:p>
            <a:pPr eaLnBrk="1" hangingPunct="1">
              <a:defRPr/>
            </a:pPr>
            <a:r>
              <a:rPr lang="en-US" dirty="0" smtClean="0"/>
              <a:t>A. </a:t>
            </a:r>
            <a:r>
              <a:rPr lang="en-US" dirty="0" err="1" smtClean="0"/>
              <a:t>Perputaran</a:t>
            </a:r>
            <a:r>
              <a:rPr lang="en-US" dirty="0" smtClean="0"/>
              <a:t> </a:t>
            </a:r>
            <a:r>
              <a:rPr lang="en-US" dirty="0" err="1" smtClean="0"/>
              <a:t>aset</a:t>
            </a:r>
            <a:r>
              <a:rPr lang="en-US" dirty="0" smtClean="0"/>
              <a:t>= </a:t>
            </a:r>
            <a:r>
              <a:rPr lang="en-US" dirty="0" err="1" smtClean="0"/>
              <a:t>Penjualan</a:t>
            </a:r>
            <a:r>
              <a:rPr lang="en-US" dirty="0" smtClean="0"/>
              <a:t>/Total </a:t>
            </a:r>
            <a:r>
              <a:rPr lang="en-US" dirty="0" err="1" smtClean="0"/>
              <a:t>Aktiva</a:t>
            </a:r>
            <a:endParaRPr lang="en-US" dirty="0" smtClean="0"/>
          </a:p>
          <a:p>
            <a:pPr eaLnBrk="1" hangingPunct="1">
              <a:defRPr/>
            </a:pPr>
            <a:r>
              <a:rPr lang="en-US" dirty="0" smtClean="0"/>
              <a:t>B. Profit margin = </a:t>
            </a:r>
            <a:r>
              <a:rPr lang="en-US" dirty="0" err="1" smtClean="0"/>
              <a:t>Laba</a:t>
            </a:r>
            <a:r>
              <a:rPr lang="en-US" dirty="0" smtClean="0"/>
              <a:t>/</a:t>
            </a:r>
            <a:r>
              <a:rPr lang="en-US" dirty="0" err="1" smtClean="0"/>
              <a:t>Rugi</a:t>
            </a:r>
            <a:r>
              <a:rPr lang="en-US" dirty="0" smtClean="0"/>
              <a:t> </a:t>
            </a:r>
            <a:r>
              <a:rPr lang="en-US" dirty="0" err="1" smtClean="0"/>
              <a:t>Bersih</a:t>
            </a:r>
            <a:r>
              <a:rPr lang="en-US" dirty="0" smtClean="0"/>
              <a:t> /</a:t>
            </a:r>
            <a:r>
              <a:rPr lang="en-US" dirty="0" err="1" smtClean="0"/>
              <a:t>penjualan</a:t>
            </a:r>
            <a:endParaRPr lang="en-US" dirty="0" smtClean="0"/>
          </a:p>
          <a:p>
            <a:pPr eaLnBrk="1" hangingPunct="1">
              <a:defRPr/>
            </a:pPr>
            <a:r>
              <a:rPr lang="en-US" dirty="0" smtClean="0"/>
              <a:t>ROA = </a:t>
            </a:r>
            <a:r>
              <a:rPr lang="en-US" dirty="0" err="1" smtClean="0"/>
              <a:t>Perputaran</a:t>
            </a:r>
            <a:r>
              <a:rPr lang="en-US" dirty="0" smtClean="0"/>
              <a:t> </a:t>
            </a:r>
            <a:r>
              <a:rPr lang="en-US" dirty="0" err="1" smtClean="0"/>
              <a:t>aset</a:t>
            </a:r>
            <a:r>
              <a:rPr lang="en-US" dirty="0" smtClean="0"/>
              <a:t> x Profit Margin</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a:t>
            </a:r>
          </a:p>
        </p:txBody>
      </p:sp>
      <p:sp>
        <p:nvSpPr>
          <p:cNvPr id="28675" name="Rectangle 3"/>
          <p:cNvSpPr>
            <a:spLocks noGrp="1" noChangeArrowheads="1"/>
          </p:cNvSpPr>
          <p:nvPr>
            <p:ph type="body" idx="1"/>
          </p:nvPr>
        </p:nvSpPr>
        <p:spPr>
          <a:xfrm>
            <a:off x="457200" y="765175"/>
            <a:ext cx="8229600" cy="5365750"/>
          </a:xfrm>
        </p:spPr>
        <p:txBody>
          <a:bodyPr/>
          <a:lstStyle/>
          <a:p>
            <a:pPr eaLnBrk="1" hangingPunct="1">
              <a:defRPr/>
            </a:pPr>
            <a:r>
              <a:rPr lang="en-US" dirty="0" smtClean="0"/>
              <a:t>Total </a:t>
            </a:r>
            <a:r>
              <a:rPr lang="en-US" dirty="0" err="1" smtClean="0"/>
              <a:t>Hutang</a:t>
            </a:r>
            <a:r>
              <a:rPr lang="en-US" dirty="0" smtClean="0"/>
              <a:t> + </a:t>
            </a:r>
            <a:r>
              <a:rPr lang="en-US" dirty="0" err="1" smtClean="0"/>
              <a:t>Ekuitas</a:t>
            </a:r>
            <a:r>
              <a:rPr lang="en-US" dirty="0" smtClean="0"/>
              <a:t> = Total </a:t>
            </a:r>
            <a:r>
              <a:rPr lang="en-US" dirty="0" err="1" smtClean="0"/>
              <a:t>Ekuitas</a:t>
            </a:r>
            <a:r>
              <a:rPr lang="en-US" dirty="0" smtClean="0"/>
              <a:t> &amp; </a:t>
            </a:r>
            <a:r>
              <a:rPr lang="en-US" dirty="0" err="1" smtClean="0"/>
              <a:t>Hutang</a:t>
            </a:r>
            <a:endParaRPr lang="en-US" dirty="0" smtClean="0"/>
          </a:p>
          <a:p>
            <a:pPr eaLnBrk="1" hangingPunct="1">
              <a:defRPr/>
            </a:pPr>
            <a:endParaRPr lang="en-US" dirty="0" smtClean="0"/>
          </a:p>
          <a:p>
            <a:pPr eaLnBrk="1" hangingPunct="1">
              <a:defRPr/>
            </a:pPr>
            <a:r>
              <a:rPr lang="en-US" dirty="0" smtClean="0"/>
              <a:t>Total </a:t>
            </a:r>
            <a:r>
              <a:rPr lang="en-US" dirty="0" err="1" smtClean="0"/>
              <a:t>Ekuitas</a:t>
            </a:r>
            <a:r>
              <a:rPr lang="en-US" dirty="0" smtClean="0"/>
              <a:t> &amp; </a:t>
            </a:r>
            <a:r>
              <a:rPr lang="en-US" dirty="0" err="1" smtClean="0"/>
              <a:t>Hutang</a:t>
            </a:r>
            <a:r>
              <a:rPr lang="en-US" dirty="0" smtClean="0"/>
              <a:t> / </a:t>
            </a:r>
            <a:r>
              <a:rPr lang="en-US" dirty="0" err="1" smtClean="0"/>
              <a:t>Ekuitas</a:t>
            </a:r>
            <a:r>
              <a:rPr lang="en-US" dirty="0" smtClean="0"/>
              <a:t> = </a:t>
            </a:r>
            <a:r>
              <a:rPr lang="en-US" dirty="0" err="1" smtClean="0"/>
              <a:t>Faktor</a:t>
            </a:r>
            <a:r>
              <a:rPr lang="en-US" dirty="0" smtClean="0"/>
              <a:t> Kali </a:t>
            </a:r>
            <a:r>
              <a:rPr lang="en-US" dirty="0" err="1" smtClean="0"/>
              <a:t>Ekuitas</a:t>
            </a:r>
            <a:endParaRPr lang="en-US" dirty="0" smtClean="0"/>
          </a:p>
          <a:p>
            <a:pPr eaLnBrk="1" hangingPunct="1">
              <a:defRPr/>
            </a:pPr>
            <a:endParaRPr lang="en-US" dirty="0" smtClean="0"/>
          </a:p>
          <a:p>
            <a:pPr eaLnBrk="1" hangingPunct="1">
              <a:defRPr/>
            </a:pPr>
            <a:r>
              <a:rPr lang="en-US" dirty="0" err="1" smtClean="0"/>
              <a:t>Faktor</a:t>
            </a:r>
            <a:r>
              <a:rPr lang="en-US" dirty="0" smtClean="0"/>
              <a:t> Kali </a:t>
            </a:r>
            <a:r>
              <a:rPr lang="en-US" dirty="0" err="1" smtClean="0"/>
              <a:t>Ekuitas</a:t>
            </a:r>
            <a:r>
              <a:rPr lang="en-US" dirty="0" smtClean="0"/>
              <a:t> x ROA = ROE</a:t>
            </a:r>
          </a:p>
          <a:p>
            <a:pPr eaLnBrk="1" hangingPunct="1">
              <a:defRPr/>
            </a:pPr>
            <a:endParaRPr lang="en-US" dirty="0" smtClean="0"/>
          </a:p>
          <a:p>
            <a:pPr eaLnBrk="1" hangingPunct="1">
              <a:defRPr/>
            </a:pPr>
            <a:r>
              <a:rPr lang="en-US" dirty="0" smtClean="0"/>
              <a:t>ROE = ROA / (1-(Total </a:t>
            </a:r>
            <a:r>
              <a:rPr lang="en-US" dirty="0" err="1" smtClean="0"/>
              <a:t>Utang</a:t>
            </a:r>
            <a:r>
              <a:rPr lang="en-US" dirty="0" smtClean="0"/>
              <a:t>/Total </a:t>
            </a:r>
            <a:r>
              <a:rPr lang="en-US" dirty="0" err="1" smtClean="0"/>
              <a:t>Aset</a:t>
            </a:r>
            <a:r>
              <a:rPr lang="en-US"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625" y="285750"/>
            <a:ext cx="8286750" cy="685800"/>
          </a:xfrm>
        </p:spPr>
        <p:txBody>
          <a:bodyPr/>
          <a:lstStyle/>
          <a:p>
            <a:pPr algn="l" eaLnBrk="1" hangingPunct="1">
              <a:defRPr/>
            </a:pPr>
            <a:r>
              <a:rPr lang="id-ID" sz="3200" b="1" smtClean="0">
                <a:solidFill>
                  <a:schemeClr val="tx1"/>
                </a:solidFill>
              </a:rPr>
              <a:t>MENGAPA LAPORAN KEUANGAN PENTING?</a:t>
            </a:r>
            <a:endParaRPr lang="en-US" sz="3200" b="1" smtClean="0">
              <a:solidFill>
                <a:schemeClr val="tx1"/>
              </a:solidFill>
            </a:endParaRPr>
          </a:p>
        </p:txBody>
      </p:sp>
      <p:sp>
        <p:nvSpPr>
          <p:cNvPr id="14339" name="Rectangle 3"/>
          <p:cNvSpPr>
            <a:spLocks noGrp="1" noChangeArrowheads="1"/>
          </p:cNvSpPr>
          <p:nvPr>
            <p:ph idx="1"/>
          </p:nvPr>
        </p:nvSpPr>
        <p:spPr>
          <a:xfrm>
            <a:off x="500063" y="1357313"/>
            <a:ext cx="8343900" cy="4267200"/>
          </a:xfrm>
        </p:spPr>
        <p:txBody>
          <a:bodyPr/>
          <a:lstStyle/>
          <a:p>
            <a:pPr eaLnBrk="1" hangingPunct="1">
              <a:lnSpc>
                <a:spcPct val="80000"/>
              </a:lnSpc>
              <a:buFont typeface="Wingdings 2" pitchFamily="18" charset="2"/>
              <a:buChar char=""/>
              <a:defRPr/>
            </a:pPr>
            <a:r>
              <a:rPr lang="id-ID" sz="2400" dirty="0" smtClean="0"/>
              <a:t>Meringkas kegiatan  perusahaan atas perolehan dan penggunaan dana dalam kurun waktu tertentu (Biasanya periode satu tahun)</a:t>
            </a:r>
          </a:p>
          <a:p>
            <a:pPr eaLnBrk="1" hangingPunct="1">
              <a:lnSpc>
                <a:spcPct val="80000"/>
              </a:lnSpc>
              <a:buFont typeface="Wingdings 2" pitchFamily="18" charset="2"/>
              <a:buChar char=""/>
              <a:defRPr/>
            </a:pPr>
            <a:r>
              <a:rPr lang="id-ID" sz="2400" dirty="0" smtClean="0"/>
              <a:t>Memberikan informasi yang dapat digunakan untuk mengambil keputu</a:t>
            </a:r>
            <a:r>
              <a:rPr lang="en-US" sz="2400" smtClean="0"/>
              <a:t>san dan </a:t>
            </a:r>
            <a:r>
              <a:rPr lang="en-US" sz="2400" dirty="0" err="1" smtClean="0"/>
              <a:t>informasi</a:t>
            </a:r>
            <a:r>
              <a:rPr lang="en-US" sz="2400" dirty="0" smtClean="0"/>
              <a:t> yang </a:t>
            </a:r>
            <a:r>
              <a:rPr lang="en-US" sz="2400" dirty="0" err="1" smtClean="0"/>
              <a:t>bermanfaat</a:t>
            </a:r>
            <a:r>
              <a:rPr lang="en-US" sz="2400" dirty="0" smtClean="0"/>
              <a:t> </a:t>
            </a:r>
            <a:r>
              <a:rPr lang="en-US" sz="2400" dirty="0" err="1" smtClean="0"/>
              <a:t>bagi</a:t>
            </a:r>
            <a:r>
              <a:rPr lang="en-US" sz="2400" dirty="0" smtClean="0"/>
              <a:t> investor, </a:t>
            </a:r>
            <a:r>
              <a:rPr lang="en-US" sz="2400" dirty="0" err="1" smtClean="0"/>
              <a:t>kreditur</a:t>
            </a:r>
            <a:r>
              <a:rPr lang="en-US" sz="2400" dirty="0" smtClean="0"/>
              <a:t>, </a:t>
            </a:r>
            <a:r>
              <a:rPr lang="en-US" sz="2400" dirty="0" err="1" smtClean="0"/>
              <a:t>dan</a:t>
            </a:r>
            <a:r>
              <a:rPr lang="en-US" sz="2400" dirty="0" smtClean="0"/>
              <a:t> </a:t>
            </a:r>
            <a:r>
              <a:rPr lang="en-US" sz="2400" dirty="0" err="1" smtClean="0"/>
              <a:t>pemakai</a:t>
            </a:r>
            <a:r>
              <a:rPr lang="en-US" sz="2400" dirty="0" smtClean="0"/>
              <a:t> </a:t>
            </a:r>
            <a:r>
              <a:rPr lang="en-US" sz="2400" dirty="0" err="1" smtClean="0"/>
              <a:t>lainnya</a:t>
            </a:r>
            <a:r>
              <a:rPr lang="en-US" sz="2400" dirty="0" smtClean="0"/>
              <a:t> </a:t>
            </a:r>
            <a:r>
              <a:rPr lang="en-US" sz="2400" dirty="0" err="1" smtClean="0"/>
              <a:t>sekarang</a:t>
            </a:r>
            <a:r>
              <a:rPr lang="en-US" sz="2400" dirty="0" smtClean="0"/>
              <a:t> </a:t>
            </a:r>
            <a:r>
              <a:rPr lang="en-US" sz="2400" dirty="0" err="1" smtClean="0"/>
              <a:t>atau</a:t>
            </a:r>
            <a:r>
              <a:rPr lang="en-US" sz="2400" dirty="0" smtClean="0"/>
              <a:t> </a:t>
            </a:r>
            <a:r>
              <a:rPr lang="en-US" sz="2400" dirty="0" err="1" smtClean="0"/>
              <a:t>masa</a:t>
            </a:r>
            <a:r>
              <a:rPr lang="en-US" sz="2400" dirty="0" smtClean="0"/>
              <a:t> yang </a:t>
            </a:r>
            <a:r>
              <a:rPr lang="en-US" sz="2400" dirty="0" err="1" smtClean="0"/>
              <a:t>akan</a:t>
            </a:r>
            <a:r>
              <a:rPr lang="en-US" sz="2400" dirty="0" smtClean="0"/>
              <a:t> </a:t>
            </a:r>
            <a:r>
              <a:rPr lang="en-US" sz="2400" dirty="0" err="1" smtClean="0"/>
              <a:t>datang</a:t>
            </a:r>
            <a:r>
              <a:rPr lang="en-US" sz="2400" dirty="0" smtClean="0"/>
              <a:t> </a:t>
            </a:r>
            <a:r>
              <a:rPr lang="en-US" sz="2400" dirty="0" err="1" smtClean="0"/>
              <a:t>untuk</a:t>
            </a:r>
            <a:r>
              <a:rPr lang="en-US" sz="2400" dirty="0" smtClean="0"/>
              <a:t> </a:t>
            </a:r>
            <a:r>
              <a:rPr lang="en-US" sz="2400" dirty="0" err="1" smtClean="0"/>
              <a:t>membuat</a:t>
            </a:r>
            <a:r>
              <a:rPr lang="en-US" sz="2400" dirty="0" smtClean="0"/>
              <a:t> </a:t>
            </a:r>
            <a:r>
              <a:rPr lang="en-US" sz="2400" dirty="0" err="1" smtClean="0"/>
              <a:t>keputusan</a:t>
            </a:r>
            <a:r>
              <a:rPr lang="en-US" sz="2400" dirty="0" smtClean="0"/>
              <a:t> </a:t>
            </a:r>
            <a:r>
              <a:rPr lang="en-US" sz="2400" dirty="0" err="1" smtClean="0"/>
              <a:t>investasi,pemberian</a:t>
            </a:r>
            <a:r>
              <a:rPr lang="en-US" sz="2400" dirty="0" smtClean="0"/>
              <a:t> </a:t>
            </a:r>
            <a:r>
              <a:rPr lang="en-US" sz="2400" dirty="0" err="1" smtClean="0"/>
              <a:t>kredit</a:t>
            </a:r>
            <a:r>
              <a:rPr lang="en-US" sz="2400" dirty="0" smtClean="0"/>
              <a:t>, </a:t>
            </a:r>
            <a:r>
              <a:rPr lang="en-US" sz="2400" dirty="0" err="1" smtClean="0"/>
              <a:t>dan</a:t>
            </a:r>
            <a:r>
              <a:rPr lang="en-US" sz="2400" dirty="0" smtClean="0"/>
              <a:t> </a:t>
            </a:r>
            <a:r>
              <a:rPr lang="en-US" sz="2400" dirty="0" err="1" smtClean="0"/>
              <a:t>keputusan</a:t>
            </a:r>
            <a:r>
              <a:rPr lang="en-US" sz="2400" dirty="0" smtClean="0"/>
              <a:t> </a:t>
            </a:r>
            <a:r>
              <a:rPr lang="en-US" sz="2400" dirty="0" err="1" smtClean="0"/>
              <a:t>lainnya</a:t>
            </a:r>
            <a:r>
              <a:rPr lang="en-US" sz="2400" dirty="0" smtClean="0"/>
              <a:t> </a:t>
            </a:r>
            <a:r>
              <a:rPr lang="en-US" sz="2400" smtClean="0"/>
              <a:t>yang rasional</a:t>
            </a:r>
            <a:endParaRPr lang="en-US" sz="2400" dirty="0" smtClean="0"/>
          </a:p>
          <a:p>
            <a:pPr eaLnBrk="1" hangingPunct="1">
              <a:lnSpc>
                <a:spcPct val="80000"/>
              </a:lnSpc>
              <a:buFont typeface="Wingdings 2" pitchFamily="18" charset="2"/>
              <a:buChar char=""/>
              <a:defRPr/>
            </a:pPr>
            <a:r>
              <a:rPr lang="en-US" sz="2400" dirty="0" err="1" smtClean="0"/>
              <a:t>Mengetahui</a:t>
            </a:r>
            <a:r>
              <a:rPr lang="en-US" sz="2400" dirty="0" smtClean="0"/>
              <a:t> </a:t>
            </a:r>
            <a:r>
              <a:rPr lang="en-US" sz="2400" dirty="0" err="1" smtClean="0"/>
              <a:t>kondisi</a:t>
            </a:r>
            <a:r>
              <a:rPr lang="en-US" sz="2400" dirty="0" smtClean="0"/>
              <a:t> </a:t>
            </a:r>
            <a:r>
              <a:rPr lang="en-US" sz="2400" dirty="0" err="1" smtClean="0"/>
              <a:t>keuangan</a:t>
            </a:r>
            <a:r>
              <a:rPr lang="en-US" sz="2400" dirty="0" smtClean="0"/>
              <a:t> Perusahaan</a:t>
            </a:r>
          </a:p>
          <a:p>
            <a:pPr eaLnBrk="1" hangingPunct="1">
              <a:lnSpc>
                <a:spcPct val="80000"/>
              </a:lnSpc>
              <a:buFont typeface="Wingdings 2" pitchFamily="18" charset="2"/>
              <a:buChar char=""/>
              <a:defRPr/>
            </a:pPr>
            <a:r>
              <a:rPr lang="en-US" sz="2400" dirty="0" err="1" smtClean="0"/>
              <a:t>Mengetahui</a:t>
            </a:r>
            <a:r>
              <a:rPr lang="en-US" sz="2400" dirty="0" smtClean="0"/>
              <a:t> </a:t>
            </a:r>
            <a:r>
              <a:rPr lang="en-US" sz="2400" dirty="0" err="1" smtClean="0"/>
              <a:t>perkembangan</a:t>
            </a:r>
            <a:r>
              <a:rPr lang="en-US" sz="2400" dirty="0" smtClean="0"/>
              <a:t> </a:t>
            </a:r>
            <a:r>
              <a:rPr lang="en-US" sz="2400" err="1" smtClean="0"/>
              <a:t>usaha</a:t>
            </a:r>
            <a:r>
              <a:rPr lang="en-US" sz="2400" smtClean="0"/>
              <a:t> perusahan</a:t>
            </a:r>
            <a:endParaRPr lang="en-US" sz="2400" dirty="0" smtClean="0"/>
          </a:p>
          <a:p>
            <a:pPr eaLnBrk="1" hangingPunct="1">
              <a:lnSpc>
                <a:spcPct val="80000"/>
              </a:lnSpc>
              <a:buFont typeface="Wingdings 2" pitchFamily="18" charset="2"/>
              <a:buChar char=""/>
              <a:defRPr/>
            </a:pPr>
            <a:r>
              <a:rPr lang="en-US" sz="2400" smtClean="0"/>
              <a:t>Mengetahui </a:t>
            </a:r>
            <a:r>
              <a:rPr lang="en-US" sz="2400" dirty="0" err="1" smtClean="0"/>
              <a:t>Posisi</a:t>
            </a:r>
            <a:r>
              <a:rPr lang="en-US" sz="2400" dirty="0" smtClean="0"/>
              <a:t> </a:t>
            </a:r>
            <a:r>
              <a:rPr lang="en-US" sz="2400" dirty="0" err="1" smtClean="0"/>
              <a:t>Likuiditas</a:t>
            </a:r>
            <a:r>
              <a:rPr lang="en-US" sz="2400" dirty="0" smtClean="0"/>
              <a:t>, </a:t>
            </a:r>
            <a:r>
              <a:rPr lang="en-US" sz="2400" dirty="0" err="1" smtClean="0"/>
              <a:t>Solvabilitas</a:t>
            </a:r>
            <a:r>
              <a:rPr lang="en-US" sz="2400" dirty="0" smtClean="0"/>
              <a:t> </a:t>
            </a:r>
            <a:r>
              <a:rPr lang="en-US" sz="2400" dirty="0" err="1" smtClean="0"/>
              <a:t>dan</a:t>
            </a:r>
            <a:r>
              <a:rPr lang="en-US" sz="2400" dirty="0" smtClean="0"/>
              <a:t> </a:t>
            </a:r>
            <a:r>
              <a:rPr lang="en-US" sz="2400" dirty="0" err="1" smtClean="0"/>
              <a:t>Profitabilitas</a:t>
            </a:r>
            <a:r>
              <a:rPr lang="en-US" sz="2400" dirty="0" smtClean="0"/>
              <a:t> </a:t>
            </a:r>
            <a:r>
              <a:rPr lang="en-US" sz="2400" dirty="0" err="1" smtClean="0"/>
              <a:t>perusahaan</a:t>
            </a:r>
            <a:r>
              <a:rPr lang="en-US" sz="2400" dirty="0" smtClean="0"/>
              <a:t>.</a:t>
            </a:r>
          </a:p>
          <a:p>
            <a:pPr eaLnBrk="1" hangingPunct="1">
              <a:lnSpc>
                <a:spcPct val="80000"/>
              </a:lnSpc>
              <a:buFont typeface="Wingdings 2" pitchFamily="18" charset="2"/>
              <a:buChar char=""/>
              <a:defRPr/>
            </a:pPr>
            <a:endParaRPr lang="en-US" sz="2400" dirty="0" smtClean="0"/>
          </a:p>
          <a:p>
            <a:pPr eaLnBrk="1" hangingPunct="1">
              <a:lnSpc>
                <a:spcPct val="80000"/>
              </a:lnSpc>
              <a:buFont typeface="Wingdings 2" pitchFamily="18" charset="2"/>
              <a:buChar char=""/>
              <a:defRPr/>
            </a:pPr>
            <a:endParaRPr lang="id-ID" sz="24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a:t>
            </a:r>
          </a:p>
        </p:txBody>
      </p:sp>
      <p:pic>
        <p:nvPicPr>
          <p:cNvPr id="53251"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z="3800" smtClean="0"/>
              <a:t>D. ECONOMIC VALUE ADDED (EVA)</a:t>
            </a:r>
          </a:p>
        </p:txBody>
      </p:sp>
      <p:sp>
        <p:nvSpPr>
          <p:cNvPr id="29699" name="Rectangle 3"/>
          <p:cNvSpPr>
            <a:spLocks noGrp="1" noChangeArrowheads="1"/>
          </p:cNvSpPr>
          <p:nvPr>
            <p:ph type="body" idx="1"/>
          </p:nvPr>
        </p:nvSpPr>
        <p:spPr/>
        <p:txBody>
          <a:bodyPr/>
          <a:lstStyle/>
          <a:p>
            <a:pPr eaLnBrk="1" hangingPunct="1">
              <a:lnSpc>
                <a:spcPct val="90000"/>
              </a:lnSpc>
              <a:defRPr/>
            </a:pPr>
            <a:r>
              <a:rPr lang="en-US" smtClean="0"/>
              <a:t>EVA merupakan ukuran kinerja yang menggabungkan perolehan nilai dengan biaya untuk memperoleh nilai tambah tersebut.</a:t>
            </a:r>
          </a:p>
          <a:p>
            <a:pPr eaLnBrk="1" hangingPunct="1">
              <a:lnSpc>
                <a:spcPct val="90000"/>
              </a:lnSpc>
              <a:defRPr/>
            </a:pPr>
            <a:r>
              <a:rPr lang="en-US" smtClean="0"/>
              <a:t>EVA = NOPAT – Biaya Modal</a:t>
            </a:r>
          </a:p>
          <a:p>
            <a:pPr eaLnBrk="1" hangingPunct="1">
              <a:lnSpc>
                <a:spcPct val="90000"/>
              </a:lnSpc>
              <a:defRPr/>
            </a:pPr>
            <a:r>
              <a:rPr lang="en-US" smtClean="0"/>
              <a:t>NOPAT adalah tingkat keuntungan yang diperoleh dari modal yang kita tanam.</a:t>
            </a:r>
          </a:p>
          <a:p>
            <a:pPr eaLnBrk="1" hangingPunct="1">
              <a:lnSpc>
                <a:spcPct val="90000"/>
              </a:lnSpc>
              <a:defRPr/>
            </a:pPr>
            <a:r>
              <a:rPr lang="en-US" smtClean="0"/>
              <a:t>Biaya modal adalah biaya dari modal yang kita tanamkan.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7813"/>
            <a:ext cx="8229600" cy="127000"/>
          </a:xfrm>
        </p:spPr>
        <p:txBody>
          <a:bodyPr/>
          <a:lstStyle/>
          <a:p>
            <a:pPr eaLnBrk="1" hangingPunct="1">
              <a:defRPr/>
            </a:pPr>
            <a:r>
              <a:rPr lang="en-US" sz="3800" smtClean="0"/>
              <a:t>.</a:t>
            </a:r>
          </a:p>
        </p:txBody>
      </p:sp>
      <p:sp>
        <p:nvSpPr>
          <p:cNvPr id="30723" name="Rectangle 3"/>
          <p:cNvSpPr>
            <a:spLocks noGrp="1" noChangeArrowheads="1"/>
          </p:cNvSpPr>
          <p:nvPr>
            <p:ph type="body" idx="1"/>
          </p:nvPr>
        </p:nvSpPr>
        <p:spPr>
          <a:xfrm>
            <a:off x="457200" y="549275"/>
            <a:ext cx="8507413" cy="5581650"/>
          </a:xfrm>
        </p:spPr>
        <p:txBody>
          <a:bodyPr/>
          <a:lstStyle/>
          <a:p>
            <a:pPr eaLnBrk="1" hangingPunct="1">
              <a:lnSpc>
                <a:spcPct val="90000"/>
              </a:lnSpc>
              <a:defRPr/>
            </a:pPr>
            <a:r>
              <a:rPr lang="en-US" sz="2400" smtClean="0"/>
              <a:t>NOPAT = Modal yang Diinvestasikan x ROIC</a:t>
            </a:r>
          </a:p>
          <a:p>
            <a:pPr eaLnBrk="1" hangingPunct="1">
              <a:lnSpc>
                <a:spcPct val="90000"/>
              </a:lnSpc>
              <a:defRPr/>
            </a:pPr>
            <a:r>
              <a:rPr lang="en-US" sz="2400" smtClean="0"/>
              <a:t>Biaya Modal = Modal yang Diinvestasikan x WACC</a:t>
            </a:r>
          </a:p>
          <a:p>
            <a:pPr eaLnBrk="1" hangingPunct="1">
              <a:lnSpc>
                <a:spcPct val="90000"/>
              </a:lnSpc>
              <a:defRPr/>
            </a:pPr>
            <a:r>
              <a:rPr lang="en-US" sz="2400" smtClean="0"/>
              <a:t>EVA = Modal yang Diinvestasikan (ROIC – WACC).</a:t>
            </a:r>
          </a:p>
          <a:p>
            <a:pPr eaLnBrk="1" hangingPunct="1">
              <a:lnSpc>
                <a:spcPct val="90000"/>
              </a:lnSpc>
              <a:defRPr/>
            </a:pPr>
            <a:r>
              <a:rPr lang="en-US" sz="2400" smtClean="0"/>
              <a:t>ROIC = Return on Invested Capital</a:t>
            </a:r>
          </a:p>
          <a:p>
            <a:pPr eaLnBrk="1" hangingPunct="1">
              <a:lnSpc>
                <a:spcPct val="90000"/>
              </a:lnSpc>
              <a:defRPr/>
            </a:pPr>
            <a:r>
              <a:rPr lang="en-US" sz="2400" smtClean="0"/>
              <a:t>WACC = Weighted Average Cost of Capital</a:t>
            </a:r>
          </a:p>
          <a:p>
            <a:pPr eaLnBrk="1" hangingPunct="1">
              <a:lnSpc>
                <a:spcPct val="90000"/>
              </a:lnSpc>
              <a:defRPr/>
            </a:pPr>
            <a:r>
              <a:rPr lang="en-US" sz="2400" smtClean="0"/>
              <a:t>Formula di atas menunjukkan bahwa nilai tambah yang diperoleh adalah nilai tambah bersih (net), yaitu nilai tambah yang dihasilkan dikurangi biaya yang digunakan untuk memperoleh nilai tambah tsb. Berbeda dengan pengukuran kinerja akuntansi yang tradisional (seperti ROE), EVA mencoba mengukur nilai tambah yang dihasilkan suatu perusahaan dengan cara mengurangi beban biaya modal (</a:t>
            </a:r>
            <a:r>
              <a:rPr lang="en-US" sz="2400" i="1" smtClean="0"/>
              <a:t>cost of capital</a:t>
            </a:r>
            <a:r>
              <a:rPr lang="en-US" sz="2400" smtClean="0"/>
              <a:t> )  yang timbul sebagai akibat investasi yang dilakukan.</a:t>
            </a:r>
          </a:p>
          <a:p>
            <a:pPr eaLnBrk="1" hangingPunct="1">
              <a:lnSpc>
                <a:spcPct val="90000"/>
              </a:lnSpc>
              <a:defRPr/>
            </a:pPr>
            <a:endParaRPr lang="en-US" sz="2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Kelebihan dan Kekurangan EVA</a:t>
            </a:r>
          </a:p>
        </p:txBody>
      </p:sp>
      <p:sp>
        <p:nvSpPr>
          <p:cNvPr id="31747" name="Rectangle 3"/>
          <p:cNvSpPr>
            <a:spLocks noGrp="1" noChangeArrowheads="1"/>
          </p:cNvSpPr>
          <p:nvPr>
            <p:ph type="body" idx="1"/>
          </p:nvPr>
        </p:nvSpPr>
        <p:spPr/>
        <p:txBody>
          <a:bodyPr/>
          <a:lstStyle/>
          <a:p>
            <a:pPr eaLnBrk="1" hangingPunct="1">
              <a:lnSpc>
                <a:spcPct val="90000"/>
              </a:lnSpc>
              <a:defRPr/>
            </a:pPr>
            <a:r>
              <a:rPr lang="en-US" smtClean="0"/>
              <a:t>Kelebihan EVA:</a:t>
            </a:r>
          </a:p>
          <a:p>
            <a:pPr eaLnBrk="1" hangingPunct="1">
              <a:lnSpc>
                <a:spcPct val="90000"/>
              </a:lnSpc>
              <a:defRPr/>
            </a:pPr>
            <a:r>
              <a:rPr lang="en-US" smtClean="0"/>
              <a:t>1. Bermanfaat sebagai penilai kinerja yang berfokus pada penciptaan nilai (value creation), membuat perusahaan lebih memperhatikan struktur modal, dan dapat digunakan untuk mengidentifikasikan kegiatan atau proyek yang memberikan pengembalian lebih tinggi daripada biaya modal.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mtClean="0"/>
              <a:t>.</a:t>
            </a:r>
          </a:p>
        </p:txBody>
      </p:sp>
      <p:sp>
        <p:nvSpPr>
          <p:cNvPr id="32771" name="Rectangle 3"/>
          <p:cNvSpPr>
            <a:spLocks noGrp="1" noChangeArrowheads="1"/>
          </p:cNvSpPr>
          <p:nvPr>
            <p:ph type="body" idx="1"/>
          </p:nvPr>
        </p:nvSpPr>
        <p:spPr>
          <a:xfrm>
            <a:off x="457200" y="765175"/>
            <a:ext cx="8229600" cy="5365750"/>
          </a:xfrm>
        </p:spPr>
        <p:txBody>
          <a:bodyPr/>
          <a:lstStyle/>
          <a:p>
            <a:pPr eaLnBrk="1" hangingPunct="1">
              <a:defRPr/>
            </a:pPr>
            <a:r>
              <a:rPr lang="en-US" sz="2800" smtClean="0"/>
              <a:t>2. Manajemen dipaksa untuk mengetahui berapa the true cost of capital dari bisnisnya sehingga tingkat pengembalian bersih dari modal yang merupakan hal yang sesungguhnya menjadi perhatian para investor dapat diperlihatkan secara jelas.</a:t>
            </a:r>
          </a:p>
          <a:p>
            <a:pPr eaLnBrk="1" hangingPunct="1">
              <a:defRPr/>
            </a:pPr>
            <a:r>
              <a:rPr lang="en-US" sz="2800" smtClean="0"/>
              <a:t>3. Manajer akan berpikir dan bertindak seperti halnya pemegang saham yaitu memilih investasi yang memaksimumkan tingkat pengembalian dan meminimumkan tingkat biaya modal sehingga nilai perusahaan dapat dimaksimumkan.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Kelemahan EVA</a:t>
            </a:r>
          </a:p>
        </p:txBody>
      </p:sp>
      <p:sp>
        <p:nvSpPr>
          <p:cNvPr id="33795" name="Rectangle 3"/>
          <p:cNvSpPr>
            <a:spLocks noGrp="1" noChangeArrowheads="1"/>
          </p:cNvSpPr>
          <p:nvPr>
            <p:ph type="body" idx="1"/>
          </p:nvPr>
        </p:nvSpPr>
        <p:spPr/>
        <p:txBody>
          <a:bodyPr/>
          <a:lstStyle/>
          <a:p>
            <a:pPr eaLnBrk="1" hangingPunct="1">
              <a:defRPr/>
            </a:pPr>
            <a:r>
              <a:rPr lang="en-US" smtClean="0"/>
              <a:t>1. EVA hanya menggambarkan penciptaan nilai pada suatu tahun tertentu.</a:t>
            </a:r>
          </a:p>
          <a:p>
            <a:pPr eaLnBrk="1" hangingPunct="1">
              <a:defRPr/>
            </a:pPr>
            <a:r>
              <a:rPr lang="en-US" smtClean="0"/>
              <a:t>2. Secara praktis, penerapan EVA masih sulit, karena proses perhitungan EVA memerlukan estimasi atas biaya modal dan estimasi ini terutama untuk perusahaan yang belum </a:t>
            </a:r>
            <a:r>
              <a:rPr lang="en-US" i="1" smtClean="0"/>
              <a:t>go public</a:t>
            </a:r>
            <a:r>
              <a:rPr lang="en-US" smtClean="0"/>
              <a:t> sulit untuk dilakukan.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mtClean="0"/>
              <a:t>Market Value Added (MVA)</a:t>
            </a:r>
          </a:p>
        </p:txBody>
      </p:sp>
      <p:sp>
        <p:nvSpPr>
          <p:cNvPr id="34819" name="Rectangle 3"/>
          <p:cNvSpPr>
            <a:spLocks noGrp="1" noChangeArrowheads="1"/>
          </p:cNvSpPr>
          <p:nvPr>
            <p:ph type="body" idx="1"/>
          </p:nvPr>
        </p:nvSpPr>
        <p:spPr/>
        <p:txBody>
          <a:bodyPr/>
          <a:lstStyle/>
          <a:p>
            <a:pPr eaLnBrk="1" hangingPunct="1">
              <a:defRPr/>
            </a:pPr>
            <a:r>
              <a:rPr lang="en-US" smtClean="0"/>
              <a:t>MVA menghitung selisih antara nilai pasar dengan nilai buku saham.</a:t>
            </a:r>
          </a:p>
          <a:p>
            <a:pPr eaLnBrk="1" hangingPunct="1">
              <a:defRPr/>
            </a:pPr>
            <a:r>
              <a:rPr lang="en-US" smtClean="0"/>
              <a:t>MVA = Nilai Pasar Saham – Nilai Buku Saham.</a:t>
            </a:r>
          </a:p>
          <a:p>
            <a:pPr eaLnBrk="1" hangingPunct="1">
              <a:defRPr/>
            </a:pPr>
            <a:r>
              <a:rPr lang="en-US" smtClean="0"/>
              <a:t>MVA dihitung dengan menggunakan dasar nilai buku saham awal.</a:t>
            </a:r>
          </a:p>
          <a:p>
            <a:pPr eaLnBrk="1" hangingPunct="1">
              <a:defRPr/>
            </a:pPr>
            <a:r>
              <a:rPr lang="en-US" smtClean="0"/>
              <a:t>MVA dapat untuk mengukur prestasi perusahaan sejak perusahaan berdiri.</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smtClean="0"/>
              <a:t>.</a:t>
            </a:r>
          </a:p>
        </p:txBody>
      </p:sp>
      <p:sp>
        <p:nvSpPr>
          <p:cNvPr id="35843" name="Rectangle 3"/>
          <p:cNvSpPr>
            <a:spLocks noGrp="1" noChangeArrowheads="1"/>
          </p:cNvSpPr>
          <p:nvPr>
            <p:ph type="body" idx="1"/>
          </p:nvPr>
        </p:nvSpPr>
        <p:spPr>
          <a:xfrm>
            <a:off x="457200" y="765175"/>
            <a:ext cx="8229600" cy="5365750"/>
          </a:xfrm>
        </p:spPr>
        <p:txBody>
          <a:bodyPr/>
          <a:lstStyle/>
          <a:p>
            <a:pPr eaLnBrk="1" hangingPunct="1">
              <a:defRPr/>
            </a:pPr>
            <a:r>
              <a:rPr lang="en-US" smtClean="0"/>
              <a:t>MVA hanya digunakan untuk perusahaan secara keseluruhan, sedangkan EVA bisa digunakan untuk divisi disamping juga untuk perusahaan secara keseluruhan.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TUGAS</a:t>
            </a:r>
          </a:p>
        </p:txBody>
      </p:sp>
      <p:sp>
        <p:nvSpPr>
          <p:cNvPr id="3686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800" dirty="0" err="1" smtClean="0"/>
              <a:t>Buatlah</a:t>
            </a:r>
            <a:r>
              <a:rPr lang="en-US" sz="2800" dirty="0" smtClean="0"/>
              <a:t> </a:t>
            </a:r>
            <a:r>
              <a:rPr lang="en-US" sz="2800" dirty="0" err="1" smtClean="0"/>
              <a:t>Rasio</a:t>
            </a:r>
            <a:r>
              <a:rPr lang="en-US" sz="2800" dirty="0" smtClean="0"/>
              <a:t> </a:t>
            </a:r>
            <a:r>
              <a:rPr lang="en-US" sz="2800" dirty="0" err="1" smtClean="0"/>
              <a:t>Keuangan</a:t>
            </a:r>
            <a:r>
              <a:rPr lang="en-US" sz="2800" dirty="0" smtClean="0"/>
              <a:t>:</a:t>
            </a:r>
          </a:p>
          <a:p>
            <a:pPr eaLnBrk="1" hangingPunct="1">
              <a:lnSpc>
                <a:spcPct val="80000"/>
              </a:lnSpc>
              <a:defRPr/>
            </a:pPr>
            <a:r>
              <a:rPr lang="en-US" sz="2800" dirty="0" smtClean="0"/>
              <a:t>A. </a:t>
            </a:r>
            <a:r>
              <a:rPr lang="en-US" sz="2800" dirty="0" err="1" smtClean="0"/>
              <a:t>Rasio</a:t>
            </a:r>
            <a:r>
              <a:rPr lang="en-US" sz="2800" dirty="0" smtClean="0"/>
              <a:t> </a:t>
            </a:r>
            <a:r>
              <a:rPr lang="en-US" sz="2800" dirty="0" err="1" smtClean="0"/>
              <a:t>Likuiditas</a:t>
            </a:r>
            <a:endParaRPr lang="en-US" sz="2800" dirty="0" smtClean="0"/>
          </a:p>
          <a:p>
            <a:pPr eaLnBrk="1" hangingPunct="1">
              <a:lnSpc>
                <a:spcPct val="80000"/>
              </a:lnSpc>
              <a:defRPr/>
            </a:pPr>
            <a:r>
              <a:rPr lang="en-US" sz="2800" dirty="0" smtClean="0"/>
              <a:t>B. </a:t>
            </a:r>
            <a:r>
              <a:rPr lang="en-US" sz="2800" dirty="0" err="1" smtClean="0"/>
              <a:t>Rasio</a:t>
            </a:r>
            <a:r>
              <a:rPr lang="en-US" sz="2800" dirty="0" smtClean="0"/>
              <a:t> </a:t>
            </a:r>
            <a:r>
              <a:rPr lang="en-US" sz="2800" dirty="0" err="1" smtClean="0"/>
              <a:t>Aktivitas</a:t>
            </a:r>
            <a:endParaRPr lang="en-US" sz="2800" dirty="0" smtClean="0"/>
          </a:p>
          <a:p>
            <a:pPr eaLnBrk="1" hangingPunct="1">
              <a:lnSpc>
                <a:spcPct val="80000"/>
              </a:lnSpc>
              <a:defRPr/>
            </a:pPr>
            <a:r>
              <a:rPr lang="en-US" sz="2800" dirty="0" smtClean="0"/>
              <a:t>C. </a:t>
            </a:r>
            <a:r>
              <a:rPr lang="en-US" sz="2800" dirty="0" err="1" smtClean="0"/>
              <a:t>Rasio</a:t>
            </a:r>
            <a:r>
              <a:rPr lang="en-US" sz="2800" dirty="0" smtClean="0"/>
              <a:t> </a:t>
            </a:r>
            <a:r>
              <a:rPr lang="en-US" sz="2800" dirty="0" err="1" smtClean="0"/>
              <a:t>Solvabilitas</a:t>
            </a:r>
            <a:r>
              <a:rPr lang="en-US" sz="2800" dirty="0" smtClean="0"/>
              <a:t>/leverage</a:t>
            </a:r>
          </a:p>
          <a:p>
            <a:pPr eaLnBrk="1" hangingPunct="1">
              <a:lnSpc>
                <a:spcPct val="80000"/>
              </a:lnSpc>
              <a:defRPr/>
            </a:pPr>
            <a:r>
              <a:rPr lang="en-US" sz="2800" dirty="0" smtClean="0"/>
              <a:t>D. </a:t>
            </a:r>
            <a:r>
              <a:rPr lang="en-US" sz="2800" dirty="0" err="1" smtClean="0"/>
              <a:t>Rasio</a:t>
            </a:r>
            <a:r>
              <a:rPr lang="en-US" sz="2800" dirty="0" smtClean="0"/>
              <a:t> </a:t>
            </a:r>
            <a:r>
              <a:rPr lang="en-US" sz="2800" dirty="0" err="1" smtClean="0"/>
              <a:t>Profitabilitas</a:t>
            </a:r>
            <a:endParaRPr lang="en-US" sz="2800" dirty="0" smtClean="0"/>
          </a:p>
          <a:p>
            <a:pPr eaLnBrk="1" hangingPunct="1">
              <a:lnSpc>
                <a:spcPct val="80000"/>
              </a:lnSpc>
              <a:defRPr/>
            </a:pPr>
            <a:r>
              <a:rPr lang="en-US" sz="2800" dirty="0" smtClean="0"/>
              <a:t>E. </a:t>
            </a:r>
            <a:r>
              <a:rPr lang="en-US" sz="2800" dirty="0" err="1" smtClean="0"/>
              <a:t>Rasio</a:t>
            </a:r>
            <a:r>
              <a:rPr lang="en-US" sz="2800" dirty="0" smtClean="0"/>
              <a:t> </a:t>
            </a:r>
            <a:r>
              <a:rPr lang="en-US" sz="2800" dirty="0" err="1" smtClean="0"/>
              <a:t>Pasar</a:t>
            </a:r>
            <a:endParaRPr lang="en-US" sz="2800" dirty="0" smtClean="0"/>
          </a:p>
          <a:p>
            <a:pPr marL="0" indent="0" algn="just" eaLnBrk="1" hangingPunct="1">
              <a:lnSpc>
                <a:spcPct val="80000"/>
              </a:lnSpc>
              <a:buFont typeface="Wingdings" pitchFamily="2" charset="2"/>
              <a:buNone/>
              <a:defRPr/>
            </a:pPr>
            <a:r>
              <a:rPr lang="en-US" sz="2800" dirty="0" err="1" smtClean="0"/>
              <a:t>Berdasarkan</a:t>
            </a:r>
            <a:r>
              <a:rPr lang="en-US" sz="2800" dirty="0" smtClean="0"/>
              <a:t> </a:t>
            </a:r>
            <a:r>
              <a:rPr lang="en-US" sz="2800" dirty="0" err="1" smtClean="0"/>
              <a:t>Laporan</a:t>
            </a:r>
            <a:r>
              <a:rPr lang="en-US" sz="2800" dirty="0" smtClean="0"/>
              <a:t> </a:t>
            </a:r>
            <a:r>
              <a:rPr lang="en-US" sz="2800" dirty="0" err="1" smtClean="0"/>
              <a:t>Keuangan</a:t>
            </a:r>
            <a:r>
              <a:rPr lang="en-US" sz="2800" dirty="0" smtClean="0"/>
              <a:t> yang kalian </a:t>
            </a:r>
            <a:r>
              <a:rPr lang="en-US" sz="2800" smtClean="0"/>
              <a:t>peroleh. </a:t>
            </a:r>
            <a:r>
              <a:rPr lang="en-US" sz="2800" dirty="0" err="1" smtClean="0"/>
              <a:t>Dikumpulkan</a:t>
            </a:r>
            <a:r>
              <a:rPr lang="en-US" sz="2800" dirty="0" smtClean="0"/>
              <a:t> via e-learning</a:t>
            </a:r>
          </a:p>
          <a:p>
            <a:pPr eaLnBrk="1" hangingPunct="1">
              <a:lnSpc>
                <a:spcPct val="80000"/>
              </a:lnSpc>
              <a:defRPr/>
            </a:pPr>
            <a:endParaRPr lang="en-US" sz="2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eaLnBrk="1" hangingPunct="1">
              <a:defRPr/>
            </a:pPr>
            <a:r>
              <a:rPr lang="id-ID" sz="2800" b="1" smtClean="0">
                <a:solidFill>
                  <a:schemeClr val="tx1"/>
                </a:solidFill>
              </a:rPr>
              <a:t>PIHAK YANG MEMERLUKAN LAPORAN KEUANGAN</a:t>
            </a:r>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eaLnBrk="1" hangingPunct="1">
              <a:defRPr/>
            </a:pPr>
            <a:r>
              <a:rPr lang="id-ID" b="1" smtClean="0">
                <a:solidFill>
                  <a:schemeClr val="tx1"/>
                </a:solidFill>
              </a:rPr>
              <a:t>ARTI PENTING LAPORAN KEUANGAN</a:t>
            </a:r>
          </a:p>
        </p:txBody>
      </p:sp>
      <p:graphicFrame>
        <p:nvGraphicFramePr>
          <p:cNvPr id="4" name="Content Placeholder 3"/>
          <p:cNvGraphicFramePr>
            <a:graphicFrameLocks noGrp="1"/>
          </p:cNvGraphicFramePr>
          <p:nvPr>
            <p:ph sz="quarter" idx="1"/>
          </p:nvPr>
        </p:nvGraphicFramePr>
        <p:xfrm>
          <a:off x="301625" y="1527174"/>
          <a:ext cx="8504238" cy="4830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eaLnBrk="1" hangingPunct="1">
              <a:defRPr/>
            </a:pPr>
            <a:r>
              <a:rPr lang="id-ID" sz="4000" b="1" dirty="0" smtClean="0">
                <a:solidFill>
                  <a:schemeClr val="tx1"/>
                </a:solidFill>
              </a:rPr>
              <a:t>MANFAAT LAPORAN KEUANGAN</a:t>
            </a:r>
          </a:p>
        </p:txBody>
      </p:sp>
      <p:sp>
        <p:nvSpPr>
          <p:cNvPr id="3" name="Content Placeholder 2"/>
          <p:cNvSpPr>
            <a:spLocks noGrp="1"/>
          </p:cNvSpPr>
          <p:nvPr>
            <p:ph sz="quarter" idx="1"/>
          </p:nvPr>
        </p:nvSpPr>
        <p:spPr>
          <a:xfrm>
            <a:off x="301625" y="1527175"/>
            <a:ext cx="8504238" cy="4572000"/>
          </a:xfrm>
        </p:spPr>
        <p:txBody>
          <a:bodyPr>
            <a:normAutofit fontScale="92500" lnSpcReduction="20000"/>
          </a:bodyPr>
          <a:lstStyle/>
          <a:p>
            <a:pPr marL="274320" indent="-274320" eaLnBrk="1" fontAlgn="auto" hangingPunct="1">
              <a:spcAft>
                <a:spcPts val="0"/>
              </a:spcAft>
              <a:buFont typeface="Wingdings 2"/>
              <a:buChar char=""/>
              <a:defRPr/>
            </a:pPr>
            <a:r>
              <a:rPr lang="id-ID" dirty="0" smtClean="0"/>
              <a:t>BAGI INTERNAL</a:t>
            </a:r>
          </a:p>
          <a:p>
            <a:pPr marL="548640" lvl="1" indent="-274320" eaLnBrk="1" fontAlgn="auto" hangingPunct="1">
              <a:spcAft>
                <a:spcPts val="0"/>
              </a:spcAft>
              <a:buFont typeface="Wingdings"/>
              <a:buChar char=""/>
              <a:defRPr/>
            </a:pPr>
            <a:r>
              <a:rPr lang="id-ID" b="1" dirty="0" smtClean="0">
                <a:solidFill>
                  <a:schemeClr val="accent1">
                    <a:lumMod val="75000"/>
                  </a:schemeClr>
                </a:solidFill>
              </a:rPr>
              <a:t>Bagi Manajemen</a:t>
            </a:r>
            <a:r>
              <a:rPr lang="id-ID" dirty="0" smtClean="0"/>
              <a:t>: Laporan keuangan memberikan informasi yang digunakan dalam pengambilan keputusan, evaluasi usaha yang sedang berjalan, melakukan penganggaran dan kontrol keuangan.</a:t>
            </a:r>
          </a:p>
          <a:p>
            <a:pPr marL="548640" lvl="1" indent="-274320" eaLnBrk="1" fontAlgn="auto" hangingPunct="1">
              <a:spcAft>
                <a:spcPts val="0"/>
              </a:spcAft>
              <a:buFont typeface="Wingdings"/>
              <a:buChar char=""/>
              <a:defRPr/>
            </a:pPr>
            <a:r>
              <a:rPr lang="id-ID" b="1" dirty="0" smtClean="0">
                <a:solidFill>
                  <a:schemeClr val="accent1">
                    <a:lumMod val="75000"/>
                  </a:schemeClr>
                </a:solidFill>
              </a:rPr>
              <a:t>Bagi Karyawan</a:t>
            </a:r>
            <a:r>
              <a:rPr lang="id-ID" dirty="0" smtClean="0"/>
              <a:t>: Karyawan akan tertarik dengan informasi keuangan yang terkait dengan stabilitas dan profitabilitas perusahaan. Hal ini dapat memberikan gambaran apakah perusahaan mampu memberikan balas jasa dan menyediakan kesempatan bekerja dan berkarir untuk jangka waktu yang lama.</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625" y="1527175"/>
            <a:ext cx="8504238" cy="4902200"/>
          </a:xfrm>
        </p:spPr>
        <p:txBody>
          <a:bodyPr>
            <a:normAutofit lnSpcReduction="10000"/>
          </a:bodyPr>
          <a:lstStyle/>
          <a:p>
            <a:pPr marL="274320" indent="-274320" algn="just" eaLnBrk="1" fontAlgn="auto" hangingPunct="1">
              <a:spcAft>
                <a:spcPts val="0"/>
              </a:spcAft>
              <a:buFont typeface="Wingdings 2"/>
              <a:buChar char=""/>
              <a:defRPr/>
            </a:pPr>
            <a:r>
              <a:rPr lang="id-ID" sz="1800" dirty="0" smtClean="0"/>
              <a:t>BAGI EKSTERNAL</a:t>
            </a:r>
          </a:p>
          <a:p>
            <a:pPr marL="548640" lvl="1" indent="-274320" algn="just" eaLnBrk="1" fontAlgn="auto" hangingPunct="1">
              <a:spcAft>
                <a:spcPts val="0"/>
              </a:spcAft>
              <a:buFont typeface="Wingdings"/>
              <a:buChar char=""/>
              <a:defRPr/>
            </a:pPr>
            <a:r>
              <a:rPr lang="id-ID" sz="1800" b="1" dirty="0" smtClean="0">
                <a:solidFill>
                  <a:schemeClr val="accent1">
                    <a:lumMod val="75000"/>
                  </a:schemeClr>
                </a:solidFill>
              </a:rPr>
              <a:t>Bagi Pemegang Saham</a:t>
            </a:r>
            <a:r>
              <a:rPr lang="id-ID" sz="1800" dirty="0" smtClean="0"/>
              <a:t>: berkepentingan dengan informasi yang berhubungan dengan resiko yang terkait dengan investasi modal.</a:t>
            </a:r>
          </a:p>
          <a:p>
            <a:pPr marL="548640" lvl="1" indent="-274320" algn="just" eaLnBrk="1" fontAlgn="auto" hangingPunct="1">
              <a:spcAft>
                <a:spcPts val="0"/>
              </a:spcAft>
              <a:buFont typeface="Wingdings"/>
              <a:buChar char=""/>
              <a:defRPr/>
            </a:pPr>
            <a:r>
              <a:rPr lang="id-ID" sz="1800" b="1" dirty="0" smtClean="0">
                <a:solidFill>
                  <a:schemeClr val="accent1">
                    <a:lumMod val="75000"/>
                  </a:schemeClr>
                </a:solidFill>
              </a:rPr>
              <a:t>Bagi Kreditur</a:t>
            </a:r>
            <a:r>
              <a:rPr lang="id-ID" sz="1800" dirty="0" smtClean="0"/>
              <a:t>: erkepentingan dengan informasi yang menunjukkan kemampuan perusahaan membayar hutang beserta bunganya dengan tepat waktu. Laporan keuangan dapat membantu mereka untuk menentukan besarnya bunga dan jangka waktu yang diberikan.</a:t>
            </a:r>
          </a:p>
          <a:p>
            <a:pPr marL="548640" lvl="1" indent="-274320" algn="just" eaLnBrk="1" fontAlgn="auto" hangingPunct="1">
              <a:spcAft>
                <a:spcPts val="0"/>
              </a:spcAft>
              <a:buFont typeface="Wingdings"/>
              <a:buChar char=""/>
              <a:defRPr/>
            </a:pPr>
            <a:r>
              <a:rPr lang="id-ID" sz="1800" b="1" dirty="0" smtClean="0">
                <a:solidFill>
                  <a:schemeClr val="accent1">
                    <a:lumMod val="75000"/>
                  </a:schemeClr>
                </a:solidFill>
              </a:rPr>
              <a:t>Bagi Pemasok</a:t>
            </a:r>
            <a:r>
              <a:rPr lang="id-ID" sz="1800" dirty="0" smtClean="0"/>
              <a:t>: Pihak supplier dan pemberi hutang jangka pendek lainnya berkepentingan dengan informasi yang menunjukkan kemampuan perusahaan membayar hutang jangka pendeknya. Informasi tersebut akan membantu supplier untuk menentukan jumlah piutang yang diberikan dan jangka waktunya.</a:t>
            </a:r>
          </a:p>
          <a:p>
            <a:pPr marL="548640" lvl="1" indent="-274320" algn="just" eaLnBrk="1" fontAlgn="auto" hangingPunct="1">
              <a:spcAft>
                <a:spcPts val="0"/>
              </a:spcAft>
              <a:buFont typeface="Wingdings"/>
              <a:buChar char=""/>
              <a:defRPr/>
            </a:pPr>
            <a:r>
              <a:rPr lang="id-ID" sz="1800" b="1" dirty="0" smtClean="0">
                <a:solidFill>
                  <a:schemeClr val="accent1">
                    <a:lumMod val="75000"/>
                  </a:schemeClr>
                </a:solidFill>
              </a:rPr>
              <a:t>Bagi Pemerintah</a:t>
            </a:r>
            <a:r>
              <a:rPr lang="id-ID" sz="1800" dirty="0" smtClean="0"/>
              <a:t>: berkepentingan dalam menilai perusahaan terhadap kemampuan membayar pajak.</a:t>
            </a:r>
          </a:p>
          <a:p>
            <a:pPr marL="548640" lvl="1" indent="-274320" algn="just" eaLnBrk="1" fontAlgn="auto" hangingPunct="1">
              <a:spcAft>
                <a:spcPts val="0"/>
              </a:spcAft>
              <a:buFont typeface="Wingdings"/>
              <a:buChar char=""/>
              <a:defRPr/>
            </a:pPr>
            <a:r>
              <a:rPr lang="id-ID" sz="1800" b="1" dirty="0" smtClean="0">
                <a:solidFill>
                  <a:schemeClr val="accent1">
                    <a:lumMod val="75000"/>
                  </a:schemeClr>
                </a:solidFill>
              </a:rPr>
              <a:t>Bagi Konsumen</a:t>
            </a:r>
            <a:r>
              <a:rPr lang="id-ID" sz="1800" dirty="0" smtClean="0"/>
              <a:t>: Konsumen memerlukan informasi yang berhubungan dengan kelangsungan perusahaan, terutama pelanggan yang melakukan kerjasama jangka panjang. Pelanggan yang loyal membutuhkan hubungan jangka panjang dan langgeng.</a:t>
            </a:r>
            <a:endParaRPr lang="id-ID" sz="1800" dirty="0"/>
          </a:p>
        </p:txBody>
      </p:sp>
      <p:sp>
        <p:nvSpPr>
          <p:cNvPr id="4" name="Title 1"/>
          <p:cNvSpPr>
            <a:spLocks noGrp="1"/>
          </p:cNvSpPr>
          <p:nvPr>
            <p:ph type="title"/>
          </p:nvPr>
        </p:nvSpPr>
        <p:spPr/>
        <p:txBody>
          <a:bodyPr/>
          <a:lstStyle/>
          <a:p>
            <a:pPr algn="l" eaLnBrk="1" hangingPunct="1">
              <a:defRPr/>
            </a:pPr>
            <a:r>
              <a:rPr lang="id-ID" sz="4000" b="1" dirty="0" smtClean="0">
                <a:solidFill>
                  <a:schemeClr val="tx1"/>
                </a:solidFill>
              </a:rPr>
              <a:t>MANFAAT LAPORAN KEUANGAN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rtain Call">
  <a:themeElements>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fontScheme name="Curtain Cal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Curtain Call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Curtain Call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Curtain Call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Curtain Call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Curtain Call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Curtain Call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Curtain Call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Curtain Call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Curtain Call</Template>
  <TotalTime>449</TotalTime>
  <Words>2437</Words>
  <Application>Microsoft Office PowerPoint</Application>
  <PresentationFormat>On-screen Show (4:3)</PresentationFormat>
  <Paragraphs>429</Paragraphs>
  <Slides>58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Tahoma</vt:lpstr>
      <vt:lpstr>Arial</vt:lpstr>
      <vt:lpstr>Wingdings</vt:lpstr>
      <vt:lpstr>Calibri</vt:lpstr>
      <vt:lpstr>Copperplate Gothic Bold</vt:lpstr>
      <vt:lpstr>Wingdings 2</vt:lpstr>
      <vt:lpstr>Curtain Call</vt:lpstr>
      <vt:lpstr>KONTRAK  KULIAH</vt:lpstr>
      <vt:lpstr>ANALISIS LAPORAN KEUANGAN</vt:lpstr>
      <vt:lpstr>Kompetensi yang diharapkan setelah mempelajari mk ini:  1. Memahami konsep dasar untuk menganalisa dan menafsirkan keseluruhan bagian laporan keuangan. 2. Menerapkan alat analisis untuk menafsirkan seluruh pernyataan keuangan dengan menggunakan informasi apapun untuk mendukung keputusan strategis perusahaan 3. Menganalisis situasi dan strategi industri yang dicerminkan oleh laporan keuangan perusahaan. 4. Menilai kondisi internal perusahaan Strengths and Weaknesses) untuk perumusan strategi perusahaan</vt:lpstr>
      <vt:lpstr> 5. Membahas isu kontemporer tentang kualitas laporan keuangan  6. Memahami penggunaan laporan keuangan untuk mengevaluasi efektifitas strategi perusahaan dan menyusun analisis prospektif perusahaan  7. Memahami pentingnya audit laporan keuangan dan peran analisis laporan keuangan untuk terciptanya tata kelola perusahaan yang baik</vt:lpstr>
      <vt:lpstr>MENGAPA LAPORAN KEUANGAN PENTING?</vt:lpstr>
      <vt:lpstr>PIHAK YANG MEMERLUKAN LAPORAN KEUANGAN</vt:lpstr>
      <vt:lpstr>ARTI PENTING LAPORAN KEUANGAN</vt:lpstr>
      <vt:lpstr>MANFAAT LAPORAN KEUANGAN</vt:lpstr>
      <vt:lpstr>MANFAAT LAPORAN KEUANGAN</vt:lpstr>
      <vt:lpstr>Keterbatasan laporan keuangan</vt:lpstr>
      <vt:lpstr>Konsep Dasar dan Ikhtisar pada Laporan keuangan: • Sifat Laporan Keuangan • Fungsi dan Pernyataan  pengguna Keuangan • Neraca dan Laporan Laba Rugi • Analisis Horisontal dan Vertikal • Analisis Ukuran Biasa • Analisis rasio • Analisis Du Pont   Konsep Dasar Laporan Laba Rugi &amp; Perhitungan Arus Kas: - Pernyataan Sumber Informasi Keuangan - Akuntansi Akrual</vt:lpstr>
      <vt:lpstr>1. LAPORAN KEUANGAN</vt:lpstr>
      <vt:lpstr>LAPORAN KEUANGAN</vt:lpstr>
      <vt:lpstr>a. neraca</vt:lpstr>
      <vt:lpstr>NERACA</vt:lpstr>
      <vt:lpstr>Slide 16</vt:lpstr>
      <vt:lpstr>Contoh perhitungan hasil usaha</vt:lpstr>
      <vt:lpstr>LAP PHU</vt:lpstr>
      <vt:lpstr>b. Laporan laba-rugi</vt:lpstr>
      <vt:lpstr>.</vt:lpstr>
      <vt:lpstr>LAPORAN LABA RUGI</vt:lpstr>
      <vt:lpstr>c. Laporan aliran kas</vt:lpstr>
      <vt:lpstr>.</vt:lpstr>
      <vt:lpstr>.</vt:lpstr>
      <vt:lpstr>LAPORAN ALIRAN KAS</vt:lpstr>
      <vt:lpstr>LAPORAN PERUBAHAN MODAL</vt:lpstr>
      <vt:lpstr>.</vt:lpstr>
      <vt:lpstr>.</vt:lpstr>
      <vt:lpstr>Slide 29</vt:lpstr>
      <vt:lpstr>ANALISIS RASIO KEUANGAN</vt:lpstr>
      <vt:lpstr>Analisis Rasio Keuangan</vt:lpstr>
      <vt:lpstr>.</vt:lpstr>
      <vt:lpstr>Rasio Likuiditas</vt:lpstr>
      <vt:lpstr>Rasio Likuiditas</vt:lpstr>
      <vt:lpstr>Rasio Aktivitas</vt:lpstr>
      <vt:lpstr>Rasio Aktivitas</vt:lpstr>
      <vt:lpstr>. </vt:lpstr>
      <vt:lpstr>Rasio Solvabilitas / Rasio Utang</vt:lpstr>
      <vt:lpstr>Rasio Solvabilitas</vt:lpstr>
      <vt:lpstr>Slide 40</vt:lpstr>
      <vt:lpstr>Rasio Profitabilitas</vt:lpstr>
      <vt:lpstr>Rasio Profitabilitas</vt:lpstr>
      <vt:lpstr>Rasio Pasar</vt:lpstr>
      <vt:lpstr>Rasio Pasar</vt:lpstr>
      <vt:lpstr>Analisis Lain</vt:lpstr>
      <vt:lpstr>B. Analisis Common Size</vt:lpstr>
      <vt:lpstr>C. Analisis Du Pont</vt:lpstr>
      <vt:lpstr>Analisis Du Pont</vt:lpstr>
      <vt:lpstr>.</vt:lpstr>
      <vt:lpstr>.</vt:lpstr>
      <vt:lpstr>D. ECONOMIC VALUE ADDED (EVA)</vt:lpstr>
      <vt:lpstr>.</vt:lpstr>
      <vt:lpstr>Kelebihan dan Kekurangan EVA</vt:lpstr>
      <vt:lpstr>.</vt:lpstr>
      <vt:lpstr>Kelemahan EVA</vt:lpstr>
      <vt:lpstr>Market Value Added (MVA)</vt:lpstr>
      <vt:lpstr>.</vt:lpstr>
      <vt:lpstr>TUGAS</vt:lpstr>
    </vt:vector>
  </TitlesOfParts>
  <Company>LAILY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LAPORAN KEUANGAN</dc:title>
  <dc:creator>LAILY</dc:creator>
  <cp:lastModifiedBy>ACER</cp:lastModifiedBy>
  <cp:revision>46</cp:revision>
  <dcterms:created xsi:type="dcterms:W3CDTF">2008-05-13T07:55:30Z</dcterms:created>
  <dcterms:modified xsi:type="dcterms:W3CDTF">2017-10-23T03:58:45Z</dcterms:modified>
</cp:coreProperties>
</file>