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1"/>
  </p:notesMasterIdLst>
  <p:sldIdLst>
    <p:sldId id="256" r:id="rId2"/>
    <p:sldId id="277" r:id="rId3"/>
    <p:sldId id="261" r:id="rId4"/>
    <p:sldId id="27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8" r:id="rId20"/>
    <p:sldId id="279" r:id="rId21"/>
    <p:sldId id="285" r:id="rId22"/>
    <p:sldId id="286" r:id="rId23"/>
    <p:sldId id="287" r:id="rId24"/>
    <p:sldId id="280" r:id="rId25"/>
    <p:sldId id="282" r:id="rId26"/>
    <p:sldId id="325" r:id="rId27"/>
    <p:sldId id="326" r:id="rId28"/>
    <p:sldId id="327" r:id="rId29"/>
    <p:sldId id="328" r:id="rId30"/>
    <p:sldId id="329" r:id="rId31"/>
    <p:sldId id="330" r:id="rId32"/>
    <p:sldId id="331" r:id="rId33"/>
    <p:sldId id="332" r:id="rId34"/>
    <p:sldId id="333" r:id="rId35"/>
    <p:sldId id="334"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281" r:id="rId52"/>
    <p:sldId id="283" r:id="rId53"/>
    <p:sldId id="306" r:id="rId54"/>
    <p:sldId id="307" r:id="rId55"/>
    <p:sldId id="308" r:id="rId56"/>
    <p:sldId id="310"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7" d="100"/>
          <a:sy n="37" d="100"/>
        </p:scale>
        <p:origin x="-136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A3B5E-F6C0-428C-B260-42562657D48A}" type="datetimeFigureOut">
              <a:rPr lang="en-US" smtClean="0"/>
              <a:pPr/>
              <a:t>10/18/2017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6E56B-383F-41FD-BF27-2875C6C9AA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983317-9F78-4A65-8A38-AC4C98374A8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7264-9999-45AD-B1A6-F9F43E67D6C8}" type="datetimeFigureOut">
              <a:rPr lang="en-US" smtClean="0"/>
              <a:pPr/>
              <a:t>10/18/2017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0983317-9F78-4A65-8A38-AC4C98374A8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1207264-9999-45AD-B1A6-F9F43E67D6C8}" type="datetimeFigureOut">
              <a:rPr lang="en-US" smtClean="0"/>
              <a:pPr/>
              <a:t>10/18/2017</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0983317-9F78-4A65-8A38-AC4C98374A8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8686800" cy="6477000"/>
          </a:xfrm>
        </p:spPr>
        <p:txBody>
          <a:bodyPr>
            <a:noAutofit/>
          </a:bodyPr>
          <a:lstStyle/>
          <a:p>
            <a:pPr algn="l"/>
            <a:r>
              <a:rPr lang="en-US" sz="3000" dirty="0" smtClean="0"/>
              <a:t/>
            </a:r>
            <a:br>
              <a:rPr lang="en-US" sz="3000" dirty="0" smtClean="0"/>
            </a:br>
            <a:r>
              <a:rPr lang="en-US" sz="3000" dirty="0" smtClean="0"/>
              <a:t/>
            </a:r>
            <a:br>
              <a:rPr lang="en-US" sz="3000" dirty="0" smtClean="0"/>
            </a:br>
            <a:r>
              <a:rPr lang="en-US" sz="3000" dirty="0" smtClean="0"/>
              <a:t> </a:t>
            </a:r>
            <a:r>
              <a:rPr lang="en-US" sz="3000" dirty="0" err="1" smtClean="0"/>
              <a:t>Menganalisis</a:t>
            </a:r>
            <a:r>
              <a:rPr lang="en-US" sz="3000" dirty="0" smtClean="0"/>
              <a:t> </a:t>
            </a:r>
            <a:r>
              <a:rPr lang="en-US" sz="3000" dirty="0" err="1" smtClean="0"/>
              <a:t>Kegiatan</a:t>
            </a:r>
            <a:r>
              <a:rPr lang="en-US" sz="3000" dirty="0" smtClean="0"/>
              <a:t> </a:t>
            </a:r>
            <a:r>
              <a:rPr lang="en-US" sz="3000" dirty="0" err="1" smtClean="0"/>
              <a:t>Pembiayaan</a:t>
            </a:r>
            <a:r>
              <a:rPr lang="en-US" sz="3000" dirty="0" smtClean="0"/>
              <a:t>: </a:t>
            </a:r>
            <a:br>
              <a:rPr lang="en-US" sz="3000" dirty="0" smtClean="0"/>
            </a:br>
            <a:r>
              <a:rPr lang="en-US" sz="3000" dirty="0" smtClean="0"/>
              <a:t/>
            </a:r>
            <a:br>
              <a:rPr lang="en-US" sz="3000" dirty="0" smtClean="0"/>
            </a:br>
            <a:r>
              <a:rPr lang="en-US" sz="3000" dirty="0" smtClean="0"/>
              <a:t>• </a:t>
            </a:r>
            <a:r>
              <a:rPr lang="en-US" sz="3000" dirty="0" err="1" smtClean="0"/>
              <a:t>Kewajiban</a:t>
            </a:r>
            <a:r>
              <a:rPr lang="en-US" sz="3000" dirty="0" smtClean="0"/>
              <a:t> </a:t>
            </a:r>
            <a:r>
              <a:rPr lang="en-US" sz="3000" dirty="0" err="1" smtClean="0"/>
              <a:t>Lancar</a:t>
            </a:r>
            <a:r>
              <a:rPr lang="en-US" sz="3000" dirty="0" smtClean="0"/>
              <a:t> &amp; </a:t>
            </a:r>
            <a:r>
              <a:rPr lang="en-US" sz="3000" dirty="0" err="1" smtClean="0"/>
              <a:t>Tidak</a:t>
            </a:r>
            <a:r>
              <a:rPr lang="en-US" sz="3000" dirty="0" smtClean="0"/>
              <a:t> </a:t>
            </a:r>
            <a:r>
              <a:rPr lang="en-US" sz="3000" dirty="0" err="1" smtClean="0"/>
              <a:t>Lancar</a:t>
            </a:r>
            <a:r>
              <a:rPr lang="en-US" sz="3000" dirty="0" smtClean="0"/>
              <a:t/>
            </a:r>
            <a:br>
              <a:rPr lang="en-US" sz="3000" dirty="0" smtClean="0"/>
            </a:br>
            <a:r>
              <a:rPr lang="en-US" sz="3000" dirty="0" smtClean="0"/>
              <a:t>• Leasing (PSAK 30 &amp; IFRS)</a:t>
            </a:r>
            <a:br>
              <a:rPr lang="en-US" sz="3000" dirty="0" smtClean="0"/>
            </a:br>
            <a:r>
              <a:rPr lang="en-US" sz="3000" dirty="0" smtClean="0"/>
              <a:t>• Modal</a:t>
            </a:r>
            <a:r>
              <a:rPr lang="en-US" sz="3000" smtClean="0"/>
              <a:t/>
            </a:r>
            <a:br>
              <a:rPr lang="en-US" sz="3000" smtClean="0"/>
            </a:br>
            <a:r>
              <a:rPr lang="en-US" sz="3000" dirty="0" smtClean="0"/>
              <a:t/>
            </a:r>
            <a:br>
              <a:rPr lang="en-US" sz="3000" dirty="0" smtClean="0"/>
            </a:br>
            <a:endParaRPr lang="en-US" sz="3000" dirty="0"/>
          </a:p>
        </p:txBody>
      </p:sp>
      <p:sp>
        <p:nvSpPr>
          <p:cNvPr id="6" name="Rectangle 5"/>
          <p:cNvSpPr/>
          <p:nvPr/>
        </p:nvSpPr>
        <p:spPr>
          <a:xfrm>
            <a:off x="2819400" y="1066800"/>
            <a:ext cx="3505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err="1" smtClean="0"/>
              <a:t>Pertemuan</a:t>
            </a:r>
            <a:r>
              <a:rPr lang="en-US" sz="2500" dirty="0" smtClean="0"/>
              <a:t> 3</a:t>
            </a:r>
            <a:endParaRPr lang="en-US" sz="25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609600" y="228600"/>
            <a:ext cx="8077200" cy="2781300"/>
          </a:xfrm>
          <a:prstGeom prst="rect">
            <a:avLst/>
          </a:prstGeom>
          <a:noFill/>
          <a:ln w="9525">
            <a:noFill/>
            <a:miter lim="800000"/>
            <a:headEnd/>
            <a:tailEnd/>
          </a:ln>
        </p:spPr>
      </p:pic>
      <p:sp>
        <p:nvSpPr>
          <p:cNvPr id="9219" name="TextBox 4"/>
          <p:cNvSpPr txBox="1">
            <a:spLocks noChangeArrowheads="1"/>
          </p:cNvSpPr>
          <p:nvPr/>
        </p:nvSpPr>
        <p:spPr bwMode="auto">
          <a:xfrm>
            <a:off x="1773238" y="228600"/>
            <a:ext cx="5541962" cy="369332"/>
          </a:xfrm>
          <a:prstGeom prst="rect">
            <a:avLst/>
          </a:prstGeom>
          <a:noFill/>
          <a:ln w="9525">
            <a:noFill/>
            <a:miter lim="800000"/>
            <a:headEnd/>
            <a:tailEnd/>
          </a:ln>
        </p:spPr>
        <p:txBody>
          <a:bodyPr wrap="square">
            <a:spAutoFit/>
          </a:bodyPr>
          <a:lstStyle/>
          <a:p>
            <a:r>
              <a:rPr lang="en-US" dirty="0"/>
              <a:t>Wesel Bayar </a:t>
            </a:r>
            <a:r>
              <a:rPr lang="en-US" dirty="0" err="1"/>
              <a:t>tidak</a:t>
            </a:r>
            <a:r>
              <a:rPr lang="en-US" dirty="0"/>
              <a:t> </a:t>
            </a:r>
            <a:r>
              <a:rPr lang="en-US" dirty="0" err="1"/>
              <a:t>dengan</a:t>
            </a:r>
            <a:r>
              <a:rPr lang="en-US" dirty="0"/>
              <a:t>  </a:t>
            </a:r>
            <a:r>
              <a:rPr lang="en-US" dirty="0" err="1"/>
              <a:t>bunga</a:t>
            </a:r>
            <a:endParaRPr lang="en-US" dirty="0"/>
          </a:p>
        </p:txBody>
      </p:sp>
      <p:pic>
        <p:nvPicPr>
          <p:cNvPr id="9220" name="Picture 3"/>
          <p:cNvPicPr>
            <a:picLocks noChangeAspect="1" noChangeArrowheads="1"/>
          </p:cNvPicPr>
          <p:nvPr/>
        </p:nvPicPr>
        <p:blipFill>
          <a:blip r:embed="rId3"/>
          <a:srcRect/>
          <a:stretch>
            <a:fillRect/>
          </a:stretch>
        </p:blipFill>
        <p:spPr bwMode="auto">
          <a:xfrm>
            <a:off x="914400" y="2743200"/>
            <a:ext cx="7010400" cy="1143000"/>
          </a:xfrm>
          <a:prstGeom prst="rect">
            <a:avLst/>
          </a:prstGeom>
          <a:noFill/>
          <a:ln w="9525">
            <a:noFill/>
            <a:miter lim="800000"/>
            <a:headEnd/>
            <a:tailEnd/>
          </a:ln>
        </p:spPr>
      </p:pic>
      <p:pic>
        <p:nvPicPr>
          <p:cNvPr id="9221" name="Picture 4"/>
          <p:cNvPicPr>
            <a:picLocks noChangeAspect="1" noChangeArrowheads="1"/>
          </p:cNvPicPr>
          <p:nvPr/>
        </p:nvPicPr>
        <p:blipFill>
          <a:blip r:embed="rId4"/>
          <a:srcRect/>
          <a:stretch>
            <a:fillRect/>
          </a:stretch>
        </p:blipFill>
        <p:spPr bwMode="auto">
          <a:xfrm>
            <a:off x="609600" y="4572000"/>
            <a:ext cx="7391400" cy="838200"/>
          </a:xfrm>
          <a:prstGeom prst="rect">
            <a:avLst/>
          </a:prstGeom>
          <a:noFill/>
          <a:ln w="9525">
            <a:noFill/>
            <a:miter lim="800000"/>
            <a:headEnd/>
            <a:tailEnd/>
          </a:ln>
        </p:spPr>
      </p:pic>
      <p:cxnSp>
        <p:nvCxnSpPr>
          <p:cNvPr id="8" name="Straight Connector 7"/>
          <p:cNvCxnSpPr/>
          <p:nvPr/>
        </p:nvCxnSpPr>
        <p:spPr>
          <a:xfrm>
            <a:off x="152400" y="3962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23" name="TextBox 8"/>
          <p:cNvSpPr txBox="1">
            <a:spLocks noChangeArrowheads="1"/>
          </p:cNvSpPr>
          <p:nvPr/>
        </p:nvSpPr>
        <p:spPr bwMode="auto">
          <a:xfrm>
            <a:off x="381000" y="4114800"/>
            <a:ext cx="7924800" cy="369888"/>
          </a:xfrm>
          <a:prstGeom prst="rect">
            <a:avLst/>
          </a:prstGeom>
          <a:noFill/>
          <a:ln w="9525">
            <a:noFill/>
            <a:miter lim="800000"/>
            <a:headEnd/>
            <a:tailEnd/>
          </a:ln>
        </p:spPr>
        <p:txBody>
          <a:bodyPr>
            <a:spAutoFit/>
          </a:bodyPr>
          <a:lstStyle/>
          <a:p>
            <a:r>
              <a:rPr lang="en-US"/>
              <a:t>Setiap akhir bulan diskonto di amortisasi (penghapusan)</a:t>
            </a:r>
          </a:p>
        </p:txBody>
      </p:sp>
      <p:pic>
        <p:nvPicPr>
          <p:cNvPr id="9224" name="Picture 5"/>
          <p:cNvPicPr>
            <a:picLocks noChangeAspect="1" noChangeArrowheads="1"/>
          </p:cNvPicPr>
          <p:nvPr/>
        </p:nvPicPr>
        <p:blipFill>
          <a:blip r:embed="rId5"/>
          <a:srcRect/>
          <a:stretch>
            <a:fillRect/>
          </a:stretch>
        </p:blipFill>
        <p:spPr bwMode="auto">
          <a:xfrm>
            <a:off x="1219200" y="5638800"/>
            <a:ext cx="52578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838200" y="838200"/>
            <a:ext cx="6934200" cy="990600"/>
          </a:xfrm>
          <a:prstGeom prst="rect">
            <a:avLst/>
          </a:prstGeom>
          <a:noFill/>
          <a:ln w="9525">
            <a:noFill/>
            <a:miter lim="800000"/>
            <a:headEnd/>
            <a:tailEnd/>
          </a:ln>
        </p:spPr>
      </p:pic>
      <p:sp>
        <p:nvSpPr>
          <p:cNvPr id="10243" name="TextBox 4"/>
          <p:cNvSpPr txBox="1">
            <a:spLocks noChangeArrowheads="1"/>
          </p:cNvSpPr>
          <p:nvPr/>
        </p:nvSpPr>
        <p:spPr bwMode="auto">
          <a:xfrm>
            <a:off x="533400" y="392668"/>
            <a:ext cx="7924800" cy="369332"/>
          </a:xfrm>
          <a:prstGeom prst="rect">
            <a:avLst/>
          </a:prstGeom>
          <a:noFill/>
          <a:ln w="9525">
            <a:noFill/>
            <a:miter lim="800000"/>
            <a:headEnd/>
            <a:tailEnd/>
          </a:ln>
        </p:spPr>
        <p:txBody>
          <a:bodyPr wrap="square">
            <a:spAutoFit/>
          </a:bodyPr>
          <a:lstStyle/>
          <a:p>
            <a:r>
              <a:rPr lang="en-US" dirty="0" err="1"/>
              <a:t>Setiap</a:t>
            </a:r>
            <a:r>
              <a:rPr lang="en-US" dirty="0"/>
              <a:t> </a:t>
            </a:r>
            <a:r>
              <a:rPr lang="en-US" dirty="0" err="1"/>
              <a:t>akhir</a:t>
            </a:r>
            <a:r>
              <a:rPr lang="en-US" dirty="0"/>
              <a:t> </a:t>
            </a:r>
            <a:r>
              <a:rPr lang="en-US" dirty="0" err="1"/>
              <a:t>bulan</a:t>
            </a:r>
            <a:r>
              <a:rPr lang="en-US" dirty="0"/>
              <a:t> </a:t>
            </a:r>
            <a:r>
              <a:rPr lang="en-US" dirty="0" err="1"/>
              <a:t>diskonto</a:t>
            </a:r>
            <a:r>
              <a:rPr lang="en-US" dirty="0"/>
              <a:t> </a:t>
            </a:r>
            <a:r>
              <a:rPr lang="en-US" dirty="0" err="1"/>
              <a:t>di</a:t>
            </a:r>
            <a:r>
              <a:rPr lang="en-US" dirty="0"/>
              <a:t> </a:t>
            </a:r>
            <a:r>
              <a:rPr lang="en-US" dirty="0" err="1"/>
              <a:t>amortisasi</a:t>
            </a:r>
            <a:r>
              <a:rPr lang="en-US" dirty="0"/>
              <a:t> (</a:t>
            </a:r>
            <a:r>
              <a:rPr lang="en-US" dirty="0" err="1"/>
              <a:t>penghapusan</a:t>
            </a:r>
            <a:r>
              <a:rPr lang="en-US" dirty="0"/>
              <a:t>)</a:t>
            </a:r>
          </a:p>
        </p:txBody>
      </p:sp>
      <p:pic>
        <p:nvPicPr>
          <p:cNvPr id="10244" name="Picture 3"/>
          <p:cNvPicPr>
            <a:picLocks noChangeAspect="1" noChangeArrowheads="1"/>
          </p:cNvPicPr>
          <p:nvPr/>
        </p:nvPicPr>
        <p:blipFill>
          <a:blip r:embed="rId3"/>
          <a:srcRect/>
          <a:stretch>
            <a:fillRect/>
          </a:stretch>
        </p:blipFill>
        <p:spPr bwMode="auto">
          <a:xfrm>
            <a:off x="1371600" y="1905000"/>
            <a:ext cx="4876800" cy="1143000"/>
          </a:xfrm>
          <a:prstGeom prst="rect">
            <a:avLst/>
          </a:prstGeom>
          <a:noFill/>
          <a:ln w="9525">
            <a:noFill/>
            <a:miter lim="800000"/>
            <a:headEnd/>
            <a:tailEnd/>
          </a:ln>
        </p:spPr>
      </p:pic>
      <p:cxnSp>
        <p:nvCxnSpPr>
          <p:cNvPr id="7" name="Straight Connector 6"/>
          <p:cNvCxnSpPr/>
          <p:nvPr/>
        </p:nvCxnSpPr>
        <p:spPr>
          <a:xfrm>
            <a:off x="152400" y="3200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46" name="Picture 4"/>
          <p:cNvPicPr>
            <a:picLocks noChangeAspect="1" noChangeArrowheads="1"/>
          </p:cNvPicPr>
          <p:nvPr/>
        </p:nvPicPr>
        <p:blipFill>
          <a:blip r:embed="rId4"/>
          <a:srcRect/>
          <a:stretch>
            <a:fillRect/>
          </a:stretch>
        </p:blipFill>
        <p:spPr bwMode="auto">
          <a:xfrm>
            <a:off x="1371600" y="4114800"/>
            <a:ext cx="6934200" cy="1752600"/>
          </a:xfrm>
          <a:prstGeom prst="rect">
            <a:avLst/>
          </a:prstGeom>
          <a:noFill/>
          <a:ln w="9525">
            <a:noFill/>
            <a:miter lim="800000"/>
            <a:headEnd/>
            <a:tailEnd/>
          </a:ln>
        </p:spPr>
      </p:pic>
      <p:sp>
        <p:nvSpPr>
          <p:cNvPr id="10247" name="TextBox 8"/>
          <p:cNvSpPr txBox="1">
            <a:spLocks noChangeArrowheads="1"/>
          </p:cNvSpPr>
          <p:nvPr/>
        </p:nvSpPr>
        <p:spPr bwMode="auto">
          <a:xfrm>
            <a:off x="685800" y="3592513"/>
            <a:ext cx="7924800" cy="369887"/>
          </a:xfrm>
          <a:prstGeom prst="rect">
            <a:avLst/>
          </a:prstGeom>
          <a:noFill/>
          <a:ln w="9525">
            <a:noFill/>
            <a:miter lim="800000"/>
            <a:headEnd/>
            <a:tailEnd/>
          </a:ln>
        </p:spPr>
        <p:txBody>
          <a:bodyPr>
            <a:spAutoFit/>
          </a:bodyPr>
          <a:lstStyle/>
          <a:p>
            <a:r>
              <a:rPr lang="en-US"/>
              <a:t>Pencatatan wesel bayar pada saat jatuh tempo</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02920" y="5410200"/>
            <a:ext cx="8183880" cy="1066800"/>
          </a:xfrm>
        </p:spPr>
        <p:txBody>
          <a:bodyPr>
            <a:normAutofit/>
          </a:bodyPr>
          <a:lstStyle/>
          <a:p>
            <a:pPr eaLnBrk="1" hangingPunct="1"/>
            <a:r>
              <a:rPr lang="en-US" sz="2500" dirty="0" err="1" smtClean="0"/>
              <a:t>Hutang</a:t>
            </a:r>
            <a:r>
              <a:rPr lang="en-US" sz="2500" dirty="0" smtClean="0"/>
              <a:t> </a:t>
            </a:r>
            <a:r>
              <a:rPr lang="en-US" sz="2500" dirty="0" err="1" smtClean="0"/>
              <a:t>jangka</a:t>
            </a:r>
            <a:r>
              <a:rPr lang="en-US" sz="2500" dirty="0" smtClean="0"/>
              <a:t> </a:t>
            </a:r>
            <a:r>
              <a:rPr lang="en-US" sz="2500" dirty="0" err="1" smtClean="0"/>
              <a:t>panjang</a:t>
            </a:r>
            <a:r>
              <a:rPr lang="en-US" sz="2500" dirty="0" smtClean="0"/>
              <a:t> yang </a:t>
            </a:r>
            <a:r>
              <a:rPr lang="en-US" sz="2500" dirty="0" err="1" smtClean="0"/>
              <a:t>jatuh</a:t>
            </a:r>
            <a:r>
              <a:rPr lang="en-US" sz="2500" dirty="0" smtClean="0"/>
              <a:t> tempo</a:t>
            </a:r>
          </a:p>
        </p:txBody>
      </p:sp>
      <p:pic>
        <p:nvPicPr>
          <p:cNvPr id="11267" name="Picture 2"/>
          <p:cNvPicPr>
            <a:picLocks noChangeAspect="1" noChangeArrowheads="1"/>
          </p:cNvPicPr>
          <p:nvPr/>
        </p:nvPicPr>
        <p:blipFill>
          <a:blip r:embed="rId2"/>
          <a:srcRect/>
          <a:stretch>
            <a:fillRect/>
          </a:stretch>
        </p:blipFill>
        <p:spPr bwMode="auto">
          <a:xfrm>
            <a:off x="381000" y="381000"/>
            <a:ext cx="8305800" cy="3429000"/>
          </a:xfrm>
          <a:prstGeom prst="rect">
            <a:avLst/>
          </a:prstGeom>
          <a:noFill/>
          <a:ln w="9525">
            <a:noFill/>
            <a:miter lim="800000"/>
            <a:headEnd/>
            <a:tailEnd/>
          </a:ln>
        </p:spPr>
      </p:pic>
      <p:sp>
        <p:nvSpPr>
          <p:cNvPr id="11268" name="TextBox 4"/>
          <p:cNvSpPr txBox="1">
            <a:spLocks noChangeArrowheads="1"/>
          </p:cNvSpPr>
          <p:nvPr/>
        </p:nvSpPr>
        <p:spPr bwMode="auto">
          <a:xfrm>
            <a:off x="381000" y="3886200"/>
            <a:ext cx="8001000" cy="1754326"/>
          </a:xfrm>
          <a:prstGeom prst="rect">
            <a:avLst/>
          </a:prstGeom>
          <a:noFill/>
          <a:ln w="9525">
            <a:noFill/>
            <a:miter lim="800000"/>
            <a:headEnd/>
            <a:tailEnd/>
          </a:ln>
        </p:spPr>
        <p:txBody>
          <a:bodyPr wrap="square">
            <a:spAutoFit/>
          </a:bodyPr>
          <a:lstStyle/>
          <a:p>
            <a:pPr marL="1004888" indent="-1004888"/>
            <a:r>
              <a:rPr lang="en-US" i="1" dirty="0" err="1"/>
              <a:t>Catatan</a:t>
            </a:r>
            <a:r>
              <a:rPr lang="en-US" i="1" dirty="0"/>
              <a:t> :  </a:t>
            </a:r>
            <a:r>
              <a:rPr lang="en-US" i="1" dirty="0" err="1"/>
              <a:t>Jurnal</a:t>
            </a:r>
            <a:r>
              <a:rPr lang="en-US" i="1" dirty="0"/>
              <a:t> </a:t>
            </a:r>
            <a:r>
              <a:rPr lang="en-US" i="1" dirty="0" err="1"/>
              <a:t>penyesuaan</a:t>
            </a:r>
            <a:r>
              <a:rPr lang="en-US" i="1" dirty="0"/>
              <a:t> </a:t>
            </a:r>
            <a:r>
              <a:rPr lang="en-US" i="1" dirty="0" err="1"/>
              <a:t>untuk</a:t>
            </a:r>
            <a:r>
              <a:rPr lang="en-US" i="1" dirty="0"/>
              <a:t> </a:t>
            </a:r>
            <a:r>
              <a:rPr lang="en-US" i="1" dirty="0" err="1"/>
              <a:t>mengakui</a:t>
            </a:r>
            <a:r>
              <a:rPr lang="en-US" i="1" dirty="0"/>
              <a:t>  </a:t>
            </a:r>
            <a:r>
              <a:rPr lang="en-US" i="1" dirty="0" err="1"/>
              <a:t>hutang</a:t>
            </a:r>
            <a:r>
              <a:rPr lang="en-US" i="1" dirty="0"/>
              <a:t> </a:t>
            </a:r>
            <a:r>
              <a:rPr lang="en-US" i="1" dirty="0" err="1"/>
              <a:t>jk</a:t>
            </a:r>
            <a:r>
              <a:rPr lang="en-US" i="1" dirty="0"/>
              <a:t>. </a:t>
            </a:r>
            <a:r>
              <a:rPr lang="en-US" i="1" dirty="0" err="1"/>
              <a:t>Panjang</a:t>
            </a:r>
            <a:r>
              <a:rPr lang="en-US" i="1" dirty="0"/>
              <a:t> yang </a:t>
            </a:r>
            <a:r>
              <a:rPr lang="en-US" i="1" dirty="0" err="1"/>
              <a:t>jatuh</a:t>
            </a:r>
            <a:r>
              <a:rPr lang="en-US" i="1" dirty="0"/>
              <a:t> tempo </a:t>
            </a:r>
            <a:r>
              <a:rPr lang="en-US" i="1" dirty="0" err="1"/>
              <a:t>dalam</a:t>
            </a:r>
            <a:r>
              <a:rPr lang="en-US" i="1" dirty="0"/>
              <a:t> </a:t>
            </a:r>
            <a:r>
              <a:rPr lang="en-US" i="1" dirty="0" err="1"/>
              <a:t>tahun</a:t>
            </a:r>
            <a:r>
              <a:rPr lang="en-US" i="1" dirty="0"/>
              <a:t> </a:t>
            </a:r>
            <a:r>
              <a:rPr lang="en-US" i="1" dirty="0" err="1"/>
              <a:t>berjalan</a:t>
            </a:r>
            <a:r>
              <a:rPr lang="en-US" i="1" dirty="0"/>
              <a:t>  </a:t>
            </a:r>
            <a:r>
              <a:rPr lang="en-US" i="1" dirty="0" err="1"/>
              <a:t>tidak</a:t>
            </a:r>
            <a:r>
              <a:rPr lang="en-US" i="1" dirty="0"/>
              <a:t> </a:t>
            </a:r>
            <a:r>
              <a:rPr lang="en-US" i="1" dirty="0" err="1"/>
              <a:t>perlu</a:t>
            </a:r>
            <a:r>
              <a:rPr lang="en-US" i="1" dirty="0"/>
              <a:t> </a:t>
            </a:r>
            <a:r>
              <a:rPr lang="en-US" i="1" dirty="0" err="1"/>
              <a:t>dibuat</a:t>
            </a:r>
            <a:r>
              <a:rPr lang="en-US" i="1" dirty="0"/>
              <a:t>. </a:t>
            </a:r>
            <a:r>
              <a:rPr lang="en-US" i="1" dirty="0" err="1"/>
              <a:t>Klasifikasi</a:t>
            </a:r>
            <a:r>
              <a:rPr lang="en-US" i="1" dirty="0"/>
              <a:t> </a:t>
            </a:r>
            <a:r>
              <a:rPr lang="en-US" i="1" dirty="0" err="1"/>
              <a:t>laporan</a:t>
            </a:r>
            <a:r>
              <a:rPr lang="en-US" i="1" dirty="0"/>
              <a:t> </a:t>
            </a:r>
            <a:r>
              <a:rPr lang="en-US" i="1" dirty="0" err="1"/>
              <a:t>keuangan</a:t>
            </a:r>
            <a:r>
              <a:rPr lang="en-US" i="1" dirty="0"/>
              <a:t> yang </a:t>
            </a:r>
            <a:r>
              <a:rPr lang="en-US" i="1" dirty="0" err="1"/>
              <a:t>memadai</a:t>
            </a:r>
            <a:r>
              <a:rPr lang="en-US" i="1" dirty="0"/>
              <a:t> </a:t>
            </a:r>
            <a:r>
              <a:rPr lang="en-US" i="1" dirty="0" err="1"/>
              <a:t>untuk</a:t>
            </a:r>
            <a:r>
              <a:rPr lang="en-US" i="1" dirty="0"/>
              <a:t> </a:t>
            </a:r>
            <a:r>
              <a:rPr lang="en-US" i="1" dirty="0" err="1"/>
              <a:t>setiap</a:t>
            </a:r>
            <a:r>
              <a:rPr lang="en-US" i="1" dirty="0"/>
              <a:t> </a:t>
            </a:r>
            <a:r>
              <a:rPr lang="en-US" i="1" dirty="0" err="1"/>
              <a:t>akun</a:t>
            </a:r>
            <a:r>
              <a:rPr lang="en-US" i="1" dirty="0"/>
              <a:t> </a:t>
            </a:r>
            <a:r>
              <a:rPr lang="en-US" i="1" dirty="0" err="1"/>
              <a:t>neraca</a:t>
            </a:r>
            <a:r>
              <a:rPr lang="en-US" i="1" dirty="0"/>
              <a:t> </a:t>
            </a:r>
            <a:r>
              <a:rPr lang="en-US" i="1" dirty="0" err="1"/>
              <a:t>diakui</a:t>
            </a:r>
            <a:r>
              <a:rPr lang="en-US" i="1" dirty="0"/>
              <a:t> </a:t>
            </a:r>
            <a:r>
              <a:rPr lang="en-US" i="1" dirty="0" err="1"/>
              <a:t>pada</a:t>
            </a:r>
            <a:r>
              <a:rPr lang="en-US" i="1" dirty="0"/>
              <a:t> </a:t>
            </a:r>
            <a:r>
              <a:rPr lang="en-US" i="1" dirty="0" err="1"/>
              <a:t>saat</a:t>
            </a:r>
            <a:r>
              <a:rPr lang="en-US" i="1" dirty="0"/>
              <a:t> </a:t>
            </a:r>
            <a:r>
              <a:rPr lang="en-US" i="1" dirty="0" err="1"/>
              <a:t>neraca</a:t>
            </a:r>
            <a:r>
              <a:rPr lang="en-US" i="1" dirty="0"/>
              <a:t> </a:t>
            </a:r>
            <a:r>
              <a:rPr lang="en-US" i="1" dirty="0" err="1"/>
              <a:t>disusun</a:t>
            </a:r>
            <a:r>
              <a:rPr lang="en-US" i="1" dirty="0"/>
              <a:t> (Accounting Principle. </a:t>
            </a:r>
            <a:r>
              <a:rPr lang="en-US" i="1" dirty="0" err="1"/>
              <a:t>Weygandt</a:t>
            </a:r>
            <a:r>
              <a:rPr lang="en-US" i="1" dirty="0"/>
              <a:t>, </a:t>
            </a:r>
            <a:r>
              <a:rPr lang="en-US" i="1" dirty="0" err="1"/>
              <a:t>Kieso</a:t>
            </a:r>
            <a:r>
              <a:rPr lang="en-US" i="1" dirty="0"/>
              <a:t> </a:t>
            </a:r>
            <a:r>
              <a:rPr lang="en-US" i="1" dirty="0" err="1"/>
              <a:t>dan</a:t>
            </a:r>
            <a:r>
              <a:rPr lang="en-US" i="1" dirty="0"/>
              <a:t> Kimmel. 2008: Wiley : </a:t>
            </a:r>
            <a:r>
              <a:rPr lang="en-US" i="1" dirty="0" err="1"/>
              <a:t>Salemba</a:t>
            </a:r>
            <a:r>
              <a:rPr lang="en-US" i="1" dirty="0"/>
              <a:t> </a:t>
            </a:r>
            <a:r>
              <a:rPr lang="en-US" i="1" dirty="0" err="1"/>
              <a:t>Empat</a:t>
            </a:r>
            <a:r>
              <a:rPr lang="en-US" i="1" dirty="0"/>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229600" cy="715962"/>
          </a:xfrm>
        </p:spPr>
        <p:txBody>
          <a:bodyPr/>
          <a:lstStyle/>
          <a:p>
            <a:pPr eaLnBrk="1" hangingPunct="1"/>
            <a:r>
              <a:rPr lang="en-US" smtClean="0"/>
              <a:t>Pendapatan diterima dimuka</a:t>
            </a:r>
          </a:p>
        </p:txBody>
      </p:sp>
      <p:pic>
        <p:nvPicPr>
          <p:cNvPr id="12291" name="Picture 2"/>
          <p:cNvPicPr>
            <a:picLocks noChangeAspect="1" noChangeArrowheads="1"/>
          </p:cNvPicPr>
          <p:nvPr/>
        </p:nvPicPr>
        <p:blipFill>
          <a:blip r:embed="rId2"/>
          <a:srcRect/>
          <a:stretch>
            <a:fillRect/>
          </a:stretch>
        </p:blipFill>
        <p:spPr bwMode="auto">
          <a:xfrm>
            <a:off x="381000" y="1143000"/>
            <a:ext cx="8382000" cy="2514600"/>
          </a:xfrm>
          <a:prstGeom prst="rect">
            <a:avLst/>
          </a:prstGeom>
          <a:noFill/>
          <a:ln w="9525">
            <a:noFill/>
            <a:miter lim="800000"/>
            <a:headEnd/>
            <a:tailEnd/>
          </a:ln>
        </p:spPr>
      </p:pic>
      <p:pic>
        <p:nvPicPr>
          <p:cNvPr id="12292" name="Picture 3"/>
          <p:cNvPicPr>
            <a:picLocks noChangeAspect="1" noChangeArrowheads="1"/>
          </p:cNvPicPr>
          <p:nvPr/>
        </p:nvPicPr>
        <p:blipFill>
          <a:blip r:embed="rId3"/>
          <a:srcRect/>
          <a:stretch>
            <a:fillRect/>
          </a:stretch>
        </p:blipFill>
        <p:spPr bwMode="auto">
          <a:xfrm>
            <a:off x="304800" y="3581400"/>
            <a:ext cx="8153400" cy="2362200"/>
          </a:xfrm>
          <a:prstGeom prst="rect">
            <a:avLst/>
          </a:prstGeom>
          <a:noFill/>
          <a:ln w="9525">
            <a:noFill/>
            <a:miter lim="800000"/>
            <a:headEnd/>
            <a:tailEnd/>
          </a:ln>
        </p:spPr>
      </p:pic>
      <p:cxnSp>
        <p:nvCxnSpPr>
          <p:cNvPr id="6" name="Straight Connector 5"/>
          <p:cNvCxnSpPr/>
          <p:nvPr/>
        </p:nvCxnSpPr>
        <p:spPr>
          <a:xfrm>
            <a:off x="119063" y="36576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2294" name="Picture 4"/>
          <p:cNvPicPr>
            <a:picLocks noChangeAspect="1" noChangeArrowheads="1"/>
          </p:cNvPicPr>
          <p:nvPr/>
        </p:nvPicPr>
        <p:blipFill>
          <a:blip r:embed="rId4"/>
          <a:srcRect/>
          <a:stretch>
            <a:fillRect/>
          </a:stretch>
        </p:blipFill>
        <p:spPr bwMode="auto">
          <a:xfrm>
            <a:off x="762000" y="6096000"/>
            <a:ext cx="3352800" cy="838200"/>
          </a:xfrm>
          <a:prstGeom prst="rect">
            <a:avLst/>
          </a:prstGeom>
          <a:noFill/>
          <a:ln w="9525">
            <a:noFill/>
            <a:miter lim="800000"/>
            <a:headEnd/>
            <a:tailEnd/>
          </a:ln>
        </p:spPr>
      </p:pic>
      <p:pic>
        <p:nvPicPr>
          <p:cNvPr id="12295" name="Picture 5"/>
          <p:cNvPicPr>
            <a:picLocks noChangeAspect="1" noChangeArrowheads="1"/>
          </p:cNvPicPr>
          <p:nvPr/>
        </p:nvPicPr>
        <p:blipFill>
          <a:blip r:embed="rId5"/>
          <a:srcRect/>
          <a:stretch>
            <a:fillRect/>
          </a:stretch>
        </p:blipFill>
        <p:spPr bwMode="auto">
          <a:xfrm>
            <a:off x="4419600" y="5943600"/>
            <a:ext cx="38862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Pendapatan diterima dimuka</a:t>
            </a:r>
          </a:p>
        </p:txBody>
      </p:sp>
      <p:pic>
        <p:nvPicPr>
          <p:cNvPr id="13315" name="Picture 3"/>
          <p:cNvPicPr>
            <a:picLocks noChangeAspect="1" noChangeArrowheads="1"/>
          </p:cNvPicPr>
          <p:nvPr/>
        </p:nvPicPr>
        <p:blipFill>
          <a:blip r:embed="rId2"/>
          <a:srcRect/>
          <a:stretch>
            <a:fillRect/>
          </a:stretch>
        </p:blipFill>
        <p:spPr bwMode="auto">
          <a:xfrm>
            <a:off x="1066800" y="1600200"/>
            <a:ext cx="7467600" cy="1447800"/>
          </a:xfrm>
          <a:prstGeom prst="rect">
            <a:avLst/>
          </a:prstGeom>
          <a:noFill/>
          <a:ln w="9525">
            <a:noFill/>
            <a:miter lim="800000"/>
            <a:headEnd/>
            <a:tailEnd/>
          </a:ln>
        </p:spPr>
      </p:pic>
      <p:pic>
        <p:nvPicPr>
          <p:cNvPr id="13316" name="Picture 5"/>
          <p:cNvPicPr>
            <a:picLocks noChangeAspect="1" noChangeArrowheads="1"/>
          </p:cNvPicPr>
          <p:nvPr/>
        </p:nvPicPr>
        <p:blipFill>
          <a:blip r:embed="rId3"/>
          <a:srcRect/>
          <a:stretch>
            <a:fillRect/>
          </a:stretch>
        </p:blipFill>
        <p:spPr bwMode="auto">
          <a:xfrm>
            <a:off x="1371600" y="3200400"/>
            <a:ext cx="7086600" cy="1981200"/>
          </a:xfrm>
          <a:prstGeom prst="rect">
            <a:avLst/>
          </a:prstGeom>
          <a:noFill/>
          <a:ln w="9525">
            <a:noFill/>
            <a:miter lim="800000"/>
            <a:headEnd/>
            <a:tailEnd/>
          </a:ln>
        </p:spPr>
      </p:pic>
      <p:sp>
        <p:nvSpPr>
          <p:cNvPr id="13317" name="TextBox 7"/>
          <p:cNvSpPr txBox="1">
            <a:spLocks noChangeArrowheads="1"/>
          </p:cNvSpPr>
          <p:nvPr/>
        </p:nvSpPr>
        <p:spPr bwMode="auto">
          <a:xfrm>
            <a:off x="1066800" y="685800"/>
            <a:ext cx="6934200" cy="646113"/>
          </a:xfrm>
          <a:prstGeom prst="rect">
            <a:avLst/>
          </a:prstGeom>
          <a:noFill/>
          <a:ln w="9525">
            <a:noFill/>
            <a:miter lim="800000"/>
            <a:headEnd/>
            <a:tailEnd/>
          </a:ln>
        </p:spPr>
        <p:txBody>
          <a:bodyPr>
            <a:spAutoFit/>
          </a:bodyPr>
          <a:lstStyle/>
          <a:p>
            <a:r>
              <a:rPr lang="en-US" dirty="0" err="1"/>
              <a:t>Mengakui</a:t>
            </a:r>
            <a:r>
              <a:rPr lang="en-US" dirty="0"/>
              <a:t>/</a:t>
            </a:r>
            <a:r>
              <a:rPr lang="en-US" dirty="0" err="1"/>
              <a:t>mencatat</a:t>
            </a:r>
            <a:r>
              <a:rPr lang="en-US" dirty="0"/>
              <a:t> </a:t>
            </a:r>
            <a:r>
              <a:rPr lang="en-US" dirty="0" err="1"/>
              <a:t>pendapatan</a:t>
            </a:r>
            <a:r>
              <a:rPr lang="en-US" dirty="0"/>
              <a:t> </a:t>
            </a:r>
            <a:r>
              <a:rPr lang="en-US" dirty="0" err="1"/>
              <a:t>diterima</a:t>
            </a:r>
            <a:r>
              <a:rPr lang="en-US" dirty="0"/>
              <a:t> </a:t>
            </a:r>
            <a:r>
              <a:rPr lang="en-US" dirty="0" err="1"/>
              <a:t>dimuka</a:t>
            </a:r>
            <a:r>
              <a:rPr lang="en-US" dirty="0"/>
              <a:t> </a:t>
            </a:r>
            <a:r>
              <a:rPr lang="en-US" dirty="0" err="1"/>
              <a:t>pada</a:t>
            </a:r>
            <a:r>
              <a:rPr lang="en-US" dirty="0"/>
              <a:t> </a:t>
            </a:r>
            <a:r>
              <a:rPr lang="en-US" dirty="0" err="1"/>
              <a:t>saat</a:t>
            </a:r>
            <a:r>
              <a:rPr lang="en-US" dirty="0"/>
              <a:t> </a:t>
            </a:r>
            <a:r>
              <a:rPr lang="en-US" dirty="0" err="1"/>
              <a:t>pendapatan</a:t>
            </a:r>
            <a:r>
              <a:rPr lang="en-US" dirty="0"/>
              <a:t> </a:t>
            </a:r>
            <a:r>
              <a:rPr lang="en-US" dirty="0" err="1"/>
              <a:t>diterima</a:t>
            </a:r>
            <a:r>
              <a:rPr lang="en-US" dirty="0"/>
              <a:t> </a:t>
            </a:r>
            <a:r>
              <a:rPr lang="en-US" dirty="0" err="1"/>
              <a:t>muka</a:t>
            </a:r>
            <a:r>
              <a:rPr lang="en-US" dirty="0"/>
              <a:t> </a:t>
            </a:r>
            <a:r>
              <a:rPr lang="en-US" dirty="0" err="1"/>
              <a:t>sudah</a:t>
            </a:r>
            <a:r>
              <a:rPr lang="en-US" dirty="0"/>
              <a:t> </a:t>
            </a:r>
            <a:r>
              <a:rPr lang="en-US" dirty="0" err="1"/>
              <a:t>habis</a:t>
            </a:r>
            <a:r>
              <a:rPr lang="en-US" dirty="0"/>
              <a:t> </a:t>
            </a:r>
            <a:r>
              <a:rPr lang="en-US" dirty="0" err="1"/>
              <a:t>masanya</a:t>
            </a:r>
            <a:r>
              <a:rPr lang="en-US"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Kewajiban kpd employee</a:t>
            </a:r>
          </a:p>
        </p:txBody>
      </p:sp>
      <p:pic>
        <p:nvPicPr>
          <p:cNvPr id="14339" name="Picture 2"/>
          <p:cNvPicPr>
            <a:picLocks noChangeAspect="1" noChangeArrowheads="1"/>
          </p:cNvPicPr>
          <p:nvPr/>
        </p:nvPicPr>
        <p:blipFill>
          <a:blip r:embed="rId2"/>
          <a:srcRect/>
          <a:stretch>
            <a:fillRect/>
          </a:stretch>
        </p:blipFill>
        <p:spPr bwMode="auto">
          <a:xfrm>
            <a:off x="685800" y="762000"/>
            <a:ext cx="7772400" cy="175260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990600" y="2667000"/>
            <a:ext cx="75438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122237"/>
            <a:ext cx="8229600" cy="792163"/>
          </a:xfrm>
        </p:spPr>
        <p:txBody>
          <a:bodyPr/>
          <a:lstStyle/>
          <a:p>
            <a:pPr eaLnBrk="1" hangingPunct="1"/>
            <a:r>
              <a:rPr lang="en-US" dirty="0" err="1" smtClean="0"/>
              <a:t>Kewajiban</a:t>
            </a:r>
            <a:r>
              <a:rPr lang="en-US" dirty="0" smtClean="0"/>
              <a:t> </a:t>
            </a:r>
            <a:r>
              <a:rPr lang="en-US" dirty="0" err="1" smtClean="0"/>
              <a:t>kpd</a:t>
            </a:r>
            <a:r>
              <a:rPr lang="en-US" dirty="0" smtClean="0"/>
              <a:t> employee</a:t>
            </a:r>
          </a:p>
        </p:txBody>
      </p:sp>
      <p:sp>
        <p:nvSpPr>
          <p:cNvPr id="15363" name="Content Placeholder 2"/>
          <p:cNvSpPr>
            <a:spLocks noGrp="1"/>
          </p:cNvSpPr>
          <p:nvPr>
            <p:ph idx="1"/>
          </p:nvPr>
        </p:nvSpPr>
        <p:spPr>
          <a:xfrm>
            <a:off x="457200" y="838200"/>
            <a:ext cx="8229600" cy="1981200"/>
          </a:xfrm>
        </p:spPr>
        <p:txBody>
          <a:bodyPr/>
          <a:lstStyle/>
          <a:p>
            <a:pPr marL="0" eaLnBrk="1" hangingPunct="1">
              <a:buFont typeface="Arial" charset="0"/>
              <a:buNone/>
            </a:pPr>
            <a:r>
              <a:rPr lang="en-US" dirty="0" err="1" smtClean="0"/>
              <a:t>Setiap</a:t>
            </a:r>
            <a:r>
              <a:rPr lang="en-US" dirty="0" smtClean="0"/>
              <a:t> </a:t>
            </a:r>
            <a:r>
              <a:rPr lang="en-US" dirty="0" err="1" smtClean="0"/>
              <a:t>bulan</a:t>
            </a:r>
            <a:r>
              <a:rPr lang="en-US" dirty="0" smtClean="0"/>
              <a:t> </a:t>
            </a:r>
            <a:r>
              <a:rPr lang="en-US" dirty="0" err="1" smtClean="0"/>
              <a:t>tgl</a:t>
            </a:r>
            <a:r>
              <a:rPr lang="en-US" dirty="0" smtClean="0"/>
              <a:t> 28 PT ACB </a:t>
            </a:r>
            <a:r>
              <a:rPr lang="en-US" dirty="0" err="1" smtClean="0"/>
              <a:t>membayar</a:t>
            </a:r>
            <a:r>
              <a:rPr lang="en-US" dirty="0" smtClean="0"/>
              <a:t> </a:t>
            </a:r>
            <a:r>
              <a:rPr lang="en-US" dirty="0" err="1" smtClean="0"/>
              <a:t>gaji</a:t>
            </a:r>
            <a:r>
              <a:rPr lang="en-US" dirty="0" smtClean="0"/>
              <a:t> </a:t>
            </a:r>
            <a:r>
              <a:rPr lang="en-US" dirty="0" err="1" smtClean="0"/>
              <a:t>dan</a:t>
            </a:r>
            <a:r>
              <a:rPr lang="en-US" dirty="0" smtClean="0"/>
              <a:t> </a:t>
            </a:r>
            <a:r>
              <a:rPr lang="en-US" dirty="0" err="1" smtClean="0"/>
              <a:t>upah</a:t>
            </a:r>
            <a:r>
              <a:rPr lang="en-US" dirty="0" smtClean="0"/>
              <a:t> </a:t>
            </a:r>
            <a:r>
              <a:rPr lang="en-US" dirty="0" err="1" smtClean="0"/>
              <a:t>karyawan</a:t>
            </a:r>
            <a:r>
              <a:rPr lang="en-US" dirty="0" smtClean="0"/>
              <a:t> </a:t>
            </a:r>
            <a:r>
              <a:rPr lang="en-US" dirty="0" err="1" smtClean="0"/>
              <a:t>sebesar</a:t>
            </a:r>
            <a:r>
              <a:rPr lang="en-US" dirty="0" smtClean="0"/>
              <a:t> </a:t>
            </a:r>
            <a:r>
              <a:rPr lang="en-US" dirty="0" err="1" smtClean="0"/>
              <a:t>Rp</a:t>
            </a:r>
            <a:r>
              <a:rPr lang="en-US" dirty="0" smtClean="0"/>
              <a:t>. 160.000.000,- </a:t>
            </a:r>
            <a:r>
              <a:rPr lang="en-US" dirty="0" err="1" smtClean="0"/>
              <a:t>dengan</a:t>
            </a:r>
            <a:r>
              <a:rPr lang="en-US" dirty="0" smtClean="0"/>
              <a:t> </a:t>
            </a:r>
            <a:r>
              <a:rPr lang="en-US" dirty="0" err="1" smtClean="0"/>
              <a:t>dipotong</a:t>
            </a:r>
            <a:r>
              <a:rPr lang="en-US" dirty="0" smtClean="0"/>
              <a:t> </a:t>
            </a:r>
            <a:r>
              <a:rPr lang="en-US" dirty="0" err="1" smtClean="0"/>
              <a:t>pajak</a:t>
            </a:r>
            <a:r>
              <a:rPr lang="en-US" dirty="0" smtClean="0"/>
              <a:t> </a:t>
            </a:r>
            <a:r>
              <a:rPr lang="en-US" dirty="0" err="1" smtClean="0"/>
              <a:t>penghasilan</a:t>
            </a:r>
            <a:r>
              <a:rPr lang="en-US" dirty="0" smtClean="0"/>
              <a:t> </a:t>
            </a:r>
            <a:r>
              <a:rPr lang="en-US" dirty="0" err="1" smtClean="0"/>
              <a:t>Rp</a:t>
            </a:r>
            <a:r>
              <a:rPr lang="en-US" dirty="0" smtClean="0"/>
              <a:t>. 12.500.000,-</a:t>
            </a:r>
          </a:p>
        </p:txBody>
      </p:sp>
      <p:graphicFrame>
        <p:nvGraphicFramePr>
          <p:cNvPr id="4" name="Table 3"/>
          <p:cNvGraphicFramePr>
            <a:graphicFrameLocks noGrp="1"/>
          </p:cNvGraphicFramePr>
          <p:nvPr/>
        </p:nvGraphicFramePr>
        <p:xfrm>
          <a:off x="152400" y="29464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tgl</a:t>
                      </a:r>
                      <a:r>
                        <a:rPr lang="en-US" sz="2400" b="0" i="0" u="none" strike="noStrike" dirty="0" smtClean="0">
                          <a:solidFill>
                            <a:srgbClr val="000000"/>
                          </a:solidFill>
                          <a:latin typeface="Calibri"/>
                        </a:rPr>
                        <a:t> 28</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28/xx/xx</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Beban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160.000.000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PPh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12.500.000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dibayarkan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29/xx/xx</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Utang</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gaji</a:t>
                      </a:r>
                      <a:r>
                        <a:rPr lang="en-US" sz="2400" b="0" i="0" u="none" strike="noStrike" baseline="0" dirty="0" smtClean="0">
                          <a:solidFill>
                            <a:srgbClr val="000000"/>
                          </a:solidFill>
                          <a:latin typeface="Calibri"/>
                        </a:rPr>
                        <a:t> </a:t>
                      </a:r>
                      <a:r>
                        <a:rPr lang="en-US" sz="2400" b="0" i="0" u="none" strike="noStrike" baseline="0" dirty="0" err="1" smtClean="0">
                          <a:solidFill>
                            <a:srgbClr val="000000"/>
                          </a:solidFill>
                          <a:latin typeface="Calibri"/>
                        </a:rPr>
                        <a:t>dan</a:t>
                      </a:r>
                      <a:r>
                        <a:rPr lang="en-US" sz="2400" b="0" i="0" u="none" strike="noStrike" baseline="0" dirty="0" smtClean="0">
                          <a:solidFill>
                            <a:srgbClr val="000000"/>
                          </a:solidFill>
                          <a:latin typeface="Calibri"/>
                        </a:rPr>
                        <a:t> </a:t>
                      </a:r>
                      <a:r>
                        <a:rPr lang="en-US" sz="2400" b="0" i="0" u="none" strike="noStrike" baseline="0" dirty="0" err="1" smtClean="0">
                          <a:solidFill>
                            <a:srgbClr val="000000"/>
                          </a:solidFill>
                          <a:latin typeface="Calibri"/>
                        </a:rPr>
                        <a:t>upah</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147.500.000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229600" cy="715962"/>
          </a:xfrm>
        </p:spPr>
        <p:txBody>
          <a:bodyPr/>
          <a:lstStyle/>
          <a:p>
            <a:pPr eaLnBrk="1" hangingPunct="1"/>
            <a:r>
              <a:rPr lang="en-US" smtClean="0"/>
              <a:t>Hutang deviden</a:t>
            </a:r>
          </a:p>
        </p:txBody>
      </p:sp>
      <p:sp>
        <p:nvSpPr>
          <p:cNvPr id="16387" name="Content Placeholder 2"/>
          <p:cNvSpPr>
            <a:spLocks noGrp="1"/>
          </p:cNvSpPr>
          <p:nvPr>
            <p:ph idx="1"/>
          </p:nvPr>
        </p:nvSpPr>
        <p:spPr>
          <a:xfrm>
            <a:off x="457200" y="1066800"/>
            <a:ext cx="8534400" cy="1752600"/>
          </a:xfrm>
        </p:spPr>
        <p:txBody>
          <a:bodyPr>
            <a:normAutofit lnSpcReduction="10000"/>
          </a:bodyPr>
          <a:lstStyle/>
          <a:p>
            <a:pPr marL="0" eaLnBrk="1" hangingPunct="1">
              <a:buFont typeface="Arial" charset="0"/>
              <a:buNone/>
            </a:pPr>
            <a:r>
              <a:rPr lang="en-US" smtClean="0"/>
              <a:t>Pada Tgl 20 Pebruari 2010 PT CBA mengumumkan pembagian deviden sebesar Rp. 150.000.000.000. deviden akan dibayarkan pada tgl 20 mei 2010</a:t>
            </a:r>
          </a:p>
        </p:txBody>
      </p:sp>
      <p:graphicFrame>
        <p:nvGraphicFramePr>
          <p:cNvPr id="4" name="Table 3"/>
          <p:cNvGraphicFramePr>
            <a:graphicFrameLocks noGrp="1"/>
          </p:cNvGraphicFramePr>
          <p:nvPr/>
        </p:nvGraphicFramePr>
        <p:xfrm>
          <a:off x="152400" y="29464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pengumunan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800" b="0" i="0" u="none" strike="noStrike" dirty="0" smtClean="0">
                          <a:solidFill>
                            <a:srgbClr val="000000"/>
                          </a:solidFill>
                          <a:latin typeface="Calibri"/>
                        </a:rPr>
                        <a:t>20/02/2010</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Laba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Ditahan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Deviden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deviden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dibayarkan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600" b="0" i="0" u="none" strike="noStrike" dirty="0" smtClean="0">
                          <a:solidFill>
                            <a:srgbClr val="000000"/>
                          </a:solidFill>
                          <a:latin typeface="Calibri"/>
                        </a:rPr>
                        <a:t>20/05/2010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Deviden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150.000.000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02920" y="5349240"/>
            <a:ext cx="8183880" cy="1051560"/>
          </a:xfrm>
        </p:spPr>
        <p:txBody>
          <a:bodyPr>
            <a:normAutofit/>
          </a:bodyPr>
          <a:lstStyle/>
          <a:p>
            <a:pPr eaLnBrk="1" hangingPunct="1"/>
            <a:r>
              <a:rPr lang="en-US" sz="2600" dirty="0" err="1" smtClean="0"/>
              <a:t>Hutang</a:t>
            </a:r>
            <a:r>
              <a:rPr lang="en-US" sz="2600" dirty="0" smtClean="0"/>
              <a:t> </a:t>
            </a:r>
            <a:r>
              <a:rPr lang="en-US" sz="2600" dirty="0" err="1" smtClean="0"/>
              <a:t>pajak</a:t>
            </a:r>
            <a:r>
              <a:rPr lang="en-US" sz="2600" dirty="0" smtClean="0"/>
              <a:t> </a:t>
            </a:r>
            <a:r>
              <a:rPr lang="en-US" sz="2600" dirty="0" err="1" smtClean="0"/>
              <a:t>penjualan</a:t>
            </a:r>
            <a:r>
              <a:rPr lang="en-US" sz="2600" dirty="0" smtClean="0"/>
              <a:t>/</a:t>
            </a:r>
            <a:r>
              <a:rPr lang="en-US" sz="2600" dirty="0" err="1" smtClean="0"/>
              <a:t>pendapatan</a:t>
            </a:r>
            <a:endParaRPr lang="en-US" sz="2600" dirty="0" smtClean="0"/>
          </a:p>
        </p:txBody>
      </p:sp>
      <p:sp>
        <p:nvSpPr>
          <p:cNvPr id="3" name="Content Placeholder 2"/>
          <p:cNvSpPr>
            <a:spLocks noGrp="1"/>
          </p:cNvSpPr>
          <p:nvPr>
            <p:ph idx="1"/>
          </p:nvPr>
        </p:nvSpPr>
        <p:spPr>
          <a:xfrm>
            <a:off x="457200" y="457200"/>
            <a:ext cx="8229600" cy="1752600"/>
          </a:xfrm>
        </p:spPr>
        <p:txBody>
          <a:bodyPr/>
          <a:lstStyle/>
          <a:p>
            <a:pPr marL="0" eaLnBrk="1" hangingPunct="1">
              <a:buFont typeface="Arial" charset="0"/>
              <a:buNone/>
              <a:defRPr/>
            </a:pPr>
            <a:r>
              <a:rPr lang="en-US" dirty="0" err="1" smtClean="0"/>
              <a:t>Tgl</a:t>
            </a:r>
            <a:r>
              <a:rPr lang="en-US" dirty="0" smtClean="0"/>
              <a:t> 10 </a:t>
            </a:r>
            <a:r>
              <a:rPr lang="en-US" dirty="0" err="1" smtClean="0"/>
              <a:t>Pebruari</a:t>
            </a:r>
            <a:r>
              <a:rPr lang="en-US" dirty="0" smtClean="0"/>
              <a:t> 2010 </a:t>
            </a:r>
            <a:r>
              <a:rPr lang="en-US" dirty="0" err="1" smtClean="0"/>
              <a:t>di</a:t>
            </a:r>
            <a:r>
              <a:rPr lang="en-US" dirty="0" smtClean="0"/>
              <a:t> </a:t>
            </a:r>
            <a:r>
              <a:rPr lang="en-US" dirty="0" err="1" smtClean="0"/>
              <a:t>jual</a:t>
            </a:r>
            <a:r>
              <a:rPr lang="en-US" dirty="0" smtClean="0"/>
              <a:t> </a:t>
            </a:r>
            <a:r>
              <a:rPr lang="en-US" dirty="0" err="1" smtClean="0"/>
              <a:t>barang</a:t>
            </a:r>
            <a:r>
              <a:rPr lang="en-US" dirty="0" smtClean="0"/>
              <a:t> </a:t>
            </a:r>
            <a:r>
              <a:rPr lang="en-US" dirty="0" err="1" smtClean="0"/>
              <a:t>dagangan</a:t>
            </a:r>
            <a:r>
              <a:rPr lang="en-US" dirty="0" smtClean="0"/>
              <a:t> </a:t>
            </a:r>
            <a:r>
              <a:rPr lang="en-US" dirty="0" err="1" smtClean="0"/>
              <a:t>sebesar</a:t>
            </a:r>
            <a:r>
              <a:rPr lang="en-US" dirty="0" smtClean="0"/>
              <a:t> </a:t>
            </a:r>
            <a:r>
              <a:rPr lang="en-US" dirty="0" err="1" smtClean="0"/>
              <a:t>Rp</a:t>
            </a:r>
            <a:r>
              <a:rPr lang="en-US" dirty="0" smtClean="0"/>
              <a:t>. 10.000.000 </a:t>
            </a:r>
            <a:r>
              <a:rPr lang="en-US" dirty="0" err="1" smtClean="0"/>
              <a:t>di</a:t>
            </a:r>
            <a:r>
              <a:rPr lang="en-US" dirty="0" smtClean="0"/>
              <a:t> </a:t>
            </a:r>
            <a:r>
              <a:rPr lang="en-US" dirty="0" err="1" smtClean="0"/>
              <a:t>tambah</a:t>
            </a:r>
            <a:r>
              <a:rPr lang="en-US" dirty="0" smtClean="0"/>
              <a:t> PPN 10% </a:t>
            </a:r>
            <a:r>
              <a:rPr lang="en-US" dirty="0" err="1" smtClean="0"/>
              <a:t>secara</a:t>
            </a:r>
            <a:r>
              <a:rPr lang="en-US" dirty="0" smtClean="0"/>
              <a:t> </a:t>
            </a:r>
            <a:r>
              <a:rPr lang="en-US" dirty="0" err="1" smtClean="0"/>
              <a:t>tunai</a:t>
            </a:r>
            <a:endParaRPr lang="en-US" dirty="0" smtClean="0"/>
          </a:p>
          <a:p>
            <a:pPr eaLnBrk="1" hangingPunct="1">
              <a:buFont typeface="Arial" charset="0"/>
              <a:buNone/>
              <a:defRPr/>
            </a:pPr>
            <a:endParaRPr lang="en-US" dirty="0"/>
          </a:p>
        </p:txBody>
      </p:sp>
      <p:graphicFrame>
        <p:nvGraphicFramePr>
          <p:cNvPr id="4" name="Table 3"/>
          <p:cNvGraphicFramePr>
            <a:graphicFrameLocks noGrp="1"/>
          </p:cNvGraphicFramePr>
          <p:nvPr/>
        </p:nvGraphicFramePr>
        <p:xfrm>
          <a:off x="152400" y="2209800"/>
          <a:ext cx="8915400" cy="3377565"/>
        </p:xfrm>
        <a:graphic>
          <a:graphicData uri="http://schemas.openxmlformats.org/drawingml/2006/table">
            <a:tbl>
              <a:tblPr/>
              <a:tblGrid>
                <a:gridCol w="1406900"/>
                <a:gridCol w="183509"/>
                <a:gridCol w="3172534"/>
                <a:gridCol w="786496"/>
                <a:gridCol w="35824"/>
                <a:gridCol w="1667437"/>
                <a:gridCol w="1662700"/>
              </a:tblGrid>
              <a:tr h="350520">
                <a:tc gridSpan="2">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0" u="none" strike="noStrike" dirty="0" err="1" smtClean="0">
                          <a:solidFill>
                            <a:srgbClr val="000000"/>
                          </a:solidFill>
                          <a:latin typeface="Calibri"/>
                        </a:rPr>
                        <a:t>Pada</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saat</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pengumunan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1800" b="0" i="0" u="none" strike="noStrike" dirty="0" smtClean="0">
                          <a:solidFill>
                            <a:srgbClr val="000000"/>
                          </a:solidFill>
                          <a:latin typeface="Calibri"/>
                        </a:rPr>
                        <a:t>10/02/2010</a:t>
                      </a:r>
                      <a:endParaRPr lang="en-US" sz="18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r>
                        <a:rPr lang="en-US" sz="2400" b="0" i="0" u="none" strike="noStrike" dirty="0" smtClean="0">
                          <a:solidFill>
                            <a:srgbClr val="000000"/>
                          </a:solidFill>
                          <a:latin typeface="Calibri"/>
                        </a:rPr>
                        <a:t>11.000.000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Penjualan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smtClean="0">
                          <a:solidFill>
                            <a:srgbClr val="000000"/>
                          </a:solidFill>
                          <a:latin typeface="Calibri"/>
                        </a:rPr>
                        <a:t>         PPN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1.000.000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gridSpan="7">
                  <a:txBody>
                    <a:bodyPr/>
                    <a:lstStyle/>
                    <a:p>
                      <a:pPr algn="l" fontAlgn="b"/>
                      <a:r>
                        <a:rPr lang="en-US" sz="2400" b="0" i="1" u="none" strike="noStrike" dirty="0" smtClean="0">
                          <a:solidFill>
                            <a:srgbClr val="000000"/>
                          </a:solidFill>
                          <a:latin typeface="Calibri"/>
                        </a:rPr>
                        <a:t>PPN</a:t>
                      </a:r>
                      <a:r>
                        <a:rPr lang="en-US" sz="2400" b="0" i="1" u="none" strike="noStrike" baseline="0" dirty="0" smtClean="0">
                          <a:solidFill>
                            <a:srgbClr val="000000"/>
                          </a:solidFill>
                          <a:latin typeface="Calibri"/>
                        </a:rPr>
                        <a:t> = 10% X 10.000.000 = </a:t>
                      </a:r>
                      <a:r>
                        <a:rPr lang="en-US" sz="2400" b="0" i="1" u="none" strike="noStrike" baseline="0" dirty="0" err="1" smtClean="0">
                          <a:solidFill>
                            <a:srgbClr val="000000"/>
                          </a:solidFill>
                          <a:latin typeface="Calibri"/>
                        </a:rPr>
                        <a:t>Rp</a:t>
                      </a:r>
                      <a:r>
                        <a:rPr lang="en-US" sz="2400" b="0" i="1" u="none" strike="noStrike" baseline="0" dirty="0" smtClean="0">
                          <a:solidFill>
                            <a:srgbClr val="000000"/>
                          </a:solidFill>
                          <a:latin typeface="Calibri"/>
                        </a:rPr>
                        <a:t>. 1.000.000</a:t>
                      </a:r>
                      <a:endParaRPr lang="en-US" sz="2400" b="0" i="1"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endParaRPr lang="en-US" dirty="0"/>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endParaRPr lang="en-US" dirty="0"/>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438400"/>
            <a:ext cx="822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t>KEWAJIBAN TIDAK LANCAR</a:t>
            </a:r>
            <a:endParaRPr lang="en-US" sz="25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438400"/>
            <a:ext cx="822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smtClean="0"/>
              <a:t>KEWAJIBAN LANCAR</a:t>
            </a:r>
            <a:endParaRPr lang="en-US" sz="25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946648"/>
          </a:xfrm>
        </p:spPr>
        <p:txBody>
          <a:bodyPr rtlCol="0">
            <a:normAutofit/>
          </a:bodyPr>
          <a:lstStyle/>
          <a:p>
            <a:pPr marL="0" indent="0" algn="just" eaLnBrk="1" fontAlgn="auto" hangingPunct="1">
              <a:spcAft>
                <a:spcPts val="0"/>
              </a:spcAft>
              <a:buFont typeface="Arial" pitchFamily="34" charset="0"/>
              <a:buNone/>
              <a:defRPr/>
            </a:pPr>
            <a:endParaRPr lang="en-US" dirty="0" smtClean="0">
              <a:latin typeface="Arial Rounded MT Bold" pitchFamily="34" charset="0"/>
            </a:endParaRPr>
          </a:p>
          <a:p>
            <a:pPr marL="0" indent="0" algn="just" eaLnBrk="1" fontAlgn="auto" hangingPunct="1">
              <a:spcAft>
                <a:spcPts val="0"/>
              </a:spcAft>
              <a:buFont typeface="Arial" pitchFamily="34" charset="0"/>
              <a:buNone/>
              <a:defRPr/>
            </a:pPr>
            <a:r>
              <a:rPr lang="en-US" dirty="0" err="1" smtClean="0">
                <a:latin typeface="Arial Rounded MT Bold" pitchFamily="34" charset="0"/>
              </a:rPr>
              <a:t>Kewajiban</a:t>
            </a:r>
            <a:r>
              <a:rPr lang="en-US" dirty="0" smtClean="0">
                <a:latin typeface="Arial Rounded MT Bold" pitchFamily="34" charset="0"/>
              </a:rPr>
              <a:t> </a:t>
            </a:r>
            <a:r>
              <a:rPr lang="en-US" dirty="0" err="1" smtClean="0">
                <a:latin typeface="Arial Rounded MT Bold" pitchFamily="34" charset="0"/>
              </a:rPr>
              <a:t>tidak</a:t>
            </a:r>
            <a:r>
              <a:rPr lang="en-US" dirty="0" smtClean="0">
                <a:latin typeface="Arial Rounded MT Bold" pitchFamily="34" charset="0"/>
              </a:rPr>
              <a:t> </a:t>
            </a:r>
            <a:r>
              <a:rPr lang="en-US" dirty="0" err="1" smtClean="0">
                <a:latin typeface="Arial Rounded MT Bold" pitchFamily="34" charset="0"/>
              </a:rPr>
              <a:t>lancar</a:t>
            </a:r>
            <a:r>
              <a:rPr lang="en-US" dirty="0" smtClean="0">
                <a:latin typeface="Arial Rounded MT Bold" pitchFamily="34" charset="0"/>
              </a:rPr>
              <a:t> </a:t>
            </a:r>
            <a:r>
              <a:rPr lang="en-US" dirty="0" err="1" smtClean="0">
                <a:latin typeface="Arial Rounded MT Bold" pitchFamily="34" charset="0"/>
              </a:rPr>
              <a:t>atau</a:t>
            </a:r>
            <a:r>
              <a:rPr lang="en-US" dirty="0" smtClean="0">
                <a:latin typeface="Arial Rounded MT Bold" pitchFamily="34" charset="0"/>
              </a:rPr>
              <a:t> yang </a:t>
            </a:r>
            <a:r>
              <a:rPr lang="en-US" dirty="0" err="1" smtClean="0">
                <a:latin typeface="Arial Rounded MT Bold" pitchFamily="34" charset="0"/>
              </a:rPr>
              <a:t>disebut</a:t>
            </a:r>
            <a:r>
              <a:rPr lang="en-US" dirty="0" smtClean="0">
                <a:latin typeface="Arial Rounded MT Bold" pitchFamily="34" charset="0"/>
              </a:rPr>
              <a:t> </a:t>
            </a:r>
            <a:r>
              <a:rPr lang="en-US" dirty="0" err="1" smtClean="0">
                <a:latin typeface="Arial Rounded MT Bold" pitchFamily="34" charset="0"/>
              </a:rPr>
              <a:t>juga</a:t>
            </a:r>
            <a:r>
              <a:rPr lang="en-US" dirty="0" smtClean="0">
                <a:latin typeface="Arial Rounded MT Bold" pitchFamily="34" charset="0"/>
              </a:rPr>
              <a:t> </a:t>
            </a:r>
            <a:r>
              <a:rPr lang="en-US" dirty="0" err="1" smtClean="0">
                <a:latin typeface="Arial Rounded MT Bold" pitchFamily="34" charset="0"/>
              </a:rPr>
              <a:t>hutang</a:t>
            </a:r>
            <a:r>
              <a:rPr lang="en-US" dirty="0" smtClean="0">
                <a:latin typeface="Arial Rounded MT Bold" pitchFamily="34" charset="0"/>
              </a:rPr>
              <a:t> </a:t>
            </a:r>
            <a:r>
              <a:rPr lang="en-US" dirty="0" err="1" smtClean="0">
                <a:latin typeface="Arial Rounded MT Bold" pitchFamily="34" charset="0"/>
              </a:rPr>
              <a:t>jangka</a:t>
            </a:r>
            <a:r>
              <a:rPr lang="en-US" dirty="0" smtClean="0">
                <a:latin typeface="Arial Rounded MT Bold" pitchFamily="34" charset="0"/>
              </a:rPr>
              <a:t> </a:t>
            </a:r>
            <a:r>
              <a:rPr lang="en-US" dirty="0" err="1" smtClean="0">
                <a:latin typeface="Arial Rounded MT Bold" pitchFamily="34" charset="0"/>
              </a:rPr>
              <a:t>panjang</a:t>
            </a:r>
            <a:r>
              <a:rPr lang="en-US" dirty="0" smtClean="0">
                <a:latin typeface="Arial Rounded MT Bold" pitchFamily="34" charset="0"/>
              </a:rPr>
              <a:t> </a:t>
            </a:r>
            <a:r>
              <a:rPr lang="en-US" dirty="0" err="1" smtClean="0">
                <a:latin typeface="Arial Rounded MT Bold" pitchFamily="34" charset="0"/>
              </a:rPr>
              <a:t>adalah</a:t>
            </a:r>
            <a:r>
              <a:rPr lang="en-US" dirty="0" smtClean="0">
                <a:latin typeface="Arial Rounded MT Bold" pitchFamily="34" charset="0"/>
              </a:rPr>
              <a:t> </a:t>
            </a:r>
            <a:r>
              <a:rPr lang="en-US" dirty="0" err="1" smtClean="0">
                <a:latin typeface="Arial Rounded MT Bold" pitchFamily="34" charset="0"/>
              </a:rPr>
              <a:t>kewajiban</a:t>
            </a:r>
            <a:r>
              <a:rPr lang="en-US" dirty="0" smtClean="0">
                <a:latin typeface="Arial Rounded MT Bold" pitchFamily="34" charset="0"/>
              </a:rPr>
              <a:t> yang </a:t>
            </a:r>
            <a:r>
              <a:rPr lang="en-US" dirty="0" err="1" smtClean="0">
                <a:latin typeface="Arial Rounded MT Bold" pitchFamily="34" charset="0"/>
              </a:rPr>
              <a:t>diperkirakan</a:t>
            </a:r>
            <a:r>
              <a:rPr lang="en-US" dirty="0" smtClean="0">
                <a:latin typeface="Arial Rounded MT Bold" pitchFamily="34" charset="0"/>
              </a:rPr>
              <a:t> </a:t>
            </a:r>
            <a:r>
              <a:rPr lang="en-US" dirty="0" err="1" smtClean="0">
                <a:latin typeface="Arial Rounded MT Bold" pitchFamily="34" charset="0"/>
              </a:rPr>
              <a:t>secara</a:t>
            </a:r>
            <a:r>
              <a:rPr lang="en-US" dirty="0" smtClean="0">
                <a:latin typeface="Arial Rounded MT Bold" pitchFamily="34" charset="0"/>
              </a:rPr>
              <a:t> </a:t>
            </a:r>
            <a:r>
              <a:rPr lang="en-US" dirty="0" err="1" smtClean="0">
                <a:latin typeface="Arial Rounded MT Bold" pitchFamily="34" charset="0"/>
              </a:rPr>
              <a:t>memadai</a:t>
            </a:r>
            <a:r>
              <a:rPr lang="en-US" dirty="0" smtClean="0">
                <a:latin typeface="Arial Rounded MT Bold" pitchFamily="34" charset="0"/>
              </a:rPr>
              <a:t> </a:t>
            </a:r>
            <a:r>
              <a:rPr lang="en-US" dirty="0" err="1" smtClean="0">
                <a:latin typeface="Arial Rounded MT Bold" pitchFamily="34" charset="0"/>
              </a:rPr>
              <a:t>tidak</a:t>
            </a:r>
            <a:r>
              <a:rPr lang="en-US" dirty="0" smtClean="0">
                <a:latin typeface="Arial Rounded MT Bold" pitchFamily="34" charset="0"/>
              </a:rPr>
              <a:t> </a:t>
            </a:r>
            <a:r>
              <a:rPr lang="en-US" dirty="0" err="1" smtClean="0">
                <a:latin typeface="Arial Rounded MT Bold" pitchFamily="34" charset="0"/>
              </a:rPr>
              <a:t>akan</a:t>
            </a:r>
            <a:r>
              <a:rPr lang="en-US" dirty="0" smtClean="0">
                <a:latin typeface="Arial Rounded MT Bold" pitchFamily="34" charset="0"/>
              </a:rPr>
              <a:t> </a:t>
            </a:r>
            <a:r>
              <a:rPr lang="en-US" dirty="0" err="1" smtClean="0">
                <a:latin typeface="Arial Rounded MT Bold" pitchFamily="34" charset="0"/>
              </a:rPr>
              <a:t>dilikuidasi</a:t>
            </a:r>
            <a:r>
              <a:rPr lang="en-US" dirty="0" smtClean="0">
                <a:latin typeface="Arial Rounded MT Bold" pitchFamily="34" charset="0"/>
              </a:rPr>
              <a:t> </a:t>
            </a:r>
            <a:r>
              <a:rPr lang="en-US" dirty="0" err="1" smtClean="0">
                <a:latin typeface="Arial Rounded MT Bold" pitchFamily="34" charset="0"/>
              </a:rPr>
              <a:t>dalam</a:t>
            </a:r>
            <a:r>
              <a:rPr lang="en-US" dirty="0" smtClean="0">
                <a:latin typeface="Arial Rounded MT Bold" pitchFamily="34" charset="0"/>
              </a:rPr>
              <a:t> </a:t>
            </a:r>
            <a:r>
              <a:rPr lang="en-US" dirty="0" err="1" smtClean="0">
                <a:latin typeface="Arial Rounded MT Bold" pitchFamily="34" charset="0"/>
              </a:rPr>
              <a:t>siklus</a:t>
            </a:r>
            <a:r>
              <a:rPr lang="en-US" dirty="0" smtClean="0">
                <a:latin typeface="Arial Rounded MT Bold" pitchFamily="34" charset="0"/>
              </a:rPr>
              <a:t> </a:t>
            </a:r>
            <a:r>
              <a:rPr lang="en-US" dirty="0" err="1" smtClean="0">
                <a:latin typeface="Arial Rounded MT Bold" pitchFamily="34" charset="0"/>
              </a:rPr>
              <a:t>operasi</a:t>
            </a:r>
            <a:r>
              <a:rPr lang="en-US" dirty="0" smtClean="0">
                <a:latin typeface="Arial Rounded MT Bold" pitchFamily="34" charset="0"/>
              </a:rPr>
              <a:t> normal, </a:t>
            </a:r>
            <a:r>
              <a:rPr lang="en-US" dirty="0" err="1" smtClean="0">
                <a:latin typeface="Arial Rounded MT Bold" pitchFamily="34" charset="0"/>
              </a:rPr>
              <a:t>melainkan</a:t>
            </a:r>
            <a:r>
              <a:rPr lang="en-US" dirty="0" smtClean="0">
                <a:latin typeface="Arial Rounded MT Bold" pitchFamily="34" charset="0"/>
              </a:rPr>
              <a:t> </a:t>
            </a:r>
            <a:r>
              <a:rPr lang="en-US" dirty="0" err="1" smtClean="0">
                <a:latin typeface="Arial Rounded MT Bold" pitchFamily="34" charset="0"/>
              </a:rPr>
              <a:t>akan</a:t>
            </a:r>
            <a:r>
              <a:rPr lang="en-US" dirty="0" smtClean="0">
                <a:latin typeface="Arial Rounded MT Bold" pitchFamily="34" charset="0"/>
              </a:rPr>
              <a:t> </a:t>
            </a:r>
            <a:r>
              <a:rPr lang="en-US" dirty="0" err="1" smtClean="0">
                <a:latin typeface="Arial Rounded MT Bold" pitchFamily="34" charset="0"/>
              </a:rPr>
              <a:t>dibayar</a:t>
            </a:r>
            <a:r>
              <a:rPr lang="en-US" dirty="0" smtClean="0">
                <a:latin typeface="Arial Rounded MT Bold" pitchFamily="34" charset="0"/>
              </a:rPr>
              <a:t> </a:t>
            </a:r>
            <a:r>
              <a:rPr lang="en-US" dirty="0" err="1" smtClean="0">
                <a:latin typeface="Arial Rounded MT Bold" pitchFamily="34" charset="0"/>
              </a:rPr>
              <a:t>diluar</a:t>
            </a:r>
            <a:r>
              <a:rPr lang="en-US" dirty="0" smtClean="0">
                <a:latin typeface="Arial Rounded MT Bold" pitchFamily="34" charset="0"/>
              </a:rPr>
              <a:t> </a:t>
            </a:r>
            <a:r>
              <a:rPr lang="en-US" dirty="0" err="1" smtClean="0">
                <a:latin typeface="Arial Rounded MT Bold" pitchFamily="34" charset="0"/>
              </a:rPr>
              <a:t>tanggal</a:t>
            </a:r>
            <a:r>
              <a:rPr lang="en-US" dirty="0" smtClean="0">
                <a:latin typeface="Arial Rounded MT Bold" pitchFamily="34" charset="0"/>
              </a:rPr>
              <a:t> </a:t>
            </a:r>
            <a:r>
              <a:rPr lang="en-US" dirty="0" err="1" smtClean="0">
                <a:latin typeface="Arial Rounded MT Bold" pitchFamily="34" charset="0"/>
              </a:rPr>
              <a:t>waktu</a:t>
            </a:r>
            <a:r>
              <a:rPr lang="en-US" dirty="0" smtClean="0">
                <a:latin typeface="Arial Rounded MT Bold" pitchFamily="34" charset="0"/>
              </a:rPr>
              <a:t> </a:t>
            </a:r>
            <a:r>
              <a:rPr lang="en-US" dirty="0" err="1" smtClean="0">
                <a:latin typeface="Arial Rounded MT Bold" pitchFamily="34" charset="0"/>
              </a:rPr>
              <a:t>tersebut</a:t>
            </a:r>
            <a:r>
              <a:rPr lang="en-US" dirty="0" smtClean="0">
                <a:latin typeface="Arial Rounded MT Bold" pitchFamily="34" charset="0"/>
              </a:rPr>
              <a:t>.</a:t>
            </a:r>
          </a:p>
          <a:p>
            <a:pPr marL="0" indent="0" algn="just" eaLnBrk="1" fontAlgn="auto" hangingPunct="1">
              <a:spcAft>
                <a:spcPts val="0"/>
              </a:spcAft>
              <a:buFont typeface="Arial" pitchFamily="34" charset="0"/>
              <a:buNone/>
              <a:defRPr/>
            </a:pPr>
            <a:endParaRPr lang="en-US" dirty="0" smtClean="0">
              <a:latin typeface="Arial Rounded MT Bold" pitchFamily="34" charset="0"/>
            </a:endParaRPr>
          </a:p>
          <a:p>
            <a:pPr marL="0" indent="0" algn="just" eaLnBrk="1" fontAlgn="auto" hangingPunct="1">
              <a:spcAft>
                <a:spcPts val="0"/>
              </a:spcAft>
              <a:buFont typeface="Arial" pitchFamily="34" charset="0"/>
              <a:buNone/>
              <a:defRPr/>
            </a:pPr>
            <a:r>
              <a:rPr lang="en-US" dirty="0" err="1" smtClean="0">
                <a:latin typeface="Arial Rounded MT Bold" pitchFamily="34" charset="0"/>
              </a:rPr>
              <a:t>Kewajiban</a:t>
            </a:r>
            <a:r>
              <a:rPr lang="en-US" dirty="0" smtClean="0">
                <a:latin typeface="Arial Rounded MT Bold" pitchFamily="34" charset="0"/>
              </a:rPr>
              <a:t> </a:t>
            </a:r>
            <a:r>
              <a:rPr lang="en-US" dirty="0" err="1" smtClean="0">
                <a:latin typeface="Arial Rounded MT Bold" pitchFamily="34" charset="0"/>
              </a:rPr>
              <a:t>jangka</a:t>
            </a:r>
            <a:r>
              <a:rPr lang="en-US" dirty="0" smtClean="0">
                <a:latin typeface="Arial Rounded MT Bold" pitchFamily="34" charset="0"/>
              </a:rPr>
              <a:t> </a:t>
            </a:r>
            <a:r>
              <a:rPr lang="en-US" dirty="0" err="1" smtClean="0">
                <a:latin typeface="Arial Rounded MT Bold" pitchFamily="34" charset="0"/>
              </a:rPr>
              <a:t>panjang</a:t>
            </a:r>
            <a:r>
              <a:rPr lang="en-US" dirty="0" smtClean="0">
                <a:latin typeface="Arial Rounded MT Bold" pitchFamily="34" charset="0"/>
              </a:rPr>
              <a:t> </a:t>
            </a:r>
            <a:r>
              <a:rPr lang="en-US" dirty="0" err="1" smtClean="0">
                <a:latin typeface="Arial Rounded MT Bold" pitchFamily="34" charset="0"/>
              </a:rPr>
              <a:t>disajikan</a:t>
            </a:r>
            <a:r>
              <a:rPr lang="en-US" dirty="0" smtClean="0">
                <a:latin typeface="Arial Rounded MT Bold" pitchFamily="34" charset="0"/>
              </a:rPr>
              <a:t> </a:t>
            </a:r>
            <a:r>
              <a:rPr lang="en-US" dirty="0" err="1" smtClean="0">
                <a:latin typeface="Arial Rounded MT Bold" pitchFamily="34" charset="0"/>
              </a:rPr>
              <a:t>dalam</a:t>
            </a:r>
            <a:r>
              <a:rPr lang="en-US" dirty="0" smtClean="0">
                <a:latin typeface="Arial Rounded MT Bold" pitchFamily="34" charset="0"/>
              </a:rPr>
              <a:t> </a:t>
            </a:r>
            <a:r>
              <a:rPr lang="en-US" dirty="0" err="1" smtClean="0">
                <a:latin typeface="Arial Rounded MT Bold" pitchFamily="34" charset="0"/>
              </a:rPr>
              <a:t>beberapa</a:t>
            </a:r>
            <a:r>
              <a:rPr lang="en-US" dirty="0" smtClean="0">
                <a:latin typeface="Arial Rounded MT Bold" pitchFamily="34" charset="0"/>
              </a:rPr>
              <a:t> </a:t>
            </a:r>
            <a:r>
              <a:rPr lang="en-US" dirty="0" err="1" smtClean="0">
                <a:latin typeface="Arial Rounded MT Bold" pitchFamily="34" charset="0"/>
              </a:rPr>
              <a:t>kelompok</a:t>
            </a:r>
            <a:r>
              <a:rPr lang="en-US" dirty="0" smtClean="0">
                <a:latin typeface="Arial Rounded MT Bold" pitchFamily="34" charset="0"/>
              </a:rPr>
              <a:t> </a:t>
            </a:r>
            <a:r>
              <a:rPr lang="en-US" dirty="0" err="1" smtClean="0">
                <a:latin typeface="Arial Rounded MT Bold" pitchFamily="34" charset="0"/>
              </a:rPr>
              <a:t>seperti</a:t>
            </a:r>
            <a:r>
              <a:rPr lang="en-US" dirty="0" smtClean="0">
                <a:latin typeface="Arial Rounded MT Bold" pitchFamily="34" charset="0"/>
              </a:rPr>
              <a:t> </a:t>
            </a:r>
            <a:r>
              <a:rPr lang="en-US" dirty="0" err="1" smtClean="0">
                <a:latin typeface="Arial Rounded MT Bold" pitchFamily="34" charset="0"/>
              </a:rPr>
              <a:t>hutang</a:t>
            </a:r>
            <a:r>
              <a:rPr lang="en-US" dirty="0" smtClean="0">
                <a:latin typeface="Arial Rounded MT Bold" pitchFamily="34" charset="0"/>
              </a:rPr>
              <a:t> </a:t>
            </a:r>
            <a:r>
              <a:rPr lang="en-US" dirty="0" err="1" smtClean="0">
                <a:latin typeface="Arial Rounded MT Bold" pitchFamily="34" charset="0"/>
              </a:rPr>
              <a:t>obligasi</a:t>
            </a:r>
            <a:r>
              <a:rPr lang="en-US" dirty="0" smtClean="0">
                <a:latin typeface="Arial Rounded MT Bold" pitchFamily="34" charset="0"/>
              </a:rPr>
              <a:t>, </a:t>
            </a:r>
            <a:r>
              <a:rPr lang="en-US" dirty="0" err="1" smtClean="0">
                <a:latin typeface="Arial Rounded MT Bold" pitchFamily="34" charset="0"/>
              </a:rPr>
              <a:t>wesel</a:t>
            </a:r>
            <a:r>
              <a:rPr lang="en-US" dirty="0" smtClean="0">
                <a:latin typeface="Arial Rounded MT Bold" pitchFamily="34" charset="0"/>
              </a:rPr>
              <a:t> </a:t>
            </a:r>
            <a:r>
              <a:rPr lang="en-US" dirty="0" err="1" smtClean="0">
                <a:latin typeface="Arial Rounded MT Bold" pitchFamily="34" charset="0"/>
              </a:rPr>
              <a:t>bayar</a:t>
            </a:r>
            <a:r>
              <a:rPr lang="en-US" dirty="0" smtClean="0">
                <a:latin typeface="Arial Rounded MT Bold" pitchFamily="34" charset="0"/>
              </a:rPr>
              <a:t>, </a:t>
            </a:r>
            <a:r>
              <a:rPr lang="en-US" dirty="0" err="1" smtClean="0">
                <a:latin typeface="Arial Rounded MT Bold" pitchFamily="34" charset="0"/>
              </a:rPr>
              <a:t>sebagian</a:t>
            </a:r>
            <a:r>
              <a:rPr lang="en-US" dirty="0" smtClean="0">
                <a:latin typeface="Arial Rounded MT Bold" pitchFamily="34" charset="0"/>
              </a:rPr>
              <a:t> </a:t>
            </a:r>
            <a:r>
              <a:rPr lang="en-US" dirty="0" err="1" smtClean="0">
                <a:latin typeface="Arial Rounded MT Bold" pitchFamily="34" charset="0"/>
              </a:rPr>
              <a:t>pajak</a:t>
            </a:r>
            <a:r>
              <a:rPr lang="en-US" dirty="0" smtClean="0">
                <a:latin typeface="Arial Rounded MT Bold" pitchFamily="34" charset="0"/>
              </a:rPr>
              <a:t> </a:t>
            </a:r>
            <a:r>
              <a:rPr lang="en-US" dirty="0" err="1" smtClean="0">
                <a:latin typeface="Arial Rounded MT Bold" pitchFamily="34" charset="0"/>
              </a:rPr>
              <a:t>penghasilan</a:t>
            </a:r>
            <a:r>
              <a:rPr lang="en-US" dirty="0" smtClean="0">
                <a:latin typeface="Arial Rounded MT Bold" pitchFamily="34" charset="0"/>
              </a:rPr>
              <a:t> yang </a:t>
            </a:r>
            <a:r>
              <a:rPr lang="en-US" dirty="0" err="1" smtClean="0">
                <a:latin typeface="Arial Rounded MT Bold" pitchFamily="34" charset="0"/>
              </a:rPr>
              <a:t>ditangguhkan</a:t>
            </a:r>
            <a:r>
              <a:rPr lang="en-US" dirty="0" smtClean="0">
                <a:latin typeface="Arial Rounded MT Bold" pitchFamily="34" charset="0"/>
              </a:rPr>
              <a:t>, </a:t>
            </a:r>
            <a:r>
              <a:rPr lang="en-US" dirty="0" err="1" smtClean="0">
                <a:latin typeface="Arial Rounded MT Bold" pitchFamily="34" charset="0"/>
              </a:rPr>
              <a:t>dan</a:t>
            </a:r>
            <a:r>
              <a:rPr lang="en-US" dirty="0" smtClean="0">
                <a:latin typeface="Arial Rounded MT Bold" pitchFamily="34" charset="0"/>
              </a:rPr>
              <a:t> </a:t>
            </a:r>
            <a:r>
              <a:rPr lang="en-US" dirty="0" err="1" smtClean="0">
                <a:latin typeface="Arial Rounded MT Bold" pitchFamily="34" charset="0"/>
              </a:rPr>
              <a:t>kewajiban</a:t>
            </a:r>
            <a:r>
              <a:rPr lang="en-US" dirty="0" smtClean="0">
                <a:latin typeface="Arial Rounded MT Bold" pitchFamily="34" charset="0"/>
              </a:rPr>
              <a:t> </a:t>
            </a:r>
            <a:r>
              <a:rPr lang="en-US" dirty="0" err="1" smtClean="0">
                <a:latin typeface="Arial Rounded MT Bold" pitchFamily="34" charset="0"/>
              </a:rPr>
              <a:t>pensiun</a:t>
            </a:r>
            <a:r>
              <a:rPr lang="en-US" dirty="0" smtClean="0">
                <a:latin typeface="Arial Rounded MT Bold"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D6D803BD-E25A-452B-9A6C-9D2389C38CB3}" type="slidenum">
              <a:rPr lang="en-US" smtClean="0"/>
              <a:pPr/>
              <a:t>21</a:t>
            </a:fld>
            <a:endParaRPr lang="en-US" smtClean="0"/>
          </a:p>
        </p:txBody>
      </p:sp>
      <p:sp>
        <p:nvSpPr>
          <p:cNvPr id="6147" name="Rectangle 2"/>
          <p:cNvSpPr>
            <a:spLocks noGrp="1" noChangeArrowheads="1"/>
          </p:cNvSpPr>
          <p:nvPr>
            <p:ph type="title"/>
          </p:nvPr>
        </p:nvSpPr>
        <p:spPr>
          <a:xfrm>
            <a:off x="381000" y="533400"/>
            <a:ext cx="5257800" cy="533400"/>
          </a:xfrm>
        </p:spPr>
        <p:txBody>
          <a:bodyPr/>
          <a:lstStyle/>
          <a:p>
            <a:pPr eaLnBrk="1" hangingPunct="1"/>
            <a:r>
              <a:rPr lang="en-US" sz="2800" b="1" dirty="0" smtClean="0">
                <a:solidFill>
                  <a:srgbClr val="002060"/>
                </a:solidFill>
                <a:latin typeface="Calibri" pitchFamily="34" charset="0"/>
              </a:rPr>
              <a:t>UTANG JANGKA PANJANG</a:t>
            </a:r>
          </a:p>
        </p:txBody>
      </p:sp>
      <p:sp>
        <p:nvSpPr>
          <p:cNvPr id="6148" name="Rectangle 3"/>
          <p:cNvSpPr>
            <a:spLocks noGrp="1" noChangeArrowheads="1"/>
          </p:cNvSpPr>
          <p:nvPr>
            <p:ph type="body" idx="1"/>
          </p:nvPr>
        </p:nvSpPr>
        <p:spPr>
          <a:xfrm>
            <a:off x="381000" y="1371600"/>
            <a:ext cx="8382000" cy="5105400"/>
          </a:xfrm>
        </p:spPr>
        <p:txBody>
          <a:bodyPr/>
          <a:lstStyle/>
          <a:p>
            <a:pPr marL="0" indent="0" eaLnBrk="1" hangingPunct="1">
              <a:spcBef>
                <a:spcPct val="0"/>
              </a:spcBef>
              <a:buFont typeface="Wingdings" pitchFamily="2" charset="2"/>
              <a:buNone/>
            </a:pPr>
            <a:r>
              <a:rPr lang="en-US" dirty="0" err="1" smtClean="0">
                <a:latin typeface="Calibri" pitchFamily="34" charset="0"/>
              </a:rPr>
              <a:t>Utang</a:t>
            </a:r>
            <a:r>
              <a:rPr lang="en-US" dirty="0" smtClean="0">
                <a:latin typeface="Calibri" pitchFamily="34" charset="0"/>
              </a:rPr>
              <a:t> </a:t>
            </a:r>
            <a:r>
              <a:rPr lang="en-US" dirty="0" err="1" smtClean="0">
                <a:latin typeface="Calibri" pitchFamily="34" charset="0"/>
              </a:rPr>
              <a:t>jangka</a:t>
            </a:r>
            <a:r>
              <a:rPr lang="en-US" dirty="0" smtClean="0">
                <a:latin typeface="Calibri" pitchFamily="34" charset="0"/>
              </a:rPr>
              <a:t> </a:t>
            </a:r>
            <a:r>
              <a:rPr lang="en-US" dirty="0" err="1" smtClean="0">
                <a:latin typeface="Calibri" pitchFamily="34" charset="0"/>
              </a:rPr>
              <a:t>panjang</a:t>
            </a:r>
            <a:r>
              <a:rPr lang="en-US" dirty="0" smtClean="0">
                <a:latin typeface="Calibri" pitchFamily="34" charset="0"/>
              </a:rPr>
              <a:t> </a:t>
            </a:r>
            <a:r>
              <a:rPr lang="en-US" dirty="0" err="1" smtClean="0">
                <a:latin typeface="Calibri" pitchFamily="34" charset="0"/>
              </a:rPr>
              <a:t>adalah</a:t>
            </a:r>
            <a:r>
              <a:rPr lang="en-US" dirty="0" smtClean="0">
                <a:latin typeface="Calibri" pitchFamily="34" charset="0"/>
              </a:rPr>
              <a:t> </a:t>
            </a:r>
            <a:r>
              <a:rPr lang="en-US" dirty="0" err="1" smtClean="0">
                <a:latin typeface="Calibri" pitchFamily="34" charset="0"/>
              </a:rPr>
              <a:t>kewajiban</a:t>
            </a:r>
            <a:r>
              <a:rPr lang="en-US" dirty="0" smtClean="0">
                <a:latin typeface="Calibri" pitchFamily="34" charset="0"/>
              </a:rPr>
              <a:t> yang </a:t>
            </a:r>
            <a:r>
              <a:rPr lang="en-US" dirty="0" err="1" smtClean="0">
                <a:latin typeface="Calibri" pitchFamily="34" charset="0"/>
              </a:rPr>
              <a:t>jatuh</a:t>
            </a:r>
            <a:r>
              <a:rPr lang="en-US" dirty="0" smtClean="0">
                <a:latin typeface="Calibri" pitchFamily="34" charset="0"/>
              </a:rPr>
              <a:t> tempo </a:t>
            </a:r>
            <a:r>
              <a:rPr lang="en-US" dirty="0" err="1" smtClean="0">
                <a:latin typeface="Calibri" pitchFamily="34" charset="0"/>
              </a:rPr>
              <a:t>lebih</a:t>
            </a:r>
            <a:r>
              <a:rPr lang="en-US" dirty="0" smtClean="0">
                <a:latin typeface="Calibri" pitchFamily="34" charset="0"/>
              </a:rPr>
              <a:t> </a:t>
            </a:r>
            <a:r>
              <a:rPr lang="en-US" dirty="0" err="1" smtClean="0">
                <a:latin typeface="Calibri" pitchFamily="34" charset="0"/>
              </a:rPr>
              <a:t>dari</a:t>
            </a:r>
            <a:r>
              <a:rPr lang="en-US" dirty="0" smtClean="0">
                <a:latin typeface="Calibri" pitchFamily="34" charset="0"/>
              </a:rPr>
              <a:t> </a:t>
            </a:r>
            <a:r>
              <a:rPr lang="en-US" dirty="0" err="1" smtClean="0">
                <a:latin typeface="Calibri" pitchFamily="34" charset="0"/>
              </a:rPr>
              <a:t>satu</a:t>
            </a:r>
            <a:r>
              <a:rPr lang="en-US" dirty="0" smtClean="0">
                <a:latin typeface="Calibri" pitchFamily="34" charset="0"/>
              </a:rPr>
              <a:t> </a:t>
            </a:r>
            <a:r>
              <a:rPr lang="en-US" dirty="0" err="1" smtClean="0">
                <a:latin typeface="Calibri" pitchFamily="34" charset="0"/>
              </a:rPr>
              <a:t>tahun</a:t>
            </a:r>
            <a:r>
              <a:rPr lang="en-US" dirty="0" smtClean="0">
                <a:latin typeface="Calibri" pitchFamily="34" charset="0"/>
              </a:rPr>
              <a:t>.</a:t>
            </a:r>
          </a:p>
          <a:p>
            <a:pPr marL="0" indent="0" eaLnBrk="1" hangingPunct="1">
              <a:spcBef>
                <a:spcPct val="0"/>
              </a:spcBef>
              <a:buFont typeface="Wingdings" pitchFamily="2" charset="2"/>
              <a:buNone/>
            </a:pPr>
            <a:endParaRPr lang="en-US" dirty="0" smtClean="0">
              <a:latin typeface="Calibri" pitchFamily="34" charset="0"/>
            </a:endParaRPr>
          </a:p>
          <a:p>
            <a:pPr marL="0" indent="0" eaLnBrk="1" hangingPunct="1">
              <a:spcBef>
                <a:spcPct val="0"/>
              </a:spcBef>
              <a:buFont typeface="Wingdings" pitchFamily="2" charset="2"/>
              <a:buNone/>
            </a:pPr>
            <a:r>
              <a:rPr lang="en-US" dirty="0" err="1" smtClean="0">
                <a:latin typeface="Calibri" pitchFamily="34" charset="0"/>
              </a:rPr>
              <a:t>Umumnya</a:t>
            </a:r>
            <a:r>
              <a:rPr lang="en-US" dirty="0" smtClean="0">
                <a:latin typeface="Calibri" pitchFamily="34" charset="0"/>
              </a:rPr>
              <a:t> </a:t>
            </a:r>
            <a:r>
              <a:rPr lang="en-US" dirty="0" err="1" smtClean="0">
                <a:latin typeface="Calibri" pitchFamily="34" charset="0"/>
              </a:rPr>
              <a:t>bentuk</a:t>
            </a:r>
            <a:r>
              <a:rPr lang="en-US" dirty="0" smtClean="0">
                <a:latin typeface="Calibri" pitchFamily="34" charset="0"/>
              </a:rPr>
              <a:t> </a:t>
            </a:r>
            <a:r>
              <a:rPr lang="en-US" dirty="0" err="1" smtClean="0">
                <a:latin typeface="Calibri" pitchFamily="34" charset="0"/>
              </a:rPr>
              <a:t>utang</a:t>
            </a:r>
            <a:r>
              <a:rPr lang="en-US" dirty="0" smtClean="0">
                <a:latin typeface="Calibri" pitchFamily="34" charset="0"/>
              </a:rPr>
              <a:t> </a:t>
            </a:r>
            <a:r>
              <a:rPr lang="en-US" dirty="0" err="1" smtClean="0">
                <a:latin typeface="Calibri" pitchFamily="34" charset="0"/>
              </a:rPr>
              <a:t>jangka</a:t>
            </a:r>
            <a:r>
              <a:rPr lang="en-US" dirty="0" smtClean="0">
                <a:latin typeface="Calibri" pitchFamily="34" charset="0"/>
              </a:rPr>
              <a:t> </a:t>
            </a:r>
            <a:r>
              <a:rPr lang="en-US" dirty="0" err="1" smtClean="0">
                <a:latin typeface="Calibri" pitchFamily="34" charset="0"/>
              </a:rPr>
              <a:t>panjang</a:t>
            </a:r>
            <a:r>
              <a:rPr lang="en-US" dirty="0" smtClean="0">
                <a:latin typeface="Calibri" pitchFamily="34" charset="0"/>
              </a:rPr>
              <a:t> </a:t>
            </a:r>
            <a:r>
              <a:rPr lang="en-US" dirty="0" err="1" smtClean="0">
                <a:latin typeface="Calibri" pitchFamily="34" charset="0"/>
              </a:rPr>
              <a:t>adalah</a:t>
            </a:r>
            <a:r>
              <a:rPr lang="en-US" dirty="0" smtClean="0">
                <a:latin typeface="Calibri" pitchFamily="34" charset="0"/>
              </a:rPr>
              <a:t>:</a:t>
            </a:r>
          </a:p>
          <a:p>
            <a:pPr marL="0" indent="0" eaLnBrk="1" hangingPunct="1">
              <a:spcBef>
                <a:spcPct val="0"/>
              </a:spcBef>
              <a:buClr>
                <a:srgbClr val="FF0000"/>
              </a:buClr>
              <a:buFont typeface="Wingdings" pitchFamily="2" charset="2"/>
              <a:buChar char="q"/>
            </a:pPr>
            <a:r>
              <a:rPr lang="en-US" dirty="0" smtClean="0">
                <a:latin typeface="Calibri" pitchFamily="34" charset="0"/>
              </a:rPr>
              <a:t> </a:t>
            </a:r>
            <a:r>
              <a:rPr lang="en-US" dirty="0" err="1" smtClean="0">
                <a:latin typeface="Calibri" pitchFamily="34" charset="0"/>
              </a:rPr>
              <a:t>Utang</a:t>
            </a:r>
            <a:r>
              <a:rPr lang="en-US" dirty="0" smtClean="0">
                <a:latin typeface="Calibri" pitchFamily="34" charset="0"/>
              </a:rPr>
              <a:t> </a:t>
            </a:r>
            <a:r>
              <a:rPr lang="en-US" dirty="0" err="1" smtClean="0">
                <a:latin typeface="Calibri" pitchFamily="34" charset="0"/>
              </a:rPr>
              <a:t>obligasi</a:t>
            </a:r>
            <a:r>
              <a:rPr lang="en-US" dirty="0" smtClean="0">
                <a:latin typeface="Calibri" pitchFamily="34" charset="0"/>
              </a:rPr>
              <a:t> (bond)</a:t>
            </a:r>
          </a:p>
          <a:p>
            <a:pPr marL="0" indent="0" eaLnBrk="1" hangingPunct="1">
              <a:spcBef>
                <a:spcPct val="0"/>
              </a:spcBef>
              <a:buClr>
                <a:srgbClr val="FF0000"/>
              </a:buClr>
              <a:buFont typeface="Wingdings" pitchFamily="2" charset="2"/>
              <a:buChar char="q"/>
            </a:pPr>
            <a:r>
              <a:rPr lang="en-US" dirty="0" smtClean="0">
                <a:latin typeface="Calibri" pitchFamily="34" charset="0"/>
              </a:rPr>
              <a:t> </a:t>
            </a:r>
            <a:r>
              <a:rPr lang="en-US" dirty="0" err="1" smtClean="0">
                <a:latin typeface="Calibri" pitchFamily="34" charset="0"/>
              </a:rPr>
              <a:t>Utang</a:t>
            </a:r>
            <a:r>
              <a:rPr lang="en-US" dirty="0" smtClean="0">
                <a:latin typeface="Calibri" pitchFamily="34" charset="0"/>
              </a:rPr>
              <a:t> bank</a:t>
            </a:r>
          </a:p>
          <a:p>
            <a:pPr marL="0" indent="0" eaLnBrk="1" hangingPunct="1">
              <a:spcBef>
                <a:spcPct val="0"/>
              </a:spcBef>
              <a:buClr>
                <a:srgbClr val="FF0000"/>
              </a:buClr>
              <a:buFont typeface="Wingdings" pitchFamily="2" charset="2"/>
              <a:buNone/>
            </a:pPr>
            <a:endParaRPr lang="en-US" dirty="0" smtClean="0">
              <a:latin typeface="Calibri" pitchFamily="34" charset="0"/>
            </a:endParaRPr>
          </a:p>
          <a:p>
            <a:pPr marL="0" indent="0" eaLnBrk="1" hangingPunct="1">
              <a:spcBef>
                <a:spcPct val="0"/>
              </a:spcBef>
              <a:buClr>
                <a:srgbClr val="FF0000"/>
              </a:buClr>
              <a:buFont typeface="Wingdings" pitchFamily="2" charset="2"/>
              <a:buNone/>
            </a:pPr>
            <a:r>
              <a:rPr lang="en-US" dirty="0" err="1" smtClean="0">
                <a:latin typeface="Calibri" pitchFamily="34" charset="0"/>
              </a:rPr>
              <a:t>Obligasi</a:t>
            </a:r>
            <a:r>
              <a:rPr lang="en-US" dirty="0" smtClean="0">
                <a:latin typeface="Calibri" pitchFamily="34" charset="0"/>
              </a:rPr>
              <a:t> yang </a:t>
            </a:r>
            <a:r>
              <a:rPr lang="en-US" dirty="0" err="1" smtClean="0">
                <a:latin typeface="Calibri" pitchFamily="34" charset="0"/>
              </a:rPr>
              <a:t>dijual</a:t>
            </a:r>
            <a:r>
              <a:rPr lang="en-US" dirty="0" smtClean="0">
                <a:latin typeface="Calibri" pitchFamily="34" charset="0"/>
              </a:rPr>
              <a:t> </a:t>
            </a:r>
            <a:r>
              <a:rPr lang="en-US" dirty="0" err="1" smtClean="0">
                <a:latin typeface="Calibri" pitchFamily="34" charset="0"/>
              </a:rPr>
              <a:t>umumnya</a:t>
            </a:r>
            <a:r>
              <a:rPr lang="en-US" dirty="0" smtClean="0">
                <a:latin typeface="Calibri" pitchFamily="34" charset="0"/>
              </a:rPr>
              <a:t> </a:t>
            </a:r>
            <a:r>
              <a:rPr lang="en-US" dirty="0" err="1" smtClean="0">
                <a:latin typeface="Calibri" pitchFamily="34" charset="0"/>
              </a:rPr>
              <a:t>dibeli</a:t>
            </a:r>
            <a:r>
              <a:rPr lang="en-US" dirty="0" smtClean="0">
                <a:latin typeface="Calibri" pitchFamily="34" charset="0"/>
              </a:rPr>
              <a:t> </a:t>
            </a:r>
            <a:r>
              <a:rPr lang="en-US" dirty="0" err="1" smtClean="0">
                <a:latin typeface="Calibri" pitchFamily="34" charset="0"/>
              </a:rPr>
              <a:t>oleh</a:t>
            </a:r>
            <a:r>
              <a:rPr lang="en-US" dirty="0" smtClean="0">
                <a:latin typeface="Calibri" pitchFamily="34" charset="0"/>
              </a:rPr>
              <a:t>:</a:t>
            </a:r>
          </a:p>
          <a:p>
            <a:pPr marL="0" indent="0" eaLnBrk="1" hangingPunct="1">
              <a:spcBef>
                <a:spcPct val="0"/>
              </a:spcBef>
              <a:buClr>
                <a:srgbClr val="FF0000"/>
              </a:buClr>
              <a:buFont typeface="Wingdings" pitchFamily="2" charset="2"/>
              <a:buChar char="q"/>
            </a:pPr>
            <a:r>
              <a:rPr lang="en-US" dirty="0" smtClean="0">
                <a:latin typeface="Calibri" pitchFamily="34" charset="0"/>
              </a:rPr>
              <a:t> Perusahaan </a:t>
            </a:r>
            <a:r>
              <a:rPr lang="en-US" dirty="0" err="1" smtClean="0">
                <a:latin typeface="Calibri" pitchFamily="34" charset="0"/>
              </a:rPr>
              <a:t>asuransi</a:t>
            </a:r>
            <a:endParaRPr lang="en-US" dirty="0" smtClean="0">
              <a:latin typeface="Calibri" pitchFamily="34" charset="0"/>
            </a:endParaRPr>
          </a:p>
          <a:p>
            <a:pPr marL="0" indent="0" eaLnBrk="1" hangingPunct="1">
              <a:spcBef>
                <a:spcPct val="0"/>
              </a:spcBef>
              <a:buClr>
                <a:srgbClr val="FF0000"/>
              </a:buClr>
              <a:buFont typeface="Wingdings" pitchFamily="2" charset="2"/>
              <a:buChar char="q"/>
            </a:pPr>
            <a:r>
              <a:rPr lang="en-US" dirty="0" smtClean="0">
                <a:latin typeface="Calibri" pitchFamily="34" charset="0"/>
              </a:rPr>
              <a:t> Dana </a:t>
            </a:r>
            <a:r>
              <a:rPr lang="en-US" dirty="0" err="1" smtClean="0">
                <a:latin typeface="Calibri" pitchFamily="34" charset="0"/>
              </a:rPr>
              <a:t>pensiun</a:t>
            </a:r>
            <a:endParaRPr lang="en-US" dirty="0" smtClean="0">
              <a:latin typeface="Calibri" pitchFamily="34" charset="0"/>
            </a:endParaRPr>
          </a:p>
          <a:p>
            <a:pPr marL="0" indent="0" eaLnBrk="1" hangingPunct="1">
              <a:spcBef>
                <a:spcPct val="0"/>
              </a:spcBef>
              <a:buClr>
                <a:srgbClr val="FF0000"/>
              </a:buClr>
              <a:buFont typeface="Wingdings" pitchFamily="2" charset="2"/>
              <a:buNone/>
            </a:pPr>
            <a:endParaRPr lang="en-US" dirty="0" smtClean="0">
              <a:latin typeface="Calibri" pitchFamily="34" charset="0"/>
            </a:endParaRPr>
          </a:p>
          <a:p>
            <a:pPr marL="0" indent="0" eaLnBrk="1" hangingPunct="1">
              <a:spcBef>
                <a:spcPct val="0"/>
              </a:spcBef>
              <a:buFont typeface="Wingdings" pitchFamily="2" charset="2"/>
              <a:buNone/>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06E43BC8-C1EF-491C-9DF1-82DBC1B8B43C}" type="slidenum">
              <a:rPr lang="en-US" smtClean="0"/>
              <a:pPr/>
              <a:t>22</a:t>
            </a:fld>
            <a:endParaRPr lang="en-US" smtClean="0"/>
          </a:p>
        </p:txBody>
      </p:sp>
      <p:sp>
        <p:nvSpPr>
          <p:cNvPr id="7171" name="Rectangle 2"/>
          <p:cNvSpPr>
            <a:spLocks noGrp="1" noChangeArrowheads="1"/>
          </p:cNvSpPr>
          <p:nvPr>
            <p:ph type="title"/>
          </p:nvPr>
        </p:nvSpPr>
        <p:spPr>
          <a:xfrm>
            <a:off x="457200" y="533400"/>
            <a:ext cx="5257800" cy="533400"/>
          </a:xfrm>
        </p:spPr>
        <p:txBody>
          <a:bodyPr/>
          <a:lstStyle/>
          <a:p>
            <a:pPr eaLnBrk="1" hangingPunct="1"/>
            <a:r>
              <a:rPr lang="en-US" sz="2800" b="1" dirty="0" smtClean="0">
                <a:solidFill>
                  <a:srgbClr val="002060"/>
                </a:solidFill>
                <a:latin typeface="Calibri" pitchFamily="34" charset="0"/>
              </a:rPr>
              <a:t>UTANG JANGKA PANJANG</a:t>
            </a:r>
          </a:p>
        </p:txBody>
      </p:sp>
      <p:sp>
        <p:nvSpPr>
          <p:cNvPr id="5124" name="Rectangle 3"/>
          <p:cNvSpPr>
            <a:spLocks noGrp="1" noChangeArrowheads="1"/>
          </p:cNvSpPr>
          <p:nvPr>
            <p:ph type="body" idx="1"/>
          </p:nvPr>
        </p:nvSpPr>
        <p:spPr>
          <a:xfrm>
            <a:off x="381000" y="1143000"/>
            <a:ext cx="8382000" cy="5105400"/>
          </a:xfrm>
        </p:spPr>
        <p:txBody>
          <a:bodyPr/>
          <a:lstStyle/>
          <a:p>
            <a:pPr marL="0" indent="0" eaLnBrk="1" hangingPunct="1">
              <a:spcBef>
                <a:spcPct val="0"/>
              </a:spcBef>
              <a:buClr>
                <a:srgbClr val="FF0000"/>
              </a:buClr>
              <a:buFont typeface="Wingdings" pitchFamily="2" charset="2"/>
              <a:buNone/>
              <a:defRPr/>
            </a:pPr>
            <a:r>
              <a:rPr lang="en-US" dirty="0" err="1" smtClean="0">
                <a:latin typeface="Calibri" pitchFamily="34" charset="0"/>
              </a:rPr>
              <a:t>Jenis-jenis</a:t>
            </a:r>
            <a:r>
              <a:rPr lang="en-US" dirty="0" smtClean="0">
                <a:latin typeface="Calibri" pitchFamily="34" charset="0"/>
              </a:rPr>
              <a:t> </a:t>
            </a:r>
            <a:r>
              <a:rPr lang="en-US" dirty="0" err="1" smtClean="0">
                <a:latin typeface="Calibri" pitchFamily="34" charset="0"/>
              </a:rPr>
              <a:t>utang</a:t>
            </a:r>
            <a:r>
              <a:rPr lang="en-US" dirty="0" smtClean="0">
                <a:latin typeface="Calibri" pitchFamily="34" charset="0"/>
              </a:rPr>
              <a:t> </a:t>
            </a:r>
            <a:r>
              <a:rPr lang="en-US" dirty="0" err="1" smtClean="0">
                <a:latin typeface="Calibri" pitchFamily="34" charset="0"/>
              </a:rPr>
              <a:t>obligasi</a:t>
            </a:r>
            <a:r>
              <a:rPr lang="en-US" dirty="0" smtClean="0">
                <a:latin typeface="Calibri" pitchFamily="34" charset="0"/>
              </a:rPr>
              <a:t>:</a:t>
            </a: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Secured bond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dengan</a:t>
            </a:r>
            <a:r>
              <a:rPr lang="en-US" dirty="0" smtClean="0">
                <a:latin typeface="Calibri" pitchFamily="34" charset="0"/>
              </a:rPr>
              <a:t> </a:t>
            </a:r>
            <a:r>
              <a:rPr lang="en-US" dirty="0" err="1" smtClean="0">
                <a:latin typeface="Calibri" pitchFamily="34" charset="0"/>
              </a:rPr>
              <a:t>jaminan</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Unsecured bond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tanpa</a:t>
            </a:r>
            <a:r>
              <a:rPr lang="en-US" dirty="0" smtClean="0">
                <a:latin typeface="Calibri" pitchFamily="34" charset="0"/>
              </a:rPr>
              <a:t> </a:t>
            </a:r>
            <a:r>
              <a:rPr lang="en-US" dirty="0" err="1" smtClean="0">
                <a:latin typeface="Calibri" pitchFamily="34" charset="0"/>
              </a:rPr>
              <a:t>jaminan</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Term bond – </a:t>
            </a:r>
            <a:r>
              <a:rPr lang="en-US" dirty="0" err="1" smtClean="0">
                <a:latin typeface="Calibri" pitchFamily="34" charset="0"/>
              </a:rPr>
              <a:t>obligasi</a:t>
            </a:r>
            <a:r>
              <a:rPr lang="en-US" dirty="0" smtClean="0">
                <a:latin typeface="Calibri" pitchFamily="34" charset="0"/>
              </a:rPr>
              <a:t> yang </a:t>
            </a:r>
            <a:r>
              <a:rPr lang="en-US" dirty="0" err="1" smtClean="0">
                <a:latin typeface="Calibri" pitchFamily="34" charset="0"/>
              </a:rPr>
              <a:t>jatuh</a:t>
            </a:r>
            <a:r>
              <a:rPr lang="en-US" dirty="0" smtClean="0">
                <a:latin typeface="Calibri" pitchFamily="34" charset="0"/>
              </a:rPr>
              <a:t> tempo </a:t>
            </a:r>
            <a:r>
              <a:rPr lang="en-US" dirty="0" err="1" smtClean="0">
                <a:latin typeface="Calibri" pitchFamily="34" charset="0"/>
              </a:rPr>
              <a:t>sekaligus</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Serial bond – </a:t>
            </a:r>
            <a:r>
              <a:rPr lang="en-US" dirty="0" err="1" smtClean="0">
                <a:latin typeface="Calibri" pitchFamily="34" charset="0"/>
              </a:rPr>
              <a:t>obligasi</a:t>
            </a:r>
            <a:r>
              <a:rPr lang="en-US" dirty="0" smtClean="0">
                <a:latin typeface="Calibri" pitchFamily="34" charset="0"/>
              </a:rPr>
              <a:t> yang </a:t>
            </a:r>
            <a:r>
              <a:rPr lang="en-US" dirty="0" err="1" smtClean="0">
                <a:latin typeface="Calibri" pitchFamily="34" charset="0"/>
              </a:rPr>
              <a:t>jatuh</a:t>
            </a:r>
            <a:r>
              <a:rPr lang="en-US" dirty="0" smtClean="0">
                <a:latin typeface="Calibri" pitchFamily="34" charset="0"/>
              </a:rPr>
              <a:t> tempo </a:t>
            </a:r>
            <a:r>
              <a:rPr lang="en-US" dirty="0" err="1" smtClean="0">
                <a:latin typeface="Calibri" pitchFamily="34" charset="0"/>
              </a:rPr>
              <a:t>bertahap</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Registered bond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dengan</a:t>
            </a:r>
            <a:r>
              <a:rPr lang="en-US" dirty="0" smtClean="0">
                <a:latin typeface="Calibri" pitchFamily="34" charset="0"/>
              </a:rPr>
              <a:t> </a:t>
            </a:r>
            <a:r>
              <a:rPr lang="en-US" dirty="0" err="1" smtClean="0">
                <a:latin typeface="Calibri" pitchFamily="34" charset="0"/>
              </a:rPr>
              <a:t>nama</a:t>
            </a:r>
            <a:r>
              <a:rPr lang="en-US" dirty="0" smtClean="0">
                <a:latin typeface="Calibri" pitchFamily="34" charset="0"/>
              </a:rPr>
              <a:t> </a:t>
            </a:r>
            <a:r>
              <a:rPr lang="en-US" dirty="0" err="1" smtClean="0">
                <a:latin typeface="Calibri" pitchFamily="34" charset="0"/>
              </a:rPr>
              <a:t>pemilik</a:t>
            </a:r>
            <a:r>
              <a:rPr lang="en-US" dirty="0" smtClean="0">
                <a:latin typeface="Calibri" pitchFamily="34" charset="0"/>
              </a:rPr>
              <a:t> </a:t>
            </a:r>
            <a:r>
              <a:rPr lang="en-US" dirty="0" err="1" smtClean="0">
                <a:latin typeface="Calibri" pitchFamily="34" charset="0"/>
              </a:rPr>
              <a:t>tertulis</a:t>
            </a:r>
            <a:r>
              <a:rPr lang="en-US" dirty="0" smtClean="0">
                <a:latin typeface="Calibri" pitchFamily="34" charset="0"/>
              </a:rPr>
              <a:t>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atas</a:t>
            </a:r>
            <a:r>
              <a:rPr lang="en-US" dirty="0" smtClean="0">
                <a:latin typeface="Calibri" pitchFamily="34" charset="0"/>
              </a:rPr>
              <a:t> </a:t>
            </a:r>
            <a:r>
              <a:rPr lang="en-US" dirty="0" err="1" smtClean="0">
                <a:latin typeface="Calibri" pitchFamily="34" charset="0"/>
              </a:rPr>
              <a:t>nama</a:t>
            </a:r>
            <a:r>
              <a:rPr lang="en-US" dirty="0" smtClean="0">
                <a:latin typeface="Calibri" pitchFamily="34" charset="0"/>
              </a:rPr>
              <a:t>)</a:t>
            </a: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Bearer bond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dengan</a:t>
            </a:r>
            <a:r>
              <a:rPr lang="en-US" dirty="0" smtClean="0">
                <a:latin typeface="Calibri" pitchFamily="34" charset="0"/>
              </a:rPr>
              <a:t> </a:t>
            </a:r>
            <a:r>
              <a:rPr lang="en-US" dirty="0" err="1" smtClean="0">
                <a:latin typeface="Calibri" pitchFamily="34" charset="0"/>
              </a:rPr>
              <a:t>nama</a:t>
            </a:r>
            <a:r>
              <a:rPr lang="en-US" dirty="0" smtClean="0">
                <a:latin typeface="Calibri" pitchFamily="34" charset="0"/>
              </a:rPr>
              <a:t> </a:t>
            </a:r>
            <a:r>
              <a:rPr lang="en-US" dirty="0" err="1" smtClean="0">
                <a:latin typeface="Calibri" pitchFamily="34" charset="0"/>
              </a:rPr>
              <a:t>pemilik</a:t>
            </a:r>
            <a:r>
              <a:rPr lang="en-US" dirty="0" smtClean="0">
                <a:latin typeface="Calibri" pitchFamily="34" charset="0"/>
              </a:rPr>
              <a:t> </a:t>
            </a:r>
            <a:r>
              <a:rPr lang="en-US" dirty="0" err="1" smtClean="0">
                <a:latin typeface="Calibri" pitchFamily="34" charset="0"/>
              </a:rPr>
              <a:t>tidak</a:t>
            </a:r>
            <a:r>
              <a:rPr lang="en-US" dirty="0" smtClean="0">
                <a:latin typeface="Calibri" pitchFamily="34" charset="0"/>
              </a:rPr>
              <a:t> </a:t>
            </a:r>
            <a:r>
              <a:rPr lang="en-US" dirty="0" err="1" smtClean="0">
                <a:latin typeface="Calibri" pitchFamily="34" charset="0"/>
              </a:rPr>
              <a:t>tertulis</a:t>
            </a:r>
            <a:r>
              <a:rPr lang="en-US" dirty="0" smtClean="0">
                <a:latin typeface="Calibri" pitchFamily="34" charset="0"/>
              </a:rPr>
              <a:t>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atas</a:t>
            </a:r>
            <a:r>
              <a:rPr lang="en-US" dirty="0" smtClean="0">
                <a:latin typeface="Calibri" pitchFamily="34" charset="0"/>
              </a:rPr>
              <a:t> </a:t>
            </a:r>
            <a:r>
              <a:rPr lang="en-US" dirty="0" err="1" smtClean="0">
                <a:latin typeface="Calibri" pitchFamily="34" charset="0"/>
              </a:rPr>
              <a:t>unjuk</a:t>
            </a:r>
            <a:r>
              <a:rPr lang="en-US" dirty="0" smtClean="0">
                <a:latin typeface="Calibri" pitchFamily="34" charset="0"/>
              </a:rPr>
              <a:t>)</a:t>
            </a:r>
          </a:p>
          <a:p>
            <a:pPr marL="398463" indent="-398463" eaLnBrk="1" hangingPunct="1">
              <a:spcBef>
                <a:spcPct val="0"/>
              </a:spcBef>
              <a:buClr>
                <a:srgbClr val="FF0000"/>
              </a:buClr>
              <a:buFont typeface="Wingdings" pitchFamily="2" charset="2"/>
              <a:buChar char="q"/>
              <a:defRPr/>
            </a:pPr>
            <a:r>
              <a:rPr lang="en-US" dirty="0" smtClean="0">
                <a:latin typeface="Calibri" pitchFamily="34" charset="0"/>
              </a:rPr>
              <a:t>Callable bond – </a:t>
            </a:r>
            <a:r>
              <a:rPr lang="en-US" dirty="0" err="1" smtClean="0">
                <a:latin typeface="Calibri" pitchFamily="34" charset="0"/>
              </a:rPr>
              <a:t>obligasi</a:t>
            </a:r>
            <a:r>
              <a:rPr lang="en-US" dirty="0" smtClean="0">
                <a:latin typeface="Calibri" pitchFamily="34" charset="0"/>
              </a:rPr>
              <a:t> yang </a:t>
            </a:r>
            <a:r>
              <a:rPr lang="en-US" dirty="0" err="1" smtClean="0">
                <a:latin typeface="Calibri" pitchFamily="34" charset="0"/>
              </a:rPr>
              <a:t>dapat</a:t>
            </a:r>
            <a:r>
              <a:rPr lang="en-US" dirty="0" smtClean="0">
                <a:latin typeface="Calibri" pitchFamily="34" charset="0"/>
              </a:rPr>
              <a:t> </a:t>
            </a:r>
            <a:r>
              <a:rPr lang="en-US" dirty="0" err="1" smtClean="0">
                <a:latin typeface="Calibri" pitchFamily="34" charset="0"/>
              </a:rPr>
              <a:t>ditukar</a:t>
            </a:r>
            <a:r>
              <a:rPr lang="en-US" dirty="0" smtClean="0">
                <a:latin typeface="Calibri" pitchFamily="34" charset="0"/>
              </a:rPr>
              <a:t> </a:t>
            </a:r>
            <a:r>
              <a:rPr lang="en-US" dirty="0" err="1" smtClean="0">
                <a:latin typeface="Calibri" pitchFamily="34" charset="0"/>
              </a:rPr>
              <a:t>dengan</a:t>
            </a:r>
            <a:r>
              <a:rPr lang="en-US" dirty="0" smtClean="0">
                <a:latin typeface="Calibri" pitchFamily="34" charset="0"/>
              </a:rPr>
              <a:t> </a:t>
            </a:r>
            <a:r>
              <a:rPr lang="en-US" dirty="0" err="1" smtClean="0">
                <a:latin typeface="Calibri" pitchFamily="34" charset="0"/>
              </a:rPr>
              <a:t>saham</a:t>
            </a:r>
            <a:endParaRPr lang="en-US" dirty="0" smtClean="0">
              <a:latin typeface="Calibri" pitchFamily="34" charset="0"/>
            </a:endParaRPr>
          </a:p>
          <a:p>
            <a:pPr marL="0" indent="0" eaLnBrk="1" hangingPunct="1">
              <a:spcBef>
                <a:spcPct val="0"/>
              </a:spcBef>
              <a:buFont typeface="Wingdings" pitchFamily="2" charset="2"/>
              <a:buNone/>
              <a:defRPr/>
            </a:pPr>
            <a:endParaRPr lang="en-US" dirty="0" smtClean="0">
              <a:latin typeface="Calibri" pitchFamily="34" charset="0"/>
            </a:endParaRPr>
          </a:p>
          <a:p>
            <a:pPr marL="0" indent="0" eaLnBrk="1" hangingPunct="1">
              <a:spcBef>
                <a:spcPct val="0"/>
              </a:spcBef>
              <a:buFont typeface="Wingdings" pitchFamily="2" charset="2"/>
              <a:buNone/>
              <a:defRPr/>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A4B6756B-E7D8-42BE-A3F1-EB8DC8500CDF}" type="slidenum">
              <a:rPr lang="en-US" smtClean="0"/>
              <a:pPr/>
              <a:t>23</a:t>
            </a:fld>
            <a:endParaRPr lang="en-US" smtClean="0"/>
          </a:p>
        </p:txBody>
      </p:sp>
      <p:sp>
        <p:nvSpPr>
          <p:cNvPr id="8195" name="Rectangle 2"/>
          <p:cNvSpPr>
            <a:spLocks noGrp="1" noChangeArrowheads="1"/>
          </p:cNvSpPr>
          <p:nvPr>
            <p:ph type="title"/>
          </p:nvPr>
        </p:nvSpPr>
        <p:spPr>
          <a:xfrm>
            <a:off x="457200" y="533400"/>
            <a:ext cx="5257800" cy="533400"/>
          </a:xfrm>
        </p:spPr>
        <p:txBody>
          <a:bodyPr/>
          <a:lstStyle/>
          <a:p>
            <a:pPr eaLnBrk="1" hangingPunct="1"/>
            <a:r>
              <a:rPr lang="en-US" sz="2800" b="1" dirty="0" smtClean="0">
                <a:solidFill>
                  <a:srgbClr val="002060"/>
                </a:solidFill>
                <a:latin typeface="Calibri" pitchFamily="34" charset="0"/>
              </a:rPr>
              <a:t> OBLIGASI </a:t>
            </a:r>
            <a:r>
              <a:rPr lang="en-US" sz="2800" b="1" dirty="0" err="1" smtClean="0">
                <a:solidFill>
                  <a:srgbClr val="002060"/>
                </a:solidFill>
                <a:latin typeface="Calibri" pitchFamily="34" charset="0"/>
              </a:rPr>
              <a:t>vs</a:t>
            </a:r>
            <a:r>
              <a:rPr lang="en-US" sz="2800" b="1" dirty="0" smtClean="0">
                <a:solidFill>
                  <a:srgbClr val="002060"/>
                </a:solidFill>
                <a:latin typeface="Calibri" pitchFamily="34" charset="0"/>
              </a:rPr>
              <a:t> SAHAM</a:t>
            </a:r>
          </a:p>
        </p:txBody>
      </p:sp>
      <p:sp>
        <p:nvSpPr>
          <p:cNvPr id="5124" name="Rectangle 3"/>
          <p:cNvSpPr>
            <a:spLocks noGrp="1" noChangeArrowheads="1"/>
          </p:cNvSpPr>
          <p:nvPr>
            <p:ph type="body" idx="1"/>
          </p:nvPr>
        </p:nvSpPr>
        <p:spPr>
          <a:xfrm>
            <a:off x="381000" y="1219200"/>
            <a:ext cx="8382000" cy="5105400"/>
          </a:xfrm>
        </p:spPr>
        <p:txBody>
          <a:bodyPr>
            <a:normAutofit lnSpcReduction="10000"/>
          </a:bodyPr>
          <a:lstStyle/>
          <a:p>
            <a:pPr marL="398463" indent="-398463" eaLnBrk="1" hangingPunct="1">
              <a:spcBef>
                <a:spcPct val="0"/>
              </a:spcBef>
              <a:buClr>
                <a:srgbClr val="FF0000"/>
              </a:buClr>
              <a:buFont typeface="Wingdings" pitchFamily="2" charset="2"/>
              <a:buChar char="q"/>
              <a:defRPr/>
            </a:pPr>
            <a:r>
              <a:rPr lang="en-US" dirty="0" err="1" smtClean="0">
                <a:latin typeface="Calibri" pitchFamily="34" charset="0"/>
              </a:rPr>
              <a:t>Klaim</a:t>
            </a:r>
            <a:r>
              <a:rPr lang="en-US" dirty="0" smtClean="0">
                <a:latin typeface="Calibri" pitchFamily="34" charset="0"/>
              </a:rPr>
              <a:t> </a:t>
            </a:r>
            <a:r>
              <a:rPr lang="en-US" dirty="0" err="1" smtClean="0">
                <a:latin typeface="Calibri" pitchFamily="34" charset="0"/>
              </a:rPr>
              <a:t>terhadap</a:t>
            </a:r>
            <a:r>
              <a:rPr lang="en-US" dirty="0" smtClean="0">
                <a:latin typeface="Calibri" pitchFamily="34" charset="0"/>
              </a:rPr>
              <a:t> </a:t>
            </a:r>
            <a:r>
              <a:rPr lang="en-US" dirty="0" err="1" smtClean="0">
                <a:latin typeface="Calibri" pitchFamily="34" charset="0"/>
              </a:rPr>
              <a:t>perusahaan</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klaim</a:t>
            </a:r>
            <a:r>
              <a:rPr lang="en-US" dirty="0" smtClean="0">
                <a:latin typeface="Calibri" pitchFamily="34" charset="0"/>
              </a:rPr>
              <a:t> </a:t>
            </a:r>
            <a:r>
              <a:rPr lang="en-US" dirty="0" err="1" smtClean="0">
                <a:latin typeface="Calibri" pitchFamily="34" charset="0"/>
              </a:rPr>
              <a:t>spesifik</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Saham</a:t>
            </a:r>
            <a:r>
              <a:rPr lang="en-US" dirty="0" smtClean="0">
                <a:latin typeface="Calibri" pitchFamily="34" charset="0"/>
              </a:rPr>
              <a:t>: </a:t>
            </a:r>
            <a:r>
              <a:rPr lang="en-US" dirty="0" err="1" smtClean="0">
                <a:latin typeface="Calibri" pitchFamily="34" charset="0"/>
              </a:rPr>
              <a:t>klaim</a:t>
            </a:r>
            <a:r>
              <a:rPr lang="en-US" dirty="0" smtClean="0">
                <a:latin typeface="Calibri" pitchFamily="34" charset="0"/>
              </a:rPr>
              <a:t> </a:t>
            </a:r>
            <a:r>
              <a:rPr lang="en-US" dirty="0" err="1" smtClean="0">
                <a:latin typeface="Calibri" pitchFamily="34" charset="0"/>
              </a:rPr>
              <a:t>tidak</a:t>
            </a:r>
            <a:r>
              <a:rPr lang="en-US" dirty="0" smtClean="0">
                <a:latin typeface="Calibri" pitchFamily="34" charset="0"/>
              </a:rPr>
              <a:t> </a:t>
            </a:r>
            <a:r>
              <a:rPr lang="en-US" dirty="0" err="1" smtClean="0">
                <a:latin typeface="Calibri" pitchFamily="34" charset="0"/>
              </a:rPr>
              <a:t>spesifik</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err="1" smtClean="0">
                <a:latin typeface="Calibri" pitchFamily="34" charset="0"/>
              </a:rPr>
              <a:t>Hak</a:t>
            </a:r>
            <a:r>
              <a:rPr lang="en-US" dirty="0" smtClean="0">
                <a:latin typeface="Calibri" pitchFamily="34" charset="0"/>
              </a:rPr>
              <a:t> </a:t>
            </a:r>
            <a:r>
              <a:rPr lang="en-US" dirty="0" err="1" smtClean="0">
                <a:latin typeface="Calibri" pitchFamily="34" charset="0"/>
              </a:rPr>
              <a:t>suara</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tidak</a:t>
            </a:r>
            <a:r>
              <a:rPr lang="en-US" dirty="0" smtClean="0">
                <a:latin typeface="Calibri" pitchFamily="34" charset="0"/>
              </a:rPr>
              <a:t> </a:t>
            </a:r>
            <a:r>
              <a:rPr lang="en-US" dirty="0" err="1" smtClean="0">
                <a:latin typeface="Calibri" pitchFamily="34" charset="0"/>
              </a:rPr>
              <a:t>ada</a:t>
            </a:r>
            <a:r>
              <a:rPr lang="en-US" dirty="0" smtClean="0">
                <a:latin typeface="Calibri" pitchFamily="34" charset="0"/>
              </a:rPr>
              <a:t> </a:t>
            </a:r>
            <a:r>
              <a:rPr lang="en-US" dirty="0" err="1" smtClean="0">
                <a:latin typeface="Calibri" pitchFamily="34" charset="0"/>
              </a:rPr>
              <a:t>hak</a:t>
            </a:r>
            <a:r>
              <a:rPr lang="en-US" dirty="0" smtClean="0">
                <a:latin typeface="Calibri" pitchFamily="34" charset="0"/>
              </a:rPr>
              <a:t> </a:t>
            </a:r>
            <a:r>
              <a:rPr lang="en-US" dirty="0" err="1" smtClean="0">
                <a:latin typeface="Calibri" pitchFamily="34" charset="0"/>
              </a:rPr>
              <a:t>suara</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Saham</a:t>
            </a:r>
            <a:r>
              <a:rPr lang="en-US" dirty="0" smtClean="0">
                <a:latin typeface="Calibri" pitchFamily="34" charset="0"/>
              </a:rPr>
              <a:t>: </a:t>
            </a:r>
            <a:r>
              <a:rPr lang="en-US" dirty="0" err="1" smtClean="0">
                <a:latin typeface="Calibri" pitchFamily="34" charset="0"/>
              </a:rPr>
              <a:t>ada</a:t>
            </a:r>
            <a:r>
              <a:rPr lang="en-US" dirty="0" smtClean="0">
                <a:latin typeface="Calibri" pitchFamily="34" charset="0"/>
              </a:rPr>
              <a:t> </a:t>
            </a:r>
            <a:r>
              <a:rPr lang="en-US" dirty="0" err="1" smtClean="0">
                <a:latin typeface="Calibri" pitchFamily="34" charset="0"/>
              </a:rPr>
              <a:t>hak</a:t>
            </a:r>
            <a:r>
              <a:rPr lang="en-US" dirty="0" smtClean="0">
                <a:latin typeface="Calibri" pitchFamily="34" charset="0"/>
              </a:rPr>
              <a:t> </a:t>
            </a:r>
            <a:r>
              <a:rPr lang="en-US" dirty="0" err="1" smtClean="0">
                <a:latin typeface="Calibri" pitchFamily="34" charset="0"/>
              </a:rPr>
              <a:t>suara</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err="1" smtClean="0">
                <a:latin typeface="Calibri" pitchFamily="34" charset="0"/>
              </a:rPr>
              <a:t>Aliran</a:t>
            </a:r>
            <a:r>
              <a:rPr lang="en-US" dirty="0" smtClean="0">
                <a:latin typeface="Calibri" pitchFamily="34" charset="0"/>
              </a:rPr>
              <a:t> </a:t>
            </a:r>
            <a:r>
              <a:rPr lang="en-US" dirty="0" err="1" smtClean="0">
                <a:latin typeface="Calibri" pitchFamily="34" charset="0"/>
              </a:rPr>
              <a:t>kas</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ada</a:t>
            </a:r>
            <a:r>
              <a:rPr lang="en-US" dirty="0" smtClean="0">
                <a:latin typeface="Calibri" pitchFamily="34" charset="0"/>
              </a:rPr>
              <a:t> </a:t>
            </a:r>
            <a:r>
              <a:rPr lang="en-US" dirty="0" err="1" smtClean="0">
                <a:latin typeface="Calibri" pitchFamily="34" charset="0"/>
              </a:rPr>
              <a:t>kepastian</a:t>
            </a:r>
            <a:r>
              <a:rPr lang="en-US" dirty="0" smtClean="0">
                <a:latin typeface="Calibri" pitchFamily="34" charset="0"/>
              </a:rPr>
              <a:t> </a:t>
            </a:r>
            <a:r>
              <a:rPr lang="en-US" dirty="0" err="1" smtClean="0">
                <a:latin typeface="Calibri" pitchFamily="34" charset="0"/>
              </a:rPr>
              <a:t>aliran</a:t>
            </a:r>
            <a:r>
              <a:rPr lang="en-US" dirty="0" smtClean="0">
                <a:latin typeface="Calibri" pitchFamily="34" charset="0"/>
              </a:rPr>
              <a:t> </a:t>
            </a:r>
            <a:r>
              <a:rPr lang="en-US" dirty="0" err="1" smtClean="0">
                <a:latin typeface="Calibri" pitchFamily="34" charset="0"/>
              </a:rPr>
              <a:t>kas</a:t>
            </a:r>
            <a:r>
              <a:rPr lang="en-US" dirty="0" smtClean="0">
                <a:latin typeface="Calibri" pitchFamily="34" charset="0"/>
              </a:rPr>
              <a:t> </a:t>
            </a:r>
            <a:r>
              <a:rPr lang="en-US" dirty="0" err="1" smtClean="0">
                <a:latin typeface="Calibri" pitchFamily="34" charset="0"/>
              </a:rPr>
              <a:t>bunga</a:t>
            </a:r>
            <a:r>
              <a:rPr lang="en-US" dirty="0" smtClean="0">
                <a:latin typeface="Calibri" pitchFamily="34" charset="0"/>
              </a:rPr>
              <a:t> </a:t>
            </a:r>
            <a:r>
              <a:rPr lang="en-US" dirty="0" err="1" smtClean="0">
                <a:latin typeface="Calibri" pitchFamily="34" charset="0"/>
              </a:rPr>
              <a:t>dan</a:t>
            </a:r>
            <a:r>
              <a:rPr lang="en-US" dirty="0" smtClean="0">
                <a:latin typeface="Calibri" pitchFamily="34" charset="0"/>
              </a:rPr>
              <a:t> </a:t>
            </a:r>
            <a:r>
              <a:rPr lang="en-US" dirty="0" err="1" smtClean="0">
                <a:latin typeface="Calibri" pitchFamily="34" charset="0"/>
              </a:rPr>
              <a:t>pokok</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Saham</a:t>
            </a:r>
            <a:r>
              <a:rPr lang="en-US" dirty="0" smtClean="0">
                <a:latin typeface="Calibri" pitchFamily="34" charset="0"/>
              </a:rPr>
              <a:t>: </a:t>
            </a:r>
            <a:r>
              <a:rPr lang="en-US" dirty="0" err="1" smtClean="0">
                <a:latin typeface="Calibri" pitchFamily="34" charset="0"/>
              </a:rPr>
              <a:t>tidak</a:t>
            </a:r>
            <a:r>
              <a:rPr lang="en-US" dirty="0" smtClean="0">
                <a:latin typeface="Calibri" pitchFamily="34" charset="0"/>
              </a:rPr>
              <a:t> </a:t>
            </a:r>
            <a:r>
              <a:rPr lang="en-US" dirty="0" err="1" smtClean="0">
                <a:latin typeface="Calibri" pitchFamily="34" charset="0"/>
              </a:rPr>
              <a:t>ada</a:t>
            </a:r>
            <a:r>
              <a:rPr lang="en-US" dirty="0" smtClean="0">
                <a:latin typeface="Calibri" pitchFamily="34" charset="0"/>
              </a:rPr>
              <a:t> </a:t>
            </a:r>
            <a:r>
              <a:rPr lang="en-US" dirty="0" err="1" smtClean="0">
                <a:latin typeface="Calibri" pitchFamily="34" charset="0"/>
              </a:rPr>
              <a:t>kepastian</a:t>
            </a:r>
            <a:r>
              <a:rPr lang="en-US" dirty="0" smtClean="0">
                <a:latin typeface="Calibri" pitchFamily="34" charset="0"/>
              </a:rPr>
              <a:t> </a:t>
            </a:r>
            <a:r>
              <a:rPr lang="en-US" dirty="0" err="1" smtClean="0">
                <a:latin typeface="Calibri" pitchFamily="34" charset="0"/>
              </a:rPr>
              <a:t>aliran</a:t>
            </a:r>
            <a:r>
              <a:rPr lang="en-US" dirty="0" smtClean="0">
                <a:latin typeface="Calibri" pitchFamily="34" charset="0"/>
              </a:rPr>
              <a:t> </a:t>
            </a:r>
            <a:r>
              <a:rPr lang="en-US" dirty="0" err="1" smtClean="0">
                <a:latin typeface="Calibri" pitchFamily="34" charset="0"/>
              </a:rPr>
              <a:t>kas</a:t>
            </a:r>
            <a:r>
              <a:rPr lang="en-US" dirty="0" smtClean="0">
                <a:latin typeface="Calibri" pitchFamily="34" charset="0"/>
              </a:rPr>
              <a:t> </a:t>
            </a:r>
            <a:r>
              <a:rPr lang="en-US" dirty="0" err="1" smtClean="0">
                <a:latin typeface="Calibri" pitchFamily="34" charset="0"/>
              </a:rPr>
              <a:t>dividen</a:t>
            </a:r>
            <a:endParaRPr lang="en-US" dirty="0" smtClean="0">
              <a:latin typeface="Calibri" pitchFamily="34" charset="0"/>
            </a:endParaRPr>
          </a:p>
          <a:p>
            <a:pPr marL="398463" indent="-398463" eaLnBrk="1" hangingPunct="1">
              <a:spcBef>
                <a:spcPct val="0"/>
              </a:spcBef>
              <a:buClr>
                <a:srgbClr val="FF0000"/>
              </a:buClr>
              <a:buFont typeface="Wingdings" pitchFamily="2" charset="2"/>
              <a:buChar char="q"/>
              <a:defRPr/>
            </a:pPr>
            <a:r>
              <a:rPr lang="en-US" dirty="0" err="1" smtClean="0">
                <a:latin typeface="Calibri" pitchFamily="34" charset="0"/>
              </a:rPr>
              <a:t>Kewajiban</a:t>
            </a:r>
            <a:r>
              <a:rPr lang="en-US" dirty="0" smtClean="0">
                <a:latin typeface="Calibri" pitchFamily="34" charset="0"/>
              </a:rPr>
              <a:t> </a:t>
            </a:r>
            <a:r>
              <a:rPr lang="en-US" dirty="0" err="1" smtClean="0">
                <a:latin typeface="Calibri" pitchFamily="34" charset="0"/>
              </a:rPr>
              <a:t>mengembalikan</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Obligasi</a:t>
            </a:r>
            <a:r>
              <a:rPr lang="en-US" dirty="0" smtClean="0">
                <a:latin typeface="Calibri" pitchFamily="34" charset="0"/>
              </a:rPr>
              <a:t>: </a:t>
            </a:r>
            <a:r>
              <a:rPr lang="en-US" dirty="0" err="1" smtClean="0">
                <a:latin typeface="Calibri" pitchFamily="34" charset="0"/>
              </a:rPr>
              <a:t>harus</a:t>
            </a:r>
            <a:r>
              <a:rPr lang="en-US" dirty="0" smtClean="0">
                <a:latin typeface="Calibri" pitchFamily="34" charset="0"/>
              </a:rPr>
              <a:t> </a:t>
            </a:r>
            <a:r>
              <a:rPr lang="en-US" dirty="0" err="1" smtClean="0">
                <a:latin typeface="Calibri" pitchFamily="34" charset="0"/>
              </a:rPr>
              <a:t>dikembalikan</a:t>
            </a:r>
            <a:endParaRPr lang="en-US" dirty="0" smtClean="0">
              <a:latin typeface="Calibri" pitchFamily="34" charset="0"/>
            </a:endParaRPr>
          </a:p>
          <a:p>
            <a:pPr marL="398463" indent="-398463" eaLnBrk="1" hangingPunct="1">
              <a:spcBef>
                <a:spcPct val="0"/>
              </a:spcBef>
              <a:buClr>
                <a:srgbClr val="FF0000"/>
              </a:buClr>
              <a:buFont typeface="Wingdings" pitchFamily="2" charset="2"/>
              <a:buNone/>
              <a:defRPr/>
            </a:pPr>
            <a:r>
              <a:rPr lang="en-US" dirty="0" smtClean="0">
                <a:latin typeface="Calibri" pitchFamily="34" charset="0"/>
              </a:rPr>
              <a:t>	- </a:t>
            </a:r>
            <a:r>
              <a:rPr lang="en-US" dirty="0" err="1" smtClean="0">
                <a:latin typeface="Calibri" pitchFamily="34" charset="0"/>
              </a:rPr>
              <a:t>Saham</a:t>
            </a:r>
            <a:r>
              <a:rPr lang="en-US" dirty="0" smtClean="0">
                <a:latin typeface="Calibri" pitchFamily="34" charset="0"/>
              </a:rPr>
              <a:t>: </a:t>
            </a:r>
            <a:r>
              <a:rPr lang="en-US" dirty="0" err="1" smtClean="0">
                <a:latin typeface="Calibri" pitchFamily="34" charset="0"/>
              </a:rPr>
              <a:t>tidak</a:t>
            </a:r>
            <a:r>
              <a:rPr lang="en-US" dirty="0" smtClean="0">
                <a:latin typeface="Calibri" pitchFamily="34" charset="0"/>
              </a:rPr>
              <a:t> </a:t>
            </a:r>
            <a:r>
              <a:rPr lang="en-US" dirty="0" err="1" smtClean="0">
                <a:latin typeface="Calibri" pitchFamily="34" charset="0"/>
              </a:rPr>
              <a:t>perlu</a:t>
            </a:r>
            <a:r>
              <a:rPr lang="en-US" dirty="0" smtClean="0">
                <a:latin typeface="Calibri" pitchFamily="34" charset="0"/>
              </a:rPr>
              <a:t> </a:t>
            </a:r>
            <a:r>
              <a:rPr lang="en-US" dirty="0" err="1" smtClean="0">
                <a:latin typeface="Calibri" pitchFamily="34" charset="0"/>
              </a:rPr>
              <a:t>dikembalikan</a:t>
            </a:r>
            <a:endParaRPr lang="en-US" dirty="0" smtClean="0">
              <a:latin typeface="Calibri" pitchFamily="34" charset="0"/>
            </a:endParaRPr>
          </a:p>
          <a:p>
            <a:pPr marL="0" indent="0" eaLnBrk="1" hangingPunct="1">
              <a:spcBef>
                <a:spcPct val="0"/>
              </a:spcBef>
              <a:buFont typeface="Wingdings" pitchFamily="2" charset="2"/>
              <a:buNone/>
              <a:defRPr/>
            </a:pPr>
            <a:endParaRPr lang="en-US" dirty="0" smtClean="0">
              <a:latin typeface="Calibri" pitchFamily="34" charset="0"/>
            </a:endParaRPr>
          </a:p>
          <a:p>
            <a:pPr marL="0" indent="0" eaLnBrk="1" hangingPunct="1">
              <a:spcBef>
                <a:spcPct val="0"/>
              </a:spcBef>
              <a:buFont typeface="Wingdings" pitchFamily="2" charset="2"/>
              <a:buNone/>
              <a:defRPr/>
            </a:pPr>
            <a:endParaRPr lang="en-US" dirty="0" smtClean="0">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9209A38-B431-4DE6-ADC5-E3494D42CB3B}" type="slidenum">
              <a:rPr lang="en-US"/>
              <a:pPr/>
              <a:t>24</a:t>
            </a:fld>
            <a:endParaRPr lang="en-US"/>
          </a:p>
        </p:txBody>
      </p:sp>
      <p:sp>
        <p:nvSpPr>
          <p:cNvPr id="104454" name="Text Box 6"/>
          <p:cNvSpPr txBox="1">
            <a:spLocks noGrp="1" noChangeArrowheads="1"/>
          </p:cNvSpPr>
          <p:nvPr>
            <p:ph type="body" idx="1"/>
          </p:nvPr>
        </p:nvSpPr>
        <p:spPr>
          <a:xfrm>
            <a:off x="403224" y="381000"/>
            <a:ext cx="8283575" cy="3886200"/>
          </a:xfrm>
          <a:noFill/>
          <a:ln/>
        </p:spPr>
        <p:txBody>
          <a:bodyPr/>
          <a:lstStyle/>
          <a:p>
            <a:pPr marL="0" indent="0">
              <a:buFontTx/>
              <a:buNone/>
            </a:pPr>
            <a:r>
              <a:rPr lang="en-US" sz="2300" b="1" i="1" u="sng" dirty="0" err="1" smtClean="0"/>
              <a:t>Kelebihan</a:t>
            </a:r>
            <a:r>
              <a:rPr lang="en-US" sz="2300" b="1" i="1" u="sng" dirty="0" smtClean="0"/>
              <a:t> </a:t>
            </a:r>
            <a:r>
              <a:rPr lang="en-US" sz="2300" b="1" i="1" u="sng" dirty="0" err="1"/>
              <a:t>dan</a:t>
            </a:r>
            <a:r>
              <a:rPr lang="en-US" sz="2300" b="1" i="1" u="sng" dirty="0"/>
              <a:t> </a:t>
            </a:r>
            <a:r>
              <a:rPr lang="en-US" sz="2300" b="1" i="1" u="sng" dirty="0" err="1"/>
              <a:t>Kelemahan</a:t>
            </a:r>
            <a:r>
              <a:rPr lang="en-US" sz="2300" b="1" i="1" u="sng" dirty="0"/>
              <a:t> Long Term Debt </a:t>
            </a:r>
            <a:r>
              <a:rPr lang="en-US" sz="2300" b="1" i="1" u="sng" dirty="0" err="1"/>
              <a:t>atau</a:t>
            </a:r>
            <a:r>
              <a:rPr lang="en-US" sz="2300" b="1" i="1" u="sng" dirty="0"/>
              <a:t> </a:t>
            </a:r>
            <a:r>
              <a:rPr lang="en-US" sz="2300" b="1" i="1" u="sng" dirty="0" err="1"/>
              <a:t>Obligasi</a:t>
            </a:r>
            <a:r>
              <a:rPr lang="en-US" sz="2300" b="1" i="1" u="sng" dirty="0"/>
              <a:t>(Bond)</a:t>
            </a:r>
          </a:p>
          <a:p>
            <a:pPr marL="0" indent="0">
              <a:buFontTx/>
              <a:buNone/>
            </a:pPr>
            <a:r>
              <a:rPr lang="en-US" sz="2300" b="1" dirty="0" err="1" smtClean="0"/>
              <a:t>Kelebihan</a:t>
            </a:r>
            <a:r>
              <a:rPr lang="en-US" sz="2300" b="1" dirty="0" smtClean="0"/>
              <a:t> </a:t>
            </a:r>
            <a:r>
              <a:rPr lang="en-US" sz="2300" b="1" dirty="0"/>
              <a:t>Long Term </a:t>
            </a:r>
            <a:r>
              <a:rPr lang="en-US" sz="2300" b="1" dirty="0" smtClean="0"/>
              <a:t>Debt:</a:t>
            </a:r>
            <a:endParaRPr lang="en-US" sz="2300" b="1" dirty="0"/>
          </a:p>
          <a:p>
            <a:pPr marL="0" indent="0">
              <a:buFontTx/>
              <a:buNone/>
            </a:pPr>
            <a:r>
              <a:rPr lang="en-US" sz="2300" dirty="0" err="1"/>
              <a:t>Biaya</a:t>
            </a:r>
            <a:r>
              <a:rPr lang="en-US" sz="2300" dirty="0"/>
              <a:t> modal </a:t>
            </a:r>
            <a:r>
              <a:rPr lang="en-US" sz="2300" dirty="0" err="1"/>
              <a:t>setelah</a:t>
            </a:r>
            <a:r>
              <a:rPr lang="en-US" sz="2300" dirty="0"/>
              <a:t> </a:t>
            </a:r>
            <a:r>
              <a:rPr lang="en-US" sz="2300" dirty="0" err="1"/>
              <a:t>pajak</a:t>
            </a:r>
            <a:r>
              <a:rPr lang="en-US" sz="2300" dirty="0"/>
              <a:t> </a:t>
            </a:r>
            <a:r>
              <a:rPr lang="en-US" sz="2300" dirty="0" err="1"/>
              <a:t>relatif</a:t>
            </a:r>
            <a:r>
              <a:rPr lang="en-US" sz="2300" dirty="0"/>
              <a:t> </a:t>
            </a:r>
            <a:r>
              <a:rPr lang="en-US" sz="2300" dirty="0" err="1"/>
              <a:t>rendah</a:t>
            </a:r>
            <a:r>
              <a:rPr lang="en-US" sz="2300" dirty="0"/>
              <a:t>.</a:t>
            </a:r>
          </a:p>
          <a:p>
            <a:pPr marL="0" indent="0">
              <a:buFontTx/>
              <a:buNone/>
            </a:pPr>
            <a:r>
              <a:rPr lang="en-US" sz="2300" dirty="0" err="1"/>
              <a:t>Bunga</a:t>
            </a:r>
            <a:r>
              <a:rPr lang="en-US" sz="2300" dirty="0"/>
              <a:t> yang </a:t>
            </a:r>
            <a:r>
              <a:rPr lang="en-US" sz="2300" dirty="0" err="1"/>
              <a:t>dibayarkan</a:t>
            </a:r>
            <a:r>
              <a:rPr lang="en-US" sz="2300" dirty="0"/>
              <a:t> </a:t>
            </a:r>
            <a:r>
              <a:rPr lang="en-US" sz="2300" dirty="0" err="1"/>
              <a:t>merupakan</a:t>
            </a:r>
            <a:r>
              <a:rPr lang="en-US" sz="2300" dirty="0"/>
              <a:t> </a:t>
            </a:r>
            <a:r>
              <a:rPr lang="en-US" sz="2300" dirty="0" err="1"/>
              <a:t>pengurangan</a:t>
            </a:r>
            <a:r>
              <a:rPr lang="en-US" sz="2300" dirty="0"/>
              <a:t> </a:t>
            </a:r>
            <a:r>
              <a:rPr lang="en-US" sz="2300" dirty="0" err="1"/>
              <a:t>pajak</a:t>
            </a:r>
            <a:r>
              <a:rPr lang="en-US" sz="2300" dirty="0"/>
              <a:t> </a:t>
            </a:r>
            <a:r>
              <a:rPr lang="en-US" sz="2300" dirty="0" err="1"/>
              <a:t>penghasilan</a:t>
            </a:r>
            <a:r>
              <a:rPr lang="en-US" sz="2300" dirty="0"/>
              <a:t>.</a:t>
            </a:r>
          </a:p>
          <a:p>
            <a:pPr marL="0" indent="0">
              <a:buFontTx/>
              <a:buNone/>
            </a:pPr>
            <a:r>
              <a:rPr lang="en-US" sz="2300" dirty="0" err="1"/>
              <a:t>Dengan</a:t>
            </a:r>
            <a:r>
              <a:rPr lang="en-US" sz="2300" dirty="0"/>
              <a:t> financial leverage </a:t>
            </a:r>
            <a:r>
              <a:rPr lang="en-US" sz="2300" dirty="0" err="1"/>
              <a:t>dimungkinkan</a:t>
            </a:r>
            <a:r>
              <a:rPr lang="en-US" sz="2300" dirty="0"/>
              <a:t> EPS </a:t>
            </a:r>
            <a:r>
              <a:rPr lang="en-US" sz="2300" dirty="0" err="1"/>
              <a:t>meningkat</a:t>
            </a:r>
            <a:r>
              <a:rPr lang="en-US" sz="2300" dirty="0"/>
              <a:t>.</a:t>
            </a:r>
          </a:p>
          <a:p>
            <a:pPr marL="0" indent="0">
              <a:buFontTx/>
              <a:buNone/>
            </a:pPr>
            <a:r>
              <a:rPr lang="en-US" sz="2300" dirty="0" err="1"/>
              <a:t>Pengendalian</a:t>
            </a:r>
            <a:r>
              <a:rPr lang="en-US" sz="2300" dirty="0"/>
              <a:t> </a:t>
            </a:r>
            <a:r>
              <a:rPr lang="en-US" sz="2300" dirty="0" err="1"/>
              <a:t>operasi</a:t>
            </a:r>
            <a:r>
              <a:rPr lang="en-US" sz="2300" dirty="0"/>
              <a:t> </a:t>
            </a:r>
            <a:r>
              <a:rPr lang="en-US" sz="2300" dirty="0" err="1"/>
              <a:t>perusahaan</a:t>
            </a:r>
            <a:r>
              <a:rPr lang="en-US" sz="2300" dirty="0"/>
              <a:t> </a:t>
            </a:r>
            <a:r>
              <a:rPr lang="en-US" sz="2300" dirty="0" err="1"/>
              <a:t>oleh</a:t>
            </a:r>
            <a:r>
              <a:rPr lang="en-US" sz="2300" dirty="0"/>
              <a:t> </a:t>
            </a:r>
            <a:r>
              <a:rPr lang="en-US" sz="2300" dirty="0" err="1"/>
              <a:t>pemegang</a:t>
            </a:r>
            <a:r>
              <a:rPr lang="en-US" sz="2300" dirty="0"/>
              <a:t> </a:t>
            </a:r>
            <a:r>
              <a:rPr lang="en-US" sz="2300" dirty="0" err="1"/>
              <a:t>saham</a:t>
            </a:r>
            <a:r>
              <a:rPr lang="en-US" sz="2300" dirty="0"/>
              <a:t> </a:t>
            </a:r>
            <a:r>
              <a:rPr lang="en-US" sz="2300" dirty="0" err="1"/>
              <a:t>tidak</a:t>
            </a:r>
            <a:r>
              <a:rPr lang="en-US" sz="2300" dirty="0"/>
              <a:t> </a:t>
            </a:r>
            <a:r>
              <a:rPr lang="en-US" sz="2300" dirty="0" err="1"/>
              <a:t>mengalami</a:t>
            </a:r>
            <a:r>
              <a:rPr lang="en-US" sz="2300" dirty="0"/>
              <a:t> </a:t>
            </a:r>
            <a:r>
              <a:rPr lang="en-US" sz="2300" dirty="0" err="1"/>
              <a:t>perubahan</a:t>
            </a:r>
            <a:r>
              <a:rPr lang="en-US" sz="2300" dirty="0"/>
              <a:t>.</a:t>
            </a:r>
          </a:p>
          <a:p>
            <a:pPr marL="0" indent="0"/>
            <a:endParaRPr lang="en-US" sz="2300" dirty="0"/>
          </a:p>
          <a:p>
            <a:pPr marL="0" indent="0">
              <a:lnSpc>
                <a:spcPct val="90000"/>
              </a:lnSpc>
            </a:pPr>
            <a:endParaRPr lang="en-US" sz="2300" dirty="0"/>
          </a:p>
        </p:txBody>
      </p:sp>
      <p:sp>
        <p:nvSpPr>
          <p:cNvPr id="104455" name="Text Box 7"/>
          <p:cNvSpPr txBox="1">
            <a:spLocks noChangeArrowheads="1"/>
          </p:cNvSpPr>
          <p:nvPr/>
        </p:nvSpPr>
        <p:spPr bwMode="auto">
          <a:xfrm>
            <a:off x="381000" y="4191000"/>
            <a:ext cx="8458200" cy="2303463"/>
          </a:xfrm>
          <a:prstGeom prst="rect">
            <a:avLst/>
          </a:prstGeom>
          <a:noFill/>
          <a:ln w="9525">
            <a:noFill/>
            <a:miter lim="800000"/>
            <a:headEnd/>
            <a:tailEnd/>
          </a:ln>
          <a:effectLst/>
        </p:spPr>
        <p:txBody>
          <a:bodyPr>
            <a:spAutoFit/>
          </a:bodyPr>
          <a:lstStyle/>
          <a:p>
            <a:pPr marL="457200" indent="-457200">
              <a:lnSpc>
                <a:spcPct val="90000"/>
              </a:lnSpc>
              <a:buFont typeface="Wingdings" pitchFamily="2" charset="2"/>
              <a:buNone/>
            </a:pPr>
            <a:r>
              <a:rPr lang="en-US" sz="2300" b="1" dirty="0" err="1">
                <a:cs typeface="Times New Roman" pitchFamily="18" charset="0"/>
              </a:rPr>
              <a:t>Kelemahan</a:t>
            </a:r>
            <a:r>
              <a:rPr lang="en-US" sz="2300" b="1" dirty="0">
                <a:cs typeface="Times New Roman" pitchFamily="18" charset="0"/>
              </a:rPr>
              <a:t> Long Term </a:t>
            </a:r>
            <a:r>
              <a:rPr lang="en-US" sz="2300" b="1" dirty="0" smtClean="0">
                <a:cs typeface="Times New Roman" pitchFamily="18" charset="0"/>
              </a:rPr>
              <a:t>Debt:</a:t>
            </a:r>
            <a:endParaRPr lang="en-US" sz="2300" dirty="0">
              <a:cs typeface="Times New Roman" pitchFamily="18" charset="0"/>
            </a:endParaRPr>
          </a:p>
          <a:p>
            <a:pPr marL="457200" indent="-457200">
              <a:lnSpc>
                <a:spcPct val="90000"/>
              </a:lnSpc>
              <a:buFont typeface="Wingdings" pitchFamily="2" charset="2"/>
              <a:buAutoNum type="arabicPeriod"/>
            </a:pPr>
            <a:r>
              <a:rPr lang="en-US" sz="2300" dirty="0">
                <a:cs typeface="Times New Roman" pitchFamily="18" charset="0"/>
              </a:rPr>
              <a:t>Financial risk </a:t>
            </a:r>
            <a:r>
              <a:rPr lang="en-US" sz="2300" dirty="0" err="1">
                <a:cs typeface="Times New Roman" pitchFamily="18" charset="0"/>
              </a:rPr>
              <a:t>perusahaan</a:t>
            </a:r>
            <a:r>
              <a:rPr lang="en-US" sz="2300" dirty="0">
                <a:cs typeface="Times New Roman" pitchFamily="18" charset="0"/>
              </a:rPr>
              <a:t> </a:t>
            </a:r>
            <a:r>
              <a:rPr lang="en-US" sz="2300" dirty="0" err="1">
                <a:cs typeface="Times New Roman" pitchFamily="18" charset="0"/>
              </a:rPr>
              <a:t>meningkat</a:t>
            </a:r>
            <a:r>
              <a:rPr lang="en-US" sz="2300" dirty="0">
                <a:cs typeface="Times New Roman" pitchFamily="18" charset="0"/>
              </a:rPr>
              <a:t>, </a:t>
            </a:r>
            <a:r>
              <a:rPr lang="en-US" sz="2300" dirty="0" err="1">
                <a:cs typeface="Times New Roman" pitchFamily="18" charset="0"/>
              </a:rPr>
              <a:t>akibat</a:t>
            </a:r>
            <a:r>
              <a:rPr lang="en-US" sz="2300" dirty="0">
                <a:cs typeface="Times New Roman" pitchFamily="18" charset="0"/>
              </a:rPr>
              <a:t> </a:t>
            </a:r>
            <a:r>
              <a:rPr lang="en-US" sz="2300" dirty="0" err="1">
                <a:cs typeface="Times New Roman" pitchFamily="18" charset="0"/>
              </a:rPr>
              <a:t>meningkatnya</a:t>
            </a:r>
            <a:r>
              <a:rPr lang="en-US" sz="2300" dirty="0">
                <a:cs typeface="Times New Roman" pitchFamily="18" charset="0"/>
              </a:rPr>
              <a:t> financial leverage.</a:t>
            </a:r>
          </a:p>
          <a:p>
            <a:pPr marL="457200" indent="-457200">
              <a:lnSpc>
                <a:spcPct val="90000"/>
              </a:lnSpc>
              <a:buFont typeface="Wingdings" pitchFamily="2" charset="2"/>
              <a:buAutoNum type="arabicPeriod"/>
            </a:pPr>
            <a:r>
              <a:rPr lang="en-US" sz="2300" dirty="0" err="1">
                <a:cs typeface="Times New Roman" pitchFamily="18" charset="0"/>
              </a:rPr>
              <a:t>Batasan</a:t>
            </a:r>
            <a:r>
              <a:rPr lang="en-US" sz="2300" dirty="0">
                <a:cs typeface="Times New Roman" pitchFamily="18" charset="0"/>
              </a:rPr>
              <a:t> yang </a:t>
            </a:r>
            <a:r>
              <a:rPr lang="en-US" sz="2300" dirty="0" err="1">
                <a:cs typeface="Times New Roman" pitchFamily="18" charset="0"/>
              </a:rPr>
              <a:t>disyaratkan</a:t>
            </a:r>
            <a:r>
              <a:rPr lang="en-US" sz="2300" dirty="0">
                <a:cs typeface="Times New Roman" pitchFamily="18" charset="0"/>
              </a:rPr>
              <a:t> </a:t>
            </a:r>
            <a:r>
              <a:rPr lang="en-US" sz="2300" dirty="0" err="1">
                <a:cs typeface="Times New Roman" pitchFamily="18" charset="0"/>
              </a:rPr>
              <a:t>kreditur</a:t>
            </a:r>
            <a:r>
              <a:rPr lang="en-US" sz="2300" dirty="0">
                <a:cs typeface="Times New Roman" pitchFamily="18" charset="0"/>
              </a:rPr>
              <a:t> </a:t>
            </a:r>
            <a:r>
              <a:rPr lang="en-US" sz="2300" dirty="0" err="1">
                <a:cs typeface="Times New Roman" pitchFamily="18" charset="0"/>
              </a:rPr>
              <a:t>seringkali</a:t>
            </a:r>
            <a:r>
              <a:rPr lang="en-US" sz="2300" dirty="0">
                <a:cs typeface="Times New Roman" pitchFamily="18" charset="0"/>
              </a:rPr>
              <a:t> </a:t>
            </a:r>
            <a:r>
              <a:rPr lang="en-US" sz="2300" dirty="0" err="1">
                <a:cs typeface="Times New Roman" pitchFamily="18" charset="0"/>
              </a:rPr>
              <a:t>menyulitkan</a:t>
            </a:r>
            <a:r>
              <a:rPr lang="en-US" sz="2300" dirty="0">
                <a:cs typeface="Times New Roman" pitchFamily="18" charset="0"/>
              </a:rPr>
              <a:t> </a:t>
            </a:r>
            <a:r>
              <a:rPr lang="en-US" sz="2300" dirty="0" err="1">
                <a:cs typeface="Times New Roman" pitchFamily="18" charset="0"/>
              </a:rPr>
              <a:t>manajemen</a:t>
            </a:r>
            <a:r>
              <a:rPr lang="en-US" sz="2300" dirty="0">
                <a:cs typeface="Times New Roman" pitchFamily="18" charset="0"/>
              </a:rPr>
              <a:t>. </a:t>
            </a:r>
          </a:p>
          <a:p>
            <a:pPr marL="457200" indent="-457200">
              <a:lnSpc>
                <a:spcPct val="90000"/>
              </a:lnSpc>
              <a:buFont typeface="Wingdings" pitchFamily="2" charset="2"/>
              <a:buAutoNum type="arabicPeriod"/>
            </a:pPr>
            <a:r>
              <a:rPr lang="en-US" sz="2300" dirty="0" err="1">
                <a:cs typeface="Times New Roman" pitchFamily="18" charset="0"/>
              </a:rPr>
              <a:t>Munculnya</a:t>
            </a:r>
            <a:r>
              <a:rPr lang="en-US" sz="2300" dirty="0">
                <a:cs typeface="Times New Roman" pitchFamily="18" charset="0"/>
              </a:rPr>
              <a:t> “Agency problem” yang </a:t>
            </a:r>
            <a:r>
              <a:rPr lang="en-US" sz="2300" dirty="0" err="1">
                <a:cs typeface="Times New Roman" pitchFamily="18" charset="0"/>
              </a:rPr>
              <a:t>mengakibatkan</a:t>
            </a:r>
            <a:r>
              <a:rPr lang="en-US" sz="2300" dirty="0">
                <a:cs typeface="Times New Roman" pitchFamily="18" charset="0"/>
              </a:rPr>
              <a:t> </a:t>
            </a:r>
            <a:r>
              <a:rPr lang="en-US" sz="2300" dirty="0" err="1">
                <a:cs typeface="Times New Roman" pitchFamily="18" charset="0"/>
              </a:rPr>
              <a:t>semakin</a:t>
            </a:r>
            <a:r>
              <a:rPr lang="en-US" sz="2300" dirty="0">
                <a:cs typeface="Times New Roman" pitchFamily="18" charset="0"/>
              </a:rPr>
              <a:t> </a:t>
            </a:r>
            <a:r>
              <a:rPr lang="en-US" sz="2300" dirty="0" err="1" smtClean="0">
                <a:cs typeface="Times New Roman" pitchFamily="18" charset="0"/>
              </a:rPr>
              <a:t>meningkatnya</a:t>
            </a:r>
            <a:r>
              <a:rPr lang="en-US" sz="2300" dirty="0" smtClean="0">
                <a:cs typeface="Times New Roman" pitchFamily="18" charset="0"/>
              </a:rPr>
              <a:t> </a:t>
            </a:r>
            <a:r>
              <a:rPr lang="en-US" sz="2300" dirty="0">
                <a:cs typeface="Times New Roman" pitchFamily="18" charset="0"/>
              </a:rPr>
              <a:t>agency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4"/>
                                        </p:tgtEl>
                                        <p:attrNameLst>
                                          <p:attrName>style.visibility</p:attrName>
                                        </p:attrNameLst>
                                      </p:cBhvr>
                                      <p:to>
                                        <p:strVal val="visible"/>
                                      </p:to>
                                    </p:set>
                                    <p:anim calcmode="lin" valueType="num">
                                      <p:cBhvr additive="base">
                                        <p:cTn id="7" dur="500" fill="hold"/>
                                        <p:tgtEl>
                                          <p:spTgt spid="104454"/>
                                        </p:tgtEl>
                                        <p:attrNameLst>
                                          <p:attrName>ppt_x</p:attrName>
                                        </p:attrNameLst>
                                      </p:cBhvr>
                                      <p:tavLst>
                                        <p:tav tm="0">
                                          <p:val>
                                            <p:strVal val="0-#ppt_w/2"/>
                                          </p:val>
                                        </p:tav>
                                        <p:tav tm="100000">
                                          <p:val>
                                            <p:strVal val="#ppt_x"/>
                                          </p:val>
                                        </p:tav>
                                      </p:tavLst>
                                    </p:anim>
                                    <p:anim calcmode="lin" valueType="num">
                                      <p:cBhvr additive="base">
                                        <p:cTn id="8" dur="500" fill="hold"/>
                                        <p:tgtEl>
                                          <p:spTgt spid="1044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5"/>
                                        </p:tgtEl>
                                        <p:attrNameLst>
                                          <p:attrName>style.visibility</p:attrName>
                                        </p:attrNameLst>
                                      </p:cBhvr>
                                      <p:to>
                                        <p:strVal val="visible"/>
                                      </p:to>
                                    </p:set>
                                    <p:anim calcmode="lin" valueType="num">
                                      <p:cBhvr additive="base">
                                        <p:cTn id="13" dur="500" fill="hold"/>
                                        <p:tgtEl>
                                          <p:spTgt spid="104455"/>
                                        </p:tgtEl>
                                        <p:attrNameLst>
                                          <p:attrName>ppt_x</p:attrName>
                                        </p:attrNameLst>
                                      </p:cBhvr>
                                      <p:tavLst>
                                        <p:tav tm="0">
                                          <p:val>
                                            <p:strVal val="#ppt_x"/>
                                          </p:val>
                                        </p:tav>
                                        <p:tav tm="100000">
                                          <p:val>
                                            <p:strVal val="#ppt_x"/>
                                          </p:val>
                                        </p:tav>
                                      </p:tavLst>
                                    </p:anim>
                                    <p:anim calcmode="lin" valueType="num">
                                      <p:cBhvr additive="base">
                                        <p:cTn id="14" dur="500" fill="hold"/>
                                        <p:tgtEl>
                                          <p:spTgt spid="1044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nimBg="1" autoUpdateAnimBg="0"/>
      <p:bldP spid="10445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438400"/>
            <a:ext cx="822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Leasing (PSAK 30 &amp; IFRS)</a:t>
            </a:r>
            <a:endParaRPr lang="en-US" sz="25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914400"/>
          </a:xfrm>
        </p:spPr>
        <p:txBody>
          <a:bodyPr>
            <a:normAutofit fontScale="90000"/>
          </a:bodyPr>
          <a:lstStyle/>
          <a:p>
            <a:r>
              <a:rPr lang="en-US" sz="3600" b="1" smtClean="0"/>
              <a:t>SEWA  GUNA USAHA (LEASING)</a:t>
            </a:r>
            <a:endParaRPr lang="en-US" smtClean="0"/>
          </a:p>
        </p:txBody>
      </p:sp>
      <p:sp>
        <p:nvSpPr>
          <p:cNvPr id="23555" name="Rectangle 3"/>
          <p:cNvSpPr>
            <a:spLocks noGrp="1" noChangeArrowheads="1"/>
          </p:cNvSpPr>
          <p:nvPr>
            <p:ph type="body" idx="1"/>
          </p:nvPr>
        </p:nvSpPr>
        <p:spPr>
          <a:xfrm>
            <a:off x="685800" y="1219200"/>
            <a:ext cx="7772400" cy="4876800"/>
          </a:xfrm>
        </p:spPr>
        <p:txBody>
          <a:bodyPr>
            <a:normAutofit fontScale="92500" lnSpcReduction="20000"/>
          </a:bodyPr>
          <a:lstStyle/>
          <a:p>
            <a:pPr algn="just">
              <a:lnSpc>
                <a:spcPct val="0"/>
              </a:lnSpc>
            </a:pPr>
            <a:endParaRPr lang="en-US" smtClean="0"/>
          </a:p>
          <a:p>
            <a:pPr algn="just">
              <a:lnSpc>
                <a:spcPct val="80000"/>
              </a:lnSpc>
              <a:buFontTx/>
              <a:buNone/>
            </a:pPr>
            <a:r>
              <a:rPr lang="en-US" sz="2800" b="1" smtClean="0"/>
              <a:t>Financial Acc Standard Board (FASB-13) :</a:t>
            </a:r>
            <a:endParaRPr lang="en-US" sz="2400" smtClean="0"/>
          </a:p>
          <a:p>
            <a:pPr algn="just">
              <a:lnSpc>
                <a:spcPct val="80000"/>
              </a:lnSpc>
            </a:pPr>
            <a:r>
              <a:rPr lang="en-US" sz="2400" b="1" i="1" smtClean="0"/>
              <a:t>Sewa Guna Usaha adalah suatu perjanjian penyediaan barang modal yang digunakan untuk suatu jangka waktu tertentu </a:t>
            </a:r>
          </a:p>
          <a:p>
            <a:pPr algn="just">
              <a:buFontTx/>
              <a:buNone/>
            </a:pPr>
            <a:r>
              <a:rPr lang="en-US" sz="2800" b="1" smtClean="0"/>
              <a:t>The Inter’l Accounting Standard</a:t>
            </a:r>
            <a:r>
              <a:rPr lang="en-US" sz="2800" b="1" u="sng" smtClean="0"/>
              <a:t> </a:t>
            </a:r>
            <a:r>
              <a:rPr lang="en-US" sz="2800" b="1" smtClean="0"/>
              <a:t>(IAS-17) :</a:t>
            </a:r>
            <a:endParaRPr lang="en-US" u="sng" smtClean="0"/>
          </a:p>
          <a:p>
            <a:pPr algn="just">
              <a:lnSpc>
                <a:spcPct val="80000"/>
              </a:lnSpc>
            </a:pPr>
            <a:r>
              <a:rPr lang="en-US" sz="2400" b="1" i="1" smtClean="0"/>
              <a:t>Sewa Guna Usaha adalah perjanjian dimana Lessor menyediakan barang (asset) dengan hak penggunaan oleh Lessee dengan imbalan pembayaran sewa untuk suatu jangka waktu tertentu</a:t>
            </a:r>
            <a:endParaRPr lang="en-US" b="1" smtClean="0"/>
          </a:p>
          <a:p>
            <a:pPr algn="just">
              <a:buFontTx/>
              <a:buNone/>
            </a:pPr>
            <a:r>
              <a:rPr lang="en-US" sz="2800" b="1" smtClean="0"/>
              <a:t>The Equipment Leasing Ass. (ELA-UK)</a:t>
            </a:r>
            <a:r>
              <a:rPr lang="en-US" b="1" u="sng" smtClean="0"/>
              <a:t> </a:t>
            </a:r>
            <a:endParaRPr lang="en-US" smtClean="0"/>
          </a:p>
          <a:p>
            <a:pPr algn="just">
              <a:lnSpc>
                <a:spcPct val="80000"/>
              </a:lnSpc>
            </a:pPr>
            <a:r>
              <a:rPr lang="en-US" sz="2400" b="1" i="1" smtClean="0"/>
              <a:t>Sewa guna usaha adalah suatu kontrak antara </a:t>
            </a:r>
            <a:r>
              <a:rPr lang="en-US" sz="2400" b="1" i="1" u="sng" smtClean="0"/>
              <a:t>lessor</a:t>
            </a:r>
            <a:r>
              <a:rPr lang="en-US" sz="2400" b="1" i="1" smtClean="0"/>
              <a:t> dengan  </a:t>
            </a:r>
            <a:r>
              <a:rPr lang="en-US" sz="2400" b="1" i="1" u="sng" smtClean="0"/>
              <a:t>lessee</a:t>
            </a:r>
            <a:r>
              <a:rPr lang="en-US" sz="2400" b="1" i="1" smtClean="0"/>
              <a:t> untuk penyewaan suatu</a:t>
            </a:r>
            <a:r>
              <a:rPr lang="en-US" sz="2400" i="1" smtClean="0"/>
              <a:t> </a:t>
            </a:r>
            <a:r>
              <a:rPr lang="en-US" sz="2400" b="1" i="1" smtClean="0"/>
              <a:t>jenis barang (</a:t>
            </a:r>
            <a:r>
              <a:rPr lang="en-US" sz="2400" b="1" i="1" u="sng" smtClean="0"/>
              <a:t>asset</a:t>
            </a:r>
            <a:r>
              <a:rPr lang="en-US" sz="2400" b="1" i="1" smtClean="0"/>
              <a:t>) tertentu langsung dari pabrik atau agen penjual oleh lessee</a:t>
            </a:r>
          </a:p>
          <a:p>
            <a:pPr lvl="2" algn="just"/>
            <a:endParaRPr lang="en-US" sz="2000" smtClean="0"/>
          </a:p>
          <a:p>
            <a:pPr algn="just"/>
            <a:endParaRPr lang="en-US" sz="2800" b="1"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685800" y="304800"/>
            <a:ext cx="7772400" cy="5791200"/>
          </a:xfrm>
        </p:spPr>
        <p:txBody>
          <a:bodyPr>
            <a:normAutofit fontScale="92500" lnSpcReduction="10000"/>
          </a:bodyPr>
          <a:lstStyle/>
          <a:p>
            <a:pPr algn="just">
              <a:lnSpc>
                <a:spcPct val="10000"/>
              </a:lnSpc>
            </a:pPr>
            <a:endParaRPr lang="en-US" b="1" smtClean="0"/>
          </a:p>
          <a:p>
            <a:pPr algn="just">
              <a:lnSpc>
                <a:spcPct val="80000"/>
              </a:lnSpc>
              <a:buFontTx/>
              <a:buNone/>
            </a:pPr>
            <a:r>
              <a:rPr lang="en-US" sz="2800" b="1" smtClean="0"/>
              <a:t>SK Menkeu No.1169/KMK.01/1991</a:t>
            </a:r>
            <a:r>
              <a:rPr lang="en-US" sz="2800" b="1" u="sng" smtClean="0"/>
              <a:t> </a:t>
            </a:r>
          </a:p>
          <a:p>
            <a:pPr algn="just">
              <a:buFontTx/>
              <a:buNone/>
            </a:pPr>
            <a:r>
              <a:rPr lang="en-US" sz="2800" b="1" u="sng" smtClean="0"/>
              <a:t>tgl. 21 Nopember 1991</a:t>
            </a:r>
            <a:endParaRPr lang="en-US" sz="2800" smtClean="0"/>
          </a:p>
          <a:p>
            <a:pPr algn="just">
              <a:lnSpc>
                <a:spcPct val="90000"/>
              </a:lnSpc>
            </a:pPr>
            <a:r>
              <a:rPr lang="en-US" sz="2400" b="1" i="1" smtClean="0"/>
              <a:t>Adalah kegiatan pembiayaan dalam bentuk penyediaan barang modal baik secara sewa guna usaha dengan hak opsi (finance lease) maupun tanpa hak opsi (operating lease) untuk digunakan oleh lessee selama jangka waktu tertentu berdasarkan pembayaran secara berkala</a:t>
            </a:r>
            <a:endParaRPr lang="en-US" b="1" i="1" smtClean="0"/>
          </a:p>
          <a:p>
            <a:pPr algn="just">
              <a:buFontTx/>
              <a:buNone/>
            </a:pPr>
            <a:r>
              <a:rPr lang="en-US" sz="2800" b="1" smtClean="0"/>
              <a:t>Pihak yang terlibat dalam Leasing :</a:t>
            </a:r>
            <a:endParaRPr lang="en-US" sz="2800" b="1" i="1" smtClean="0"/>
          </a:p>
          <a:p>
            <a:pPr algn="just">
              <a:lnSpc>
                <a:spcPct val="60000"/>
              </a:lnSpc>
              <a:spcBef>
                <a:spcPts val="1200"/>
              </a:spcBef>
            </a:pPr>
            <a:r>
              <a:rPr lang="en-US" sz="2400" b="1" smtClean="0"/>
              <a:t>Lessor,</a:t>
            </a:r>
            <a:r>
              <a:rPr lang="en-US" sz="2400" smtClean="0"/>
              <a:t> perusahaan sewa guna usaha yang memiliki hak atas barang</a:t>
            </a:r>
          </a:p>
          <a:p>
            <a:pPr algn="just">
              <a:lnSpc>
                <a:spcPct val="70000"/>
              </a:lnSpc>
              <a:spcBef>
                <a:spcPts val="1200"/>
              </a:spcBef>
            </a:pPr>
            <a:r>
              <a:rPr lang="en-US" sz="2400" b="1" smtClean="0"/>
              <a:t>Lessee,</a:t>
            </a:r>
            <a:r>
              <a:rPr lang="en-US" sz="2400" smtClean="0"/>
              <a:t> adalah perusahaan atau pihak pemakai barang yang bisa memiliki hak opsi pada akhir perjanjian</a:t>
            </a:r>
          </a:p>
          <a:p>
            <a:pPr algn="just">
              <a:lnSpc>
                <a:spcPct val="70000"/>
              </a:lnSpc>
              <a:spcBef>
                <a:spcPts val="1200"/>
              </a:spcBef>
            </a:pPr>
            <a:r>
              <a:rPr lang="en-US" sz="2400" b="1" smtClean="0"/>
              <a:t>Suppliers,</a:t>
            </a:r>
            <a:r>
              <a:rPr lang="en-US" sz="2400" smtClean="0"/>
              <a:t> adalah pihak penjual barang yang disewagunausahakan</a:t>
            </a:r>
          </a:p>
          <a:p>
            <a:pPr algn="just">
              <a:lnSpc>
                <a:spcPct val="70000"/>
              </a:lnSpc>
              <a:spcBef>
                <a:spcPts val="1200"/>
              </a:spcBef>
            </a:pPr>
            <a:r>
              <a:rPr lang="en-US" sz="2400" b="1" smtClean="0"/>
              <a:t>Bank (kreditur)</a:t>
            </a:r>
            <a:r>
              <a:rPr lang="en-US" sz="2400" smtClean="0"/>
              <a:t> dapat terlibat walaupun secara tidak langsung</a:t>
            </a:r>
            <a:endParaRPr lang="en-US" sz="2000" smtClean="0"/>
          </a:p>
          <a:p>
            <a:pPr>
              <a:buFontTx/>
              <a:buNone/>
            </a:pPr>
            <a:endParaRPr lang="en-US" sz="280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3"/>
          <p:cNvGraphicFramePr>
            <a:graphicFrameLocks noChangeAspect="1"/>
          </p:cNvGraphicFramePr>
          <p:nvPr>
            <p:ph type="body" idx="1"/>
          </p:nvPr>
        </p:nvGraphicFramePr>
        <p:xfrm>
          <a:off x="685800" y="990600"/>
          <a:ext cx="7772400" cy="2824163"/>
        </p:xfrm>
        <a:graphic>
          <a:graphicData uri="http://schemas.openxmlformats.org/presentationml/2006/ole">
            <p:oleObj spid="_x0000_s51202" r:id="rId3" imgW="5487120" imgH="1994040" progId="">
              <p:embed/>
            </p:oleObj>
          </a:graphicData>
        </a:graphic>
      </p:graphicFrame>
      <p:sp>
        <p:nvSpPr>
          <p:cNvPr id="3075" name="Text Box 5"/>
          <p:cNvSpPr txBox="1">
            <a:spLocks noChangeArrowheads="1"/>
          </p:cNvSpPr>
          <p:nvPr/>
        </p:nvSpPr>
        <p:spPr bwMode="auto">
          <a:xfrm>
            <a:off x="762000" y="66675"/>
            <a:ext cx="5799138" cy="519113"/>
          </a:xfrm>
          <a:prstGeom prst="rect">
            <a:avLst/>
          </a:prstGeom>
          <a:noFill/>
          <a:ln w="9525">
            <a:noFill/>
            <a:miter lim="800000"/>
            <a:headEnd/>
            <a:tailEnd/>
          </a:ln>
        </p:spPr>
        <p:txBody>
          <a:bodyPr>
            <a:spAutoFit/>
          </a:bodyPr>
          <a:lstStyle/>
          <a:p>
            <a:r>
              <a:rPr lang="en-US" sz="2800" b="1"/>
              <a:t>Mekanisme Transaksi Leasing</a:t>
            </a:r>
            <a:endParaRPr lang="en-US"/>
          </a:p>
        </p:txBody>
      </p:sp>
      <p:sp>
        <p:nvSpPr>
          <p:cNvPr id="3076" name="Text Box 6"/>
          <p:cNvSpPr txBox="1">
            <a:spLocks noChangeArrowheads="1"/>
          </p:cNvSpPr>
          <p:nvPr/>
        </p:nvSpPr>
        <p:spPr bwMode="auto">
          <a:xfrm>
            <a:off x="228600" y="4003675"/>
            <a:ext cx="8382000" cy="2581275"/>
          </a:xfrm>
          <a:prstGeom prst="rect">
            <a:avLst/>
          </a:prstGeom>
          <a:noFill/>
          <a:ln w="9525">
            <a:noFill/>
            <a:miter lim="800000"/>
            <a:headEnd/>
            <a:tailEnd/>
          </a:ln>
        </p:spPr>
        <p:txBody>
          <a:bodyPr>
            <a:spAutoFit/>
          </a:bodyPr>
          <a:lstStyle/>
          <a:p>
            <a:r>
              <a:rPr lang="en-US" sz="2400" b="1"/>
              <a:t>Keterangan :</a:t>
            </a:r>
          </a:p>
          <a:p>
            <a:pPr>
              <a:lnSpc>
                <a:spcPct val="80000"/>
              </a:lnSpc>
            </a:pPr>
            <a:r>
              <a:rPr lang="en-US" sz="2400"/>
              <a:t>1. Lessee menghubungi supliers untuk menentukan jenis barang,      spec, harga, waktu pengiriman dan jaminan purna jual atas barang yang dilessee</a:t>
            </a:r>
          </a:p>
          <a:p>
            <a:pPr>
              <a:lnSpc>
                <a:spcPct val="70000"/>
              </a:lnSpc>
              <a:spcBef>
                <a:spcPts val="600"/>
              </a:spcBef>
            </a:pPr>
            <a:r>
              <a:rPr lang="en-US" sz="2400"/>
              <a:t>2. Lessee melakukan negoisasi dengan lessor tentang kebutuhan pembiayaan</a:t>
            </a:r>
          </a:p>
          <a:p>
            <a:pPr>
              <a:lnSpc>
                <a:spcPct val="80000"/>
              </a:lnSpc>
              <a:spcBef>
                <a:spcPts val="600"/>
              </a:spcBef>
            </a:pPr>
            <a:r>
              <a:rPr lang="en-US" sz="2400"/>
              <a:t>3. Lessor mengirim  “letter of offer” atau committmen letter kepada lessee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685800" y="304800"/>
            <a:ext cx="7772400" cy="5791200"/>
          </a:xfrm>
        </p:spPr>
        <p:txBody>
          <a:bodyPr>
            <a:normAutofit fontScale="92500" lnSpcReduction="20000"/>
          </a:bodyPr>
          <a:lstStyle/>
          <a:p>
            <a:pPr algn="just">
              <a:spcBef>
                <a:spcPts val="600"/>
              </a:spcBef>
              <a:buFontTx/>
              <a:buNone/>
            </a:pPr>
            <a:r>
              <a:rPr lang="en-US" sz="2400" smtClean="0"/>
              <a:t>4. Penandatanganan kontrak leasing </a:t>
            </a:r>
          </a:p>
          <a:p>
            <a:pPr algn="just">
              <a:lnSpc>
                <a:spcPct val="60000"/>
              </a:lnSpc>
              <a:spcBef>
                <a:spcPts val="600"/>
              </a:spcBef>
              <a:buFontTx/>
              <a:buNone/>
            </a:pPr>
            <a:r>
              <a:rPr lang="en-US" sz="2400" smtClean="0"/>
              <a:t>5. Pengiriman order beli kepada Suppliers</a:t>
            </a:r>
          </a:p>
          <a:p>
            <a:pPr algn="just">
              <a:lnSpc>
                <a:spcPct val="60000"/>
              </a:lnSpc>
              <a:spcBef>
                <a:spcPts val="600"/>
              </a:spcBef>
              <a:buFontTx/>
              <a:buNone/>
            </a:pPr>
            <a:r>
              <a:rPr lang="en-US" sz="2400" smtClean="0"/>
              <a:t>6.Pengiriman barang dan pengecekan barang oleh lessee</a:t>
            </a:r>
          </a:p>
          <a:p>
            <a:pPr algn="just">
              <a:lnSpc>
                <a:spcPct val="60000"/>
              </a:lnSpc>
              <a:spcBef>
                <a:spcPts val="600"/>
              </a:spcBef>
              <a:buFontTx/>
              <a:buNone/>
            </a:pPr>
            <a:r>
              <a:rPr lang="en-US" sz="2400" smtClean="0"/>
              <a:t>    sesuai pesanan</a:t>
            </a:r>
          </a:p>
          <a:p>
            <a:pPr algn="just">
              <a:lnSpc>
                <a:spcPct val="60000"/>
              </a:lnSpc>
              <a:spcBef>
                <a:spcPts val="600"/>
              </a:spcBef>
              <a:buFontTx/>
              <a:buNone/>
            </a:pPr>
            <a:r>
              <a:rPr lang="en-US" sz="2400" smtClean="0"/>
              <a:t>7. Penyerahan dokumen oleh suppliers</a:t>
            </a:r>
          </a:p>
          <a:p>
            <a:pPr algn="just">
              <a:lnSpc>
                <a:spcPct val="60000"/>
              </a:lnSpc>
              <a:spcBef>
                <a:spcPts val="600"/>
              </a:spcBef>
              <a:buFontTx/>
              <a:buNone/>
            </a:pPr>
            <a:r>
              <a:rPr lang="en-US" sz="2400" smtClean="0"/>
              <a:t>8. Pembayaran oleh lessor kepada suppliers</a:t>
            </a:r>
          </a:p>
          <a:p>
            <a:pPr algn="just">
              <a:lnSpc>
                <a:spcPct val="60000"/>
              </a:lnSpc>
              <a:spcBef>
                <a:spcPts val="600"/>
              </a:spcBef>
              <a:buFontTx/>
              <a:buNone/>
            </a:pPr>
            <a:r>
              <a:rPr lang="en-US" sz="2400" smtClean="0"/>
              <a:t>9. Pembayaran sewa (leasse payment) secara berkala</a:t>
            </a:r>
            <a:r>
              <a:rPr lang="en-US" smtClean="0"/>
              <a:t> </a:t>
            </a:r>
          </a:p>
          <a:p>
            <a:pPr algn="just">
              <a:lnSpc>
                <a:spcPct val="140000"/>
              </a:lnSpc>
              <a:buFontTx/>
              <a:buNone/>
            </a:pPr>
            <a:r>
              <a:rPr lang="en-US" sz="2800" b="1" smtClean="0"/>
              <a:t>Jenis Perusahaan Leasing :</a:t>
            </a:r>
            <a:endParaRPr lang="en-US" sz="2800" smtClean="0"/>
          </a:p>
          <a:p>
            <a:pPr algn="just">
              <a:lnSpc>
                <a:spcPct val="70000"/>
              </a:lnSpc>
              <a:buFontTx/>
              <a:buNone/>
            </a:pPr>
            <a:r>
              <a:rPr lang="en-US" sz="2400" b="1" smtClean="0"/>
              <a:t>1. Independent Leasing Company</a:t>
            </a:r>
          </a:p>
          <a:p>
            <a:pPr lvl="1" algn="just">
              <a:lnSpc>
                <a:spcPct val="80000"/>
              </a:lnSpc>
              <a:buFontTx/>
              <a:buNone/>
            </a:pPr>
            <a:r>
              <a:rPr lang="en-US" sz="2000" smtClean="0"/>
              <a:t>Leasing jenis ini berdiri sendiri dari pihak manapun (contoh:bank) </a:t>
            </a:r>
          </a:p>
          <a:p>
            <a:pPr lvl="1" algn="just">
              <a:lnSpc>
                <a:spcPct val="80000"/>
              </a:lnSpc>
              <a:buFontTx/>
              <a:buNone/>
            </a:pPr>
            <a:r>
              <a:rPr lang="en-US" sz="2000" smtClean="0"/>
              <a:t>Bank dalam hal ini dapat memberikan pembiayaan kepada </a:t>
            </a:r>
          </a:p>
          <a:p>
            <a:pPr lvl="1" algn="just">
              <a:lnSpc>
                <a:spcPct val="80000"/>
              </a:lnSpc>
              <a:buFontTx/>
              <a:buNone/>
            </a:pPr>
            <a:r>
              <a:rPr lang="en-US" sz="2000" smtClean="0"/>
              <a:t>Lessee, Lesssor maupun kepada supplier (vendor program)</a:t>
            </a:r>
            <a:r>
              <a:rPr lang="en-US" smtClean="0"/>
              <a:t>    </a:t>
            </a:r>
          </a:p>
          <a:p>
            <a:pPr algn="just">
              <a:buFontTx/>
              <a:buNone/>
            </a:pPr>
            <a:r>
              <a:rPr lang="en-US" sz="2400" b="1" smtClean="0"/>
              <a:t>2. Captive Lessor</a:t>
            </a:r>
            <a:endParaRPr lang="en-US" sz="2800" b="1" smtClean="0"/>
          </a:p>
          <a:p>
            <a:pPr lvl="1" algn="just">
              <a:buFontTx/>
              <a:buNone/>
            </a:pPr>
            <a:r>
              <a:rPr lang="en-US" sz="2000" smtClean="0"/>
              <a:t>Yaitu apabila supplier mendirikan perusahaan Leasing dengan tujuan </a:t>
            </a:r>
          </a:p>
          <a:p>
            <a:pPr lvl="1" algn="just">
              <a:lnSpc>
                <a:spcPct val="70000"/>
              </a:lnSpc>
              <a:buFontTx/>
              <a:buNone/>
            </a:pPr>
            <a:r>
              <a:rPr lang="en-US" sz="2000" smtClean="0"/>
              <a:t>meningkatkan penjualan. Jenis ini sering  disebut two party Lessor, </a:t>
            </a:r>
          </a:p>
          <a:p>
            <a:pPr lvl="1" algn="just">
              <a:lnSpc>
                <a:spcPct val="80000"/>
              </a:lnSpc>
              <a:buFontTx/>
              <a:buNone/>
            </a:pPr>
            <a:r>
              <a:rPr lang="en-US" sz="2000" smtClean="0"/>
              <a:t>dimana pihak pertama adalah perusahaan induk dan anak perusahaan </a:t>
            </a:r>
          </a:p>
          <a:p>
            <a:pPr lvl="1" algn="just">
              <a:lnSpc>
                <a:spcPct val="70000"/>
              </a:lnSpc>
              <a:buFontTx/>
              <a:buNone/>
            </a:pPr>
            <a:r>
              <a:rPr lang="en-US" sz="2000" smtClean="0"/>
              <a:t>leasing, sedang pihak kedua adalah Lessee</a:t>
            </a:r>
            <a:endParaRPr lang="en-US" sz="2400" b="1" smtClean="0"/>
          </a:p>
          <a:p>
            <a:pPr algn="just">
              <a:buFontTx/>
              <a:buNone/>
            </a:pPr>
            <a:endParaRPr lang="en-US" smtClean="0"/>
          </a:p>
          <a:p>
            <a:pPr>
              <a:buFontTx/>
              <a:buNone/>
            </a:pP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30352"/>
            <a:ext cx="8183880" cy="5946648"/>
          </a:xfrm>
        </p:spPr>
        <p:txBody>
          <a:bodyPr rtlCol="0">
            <a:normAutofit/>
          </a:bodyPr>
          <a:lstStyle/>
          <a:p>
            <a:pPr marL="0" indent="0" algn="just" eaLnBrk="1" fontAlgn="auto" hangingPunct="1">
              <a:spcAft>
                <a:spcPts val="0"/>
              </a:spcAft>
              <a:buFont typeface="Arial" pitchFamily="34" charset="0"/>
              <a:buNone/>
              <a:defRPr/>
            </a:pPr>
            <a:endParaRPr lang="en-US" dirty="0" smtClean="0">
              <a:latin typeface="Arial Rounded MT Bold" pitchFamily="34" charset="0"/>
            </a:endParaRPr>
          </a:p>
          <a:p>
            <a:pPr marL="0" indent="0" algn="just" eaLnBrk="1" fontAlgn="auto" hangingPunct="1">
              <a:spcAft>
                <a:spcPts val="0"/>
              </a:spcAft>
              <a:buFont typeface="Arial" pitchFamily="34" charset="0"/>
              <a:buNone/>
              <a:defRPr/>
            </a:pPr>
            <a:r>
              <a:rPr lang="en-US" dirty="0" err="1" smtClean="0">
                <a:latin typeface="Arial Rounded MT Bold" pitchFamily="34" charset="0"/>
              </a:rPr>
              <a:t>Kewajiban</a:t>
            </a:r>
            <a:r>
              <a:rPr lang="en-US" dirty="0" smtClean="0">
                <a:latin typeface="Arial Rounded MT Bold" pitchFamily="34" charset="0"/>
              </a:rPr>
              <a:t> </a:t>
            </a:r>
            <a:r>
              <a:rPr lang="en-US" dirty="0" err="1" smtClean="0">
                <a:latin typeface="Arial Rounded MT Bold" pitchFamily="34" charset="0"/>
              </a:rPr>
              <a:t>lancar</a:t>
            </a:r>
            <a:r>
              <a:rPr lang="en-US" dirty="0" smtClean="0">
                <a:latin typeface="Arial Rounded MT Bold" pitchFamily="34" charset="0"/>
              </a:rPr>
              <a:t> </a:t>
            </a:r>
            <a:r>
              <a:rPr lang="en-US" dirty="0" err="1" smtClean="0">
                <a:latin typeface="Arial Rounded MT Bold" pitchFamily="34" charset="0"/>
              </a:rPr>
              <a:t>merupakan</a:t>
            </a:r>
            <a:r>
              <a:rPr lang="en-US" dirty="0" smtClean="0">
                <a:latin typeface="Arial Rounded MT Bold" pitchFamily="34" charset="0"/>
              </a:rPr>
              <a:t> </a:t>
            </a:r>
            <a:r>
              <a:rPr lang="en-US" dirty="0" err="1" smtClean="0">
                <a:latin typeface="Arial Rounded MT Bold" pitchFamily="34" charset="0"/>
              </a:rPr>
              <a:t>jenis</a:t>
            </a:r>
            <a:r>
              <a:rPr lang="en-US" dirty="0" smtClean="0">
                <a:latin typeface="Arial Rounded MT Bold" pitchFamily="34" charset="0"/>
              </a:rPr>
              <a:t> </a:t>
            </a:r>
            <a:r>
              <a:rPr lang="en-US" dirty="0" err="1" smtClean="0">
                <a:latin typeface="Arial Rounded MT Bold" pitchFamily="34" charset="0"/>
              </a:rPr>
              <a:t>utang</a:t>
            </a:r>
            <a:r>
              <a:rPr lang="en-US" dirty="0" smtClean="0">
                <a:latin typeface="Arial Rounded MT Bold" pitchFamily="34" charset="0"/>
              </a:rPr>
              <a:t> yang </a:t>
            </a:r>
            <a:r>
              <a:rPr lang="en-US" dirty="0" err="1" smtClean="0">
                <a:latin typeface="Arial Rounded MT Bold" pitchFamily="34" charset="0"/>
              </a:rPr>
              <a:t>memiliki</a:t>
            </a:r>
            <a:r>
              <a:rPr lang="en-US" dirty="0" smtClean="0">
                <a:latin typeface="Arial Rounded MT Bold" pitchFamily="34" charset="0"/>
              </a:rPr>
              <a:t> </a:t>
            </a:r>
            <a:r>
              <a:rPr lang="en-US" dirty="0" err="1" smtClean="0">
                <a:latin typeface="Arial Rounded MT Bold" pitchFamily="34" charset="0"/>
              </a:rPr>
              <a:t>dua</a:t>
            </a:r>
            <a:r>
              <a:rPr lang="en-US" dirty="0" smtClean="0">
                <a:latin typeface="Arial Rounded MT Bold" pitchFamily="34" charset="0"/>
              </a:rPr>
              <a:t> </a:t>
            </a:r>
            <a:r>
              <a:rPr lang="en-US" dirty="0" err="1" smtClean="0">
                <a:latin typeface="Arial Rounded MT Bold" pitchFamily="34" charset="0"/>
              </a:rPr>
              <a:t>kriteria</a:t>
            </a:r>
            <a:r>
              <a:rPr lang="en-US" dirty="0" smtClean="0">
                <a:latin typeface="Arial Rounded MT Bold" pitchFamily="34" charset="0"/>
              </a:rPr>
              <a:t>: </a:t>
            </a:r>
          </a:p>
          <a:p>
            <a:pPr marL="0" indent="0" algn="just" eaLnBrk="1" fontAlgn="auto" hangingPunct="1">
              <a:spcAft>
                <a:spcPts val="0"/>
              </a:spcAft>
              <a:buFont typeface="Arial" pitchFamily="34" charset="0"/>
              <a:buNone/>
              <a:defRPr/>
            </a:pPr>
            <a:endParaRPr lang="en-US" dirty="0" smtClean="0">
              <a:latin typeface="Arial Rounded MT Bold" pitchFamily="34" charset="0"/>
            </a:endParaRPr>
          </a:p>
          <a:p>
            <a:pPr marL="514350" indent="-514350" algn="just" eaLnBrk="1" fontAlgn="auto" hangingPunct="1">
              <a:spcAft>
                <a:spcPts val="0"/>
              </a:spcAft>
              <a:buFont typeface="Arial" pitchFamily="34" charset="0"/>
              <a:buAutoNum type="arabicPeriod"/>
              <a:defRPr/>
            </a:pPr>
            <a:r>
              <a:rPr lang="en-US" dirty="0" err="1" smtClean="0">
                <a:latin typeface="Arial Rounded MT Bold" pitchFamily="34" charset="0"/>
              </a:rPr>
              <a:t>Diharapkan</a:t>
            </a:r>
            <a:r>
              <a:rPr lang="en-US" dirty="0" smtClean="0">
                <a:latin typeface="Arial Rounded MT Bold" pitchFamily="34" charset="0"/>
              </a:rPr>
              <a:t> </a:t>
            </a:r>
            <a:r>
              <a:rPr lang="en-US" dirty="0" err="1" smtClean="0">
                <a:latin typeface="Arial Rounded MT Bold" pitchFamily="34" charset="0"/>
              </a:rPr>
              <a:t>dapat</a:t>
            </a:r>
            <a:r>
              <a:rPr lang="en-US" dirty="0" smtClean="0">
                <a:latin typeface="Arial Rounded MT Bold" pitchFamily="34" charset="0"/>
              </a:rPr>
              <a:t> </a:t>
            </a:r>
            <a:r>
              <a:rPr lang="en-US" dirty="0" err="1" smtClean="0">
                <a:latin typeface="Arial Rounded MT Bold" pitchFamily="34" charset="0"/>
              </a:rPr>
              <a:t>dibayar</a:t>
            </a:r>
            <a:r>
              <a:rPr lang="en-US" dirty="0" smtClean="0">
                <a:latin typeface="Arial Rounded MT Bold" pitchFamily="34" charset="0"/>
              </a:rPr>
              <a:t> </a:t>
            </a:r>
            <a:r>
              <a:rPr lang="en-US" dirty="0" err="1" smtClean="0">
                <a:latin typeface="Arial Rounded MT Bold" pitchFamily="34" charset="0"/>
              </a:rPr>
              <a:t>dari</a:t>
            </a:r>
            <a:r>
              <a:rPr lang="en-US" dirty="0" smtClean="0">
                <a:latin typeface="Arial Rounded MT Bold" pitchFamily="34" charset="0"/>
              </a:rPr>
              <a:t> </a:t>
            </a:r>
            <a:r>
              <a:rPr lang="en-US" dirty="0" err="1" smtClean="0">
                <a:latin typeface="Arial Rounded MT Bold" pitchFamily="34" charset="0"/>
              </a:rPr>
              <a:t>aset</a:t>
            </a:r>
            <a:r>
              <a:rPr lang="en-US" dirty="0" smtClean="0">
                <a:latin typeface="Arial Rounded MT Bold" pitchFamily="34" charset="0"/>
              </a:rPr>
              <a:t> </a:t>
            </a:r>
            <a:r>
              <a:rPr lang="en-US" dirty="0" err="1" smtClean="0">
                <a:latin typeface="Arial Rounded MT Bold" pitchFamily="34" charset="0"/>
              </a:rPr>
              <a:t>lancar</a:t>
            </a:r>
            <a:r>
              <a:rPr lang="en-US" dirty="0" smtClean="0">
                <a:latin typeface="Arial Rounded MT Bold" pitchFamily="34" charset="0"/>
              </a:rPr>
              <a:t> yang </a:t>
            </a:r>
            <a:r>
              <a:rPr lang="en-US" dirty="0" err="1" smtClean="0">
                <a:latin typeface="Arial Rounded MT Bold" pitchFamily="34" charset="0"/>
              </a:rPr>
              <a:t>ada</a:t>
            </a:r>
            <a:r>
              <a:rPr lang="en-US" dirty="0" smtClean="0">
                <a:latin typeface="Arial Rounded MT Bold" pitchFamily="34" charset="0"/>
              </a:rPr>
              <a:t> </a:t>
            </a:r>
            <a:r>
              <a:rPr lang="en-US" dirty="0" err="1" smtClean="0">
                <a:latin typeface="Arial Rounded MT Bold" pitchFamily="34" charset="0"/>
              </a:rPr>
              <a:t>atau</a:t>
            </a:r>
            <a:r>
              <a:rPr lang="en-US" dirty="0" smtClean="0">
                <a:latin typeface="Arial Rounded MT Bold" pitchFamily="34" charset="0"/>
              </a:rPr>
              <a:t> </a:t>
            </a:r>
            <a:r>
              <a:rPr lang="en-US" dirty="0" err="1" smtClean="0">
                <a:latin typeface="Arial Rounded MT Bold" pitchFamily="34" charset="0"/>
              </a:rPr>
              <a:t>dengan</a:t>
            </a:r>
            <a:r>
              <a:rPr lang="en-US" dirty="0" smtClean="0">
                <a:latin typeface="Arial Rounded MT Bold" pitchFamily="34" charset="0"/>
              </a:rPr>
              <a:t> </a:t>
            </a:r>
            <a:r>
              <a:rPr lang="en-US" dirty="0" err="1" smtClean="0">
                <a:latin typeface="Arial Rounded MT Bold" pitchFamily="34" charset="0"/>
              </a:rPr>
              <a:t>membuat</a:t>
            </a:r>
            <a:r>
              <a:rPr lang="en-US" dirty="0" smtClean="0">
                <a:latin typeface="Arial Rounded MT Bold" pitchFamily="34" charset="0"/>
              </a:rPr>
              <a:t> </a:t>
            </a:r>
            <a:r>
              <a:rPr lang="en-US" dirty="0" err="1" smtClean="0">
                <a:latin typeface="Arial Rounded MT Bold" pitchFamily="34" charset="0"/>
              </a:rPr>
              <a:t>kewajiban</a:t>
            </a:r>
            <a:r>
              <a:rPr lang="en-US" dirty="0" smtClean="0">
                <a:latin typeface="Arial Rounded MT Bold" pitchFamily="34" charset="0"/>
              </a:rPr>
              <a:t> </a:t>
            </a:r>
            <a:r>
              <a:rPr lang="en-US" dirty="0" err="1" smtClean="0">
                <a:latin typeface="Arial Rounded MT Bold" pitchFamily="34" charset="0"/>
              </a:rPr>
              <a:t>jangka</a:t>
            </a:r>
            <a:r>
              <a:rPr lang="en-US" dirty="0" smtClean="0">
                <a:latin typeface="Arial Rounded MT Bold" pitchFamily="34" charset="0"/>
              </a:rPr>
              <a:t> </a:t>
            </a:r>
            <a:r>
              <a:rPr lang="en-US" dirty="0" err="1" smtClean="0">
                <a:latin typeface="Arial Rounded MT Bold" pitchFamily="34" charset="0"/>
              </a:rPr>
              <a:t>pendek</a:t>
            </a:r>
            <a:r>
              <a:rPr lang="en-US" dirty="0" smtClean="0">
                <a:latin typeface="Arial Rounded MT Bold" pitchFamily="34" charset="0"/>
              </a:rPr>
              <a:t> </a:t>
            </a:r>
            <a:r>
              <a:rPr lang="en-US" dirty="0" err="1" smtClean="0">
                <a:latin typeface="Arial Rounded MT Bold" pitchFamily="34" charset="0"/>
              </a:rPr>
              <a:t>baru</a:t>
            </a:r>
            <a:r>
              <a:rPr lang="en-US" dirty="0" smtClean="0">
                <a:latin typeface="Arial Rounded MT Bold" pitchFamily="34" charset="0"/>
              </a:rPr>
              <a:t> </a:t>
            </a:r>
            <a:r>
              <a:rPr lang="en-US" dirty="0" err="1" smtClean="0">
                <a:latin typeface="Arial Rounded MT Bold" pitchFamily="34" charset="0"/>
              </a:rPr>
              <a:t>lainnya</a:t>
            </a:r>
            <a:r>
              <a:rPr lang="en-US" dirty="0" smtClean="0">
                <a:latin typeface="Arial Rounded MT Bold" pitchFamily="34" charset="0"/>
              </a:rPr>
              <a:t>.</a:t>
            </a:r>
          </a:p>
          <a:p>
            <a:pPr marL="514350" indent="-514350" algn="just" eaLnBrk="1" fontAlgn="auto" hangingPunct="1">
              <a:spcAft>
                <a:spcPts val="0"/>
              </a:spcAft>
              <a:buFont typeface="Arial" pitchFamily="34" charset="0"/>
              <a:buAutoNum type="arabicPeriod"/>
              <a:defRPr/>
            </a:pPr>
            <a:r>
              <a:rPr lang="en-US" dirty="0" err="1" smtClean="0">
                <a:latin typeface="Arial Rounded MT Bold" pitchFamily="34" charset="0"/>
              </a:rPr>
              <a:t>Hutang</a:t>
            </a:r>
            <a:r>
              <a:rPr lang="en-US" dirty="0" smtClean="0">
                <a:latin typeface="Arial Rounded MT Bold" pitchFamily="34" charset="0"/>
              </a:rPr>
              <a:t> yang </a:t>
            </a:r>
            <a:r>
              <a:rPr lang="en-US" dirty="0" err="1" smtClean="0">
                <a:latin typeface="Arial Rounded MT Bold" pitchFamily="34" charset="0"/>
              </a:rPr>
              <a:t>diperkirakan</a:t>
            </a:r>
            <a:r>
              <a:rPr lang="en-US" dirty="0" smtClean="0">
                <a:latin typeface="Arial Rounded MT Bold" pitchFamily="34" charset="0"/>
              </a:rPr>
              <a:t> </a:t>
            </a:r>
            <a:r>
              <a:rPr lang="en-US" dirty="0" err="1" smtClean="0">
                <a:latin typeface="Arial Rounded MT Bold" pitchFamily="34" charset="0"/>
              </a:rPr>
              <a:t>akan</a:t>
            </a:r>
            <a:r>
              <a:rPr lang="en-US" dirty="0" smtClean="0">
                <a:latin typeface="Arial Rounded MT Bold" pitchFamily="34" charset="0"/>
              </a:rPr>
              <a:t> </a:t>
            </a:r>
            <a:r>
              <a:rPr lang="en-US" dirty="0" err="1" smtClean="0">
                <a:latin typeface="Arial Rounded MT Bold" pitchFamily="34" charset="0"/>
              </a:rPr>
              <a:t>dibayar</a:t>
            </a:r>
            <a:r>
              <a:rPr lang="en-US" dirty="0" smtClean="0">
                <a:latin typeface="Arial Rounded MT Bold" pitchFamily="34" charset="0"/>
              </a:rPr>
              <a:t> </a:t>
            </a:r>
            <a:r>
              <a:rPr lang="en-US" dirty="0" err="1" smtClean="0">
                <a:latin typeface="Arial Rounded MT Bold" pitchFamily="34" charset="0"/>
              </a:rPr>
              <a:t>dalam</a:t>
            </a:r>
            <a:r>
              <a:rPr lang="en-US" dirty="0" smtClean="0">
                <a:latin typeface="Arial Rounded MT Bold" pitchFamily="34" charset="0"/>
              </a:rPr>
              <a:t> </a:t>
            </a:r>
            <a:r>
              <a:rPr lang="en-US" dirty="0" err="1" smtClean="0">
                <a:latin typeface="Arial Rounded MT Bold" pitchFamily="34" charset="0"/>
              </a:rPr>
              <a:t>jangka</a:t>
            </a:r>
            <a:r>
              <a:rPr lang="en-US" dirty="0" smtClean="0">
                <a:latin typeface="Arial Rounded MT Bold" pitchFamily="34" charset="0"/>
              </a:rPr>
              <a:t> </a:t>
            </a:r>
            <a:r>
              <a:rPr lang="en-US" dirty="0" err="1" smtClean="0">
                <a:latin typeface="Arial Rounded MT Bold" pitchFamily="34" charset="0"/>
              </a:rPr>
              <a:t>waktu</a:t>
            </a:r>
            <a:r>
              <a:rPr lang="en-US" dirty="0" smtClean="0">
                <a:latin typeface="Arial Rounded MT Bold" pitchFamily="34" charset="0"/>
              </a:rPr>
              <a:t> </a:t>
            </a:r>
            <a:r>
              <a:rPr lang="en-US" dirty="0" err="1" smtClean="0">
                <a:latin typeface="Arial Rounded MT Bold" pitchFamily="34" charset="0"/>
              </a:rPr>
              <a:t>satu</a:t>
            </a:r>
            <a:r>
              <a:rPr lang="en-US" dirty="0" smtClean="0">
                <a:latin typeface="Arial Rounded MT Bold" pitchFamily="34" charset="0"/>
              </a:rPr>
              <a:t> </a:t>
            </a:r>
            <a:r>
              <a:rPr lang="en-US" dirty="0" err="1" smtClean="0">
                <a:latin typeface="Arial Rounded MT Bold" pitchFamily="34" charset="0"/>
              </a:rPr>
              <a:t>tahun</a:t>
            </a:r>
            <a:r>
              <a:rPr lang="en-US" dirty="0" smtClean="0">
                <a:latin typeface="Arial Rounded MT Bold" pitchFamily="34" charset="0"/>
              </a:rPr>
              <a:t> </a:t>
            </a:r>
            <a:r>
              <a:rPr lang="en-US" dirty="0" err="1" smtClean="0">
                <a:latin typeface="Arial Rounded MT Bold" pitchFamily="34" charset="0"/>
              </a:rPr>
              <a:t>atau</a:t>
            </a:r>
            <a:r>
              <a:rPr lang="en-US" dirty="0" smtClean="0">
                <a:latin typeface="Arial Rounded MT Bold" pitchFamily="34" charset="0"/>
              </a:rPr>
              <a:t> </a:t>
            </a:r>
            <a:r>
              <a:rPr lang="en-US" dirty="0" err="1" smtClean="0">
                <a:latin typeface="Arial Rounded MT Bold" pitchFamily="34" charset="0"/>
              </a:rPr>
              <a:t>siklus</a:t>
            </a:r>
            <a:r>
              <a:rPr lang="en-US" dirty="0" smtClean="0">
                <a:latin typeface="Arial Rounded MT Bold" pitchFamily="34" charset="0"/>
              </a:rPr>
              <a:t> </a:t>
            </a:r>
            <a:r>
              <a:rPr lang="en-US" dirty="0" err="1" smtClean="0">
                <a:latin typeface="Arial Rounded MT Bold" pitchFamily="34" charset="0"/>
              </a:rPr>
              <a:t>operasi</a:t>
            </a:r>
            <a:r>
              <a:rPr lang="en-US" dirty="0" smtClean="0">
                <a:latin typeface="Arial Rounded MT Bold" pitchFamily="34" charset="0"/>
              </a:rPr>
              <a:t> </a:t>
            </a:r>
            <a:r>
              <a:rPr lang="en-US" dirty="0" err="1" smtClean="0">
                <a:latin typeface="Arial Rounded MT Bold" pitchFamily="34" charset="0"/>
              </a:rPr>
              <a:t>perusahaan</a:t>
            </a:r>
            <a:endParaRPr lang="en-US" dirty="0" smtClean="0">
              <a:latin typeface="Arial Rounded MT Bold"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685800" y="457200"/>
            <a:ext cx="7772400" cy="5638800"/>
          </a:xfrm>
        </p:spPr>
        <p:txBody>
          <a:bodyPr>
            <a:normAutofit fontScale="92500" lnSpcReduction="10000"/>
          </a:bodyPr>
          <a:lstStyle/>
          <a:p>
            <a:pPr algn="just">
              <a:buFontTx/>
              <a:buNone/>
            </a:pPr>
            <a:r>
              <a:rPr lang="en-US" sz="2400" smtClean="0"/>
              <a:t>3.</a:t>
            </a:r>
            <a:r>
              <a:rPr lang="en-US" sz="2400" b="1" smtClean="0"/>
              <a:t>Lessee Broker (Packager) </a:t>
            </a:r>
          </a:p>
          <a:p>
            <a:pPr algn="just">
              <a:lnSpc>
                <a:spcPct val="70000"/>
              </a:lnSpc>
              <a:buFontTx/>
              <a:buNone/>
            </a:pPr>
            <a:r>
              <a:rPr lang="en-US" sz="2400" smtClean="0"/>
              <a:t>   Berfungsi mempertemukan calon Lessee dengan pihak</a:t>
            </a:r>
          </a:p>
          <a:p>
            <a:pPr algn="just">
              <a:lnSpc>
                <a:spcPct val="80000"/>
              </a:lnSpc>
              <a:buFontTx/>
              <a:buNone/>
            </a:pPr>
            <a:r>
              <a:rPr lang="en-US" sz="2400" smtClean="0"/>
              <a:t>  Lessor serta</a:t>
            </a:r>
            <a:r>
              <a:rPr lang="en-US" sz="2000" smtClean="0"/>
              <a:t> memberi </a:t>
            </a:r>
            <a:r>
              <a:rPr lang="en-US" sz="2400" smtClean="0"/>
              <a:t>jasa lainnya yang dibutuhkan dalam  suatu transaksi  leasing</a:t>
            </a:r>
            <a:r>
              <a:rPr lang="en-US" sz="2800" smtClean="0"/>
              <a:t> </a:t>
            </a:r>
            <a:endParaRPr lang="en-US" b="1" smtClean="0"/>
          </a:p>
          <a:p>
            <a:pPr algn="just">
              <a:lnSpc>
                <a:spcPct val="150000"/>
              </a:lnSpc>
              <a:buFontTx/>
              <a:buNone/>
            </a:pPr>
            <a:r>
              <a:rPr lang="en-US" b="1" smtClean="0"/>
              <a:t>Tehnik Pembiayaan Leasing</a:t>
            </a:r>
            <a:endParaRPr lang="en-US" smtClean="0"/>
          </a:p>
          <a:p>
            <a:pPr algn="just">
              <a:lnSpc>
                <a:spcPct val="120000"/>
              </a:lnSpc>
              <a:buFontTx/>
              <a:buNone/>
            </a:pPr>
            <a:r>
              <a:rPr lang="en-US" sz="2800" b="1" u="sng" smtClean="0"/>
              <a:t>B. Finance Lease</a:t>
            </a:r>
            <a:endParaRPr lang="en-US" b="1" smtClean="0"/>
          </a:p>
          <a:p>
            <a:pPr algn="just">
              <a:buFont typeface="Symbol" pitchFamily="18" charset="2"/>
              <a:buChar char="·"/>
            </a:pPr>
            <a:r>
              <a:rPr lang="en-US" sz="2400" smtClean="0"/>
              <a:t>Lessor yang membiayai dan sebagai pemilik barang modal </a:t>
            </a:r>
          </a:p>
          <a:p>
            <a:pPr algn="just">
              <a:lnSpc>
                <a:spcPct val="80000"/>
              </a:lnSpc>
              <a:buFont typeface="Symbol" pitchFamily="18" charset="2"/>
              <a:buChar char="·"/>
            </a:pPr>
            <a:r>
              <a:rPr lang="en-US" sz="2400" smtClean="0"/>
              <a:t>Lesee membayar sewa (lease payment) secara berkala. Sewa terdiri atas biaya perolehan barang dan biaya lainnya serta spread yang diinginkan  (full pay out lease) </a:t>
            </a:r>
          </a:p>
          <a:p>
            <a:pPr algn="just">
              <a:lnSpc>
                <a:spcPct val="80000"/>
              </a:lnSpc>
              <a:buFont typeface="Symbol" pitchFamily="18" charset="2"/>
              <a:buChar char="·"/>
            </a:pPr>
            <a:r>
              <a:rPr lang="en-US" sz="2400" smtClean="0"/>
              <a:t>Lessor tidak dapat membatal kontrak secara sepihak sebelum kontrak berakhir (uncancelable)  </a:t>
            </a:r>
          </a:p>
          <a:p>
            <a:pPr algn="just">
              <a:lnSpc>
                <a:spcPct val="80000"/>
              </a:lnSpc>
              <a:buFont typeface="Symbol" pitchFamily="18" charset="2"/>
              <a:buChar char="·"/>
            </a:pPr>
            <a:r>
              <a:rPr lang="en-US" sz="2400" smtClean="0"/>
              <a:t>Lessee memiliki hak opsi untuk membeli barang sesuai dengan nilai sisa (residual value</a:t>
            </a:r>
            <a:r>
              <a:rPr lang="en-US" smtClean="0"/>
              <a:t>) </a:t>
            </a:r>
          </a:p>
          <a:p>
            <a:pPr>
              <a:buFontTx/>
              <a:buNone/>
            </a:pPr>
            <a:endParaRPr lang="en-US"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85800" y="304800"/>
            <a:ext cx="7772400" cy="5791200"/>
          </a:xfrm>
        </p:spPr>
        <p:txBody>
          <a:bodyPr>
            <a:normAutofit fontScale="92500" lnSpcReduction="20000"/>
          </a:bodyPr>
          <a:lstStyle/>
          <a:p>
            <a:pPr algn="just">
              <a:buFontTx/>
              <a:buNone/>
            </a:pPr>
            <a:r>
              <a:rPr lang="en-US" sz="2800" b="1" smtClean="0"/>
              <a:t>Bentuk Transaksi Finance Lease</a:t>
            </a:r>
            <a:r>
              <a:rPr lang="en-US" b="1" smtClean="0"/>
              <a:t> :</a:t>
            </a:r>
            <a:endParaRPr lang="en-US" smtClean="0"/>
          </a:p>
          <a:p>
            <a:pPr algn="just"/>
            <a:r>
              <a:rPr lang="en-US" sz="2400" b="1" smtClean="0"/>
              <a:t>Direct financial lease</a:t>
            </a:r>
          </a:p>
          <a:p>
            <a:pPr lvl="1" algn="just">
              <a:lnSpc>
                <a:spcPct val="70000"/>
              </a:lnSpc>
              <a:buFontTx/>
              <a:buNone/>
            </a:pPr>
            <a:r>
              <a:rPr lang="en-US" sz="2000" smtClean="0"/>
              <a:t>Lessee terlibat dalam proses pembelian barang modal dari supplier </a:t>
            </a:r>
          </a:p>
          <a:p>
            <a:pPr lvl="1" algn="just">
              <a:lnSpc>
                <a:spcPct val="80000"/>
              </a:lnSpc>
              <a:buFontTx/>
              <a:buNone/>
            </a:pPr>
            <a:r>
              <a:rPr lang="en-US" sz="2000" smtClean="0"/>
              <a:t>yang dibiayai Lessor dan langsung disewagunakan kepada Lessee</a:t>
            </a:r>
          </a:p>
          <a:p>
            <a:pPr algn="just"/>
            <a:r>
              <a:rPr lang="en-US" sz="2400" b="1" smtClean="0"/>
              <a:t>Sale and Lease Back</a:t>
            </a:r>
          </a:p>
          <a:p>
            <a:pPr lvl="1" algn="just">
              <a:lnSpc>
                <a:spcPct val="60000"/>
              </a:lnSpc>
              <a:buFontTx/>
              <a:buNone/>
            </a:pPr>
            <a:r>
              <a:rPr lang="en-US" sz="2000" smtClean="0"/>
              <a:t>Lessee menjual barang modalnya kepada Lessor, untuk kemudian </a:t>
            </a:r>
          </a:p>
          <a:p>
            <a:pPr lvl="1" algn="just">
              <a:lnSpc>
                <a:spcPct val="80000"/>
              </a:lnSpc>
              <a:buFontTx/>
              <a:buNone/>
            </a:pPr>
            <a:r>
              <a:rPr lang="en-US" sz="2000" smtClean="0"/>
              <a:t>dilakukan kontrak sewa guna usaha atas barang tersebut. Tujuannya </a:t>
            </a:r>
          </a:p>
          <a:p>
            <a:pPr lvl="1" algn="just">
              <a:lnSpc>
                <a:spcPct val="70000"/>
              </a:lnSpc>
              <a:buFontTx/>
              <a:buNone/>
            </a:pPr>
            <a:r>
              <a:rPr lang="en-US" sz="2000" smtClean="0"/>
              <a:t>untuk membantu Lessee yang mengalami kesulitan modal kerja </a:t>
            </a:r>
          </a:p>
          <a:p>
            <a:pPr algn="just"/>
            <a:r>
              <a:rPr lang="en-US" sz="2400" b="1" smtClean="0"/>
              <a:t>Syndicate Lease </a:t>
            </a:r>
          </a:p>
          <a:p>
            <a:pPr lvl="1" algn="just">
              <a:lnSpc>
                <a:spcPct val="70000"/>
              </a:lnSpc>
              <a:buFontTx/>
              <a:buNone/>
            </a:pPr>
            <a:r>
              <a:rPr lang="en-US" sz="2000" smtClean="0"/>
              <a:t>Pembiayaan dilakukan oleh lebih dari satu Lessor, atas dasar .</a:t>
            </a:r>
          </a:p>
          <a:p>
            <a:pPr lvl="1" algn="just">
              <a:lnSpc>
                <a:spcPct val="80000"/>
              </a:lnSpc>
              <a:buFontTx/>
              <a:buNone/>
            </a:pPr>
            <a:r>
              <a:rPr lang="en-US" sz="2000" smtClean="0"/>
              <a:t>pertimbangan risiko a.l karena obyek leasing membutuhkan dana </a:t>
            </a:r>
          </a:p>
          <a:p>
            <a:pPr lvl="1" algn="just">
              <a:lnSpc>
                <a:spcPct val="60000"/>
              </a:lnSpc>
              <a:buFontTx/>
              <a:buNone/>
            </a:pPr>
            <a:r>
              <a:rPr lang="en-US" sz="2000" smtClean="0"/>
              <a:t>dalam jumlah besar </a:t>
            </a:r>
          </a:p>
          <a:p>
            <a:pPr algn="just"/>
            <a:r>
              <a:rPr lang="en-US" sz="2400" b="1" smtClean="0"/>
              <a:t>Leverage  Lease</a:t>
            </a:r>
          </a:p>
          <a:p>
            <a:pPr lvl="1" algn="just">
              <a:lnSpc>
                <a:spcPct val="70000"/>
              </a:lnSpc>
              <a:buFontTx/>
              <a:buNone/>
            </a:pPr>
            <a:r>
              <a:rPr lang="en-US" sz="2000" smtClean="0"/>
              <a:t>Bank/Kreditur Jk. Panjang menyediakan dana terbesar antara 60%-</a:t>
            </a:r>
          </a:p>
          <a:p>
            <a:pPr lvl="1" algn="just">
              <a:lnSpc>
                <a:spcPct val="80000"/>
              </a:lnSpc>
              <a:buFontTx/>
              <a:buNone/>
            </a:pPr>
            <a:r>
              <a:rPr lang="en-US" sz="2000" smtClean="0"/>
              <a:t>80% yang disebut leverage debt dan merupakan without recourse </a:t>
            </a:r>
          </a:p>
          <a:p>
            <a:pPr lvl="1" algn="just">
              <a:lnSpc>
                <a:spcPct val="80000"/>
              </a:lnSpc>
              <a:buFontTx/>
              <a:buNone/>
            </a:pPr>
            <a:r>
              <a:rPr lang="en-US" sz="2000" smtClean="0"/>
              <a:t>kepada pihak lessor. Dalam hal ini  apabila Lessee default,  Lessor </a:t>
            </a:r>
          </a:p>
          <a:p>
            <a:pPr lvl="1" algn="just">
              <a:lnSpc>
                <a:spcPct val="70000"/>
              </a:lnSpc>
              <a:buFontTx/>
              <a:buNone/>
            </a:pPr>
            <a:r>
              <a:rPr lang="en-US" sz="2000" smtClean="0"/>
              <a:t>tidak ikut bertanggung jawab kepada Bank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685800" y="304800"/>
            <a:ext cx="7772400" cy="5791200"/>
          </a:xfrm>
        </p:spPr>
        <p:txBody>
          <a:bodyPr>
            <a:normAutofit fontScale="92500" lnSpcReduction="10000"/>
          </a:bodyPr>
          <a:lstStyle/>
          <a:p>
            <a:pPr algn="just">
              <a:lnSpc>
                <a:spcPct val="0"/>
              </a:lnSpc>
              <a:buFontTx/>
              <a:buNone/>
            </a:pPr>
            <a:endParaRPr lang="en-US" smtClean="0"/>
          </a:p>
          <a:p>
            <a:pPr algn="just"/>
            <a:r>
              <a:rPr lang="en-US" sz="2400" b="1" smtClean="0"/>
              <a:t>Vendor Program</a:t>
            </a:r>
          </a:p>
          <a:p>
            <a:pPr lvl="1" algn="just">
              <a:lnSpc>
                <a:spcPct val="60000"/>
              </a:lnSpc>
              <a:buFontTx/>
              <a:buNone/>
            </a:pPr>
            <a:r>
              <a:rPr lang="en-US" sz="2000" smtClean="0"/>
              <a:t>Penjualan dilakukan oleh vendor/ dealer kepada konsumen dengan </a:t>
            </a:r>
          </a:p>
          <a:p>
            <a:pPr lvl="1" algn="just">
              <a:lnSpc>
                <a:spcPct val="80000"/>
              </a:lnSpc>
              <a:buFontTx/>
              <a:buNone/>
            </a:pPr>
            <a:r>
              <a:rPr lang="en-US" sz="2000" smtClean="0"/>
              <a:t>fasilitas leasing.  Lessor akan membayar barang kepada vendor/dealer </a:t>
            </a:r>
          </a:p>
          <a:p>
            <a:pPr lvl="1" algn="just">
              <a:lnSpc>
                <a:spcPct val="70000"/>
              </a:lnSpc>
              <a:buFontTx/>
              <a:buNone/>
            </a:pPr>
            <a:r>
              <a:rPr lang="en-US" sz="2000" smtClean="0"/>
              <a:t>selanjutnya Lessee akan membayar angsuran  langsung kepada Lessor </a:t>
            </a:r>
          </a:p>
          <a:p>
            <a:pPr lvl="1" algn="just">
              <a:lnSpc>
                <a:spcPct val="80000"/>
              </a:lnSpc>
              <a:buFontTx/>
              <a:buNone/>
            </a:pPr>
            <a:r>
              <a:rPr lang="en-US" sz="2000" smtClean="0"/>
              <a:t>atau melalui Dealer</a:t>
            </a:r>
          </a:p>
          <a:p>
            <a:pPr algn="just"/>
            <a:r>
              <a:rPr lang="en-US" sz="2400" b="1" smtClean="0"/>
              <a:t>Cross Border Lease</a:t>
            </a:r>
          </a:p>
          <a:p>
            <a:pPr lvl="1" algn="just">
              <a:lnSpc>
                <a:spcPct val="80000"/>
              </a:lnSpc>
              <a:buFontTx/>
              <a:buNone/>
            </a:pPr>
            <a:r>
              <a:rPr lang="en-US" sz="2000" smtClean="0"/>
              <a:t>Yaitu negara dimana Lessor berada berbeda dengan negara Lessee. </a:t>
            </a:r>
          </a:p>
          <a:p>
            <a:pPr lvl="1" algn="just">
              <a:lnSpc>
                <a:spcPct val="80000"/>
              </a:lnSpc>
              <a:buFontTx/>
              <a:buNone/>
            </a:pPr>
            <a:r>
              <a:rPr lang="en-US" sz="2000" smtClean="0"/>
              <a:t>Untuk mengatasi berbagai masalah (hukum dan perpajakan) </a:t>
            </a:r>
          </a:p>
          <a:p>
            <a:pPr lvl="1" algn="just">
              <a:lnSpc>
                <a:spcPct val="80000"/>
              </a:lnSpc>
              <a:buFontTx/>
              <a:buNone/>
            </a:pPr>
            <a:r>
              <a:rPr lang="en-US" sz="2000" smtClean="0"/>
              <a:t>dilakukan oleh afiliasi atau subsidiary perusahaan Leasing tersebut</a:t>
            </a:r>
            <a:endParaRPr lang="en-US" smtClean="0"/>
          </a:p>
          <a:p>
            <a:pPr algn="just">
              <a:buFontTx/>
              <a:buNone/>
            </a:pPr>
            <a:r>
              <a:rPr lang="en-US" sz="2800" b="1" u="sng" smtClean="0"/>
              <a:t>B. Operating  Lease</a:t>
            </a:r>
          </a:p>
          <a:p>
            <a:pPr algn="just">
              <a:lnSpc>
                <a:spcPct val="80000"/>
              </a:lnSpc>
              <a:buFont typeface="Symbol" pitchFamily="18" charset="2"/>
              <a:buChar char="·"/>
            </a:pPr>
            <a:r>
              <a:rPr lang="en-US" sz="2400" smtClean="0"/>
              <a:t>Lessor sebagai pemilik barang menangung risiko ekonomis dan pemeliharaan barang</a:t>
            </a:r>
          </a:p>
          <a:p>
            <a:pPr algn="just">
              <a:lnSpc>
                <a:spcPct val="80000"/>
              </a:lnSpc>
              <a:buFont typeface="Symbol" pitchFamily="18" charset="2"/>
              <a:buChar char="·"/>
            </a:pPr>
            <a:r>
              <a:rPr lang="en-US" sz="2400" smtClean="0"/>
              <a:t>Lessor menanggung biaya pelaksanaan sewa, asuransi, pajak maupun biaya  pemeliharaan </a:t>
            </a:r>
          </a:p>
          <a:p>
            <a:pPr algn="just">
              <a:lnSpc>
                <a:spcPct val="80000"/>
              </a:lnSpc>
              <a:buFont typeface="Symbol" pitchFamily="18" charset="2"/>
              <a:buChar char="·"/>
            </a:pPr>
            <a:r>
              <a:rPr lang="en-US" sz="2400" smtClean="0"/>
              <a:t>Lessee membayar sejumlah sewa yang tidak mencakup biaya perolehan barang dan biaya lainnya serta spread (non fullpay out lease)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85800" y="533400"/>
            <a:ext cx="7772400" cy="5562600"/>
          </a:xfrm>
        </p:spPr>
        <p:txBody>
          <a:bodyPr>
            <a:normAutofit fontScale="92500" lnSpcReduction="10000"/>
          </a:bodyPr>
          <a:lstStyle/>
          <a:p>
            <a:pPr algn="just">
              <a:lnSpc>
                <a:spcPct val="80000"/>
              </a:lnSpc>
              <a:buFont typeface="Symbol" pitchFamily="18" charset="2"/>
              <a:buChar char="·"/>
            </a:pPr>
            <a:r>
              <a:rPr lang="en-US" sz="2400" smtClean="0"/>
              <a:t>Lessee membayar sejumlah sewa yang tidak mencakup biaya perolehan barang dan biaya lainnya serta spread (non fullpay out lease)</a:t>
            </a:r>
          </a:p>
          <a:p>
            <a:pPr algn="just">
              <a:lnSpc>
                <a:spcPct val="80000"/>
              </a:lnSpc>
              <a:buFont typeface="Symbol" pitchFamily="18" charset="2"/>
              <a:buChar char="·"/>
            </a:pPr>
            <a:r>
              <a:rPr lang="en-US" sz="2400" smtClean="0"/>
              <a:t>Lessor hanya mengharapkan keun- tungan dari penjualan barang yang disewakan dan hasil sewa lainnya</a:t>
            </a:r>
          </a:p>
          <a:p>
            <a:pPr algn="just">
              <a:lnSpc>
                <a:spcPct val="80000"/>
              </a:lnSpc>
              <a:buFont typeface="Symbol" pitchFamily="18" charset="2"/>
              <a:buChar char="·"/>
            </a:pPr>
            <a:r>
              <a:rPr lang="en-US" sz="2400" smtClean="0"/>
              <a:t>Lessee pada akhir kontrak mengembalikan barang (tidak memiliki hak opsi untuk membeli barang)  </a:t>
            </a:r>
          </a:p>
          <a:p>
            <a:pPr algn="just">
              <a:lnSpc>
                <a:spcPct val="80000"/>
              </a:lnSpc>
              <a:buFont typeface="Symbol" pitchFamily="18" charset="2"/>
              <a:buChar char="·"/>
            </a:pPr>
            <a:r>
              <a:rPr lang="en-US" sz="2400" smtClean="0"/>
              <a:t>Lessor dapat membatalkan  kontrak secara sepihak (cancelable) </a:t>
            </a:r>
            <a:endParaRPr lang="en-US" smtClean="0"/>
          </a:p>
          <a:p>
            <a:pPr algn="just">
              <a:buFontTx/>
              <a:buNone/>
            </a:pPr>
            <a:r>
              <a:rPr lang="en-US" sz="2800" b="1" smtClean="0"/>
              <a:t>Metode Pembayaran Sewa</a:t>
            </a:r>
            <a:r>
              <a:rPr lang="en-US" b="1" u="sng" smtClean="0"/>
              <a:t> </a:t>
            </a:r>
          </a:p>
          <a:p>
            <a:pPr algn="just">
              <a:lnSpc>
                <a:spcPct val="70000"/>
              </a:lnSpc>
            </a:pPr>
            <a:r>
              <a:rPr lang="en-US" sz="2400" b="1" smtClean="0"/>
              <a:t>Payment in  Advances</a:t>
            </a:r>
            <a:r>
              <a:rPr lang="en-US" sz="2800" smtClean="0"/>
              <a:t>  </a:t>
            </a:r>
          </a:p>
          <a:p>
            <a:pPr lvl="1" algn="just">
              <a:lnSpc>
                <a:spcPct val="60000"/>
              </a:lnSpc>
              <a:buFontTx/>
              <a:buNone/>
            </a:pPr>
            <a:r>
              <a:rPr lang="en-US" sz="2400" smtClean="0"/>
              <a:t>Pembayaran sewa untuk pertama kalinya  dilakukan </a:t>
            </a:r>
          </a:p>
          <a:p>
            <a:pPr lvl="1" algn="just">
              <a:lnSpc>
                <a:spcPct val="70000"/>
              </a:lnSpc>
              <a:buFontTx/>
              <a:buNone/>
            </a:pPr>
            <a:r>
              <a:rPr lang="en-US" sz="2400" smtClean="0"/>
              <a:t>dimuka, yaitu  pada tanggal  kontrak ditandatangani.</a:t>
            </a:r>
            <a:endParaRPr lang="en-US" smtClean="0"/>
          </a:p>
          <a:p>
            <a:pPr algn="just">
              <a:lnSpc>
                <a:spcPct val="80000"/>
              </a:lnSpc>
            </a:pPr>
            <a:r>
              <a:rPr lang="en-US" sz="2400" b="1" smtClean="0"/>
              <a:t>Payment in Arrears</a:t>
            </a:r>
            <a:endParaRPr lang="en-US" sz="2800" smtClean="0"/>
          </a:p>
          <a:p>
            <a:pPr lvl="1" algn="just">
              <a:lnSpc>
                <a:spcPct val="60000"/>
              </a:lnSpc>
              <a:buFontTx/>
              <a:buNone/>
            </a:pPr>
            <a:r>
              <a:rPr lang="en-US" sz="2400" smtClean="0"/>
              <a:t>Pembayaran sewa untuk pertama kalinya  dilakukan </a:t>
            </a:r>
          </a:p>
          <a:p>
            <a:pPr lvl="1" algn="just">
              <a:lnSpc>
                <a:spcPct val="60000"/>
              </a:lnSpc>
              <a:buFontTx/>
              <a:buNone/>
            </a:pPr>
            <a:r>
              <a:rPr lang="en-US" sz="2400" smtClean="0"/>
              <a:t>dibelakang, yaitu   pada akhir periode angsuran (akhir </a:t>
            </a:r>
          </a:p>
          <a:p>
            <a:pPr lvl="1" algn="just">
              <a:lnSpc>
                <a:spcPct val="60000"/>
              </a:lnSpc>
              <a:buFontTx/>
              <a:buNone/>
            </a:pPr>
            <a:r>
              <a:rPr lang="en-US" sz="2400" smtClean="0"/>
              <a:t>bulan, triwulan atau tahun) </a:t>
            </a:r>
            <a:endParaRPr lang="en-US" sz="2400" b="1" u="sng" smtClean="0"/>
          </a:p>
          <a:p>
            <a:pPr>
              <a:buFontTx/>
              <a:buNone/>
            </a:pPr>
            <a:endParaRPr lang="en-US"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685800" y="304800"/>
            <a:ext cx="7772400" cy="5791200"/>
          </a:xfrm>
        </p:spPr>
        <p:txBody>
          <a:bodyPr>
            <a:normAutofit lnSpcReduction="10000"/>
          </a:bodyPr>
          <a:lstStyle/>
          <a:p>
            <a:pPr algn="just"/>
            <a:r>
              <a:rPr lang="en-US" sz="2800" b="1" smtClean="0"/>
              <a:t>Faktor Penetapan Sewa</a:t>
            </a:r>
            <a:endParaRPr lang="en-US" sz="2800" b="1" u="sng" smtClean="0"/>
          </a:p>
          <a:p>
            <a:pPr lvl="1" algn="just">
              <a:lnSpc>
                <a:spcPct val="80000"/>
              </a:lnSpc>
              <a:buFont typeface="Symbol" pitchFamily="18" charset="2"/>
              <a:buChar char="¨"/>
            </a:pPr>
            <a:r>
              <a:rPr lang="en-US" sz="2400" smtClean="0"/>
              <a:t>Nilai barang </a:t>
            </a:r>
          </a:p>
          <a:p>
            <a:pPr lvl="1" algn="just">
              <a:lnSpc>
                <a:spcPct val="70000"/>
              </a:lnSpc>
              <a:buFont typeface="Symbol" pitchFamily="18" charset="2"/>
              <a:buChar char="¨"/>
            </a:pPr>
            <a:r>
              <a:rPr lang="en-US" sz="2400" smtClean="0"/>
              <a:t>Simpanan Jaminan (security deposit) </a:t>
            </a:r>
          </a:p>
          <a:p>
            <a:pPr lvl="1" algn="just">
              <a:lnSpc>
                <a:spcPct val="80000"/>
              </a:lnSpc>
              <a:buFont typeface="Symbol" pitchFamily="18" charset="2"/>
              <a:buChar char="¨"/>
            </a:pPr>
            <a:r>
              <a:rPr lang="en-US" sz="2400" smtClean="0"/>
              <a:t>Nilai sisa (residual value) </a:t>
            </a:r>
          </a:p>
          <a:p>
            <a:pPr lvl="1" algn="just">
              <a:lnSpc>
                <a:spcPct val="70000"/>
              </a:lnSpc>
              <a:buFont typeface="Symbol" pitchFamily="18" charset="2"/>
              <a:buChar char="¨"/>
            </a:pPr>
            <a:r>
              <a:rPr lang="en-US" sz="2400" smtClean="0"/>
              <a:t>Jangka waktu </a:t>
            </a:r>
          </a:p>
          <a:p>
            <a:pPr lvl="1" algn="just">
              <a:lnSpc>
                <a:spcPct val="70000"/>
              </a:lnSpc>
              <a:buFont typeface="Symbol" pitchFamily="18" charset="2"/>
              <a:buChar char="¨"/>
            </a:pPr>
            <a:r>
              <a:rPr lang="en-US" sz="2400" smtClean="0"/>
              <a:t>Tingkat Bunga  </a:t>
            </a:r>
            <a:endParaRPr lang="en-US" b="1" smtClean="0">
              <a:latin typeface="Arial" pitchFamily="34" charset="0"/>
            </a:endParaRPr>
          </a:p>
          <a:p>
            <a:pPr>
              <a:buFontTx/>
              <a:buNone/>
            </a:pPr>
            <a:r>
              <a:rPr lang="en-US" sz="2800" b="1" smtClean="0"/>
              <a:t>Kelebihan Leasing Seb.</a:t>
            </a:r>
            <a:r>
              <a:rPr lang="en-US" sz="3600" b="1" smtClean="0"/>
              <a:t> </a:t>
            </a:r>
            <a:r>
              <a:rPr lang="en-US" sz="2800" b="1" smtClean="0"/>
              <a:t>Sumber Dana</a:t>
            </a:r>
            <a:r>
              <a:rPr lang="en-US" sz="3600" b="1" smtClean="0"/>
              <a:t> </a:t>
            </a:r>
            <a:r>
              <a:rPr lang="en-US" sz="2800" b="1" smtClean="0"/>
              <a:t>:</a:t>
            </a:r>
            <a:endParaRPr lang="en-US" b="1" smtClean="0"/>
          </a:p>
          <a:p>
            <a:pPr>
              <a:lnSpc>
                <a:spcPct val="70000"/>
              </a:lnSpc>
              <a:buFont typeface="Symbol" pitchFamily="18" charset="2"/>
              <a:buChar char="¨"/>
            </a:pPr>
            <a:r>
              <a:rPr lang="en-US" sz="2400" smtClean="0"/>
              <a:t>Pembiayaan penuh, dapat sampai 100% (full pay out) </a:t>
            </a:r>
            <a:endParaRPr lang="en-US" sz="2400" b="1" smtClean="0"/>
          </a:p>
          <a:p>
            <a:pPr>
              <a:lnSpc>
                <a:spcPct val="80000"/>
              </a:lnSpc>
              <a:buFont typeface="Symbol" pitchFamily="18" charset="2"/>
              <a:buChar char="¨"/>
            </a:pPr>
            <a:r>
              <a:rPr lang="en-US" sz="2400" smtClean="0"/>
              <a:t>Lebih Fleksibel, jumlah sewa dapat  disesuaikan dengan pendapatan  yang dihasilkan oleh obyek leasing </a:t>
            </a:r>
            <a:endParaRPr lang="en-US" sz="2400" b="1" smtClean="0"/>
          </a:p>
          <a:p>
            <a:pPr>
              <a:lnSpc>
                <a:spcPct val="80000"/>
              </a:lnSpc>
              <a:buFont typeface="Symbol" pitchFamily="18" charset="2"/>
              <a:buChar char="¨"/>
            </a:pPr>
            <a:r>
              <a:rPr lang="en-US" sz="2400" smtClean="0"/>
              <a:t>Sumber Dana Alternatif, terlepas dari credit line yang ada dari phak lain  </a:t>
            </a:r>
            <a:endParaRPr lang="en-US" sz="2400" b="1" smtClean="0"/>
          </a:p>
          <a:p>
            <a:pPr>
              <a:lnSpc>
                <a:spcPct val="80000"/>
              </a:lnSpc>
              <a:buFont typeface="Symbol" pitchFamily="18" charset="2"/>
              <a:buChar char="¨"/>
            </a:pPr>
            <a:r>
              <a:rPr lang="en-US" sz="2400" smtClean="0"/>
              <a:t>Off Balance Sheet, tidak ada keharusan mencatat dalam Neraca  </a:t>
            </a:r>
            <a:endParaRPr lang="en-US" sz="2400" b="1" smtClean="0"/>
          </a:p>
          <a:p>
            <a:pPr>
              <a:lnSpc>
                <a:spcPct val="80000"/>
              </a:lnSpc>
              <a:buFont typeface="Symbol" pitchFamily="18" charset="2"/>
              <a:buChar char="¨"/>
            </a:pPr>
            <a:r>
              <a:rPr lang="en-US" sz="2400" smtClean="0"/>
              <a:t>Arus Dana, yaitu dengan adanya keluwesan pengaturan pembayaran   </a:t>
            </a:r>
            <a:endParaRPr lang="en-US" sz="2400" b="1"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685800" y="304800"/>
            <a:ext cx="7772400" cy="5791200"/>
          </a:xfrm>
        </p:spPr>
        <p:txBody>
          <a:bodyPr>
            <a:normAutofit lnSpcReduction="10000"/>
          </a:bodyPr>
          <a:lstStyle/>
          <a:p>
            <a:pPr algn="just">
              <a:lnSpc>
                <a:spcPct val="20000"/>
              </a:lnSpc>
              <a:buFontTx/>
              <a:buNone/>
            </a:pPr>
            <a:endParaRPr lang="en-US" b="1" smtClean="0">
              <a:latin typeface="Arial" pitchFamily="34" charset="0"/>
            </a:endParaRPr>
          </a:p>
          <a:p>
            <a:pPr>
              <a:buFont typeface="Symbol" pitchFamily="18" charset="2"/>
              <a:buChar char="¨"/>
            </a:pPr>
            <a:r>
              <a:rPr lang="en-US" sz="2400" smtClean="0"/>
              <a:t>Proteksi Inflasi, karena sewa  tetap </a:t>
            </a:r>
            <a:endParaRPr lang="en-US" sz="2400" b="1" smtClean="0"/>
          </a:p>
          <a:p>
            <a:pPr>
              <a:lnSpc>
                <a:spcPct val="80000"/>
              </a:lnSpc>
              <a:buFont typeface="Symbol" pitchFamily="18" charset="2"/>
              <a:buChar char="¨"/>
            </a:pPr>
            <a:r>
              <a:rPr lang="en-US" sz="2400" smtClean="0"/>
              <a:t>Perlindungan atas kemajuan teknologi, terhindar dari risiko barang yang out of date </a:t>
            </a:r>
            <a:endParaRPr lang="en-US" sz="2400" b="1" smtClean="0"/>
          </a:p>
          <a:p>
            <a:pPr>
              <a:lnSpc>
                <a:spcPct val="80000"/>
              </a:lnSpc>
              <a:buFont typeface="Symbol" pitchFamily="18" charset="2"/>
              <a:buChar char="¨"/>
            </a:pPr>
            <a:r>
              <a:rPr lang="en-US" sz="2400" smtClean="0"/>
              <a:t>Sumber pelunasan kewajiban berasal dari modal kerja oleh adanya  barang yang di lease</a:t>
            </a:r>
            <a:endParaRPr lang="en-US" sz="2400" b="1" smtClean="0"/>
          </a:p>
          <a:p>
            <a:pPr>
              <a:lnSpc>
                <a:spcPct val="80000"/>
              </a:lnSpc>
              <a:buFont typeface="Symbol" pitchFamily="18" charset="2"/>
              <a:buChar char="¨"/>
            </a:pPr>
            <a:r>
              <a:rPr lang="en-US" sz="2400" smtClean="0"/>
              <a:t>Kapitalisasi Biaya, adanya biaya tambahan lain dapat dikapitalisasi </a:t>
            </a:r>
            <a:endParaRPr lang="en-US" sz="2400" b="1" smtClean="0"/>
          </a:p>
          <a:p>
            <a:pPr>
              <a:lnSpc>
                <a:spcPct val="80000"/>
              </a:lnSpc>
              <a:buFont typeface="Symbol" pitchFamily="18" charset="2"/>
              <a:buChar char="¨"/>
            </a:pPr>
            <a:r>
              <a:rPr lang="en-US" sz="2400" smtClean="0"/>
              <a:t>Risiko Keuangan, dapat diatas dengan operating lease yang berjangka waktu relatif singkat  </a:t>
            </a:r>
            <a:endParaRPr lang="en-US" sz="2400" b="1" smtClean="0"/>
          </a:p>
          <a:p>
            <a:pPr>
              <a:lnSpc>
                <a:spcPct val="80000"/>
              </a:lnSpc>
              <a:buFont typeface="Symbol" pitchFamily="18" charset="2"/>
              <a:buChar char="¨"/>
            </a:pPr>
            <a:r>
              <a:rPr lang="en-US" sz="2400" smtClean="0"/>
              <a:t>Kemudahan Penyusunan Anggaran, a.l karena jumlah sewa yang tetap dan pembayaran secara berkala</a:t>
            </a:r>
            <a:endParaRPr lang="en-US" sz="2400" b="1" smtClean="0"/>
          </a:p>
          <a:p>
            <a:pPr>
              <a:lnSpc>
                <a:spcPct val="80000"/>
              </a:lnSpc>
              <a:buFont typeface="Symbol" pitchFamily="18" charset="2"/>
              <a:buChar char="¨"/>
            </a:pPr>
            <a:r>
              <a:rPr lang="en-US" sz="2400" smtClean="0"/>
              <a:t>Pembiayaan Proyek Skala Besar, dapat diatasi melalui Leasing </a:t>
            </a:r>
            <a:endParaRPr lang="en-US" sz="2400" b="1" smtClean="0"/>
          </a:p>
          <a:p>
            <a:pPr>
              <a:lnSpc>
                <a:spcPct val="90000"/>
              </a:lnSpc>
              <a:buFont typeface="Symbol" pitchFamily="18" charset="2"/>
              <a:buChar char="¨"/>
            </a:pPr>
            <a:r>
              <a:rPr lang="en-US" sz="2400" smtClean="0"/>
              <a:t>Meningkatkan Debt Capacity, perolehan obyek leasing tidak otomatis menaikkan debt to equity ratio</a:t>
            </a:r>
            <a:endParaRPr lang="en-US" sz="2400" b="1" smtClean="0"/>
          </a:p>
          <a:p>
            <a:endParaRPr lang="en-US" sz="2400" smtClean="0"/>
          </a:p>
          <a:p>
            <a:endParaRPr lang="en-US" smtClean="0">
              <a:latin typeface="Arial" pitchFamily="34" charset="0"/>
            </a:endParaRPr>
          </a:p>
          <a:p>
            <a:pPr>
              <a:buFontTx/>
              <a:buNone/>
            </a:pPr>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979712" y="1700808"/>
            <a:ext cx="762000" cy="665162"/>
            <a:chOff x="1110" y="2656"/>
            <a:chExt cx="1549" cy="1351"/>
          </a:xfrm>
          <a:solidFill>
            <a:srgbClr val="FF0000"/>
          </a:solidFill>
        </p:grpSpPr>
        <p:sp>
          <p:nvSpPr>
            <p:cNvPr id="89092" name="AutoShape 4"/>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p>
              <a:endParaRPr lang="id-ID"/>
            </a:p>
          </p:txBody>
        </p:sp>
        <p:sp>
          <p:nvSpPr>
            <p:cNvPr id="89093" name="AutoShape 5"/>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p>
              <a:endParaRPr lang="id-ID"/>
            </a:p>
          </p:txBody>
        </p:sp>
        <p:sp>
          <p:nvSpPr>
            <p:cNvPr id="89094" name="AutoShape 6"/>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p>
              <a:endParaRPr lang="id-ID"/>
            </a:p>
          </p:txBody>
        </p:sp>
      </p:grpSp>
      <p:grpSp>
        <p:nvGrpSpPr>
          <p:cNvPr id="3" name="Group 7"/>
          <p:cNvGrpSpPr>
            <a:grpSpLocks/>
          </p:cNvGrpSpPr>
          <p:nvPr/>
        </p:nvGrpSpPr>
        <p:grpSpPr bwMode="auto">
          <a:xfrm>
            <a:off x="1979712" y="2434208"/>
            <a:ext cx="762000" cy="665162"/>
            <a:chOff x="3174" y="2656"/>
            <a:chExt cx="1549" cy="1351"/>
          </a:xfrm>
          <a:solidFill>
            <a:schemeClr val="accent2">
              <a:lumMod val="75000"/>
            </a:schemeClr>
          </a:solidFill>
        </p:grpSpPr>
        <p:sp>
          <p:nvSpPr>
            <p:cNvPr id="89096" name="AutoShape 8"/>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p>
              <a:endParaRPr lang="id-ID"/>
            </a:p>
          </p:txBody>
        </p:sp>
        <p:sp>
          <p:nvSpPr>
            <p:cNvPr id="89097" name="AutoShape 9"/>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p>
              <a:endParaRPr lang="id-ID"/>
            </a:p>
          </p:txBody>
        </p:sp>
        <p:sp>
          <p:nvSpPr>
            <p:cNvPr id="89098" name="AutoShape 10"/>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p>
              <a:endParaRPr lang="id-ID"/>
            </a:p>
          </p:txBody>
        </p:sp>
      </p:grpSp>
      <p:sp>
        <p:nvSpPr>
          <p:cNvPr id="89099" name="Line 11"/>
          <p:cNvSpPr>
            <a:spLocks noChangeShapeType="1"/>
          </p:cNvSpPr>
          <p:nvPr/>
        </p:nvSpPr>
        <p:spPr bwMode="auto">
          <a:xfrm>
            <a:off x="2589312" y="2310408"/>
            <a:ext cx="4800600" cy="0"/>
          </a:xfrm>
          <a:prstGeom prst="line">
            <a:avLst/>
          </a:prstGeom>
          <a:noFill/>
          <a:ln w="25400">
            <a:solidFill>
              <a:schemeClr val="tx2"/>
            </a:solidFill>
            <a:prstDash val="sysDot"/>
            <a:round/>
            <a:headEnd/>
            <a:tailEnd type="oval" w="med" len="med"/>
          </a:ln>
          <a:effectLst/>
        </p:spPr>
        <p:txBody>
          <a:bodyPr wrap="none" anchor="ctr"/>
          <a:lstStyle/>
          <a:p>
            <a:endParaRPr lang="id-ID"/>
          </a:p>
        </p:txBody>
      </p:sp>
      <p:sp>
        <p:nvSpPr>
          <p:cNvPr id="89100" name="Text Box 12"/>
          <p:cNvSpPr txBox="1">
            <a:spLocks noChangeArrowheads="1"/>
          </p:cNvSpPr>
          <p:nvPr/>
        </p:nvSpPr>
        <p:spPr bwMode="auto">
          <a:xfrm>
            <a:off x="3059832" y="1777008"/>
            <a:ext cx="2390398" cy="461665"/>
          </a:xfrm>
          <a:prstGeom prst="rect">
            <a:avLst/>
          </a:prstGeom>
          <a:noFill/>
          <a:ln w="9525" algn="ctr">
            <a:noFill/>
            <a:miter lim="800000"/>
            <a:headEnd/>
            <a:tailEnd/>
          </a:ln>
          <a:effectLst/>
        </p:spPr>
        <p:txBody>
          <a:bodyPr wrap="none">
            <a:spAutoFit/>
          </a:bodyPr>
          <a:lstStyle/>
          <a:p>
            <a:pPr eaLnBrk="0" hangingPunct="0"/>
            <a:r>
              <a:rPr lang="id-ID" sz="2400" b="1" dirty="0" smtClean="0">
                <a:solidFill>
                  <a:schemeClr val="tx2"/>
                </a:solidFill>
              </a:rPr>
              <a:t>Mengapa Sewa</a:t>
            </a:r>
            <a:endParaRPr lang="en-US" sz="2400" b="1" dirty="0">
              <a:solidFill>
                <a:schemeClr val="tx2"/>
              </a:solidFill>
            </a:endParaRPr>
          </a:p>
        </p:txBody>
      </p:sp>
      <p:sp>
        <p:nvSpPr>
          <p:cNvPr id="89101" name="Text Box 13"/>
          <p:cNvSpPr txBox="1">
            <a:spLocks noChangeArrowheads="1"/>
          </p:cNvSpPr>
          <p:nvPr/>
        </p:nvSpPr>
        <p:spPr bwMode="gray">
          <a:xfrm>
            <a:off x="2176562" y="1799233"/>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1</a:t>
            </a:r>
          </a:p>
        </p:txBody>
      </p:sp>
      <p:sp>
        <p:nvSpPr>
          <p:cNvPr id="89102" name="Line 14"/>
          <p:cNvSpPr>
            <a:spLocks noChangeShapeType="1"/>
          </p:cNvSpPr>
          <p:nvPr/>
        </p:nvSpPr>
        <p:spPr bwMode="auto">
          <a:xfrm>
            <a:off x="2589312" y="3043808"/>
            <a:ext cx="4800600" cy="0"/>
          </a:xfrm>
          <a:prstGeom prst="line">
            <a:avLst/>
          </a:prstGeom>
          <a:noFill/>
          <a:ln w="25400">
            <a:solidFill>
              <a:schemeClr val="tx2"/>
            </a:solidFill>
            <a:prstDash val="sysDot"/>
            <a:round/>
            <a:headEnd/>
            <a:tailEnd type="oval" w="med" len="med"/>
          </a:ln>
          <a:effectLst/>
        </p:spPr>
        <p:txBody>
          <a:bodyPr wrap="none" anchor="ctr"/>
          <a:lstStyle/>
          <a:p>
            <a:endParaRPr lang="id-ID"/>
          </a:p>
        </p:txBody>
      </p:sp>
      <p:sp>
        <p:nvSpPr>
          <p:cNvPr id="89103" name="Text Box 15"/>
          <p:cNvSpPr txBox="1">
            <a:spLocks noChangeArrowheads="1"/>
          </p:cNvSpPr>
          <p:nvPr/>
        </p:nvSpPr>
        <p:spPr bwMode="auto">
          <a:xfrm>
            <a:off x="3059832" y="2510408"/>
            <a:ext cx="2544286" cy="461665"/>
          </a:xfrm>
          <a:prstGeom prst="rect">
            <a:avLst/>
          </a:prstGeom>
          <a:noFill/>
          <a:ln w="9525" algn="ctr">
            <a:noFill/>
            <a:miter lim="800000"/>
            <a:headEnd/>
            <a:tailEnd/>
          </a:ln>
          <a:effectLst/>
        </p:spPr>
        <p:txBody>
          <a:bodyPr wrap="none">
            <a:spAutoFit/>
          </a:bodyPr>
          <a:lstStyle/>
          <a:p>
            <a:pPr eaLnBrk="0" hangingPunct="0"/>
            <a:r>
              <a:rPr lang="id-ID" sz="2400" b="1" dirty="0" smtClean="0">
                <a:solidFill>
                  <a:schemeClr val="tx2"/>
                </a:solidFill>
              </a:rPr>
              <a:t>Akuntansi Sewa</a:t>
            </a:r>
            <a:endParaRPr lang="en-US" sz="2400" b="1" dirty="0">
              <a:solidFill>
                <a:schemeClr val="tx2"/>
              </a:solidFill>
            </a:endParaRPr>
          </a:p>
        </p:txBody>
      </p:sp>
      <p:sp>
        <p:nvSpPr>
          <p:cNvPr id="89104" name="Text Box 16"/>
          <p:cNvSpPr txBox="1">
            <a:spLocks noChangeArrowheads="1"/>
          </p:cNvSpPr>
          <p:nvPr/>
        </p:nvSpPr>
        <p:spPr bwMode="gray">
          <a:xfrm>
            <a:off x="2176562" y="2532633"/>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2</a:t>
            </a:r>
          </a:p>
        </p:txBody>
      </p:sp>
      <p:grpSp>
        <p:nvGrpSpPr>
          <p:cNvPr id="4" name="Group 17"/>
          <p:cNvGrpSpPr>
            <a:grpSpLocks/>
          </p:cNvGrpSpPr>
          <p:nvPr/>
        </p:nvGrpSpPr>
        <p:grpSpPr bwMode="auto">
          <a:xfrm>
            <a:off x="1979712" y="3177753"/>
            <a:ext cx="762000" cy="665162"/>
            <a:chOff x="1110" y="2656"/>
            <a:chExt cx="1549" cy="1351"/>
          </a:xfrm>
          <a:solidFill>
            <a:srgbClr val="FF0000"/>
          </a:solidFill>
        </p:grpSpPr>
        <p:sp>
          <p:nvSpPr>
            <p:cNvPr id="89106" name="AutoShape 18"/>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p>
              <a:endParaRPr lang="id-ID"/>
            </a:p>
          </p:txBody>
        </p:sp>
        <p:sp>
          <p:nvSpPr>
            <p:cNvPr id="89107" name="AutoShape 19"/>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p>
              <a:endParaRPr lang="id-ID"/>
            </a:p>
          </p:txBody>
        </p:sp>
        <p:sp>
          <p:nvSpPr>
            <p:cNvPr id="89108" name="AutoShape 20"/>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p>
              <a:endParaRPr lang="id-ID"/>
            </a:p>
          </p:txBody>
        </p:sp>
      </p:grpSp>
      <p:sp>
        <p:nvSpPr>
          <p:cNvPr id="89113" name="Line 25"/>
          <p:cNvSpPr>
            <a:spLocks noChangeShapeType="1"/>
          </p:cNvSpPr>
          <p:nvPr/>
        </p:nvSpPr>
        <p:spPr bwMode="auto">
          <a:xfrm>
            <a:off x="2589312" y="3787353"/>
            <a:ext cx="4800600" cy="0"/>
          </a:xfrm>
          <a:prstGeom prst="line">
            <a:avLst/>
          </a:prstGeom>
          <a:noFill/>
          <a:ln w="25400">
            <a:solidFill>
              <a:schemeClr val="tx2"/>
            </a:solidFill>
            <a:prstDash val="sysDot"/>
            <a:round/>
            <a:headEnd/>
            <a:tailEnd type="oval" w="med" len="med"/>
          </a:ln>
          <a:effectLst/>
        </p:spPr>
        <p:txBody>
          <a:bodyPr wrap="none" anchor="ctr"/>
          <a:lstStyle/>
          <a:p>
            <a:endParaRPr lang="id-ID"/>
          </a:p>
        </p:txBody>
      </p:sp>
      <p:sp>
        <p:nvSpPr>
          <p:cNvPr id="89114" name="Text Box 26"/>
          <p:cNvSpPr txBox="1">
            <a:spLocks noChangeArrowheads="1"/>
          </p:cNvSpPr>
          <p:nvPr/>
        </p:nvSpPr>
        <p:spPr bwMode="auto">
          <a:xfrm>
            <a:off x="3059832" y="3253953"/>
            <a:ext cx="1279517" cy="461665"/>
          </a:xfrm>
          <a:prstGeom prst="rect">
            <a:avLst/>
          </a:prstGeom>
          <a:noFill/>
          <a:ln w="9525" algn="ctr">
            <a:noFill/>
            <a:miter lim="800000"/>
            <a:headEnd/>
            <a:tailEnd/>
          </a:ln>
          <a:effectLst/>
        </p:spPr>
        <p:txBody>
          <a:bodyPr wrap="none">
            <a:spAutoFit/>
          </a:bodyPr>
          <a:lstStyle/>
          <a:p>
            <a:pPr eaLnBrk="0" hangingPunct="0"/>
            <a:r>
              <a:rPr lang="id-ID" sz="2400" b="1" dirty="0" smtClean="0">
                <a:solidFill>
                  <a:schemeClr val="tx2"/>
                </a:solidFill>
              </a:rPr>
              <a:t>Diskusi</a:t>
            </a:r>
            <a:endParaRPr lang="en-US" sz="2400" b="1" dirty="0">
              <a:solidFill>
                <a:schemeClr val="tx2"/>
              </a:solidFill>
            </a:endParaRPr>
          </a:p>
        </p:txBody>
      </p:sp>
      <p:sp>
        <p:nvSpPr>
          <p:cNvPr id="89115" name="Text Box 27"/>
          <p:cNvSpPr txBox="1">
            <a:spLocks noChangeArrowheads="1"/>
          </p:cNvSpPr>
          <p:nvPr/>
        </p:nvSpPr>
        <p:spPr bwMode="gray">
          <a:xfrm>
            <a:off x="2176562" y="3276178"/>
            <a:ext cx="354013" cy="457200"/>
          </a:xfrm>
          <a:prstGeom prst="rect">
            <a:avLst/>
          </a:prstGeom>
          <a:noFill/>
          <a:ln w="9525" algn="ctr">
            <a:noFill/>
            <a:miter lim="800000"/>
            <a:headEnd/>
            <a:tailEnd/>
          </a:ln>
          <a:effectLst/>
        </p:spPr>
        <p:txBody>
          <a:bodyPr wrap="none">
            <a:spAutoFit/>
          </a:bodyPr>
          <a:lstStyle/>
          <a:p>
            <a:pPr algn="ctr" eaLnBrk="0" hangingPunct="0"/>
            <a:r>
              <a:rPr lang="en-US" sz="2400" b="1">
                <a:solidFill>
                  <a:srgbClr val="FFFFFF"/>
                </a:solidFill>
              </a:rPr>
              <a:t>3</a:t>
            </a:r>
          </a:p>
        </p:txBody>
      </p:sp>
      <p:sp>
        <p:nvSpPr>
          <p:cNvPr id="89119" name="Text Box 31"/>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id-ID"/>
          </a:p>
        </p:txBody>
      </p:sp>
      <p:sp>
        <p:nvSpPr>
          <p:cNvPr id="32" name="Slide Number Placeholder 31"/>
          <p:cNvSpPr>
            <a:spLocks noGrp="1"/>
          </p:cNvSpPr>
          <p:nvPr>
            <p:ph type="sldNum" sz="quarter" idx="4294967295"/>
          </p:nvPr>
        </p:nvSpPr>
        <p:spPr>
          <a:xfrm>
            <a:off x="6553200" y="6245225"/>
            <a:ext cx="2133600" cy="476250"/>
          </a:xfrm>
          <a:prstGeom prst="rect">
            <a:avLst/>
          </a:prstGeom>
        </p:spPr>
        <p:txBody>
          <a:bodyPr/>
          <a:lstStyle/>
          <a:p>
            <a:fld id="{C8917DDB-6779-4320-89F1-0A441ABEDE43}" type="slidenum">
              <a:rPr lang="en-US" smtClean="0"/>
              <a:pPr/>
              <a:t>36</a:t>
            </a:fld>
            <a:endParaRPr lang="en-US"/>
          </a:p>
        </p:txBody>
      </p:sp>
      <p:pic>
        <p:nvPicPr>
          <p:cNvPr id="4098" name="Picture 2" descr="C:\Users\siina\Desktop\MOM'S\PSAK BARU\gambar ekonomi\man_rushing_to_work_0521-1012-0921-2416_SMU.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993686" y="4293096"/>
            <a:ext cx="1991851" cy="155364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2887016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87624" y="188913"/>
            <a:ext cx="7437264" cy="981075"/>
          </a:xfrm>
        </p:spPr>
        <p:txBody>
          <a:bodyPr/>
          <a:lstStyle/>
          <a:p>
            <a:r>
              <a:rPr lang="id-ID" dirty="0" smtClean="0">
                <a:solidFill>
                  <a:schemeClr val="tx1"/>
                </a:solidFill>
              </a:rPr>
              <a:t>Sewa </a:t>
            </a:r>
            <a:endParaRPr lang="en-US" dirty="0">
              <a:solidFill>
                <a:schemeClr val="tx1"/>
              </a:solidFill>
            </a:endParaRPr>
          </a:p>
        </p:txBody>
      </p:sp>
      <p:sp>
        <p:nvSpPr>
          <p:cNvPr id="106499" name="Rectangle 3"/>
          <p:cNvSpPr>
            <a:spLocks noGrp="1" noChangeArrowheads="1"/>
          </p:cNvSpPr>
          <p:nvPr>
            <p:ph type="body" idx="1"/>
          </p:nvPr>
        </p:nvSpPr>
        <p:spPr>
          <a:xfrm>
            <a:off x="457200" y="1412776"/>
            <a:ext cx="8229600" cy="4824958"/>
          </a:xfrm>
        </p:spPr>
        <p:txBody>
          <a:bodyPr>
            <a:normAutofit lnSpcReduction="10000"/>
          </a:bodyPr>
          <a:lstStyle/>
          <a:p>
            <a:r>
              <a:rPr lang="id-ID" sz="2800" dirty="0" smtClean="0"/>
              <a:t>Aset tetap selain dibeli dapat disewa dari pihak lain:</a:t>
            </a:r>
          </a:p>
          <a:p>
            <a:pPr lvl="1"/>
            <a:r>
              <a:rPr lang="id-ID" sz="2400" dirty="0" smtClean="0"/>
              <a:t>Sewa operasi / operating lease</a:t>
            </a:r>
          </a:p>
          <a:p>
            <a:pPr lvl="1"/>
            <a:r>
              <a:rPr lang="id-ID" sz="2400" dirty="0" smtClean="0"/>
              <a:t>Sewa pembiayaan / capital lease </a:t>
            </a:r>
          </a:p>
          <a:p>
            <a:r>
              <a:rPr lang="id-ID" sz="2800" dirty="0" smtClean="0"/>
              <a:t>Sewa sebagai alternatif pembiayaan </a:t>
            </a:r>
            <a:r>
              <a:rPr lang="id-ID" sz="2800" dirty="0" smtClean="0">
                <a:sym typeface="Wingdings" pitchFamily="2" charset="2"/>
              </a:rPr>
              <a:t> menghemat kas entitas.</a:t>
            </a:r>
          </a:p>
          <a:p>
            <a:r>
              <a:rPr lang="id-ID" sz="2800" dirty="0" smtClean="0">
                <a:sym typeface="Wingdings" pitchFamily="2" charset="2"/>
              </a:rPr>
              <a:t>Sewa operasi disajikan off balance sheet (tidak ditampilkan di laporan posisi keuangan sehingga dapat meningkatkan beberapa rasio keuangan  efisiensi dan leverage.</a:t>
            </a:r>
            <a:endParaRPr lang="id-ID" sz="2800" dirty="0"/>
          </a:p>
          <a:p>
            <a:endParaRPr lang="en-US" dirty="0"/>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37</a:t>
            </a:fld>
            <a:endParaRPr lang="en-US"/>
          </a:p>
        </p:txBody>
      </p:sp>
    </p:spTree>
    <p:extLst>
      <p:ext uri="{BB962C8B-B14F-4D97-AF65-F5344CB8AC3E}">
        <p14:creationId xmlns="" xmlns:p14="http://schemas.microsoft.com/office/powerpoint/2010/main" val="1052684906"/>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259632" y="188913"/>
            <a:ext cx="7365256" cy="981075"/>
          </a:xfrm>
        </p:spPr>
        <p:txBody>
          <a:bodyPr/>
          <a:lstStyle/>
          <a:p>
            <a:r>
              <a:rPr lang="id-ID" dirty="0" smtClean="0">
                <a:solidFill>
                  <a:schemeClr val="tx1"/>
                </a:solidFill>
              </a:rPr>
              <a:t>Sewa Operasi</a:t>
            </a:r>
            <a:endParaRPr lang="en-US" dirty="0">
              <a:solidFill>
                <a:schemeClr val="tx1"/>
              </a:solidFill>
            </a:endParaRPr>
          </a:p>
        </p:txBody>
      </p:sp>
      <p:sp>
        <p:nvSpPr>
          <p:cNvPr id="106499" name="Rectangle 3"/>
          <p:cNvSpPr>
            <a:spLocks noGrp="1" noChangeArrowheads="1"/>
          </p:cNvSpPr>
          <p:nvPr>
            <p:ph type="body" idx="1"/>
          </p:nvPr>
        </p:nvSpPr>
        <p:spPr>
          <a:xfrm>
            <a:off x="457200" y="1412776"/>
            <a:ext cx="8229600" cy="4824958"/>
          </a:xfrm>
        </p:spPr>
        <p:txBody>
          <a:bodyPr>
            <a:normAutofit lnSpcReduction="10000"/>
          </a:bodyPr>
          <a:lstStyle/>
          <a:p>
            <a:pPr>
              <a:spcBef>
                <a:spcPts val="1200"/>
              </a:spcBef>
            </a:pPr>
            <a:r>
              <a:rPr lang="id-ID" sz="2400" dirty="0" smtClean="0"/>
              <a:t>Sewa jangka pendek</a:t>
            </a:r>
          </a:p>
          <a:p>
            <a:pPr>
              <a:spcBef>
                <a:spcPts val="1200"/>
              </a:spcBef>
            </a:pPr>
            <a:r>
              <a:rPr lang="id-ID" sz="2400" dirty="0" smtClean="0"/>
              <a:t>Alat dapat digunakan oleh penyewa namun aset dimiliki oleh pihak yang menyewakan.</a:t>
            </a:r>
          </a:p>
          <a:p>
            <a:pPr>
              <a:spcBef>
                <a:spcPts val="1200"/>
              </a:spcBef>
            </a:pPr>
            <a:r>
              <a:rPr lang="id-ID" sz="2400" dirty="0" smtClean="0"/>
              <a:t>Tidak terjadi transfer ownership di akhir masa sewa.</a:t>
            </a:r>
          </a:p>
          <a:p>
            <a:pPr>
              <a:spcBef>
                <a:spcPts val="1200"/>
              </a:spcBef>
            </a:pPr>
            <a:r>
              <a:rPr lang="id-ID" sz="2400" dirty="0" smtClean="0"/>
              <a:t>Pemeliharaan alat biasanya oleh yang menyewakan</a:t>
            </a:r>
          </a:p>
          <a:p>
            <a:pPr>
              <a:spcBef>
                <a:spcPts val="1200"/>
              </a:spcBef>
            </a:pPr>
            <a:r>
              <a:rPr lang="id-ID" sz="2400" dirty="0" smtClean="0"/>
              <a:t>Penyajian dalam laporan keuangan</a:t>
            </a:r>
          </a:p>
          <a:p>
            <a:pPr lvl="1"/>
            <a:r>
              <a:rPr lang="id-ID" sz="2200" dirty="0" smtClean="0"/>
              <a:t>Diakui dan disajikan sebagai beban sewa dalam laporan laba rugi komprehensif.</a:t>
            </a:r>
          </a:p>
          <a:p>
            <a:pPr lvl="1"/>
            <a:r>
              <a:rPr lang="id-ID" sz="2200" dirty="0" smtClean="0"/>
              <a:t>Tidak ada pencatatan aset, utang dan beban depresiasi</a:t>
            </a:r>
          </a:p>
          <a:p>
            <a:pPr lvl="1"/>
            <a:endParaRPr lang="id-ID" sz="2200" dirty="0" smtClean="0"/>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38</a:t>
            </a:fld>
            <a:endParaRPr lang="en-US"/>
          </a:p>
        </p:txBody>
      </p:sp>
      <p:pic>
        <p:nvPicPr>
          <p:cNvPr id="8194" name="Picture 2" descr="C:\Users\siina\Desktop\MOM'S\PSAK BARU\gambar ekonomi\th_yellowliliumflowerclipartlge13cm.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884368" y="3414713"/>
            <a:ext cx="930737" cy="87838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899669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187624" y="188913"/>
            <a:ext cx="7437264" cy="981075"/>
          </a:xfrm>
        </p:spPr>
        <p:txBody>
          <a:bodyPr/>
          <a:lstStyle/>
          <a:p>
            <a:r>
              <a:rPr lang="id-ID" dirty="0" smtClean="0">
                <a:solidFill>
                  <a:schemeClr val="tx1"/>
                </a:solidFill>
              </a:rPr>
              <a:t>Keuntungan Sewa Operasi</a:t>
            </a:r>
            <a:endParaRPr lang="en-US" dirty="0">
              <a:solidFill>
                <a:schemeClr val="tx1"/>
              </a:solidFill>
            </a:endParaRPr>
          </a:p>
        </p:txBody>
      </p:sp>
      <p:sp>
        <p:nvSpPr>
          <p:cNvPr id="106499" name="Rectangle 3"/>
          <p:cNvSpPr>
            <a:spLocks noGrp="1" noChangeArrowheads="1"/>
          </p:cNvSpPr>
          <p:nvPr>
            <p:ph type="body" idx="1"/>
          </p:nvPr>
        </p:nvSpPr>
        <p:spPr>
          <a:xfrm>
            <a:off x="457200" y="1556370"/>
            <a:ext cx="8229600" cy="4824958"/>
          </a:xfrm>
        </p:spPr>
        <p:txBody>
          <a:bodyPr>
            <a:normAutofit fontScale="92500"/>
          </a:bodyPr>
          <a:lstStyle/>
          <a:p>
            <a:pPr>
              <a:spcBef>
                <a:spcPts val="1200"/>
              </a:spcBef>
            </a:pPr>
            <a:r>
              <a:rPr lang="id-ID" sz="2400" dirty="0" smtClean="0"/>
              <a:t>Untuk aset yang cepat sekali berubah teknologinya akan tepat karena investasinya lebih murah.</a:t>
            </a:r>
          </a:p>
          <a:p>
            <a:pPr>
              <a:spcBef>
                <a:spcPts val="1200"/>
              </a:spcBef>
            </a:pPr>
            <a:r>
              <a:rPr lang="id-ID" sz="2400" dirty="0" smtClean="0"/>
              <a:t>Tidak disajikan dalam laporan posisi keuangan sebagai aset dan utang sehingga rasio efisiensi (sales/total aset; sales/fixed aset) dan rasio leverage (debt/equity; laba operasi/interest) terlihat lebih bagus.</a:t>
            </a:r>
          </a:p>
          <a:p>
            <a:pPr>
              <a:spcBef>
                <a:spcPts val="1200"/>
              </a:spcBef>
            </a:pPr>
            <a:r>
              <a:rPr lang="id-ID" sz="2400" dirty="0" smtClean="0"/>
              <a:t>Entitas tidak perlu memelihara aset </a:t>
            </a:r>
            <a:r>
              <a:rPr lang="id-ID" sz="2400" dirty="0" smtClean="0">
                <a:sym typeface="Wingdings" pitchFamily="2" charset="2"/>
              </a:rPr>
              <a:t> seringkali maintenance dilakukan oleh pihak yang menyewakan.</a:t>
            </a:r>
          </a:p>
          <a:p>
            <a:pPr>
              <a:spcBef>
                <a:spcPts val="1200"/>
              </a:spcBef>
            </a:pPr>
            <a:r>
              <a:rPr lang="id-ID" sz="2400" dirty="0" smtClean="0">
                <a:sym typeface="Wingdings" pitchFamily="2" charset="2"/>
              </a:rPr>
              <a:t>Menghemat kas di masa sekarang karena biaya yang dikeluarkan sebesar biaya sewa.</a:t>
            </a:r>
            <a:endParaRPr lang="id-ID" sz="2400" dirty="0" smtClean="0"/>
          </a:p>
          <a:p>
            <a:pPr lvl="1">
              <a:spcBef>
                <a:spcPts val="1200"/>
              </a:spcBef>
            </a:pPr>
            <a:endParaRPr lang="en-US" sz="2000" dirty="0"/>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39</a:t>
            </a:fld>
            <a:endParaRPr lang="en-US"/>
          </a:p>
        </p:txBody>
      </p:sp>
    </p:spTree>
    <p:extLst>
      <p:ext uri="{BB962C8B-B14F-4D97-AF65-F5344CB8AC3E}">
        <p14:creationId xmlns="" xmlns:p14="http://schemas.microsoft.com/office/powerpoint/2010/main" val="177661306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6600" y="6096000"/>
            <a:ext cx="5486400" cy="457200"/>
          </a:xfrm>
        </p:spPr>
        <p:txBody>
          <a:bodyPr>
            <a:normAutofit fontScale="90000"/>
          </a:bodyPr>
          <a:lstStyle/>
          <a:p>
            <a:pPr algn="r">
              <a:defRPr/>
            </a:pPr>
            <a:r>
              <a:rPr lang="en-US" dirty="0" smtClean="0">
                <a:solidFill>
                  <a:srgbClr val="FF0000"/>
                </a:solidFill>
                <a:latin typeface="Arial Rounded MT Bold" pitchFamily="34" charset="0"/>
              </a:rPr>
              <a:t>DEFINISI</a:t>
            </a:r>
          </a:p>
        </p:txBody>
      </p:sp>
      <p:sp>
        <p:nvSpPr>
          <p:cNvPr id="4099" name="Content Placeholder 2"/>
          <p:cNvSpPr>
            <a:spLocks noGrp="1"/>
          </p:cNvSpPr>
          <p:nvPr>
            <p:ph idx="1"/>
          </p:nvPr>
        </p:nvSpPr>
        <p:spPr/>
        <p:txBody>
          <a:bodyPr>
            <a:noAutofit/>
          </a:bodyPr>
          <a:lstStyle/>
          <a:p>
            <a:r>
              <a:rPr lang="en-US" sz="2000" dirty="0" err="1" smtClean="0"/>
              <a:t>Kewajiban</a:t>
            </a:r>
            <a:r>
              <a:rPr lang="en-US" sz="2000" dirty="0" smtClean="0"/>
              <a:t> </a:t>
            </a:r>
            <a:r>
              <a:rPr lang="en-US" sz="2000" dirty="0" err="1" smtClean="0"/>
              <a:t>lancar</a:t>
            </a:r>
            <a:r>
              <a:rPr lang="en-US" sz="2000" dirty="0" smtClean="0"/>
              <a:t> </a:t>
            </a:r>
            <a:r>
              <a:rPr lang="en-US" sz="2000" dirty="0" err="1" smtClean="0"/>
              <a:t>adalah</a:t>
            </a:r>
            <a:r>
              <a:rPr lang="en-US" sz="2000" dirty="0" smtClean="0"/>
              <a:t> </a:t>
            </a:r>
            <a:r>
              <a:rPr lang="en-US" sz="2000" dirty="0" err="1" smtClean="0"/>
              <a:t>utang</a:t>
            </a:r>
            <a:r>
              <a:rPr lang="en-US" sz="2000" dirty="0" smtClean="0"/>
              <a:t> yang </a:t>
            </a:r>
            <a:r>
              <a:rPr lang="en-US" sz="2000" dirty="0" err="1" smtClean="0"/>
              <a:t>diharapkan</a:t>
            </a:r>
            <a:r>
              <a:rPr lang="en-US" sz="2000" dirty="0" smtClean="0"/>
              <a:t> </a:t>
            </a:r>
            <a:r>
              <a:rPr lang="en-US" sz="2000" dirty="0" err="1" smtClean="0"/>
              <a:t>akan</a:t>
            </a:r>
            <a:r>
              <a:rPr lang="en-US" sz="2000" dirty="0" smtClean="0"/>
              <a:t> </a:t>
            </a:r>
            <a:r>
              <a:rPr lang="en-US" sz="2000" dirty="0" err="1" smtClean="0"/>
              <a:t>dibayar</a:t>
            </a:r>
            <a:r>
              <a:rPr lang="en-US" sz="2000" dirty="0" smtClean="0"/>
              <a:t> (1) </a:t>
            </a:r>
            <a:r>
              <a:rPr lang="en-US" sz="2000" dirty="0" err="1" smtClean="0"/>
              <a:t>dalam</a:t>
            </a:r>
            <a:r>
              <a:rPr lang="en-US" sz="2000" dirty="0" smtClean="0"/>
              <a:t> </a:t>
            </a:r>
            <a:r>
              <a:rPr lang="en-US" sz="2000" dirty="0" err="1" smtClean="0"/>
              <a:t>jangka</a:t>
            </a:r>
            <a:r>
              <a:rPr lang="en-US" sz="2000" dirty="0" smtClean="0"/>
              <a:t> </a:t>
            </a:r>
            <a:r>
              <a:rPr lang="en-US" sz="2000" dirty="0" err="1" smtClean="0"/>
              <a:t>waktu</a:t>
            </a:r>
            <a:r>
              <a:rPr lang="en-US" sz="2000" dirty="0" smtClean="0"/>
              <a:t> 1 </a:t>
            </a:r>
            <a:r>
              <a:rPr lang="en-US" sz="2000" dirty="0" err="1" smtClean="0"/>
              <a:t>tahun</a:t>
            </a:r>
            <a:r>
              <a:rPr lang="en-US" sz="2000" dirty="0" smtClean="0"/>
              <a:t> </a:t>
            </a:r>
            <a:r>
              <a:rPr lang="en-US" sz="2000" dirty="0" err="1" smtClean="0"/>
              <a:t>atau</a:t>
            </a:r>
            <a:r>
              <a:rPr lang="en-US" sz="2000" dirty="0" smtClean="0"/>
              <a:t> </a:t>
            </a:r>
            <a:r>
              <a:rPr lang="en-US" sz="2000" dirty="0" err="1" smtClean="0"/>
              <a:t>siklus</a:t>
            </a:r>
            <a:r>
              <a:rPr lang="en-US" sz="2000" dirty="0" smtClean="0"/>
              <a:t> </a:t>
            </a:r>
            <a:r>
              <a:rPr lang="en-US" sz="2000" dirty="0" err="1" smtClean="0"/>
              <a:t>operasi</a:t>
            </a:r>
            <a:r>
              <a:rPr lang="en-US" sz="2000" dirty="0" smtClean="0"/>
              <a:t> normal </a:t>
            </a:r>
            <a:r>
              <a:rPr lang="en-US" sz="2000" dirty="0" err="1" smtClean="0"/>
              <a:t>perusahaan</a:t>
            </a:r>
            <a:r>
              <a:rPr lang="en-US" sz="2000" dirty="0" smtClean="0"/>
              <a:t>, </a:t>
            </a:r>
            <a:r>
              <a:rPr lang="en-US" sz="2000" dirty="0" err="1" smtClean="0"/>
              <a:t>dan</a:t>
            </a:r>
            <a:r>
              <a:rPr lang="en-US" sz="2000" dirty="0" smtClean="0"/>
              <a:t> (2) </a:t>
            </a:r>
            <a:r>
              <a:rPr lang="en-US" sz="2000" dirty="0" err="1" smtClean="0"/>
              <a:t>dengan</a:t>
            </a:r>
            <a:r>
              <a:rPr lang="en-US" sz="2000" dirty="0" smtClean="0"/>
              <a:t> </a:t>
            </a:r>
            <a:r>
              <a:rPr lang="en-US" sz="2000" dirty="0" err="1" smtClean="0"/>
              <a:t>menggunakan</a:t>
            </a:r>
            <a:r>
              <a:rPr lang="en-US" sz="2000" dirty="0" smtClean="0"/>
              <a:t> </a:t>
            </a:r>
            <a:r>
              <a:rPr lang="en-US" sz="2000" dirty="0" err="1" smtClean="0"/>
              <a:t>aktiva</a:t>
            </a:r>
            <a:r>
              <a:rPr lang="en-US" sz="2000" dirty="0" smtClean="0"/>
              <a:t> </a:t>
            </a:r>
            <a:r>
              <a:rPr lang="en-US" sz="2000" dirty="0" err="1" smtClean="0"/>
              <a:t>lancar</a:t>
            </a:r>
            <a:r>
              <a:rPr lang="en-US" sz="2000" dirty="0" smtClean="0"/>
              <a:t> yang </a:t>
            </a:r>
            <a:r>
              <a:rPr lang="en-US" sz="2000" dirty="0" err="1" smtClean="0"/>
              <a:t>ada</a:t>
            </a:r>
            <a:r>
              <a:rPr lang="en-US" sz="2000" dirty="0" smtClean="0"/>
              <a:t> </a:t>
            </a:r>
            <a:r>
              <a:rPr lang="en-US" sz="2000" dirty="0" err="1" smtClean="0"/>
              <a:t>atau</a:t>
            </a:r>
            <a:r>
              <a:rPr lang="en-US" sz="2000" dirty="0" smtClean="0"/>
              <a:t> </a:t>
            </a:r>
            <a:r>
              <a:rPr lang="en-US" sz="2000" dirty="0" err="1" smtClean="0"/>
              <a:t>hasil</a:t>
            </a:r>
            <a:r>
              <a:rPr lang="en-US" sz="2000" dirty="0" smtClean="0"/>
              <a:t> </a:t>
            </a:r>
            <a:r>
              <a:rPr lang="en-US" sz="2000" dirty="0" err="1" smtClean="0"/>
              <a:t>dari</a:t>
            </a:r>
            <a:r>
              <a:rPr lang="en-US" sz="2000" dirty="0" smtClean="0"/>
              <a:t> </a:t>
            </a:r>
            <a:r>
              <a:rPr lang="en-US" sz="2000" dirty="0" err="1" smtClean="0"/>
              <a:t>pembentukan</a:t>
            </a:r>
            <a:r>
              <a:rPr lang="en-US" sz="2000" dirty="0" smtClean="0"/>
              <a:t> </a:t>
            </a:r>
            <a:r>
              <a:rPr lang="en-US" sz="2000" dirty="0" err="1" smtClean="0"/>
              <a:t>kewajiban</a:t>
            </a:r>
            <a:r>
              <a:rPr lang="en-US" sz="2000" dirty="0" smtClean="0"/>
              <a:t> </a:t>
            </a:r>
            <a:r>
              <a:rPr lang="en-US" sz="2000" dirty="0" err="1" smtClean="0"/>
              <a:t>lancar</a:t>
            </a:r>
            <a:r>
              <a:rPr lang="en-US" sz="2000" dirty="0" smtClean="0"/>
              <a:t> yang lain</a:t>
            </a:r>
          </a:p>
          <a:p>
            <a:pPr>
              <a:buNone/>
            </a:pPr>
            <a:endParaRPr lang="en-US" sz="2000" dirty="0" smtClean="0"/>
          </a:p>
          <a:p>
            <a:pPr eaLnBrk="1" hangingPunct="1"/>
            <a:r>
              <a:rPr lang="en-US" sz="2000" b="1" dirty="0" err="1" smtClean="0"/>
              <a:t>Utang</a:t>
            </a:r>
            <a:r>
              <a:rPr lang="en-US" sz="2000" b="1" dirty="0" smtClean="0"/>
              <a:t> </a:t>
            </a:r>
            <a:r>
              <a:rPr lang="en-US" sz="2000" dirty="0" err="1" smtClean="0"/>
              <a:t>adalah</a:t>
            </a:r>
            <a:r>
              <a:rPr lang="en-US" sz="2000" dirty="0" smtClean="0"/>
              <a:t> </a:t>
            </a:r>
            <a:r>
              <a:rPr lang="en-US" sz="2000" b="1" i="1" dirty="0" err="1" smtClean="0"/>
              <a:t>kewajiban</a:t>
            </a:r>
            <a:r>
              <a:rPr lang="en-US" sz="2000" b="1" i="1" dirty="0" smtClean="0"/>
              <a:t> </a:t>
            </a:r>
            <a:r>
              <a:rPr lang="en-US" sz="2000" b="1" i="1" dirty="0" err="1" smtClean="0"/>
              <a:t>suatu</a:t>
            </a:r>
            <a:r>
              <a:rPr lang="en-US" sz="2000" b="1" i="1" dirty="0" smtClean="0"/>
              <a:t> </a:t>
            </a:r>
            <a:r>
              <a:rPr lang="en-US" sz="2000" b="1" i="1" dirty="0" err="1" smtClean="0"/>
              <a:t>perusahaan</a:t>
            </a:r>
            <a:r>
              <a:rPr lang="en-US" sz="2000" b="1" i="1" dirty="0" smtClean="0"/>
              <a:t> yang </a:t>
            </a:r>
            <a:r>
              <a:rPr lang="en-US" sz="2000" b="1" i="1" dirty="0" err="1" smtClean="0"/>
              <a:t>timbul</a:t>
            </a:r>
            <a:r>
              <a:rPr lang="en-US" sz="2000" b="1" i="1" dirty="0" smtClean="0"/>
              <a:t>  </a:t>
            </a:r>
            <a:r>
              <a:rPr lang="en-US" sz="2000" b="1" i="1" dirty="0" err="1" smtClean="0"/>
              <a:t>dari</a:t>
            </a:r>
            <a:r>
              <a:rPr lang="en-US" sz="2000" b="1" i="1" dirty="0" smtClean="0"/>
              <a:t> </a:t>
            </a:r>
            <a:r>
              <a:rPr lang="en-US" sz="2000" b="1" i="1" dirty="0" err="1" smtClean="0"/>
              <a:t>transaksi</a:t>
            </a:r>
            <a:r>
              <a:rPr lang="en-US" sz="2000" b="1" i="1" dirty="0" smtClean="0"/>
              <a:t> </a:t>
            </a:r>
            <a:r>
              <a:rPr lang="en-US" sz="2000" b="1" i="1" dirty="0" err="1" smtClean="0"/>
              <a:t>pada</a:t>
            </a:r>
            <a:r>
              <a:rPr lang="en-US" sz="2000" b="1" i="1" dirty="0" smtClean="0"/>
              <a:t> </a:t>
            </a:r>
            <a:r>
              <a:rPr lang="en-US" sz="2000" b="1" i="1" dirty="0" err="1" smtClean="0"/>
              <a:t>waktu</a:t>
            </a:r>
            <a:r>
              <a:rPr lang="en-US" sz="2000" b="1" i="1" dirty="0" smtClean="0"/>
              <a:t> yang </a:t>
            </a:r>
            <a:r>
              <a:rPr lang="en-US" sz="2000" b="1" i="1" dirty="0" err="1" smtClean="0"/>
              <a:t>lalu</a:t>
            </a:r>
            <a:r>
              <a:rPr lang="en-US" sz="2000" b="1" i="1" dirty="0" smtClean="0"/>
              <a:t> </a:t>
            </a:r>
            <a:r>
              <a:rPr lang="en-US" sz="2000" b="1" i="1" dirty="0" err="1" smtClean="0"/>
              <a:t>dan</a:t>
            </a:r>
            <a:r>
              <a:rPr lang="en-US" sz="2000" b="1" i="1" dirty="0" smtClean="0"/>
              <a:t> </a:t>
            </a:r>
            <a:r>
              <a:rPr lang="en-US" sz="2000" b="1" i="1" dirty="0" err="1" smtClean="0"/>
              <a:t>harus</a:t>
            </a:r>
            <a:r>
              <a:rPr lang="en-US" sz="2000" b="1" i="1" dirty="0" smtClean="0"/>
              <a:t> </a:t>
            </a:r>
            <a:r>
              <a:rPr lang="en-US" sz="2000" b="1" i="1" dirty="0" err="1" smtClean="0"/>
              <a:t>dibayar</a:t>
            </a:r>
            <a:r>
              <a:rPr lang="en-US" sz="2000" b="1" i="1" dirty="0" smtClean="0"/>
              <a:t> </a:t>
            </a:r>
            <a:r>
              <a:rPr lang="en-US" sz="2000" b="1" i="1" dirty="0" err="1" smtClean="0"/>
              <a:t>dengan</a:t>
            </a:r>
            <a:r>
              <a:rPr lang="en-US" sz="2000" b="1" i="1" dirty="0" smtClean="0"/>
              <a:t> </a:t>
            </a:r>
            <a:r>
              <a:rPr lang="en-US" sz="2000" b="1" i="1" dirty="0" err="1" smtClean="0"/>
              <a:t>kas</a:t>
            </a:r>
            <a:r>
              <a:rPr lang="en-US" sz="2000" b="1" i="1" dirty="0" smtClean="0"/>
              <a:t>, </a:t>
            </a:r>
            <a:r>
              <a:rPr lang="en-US" sz="2000" b="1" i="1" dirty="0" err="1" smtClean="0"/>
              <a:t>barang</a:t>
            </a:r>
            <a:r>
              <a:rPr lang="en-US" sz="2000" b="1" i="1" dirty="0" smtClean="0"/>
              <a:t>, </a:t>
            </a:r>
            <a:r>
              <a:rPr lang="en-US" sz="2000" b="1" i="1" dirty="0" err="1" smtClean="0"/>
              <a:t>atau</a:t>
            </a:r>
            <a:r>
              <a:rPr lang="en-US" sz="2000" b="1" i="1" dirty="0" smtClean="0"/>
              <a:t> </a:t>
            </a:r>
            <a:r>
              <a:rPr lang="en-US" sz="2000" b="1" i="1" dirty="0" err="1" smtClean="0"/>
              <a:t>jasa</a:t>
            </a:r>
            <a:r>
              <a:rPr lang="en-US" sz="2000" b="1" i="1" dirty="0" smtClean="0"/>
              <a:t> </a:t>
            </a:r>
            <a:r>
              <a:rPr lang="en-US" sz="2000" b="1" i="1" dirty="0" err="1" smtClean="0"/>
              <a:t>di</a:t>
            </a:r>
            <a:r>
              <a:rPr lang="en-US" sz="2000" b="1" i="1" dirty="0" smtClean="0"/>
              <a:t> </a:t>
            </a:r>
            <a:r>
              <a:rPr lang="en-US" sz="2000" b="1" i="1" dirty="0" err="1" smtClean="0"/>
              <a:t>waktu</a:t>
            </a:r>
            <a:r>
              <a:rPr lang="en-US" sz="2000" b="1" i="1" dirty="0" smtClean="0"/>
              <a:t> yang </a:t>
            </a:r>
            <a:r>
              <a:rPr lang="en-US" sz="2000" b="1" i="1" dirty="0" err="1" smtClean="0"/>
              <a:t>akan</a:t>
            </a:r>
            <a:r>
              <a:rPr lang="en-US" sz="2000" b="1" i="1" dirty="0" smtClean="0"/>
              <a:t> </a:t>
            </a:r>
            <a:r>
              <a:rPr lang="en-US" sz="2000" b="1" i="1" dirty="0" err="1" smtClean="0"/>
              <a:t>datang</a:t>
            </a:r>
            <a:r>
              <a:rPr lang="en-US" sz="2000" b="1" i="1" dirty="0" smtClean="0"/>
              <a:t>.</a:t>
            </a:r>
          </a:p>
          <a:p>
            <a:pPr eaLnBrk="1" hangingPunct="1">
              <a:buNone/>
            </a:pPr>
            <a:endParaRPr lang="en-US" sz="2000" b="1" i="1" dirty="0" smtClean="0"/>
          </a:p>
          <a:p>
            <a:pPr eaLnBrk="1" hangingPunct="1"/>
            <a:r>
              <a:rPr lang="en-US" sz="2000" dirty="0" err="1" smtClean="0"/>
              <a:t>Contoh</a:t>
            </a:r>
            <a:r>
              <a:rPr lang="en-US" sz="2000" dirty="0" smtClean="0"/>
              <a:t>:</a:t>
            </a:r>
          </a:p>
          <a:p>
            <a:pPr>
              <a:buNone/>
            </a:pPr>
            <a:r>
              <a:rPr lang="en-US" sz="2000" dirty="0" smtClean="0"/>
              <a:t>      </a:t>
            </a:r>
            <a:r>
              <a:rPr lang="en-US" sz="2000" dirty="0" err="1" smtClean="0"/>
              <a:t>Kewajiban</a:t>
            </a:r>
            <a:r>
              <a:rPr lang="en-US" sz="2000" dirty="0" smtClean="0"/>
              <a:t> yang </a:t>
            </a:r>
            <a:r>
              <a:rPr lang="en-US" sz="2000" dirty="0" err="1" smtClean="0"/>
              <a:t>timbul</a:t>
            </a:r>
            <a:r>
              <a:rPr lang="en-US" sz="2000" dirty="0" smtClean="0"/>
              <a:t> </a:t>
            </a:r>
            <a:r>
              <a:rPr lang="en-US" sz="2000" dirty="0" err="1" smtClean="0"/>
              <a:t>dari</a:t>
            </a:r>
            <a:r>
              <a:rPr lang="en-US" sz="2000" dirty="0" smtClean="0"/>
              <a:t> </a:t>
            </a:r>
            <a:r>
              <a:rPr lang="en-US" sz="2000" dirty="0" err="1" smtClean="0"/>
              <a:t>pembelian</a:t>
            </a:r>
            <a:r>
              <a:rPr lang="en-US" sz="2000" dirty="0" smtClean="0"/>
              <a:t> </a:t>
            </a:r>
            <a:r>
              <a:rPr lang="en-US" sz="2000" dirty="0" err="1" smtClean="0"/>
              <a:t>secara</a:t>
            </a:r>
            <a:r>
              <a:rPr lang="en-US" sz="2000" dirty="0" smtClean="0"/>
              <a:t> </a:t>
            </a:r>
            <a:r>
              <a:rPr lang="en-US" sz="2000" dirty="0" err="1" smtClean="0"/>
              <a:t>kredit</a:t>
            </a:r>
            <a:r>
              <a:rPr lang="en-US" sz="2000" dirty="0" smtClean="0"/>
              <a:t>, </a:t>
            </a:r>
            <a:r>
              <a:rPr lang="en-US" sz="2000" dirty="0" err="1" smtClean="0"/>
              <a:t>peminjaman</a:t>
            </a:r>
            <a:r>
              <a:rPr lang="en-US" sz="2000" dirty="0" smtClean="0"/>
              <a:t> </a:t>
            </a:r>
            <a:r>
              <a:rPr lang="en-US" sz="2000" dirty="0" err="1" smtClean="0"/>
              <a:t>uang</a:t>
            </a:r>
            <a:r>
              <a:rPr lang="en-US" sz="2000" dirty="0" smtClean="0"/>
              <a:t> </a:t>
            </a:r>
            <a:r>
              <a:rPr lang="en-US" sz="2000" dirty="0" err="1" smtClean="0"/>
              <a:t>dari</a:t>
            </a:r>
            <a:r>
              <a:rPr lang="en-US" sz="2000" dirty="0" smtClean="0"/>
              <a:t> bank, </a:t>
            </a:r>
            <a:r>
              <a:rPr lang="en-US" sz="2000" dirty="0" err="1" smtClean="0"/>
              <a:t>kewajiban</a:t>
            </a:r>
            <a:r>
              <a:rPr lang="en-US" sz="2000" dirty="0" smtClean="0"/>
              <a:t> </a:t>
            </a:r>
            <a:r>
              <a:rPr lang="en-US" sz="2000" dirty="0" err="1" smtClean="0"/>
              <a:t>membayar</a:t>
            </a:r>
            <a:r>
              <a:rPr lang="en-US" sz="2000" dirty="0" smtClean="0"/>
              <a:t> </a:t>
            </a:r>
            <a:r>
              <a:rPr lang="en-US" sz="2000" dirty="0" err="1" smtClean="0"/>
              <a:t>gaji</a:t>
            </a:r>
            <a:r>
              <a:rPr lang="en-US" sz="2000" dirty="0" smtClean="0"/>
              <a:t>, </a:t>
            </a:r>
            <a:r>
              <a:rPr lang="en-US" sz="2000" dirty="0" err="1" smtClean="0"/>
              <a:t>kewajiban</a:t>
            </a:r>
            <a:r>
              <a:rPr lang="en-US" sz="2000" dirty="0" smtClean="0"/>
              <a:t> </a:t>
            </a:r>
            <a:r>
              <a:rPr lang="en-US" sz="2000" dirty="0" err="1" smtClean="0"/>
              <a:t>membayar</a:t>
            </a:r>
            <a:r>
              <a:rPr lang="en-US" sz="2000" dirty="0" smtClean="0"/>
              <a:t> </a:t>
            </a:r>
            <a:r>
              <a:rPr lang="en-US" sz="2000" dirty="0" err="1" smtClean="0"/>
              <a:t>pajak</a:t>
            </a:r>
            <a:r>
              <a:rPr lang="en-US" sz="2000" dirty="0" smtClean="0"/>
              <a:t>, </a:t>
            </a:r>
            <a:r>
              <a:rPr lang="en-US" sz="2000" dirty="0" err="1" smtClean="0"/>
              <a:t>utang</a:t>
            </a:r>
            <a:r>
              <a:rPr lang="en-US" sz="2000" dirty="0" smtClean="0"/>
              <a:t> </a:t>
            </a:r>
            <a:r>
              <a:rPr lang="en-US" sz="2000" dirty="0" err="1" smtClean="0"/>
              <a:t>wesel</a:t>
            </a:r>
            <a:r>
              <a:rPr lang="en-US" sz="2000" dirty="0" smtClean="0"/>
              <a:t>, </a:t>
            </a:r>
            <a:r>
              <a:rPr lang="en-US" sz="2000" dirty="0" err="1" smtClean="0"/>
              <a:t>utang</a:t>
            </a:r>
            <a:r>
              <a:rPr lang="en-US" sz="2000" dirty="0" smtClean="0"/>
              <a:t> </a:t>
            </a:r>
            <a:r>
              <a:rPr lang="en-US" sz="2000" dirty="0" err="1" smtClean="0"/>
              <a:t>dagang</a:t>
            </a:r>
            <a:r>
              <a:rPr lang="en-US" sz="2000" dirty="0" smtClean="0"/>
              <a:t>, </a:t>
            </a:r>
            <a:r>
              <a:rPr lang="en-US" sz="2000" dirty="0" err="1" smtClean="0"/>
              <a:t>pendapatan</a:t>
            </a:r>
            <a:r>
              <a:rPr lang="en-US" sz="2000" dirty="0" smtClean="0"/>
              <a:t> </a:t>
            </a:r>
            <a:r>
              <a:rPr lang="en-US" sz="2000" dirty="0" err="1" smtClean="0"/>
              <a:t>diterima</a:t>
            </a:r>
            <a:r>
              <a:rPr lang="en-US" sz="2000" dirty="0" smtClean="0"/>
              <a:t> </a:t>
            </a:r>
            <a:r>
              <a:rPr lang="en-US" sz="2000" dirty="0" err="1" smtClean="0"/>
              <a:t>di</a:t>
            </a:r>
            <a:r>
              <a:rPr lang="en-US" sz="2000" dirty="0" smtClean="0"/>
              <a:t> </a:t>
            </a:r>
            <a:r>
              <a:rPr lang="en-US" sz="2000" dirty="0" err="1" smtClean="0"/>
              <a:t>muka</a:t>
            </a:r>
            <a:r>
              <a:rPr lang="en-US" sz="2000" dirty="0" smtClean="0"/>
              <a:t>, </a:t>
            </a:r>
            <a:r>
              <a:rPr lang="en-US" sz="2000" dirty="0" err="1" smtClean="0"/>
              <a:t>dan</a:t>
            </a:r>
            <a:r>
              <a:rPr lang="en-US" sz="2000" dirty="0" smtClean="0"/>
              <a:t> </a:t>
            </a:r>
            <a:r>
              <a:rPr lang="en-US" sz="2000" dirty="0" err="1" smtClean="0"/>
              <a:t>biaya</a:t>
            </a:r>
            <a:r>
              <a:rPr lang="en-US" sz="2000" dirty="0" smtClean="0"/>
              <a:t> yang </a:t>
            </a:r>
            <a:r>
              <a:rPr lang="en-US" sz="2000" dirty="0" err="1" smtClean="0"/>
              <a:t>masih</a:t>
            </a:r>
            <a:r>
              <a:rPr lang="en-US" sz="2000" dirty="0" smtClean="0"/>
              <a:t> </a:t>
            </a:r>
            <a:r>
              <a:rPr lang="en-US" sz="2000" dirty="0" err="1" smtClean="0"/>
              <a:t>harus</a:t>
            </a:r>
            <a:r>
              <a:rPr lang="en-US" sz="2000" dirty="0" smtClean="0"/>
              <a:t> </a:t>
            </a:r>
            <a:r>
              <a:rPr lang="en-US" sz="2000" dirty="0" err="1" smtClean="0"/>
              <a:t>dibayar</a:t>
            </a:r>
            <a:r>
              <a:rPr lang="en-US" sz="2000" dirty="0" smtClean="0"/>
              <a:t> </a:t>
            </a:r>
            <a:r>
              <a:rPr lang="en-US" sz="2000" dirty="0" err="1" smtClean="0"/>
              <a:t>seperti</a:t>
            </a:r>
            <a:r>
              <a:rPr lang="en-US" sz="2000" dirty="0" smtClean="0"/>
              <a:t> </a:t>
            </a:r>
            <a:r>
              <a:rPr lang="en-US" sz="2000" dirty="0" err="1" smtClean="0"/>
              <a:t>utang</a:t>
            </a:r>
            <a:r>
              <a:rPr lang="en-US" sz="2000" dirty="0" smtClean="0"/>
              <a:t> </a:t>
            </a:r>
            <a:r>
              <a:rPr lang="en-US" sz="2000" dirty="0" err="1" smtClean="0"/>
              <a:t>gaji</a:t>
            </a:r>
            <a:r>
              <a:rPr lang="en-US" sz="2000" dirty="0" smtClean="0"/>
              <a:t>, </a:t>
            </a:r>
            <a:r>
              <a:rPr lang="en-US" sz="2000" dirty="0" err="1" smtClean="0"/>
              <a:t>utang</a:t>
            </a:r>
            <a:r>
              <a:rPr lang="en-US" sz="2000" dirty="0" smtClean="0"/>
              <a:t> </a:t>
            </a:r>
            <a:r>
              <a:rPr lang="en-US" sz="2000" dirty="0" err="1" smtClean="0"/>
              <a:t>pajak</a:t>
            </a:r>
            <a:r>
              <a:rPr lang="en-US" sz="2000" dirty="0" smtClean="0"/>
              <a:t>, </a:t>
            </a:r>
            <a:r>
              <a:rPr lang="en-US" sz="2000" dirty="0" err="1" smtClean="0"/>
              <a:t>dan</a:t>
            </a:r>
            <a:r>
              <a:rPr lang="en-US" sz="2000" dirty="0" smtClean="0"/>
              <a:t> </a:t>
            </a:r>
            <a:r>
              <a:rPr lang="en-US" sz="2000" dirty="0" err="1" smtClean="0"/>
              <a:t>utang</a:t>
            </a:r>
            <a:r>
              <a:rPr lang="en-US" sz="2000" dirty="0" smtClean="0"/>
              <a:t> </a:t>
            </a:r>
            <a:r>
              <a:rPr lang="en-US" sz="2000" dirty="0" err="1" smtClean="0"/>
              <a:t>bunga</a:t>
            </a:r>
            <a:r>
              <a:rPr lang="en-US" sz="2000"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259632" y="188913"/>
            <a:ext cx="7365256" cy="981075"/>
          </a:xfrm>
        </p:spPr>
        <p:txBody>
          <a:bodyPr/>
          <a:lstStyle/>
          <a:p>
            <a:r>
              <a:rPr lang="id-ID" dirty="0" smtClean="0">
                <a:solidFill>
                  <a:schemeClr val="tx1"/>
                </a:solidFill>
              </a:rPr>
              <a:t>Kerugian Sewa Operasi</a:t>
            </a:r>
            <a:endParaRPr lang="en-US" dirty="0">
              <a:solidFill>
                <a:schemeClr val="tx1"/>
              </a:solidFill>
            </a:endParaRPr>
          </a:p>
        </p:txBody>
      </p:sp>
      <p:sp>
        <p:nvSpPr>
          <p:cNvPr id="106499" name="Rectangle 3"/>
          <p:cNvSpPr>
            <a:spLocks noGrp="1" noChangeArrowheads="1"/>
          </p:cNvSpPr>
          <p:nvPr>
            <p:ph type="body" idx="1"/>
          </p:nvPr>
        </p:nvSpPr>
        <p:spPr>
          <a:xfrm>
            <a:off x="827584" y="1412776"/>
            <a:ext cx="7560840" cy="4824958"/>
          </a:xfrm>
        </p:spPr>
        <p:txBody>
          <a:bodyPr>
            <a:normAutofit lnSpcReduction="10000"/>
          </a:bodyPr>
          <a:lstStyle/>
          <a:p>
            <a:pPr>
              <a:spcBef>
                <a:spcPts val="800"/>
              </a:spcBef>
            </a:pPr>
            <a:r>
              <a:rPr lang="id-ID" sz="2200" dirty="0" smtClean="0"/>
              <a:t>Entitas tidak memiliki aset untuk operasi yang disajikan dalam laporan keuangan</a:t>
            </a:r>
          </a:p>
          <a:p>
            <a:pPr>
              <a:spcBef>
                <a:spcPts val="800"/>
              </a:spcBef>
            </a:pPr>
            <a:r>
              <a:rPr lang="id-ID" sz="2200" dirty="0" smtClean="0"/>
              <a:t>Keberlanjutan entitas dapat terganggu jika sewa di masa akan datang tidak diperoleh </a:t>
            </a:r>
            <a:r>
              <a:rPr lang="id-ID" sz="2200" dirty="0" smtClean="0">
                <a:sym typeface="Wingdings" pitchFamily="2" charset="2"/>
              </a:rPr>
              <a:t> untuk aset utama entitas cukup berisiko jika menggunakan sewa operasi</a:t>
            </a:r>
            <a:endParaRPr lang="id-ID" sz="2200" dirty="0" smtClean="0"/>
          </a:p>
          <a:p>
            <a:pPr>
              <a:spcBef>
                <a:spcPts val="800"/>
              </a:spcBef>
            </a:pPr>
            <a:r>
              <a:rPr lang="id-ID" sz="2200" dirty="0" smtClean="0"/>
              <a:t>Untuk alat-alat khusus sulit diperoleh</a:t>
            </a:r>
          </a:p>
          <a:p>
            <a:pPr>
              <a:spcBef>
                <a:spcPts val="800"/>
              </a:spcBef>
            </a:pPr>
            <a:r>
              <a:rPr lang="id-ID" sz="2200" dirty="0"/>
              <a:t>Seringkali lebih mahal daripada membeli aset</a:t>
            </a:r>
          </a:p>
          <a:p>
            <a:pPr>
              <a:spcBef>
                <a:spcPts val="800"/>
              </a:spcBef>
            </a:pPr>
            <a:r>
              <a:rPr lang="id-ID" sz="2200" dirty="0" smtClean="0"/>
              <a:t>Tidak dapat dimanfaatkan optimal jika cepat terjadi perubahan teknologi</a:t>
            </a:r>
          </a:p>
          <a:p>
            <a:pPr>
              <a:spcBef>
                <a:spcPts val="800"/>
              </a:spcBef>
            </a:pPr>
            <a:r>
              <a:rPr lang="id-ID" sz="2200" dirty="0" smtClean="0"/>
              <a:t>Penggunaan </a:t>
            </a:r>
            <a:r>
              <a:rPr lang="id-ID" sz="2200" dirty="0"/>
              <a:t>terbatas </a:t>
            </a:r>
            <a:r>
              <a:rPr lang="id-ID" sz="2200" dirty="0">
                <a:sym typeface="Wingdings" pitchFamily="2" charset="2"/>
              </a:rPr>
              <a:t> tergantung perjanjian sewa</a:t>
            </a:r>
            <a:endParaRPr lang="id-ID" sz="2200" dirty="0"/>
          </a:p>
          <a:p>
            <a:pPr>
              <a:spcBef>
                <a:spcPts val="800"/>
              </a:spcBef>
            </a:pPr>
            <a:r>
              <a:rPr lang="id-ID" sz="2200" dirty="0" smtClean="0"/>
              <a:t>Tidak dapat dijadikan jaminan bank </a:t>
            </a:r>
          </a:p>
          <a:p>
            <a:pPr lvl="1">
              <a:spcBef>
                <a:spcPts val="800"/>
              </a:spcBef>
            </a:pPr>
            <a:endParaRPr lang="en-US" sz="2200" dirty="0"/>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40</a:t>
            </a:fld>
            <a:endParaRPr lang="en-US"/>
          </a:p>
        </p:txBody>
      </p:sp>
      <p:pic>
        <p:nvPicPr>
          <p:cNvPr id="7170" name="Picture 2" descr="C:\Users\siina\Desktop\MOM'S\PSAK BARU\gambar ekonomi\images_215.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162800" y="5391150"/>
            <a:ext cx="1600200" cy="14668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2649616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403648" y="188913"/>
            <a:ext cx="7221240" cy="981075"/>
          </a:xfrm>
        </p:spPr>
        <p:txBody>
          <a:bodyPr/>
          <a:lstStyle/>
          <a:p>
            <a:r>
              <a:rPr lang="id-ID" dirty="0" smtClean="0">
                <a:solidFill>
                  <a:schemeClr val="tx1"/>
                </a:solidFill>
              </a:rPr>
              <a:t>Sewa Pembiayaan</a:t>
            </a:r>
            <a:endParaRPr lang="en-US" dirty="0">
              <a:solidFill>
                <a:schemeClr val="tx1"/>
              </a:solidFill>
            </a:endParaRPr>
          </a:p>
        </p:txBody>
      </p:sp>
      <p:sp>
        <p:nvSpPr>
          <p:cNvPr id="106499" name="Rectangle 3"/>
          <p:cNvSpPr>
            <a:spLocks noGrp="1" noChangeArrowheads="1"/>
          </p:cNvSpPr>
          <p:nvPr>
            <p:ph type="body" idx="1"/>
          </p:nvPr>
        </p:nvSpPr>
        <p:spPr>
          <a:xfrm>
            <a:off x="827584" y="1412776"/>
            <a:ext cx="7560840" cy="4824958"/>
          </a:xfrm>
        </p:spPr>
        <p:txBody>
          <a:bodyPr/>
          <a:lstStyle/>
          <a:p>
            <a:pPr>
              <a:spcBef>
                <a:spcPts val="800"/>
              </a:spcBef>
            </a:pPr>
            <a:r>
              <a:rPr lang="id-ID" sz="2200" dirty="0" smtClean="0"/>
              <a:t>Sewa pembiayaan / capital lease / finance lease</a:t>
            </a:r>
          </a:p>
          <a:p>
            <a:pPr>
              <a:spcBef>
                <a:spcPts val="800"/>
              </a:spcBef>
            </a:pPr>
            <a:r>
              <a:rPr lang="id-ID" sz="2200" dirty="0" smtClean="0"/>
              <a:t>Merupakan bentuk pendanaan jangka panjang </a:t>
            </a:r>
            <a:r>
              <a:rPr lang="id-ID" sz="2200" dirty="0" smtClean="0">
                <a:sym typeface="Wingdings" pitchFamily="2" charset="2"/>
              </a:rPr>
              <a:t> pembelian secara angsuran</a:t>
            </a:r>
          </a:p>
          <a:p>
            <a:pPr>
              <a:spcBef>
                <a:spcPts val="800"/>
              </a:spcBef>
            </a:pPr>
            <a:r>
              <a:rPr lang="id-ID" sz="2200" dirty="0" smtClean="0">
                <a:sym typeface="Wingdings" pitchFamily="2" charset="2"/>
              </a:rPr>
              <a:t>Sewa pembiayaan  “</a:t>
            </a:r>
            <a:r>
              <a:rPr lang="id-ID" sz="2200" b="1" dirty="0" smtClean="0">
                <a:sym typeface="Wingdings" pitchFamily="2" charset="2"/>
              </a:rPr>
              <a:t>transfer risiko dan manfaat aset kepada pihak leasse</a:t>
            </a:r>
            <a:r>
              <a:rPr lang="id-ID" sz="2200" dirty="0" smtClean="0">
                <a:sym typeface="Wingdings" pitchFamily="2" charset="2"/>
              </a:rPr>
              <a:t>”  kriteria umum sesuai dengan PSAK 30: sewa dan ISAK 8 Transaksi yang Mengandung Sewa.</a:t>
            </a:r>
          </a:p>
          <a:p>
            <a:pPr>
              <a:spcBef>
                <a:spcPts val="800"/>
              </a:spcBef>
            </a:pPr>
            <a:r>
              <a:rPr lang="id-ID" sz="2200" dirty="0" smtClean="0">
                <a:sym typeface="Wingdings" pitchFamily="2" charset="2"/>
              </a:rPr>
              <a:t>Aset dicatat oleh leasse :</a:t>
            </a:r>
          </a:p>
          <a:p>
            <a:pPr lvl="1">
              <a:spcBef>
                <a:spcPts val="800"/>
              </a:spcBef>
            </a:pPr>
            <a:r>
              <a:rPr lang="id-ID" sz="1800" dirty="0" smtClean="0">
                <a:sym typeface="Wingdings" pitchFamily="2" charset="2"/>
              </a:rPr>
              <a:t>Pencatatan aset</a:t>
            </a:r>
          </a:p>
          <a:p>
            <a:pPr lvl="1">
              <a:spcBef>
                <a:spcPts val="800"/>
              </a:spcBef>
            </a:pPr>
            <a:r>
              <a:rPr lang="id-ID" sz="1800" dirty="0" smtClean="0">
                <a:sym typeface="Wingdings" pitchFamily="2" charset="2"/>
              </a:rPr>
              <a:t>Pencatatan utang  kontrak pembayaran jangka panjang</a:t>
            </a:r>
          </a:p>
          <a:p>
            <a:pPr lvl="1">
              <a:spcBef>
                <a:spcPts val="800"/>
              </a:spcBef>
            </a:pPr>
            <a:r>
              <a:rPr lang="id-ID" sz="1800" dirty="0" smtClean="0"/>
              <a:t>Pencatatan beban depresiasi aset</a:t>
            </a:r>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41</a:t>
            </a:fld>
            <a:endParaRPr lang="en-US"/>
          </a:p>
        </p:txBody>
      </p:sp>
      <p:pic>
        <p:nvPicPr>
          <p:cNvPr id="6146" name="Picture 2" descr="C:\Users\siina\Desktop\MOM'S\PSAK BARU\gambar ekonomi\MCj01376270000[1]1.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15200" y="5248912"/>
            <a:ext cx="1496290" cy="13804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3654741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999" y="228600"/>
            <a:ext cx="7138987" cy="955576"/>
          </a:xfrm>
        </p:spPr>
        <p:txBody>
          <a:bodyPr/>
          <a:lstStyle/>
          <a:p>
            <a:r>
              <a:rPr lang="id-ID" altLang="en-US" dirty="0" smtClean="0">
                <a:solidFill>
                  <a:srgbClr val="993366"/>
                </a:solidFill>
              </a:rPr>
              <a:t>Sewa</a:t>
            </a:r>
            <a:endParaRPr lang="id-ID" dirty="0"/>
          </a:p>
        </p:txBody>
      </p:sp>
      <p:sp>
        <p:nvSpPr>
          <p:cNvPr id="4" name="Rectangle 2"/>
          <p:cNvSpPr txBox="1">
            <a:spLocks noChangeArrowheads="1"/>
          </p:cNvSpPr>
          <p:nvPr/>
        </p:nvSpPr>
        <p:spPr bwMode="auto">
          <a:xfrm>
            <a:off x="840347" y="228600"/>
            <a:ext cx="7772400" cy="609600"/>
          </a:xfrm>
          <a:prstGeom prst="rect">
            <a:avLst/>
          </a:prstGeom>
          <a:noFill/>
          <a:ln w="9525">
            <a:noFill/>
            <a:miter lim="800000"/>
            <a:headEnd/>
            <a:tailEnd/>
          </a:ln>
          <a:effectLst/>
        </p:spPr>
        <p:txBody>
          <a:bodyPr vert="horz" wrap="square" lIns="90488" tIns="44450" rIns="90488" bIns="44450" numCol="1" anchor="ctr" anchorCtr="0" compatLnSpc="1">
            <a:prstTxWarp prst="textNoShape">
              <a:avLst/>
            </a:prstTxWarp>
          </a:bodyPr>
          <a:lstStyle>
            <a:lvl1pPr algn="ctr" rtl="0" fontAlgn="base">
              <a:spcBef>
                <a:spcPct val="0"/>
              </a:spcBef>
              <a:spcAft>
                <a:spcPct val="0"/>
              </a:spcAft>
              <a:defRPr sz="3200" b="1">
                <a:solidFill>
                  <a:schemeClr val="accent2">
                    <a:lumMod val="75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endParaRPr lang="en-US" altLang="en-US" dirty="0" smtClean="0">
              <a:solidFill>
                <a:srgbClr val="993366"/>
              </a:solidFill>
            </a:endParaRPr>
          </a:p>
        </p:txBody>
      </p:sp>
      <p:sp>
        <p:nvSpPr>
          <p:cNvPr id="5" name="Rectangle 4"/>
          <p:cNvSpPr>
            <a:spLocks noChangeArrowheads="1"/>
          </p:cNvSpPr>
          <p:nvPr/>
        </p:nvSpPr>
        <p:spPr bwMode="auto">
          <a:xfrm>
            <a:off x="635093" y="1219200"/>
            <a:ext cx="6972782" cy="4914125"/>
          </a:xfrm>
          <a:prstGeom prst="rect">
            <a:avLst/>
          </a:prstGeom>
          <a:solidFill>
            <a:srgbClr val="FFCCCC"/>
          </a:solidFill>
          <a:ln w="0">
            <a:solidFill>
              <a:srgbClr val="FF0000"/>
            </a:solidFill>
            <a:miter lim="800000"/>
            <a:headEnd/>
            <a:tailEnd/>
          </a:ln>
          <a:effectLst>
            <a:outerShdw blurRad="50800" dist="38100" dir="16200000" rotWithShape="0">
              <a:prstClr val="black">
                <a:alpha val="40000"/>
              </a:prstClr>
            </a:outerShdw>
          </a:effectLst>
        </p:spPr>
        <p:txBody>
          <a:bodyPr/>
          <a:lstStyle/>
          <a:p>
            <a:pPr>
              <a:spcBef>
                <a:spcPts val="600"/>
              </a:spcBef>
              <a:tabLst>
                <a:tab pos="228600" algn="l"/>
              </a:tabLst>
            </a:pPr>
            <a:r>
              <a:rPr lang="en-US" sz="2400" dirty="0">
                <a:solidFill>
                  <a:srgbClr val="3333FF"/>
                </a:solidFill>
                <a:latin typeface="Arial Black" pitchFamily="34" charset="0"/>
                <a:cs typeface="Times New Roman" pitchFamily="18" charset="0"/>
              </a:rPr>
              <a:t>	</a:t>
            </a:r>
            <a:r>
              <a:rPr lang="id-ID" sz="2400" dirty="0" smtClean="0">
                <a:solidFill>
                  <a:srgbClr val="3333FF"/>
                </a:solidFill>
                <a:latin typeface="Arial Black" pitchFamily="34" charset="0"/>
                <a:cs typeface="Times New Roman" pitchFamily="18" charset="0"/>
              </a:rPr>
              <a:t>Data</a:t>
            </a:r>
            <a:endParaRPr lang="en-US" sz="2400" dirty="0">
              <a:solidFill>
                <a:srgbClr val="3333FF"/>
              </a:solidFill>
              <a:latin typeface="Arial Black" pitchFamily="34" charset="0"/>
              <a:cs typeface="Times New Roman" pitchFamily="18" charset="0"/>
            </a:endParaRPr>
          </a:p>
          <a:p>
            <a:pPr marL="449263" indent="-449263">
              <a:spcBef>
                <a:spcPts val="600"/>
              </a:spcBef>
              <a:buFont typeface="Arial" pitchFamily="34" charset="0"/>
              <a:buChar char="•"/>
              <a:tabLst>
                <a:tab pos="449263" algn="l"/>
              </a:tabLst>
            </a:pPr>
            <a:r>
              <a:rPr lang="id-ID" sz="2400" dirty="0" smtClean="0">
                <a:solidFill>
                  <a:srgbClr val="3333FF"/>
                </a:solidFill>
              </a:rPr>
              <a:t>Entitas melakukan leasing 1 Januari 2010 </a:t>
            </a:r>
          </a:p>
          <a:p>
            <a:pPr marL="449263" indent="-449263">
              <a:spcBef>
                <a:spcPts val="600"/>
              </a:spcBef>
              <a:buFont typeface="Arial" pitchFamily="34" charset="0"/>
              <a:buChar char="•"/>
              <a:tabLst>
                <a:tab pos="449263" algn="l"/>
              </a:tabLst>
            </a:pPr>
            <a:r>
              <a:rPr lang="id-ID" sz="2400" dirty="0" smtClean="0">
                <a:solidFill>
                  <a:srgbClr val="3333FF"/>
                </a:solidFill>
                <a:cs typeface="Times New Roman" pitchFamily="18" charset="0"/>
              </a:rPr>
              <a:t>Masa Manfaat aset 5 tahun, aset didepresiasi 5 tahun dengan metode garis lurus.</a:t>
            </a:r>
          </a:p>
          <a:p>
            <a:pPr marL="449263" indent="-449263">
              <a:spcBef>
                <a:spcPts val="600"/>
              </a:spcBef>
              <a:buFont typeface="Arial" pitchFamily="34" charset="0"/>
              <a:buChar char="•"/>
              <a:tabLst>
                <a:tab pos="449263" algn="l"/>
              </a:tabLst>
            </a:pPr>
            <a:r>
              <a:rPr lang="id-ID" sz="2400" dirty="0" smtClean="0">
                <a:solidFill>
                  <a:srgbClr val="3333FF"/>
                </a:solidFill>
                <a:cs typeface="Times New Roman" pitchFamily="18" charset="0"/>
              </a:rPr>
              <a:t>Sewa merupakan bentuk kontrak yang dapat dibatalkan dengan jangka waktu 5 tahun. </a:t>
            </a:r>
          </a:p>
          <a:p>
            <a:pPr marL="449263" indent="-449263">
              <a:spcBef>
                <a:spcPts val="600"/>
              </a:spcBef>
              <a:buFont typeface="Arial" pitchFamily="34" charset="0"/>
              <a:buChar char="•"/>
              <a:tabLst>
                <a:tab pos="449263" algn="l"/>
              </a:tabLst>
            </a:pPr>
            <a:r>
              <a:rPr lang="id-ID" sz="2400" dirty="0" smtClean="0">
                <a:solidFill>
                  <a:srgbClr val="3333FF"/>
                </a:solidFill>
                <a:cs typeface="Times New Roman" pitchFamily="18" charset="0"/>
              </a:rPr>
              <a:t>Kontrak tahunan yang dibayarkan 2.505 setiap akhir tahun.</a:t>
            </a:r>
          </a:p>
          <a:p>
            <a:pPr marL="449263" indent="-449263">
              <a:spcBef>
                <a:spcPts val="600"/>
              </a:spcBef>
              <a:buFont typeface="Arial" pitchFamily="34" charset="0"/>
              <a:buChar char="•"/>
              <a:tabLst>
                <a:tab pos="449263" algn="l"/>
              </a:tabLst>
            </a:pPr>
            <a:r>
              <a:rPr lang="id-ID" sz="2400" dirty="0" smtClean="0">
                <a:solidFill>
                  <a:srgbClr val="3333FF"/>
                </a:solidFill>
                <a:cs typeface="Times New Roman" pitchFamily="18" charset="0"/>
              </a:rPr>
              <a:t>Bunga 8 % per tahun</a:t>
            </a:r>
            <a:endParaRPr lang="en-US" sz="2400" dirty="0">
              <a:solidFill>
                <a:srgbClr val="3333FF"/>
              </a:solidFill>
            </a:endParaRPr>
          </a:p>
        </p:txBody>
      </p:sp>
      <p:grpSp>
        <p:nvGrpSpPr>
          <p:cNvPr id="6" name="Group 27"/>
          <p:cNvGrpSpPr>
            <a:grpSpLocks/>
          </p:cNvGrpSpPr>
          <p:nvPr/>
        </p:nvGrpSpPr>
        <p:grpSpPr bwMode="auto">
          <a:xfrm>
            <a:off x="7857838" y="1926332"/>
            <a:ext cx="1034642" cy="1790700"/>
            <a:chOff x="3864" y="966"/>
            <a:chExt cx="1829" cy="1880"/>
          </a:xfrm>
        </p:grpSpPr>
        <p:sp>
          <p:nvSpPr>
            <p:cNvPr id="7" name="Freeform 28"/>
            <p:cNvSpPr>
              <a:spLocks/>
            </p:cNvSpPr>
            <p:nvPr/>
          </p:nvSpPr>
          <p:spPr bwMode="auto">
            <a:xfrm>
              <a:off x="4751" y="1026"/>
              <a:ext cx="645" cy="953"/>
            </a:xfrm>
            <a:custGeom>
              <a:avLst/>
              <a:gdLst>
                <a:gd name="T0" fmla="*/ 692 w 1292"/>
                <a:gd name="T1" fmla="*/ 192 h 1906"/>
                <a:gd name="T2" fmla="*/ 527 w 1292"/>
                <a:gd name="T3" fmla="*/ 303 h 1906"/>
                <a:gd name="T4" fmla="*/ 406 w 1292"/>
                <a:gd name="T5" fmla="*/ 403 h 1906"/>
                <a:gd name="T6" fmla="*/ 571 w 1292"/>
                <a:gd name="T7" fmla="*/ 368 h 1906"/>
                <a:gd name="T8" fmla="*/ 891 w 1292"/>
                <a:gd name="T9" fmla="*/ 269 h 1906"/>
                <a:gd name="T10" fmla="*/ 1260 w 1292"/>
                <a:gd name="T11" fmla="*/ 249 h 1906"/>
                <a:gd name="T12" fmla="*/ 1235 w 1292"/>
                <a:gd name="T13" fmla="*/ 398 h 1906"/>
                <a:gd name="T14" fmla="*/ 1139 w 1292"/>
                <a:gd name="T15" fmla="*/ 489 h 1906"/>
                <a:gd name="T16" fmla="*/ 932 w 1292"/>
                <a:gd name="T17" fmla="*/ 616 h 1906"/>
                <a:gd name="T18" fmla="*/ 1152 w 1292"/>
                <a:gd name="T19" fmla="*/ 603 h 1906"/>
                <a:gd name="T20" fmla="*/ 1209 w 1292"/>
                <a:gd name="T21" fmla="*/ 759 h 1906"/>
                <a:gd name="T22" fmla="*/ 1050 w 1292"/>
                <a:gd name="T23" fmla="*/ 875 h 1906"/>
                <a:gd name="T24" fmla="*/ 828 w 1292"/>
                <a:gd name="T25" fmla="*/ 992 h 1906"/>
                <a:gd name="T26" fmla="*/ 568 w 1292"/>
                <a:gd name="T27" fmla="*/ 1106 h 1906"/>
                <a:gd name="T28" fmla="*/ 1012 w 1292"/>
                <a:gd name="T29" fmla="*/ 1010 h 1906"/>
                <a:gd name="T30" fmla="*/ 1247 w 1292"/>
                <a:gd name="T31" fmla="*/ 1128 h 1906"/>
                <a:gd name="T32" fmla="*/ 1151 w 1292"/>
                <a:gd name="T33" fmla="*/ 1227 h 1906"/>
                <a:gd name="T34" fmla="*/ 1028 w 1292"/>
                <a:gd name="T35" fmla="*/ 1312 h 1906"/>
                <a:gd name="T36" fmla="*/ 856 w 1292"/>
                <a:gd name="T37" fmla="*/ 1411 h 1906"/>
                <a:gd name="T38" fmla="*/ 626 w 1292"/>
                <a:gd name="T39" fmla="*/ 1533 h 1906"/>
                <a:gd name="T40" fmla="*/ 1008 w 1292"/>
                <a:gd name="T41" fmla="*/ 1401 h 1906"/>
                <a:gd name="T42" fmla="*/ 1280 w 1292"/>
                <a:gd name="T43" fmla="*/ 1366 h 1906"/>
                <a:gd name="T44" fmla="*/ 1237 w 1292"/>
                <a:gd name="T45" fmla="*/ 1509 h 1906"/>
                <a:gd name="T46" fmla="*/ 1045 w 1292"/>
                <a:gd name="T47" fmla="*/ 1618 h 1906"/>
                <a:gd name="T48" fmla="*/ 840 w 1292"/>
                <a:gd name="T49" fmla="*/ 1704 h 1906"/>
                <a:gd name="T50" fmla="*/ 606 w 1292"/>
                <a:gd name="T51" fmla="*/ 1795 h 1906"/>
                <a:gd name="T52" fmla="*/ 303 w 1292"/>
                <a:gd name="T53" fmla="*/ 1894 h 1906"/>
                <a:gd name="T54" fmla="*/ 247 w 1292"/>
                <a:gd name="T55" fmla="*/ 1825 h 1906"/>
                <a:gd name="T56" fmla="*/ 409 w 1292"/>
                <a:gd name="T57" fmla="*/ 1709 h 1906"/>
                <a:gd name="T58" fmla="*/ 411 w 1292"/>
                <a:gd name="T59" fmla="*/ 1505 h 1906"/>
                <a:gd name="T60" fmla="*/ 525 w 1292"/>
                <a:gd name="T61" fmla="*/ 1384 h 1906"/>
                <a:gd name="T62" fmla="*/ 659 w 1292"/>
                <a:gd name="T63" fmla="*/ 1293 h 1906"/>
                <a:gd name="T64" fmla="*/ 479 w 1292"/>
                <a:gd name="T65" fmla="*/ 1330 h 1906"/>
                <a:gd name="T66" fmla="*/ 22 w 1292"/>
                <a:gd name="T67" fmla="*/ 1303 h 1906"/>
                <a:gd name="T68" fmla="*/ 51 w 1292"/>
                <a:gd name="T69" fmla="*/ 1171 h 1906"/>
                <a:gd name="T70" fmla="*/ 136 w 1292"/>
                <a:gd name="T71" fmla="*/ 1060 h 1906"/>
                <a:gd name="T72" fmla="*/ 172 w 1292"/>
                <a:gd name="T73" fmla="*/ 931 h 1906"/>
                <a:gd name="T74" fmla="*/ 278 w 1292"/>
                <a:gd name="T75" fmla="*/ 828 h 1906"/>
                <a:gd name="T76" fmla="*/ 422 w 1292"/>
                <a:gd name="T77" fmla="*/ 721 h 1906"/>
                <a:gd name="T78" fmla="*/ 583 w 1292"/>
                <a:gd name="T79" fmla="*/ 618 h 1906"/>
                <a:gd name="T80" fmla="*/ 739 w 1292"/>
                <a:gd name="T81" fmla="*/ 529 h 1906"/>
                <a:gd name="T82" fmla="*/ 939 w 1292"/>
                <a:gd name="T83" fmla="*/ 416 h 1906"/>
                <a:gd name="T84" fmla="*/ 692 w 1292"/>
                <a:gd name="T85" fmla="*/ 502 h 1906"/>
                <a:gd name="T86" fmla="*/ 340 w 1292"/>
                <a:gd name="T87" fmla="*/ 580 h 1906"/>
                <a:gd name="T88" fmla="*/ 196 w 1292"/>
                <a:gd name="T89" fmla="*/ 474 h 1906"/>
                <a:gd name="T90" fmla="*/ 285 w 1292"/>
                <a:gd name="T91" fmla="*/ 343 h 1906"/>
                <a:gd name="T92" fmla="*/ 441 w 1292"/>
                <a:gd name="T93" fmla="*/ 234 h 1906"/>
                <a:gd name="T94" fmla="*/ 623 w 1292"/>
                <a:gd name="T95" fmla="*/ 128 h 1906"/>
                <a:gd name="T96" fmla="*/ 866 w 1292"/>
                <a:gd name="T97" fmla="*/ 12 h 1906"/>
                <a:gd name="T98" fmla="*/ 964 w 1292"/>
                <a:gd name="T99" fmla="*/ 91 h 19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292"/>
                <a:gd name="T151" fmla="*/ 0 h 1906"/>
                <a:gd name="T152" fmla="*/ 1292 w 1292"/>
                <a:gd name="T153" fmla="*/ 1906 h 19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292" h="1906">
                  <a:moveTo>
                    <a:pt x="902" y="87"/>
                  </a:moveTo>
                  <a:lnTo>
                    <a:pt x="831" y="118"/>
                  </a:lnTo>
                  <a:lnTo>
                    <a:pt x="760" y="154"/>
                  </a:lnTo>
                  <a:lnTo>
                    <a:pt x="692" y="192"/>
                  </a:lnTo>
                  <a:lnTo>
                    <a:pt x="624" y="236"/>
                  </a:lnTo>
                  <a:lnTo>
                    <a:pt x="591" y="257"/>
                  </a:lnTo>
                  <a:lnTo>
                    <a:pt x="560" y="280"/>
                  </a:lnTo>
                  <a:lnTo>
                    <a:pt x="527" y="303"/>
                  </a:lnTo>
                  <a:lnTo>
                    <a:pt x="495" y="327"/>
                  </a:lnTo>
                  <a:lnTo>
                    <a:pt x="465" y="351"/>
                  </a:lnTo>
                  <a:lnTo>
                    <a:pt x="436" y="378"/>
                  </a:lnTo>
                  <a:lnTo>
                    <a:pt x="406" y="403"/>
                  </a:lnTo>
                  <a:lnTo>
                    <a:pt x="376" y="429"/>
                  </a:lnTo>
                  <a:lnTo>
                    <a:pt x="447" y="408"/>
                  </a:lnTo>
                  <a:lnTo>
                    <a:pt x="503" y="389"/>
                  </a:lnTo>
                  <a:lnTo>
                    <a:pt x="571" y="368"/>
                  </a:lnTo>
                  <a:lnTo>
                    <a:pt x="646" y="343"/>
                  </a:lnTo>
                  <a:lnTo>
                    <a:pt x="725" y="317"/>
                  </a:lnTo>
                  <a:lnTo>
                    <a:pt x="808" y="292"/>
                  </a:lnTo>
                  <a:lnTo>
                    <a:pt x="891" y="269"/>
                  </a:lnTo>
                  <a:lnTo>
                    <a:pt x="972" y="249"/>
                  </a:lnTo>
                  <a:lnTo>
                    <a:pt x="1048" y="234"/>
                  </a:lnTo>
                  <a:lnTo>
                    <a:pt x="1179" y="224"/>
                  </a:lnTo>
                  <a:lnTo>
                    <a:pt x="1260" y="249"/>
                  </a:lnTo>
                  <a:lnTo>
                    <a:pt x="1278" y="277"/>
                  </a:lnTo>
                  <a:lnTo>
                    <a:pt x="1275" y="320"/>
                  </a:lnTo>
                  <a:lnTo>
                    <a:pt x="1252" y="373"/>
                  </a:lnTo>
                  <a:lnTo>
                    <a:pt x="1235" y="398"/>
                  </a:lnTo>
                  <a:lnTo>
                    <a:pt x="1215" y="421"/>
                  </a:lnTo>
                  <a:lnTo>
                    <a:pt x="1192" y="446"/>
                  </a:lnTo>
                  <a:lnTo>
                    <a:pt x="1166" y="467"/>
                  </a:lnTo>
                  <a:lnTo>
                    <a:pt x="1139" y="489"/>
                  </a:lnTo>
                  <a:lnTo>
                    <a:pt x="1109" y="510"/>
                  </a:lnTo>
                  <a:lnTo>
                    <a:pt x="1050" y="548"/>
                  </a:lnTo>
                  <a:lnTo>
                    <a:pt x="990" y="585"/>
                  </a:lnTo>
                  <a:lnTo>
                    <a:pt x="932" y="616"/>
                  </a:lnTo>
                  <a:lnTo>
                    <a:pt x="883" y="646"/>
                  </a:lnTo>
                  <a:lnTo>
                    <a:pt x="947" y="628"/>
                  </a:lnTo>
                  <a:lnTo>
                    <a:pt x="1017" y="611"/>
                  </a:lnTo>
                  <a:lnTo>
                    <a:pt x="1152" y="603"/>
                  </a:lnTo>
                  <a:lnTo>
                    <a:pt x="1229" y="630"/>
                  </a:lnTo>
                  <a:lnTo>
                    <a:pt x="1237" y="711"/>
                  </a:lnTo>
                  <a:lnTo>
                    <a:pt x="1229" y="734"/>
                  </a:lnTo>
                  <a:lnTo>
                    <a:pt x="1209" y="759"/>
                  </a:lnTo>
                  <a:lnTo>
                    <a:pt x="1181" y="787"/>
                  </a:lnTo>
                  <a:lnTo>
                    <a:pt x="1143" y="815"/>
                  </a:lnTo>
                  <a:lnTo>
                    <a:pt x="1099" y="845"/>
                  </a:lnTo>
                  <a:lnTo>
                    <a:pt x="1050" y="875"/>
                  </a:lnTo>
                  <a:lnTo>
                    <a:pt x="997" y="904"/>
                  </a:lnTo>
                  <a:lnTo>
                    <a:pt x="942" y="934"/>
                  </a:lnTo>
                  <a:lnTo>
                    <a:pt x="884" y="964"/>
                  </a:lnTo>
                  <a:lnTo>
                    <a:pt x="828" y="992"/>
                  </a:lnTo>
                  <a:lnTo>
                    <a:pt x="773" y="1017"/>
                  </a:lnTo>
                  <a:lnTo>
                    <a:pt x="720" y="1042"/>
                  </a:lnTo>
                  <a:lnTo>
                    <a:pt x="631" y="1081"/>
                  </a:lnTo>
                  <a:lnTo>
                    <a:pt x="568" y="1106"/>
                  </a:lnTo>
                  <a:lnTo>
                    <a:pt x="712" y="1067"/>
                  </a:lnTo>
                  <a:lnTo>
                    <a:pt x="785" y="1047"/>
                  </a:lnTo>
                  <a:lnTo>
                    <a:pt x="861" y="1030"/>
                  </a:lnTo>
                  <a:lnTo>
                    <a:pt x="1012" y="1010"/>
                  </a:lnTo>
                  <a:lnTo>
                    <a:pt x="1159" y="1020"/>
                  </a:lnTo>
                  <a:lnTo>
                    <a:pt x="1248" y="1063"/>
                  </a:lnTo>
                  <a:lnTo>
                    <a:pt x="1257" y="1093"/>
                  </a:lnTo>
                  <a:lnTo>
                    <a:pt x="1247" y="1128"/>
                  </a:lnTo>
                  <a:lnTo>
                    <a:pt x="1219" y="1166"/>
                  </a:lnTo>
                  <a:lnTo>
                    <a:pt x="1199" y="1186"/>
                  </a:lnTo>
                  <a:lnTo>
                    <a:pt x="1176" y="1206"/>
                  </a:lnTo>
                  <a:lnTo>
                    <a:pt x="1151" y="1227"/>
                  </a:lnTo>
                  <a:lnTo>
                    <a:pt x="1123" y="1249"/>
                  </a:lnTo>
                  <a:lnTo>
                    <a:pt x="1093" y="1269"/>
                  </a:lnTo>
                  <a:lnTo>
                    <a:pt x="1061" y="1290"/>
                  </a:lnTo>
                  <a:lnTo>
                    <a:pt x="1028" y="1312"/>
                  </a:lnTo>
                  <a:lnTo>
                    <a:pt x="994" y="1333"/>
                  </a:lnTo>
                  <a:lnTo>
                    <a:pt x="960" y="1353"/>
                  </a:lnTo>
                  <a:lnTo>
                    <a:pt x="926" y="1373"/>
                  </a:lnTo>
                  <a:lnTo>
                    <a:pt x="856" y="1411"/>
                  </a:lnTo>
                  <a:lnTo>
                    <a:pt x="792" y="1446"/>
                  </a:lnTo>
                  <a:lnTo>
                    <a:pt x="734" y="1477"/>
                  </a:lnTo>
                  <a:lnTo>
                    <a:pt x="684" y="1502"/>
                  </a:lnTo>
                  <a:lnTo>
                    <a:pt x="626" y="1533"/>
                  </a:lnTo>
                  <a:lnTo>
                    <a:pt x="753" y="1497"/>
                  </a:lnTo>
                  <a:lnTo>
                    <a:pt x="835" y="1466"/>
                  </a:lnTo>
                  <a:lnTo>
                    <a:pt x="921" y="1432"/>
                  </a:lnTo>
                  <a:lnTo>
                    <a:pt x="1008" y="1401"/>
                  </a:lnTo>
                  <a:lnTo>
                    <a:pt x="1090" y="1373"/>
                  </a:lnTo>
                  <a:lnTo>
                    <a:pt x="1161" y="1355"/>
                  </a:lnTo>
                  <a:lnTo>
                    <a:pt x="1217" y="1346"/>
                  </a:lnTo>
                  <a:lnTo>
                    <a:pt x="1280" y="1366"/>
                  </a:lnTo>
                  <a:lnTo>
                    <a:pt x="1292" y="1414"/>
                  </a:lnTo>
                  <a:lnTo>
                    <a:pt x="1282" y="1444"/>
                  </a:lnTo>
                  <a:lnTo>
                    <a:pt x="1263" y="1477"/>
                  </a:lnTo>
                  <a:lnTo>
                    <a:pt x="1237" y="1509"/>
                  </a:lnTo>
                  <a:lnTo>
                    <a:pt x="1205" y="1540"/>
                  </a:lnTo>
                  <a:lnTo>
                    <a:pt x="1179" y="1555"/>
                  </a:lnTo>
                  <a:lnTo>
                    <a:pt x="1124" y="1583"/>
                  </a:lnTo>
                  <a:lnTo>
                    <a:pt x="1045" y="1618"/>
                  </a:lnTo>
                  <a:lnTo>
                    <a:pt x="998" y="1638"/>
                  </a:lnTo>
                  <a:lnTo>
                    <a:pt x="949" y="1659"/>
                  </a:lnTo>
                  <a:lnTo>
                    <a:pt x="894" y="1682"/>
                  </a:lnTo>
                  <a:lnTo>
                    <a:pt x="840" y="1704"/>
                  </a:lnTo>
                  <a:lnTo>
                    <a:pt x="782" y="1727"/>
                  </a:lnTo>
                  <a:lnTo>
                    <a:pt x="724" y="1750"/>
                  </a:lnTo>
                  <a:lnTo>
                    <a:pt x="664" y="1773"/>
                  </a:lnTo>
                  <a:lnTo>
                    <a:pt x="606" y="1795"/>
                  </a:lnTo>
                  <a:lnTo>
                    <a:pt x="550" y="1817"/>
                  </a:lnTo>
                  <a:lnTo>
                    <a:pt x="494" y="1835"/>
                  </a:lnTo>
                  <a:lnTo>
                    <a:pt x="391" y="1870"/>
                  </a:lnTo>
                  <a:lnTo>
                    <a:pt x="303" y="1894"/>
                  </a:lnTo>
                  <a:lnTo>
                    <a:pt x="197" y="1906"/>
                  </a:lnTo>
                  <a:lnTo>
                    <a:pt x="189" y="1888"/>
                  </a:lnTo>
                  <a:lnTo>
                    <a:pt x="217" y="1851"/>
                  </a:lnTo>
                  <a:lnTo>
                    <a:pt x="247" y="1825"/>
                  </a:lnTo>
                  <a:lnTo>
                    <a:pt x="288" y="1792"/>
                  </a:lnTo>
                  <a:lnTo>
                    <a:pt x="343" y="1754"/>
                  </a:lnTo>
                  <a:lnTo>
                    <a:pt x="374" y="1732"/>
                  </a:lnTo>
                  <a:lnTo>
                    <a:pt x="409" y="1709"/>
                  </a:lnTo>
                  <a:lnTo>
                    <a:pt x="376" y="1641"/>
                  </a:lnTo>
                  <a:lnTo>
                    <a:pt x="379" y="1572"/>
                  </a:lnTo>
                  <a:lnTo>
                    <a:pt x="393" y="1538"/>
                  </a:lnTo>
                  <a:lnTo>
                    <a:pt x="411" y="1505"/>
                  </a:lnTo>
                  <a:lnTo>
                    <a:pt x="434" y="1474"/>
                  </a:lnTo>
                  <a:lnTo>
                    <a:pt x="460" y="1442"/>
                  </a:lnTo>
                  <a:lnTo>
                    <a:pt x="492" y="1413"/>
                  </a:lnTo>
                  <a:lnTo>
                    <a:pt x="525" y="1384"/>
                  </a:lnTo>
                  <a:lnTo>
                    <a:pt x="558" y="1360"/>
                  </a:lnTo>
                  <a:lnTo>
                    <a:pt x="593" y="1335"/>
                  </a:lnTo>
                  <a:lnTo>
                    <a:pt x="628" y="1313"/>
                  </a:lnTo>
                  <a:lnTo>
                    <a:pt x="659" y="1293"/>
                  </a:lnTo>
                  <a:lnTo>
                    <a:pt x="717" y="1262"/>
                  </a:lnTo>
                  <a:lnTo>
                    <a:pt x="643" y="1282"/>
                  </a:lnTo>
                  <a:lnTo>
                    <a:pt x="563" y="1307"/>
                  </a:lnTo>
                  <a:lnTo>
                    <a:pt x="479" y="1330"/>
                  </a:lnTo>
                  <a:lnTo>
                    <a:pt x="394" y="1351"/>
                  </a:lnTo>
                  <a:lnTo>
                    <a:pt x="225" y="1370"/>
                  </a:lnTo>
                  <a:lnTo>
                    <a:pt x="71" y="1336"/>
                  </a:lnTo>
                  <a:lnTo>
                    <a:pt x="22" y="1303"/>
                  </a:lnTo>
                  <a:lnTo>
                    <a:pt x="0" y="1270"/>
                  </a:lnTo>
                  <a:lnTo>
                    <a:pt x="2" y="1235"/>
                  </a:lnTo>
                  <a:lnTo>
                    <a:pt x="20" y="1202"/>
                  </a:lnTo>
                  <a:lnTo>
                    <a:pt x="51" y="1171"/>
                  </a:lnTo>
                  <a:lnTo>
                    <a:pt x="91" y="1141"/>
                  </a:lnTo>
                  <a:lnTo>
                    <a:pt x="131" y="1115"/>
                  </a:lnTo>
                  <a:lnTo>
                    <a:pt x="167" y="1093"/>
                  </a:lnTo>
                  <a:lnTo>
                    <a:pt x="136" y="1060"/>
                  </a:lnTo>
                  <a:lnTo>
                    <a:pt x="128" y="1022"/>
                  </a:lnTo>
                  <a:lnTo>
                    <a:pt x="141" y="977"/>
                  </a:lnTo>
                  <a:lnTo>
                    <a:pt x="154" y="954"/>
                  </a:lnTo>
                  <a:lnTo>
                    <a:pt x="172" y="931"/>
                  </a:lnTo>
                  <a:lnTo>
                    <a:pt x="194" y="906"/>
                  </a:lnTo>
                  <a:lnTo>
                    <a:pt x="219" y="880"/>
                  </a:lnTo>
                  <a:lnTo>
                    <a:pt x="247" y="853"/>
                  </a:lnTo>
                  <a:lnTo>
                    <a:pt x="278" y="828"/>
                  </a:lnTo>
                  <a:lnTo>
                    <a:pt x="311" y="800"/>
                  </a:lnTo>
                  <a:lnTo>
                    <a:pt x="346" y="774"/>
                  </a:lnTo>
                  <a:lnTo>
                    <a:pt x="384" y="747"/>
                  </a:lnTo>
                  <a:lnTo>
                    <a:pt x="422" y="721"/>
                  </a:lnTo>
                  <a:lnTo>
                    <a:pt x="462" y="694"/>
                  </a:lnTo>
                  <a:lnTo>
                    <a:pt x="502" y="669"/>
                  </a:lnTo>
                  <a:lnTo>
                    <a:pt x="543" y="643"/>
                  </a:lnTo>
                  <a:lnTo>
                    <a:pt x="583" y="618"/>
                  </a:lnTo>
                  <a:lnTo>
                    <a:pt x="624" y="595"/>
                  </a:lnTo>
                  <a:lnTo>
                    <a:pt x="664" y="572"/>
                  </a:lnTo>
                  <a:lnTo>
                    <a:pt x="702" y="550"/>
                  </a:lnTo>
                  <a:lnTo>
                    <a:pt x="739" y="529"/>
                  </a:lnTo>
                  <a:lnTo>
                    <a:pt x="806" y="490"/>
                  </a:lnTo>
                  <a:lnTo>
                    <a:pt x="864" y="459"/>
                  </a:lnTo>
                  <a:lnTo>
                    <a:pt x="911" y="434"/>
                  </a:lnTo>
                  <a:lnTo>
                    <a:pt x="939" y="416"/>
                  </a:lnTo>
                  <a:lnTo>
                    <a:pt x="874" y="439"/>
                  </a:lnTo>
                  <a:lnTo>
                    <a:pt x="821" y="459"/>
                  </a:lnTo>
                  <a:lnTo>
                    <a:pt x="760" y="479"/>
                  </a:lnTo>
                  <a:lnTo>
                    <a:pt x="692" y="502"/>
                  </a:lnTo>
                  <a:lnTo>
                    <a:pt x="619" y="524"/>
                  </a:lnTo>
                  <a:lnTo>
                    <a:pt x="547" y="543"/>
                  </a:lnTo>
                  <a:lnTo>
                    <a:pt x="474" y="560"/>
                  </a:lnTo>
                  <a:lnTo>
                    <a:pt x="340" y="580"/>
                  </a:lnTo>
                  <a:lnTo>
                    <a:pt x="239" y="570"/>
                  </a:lnTo>
                  <a:lnTo>
                    <a:pt x="207" y="550"/>
                  </a:lnTo>
                  <a:lnTo>
                    <a:pt x="192" y="519"/>
                  </a:lnTo>
                  <a:lnTo>
                    <a:pt x="196" y="474"/>
                  </a:lnTo>
                  <a:lnTo>
                    <a:pt x="220" y="414"/>
                  </a:lnTo>
                  <a:lnTo>
                    <a:pt x="235" y="393"/>
                  </a:lnTo>
                  <a:lnTo>
                    <a:pt x="257" y="370"/>
                  </a:lnTo>
                  <a:lnTo>
                    <a:pt x="285" y="343"/>
                  </a:lnTo>
                  <a:lnTo>
                    <a:pt x="318" y="317"/>
                  </a:lnTo>
                  <a:lnTo>
                    <a:pt x="354" y="290"/>
                  </a:lnTo>
                  <a:lnTo>
                    <a:pt x="396" y="262"/>
                  </a:lnTo>
                  <a:lnTo>
                    <a:pt x="441" y="234"/>
                  </a:lnTo>
                  <a:lnTo>
                    <a:pt x="485" y="206"/>
                  </a:lnTo>
                  <a:lnTo>
                    <a:pt x="532" y="179"/>
                  </a:lnTo>
                  <a:lnTo>
                    <a:pt x="578" y="153"/>
                  </a:lnTo>
                  <a:lnTo>
                    <a:pt x="623" y="128"/>
                  </a:lnTo>
                  <a:lnTo>
                    <a:pt x="666" y="106"/>
                  </a:lnTo>
                  <a:lnTo>
                    <a:pt x="744" y="67"/>
                  </a:lnTo>
                  <a:lnTo>
                    <a:pt x="801" y="40"/>
                  </a:lnTo>
                  <a:lnTo>
                    <a:pt x="866" y="12"/>
                  </a:lnTo>
                  <a:lnTo>
                    <a:pt x="936" y="0"/>
                  </a:lnTo>
                  <a:lnTo>
                    <a:pt x="975" y="29"/>
                  </a:lnTo>
                  <a:lnTo>
                    <a:pt x="975" y="73"/>
                  </a:lnTo>
                  <a:lnTo>
                    <a:pt x="964" y="91"/>
                  </a:lnTo>
                  <a:lnTo>
                    <a:pt x="947" y="103"/>
                  </a:lnTo>
                  <a:lnTo>
                    <a:pt x="902" y="87"/>
                  </a:lnTo>
                  <a:close/>
                </a:path>
              </a:pathLst>
            </a:custGeom>
            <a:solidFill>
              <a:srgbClr val="FFC2B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8" name="Freeform 29"/>
            <p:cNvSpPr>
              <a:spLocks/>
            </p:cNvSpPr>
            <p:nvPr/>
          </p:nvSpPr>
          <p:spPr bwMode="auto">
            <a:xfrm>
              <a:off x="3876" y="1197"/>
              <a:ext cx="577" cy="799"/>
            </a:xfrm>
            <a:custGeom>
              <a:avLst/>
              <a:gdLst>
                <a:gd name="T0" fmla="*/ 341 w 1154"/>
                <a:gd name="T1" fmla="*/ 411 h 1598"/>
                <a:gd name="T2" fmla="*/ 506 w 1154"/>
                <a:gd name="T3" fmla="*/ 302 h 1598"/>
                <a:gd name="T4" fmla="*/ 692 w 1154"/>
                <a:gd name="T5" fmla="*/ 199 h 1598"/>
                <a:gd name="T6" fmla="*/ 915 w 1154"/>
                <a:gd name="T7" fmla="*/ 176 h 1598"/>
                <a:gd name="T8" fmla="*/ 912 w 1154"/>
                <a:gd name="T9" fmla="*/ 363 h 1598"/>
                <a:gd name="T10" fmla="*/ 846 w 1154"/>
                <a:gd name="T11" fmla="*/ 487 h 1598"/>
                <a:gd name="T12" fmla="*/ 761 w 1154"/>
                <a:gd name="T13" fmla="*/ 590 h 1598"/>
                <a:gd name="T14" fmla="*/ 692 w 1154"/>
                <a:gd name="T15" fmla="*/ 664 h 1598"/>
                <a:gd name="T16" fmla="*/ 621 w 1154"/>
                <a:gd name="T17" fmla="*/ 736 h 1598"/>
                <a:gd name="T18" fmla="*/ 549 w 1154"/>
                <a:gd name="T19" fmla="*/ 807 h 1598"/>
                <a:gd name="T20" fmla="*/ 554 w 1154"/>
                <a:gd name="T21" fmla="*/ 822 h 1598"/>
                <a:gd name="T22" fmla="*/ 708 w 1154"/>
                <a:gd name="T23" fmla="*/ 719 h 1598"/>
                <a:gd name="T24" fmla="*/ 872 w 1154"/>
                <a:gd name="T25" fmla="*/ 636 h 1598"/>
                <a:gd name="T26" fmla="*/ 1063 w 1154"/>
                <a:gd name="T27" fmla="*/ 593 h 1598"/>
                <a:gd name="T28" fmla="*/ 1096 w 1154"/>
                <a:gd name="T29" fmla="*/ 684 h 1598"/>
                <a:gd name="T30" fmla="*/ 1020 w 1154"/>
                <a:gd name="T31" fmla="*/ 835 h 1598"/>
                <a:gd name="T32" fmla="*/ 947 w 1154"/>
                <a:gd name="T33" fmla="*/ 939 h 1598"/>
                <a:gd name="T34" fmla="*/ 867 w 1154"/>
                <a:gd name="T35" fmla="*/ 1045 h 1598"/>
                <a:gd name="T36" fmla="*/ 788 w 1154"/>
                <a:gd name="T37" fmla="*/ 1143 h 1598"/>
                <a:gd name="T38" fmla="*/ 670 w 1154"/>
                <a:gd name="T39" fmla="*/ 1283 h 1598"/>
                <a:gd name="T40" fmla="*/ 748 w 1154"/>
                <a:gd name="T41" fmla="*/ 1257 h 1598"/>
                <a:gd name="T42" fmla="*/ 952 w 1154"/>
                <a:gd name="T43" fmla="*/ 1164 h 1598"/>
                <a:gd name="T44" fmla="*/ 1146 w 1154"/>
                <a:gd name="T45" fmla="*/ 1111 h 1598"/>
                <a:gd name="T46" fmla="*/ 1106 w 1154"/>
                <a:gd name="T47" fmla="*/ 1199 h 1598"/>
                <a:gd name="T48" fmla="*/ 1025 w 1154"/>
                <a:gd name="T49" fmla="*/ 1275 h 1598"/>
                <a:gd name="T50" fmla="*/ 919 w 1154"/>
                <a:gd name="T51" fmla="*/ 1358 h 1598"/>
                <a:gd name="T52" fmla="*/ 798 w 1154"/>
                <a:gd name="T53" fmla="*/ 1441 h 1598"/>
                <a:gd name="T54" fmla="*/ 672 w 1154"/>
                <a:gd name="T55" fmla="*/ 1514 h 1598"/>
                <a:gd name="T56" fmla="*/ 516 w 1154"/>
                <a:gd name="T57" fmla="*/ 1581 h 1598"/>
                <a:gd name="T58" fmla="*/ 357 w 1154"/>
                <a:gd name="T59" fmla="*/ 1578 h 1598"/>
                <a:gd name="T60" fmla="*/ 357 w 1154"/>
                <a:gd name="T61" fmla="*/ 1404 h 1598"/>
                <a:gd name="T62" fmla="*/ 430 w 1154"/>
                <a:gd name="T63" fmla="*/ 1288 h 1598"/>
                <a:gd name="T64" fmla="*/ 508 w 1154"/>
                <a:gd name="T65" fmla="*/ 1186 h 1598"/>
                <a:gd name="T66" fmla="*/ 574 w 1154"/>
                <a:gd name="T67" fmla="*/ 1093 h 1598"/>
                <a:gd name="T68" fmla="*/ 639 w 1154"/>
                <a:gd name="T69" fmla="*/ 1002 h 1598"/>
                <a:gd name="T70" fmla="*/ 594 w 1154"/>
                <a:gd name="T71" fmla="*/ 1025 h 1598"/>
                <a:gd name="T72" fmla="*/ 495 w 1154"/>
                <a:gd name="T73" fmla="*/ 1113 h 1598"/>
                <a:gd name="T74" fmla="*/ 389 w 1154"/>
                <a:gd name="T75" fmla="*/ 1189 h 1598"/>
                <a:gd name="T76" fmla="*/ 194 w 1154"/>
                <a:gd name="T77" fmla="*/ 1196 h 1598"/>
                <a:gd name="T78" fmla="*/ 155 w 1154"/>
                <a:gd name="T79" fmla="*/ 1065 h 1598"/>
                <a:gd name="T80" fmla="*/ 223 w 1154"/>
                <a:gd name="T81" fmla="*/ 921 h 1598"/>
                <a:gd name="T82" fmla="*/ 346 w 1154"/>
                <a:gd name="T83" fmla="*/ 760 h 1598"/>
                <a:gd name="T84" fmla="*/ 439 w 1154"/>
                <a:gd name="T85" fmla="*/ 654 h 1598"/>
                <a:gd name="T86" fmla="*/ 508 w 1154"/>
                <a:gd name="T87" fmla="*/ 580 h 1598"/>
                <a:gd name="T88" fmla="*/ 571 w 1154"/>
                <a:gd name="T89" fmla="*/ 512 h 1598"/>
                <a:gd name="T90" fmla="*/ 667 w 1154"/>
                <a:gd name="T91" fmla="*/ 411 h 1598"/>
                <a:gd name="T92" fmla="*/ 245 w 1154"/>
                <a:gd name="T93" fmla="*/ 696 h 1598"/>
                <a:gd name="T94" fmla="*/ 53 w 1154"/>
                <a:gd name="T95" fmla="*/ 727 h 1598"/>
                <a:gd name="T96" fmla="*/ 13 w 1154"/>
                <a:gd name="T97" fmla="*/ 568 h 1598"/>
                <a:gd name="T98" fmla="*/ 68 w 1154"/>
                <a:gd name="T99" fmla="*/ 464 h 1598"/>
                <a:gd name="T100" fmla="*/ 127 w 1154"/>
                <a:gd name="T101" fmla="*/ 378 h 1598"/>
                <a:gd name="T102" fmla="*/ 197 w 1154"/>
                <a:gd name="T103" fmla="*/ 292 h 1598"/>
                <a:gd name="T104" fmla="*/ 296 w 1154"/>
                <a:gd name="T105" fmla="*/ 183 h 1598"/>
                <a:gd name="T106" fmla="*/ 372 w 1154"/>
                <a:gd name="T107" fmla="*/ 111 h 1598"/>
                <a:gd name="T108" fmla="*/ 483 w 1154"/>
                <a:gd name="T109" fmla="*/ 25 h 1598"/>
                <a:gd name="T110" fmla="*/ 588 w 1154"/>
                <a:gd name="T111" fmla="*/ 5 h 1598"/>
                <a:gd name="T112" fmla="*/ 576 w 1154"/>
                <a:gd name="T113" fmla="*/ 77 h 1598"/>
                <a:gd name="T114" fmla="*/ 511 w 1154"/>
                <a:gd name="T115" fmla="*/ 148 h 1598"/>
                <a:gd name="T116" fmla="*/ 404 w 1154"/>
                <a:gd name="T117" fmla="*/ 272 h 1598"/>
                <a:gd name="T118" fmla="*/ 283 w 1154"/>
                <a:gd name="T119" fmla="*/ 428 h 159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154"/>
                <a:gd name="T181" fmla="*/ 0 h 1598"/>
                <a:gd name="T182" fmla="*/ 1154 w 1154"/>
                <a:gd name="T183" fmla="*/ 1598 h 159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154" h="1598">
                  <a:moveTo>
                    <a:pt x="247" y="479"/>
                  </a:moveTo>
                  <a:lnTo>
                    <a:pt x="299" y="441"/>
                  </a:lnTo>
                  <a:lnTo>
                    <a:pt x="341" y="411"/>
                  </a:lnTo>
                  <a:lnTo>
                    <a:pt x="391" y="376"/>
                  </a:lnTo>
                  <a:lnTo>
                    <a:pt x="447" y="340"/>
                  </a:lnTo>
                  <a:lnTo>
                    <a:pt x="506" y="302"/>
                  </a:lnTo>
                  <a:lnTo>
                    <a:pt x="568" y="264"/>
                  </a:lnTo>
                  <a:lnTo>
                    <a:pt x="631" y="231"/>
                  </a:lnTo>
                  <a:lnTo>
                    <a:pt x="692" y="199"/>
                  </a:lnTo>
                  <a:lnTo>
                    <a:pt x="750" y="176"/>
                  </a:lnTo>
                  <a:lnTo>
                    <a:pt x="849" y="153"/>
                  </a:lnTo>
                  <a:lnTo>
                    <a:pt x="915" y="176"/>
                  </a:lnTo>
                  <a:lnTo>
                    <a:pt x="935" y="260"/>
                  </a:lnTo>
                  <a:lnTo>
                    <a:pt x="927" y="312"/>
                  </a:lnTo>
                  <a:lnTo>
                    <a:pt x="912" y="363"/>
                  </a:lnTo>
                  <a:lnTo>
                    <a:pt x="891" y="413"/>
                  </a:lnTo>
                  <a:lnTo>
                    <a:pt x="866" y="459"/>
                  </a:lnTo>
                  <a:lnTo>
                    <a:pt x="846" y="487"/>
                  </a:lnTo>
                  <a:lnTo>
                    <a:pt x="826" y="514"/>
                  </a:lnTo>
                  <a:lnTo>
                    <a:pt x="785" y="565"/>
                  </a:lnTo>
                  <a:lnTo>
                    <a:pt x="761" y="590"/>
                  </a:lnTo>
                  <a:lnTo>
                    <a:pt x="738" y="615"/>
                  </a:lnTo>
                  <a:lnTo>
                    <a:pt x="715" y="639"/>
                  </a:lnTo>
                  <a:lnTo>
                    <a:pt x="692" y="664"/>
                  </a:lnTo>
                  <a:lnTo>
                    <a:pt x="667" y="688"/>
                  </a:lnTo>
                  <a:lnTo>
                    <a:pt x="644" y="711"/>
                  </a:lnTo>
                  <a:lnTo>
                    <a:pt x="621" y="736"/>
                  </a:lnTo>
                  <a:lnTo>
                    <a:pt x="596" y="759"/>
                  </a:lnTo>
                  <a:lnTo>
                    <a:pt x="573" y="784"/>
                  </a:lnTo>
                  <a:lnTo>
                    <a:pt x="549" y="807"/>
                  </a:lnTo>
                  <a:lnTo>
                    <a:pt x="526" y="832"/>
                  </a:lnTo>
                  <a:lnTo>
                    <a:pt x="505" y="858"/>
                  </a:lnTo>
                  <a:lnTo>
                    <a:pt x="554" y="822"/>
                  </a:lnTo>
                  <a:lnTo>
                    <a:pt x="604" y="785"/>
                  </a:lnTo>
                  <a:lnTo>
                    <a:pt x="655" y="752"/>
                  </a:lnTo>
                  <a:lnTo>
                    <a:pt x="708" y="719"/>
                  </a:lnTo>
                  <a:lnTo>
                    <a:pt x="761" y="689"/>
                  </a:lnTo>
                  <a:lnTo>
                    <a:pt x="818" y="661"/>
                  </a:lnTo>
                  <a:lnTo>
                    <a:pt x="872" y="636"/>
                  </a:lnTo>
                  <a:lnTo>
                    <a:pt x="930" y="615"/>
                  </a:lnTo>
                  <a:lnTo>
                    <a:pt x="1010" y="593"/>
                  </a:lnTo>
                  <a:lnTo>
                    <a:pt x="1063" y="593"/>
                  </a:lnTo>
                  <a:lnTo>
                    <a:pt x="1093" y="610"/>
                  </a:lnTo>
                  <a:lnTo>
                    <a:pt x="1102" y="641"/>
                  </a:lnTo>
                  <a:lnTo>
                    <a:pt x="1096" y="684"/>
                  </a:lnTo>
                  <a:lnTo>
                    <a:pt x="1074" y="739"/>
                  </a:lnTo>
                  <a:lnTo>
                    <a:pt x="1040" y="802"/>
                  </a:lnTo>
                  <a:lnTo>
                    <a:pt x="1020" y="835"/>
                  </a:lnTo>
                  <a:lnTo>
                    <a:pt x="997" y="868"/>
                  </a:lnTo>
                  <a:lnTo>
                    <a:pt x="972" y="904"/>
                  </a:lnTo>
                  <a:lnTo>
                    <a:pt x="947" y="939"/>
                  </a:lnTo>
                  <a:lnTo>
                    <a:pt x="920" y="974"/>
                  </a:lnTo>
                  <a:lnTo>
                    <a:pt x="894" y="1010"/>
                  </a:lnTo>
                  <a:lnTo>
                    <a:pt x="867" y="1045"/>
                  </a:lnTo>
                  <a:lnTo>
                    <a:pt x="839" y="1078"/>
                  </a:lnTo>
                  <a:lnTo>
                    <a:pt x="813" y="1111"/>
                  </a:lnTo>
                  <a:lnTo>
                    <a:pt x="788" y="1143"/>
                  </a:lnTo>
                  <a:lnTo>
                    <a:pt x="740" y="1199"/>
                  </a:lnTo>
                  <a:lnTo>
                    <a:pt x="700" y="1247"/>
                  </a:lnTo>
                  <a:lnTo>
                    <a:pt x="670" y="1283"/>
                  </a:lnTo>
                  <a:lnTo>
                    <a:pt x="652" y="1305"/>
                  </a:lnTo>
                  <a:lnTo>
                    <a:pt x="694" y="1285"/>
                  </a:lnTo>
                  <a:lnTo>
                    <a:pt x="748" y="1257"/>
                  </a:lnTo>
                  <a:lnTo>
                    <a:pt x="813" y="1227"/>
                  </a:lnTo>
                  <a:lnTo>
                    <a:pt x="882" y="1194"/>
                  </a:lnTo>
                  <a:lnTo>
                    <a:pt x="952" y="1164"/>
                  </a:lnTo>
                  <a:lnTo>
                    <a:pt x="1016" y="1138"/>
                  </a:lnTo>
                  <a:lnTo>
                    <a:pt x="1111" y="1110"/>
                  </a:lnTo>
                  <a:lnTo>
                    <a:pt x="1146" y="1111"/>
                  </a:lnTo>
                  <a:lnTo>
                    <a:pt x="1154" y="1128"/>
                  </a:lnTo>
                  <a:lnTo>
                    <a:pt x="1139" y="1159"/>
                  </a:lnTo>
                  <a:lnTo>
                    <a:pt x="1106" y="1199"/>
                  </a:lnTo>
                  <a:lnTo>
                    <a:pt x="1083" y="1224"/>
                  </a:lnTo>
                  <a:lnTo>
                    <a:pt x="1054" y="1249"/>
                  </a:lnTo>
                  <a:lnTo>
                    <a:pt x="1025" y="1275"/>
                  </a:lnTo>
                  <a:lnTo>
                    <a:pt x="992" y="1302"/>
                  </a:lnTo>
                  <a:lnTo>
                    <a:pt x="957" y="1330"/>
                  </a:lnTo>
                  <a:lnTo>
                    <a:pt x="919" y="1358"/>
                  </a:lnTo>
                  <a:lnTo>
                    <a:pt x="879" y="1386"/>
                  </a:lnTo>
                  <a:lnTo>
                    <a:pt x="839" y="1414"/>
                  </a:lnTo>
                  <a:lnTo>
                    <a:pt x="798" y="1441"/>
                  </a:lnTo>
                  <a:lnTo>
                    <a:pt x="755" y="1467"/>
                  </a:lnTo>
                  <a:lnTo>
                    <a:pt x="713" y="1492"/>
                  </a:lnTo>
                  <a:lnTo>
                    <a:pt x="672" y="1514"/>
                  </a:lnTo>
                  <a:lnTo>
                    <a:pt x="631" y="1535"/>
                  </a:lnTo>
                  <a:lnTo>
                    <a:pt x="591" y="1553"/>
                  </a:lnTo>
                  <a:lnTo>
                    <a:pt x="516" y="1581"/>
                  </a:lnTo>
                  <a:lnTo>
                    <a:pt x="450" y="1598"/>
                  </a:lnTo>
                  <a:lnTo>
                    <a:pt x="396" y="1596"/>
                  </a:lnTo>
                  <a:lnTo>
                    <a:pt x="357" y="1578"/>
                  </a:lnTo>
                  <a:lnTo>
                    <a:pt x="339" y="1537"/>
                  </a:lnTo>
                  <a:lnTo>
                    <a:pt x="343" y="1446"/>
                  </a:lnTo>
                  <a:lnTo>
                    <a:pt x="357" y="1404"/>
                  </a:lnTo>
                  <a:lnTo>
                    <a:pt x="377" y="1365"/>
                  </a:lnTo>
                  <a:lnTo>
                    <a:pt x="404" y="1327"/>
                  </a:lnTo>
                  <a:lnTo>
                    <a:pt x="430" y="1288"/>
                  </a:lnTo>
                  <a:lnTo>
                    <a:pt x="458" y="1254"/>
                  </a:lnTo>
                  <a:lnTo>
                    <a:pt x="487" y="1217"/>
                  </a:lnTo>
                  <a:lnTo>
                    <a:pt x="508" y="1186"/>
                  </a:lnTo>
                  <a:lnTo>
                    <a:pt x="530" y="1156"/>
                  </a:lnTo>
                  <a:lnTo>
                    <a:pt x="553" y="1125"/>
                  </a:lnTo>
                  <a:lnTo>
                    <a:pt x="574" y="1093"/>
                  </a:lnTo>
                  <a:lnTo>
                    <a:pt x="596" y="1063"/>
                  </a:lnTo>
                  <a:lnTo>
                    <a:pt x="617" y="1032"/>
                  </a:lnTo>
                  <a:lnTo>
                    <a:pt x="639" y="1002"/>
                  </a:lnTo>
                  <a:lnTo>
                    <a:pt x="662" y="971"/>
                  </a:lnTo>
                  <a:lnTo>
                    <a:pt x="627" y="997"/>
                  </a:lnTo>
                  <a:lnTo>
                    <a:pt x="594" y="1025"/>
                  </a:lnTo>
                  <a:lnTo>
                    <a:pt x="561" y="1055"/>
                  </a:lnTo>
                  <a:lnTo>
                    <a:pt x="528" y="1083"/>
                  </a:lnTo>
                  <a:lnTo>
                    <a:pt x="495" y="1113"/>
                  </a:lnTo>
                  <a:lnTo>
                    <a:pt x="462" y="1141"/>
                  </a:lnTo>
                  <a:lnTo>
                    <a:pt x="427" y="1166"/>
                  </a:lnTo>
                  <a:lnTo>
                    <a:pt x="389" y="1189"/>
                  </a:lnTo>
                  <a:lnTo>
                    <a:pt x="326" y="1212"/>
                  </a:lnTo>
                  <a:lnTo>
                    <a:pt x="256" y="1217"/>
                  </a:lnTo>
                  <a:lnTo>
                    <a:pt x="194" y="1196"/>
                  </a:lnTo>
                  <a:lnTo>
                    <a:pt x="154" y="1143"/>
                  </a:lnTo>
                  <a:lnTo>
                    <a:pt x="149" y="1106"/>
                  </a:lnTo>
                  <a:lnTo>
                    <a:pt x="155" y="1065"/>
                  </a:lnTo>
                  <a:lnTo>
                    <a:pt x="170" y="1020"/>
                  </a:lnTo>
                  <a:lnTo>
                    <a:pt x="194" y="971"/>
                  </a:lnTo>
                  <a:lnTo>
                    <a:pt x="223" y="921"/>
                  </a:lnTo>
                  <a:lnTo>
                    <a:pt x="260" y="868"/>
                  </a:lnTo>
                  <a:lnTo>
                    <a:pt x="301" y="813"/>
                  </a:lnTo>
                  <a:lnTo>
                    <a:pt x="346" y="760"/>
                  </a:lnTo>
                  <a:lnTo>
                    <a:pt x="392" y="706"/>
                  </a:lnTo>
                  <a:lnTo>
                    <a:pt x="415" y="679"/>
                  </a:lnTo>
                  <a:lnTo>
                    <a:pt x="439" y="654"/>
                  </a:lnTo>
                  <a:lnTo>
                    <a:pt x="462" y="628"/>
                  </a:lnTo>
                  <a:lnTo>
                    <a:pt x="485" y="603"/>
                  </a:lnTo>
                  <a:lnTo>
                    <a:pt x="508" y="580"/>
                  </a:lnTo>
                  <a:lnTo>
                    <a:pt x="530" y="557"/>
                  </a:lnTo>
                  <a:lnTo>
                    <a:pt x="551" y="534"/>
                  </a:lnTo>
                  <a:lnTo>
                    <a:pt x="571" y="512"/>
                  </a:lnTo>
                  <a:lnTo>
                    <a:pt x="609" y="472"/>
                  </a:lnTo>
                  <a:lnTo>
                    <a:pt x="641" y="439"/>
                  </a:lnTo>
                  <a:lnTo>
                    <a:pt x="667" y="411"/>
                  </a:lnTo>
                  <a:lnTo>
                    <a:pt x="614" y="451"/>
                  </a:lnTo>
                  <a:lnTo>
                    <a:pt x="559" y="489"/>
                  </a:lnTo>
                  <a:lnTo>
                    <a:pt x="245" y="696"/>
                  </a:lnTo>
                  <a:lnTo>
                    <a:pt x="184" y="726"/>
                  </a:lnTo>
                  <a:lnTo>
                    <a:pt x="117" y="739"/>
                  </a:lnTo>
                  <a:lnTo>
                    <a:pt x="53" y="727"/>
                  </a:lnTo>
                  <a:lnTo>
                    <a:pt x="3" y="683"/>
                  </a:lnTo>
                  <a:lnTo>
                    <a:pt x="0" y="613"/>
                  </a:lnTo>
                  <a:lnTo>
                    <a:pt x="13" y="568"/>
                  </a:lnTo>
                  <a:lnTo>
                    <a:pt x="36" y="517"/>
                  </a:lnTo>
                  <a:lnTo>
                    <a:pt x="51" y="491"/>
                  </a:lnTo>
                  <a:lnTo>
                    <a:pt x="68" y="464"/>
                  </a:lnTo>
                  <a:lnTo>
                    <a:pt x="86" y="436"/>
                  </a:lnTo>
                  <a:lnTo>
                    <a:pt x="106" y="406"/>
                  </a:lnTo>
                  <a:lnTo>
                    <a:pt x="127" y="378"/>
                  </a:lnTo>
                  <a:lnTo>
                    <a:pt x="149" y="350"/>
                  </a:lnTo>
                  <a:lnTo>
                    <a:pt x="172" y="320"/>
                  </a:lnTo>
                  <a:lnTo>
                    <a:pt x="197" y="292"/>
                  </a:lnTo>
                  <a:lnTo>
                    <a:pt x="247" y="236"/>
                  </a:lnTo>
                  <a:lnTo>
                    <a:pt x="271" y="209"/>
                  </a:lnTo>
                  <a:lnTo>
                    <a:pt x="296" y="183"/>
                  </a:lnTo>
                  <a:lnTo>
                    <a:pt x="321" y="158"/>
                  </a:lnTo>
                  <a:lnTo>
                    <a:pt x="348" y="133"/>
                  </a:lnTo>
                  <a:lnTo>
                    <a:pt x="372" y="111"/>
                  </a:lnTo>
                  <a:lnTo>
                    <a:pt x="396" y="90"/>
                  </a:lnTo>
                  <a:lnTo>
                    <a:pt x="442" y="53"/>
                  </a:lnTo>
                  <a:lnTo>
                    <a:pt x="483" y="25"/>
                  </a:lnTo>
                  <a:lnTo>
                    <a:pt x="520" y="7"/>
                  </a:lnTo>
                  <a:lnTo>
                    <a:pt x="548" y="0"/>
                  </a:lnTo>
                  <a:lnTo>
                    <a:pt x="588" y="5"/>
                  </a:lnTo>
                  <a:lnTo>
                    <a:pt x="602" y="22"/>
                  </a:lnTo>
                  <a:lnTo>
                    <a:pt x="598" y="48"/>
                  </a:lnTo>
                  <a:lnTo>
                    <a:pt x="576" y="77"/>
                  </a:lnTo>
                  <a:lnTo>
                    <a:pt x="554" y="100"/>
                  </a:lnTo>
                  <a:lnTo>
                    <a:pt x="533" y="123"/>
                  </a:lnTo>
                  <a:lnTo>
                    <a:pt x="511" y="148"/>
                  </a:lnTo>
                  <a:lnTo>
                    <a:pt x="490" y="173"/>
                  </a:lnTo>
                  <a:lnTo>
                    <a:pt x="447" y="222"/>
                  </a:lnTo>
                  <a:lnTo>
                    <a:pt x="404" y="272"/>
                  </a:lnTo>
                  <a:lnTo>
                    <a:pt x="361" y="323"/>
                  </a:lnTo>
                  <a:lnTo>
                    <a:pt x="321" y="375"/>
                  </a:lnTo>
                  <a:lnTo>
                    <a:pt x="283" y="428"/>
                  </a:lnTo>
                  <a:lnTo>
                    <a:pt x="247" y="479"/>
                  </a:lnTo>
                  <a:close/>
                </a:path>
              </a:pathLst>
            </a:custGeom>
            <a:solidFill>
              <a:srgbClr val="D4E5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9" name="Freeform 30"/>
            <p:cNvSpPr>
              <a:spLocks/>
            </p:cNvSpPr>
            <p:nvPr/>
          </p:nvSpPr>
          <p:spPr bwMode="auto">
            <a:xfrm>
              <a:off x="4739" y="1863"/>
              <a:ext cx="741" cy="561"/>
            </a:xfrm>
            <a:custGeom>
              <a:avLst/>
              <a:gdLst>
                <a:gd name="T0" fmla="*/ 925 w 1482"/>
                <a:gd name="T1" fmla="*/ 368 h 1123"/>
                <a:gd name="T2" fmla="*/ 1219 w 1482"/>
                <a:gd name="T3" fmla="*/ 373 h 1123"/>
                <a:gd name="T4" fmla="*/ 1313 w 1482"/>
                <a:gd name="T5" fmla="*/ 459 h 1123"/>
                <a:gd name="T6" fmla="*/ 1276 w 1482"/>
                <a:gd name="T7" fmla="*/ 530 h 1123"/>
                <a:gd name="T8" fmla="*/ 1237 w 1482"/>
                <a:gd name="T9" fmla="*/ 566 h 1123"/>
                <a:gd name="T10" fmla="*/ 1129 w 1482"/>
                <a:gd name="T11" fmla="*/ 639 h 1123"/>
                <a:gd name="T12" fmla="*/ 1000 w 1482"/>
                <a:gd name="T13" fmla="*/ 709 h 1123"/>
                <a:gd name="T14" fmla="*/ 871 w 1482"/>
                <a:gd name="T15" fmla="*/ 770 h 1123"/>
                <a:gd name="T16" fmla="*/ 765 w 1482"/>
                <a:gd name="T17" fmla="*/ 815 h 1123"/>
                <a:gd name="T18" fmla="*/ 781 w 1482"/>
                <a:gd name="T19" fmla="*/ 820 h 1123"/>
                <a:gd name="T20" fmla="*/ 957 w 1482"/>
                <a:gd name="T21" fmla="*/ 773 h 1123"/>
                <a:gd name="T22" fmla="*/ 1238 w 1482"/>
                <a:gd name="T23" fmla="*/ 720 h 1123"/>
                <a:gd name="T24" fmla="*/ 1459 w 1482"/>
                <a:gd name="T25" fmla="*/ 725 h 1123"/>
                <a:gd name="T26" fmla="*/ 1473 w 1482"/>
                <a:gd name="T27" fmla="*/ 801 h 1123"/>
                <a:gd name="T28" fmla="*/ 1430 w 1482"/>
                <a:gd name="T29" fmla="*/ 838 h 1123"/>
                <a:gd name="T30" fmla="*/ 1323 w 1482"/>
                <a:gd name="T31" fmla="*/ 879 h 1123"/>
                <a:gd name="T32" fmla="*/ 1124 w 1482"/>
                <a:gd name="T33" fmla="*/ 944 h 1123"/>
                <a:gd name="T34" fmla="*/ 874 w 1482"/>
                <a:gd name="T35" fmla="*/ 1017 h 1123"/>
                <a:gd name="T36" fmla="*/ 608 w 1482"/>
                <a:gd name="T37" fmla="*/ 1081 h 1123"/>
                <a:gd name="T38" fmla="*/ 361 w 1482"/>
                <a:gd name="T39" fmla="*/ 1123 h 1123"/>
                <a:gd name="T40" fmla="*/ 104 w 1482"/>
                <a:gd name="T41" fmla="*/ 1104 h 1123"/>
                <a:gd name="T42" fmla="*/ 63 w 1482"/>
                <a:gd name="T43" fmla="*/ 1017 h 1123"/>
                <a:gd name="T44" fmla="*/ 94 w 1482"/>
                <a:gd name="T45" fmla="*/ 945 h 1123"/>
                <a:gd name="T46" fmla="*/ 137 w 1482"/>
                <a:gd name="T47" fmla="*/ 894 h 1123"/>
                <a:gd name="T48" fmla="*/ 197 w 1482"/>
                <a:gd name="T49" fmla="*/ 846 h 1123"/>
                <a:gd name="T50" fmla="*/ 270 w 1482"/>
                <a:gd name="T51" fmla="*/ 801 h 1123"/>
                <a:gd name="T52" fmla="*/ 349 w 1482"/>
                <a:gd name="T53" fmla="*/ 762 h 1123"/>
                <a:gd name="T54" fmla="*/ 513 w 1482"/>
                <a:gd name="T55" fmla="*/ 689 h 1123"/>
                <a:gd name="T56" fmla="*/ 651 w 1482"/>
                <a:gd name="T57" fmla="*/ 629 h 1123"/>
                <a:gd name="T58" fmla="*/ 483 w 1482"/>
                <a:gd name="T59" fmla="*/ 674 h 1123"/>
                <a:gd name="T60" fmla="*/ 310 w 1482"/>
                <a:gd name="T61" fmla="*/ 725 h 1123"/>
                <a:gd name="T62" fmla="*/ 121 w 1482"/>
                <a:gd name="T63" fmla="*/ 753 h 1123"/>
                <a:gd name="T64" fmla="*/ 7 w 1482"/>
                <a:gd name="T65" fmla="*/ 700 h 1123"/>
                <a:gd name="T66" fmla="*/ 5 w 1482"/>
                <a:gd name="T67" fmla="*/ 624 h 1123"/>
                <a:gd name="T68" fmla="*/ 63 w 1482"/>
                <a:gd name="T69" fmla="*/ 527 h 1123"/>
                <a:gd name="T70" fmla="*/ 149 w 1482"/>
                <a:gd name="T71" fmla="*/ 455 h 1123"/>
                <a:gd name="T72" fmla="*/ 252 w 1482"/>
                <a:gd name="T73" fmla="*/ 397 h 1123"/>
                <a:gd name="T74" fmla="*/ 366 w 1482"/>
                <a:gd name="T75" fmla="*/ 348 h 1123"/>
                <a:gd name="T76" fmla="*/ 487 w 1482"/>
                <a:gd name="T77" fmla="*/ 305 h 1123"/>
                <a:gd name="T78" fmla="*/ 733 w 1482"/>
                <a:gd name="T79" fmla="*/ 229 h 1123"/>
                <a:gd name="T80" fmla="*/ 957 w 1482"/>
                <a:gd name="T81" fmla="*/ 144 h 1123"/>
                <a:gd name="T82" fmla="*/ 682 w 1482"/>
                <a:gd name="T83" fmla="*/ 210 h 1123"/>
                <a:gd name="T84" fmla="*/ 545 w 1482"/>
                <a:gd name="T85" fmla="*/ 250 h 1123"/>
                <a:gd name="T86" fmla="*/ 364 w 1482"/>
                <a:gd name="T87" fmla="*/ 242 h 1123"/>
                <a:gd name="T88" fmla="*/ 389 w 1482"/>
                <a:gd name="T89" fmla="*/ 189 h 1123"/>
                <a:gd name="T90" fmla="*/ 449 w 1482"/>
                <a:gd name="T91" fmla="*/ 152 h 1123"/>
                <a:gd name="T92" fmla="*/ 636 w 1482"/>
                <a:gd name="T93" fmla="*/ 86 h 1123"/>
                <a:gd name="T94" fmla="*/ 859 w 1482"/>
                <a:gd name="T95" fmla="*/ 33 h 1123"/>
                <a:gd name="T96" fmla="*/ 1134 w 1482"/>
                <a:gd name="T97" fmla="*/ 0 h 1123"/>
                <a:gd name="T98" fmla="*/ 1207 w 1482"/>
                <a:gd name="T99" fmla="*/ 37 h 1123"/>
                <a:gd name="T100" fmla="*/ 1199 w 1482"/>
                <a:gd name="T101" fmla="*/ 119 h 1123"/>
                <a:gd name="T102" fmla="*/ 1144 w 1482"/>
                <a:gd name="T103" fmla="*/ 210 h 1123"/>
                <a:gd name="T104" fmla="*/ 1083 w 1482"/>
                <a:gd name="T105" fmla="*/ 272 h 1123"/>
                <a:gd name="T106" fmla="*/ 959 w 1482"/>
                <a:gd name="T107" fmla="*/ 335 h 1123"/>
                <a:gd name="T108" fmla="*/ 829 w 1482"/>
                <a:gd name="T109" fmla="*/ 384 h 11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482"/>
                <a:gd name="T166" fmla="*/ 0 h 1123"/>
                <a:gd name="T167" fmla="*/ 1482 w 1482"/>
                <a:gd name="T168" fmla="*/ 1123 h 11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482" h="1123">
                  <a:moveTo>
                    <a:pt x="829" y="384"/>
                  </a:moveTo>
                  <a:lnTo>
                    <a:pt x="925" y="368"/>
                  </a:lnTo>
                  <a:lnTo>
                    <a:pt x="1023" y="354"/>
                  </a:lnTo>
                  <a:lnTo>
                    <a:pt x="1219" y="373"/>
                  </a:lnTo>
                  <a:lnTo>
                    <a:pt x="1303" y="427"/>
                  </a:lnTo>
                  <a:lnTo>
                    <a:pt x="1313" y="459"/>
                  </a:lnTo>
                  <a:lnTo>
                    <a:pt x="1303" y="493"/>
                  </a:lnTo>
                  <a:lnTo>
                    <a:pt x="1276" y="530"/>
                  </a:lnTo>
                  <a:lnTo>
                    <a:pt x="1258" y="548"/>
                  </a:lnTo>
                  <a:lnTo>
                    <a:pt x="1237" y="566"/>
                  </a:lnTo>
                  <a:lnTo>
                    <a:pt x="1187" y="603"/>
                  </a:lnTo>
                  <a:lnTo>
                    <a:pt x="1129" y="639"/>
                  </a:lnTo>
                  <a:lnTo>
                    <a:pt x="1066" y="676"/>
                  </a:lnTo>
                  <a:lnTo>
                    <a:pt x="1000" y="709"/>
                  </a:lnTo>
                  <a:lnTo>
                    <a:pt x="934" y="740"/>
                  </a:lnTo>
                  <a:lnTo>
                    <a:pt x="871" y="770"/>
                  </a:lnTo>
                  <a:lnTo>
                    <a:pt x="815" y="795"/>
                  </a:lnTo>
                  <a:lnTo>
                    <a:pt x="765" y="815"/>
                  </a:lnTo>
                  <a:lnTo>
                    <a:pt x="704" y="841"/>
                  </a:lnTo>
                  <a:lnTo>
                    <a:pt x="781" y="820"/>
                  </a:lnTo>
                  <a:lnTo>
                    <a:pt x="866" y="796"/>
                  </a:lnTo>
                  <a:lnTo>
                    <a:pt x="957" y="773"/>
                  </a:lnTo>
                  <a:lnTo>
                    <a:pt x="1051" y="753"/>
                  </a:lnTo>
                  <a:lnTo>
                    <a:pt x="1238" y="720"/>
                  </a:lnTo>
                  <a:lnTo>
                    <a:pt x="1404" y="710"/>
                  </a:lnTo>
                  <a:lnTo>
                    <a:pt x="1459" y="725"/>
                  </a:lnTo>
                  <a:lnTo>
                    <a:pt x="1482" y="760"/>
                  </a:lnTo>
                  <a:lnTo>
                    <a:pt x="1473" y="801"/>
                  </a:lnTo>
                  <a:lnTo>
                    <a:pt x="1457" y="821"/>
                  </a:lnTo>
                  <a:lnTo>
                    <a:pt x="1430" y="838"/>
                  </a:lnTo>
                  <a:lnTo>
                    <a:pt x="1389" y="854"/>
                  </a:lnTo>
                  <a:lnTo>
                    <a:pt x="1323" y="879"/>
                  </a:lnTo>
                  <a:lnTo>
                    <a:pt x="1232" y="909"/>
                  </a:lnTo>
                  <a:lnTo>
                    <a:pt x="1124" y="944"/>
                  </a:lnTo>
                  <a:lnTo>
                    <a:pt x="1005" y="980"/>
                  </a:lnTo>
                  <a:lnTo>
                    <a:pt x="874" y="1017"/>
                  </a:lnTo>
                  <a:lnTo>
                    <a:pt x="742" y="1051"/>
                  </a:lnTo>
                  <a:lnTo>
                    <a:pt x="608" y="1081"/>
                  </a:lnTo>
                  <a:lnTo>
                    <a:pt x="480" y="1106"/>
                  </a:lnTo>
                  <a:lnTo>
                    <a:pt x="361" y="1123"/>
                  </a:lnTo>
                  <a:lnTo>
                    <a:pt x="169" y="1123"/>
                  </a:lnTo>
                  <a:lnTo>
                    <a:pt x="104" y="1104"/>
                  </a:lnTo>
                  <a:lnTo>
                    <a:pt x="68" y="1070"/>
                  </a:lnTo>
                  <a:lnTo>
                    <a:pt x="63" y="1017"/>
                  </a:lnTo>
                  <a:lnTo>
                    <a:pt x="74" y="984"/>
                  </a:lnTo>
                  <a:lnTo>
                    <a:pt x="94" y="945"/>
                  </a:lnTo>
                  <a:lnTo>
                    <a:pt x="114" y="919"/>
                  </a:lnTo>
                  <a:lnTo>
                    <a:pt x="137" y="894"/>
                  </a:lnTo>
                  <a:lnTo>
                    <a:pt x="166" y="869"/>
                  </a:lnTo>
                  <a:lnTo>
                    <a:pt x="197" y="846"/>
                  </a:lnTo>
                  <a:lnTo>
                    <a:pt x="232" y="823"/>
                  </a:lnTo>
                  <a:lnTo>
                    <a:pt x="270" y="801"/>
                  </a:lnTo>
                  <a:lnTo>
                    <a:pt x="308" y="782"/>
                  </a:lnTo>
                  <a:lnTo>
                    <a:pt x="349" y="762"/>
                  </a:lnTo>
                  <a:lnTo>
                    <a:pt x="432" y="724"/>
                  </a:lnTo>
                  <a:lnTo>
                    <a:pt x="513" y="689"/>
                  </a:lnTo>
                  <a:lnTo>
                    <a:pt x="588" y="657"/>
                  </a:lnTo>
                  <a:lnTo>
                    <a:pt x="651" y="629"/>
                  </a:lnTo>
                  <a:lnTo>
                    <a:pt x="536" y="657"/>
                  </a:lnTo>
                  <a:lnTo>
                    <a:pt x="483" y="674"/>
                  </a:lnTo>
                  <a:lnTo>
                    <a:pt x="404" y="699"/>
                  </a:lnTo>
                  <a:lnTo>
                    <a:pt x="310" y="725"/>
                  </a:lnTo>
                  <a:lnTo>
                    <a:pt x="212" y="747"/>
                  </a:lnTo>
                  <a:lnTo>
                    <a:pt x="121" y="753"/>
                  </a:lnTo>
                  <a:lnTo>
                    <a:pt x="48" y="742"/>
                  </a:lnTo>
                  <a:lnTo>
                    <a:pt x="7" y="700"/>
                  </a:lnTo>
                  <a:lnTo>
                    <a:pt x="0" y="667"/>
                  </a:lnTo>
                  <a:lnTo>
                    <a:pt x="5" y="624"/>
                  </a:lnTo>
                  <a:lnTo>
                    <a:pt x="26" y="571"/>
                  </a:lnTo>
                  <a:lnTo>
                    <a:pt x="63" y="527"/>
                  </a:lnTo>
                  <a:lnTo>
                    <a:pt x="104" y="490"/>
                  </a:lnTo>
                  <a:lnTo>
                    <a:pt x="149" y="455"/>
                  </a:lnTo>
                  <a:lnTo>
                    <a:pt x="199" y="426"/>
                  </a:lnTo>
                  <a:lnTo>
                    <a:pt x="252" y="397"/>
                  </a:lnTo>
                  <a:lnTo>
                    <a:pt x="308" y="371"/>
                  </a:lnTo>
                  <a:lnTo>
                    <a:pt x="366" y="348"/>
                  </a:lnTo>
                  <a:lnTo>
                    <a:pt x="425" y="325"/>
                  </a:lnTo>
                  <a:lnTo>
                    <a:pt x="487" y="305"/>
                  </a:lnTo>
                  <a:lnTo>
                    <a:pt x="611" y="265"/>
                  </a:lnTo>
                  <a:lnTo>
                    <a:pt x="733" y="229"/>
                  </a:lnTo>
                  <a:lnTo>
                    <a:pt x="851" y="189"/>
                  </a:lnTo>
                  <a:lnTo>
                    <a:pt x="957" y="144"/>
                  </a:lnTo>
                  <a:lnTo>
                    <a:pt x="821" y="169"/>
                  </a:lnTo>
                  <a:lnTo>
                    <a:pt x="682" y="210"/>
                  </a:lnTo>
                  <a:lnTo>
                    <a:pt x="613" y="232"/>
                  </a:lnTo>
                  <a:lnTo>
                    <a:pt x="545" y="250"/>
                  </a:lnTo>
                  <a:lnTo>
                    <a:pt x="417" y="267"/>
                  </a:lnTo>
                  <a:lnTo>
                    <a:pt x="364" y="242"/>
                  </a:lnTo>
                  <a:lnTo>
                    <a:pt x="366" y="217"/>
                  </a:lnTo>
                  <a:lnTo>
                    <a:pt x="389" y="189"/>
                  </a:lnTo>
                  <a:lnTo>
                    <a:pt x="416" y="171"/>
                  </a:lnTo>
                  <a:lnTo>
                    <a:pt x="449" y="152"/>
                  </a:lnTo>
                  <a:lnTo>
                    <a:pt x="533" y="118"/>
                  </a:lnTo>
                  <a:lnTo>
                    <a:pt x="636" y="86"/>
                  </a:lnTo>
                  <a:lnTo>
                    <a:pt x="747" y="58"/>
                  </a:lnTo>
                  <a:lnTo>
                    <a:pt x="859" y="33"/>
                  </a:lnTo>
                  <a:lnTo>
                    <a:pt x="967" y="15"/>
                  </a:lnTo>
                  <a:lnTo>
                    <a:pt x="1134" y="0"/>
                  </a:lnTo>
                  <a:lnTo>
                    <a:pt x="1184" y="10"/>
                  </a:lnTo>
                  <a:lnTo>
                    <a:pt x="1207" y="37"/>
                  </a:lnTo>
                  <a:lnTo>
                    <a:pt x="1210" y="75"/>
                  </a:lnTo>
                  <a:lnTo>
                    <a:pt x="1199" y="119"/>
                  </a:lnTo>
                  <a:lnTo>
                    <a:pt x="1174" y="167"/>
                  </a:lnTo>
                  <a:lnTo>
                    <a:pt x="1144" y="210"/>
                  </a:lnTo>
                  <a:lnTo>
                    <a:pt x="1113" y="247"/>
                  </a:lnTo>
                  <a:lnTo>
                    <a:pt x="1083" y="272"/>
                  </a:lnTo>
                  <a:lnTo>
                    <a:pt x="1023" y="305"/>
                  </a:lnTo>
                  <a:lnTo>
                    <a:pt x="959" y="335"/>
                  </a:lnTo>
                  <a:lnTo>
                    <a:pt x="894" y="361"/>
                  </a:lnTo>
                  <a:lnTo>
                    <a:pt x="829" y="384"/>
                  </a:lnTo>
                  <a:close/>
                </a:path>
              </a:pathLst>
            </a:custGeom>
            <a:solidFill>
              <a:srgbClr val="96C29E"/>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0" name="Freeform 31"/>
            <p:cNvSpPr>
              <a:spLocks/>
            </p:cNvSpPr>
            <p:nvPr/>
          </p:nvSpPr>
          <p:spPr bwMode="auto">
            <a:xfrm>
              <a:off x="4938" y="1914"/>
              <a:ext cx="235" cy="461"/>
            </a:xfrm>
            <a:custGeom>
              <a:avLst/>
              <a:gdLst>
                <a:gd name="T0" fmla="*/ 389 w 469"/>
                <a:gd name="T1" fmla="*/ 73 h 924"/>
                <a:gd name="T2" fmla="*/ 346 w 469"/>
                <a:gd name="T3" fmla="*/ 116 h 924"/>
                <a:gd name="T4" fmla="*/ 310 w 469"/>
                <a:gd name="T5" fmla="*/ 157 h 924"/>
                <a:gd name="T6" fmla="*/ 377 w 469"/>
                <a:gd name="T7" fmla="*/ 154 h 924"/>
                <a:gd name="T8" fmla="*/ 442 w 469"/>
                <a:gd name="T9" fmla="*/ 176 h 924"/>
                <a:gd name="T10" fmla="*/ 469 w 469"/>
                <a:gd name="T11" fmla="*/ 240 h 924"/>
                <a:gd name="T12" fmla="*/ 464 w 469"/>
                <a:gd name="T13" fmla="*/ 335 h 924"/>
                <a:gd name="T14" fmla="*/ 452 w 469"/>
                <a:gd name="T15" fmla="*/ 378 h 924"/>
                <a:gd name="T16" fmla="*/ 434 w 469"/>
                <a:gd name="T17" fmla="*/ 417 h 924"/>
                <a:gd name="T18" fmla="*/ 411 w 469"/>
                <a:gd name="T19" fmla="*/ 455 h 924"/>
                <a:gd name="T20" fmla="*/ 382 w 469"/>
                <a:gd name="T21" fmla="*/ 490 h 924"/>
                <a:gd name="T22" fmla="*/ 349 w 469"/>
                <a:gd name="T23" fmla="*/ 523 h 924"/>
                <a:gd name="T24" fmla="*/ 313 w 469"/>
                <a:gd name="T25" fmla="*/ 555 h 924"/>
                <a:gd name="T26" fmla="*/ 315 w 469"/>
                <a:gd name="T27" fmla="*/ 576 h 924"/>
                <a:gd name="T28" fmla="*/ 305 w 469"/>
                <a:gd name="T29" fmla="*/ 664 h 924"/>
                <a:gd name="T30" fmla="*/ 293 w 469"/>
                <a:gd name="T31" fmla="*/ 704 h 924"/>
                <a:gd name="T32" fmla="*/ 278 w 469"/>
                <a:gd name="T33" fmla="*/ 740 h 924"/>
                <a:gd name="T34" fmla="*/ 258 w 469"/>
                <a:gd name="T35" fmla="*/ 777 h 924"/>
                <a:gd name="T36" fmla="*/ 235 w 469"/>
                <a:gd name="T37" fmla="*/ 811 h 924"/>
                <a:gd name="T38" fmla="*/ 210 w 469"/>
                <a:gd name="T39" fmla="*/ 846 h 924"/>
                <a:gd name="T40" fmla="*/ 180 w 469"/>
                <a:gd name="T41" fmla="*/ 883 h 924"/>
                <a:gd name="T42" fmla="*/ 146 w 469"/>
                <a:gd name="T43" fmla="*/ 912 h 924"/>
                <a:gd name="T44" fmla="*/ 109 w 469"/>
                <a:gd name="T45" fmla="*/ 924 h 924"/>
                <a:gd name="T46" fmla="*/ 38 w 469"/>
                <a:gd name="T47" fmla="*/ 899 h 924"/>
                <a:gd name="T48" fmla="*/ 0 w 469"/>
                <a:gd name="T49" fmla="*/ 836 h 924"/>
                <a:gd name="T50" fmla="*/ 2 w 469"/>
                <a:gd name="T51" fmla="*/ 796 h 924"/>
                <a:gd name="T52" fmla="*/ 21 w 469"/>
                <a:gd name="T53" fmla="*/ 757 h 924"/>
                <a:gd name="T54" fmla="*/ 66 w 469"/>
                <a:gd name="T55" fmla="*/ 702 h 924"/>
                <a:gd name="T56" fmla="*/ 101 w 469"/>
                <a:gd name="T57" fmla="*/ 647 h 924"/>
                <a:gd name="T58" fmla="*/ 94 w 469"/>
                <a:gd name="T59" fmla="*/ 646 h 924"/>
                <a:gd name="T60" fmla="*/ 40 w 469"/>
                <a:gd name="T61" fmla="*/ 613 h 924"/>
                <a:gd name="T62" fmla="*/ 17 w 469"/>
                <a:gd name="T63" fmla="*/ 571 h 924"/>
                <a:gd name="T64" fmla="*/ 25 w 469"/>
                <a:gd name="T65" fmla="*/ 523 h 924"/>
                <a:gd name="T66" fmla="*/ 41 w 469"/>
                <a:gd name="T67" fmla="*/ 498 h 924"/>
                <a:gd name="T68" fmla="*/ 66 w 469"/>
                <a:gd name="T69" fmla="*/ 475 h 924"/>
                <a:gd name="T70" fmla="*/ 114 w 469"/>
                <a:gd name="T71" fmla="*/ 439 h 924"/>
                <a:gd name="T72" fmla="*/ 166 w 469"/>
                <a:gd name="T73" fmla="*/ 412 h 924"/>
                <a:gd name="T74" fmla="*/ 215 w 469"/>
                <a:gd name="T75" fmla="*/ 378 h 924"/>
                <a:gd name="T76" fmla="*/ 258 w 469"/>
                <a:gd name="T77" fmla="*/ 340 h 924"/>
                <a:gd name="T78" fmla="*/ 103 w 469"/>
                <a:gd name="T79" fmla="*/ 313 h 924"/>
                <a:gd name="T80" fmla="*/ 53 w 469"/>
                <a:gd name="T81" fmla="*/ 287 h 924"/>
                <a:gd name="T82" fmla="*/ 31 w 469"/>
                <a:gd name="T83" fmla="*/ 250 h 924"/>
                <a:gd name="T84" fmla="*/ 38 w 469"/>
                <a:gd name="T85" fmla="*/ 207 h 924"/>
                <a:gd name="T86" fmla="*/ 51 w 469"/>
                <a:gd name="T87" fmla="*/ 186 h 924"/>
                <a:gd name="T88" fmla="*/ 73 w 469"/>
                <a:gd name="T89" fmla="*/ 164 h 924"/>
                <a:gd name="T90" fmla="*/ 106 w 469"/>
                <a:gd name="T91" fmla="*/ 139 h 924"/>
                <a:gd name="T92" fmla="*/ 139 w 469"/>
                <a:gd name="T93" fmla="*/ 119 h 924"/>
                <a:gd name="T94" fmla="*/ 205 w 469"/>
                <a:gd name="T95" fmla="*/ 88 h 924"/>
                <a:gd name="T96" fmla="*/ 334 w 469"/>
                <a:gd name="T97" fmla="*/ 12 h 924"/>
                <a:gd name="T98" fmla="*/ 366 w 469"/>
                <a:gd name="T99" fmla="*/ 0 h 924"/>
                <a:gd name="T100" fmla="*/ 392 w 469"/>
                <a:gd name="T101" fmla="*/ 15 h 924"/>
                <a:gd name="T102" fmla="*/ 404 w 469"/>
                <a:gd name="T103" fmla="*/ 43 h 924"/>
                <a:gd name="T104" fmla="*/ 389 w 469"/>
                <a:gd name="T105" fmla="*/ 73 h 924"/>
                <a:gd name="T106" fmla="*/ 389 w 469"/>
                <a:gd name="T107" fmla="*/ 73 h 9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9"/>
                <a:gd name="T163" fmla="*/ 0 h 924"/>
                <a:gd name="T164" fmla="*/ 469 w 469"/>
                <a:gd name="T165" fmla="*/ 924 h 92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9" h="924">
                  <a:moveTo>
                    <a:pt x="389" y="73"/>
                  </a:moveTo>
                  <a:lnTo>
                    <a:pt x="346" y="116"/>
                  </a:lnTo>
                  <a:lnTo>
                    <a:pt x="310" y="157"/>
                  </a:lnTo>
                  <a:lnTo>
                    <a:pt x="377" y="154"/>
                  </a:lnTo>
                  <a:lnTo>
                    <a:pt x="442" y="176"/>
                  </a:lnTo>
                  <a:lnTo>
                    <a:pt x="469" y="240"/>
                  </a:lnTo>
                  <a:lnTo>
                    <a:pt x="464" y="335"/>
                  </a:lnTo>
                  <a:lnTo>
                    <a:pt x="452" y="378"/>
                  </a:lnTo>
                  <a:lnTo>
                    <a:pt x="434" y="417"/>
                  </a:lnTo>
                  <a:lnTo>
                    <a:pt x="411" y="455"/>
                  </a:lnTo>
                  <a:lnTo>
                    <a:pt x="382" y="490"/>
                  </a:lnTo>
                  <a:lnTo>
                    <a:pt x="349" y="523"/>
                  </a:lnTo>
                  <a:lnTo>
                    <a:pt x="313" y="555"/>
                  </a:lnTo>
                  <a:lnTo>
                    <a:pt x="315" y="576"/>
                  </a:lnTo>
                  <a:lnTo>
                    <a:pt x="305" y="664"/>
                  </a:lnTo>
                  <a:lnTo>
                    <a:pt x="293" y="704"/>
                  </a:lnTo>
                  <a:lnTo>
                    <a:pt x="278" y="740"/>
                  </a:lnTo>
                  <a:lnTo>
                    <a:pt x="258" y="777"/>
                  </a:lnTo>
                  <a:lnTo>
                    <a:pt x="235" y="811"/>
                  </a:lnTo>
                  <a:lnTo>
                    <a:pt x="210" y="846"/>
                  </a:lnTo>
                  <a:lnTo>
                    <a:pt x="180" y="883"/>
                  </a:lnTo>
                  <a:lnTo>
                    <a:pt x="146" y="912"/>
                  </a:lnTo>
                  <a:lnTo>
                    <a:pt x="109" y="924"/>
                  </a:lnTo>
                  <a:lnTo>
                    <a:pt x="38" y="899"/>
                  </a:lnTo>
                  <a:lnTo>
                    <a:pt x="0" y="836"/>
                  </a:lnTo>
                  <a:lnTo>
                    <a:pt x="2" y="796"/>
                  </a:lnTo>
                  <a:lnTo>
                    <a:pt x="21" y="757"/>
                  </a:lnTo>
                  <a:lnTo>
                    <a:pt x="66" y="702"/>
                  </a:lnTo>
                  <a:lnTo>
                    <a:pt x="101" y="647"/>
                  </a:lnTo>
                  <a:lnTo>
                    <a:pt x="94" y="646"/>
                  </a:lnTo>
                  <a:lnTo>
                    <a:pt x="40" y="613"/>
                  </a:lnTo>
                  <a:lnTo>
                    <a:pt x="17" y="571"/>
                  </a:lnTo>
                  <a:lnTo>
                    <a:pt x="25" y="523"/>
                  </a:lnTo>
                  <a:lnTo>
                    <a:pt x="41" y="498"/>
                  </a:lnTo>
                  <a:lnTo>
                    <a:pt x="66" y="475"/>
                  </a:lnTo>
                  <a:lnTo>
                    <a:pt x="114" y="439"/>
                  </a:lnTo>
                  <a:lnTo>
                    <a:pt x="166" y="412"/>
                  </a:lnTo>
                  <a:lnTo>
                    <a:pt x="215" y="378"/>
                  </a:lnTo>
                  <a:lnTo>
                    <a:pt x="258" y="340"/>
                  </a:lnTo>
                  <a:lnTo>
                    <a:pt x="103" y="313"/>
                  </a:lnTo>
                  <a:lnTo>
                    <a:pt x="53" y="287"/>
                  </a:lnTo>
                  <a:lnTo>
                    <a:pt x="31" y="250"/>
                  </a:lnTo>
                  <a:lnTo>
                    <a:pt x="38" y="207"/>
                  </a:lnTo>
                  <a:lnTo>
                    <a:pt x="51" y="186"/>
                  </a:lnTo>
                  <a:lnTo>
                    <a:pt x="73" y="164"/>
                  </a:lnTo>
                  <a:lnTo>
                    <a:pt x="106" y="139"/>
                  </a:lnTo>
                  <a:lnTo>
                    <a:pt x="139" y="119"/>
                  </a:lnTo>
                  <a:lnTo>
                    <a:pt x="205" y="88"/>
                  </a:lnTo>
                  <a:lnTo>
                    <a:pt x="334" y="12"/>
                  </a:lnTo>
                  <a:lnTo>
                    <a:pt x="366" y="0"/>
                  </a:lnTo>
                  <a:lnTo>
                    <a:pt x="392" y="15"/>
                  </a:lnTo>
                  <a:lnTo>
                    <a:pt x="404" y="43"/>
                  </a:lnTo>
                  <a:lnTo>
                    <a:pt x="389" y="73"/>
                  </a:lnTo>
                  <a:close/>
                </a:path>
              </a:pathLst>
            </a:custGeom>
            <a:solidFill>
              <a:srgbClr val="FF4F4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1" name="Freeform 32"/>
            <p:cNvSpPr>
              <a:spLocks/>
            </p:cNvSpPr>
            <p:nvPr/>
          </p:nvSpPr>
          <p:spPr bwMode="auto">
            <a:xfrm>
              <a:off x="3977" y="1354"/>
              <a:ext cx="357" cy="171"/>
            </a:xfrm>
            <a:custGeom>
              <a:avLst/>
              <a:gdLst>
                <a:gd name="T0" fmla="*/ 0 w 713"/>
                <a:gd name="T1" fmla="*/ 310 h 343"/>
                <a:gd name="T2" fmla="*/ 28 w 713"/>
                <a:gd name="T3" fmla="*/ 222 h 343"/>
                <a:gd name="T4" fmla="*/ 45 w 713"/>
                <a:gd name="T5" fmla="*/ 182 h 343"/>
                <a:gd name="T6" fmla="*/ 63 w 713"/>
                <a:gd name="T7" fmla="*/ 146 h 343"/>
                <a:gd name="T8" fmla="*/ 84 w 713"/>
                <a:gd name="T9" fmla="*/ 111 h 343"/>
                <a:gd name="T10" fmla="*/ 109 w 713"/>
                <a:gd name="T11" fmla="*/ 78 h 343"/>
                <a:gd name="T12" fmla="*/ 139 w 713"/>
                <a:gd name="T13" fmla="*/ 43 h 343"/>
                <a:gd name="T14" fmla="*/ 174 w 713"/>
                <a:gd name="T15" fmla="*/ 10 h 343"/>
                <a:gd name="T16" fmla="*/ 194 w 713"/>
                <a:gd name="T17" fmla="*/ 0 h 343"/>
                <a:gd name="T18" fmla="*/ 213 w 713"/>
                <a:gd name="T19" fmla="*/ 13 h 343"/>
                <a:gd name="T20" fmla="*/ 255 w 713"/>
                <a:gd name="T21" fmla="*/ 23 h 343"/>
                <a:gd name="T22" fmla="*/ 263 w 713"/>
                <a:gd name="T23" fmla="*/ 106 h 343"/>
                <a:gd name="T24" fmla="*/ 251 w 713"/>
                <a:gd name="T25" fmla="*/ 185 h 343"/>
                <a:gd name="T26" fmla="*/ 291 w 713"/>
                <a:gd name="T27" fmla="*/ 152 h 343"/>
                <a:gd name="T28" fmla="*/ 334 w 713"/>
                <a:gd name="T29" fmla="*/ 116 h 343"/>
                <a:gd name="T30" fmla="*/ 367 w 713"/>
                <a:gd name="T31" fmla="*/ 113 h 343"/>
                <a:gd name="T32" fmla="*/ 419 w 713"/>
                <a:gd name="T33" fmla="*/ 176 h 343"/>
                <a:gd name="T34" fmla="*/ 420 w 713"/>
                <a:gd name="T35" fmla="*/ 185 h 343"/>
                <a:gd name="T36" fmla="*/ 480 w 713"/>
                <a:gd name="T37" fmla="*/ 134 h 343"/>
                <a:gd name="T38" fmla="*/ 501 w 713"/>
                <a:gd name="T39" fmla="*/ 113 h 343"/>
                <a:gd name="T40" fmla="*/ 521 w 713"/>
                <a:gd name="T41" fmla="*/ 93 h 343"/>
                <a:gd name="T42" fmla="*/ 571 w 713"/>
                <a:gd name="T43" fmla="*/ 68 h 343"/>
                <a:gd name="T44" fmla="*/ 629 w 713"/>
                <a:gd name="T45" fmla="*/ 93 h 343"/>
                <a:gd name="T46" fmla="*/ 655 w 713"/>
                <a:gd name="T47" fmla="*/ 114 h 343"/>
                <a:gd name="T48" fmla="*/ 687 w 713"/>
                <a:gd name="T49" fmla="*/ 123 h 343"/>
                <a:gd name="T50" fmla="*/ 707 w 713"/>
                <a:gd name="T51" fmla="*/ 131 h 343"/>
                <a:gd name="T52" fmla="*/ 713 w 713"/>
                <a:gd name="T53" fmla="*/ 149 h 343"/>
                <a:gd name="T54" fmla="*/ 707 w 713"/>
                <a:gd name="T55" fmla="*/ 167 h 343"/>
                <a:gd name="T56" fmla="*/ 687 w 713"/>
                <a:gd name="T57" fmla="*/ 176 h 343"/>
                <a:gd name="T58" fmla="*/ 634 w 713"/>
                <a:gd name="T59" fmla="*/ 151 h 343"/>
                <a:gd name="T60" fmla="*/ 609 w 713"/>
                <a:gd name="T61" fmla="*/ 134 h 343"/>
                <a:gd name="T62" fmla="*/ 581 w 713"/>
                <a:gd name="T63" fmla="*/ 129 h 343"/>
                <a:gd name="T64" fmla="*/ 553 w 713"/>
                <a:gd name="T65" fmla="*/ 152 h 343"/>
                <a:gd name="T66" fmla="*/ 531 w 713"/>
                <a:gd name="T67" fmla="*/ 185 h 343"/>
                <a:gd name="T68" fmla="*/ 500 w 713"/>
                <a:gd name="T69" fmla="*/ 214 h 343"/>
                <a:gd name="T70" fmla="*/ 468 w 713"/>
                <a:gd name="T71" fmla="*/ 235 h 343"/>
                <a:gd name="T72" fmla="*/ 394 w 713"/>
                <a:gd name="T73" fmla="*/ 252 h 343"/>
                <a:gd name="T74" fmla="*/ 369 w 713"/>
                <a:gd name="T75" fmla="*/ 245 h 343"/>
                <a:gd name="T76" fmla="*/ 362 w 713"/>
                <a:gd name="T77" fmla="*/ 222 h 343"/>
                <a:gd name="T78" fmla="*/ 369 w 713"/>
                <a:gd name="T79" fmla="*/ 187 h 343"/>
                <a:gd name="T80" fmla="*/ 357 w 713"/>
                <a:gd name="T81" fmla="*/ 176 h 343"/>
                <a:gd name="T82" fmla="*/ 328 w 713"/>
                <a:gd name="T83" fmla="*/ 199 h 343"/>
                <a:gd name="T84" fmla="*/ 299 w 713"/>
                <a:gd name="T85" fmla="*/ 220 h 343"/>
                <a:gd name="T86" fmla="*/ 232 w 713"/>
                <a:gd name="T87" fmla="*/ 255 h 343"/>
                <a:gd name="T88" fmla="*/ 203 w 713"/>
                <a:gd name="T89" fmla="*/ 255 h 343"/>
                <a:gd name="T90" fmla="*/ 195 w 713"/>
                <a:gd name="T91" fmla="*/ 230 h 343"/>
                <a:gd name="T92" fmla="*/ 208 w 713"/>
                <a:gd name="T93" fmla="*/ 48 h 343"/>
                <a:gd name="T94" fmla="*/ 177 w 713"/>
                <a:gd name="T95" fmla="*/ 79 h 343"/>
                <a:gd name="T96" fmla="*/ 150 w 713"/>
                <a:gd name="T97" fmla="*/ 109 h 343"/>
                <a:gd name="T98" fmla="*/ 107 w 713"/>
                <a:gd name="T99" fmla="*/ 172 h 343"/>
                <a:gd name="T100" fmla="*/ 51 w 713"/>
                <a:gd name="T101" fmla="*/ 323 h 343"/>
                <a:gd name="T102" fmla="*/ 38 w 713"/>
                <a:gd name="T103" fmla="*/ 339 h 343"/>
                <a:gd name="T104" fmla="*/ 20 w 713"/>
                <a:gd name="T105" fmla="*/ 343 h 343"/>
                <a:gd name="T106" fmla="*/ 0 w 713"/>
                <a:gd name="T107" fmla="*/ 310 h 343"/>
                <a:gd name="T108" fmla="*/ 0 w 713"/>
                <a:gd name="T109" fmla="*/ 310 h 34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13"/>
                <a:gd name="T166" fmla="*/ 0 h 343"/>
                <a:gd name="T167" fmla="*/ 713 w 713"/>
                <a:gd name="T168" fmla="*/ 343 h 34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13" h="343">
                  <a:moveTo>
                    <a:pt x="0" y="310"/>
                  </a:moveTo>
                  <a:lnTo>
                    <a:pt x="28" y="222"/>
                  </a:lnTo>
                  <a:lnTo>
                    <a:pt x="45" y="182"/>
                  </a:lnTo>
                  <a:lnTo>
                    <a:pt x="63" y="146"/>
                  </a:lnTo>
                  <a:lnTo>
                    <a:pt x="84" y="111"/>
                  </a:lnTo>
                  <a:lnTo>
                    <a:pt x="109" y="78"/>
                  </a:lnTo>
                  <a:lnTo>
                    <a:pt x="139" y="43"/>
                  </a:lnTo>
                  <a:lnTo>
                    <a:pt x="174" y="10"/>
                  </a:lnTo>
                  <a:lnTo>
                    <a:pt x="194" y="0"/>
                  </a:lnTo>
                  <a:lnTo>
                    <a:pt x="213" y="13"/>
                  </a:lnTo>
                  <a:lnTo>
                    <a:pt x="255" y="23"/>
                  </a:lnTo>
                  <a:lnTo>
                    <a:pt x="263" y="106"/>
                  </a:lnTo>
                  <a:lnTo>
                    <a:pt x="251" y="185"/>
                  </a:lnTo>
                  <a:lnTo>
                    <a:pt x="291" y="152"/>
                  </a:lnTo>
                  <a:lnTo>
                    <a:pt x="334" y="116"/>
                  </a:lnTo>
                  <a:lnTo>
                    <a:pt x="367" y="113"/>
                  </a:lnTo>
                  <a:lnTo>
                    <a:pt x="419" y="176"/>
                  </a:lnTo>
                  <a:lnTo>
                    <a:pt x="420" y="185"/>
                  </a:lnTo>
                  <a:lnTo>
                    <a:pt x="480" y="134"/>
                  </a:lnTo>
                  <a:lnTo>
                    <a:pt x="501" y="113"/>
                  </a:lnTo>
                  <a:lnTo>
                    <a:pt x="521" y="93"/>
                  </a:lnTo>
                  <a:lnTo>
                    <a:pt x="571" y="68"/>
                  </a:lnTo>
                  <a:lnTo>
                    <a:pt x="629" y="93"/>
                  </a:lnTo>
                  <a:lnTo>
                    <a:pt x="655" y="114"/>
                  </a:lnTo>
                  <a:lnTo>
                    <a:pt x="687" y="123"/>
                  </a:lnTo>
                  <a:lnTo>
                    <a:pt x="707" y="131"/>
                  </a:lnTo>
                  <a:lnTo>
                    <a:pt x="713" y="149"/>
                  </a:lnTo>
                  <a:lnTo>
                    <a:pt x="707" y="167"/>
                  </a:lnTo>
                  <a:lnTo>
                    <a:pt x="687" y="176"/>
                  </a:lnTo>
                  <a:lnTo>
                    <a:pt x="634" y="151"/>
                  </a:lnTo>
                  <a:lnTo>
                    <a:pt x="609" y="134"/>
                  </a:lnTo>
                  <a:lnTo>
                    <a:pt x="581" y="129"/>
                  </a:lnTo>
                  <a:lnTo>
                    <a:pt x="553" y="152"/>
                  </a:lnTo>
                  <a:lnTo>
                    <a:pt x="531" y="185"/>
                  </a:lnTo>
                  <a:lnTo>
                    <a:pt x="500" y="214"/>
                  </a:lnTo>
                  <a:lnTo>
                    <a:pt x="468" y="235"/>
                  </a:lnTo>
                  <a:lnTo>
                    <a:pt x="394" y="252"/>
                  </a:lnTo>
                  <a:lnTo>
                    <a:pt x="369" y="245"/>
                  </a:lnTo>
                  <a:lnTo>
                    <a:pt x="362" y="222"/>
                  </a:lnTo>
                  <a:lnTo>
                    <a:pt x="369" y="187"/>
                  </a:lnTo>
                  <a:lnTo>
                    <a:pt x="357" y="176"/>
                  </a:lnTo>
                  <a:lnTo>
                    <a:pt x="328" y="199"/>
                  </a:lnTo>
                  <a:lnTo>
                    <a:pt x="299" y="220"/>
                  </a:lnTo>
                  <a:lnTo>
                    <a:pt x="232" y="255"/>
                  </a:lnTo>
                  <a:lnTo>
                    <a:pt x="203" y="255"/>
                  </a:lnTo>
                  <a:lnTo>
                    <a:pt x="195" y="230"/>
                  </a:lnTo>
                  <a:lnTo>
                    <a:pt x="208" y="48"/>
                  </a:lnTo>
                  <a:lnTo>
                    <a:pt x="177" y="79"/>
                  </a:lnTo>
                  <a:lnTo>
                    <a:pt x="150" y="109"/>
                  </a:lnTo>
                  <a:lnTo>
                    <a:pt x="107" y="172"/>
                  </a:lnTo>
                  <a:lnTo>
                    <a:pt x="51" y="323"/>
                  </a:lnTo>
                  <a:lnTo>
                    <a:pt x="38" y="339"/>
                  </a:lnTo>
                  <a:lnTo>
                    <a:pt x="20" y="343"/>
                  </a:lnTo>
                  <a:lnTo>
                    <a:pt x="0" y="3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2" name="Freeform 33"/>
            <p:cNvSpPr>
              <a:spLocks/>
            </p:cNvSpPr>
            <p:nvPr/>
          </p:nvSpPr>
          <p:spPr bwMode="auto">
            <a:xfrm>
              <a:off x="4061" y="1544"/>
              <a:ext cx="175" cy="115"/>
            </a:xfrm>
            <a:custGeom>
              <a:avLst/>
              <a:gdLst>
                <a:gd name="T0" fmla="*/ 0 w 349"/>
                <a:gd name="T1" fmla="*/ 179 h 230"/>
                <a:gd name="T2" fmla="*/ 17 w 349"/>
                <a:gd name="T3" fmla="*/ 128 h 230"/>
                <a:gd name="T4" fmla="*/ 41 w 349"/>
                <a:gd name="T5" fmla="*/ 85 h 230"/>
                <a:gd name="T6" fmla="*/ 56 w 349"/>
                <a:gd name="T7" fmla="*/ 66 h 230"/>
                <a:gd name="T8" fmla="*/ 75 w 349"/>
                <a:gd name="T9" fmla="*/ 50 h 230"/>
                <a:gd name="T10" fmla="*/ 116 w 349"/>
                <a:gd name="T11" fmla="*/ 15 h 230"/>
                <a:gd name="T12" fmla="*/ 136 w 349"/>
                <a:gd name="T13" fmla="*/ 10 h 230"/>
                <a:gd name="T14" fmla="*/ 152 w 349"/>
                <a:gd name="T15" fmla="*/ 23 h 230"/>
                <a:gd name="T16" fmla="*/ 174 w 349"/>
                <a:gd name="T17" fmla="*/ 75 h 230"/>
                <a:gd name="T18" fmla="*/ 176 w 349"/>
                <a:gd name="T19" fmla="*/ 126 h 230"/>
                <a:gd name="T20" fmla="*/ 202 w 349"/>
                <a:gd name="T21" fmla="*/ 98 h 230"/>
                <a:gd name="T22" fmla="*/ 229 w 349"/>
                <a:gd name="T23" fmla="*/ 70 h 230"/>
                <a:gd name="T24" fmla="*/ 257 w 349"/>
                <a:gd name="T25" fmla="*/ 42 h 230"/>
                <a:gd name="T26" fmla="*/ 288 w 349"/>
                <a:gd name="T27" fmla="*/ 10 h 230"/>
                <a:gd name="T28" fmla="*/ 316 w 349"/>
                <a:gd name="T29" fmla="*/ 0 h 230"/>
                <a:gd name="T30" fmla="*/ 339 w 349"/>
                <a:gd name="T31" fmla="*/ 12 h 230"/>
                <a:gd name="T32" fmla="*/ 349 w 349"/>
                <a:gd name="T33" fmla="*/ 37 h 230"/>
                <a:gd name="T34" fmla="*/ 338 w 349"/>
                <a:gd name="T35" fmla="*/ 63 h 230"/>
                <a:gd name="T36" fmla="*/ 291 w 349"/>
                <a:gd name="T37" fmla="*/ 106 h 230"/>
                <a:gd name="T38" fmla="*/ 250 w 349"/>
                <a:gd name="T39" fmla="*/ 144 h 230"/>
                <a:gd name="T40" fmla="*/ 209 w 349"/>
                <a:gd name="T41" fmla="*/ 181 h 230"/>
                <a:gd name="T42" fmla="*/ 159 w 349"/>
                <a:gd name="T43" fmla="*/ 222 h 230"/>
                <a:gd name="T44" fmla="*/ 121 w 349"/>
                <a:gd name="T45" fmla="*/ 230 h 230"/>
                <a:gd name="T46" fmla="*/ 109 w 349"/>
                <a:gd name="T47" fmla="*/ 197 h 230"/>
                <a:gd name="T48" fmla="*/ 114 w 349"/>
                <a:gd name="T49" fmla="*/ 166 h 230"/>
                <a:gd name="T50" fmla="*/ 119 w 349"/>
                <a:gd name="T51" fmla="*/ 78 h 230"/>
                <a:gd name="T52" fmla="*/ 76 w 349"/>
                <a:gd name="T53" fmla="*/ 126 h 230"/>
                <a:gd name="T54" fmla="*/ 51 w 349"/>
                <a:gd name="T55" fmla="*/ 189 h 230"/>
                <a:gd name="T56" fmla="*/ 40 w 349"/>
                <a:gd name="T57" fmla="*/ 207 h 230"/>
                <a:gd name="T58" fmla="*/ 22 w 349"/>
                <a:gd name="T59" fmla="*/ 210 h 230"/>
                <a:gd name="T60" fmla="*/ 0 w 349"/>
                <a:gd name="T61" fmla="*/ 179 h 230"/>
                <a:gd name="T62" fmla="*/ 0 w 349"/>
                <a:gd name="T63" fmla="*/ 179 h 2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9"/>
                <a:gd name="T97" fmla="*/ 0 h 230"/>
                <a:gd name="T98" fmla="*/ 349 w 349"/>
                <a:gd name="T99" fmla="*/ 230 h 2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9" h="230">
                  <a:moveTo>
                    <a:pt x="0" y="179"/>
                  </a:moveTo>
                  <a:lnTo>
                    <a:pt x="17" y="128"/>
                  </a:lnTo>
                  <a:lnTo>
                    <a:pt x="41" y="85"/>
                  </a:lnTo>
                  <a:lnTo>
                    <a:pt x="56" y="66"/>
                  </a:lnTo>
                  <a:lnTo>
                    <a:pt x="75" y="50"/>
                  </a:lnTo>
                  <a:lnTo>
                    <a:pt x="116" y="15"/>
                  </a:lnTo>
                  <a:lnTo>
                    <a:pt x="136" y="10"/>
                  </a:lnTo>
                  <a:lnTo>
                    <a:pt x="152" y="23"/>
                  </a:lnTo>
                  <a:lnTo>
                    <a:pt x="174" y="75"/>
                  </a:lnTo>
                  <a:lnTo>
                    <a:pt x="176" y="126"/>
                  </a:lnTo>
                  <a:lnTo>
                    <a:pt x="202" y="98"/>
                  </a:lnTo>
                  <a:lnTo>
                    <a:pt x="229" y="70"/>
                  </a:lnTo>
                  <a:lnTo>
                    <a:pt x="257" y="42"/>
                  </a:lnTo>
                  <a:lnTo>
                    <a:pt x="288" y="10"/>
                  </a:lnTo>
                  <a:lnTo>
                    <a:pt x="316" y="0"/>
                  </a:lnTo>
                  <a:lnTo>
                    <a:pt x="339" y="12"/>
                  </a:lnTo>
                  <a:lnTo>
                    <a:pt x="349" y="37"/>
                  </a:lnTo>
                  <a:lnTo>
                    <a:pt x="338" y="63"/>
                  </a:lnTo>
                  <a:lnTo>
                    <a:pt x="291" y="106"/>
                  </a:lnTo>
                  <a:lnTo>
                    <a:pt x="250" y="144"/>
                  </a:lnTo>
                  <a:lnTo>
                    <a:pt x="209" y="181"/>
                  </a:lnTo>
                  <a:lnTo>
                    <a:pt x="159" y="222"/>
                  </a:lnTo>
                  <a:lnTo>
                    <a:pt x="121" y="230"/>
                  </a:lnTo>
                  <a:lnTo>
                    <a:pt x="109" y="197"/>
                  </a:lnTo>
                  <a:lnTo>
                    <a:pt x="114" y="166"/>
                  </a:lnTo>
                  <a:lnTo>
                    <a:pt x="119" y="78"/>
                  </a:lnTo>
                  <a:lnTo>
                    <a:pt x="76" y="126"/>
                  </a:lnTo>
                  <a:lnTo>
                    <a:pt x="51" y="189"/>
                  </a:lnTo>
                  <a:lnTo>
                    <a:pt x="40" y="207"/>
                  </a:lnTo>
                  <a:lnTo>
                    <a:pt x="22" y="210"/>
                  </a:lnTo>
                  <a:lnTo>
                    <a:pt x="0" y="17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3" name="Freeform 34"/>
            <p:cNvSpPr>
              <a:spLocks/>
            </p:cNvSpPr>
            <p:nvPr/>
          </p:nvSpPr>
          <p:spPr bwMode="auto">
            <a:xfrm>
              <a:off x="4903" y="1453"/>
              <a:ext cx="171" cy="184"/>
            </a:xfrm>
            <a:custGeom>
              <a:avLst/>
              <a:gdLst>
                <a:gd name="T0" fmla="*/ 136 w 342"/>
                <a:gd name="T1" fmla="*/ 70 h 369"/>
                <a:gd name="T2" fmla="*/ 258 w 342"/>
                <a:gd name="T3" fmla="*/ 86 h 369"/>
                <a:gd name="T4" fmla="*/ 306 w 342"/>
                <a:gd name="T5" fmla="*/ 113 h 369"/>
                <a:gd name="T6" fmla="*/ 338 w 342"/>
                <a:gd name="T7" fmla="*/ 161 h 369"/>
                <a:gd name="T8" fmla="*/ 342 w 342"/>
                <a:gd name="T9" fmla="*/ 204 h 369"/>
                <a:gd name="T10" fmla="*/ 334 w 342"/>
                <a:gd name="T11" fmla="*/ 245 h 369"/>
                <a:gd name="T12" fmla="*/ 314 w 342"/>
                <a:gd name="T13" fmla="*/ 285 h 369"/>
                <a:gd name="T14" fmla="*/ 288 w 342"/>
                <a:gd name="T15" fmla="*/ 325 h 369"/>
                <a:gd name="T16" fmla="*/ 220 w 342"/>
                <a:gd name="T17" fmla="*/ 353 h 369"/>
                <a:gd name="T18" fmla="*/ 152 w 342"/>
                <a:gd name="T19" fmla="*/ 369 h 369"/>
                <a:gd name="T20" fmla="*/ 88 w 342"/>
                <a:gd name="T21" fmla="*/ 364 h 369"/>
                <a:gd name="T22" fmla="*/ 36 w 342"/>
                <a:gd name="T23" fmla="*/ 328 h 369"/>
                <a:gd name="T24" fmla="*/ 5 w 342"/>
                <a:gd name="T25" fmla="*/ 257 h 369"/>
                <a:gd name="T26" fmla="*/ 11 w 342"/>
                <a:gd name="T27" fmla="*/ 182 h 369"/>
                <a:gd name="T28" fmla="*/ 0 w 342"/>
                <a:gd name="T29" fmla="*/ 162 h 369"/>
                <a:gd name="T30" fmla="*/ 11 w 342"/>
                <a:gd name="T31" fmla="*/ 139 h 369"/>
                <a:gd name="T32" fmla="*/ 33 w 342"/>
                <a:gd name="T33" fmla="*/ 124 h 369"/>
                <a:gd name="T34" fmla="*/ 56 w 342"/>
                <a:gd name="T35" fmla="*/ 71 h 369"/>
                <a:gd name="T36" fmla="*/ 79 w 342"/>
                <a:gd name="T37" fmla="*/ 15 h 369"/>
                <a:gd name="T38" fmla="*/ 94 w 342"/>
                <a:gd name="T39" fmla="*/ 0 h 369"/>
                <a:gd name="T40" fmla="*/ 112 w 342"/>
                <a:gd name="T41" fmla="*/ 0 h 369"/>
                <a:gd name="T42" fmla="*/ 127 w 342"/>
                <a:gd name="T43" fmla="*/ 35 h 369"/>
                <a:gd name="T44" fmla="*/ 109 w 342"/>
                <a:gd name="T45" fmla="*/ 75 h 369"/>
                <a:gd name="T46" fmla="*/ 68 w 342"/>
                <a:gd name="T47" fmla="*/ 169 h 369"/>
                <a:gd name="T48" fmla="*/ 53 w 342"/>
                <a:gd name="T49" fmla="*/ 235 h 369"/>
                <a:gd name="T50" fmla="*/ 59 w 342"/>
                <a:gd name="T51" fmla="*/ 268 h 369"/>
                <a:gd name="T52" fmla="*/ 78 w 342"/>
                <a:gd name="T53" fmla="*/ 300 h 369"/>
                <a:gd name="T54" fmla="*/ 114 w 342"/>
                <a:gd name="T55" fmla="*/ 325 h 369"/>
                <a:gd name="T56" fmla="*/ 155 w 342"/>
                <a:gd name="T57" fmla="*/ 323 h 369"/>
                <a:gd name="T58" fmla="*/ 250 w 342"/>
                <a:gd name="T59" fmla="*/ 285 h 369"/>
                <a:gd name="T60" fmla="*/ 278 w 342"/>
                <a:gd name="T61" fmla="*/ 235 h 369"/>
                <a:gd name="T62" fmla="*/ 280 w 342"/>
                <a:gd name="T63" fmla="*/ 184 h 369"/>
                <a:gd name="T64" fmla="*/ 256 w 342"/>
                <a:gd name="T65" fmla="*/ 151 h 369"/>
                <a:gd name="T66" fmla="*/ 222 w 342"/>
                <a:gd name="T67" fmla="*/ 136 h 369"/>
                <a:gd name="T68" fmla="*/ 134 w 342"/>
                <a:gd name="T69" fmla="*/ 132 h 369"/>
                <a:gd name="T70" fmla="*/ 136 w 342"/>
                <a:gd name="T71" fmla="*/ 70 h 369"/>
                <a:gd name="T72" fmla="*/ 136 w 342"/>
                <a:gd name="T73" fmla="*/ 70 h 3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2"/>
                <a:gd name="T112" fmla="*/ 0 h 369"/>
                <a:gd name="T113" fmla="*/ 342 w 342"/>
                <a:gd name="T114" fmla="*/ 369 h 3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2" h="369">
                  <a:moveTo>
                    <a:pt x="136" y="70"/>
                  </a:moveTo>
                  <a:lnTo>
                    <a:pt x="258" y="86"/>
                  </a:lnTo>
                  <a:lnTo>
                    <a:pt x="306" y="113"/>
                  </a:lnTo>
                  <a:lnTo>
                    <a:pt x="338" y="161"/>
                  </a:lnTo>
                  <a:lnTo>
                    <a:pt x="342" y="204"/>
                  </a:lnTo>
                  <a:lnTo>
                    <a:pt x="334" y="245"/>
                  </a:lnTo>
                  <a:lnTo>
                    <a:pt x="314" y="285"/>
                  </a:lnTo>
                  <a:lnTo>
                    <a:pt x="288" y="325"/>
                  </a:lnTo>
                  <a:lnTo>
                    <a:pt x="220" y="353"/>
                  </a:lnTo>
                  <a:lnTo>
                    <a:pt x="152" y="369"/>
                  </a:lnTo>
                  <a:lnTo>
                    <a:pt x="88" y="364"/>
                  </a:lnTo>
                  <a:lnTo>
                    <a:pt x="36" y="328"/>
                  </a:lnTo>
                  <a:lnTo>
                    <a:pt x="5" y="257"/>
                  </a:lnTo>
                  <a:lnTo>
                    <a:pt x="11" y="182"/>
                  </a:lnTo>
                  <a:lnTo>
                    <a:pt x="0" y="162"/>
                  </a:lnTo>
                  <a:lnTo>
                    <a:pt x="11" y="139"/>
                  </a:lnTo>
                  <a:lnTo>
                    <a:pt x="33" y="124"/>
                  </a:lnTo>
                  <a:lnTo>
                    <a:pt x="56" y="71"/>
                  </a:lnTo>
                  <a:lnTo>
                    <a:pt x="79" y="15"/>
                  </a:lnTo>
                  <a:lnTo>
                    <a:pt x="94" y="0"/>
                  </a:lnTo>
                  <a:lnTo>
                    <a:pt x="112" y="0"/>
                  </a:lnTo>
                  <a:lnTo>
                    <a:pt x="127" y="35"/>
                  </a:lnTo>
                  <a:lnTo>
                    <a:pt x="109" y="75"/>
                  </a:lnTo>
                  <a:lnTo>
                    <a:pt x="68" y="169"/>
                  </a:lnTo>
                  <a:lnTo>
                    <a:pt x="53" y="235"/>
                  </a:lnTo>
                  <a:lnTo>
                    <a:pt x="59" y="268"/>
                  </a:lnTo>
                  <a:lnTo>
                    <a:pt x="78" y="300"/>
                  </a:lnTo>
                  <a:lnTo>
                    <a:pt x="114" y="325"/>
                  </a:lnTo>
                  <a:lnTo>
                    <a:pt x="155" y="323"/>
                  </a:lnTo>
                  <a:lnTo>
                    <a:pt x="250" y="285"/>
                  </a:lnTo>
                  <a:lnTo>
                    <a:pt x="278" y="235"/>
                  </a:lnTo>
                  <a:lnTo>
                    <a:pt x="280" y="184"/>
                  </a:lnTo>
                  <a:lnTo>
                    <a:pt x="256" y="151"/>
                  </a:lnTo>
                  <a:lnTo>
                    <a:pt x="222" y="136"/>
                  </a:lnTo>
                  <a:lnTo>
                    <a:pt x="134" y="132"/>
                  </a:lnTo>
                  <a:lnTo>
                    <a:pt x="136" y="7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4" name="Freeform 35"/>
            <p:cNvSpPr>
              <a:spLocks/>
            </p:cNvSpPr>
            <p:nvPr/>
          </p:nvSpPr>
          <p:spPr bwMode="auto">
            <a:xfrm>
              <a:off x="4935" y="1487"/>
              <a:ext cx="51" cy="50"/>
            </a:xfrm>
            <a:custGeom>
              <a:avLst/>
              <a:gdLst>
                <a:gd name="T0" fmla="*/ 72 w 101"/>
                <a:gd name="T1" fmla="*/ 0 h 99"/>
                <a:gd name="T2" fmla="*/ 45 w 101"/>
                <a:gd name="T3" fmla="*/ 5 h 99"/>
                <a:gd name="T4" fmla="*/ 0 w 101"/>
                <a:gd name="T5" fmla="*/ 38 h 99"/>
                <a:gd name="T6" fmla="*/ 4 w 101"/>
                <a:gd name="T7" fmla="*/ 99 h 99"/>
                <a:gd name="T8" fmla="*/ 70 w 101"/>
                <a:gd name="T9" fmla="*/ 62 h 99"/>
                <a:gd name="T10" fmla="*/ 101 w 101"/>
                <a:gd name="T11" fmla="*/ 28 h 99"/>
                <a:gd name="T12" fmla="*/ 72 w 101"/>
                <a:gd name="T13" fmla="*/ 0 h 99"/>
                <a:gd name="T14" fmla="*/ 72 w 101"/>
                <a:gd name="T15" fmla="*/ 0 h 99"/>
                <a:gd name="T16" fmla="*/ 0 60000 65536"/>
                <a:gd name="T17" fmla="*/ 0 60000 65536"/>
                <a:gd name="T18" fmla="*/ 0 60000 65536"/>
                <a:gd name="T19" fmla="*/ 0 60000 65536"/>
                <a:gd name="T20" fmla="*/ 0 60000 65536"/>
                <a:gd name="T21" fmla="*/ 0 60000 65536"/>
                <a:gd name="T22" fmla="*/ 0 60000 65536"/>
                <a:gd name="T23" fmla="*/ 0 60000 65536"/>
                <a:gd name="T24" fmla="*/ 0 w 101"/>
                <a:gd name="T25" fmla="*/ 0 h 99"/>
                <a:gd name="T26" fmla="*/ 101 w 101"/>
                <a:gd name="T27" fmla="*/ 99 h 9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 h="99">
                  <a:moveTo>
                    <a:pt x="72" y="0"/>
                  </a:moveTo>
                  <a:lnTo>
                    <a:pt x="45" y="5"/>
                  </a:lnTo>
                  <a:lnTo>
                    <a:pt x="0" y="38"/>
                  </a:lnTo>
                  <a:lnTo>
                    <a:pt x="4" y="99"/>
                  </a:lnTo>
                  <a:lnTo>
                    <a:pt x="70" y="62"/>
                  </a:lnTo>
                  <a:lnTo>
                    <a:pt x="101" y="28"/>
                  </a:lnTo>
                  <a:lnTo>
                    <a:pt x="7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5" name="Freeform 36"/>
            <p:cNvSpPr>
              <a:spLocks/>
            </p:cNvSpPr>
            <p:nvPr/>
          </p:nvSpPr>
          <p:spPr bwMode="auto">
            <a:xfrm>
              <a:off x="4973" y="1379"/>
              <a:ext cx="66" cy="142"/>
            </a:xfrm>
            <a:custGeom>
              <a:avLst/>
              <a:gdLst>
                <a:gd name="T0" fmla="*/ 130 w 130"/>
                <a:gd name="T1" fmla="*/ 36 h 284"/>
                <a:gd name="T2" fmla="*/ 109 w 130"/>
                <a:gd name="T3" fmla="*/ 134 h 284"/>
                <a:gd name="T4" fmla="*/ 102 w 130"/>
                <a:gd name="T5" fmla="*/ 238 h 284"/>
                <a:gd name="T6" fmla="*/ 96 w 130"/>
                <a:gd name="T7" fmla="*/ 260 h 284"/>
                <a:gd name="T8" fmla="*/ 82 w 130"/>
                <a:gd name="T9" fmla="*/ 274 h 284"/>
                <a:gd name="T10" fmla="*/ 46 w 130"/>
                <a:gd name="T11" fmla="*/ 284 h 284"/>
                <a:gd name="T12" fmla="*/ 11 w 130"/>
                <a:gd name="T13" fmla="*/ 266 h 284"/>
                <a:gd name="T14" fmla="*/ 0 w 130"/>
                <a:gd name="T15" fmla="*/ 226 h 284"/>
                <a:gd name="T16" fmla="*/ 11 w 130"/>
                <a:gd name="T17" fmla="*/ 167 h 284"/>
                <a:gd name="T18" fmla="*/ 31 w 130"/>
                <a:gd name="T19" fmla="*/ 117 h 284"/>
                <a:gd name="T20" fmla="*/ 56 w 130"/>
                <a:gd name="T21" fmla="*/ 69 h 284"/>
                <a:gd name="T22" fmla="*/ 84 w 130"/>
                <a:gd name="T23" fmla="*/ 15 h 284"/>
                <a:gd name="T24" fmla="*/ 99 w 130"/>
                <a:gd name="T25" fmla="*/ 0 h 284"/>
                <a:gd name="T26" fmla="*/ 117 w 130"/>
                <a:gd name="T27" fmla="*/ 1 h 284"/>
                <a:gd name="T28" fmla="*/ 130 w 130"/>
                <a:gd name="T29" fmla="*/ 36 h 284"/>
                <a:gd name="T30" fmla="*/ 130 w 130"/>
                <a:gd name="T31" fmla="*/ 36 h 2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0"/>
                <a:gd name="T49" fmla="*/ 0 h 284"/>
                <a:gd name="T50" fmla="*/ 130 w 130"/>
                <a:gd name="T51" fmla="*/ 284 h 2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0" h="284">
                  <a:moveTo>
                    <a:pt x="130" y="36"/>
                  </a:moveTo>
                  <a:lnTo>
                    <a:pt x="109" y="134"/>
                  </a:lnTo>
                  <a:lnTo>
                    <a:pt x="102" y="238"/>
                  </a:lnTo>
                  <a:lnTo>
                    <a:pt x="96" y="260"/>
                  </a:lnTo>
                  <a:lnTo>
                    <a:pt x="82" y="274"/>
                  </a:lnTo>
                  <a:lnTo>
                    <a:pt x="46" y="284"/>
                  </a:lnTo>
                  <a:lnTo>
                    <a:pt x="11" y="266"/>
                  </a:lnTo>
                  <a:lnTo>
                    <a:pt x="0" y="226"/>
                  </a:lnTo>
                  <a:lnTo>
                    <a:pt x="11" y="167"/>
                  </a:lnTo>
                  <a:lnTo>
                    <a:pt x="31" y="117"/>
                  </a:lnTo>
                  <a:lnTo>
                    <a:pt x="56" y="69"/>
                  </a:lnTo>
                  <a:lnTo>
                    <a:pt x="84" y="15"/>
                  </a:lnTo>
                  <a:lnTo>
                    <a:pt x="99" y="0"/>
                  </a:lnTo>
                  <a:lnTo>
                    <a:pt x="117" y="1"/>
                  </a:lnTo>
                  <a:lnTo>
                    <a:pt x="130" y="3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6" name="Freeform 37"/>
            <p:cNvSpPr>
              <a:spLocks/>
            </p:cNvSpPr>
            <p:nvPr/>
          </p:nvSpPr>
          <p:spPr bwMode="auto">
            <a:xfrm>
              <a:off x="5087" y="1929"/>
              <a:ext cx="199" cy="509"/>
            </a:xfrm>
            <a:custGeom>
              <a:avLst/>
              <a:gdLst>
                <a:gd name="T0" fmla="*/ 223 w 397"/>
                <a:gd name="T1" fmla="*/ 5 h 1018"/>
                <a:gd name="T2" fmla="*/ 253 w 397"/>
                <a:gd name="T3" fmla="*/ 34 h 1018"/>
                <a:gd name="T4" fmla="*/ 286 w 397"/>
                <a:gd name="T5" fmla="*/ 51 h 1018"/>
                <a:gd name="T6" fmla="*/ 371 w 397"/>
                <a:gd name="T7" fmla="*/ 64 h 1018"/>
                <a:gd name="T8" fmla="*/ 394 w 397"/>
                <a:gd name="T9" fmla="*/ 74 h 1018"/>
                <a:gd name="T10" fmla="*/ 397 w 397"/>
                <a:gd name="T11" fmla="*/ 99 h 1018"/>
                <a:gd name="T12" fmla="*/ 384 w 397"/>
                <a:gd name="T13" fmla="*/ 159 h 1018"/>
                <a:gd name="T14" fmla="*/ 366 w 397"/>
                <a:gd name="T15" fmla="*/ 211 h 1018"/>
                <a:gd name="T16" fmla="*/ 341 w 397"/>
                <a:gd name="T17" fmla="*/ 260 h 1018"/>
                <a:gd name="T18" fmla="*/ 311 w 397"/>
                <a:gd name="T19" fmla="*/ 303 h 1018"/>
                <a:gd name="T20" fmla="*/ 281 w 397"/>
                <a:gd name="T21" fmla="*/ 344 h 1018"/>
                <a:gd name="T22" fmla="*/ 250 w 397"/>
                <a:gd name="T23" fmla="*/ 387 h 1018"/>
                <a:gd name="T24" fmla="*/ 219 w 397"/>
                <a:gd name="T25" fmla="*/ 432 h 1018"/>
                <a:gd name="T26" fmla="*/ 189 w 397"/>
                <a:gd name="T27" fmla="*/ 483 h 1018"/>
                <a:gd name="T28" fmla="*/ 276 w 397"/>
                <a:gd name="T29" fmla="*/ 496 h 1018"/>
                <a:gd name="T30" fmla="*/ 311 w 397"/>
                <a:gd name="T31" fmla="*/ 516 h 1018"/>
                <a:gd name="T32" fmla="*/ 334 w 397"/>
                <a:gd name="T33" fmla="*/ 553 h 1018"/>
                <a:gd name="T34" fmla="*/ 349 w 397"/>
                <a:gd name="T35" fmla="*/ 614 h 1018"/>
                <a:gd name="T36" fmla="*/ 349 w 397"/>
                <a:gd name="T37" fmla="*/ 672 h 1018"/>
                <a:gd name="T38" fmla="*/ 333 w 397"/>
                <a:gd name="T39" fmla="*/ 726 h 1018"/>
                <a:gd name="T40" fmla="*/ 305 w 397"/>
                <a:gd name="T41" fmla="*/ 779 h 1018"/>
                <a:gd name="T42" fmla="*/ 267 w 397"/>
                <a:gd name="T43" fmla="*/ 829 h 1018"/>
                <a:gd name="T44" fmla="*/ 245 w 397"/>
                <a:gd name="T45" fmla="*/ 854 h 1018"/>
                <a:gd name="T46" fmla="*/ 222 w 397"/>
                <a:gd name="T47" fmla="*/ 879 h 1018"/>
                <a:gd name="T48" fmla="*/ 199 w 397"/>
                <a:gd name="T49" fmla="*/ 902 h 1018"/>
                <a:gd name="T50" fmla="*/ 174 w 397"/>
                <a:gd name="T51" fmla="*/ 927 h 1018"/>
                <a:gd name="T52" fmla="*/ 149 w 397"/>
                <a:gd name="T53" fmla="*/ 952 h 1018"/>
                <a:gd name="T54" fmla="*/ 124 w 397"/>
                <a:gd name="T55" fmla="*/ 975 h 1018"/>
                <a:gd name="T56" fmla="*/ 94 w 397"/>
                <a:gd name="T57" fmla="*/ 1000 h 1018"/>
                <a:gd name="T58" fmla="*/ 65 w 397"/>
                <a:gd name="T59" fmla="*/ 1014 h 1018"/>
                <a:gd name="T60" fmla="*/ 17 w 397"/>
                <a:gd name="T61" fmla="*/ 1018 h 1018"/>
                <a:gd name="T62" fmla="*/ 0 w 397"/>
                <a:gd name="T63" fmla="*/ 991 h 1018"/>
                <a:gd name="T64" fmla="*/ 7 w 397"/>
                <a:gd name="T65" fmla="*/ 968 h 1018"/>
                <a:gd name="T66" fmla="*/ 30 w 397"/>
                <a:gd name="T67" fmla="*/ 940 h 1018"/>
                <a:gd name="T68" fmla="*/ 68 w 397"/>
                <a:gd name="T69" fmla="*/ 903 h 1018"/>
                <a:gd name="T70" fmla="*/ 111 w 397"/>
                <a:gd name="T71" fmla="*/ 862 h 1018"/>
                <a:gd name="T72" fmla="*/ 152 w 397"/>
                <a:gd name="T73" fmla="*/ 821 h 1018"/>
                <a:gd name="T74" fmla="*/ 189 w 397"/>
                <a:gd name="T75" fmla="*/ 778 h 1018"/>
                <a:gd name="T76" fmla="*/ 240 w 397"/>
                <a:gd name="T77" fmla="*/ 685 h 1018"/>
                <a:gd name="T78" fmla="*/ 247 w 397"/>
                <a:gd name="T79" fmla="*/ 639 h 1018"/>
                <a:gd name="T80" fmla="*/ 237 w 397"/>
                <a:gd name="T81" fmla="*/ 591 h 1018"/>
                <a:gd name="T82" fmla="*/ 217 w 397"/>
                <a:gd name="T83" fmla="*/ 571 h 1018"/>
                <a:gd name="T84" fmla="*/ 189 w 397"/>
                <a:gd name="T85" fmla="*/ 567 h 1018"/>
                <a:gd name="T86" fmla="*/ 116 w 397"/>
                <a:gd name="T87" fmla="*/ 577 h 1018"/>
                <a:gd name="T88" fmla="*/ 73 w 397"/>
                <a:gd name="T89" fmla="*/ 561 h 1018"/>
                <a:gd name="T90" fmla="*/ 71 w 397"/>
                <a:gd name="T91" fmla="*/ 514 h 1018"/>
                <a:gd name="T92" fmla="*/ 99 w 397"/>
                <a:gd name="T93" fmla="*/ 453 h 1018"/>
                <a:gd name="T94" fmla="*/ 116 w 397"/>
                <a:gd name="T95" fmla="*/ 427 h 1018"/>
                <a:gd name="T96" fmla="*/ 134 w 397"/>
                <a:gd name="T97" fmla="*/ 402 h 1018"/>
                <a:gd name="T98" fmla="*/ 172 w 397"/>
                <a:gd name="T99" fmla="*/ 357 h 1018"/>
                <a:gd name="T100" fmla="*/ 192 w 397"/>
                <a:gd name="T101" fmla="*/ 336 h 1018"/>
                <a:gd name="T102" fmla="*/ 210 w 397"/>
                <a:gd name="T103" fmla="*/ 316 h 1018"/>
                <a:gd name="T104" fmla="*/ 248 w 397"/>
                <a:gd name="T105" fmla="*/ 273 h 1018"/>
                <a:gd name="T106" fmla="*/ 283 w 397"/>
                <a:gd name="T107" fmla="*/ 228 h 1018"/>
                <a:gd name="T108" fmla="*/ 331 w 397"/>
                <a:gd name="T109" fmla="*/ 120 h 1018"/>
                <a:gd name="T110" fmla="*/ 247 w 397"/>
                <a:gd name="T111" fmla="*/ 94 h 1018"/>
                <a:gd name="T112" fmla="*/ 180 w 397"/>
                <a:gd name="T113" fmla="*/ 36 h 1018"/>
                <a:gd name="T114" fmla="*/ 175 w 397"/>
                <a:gd name="T115" fmla="*/ 14 h 1018"/>
                <a:gd name="T116" fmla="*/ 187 w 397"/>
                <a:gd name="T117" fmla="*/ 0 h 1018"/>
                <a:gd name="T118" fmla="*/ 223 w 397"/>
                <a:gd name="T119" fmla="*/ 5 h 1018"/>
                <a:gd name="T120" fmla="*/ 223 w 397"/>
                <a:gd name="T121" fmla="*/ 5 h 101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97"/>
                <a:gd name="T184" fmla="*/ 0 h 1018"/>
                <a:gd name="T185" fmla="*/ 397 w 397"/>
                <a:gd name="T186" fmla="*/ 1018 h 101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97" h="1018">
                  <a:moveTo>
                    <a:pt x="223" y="5"/>
                  </a:moveTo>
                  <a:lnTo>
                    <a:pt x="253" y="34"/>
                  </a:lnTo>
                  <a:lnTo>
                    <a:pt x="286" y="51"/>
                  </a:lnTo>
                  <a:lnTo>
                    <a:pt x="371" y="64"/>
                  </a:lnTo>
                  <a:lnTo>
                    <a:pt x="394" y="74"/>
                  </a:lnTo>
                  <a:lnTo>
                    <a:pt x="397" y="99"/>
                  </a:lnTo>
                  <a:lnTo>
                    <a:pt x="384" y="159"/>
                  </a:lnTo>
                  <a:lnTo>
                    <a:pt x="366" y="211"/>
                  </a:lnTo>
                  <a:lnTo>
                    <a:pt x="341" y="260"/>
                  </a:lnTo>
                  <a:lnTo>
                    <a:pt x="311" y="303"/>
                  </a:lnTo>
                  <a:lnTo>
                    <a:pt x="281" y="344"/>
                  </a:lnTo>
                  <a:lnTo>
                    <a:pt x="250" y="387"/>
                  </a:lnTo>
                  <a:lnTo>
                    <a:pt x="219" y="432"/>
                  </a:lnTo>
                  <a:lnTo>
                    <a:pt x="189" y="483"/>
                  </a:lnTo>
                  <a:lnTo>
                    <a:pt x="276" y="496"/>
                  </a:lnTo>
                  <a:lnTo>
                    <a:pt x="311" y="516"/>
                  </a:lnTo>
                  <a:lnTo>
                    <a:pt x="334" y="553"/>
                  </a:lnTo>
                  <a:lnTo>
                    <a:pt x="349" y="614"/>
                  </a:lnTo>
                  <a:lnTo>
                    <a:pt x="349" y="672"/>
                  </a:lnTo>
                  <a:lnTo>
                    <a:pt x="333" y="726"/>
                  </a:lnTo>
                  <a:lnTo>
                    <a:pt x="305" y="779"/>
                  </a:lnTo>
                  <a:lnTo>
                    <a:pt x="267" y="829"/>
                  </a:lnTo>
                  <a:lnTo>
                    <a:pt x="245" y="854"/>
                  </a:lnTo>
                  <a:lnTo>
                    <a:pt x="222" y="879"/>
                  </a:lnTo>
                  <a:lnTo>
                    <a:pt x="199" y="902"/>
                  </a:lnTo>
                  <a:lnTo>
                    <a:pt x="174" y="927"/>
                  </a:lnTo>
                  <a:lnTo>
                    <a:pt x="149" y="952"/>
                  </a:lnTo>
                  <a:lnTo>
                    <a:pt x="124" y="975"/>
                  </a:lnTo>
                  <a:lnTo>
                    <a:pt x="94" y="1000"/>
                  </a:lnTo>
                  <a:lnTo>
                    <a:pt x="65" y="1014"/>
                  </a:lnTo>
                  <a:lnTo>
                    <a:pt x="17" y="1018"/>
                  </a:lnTo>
                  <a:lnTo>
                    <a:pt x="0" y="991"/>
                  </a:lnTo>
                  <a:lnTo>
                    <a:pt x="7" y="968"/>
                  </a:lnTo>
                  <a:lnTo>
                    <a:pt x="30" y="940"/>
                  </a:lnTo>
                  <a:lnTo>
                    <a:pt x="68" y="903"/>
                  </a:lnTo>
                  <a:lnTo>
                    <a:pt x="111" y="862"/>
                  </a:lnTo>
                  <a:lnTo>
                    <a:pt x="152" y="821"/>
                  </a:lnTo>
                  <a:lnTo>
                    <a:pt x="189" y="778"/>
                  </a:lnTo>
                  <a:lnTo>
                    <a:pt x="240" y="685"/>
                  </a:lnTo>
                  <a:lnTo>
                    <a:pt x="247" y="639"/>
                  </a:lnTo>
                  <a:lnTo>
                    <a:pt x="237" y="591"/>
                  </a:lnTo>
                  <a:lnTo>
                    <a:pt x="217" y="571"/>
                  </a:lnTo>
                  <a:lnTo>
                    <a:pt x="189" y="567"/>
                  </a:lnTo>
                  <a:lnTo>
                    <a:pt x="116" y="577"/>
                  </a:lnTo>
                  <a:lnTo>
                    <a:pt x="73" y="561"/>
                  </a:lnTo>
                  <a:lnTo>
                    <a:pt x="71" y="514"/>
                  </a:lnTo>
                  <a:lnTo>
                    <a:pt x="99" y="453"/>
                  </a:lnTo>
                  <a:lnTo>
                    <a:pt x="116" y="427"/>
                  </a:lnTo>
                  <a:lnTo>
                    <a:pt x="134" y="402"/>
                  </a:lnTo>
                  <a:lnTo>
                    <a:pt x="172" y="357"/>
                  </a:lnTo>
                  <a:lnTo>
                    <a:pt x="192" y="336"/>
                  </a:lnTo>
                  <a:lnTo>
                    <a:pt x="210" y="316"/>
                  </a:lnTo>
                  <a:lnTo>
                    <a:pt x="248" y="273"/>
                  </a:lnTo>
                  <a:lnTo>
                    <a:pt x="283" y="228"/>
                  </a:lnTo>
                  <a:lnTo>
                    <a:pt x="331" y="120"/>
                  </a:lnTo>
                  <a:lnTo>
                    <a:pt x="247" y="94"/>
                  </a:lnTo>
                  <a:lnTo>
                    <a:pt x="180" y="36"/>
                  </a:lnTo>
                  <a:lnTo>
                    <a:pt x="175" y="14"/>
                  </a:lnTo>
                  <a:lnTo>
                    <a:pt x="187" y="0"/>
                  </a:lnTo>
                  <a:lnTo>
                    <a:pt x="223" y="5"/>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7" name="Freeform 38"/>
            <p:cNvSpPr>
              <a:spLocks/>
            </p:cNvSpPr>
            <p:nvPr/>
          </p:nvSpPr>
          <p:spPr bwMode="auto">
            <a:xfrm>
              <a:off x="4686" y="2001"/>
              <a:ext cx="260" cy="493"/>
            </a:xfrm>
            <a:custGeom>
              <a:avLst/>
              <a:gdLst>
                <a:gd name="T0" fmla="*/ 366 w 520"/>
                <a:gd name="T1" fmla="*/ 36 h 985"/>
                <a:gd name="T2" fmla="*/ 333 w 520"/>
                <a:gd name="T3" fmla="*/ 87 h 985"/>
                <a:gd name="T4" fmla="*/ 303 w 520"/>
                <a:gd name="T5" fmla="*/ 135 h 985"/>
                <a:gd name="T6" fmla="*/ 272 w 520"/>
                <a:gd name="T7" fmla="*/ 177 h 985"/>
                <a:gd name="T8" fmla="*/ 240 w 520"/>
                <a:gd name="T9" fmla="*/ 218 h 985"/>
                <a:gd name="T10" fmla="*/ 210 w 520"/>
                <a:gd name="T11" fmla="*/ 256 h 985"/>
                <a:gd name="T12" fmla="*/ 179 w 520"/>
                <a:gd name="T13" fmla="*/ 298 h 985"/>
                <a:gd name="T14" fmla="*/ 146 w 520"/>
                <a:gd name="T15" fmla="*/ 339 h 985"/>
                <a:gd name="T16" fmla="*/ 113 w 520"/>
                <a:gd name="T17" fmla="*/ 385 h 985"/>
                <a:gd name="T18" fmla="*/ 265 w 520"/>
                <a:gd name="T19" fmla="*/ 397 h 985"/>
                <a:gd name="T20" fmla="*/ 313 w 520"/>
                <a:gd name="T21" fmla="*/ 438 h 985"/>
                <a:gd name="T22" fmla="*/ 336 w 520"/>
                <a:gd name="T23" fmla="*/ 493 h 985"/>
                <a:gd name="T24" fmla="*/ 363 w 520"/>
                <a:gd name="T25" fmla="*/ 625 h 985"/>
                <a:gd name="T26" fmla="*/ 384 w 520"/>
                <a:gd name="T27" fmla="*/ 652 h 985"/>
                <a:gd name="T28" fmla="*/ 419 w 520"/>
                <a:gd name="T29" fmla="*/ 659 h 985"/>
                <a:gd name="T30" fmla="*/ 495 w 520"/>
                <a:gd name="T31" fmla="*/ 680 h 985"/>
                <a:gd name="T32" fmla="*/ 520 w 520"/>
                <a:gd name="T33" fmla="*/ 726 h 985"/>
                <a:gd name="T34" fmla="*/ 518 w 520"/>
                <a:gd name="T35" fmla="*/ 788 h 985"/>
                <a:gd name="T36" fmla="*/ 503 w 520"/>
                <a:gd name="T37" fmla="*/ 841 h 985"/>
                <a:gd name="T38" fmla="*/ 493 w 520"/>
                <a:gd name="T39" fmla="*/ 953 h 985"/>
                <a:gd name="T40" fmla="*/ 490 w 520"/>
                <a:gd name="T41" fmla="*/ 975 h 985"/>
                <a:gd name="T42" fmla="*/ 474 w 520"/>
                <a:gd name="T43" fmla="*/ 985 h 985"/>
                <a:gd name="T44" fmla="*/ 442 w 520"/>
                <a:gd name="T45" fmla="*/ 965 h 985"/>
                <a:gd name="T46" fmla="*/ 427 w 520"/>
                <a:gd name="T47" fmla="*/ 913 h 985"/>
                <a:gd name="T48" fmla="*/ 409 w 520"/>
                <a:gd name="T49" fmla="*/ 869 h 985"/>
                <a:gd name="T50" fmla="*/ 379 w 520"/>
                <a:gd name="T51" fmla="*/ 776 h 985"/>
                <a:gd name="T52" fmla="*/ 230 w 520"/>
                <a:gd name="T53" fmla="*/ 663 h 985"/>
                <a:gd name="T54" fmla="*/ 233 w 520"/>
                <a:gd name="T55" fmla="*/ 606 h 985"/>
                <a:gd name="T56" fmla="*/ 258 w 520"/>
                <a:gd name="T57" fmla="*/ 549 h 985"/>
                <a:gd name="T58" fmla="*/ 272 w 520"/>
                <a:gd name="T59" fmla="*/ 501 h 985"/>
                <a:gd name="T60" fmla="*/ 267 w 520"/>
                <a:gd name="T61" fmla="*/ 481 h 985"/>
                <a:gd name="T62" fmla="*/ 248 w 520"/>
                <a:gd name="T63" fmla="*/ 466 h 985"/>
                <a:gd name="T64" fmla="*/ 139 w 520"/>
                <a:gd name="T65" fmla="*/ 468 h 985"/>
                <a:gd name="T66" fmla="*/ 33 w 520"/>
                <a:gd name="T67" fmla="*/ 452 h 985"/>
                <a:gd name="T68" fmla="*/ 0 w 520"/>
                <a:gd name="T69" fmla="*/ 428 h 985"/>
                <a:gd name="T70" fmla="*/ 8 w 520"/>
                <a:gd name="T71" fmla="*/ 389 h 985"/>
                <a:gd name="T72" fmla="*/ 28 w 520"/>
                <a:gd name="T73" fmla="*/ 359 h 985"/>
                <a:gd name="T74" fmla="*/ 50 w 520"/>
                <a:gd name="T75" fmla="*/ 332 h 985"/>
                <a:gd name="T76" fmla="*/ 89 w 520"/>
                <a:gd name="T77" fmla="*/ 284 h 985"/>
                <a:gd name="T78" fmla="*/ 109 w 520"/>
                <a:gd name="T79" fmla="*/ 263 h 985"/>
                <a:gd name="T80" fmla="*/ 129 w 520"/>
                <a:gd name="T81" fmla="*/ 241 h 985"/>
                <a:gd name="T82" fmla="*/ 169 w 520"/>
                <a:gd name="T83" fmla="*/ 200 h 985"/>
                <a:gd name="T84" fmla="*/ 207 w 520"/>
                <a:gd name="T85" fmla="*/ 160 h 985"/>
                <a:gd name="T86" fmla="*/ 247 w 520"/>
                <a:gd name="T87" fmla="*/ 116 h 985"/>
                <a:gd name="T88" fmla="*/ 283 w 520"/>
                <a:gd name="T89" fmla="*/ 66 h 985"/>
                <a:gd name="T90" fmla="*/ 321 w 520"/>
                <a:gd name="T91" fmla="*/ 10 h 985"/>
                <a:gd name="T92" fmla="*/ 356 w 520"/>
                <a:gd name="T93" fmla="*/ 0 h 985"/>
                <a:gd name="T94" fmla="*/ 366 w 520"/>
                <a:gd name="T95" fmla="*/ 36 h 985"/>
                <a:gd name="T96" fmla="*/ 366 w 520"/>
                <a:gd name="T97" fmla="*/ 36 h 9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20"/>
                <a:gd name="T148" fmla="*/ 0 h 985"/>
                <a:gd name="T149" fmla="*/ 520 w 520"/>
                <a:gd name="T150" fmla="*/ 985 h 9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20" h="985">
                  <a:moveTo>
                    <a:pt x="366" y="36"/>
                  </a:moveTo>
                  <a:lnTo>
                    <a:pt x="333" y="87"/>
                  </a:lnTo>
                  <a:lnTo>
                    <a:pt x="303" y="135"/>
                  </a:lnTo>
                  <a:lnTo>
                    <a:pt x="272" y="177"/>
                  </a:lnTo>
                  <a:lnTo>
                    <a:pt x="240" y="218"/>
                  </a:lnTo>
                  <a:lnTo>
                    <a:pt x="210" y="256"/>
                  </a:lnTo>
                  <a:lnTo>
                    <a:pt x="179" y="298"/>
                  </a:lnTo>
                  <a:lnTo>
                    <a:pt x="146" y="339"/>
                  </a:lnTo>
                  <a:lnTo>
                    <a:pt x="113" y="385"/>
                  </a:lnTo>
                  <a:lnTo>
                    <a:pt x="265" y="397"/>
                  </a:lnTo>
                  <a:lnTo>
                    <a:pt x="313" y="438"/>
                  </a:lnTo>
                  <a:lnTo>
                    <a:pt x="336" y="493"/>
                  </a:lnTo>
                  <a:lnTo>
                    <a:pt x="363" y="625"/>
                  </a:lnTo>
                  <a:lnTo>
                    <a:pt x="384" y="652"/>
                  </a:lnTo>
                  <a:lnTo>
                    <a:pt x="419" y="659"/>
                  </a:lnTo>
                  <a:lnTo>
                    <a:pt x="495" y="680"/>
                  </a:lnTo>
                  <a:lnTo>
                    <a:pt x="520" y="726"/>
                  </a:lnTo>
                  <a:lnTo>
                    <a:pt x="518" y="788"/>
                  </a:lnTo>
                  <a:lnTo>
                    <a:pt x="503" y="841"/>
                  </a:lnTo>
                  <a:lnTo>
                    <a:pt x="493" y="953"/>
                  </a:lnTo>
                  <a:lnTo>
                    <a:pt x="490" y="975"/>
                  </a:lnTo>
                  <a:lnTo>
                    <a:pt x="474" y="985"/>
                  </a:lnTo>
                  <a:lnTo>
                    <a:pt x="442" y="965"/>
                  </a:lnTo>
                  <a:lnTo>
                    <a:pt x="427" y="913"/>
                  </a:lnTo>
                  <a:lnTo>
                    <a:pt x="409" y="869"/>
                  </a:lnTo>
                  <a:lnTo>
                    <a:pt x="379" y="776"/>
                  </a:lnTo>
                  <a:lnTo>
                    <a:pt x="230" y="663"/>
                  </a:lnTo>
                  <a:lnTo>
                    <a:pt x="233" y="606"/>
                  </a:lnTo>
                  <a:lnTo>
                    <a:pt x="258" y="549"/>
                  </a:lnTo>
                  <a:lnTo>
                    <a:pt x="272" y="501"/>
                  </a:lnTo>
                  <a:lnTo>
                    <a:pt x="267" y="481"/>
                  </a:lnTo>
                  <a:lnTo>
                    <a:pt x="248" y="466"/>
                  </a:lnTo>
                  <a:lnTo>
                    <a:pt x="139" y="468"/>
                  </a:lnTo>
                  <a:lnTo>
                    <a:pt x="33" y="452"/>
                  </a:lnTo>
                  <a:lnTo>
                    <a:pt x="0" y="428"/>
                  </a:lnTo>
                  <a:lnTo>
                    <a:pt x="8" y="389"/>
                  </a:lnTo>
                  <a:lnTo>
                    <a:pt x="28" y="359"/>
                  </a:lnTo>
                  <a:lnTo>
                    <a:pt x="50" y="332"/>
                  </a:lnTo>
                  <a:lnTo>
                    <a:pt x="89" y="284"/>
                  </a:lnTo>
                  <a:lnTo>
                    <a:pt x="109" y="263"/>
                  </a:lnTo>
                  <a:lnTo>
                    <a:pt x="129" y="241"/>
                  </a:lnTo>
                  <a:lnTo>
                    <a:pt x="169" y="200"/>
                  </a:lnTo>
                  <a:lnTo>
                    <a:pt x="207" y="160"/>
                  </a:lnTo>
                  <a:lnTo>
                    <a:pt x="247" y="116"/>
                  </a:lnTo>
                  <a:lnTo>
                    <a:pt x="283" y="66"/>
                  </a:lnTo>
                  <a:lnTo>
                    <a:pt x="321" y="10"/>
                  </a:lnTo>
                  <a:lnTo>
                    <a:pt x="356" y="0"/>
                  </a:lnTo>
                  <a:lnTo>
                    <a:pt x="366" y="36"/>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8" name="Freeform 39"/>
            <p:cNvSpPr>
              <a:spLocks/>
            </p:cNvSpPr>
            <p:nvPr/>
          </p:nvSpPr>
          <p:spPr bwMode="auto">
            <a:xfrm>
              <a:off x="3864" y="1204"/>
              <a:ext cx="596" cy="815"/>
            </a:xfrm>
            <a:custGeom>
              <a:avLst/>
              <a:gdLst>
                <a:gd name="T0" fmla="*/ 828 w 1192"/>
                <a:gd name="T1" fmla="*/ 212 h 1629"/>
                <a:gd name="T2" fmla="*/ 324 w 1192"/>
                <a:gd name="T3" fmla="*/ 130 h 1629"/>
                <a:gd name="T4" fmla="*/ 75 w 1192"/>
                <a:gd name="T5" fmla="*/ 73 h 1629"/>
                <a:gd name="T6" fmla="*/ 149 w 1192"/>
                <a:gd name="T7" fmla="*/ 785 h 1629"/>
                <a:gd name="T8" fmla="*/ 180 w 1192"/>
                <a:gd name="T9" fmla="*/ 1023 h 1629"/>
                <a:gd name="T10" fmla="*/ 217 w 1192"/>
                <a:gd name="T11" fmla="*/ 1212 h 1629"/>
                <a:gd name="T12" fmla="*/ 255 w 1192"/>
                <a:gd name="T13" fmla="*/ 1351 h 1629"/>
                <a:gd name="T14" fmla="*/ 300 w 1192"/>
                <a:gd name="T15" fmla="*/ 1492 h 1629"/>
                <a:gd name="T16" fmla="*/ 371 w 1192"/>
                <a:gd name="T17" fmla="*/ 1533 h 1629"/>
                <a:gd name="T18" fmla="*/ 464 w 1192"/>
                <a:gd name="T19" fmla="*/ 1489 h 1629"/>
                <a:gd name="T20" fmla="*/ 599 w 1192"/>
                <a:gd name="T21" fmla="*/ 1429 h 1629"/>
                <a:gd name="T22" fmla="*/ 781 w 1192"/>
                <a:gd name="T23" fmla="*/ 1371 h 1629"/>
                <a:gd name="T24" fmla="*/ 1078 w 1192"/>
                <a:gd name="T25" fmla="*/ 1336 h 1629"/>
                <a:gd name="T26" fmla="*/ 1114 w 1192"/>
                <a:gd name="T27" fmla="*/ 1373 h 1629"/>
                <a:gd name="T28" fmla="*/ 1078 w 1192"/>
                <a:gd name="T29" fmla="*/ 1411 h 1629"/>
                <a:gd name="T30" fmla="*/ 699 w 1192"/>
                <a:gd name="T31" fmla="*/ 1469 h 1629"/>
                <a:gd name="T32" fmla="*/ 528 w 1192"/>
                <a:gd name="T33" fmla="*/ 1537 h 1629"/>
                <a:gd name="T34" fmla="*/ 396 w 1192"/>
                <a:gd name="T35" fmla="*/ 1605 h 1629"/>
                <a:gd name="T36" fmla="*/ 245 w 1192"/>
                <a:gd name="T37" fmla="*/ 1621 h 1629"/>
                <a:gd name="T38" fmla="*/ 195 w 1192"/>
                <a:gd name="T39" fmla="*/ 1477 h 1629"/>
                <a:gd name="T40" fmla="*/ 151 w 1192"/>
                <a:gd name="T41" fmla="*/ 1295 h 1629"/>
                <a:gd name="T42" fmla="*/ 111 w 1192"/>
                <a:gd name="T43" fmla="*/ 1083 h 1629"/>
                <a:gd name="T44" fmla="*/ 48 w 1192"/>
                <a:gd name="T45" fmla="*/ 629 h 1629"/>
                <a:gd name="T46" fmla="*/ 0 w 1192"/>
                <a:gd name="T47" fmla="*/ 57 h 1629"/>
                <a:gd name="T48" fmla="*/ 60 w 1192"/>
                <a:gd name="T49" fmla="*/ 0 h 1629"/>
                <a:gd name="T50" fmla="*/ 422 w 1192"/>
                <a:gd name="T51" fmla="*/ 68 h 1629"/>
                <a:gd name="T52" fmla="*/ 790 w 1192"/>
                <a:gd name="T53" fmla="*/ 131 h 1629"/>
                <a:gd name="T54" fmla="*/ 1192 w 1192"/>
                <a:gd name="T55" fmla="*/ 191 h 1629"/>
                <a:gd name="T56" fmla="*/ 1164 w 1192"/>
                <a:gd name="T57" fmla="*/ 277 h 1629"/>
                <a:gd name="T58" fmla="*/ 1109 w 1192"/>
                <a:gd name="T59" fmla="*/ 406 h 1629"/>
                <a:gd name="T60" fmla="*/ 1053 w 1192"/>
                <a:gd name="T61" fmla="*/ 573 h 1629"/>
                <a:gd name="T62" fmla="*/ 983 w 1192"/>
                <a:gd name="T63" fmla="*/ 934 h 1629"/>
                <a:gd name="T64" fmla="*/ 947 w 1192"/>
                <a:gd name="T65" fmla="*/ 1275 h 1629"/>
                <a:gd name="T66" fmla="*/ 902 w 1192"/>
                <a:gd name="T67" fmla="*/ 1300 h 1629"/>
                <a:gd name="T68" fmla="*/ 858 w 1192"/>
                <a:gd name="T69" fmla="*/ 1245 h 1629"/>
                <a:gd name="T70" fmla="*/ 877 w 1192"/>
                <a:gd name="T71" fmla="*/ 1086 h 1629"/>
                <a:gd name="T72" fmla="*/ 932 w 1192"/>
                <a:gd name="T73" fmla="*/ 752 h 1629"/>
                <a:gd name="T74" fmla="*/ 964 w 1192"/>
                <a:gd name="T75" fmla="*/ 575 h 1629"/>
                <a:gd name="T76" fmla="*/ 1010 w 1192"/>
                <a:gd name="T77" fmla="*/ 404 h 1629"/>
                <a:gd name="T78" fmla="*/ 1060 w 1192"/>
                <a:gd name="T79" fmla="*/ 282 h 1629"/>
                <a:gd name="T80" fmla="*/ 1079 w 1192"/>
                <a:gd name="T81" fmla="*/ 244 h 162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92"/>
                <a:gd name="T124" fmla="*/ 0 h 1629"/>
                <a:gd name="T125" fmla="*/ 1192 w 1192"/>
                <a:gd name="T126" fmla="*/ 1629 h 162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92" h="1629">
                  <a:moveTo>
                    <a:pt x="1079" y="244"/>
                  </a:moveTo>
                  <a:lnTo>
                    <a:pt x="828" y="212"/>
                  </a:lnTo>
                  <a:lnTo>
                    <a:pt x="576" y="174"/>
                  </a:lnTo>
                  <a:lnTo>
                    <a:pt x="324" y="130"/>
                  </a:lnTo>
                  <a:lnTo>
                    <a:pt x="199" y="103"/>
                  </a:lnTo>
                  <a:lnTo>
                    <a:pt x="75" y="73"/>
                  </a:lnTo>
                  <a:lnTo>
                    <a:pt x="126" y="548"/>
                  </a:lnTo>
                  <a:lnTo>
                    <a:pt x="149" y="785"/>
                  </a:lnTo>
                  <a:lnTo>
                    <a:pt x="162" y="904"/>
                  </a:lnTo>
                  <a:lnTo>
                    <a:pt x="180" y="1023"/>
                  </a:lnTo>
                  <a:lnTo>
                    <a:pt x="202" y="1144"/>
                  </a:lnTo>
                  <a:lnTo>
                    <a:pt x="217" y="1212"/>
                  </a:lnTo>
                  <a:lnTo>
                    <a:pt x="235" y="1282"/>
                  </a:lnTo>
                  <a:lnTo>
                    <a:pt x="255" y="1351"/>
                  </a:lnTo>
                  <a:lnTo>
                    <a:pt x="276" y="1422"/>
                  </a:lnTo>
                  <a:lnTo>
                    <a:pt x="300" y="1492"/>
                  </a:lnTo>
                  <a:lnTo>
                    <a:pt x="324" y="1558"/>
                  </a:lnTo>
                  <a:lnTo>
                    <a:pt x="371" y="1533"/>
                  </a:lnTo>
                  <a:lnTo>
                    <a:pt x="417" y="1510"/>
                  </a:lnTo>
                  <a:lnTo>
                    <a:pt x="464" y="1489"/>
                  </a:lnTo>
                  <a:lnTo>
                    <a:pt x="508" y="1467"/>
                  </a:lnTo>
                  <a:lnTo>
                    <a:pt x="599" y="1429"/>
                  </a:lnTo>
                  <a:lnTo>
                    <a:pt x="690" y="1398"/>
                  </a:lnTo>
                  <a:lnTo>
                    <a:pt x="781" y="1371"/>
                  </a:lnTo>
                  <a:lnTo>
                    <a:pt x="876" y="1353"/>
                  </a:lnTo>
                  <a:lnTo>
                    <a:pt x="1078" y="1336"/>
                  </a:lnTo>
                  <a:lnTo>
                    <a:pt x="1106" y="1348"/>
                  </a:lnTo>
                  <a:lnTo>
                    <a:pt x="1114" y="1373"/>
                  </a:lnTo>
                  <a:lnTo>
                    <a:pt x="1106" y="1399"/>
                  </a:lnTo>
                  <a:lnTo>
                    <a:pt x="1078" y="1411"/>
                  </a:lnTo>
                  <a:lnTo>
                    <a:pt x="877" y="1426"/>
                  </a:lnTo>
                  <a:lnTo>
                    <a:pt x="699" y="1469"/>
                  </a:lnTo>
                  <a:lnTo>
                    <a:pt x="613" y="1500"/>
                  </a:lnTo>
                  <a:lnTo>
                    <a:pt x="528" y="1537"/>
                  </a:lnTo>
                  <a:lnTo>
                    <a:pt x="440" y="1580"/>
                  </a:lnTo>
                  <a:lnTo>
                    <a:pt x="396" y="1605"/>
                  </a:lnTo>
                  <a:lnTo>
                    <a:pt x="349" y="1629"/>
                  </a:lnTo>
                  <a:lnTo>
                    <a:pt x="245" y="1621"/>
                  </a:lnTo>
                  <a:lnTo>
                    <a:pt x="220" y="1555"/>
                  </a:lnTo>
                  <a:lnTo>
                    <a:pt x="195" y="1477"/>
                  </a:lnTo>
                  <a:lnTo>
                    <a:pt x="172" y="1391"/>
                  </a:lnTo>
                  <a:lnTo>
                    <a:pt x="151" y="1295"/>
                  </a:lnTo>
                  <a:lnTo>
                    <a:pt x="131" y="1192"/>
                  </a:lnTo>
                  <a:lnTo>
                    <a:pt x="111" y="1083"/>
                  </a:lnTo>
                  <a:lnTo>
                    <a:pt x="78" y="858"/>
                  </a:lnTo>
                  <a:lnTo>
                    <a:pt x="48" y="629"/>
                  </a:lnTo>
                  <a:lnTo>
                    <a:pt x="26" y="411"/>
                  </a:lnTo>
                  <a:lnTo>
                    <a:pt x="0" y="57"/>
                  </a:lnTo>
                  <a:lnTo>
                    <a:pt x="10" y="7"/>
                  </a:lnTo>
                  <a:lnTo>
                    <a:pt x="60" y="0"/>
                  </a:lnTo>
                  <a:lnTo>
                    <a:pt x="242" y="30"/>
                  </a:lnTo>
                  <a:lnTo>
                    <a:pt x="422" y="68"/>
                  </a:lnTo>
                  <a:lnTo>
                    <a:pt x="604" y="106"/>
                  </a:lnTo>
                  <a:lnTo>
                    <a:pt x="790" y="131"/>
                  </a:lnTo>
                  <a:lnTo>
                    <a:pt x="1156" y="168"/>
                  </a:lnTo>
                  <a:lnTo>
                    <a:pt x="1192" y="191"/>
                  </a:lnTo>
                  <a:lnTo>
                    <a:pt x="1185" y="232"/>
                  </a:lnTo>
                  <a:lnTo>
                    <a:pt x="1164" y="277"/>
                  </a:lnTo>
                  <a:lnTo>
                    <a:pt x="1146" y="322"/>
                  </a:lnTo>
                  <a:lnTo>
                    <a:pt x="1109" y="406"/>
                  </a:lnTo>
                  <a:lnTo>
                    <a:pt x="1079" y="490"/>
                  </a:lnTo>
                  <a:lnTo>
                    <a:pt x="1053" y="573"/>
                  </a:lnTo>
                  <a:lnTo>
                    <a:pt x="1012" y="747"/>
                  </a:lnTo>
                  <a:lnTo>
                    <a:pt x="983" y="934"/>
                  </a:lnTo>
                  <a:lnTo>
                    <a:pt x="955" y="1254"/>
                  </a:lnTo>
                  <a:lnTo>
                    <a:pt x="947" y="1275"/>
                  </a:lnTo>
                  <a:lnTo>
                    <a:pt x="934" y="1290"/>
                  </a:lnTo>
                  <a:lnTo>
                    <a:pt x="902" y="1300"/>
                  </a:lnTo>
                  <a:lnTo>
                    <a:pt x="873" y="1283"/>
                  </a:lnTo>
                  <a:lnTo>
                    <a:pt x="858" y="1245"/>
                  </a:lnTo>
                  <a:lnTo>
                    <a:pt x="863" y="1169"/>
                  </a:lnTo>
                  <a:lnTo>
                    <a:pt x="877" y="1086"/>
                  </a:lnTo>
                  <a:lnTo>
                    <a:pt x="909" y="926"/>
                  </a:lnTo>
                  <a:lnTo>
                    <a:pt x="932" y="752"/>
                  </a:lnTo>
                  <a:lnTo>
                    <a:pt x="947" y="664"/>
                  </a:lnTo>
                  <a:lnTo>
                    <a:pt x="964" y="575"/>
                  </a:lnTo>
                  <a:lnTo>
                    <a:pt x="983" y="489"/>
                  </a:lnTo>
                  <a:lnTo>
                    <a:pt x="1010" y="404"/>
                  </a:lnTo>
                  <a:lnTo>
                    <a:pt x="1041" y="322"/>
                  </a:lnTo>
                  <a:lnTo>
                    <a:pt x="1060" y="282"/>
                  </a:lnTo>
                  <a:lnTo>
                    <a:pt x="1079" y="24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19" name="Freeform 40"/>
            <p:cNvSpPr>
              <a:spLocks/>
            </p:cNvSpPr>
            <p:nvPr/>
          </p:nvSpPr>
          <p:spPr bwMode="auto">
            <a:xfrm>
              <a:off x="4168" y="1621"/>
              <a:ext cx="689" cy="441"/>
            </a:xfrm>
            <a:custGeom>
              <a:avLst/>
              <a:gdLst>
                <a:gd name="T0" fmla="*/ 443 w 1379"/>
                <a:gd name="T1" fmla="*/ 78 h 882"/>
                <a:gd name="T2" fmla="*/ 483 w 1379"/>
                <a:gd name="T3" fmla="*/ 133 h 882"/>
                <a:gd name="T4" fmla="*/ 544 w 1379"/>
                <a:gd name="T5" fmla="*/ 204 h 882"/>
                <a:gd name="T6" fmla="*/ 589 w 1379"/>
                <a:gd name="T7" fmla="*/ 247 h 882"/>
                <a:gd name="T8" fmla="*/ 660 w 1379"/>
                <a:gd name="T9" fmla="*/ 301 h 882"/>
                <a:gd name="T10" fmla="*/ 760 w 1379"/>
                <a:gd name="T11" fmla="*/ 366 h 882"/>
                <a:gd name="T12" fmla="*/ 865 w 1379"/>
                <a:gd name="T13" fmla="*/ 426 h 882"/>
                <a:gd name="T14" fmla="*/ 973 w 1379"/>
                <a:gd name="T15" fmla="*/ 490 h 882"/>
                <a:gd name="T16" fmla="*/ 1082 w 1379"/>
                <a:gd name="T17" fmla="*/ 563 h 882"/>
                <a:gd name="T18" fmla="*/ 1165 w 1379"/>
                <a:gd name="T19" fmla="*/ 629 h 882"/>
                <a:gd name="T20" fmla="*/ 1231 w 1379"/>
                <a:gd name="T21" fmla="*/ 689 h 882"/>
                <a:gd name="T22" fmla="*/ 1293 w 1379"/>
                <a:gd name="T23" fmla="*/ 750 h 882"/>
                <a:gd name="T24" fmla="*/ 1372 w 1379"/>
                <a:gd name="T25" fmla="*/ 848 h 882"/>
                <a:gd name="T26" fmla="*/ 1372 w 1379"/>
                <a:gd name="T27" fmla="*/ 881 h 882"/>
                <a:gd name="T28" fmla="*/ 1271 w 1379"/>
                <a:gd name="T29" fmla="*/ 861 h 882"/>
                <a:gd name="T30" fmla="*/ 1135 w 1379"/>
                <a:gd name="T31" fmla="*/ 790 h 882"/>
                <a:gd name="T32" fmla="*/ 1051 w 1379"/>
                <a:gd name="T33" fmla="*/ 719 h 882"/>
                <a:gd name="T34" fmla="*/ 965 w 1379"/>
                <a:gd name="T35" fmla="*/ 647 h 882"/>
                <a:gd name="T36" fmla="*/ 880 w 1379"/>
                <a:gd name="T37" fmla="*/ 583 h 882"/>
                <a:gd name="T38" fmla="*/ 798 w 1379"/>
                <a:gd name="T39" fmla="*/ 525 h 882"/>
                <a:gd name="T40" fmla="*/ 718 w 1379"/>
                <a:gd name="T41" fmla="*/ 467 h 882"/>
                <a:gd name="T42" fmla="*/ 642 w 1379"/>
                <a:gd name="T43" fmla="*/ 409 h 882"/>
                <a:gd name="T44" fmla="*/ 569 w 1379"/>
                <a:gd name="T45" fmla="*/ 346 h 882"/>
                <a:gd name="T46" fmla="*/ 500 w 1379"/>
                <a:gd name="T47" fmla="*/ 277 h 882"/>
                <a:gd name="T48" fmla="*/ 448 w 1379"/>
                <a:gd name="T49" fmla="*/ 238 h 882"/>
                <a:gd name="T50" fmla="*/ 260 w 1379"/>
                <a:gd name="T51" fmla="*/ 202 h 882"/>
                <a:gd name="T52" fmla="*/ 26 w 1379"/>
                <a:gd name="T53" fmla="*/ 229 h 882"/>
                <a:gd name="T54" fmla="*/ 1 w 1379"/>
                <a:gd name="T55" fmla="*/ 154 h 882"/>
                <a:gd name="T56" fmla="*/ 36 w 1379"/>
                <a:gd name="T57" fmla="*/ 123 h 882"/>
                <a:gd name="T58" fmla="*/ 221 w 1379"/>
                <a:gd name="T59" fmla="*/ 101 h 882"/>
                <a:gd name="T60" fmla="*/ 369 w 1379"/>
                <a:gd name="T61" fmla="*/ 99 h 882"/>
                <a:gd name="T62" fmla="*/ 339 w 1379"/>
                <a:gd name="T63" fmla="*/ 20 h 882"/>
                <a:gd name="T64" fmla="*/ 409 w 1379"/>
                <a:gd name="T65" fmla="*/ 17 h 8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79"/>
                <a:gd name="T100" fmla="*/ 0 h 882"/>
                <a:gd name="T101" fmla="*/ 1379 w 1379"/>
                <a:gd name="T102" fmla="*/ 882 h 8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79" h="882">
                  <a:moveTo>
                    <a:pt x="409" y="17"/>
                  </a:moveTo>
                  <a:lnTo>
                    <a:pt x="443" y="78"/>
                  </a:lnTo>
                  <a:lnTo>
                    <a:pt x="463" y="106"/>
                  </a:lnTo>
                  <a:lnTo>
                    <a:pt x="483" y="133"/>
                  </a:lnTo>
                  <a:lnTo>
                    <a:pt x="523" y="182"/>
                  </a:lnTo>
                  <a:lnTo>
                    <a:pt x="544" y="204"/>
                  </a:lnTo>
                  <a:lnTo>
                    <a:pt x="567" y="225"/>
                  </a:lnTo>
                  <a:lnTo>
                    <a:pt x="589" y="247"/>
                  </a:lnTo>
                  <a:lnTo>
                    <a:pt x="612" y="265"/>
                  </a:lnTo>
                  <a:lnTo>
                    <a:pt x="660" y="301"/>
                  </a:lnTo>
                  <a:lnTo>
                    <a:pt x="710" y="335"/>
                  </a:lnTo>
                  <a:lnTo>
                    <a:pt x="760" y="366"/>
                  </a:lnTo>
                  <a:lnTo>
                    <a:pt x="813" y="396"/>
                  </a:lnTo>
                  <a:lnTo>
                    <a:pt x="865" y="426"/>
                  </a:lnTo>
                  <a:lnTo>
                    <a:pt x="918" y="457"/>
                  </a:lnTo>
                  <a:lnTo>
                    <a:pt x="973" y="490"/>
                  </a:lnTo>
                  <a:lnTo>
                    <a:pt x="1028" y="525"/>
                  </a:lnTo>
                  <a:lnTo>
                    <a:pt x="1082" y="563"/>
                  </a:lnTo>
                  <a:lnTo>
                    <a:pt x="1137" y="606"/>
                  </a:lnTo>
                  <a:lnTo>
                    <a:pt x="1165" y="629"/>
                  </a:lnTo>
                  <a:lnTo>
                    <a:pt x="1192" y="652"/>
                  </a:lnTo>
                  <a:lnTo>
                    <a:pt x="1231" y="689"/>
                  </a:lnTo>
                  <a:lnTo>
                    <a:pt x="1264" y="720"/>
                  </a:lnTo>
                  <a:lnTo>
                    <a:pt x="1293" y="750"/>
                  </a:lnTo>
                  <a:lnTo>
                    <a:pt x="1317" y="775"/>
                  </a:lnTo>
                  <a:lnTo>
                    <a:pt x="1372" y="848"/>
                  </a:lnTo>
                  <a:lnTo>
                    <a:pt x="1379" y="869"/>
                  </a:lnTo>
                  <a:lnTo>
                    <a:pt x="1372" y="881"/>
                  </a:lnTo>
                  <a:lnTo>
                    <a:pt x="1334" y="882"/>
                  </a:lnTo>
                  <a:lnTo>
                    <a:pt x="1271" y="861"/>
                  </a:lnTo>
                  <a:lnTo>
                    <a:pt x="1200" y="828"/>
                  </a:lnTo>
                  <a:lnTo>
                    <a:pt x="1135" y="790"/>
                  </a:lnTo>
                  <a:lnTo>
                    <a:pt x="1094" y="758"/>
                  </a:lnTo>
                  <a:lnTo>
                    <a:pt x="1051" y="719"/>
                  </a:lnTo>
                  <a:lnTo>
                    <a:pt x="1008" y="682"/>
                  </a:lnTo>
                  <a:lnTo>
                    <a:pt x="965" y="647"/>
                  </a:lnTo>
                  <a:lnTo>
                    <a:pt x="922" y="614"/>
                  </a:lnTo>
                  <a:lnTo>
                    <a:pt x="880" y="583"/>
                  </a:lnTo>
                  <a:lnTo>
                    <a:pt x="839" y="553"/>
                  </a:lnTo>
                  <a:lnTo>
                    <a:pt x="798" y="525"/>
                  </a:lnTo>
                  <a:lnTo>
                    <a:pt x="758" y="495"/>
                  </a:lnTo>
                  <a:lnTo>
                    <a:pt x="718" y="467"/>
                  </a:lnTo>
                  <a:lnTo>
                    <a:pt x="680" y="439"/>
                  </a:lnTo>
                  <a:lnTo>
                    <a:pt x="642" y="409"/>
                  </a:lnTo>
                  <a:lnTo>
                    <a:pt x="606" y="378"/>
                  </a:lnTo>
                  <a:lnTo>
                    <a:pt x="569" y="346"/>
                  </a:lnTo>
                  <a:lnTo>
                    <a:pt x="534" y="313"/>
                  </a:lnTo>
                  <a:lnTo>
                    <a:pt x="500" y="277"/>
                  </a:lnTo>
                  <a:lnTo>
                    <a:pt x="466" y="240"/>
                  </a:lnTo>
                  <a:lnTo>
                    <a:pt x="448" y="238"/>
                  </a:lnTo>
                  <a:lnTo>
                    <a:pt x="349" y="214"/>
                  </a:lnTo>
                  <a:lnTo>
                    <a:pt x="260" y="202"/>
                  </a:lnTo>
                  <a:lnTo>
                    <a:pt x="74" y="232"/>
                  </a:lnTo>
                  <a:lnTo>
                    <a:pt x="26" y="229"/>
                  </a:lnTo>
                  <a:lnTo>
                    <a:pt x="0" y="195"/>
                  </a:lnTo>
                  <a:lnTo>
                    <a:pt x="1" y="154"/>
                  </a:lnTo>
                  <a:lnTo>
                    <a:pt x="13" y="134"/>
                  </a:lnTo>
                  <a:lnTo>
                    <a:pt x="36" y="123"/>
                  </a:lnTo>
                  <a:lnTo>
                    <a:pt x="132" y="99"/>
                  </a:lnTo>
                  <a:lnTo>
                    <a:pt x="221" y="101"/>
                  </a:lnTo>
                  <a:lnTo>
                    <a:pt x="397" y="146"/>
                  </a:lnTo>
                  <a:lnTo>
                    <a:pt x="369" y="99"/>
                  </a:lnTo>
                  <a:lnTo>
                    <a:pt x="342" y="50"/>
                  </a:lnTo>
                  <a:lnTo>
                    <a:pt x="339" y="20"/>
                  </a:lnTo>
                  <a:lnTo>
                    <a:pt x="357" y="0"/>
                  </a:lnTo>
                  <a:lnTo>
                    <a:pt x="409" y="17"/>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0" name="Freeform 41"/>
            <p:cNvSpPr>
              <a:spLocks/>
            </p:cNvSpPr>
            <p:nvPr/>
          </p:nvSpPr>
          <p:spPr bwMode="auto">
            <a:xfrm>
              <a:off x="4788" y="966"/>
              <a:ext cx="777" cy="997"/>
            </a:xfrm>
            <a:custGeom>
              <a:avLst/>
              <a:gdLst>
                <a:gd name="T0" fmla="*/ 827 w 1554"/>
                <a:gd name="T1" fmla="*/ 1004 h 1994"/>
                <a:gd name="T2" fmla="*/ 970 w 1554"/>
                <a:gd name="T3" fmla="*/ 452 h 1994"/>
                <a:gd name="T4" fmla="*/ 862 w 1554"/>
                <a:gd name="T5" fmla="*/ 356 h 1994"/>
                <a:gd name="T6" fmla="*/ 698 w 1554"/>
                <a:gd name="T7" fmla="*/ 496 h 1994"/>
                <a:gd name="T8" fmla="*/ 587 w 1554"/>
                <a:gd name="T9" fmla="*/ 557 h 1994"/>
                <a:gd name="T10" fmla="*/ 675 w 1554"/>
                <a:gd name="T11" fmla="*/ 447 h 1994"/>
                <a:gd name="T12" fmla="*/ 783 w 1554"/>
                <a:gd name="T13" fmla="*/ 351 h 1994"/>
                <a:gd name="T14" fmla="*/ 885 w 1554"/>
                <a:gd name="T15" fmla="*/ 261 h 1994"/>
                <a:gd name="T16" fmla="*/ 1028 w 1554"/>
                <a:gd name="T17" fmla="*/ 58 h 1994"/>
                <a:gd name="T18" fmla="*/ 233 w 1554"/>
                <a:gd name="T19" fmla="*/ 806 h 1994"/>
                <a:gd name="T20" fmla="*/ 154 w 1554"/>
                <a:gd name="T21" fmla="*/ 1245 h 1994"/>
                <a:gd name="T22" fmla="*/ 313 w 1554"/>
                <a:gd name="T23" fmla="*/ 1503 h 1994"/>
                <a:gd name="T24" fmla="*/ 472 w 1554"/>
                <a:gd name="T25" fmla="*/ 1736 h 1994"/>
                <a:gd name="T26" fmla="*/ 627 w 1554"/>
                <a:gd name="T27" fmla="*/ 1784 h 1994"/>
                <a:gd name="T28" fmla="*/ 423 w 1554"/>
                <a:gd name="T29" fmla="*/ 1849 h 1994"/>
                <a:gd name="T30" fmla="*/ 258 w 1554"/>
                <a:gd name="T31" fmla="*/ 1970 h 1994"/>
                <a:gd name="T32" fmla="*/ 127 w 1554"/>
                <a:gd name="T33" fmla="*/ 1907 h 1994"/>
                <a:gd name="T34" fmla="*/ 155 w 1554"/>
                <a:gd name="T35" fmla="*/ 1769 h 1994"/>
                <a:gd name="T36" fmla="*/ 0 w 1554"/>
                <a:gd name="T37" fmla="*/ 1538 h 1994"/>
                <a:gd name="T38" fmla="*/ 61 w 1554"/>
                <a:gd name="T39" fmla="*/ 1150 h 1994"/>
                <a:gd name="T40" fmla="*/ 175 w 1554"/>
                <a:gd name="T41" fmla="*/ 654 h 1994"/>
                <a:gd name="T42" fmla="*/ 241 w 1554"/>
                <a:gd name="T43" fmla="*/ 165 h 1994"/>
                <a:gd name="T44" fmla="*/ 473 w 1554"/>
                <a:gd name="T45" fmla="*/ 139 h 1994"/>
                <a:gd name="T46" fmla="*/ 872 w 1554"/>
                <a:gd name="T47" fmla="*/ 39 h 1994"/>
                <a:gd name="T48" fmla="*/ 1072 w 1554"/>
                <a:gd name="T49" fmla="*/ 130 h 1994"/>
                <a:gd name="T50" fmla="*/ 1369 w 1554"/>
                <a:gd name="T51" fmla="*/ 48 h 1994"/>
                <a:gd name="T52" fmla="*/ 1529 w 1554"/>
                <a:gd name="T53" fmla="*/ 178 h 1994"/>
                <a:gd name="T54" fmla="*/ 1520 w 1554"/>
                <a:gd name="T55" fmla="*/ 319 h 1994"/>
                <a:gd name="T56" fmla="*/ 1452 w 1554"/>
                <a:gd name="T57" fmla="*/ 430 h 1994"/>
                <a:gd name="T58" fmla="*/ 1432 w 1554"/>
                <a:gd name="T59" fmla="*/ 142 h 1994"/>
                <a:gd name="T60" fmla="*/ 988 w 1554"/>
                <a:gd name="T61" fmla="*/ 928 h 1994"/>
                <a:gd name="T62" fmla="*/ 1356 w 1554"/>
                <a:gd name="T63" fmla="*/ 826 h 1994"/>
                <a:gd name="T64" fmla="*/ 1553 w 1554"/>
                <a:gd name="T65" fmla="*/ 1018 h 1994"/>
                <a:gd name="T66" fmla="*/ 1529 w 1554"/>
                <a:gd name="T67" fmla="*/ 1183 h 1994"/>
                <a:gd name="T68" fmla="*/ 1372 w 1554"/>
                <a:gd name="T69" fmla="*/ 1185 h 1994"/>
                <a:gd name="T70" fmla="*/ 1435 w 1554"/>
                <a:gd name="T71" fmla="*/ 998 h 1994"/>
                <a:gd name="T72" fmla="*/ 983 w 1554"/>
                <a:gd name="T73" fmla="*/ 990 h 1994"/>
                <a:gd name="T74" fmla="*/ 1024 w 1554"/>
                <a:gd name="T75" fmla="*/ 1394 h 1994"/>
                <a:gd name="T76" fmla="*/ 1318 w 1554"/>
                <a:gd name="T77" fmla="*/ 1456 h 1994"/>
                <a:gd name="T78" fmla="*/ 1243 w 1554"/>
                <a:gd name="T79" fmla="*/ 1658 h 1994"/>
                <a:gd name="T80" fmla="*/ 1149 w 1554"/>
                <a:gd name="T81" fmla="*/ 1749 h 1994"/>
                <a:gd name="T82" fmla="*/ 1006 w 1554"/>
                <a:gd name="T83" fmla="*/ 1693 h 1994"/>
                <a:gd name="T84" fmla="*/ 1200 w 1554"/>
                <a:gd name="T85" fmla="*/ 1581 h 1994"/>
                <a:gd name="T86" fmla="*/ 1160 w 1554"/>
                <a:gd name="T87" fmla="*/ 1418 h 1994"/>
                <a:gd name="T88" fmla="*/ 922 w 1554"/>
                <a:gd name="T89" fmla="*/ 1693 h 1994"/>
                <a:gd name="T90" fmla="*/ 783 w 1554"/>
                <a:gd name="T91" fmla="*/ 1736 h 1994"/>
                <a:gd name="T92" fmla="*/ 857 w 1554"/>
                <a:gd name="T93" fmla="*/ 1294 h 1994"/>
                <a:gd name="T94" fmla="*/ 692 w 1554"/>
                <a:gd name="T95" fmla="*/ 1134 h 1994"/>
                <a:gd name="T96" fmla="*/ 596 w 1554"/>
                <a:gd name="T97" fmla="*/ 1122 h 19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554"/>
                <a:gd name="T148" fmla="*/ 0 h 1994"/>
                <a:gd name="T149" fmla="*/ 1554 w 1554"/>
                <a:gd name="T150" fmla="*/ 1994 h 199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554" h="1994">
                  <a:moveTo>
                    <a:pt x="596" y="1122"/>
                  </a:moveTo>
                  <a:lnTo>
                    <a:pt x="677" y="1082"/>
                  </a:lnTo>
                  <a:lnTo>
                    <a:pt x="753" y="1043"/>
                  </a:lnTo>
                  <a:lnTo>
                    <a:pt x="827" y="1004"/>
                  </a:lnTo>
                  <a:lnTo>
                    <a:pt x="897" y="970"/>
                  </a:lnTo>
                  <a:lnTo>
                    <a:pt x="920" y="798"/>
                  </a:lnTo>
                  <a:lnTo>
                    <a:pt x="943" y="627"/>
                  </a:lnTo>
                  <a:lnTo>
                    <a:pt x="970" y="452"/>
                  </a:lnTo>
                  <a:lnTo>
                    <a:pt x="1001" y="256"/>
                  </a:lnTo>
                  <a:lnTo>
                    <a:pt x="955" y="288"/>
                  </a:lnTo>
                  <a:lnTo>
                    <a:pt x="909" y="321"/>
                  </a:lnTo>
                  <a:lnTo>
                    <a:pt x="862" y="356"/>
                  </a:lnTo>
                  <a:lnTo>
                    <a:pt x="816" y="394"/>
                  </a:lnTo>
                  <a:lnTo>
                    <a:pt x="770" y="433"/>
                  </a:lnTo>
                  <a:lnTo>
                    <a:pt x="723" y="475"/>
                  </a:lnTo>
                  <a:lnTo>
                    <a:pt x="698" y="496"/>
                  </a:lnTo>
                  <a:lnTo>
                    <a:pt x="673" y="516"/>
                  </a:lnTo>
                  <a:lnTo>
                    <a:pt x="649" y="538"/>
                  </a:lnTo>
                  <a:lnTo>
                    <a:pt x="624" y="559"/>
                  </a:lnTo>
                  <a:lnTo>
                    <a:pt x="587" y="557"/>
                  </a:lnTo>
                  <a:lnTo>
                    <a:pt x="589" y="521"/>
                  </a:lnTo>
                  <a:lnTo>
                    <a:pt x="619" y="496"/>
                  </a:lnTo>
                  <a:lnTo>
                    <a:pt x="647" y="471"/>
                  </a:lnTo>
                  <a:lnTo>
                    <a:pt x="675" y="447"/>
                  </a:lnTo>
                  <a:lnTo>
                    <a:pt x="702" y="422"/>
                  </a:lnTo>
                  <a:lnTo>
                    <a:pt x="730" y="397"/>
                  </a:lnTo>
                  <a:lnTo>
                    <a:pt x="756" y="374"/>
                  </a:lnTo>
                  <a:lnTo>
                    <a:pt x="783" y="351"/>
                  </a:lnTo>
                  <a:lnTo>
                    <a:pt x="808" y="327"/>
                  </a:lnTo>
                  <a:lnTo>
                    <a:pt x="834" y="304"/>
                  </a:lnTo>
                  <a:lnTo>
                    <a:pt x="861" y="283"/>
                  </a:lnTo>
                  <a:lnTo>
                    <a:pt x="885" y="261"/>
                  </a:lnTo>
                  <a:lnTo>
                    <a:pt x="912" y="240"/>
                  </a:lnTo>
                  <a:lnTo>
                    <a:pt x="963" y="200"/>
                  </a:lnTo>
                  <a:lnTo>
                    <a:pt x="1016" y="165"/>
                  </a:lnTo>
                  <a:lnTo>
                    <a:pt x="1028" y="58"/>
                  </a:lnTo>
                  <a:lnTo>
                    <a:pt x="394" y="221"/>
                  </a:lnTo>
                  <a:lnTo>
                    <a:pt x="316" y="283"/>
                  </a:lnTo>
                  <a:lnTo>
                    <a:pt x="293" y="294"/>
                  </a:lnTo>
                  <a:lnTo>
                    <a:pt x="233" y="806"/>
                  </a:lnTo>
                  <a:lnTo>
                    <a:pt x="218" y="923"/>
                  </a:lnTo>
                  <a:lnTo>
                    <a:pt x="198" y="1046"/>
                  </a:lnTo>
                  <a:lnTo>
                    <a:pt x="172" y="1177"/>
                  </a:lnTo>
                  <a:lnTo>
                    <a:pt x="154" y="1245"/>
                  </a:lnTo>
                  <a:lnTo>
                    <a:pt x="134" y="1317"/>
                  </a:lnTo>
                  <a:lnTo>
                    <a:pt x="117" y="1480"/>
                  </a:lnTo>
                  <a:lnTo>
                    <a:pt x="268" y="1481"/>
                  </a:lnTo>
                  <a:lnTo>
                    <a:pt x="313" y="1503"/>
                  </a:lnTo>
                  <a:lnTo>
                    <a:pt x="316" y="1551"/>
                  </a:lnTo>
                  <a:lnTo>
                    <a:pt x="293" y="1736"/>
                  </a:lnTo>
                  <a:lnTo>
                    <a:pt x="341" y="1725"/>
                  </a:lnTo>
                  <a:lnTo>
                    <a:pt x="472" y="1736"/>
                  </a:lnTo>
                  <a:lnTo>
                    <a:pt x="533" y="1751"/>
                  </a:lnTo>
                  <a:lnTo>
                    <a:pt x="602" y="1758"/>
                  </a:lnTo>
                  <a:lnTo>
                    <a:pt x="622" y="1766"/>
                  </a:lnTo>
                  <a:lnTo>
                    <a:pt x="627" y="1784"/>
                  </a:lnTo>
                  <a:lnTo>
                    <a:pt x="622" y="1802"/>
                  </a:lnTo>
                  <a:lnTo>
                    <a:pt x="602" y="1811"/>
                  </a:lnTo>
                  <a:lnTo>
                    <a:pt x="480" y="1832"/>
                  </a:lnTo>
                  <a:lnTo>
                    <a:pt x="423" y="1849"/>
                  </a:lnTo>
                  <a:lnTo>
                    <a:pt x="357" y="1862"/>
                  </a:lnTo>
                  <a:lnTo>
                    <a:pt x="284" y="1862"/>
                  </a:lnTo>
                  <a:lnTo>
                    <a:pt x="271" y="1940"/>
                  </a:lnTo>
                  <a:lnTo>
                    <a:pt x="258" y="1970"/>
                  </a:lnTo>
                  <a:lnTo>
                    <a:pt x="236" y="1988"/>
                  </a:lnTo>
                  <a:lnTo>
                    <a:pt x="183" y="1994"/>
                  </a:lnTo>
                  <a:lnTo>
                    <a:pt x="137" y="1966"/>
                  </a:lnTo>
                  <a:lnTo>
                    <a:pt x="127" y="1907"/>
                  </a:lnTo>
                  <a:lnTo>
                    <a:pt x="142" y="1837"/>
                  </a:lnTo>
                  <a:lnTo>
                    <a:pt x="132" y="1801"/>
                  </a:lnTo>
                  <a:lnTo>
                    <a:pt x="140" y="1783"/>
                  </a:lnTo>
                  <a:lnTo>
                    <a:pt x="155" y="1769"/>
                  </a:lnTo>
                  <a:lnTo>
                    <a:pt x="190" y="1591"/>
                  </a:lnTo>
                  <a:lnTo>
                    <a:pt x="58" y="1595"/>
                  </a:lnTo>
                  <a:lnTo>
                    <a:pt x="15" y="1582"/>
                  </a:lnTo>
                  <a:lnTo>
                    <a:pt x="0" y="1538"/>
                  </a:lnTo>
                  <a:lnTo>
                    <a:pt x="6" y="1417"/>
                  </a:lnTo>
                  <a:lnTo>
                    <a:pt x="23" y="1294"/>
                  </a:lnTo>
                  <a:lnTo>
                    <a:pt x="43" y="1221"/>
                  </a:lnTo>
                  <a:lnTo>
                    <a:pt x="61" y="1150"/>
                  </a:lnTo>
                  <a:lnTo>
                    <a:pt x="96" y="1019"/>
                  </a:lnTo>
                  <a:lnTo>
                    <a:pt x="125" y="895"/>
                  </a:lnTo>
                  <a:lnTo>
                    <a:pt x="152" y="774"/>
                  </a:lnTo>
                  <a:lnTo>
                    <a:pt x="175" y="654"/>
                  </a:lnTo>
                  <a:lnTo>
                    <a:pt x="198" y="528"/>
                  </a:lnTo>
                  <a:lnTo>
                    <a:pt x="222" y="394"/>
                  </a:lnTo>
                  <a:lnTo>
                    <a:pt x="246" y="246"/>
                  </a:lnTo>
                  <a:lnTo>
                    <a:pt x="241" y="165"/>
                  </a:lnTo>
                  <a:lnTo>
                    <a:pt x="258" y="140"/>
                  </a:lnTo>
                  <a:lnTo>
                    <a:pt x="291" y="139"/>
                  </a:lnTo>
                  <a:lnTo>
                    <a:pt x="380" y="172"/>
                  </a:lnTo>
                  <a:lnTo>
                    <a:pt x="473" y="139"/>
                  </a:lnTo>
                  <a:lnTo>
                    <a:pt x="558" y="114"/>
                  </a:lnTo>
                  <a:lnTo>
                    <a:pt x="637" y="92"/>
                  </a:lnTo>
                  <a:lnTo>
                    <a:pt x="713" y="74"/>
                  </a:lnTo>
                  <a:lnTo>
                    <a:pt x="872" y="39"/>
                  </a:lnTo>
                  <a:lnTo>
                    <a:pt x="1051" y="0"/>
                  </a:lnTo>
                  <a:lnTo>
                    <a:pt x="1076" y="3"/>
                  </a:lnTo>
                  <a:lnTo>
                    <a:pt x="1082" y="26"/>
                  </a:lnTo>
                  <a:lnTo>
                    <a:pt x="1072" y="130"/>
                  </a:lnTo>
                  <a:lnTo>
                    <a:pt x="1117" y="109"/>
                  </a:lnTo>
                  <a:lnTo>
                    <a:pt x="1164" y="89"/>
                  </a:lnTo>
                  <a:lnTo>
                    <a:pt x="1263" y="61"/>
                  </a:lnTo>
                  <a:lnTo>
                    <a:pt x="1369" y="48"/>
                  </a:lnTo>
                  <a:lnTo>
                    <a:pt x="1486" y="51"/>
                  </a:lnTo>
                  <a:lnTo>
                    <a:pt x="1518" y="66"/>
                  </a:lnTo>
                  <a:lnTo>
                    <a:pt x="1528" y="99"/>
                  </a:lnTo>
                  <a:lnTo>
                    <a:pt x="1529" y="178"/>
                  </a:lnTo>
                  <a:lnTo>
                    <a:pt x="1529" y="197"/>
                  </a:lnTo>
                  <a:lnTo>
                    <a:pt x="1529" y="215"/>
                  </a:lnTo>
                  <a:lnTo>
                    <a:pt x="1529" y="250"/>
                  </a:lnTo>
                  <a:lnTo>
                    <a:pt x="1520" y="319"/>
                  </a:lnTo>
                  <a:lnTo>
                    <a:pt x="1508" y="356"/>
                  </a:lnTo>
                  <a:lnTo>
                    <a:pt x="1493" y="392"/>
                  </a:lnTo>
                  <a:lnTo>
                    <a:pt x="1475" y="417"/>
                  </a:lnTo>
                  <a:lnTo>
                    <a:pt x="1452" y="430"/>
                  </a:lnTo>
                  <a:lnTo>
                    <a:pt x="1402" y="425"/>
                  </a:lnTo>
                  <a:lnTo>
                    <a:pt x="1366" y="390"/>
                  </a:lnTo>
                  <a:lnTo>
                    <a:pt x="1369" y="334"/>
                  </a:lnTo>
                  <a:lnTo>
                    <a:pt x="1432" y="142"/>
                  </a:lnTo>
                  <a:lnTo>
                    <a:pt x="1233" y="159"/>
                  </a:lnTo>
                  <a:lnTo>
                    <a:pt x="1061" y="223"/>
                  </a:lnTo>
                  <a:lnTo>
                    <a:pt x="1013" y="594"/>
                  </a:lnTo>
                  <a:lnTo>
                    <a:pt x="988" y="928"/>
                  </a:lnTo>
                  <a:lnTo>
                    <a:pt x="1044" y="903"/>
                  </a:lnTo>
                  <a:lnTo>
                    <a:pt x="1104" y="882"/>
                  </a:lnTo>
                  <a:lnTo>
                    <a:pt x="1225" y="847"/>
                  </a:lnTo>
                  <a:lnTo>
                    <a:pt x="1356" y="826"/>
                  </a:lnTo>
                  <a:lnTo>
                    <a:pt x="1501" y="817"/>
                  </a:lnTo>
                  <a:lnTo>
                    <a:pt x="1524" y="824"/>
                  </a:lnTo>
                  <a:lnTo>
                    <a:pt x="1533" y="847"/>
                  </a:lnTo>
                  <a:lnTo>
                    <a:pt x="1553" y="1018"/>
                  </a:lnTo>
                  <a:lnTo>
                    <a:pt x="1554" y="1057"/>
                  </a:lnTo>
                  <a:lnTo>
                    <a:pt x="1553" y="1097"/>
                  </a:lnTo>
                  <a:lnTo>
                    <a:pt x="1544" y="1139"/>
                  </a:lnTo>
                  <a:lnTo>
                    <a:pt x="1529" y="1183"/>
                  </a:lnTo>
                  <a:lnTo>
                    <a:pt x="1508" y="1215"/>
                  </a:lnTo>
                  <a:lnTo>
                    <a:pt x="1480" y="1231"/>
                  </a:lnTo>
                  <a:lnTo>
                    <a:pt x="1419" y="1228"/>
                  </a:lnTo>
                  <a:lnTo>
                    <a:pt x="1372" y="1185"/>
                  </a:lnTo>
                  <a:lnTo>
                    <a:pt x="1366" y="1153"/>
                  </a:lnTo>
                  <a:lnTo>
                    <a:pt x="1374" y="1117"/>
                  </a:lnTo>
                  <a:lnTo>
                    <a:pt x="1405" y="1052"/>
                  </a:lnTo>
                  <a:lnTo>
                    <a:pt x="1435" y="998"/>
                  </a:lnTo>
                  <a:lnTo>
                    <a:pt x="1471" y="879"/>
                  </a:lnTo>
                  <a:lnTo>
                    <a:pt x="1210" y="912"/>
                  </a:lnTo>
                  <a:lnTo>
                    <a:pt x="1094" y="947"/>
                  </a:lnTo>
                  <a:lnTo>
                    <a:pt x="983" y="990"/>
                  </a:lnTo>
                  <a:lnTo>
                    <a:pt x="970" y="1140"/>
                  </a:lnTo>
                  <a:lnTo>
                    <a:pt x="952" y="1306"/>
                  </a:lnTo>
                  <a:lnTo>
                    <a:pt x="940" y="1422"/>
                  </a:lnTo>
                  <a:lnTo>
                    <a:pt x="1024" y="1394"/>
                  </a:lnTo>
                  <a:lnTo>
                    <a:pt x="1107" y="1375"/>
                  </a:lnTo>
                  <a:lnTo>
                    <a:pt x="1260" y="1375"/>
                  </a:lnTo>
                  <a:lnTo>
                    <a:pt x="1301" y="1407"/>
                  </a:lnTo>
                  <a:lnTo>
                    <a:pt x="1318" y="1456"/>
                  </a:lnTo>
                  <a:lnTo>
                    <a:pt x="1316" y="1514"/>
                  </a:lnTo>
                  <a:lnTo>
                    <a:pt x="1296" y="1569"/>
                  </a:lnTo>
                  <a:lnTo>
                    <a:pt x="1261" y="1632"/>
                  </a:lnTo>
                  <a:lnTo>
                    <a:pt x="1243" y="1658"/>
                  </a:lnTo>
                  <a:lnTo>
                    <a:pt x="1223" y="1683"/>
                  </a:lnTo>
                  <a:lnTo>
                    <a:pt x="1202" y="1706"/>
                  </a:lnTo>
                  <a:lnTo>
                    <a:pt x="1177" y="1728"/>
                  </a:lnTo>
                  <a:lnTo>
                    <a:pt x="1149" y="1749"/>
                  </a:lnTo>
                  <a:lnTo>
                    <a:pt x="1117" y="1771"/>
                  </a:lnTo>
                  <a:lnTo>
                    <a:pt x="1059" y="1779"/>
                  </a:lnTo>
                  <a:lnTo>
                    <a:pt x="1016" y="1746"/>
                  </a:lnTo>
                  <a:lnTo>
                    <a:pt x="1006" y="1693"/>
                  </a:lnTo>
                  <a:lnTo>
                    <a:pt x="1016" y="1668"/>
                  </a:lnTo>
                  <a:lnTo>
                    <a:pt x="1041" y="1645"/>
                  </a:lnTo>
                  <a:lnTo>
                    <a:pt x="1121" y="1625"/>
                  </a:lnTo>
                  <a:lnTo>
                    <a:pt x="1200" y="1581"/>
                  </a:lnTo>
                  <a:lnTo>
                    <a:pt x="1250" y="1508"/>
                  </a:lnTo>
                  <a:lnTo>
                    <a:pt x="1255" y="1465"/>
                  </a:lnTo>
                  <a:lnTo>
                    <a:pt x="1240" y="1433"/>
                  </a:lnTo>
                  <a:lnTo>
                    <a:pt x="1160" y="1418"/>
                  </a:lnTo>
                  <a:lnTo>
                    <a:pt x="1087" y="1427"/>
                  </a:lnTo>
                  <a:lnTo>
                    <a:pt x="1015" y="1450"/>
                  </a:lnTo>
                  <a:lnTo>
                    <a:pt x="937" y="1480"/>
                  </a:lnTo>
                  <a:lnTo>
                    <a:pt x="922" y="1693"/>
                  </a:lnTo>
                  <a:lnTo>
                    <a:pt x="912" y="1726"/>
                  </a:lnTo>
                  <a:lnTo>
                    <a:pt x="890" y="1749"/>
                  </a:lnTo>
                  <a:lnTo>
                    <a:pt x="834" y="1763"/>
                  </a:lnTo>
                  <a:lnTo>
                    <a:pt x="783" y="1736"/>
                  </a:lnTo>
                  <a:lnTo>
                    <a:pt x="765" y="1675"/>
                  </a:lnTo>
                  <a:lnTo>
                    <a:pt x="783" y="1572"/>
                  </a:lnTo>
                  <a:lnTo>
                    <a:pt x="811" y="1485"/>
                  </a:lnTo>
                  <a:lnTo>
                    <a:pt x="857" y="1294"/>
                  </a:lnTo>
                  <a:lnTo>
                    <a:pt x="890" y="1033"/>
                  </a:lnTo>
                  <a:lnTo>
                    <a:pt x="826" y="1064"/>
                  </a:lnTo>
                  <a:lnTo>
                    <a:pt x="760" y="1099"/>
                  </a:lnTo>
                  <a:lnTo>
                    <a:pt x="692" y="1134"/>
                  </a:lnTo>
                  <a:lnTo>
                    <a:pt x="619" y="1170"/>
                  </a:lnTo>
                  <a:lnTo>
                    <a:pt x="584" y="1157"/>
                  </a:lnTo>
                  <a:lnTo>
                    <a:pt x="581" y="1139"/>
                  </a:lnTo>
                  <a:lnTo>
                    <a:pt x="596" y="112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1" name="Freeform 42"/>
            <p:cNvSpPr>
              <a:spLocks/>
            </p:cNvSpPr>
            <p:nvPr/>
          </p:nvSpPr>
          <p:spPr bwMode="auto">
            <a:xfrm>
              <a:off x="4964" y="1233"/>
              <a:ext cx="187" cy="173"/>
            </a:xfrm>
            <a:custGeom>
              <a:avLst/>
              <a:gdLst>
                <a:gd name="T0" fmla="*/ 318 w 374"/>
                <a:gd name="T1" fmla="*/ 10 h 346"/>
                <a:gd name="T2" fmla="*/ 206 w 374"/>
                <a:gd name="T3" fmla="*/ 0 h 346"/>
                <a:gd name="T4" fmla="*/ 93 w 374"/>
                <a:gd name="T5" fmla="*/ 10 h 346"/>
                <a:gd name="T6" fmla="*/ 67 w 374"/>
                <a:gd name="T7" fmla="*/ 2 h 346"/>
                <a:gd name="T8" fmla="*/ 43 w 374"/>
                <a:gd name="T9" fmla="*/ 22 h 346"/>
                <a:gd name="T10" fmla="*/ 35 w 374"/>
                <a:gd name="T11" fmla="*/ 50 h 346"/>
                <a:gd name="T12" fmla="*/ 14 w 374"/>
                <a:gd name="T13" fmla="*/ 103 h 346"/>
                <a:gd name="T14" fmla="*/ 0 w 374"/>
                <a:gd name="T15" fmla="*/ 166 h 346"/>
                <a:gd name="T16" fmla="*/ 5 w 374"/>
                <a:gd name="T17" fmla="*/ 186 h 346"/>
                <a:gd name="T18" fmla="*/ 22 w 374"/>
                <a:gd name="T19" fmla="*/ 196 h 346"/>
                <a:gd name="T20" fmla="*/ 38 w 374"/>
                <a:gd name="T21" fmla="*/ 245 h 346"/>
                <a:gd name="T22" fmla="*/ 68 w 374"/>
                <a:gd name="T23" fmla="*/ 288 h 346"/>
                <a:gd name="T24" fmla="*/ 86 w 374"/>
                <a:gd name="T25" fmla="*/ 307 h 346"/>
                <a:gd name="T26" fmla="*/ 106 w 374"/>
                <a:gd name="T27" fmla="*/ 323 h 346"/>
                <a:gd name="T28" fmla="*/ 154 w 374"/>
                <a:gd name="T29" fmla="*/ 346 h 346"/>
                <a:gd name="T30" fmla="*/ 264 w 374"/>
                <a:gd name="T31" fmla="*/ 333 h 346"/>
                <a:gd name="T32" fmla="*/ 318 w 374"/>
                <a:gd name="T33" fmla="*/ 275 h 346"/>
                <a:gd name="T34" fmla="*/ 353 w 374"/>
                <a:gd name="T35" fmla="*/ 207 h 346"/>
                <a:gd name="T36" fmla="*/ 374 w 374"/>
                <a:gd name="T37" fmla="*/ 47 h 346"/>
                <a:gd name="T38" fmla="*/ 355 w 374"/>
                <a:gd name="T39" fmla="*/ 30 h 346"/>
                <a:gd name="T40" fmla="*/ 297 w 374"/>
                <a:gd name="T41" fmla="*/ 80 h 346"/>
                <a:gd name="T42" fmla="*/ 283 w 374"/>
                <a:gd name="T43" fmla="*/ 186 h 346"/>
                <a:gd name="T44" fmla="*/ 264 w 374"/>
                <a:gd name="T45" fmla="*/ 230 h 346"/>
                <a:gd name="T46" fmla="*/ 247 w 374"/>
                <a:gd name="T47" fmla="*/ 250 h 346"/>
                <a:gd name="T48" fmla="*/ 225 w 374"/>
                <a:gd name="T49" fmla="*/ 270 h 346"/>
                <a:gd name="T50" fmla="*/ 154 w 374"/>
                <a:gd name="T51" fmla="*/ 295 h 346"/>
                <a:gd name="T52" fmla="*/ 105 w 374"/>
                <a:gd name="T53" fmla="*/ 267 h 346"/>
                <a:gd name="T54" fmla="*/ 73 w 374"/>
                <a:gd name="T55" fmla="*/ 222 h 346"/>
                <a:gd name="T56" fmla="*/ 62 w 374"/>
                <a:gd name="T57" fmla="*/ 166 h 346"/>
                <a:gd name="T58" fmla="*/ 67 w 374"/>
                <a:gd name="T59" fmla="*/ 106 h 346"/>
                <a:gd name="T60" fmla="*/ 85 w 374"/>
                <a:gd name="T61" fmla="*/ 67 h 346"/>
                <a:gd name="T62" fmla="*/ 96 w 374"/>
                <a:gd name="T63" fmla="*/ 62 h 346"/>
                <a:gd name="T64" fmla="*/ 182 w 374"/>
                <a:gd name="T65" fmla="*/ 57 h 346"/>
                <a:gd name="T66" fmla="*/ 265 w 374"/>
                <a:gd name="T67" fmla="*/ 75 h 346"/>
                <a:gd name="T68" fmla="*/ 326 w 374"/>
                <a:gd name="T69" fmla="*/ 43 h 346"/>
                <a:gd name="T70" fmla="*/ 318 w 374"/>
                <a:gd name="T71" fmla="*/ 10 h 346"/>
                <a:gd name="T72" fmla="*/ 318 w 374"/>
                <a:gd name="T73" fmla="*/ 10 h 34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4"/>
                <a:gd name="T112" fmla="*/ 0 h 346"/>
                <a:gd name="T113" fmla="*/ 374 w 374"/>
                <a:gd name="T114" fmla="*/ 346 h 34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4" h="346">
                  <a:moveTo>
                    <a:pt x="318" y="10"/>
                  </a:moveTo>
                  <a:lnTo>
                    <a:pt x="206" y="0"/>
                  </a:lnTo>
                  <a:lnTo>
                    <a:pt x="93" y="10"/>
                  </a:lnTo>
                  <a:lnTo>
                    <a:pt x="67" y="2"/>
                  </a:lnTo>
                  <a:lnTo>
                    <a:pt x="43" y="22"/>
                  </a:lnTo>
                  <a:lnTo>
                    <a:pt x="35" y="50"/>
                  </a:lnTo>
                  <a:lnTo>
                    <a:pt x="14" y="103"/>
                  </a:lnTo>
                  <a:lnTo>
                    <a:pt x="0" y="166"/>
                  </a:lnTo>
                  <a:lnTo>
                    <a:pt x="5" y="186"/>
                  </a:lnTo>
                  <a:lnTo>
                    <a:pt x="22" y="196"/>
                  </a:lnTo>
                  <a:lnTo>
                    <a:pt x="38" y="245"/>
                  </a:lnTo>
                  <a:lnTo>
                    <a:pt x="68" y="288"/>
                  </a:lnTo>
                  <a:lnTo>
                    <a:pt x="86" y="307"/>
                  </a:lnTo>
                  <a:lnTo>
                    <a:pt x="106" y="323"/>
                  </a:lnTo>
                  <a:lnTo>
                    <a:pt x="154" y="346"/>
                  </a:lnTo>
                  <a:lnTo>
                    <a:pt x="264" y="333"/>
                  </a:lnTo>
                  <a:lnTo>
                    <a:pt x="318" y="275"/>
                  </a:lnTo>
                  <a:lnTo>
                    <a:pt x="353" y="207"/>
                  </a:lnTo>
                  <a:lnTo>
                    <a:pt x="374" y="47"/>
                  </a:lnTo>
                  <a:lnTo>
                    <a:pt x="355" y="30"/>
                  </a:lnTo>
                  <a:lnTo>
                    <a:pt x="297" y="80"/>
                  </a:lnTo>
                  <a:lnTo>
                    <a:pt x="283" y="186"/>
                  </a:lnTo>
                  <a:lnTo>
                    <a:pt x="264" y="230"/>
                  </a:lnTo>
                  <a:lnTo>
                    <a:pt x="247" y="250"/>
                  </a:lnTo>
                  <a:lnTo>
                    <a:pt x="225" y="270"/>
                  </a:lnTo>
                  <a:lnTo>
                    <a:pt x="154" y="295"/>
                  </a:lnTo>
                  <a:lnTo>
                    <a:pt x="105" y="267"/>
                  </a:lnTo>
                  <a:lnTo>
                    <a:pt x="73" y="222"/>
                  </a:lnTo>
                  <a:lnTo>
                    <a:pt x="62" y="166"/>
                  </a:lnTo>
                  <a:lnTo>
                    <a:pt x="67" y="106"/>
                  </a:lnTo>
                  <a:lnTo>
                    <a:pt x="85" y="67"/>
                  </a:lnTo>
                  <a:lnTo>
                    <a:pt x="96" y="62"/>
                  </a:lnTo>
                  <a:lnTo>
                    <a:pt x="182" y="57"/>
                  </a:lnTo>
                  <a:lnTo>
                    <a:pt x="265" y="75"/>
                  </a:lnTo>
                  <a:lnTo>
                    <a:pt x="326" y="43"/>
                  </a:lnTo>
                  <a:lnTo>
                    <a:pt x="318" y="1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2" name="Freeform 43"/>
            <p:cNvSpPr>
              <a:spLocks/>
            </p:cNvSpPr>
            <p:nvPr/>
          </p:nvSpPr>
          <p:spPr bwMode="auto">
            <a:xfrm>
              <a:off x="5097" y="1238"/>
              <a:ext cx="54" cy="35"/>
            </a:xfrm>
            <a:custGeom>
              <a:avLst/>
              <a:gdLst>
                <a:gd name="T0" fmla="*/ 53 w 109"/>
                <a:gd name="T1" fmla="*/ 0 h 70"/>
                <a:gd name="T2" fmla="*/ 73 w 109"/>
                <a:gd name="T3" fmla="*/ 0 h 70"/>
                <a:gd name="T4" fmla="*/ 101 w 109"/>
                <a:gd name="T5" fmla="*/ 9 h 70"/>
                <a:gd name="T6" fmla="*/ 109 w 109"/>
                <a:gd name="T7" fmla="*/ 37 h 70"/>
                <a:gd name="T8" fmla="*/ 32 w 109"/>
                <a:gd name="T9" fmla="*/ 70 h 70"/>
                <a:gd name="T10" fmla="*/ 0 w 109"/>
                <a:gd name="T11" fmla="*/ 65 h 70"/>
                <a:gd name="T12" fmla="*/ 53 w 109"/>
                <a:gd name="T13" fmla="*/ 0 h 70"/>
                <a:gd name="T14" fmla="*/ 53 w 109"/>
                <a:gd name="T15" fmla="*/ 0 h 70"/>
                <a:gd name="T16" fmla="*/ 0 60000 65536"/>
                <a:gd name="T17" fmla="*/ 0 60000 65536"/>
                <a:gd name="T18" fmla="*/ 0 60000 65536"/>
                <a:gd name="T19" fmla="*/ 0 60000 65536"/>
                <a:gd name="T20" fmla="*/ 0 60000 65536"/>
                <a:gd name="T21" fmla="*/ 0 60000 65536"/>
                <a:gd name="T22" fmla="*/ 0 60000 65536"/>
                <a:gd name="T23" fmla="*/ 0 60000 65536"/>
                <a:gd name="T24" fmla="*/ 0 w 109"/>
                <a:gd name="T25" fmla="*/ 0 h 70"/>
                <a:gd name="T26" fmla="*/ 109 w 109"/>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 h="70">
                  <a:moveTo>
                    <a:pt x="53" y="0"/>
                  </a:moveTo>
                  <a:lnTo>
                    <a:pt x="73" y="0"/>
                  </a:lnTo>
                  <a:lnTo>
                    <a:pt x="101" y="9"/>
                  </a:lnTo>
                  <a:lnTo>
                    <a:pt x="109" y="37"/>
                  </a:lnTo>
                  <a:lnTo>
                    <a:pt x="32" y="70"/>
                  </a:lnTo>
                  <a:lnTo>
                    <a:pt x="0" y="65"/>
                  </a:lnTo>
                  <a:lnTo>
                    <a:pt x="5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3" name="Freeform 44"/>
            <p:cNvSpPr>
              <a:spLocks/>
            </p:cNvSpPr>
            <p:nvPr/>
          </p:nvSpPr>
          <p:spPr bwMode="auto">
            <a:xfrm>
              <a:off x="4895" y="1922"/>
              <a:ext cx="286" cy="554"/>
            </a:xfrm>
            <a:custGeom>
              <a:avLst/>
              <a:gdLst>
                <a:gd name="T0" fmla="*/ 280 w 573"/>
                <a:gd name="T1" fmla="*/ 861 h 1107"/>
                <a:gd name="T2" fmla="*/ 307 w 573"/>
                <a:gd name="T3" fmla="*/ 917 h 1107"/>
                <a:gd name="T4" fmla="*/ 335 w 573"/>
                <a:gd name="T5" fmla="*/ 986 h 1107"/>
                <a:gd name="T6" fmla="*/ 350 w 573"/>
                <a:gd name="T7" fmla="*/ 1049 h 1107"/>
                <a:gd name="T8" fmla="*/ 346 w 573"/>
                <a:gd name="T9" fmla="*/ 1072 h 1107"/>
                <a:gd name="T10" fmla="*/ 333 w 573"/>
                <a:gd name="T11" fmla="*/ 1089 h 1107"/>
                <a:gd name="T12" fmla="*/ 298 w 573"/>
                <a:gd name="T13" fmla="*/ 1107 h 1107"/>
                <a:gd name="T14" fmla="*/ 267 w 573"/>
                <a:gd name="T15" fmla="*/ 1102 h 1107"/>
                <a:gd name="T16" fmla="*/ 237 w 573"/>
                <a:gd name="T17" fmla="*/ 1063 h 1107"/>
                <a:gd name="T18" fmla="*/ 209 w 573"/>
                <a:gd name="T19" fmla="*/ 976 h 1107"/>
                <a:gd name="T20" fmla="*/ 187 w 573"/>
                <a:gd name="T21" fmla="*/ 897 h 1107"/>
                <a:gd name="T22" fmla="*/ 158 w 573"/>
                <a:gd name="T23" fmla="*/ 789 h 1107"/>
                <a:gd name="T24" fmla="*/ 139 w 573"/>
                <a:gd name="T25" fmla="*/ 728 h 1107"/>
                <a:gd name="T26" fmla="*/ 121 w 573"/>
                <a:gd name="T27" fmla="*/ 665 h 1107"/>
                <a:gd name="T28" fmla="*/ 101 w 573"/>
                <a:gd name="T29" fmla="*/ 599 h 1107"/>
                <a:gd name="T30" fmla="*/ 83 w 573"/>
                <a:gd name="T31" fmla="*/ 533 h 1107"/>
                <a:gd name="T32" fmla="*/ 65 w 573"/>
                <a:gd name="T33" fmla="*/ 467 h 1107"/>
                <a:gd name="T34" fmla="*/ 47 w 573"/>
                <a:gd name="T35" fmla="*/ 402 h 1107"/>
                <a:gd name="T36" fmla="*/ 18 w 573"/>
                <a:gd name="T37" fmla="*/ 284 h 1107"/>
                <a:gd name="T38" fmla="*/ 0 w 573"/>
                <a:gd name="T39" fmla="*/ 127 h 1107"/>
                <a:gd name="T40" fmla="*/ 10 w 573"/>
                <a:gd name="T41" fmla="*/ 107 h 1107"/>
                <a:gd name="T42" fmla="*/ 25 w 573"/>
                <a:gd name="T43" fmla="*/ 101 h 1107"/>
                <a:gd name="T44" fmla="*/ 53 w 573"/>
                <a:gd name="T45" fmla="*/ 126 h 1107"/>
                <a:gd name="T46" fmla="*/ 78 w 573"/>
                <a:gd name="T47" fmla="*/ 286 h 1107"/>
                <a:gd name="T48" fmla="*/ 93 w 573"/>
                <a:gd name="T49" fmla="*/ 339 h 1107"/>
                <a:gd name="T50" fmla="*/ 111 w 573"/>
                <a:gd name="T51" fmla="*/ 394 h 1107"/>
                <a:gd name="T52" fmla="*/ 131 w 573"/>
                <a:gd name="T53" fmla="*/ 447 h 1107"/>
                <a:gd name="T54" fmla="*/ 153 w 573"/>
                <a:gd name="T55" fmla="*/ 501 h 1107"/>
                <a:gd name="T56" fmla="*/ 176 w 573"/>
                <a:gd name="T57" fmla="*/ 556 h 1107"/>
                <a:gd name="T58" fmla="*/ 201 w 573"/>
                <a:gd name="T59" fmla="*/ 607 h 1107"/>
                <a:gd name="T60" fmla="*/ 225 w 573"/>
                <a:gd name="T61" fmla="*/ 659 h 1107"/>
                <a:gd name="T62" fmla="*/ 252 w 573"/>
                <a:gd name="T63" fmla="*/ 707 h 1107"/>
                <a:gd name="T64" fmla="*/ 268 w 573"/>
                <a:gd name="T65" fmla="*/ 647 h 1107"/>
                <a:gd name="T66" fmla="*/ 297 w 573"/>
                <a:gd name="T67" fmla="*/ 563 h 1107"/>
                <a:gd name="T68" fmla="*/ 313 w 573"/>
                <a:gd name="T69" fmla="*/ 513 h 1107"/>
                <a:gd name="T70" fmla="*/ 333 w 573"/>
                <a:gd name="T71" fmla="*/ 462 h 1107"/>
                <a:gd name="T72" fmla="*/ 353 w 573"/>
                <a:gd name="T73" fmla="*/ 407 h 1107"/>
                <a:gd name="T74" fmla="*/ 374 w 573"/>
                <a:gd name="T75" fmla="*/ 352 h 1107"/>
                <a:gd name="T76" fmla="*/ 396 w 573"/>
                <a:gd name="T77" fmla="*/ 298 h 1107"/>
                <a:gd name="T78" fmla="*/ 417 w 573"/>
                <a:gd name="T79" fmla="*/ 245 h 1107"/>
                <a:gd name="T80" fmla="*/ 439 w 573"/>
                <a:gd name="T81" fmla="*/ 195 h 1107"/>
                <a:gd name="T82" fmla="*/ 459 w 573"/>
                <a:gd name="T83" fmla="*/ 147 h 1107"/>
                <a:gd name="T84" fmla="*/ 479 w 573"/>
                <a:gd name="T85" fmla="*/ 104 h 1107"/>
                <a:gd name="T86" fmla="*/ 495 w 573"/>
                <a:gd name="T87" fmla="*/ 68 h 1107"/>
                <a:gd name="T88" fmla="*/ 523 w 573"/>
                <a:gd name="T89" fmla="*/ 16 h 1107"/>
                <a:gd name="T90" fmla="*/ 540 w 573"/>
                <a:gd name="T91" fmla="*/ 1 h 1107"/>
                <a:gd name="T92" fmla="*/ 558 w 573"/>
                <a:gd name="T93" fmla="*/ 0 h 1107"/>
                <a:gd name="T94" fmla="*/ 573 w 573"/>
                <a:gd name="T95" fmla="*/ 33 h 1107"/>
                <a:gd name="T96" fmla="*/ 550 w 573"/>
                <a:gd name="T97" fmla="*/ 104 h 1107"/>
                <a:gd name="T98" fmla="*/ 527 w 573"/>
                <a:gd name="T99" fmla="*/ 164 h 1107"/>
                <a:gd name="T100" fmla="*/ 499 w 573"/>
                <a:gd name="T101" fmla="*/ 233 h 1107"/>
                <a:gd name="T102" fmla="*/ 470 w 573"/>
                <a:gd name="T103" fmla="*/ 304 h 1107"/>
                <a:gd name="T104" fmla="*/ 446 w 573"/>
                <a:gd name="T105" fmla="*/ 372 h 1107"/>
                <a:gd name="T106" fmla="*/ 424 w 573"/>
                <a:gd name="T107" fmla="*/ 427 h 1107"/>
                <a:gd name="T108" fmla="*/ 411 w 573"/>
                <a:gd name="T109" fmla="*/ 465 h 1107"/>
                <a:gd name="T110" fmla="*/ 396 w 573"/>
                <a:gd name="T111" fmla="*/ 510 h 1107"/>
                <a:gd name="T112" fmla="*/ 376 w 573"/>
                <a:gd name="T113" fmla="*/ 568 h 1107"/>
                <a:gd name="T114" fmla="*/ 355 w 573"/>
                <a:gd name="T115" fmla="*/ 632 h 1107"/>
                <a:gd name="T116" fmla="*/ 333 w 573"/>
                <a:gd name="T117" fmla="*/ 698 h 1107"/>
                <a:gd name="T118" fmla="*/ 313 w 573"/>
                <a:gd name="T119" fmla="*/ 761 h 1107"/>
                <a:gd name="T120" fmla="*/ 297 w 573"/>
                <a:gd name="T121" fmla="*/ 813 h 1107"/>
                <a:gd name="T122" fmla="*/ 280 w 573"/>
                <a:gd name="T123" fmla="*/ 861 h 1107"/>
                <a:gd name="T124" fmla="*/ 280 w 573"/>
                <a:gd name="T125" fmla="*/ 861 h 110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3"/>
                <a:gd name="T190" fmla="*/ 0 h 1107"/>
                <a:gd name="T191" fmla="*/ 573 w 573"/>
                <a:gd name="T192" fmla="*/ 1107 h 110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3" h="1107">
                  <a:moveTo>
                    <a:pt x="280" y="861"/>
                  </a:moveTo>
                  <a:lnTo>
                    <a:pt x="307" y="917"/>
                  </a:lnTo>
                  <a:lnTo>
                    <a:pt x="335" y="986"/>
                  </a:lnTo>
                  <a:lnTo>
                    <a:pt x="350" y="1049"/>
                  </a:lnTo>
                  <a:lnTo>
                    <a:pt x="346" y="1072"/>
                  </a:lnTo>
                  <a:lnTo>
                    <a:pt x="333" y="1089"/>
                  </a:lnTo>
                  <a:lnTo>
                    <a:pt x="298" y="1107"/>
                  </a:lnTo>
                  <a:lnTo>
                    <a:pt x="267" y="1102"/>
                  </a:lnTo>
                  <a:lnTo>
                    <a:pt x="237" y="1063"/>
                  </a:lnTo>
                  <a:lnTo>
                    <a:pt x="209" y="976"/>
                  </a:lnTo>
                  <a:lnTo>
                    <a:pt x="187" y="897"/>
                  </a:lnTo>
                  <a:lnTo>
                    <a:pt x="158" y="789"/>
                  </a:lnTo>
                  <a:lnTo>
                    <a:pt x="139" y="728"/>
                  </a:lnTo>
                  <a:lnTo>
                    <a:pt x="121" y="665"/>
                  </a:lnTo>
                  <a:lnTo>
                    <a:pt x="101" y="599"/>
                  </a:lnTo>
                  <a:lnTo>
                    <a:pt x="83" y="533"/>
                  </a:lnTo>
                  <a:lnTo>
                    <a:pt x="65" y="467"/>
                  </a:lnTo>
                  <a:lnTo>
                    <a:pt x="47" y="402"/>
                  </a:lnTo>
                  <a:lnTo>
                    <a:pt x="18" y="284"/>
                  </a:lnTo>
                  <a:lnTo>
                    <a:pt x="0" y="127"/>
                  </a:lnTo>
                  <a:lnTo>
                    <a:pt x="10" y="107"/>
                  </a:lnTo>
                  <a:lnTo>
                    <a:pt x="25" y="101"/>
                  </a:lnTo>
                  <a:lnTo>
                    <a:pt x="53" y="126"/>
                  </a:lnTo>
                  <a:lnTo>
                    <a:pt x="78" y="286"/>
                  </a:lnTo>
                  <a:lnTo>
                    <a:pt x="93" y="339"/>
                  </a:lnTo>
                  <a:lnTo>
                    <a:pt x="111" y="394"/>
                  </a:lnTo>
                  <a:lnTo>
                    <a:pt x="131" y="447"/>
                  </a:lnTo>
                  <a:lnTo>
                    <a:pt x="153" y="501"/>
                  </a:lnTo>
                  <a:lnTo>
                    <a:pt x="176" y="556"/>
                  </a:lnTo>
                  <a:lnTo>
                    <a:pt x="201" y="607"/>
                  </a:lnTo>
                  <a:lnTo>
                    <a:pt x="225" y="659"/>
                  </a:lnTo>
                  <a:lnTo>
                    <a:pt x="252" y="707"/>
                  </a:lnTo>
                  <a:lnTo>
                    <a:pt x="268" y="647"/>
                  </a:lnTo>
                  <a:lnTo>
                    <a:pt x="297" y="563"/>
                  </a:lnTo>
                  <a:lnTo>
                    <a:pt x="313" y="513"/>
                  </a:lnTo>
                  <a:lnTo>
                    <a:pt x="333" y="462"/>
                  </a:lnTo>
                  <a:lnTo>
                    <a:pt x="353" y="407"/>
                  </a:lnTo>
                  <a:lnTo>
                    <a:pt x="374" y="352"/>
                  </a:lnTo>
                  <a:lnTo>
                    <a:pt x="396" y="298"/>
                  </a:lnTo>
                  <a:lnTo>
                    <a:pt x="417" y="245"/>
                  </a:lnTo>
                  <a:lnTo>
                    <a:pt x="439" y="195"/>
                  </a:lnTo>
                  <a:lnTo>
                    <a:pt x="459" y="147"/>
                  </a:lnTo>
                  <a:lnTo>
                    <a:pt x="479" y="104"/>
                  </a:lnTo>
                  <a:lnTo>
                    <a:pt x="495" y="68"/>
                  </a:lnTo>
                  <a:lnTo>
                    <a:pt x="523" y="16"/>
                  </a:lnTo>
                  <a:lnTo>
                    <a:pt x="540" y="1"/>
                  </a:lnTo>
                  <a:lnTo>
                    <a:pt x="558" y="0"/>
                  </a:lnTo>
                  <a:lnTo>
                    <a:pt x="573" y="33"/>
                  </a:lnTo>
                  <a:lnTo>
                    <a:pt x="550" y="104"/>
                  </a:lnTo>
                  <a:lnTo>
                    <a:pt x="527" y="164"/>
                  </a:lnTo>
                  <a:lnTo>
                    <a:pt x="499" y="233"/>
                  </a:lnTo>
                  <a:lnTo>
                    <a:pt x="470" y="304"/>
                  </a:lnTo>
                  <a:lnTo>
                    <a:pt x="446" y="372"/>
                  </a:lnTo>
                  <a:lnTo>
                    <a:pt x="424" y="427"/>
                  </a:lnTo>
                  <a:lnTo>
                    <a:pt x="411" y="465"/>
                  </a:lnTo>
                  <a:lnTo>
                    <a:pt x="396" y="510"/>
                  </a:lnTo>
                  <a:lnTo>
                    <a:pt x="376" y="568"/>
                  </a:lnTo>
                  <a:lnTo>
                    <a:pt x="355" y="632"/>
                  </a:lnTo>
                  <a:lnTo>
                    <a:pt x="333" y="698"/>
                  </a:lnTo>
                  <a:lnTo>
                    <a:pt x="313" y="761"/>
                  </a:lnTo>
                  <a:lnTo>
                    <a:pt x="297" y="813"/>
                  </a:lnTo>
                  <a:lnTo>
                    <a:pt x="280" y="86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4" name="Freeform 45"/>
            <p:cNvSpPr>
              <a:spLocks/>
            </p:cNvSpPr>
            <p:nvPr/>
          </p:nvSpPr>
          <p:spPr bwMode="auto">
            <a:xfrm>
              <a:off x="4966" y="2049"/>
              <a:ext cx="112" cy="225"/>
            </a:xfrm>
            <a:custGeom>
              <a:avLst/>
              <a:gdLst>
                <a:gd name="T0" fmla="*/ 177 w 223"/>
                <a:gd name="T1" fmla="*/ 59 h 448"/>
                <a:gd name="T2" fmla="*/ 223 w 223"/>
                <a:gd name="T3" fmla="*/ 309 h 448"/>
                <a:gd name="T4" fmla="*/ 218 w 223"/>
                <a:gd name="T5" fmla="*/ 331 h 448"/>
                <a:gd name="T6" fmla="*/ 202 w 223"/>
                <a:gd name="T7" fmla="*/ 341 h 448"/>
                <a:gd name="T8" fmla="*/ 172 w 223"/>
                <a:gd name="T9" fmla="*/ 319 h 448"/>
                <a:gd name="T10" fmla="*/ 140 w 223"/>
                <a:gd name="T11" fmla="*/ 149 h 448"/>
                <a:gd name="T12" fmla="*/ 51 w 223"/>
                <a:gd name="T13" fmla="*/ 423 h 448"/>
                <a:gd name="T14" fmla="*/ 43 w 223"/>
                <a:gd name="T15" fmla="*/ 443 h 448"/>
                <a:gd name="T16" fmla="*/ 23 w 223"/>
                <a:gd name="T17" fmla="*/ 448 h 448"/>
                <a:gd name="T18" fmla="*/ 0 w 223"/>
                <a:gd name="T19" fmla="*/ 420 h 448"/>
                <a:gd name="T20" fmla="*/ 11 w 223"/>
                <a:gd name="T21" fmla="*/ 314 h 448"/>
                <a:gd name="T22" fmla="*/ 28 w 223"/>
                <a:gd name="T23" fmla="*/ 221 h 448"/>
                <a:gd name="T24" fmla="*/ 53 w 223"/>
                <a:gd name="T25" fmla="*/ 129 h 448"/>
                <a:gd name="T26" fmla="*/ 86 w 223"/>
                <a:gd name="T27" fmla="*/ 28 h 448"/>
                <a:gd name="T28" fmla="*/ 97 w 223"/>
                <a:gd name="T29" fmla="*/ 10 h 448"/>
                <a:gd name="T30" fmla="*/ 112 w 223"/>
                <a:gd name="T31" fmla="*/ 0 h 448"/>
                <a:gd name="T32" fmla="*/ 147 w 223"/>
                <a:gd name="T33" fmla="*/ 0 h 448"/>
                <a:gd name="T34" fmla="*/ 173 w 223"/>
                <a:gd name="T35" fmla="*/ 21 h 448"/>
                <a:gd name="T36" fmla="*/ 177 w 223"/>
                <a:gd name="T37" fmla="*/ 59 h 448"/>
                <a:gd name="T38" fmla="*/ 177 w 223"/>
                <a:gd name="T39" fmla="*/ 59 h 4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3"/>
                <a:gd name="T61" fmla="*/ 0 h 448"/>
                <a:gd name="T62" fmla="*/ 223 w 223"/>
                <a:gd name="T63" fmla="*/ 448 h 4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3" h="448">
                  <a:moveTo>
                    <a:pt x="177" y="59"/>
                  </a:moveTo>
                  <a:lnTo>
                    <a:pt x="223" y="309"/>
                  </a:lnTo>
                  <a:lnTo>
                    <a:pt x="218" y="331"/>
                  </a:lnTo>
                  <a:lnTo>
                    <a:pt x="202" y="341"/>
                  </a:lnTo>
                  <a:lnTo>
                    <a:pt x="172" y="319"/>
                  </a:lnTo>
                  <a:lnTo>
                    <a:pt x="140" y="149"/>
                  </a:lnTo>
                  <a:lnTo>
                    <a:pt x="51" y="423"/>
                  </a:lnTo>
                  <a:lnTo>
                    <a:pt x="43" y="443"/>
                  </a:lnTo>
                  <a:lnTo>
                    <a:pt x="23" y="448"/>
                  </a:lnTo>
                  <a:lnTo>
                    <a:pt x="0" y="420"/>
                  </a:lnTo>
                  <a:lnTo>
                    <a:pt x="11" y="314"/>
                  </a:lnTo>
                  <a:lnTo>
                    <a:pt x="28" y="221"/>
                  </a:lnTo>
                  <a:lnTo>
                    <a:pt x="53" y="129"/>
                  </a:lnTo>
                  <a:lnTo>
                    <a:pt x="86" y="28"/>
                  </a:lnTo>
                  <a:lnTo>
                    <a:pt x="97" y="10"/>
                  </a:lnTo>
                  <a:lnTo>
                    <a:pt x="112" y="0"/>
                  </a:lnTo>
                  <a:lnTo>
                    <a:pt x="147" y="0"/>
                  </a:lnTo>
                  <a:lnTo>
                    <a:pt x="173" y="21"/>
                  </a:lnTo>
                  <a:lnTo>
                    <a:pt x="177" y="5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5" name="Freeform 46"/>
            <p:cNvSpPr>
              <a:spLocks/>
            </p:cNvSpPr>
            <p:nvPr/>
          </p:nvSpPr>
          <p:spPr bwMode="auto">
            <a:xfrm>
              <a:off x="4704" y="1838"/>
              <a:ext cx="989" cy="1008"/>
            </a:xfrm>
            <a:custGeom>
              <a:avLst/>
              <a:gdLst>
                <a:gd name="T0" fmla="*/ 1757 w 1979"/>
                <a:gd name="T1" fmla="*/ 525 h 2017"/>
                <a:gd name="T2" fmla="*/ 1880 w 1979"/>
                <a:gd name="T3" fmla="*/ 721 h 2017"/>
                <a:gd name="T4" fmla="*/ 1868 w 1979"/>
                <a:gd name="T5" fmla="*/ 883 h 2017"/>
                <a:gd name="T6" fmla="*/ 1805 w 1979"/>
                <a:gd name="T7" fmla="*/ 855 h 2017"/>
                <a:gd name="T8" fmla="*/ 1722 w 1979"/>
                <a:gd name="T9" fmla="*/ 631 h 2017"/>
                <a:gd name="T10" fmla="*/ 1659 w 1979"/>
                <a:gd name="T11" fmla="*/ 522 h 2017"/>
                <a:gd name="T12" fmla="*/ 1688 w 1979"/>
                <a:gd name="T13" fmla="*/ 858 h 2017"/>
                <a:gd name="T14" fmla="*/ 1611 w 1979"/>
                <a:gd name="T15" fmla="*/ 825 h 2017"/>
                <a:gd name="T16" fmla="*/ 1580 w 1979"/>
                <a:gd name="T17" fmla="*/ 525 h 2017"/>
                <a:gd name="T18" fmla="*/ 1532 w 1979"/>
                <a:gd name="T19" fmla="*/ 512 h 2017"/>
                <a:gd name="T20" fmla="*/ 1462 w 1979"/>
                <a:gd name="T21" fmla="*/ 557 h 2017"/>
                <a:gd name="T22" fmla="*/ 1447 w 1979"/>
                <a:gd name="T23" fmla="*/ 489 h 2017"/>
                <a:gd name="T24" fmla="*/ 1543 w 1979"/>
                <a:gd name="T25" fmla="*/ 404 h 2017"/>
                <a:gd name="T26" fmla="*/ 1635 w 1979"/>
                <a:gd name="T27" fmla="*/ 65 h 2017"/>
                <a:gd name="T28" fmla="*/ 1421 w 1979"/>
                <a:gd name="T29" fmla="*/ 140 h 2017"/>
                <a:gd name="T30" fmla="*/ 1289 w 1979"/>
                <a:gd name="T31" fmla="*/ 202 h 2017"/>
                <a:gd name="T32" fmla="*/ 1240 w 1979"/>
                <a:gd name="T33" fmla="*/ 860 h 2017"/>
                <a:gd name="T34" fmla="*/ 1265 w 1979"/>
                <a:gd name="T35" fmla="*/ 1082 h 2017"/>
                <a:gd name="T36" fmla="*/ 1224 w 1979"/>
                <a:gd name="T37" fmla="*/ 1168 h 2017"/>
                <a:gd name="T38" fmla="*/ 1159 w 1979"/>
                <a:gd name="T39" fmla="*/ 1447 h 2017"/>
                <a:gd name="T40" fmla="*/ 1148 w 1979"/>
                <a:gd name="T41" fmla="*/ 1732 h 2017"/>
                <a:gd name="T42" fmla="*/ 995 w 1979"/>
                <a:gd name="T43" fmla="*/ 1812 h 2017"/>
                <a:gd name="T44" fmla="*/ 972 w 1979"/>
                <a:gd name="T45" fmla="*/ 1765 h 2017"/>
                <a:gd name="T46" fmla="*/ 1068 w 1979"/>
                <a:gd name="T47" fmla="*/ 1678 h 2017"/>
                <a:gd name="T48" fmla="*/ 1115 w 1979"/>
                <a:gd name="T49" fmla="*/ 1209 h 2017"/>
                <a:gd name="T50" fmla="*/ 886 w 1979"/>
                <a:gd name="T51" fmla="*/ 1269 h 2017"/>
                <a:gd name="T52" fmla="*/ 626 w 1979"/>
                <a:gd name="T53" fmla="*/ 1340 h 2017"/>
                <a:gd name="T54" fmla="*/ 351 w 1979"/>
                <a:gd name="T55" fmla="*/ 1413 h 2017"/>
                <a:gd name="T56" fmla="*/ 302 w 1979"/>
                <a:gd name="T57" fmla="*/ 1908 h 2017"/>
                <a:gd name="T58" fmla="*/ 140 w 1979"/>
                <a:gd name="T59" fmla="*/ 1987 h 2017"/>
                <a:gd name="T60" fmla="*/ 0 w 1979"/>
                <a:gd name="T61" fmla="*/ 2000 h 2017"/>
                <a:gd name="T62" fmla="*/ 47 w 1979"/>
                <a:gd name="T63" fmla="*/ 1951 h 2017"/>
                <a:gd name="T64" fmla="*/ 302 w 1979"/>
                <a:gd name="T65" fmla="*/ 1585 h 2017"/>
                <a:gd name="T66" fmla="*/ 265 w 1979"/>
                <a:gd name="T67" fmla="*/ 1434 h 2017"/>
                <a:gd name="T68" fmla="*/ 163 w 1979"/>
                <a:gd name="T69" fmla="*/ 1235 h 2017"/>
                <a:gd name="T70" fmla="*/ 222 w 1979"/>
                <a:gd name="T71" fmla="*/ 926 h 2017"/>
                <a:gd name="T72" fmla="*/ 272 w 1979"/>
                <a:gd name="T73" fmla="*/ 1077 h 2017"/>
                <a:gd name="T74" fmla="*/ 257 w 1979"/>
                <a:gd name="T75" fmla="*/ 1280 h 2017"/>
                <a:gd name="T76" fmla="*/ 504 w 1979"/>
                <a:gd name="T77" fmla="*/ 1270 h 2017"/>
                <a:gd name="T78" fmla="*/ 726 w 1979"/>
                <a:gd name="T79" fmla="*/ 1176 h 2017"/>
                <a:gd name="T80" fmla="*/ 875 w 1979"/>
                <a:gd name="T81" fmla="*/ 1116 h 2017"/>
                <a:gd name="T82" fmla="*/ 1138 w 1979"/>
                <a:gd name="T83" fmla="*/ 1017 h 2017"/>
                <a:gd name="T84" fmla="*/ 1156 w 1979"/>
                <a:gd name="T85" fmla="*/ 658 h 2017"/>
                <a:gd name="T86" fmla="*/ 1090 w 1979"/>
                <a:gd name="T87" fmla="*/ 184 h 2017"/>
                <a:gd name="T88" fmla="*/ 679 w 1979"/>
                <a:gd name="T89" fmla="*/ 284 h 2017"/>
                <a:gd name="T90" fmla="*/ 429 w 1979"/>
                <a:gd name="T91" fmla="*/ 360 h 2017"/>
                <a:gd name="T92" fmla="*/ 265 w 1979"/>
                <a:gd name="T93" fmla="*/ 476 h 2017"/>
                <a:gd name="T94" fmla="*/ 189 w 1979"/>
                <a:gd name="T95" fmla="*/ 383 h 2017"/>
                <a:gd name="T96" fmla="*/ 317 w 1979"/>
                <a:gd name="T97" fmla="*/ 337 h 2017"/>
                <a:gd name="T98" fmla="*/ 573 w 1979"/>
                <a:gd name="T99" fmla="*/ 262 h 2017"/>
                <a:gd name="T100" fmla="*/ 886 w 1979"/>
                <a:gd name="T101" fmla="*/ 153 h 2017"/>
                <a:gd name="T102" fmla="*/ 1212 w 1979"/>
                <a:gd name="T103" fmla="*/ 92 h 2017"/>
                <a:gd name="T104" fmla="*/ 1373 w 1979"/>
                <a:gd name="T105" fmla="*/ 108 h 2017"/>
                <a:gd name="T106" fmla="*/ 1507 w 1979"/>
                <a:gd name="T107" fmla="*/ 42 h 2017"/>
                <a:gd name="T108" fmla="*/ 1689 w 1979"/>
                <a:gd name="T109" fmla="*/ 10 h 2017"/>
                <a:gd name="T110" fmla="*/ 1754 w 1979"/>
                <a:gd name="T111" fmla="*/ 330 h 2017"/>
                <a:gd name="T112" fmla="*/ 1880 w 1979"/>
                <a:gd name="T113" fmla="*/ 467 h 2017"/>
                <a:gd name="T114" fmla="*/ 1979 w 1979"/>
                <a:gd name="T115" fmla="*/ 636 h 2017"/>
                <a:gd name="T116" fmla="*/ 1946 w 1979"/>
                <a:gd name="T117" fmla="*/ 683 h 2017"/>
                <a:gd name="T118" fmla="*/ 1846 w 1979"/>
                <a:gd name="T119" fmla="*/ 590 h 2017"/>
                <a:gd name="T120" fmla="*/ 1790 w 1979"/>
                <a:gd name="T121" fmla="*/ 512 h 2017"/>
                <a:gd name="T122" fmla="*/ 1712 w 1979"/>
                <a:gd name="T123" fmla="*/ 461 h 201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9"/>
                <a:gd name="T187" fmla="*/ 0 h 2017"/>
                <a:gd name="T188" fmla="*/ 1979 w 1979"/>
                <a:gd name="T189" fmla="*/ 2017 h 201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9" h="2017">
                  <a:moveTo>
                    <a:pt x="1712" y="461"/>
                  </a:moveTo>
                  <a:lnTo>
                    <a:pt x="1736" y="494"/>
                  </a:lnTo>
                  <a:lnTo>
                    <a:pt x="1757" y="525"/>
                  </a:lnTo>
                  <a:lnTo>
                    <a:pt x="1798" y="585"/>
                  </a:lnTo>
                  <a:lnTo>
                    <a:pt x="1838" y="648"/>
                  </a:lnTo>
                  <a:lnTo>
                    <a:pt x="1880" y="721"/>
                  </a:lnTo>
                  <a:lnTo>
                    <a:pt x="1883" y="787"/>
                  </a:lnTo>
                  <a:lnTo>
                    <a:pt x="1880" y="855"/>
                  </a:lnTo>
                  <a:lnTo>
                    <a:pt x="1868" y="883"/>
                  </a:lnTo>
                  <a:lnTo>
                    <a:pt x="1841" y="891"/>
                  </a:lnTo>
                  <a:lnTo>
                    <a:pt x="1817" y="883"/>
                  </a:lnTo>
                  <a:lnTo>
                    <a:pt x="1805" y="855"/>
                  </a:lnTo>
                  <a:lnTo>
                    <a:pt x="1785" y="755"/>
                  </a:lnTo>
                  <a:lnTo>
                    <a:pt x="1750" y="689"/>
                  </a:lnTo>
                  <a:lnTo>
                    <a:pt x="1722" y="631"/>
                  </a:lnTo>
                  <a:lnTo>
                    <a:pt x="1692" y="577"/>
                  </a:lnTo>
                  <a:lnTo>
                    <a:pt x="1661" y="520"/>
                  </a:lnTo>
                  <a:lnTo>
                    <a:pt x="1659" y="522"/>
                  </a:lnTo>
                  <a:lnTo>
                    <a:pt x="1696" y="668"/>
                  </a:lnTo>
                  <a:lnTo>
                    <a:pt x="1701" y="825"/>
                  </a:lnTo>
                  <a:lnTo>
                    <a:pt x="1688" y="858"/>
                  </a:lnTo>
                  <a:lnTo>
                    <a:pt x="1656" y="870"/>
                  </a:lnTo>
                  <a:lnTo>
                    <a:pt x="1626" y="858"/>
                  </a:lnTo>
                  <a:lnTo>
                    <a:pt x="1611" y="825"/>
                  </a:lnTo>
                  <a:lnTo>
                    <a:pt x="1615" y="671"/>
                  </a:lnTo>
                  <a:lnTo>
                    <a:pt x="1605" y="600"/>
                  </a:lnTo>
                  <a:lnTo>
                    <a:pt x="1580" y="525"/>
                  </a:lnTo>
                  <a:lnTo>
                    <a:pt x="1577" y="500"/>
                  </a:lnTo>
                  <a:lnTo>
                    <a:pt x="1567" y="474"/>
                  </a:lnTo>
                  <a:lnTo>
                    <a:pt x="1532" y="512"/>
                  </a:lnTo>
                  <a:lnTo>
                    <a:pt x="1514" y="532"/>
                  </a:lnTo>
                  <a:lnTo>
                    <a:pt x="1492" y="550"/>
                  </a:lnTo>
                  <a:lnTo>
                    <a:pt x="1462" y="557"/>
                  </a:lnTo>
                  <a:lnTo>
                    <a:pt x="1439" y="542"/>
                  </a:lnTo>
                  <a:lnTo>
                    <a:pt x="1433" y="515"/>
                  </a:lnTo>
                  <a:lnTo>
                    <a:pt x="1447" y="489"/>
                  </a:lnTo>
                  <a:lnTo>
                    <a:pt x="1482" y="461"/>
                  </a:lnTo>
                  <a:lnTo>
                    <a:pt x="1514" y="433"/>
                  </a:lnTo>
                  <a:lnTo>
                    <a:pt x="1543" y="404"/>
                  </a:lnTo>
                  <a:lnTo>
                    <a:pt x="1573" y="383"/>
                  </a:lnTo>
                  <a:lnTo>
                    <a:pt x="1608" y="249"/>
                  </a:lnTo>
                  <a:lnTo>
                    <a:pt x="1635" y="65"/>
                  </a:lnTo>
                  <a:lnTo>
                    <a:pt x="1633" y="57"/>
                  </a:lnTo>
                  <a:lnTo>
                    <a:pt x="1461" y="120"/>
                  </a:lnTo>
                  <a:lnTo>
                    <a:pt x="1421" y="140"/>
                  </a:lnTo>
                  <a:lnTo>
                    <a:pt x="1381" y="161"/>
                  </a:lnTo>
                  <a:lnTo>
                    <a:pt x="1337" y="183"/>
                  </a:lnTo>
                  <a:lnTo>
                    <a:pt x="1289" y="202"/>
                  </a:lnTo>
                  <a:lnTo>
                    <a:pt x="1295" y="332"/>
                  </a:lnTo>
                  <a:lnTo>
                    <a:pt x="1275" y="477"/>
                  </a:lnTo>
                  <a:lnTo>
                    <a:pt x="1240" y="860"/>
                  </a:lnTo>
                  <a:lnTo>
                    <a:pt x="1245" y="939"/>
                  </a:lnTo>
                  <a:lnTo>
                    <a:pt x="1260" y="1012"/>
                  </a:lnTo>
                  <a:lnTo>
                    <a:pt x="1265" y="1082"/>
                  </a:lnTo>
                  <a:lnTo>
                    <a:pt x="1257" y="1115"/>
                  </a:lnTo>
                  <a:lnTo>
                    <a:pt x="1239" y="1149"/>
                  </a:lnTo>
                  <a:lnTo>
                    <a:pt x="1224" y="1168"/>
                  </a:lnTo>
                  <a:lnTo>
                    <a:pt x="1207" y="1181"/>
                  </a:lnTo>
                  <a:lnTo>
                    <a:pt x="1168" y="1197"/>
                  </a:lnTo>
                  <a:lnTo>
                    <a:pt x="1159" y="1447"/>
                  </a:lnTo>
                  <a:lnTo>
                    <a:pt x="1163" y="1697"/>
                  </a:lnTo>
                  <a:lnTo>
                    <a:pt x="1159" y="1716"/>
                  </a:lnTo>
                  <a:lnTo>
                    <a:pt x="1148" y="1732"/>
                  </a:lnTo>
                  <a:lnTo>
                    <a:pt x="1111" y="1760"/>
                  </a:lnTo>
                  <a:lnTo>
                    <a:pt x="1075" y="1777"/>
                  </a:lnTo>
                  <a:lnTo>
                    <a:pt x="995" y="1812"/>
                  </a:lnTo>
                  <a:lnTo>
                    <a:pt x="961" y="1800"/>
                  </a:lnTo>
                  <a:lnTo>
                    <a:pt x="959" y="1782"/>
                  </a:lnTo>
                  <a:lnTo>
                    <a:pt x="972" y="1765"/>
                  </a:lnTo>
                  <a:lnTo>
                    <a:pt x="1025" y="1726"/>
                  </a:lnTo>
                  <a:lnTo>
                    <a:pt x="1047" y="1701"/>
                  </a:lnTo>
                  <a:lnTo>
                    <a:pt x="1068" y="1678"/>
                  </a:lnTo>
                  <a:lnTo>
                    <a:pt x="1075" y="1553"/>
                  </a:lnTo>
                  <a:lnTo>
                    <a:pt x="1087" y="1444"/>
                  </a:lnTo>
                  <a:lnTo>
                    <a:pt x="1115" y="1209"/>
                  </a:lnTo>
                  <a:lnTo>
                    <a:pt x="1087" y="1216"/>
                  </a:lnTo>
                  <a:lnTo>
                    <a:pt x="982" y="1244"/>
                  </a:lnTo>
                  <a:lnTo>
                    <a:pt x="886" y="1269"/>
                  </a:lnTo>
                  <a:lnTo>
                    <a:pt x="797" y="1293"/>
                  </a:lnTo>
                  <a:lnTo>
                    <a:pt x="711" y="1317"/>
                  </a:lnTo>
                  <a:lnTo>
                    <a:pt x="626" y="1340"/>
                  </a:lnTo>
                  <a:lnTo>
                    <a:pt x="540" y="1363"/>
                  </a:lnTo>
                  <a:lnTo>
                    <a:pt x="449" y="1386"/>
                  </a:lnTo>
                  <a:lnTo>
                    <a:pt x="351" y="1413"/>
                  </a:lnTo>
                  <a:lnTo>
                    <a:pt x="353" y="1643"/>
                  </a:lnTo>
                  <a:lnTo>
                    <a:pt x="333" y="1883"/>
                  </a:lnTo>
                  <a:lnTo>
                    <a:pt x="302" y="1908"/>
                  </a:lnTo>
                  <a:lnTo>
                    <a:pt x="270" y="1927"/>
                  </a:lnTo>
                  <a:lnTo>
                    <a:pt x="207" y="1961"/>
                  </a:lnTo>
                  <a:lnTo>
                    <a:pt x="140" y="1987"/>
                  </a:lnTo>
                  <a:lnTo>
                    <a:pt x="65" y="2010"/>
                  </a:lnTo>
                  <a:lnTo>
                    <a:pt x="34" y="2017"/>
                  </a:lnTo>
                  <a:lnTo>
                    <a:pt x="0" y="2000"/>
                  </a:lnTo>
                  <a:lnTo>
                    <a:pt x="0" y="1982"/>
                  </a:lnTo>
                  <a:lnTo>
                    <a:pt x="15" y="1967"/>
                  </a:lnTo>
                  <a:lnTo>
                    <a:pt x="47" y="1951"/>
                  </a:lnTo>
                  <a:lnTo>
                    <a:pt x="284" y="1855"/>
                  </a:lnTo>
                  <a:lnTo>
                    <a:pt x="302" y="1633"/>
                  </a:lnTo>
                  <a:lnTo>
                    <a:pt x="302" y="1585"/>
                  </a:lnTo>
                  <a:lnTo>
                    <a:pt x="302" y="1533"/>
                  </a:lnTo>
                  <a:lnTo>
                    <a:pt x="300" y="1426"/>
                  </a:lnTo>
                  <a:lnTo>
                    <a:pt x="265" y="1434"/>
                  </a:lnTo>
                  <a:lnTo>
                    <a:pt x="204" y="1429"/>
                  </a:lnTo>
                  <a:lnTo>
                    <a:pt x="174" y="1376"/>
                  </a:lnTo>
                  <a:lnTo>
                    <a:pt x="163" y="1235"/>
                  </a:lnTo>
                  <a:lnTo>
                    <a:pt x="178" y="1163"/>
                  </a:lnTo>
                  <a:lnTo>
                    <a:pt x="214" y="946"/>
                  </a:lnTo>
                  <a:lnTo>
                    <a:pt x="222" y="926"/>
                  </a:lnTo>
                  <a:lnTo>
                    <a:pt x="239" y="919"/>
                  </a:lnTo>
                  <a:lnTo>
                    <a:pt x="267" y="946"/>
                  </a:lnTo>
                  <a:lnTo>
                    <a:pt x="272" y="1077"/>
                  </a:lnTo>
                  <a:lnTo>
                    <a:pt x="260" y="1176"/>
                  </a:lnTo>
                  <a:lnTo>
                    <a:pt x="252" y="1250"/>
                  </a:lnTo>
                  <a:lnTo>
                    <a:pt x="257" y="1280"/>
                  </a:lnTo>
                  <a:lnTo>
                    <a:pt x="270" y="1307"/>
                  </a:lnTo>
                  <a:lnTo>
                    <a:pt x="423" y="1295"/>
                  </a:lnTo>
                  <a:lnTo>
                    <a:pt x="504" y="1270"/>
                  </a:lnTo>
                  <a:lnTo>
                    <a:pt x="588" y="1235"/>
                  </a:lnTo>
                  <a:lnTo>
                    <a:pt x="678" y="1196"/>
                  </a:lnTo>
                  <a:lnTo>
                    <a:pt x="726" y="1176"/>
                  </a:lnTo>
                  <a:lnTo>
                    <a:pt x="774" y="1154"/>
                  </a:lnTo>
                  <a:lnTo>
                    <a:pt x="823" y="1135"/>
                  </a:lnTo>
                  <a:lnTo>
                    <a:pt x="875" y="1116"/>
                  </a:lnTo>
                  <a:lnTo>
                    <a:pt x="981" y="1083"/>
                  </a:lnTo>
                  <a:lnTo>
                    <a:pt x="1116" y="1070"/>
                  </a:lnTo>
                  <a:lnTo>
                    <a:pt x="1138" y="1017"/>
                  </a:lnTo>
                  <a:lnTo>
                    <a:pt x="1141" y="966"/>
                  </a:lnTo>
                  <a:lnTo>
                    <a:pt x="1136" y="853"/>
                  </a:lnTo>
                  <a:lnTo>
                    <a:pt x="1156" y="658"/>
                  </a:lnTo>
                  <a:lnTo>
                    <a:pt x="1181" y="464"/>
                  </a:lnTo>
                  <a:lnTo>
                    <a:pt x="1194" y="164"/>
                  </a:lnTo>
                  <a:lnTo>
                    <a:pt x="1090" y="184"/>
                  </a:lnTo>
                  <a:lnTo>
                    <a:pt x="982" y="209"/>
                  </a:lnTo>
                  <a:lnTo>
                    <a:pt x="830" y="247"/>
                  </a:lnTo>
                  <a:lnTo>
                    <a:pt x="679" y="284"/>
                  </a:lnTo>
                  <a:lnTo>
                    <a:pt x="588" y="312"/>
                  </a:lnTo>
                  <a:lnTo>
                    <a:pt x="509" y="335"/>
                  </a:lnTo>
                  <a:lnTo>
                    <a:pt x="429" y="360"/>
                  </a:lnTo>
                  <a:lnTo>
                    <a:pt x="338" y="385"/>
                  </a:lnTo>
                  <a:lnTo>
                    <a:pt x="285" y="461"/>
                  </a:lnTo>
                  <a:lnTo>
                    <a:pt x="265" y="476"/>
                  </a:lnTo>
                  <a:lnTo>
                    <a:pt x="244" y="474"/>
                  </a:lnTo>
                  <a:lnTo>
                    <a:pt x="204" y="436"/>
                  </a:lnTo>
                  <a:lnTo>
                    <a:pt x="189" y="383"/>
                  </a:lnTo>
                  <a:lnTo>
                    <a:pt x="197" y="363"/>
                  </a:lnTo>
                  <a:lnTo>
                    <a:pt x="221" y="351"/>
                  </a:lnTo>
                  <a:lnTo>
                    <a:pt x="317" y="337"/>
                  </a:lnTo>
                  <a:lnTo>
                    <a:pt x="409" y="312"/>
                  </a:lnTo>
                  <a:lnTo>
                    <a:pt x="490" y="287"/>
                  </a:lnTo>
                  <a:lnTo>
                    <a:pt x="573" y="262"/>
                  </a:lnTo>
                  <a:lnTo>
                    <a:pt x="664" y="234"/>
                  </a:lnTo>
                  <a:lnTo>
                    <a:pt x="815" y="181"/>
                  </a:lnTo>
                  <a:lnTo>
                    <a:pt x="886" y="153"/>
                  </a:lnTo>
                  <a:lnTo>
                    <a:pt x="967" y="126"/>
                  </a:lnTo>
                  <a:lnTo>
                    <a:pt x="1090" y="105"/>
                  </a:lnTo>
                  <a:lnTo>
                    <a:pt x="1212" y="92"/>
                  </a:lnTo>
                  <a:lnTo>
                    <a:pt x="1242" y="106"/>
                  </a:lnTo>
                  <a:lnTo>
                    <a:pt x="1270" y="154"/>
                  </a:lnTo>
                  <a:lnTo>
                    <a:pt x="1373" y="108"/>
                  </a:lnTo>
                  <a:lnTo>
                    <a:pt x="1419" y="83"/>
                  </a:lnTo>
                  <a:lnTo>
                    <a:pt x="1462" y="62"/>
                  </a:lnTo>
                  <a:lnTo>
                    <a:pt x="1507" y="42"/>
                  </a:lnTo>
                  <a:lnTo>
                    <a:pt x="1553" y="24"/>
                  </a:lnTo>
                  <a:lnTo>
                    <a:pt x="1664" y="0"/>
                  </a:lnTo>
                  <a:lnTo>
                    <a:pt x="1689" y="10"/>
                  </a:lnTo>
                  <a:lnTo>
                    <a:pt x="1714" y="37"/>
                  </a:lnTo>
                  <a:lnTo>
                    <a:pt x="1765" y="267"/>
                  </a:lnTo>
                  <a:lnTo>
                    <a:pt x="1754" y="330"/>
                  </a:lnTo>
                  <a:lnTo>
                    <a:pt x="1737" y="385"/>
                  </a:lnTo>
                  <a:lnTo>
                    <a:pt x="1815" y="418"/>
                  </a:lnTo>
                  <a:lnTo>
                    <a:pt x="1880" y="467"/>
                  </a:lnTo>
                  <a:lnTo>
                    <a:pt x="1933" y="532"/>
                  </a:lnTo>
                  <a:lnTo>
                    <a:pt x="1974" y="613"/>
                  </a:lnTo>
                  <a:lnTo>
                    <a:pt x="1979" y="636"/>
                  </a:lnTo>
                  <a:lnTo>
                    <a:pt x="1974" y="656"/>
                  </a:lnTo>
                  <a:lnTo>
                    <a:pt x="1962" y="671"/>
                  </a:lnTo>
                  <a:lnTo>
                    <a:pt x="1946" y="683"/>
                  </a:lnTo>
                  <a:lnTo>
                    <a:pt x="1908" y="684"/>
                  </a:lnTo>
                  <a:lnTo>
                    <a:pt x="1876" y="653"/>
                  </a:lnTo>
                  <a:lnTo>
                    <a:pt x="1846" y="590"/>
                  </a:lnTo>
                  <a:lnTo>
                    <a:pt x="1830" y="562"/>
                  </a:lnTo>
                  <a:lnTo>
                    <a:pt x="1810" y="535"/>
                  </a:lnTo>
                  <a:lnTo>
                    <a:pt x="1790" y="512"/>
                  </a:lnTo>
                  <a:lnTo>
                    <a:pt x="1767" y="492"/>
                  </a:lnTo>
                  <a:lnTo>
                    <a:pt x="1712" y="461"/>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6" name="Freeform 47"/>
            <p:cNvSpPr>
              <a:spLocks/>
            </p:cNvSpPr>
            <p:nvPr/>
          </p:nvSpPr>
          <p:spPr bwMode="auto">
            <a:xfrm>
              <a:off x="4995" y="1951"/>
              <a:ext cx="77" cy="52"/>
            </a:xfrm>
            <a:custGeom>
              <a:avLst/>
              <a:gdLst>
                <a:gd name="T0" fmla="*/ 154 w 154"/>
                <a:gd name="T1" fmla="*/ 49 h 104"/>
                <a:gd name="T2" fmla="*/ 79 w 154"/>
                <a:gd name="T3" fmla="*/ 72 h 104"/>
                <a:gd name="T4" fmla="*/ 0 w 154"/>
                <a:gd name="T5" fmla="*/ 104 h 104"/>
                <a:gd name="T6" fmla="*/ 19 w 154"/>
                <a:gd name="T7" fmla="*/ 24 h 104"/>
                <a:gd name="T8" fmla="*/ 96 w 154"/>
                <a:gd name="T9" fmla="*/ 0 h 104"/>
                <a:gd name="T10" fmla="*/ 154 w 154"/>
                <a:gd name="T11" fmla="*/ 49 h 104"/>
                <a:gd name="T12" fmla="*/ 154 w 154"/>
                <a:gd name="T13" fmla="*/ 49 h 104"/>
                <a:gd name="T14" fmla="*/ 0 60000 65536"/>
                <a:gd name="T15" fmla="*/ 0 60000 65536"/>
                <a:gd name="T16" fmla="*/ 0 60000 65536"/>
                <a:gd name="T17" fmla="*/ 0 60000 65536"/>
                <a:gd name="T18" fmla="*/ 0 60000 65536"/>
                <a:gd name="T19" fmla="*/ 0 60000 65536"/>
                <a:gd name="T20" fmla="*/ 0 60000 65536"/>
                <a:gd name="T21" fmla="*/ 0 w 154"/>
                <a:gd name="T22" fmla="*/ 0 h 104"/>
                <a:gd name="T23" fmla="*/ 154 w 154"/>
                <a:gd name="T24" fmla="*/ 104 h 1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104">
                  <a:moveTo>
                    <a:pt x="154" y="49"/>
                  </a:moveTo>
                  <a:lnTo>
                    <a:pt x="79" y="72"/>
                  </a:lnTo>
                  <a:lnTo>
                    <a:pt x="0" y="104"/>
                  </a:lnTo>
                  <a:lnTo>
                    <a:pt x="19" y="24"/>
                  </a:lnTo>
                  <a:lnTo>
                    <a:pt x="96" y="0"/>
                  </a:lnTo>
                  <a:lnTo>
                    <a:pt x="154" y="49"/>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sp>
          <p:nvSpPr>
            <p:cNvPr id="27" name="Freeform 48"/>
            <p:cNvSpPr>
              <a:spLocks/>
            </p:cNvSpPr>
            <p:nvPr/>
          </p:nvSpPr>
          <p:spPr bwMode="auto">
            <a:xfrm>
              <a:off x="4969" y="1944"/>
              <a:ext cx="131" cy="167"/>
            </a:xfrm>
            <a:custGeom>
              <a:avLst/>
              <a:gdLst>
                <a:gd name="T0" fmla="*/ 186 w 262"/>
                <a:gd name="T1" fmla="*/ 72 h 333"/>
                <a:gd name="T2" fmla="*/ 167 w 262"/>
                <a:gd name="T3" fmla="*/ 139 h 333"/>
                <a:gd name="T4" fmla="*/ 149 w 262"/>
                <a:gd name="T5" fmla="*/ 173 h 333"/>
                <a:gd name="T6" fmla="*/ 128 w 262"/>
                <a:gd name="T7" fmla="*/ 204 h 333"/>
                <a:gd name="T8" fmla="*/ 96 w 262"/>
                <a:gd name="T9" fmla="*/ 244 h 333"/>
                <a:gd name="T10" fmla="*/ 60 w 262"/>
                <a:gd name="T11" fmla="*/ 274 h 333"/>
                <a:gd name="T12" fmla="*/ 53 w 262"/>
                <a:gd name="T13" fmla="*/ 192 h 333"/>
                <a:gd name="T14" fmla="*/ 70 w 262"/>
                <a:gd name="T15" fmla="*/ 113 h 333"/>
                <a:gd name="T16" fmla="*/ 78 w 262"/>
                <a:gd name="T17" fmla="*/ 38 h 333"/>
                <a:gd name="T18" fmla="*/ 53 w 262"/>
                <a:gd name="T19" fmla="*/ 34 h 333"/>
                <a:gd name="T20" fmla="*/ 35 w 262"/>
                <a:gd name="T21" fmla="*/ 53 h 333"/>
                <a:gd name="T22" fmla="*/ 0 w 262"/>
                <a:gd name="T23" fmla="*/ 187 h 333"/>
                <a:gd name="T24" fmla="*/ 0 w 262"/>
                <a:gd name="T25" fmla="*/ 250 h 333"/>
                <a:gd name="T26" fmla="*/ 20 w 262"/>
                <a:gd name="T27" fmla="*/ 318 h 333"/>
                <a:gd name="T28" fmla="*/ 33 w 262"/>
                <a:gd name="T29" fmla="*/ 333 h 333"/>
                <a:gd name="T30" fmla="*/ 53 w 262"/>
                <a:gd name="T31" fmla="*/ 333 h 333"/>
                <a:gd name="T32" fmla="*/ 126 w 262"/>
                <a:gd name="T33" fmla="*/ 300 h 333"/>
                <a:gd name="T34" fmla="*/ 182 w 262"/>
                <a:gd name="T35" fmla="*/ 249 h 333"/>
                <a:gd name="T36" fmla="*/ 217 w 262"/>
                <a:gd name="T37" fmla="*/ 199 h 333"/>
                <a:gd name="T38" fmla="*/ 242 w 262"/>
                <a:gd name="T39" fmla="*/ 149 h 333"/>
                <a:gd name="T40" fmla="*/ 262 w 262"/>
                <a:gd name="T41" fmla="*/ 37 h 333"/>
                <a:gd name="T42" fmla="*/ 252 w 262"/>
                <a:gd name="T43" fmla="*/ 9 h 333"/>
                <a:gd name="T44" fmla="*/ 225 w 262"/>
                <a:gd name="T45" fmla="*/ 0 h 333"/>
                <a:gd name="T46" fmla="*/ 128 w 262"/>
                <a:gd name="T47" fmla="*/ 20 h 333"/>
                <a:gd name="T48" fmla="*/ 186 w 262"/>
                <a:gd name="T49" fmla="*/ 72 h 333"/>
                <a:gd name="T50" fmla="*/ 186 w 262"/>
                <a:gd name="T51" fmla="*/ 72 h 3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62"/>
                <a:gd name="T79" fmla="*/ 0 h 333"/>
                <a:gd name="T80" fmla="*/ 262 w 262"/>
                <a:gd name="T81" fmla="*/ 333 h 33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62" h="333">
                  <a:moveTo>
                    <a:pt x="186" y="72"/>
                  </a:moveTo>
                  <a:lnTo>
                    <a:pt x="167" y="139"/>
                  </a:lnTo>
                  <a:lnTo>
                    <a:pt x="149" y="173"/>
                  </a:lnTo>
                  <a:lnTo>
                    <a:pt x="128" y="204"/>
                  </a:lnTo>
                  <a:lnTo>
                    <a:pt x="96" y="244"/>
                  </a:lnTo>
                  <a:lnTo>
                    <a:pt x="60" y="274"/>
                  </a:lnTo>
                  <a:lnTo>
                    <a:pt x="53" y="192"/>
                  </a:lnTo>
                  <a:lnTo>
                    <a:pt x="70" y="113"/>
                  </a:lnTo>
                  <a:lnTo>
                    <a:pt x="78" y="38"/>
                  </a:lnTo>
                  <a:lnTo>
                    <a:pt x="53" y="34"/>
                  </a:lnTo>
                  <a:lnTo>
                    <a:pt x="35" y="53"/>
                  </a:lnTo>
                  <a:lnTo>
                    <a:pt x="0" y="187"/>
                  </a:lnTo>
                  <a:lnTo>
                    <a:pt x="0" y="250"/>
                  </a:lnTo>
                  <a:lnTo>
                    <a:pt x="20" y="318"/>
                  </a:lnTo>
                  <a:lnTo>
                    <a:pt x="33" y="333"/>
                  </a:lnTo>
                  <a:lnTo>
                    <a:pt x="53" y="333"/>
                  </a:lnTo>
                  <a:lnTo>
                    <a:pt x="126" y="300"/>
                  </a:lnTo>
                  <a:lnTo>
                    <a:pt x="182" y="249"/>
                  </a:lnTo>
                  <a:lnTo>
                    <a:pt x="217" y="199"/>
                  </a:lnTo>
                  <a:lnTo>
                    <a:pt x="242" y="149"/>
                  </a:lnTo>
                  <a:lnTo>
                    <a:pt x="262" y="37"/>
                  </a:lnTo>
                  <a:lnTo>
                    <a:pt x="252" y="9"/>
                  </a:lnTo>
                  <a:lnTo>
                    <a:pt x="225" y="0"/>
                  </a:lnTo>
                  <a:lnTo>
                    <a:pt x="128" y="20"/>
                  </a:lnTo>
                  <a:lnTo>
                    <a:pt x="186" y="72"/>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id-ID"/>
            </a:p>
          </p:txBody>
        </p:sp>
      </p:grpSp>
      <p:sp>
        <p:nvSpPr>
          <p:cNvPr id="28" name="Slide Number Placeholder 27"/>
          <p:cNvSpPr>
            <a:spLocks noGrp="1"/>
          </p:cNvSpPr>
          <p:nvPr>
            <p:ph type="sldNum" sz="quarter" idx="11"/>
          </p:nvPr>
        </p:nvSpPr>
        <p:spPr/>
        <p:txBody>
          <a:bodyPr/>
          <a:lstStyle/>
          <a:p>
            <a:pPr>
              <a:defRPr/>
            </a:pPr>
            <a:fld id="{317F009D-D0F3-419F-97E7-E1BF36BF0ABE}" type="slidenum">
              <a:rPr lang="en-US" smtClean="0"/>
              <a:pPr>
                <a:defRPr/>
              </a:pPr>
              <a:t>42</a:t>
            </a:fld>
            <a:endParaRPr lang="en-US"/>
          </a:p>
        </p:txBody>
      </p:sp>
    </p:spTree>
    <p:extLst>
      <p:ext uri="{BB962C8B-B14F-4D97-AF65-F5344CB8AC3E}">
        <p14:creationId xmlns="" xmlns:p14="http://schemas.microsoft.com/office/powerpoint/2010/main" val="2013646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46646"/>
            <a:ext cx="7427168" cy="872554"/>
          </a:xfrm>
        </p:spPr>
        <p:txBody>
          <a:bodyPr/>
          <a:lstStyle/>
          <a:p>
            <a:pPr algn="ctr"/>
            <a:r>
              <a:rPr lang="id-ID" altLang="en-US" dirty="0">
                <a:solidFill>
                  <a:schemeClr val="tx2"/>
                </a:solidFill>
                <a:latin typeface="Arial Black" pitchFamily="34" charset="0"/>
                <a:cs typeface="Times New Roman" pitchFamily="18" charset="0"/>
              </a:rPr>
              <a:t>Skedul </a:t>
            </a:r>
            <a:r>
              <a:rPr lang="id-ID" altLang="en-US" dirty="0" smtClean="0">
                <a:solidFill>
                  <a:schemeClr val="tx2"/>
                </a:solidFill>
                <a:latin typeface="Arial Black" pitchFamily="34" charset="0"/>
                <a:cs typeface="Times New Roman" pitchFamily="18" charset="0"/>
              </a:rPr>
              <a:t>Leasing</a:t>
            </a:r>
            <a:endParaRPr lang="en-US" altLang="en-US" dirty="0">
              <a:solidFill>
                <a:schemeClr val="tx2"/>
              </a:solidFill>
              <a:latin typeface="Arial Black" pitchFamily="34" charset="0"/>
              <a:cs typeface="Times New Roman" pitchFamily="18" charset="0"/>
            </a:endParaRPr>
          </a:p>
        </p:txBody>
      </p:sp>
      <p:sp>
        <p:nvSpPr>
          <p:cNvPr id="5" name="Rectangle 5"/>
          <p:cNvSpPr>
            <a:spLocks noChangeArrowheads="1"/>
          </p:cNvSpPr>
          <p:nvPr/>
        </p:nvSpPr>
        <p:spPr bwMode="auto">
          <a:xfrm>
            <a:off x="323528" y="1484784"/>
            <a:ext cx="8518889" cy="4131568"/>
          </a:xfrm>
          <a:prstGeom prst="rect">
            <a:avLst/>
          </a:prstGeom>
          <a:solidFill>
            <a:srgbClr val="FFFFFF"/>
          </a:solidFill>
          <a:ln w="0">
            <a:solidFill>
              <a:srgbClr val="000000"/>
            </a:solidFill>
            <a:miter lim="800000"/>
            <a:headEnd/>
            <a:tailEnd/>
          </a:ln>
        </p:spPr>
        <p:txBody>
          <a:bodyPr/>
          <a:lstStyle/>
          <a:p>
            <a:r>
              <a:rPr lang="en-US" altLang="en-US" dirty="0">
                <a:solidFill>
                  <a:srgbClr val="3333FF"/>
                </a:solidFill>
                <a:latin typeface="Arial Black" pitchFamily="34" charset="0"/>
                <a:cs typeface="Times New Roman" pitchFamily="18" charset="0"/>
              </a:rPr>
              <a:t>  </a:t>
            </a: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r>
              <a:rPr lang="en-US" altLang="en-US" dirty="0">
                <a:solidFill>
                  <a:srgbClr val="3333FF"/>
                </a:solidFill>
                <a:latin typeface="Arial Black" pitchFamily="34" charset="0"/>
                <a:cs typeface="Times New Roman" pitchFamily="18" charset="0"/>
              </a:rPr>
              <a:t>  </a:t>
            </a:r>
            <a:endParaRPr lang="en-US" altLang="en-US" sz="2600" dirty="0">
              <a:solidFill>
                <a:srgbClr val="3333FF"/>
              </a:solidFill>
              <a:latin typeface="Arial" charset="0"/>
            </a:endParaRPr>
          </a:p>
        </p:txBody>
      </p:sp>
      <p:graphicFrame>
        <p:nvGraphicFramePr>
          <p:cNvPr id="6" name="Object 85"/>
          <p:cNvGraphicFramePr>
            <a:graphicFrameLocks/>
          </p:cNvGraphicFramePr>
          <p:nvPr>
            <p:extLst>
              <p:ext uri="{D42A27DB-BD31-4B8C-83A1-F6EECF244321}">
                <p14:modId xmlns="" xmlns:p14="http://schemas.microsoft.com/office/powerpoint/2010/main" val="2606621905"/>
              </p:ext>
            </p:extLst>
          </p:nvPr>
        </p:nvGraphicFramePr>
        <p:xfrm>
          <a:off x="8153400" y="5410200"/>
          <a:ext cx="820738" cy="938213"/>
        </p:xfrm>
        <a:graphic>
          <a:graphicData uri="http://schemas.openxmlformats.org/presentationml/2006/ole">
            <p:oleObj spid="_x0000_s1026" name="Clip" r:id="rId3" imgW="2887663" imgH="2963863" progId="">
              <p:embed/>
            </p:oleObj>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2144629295"/>
              </p:ext>
            </p:extLst>
          </p:nvPr>
        </p:nvGraphicFramePr>
        <p:xfrm>
          <a:off x="598012" y="1600200"/>
          <a:ext cx="7992886" cy="4638675"/>
        </p:xfrm>
        <a:graphic>
          <a:graphicData uri="http://schemas.openxmlformats.org/drawingml/2006/table">
            <a:tbl>
              <a:tblPr firstRow="1">
                <a:tableStyleId>{5C22544A-7EE6-4342-B048-85BDC9FD1C3A}</a:tableStyleId>
              </a:tblPr>
              <a:tblGrid>
                <a:gridCol w="1077981"/>
                <a:gridCol w="1370289"/>
                <a:gridCol w="1440162"/>
                <a:gridCol w="1296144"/>
                <a:gridCol w="1296144"/>
                <a:gridCol w="1512166"/>
              </a:tblGrid>
              <a:tr h="497620">
                <a:tc rowSpan="2">
                  <a:txBody>
                    <a:bodyPr/>
                    <a:lstStyle/>
                    <a:p>
                      <a:pPr algn="ctr" fontAlgn="b"/>
                      <a:r>
                        <a:rPr lang="id-ID" sz="2000" b="1" u="none" strike="noStrike" dirty="0">
                          <a:solidFill>
                            <a:schemeClr val="bg1"/>
                          </a:solidFill>
                          <a:effectLst/>
                        </a:rPr>
                        <a:t>Tahun</a:t>
                      </a:r>
                      <a:endParaRPr lang="id-ID" sz="2000" b="1" i="0" u="none" strike="noStrike" dirty="0">
                        <a:solidFill>
                          <a:schemeClr val="bg1"/>
                        </a:solidFill>
                        <a:effectLst/>
                        <a:latin typeface="Calibri"/>
                      </a:endParaRPr>
                    </a:p>
                  </a:txBody>
                  <a:tcPr marL="9525" marR="9525" marT="9525" marB="0" anchor="ctr">
                    <a:solidFill>
                      <a:srgbClr val="C00000"/>
                    </a:solidFill>
                  </a:tcPr>
                </a:tc>
                <a:tc rowSpan="2">
                  <a:txBody>
                    <a:bodyPr/>
                    <a:lstStyle/>
                    <a:p>
                      <a:pPr algn="ctr" fontAlgn="b"/>
                      <a:r>
                        <a:rPr lang="id-ID" sz="2000" b="1" u="none" strike="noStrike" dirty="0">
                          <a:solidFill>
                            <a:schemeClr val="bg1"/>
                          </a:solidFill>
                          <a:effectLst/>
                        </a:rPr>
                        <a:t>Utang awal tahun</a:t>
                      </a:r>
                      <a:endParaRPr lang="id-ID" sz="2000" b="1" i="0" u="none" strike="noStrike" dirty="0">
                        <a:solidFill>
                          <a:schemeClr val="bg1"/>
                        </a:solidFill>
                        <a:effectLst/>
                        <a:latin typeface="Calibri"/>
                      </a:endParaRPr>
                    </a:p>
                  </a:txBody>
                  <a:tcPr marL="9525" marR="9525" marT="9525" marB="0" anchor="ctr">
                    <a:solidFill>
                      <a:srgbClr val="C00000"/>
                    </a:solidFill>
                  </a:tcPr>
                </a:tc>
                <a:tc gridSpan="3">
                  <a:txBody>
                    <a:bodyPr/>
                    <a:lstStyle/>
                    <a:p>
                      <a:pPr algn="ctr" fontAlgn="b"/>
                      <a:r>
                        <a:rPr lang="id-ID" sz="2000" b="1" u="none" strike="noStrike" dirty="0">
                          <a:solidFill>
                            <a:schemeClr val="bg1"/>
                          </a:solidFill>
                          <a:effectLst/>
                        </a:rPr>
                        <a:t>Bunga dan Pokok dari MLP</a:t>
                      </a:r>
                      <a:endParaRPr lang="id-ID" sz="2000" b="1" i="0" u="none" strike="noStrike" dirty="0">
                        <a:solidFill>
                          <a:schemeClr val="bg1"/>
                        </a:solidFill>
                        <a:effectLst/>
                        <a:latin typeface="Calibri"/>
                      </a:endParaRPr>
                    </a:p>
                  </a:txBody>
                  <a:tcPr marL="9525" marR="9525" marT="9525" marB="0" anchor="ctr">
                    <a:solidFill>
                      <a:srgbClr val="C00000"/>
                    </a:solidFill>
                  </a:tcPr>
                </a:tc>
                <a:tc hMerge="1">
                  <a:txBody>
                    <a:bodyPr/>
                    <a:lstStyle/>
                    <a:p>
                      <a:endParaRPr lang="id-ID"/>
                    </a:p>
                  </a:txBody>
                  <a:tcPr/>
                </a:tc>
                <a:tc hMerge="1">
                  <a:txBody>
                    <a:bodyPr/>
                    <a:lstStyle/>
                    <a:p>
                      <a:endParaRPr lang="id-ID"/>
                    </a:p>
                  </a:txBody>
                  <a:tcPr/>
                </a:tc>
                <a:tc rowSpan="2">
                  <a:txBody>
                    <a:bodyPr/>
                    <a:lstStyle/>
                    <a:p>
                      <a:pPr algn="ctr" fontAlgn="b"/>
                      <a:r>
                        <a:rPr lang="id-ID" sz="2000" b="1" u="none" strike="noStrike" dirty="0">
                          <a:solidFill>
                            <a:schemeClr val="bg1"/>
                          </a:solidFill>
                          <a:effectLst/>
                        </a:rPr>
                        <a:t>Utang Akhir Tahun</a:t>
                      </a:r>
                      <a:endParaRPr lang="id-ID" sz="2000" b="1" i="0" u="none" strike="noStrike" dirty="0">
                        <a:solidFill>
                          <a:schemeClr val="bg1"/>
                        </a:solidFill>
                        <a:effectLst/>
                        <a:latin typeface="Calibri"/>
                      </a:endParaRPr>
                    </a:p>
                  </a:txBody>
                  <a:tcPr marL="9525" marR="9525" marT="9525" marB="0" anchor="ctr">
                    <a:solidFill>
                      <a:srgbClr val="C00000"/>
                    </a:solidFill>
                  </a:tcPr>
                </a:tc>
              </a:tr>
              <a:tr h="384207">
                <a:tc vMerge="1">
                  <a:txBody>
                    <a:bodyPr/>
                    <a:lstStyle/>
                    <a:p>
                      <a:endParaRPr lang="id-ID"/>
                    </a:p>
                  </a:txBody>
                  <a:tcPr/>
                </a:tc>
                <a:tc vMerge="1">
                  <a:txBody>
                    <a:bodyPr/>
                    <a:lstStyle/>
                    <a:p>
                      <a:endParaRPr lang="id-ID"/>
                    </a:p>
                  </a:txBody>
                  <a:tcPr/>
                </a:tc>
                <a:tc>
                  <a:txBody>
                    <a:bodyPr/>
                    <a:lstStyle/>
                    <a:p>
                      <a:pPr algn="ctr" fontAlgn="b"/>
                      <a:r>
                        <a:rPr lang="id-ID" sz="2000" b="1" u="none" strike="noStrike" dirty="0">
                          <a:solidFill>
                            <a:schemeClr val="bg1"/>
                          </a:solidFill>
                          <a:effectLst/>
                        </a:rPr>
                        <a:t>Bunga</a:t>
                      </a:r>
                      <a:endParaRPr lang="id-ID" sz="2000" b="1" i="0" u="none" strike="noStrike" dirty="0">
                        <a:solidFill>
                          <a:schemeClr val="bg1"/>
                        </a:solidFill>
                        <a:effectLst/>
                        <a:latin typeface="Calibri"/>
                      </a:endParaRPr>
                    </a:p>
                  </a:txBody>
                  <a:tcPr marL="9525" marR="9525" marT="9525" marB="0" anchor="ctr">
                    <a:solidFill>
                      <a:srgbClr val="C00000"/>
                    </a:solidFill>
                  </a:tcPr>
                </a:tc>
                <a:tc>
                  <a:txBody>
                    <a:bodyPr/>
                    <a:lstStyle/>
                    <a:p>
                      <a:pPr algn="ctr" fontAlgn="b"/>
                      <a:r>
                        <a:rPr lang="id-ID" sz="2000" b="1" u="none" strike="noStrike" dirty="0">
                          <a:solidFill>
                            <a:schemeClr val="bg1"/>
                          </a:solidFill>
                          <a:effectLst/>
                        </a:rPr>
                        <a:t>Pokok</a:t>
                      </a:r>
                      <a:endParaRPr lang="id-ID" sz="2000" b="1" i="0" u="none" strike="noStrike" dirty="0">
                        <a:solidFill>
                          <a:schemeClr val="bg1"/>
                        </a:solidFill>
                        <a:effectLst/>
                        <a:latin typeface="Calibri"/>
                      </a:endParaRPr>
                    </a:p>
                  </a:txBody>
                  <a:tcPr marL="9525" marR="9525" marT="9525" marB="0" anchor="ctr">
                    <a:solidFill>
                      <a:srgbClr val="C00000"/>
                    </a:solidFill>
                  </a:tcPr>
                </a:tc>
                <a:tc>
                  <a:txBody>
                    <a:bodyPr/>
                    <a:lstStyle/>
                    <a:p>
                      <a:pPr algn="ctr" fontAlgn="b"/>
                      <a:r>
                        <a:rPr lang="id-ID" sz="2000" b="1" u="none" strike="noStrike" dirty="0">
                          <a:solidFill>
                            <a:schemeClr val="bg1"/>
                          </a:solidFill>
                          <a:effectLst/>
                        </a:rPr>
                        <a:t>Total</a:t>
                      </a:r>
                      <a:endParaRPr lang="id-ID" sz="2000" b="1" i="0" u="none" strike="noStrike" dirty="0">
                        <a:solidFill>
                          <a:schemeClr val="bg1"/>
                        </a:solidFill>
                        <a:effectLst/>
                        <a:latin typeface="Calibri"/>
                      </a:endParaRPr>
                    </a:p>
                  </a:txBody>
                  <a:tcPr marL="9525" marR="9525" marT="9525" marB="0" anchor="ctr">
                    <a:solidFill>
                      <a:srgbClr val="C00000"/>
                    </a:solidFill>
                  </a:tcPr>
                </a:tc>
                <a:tc vMerge="1">
                  <a:txBody>
                    <a:bodyPr/>
                    <a:lstStyle/>
                    <a:p>
                      <a:endParaRPr lang="id-ID"/>
                    </a:p>
                  </a:txBody>
                  <a:tcPr/>
                </a:tc>
              </a:tr>
              <a:tr h="411488">
                <a:tc>
                  <a:txBody>
                    <a:bodyPr/>
                    <a:lstStyle/>
                    <a:p>
                      <a:pPr algn="r" fontAlgn="b"/>
                      <a:r>
                        <a:rPr lang="id-ID" sz="2000" b="1" u="none" strike="noStrike" dirty="0">
                          <a:effectLst/>
                        </a:rPr>
                        <a:t>2010</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10.000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800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1.705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2.505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8.295 </a:t>
                      </a:r>
                      <a:endParaRPr lang="id-ID" sz="2000" b="1" i="0" u="none" strike="noStrike" dirty="0">
                        <a:solidFill>
                          <a:srgbClr val="000000"/>
                        </a:solidFill>
                        <a:effectLst/>
                        <a:latin typeface="Calibri"/>
                      </a:endParaRPr>
                    </a:p>
                  </a:txBody>
                  <a:tcPr marL="9525" marR="9525" marT="9525" marB="0" anchor="ctr">
                    <a:solidFill>
                      <a:srgbClr val="FFCCCC"/>
                    </a:solidFill>
                  </a:tcPr>
                </a:tc>
              </a:tr>
              <a:tr h="411488">
                <a:tc>
                  <a:txBody>
                    <a:bodyPr/>
                    <a:lstStyle/>
                    <a:p>
                      <a:pPr algn="r" fontAlgn="b"/>
                      <a:r>
                        <a:rPr lang="id-ID" sz="2000" b="1" u="none" strike="noStrike">
                          <a:effectLst/>
                        </a:rPr>
                        <a:t>2011</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8.295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664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1.841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2.505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6.454 </a:t>
                      </a:r>
                      <a:endParaRPr lang="id-ID" sz="2000" b="1" i="0" u="none" strike="noStrike" dirty="0">
                        <a:solidFill>
                          <a:srgbClr val="000000"/>
                        </a:solidFill>
                        <a:effectLst/>
                        <a:latin typeface="Calibri"/>
                      </a:endParaRPr>
                    </a:p>
                  </a:txBody>
                  <a:tcPr marL="9525" marR="9525" marT="9525" marB="0" anchor="ctr">
                    <a:solidFill>
                      <a:srgbClr val="FFCCCC"/>
                    </a:solidFill>
                  </a:tcPr>
                </a:tc>
              </a:tr>
              <a:tr h="411488">
                <a:tc>
                  <a:txBody>
                    <a:bodyPr/>
                    <a:lstStyle/>
                    <a:p>
                      <a:pPr algn="r" fontAlgn="b"/>
                      <a:r>
                        <a:rPr lang="id-ID" sz="2000" b="1" u="none" strike="noStrike">
                          <a:effectLst/>
                        </a:rPr>
                        <a:t>2012</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6.454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517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1.988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4.466 </a:t>
                      </a:r>
                      <a:endParaRPr lang="id-ID" sz="2000" b="1" i="0" u="none" strike="noStrike" dirty="0">
                        <a:solidFill>
                          <a:srgbClr val="000000"/>
                        </a:solidFill>
                        <a:effectLst/>
                        <a:latin typeface="Calibri"/>
                      </a:endParaRPr>
                    </a:p>
                  </a:txBody>
                  <a:tcPr marL="9525" marR="9525" marT="9525" marB="0" anchor="ctr">
                    <a:solidFill>
                      <a:srgbClr val="FFCCCC"/>
                    </a:solidFill>
                  </a:tcPr>
                </a:tc>
              </a:tr>
              <a:tr h="411488">
                <a:tc>
                  <a:txBody>
                    <a:bodyPr/>
                    <a:lstStyle/>
                    <a:p>
                      <a:pPr algn="r" fontAlgn="b"/>
                      <a:r>
                        <a:rPr lang="id-ID" sz="2000" b="1" u="none" strike="noStrike">
                          <a:effectLst/>
                        </a:rPr>
                        <a:t>2013</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4.466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358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2.147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2.319 </a:t>
                      </a:r>
                      <a:endParaRPr lang="id-ID" sz="2000" b="1" i="0" u="none" strike="noStrike" dirty="0">
                        <a:solidFill>
                          <a:srgbClr val="000000"/>
                        </a:solidFill>
                        <a:effectLst/>
                        <a:latin typeface="Calibri"/>
                      </a:endParaRPr>
                    </a:p>
                  </a:txBody>
                  <a:tcPr marL="9525" marR="9525" marT="9525" marB="0" anchor="ctr">
                    <a:solidFill>
                      <a:srgbClr val="FFCCCC"/>
                    </a:solidFill>
                  </a:tcPr>
                </a:tc>
              </a:tr>
              <a:tr h="411488">
                <a:tc>
                  <a:txBody>
                    <a:bodyPr/>
                    <a:lstStyle/>
                    <a:p>
                      <a:pPr algn="r" fontAlgn="b"/>
                      <a:r>
                        <a:rPr lang="id-ID" sz="2000" b="1" u="none" strike="noStrike">
                          <a:effectLst/>
                        </a:rPr>
                        <a:t>2014</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2.319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186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2.319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(0)</a:t>
                      </a:r>
                      <a:endParaRPr lang="id-ID" sz="2000" b="1" i="0" u="none" strike="noStrike" dirty="0">
                        <a:solidFill>
                          <a:srgbClr val="000000"/>
                        </a:solidFill>
                        <a:effectLst/>
                        <a:latin typeface="Calibri"/>
                      </a:endParaRPr>
                    </a:p>
                  </a:txBody>
                  <a:tcPr marL="9525" marR="9525" marT="9525" marB="0" anchor="ctr">
                    <a:solidFill>
                      <a:srgbClr val="FFCCCC"/>
                    </a:solidFill>
                  </a:tcPr>
                </a:tc>
              </a:tr>
              <a:tr h="411488">
                <a:tc>
                  <a:txBody>
                    <a:bodyPr/>
                    <a:lstStyle/>
                    <a:p>
                      <a:pPr algn="l" fontAlgn="b"/>
                      <a:r>
                        <a:rPr lang="id-ID" sz="2000" b="1" u="none" strike="noStrike">
                          <a:effectLst/>
                        </a:rPr>
                        <a:t>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2.525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10.000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a:effectLst/>
                        </a:rPr>
                        <a:t>     12.525 </a:t>
                      </a:r>
                      <a:endParaRPr lang="id-ID" sz="2000" b="1" i="0" u="none" strike="noStrike">
                        <a:solidFill>
                          <a:srgbClr val="000000"/>
                        </a:solidFill>
                        <a:effectLst/>
                        <a:latin typeface="Calibri"/>
                      </a:endParaRPr>
                    </a:p>
                  </a:txBody>
                  <a:tcPr marL="9525" marR="9525" marT="9525" marB="0" anchor="ctr">
                    <a:solidFill>
                      <a:srgbClr val="FFCCCC"/>
                    </a:solidFill>
                  </a:tcPr>
                </a:tc>
                <a:tc>
                  <a:txBody>
                    <a:bodyPr/>
                    <a:lstStyle/>
                    <a:p>
                      <a:pPr algn="l" fontAlgn="b"/>
                      <a:r>
                        <a:rPr lang="id-ID" sz="2000" b="1" u="none" strike="noStrike" dirty="0">
                          <a:effectLst/>
                        </a:rPr>
                        <a:t> </a:t>
                      </a:r>
                      <a:endParaRPr lang="id-ID" sz="2000" b="1" i="0" u="none" strike="noStrike" dirty="0">
                        <a:solidFill>
                          <a:srgbClr val="000000"/>
                        </a:solidFill>
                        <a:effectLst/>
                        <a:latin typeface="Calibri"/>
                      </a:endParaRPr>
                    </a:p>
                  </a:txBody>
                  <a:tcPr marL="9525" marR="9525" marT="9525" marB="0" anchor="ctr">
                    <a:solidFill>
                      <a:srgbClr val="FFCCCC"/>
                    </a:solidFill>
                  </a:tcPr>
                </a:tc>
              </a:tr>
            </a:tbl>
          </a:graphicData>
        </a:graphic>
      </p:graphicFrame>
      <p:sp>
        <p:nvSpPr>
          <p:cNvPr id="8" name="Slide Number Placeholder 7"/>
          <p:cNvSpPr>
            <a:spLocks noGrp="1"/>
          </p:cNvSpPr>
          <p:nvPr>
            <p:ph type="sldNum" sz="quarter" idx="11"/>
          </p:nvPr>
        </p:nvSpPr>
        <p:spPr/>
        <p:txBody>
          <a:bodyPr/>
          <a:lstStyle/>
          <a:p>
            <a:pPr>
              <a:defRPr/>
            </a:pPr>
            <a:fld id="{317F009D-D0F3-419F-97E7-E1BF36BF0ABE}" type="slidenum">
              <a:rPr lang="en-US" smtClean="0"/>
              <a:pPr>
                <a:defRPr/>
              </a:pPr>
              <a:t>43</a:t>
            </a:fld>
            <a:endParaRPr lang="en-US"/>
          </a:p>
        </p:txBody>
      </p:sp>
    </p:spTree>
    <p:extLst>
      <p:ext uri="{BB962C8B-B14F-4D97-AF65-F5344CB8AC3E}">
        <p14:creationId xmlns="" xmlns:p14="http://schemas.microsoft.com/office/powerpoint/2010/main" val="3490939241"/>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46646"/>
            <a:ext cx="7499176" cy="778098"/>
          </a:xfrm>
        </p:spPr>
        <p:txBody>
          <a:bodyPr/>
          <a:lstStyle/>
          <a:p>
            <a:r>
              <a:rPr lang="id-ID" dirty="0" smtClean="0">
                <a:solidFill>
                  <a:srgbClr val="002060"/>
                </a:solidFill>
              </a:rPr>
              <a:t>Jurnal </a:t>
            </a:r>
            <a:endParaRPr lang="id-ID" dirty="0">
              <a:solidFill>
                <a:srgbClr val="002060"/>
              </a:solidFill>
            </a:endParaRPr>
          </a:p>
        </p:txBody>
      </p:sp>
      <p:sp>
        <p:nvSpPr>
          <p:cNvPr id="3" name="Content Placeholder 2"/>
          <p:cNvSpPr>
            <a:spLocks noGrp="1"/>
          </p:cNvSpPr>
          <p:nvPr>
            <p:ph idx="1"/>
          </p:nvPr>
        </p:nvSpPr>
        <p:spPr>
          <a:xfrm>
            <a:off x="395536" y="1196752"/>
            <a:ext cx="5760640" cy="1324743"/>
          </a:xfrm>
          <a:gradFill>
            <a:gsLst>
              <a:gs pos="100000">
                <a:srgbClr val="FFCC99"/>
              </a:gs>
              <a:gs pos="1000">
                <a:schemeClr val="accent1">
                  <a:shade val="67500"/>
                  <a:satMod val="115000"/>
                </a:schemeClr>
              </a:gs>
              <a:gs pos="2000">
                <a:srgbClr val="EFCA81">
                  <a:lumMod val="49000"/>
                  <a:lumOff val="51000"/>
                </a:srgbClr>
              </a:gs>
            </a:gsLst>
            <a:lin ang="5400000" scaled="0"/>
          </a:gradFill>
        </p:spPr>
        <p:txBody>
          <a:bodyPr/>
          <a:lstStyle/>
          <a:p>
            <a:r>
              <a:rPr lang="id-ID" sz="2400" b="1" dirty="0" smtClean="0"/>
              <a:t>Operating Lease</a:t>
            </a:r>
          </a:p>
          <a:p>
            <a:pPr marL="0" indent="0">
              <a:buNone/>
              <a:tabLst>
                <a:tab pos="536575" algn="l"/>
                <a:tab pos="1074738" algn="l"/>
                <a:tab pos="3497263" algn="l"/>
                <a:tab pos="4572000" algn="l"/>
              </a:tabLst>
            </a:pPr>
            <a:r>
              <a:rPr lang="id-ID" sz="2400" b="1" dirty="0"/>
              <a:t>	</a:t>
            </a:r>
            <a:r>
              <a:rPr lang="id-ID" sz="2200" dirty="0" smtClean="0"/>
              <a:t>Biaya sewa	2.505</a:t>
            </a:r>
          </a:p>
          <a:p>
            <a:pPr marL="0" indent="0">
              <a:buNone/>
              <a:tabLst>
                <a:tab pos="536575" algn="l"/>
                <a:tab pos="1074738" algn="l"/>
                <a:tab pos="3135313" algn="l"/>
                <a:tab pos="4484688" algn="l"/>
              </a:tabLst>
            </a:pPr>
            <a:r>
              <a:rPr lang="id-ID" sz="2200" dirty="0"/>
              <a:t>	</a:t>
            </a:r>
            <a:r>
              <a:rPr lang="id-ID" sz="2200" dirty="0" smtClean="0"/>
              <a:t>	Kas		2.505</a:t>
            </a:r>
          </a:p>
          <a:p>
            <a:pPr marL="0" indent="0">
              <a:buNone/>
            </a:pPr>
            <a:endParaRPr lang="id-ID" b="1" dirty="0"/>
          </a:p>
        </p:txBody>
      </p:sp>
      <p:sp>
        <p:nvSpPr>
          <p:cNvPr id="4" name="Content Placeholder 2"/>
          <p:cNvSpPr txBox="1">
            <a:spLocks/>
          </p:cNvSpPr>
          <p:nvPr/>
        </p:nvSpPr>
        <p:spPr bwMode="auto">
          <a:xfrm>
            <a:off x="2411760" y="2636912"/>
            <a:ext cx="6408712" cy="324036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r>
              <a:rPr lang="id-ID" sz="2400" b="1" dirty="0" smtClean="0"/>
              <a:t>Capital Lease</a:t>
            </a:r>
          </a:p>
          <a:p>
            <a:pPr marL="0" indent="0">
              <a:buFontTx/>
              <a:buNone/>
              <a:tabLst>
                <a:tab pos="536575" algn="l"/>
                <a:tab pos="1074738" algn="l"/>
                <a:tab pos="3948113" algn="l"/>
                <a:tab pos="5021263" algn="l"/>
              </a:tabLst>
            </a:pPr>
            <a:r>
              <a:rPr lang="id-ID" sz="2400" b="1" dirty="0" smtClean="0"/>
              <a:t>	</a:t>
            </a:r>
            <a:r>
              <a:rPr lang="id-ID" sz="2200" dirty="0" smtClean="0"/>
              <a:t>Aset leasing	10.000</a:t>
            </a:r>
          </a:p>
          <a:p>
            <a:pPr marL="0" indent="0">
              <a:buFontTx/>
              <a:buNone/>
              <a:tabLst>
                <a:tab pos="536575" algn="l"/>
                <a:tab pos="1074738" algn="l"/>
                <a:tab pos="3948113" algn="l"/>
                <a:tab pos="5021263" algn="l"/>
              </a:tabLst>
            </a:pPr>
            <a:r>
              <a:rPr lang="id-ID" sz="2200" dirty="0" smtClean="0"/>
              <a:t>		Utang Leasing		10.000</a:t>
            </a:r>
          </a:p>
          <a:p>
            <a:pPr marL="0" indent="0">
              <a:buFontTx/>
              <a:buNone/>
              <a:tabLst>
                <a:tab pos="536575" algn="l"/>
                <a:tab pos="1074738" algn="l"/>
                <a:tab pos="3948113" algn="l"/>
                <a:tab pos="5021263" algn="l"/>
              </a:tabLst>
            </a:pPr>
            <a:r>
              <a:rPr lang="id-ID" sz="2200" dirty="0" smtClean="0"/>
              <a:t>	Utang Leasing</a:t>
            </a:r>
            <a:r>
              <a:rPr lang="id-ID" sz="2200" dirty="0"/>
              <a:t>	</a:t>
            </a:r>
            <a:r>
              <a:rPr lang="id-ID" sz="2200" dirty="0" smtClean="0"/>
              <a:t>1.708</a:t>
            </a:r>
          </a:p>
          <a:p>
            <a:pPr marL="0" indent="0">
              <a:buFontTx/>
              <a:buNone/>
              <a:tabLst>
                <a:tab pos="536575" algn="l"/>
                <a:tab pos="1074738" algn="l"/>
                <a:tab pos="3948113" algn="l"/>
                <a:tab pos="5021263" algn="l"/>
              </a:tabLst>
            </a:pPr>
            <a:r>
              <a:rPr lang="id-ID" sz="2200" dirty="0"/>
              <a:t>	</a:t>
            </a:r>
            <a:r>
              <a:rPr lang="id-ID" sz="2200" dirty="0" smtClean="0"/>
              <a:t>Beban bunga	   800</a:t>
            </a:r>
            <a:endParaRPr lang="id-ID" sz="2200" dirty="0"/>
          </a:p>
          <a:p>
            <a:pPr marL="0" indent="0">
              <a:buFontTx/>
              <a:buNone/>
              <a:tabLst>
                <a:tab pos="536575" algn="l"/>
                <a:tab pos="1074738" algn="l"/>
                <a:tab pos="3948113" algn="l"/>
                <a:tab pos="5021263" algn="l"/>
              </a:tabLst>
            </a:pPr>
            <a:r>
              <a:rPr lang="id-ID" sz="2200" dirty="0"/>
              <a:t>		</a:t>
            </a:r>
            <a:r>
              <a:rPr lang="id-ID" sz="2200" dirty="0" smtClean="0"/>
              <a:t>Kas</a:t>
            </a:r>
            <a:r>
              <a:rPr lang="id-ID" sz="2200" dirty="0"/>
              <a:t>		</a:t>
            </a:r>
            <a:r>
              <a:rPr lang="id-ID" sz="2200" dirty="0" smtClean="0"/>
              <a:t>2.505</a:t>
            </a:r>
          </a:p>
          <a:p>
            <a:pPr marL="0" indent="0">
              <a:buFontTx/>
              <a:buNone/>
              <a:tabLst>
                <a:tab pos="536575" algn="l"/>
                <a:tab pos="1074738" algn="l"/>
                <a:tab pos="3948113" algn="l"/>
                <a:tab pos="5021263" algn="l"/>
              </a:tabLst>
            </a:pPr>
            <a:r>
              <a:rPr lang="id-ID" sz="2200" dirty="0"/>
              <a:t>	</a:t>
            </a:r>
            <a:r>
              <a:rPr lang="id-ID" sz="2200" dirty="0" smtClean="0"/>
              <a:t>Beban Depresiasi</a:t>
            </a:r>
            <a:r>
              <a:rPr lang="id-ID" sz="2200" dirty="0"/>
              <a:t>	</a:t>
            </a:r>
            <a:r>
              <a:rPr lang="id-ID" sz="2200" dirty="0" smtClean="0"/>
              <a:t>2.000</a:t>
            </a:r>
            <a:endParaRPr lang="id-ID" sz="2200" dirty="0"/>
          </a:p>
          <a:p>
            <a:pPr marL="0" indent="0">
              <a:buFontTx/>
              <a:buNone/>
              <a:tabLst>
                <a:tab pos="536575" algn="l"/>
                <a:tab pos="1074738" algn="l"/>
                <a:tab pos="3948113" algn="l"/>
                <a:tab pos="5021263" algn="l"/>
              </a:tabLst>
            </a:pPr>
            <a:r>
              <a:rPr lang="id-ID" sz="2200" dirty="0"/>
              <a:t>		</a:t>
            </a:r>
            <a:r>
              <a:rPr lang="id-ID" sz="2200" dirty="0" smtClean="0"/>
              <a:t>Akumulasi Depresiasi</a:t>
            </a:r>
            <a:r>
              <a:rPr lang="id-ID" sz="2200" dirty="0"/>
              <a:t>	</a:t>
            </a:r>
            <a:r>
              <a:rPr lang="id-ID" sz="2200" dirty="0" smtClean="0"/>
              <a:t>	2.000</a:t>
            </a:r>
            <a:endParaRPr lang="id-ID" sz="2200" dirty="0"/>
          </a:p>
          <a:p>
            <a:pPr marL="0" indent="0">
              <a:buFontTx/>
              <a:buNone/>
              <a:tabLst>
                <a:tab pos="536575" algn="l"/>
                <a:tab pos="1074738" algn="l"/>
                <a:tab pos="3135313" algn="l"/>
                <a:tab pos="4122738" algn="l"/>
              </a:tabLst>
            </a:pPr>
            <a:endParaRPr lang="id-ID" sz="2200" dirty="0"/>
          </a:p>
          <a:p>
            <a:pPr marL="0" indent="0">
              <a:buFontTx/>
              <a:buNone/>
              <a:tabLst>
                <a:tab pos="536575" algn="l"/>
                <a:tab pos="1074738" algn="l"/>
                <a:tab pos="3135313" algn="l"/>
                <a:tab pos="4122738" algn="l"/>
              </a:tabLst>
            </a:pPr>
            <a:endParaRPr lang="id-ID" sz="2200" dirty="0" smtClean="0"/>
          </a:p>
          <a:p>
            <a:pPr marL="0" indent="0">
              <a:buFontTx/>
              <a:buNone/>
            </a:pPr>
            <a:endParaRPr lang="id-ID" b="1" dirty="0"/>
          </a:p>
        </p:txBody>
      </p:sp>
      <p:sp>
        <p:nvSpPr>
          <p:cNvPr id="6" name="Slide Number Placeholder 5"/>
          <p:cNvSpPr>
            <a:spLocks noGrp="1"/>
          </p:cNvSpPr>
          <p:nvPr>
            <p:ph type="sldNum" sz="quarter" idx="11"/>
          </p:nvPr>
        </p:nvSpPr>
        <p:spPr/>
        <p:txBody>
          <a:bodyPr/>
          <a:lstStyle/>
          <a:p>
            <a:pPr>
              <a:defRPr/>
            </a:pPr>
            <a:fld id="{317F009D-D0F3-419F-97E7-E1BF36BF0ABE}" type="slidenum">
              <a:rPr lang="en-US" smtClean="0"/>
              <a:pPr>
                <a:defRPr/>
              </a:pPr>
              <a:t>44</a:t>
            </a:fld>
            <a:endParaRPr lang="en-US"/>
          </a:p>
        </p:txBody>
      </p:sp>
    </p:spTree>
    <p:extLst>
      <p:ext uri="{BB962C8B-B14F-4D97-AF65-F5344CB8AC3E}">
        <p14:creationId xmlns="" xmlns:p14="http://schemas.microsoft.com/office/powerpoint/2010/main" val="3889048333"/>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1445" y="241176"/>
            <a:ext cx="7138987" cy="955576"/>
          </a:xfrm>
        </p:spPr>
        <p:txBody>
          <a:bodyPr/>
          <a:lstStyle/>
          <a:p>
            <a:r>
              <a:rPr lang="id-ID" altLang="en-US" sz="2400" dirty="0">
                <a:solidFill>
                  <a:schemeClr val="tx2"/>
                </a:solidFill>
                <a:latin typeface="Arial Black" pitchFamily="34" charset="0"/>
                <a:cs typeface="Times New Roman" pitchFamily="18" charset="0"/>
              </a:rPr>
              <a:t>Perbandingan Operating Lease dan Capital Lease</a:t>
            </a:r>
            <a:endParaRPr lang="id-ID" sz="2400" dirty="0">
              <a:solidFill>
                <a:schemeClr val="tx2"/>
              </a:solidFill>
            </a:endParaRPr>
          </a:p>
        </p:txBody>
      </p:sp>
      <p:sp>
        <p:nvSpPr>
          <p:cNvPr id="3" name="Content Placeholder 2"/>
          <p:cNvSpPr>
            <a:spLocks noGrp="1"/>
          </p:cNvSpPr>
          <p:nvPr>
            <p:ph idx="1"/>
          </p:nvPr>
        </p:nvSpPr>
        <p:spPr/>
        <p:txBody>
          <a:bodyPr/>
          <a:lstStyle/>
          <a:p>
            <a:endParaRPr lang="id-ID"/>
          </a:p>
        </p:txBody>
      </p:sp>
      <p:sp>
        <p:nvSpPr>
          <p:cNvPr id="5" name="Rectangle 5"/>
          <p:cNvSpPr>
            <a:spLocks noChangeArrowheads="1"/>
          </p:cNvSpPr>
          <p:nvPr/>
        </p:nvSpPr>
        <p:spPr bwMode="auto">
          <a:xfrm>
            <a:off x="395536" y="1484784"/>
            <a:ext cx="8424937" cy="4131568"/>
          </a:xfrm>
          <a:prstGeom prst="rect">
            <a:avLst/>
          </a:prstGeom>
          <a:solidFill>
            <a:srgbClr val="FFFFFF"/>
          </a:solidFill>
          <a:ln w="0">
            <a:solidFill>
              <a:srgbClr val="000000"/>
            </a:solidFill>
            <a:miter lim="800000"/>
            <a:headEnd/>
            <a:tailEnd/>
          </a:ln>
        </p:spPr>
        <p:txBody>
          <a:bodyPr/>
          <a:lstStyle/>
          <a:p>
            <a:r>
              <a:rPr lang="en-US" altLang="en-US" dirty="0">
                <a:solidFill>
                  <a:srgbClr val="3333FF"/>
                </a:solidFill>
                <a:latin typeface="Arial Black" pitchFamily="34" charset="0"/>
                <a:cs typeface="Times New Roman" pitchFamily="18" charset="0"/>
              </a:rPr>
              <a:t>  </a:t>
            </a: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r>
              <a:rPr lang="en-US" altLang="en-US" dirty="0">
                <a:solidFill>
                  <a:srgbClr val="3333FF"/>
                </a:solidFill>
                <a:latin typeface="Arial Black" pitchFamily="34" charset="0"/>
                <a:cs typeface="Times New Roman" pitchFamily="18" charset="0"/>
              </a:rPr>
              <a:t>  </a:t>
            </a:r>
            <a:endParaRPr lang="en-US" altLang="en-US" sz="2600" dirty="0">
              <a:solidFill>
                <a:srgbClr val="3333FF"/>
              </a:solidFill>
              <a:latin typeface="Arial" charset="0"/>
            </a:endParaRPr>
          </a:p>
        </p:txBody>
      </p:sp>
      <p:graphicFrame>
        <p:nvGraphicFramePr>
          <p:cNvPr id="6" name="Object 85"/>
          <p:cNvGraphicFramePr>
            <a:graphicFrameLocks/>
          </p:cNvGraphicFramePr>
          <p:nvPr>
            <p:extLst>
              <p:ext uri="{D42A27DB-BD31-4B8C-83A1-F6EECF244321}">
                <p14:modId xmlns="" xmlns:p14="http://schemas.microsoft.com/office/powerpoint/2010/main" val="254845269"/>
              </p:ext>
            </p:extLst>
          </p:nvPr>
        </p:nvGraphicFramePr>
        <p:xfrm>
          <a:off x="8153400" y="5410200"/>
          <a:ext cx="820738" cy="938213"/>
        </p:xfrm>
        <a:graphic>
          <a:graphicData uri="http://schemas.openxmlformats.org/presentationml/2006/ole">
            <p:oleObj spid="_x0000_s2050" name="Clip" r:id="rId3" imgW="2887663" imgH="2963863" progId="">
              <p:embed/>
            </p:oleObj>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472725728"/>
              </p:ext>
            </p:extLst>
          </p:nvPr>
        </p:nvGraphicFramePr>
        <p:xfrm>
          <a:off x="625112" y="2023465"/>
          <a:ext cx="7979336" cy="3421759"/>
        </p:xfrm>
        <a:graphic>
          <a:graphicData uri="http://schemas.openxmlformats.org/drawingml/2006/table">
            <a:tbl>
              <a:tblPr firstRow="1">
                <a:tableStyleId>{5C22544A-7EE6-4342-B048-85BDC9FD1C3A}</a:tableStyleId>
              </a:tblPr>
              <a:tblGrid>
                <a:gridCol w="1416892"/>
                <a:gridCol w="1774843"/>
                <a:gridCol w="1595867"/>
                <a:gridCol w="1595867"/>
                <a:gridCol w="1595867"/>
              </a:tblGrid>
              <a:tr h="676031">
                <a:tc>
                  <a:txBody>
                    <a:bodyPr/>
                    <a:lstStyle/>
                    <a:p>
                      <a:pPr algn="l" fontAlgn="b"/>
                      <a:r>
                        <a:rPr lang="id-ID" sz="2000" u="none" strike="noStrike" dirty="0">
                          <a:effectLst/>
                        </a:rPr>
                        <a:t> </a:t>
                      </a:r>
                      <a:endParaRPr lang="id-ID" sz="2000" b="0" i="0" u="none" strike="noStrike" dirty="0">
                        <a:solidFill>
                          <a:srgbClr val="000000"/>
                        </a:solidFill>
                        <a:effectLst/>
                        <a:latin typeface="Calibri"/>
                      </a:endParaRPr>
                    </a:p>
                  </a:txBody>
                  <a:tcPr marL="9525" marR="9525" marT="9525" marB="0" anchor="ctr">
                    <a:solidFill>
                      <a:srgbClr val="275885"/>
                    </a:solidFill>
                  </a:tcPr>
                </a:tc>
                <a:tc>
                  <a:txBody>
                    <a:bodyPr/>
                    <a:lstStyle/>
                    <a:p>
                      <a:pPr algn="ctr" fontAlgn="b"/>
                      <a:r>
                        <a:rPr lang="id-ID" sz="2000" u="none" strike="noStrike" dirty="0">
                          <a:effectLst/>
                        </a:rPr>
                        <a:t>Operating Lease</a:t>
                      </a:r>
                      <a:endParaRPr lang="id-ID" sz="2000" b="0" i="0" u="none" strike="noStrike" dirty="0">
                        <a:solidFill>
                          <a:srgbClr val="000000"/>
                        </a:solidFill>
                        <a:effectLst/>
                        <a:latin typeface="Calibri"/>
                      </a:endParaRPr>
                    </a:p>
                  </a:txBody>
                  <a:tcPr marL="9525" marR="9525" marT="9525" marB="0" anchor="ctr">
                    <a:solidFill>
                      <a:srgbClr val="275885"/>
                    </a:solidFill>
                  </a:tcPr>
                </a:tc>
                <a:tc gridSpan="3">
                  <a:txBody>
                    <a:bodyPr/>
                    <a:lstStyle/>
                    <a:p>
                      <a:pPr algn="ctr" fontAlgn="b"/>
                      <a:r>
                        <a:rPr lang="id-ID" sz="2000" u="none" strike="noStrike" dirty="0">
                          <a:effectLst/>
                        </a:rPr>
                        <a:t>Capital Lease</a:t>
                      </a:r>
                      <a:endParaRPr lang="id-ID" sz="2000" b="0" i="0" u="none" strike="noStrike" dirty="0">
                        <a:solidFill>
                          <a:srgbClr val="000000"/>
                        </a:solidFill>
                        <a:effectLst/>
                        <a:latin typeface="Calibri"/>
                      </a:endParaRPr>
                    </a:p>
                  </a:txBody>
                  <a:tcPr marL="9525" marR="9525" marT="9525" marB="0" anchor="ctr">
                    <a:solidFill>
                      <a:srgbClr val="275885"/>
                    </a:solidFill>
                  </a:tcPr>
                </a:tc>
                <a:tc hMerge="1">
                  <a:txBody>
                    <a:bodyPr/>
                    <a:lstStyle/>
                    <a:p>
                      <a:endParaRPr lang="id-ID"/>
                    </a:p>
                  </a:txBody>
                  <a:tcPr/>
                </a:tc>
                <a:tc hMerge="1">
                  <a:txBody>
                    <a:bodyPr/>
                    <a:lstStyle/>
                    <a:p>
                      <a:endParaRPr lang="id-ID"/>
                    </a:p>
                  </a:txBody>
                  <a:tcPr/>
                </a:tc>
              </a:tr>
              <a:tr h="343216">
                <a:tc rowSpan="2">
                  <a:txBody>
                    <a:bodyPr/>
                    <a:lstStyle/>
                    <a:p>
                      <a:pPr algn="ctr" fontAlgn="b"/>
                      <a:r>
                        <a:rPr lang="id-ID" sz="2000" b="1" u="none" strike="noStrike" dirty="0">
                          <a:solidFill>
                            <a:schemeClr val="bg1"/>
                          </a:solidFill>
                          <a:effectLst/>
                        </a:rPr>
                        <a:t>Tahun</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c rowSpan="2">
                  <a:txBody>
                    <a:bodyPr/>
                    <a:lstStyle/>
                    <a:p>
                      <a:pPr algn="ctr" fontAlgn="b"/>
                      <a:r>
                        <a:rPr lang="id-ID" sz="2000" b="1" u="none" strike="noStrike" dirty="0">
                          <a:solidFill>
                            <a:schemeClr val="bg1"/>
                          </a:solidFill>
                          <a:effectLst/>
                        </a:rPr>
                        <a:t>Utang awal tahun</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c gridSpan="3">
                  <a:txBody>
                    <a:bodyPr/>
                    <a:lstStyle/>
                    <a:p>
                      <a:pPr algn="ctr" fontAlgn="b"/>
                      <a:r>
                        <a:rPr lang="id-ID" sz="2000" b="1" u="none" strike="noStrike" dirty="0">
                          <a:solidFill>
                            <a:schemeClr val="bg1"/>
                          </a:solidFill>
                          <a:effectLst/>
                        </a:rPr>
                        <a:t>Bunga dan Pokok dari MLP</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c hMerge="1">
                  <a:txBody>
                    <a:bodyPr/>
                    <a:lstStyle/>
                    <a:p>
                      <a:endParaRPr lang="id-ID"/>
                    </a:p>
                  </a:txBody>
                  <a:tcPr/>
                </a:tc>
                <a:tc hMerge="1">
                  <a:txBody>
                    <a:bodyPr/>
                    <a:lstStyle/>
                    <a:p>
                      <a:endParaRPr lang="id-ID"/>
                    </a:p>
                  </a:txBody>
                  <a:tcPr/>
                </a:tc>
              </a:tr>
              <a:tr h="343216">
                <a:tc vMerge="1">
                  <a:txBody>
                    <a:bodyPr/>
                    <a:lstStyle/>
                    <a:p>
                      <a:endParaRPr lang="id-ID"/>
                    </a:p>
                  </a:txBody>
                  <a:tcPr/>
                </a:tc>
                <a:tc vMerge="1">
                  <a:txBody>
                    <a:bodyPr/>
                    <a:lstStyle/>
                    <a:p>
                      <a:endParaRPr lang="id-ID"/>
                    </a:p>
                  </a:txBody>
                  <a:tcPr/>
                </a:tc>
                <a:tc>
                  <a:txBody>
                    <a:bodyPr/>
                    <a:lstStyle/>
                    <a:p>
                      <a:pPr algn="ctr" fontAlgn="b"/>
                      <a:r>
                        <a:rPr lang="id-ID" sz="2000" b="1" u="none" strike="noStrike" dirty="0">
                          <a:solidFill>
                            <a:schemeClr val="bg1"/>
                          </a:solidFill>
                          <a:effectLst/>
                        </a:rPr>
                        <a:t>Bunga</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c>
                  <a:txBody>
                    <a:bodyPr/>
                    <a:lstStyle/>
                    <a:p>
                      <a:pPr algn="ctr" fontAlgn="b"/>
                      <a:r>
                        <a:rPr lang="id-ID" sz="2000" b="1" u="none" strike="noStrike" dirty="0">
                          <a:solidFill>
                            <a:schemeClr val="bg1"/>
                          </a:solidFill>
                          <a:effectLst/>
                        </a:rPr>
                        <a:t>Pokok</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c>
                  <a:txBody>
                    <a:bodyPr/>
                    <a:lstStyle/>
                    <a:p>
                      <a:pPr algn="ctr" fontAlgn="b"/>
                      <a:r>
                        <a:rPr lang="id-ID" sz="2000" b="1" u="none" strike="noStrike" dirty="0">
                          <a:solidFill>
                            <a:schemeClr val="bg1"/>
                          </a:solidFill>
                          <a:effectLst/>
                        </a:rPr>
                        <a:t>Total</a:t>
                      </a:r>
                      <a:endParaRPr lang="id-ID" sz="2000" b="1" i="0" u="none" strike="noStrike" dirty="0">
                        <a:solidFill>
                          <a:schemeClr val="bg1"/>
                        </a:solidFill>
                        <a:effectLst/>
                        <a:latin typeface="Calibri"/>
                      </a:endParaRPr>
                    </a:p>
                  </a:txBody>
                  <a:tcPr marL="9525" marR="9525" marT="9525" marB="0" anchor="ctr">
                    <a:solidFill>
                      <a:schemeClr val="accent6">
                        <a:lumMod val="75000"/>
                      </a:schemeClr>
                    </a:solidFill>
                  </a:tcPr>
                </a:tc>
              </a:tr>
              <a:tr h="343216">
                <a:tc>
                  <a:txBody>
                    <a:bodyPr/>
                    <a:lstStyle/>
                    <a:p>
                      <a:pPr algn="ctr" fontAlgn="b"/>
                      <a:r>
                        <a:rPr lang="id-ID" sz="2000" b="1" u="none" strike="noStrike" dirty="0">
                          <a:effectLst/>
                        </a:rPr>
                        <a:t>2010</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a:effectLst/>
                        </a:rPr>
                        <a:t>           800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2.000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2.800 </a:t>
                      </a:r>
                      <a:endParaRPr lang="id-ID" sz="2000" b="1" i="0" u="none" strike="noStrike" dirty="0">
                        <a:solidFill>
                          <a:srgbClr val="000000"/>
                        </a:solidFill>
                        <a:effectLst/>
                        <a:latin typeface="Calibri"/>
                      </a:endParaRPr>
                    </a:p>
                  </a:txBody>
                  <a:tcPr marL="9525" marR="9525" marT="9525" marB="0" anchor="b"/>
                </a:tc>
              </a:tr>
              <a:tr h="343216">
                <a:tc>
                  <a:txBody>
                    <a:bodyPr/>
                    <a:lstStyle/>
                    <a:p>
                      <a:pPr algn="ctr" fontAlgn="b"/>
                      <a:r>
                        <a:rPr lang="id-ID" sz="2000" b="1" u="none" strike="noStrike" dirty="0">
                          <a:effectLst/>
                        </a:rPr>
                        <a:t>2011</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a:effectLst/>
                        </a:rPr>
                        <a:t>           664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2.000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2.664 </a:t>
                      </a:r>
                      <a:endParaRPr lang="id-ID" sz="2000" b="1" i="0" u="none" strike="noStrike" dirty="0">
                        <a:solidFill>
                          <a:srgbClr val="000000"/>
                        </a:solidFill>
                        <a:effectLst/>
                        <a:latin typeface="Calibri"/>
                      </a:endParaRPr>
                    </a:p>
                  </a:txBody>
                  <a:tcPr marL="9525" marR="9525" marT="9525" marB="0" anchor="b"/>
                </a:tc>
              </a:tr>
              <a:tr h="343216">
                <a:tc>
                  <a:txBody>
                    <a:bodyPr/>
                    <a:lstStyle/>
                    <a:p>
                      <a:pPr algn="ctr" fontAlgn="b"/>
                      <a:r>
                        <a:rPr lang="id-ID" sz="2000" b="1" u="none" strike="noStrike">
                          <a:effectLst/>
                        </a:rPr>
                        <a:t>2012</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2.505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a:effectLst/>
                        </a:rPr>
                        <a:t>           517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2.000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2.517 </a:t>
                      </a:r>
                      <a:endParaRPr lang="id-ID" sz="2000" b="1" i="0" u="none" strike="noStrike" dirty="0">
                        <a:solidFill>
                          <a:srgbClr val="000000"/>
                        </a:solidFill>
                        <a:effectLst/>
                        <a:latin typeface="Calibri"/>
                      </a:endParaRPr>
                    </a:p>
                  </a:txBody>
                  <a:tcPr marL="9525" marR="9525" marT="9525" marB="0" anchor="b"/>
                </a:tc>
              </a:tr>
              <a:tr h="343216">
                <a:tc>
                  <a:txBody>
                    <a:bodyPr/>
                    <a:lstStyle/>
                    <a:p>
                      <a:pPr algn="ctr" fontAlgn="b"/>
                      <a:r>
                        <a:rPr lang="id-ID" sz="2000" b="1" u="none" strike="noStrike">
                          <a:effectLst/>
                        </a:rPr>
                        <a:t>2013</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2.505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358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a:effectLst/>
                        </a:rPr>
                        <a:t>        2.000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2.358 </a:t>
                      </a:r>
                      <a:endParaRPr lang="id-ID" sz="2000" b="1" i="0" u="none" strike="noStrike" dirty="0">
                        <a:solidFill>
                          <a:srgbClr val="000000"/>
                        </a:solidFill>
                        <a:effectLst/>
                        <a:latin typeface="Calibri"/>
                      </a:endParaRPr>
                    </a:p>
                  </a:txBody>
                  <a:tcPr marL="9525" marR="9525" marT="9525" marB="0" anchor="b"/>
                </a:tc>
              </a:tr>
              <a:tr h="343216">
                <a:tc>
                  <a:txBody>
                    <a:bodyPr/>
                    <a:lstStyle/>
                    <a:p>
                      <a:pPr algn="ctr" fontAlgn="b"/>
                      <a:r>
                        <a:rPr lang="id-ID" sz="2000" b="1" u="none" strike="noStrike">
                          <a:effectLst/>
                        </a:rPr>
                        <a:t>2014</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2.505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186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2.000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2.186 </a:t>
                      </a:r>
                      <a:endParaRPr lang="id-ID" sz="2000" b="1" i="0" u="none" strike="noStrike" dirty="0">
                        <a:solidFill>
                          <a:srgbClr val="000000"/>
                        </a:solidFill>
                        <a:effectLst/>
                        <a:latin typeface="Calibri"/>
                      </a:endParaRPr>
                    </a:p>
                  </a:txBody>
                  <a:tcPr marL="9525" marR="9525" marT="9525" marB="0" anchor="b"/>
                </a:tc>
              </a:tr>
              <a:tr h="343216">
                <a:tc>
                  <a:txBody>
                    <a:bodyPr/>
                    <a:lstStyle/>
                    <a:p>
                      <a:pPr algn="ctr" fontAlgn="b"/>
                      <a:r>
                        <a:rPr lang="id-ID" sz="2000" b="1" u="none" strike="noStrike">
                          <a:effectLst/>
                        </a:rPr>
                        <a:t>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12.525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a:effectLst/>
                        </a:rPr>
                        <a:t>        2.525 </a:t>
                      </a:r>
                      <a:endParaRPr lang="id-ID" sz="2000" b="1" i="0" u="none" strike="noStrike">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10.000 </a:t>
                      </a:r>
                      <a:endParaRPr lang="id-ID" sz="2000" b="1" i="0" u="none" strike="noStrike" dirty="0">
                        <a:solidFill>
                          <a:srgbClr val="000000"/>
                        </a:solidFill>
                        <a:effectLst/>
                        <a:latin typeface="Calibri"/>
                      </a:endParaRPr>
                    </a:p>
                  </a:txBody>
                  <a:tcPr marL="9525" marR="9525" marT="9525" marB="0" anchor="b"/>
                </a:tc>
                <a:tc>
                  <a:txBody>
                    <a:bodyPr/>
                    <a:lstStyle/>
                    <a:p>
                      <a:pPr algn="ctr" fontAlgn="b"/>
                      <a:r>
                        <a:rPr lang="id-ID" sz="2000" b="1" u="none" strike="noStrike" dirty="0">
                          <a:effectLst/>
                        </a:rPr>
                        <a:t>     12.525 </a:t>
                      </a:r>
                      <a:endParaRPr lang="id-ID" sz="2000" b="1" i="0" u="none" strike="noStrike" dirty="0">
                        <a:solidFill>
                          <a:srgbClr val="000000"/>
                        </a:solidFill>
                        <a:effectLst/>
                        <a:latin typeface="Calibri"/>
                      </a:endParaRPr>
                    </a:p>
                  </a:txBody>
                  <a:tcPr marL="9525" marR="9525" marT="9525" marB="0" anchor="b"/>
                </a:tc>
              </a:tr>
            </a:tbl>
          </a:graphicData>
        </a:graphic>
      </p:graphicFrame>
      <p:sp>
        <p:nvSpPr>
          <p:cNvPr id="8" name="Slide Number Placeholder 7"/>
          <p:cNvSpPr>
            <a:spLocks noGrp="1"/>
          </p:cNvSpPr>
          <p:nvPr>
            <p:ph type="sldNum" sz="quarter" idx="11"/>
          </p:nvPr>
        </p:nvSpPr>
        <p:spPr/>
        <p:txBody>
          <a:bodyPr/>
          <a:lstStyle/>
          <a:p>
            <a:pPr>
              <a:defRPr/>
            </a:pPr>
            <a:fld id="{317F009D-D0F3-419F-97E7-E1BF36BF0ABE}" type="slidenum">
              <a:rPr lang="en-US" smtClean="0"/>
              <a:pPr>
                <a:defRPr/>
              </a:pPr>
              <a:t>45</a:t>
            </a:fld>
            <a:endParaRPr lang="en-US"/>
          </a:p>
        </p:txBody>
      </p:sp>
    </p:spTree>
    <p:extLst>
      <p:ext uri="{BB962C8B-B14F-4D97-AF65-F5344CB8AC3E}">
        <p14:creationId xmlns="" xmlns:p14="http://schemas.microsoft.com/office/powerpoint/2010/main" val="423904426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346646"/>
            <a:ext cx="8229600" cy="634082"/>
          </a:xfrm>
        </p:spPr>
        <p:txBody>
          <a:bodyPr/>
          <a:lstStyle/>
          <a:p>
            <a:r>
              <a:rPr lang="id-ID" altLang="en-US" sz="2800" dirty="0">
                <a:solidFill>
                  <a:sysClr val="windowText" lastClr="000000"/>
                </a:solidFill>
                <a:latin typeface="Arial Black" pitchFamily="34" charset="0"/>
                <a:cs typeface="Times New Roman" pitchFamily="18" charset="0"/>
              </a:rPr>
              <a:t>Dampak pada Laporan </a:t>
            </a:r>
            <a:r>
              <a:rPr lang="id-ID" altLang="en-US" sz="2800" dirty="0" smtClean="0">
                <a:solidFill>
                  <a:sysClr val="windowText" lastClr="000000"/>
                </a:solidFill>
                <a:latin typeface="Arial Black" pitchFamily="34" charset="0"/>
                <a:cs typeface="Times New Roman" pitchFamily="18" charset="0"/>
              </a:rPr>
              <a:t>Keuangan</a:t>
            </a:r>
            <a:endParaRPr lang="en-US" altLang="en-US" sz="2800" dirty="0">
              <a:solidFill>
                <a:sysClr val="windowText" lastClr="000000"/>
              </a:solidFill>
              <a:latin typeface="Arial Black" pitchFamily="34" charset="0"/>
              <a:cs typeface="Times New Roman" pitchFamily="18" charset="0"/>
            </a:endParaRPr>
          </a:p>
        </p:txBody>
      </p:sp>
      <p:sp>
        <p:nvSpPr>
          <p:cNvPr id="5" name="Rectangle 5"/>
          <p:cNvSpPr>
            <a:spLocks noChangeArrowheads="1"/>
          </p:cNvSpPr>
          <p:nvPr/>
        </p:nvSpPr>
        <p:spPr bwMode="auto">
          <a:xfrm>
            <a:off x="633917" y="1268760"/>
            <a:ext cx="8195362" cy="4347592"/>
          </a:xfrm>
          <a:prstGeom prst="rect">
            <a:avLst/>
          </a:prstGeom>
          <a:solidFill>
            <a:srgbClr val="FFFFFF"/>
          </a:solidFill>
          <a:ln w="0">
            <a:solidFill>
              <a:srgbClr val="000000"/>
            </a:solidFill>
            <a:miter lim="800000"/>
            <a:headEnd/>
            <a:tailEnd/>
          </a:ln>
        </p:spPr>
        <p:txBody>
          <a:bodyPr/>
          <a:lstStyle/>
          <a:p>
            <a:r>
              <a:rPr lang="en-US" altLang="en-US" sz="2400" dirty="0">
                <a:solidFill>
                  <a:srgbClr val="3333FF"/>
                </a:solidFill>
                <a:latin typeface="Arial Black" pitchFamily="34" charset="0"/>
                <a:cs typeface="Times New Roman" pitchFamily="18" charset="0"/>
              </a:rPr>
              <a:t>  </a:t>
            </a:r>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endParaRPr lang="en-US" altLang="en-US" dirty="0">
              <a:solidFill>
                <a:srgbClr val="3333FF"/>
              </a:solidFill>
              <a:latin typeface="Arial Black" pitchFamily="34" charset="0"/>
              <a:cs typeface="Times New Roman" pitchFamily="18" charset="0"/>
            </a:endParaRPr>
          </a:p>
          <a:p>
            <a:r>
              <a:rPr lang="en-US" altLang="en-US" dirty="0">
                <a:solidFill>
                  <a:srgbClr val="3333FF"/>
                </a:solidFill>
                <a:latin typeface="Arial Black" pitchFamily="34" charset="0"/>
                <a:cs typeface="Times New Roman" pitchFamily="18" charset="0"/>
              </a:rPr>
              <a:t>  </a:t>
            </a:r>
            <a:endParaRPr lang="en-US" altLang="en-US" sz="2600" dirty="0">
              <a:solidFill>
                <a:srgbClr val="3333FF"/>
              </a:solidFill>
              <a:latin typeface="Arial" charset="0"/>
            </a:endParaRPr>
          </a:p>
        </p:txBody>
      </p:sp>
      <p:graphicFrame>
        <p:nvGraphicFramePr>
          <p:cNvPr id="6" name="Object 85"/>
          <p:cNvGraphicFramePr>
            <a:graphicFrameLocks/>
          </p:cNvGraphicFramePr>
          <p:nvPr>
            <p:extLst>
              <p:ext uri="{D42A27DB-BD31-4B8C-83A1-F6EECF244321}">
                <p14:modId xmlns="" xmlns:p14="http://schemas.microsoft.com/office/powerpoint/2010/main" val="4038744547"/>
              </p:ext>
            </p:extLst>
          </p:nvPr>
        </p:nvGraphicFramePr>
        <p:xfrm>
          <a:off x="8153400" y="5410200"/>
          <a:ext cx="820738" cy="938213"/>
        </p:xfrm>
        <a:graphic>
          <a:graphicData uri="http://schemas.openxmlformats.org/presentationml/2006/ole">
            <p:oleObj spid="_x0000_s3074" name="Clip" r:id="rId3" imgW="2887663" imgH="2963863" progId="">
              <p:embed/>
            </p:oleObj>
          </a:graphicData>
        </a:graphic>
      </p:graphicFrame>
      <p:graphicFrame>
        <p:nvGraphicFramePr>
          <p:cNvPr id="7" name="Table 6"/>
          <p:cNvGraphicFramePr>
            <a:graphicFrameLocks noGrp="1"/>
          </p:cNvGraphicFramePr>
          <p:nvPr>
            <p:extLst>
              <p:ext uri="{D42A27DB-BD31-4B8C-83A1-F6EECF244321}">
                <p14:modId xmlns="" xmlns:p14="http://schemas.microsoft.com/office/powerpoint/2010/main" val="328435751"/>
              </p:ext>
            </p:extLst>
          </p:nvPr>
        </p:nvGraphicFramePr>
        <p:xfrm>
          <a:off x="827586" y="1844825"/>
          <a:ext cx="7848869" cy="4411043"/>
        </p:xfrm>
        <a:graphic>
          <a:graphicData uri="http://schemas.openxmlformats.org/drawingml/2006/table">
            <a:tbl>
              <a:tblPr>
                <a:tableStyleId>{5C22544A-7EE6-4342-B048-85BDC9FD1C3A}</a:tableStyleId>
              </a:tblPr>
              <a:tblGrid>
                <a:gridCol w="1778445"/>
                <a:gridCol w="1517606"/>
                <a:gridCol w="1517606"/>
                <a:gridCol w="1517606"/>
                <a:gridCol w="1517606"/>
              </a:tblGrid>
              <a:tr h="696293">
                <a:tc>
                  <a:txBody>
                    <a:bodyPr/>
                    <a:lstStyle/>
                    <a:p>
                      <a:pPr algn="ctr" fontAlgn="b"/>
                      <a:r>
                        <a:rPr lang="id-ID" sz="2000" b="1" u="none" strike="noStrike" dirty="0">
                          <a:solidFill>
                            <a:schemeClr val="bg1"/>
                          </a:solidFill>
                          <a:effectLst/>
                        </a:rPr>
                        <a:t> </a:t>
                      </a:r>
                      <a:r>
                        <a:rPr lang="id-ID" sz="2000" b="1" u="none" strike="noStrike" dirty="0" smtClean="0">
                          <a:solidFill>
                            <a:schemeClr val="bg1"/>
                          </a:solidFill>
                          <a:effectLst/>
                        </a:rPr>
                        <a:t>Tanggal</a:t>
                      </a:r>
                      <a:endParaRPr lang="id-ID" sz="2000" b="1" i="0" u="none" strike="noStrike" dirty="0">
                        <a:solidFill>
                          <a:schemeClr val="bg1"/>
                        </a:solidFill>
                        <a:effectLst/>
                        <a:latin typeface="Calibri"/>
                      </a:endParaRPr>
                    </a:p>
                  </a:txBody>
                  <a:tcPr marL="9525" marR="9525" marT="9525" marB="0" anchor="ctr">
                    <a:solidFill>
                      <a:srgbClr val="800000"/>
                    </a:solidFill>
                  </a:tcPr>
                </a:tc>
                <a:tc>
                  <a:txBody>
                    <a:bodyPr/>
                    <a:lstStyle/>
                    <a:p>
                      <a:pPr algn="ctr" fontAlgn="b"/>
                      <a:r>
                        <a:rPr lang="id-ID" sz="2000" b="1" u="none" strike="noStrike" dirty="0">
                          <a:solidFill>
                            <a:schemeClr val="bg1"/>
                          </a:solidFill>
                          <a:effectLst/>
                        </a:rPr>
                        <a:t>Cash</a:t>
                      </a:r>
                      <a:endParaRPr lang="id-ID" sz="2000" b="1" i="0" u="none" strike="noStrike" dirty="0">
                        <a:solidFill>
                          <a:schemeClr val="bg1"/>
                        </a:solidFill>
                        <a:effectLst/>
                        <a:latin typeface="Calibri"/>
                      </a:endParaRPr>
                    </a:p>
                  </a:txBody>
                  <a:tcPr marL="9525" marR="9525" marT="9525" marB="0" anchor="ctr">
                    <a:solidFill>
                      <a:srgbClr val="800000"/>
                    </a:solidFill>
                  </a:tcPr>
                </a:tc>
                <a:tc>
                  <a:txBody>
                    <a:bodyPr/>
                    <a:lstStyle/>
                    <a:p>
                      <a:pPr algn="ctr" fontAlgn="b"/>
                      <a:r>
                        <a:rPr lang="id-ID" sz="2000" b="1" u="none" strike="noStrike" dirty="0">
                          <a:solidFill>
                            <a:schemeClr val="bg1"/>
                          </a:solidFill>
                          <a:effectLst/>
                        </a:rPr>
                        <a:t>Lease Aset</a:t>
                      </a:r>
                      <a:endParaRPr lang="id-ID" sz="2000" b="1" i="0" u="none" strike="noStrike" dirty="0">
                        <a:solidFill>
                          <a:schemeClr val="bg1"/>
                        </a:solidFill>
                        <a:effectLst/>
                        <a:latin typeface="Calibri"/>
                      </a:endParaRPr>
                    </a:p>
                  </a:txBody>
                  <a:tcPr marL="9525" marR="9525" marT="9525" marB="0" anchor="ctr">
                    <a:solidFill>
                      <a:srgbClr val="800000"/>
                    </a:solidFill>
                  </a:tcPr>
                </a:tc>
                <a:tc>
                  <a:txBody>
                    <a:bodyPr/>
                    <a:lstStyle/>
                    <a:p>
                      <a:pPr algn="ctr" fontAlgn="b"/>
                      <a:r>
                        <a:rPr lang="id-ID" sz="2000" b="1" u="none" strike="noStrike" dirty="0">
                          <a:solidFill>
                            <a:schemeClr val="bg1"/>
                          </a:solidFill>
                          <a:effectLst/>
                        </a:rPr>
                        <a:t>Lease Liability</a:t>
                      </a:r>
                      <a:endParaRPr lang="id-ID" sz="2000" b="1" i="0" u="none" strike="noStrike" dirty="0">
                        <a:solidFill>
                          <a:schemeClr val="bg1"/>
                        </a:solidFill>
                        <a:effectLst/>
                        <a:latin typeface="Calibri"/>
                      </a:endParaRPr>
                    </a:p>
                  </a:txBody>
                  <a:tcPr marL="9525" marR="9525" marT="9525" marB="0" anchor="ctr">
                    <a:solidFill>
                      <a:srgbClr val="800000"/>
                    </a:solidFill>
                  </a:tcPr>
                </a:tc>
                <a:tc>
                  <a:txBody>
                    <a:bodyPr/>
                    <a:lstStyle/>
                    <a:p>
                      <a:pPr algn="ctr" fontAlgn="b"/>
                      <a:r>
                        <a:rPr lang="id-ID" sz="2000" b="1" u="none" strike="noStrike" dirty="0">
                          <a:solidFill>
                            <a:schemeClr val="bg1"/>
                          </a:solidFill>
                          <a:effectLst/>
                        </a:rPr>
                        <a:t>Equity</a:t>
                      </a:r>
                      <a:endParaRPr lang="id-ID" sz="2000" b="1" i="0" u="none" strike="noStrike" dirty="0">
                        <a:solidFill>
                          <a:schemeClr val="bg1"/>
                        </a:solidFill>
                        <a:effectLst/>
                        <a:latin typeface="Calibri"/>
                      </a:endParaRPr>
                    </a:p>
                  </a:txBody>
                  <a:tcPr marL="9525" marR="9525" marT="9525" marB="0" anchor="ctr">
                    <a:solidFill>
                      <a:srgbClr val="800000"/>
                    </a:solidFill>
                  </a:tcPr>
                </a:tc>
              </a:tr>
              <a:tr h="448358">
                <a:tc>
                  <a:txBody>
                    <a:bodyPr/>
                    <a:lstStyle/>
                    <a:p>
                      <a:pPr algn="ctr" fontAlgn="b"/>
                      <a:r>
                        <a:rPr lang="id-ID" sz="2000" b="1" u="none" strike="noStrike" dirty="0">
                          <a:effectLst/>
                        </a:rPr>
                        <a:t>01/01/2010</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10.000 </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10.000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 </a:t>
                      </a:r>
                      <a:endParaRPr lang="id-ID" sz="2000" b="1" i="0" u="none" strike="noStrike">
                        <a:solidFill>
                          <a:srgbClr val="000000"/>
                        </a:solidFill>
                        <a:effectLst/>
                        <a:latin typeface="Calibri"/>
                      </a:endParaRPr>
                    </a:p>
                  </a:txBody>
                  <a:tcPr marL="9525" marR="9525" marT="9525" marB="0" anchor="b">
                    <a:solidFill>
                      <a:srgbClr val="FFCC99"/>
                    </a:solidFill>
                  </a:tcPr>
                </a:tc>
              </a:tr>
              <a:tr h="448358">
                <a:tc>
                  <a:txBody>
                    <a:bodyPr/>
                    <a:lstStyle/>
                    <a:p>
                      <a:pPr algn="ctr" fontAlgn="b"/>
                      <a:r>
                        <a:rPr lang="id-ID" sz="2000" b="1" u="none" strike="noStrike" dirty="0">
                          <a:effectLst/>
                        </a:rPr>
                        <a:t>31/12/2010</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(2.505)</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8.000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8.295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rtl="0" fontAlgn="b"/>
                      <a:r>
                        <a:rPr lang="id-ID" sz="2000" b="1" u="none" strike="noStrike">
                          <a:effectLst/>
                        </a:rPr>
                        <a:t>2.800</a:t>
                      </a:r>
                      <a:endParaRPr lang="id-ID" sz="2000" b="1" i="0" u="none" strike="noStrike">
                        <a:solidFill>
                          <a:srgbClr val="FFFFFF"/>
                        </a:solidFill>
                        <a:effectLst/>
                        <a:latin typeface="Arial"/>
                      </a:endParaRPr>
                    </a:p>
                  </a:txBody>
                  <a:tcPr marL="9525" marR="9525" marT="9525" marB="0" anchor="b">
                    <a:solidFill>
                      <a:srgbClr val="FFCC99"/>
                    </a:solidFill>
                  </a:tcPr>
                </a:tc>
              </a:tr>
              <a:tr h="469709">
                <a:tc>
                  <a:txBody>
                    <a:bodyPr/>
                    <a:lstStyle/>
                    <a:p>
                      <a:pPr algn="ctr" fontAlgn="b"/>
                      <a:r>
                        <a:rPr lang="id-ID" sz="2000" b="1" u="none" strike="noStrike" dirty="0">
                          <a:effectLst/>
                        </a:rPr>
                        <a:t>31/12/2011</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(5.010)</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6.000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6.454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rtl="0" fontAlgn="b"/>
                      <a:r>
                        <a:rPr lang="id-ID" sz="2000" b="1" u="none" strike="noStrike" dirty="0">
                          <a:effectLst/>
                        </a:rPr>
                        <a:t>5.464</a:t>
                      </a:r>
                      <a:endParaRPr lang="id-ID" sz="2000" b="1" i="0" u="none" strike="noStrike" dirty="0">
                        <a:solidFill>
                          <a:srgbClr val="000000"/>
                        </a:solidFill>
                        <a:effectLst/>
                        <a:latin typeface="Arial"/>
                      </a:endParaRPr>
                    </a:p>
                  </a:txBody>
                  <a:tcPr marL="9525" marR="9525" marT="9525" marB="0" anchor="b">
                    <a:solidFill>
                      <a:srgbClr val="FFCC99"/>
                    </a:solidFill>
                  </a:tcPr>
                </a:tc>
              </a:tr>
              <a:tr h="448358">
                <a:tc>
                  <a:txBody>
                    <a:bodyPr/>
                    <a:lstStyle/>
                    <a:p>
                      <a:pPr algn="ctr" fontAlgn="b"/>
                      <a:r>
                        <a:rPr lang="id-ID" sz="2000" b="1" u="none" strike="noStrike" dirty="0">
                          <a:effectLst/>
                        </a:rPr>
                        <a:t>31/12/2012</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(7.515)</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4.000 </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4.466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rtl="0" fontAlgn="b"/>
                      <a:r>
                        <a:rPr lang="id-ID" sz="2000" b="1" u="none" strike="noStrike" dirty="0">
                          <a:effectLst/>
                        </a:rPr>
                        <a:t>7.981</a:t>
                      </a:r>
                      <a:endParaRPr lang="id-ID" sz="2000" b="1" i="0" u="none" strike="noStrike" dirty="0">
                        <a:solidFill>
                          <a:srgbClr val="000000"/>
                        </a:solidFill>
                        <a:effectLst/>
                        <a:latin typeface="Arial"/>
                      </a:endParaRPr>
                    </a:p>
                  </a:txBody>
                  <a:tcPr marL="9525" marR="9525" marT="9525" marB="0" anchor="b">
                    <a:solidFill>
                      <a:srgbClr val="FFCC99"/>
                    </a:solidFill>
                  </a:tcPr>
                </a:tc>
              </a:tr>
              <a:tr h="448358">
                <a:tc>
                  <a:txBody>
                    <a:bodyPr/>
                    <a:lstStyle/>
                    <a:p>
                      <a:pPr algn="ctr" fontAlgn="b"/>
                      <a:r>
                        <a:rPr lang="id-ID" sz="2000" b="1" u="none" strike="noStrike" dirty="0">
                          <a:effectLst/>
                        </a:rPr>
                        <a:t>31/12/2013</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(10.020)</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2.000 </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2.319 </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rtl="0" fontAlgn="b"/>
                      <a:r>
                        <a:rPr lang="id-ID" sz="2000" b="1" u="none" strike="noStrike" dirty="0">
                          <a:effectLst/>
                        </a:rPr>
                        <a:t>10.339</a:t>
                      </a:r>
                      <a:endParaRPr lang="id-ID" sz="2000" b="1" i="0" u="none" strike="noStrike" dirty="0">
                        <a:solidFill>
                          <a:srgbClr val="000000"/>
                        </a:solidFill>
                        <a:effectLst/>
                        <a:latin typeface="Arial"/>
                      </a:endParaRPr>
                    </a:p>
                  </a:txBody>
                  <a:tcPr marL="9525" marR="9525" marT="9525" marB="0" anchor="b">
                    <a:solidFill>
                      <a:srgbClr val="FFCC99"/>
                    </a:solidFill>
                  </a:tcPr>
                </a:tc>
              </a:tr>
              <a:tr h="448358">
                <a:tc>
                  <a:txBody>
                    <a:bodyPr/>
                    <a:lstStyle/>
                    <a:p>
                      <a:pPr algn="ctr" fontAlgn="b"/>
                      <a:r>
                        <a:rPr lang="id-ID" sz="2000" b="1" u="none" strike="noStrike" dirty="0">
                          <a:effectLst/>
                        </a:rPr>
                        <a:t>31/12/2014</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(12.525)</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a:effectLst/>
                        </a:rPr>
                        <a:t>                 - </a:t>
                      </a:r>
                      <a:endParaRPr lang="id-ID" sz="2000" b="1" i="0" u="none" strike="noStrike">
                        <a:solidFill>
                          <a:srgbClr val="000000"/>
                        </a:solidFill>
                        <a:effectLst/>
                        <a:latin typeface="Calibri"/>
                      </a:endParaRPr>
                    </a:p>
                  </a:txBody>
                  <a:tcPr marL="9525" marR="9525" marT="9525" marB="0" anchor="b">
                    <a:solidFill>
                      <a:srgbClr val="FFCC99"/>
                    </a:solidFill>
                  </a:tcPr>
                </a:tc>
                <a:tc>
                  <a:txBody>
                    <a:bodyPr/>
                    <a:lstStyle/>
                    <a:p>
                      <a:pPr algn="ctr" fontAlgn="b"/>
                      <a:r>
                        <a:rPr lang="id-ID" sz="2000" b="1" u="none" strike="noStrike" dirty="0">
                          <a:effectLst/>
                        </a:rPr>
                        <a:t>              (0)</a:t>
                      </a:r>
                      <a:endParaRPr lang="id-ID" sz="2000" b="1" i="0" u="none" strike="noStrike" dirty="0">
                        <a:solidFill>
                          <a:srgbClr val="000000"/>
                        </a:solidFill>
                        <a:effectLst/>
                        <a:latin typeface="Calibri"/>
                      </a:endParaRPr>
                    </a:p>
                  </a:txBody>
                  <a:tcPr marL="9525" marR="9525" marT="9525" marB="0" anchor="b">
                    <a:solidFill>
                      <a:srgbClr val="FFCC99"/>
                    </a:solidFill>
                  </a:tcPr>
                </a:tc>
                <a:tc>
                  <a:txBody>
                    <a:bodyPr/>
                    <a:lstStyle/>
                    <a:p>
                      <a:pPr algn="ctr" rtl="0" fontAlgn="b"/>
                      <a:r>
                        <a:rPr lang="id-ID" sz="2000" b="1" u="none" strike="noStrike" dirty="0">
                          <a:effectLst/>
                        </a:rPr>
                        <a:t>12.525</a:t>
                      </a:r>
                      <a:endParaRPr lang="id-ID" sz="2000" b="1" i="0" u="none" strike="noStrike" dirty="0">
                        <a:solidFill>
                          <a:srgbClr val="000000"/>
                        </a:solidFill>
                        <a:effectLst/>
                        <a:latin typeface="Arial"/>
                      </a:endParaRPr>
                    </a:p>
                  </a:txBody>
                  <a:tcPr marL="9525" marR="9525" marT="9525" marB="0" anchor="b">
                    <a:solidFill>
                      <a:srgbClr val="FFCC99"/>
                    </a:solidFill>
                  </a:tcPr>
                </a:tc>
              </a:tr>
            </a:tbl>
          </a:graphicData>
        </a:graphic>
      </p:graphicFrame>
      <p:sp>
        <p:nvSpPr>
          <p:cNvPr id="4" name="Slide Number Placeholder 3"/>
          <p:cNvSpPr>
            <a:spLocks noGrp="1"/>
          </p:cNvSpPr>
          <p:nvPr>
            <p:ph type="sldNum" sz="quarter" idx="11"/>
          </p:nvPr>
        </p:nvSpPr>
        <p:spPr/>
        <p:txBody>
          <a:bodyPr/>
          <a:lstStyle/>
          <a:p>
            <a:pPr>
              <a:defRPr/>
            </a:pPr>
            <a:fld id="{317F009D-D0F3-419F-97E7-E1BF36BF0ABE}" type="slidenum">
              <a:rPr lang="en-US" smtClean="0"/>
              <a:pPr>
                <a:defRPr/>
              </a:pPr>
              <a:t>46</a:t>
            </a:fld>
            <a:endParaRPr lang="en-US"/>
          </a:p>
        </p:txBody>
      </p:sp>
    </p:spTree>
    <p:extLst>
      <p:ext uri="{BB962C8B-B14F-4D97-AF65-F5344CB8AC3E}">
        <p14:creationId xmlns="" xmlns:p14="http://schemas.microsoft.com/office/powerpoint/2010/main" val="4133541960"/>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0099"/>
                </a:solidFill>
              </a:rPr>
              <a:t>Akuntansi Sewa PSAK 30</a:t>
            </a:r>
            <a:endParaRPr lang="id-ID" dirty="0">
              <a:solidFill>
                <a:srgbClr val="000099"/>
              </a:solidFill>
            </a:endParaRPr>
          </a:p>
        </p:txBody>
      </p:sp>
      <p:sp>
        <p:nvSpPr>
          <p:cNvPr id="3" name="Content Placeholder 2"/>
          <p:cNvSpPr>
            <a:spLocks noGrp="1"/>
          </p:cNvSpPr>
          <p:nvPr>
            <p:ph idx="1"/>
          </p:nvPr>
        </p:nvSpPr>
        <p:spPr/>
        <p:txBody>
          <a:bodyPr/>
          <a:lstStyle/>
          <a:p>
            <a:pPr eaLnBrk="1" hangingPunct="1"/>
            <a:r>
              <a:rPr lang="en-US" sz="2800" b="1" dirty="0"/>
              <a:t>PSAK 30 (</a:t>
            </a:r>
            <a:r>
              <a:rPr lang="en-US" sz="2800" b="1" dirty="0" err="1"/>
              <a:t>Revisi</a:t>
            </a:r>
            <a:r>
              <a:rPr lang="en-US" sz="2800" b="1" dirty="0"/>
              <a:t> </a:t>
            </a:r>
            <a:r>
              <a:rPr lang="en-US" sz="2800" b="1" dirty="0" smtClean="0"/>
              <a:t>20</a:t>
            </a:r>
            <a:r>
              <a:rPr lang="id-ID" sz="2800" b="1" dirty="0" smtClean="0"/>
              <a:t>11</a:t>
            </a:r>
            <a:r>
              <a:rPr lang="en-US" sz="2800" b="1" dirty="0" smtClean="0"/>
              <a:t>)</a:t>
            </a:r>
            <a:endParaRPr lang="en-US" sz="2800" b="1" dirty="0"/>
          </a:p>
          <a:p>
            <a:pPr eaLnBrk="1" hangingPunct="1">
              <a:buFont typeface="Wingdings" pitchFamily="2" charset="2"/>
              <a:buNone/>
            </a:pPr>
            <a:r>
              <a:rPr lang="en-US" sz="2800" dirty="0"/>
              <a:t>	</a:t>
            </a:r>
            <a:r>
              <a:rPr lang="en-US" sz="2800" dirty="0" err="1"/>
              <a:t>Sewa</a:t>
            </a:r>
            <a:r>
              <a:rPr lang="en-US" sz="2800" dirty="0"/>
              <a:t> </a:t>
            </a:r>
            <a:r>
              <a:rPr lang="en-US" sz="2800" dirty="0" err="1"/>
              <a:t>adalah</a:t>
            </a:r>
            <a:r>
              <a:rPr lang="en-US" sz="2800" dirty="0"/>
              <a:t> </a:t>
            </a:r>
            <a:r>
              <a:rPr lang="en-US" sz="2800" dirty="0" err="1"/>
              <a:t>suatu</a:t>
            </a:r>
            <a:r>
              <a:rPr lang="en-US" sz="2800" dirty="0"/>
              <a:t> </a:t>
            </a:r>
            <a:r>
              <a:rPr lang="en-US" sz="2800" dirty="0" err="1"/>
              <a:t>perjanjian</a:t>
            </a:r>
            <a:r>
              <a:rPr lang="en-US" sz="2800" dirty="0"/>
              <a:t> </a:t>
            </a:r>
            <a:r>
              <a:rPr lang="en-US" sz="2800" dirty="0" err="1"/>
              <a:t>dimana</a:t>
            </a:r>
            <a:r>
              <a:rPr lang="en-US" sz="2800" dirty="0"/>
              <a:t> </a:t>
            </a:r>
            <a:r>
              <a:rPr lang="en-US" sz="2800" dirty="0">
                <a:solidFill>
                  <a:srgbClr val="FF0000"/>
                </a:solidFill>
              </a:rPr>
              <a:t>lessor</a:t>
            </a:r>
            <a:r>
              <a:rPr lang="en-US" sz="2800" dirty="0"/>
              <a:t> </a:t>
            </a:r>
            <a:r>
              <a:rPr lang="en-US" sz="2800" dirty="0" err="1"/>
              <a:t>memberikan</a:t>
            </a:r>
            <a:r>
              <a:rPr lang="en-US" sz="2800" dirty="0"/>
              <a:t> </a:t>
            </a:r>
            <a:r>
              <a:rPr lang="en-US" sz="2800" dirty="0" err="1"/>
              <a:t>hak</a:t>
            </a:r>
            <a:r>
              <a:rPr lang="en-US" sz="2800" dirty="0"/>
              <a:t> </a:t>
            </a:r>
            <a:r>
              <a:rPr lang="en-US" sz="2800" dirty="0" err="1"/>
              <a:t>kepada</a:t>
            </a:r>
            <a:r>
              <a:rPr lang="en-US" sz="2800" dirty="0"/>
              <a:t> </a:t>
            </a:r>
            <a:r>
              <a:rPr lang="en-US" sz="2800" dirty="0">
                <a:solidFill>
                  <a:srgbClr val="FF0000"/>
                </a:solidFill>
              </a:rPr>
              <a:t>lessee</a:t>
            </a:r>
            <a:r>
              <a:rPr lang="en-US" sz="2800" dirty="0"/>
              <a:t> </a:t>
            </a:r>
            <a:r>
              <a:rPr lang="en-US" sz="2800" dirty="0" err="1"/>
              <a:t>untuk</a:t>
            </a:r>
            <a:r>
              <a:rPr lang="en-US" sz="2800" dirty="0"/>
              <a:t> </a:t>
            </a:r>
            <a:r>
              <a:rPr lang="en-US" sz="2800" dirty="0" err="1">
                <a:solidFill>
                  <a:srgbClr val="FF0000"/>
                </a:solidFill>
              </a:rPr>
              <a:t>menggunakan</a:t>
            </a:r>
            <a:r>
              <a:rPr lang="en-US" sz="2800" dirty="0">
                <a:solidFill>
                  <a:srgbClr val="FF0000"/>
                </a:solidFill>
              </a:rPr>
              <a:t> </a:t>
            </a:r>
            <a:r>
              <a:rPr lang="en-US" sz="2800" dirty="0" err="1">
                <a:solidFill>
                  <a:srgbClr val="FF0000"/>
                </a:solidFill>
              </a:rPr>
              <a:t>suatu</a:t>
            </a:r>
            <a:r>
              <a:rPr lang="en-US" sz="2800" dirty="0">
                <a:solidFill>
                  <a:srgbClr val="FF0000"/>
                </a:solidFill>
              </a:rPr>
              <a:t> </a:t>
            </a:r>
            <a:r>
              <a:rPr lang="en-US" sz="2800" dirty="0" err="1">
                <a:solidFill>
                  <a:srgbClr val="FF0000"/>
                </a:solidFill>
              </a:rPr>
              <a:t>aset</a:t>
            </a:r>
            <a:r>
              <a:rPr lang="en-US" sz="2800" dirty="0"/>
              <a:t> </a:t>
            </a:r>
            <a:r>
              <a:rPr lang="en-US" sz="2800" dirty="0" err="1"/>
              <a:t>selama</a:t>
            </a:r>
            <a:r>
              <a:rPr lang="en-US" sz="2800" dirty="0"/>
              <a:t> </a:t>
            </a:r>
            <a:r>
              <a:rPr lang="en-US" sz="2800" dirty="0" err="1"/>
              <a:t>periode</a:t>
            </a:r>
            <a:r>
              <a:rPr lang="en-US" sz="2800" dirty="0"/>
              <a:t> </a:t>
            </a:r>
            <a:r>
              <a:rPr lang="en-US" sz="2800" dirty="0" err="1"/>
              <a:t>waktu</a:t>
            </a:r>
            <a:r>
              <a:rPr lang="en-US" sz="2800" dirty="0"/>
              <a:t> yang </a:t>
            </a:r>
            <a:r>
              <a:rPr lang="en-US" sz="2800" dirty="0" err="1"/>
              <a:t>disepakati</a:t>
            </a:r>
            <a:r>
              <a:rPr lang="en-US" sz="2800" dirty="0"/>
              <a:t>. </a:t>
            </a:r>
            <a:endParaRPr lang="id-ID" sz="2800" dirty="0" smtClean="0"/>
          </a:p>
          <a:p>
            <a:pPr lvl="1">
              <a:buFont typeface="Wingdings" pitchFamily="2" charset="2"/>
              <a:buNone/>
            </a:pPr>
            <a:endParaRPr lang="en-US" sz="1200" dirty="0"/>
          </a:p>
          <a:p>
            <a:pPr lvl="1"/>
            <a:endParaRPr lang="en-US" sz="1200" dirty="0"/>
          </a:p>
          <a:p>
            <a:pPr lvl="1"/>
            <a:endParaRPr lang="id-ID" sz="1200" dirty="0"/>
          </a:p>
        </p:txBody>
      </p:sp>
      <p:sp>
        <p:nvSpPr>
          <p:cNvPr id="4" name="Rectangle 3"/>
          <p:cNvSpPr/>
          <p:nvPr/>
        </p:nvSpPr>
        <p:spPr>
          <a:xfrm>
            <a:off x="838200" y="3048000"/>
            <a:ext cx="6768752" cy="2209800"/>
          </a:xfrm>
          <a:prstGeom prst="rect">
            <a:avLst/>
          </a:prstGeom>
          <a:solidFill>
            <a:srgbClr val="FFCC99"/>
          </a:solidFill>
        </p:spPr>
        <p:txBody>
          <a:bodyPr wrap="square">
            <a:spAutoFit/>
          </a:bodyPr>
          <a:lstStyle/>
          <a:p>
            <a:pPr marL="285750" indent="-285750">
              <a:spcBef>
                <a:spcPts val="1200"/>
              </a:spcBef>
              <a:buFont typeface="Arial" pitchFamily="34" charset="0"/>
              <a:buChar char="•"/>
            </a:pPr>
            <a:r>
              <a:rPr lang="en-US" b="1" dirty="0" err="1"/>
              <a:t>Awal</a:t>
            </a:r>
            <a:r>
              <a:rPr lang="en-US" b="1" dirty="0"/>
              <a:t> </a:t>
            </a:r>
            <a:r>
              <a:rPr lang="en-US" b="1" dirty="0" err="1"/>
              <a:t>Sewa</a:t>
            </a:r>
            <a:r>
              <a:rPr lang="en-US" dirty="0"/>
              <a:t> (</a:t>
            </a:r>
            <a:r>
              <a:rPr lang="en-US" i="1" dirty="0"/>
              <a:t>Inception of the lease</a:t>
            </a:r>
            <a:r>
              <a:rPr lang="en-US" dirty="0"/>
              <a:t>) </a:t>
            </a:r>
            <a:r>
              <a:rPr lang="en-US" dirty="0" err="1"/>
              <a:t>adalah</a:t>
            </a:r>
            <a:r>
              <a:rPr lang="en-US" dirty="0"/>
              <a:t> </a:t>
            </a:r>
            <a:r>
              <a:rPr lang="en-US" dirty="0" err="1">
                <a:solidFill>
                  <a:srgbClr val="FF0000"/>
                </a:solidFill>
              </a:rPr>
              <a:t>tanggal</a:t>
            </a:r>
            <a:r>
              <a:rPr lang="en-US" dirty="0">
                <a:solidFill>
                  <a:srgbClr val="FF0000"/>
                </a:solidFill>
              </a:rPr>
              <a:t> yang </a:t>
            </a:r>
            <a:r>
              <a:rPr lang="en-US" dirty="0" err="1">
                <a:solidFill>
                  <a:srgbClr val="FF0000"/>
                </a:solidFill>
              </a:rPr>
              <a:t>lebih</a:t>
            </a:r>
            <a:r>
              <a:rPr lang="en-US" dirty="0">
                <a:solidFill>
                  <a:srgbClr val="FF0000"/>
                </a:solidFill>
              </a:rPr>
              <a:t> </a:t>
            </a:r>
            <a:r>
              <a:rPr lang="en-US" dirty="0" err="1">
                <a:solidFill>
                  <a:srgbClr val="FF0000"/>
                </a:solidFill>
              </a:rPr>
              <a:t>awal</a:t>
            </a:r>
            <a:r>
              <a:rPr lang="en-US" dirty="0">
                <a:solidFill>
                  <a:srgbClr val="FF0000"/>
                </a:solidFill>
              </a:rPr>
              <a:t> </a:t>
            </a:r>
            <a:r>
              <a:rPr lang="en-US" dirty="0" err="1"/>
              <a:t>antara</a:t>
            </a:r>
            <a:r>
              <a:rPr lang="en-US" dirty="0"/>
              <a:t> </a:t>
            </a:r>
            <a:r>
              <a:rPr lang="en-US" dirty="0" err="1"/>
              <a:t>tanggal</a:t>
            </a:r>
            <a:r>
              <a:rPr lang="en-US" dirty="0"/>
              <a:t> </a:t>
            </a:r>
            <a:r>
              <a:rPr lang="en-US" dirty="0" err="1"/>
              <a:t>perjanjian</a:t>
            </a:r>
            <a:r>
              <a:rPr lang="en-US" dirty="0"/>
              <a:t> </a:t>
            </a:r>
            <a:r>
              <a:rPr lang="en-US" dirty="0" err="1"/>
              <a:t>sewa</a:t>
            </a:r>
            <a:r>
              <a:rPr lang="en-US" dirty="0"/>
              <a:t> </a:t>
            </a:r>
            <a:r>
              <a:rPr lang="en-US" dirty="0" err="1"/>
              <a:t>dan</a:t>
            </a:r>
            <a:r>
              <a:rPr lang="en-US" dirty="0"/>
              <a:t> </a:t>
            </a:r>
            <a:r>
              <a:rPr lang="en-US" dirty="0" err="1"/>
              <a:t>tanggal</a:t>
            </a:r>
            <a:r>
              <a:rPr lang="en-US" dirty="0"/>
              <a:t> </a:t>
            </a:r>
            <a:r>
              <a:rPr lang="en-US" dirty="0" err="1"/>
              <a:t>pihak-pihak</a:t>
            </a:r>
            <a:r>
              <a:rPr lang="en-US" dirty="0"/>
              <a:t> </a:t>
            </a:r>
            <a:r>
              <a:rPr lang="en-US" dirty="0" err="1"/>
              <a:t>menyatakan</a:t>
            </a:r>
            <a:r>
              <a:rPr lang="en-US" dirty="0"/>
              <a:t> </a:t>
            </a:r>
            <a:r>
              <a:rPr lang="en-US" dirty="0" err="1"/>
              <a:t>komitmen</a:t>
            </a:r>
            <a:r>
              <a:rPr lang="en-US" dirty="0"/>
              <a:t> </a:t>
            </a:r>
            <a:r>
              <a:rPr lang="en-US" dirty="0" err="1"/>
              <a:t>terhadap</a:t>
            </a:r>
            <a:r>
              <a:rPr lang="en-US" dirty="0"/>
              <a:t> </a:t>
            </a:r>
            <a:r>
              <a:rPr lang="en-US" dirty="0" err="1" smtClean="0"/>
              <a:t>ketentuan</a:t>
            </a:r>
            <a:r>
              <a:rPr lang="en-US" dirty="0" smtClean="0"/>
              <a:t> </a:t>
            </a:r>
            <a:r>
              <a:rPr lang="en-US" dirty="0" err="1"/>
              <a:t>pokok</a:t>
            </a:r>
            <a:r>
              <a:rPr lang="en-US" dirty="0"/>
              <a:t> </a:t>
            </a:r>
            <a:r>
              <a:rPr lang="en-US" dirty="0" err="1"/>
              <a:t>sewa</a:t>
            </a:r>
            <a:r>
              <a:rPr lang="en-US" dirty="0"/>
              <a:t>. </a:t>
            </a:r>
            <a:endParaRPr lang="id-ID" dirty="0"/>
          </a:p>
          <a:p>
            <a:pPr marL="285750" indent="-285750">
              <a:spcBef>
                <a:spcPts val="1200"/>
              </a:spcBef>
              <a:buFont typeface="Arial" pitchFamily="34" charset="0"/>
              <a:buChar char="•"/>
            </a:pPr>
            <a:r>
              <a:rPr lang="en-US" b="1" dirty="0" err="1"/>
              <a:t>Awal</a:t>
            </a:r>
            <a:r>
              <a:rPr lang="en-US" b="1" dirty="0"/>
              <a:t> </a:t>
            </a:r>
            <a:r>
              <a:rPr lang="en-US" b="1" dirty="0" err="1"/>
              <a:t>Masa</a:t>
            </a:r>
            <a:r>
              <a:rPr lang="en-US" b="1" dirty="0"/>
              <a:t> </a:t>
            </a:r>
            <a:r>
              <a:rPr lang="en-US" b="1" dirty="0" err="1"/>
              <a:t>Sewa</a:t>
            </a:r>
            <a:r>
              <a:rPr lang="en-US" dirty="0"/>
              <a:t> (</a:t>
            </a:r>
            <a:r>
              <a:rPr lang="en-US" i="1" dirty="0"/>
              <a:t>commencement of the lease term</a:t>
            </a:r>
            <a:r>
              <a:rPr lang="en-US" dirty="0"/>
              <a:t>) </a:t>
            </a:r>
            <a:r>
              <a:rPr lang="en-US" dirty="0" err="1"/>
              <a:t>adalah</a:t>
            </a:r>
            <a:r>
              <a:rPr lang="en-US" dirty="0"/>
              <a:t> </a:t>
            </a:r>
            <a:r>
              <a:rPr lang="en-US" dirty="0" err="1"/>
              <a:t>tanggal</a:t>
            </a:r>
            <a:r>
              <a:rPr lang="en-US" dirty="0"/>
              <a:t> </a:t>
            </a:r>
            <a:r>
              <a:rPr lang="en-US" dirty="0" err="1"/>
              <a:t>saat</a:t>
            </a:r>
            <a:r>
              <a:rPr lang="en-US" dirty="0"/>
              <a:t> lessee </a:t>
            </a:r>
            <a:r>
              <a:rPr lang="en-US" dirty="0" err="1"/>
              <a:t>mulai</a:t>
            </a:r>
            <a:r>
              <a:rPr lang="en-US" dirty="0"/>
              <a:t> </a:t>
            </a:r>
            <a:r>
              <a:rPr lang="en-US" dirty="0" err="1"/>
              <a:t>berhak</a:t>
            </a:r>
            <a:r>
              <a:rPr lang="en-US" dirty="0"/>
              <a:t> </a:t>
            </a:r>
            <a:r>
              <a:rPr lang="en-US" dirty="0" err="1" smtClean="0"/>
              <a:t>menggunakan</a:t>
            </a:r>
            <a:r>
              <a:rPr lang="en-US" dirty="0" smtClean="0"/>
              <a:t> </a:t>
            </a:r>
            <a:r>
              <a:rPr lang="en-US" dirty="0" err="1"/>
              <a:t>aset</a:t>
            </a:r>
            <a:r>
              <a:rPr lang="en-US" dirty="0"/>
              <a:t> </a:t>
            </a:r>
            <a:r>
              <a:rPr lang="en-US" dirty="0" err="1"/>
              <a:t>sewaan</a:t>
            </a:r>
            <a:r>
              <a:rPr lang="en-US" dirty="0"/>
              <a:t>. </a:t>
            </a:r>
          </a:p>
        </p:txBody>
      </p:sp>
      <p:sp>
        <p:nvSpPr>
          <p:cNvPr id="6" name="Slide Number Placeholder 5"/>
          <p:cNvSpPr>
            <a:spLocks noGrp="1"/>
          </p:cNvSpPr>
          <p:nvPr>
            <p:ph type="sldNum" sz="quarter" idx="11"/>
          </p:nvPr>
        </p:nvSpPr>
        <p:spPr/>
        <p:txBody>
          <a:bodyPr/>
          <a:lstStyle/>
          <a:p>
            <a:pPr>
              <a:defRPr/>
            </a:pPr>
            <a:fld id="{317F009D-D0F3-419F-97E7-E1BF36BF0ABE}" type="slidenum">
              <a:rPr lang="en-US" smtClean="0"/>
              <a:pPr>
                <a:defRPr/>
              </a:pPr>
              <a:t>47</a:t>
            </a:fld>
            <a:endParaRPr lang="en-US"/>
          </a:p>
        </p:txBody>
      </p:sp>
    </p:spTree>
    <p:extLst>
      <p:ext uri="{BB962C8B-B14F-4D97-AF65-F5344CB8AC3E}">
        <p14:creationId xmlns="" xmlns:p14="http://schemas.microsoft.com/office/powerpoint/2010/main" val="480757663"/>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6"/>
          <p:cNvSpPr>
            <a:spLocks noGrp="1"/>
          </p:cNvSpPr>
          <p:nvPr>
            <p:ph type="title"/>
          </p:nvPr>
        </p:nvSpPr>
        <p:spPr>
          <a:xfrm>
            <a:off x="1475655" y="142852"/>
            <a:ext cx="7290519" cy="990600"/>
          </a:xfrm>
        </p:spPr>
        <p:txBody>
          <a:bodyPr/>
          <a:lstStyle/>
          <a:p>
            <a:pPr eaLnBrk="1" hangingPunct="1"/>
            <a:r>
              <a:rPr lang="en-US" dirty="0" err="1" smtClean="0"/>
              <a:t>Klasifikasi</a:t>
            </a:r>
            <a:r>
              <a:rPr lang="en-US" dirty="0" smtClean="0"/>
              <a:t> </a:t>
            </a:r>
            <a:r>
              <a:rPr lang="en-US" dirty="0" err="1" smtClean="0"/>
              <a:t>Sewa</a:t>
            </a:r>
            <a:endParaRPr lang="en-US" dirty="0" smtClean="0"/>
          </a:p>
        </p:txBody>
      </p:sp>
      <p:sp>
        <p:nvSpPr>
          <p:cNvPr id="8" name="Content Placeholder 7"/>
          <p:cNvSpPr>
            <a:spLocks noGrp="1"/>
          </p:cNvSpPr>
          <p:nvPr>
            <p:ph sz="quarter" idx="1"/>
          </p:nvPr>
        </p:nvSpPr>
        <p:spPr>
          <a:xfrm>
            <a:off x="612775" y="1412776"/>
            <a:ext cx="8153400" cy="4683224"/>
          </a:xfrm>
        </p:spPr>
        <p:txBody>
          <a:bodyPr>
            <a:normAutofit fontScale="92500" lnSpcReduction="20000"/>
          </a:bodyPr>
          <a:lstStyle/>
          <a:p>
            <a:pPr marL="320040" indent="-320040" eaLnBrk="1" fontAlgn="auto" hangingPunct="1">
              <a:spcAft>
                <a:spcPts val="0"/>
              </a:spcAft>
              <a:buFont typeface="Wingdings"/>
              <a:buChar char=""/>
              <a:defRPr/>
            </a:pPr>
            <a:r>
              <a:rPr lang="en-US" sz="2400" b="1" dirty="0" smtClean="0"/>
              <a:t>Lease = </a:t>
            </a:r>
            <a:r>
              <a:rPr lang="en-US" sz="2400" b="1" dirty="0" err="1" smtClean="0"/>
              <a:t>Sewa</a:t>
            </a:r>
            <a:endParaRPr lang="en-US" sz="2400" b="1" dirty="0" smtClean="0"/>
          </a:p>
          <a:p>
            <a:pPr marL="320040" indent="-320040" eaLnBrk="1" fontAlgn="auto" hangingPunct="1">
              <a:spcAft>
                <a:spcPts val="0"/>
              </a:spcAft>
              <a:buFont typeface="Wingdings"/>
              <a:buChar char=""/>
              <a:defRPr/>
            </a:pPr>
            <a:r>
              <a:rPr lang="en-US" sz="2400" b="1" dirty="0" err="1" smtClean="0"/>
              <a:t>Sewa</a:t>
            </a:r>
            <a:r>
              <a:rPr lang="en-US" sz="2400" b="1" dirty="0" smtClean="0"/>
              <a:t> </a:t>
            </a:r>
            <a:r>
              <a:rPr lang="en-US" sz="2400" b="1" dirty="0" err="1" smtClean="0"/>
              <a:t>Pembiayaan</a:t>
            </a:r>
            <a:r>
              <a:rPr lang="en-US" sz="2400" b="1" dirty="0" smtClean="0"/>
              <a:t> </a:t>
            </a:r>
            <a:r>
              <a:rPr lang="en-US" sz="2400" dirty="0" smtClean="0"/>
              <a:t>(</a:t>
            </a:r>
            <a:r>
              <a:rPr lang="en-US" sz="2400" i="1" dirty="0" smtClean="0"/>
              <a:t>Finance Lease</a:t>
            </a:r>
            <a:r>
              <a:rPr lang="en-US" sz="2400" dirty="0" smtClean="0"/>
              <a:t>) </a:t>
            </a:r>
            <a:r>
              <a:rPr lang="en-US" sz="2400" dirty="0" err="1" smtClean="0"/>
              <a:t>adalah</a:t>
            </a:r>
            <a:r>
              <a:rPr lang="en-US" sz="2400" dirty="0" smtClean="0"/>
              <a:t> </a:t>
            </a:r>
            <a:r>
              <a:rPr lang="en-US" sz="2400" dirty="0" err="1" smtClean="0"/>
              <a:t>sewa</a:t>
            </a:r>
            <a:r>
              <a:rPr lang="en-US" sz="2400" dirty="0" smtClean="0"/>
              <a:t> yang </a:t>
            </a:r>
            <a:r>
              <a:rPr lang="en-US" sz="2400" dirty="0" err="1" smtClean="0"/>
              <a:t>mengalihkan</a:t>
            </a:r>
            <a:r>
              <a:rPr lang="en-US" sz="2400" dirty="0" smtClean="0"/>
              <a:t> </a:t>
            </a:r>
            <a:r>
              <a:rPr lang="en-US" sz="2400" dirty="0" err="1" smtClean="0"/>
              <a:t>secara</a:t>
            </a:r>
            <a:r>
              <a:rPr lang="en-US" sz="2400" dirty="0" smtClean="0"/>
              <a:t> </a:t>
            </a:r>
            <a:r>
              <a:rPr lang="en-US" sz="2400" dirty="0" err="1" smtClean="0"/>
              <a:t>substansial</a:t>
            </a:r>
            <a:r>
              <a:rPr lang="en-US" sz="2400" dirty="0" smtClean="0"/>
              <a:t> </a:t>
            </a:r>
            <a:r>
              <a:rPr lang="en-US" sz="2400" dirty="0" err="1" smtClean="0"/>
              <a:t>seluruh</a:t>
            </a:r>
            <a:r>
              <a:rPr lang="en-US" sz="2400" dirty="0" smtClean="0"/>
              <a:t> </a:t>
            </a:r>
            <a:r>
              <a:rPr lang="en-US" sz="2400" dirty="0" err="1" smtClean="0">
                <a:solidFill>
                  <a:srgbClr val="FF0000"/>
                </a:solidFill>
              </a:rPr>
              <a:t>risiko</a:t>
            </a:r>
            <a:r>
              <a:rPr lang="en-US" sz="2400" dirty="0" smtClean="0"/>
              <a:t> </a:t>
            </a:r>
            <a:r>
              <a:rPr lang="en-US" sz="2400" dirty="0" err="1" smtClean="0"/>
              <a:t>dan</a:t>
            </a:r>
            <a:r>
              <a:rPr lang="en-US" sz="2400" dirty="0" smtClean="0"/>
              <a:t> </a:t>
            </a:r>
            <a:r>
              <a:rPr lang="en-US" sz="2400" dirty="0" err="1" smtClean="0">
                <a:solidFill>
                  <a:srgbClr val="FF0000"/>
                </a:solidFill>
              </a:rPr>
              <a:t>manfaat</a:t>
            </a:r>
            <a:r>
              <a:rPr lang="en-US" sz="2400" dirty="0" smtClean="0"/>
              <a:t> yang </a:t>
            </a:r>
            <a:r>
              <a:rPr lang="en-US" sz="2400" dirty="0" err="1" smtClean="0"/>
              <a:t>terkait</a:t>
            </a:r>
            <a:r>
              <a:rPr lang="en-US" sz="2400" dirty="0" smtClean="0"/>
              <a:t> </a:t>
            </a:r>
            <a:r>
              <a:rPr lang="en-US" sz="2400" dirty="0" err="1" smtClean="0"/>
              <a:t>dengan</a:t>
            </a:r>
            <a:r>
              <a:rPr lang="en-US" sz="2400" dirty="0" smtClean="0"/>
              <a:t> </a:t>
            </a:r>
            <a:r>
              <a:rPr lang="en-US" sz="2400" dirty="0" err="1" smtClean="0"/>
              <a:t>kepemilikan</a:t>
            </a:r>
            <a:r>
              <a:rPr lang="en-US" sz="2400" dirty="0" smtClean="0"/>
              <a:t> </a:t>
            </a:r>
            <a:r>
              <a:rPr lang="en-US" sz="2400" dirty="0" err="1" smtClean="0"/>
              <a:t>suatu</a:t>
            </a:r>
            <a:r>
              <a:rPr lang="en-US" sz="2400" dirty="0" smtClean="0"/>
              <a:t> </a:t>
            </a:r>
            <a:r>
              <a:rPr lang="en-US" sz="2400" dirty="0" err="1" smtClean="0"/>
              <a:t>aset</a:t>
            </a:r>
            <a:r>
              <a:rPr lang="en-US" sz="2400" dirty="0" smtClean="0"/>
              <a:t>. </a:t>
            </a:r>
            <a:r>
              <a:rPr lang="en-US" sz="2400" dirty="0" err="1" smtClean="0"/>
              <a:t>Hak</a:t>
            </a:r>
            <a:r>
              <a:rPr lang="en-US" sz="2400" dirty="0" smtClean="0"/>
              <a:t> </a:t>
            </a:r>
            <a:r>
              <a:rPr lang="en-US" sz="2400" dirty="0" err="1" smtClean="0"/>
              <a:t>milik</a:t>
            </a:r>
            <a:r>
              <a:rPr lang="en-US" sz="2400" dirty="0" smtClean="0"/>
              <a:t> </a:t>
            </a:r>
            <a:r>
              <a:rPr lang="en-US" sz="2400" dirty="0" err="1" smtClean="0"/>
              <a:t>pada</a:t>
            </a:r>
            <a:r>
              <a:rPr lang="en-US" sz="2400" dirty="0" smtClean="0"/>
              <a:t> </a:t>
            </a:r>
            <a:r>
              <a:rPr lang="en-US" sz="2400" dirty="0" err="1" smtClean="0"/>
              <a:t>akhirnya</a:t>
            </a:r>
            <a:r>
              <a:rPr lang="en-US" sz="2400" dirty="0" smtClean="0"/>
              <a:t> </a:t>
            </a:r>
            <a:r>
              <a:rPr lang="en-US" sz="2400" dirty="0" err="1" smtClean="0"/>
              <a:t>dapat</a:t>
            </a:r>
            <a:r>
              <a:rPr lang="en-US" sz="2400" dirty="0" smtClean="0"/>
              <a:t> </a:t>
            </a:r>
            <a:r>
              <a:rPr lang="en-US" sz="2400" dirty="0" err="1" smtClean="0"/>
              <a:t>dialihkan</a:t>
            </a:r>
            <a:r>
              <a:rPr lang="en-US" sz="2400" dirty="0" smtClean="0"/>
              <a:t>, </a:t>
            </a:r>
            <a:r>
              <a:rPr lang="en-US" sz="2400" dirty="0" err="1" smtClean="0"/>
              <a:t>dapat</a:t>
            </a:r>
            <a:r>
              <a:rPr lang="en-US" sz="2400" dirty="0" smtClean="0"/>
              <a:t> </a:t>
            </a:r>
            <a:r>
              <a:rPr lang="en-US" sz="2400" dirty="0" err="1" smtClean="0"/>
              <a:t>juga</a:t>
            </a:r>
            <a:r>
              <a:rPr lang="en-US" sz="2400" dirty="0" smtClean="0"/>
              <a:t> </a:t>
            </a:r>
            <a:r>
              <a:rPr lang="en-US" sz="2400" dirty="0" err="1" smtClean="0"/>
              <a:t>tidak</a:t>
            </a:r>
            <a:r>
              <a:rPr lang="en-US" sz="2400" dirty="0" smtClean="0"/>
              <a:t> </a:t>
            </a:r>
            <a:r>
              <a:rPr lang="en-US" sz="2400" dirty="0" err="1" smtClean="0"/>
              <a:t>dialihkan</a:t>
            </a:r>
            <a:r>
              <a:rPr lang="en-US" sz="2400" dirty="0" smtClean="0"/>
              <a:t> (par. 8)</a:t>
            </a:r>
          </a:p>
          <a:p>
            <a:pPr marL="320040" indent="-320040" eaLnBrk="1" fontAlgn="auto" hangingPunct="1">
              <a:spcAft>
                <a:spcPts val="0"/>
              </a:spcAft>
              <a:buFont typeface="Wingdings"/>
              <a:buChar char=""/>
              <a:defRPr/>
            </a:pPr>
            <a:r>
              <a:rPr lang="en-US" sz="2400" b="1" dirty="0" err="1" smtClean="0"/>
              <a:t>Sewa</a:t>
            </a:r>
            <a:r>
              <a:rPr lang="en-US" sz="2400" b="1" dirty="0" smtClean="0"/>
              <a:t> </a:t>
            </a:r>
            <a:r>
              <a:rPr lang="en-US" sz="2400" b="1" dirty="0" err="1" smtClean="0"/>
              <a:t>Operasi</a:t>
            </a:r>
            <a:r>
              <a:rPr lang="en-US" sz="2400" b="1" dirty="0" smtClean="0"/>
              <a:t> </a:t>
            </a:r>
            <a:r>
              <a:rPr lang="en-US" sz="2400" dirty="0" smtClean="0"/>
              <a:t>(</a:t>
            </a:r>
            <a:r>
              <a:rPr lang="en-US" sz="2400" i="1" dirty="0" smtClean="0"/>
              <a:t>Operating Lease</a:t>
            </a:r>
            <a:r>
              <a:rPr lang="en-US" sz="2400" dirty="0" smtClean="0"/>
              <a:t>) </a:t>
            </a:r>
            <a:r>
              <a:rPr lang="en-US" sz="2400" dirty="0" err="1" smtClean="0"/>
              <a:t>adalah</a:t>
            </a:r>
            <a:r>
              <a:rPr lang="en-US" sz="2400" dirty="0" smtClean="0"/>
              <a:t> </a:t>
            </a:r>
            <a:r>
              <a:rPr lang="en-US" sz="2400" dirty="0" err="1" smtClean="0"/>
              <a:t>sewa</a:t>
            </a:r>
            <a:r>
              <a:rPr lang="en-US" sz="2400" dirty="0" smtClean="0"/>
              <a:t> yang </a:t>
            </a:r>
            <a:r>
              <a:rPr lang="en-US" sz="2400" dirty="0" err="1" smtClean="0"/>
              <a:t>tidak</a:t>
            </a:r>
            <a:r>
              <a:rPr lang="en-US" sz="2400" dirty="0" smtClean="0"/>
              <a:t> </a:t>
            </a:r>
            <a:r>
              <a:rPr lang="en-US" sz="2400" dirty="0" err="1" smtClean="0"/>
              <a:t>mengalihkan</a:t>
            </a:r>
            <a:r>
              <a:rPr lang="en-US" sz="2400" dirty="0" smtClean="0"/>
              <a:t> </a:t>
            </a:r>
            <a:r>
              <a:rPr lang="en-US" sz="2400" dirty="0" err="1" smtClean="0"/>
              <a:t>secara</a:t>
            </a:r>
            <a:r>
              <a:rPr lang="en-US" sz="2400" dirty="0" smtClean="0"/>
              <a:t> </a:t>
            </a:r>
            <a:r>
              <a:rPr lang="en-US" sz="2400" dirty="0" err="1" smtClean="0"/>
              <a:t>substansial</a:t>
            </a:r>
            <a:r>
              <a:rPr lang="en-US" sz="2400" dirty="0" smtClean="0"/>
              <a:t> </a:t>
            </a:r>
            <a:r>
              <a:rPr lang="en-US" sz="2400" dirty="0" err="1" smtClean="0"/>
              <a:t>seluruh</a:t>
            </a:r>
            <a:r>
              <a:rPr lang="en-US" sz="2400" dirty="0" smtClean="0"/>
              <a:t> </a:t>
            </a:r>
            <a:r>
              <a:rPr lang="en-US" sz="2400" dirty="0" err="1" smtClean="0"/>
              <a:t>risiko</a:t>
            </a:r>
            <a:r>
              <a:rPr lang="en-US" sz="2400" dirty="0" smtClean="0"/>
              <a:t> </a:t>
            </a:r>
            <a:r>
              <a:rPr lang="en-US" sz="2400" dirty="0" err="1" smtClean="0"/>
              <a:t>dan</a:t>
            </a:r>
            <a:r>
              <a:rPr lang="en-US" sz="2400" dirty="0" smtClean="0"/>
              <a:t> </a:t>
            </a:r>
            <a:r>
              <a:rPr lang="en-US" sz="2400" dirty="0" err="1" smtClean="0"/>
              <a:t>manfaat</a:t>
            </a:r>
            <a:r>
              <a:rPr lang="en-US" sz="2400" dirty="0" smtClean="0"/>
              <a:t> yang </a:t>
            </a:r>
            <a:r>
              <a:rPr lang="en-US" sz="2400" dirty="0" err="1" smtClean="0"/>
              <a:t>terkait</a:t>
            </a:r>
            <a:r>
              <a:rPr lang="en-US" sz="2400" dirty="0" smtClean="0"/>
              <a:t> </a:t>
            </a:r>
            <a:r>
              <a:rPr lang="en-US" sz="2400" dirty="0" err="1" smtClean="0"/>
              <a:t>dengan</a:t>
            </a:r>
            <a:r>
              <a:rPr lang="en-US" sz="2400" dirty="0" smtClean="0"/>
              <a:t> </a:t>
            </a:r>
            <a:r>
              <a:rPr lang="en-US" sz="2400" dirty="0" err="1" smtClean="0"/>
              <a:t>kepemilikan</a:t>
            </a:r>
            <a:r>
              <a:rPr lang="en-US" sz="2400" dirty="0" smtClean="0"/>
              <a:t> </a:t>
            </a:r>
            <a:r>
              <a:rPr lang="en-US" sz="2400" dirty="0" err="1" smtClean="0"/>
              <a:t>aset</a:t>
            </a:r>
            <a:r>
              <a:rPr lang="en-US" sz="2400" dirty="0" smtClean="0"/>
              <a:t> (par. 8)</a:t>
            </a:r>
          </a:p>
          <a:p>
            <a:pPr marL="320040" indent="-320040" eaLnBrk="1" fontAlgn="auto" hangingPunct="1">
              <a:spcAft>
                <a:spcPts val="0"/>
              </a:spcAft>
              <a:buFont typeface="Wingdings"/>
              <a:buNone/>
              <a:defRPr/>
            </a:pPr>
            <a:endParaRPr lang="en-US" sz="2400" dirty="0" smtClean="0"/>
          </a:p>
          <a:p>
            <a:pPr marL="320040" indent="-320040" algn="ctr" eaLnBrk="1" fontAlgn="auto" hangingPunct="1">
              <a:spcAft>
                <a:spcPts val="0"/>
              </a:spcAft>
              <a:buFont typeface="Wingdings"/>
              <a:buNone/>
              <a:defRPr/>
            </a:pPr>
            <a:r>
              <a:rPr lang="en-US" sz="2600" b="1" dirty="0" err="1" smtClean="0">
                <a:solidFill>
                  <a:srgbClr val="4E3AE6"/>
                </a:solidFill>
                <a:latin typeface="+mj-lt"/>
              </a:rPr>
              <a:t>Klasifikasi</a:t>
            </a:r>
            <a:r>
              <a:rPr lang="en-US" sz="2600" b="1" dirty="0" smtClean="0">
                <a:solidFill>
                  <a:srgbClr val="4E3AE6"/>
                </a:solidFill>
                <a:latin typeface="+mj-lt"/>
              </a:rPr>
              <a:t> </a:t>
            </a:r>
            <a:r>
              <a:rPr lang="en-US" sz="2600" b="1" dirty="0" err="1" smtClean="0">
                <a:solidFill>
                  <a:srgbClr val="4E3AE6"/>
                </a:solidFill>
                <a:latin typeface="+mj-lt"/>
              </a:rPr>
              <a:t>sebagai</a:t>
            </a:r>
            <a:r>
              <a:rPr lang="en-US" sz="2600" b="1" dirty="0" smtClean="0">
                <a:solidFill>
                  <a:srgbClr val="4E3AE6"/>
                </a:solidFill>
                <a:latin typeface="+mj-lt"/>
              </a:rPr>
              <a:t> </a:t>
            </a:r>
            <a:r>
              <a:rPr lang="en-US" sz="2600" b="1" dirty="0" err="1" smtClean="0">
                <a:solidFill>
                  <a:srgbClr val="4E3AE6"/>
                </a:solidFill>
                <a:latin typeface="+mj-lt"/>
              </a:rPr>
              <a:t>sewa</a:t>
            </a:r>
            <a:r>
              <a:rPr lang="en-US" sz="2600" b="1" dirty="0" smtClean="0">
                <a:solidFill>
                  <a:srgbClr val="4E3AE6"/>
                </a:solidFill>
                <a:latin typeface="+mj-lt"/>
              </a:rPr>
              <a:t> </a:t>
            </a:r>
            <a:r>
              <a:rPr lang="en-US" sz="2600" b="1" dirty="0" err="1" smtClean="0">
                <a:solidFill>
                  <a:srgbClr val="4E3AE6"/>
                </a:solidFill>
                <a:latin typeface="+mj-lt"/>
              </a:rPr>
              <a:t>pembiayaan</a:t>
            </a:r>
            <a:r>
              <a:rPr lang="en-US" sz="2600" b="1" dirty="0" smtClean="0">
                <a:solidFill>
                  <a:srgbClr val="4E3AE6"/>
                </a:solidFill>
                <a:latin typeface="+mj-lt"/>
              </a:rPr>
              <a:t> </a:t>
            </a:r>
            <a:r>
              <a:rPr lang="en-US" sz="2600" b="1" dirty="0" err="1" smtClean="0">
                <a:solidFill>
                  <a:srgbClr val="4E3AE6"/>
                </a:solidFill>
                <a:latin typeface="+mj-lt"/>
              </a:rPr>
              <a:t>atau</a:t>
            </a:r>
            <a:r>
              <a:rPr lang="en-US" sz="2600" b="1" dirty="0" smtClean="0">
                <a:solidFill>
                  <a:srgbClr val="4E3AE6"/>
                </a:solidFill>
                <a:latin typeface="+mj-lt"/>
              </a:rPr>
              <a:t> </a:t>
            </a:r>
            <a:r>
              <a:rPr lang="en-US" sz="2600" b="1" dirty="0" err="1" smtClean="0">
                <a:solidFill>
                  <a:srgbClr val="4E3AE6"/>
                </a:solidFill>
                <a:latin typeface="+mj-lt"/>
              </a:rPr>
              <a:t>sewa</a:t>
            </a:r>
            <a:r>
              <a:rPr lang="en-US" sz="2600" b="1" dirty="0" smtClean="0">
                <a:solidFill>
                  <a:srgbClr val="4E3AE6"/>
                </a:solidFill>
                <a:latin typeface="+mj-lt"/>
              </a:rPr>
              <a:t> </a:t>
            </a:r>
            <a:r>
              <a:rPr lang="en-US" sz="2600" b="1" dirty="0" err="1" smtClean="0">
                <a:solidFill>
                  <a:srgbClr val="4E3AE6"/>
                </a:solidFill>
                <a:latin typeface="+mj-lt"/>
              </a:rPr>
              <a:t>operasi</a:t>
            </a:r>
            <a:r>
              <a:rPr lang="en-US" sz="2600" b="1" dirty="0" smtClean="0">
                <a:solidFill>
                  <a:srgbClr val="4E3AE6"/>
                </a:solidFill>
                <a:latin typeface="+mj-lt"/>
              </a:rPr>
              <a:t> </a:t>
            </a:r>
            <a:r>
              <a:rPr lang="en-US" sz="2600" b="1" dirty="0" err="1" smtClean="0">
                <a:solidFill>
                  <a:srgbClr val="4E3AE6"/>
                </a:solidFill>
                <a:latin typeface="+mj-lt"/>
              </a:rPr>
              <a:t>didasarkan</a:t>
            </a:r>
            <a:r>
              <a:rPr lang="en-US" sz="2600" b="1" dirty="0" smtClean="0">
                <a:solidFill>
                  <a:srgbClr val="4E3AE6"/>
                </a:solidFill>
                <a:latin typeface="+mj-lt"/>
              </a:rPr>
              <a:t> </a:t>
            </a:r>
            <a:r>
              <a:rPr lang="en-US" sz="2600" b="1" dirty="0" err="1" smtClean="0">
                <a:solidFill>
                  <a:srgbClr val="4E3AE6"/>
                </a:solidFill>
                <a:latin typeface="+mj-lt"/>
              </a:rPr>
              <a:t>pada</a:t>
            </a:r>
            <a:r>
              <a:rPr lang="en-US" sz="2600" b="1" dirty="0" smtClean="0">
                <a:solidFill>
                  <a:srgbClr val="4E3AE6"/>
                </a:solidFill>
                <a:latin typeface="+mj-lt"/>
              </a:rPr>
              <a:t> </a:t>
            </a:r>
            <a:r>
              <a:rPr lang="en-US" sz="2600" b="1" dirty="0" err="1" smtClean="0">
                <a:solidFill>
                  <a:srgbClr val="C00000"/>
                </a:solidFill>
                <a:latin typeface="+mj-lt"/>
              </a:rPr>
              <a:t>substansi</a:t>
            </a:r>
            <a:r>
              <a:rPr lang="en-US" sz="2600" b="1" dirty="0" smtClean="0">
                <a:solidFill>
                  <a:srgbClr val="4E3AE6"/>
                </a:solidFill>
                <a:latin typeface="+mj-lt"/>
              </a:rPr>
              <a:t> </a:t>
            </a:r>
            <a:r>
              <a:rPr lang="en-US" sz="2600" b="1" dirty="0" err="1" smtClean="0">
                <a:solidFill>
                  <a:srgbClr val="4E3AE6"/>
                </a:solidFill>
                <a:latin typeface="+mj-lt"/>
              </a:rPr>
              <a:t>transaksi</a:t>
            </a:r>
            <a:r>
              <a:rPr lang="en-US" sz="2600" b="1" dirty="0" smtClean="0">
                <a:solidFill>
                  <a:srgbClr val="4E3AE6"/>
                </a:solidFill>
                <a:latin typeface="+mj-lt"/>
              </a:rPr>
              <a:t> </a:t>
            </a:r>
            <a:r>
              <a:rPr lang="en-US" sz="2600" b="1" dirty="0" err="1" smtClean="0">
                <a:solidFill>
                  <a:srgbClr val="4E3AE6"/>
                </a:solidFill>
                <a:latin typeface="+mj-lt"/>
              </a:rPr>
              <a:t>dan</a:t>
            </a:r>
            <a:r>
              <a:rPr lang="en-US" sz="2600" b="1" dirty="0" smtClean="0">
                <a:solidFill>
                  <a:srgbClr val="4E3AE6"/>
                </a:solidFill>
                <a:latin typeface="+mj-lt"/>
              </a:rPr>
              <a:t> </a:t>
            </a:r>
            <a:r>
              <a:rPr lang="en-US" sz="2600" b="1" dirty="0" err="1" smtClean="0">
                <a:solidFill>
                  <a:srgbClr val="4E3AE6"/>
                </a:solidFill>
                <a:latin typeface="+mj-lt"/>
              </a:rPr>
              <a:t>bukan</a:t>
            </a:r>
            <a:r>
              <a:rPr lang="en-US" sz="2600" b="1" dirty="0" smtClean="0">
                <a:solidFill>
                  <a:srgbClr val="4E3AE6"/>
                </a:solidFill>
                <a:latin typeface="+mj-lt"/>
              </a:rPr>
              <a:t> </a:t>
            </a:r>
            <a:r>
              <a:rPr lang="en-US" sz="2600" b="1" dirty="0" err="1" smtClean="0">
                <a:solidFill>
                  <a:srgbClr val="4E3AE6"/>
                </a:solidFill>
                <a:latin typeface="+mj-lt"/>
              </a:rPr>
              <a:t>pada</a:t>
            </a:r>
            <a:r>
              <a:rPr lang="en-US" sz="2600" b="1" dirty="0" smtClean="0">
                <a:solidFill>
                  <a:srgbClr val="4E3AE6"/>
                </a:solidFill>
                <a:latin typeface="+mj-lt"/>
              </a:rPr>
              <a:t> </a:t>
            </a:r>
            <a:r>
              <a:rPr lang="en-US" sz="2600" b="1" dirty="0" err="1" smtClean="0">
                <a:solidFill>
                  <a:srgbClr val="4E3AE6"/>
                </a:solidFill>
                <a:latin typeface="+mj-lt"/>
              </a:rPr>
              <a:t>bentuk</a:t>
            </a:r>
            <a:r>
              <a:rPr lang="en-US" sz="2600" b="1" dirty="0" smtClean="0">
                <a:solidFill>
                  <a:srgbClr val="4E3AE6"/>
                </a:solidFill>
                <a:latin typeface="+mj-lt"/>
              </a:rPr>
              <a:t> </a:t>
            </a:r>
            <a:r>
              <a:rPr lang="en-US" sz="2600" b="1" dirty="0" err="1" smtClean="0">
                <a:solidFill>
                  <a:srgbClr val="4E3AE6"/>
                </a:solidFill>
                <a:latin typeface="+mj-lt"/>
              </a:rPr>
              <a:t>kontraknya</a:t>
            </a:r>
            <a:r>
              <a:rPr lang="en-US" sz="2600" b="1" dirty="0" smtClean="0">
                <a:solidFill>
                  <a:srgbClr val="4E3AE6"/>
                </a:solidFill>
                <a:latin typeface="+mj-lt"/>
              </a:rPr>
              <a:t>.</a:t>
            </a:r>
          </a:p>
          <a:p>
            <a:pPr marL="320040" indent="-320040" eaLnBrk="1" fontAlgn="auto" hangingPunct="1">
              <a:spcAft>
                <a:spcPts val="0"/>
              </a:spcAft>
              <a:buFont typeface="Wingdings"/>
              <a:buChar char=""/>
              <a:defRPr/>
            </a:pPr>
            <a:endParaRPr lang="en-US" sz="2600" b="1" dirty="0" smtClean="0">
              <a:latin typeface="+mj-lt"/>
            </a:endParaRPr>
          </a:p>
          <a:p>
            <a:pPr marL="320040" indent="-320040" eaLnBrk="1" fontAlgn="auto" hangingPunct="1">
              <a:spcAft>
                <a:spcPts val="0"/>
              </a:spcAft>
              <a:buFont typeface="Wingdings"/>
              <a:buChar char=""/>
              <a:defRPr/>
            </a:pPr>
            <a:endParaRPr lang="en-US" dirty="0" smtClean="0"/>
          </a:p>
          <a:p>
            <a:pPr marL="320040" indent="-320040" eaLnBrk="1" fontAlgn="auto" hangingPunct="1">
              <a:spcAft>
                <a:spcPts val="0"/>
              </a:spcAft>
              <a:buFont typeface="Wingdings"/>
              <a:buChar char=""/>
              <a:defRPr/>
            </a:pPr>
            <a:endParaRPr lang="en-US" dirty="0" smtClean="0"/>
          </a:p>
          <a:p>
            <a:pPr marL="320040" indent="-320040" eaLnBrk="1" fontAlgn="auto" hangingPunct="1">
              <a:spcAft>
                <a:spcPts val="0"/>
              </a:spcAft>
              <a:buFont typeface="Wingdings"/>
              <a:buChar char=""/>
              <a:defRPr/>
            </a:pPr>
            <a:endParaRPr lang="en-US" dirty="0"/>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48</a:t>
            </a:fld>
            <a:endParaRPr lang="en-US"/>
          </a:p>
        </p:txBody>
      </p:sp>
    </p:spTree>
    <p:extLst>
      <p:ext uri="{BB962C8B-B14F-4D97-AF65-F5344CB8AC3E}">
        <p14:creationId xmlns="" xmlns:p14="http://schemas.microsoft.com/office/powerpoint/2010/main" val="4101636796"/>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8153400" cy="652572"/>
          </a:xfrm>
        </p:spPr>
        <p:txBody>
          <a:bodyPr>
            <a:normAutofit fontScale="90000"/>
          </a:bodyPr>
          <a:lstStyle/>
          <a:p>
            <a:pPr eaLnBrk="1" fontAlgn="auto" hangingPunct="1">
              <a:spcAft>
                <a:spcPts val="0"/>
              </a:spcAft>
              <a:defRPr/>
            </a:pPr>
            <a:r>
              <a:rPr lang="en-US" sz="3200" dirty="0" err="1" smtClean="0"/>
              <a:t>Indikator-indikator</a:t>
            </a:r>
            <a:r>
              <a:rPr lang="en-US" sz="3200" dirty="0" smtClean="0"/>
              <a:t> </a:t>
            </a:r>
            <a:r>
              <a:rPr lang="en-US" sz="3200" dirty="0" err="1" smtClean="0"/>
              <a:t>Klasifikasi</a:t>
            </a:r>
            <a:r>
              <a:rPr lang="en-US" sz="3200" dirty="0" smtClean="0"/>
              <a:t> (Par.10)</a:t>
            </a:r>
            <a:endParaRPr lang="en-US" sz="3200" dirty="0"/>
          </a:p>
        </p:txBody>
      </p:sp>
      <p:sp>
        <p:nvSpPr>
          <p:cNvPr id="6" name="Content Placeholder 5"/>
          <p:cNvSpPr>
            <a:spLocks noGrp="1"/>
          </p:cNvSpPr>
          <p:nvPr>
            <p:ph sz="quarter" idx="1"/>
          </p:nvPr>
        </p:nvSpPr>
        <p:spPr>
          <a:xfrm>
            <a:off x="612775" y="1600200"/>
            <a:ext cx="8153400" cy="4495800"/>
          </a:xfrm>
        </p:spPr>
        <p:txBody>
          <a:bodyPr>
            <a:normAutofit fontScale="77500" lnSpcReduction="20000"/>
          </a:bodyPr>
          <a:lstStyle/>
          <a:p>
            <a:pPr marL="514350" indent="-514350" eaLnBrk="1" fontAlgn="auto" hangingPunct="1">
              <a:spcAft>
                <a:spcPts val="0"/>
              </a:spcAft>
              <a:buFont typeface="+mj-lt"/>
              <a:buAutoNum type="alphaLcParenR"/>
              <a:defRPr/>
            </a:pPr>
            <a:r>
              <a:rPr lang="en-US" dirty="0" err="1" smtClean="0"/>
              <a:t>Sewa</a:t>
            </a:r>
            <a:r>
              <a:rPr lang="en-US" dirty="0" smtClean="0"/>
              <a:t> </a:t>
            </a:r>
            <a:r>
              <a:rPr lang="en-US" dirty="0" err="1" smtClean="0">
                <a:solidFill>
                  <a:srgbClr val="C00000"/>
                </a:solidFill>
              </a:rPr>
              <a:t>mengalihkan</a:t>
            </a:r>
            <a:r>
              <a:rPr lang="en-US" dirty="0" smtClean="0">
                <a:solidFill>
                  <a:srgbClr val="C00000"/>
                </a:solidFill>
              </a:rPr>
              <a:t> </a:t>
            </a:r>
            <a:r>
              <a:rPr lang="en-US" dirty="0" err="1" smtClean="0">
                <a:solidFill>
                  <a:srgbClr val="C00000"/>
                </a:solidFill>
              </a:rPr>
              <a:t>kepemilikan</a:t>
            </a:r>
            <a:r>
              <a:rPr lang="en-US" dirty="0" smtClean="0">
                <a:solidFill>
                  <a:srgbClr val="C00000"/>
                </a:solidFill>
              </a:rPr>
              <a:t> </a:t>
            </a:r>
            <a:r>
              <a:rPr lang="en-US" dirty="0" err="1" smtClean="0">
                <a:solidFill>
                  <a:srgbClr val="C00000"/>
                </a:solidFill>
              </a:rPr>
              <a:t>aset</a:t>
            </a:r>
            <a:r>
              <a:rPr lang="en-US" dirty="0" smtClean="0"/>
              <a:t> </a:t>
            </a:r>
            <a:r>
              <a:rPr lang="en-US" dirty="0" err="1" smtClean="0"/>
              <a:t>kepada</a:t>
            </a:r>
            <a:r>
              <a:rPr lang="en-US" dirty="0" smtClean="0"/>
              <a:t> lessee </a:t>
            </a:r>
            <a:r>
              <a:rPr lang="en-US" dirty="0" err="1" smtClean="0"/>
              <a:t>pada</a:t>
            </a:r>
            <a:r>
              <a:rPr lang="en-US" dirty="0" smtClean="0"/>
              <a:t> </a:t>
            </a:r>
            <a:r>
              <a:rPr lang="en-US" dirty="0" err="1" smtClean="0"/>
              <a:t>akhir</a:t>
            </a:r>
            <a:r>
              <a:rPr lang="en-US" dirty="0" smtClean="0"/>
              <a:t> </a:t>
            </a:r>
            <a:r>
              <a:rPr lang="en-US" dirty="0" err="1" smtClean="0"/>
              <a:t>masa</a:t>
            </a:r>
            <a:r>
              <a:rPr lang="en-US" dirty="0" smtClean="0"/>
              <a:t> </a:t>
            </a:r>
            <a:r>
              <a:rPr lang="en-US" dirty="0" err="1" smtClean="0"/>
              <a:t>sewa</a:t>
            </a:r>
            <a:endParaRPr lang="en-US" dirty="0" smtClean="0"/>
          </a:p>
          <a:p>
            <a:pPr marL="514350" indent="-514350" eaLnBrk="1" fontAlgn="auto" hangingPunct="1">
              <a:spcAft>
                <a:spcPts val="0"/>
              </a:spcAft>
              <a:buFont typeface="+mj-lt"/>
              <a:buAutoNum type="alphaLcParenR"/>
              <a:defRPr/>
            </a:pPr>
            <a:r>
              <a:rPr lang="en-US" dirty="0" smtClean="0"/>
              <a:t>Lessee </a:t>
            </a:r>
            <a:r>
              <a:rPr lang="en-US" dirty="0" err="1" smtClean="0">
                <a:solidFill>
                  <a:srgbClr val="C00000"/>
                </a:solidFill>
              </a:rPr>
              <a:t>mempunyai</a:t>
            </a:r>
            <a:r>
              <a:rPr lang="en-US" dirty="0" smtClean="0">
                <a:solidFill>
                  <a:srgbClr val="C00000"/>
                </a:solidFill>
              </a:rPr>
              <a:t> </a:t>
            </a:r>
            <a:r>
              <a:rPr lang="en-US" dirty="0" err="1" smtClean="0">
                <a:solidFill>
                  <a:srgbClr val="C00000"/>
                </a:solidFill>
              </a:rPr>
              <a:t>opsi</a:t>
            </a:r>
            <a:r>
              <a:rPr lang="en-US" dirty="0" smtClean="0">
                <a:solidFill>
                  <a:srgbClr val="C00000"/>
                </a:solidFill>
              </a:rPr>
              <a:t> </a:t>
            </a:r>
            <a:r>
              <a:rPr lang="en-US" dirty="0" err="1" smtClean="0">
                <a:solidFill>
                  <a:srgbClr val="C00000"/>
                </a:solidFill>
              </a:rPr>
              <a:t>untuk</a:t>
            </a:r>
            <a:r>
              <a:rPr lang="en-US" dirty="0" smtClean="0">
                <a:solidFill>
                  <a:srgbClr val="C00000"/>
                </a:solidFill>
              </a:rPr>
              <a:t> </a:t>
            </a:r>
            <a:r>
              <a:rPr lang="en-US" dirty="0" err="1" smtClean="0">
                <a:solidFill>
                  <a:srgbClr val="C00000"/>
                </a:solidFill>
              </a:rPr>
              <a:t>membeli</a:t>
            </a:r>
            <a:r>
              <a:rPr lang="en-US" dirty="0" smtClean="0">
                <a:solidFill>
                  <a:srgbClr val="C00000"/>
                </a:solidFill>
              </a:rPr>
              <a:t> </a:t>
            </a:r>
            <a:r>
              <a:rPr lang="en-US" dirty="0" err="1" smtClean="0"/>
              <a:t>aset</a:t>
            </a:r>
            <a:r>
              <a:rPr lang="en-US" dirty="0" smtClean="0"/>
              <a:t> </a:t>
            </a:r>
            <a:r>
              <a:rPr lang="en-US" dirty="0" err="1" smtClean="0"/>
              <a:t>pada</a:t>
            </a:r>
            <a:r>
              <a:rPr lang="en-US" dirty="0" smtClean="0"/>
              <a:t> </a:t>
            </a:r>
            <a:r>
              <a:rPr lang="en-US" dirty="0" err="1" smtClean="0"/>
              <a:t>harga</a:t>
            </a:r>
            <a:r>
              <a:rPr lang="en-US" dirty="0" smtClean="0"/>
              <a:t> yang </a:t>
            </a:r>
            <a:r>
              <a:rPr lang="en-US" dirty="0" err="1" smtClean="0"/>
              <a:t>cukup</a:t>
            </a:r>
            <a:r>
              <a:rPr lang="en-US" dirty="0" smtClean="0"/>
              <a:t> </a:t>
            </a:r>
            <a:r>
              <a:rPr lang="en-US" dirty="0" err="1" smtClean="0"/>
              <a:t>rendah</a:t>
            </a:r>
            <a:r>
              <a:rPr lang="en-US" dirty="0" smtClean="0"/>
              <a:t> </a:t>
            </a:r>
            <a:r>
              <a:rPr lang="en-US" dirty="0" err="1" smtClean="0"/>
              <a:t>dibandingkan</a:t>
            </a:r>
            <a:r>
              <a:rPr lang="en-US" dirty="0" smtClean="0"/>
              <a:t> </a:t>
            </a:r>
            <a:r>
              <a:rPr lang="en-US" dirty="0" err="1" smtClean="0"/>
              <a:t>nilai</a:t>
            </a:r>
            <a:r>
              <a:rPr lang="en-US" dirty="0" smtClean="0"/>
              <a:t> </a:t>
            </a:r>
            <a:r>
              <a:rPr lang="en-US" dirty="0" err="1" smtClean="0"/>
              <a:t>wajar</a:t>
            </a:r>
            <a:r>
              <a:rPr lang="en-US" dirty="0" smtClean="0"/>
              <a:t> </a:t>
            </a:r>
            <a:r>
              <a:rPr lang="en-US" dirty="0" err="1" smtClean="0"/>
              <a:t>pada</a:t>
            </a:r>
            <a:r>
              <a:rPr lang="en-US" dirty="0" smtClean="0"/>
              <a:t> </a:t>
            </a:r>
            <a:r>
              <a:rPr lang="en-US" dirty="0" err="1" smtClean="0"/>
              <a:t>tanggal</a:t>
            </a:r>
            <a:r>
              <a:rPr lang="en-US" dirty="0" smtClean="0"/>
              <a:t> </a:t>
            </a:r>
            <a:r>
              <a:rPr lang="en-US" dirty="0" err="1" smtClean="0"/>
              <a:t>opsi</a:t>
            </a:r>
            <a:r>
              <a:rPr lang="en-US" dirty="0" smtClean="0"/>
              <a:t> </a:t>
            </a:r>
            <a:r>
              <a:rPr lang="en-US" dirty="0" err="1" smtClean="0"/>
              <a:t>mulai</a:t>
            </a:r>
            <a:r>
              <a:rPr lang="en-US" dirty="0" smtClean="0"/>
              <a:t> </a:t>
            </a:r>
            <a:r>
              <a:rPr lang="en-US" dirty="0" err="1" smtClean="0"/>
              <a:t>dapat</a:t>
            </a:r>
            <a:r>
              <a:rPr lang="en-US" dirty="0" smtClean="0"/>
              <a:t> </a:t>
            </a:r>
            <a:r>
              <a:rPr lang="en-US" dirty="0" err="1" smtClean="0"/>
              <a:t>dilaksanakan</a:t>
            </a:r>
            <a:r>
              <a:rPr lang="en-US" dirty="0" smtClean="0"/>
              <a:t>, </a:t>
            </a:r>
            <a:r>
              <a:rPr lang="en-US" dirty="0" err="1" smtClean="0"/>
              <a:t>sehingga</a:t>
            </a:r>
            <a:r>
              <a:rPr lang="en-US" dirty="0" smtClean="0"/>
              <a:t> </a:t>
            </a:r>
            <a:r>
              <a:rPr lang="en-US" dirty="0" err="1" smtClean="0"/>
              <a:t>pada</a:t>
            </a:r>
            <a:r>
              <a:rPr lang="en-US" dirty="0" smtClean="0"/>
              <a:t> </a:t>
            </a:r>
            <a:r>
              <a:rPr lang="en-US" dirty="0" err="1" smtClean="0"/>
              <a:t>awal</a:t>
            </a:r>
            <a:r>
              <a:rPr lang="en-US" dirty="0" smtClean="0"/>
              <a:t> </a:t>
            </a:r>
            <a:r>
              <a:rPr lang="en-US" dirty="0" err="1" smtClean="0"/>
              <a:t>sewa</a:t>
            </a:r>
            <a:r>
              <a:rPr lang="en-US" dirty="0" smtClean="0"/>
              <a:t> </a:t>
            </a:r>
            <a:r>
              <a:rPr lang="en-US" dirty="0" err="1" smtClean="0"/>
              <a:t>dapat</a:t>
            </a:r>
            <a:r>
              <a:rPr lang="en-US" dirty="0" smtClean="0"/>
              <a:t> </a:t>
            </a:r>
            <a:r>
              <a:rPr lang="en-US" dirty="0" err="1" smtClean="0"/>
              <a:t>dipastikan</a:t>
            </a:r>
            <a:r>
              <a:rPr lang="en-US" dirty="0" smtClean="0"/>
              <a:t> </a:t>
            </a:r>
            <a:r>
              <a:rPr lang="en-US" dirty="0" err="1" smtClean="0"/>
              <a:t>bahwa</a:t>
            </a:r>
            <a:r>
              <a:rPr lang="en-US" dirty="0" smtClean="0"/>
              <a:t> </a:t>
            </a:r>
            <a:r>
              <a:rPr lang="en-US" dirty="0" err="1" smtClean="0"/>
              <a:t>opsi</a:t>
            </a:r>
            <a:r>
              <a:rPr lang="en-US" dirty="0" smtClean="0"/>
              <a:t> </a:t>
            </a:r>
            <a:r>
              <a:rPr lang="en-US" dirty="0" err="1" smtClean="0"/>
              <a:t>memang</a:t>
            </a:r>
            <a:r>
              <a:rPr lang="en-US" dirty="0" smtClean="0"/>
              <a:t> </a:t>
            </a:r>
            <a:r>
              <a:rPr lang="en-US" dirty="0" err="1" smtClean="0"/>
              <a:t>akan</a:t>
            </a:r>
            <a:r>
              <a:rPr lang="en-US" dirty="0" smtClean="0"/>
              <a:t> </a:t>
            </a:r>
            <a:r>
              <a:rPr lang="en-US" dirty="0" err="1" smtClean="0"/>
              <a:t>dilaksanakan</a:t>
            </a:r>
            <a:endParaRPr lang="en-US" dirty="0" smtClean="0"/>
          </a:p>
          <a:p>
            <a:pPr marL="514350" indent="-514350" eaLnBrk="1" fontAlgn="auto" hangingPunct="1">
              <a:spcAft>
                <a:spcPts val="0"/>
              </a:spcAft>
              <a:buFont typeface="+mj-lt"/>
              <a:buAutoNum type="alphaLcParenR"/>
              <a:defRPr/>
            </a:pPr>
            <a:r>
              <a:rPr lang="en-US" dirty="0" err="1" smtClean="0">
                <a:solidFill>
                  <a:srgbClr val="C00000"/>
                </a:solidFill>
              </a:rPr>
              <a:t>Masa</a:t>
            </a:r>
            <a:r>
              <a:rPr lang="en-US" dirty="0" smtClean="0">
                <a:solidFill>
                  <a:srgbClr val="C00000"/>
                </a:solidFill>
              </a:rPr>
              <a:t> </a:t>
            </a:r>
            <a:r>
              <a:rPr lang="en-US" dirty="0" err="1" smtClean="0">
                <a:solidFill>
                  <a:srgbClr val="C00000"/>
                </a:solidFill>
              </a:rPr>
              <a:t>sewa</a:t>
            </a:r>
            <a:r>
              <a:rPr lang="en-US" dirty="0" smtClean="0">
                <a:solidFill>
                  <a:srgbClr val="C00000"/>
                </a:solidFill>
              </a:rPr>
              <a:t> </a:t>
            </a:r>
            <a:r>
              <a:rPr lang="en-US" dirty="0" err="1" smtClean="0"/>
              <a:t>adalah</a:t>
            </a:r>
            <a:r>
              <a:rPr lang="en-US" dirty="0" smtClean="0"/>
              <a:t> </a:t>
            </a:r>
            <a:r>
              <a:rPr lang="en-US" dirty="0" err="1" smtClean="0"/>
              <a:t>untuk</a:t>
            </a:r>
            <a:r>
              <a:rPr lang="en-US" dirty="0" smtClean="0"/>
              <a:t> </a:t>
            </a:r>
            <a:r>
              <a:rPr lang="en-US" dirty="0" err="1" smtClean="0"/>
              <a:t>sebagian</a:t>
            </a:r>
            <a:r>
              <a:rPr lang="en-US" dirty="0" smtClean="0"/>
              <a:t> </a:t>
            </a:r>
            <a:r>
              <a:rPr lang="en-US" dirty="0" err="1" smtClean="0"/>
              <a:t>besar</a:t>
            </a:r>
            <a:r>
              <a:rPr lang="en-US" dirty="0" smtClean="0"/>
              <a:t> </a:t>
            </a:r>
            <a:r>
              <a:rPr lang="en-US" dirty="0" err="1" smtClean="0"/>
              <a:t>umur</a:t>
            </a:r>
            <a:r>
              <a:rPr lang="en-US" dirty="0" smtClean="0"/>
              <a:t> </a:t>
            </a:r>
            <a:r>
              <a:rPr lang="en-US" dirty="0" err="1" smtClean="0"/>
              <a:t>ekonomis</a:t>
            </a:r>
            <a:r>
              <a:rPr lang="en-US" dirty="0" smtClean="0"/>
              <a:t> </a:t>
            </a:r>
            <a:r>
              <a:rPr lang="en-US" dirty="0" err="1" smtClean="0"/>
              <a:t>aset</a:t>
            </a:r>
            <a:r>
              <a:rPr lang="en-US" dirty="0" smtClean="0"/>
              <a:t> </a:t>
            </a:r>
            <a:r>
              <a:rPr lang="en-US" dirty="0" err="1" smtClean="0"/>
              <a:t>meskipun</a:t>
            </a:r>
            <a:r>
              <a:rPr lang="en-US" dirty="0" smtClean="0"/>
              <a:t> </a:t>
            </a:r>
            <a:r>
              <a:rPr lang="en-US" dirty="0" err="1" smtClean="0"/>
              <a:t>hak</a:t>
            </a:r>
            <a:r>
              <a:rPr lang="en-US" dirty="0" smtClean="0"/>
              <a:t> </a:t>
            </a:r>
            <a:r>
              <a:rPr lang="en-US" dirty="0" err="1" smtClean="0"/>
              <a:t>milik</a:t>
            </a:r>
            <a:r>
              <a:rPr lang="en-US" dirty="0" smtClean="0"/>
              <a:t> </a:t>
            </a:r>
            <a:r>
              <a:rPr lang="en-US" dirty="0" err="1" smtClean="0"/>
              <a:t>tidak</a:t>
            </a:r>
            <a:r>
              <a:rPr lang="en-US" dirty="0" smtClean="0"/>
              <a:t> </a:t>
            </a:r>
            <a:r>
              <a:rPr lang="en-US" dirty="0" err="1" smtClean="0"/>
              <a:t>dialihkan</a:t>
            </a:r>
            <a:endParaRPr lang="en-US" dirty="0" smtClean="0"/>
          </a:p>
          <a:p>
            <a:pPr marL="514350" indent="-514350" eaLnBrk="1" fontAlgn="auto" hangingPunct="1">
              <a:spcAft>
                <a:spcPts val="0"/>
              </a:spcAft>
              <a:buFont typeface="+mj-lt"/>
              <a:buAutoNum type="alphaLcParenR"/>
              <a:defRPr/>
            </a:pPr>
            <a:r>
              <a:rPr lang="en-US" dirty="0" err="1" smtClean="0"/>
              <a:t>Pada</a:t>
            </a:r>
            <a:r>
              <a:rPr lang="en-US" dirty="0" smtClean="0"/>
              <a:t> </a:t>
            </a:r>
            <a:r>
              <a:rPr lang="en-US" dirty="0" err="1" smtClean="0"/>
              <a:t>awal</a:t>
            </a:r>
            <a:r>
              <a:rPr lang="en-US" dirty="0" smtClean="0"/>
              <a:t> </a:t>
            </a:r>
            <a:r>
              <a:rPr lang="en-US" dirty="0" err="1" smtClean="0"/>
              <a:t>sewa</a:t>
            </a:r>
            <a:r>
              <a:rPr lang="en-US" dirty="0" smtClean="0"/>
              <a:t>, </a:t>
            </a:r>
            <a:r>
              <a:rPr lang="en-US" dirty="0" err="1" smtClean="0">
                <a:solidFill>
                  <a:srgbClr val="C00000"/>
                </a:solidFill>
              </a:rPr>
              <a:t>nilai</a:t>
            </a:r>
            <a:r>
              <a:rPr lang="en-US" dirty="0" smtClean="0">
                <a:solidFill>
                  <a:srgbClr val="C00000"/>
                </a:solidFill>
              </a:rPr>
              <a:t> </a:t>
            </a:r>
            <a:r>
              <a:rPr lang="en-US" dirty="0" err="1" smtClean="0">
                <a:solidFill>
                  <a:srgbClr val="C00000"/>
                </a:solidFill>
              </a:rPr>
              <a:t>kini</a:t>
            </a:r>
            <a:r>
              <a:rPr lang="en-US" dirty="0" smtClean="0">
                <a:solidFill>
                  <a:srgbClr val="C00000"/>
                </a:solidFill>
              </a:rPr>
              <a:t> </a:t>
            </a:r>
            <a:r>
              <a:rPr lang="en-US" dirty="0" err="1" smtClean="0">
                <a:solidFill>
                  <a:srgbClr val="C00000"/>
                </a:solidFill>
              </a:rPr>
              <a:t>dari</a:t>
            </a:r>
            <a:r>
              <a:rPr lang="en-US" dirty="0" smtClean="0">
                <a:solidFill>
                  <a:srgbClr val="C00000"/>
                </a:solidFill>
              </a:rPr>
              <a:t> </a:t>
            </a:r>
            <a:r>
              <a:rPr lang="en-US" dirty="0" err="1" smtClean="0">
                <a:solidFill>
                  <a:srgbClr val="C00000"/>
                </a:solidFill>
              </a:rPr>
              <a:t>jumlah</a:t>
            </a:r>
            <a:r>
              <a:rPr lang="en-US" dirty="0" smtClean="0">
                <a:solidFill>
                  <a:srgbClr val="C00000"/>
                </a:solidFill>
              </a:rPr>
              <a:t> </a:t>
            </a:r>
            <a:r>
              <a:rPr lang="en-US" dirty="0" err="1" smtClean="0">
                <a:solidFill>
                  <a:srgbClr val="C00000"/>
                </a:solidFill>
              </a:rPr>
              <a:t>pembayaran</a:t>
            </a:r>
            <a:r>
              <a:rPr lang="en-US" dirty="0" smtClean="0">
                <a:solidFill>
                  <a:srgbClr val="C00000"/>
                </a:solidFill>
              </a:rPr>
              <a:t> </a:t>
            </a:r>
            <a:r>
              <a:rPr lang="en-US" dirty="0" err="1" smtClean="0">
                <a:solidFill>
                  <a:srgbClr val="C00000"/>
                </a:solidFill>
              </a:rPr>
              <a:t>sewa</a:t>
            </a:r>
            <a:r>
              <a:rPr lang="en-US" dirty="0" smtClean="0">
                <a:solidFill>
                  <a:srgbClr val="C00000"/>
                </a:solidFill>
              </a:rPr>
              <a:t> minimum </a:t>
            </a:r>
            <a:r>
              <a:rPr lang="en-US" dirty="0" err="1" smtClean="0">
                <a:solidFill>
                  <a:srgbClr val="C00000"/>
                </a:solidFill>
              </a:rPr>
              <a:t>secara</a:t>
            </a:r>
            <a:r>
              <a:rPr lang="en-US" dirty="0" smtClean="0">
                <a:solidFill>
                  <a:srgbClr val="C00000"/>
                </a:solidFill>
              </a:rPr>
              <a:t> </a:t>
            </a:r>
            <a:r>
              <a:rPr lang="en-US" dirty="0" err="1" smtClean="0">
                <a:solidFill>
                  <a:srgbClr val="C00000"/>
                </a:solidFill>
              </a:rPr>
              <a:t>substansial</a:t>
            </a:r>
            <a:r>
              <a:rPr lang="en-US" dirty="0" smtClean="0">
                <a:solidFill>
                  <a:srgbClr val="C00000"/>
                </a:solidFill>
              </a:rPr>
              <a:t> </a:t>
            </a:r>
            <a:r>
              <a:rPr lang="en-US" dirty="0" err="1" smtClean="0">
                <a:solidFill>
                  <a:srgbClr val="C00000"/>
                </a:solidFill>
              </a:rPr>
              <a:t>mendekati</a:t>
            </a:r>
            <a:r>
              <a:rPr lang="en-US" dirty="0" smtClean="0">
                <a:solidFill>
                  <a:srgbClr val="C00000"/>
                </a:solidFill>
              </a:rPr>
              <a:t> </a:t>
            </a:r>
            <a:r>
              <a:rPr lang="en-US" dirty="0" err="1" smtClean="0">
                <a:solidFill>
                  <a:srgbClr val="C00000"/>
                </a:solidFill>
              </a:rPr>
              <a:t>nilai</a:t>
            </a:r>
            <a:r>
              <a:rPr lang="en-US" dirty="0" smtClean="0">
                <a:solidFill>
                  <a:srgbClr val="C00000"/>
                </a:solidFill>
              </a:rPr>
              <a:t> </a:t>
            </a:r>
            <a:r>
              <a:rPr lang="en-US" dirty="0" err="1" smtClean="0">
                <a:solidFill>
                  <a:srgbClr val="C00000"/>
                </a:solidFill>
              </a:rPr>
              <a:t>wajar</a:t>
            </a:r>
            <a:r>
              <a:rPr lang="en-US" dirty="0" smtClean="0">
                <a:solidFill>
                  <a:srgbClr val="C00000"/>
                </a:solidFill>
              </a:rPr>
              <a:t> </a:t>
            </a:r>
            <a:r>
              <a:rPr lang="en-US" dirty="0" err="1" smtClean="0"/>
              <a:t>aset</a:t>
            </a:r>
            <a:r>
              <a:rPr lang="en-US" dirty="0" smtClean="0"/>
              <a:t> </a:t>
            </a:r>
            <a:r>
              <a:rPr lang="en-US" dirty="0" err="1" smtClean="0"/>
              <a:t>sewaan</a:t>
            </a:r>
            <a:endParaRPr lang="en-US" dirty="0" smtClean="0"/>
          </a:p>
          <a:p>
            <a:pPr marL="514350" indent="-514350" eaLnBrk="1" fontAlgn="auto" hangingPunct="1">
              <a:spcAft>
                <a:spcPts val="0"/>
              </a:spcAft>
              <a:buFont typeface="+mj-lt"/>
              <a:buAutoNum type="alphaLcParenR"/>
              <a:defRPr/>
            </a:pPr>
            <a:r>
              <a:rPr lang="en-US" dirty="0" err="1" smtClean="0">
                <a:solidFill>
                  <a:srgbClr val="C00000"/>
                </a:solidFill>
              </a:rPr>
              <a:t>Aset</a:t>
            </a:r>
            <a:r>
              <a:rPr lang="en-US" dirty="0" smtClean="0">
                <a:solidFill>
                  <a:srgbClr val="C00000"/>
                </a:solidFill>
              </a:rPr>
              <a:t> </a:t>
            </a:r>
            <a:r>
              <a:rPr lang="en-US" dirty="0" err="1" smtClean="0">
                <a:solidFill>
                  <a:srgbClr val="C00000"/>
                </a:solidFill>
              </a:rPr>
              <a:t>sewaan</a:t>
            </a:r>
            <a:r>
              <a:rPr lang="en-US" dirty="0" smtClean="0">
                <a:solidFill>
                  <a:srgbClr val="C00000"/>
                </a:solidFill>
              </a:rPr>
              <a:t> </a:t>
            </a:r>
            <a:r>
              <a:rPr lang="en-US" dirty="0" err="1" smtClean="0">
                <a:solidFill>
                  <a:srgbClr val="C00000"/>
                </a:solidFill>
              </a:rPr>
              <a:t>bersifat</a:t>
            </a:r>
            <a:r>
              <a:rPr lang="en-US" dirty="0" smtClean="0">
                <a:solidFill>
                  <a:srgbClr val="C00000"/>
                </a:solidFill>
              </a:rPr>
              <a:t> </a:t>
            </a:r>
            <a:r>
              <a:rPr lang="en-US" dirty="0" err="1" smtClean="0">
                <a:solidFill>
                  <a:srgbClr val="C00000"/>
                </a:solidFill>
              </a:rPr>
              <a:t>khusus</a:t>
            </a:r>
            <a:r>
              <a:rPr lang="en-US" dirty="0" smtClean="0">
                <a:solidFill>
                  <a:srgbClr val="C00000"/>
                </a:solidFill>
              </a:rPr>
              <a:t> </a:t>
            </a:r>
            <a:r>
              <a:rPr lang="en-US" dirty="0" err="1" smtClean="0"/>
              <a:t>dimana</a:t>
            </a:r>
            <a:r>
              <a:rPr lang="en-US" dirty="0" smtClean="0"/>
              <a:t> </a:t>
            </a:r>
            <a:r>
              <a:rPr lang="en-US" dirty="0" err="1" smtClean="0"/>
              <a:t>hanya</a:t>
            </a:r>
            <a:r>
              <a:rPr lang="en-US" dirty="0" smtClean="0"/>
              <a:t> lessee yang </a:t>
            </a:r>
            <a:r>
              <a:rPr lang="en-US" dirty="0" err="1" smtClean="0"/>
              <a:t>dapat</a:t>
            </a:r>
            <a:r>
              <a:rPr lang="en-US" dirty="0" smtClean="0"/>
              <a:t> </a:t>
            </a:r>
            <a:r>
              <a:rPr lang="en-US" dirty="0" err="1" smtClean="0"/>
              <a:t>menggunakannya</a:t>
            </a:r>
            <a:r>
              <a:rPr lang="en-US" dirty="0" smtClean="0"/>
              <a:t> </a:t>
            </a:r>
            <a:r>
              <a:rPr lang="en-US" dirty="0" err="1" smtClean="0"/>
              <a:t>tanpa</a:t>
            </a:r>
            <a:r>
              <a:rPr lang="en-US" dirty="0" smtClean="0"/>
              <a:t> </a:t>
            </a:r>
            <a:r>
              <a:rPr lang="en-US" dirty="0" err="1" smtClean="0"/>
              <a:t>perlu</a:t>
            </a:r>
            <a:r>
              <a:rPr lang="en-US" dirty="0" smtClean="0"/>
              <a:t> </a:t>
            </a:r>
            <a:r>
              <a:rPr lang="en-US" dirty="0" err="1" smtClean="0"/>
              <a:t>modifikasi</a:t>
            </a:r>
            <a:r>
              <a:rPr lang="en-US" dirty="0" smtClean="0"/>
              <a:t> </a:t>
            </a:r>
            <a:r>
              <a:rPr lang="en-US" dirty="0" err="1" smtClean="0"/>
              <a:t>secara</a:t>
            </a:r>
            <a:r>
              <a:rPr lang="en-US" dirty="0" smtClean="0"/>
              <a:t> material</a:t>
            </a:r>
          </a:p>
        </p:txBody>
      </p:sp>
      <p:sp>
        <p:nvSpPr>
          <p:cNvPr id="4" name="Slide Number Placeholder 3"/>
          <p:cNvSpPr>
            <a:spLocks noGrp="1"/>
          </p:cNvSpPr>
          <p:nvPr>
            <p:ph type="sldNum" sz="quarter" idx="11"/>
          </p:nvPr>
        </p:nvSpPr>
        <p:spPr/>
        <p:txBody>
          <a:bodyPr/>
          <a:lstStyle/>
          <a:p>
            <a:pPr>
              <a:defRPr/>
            </a:pPr>
            <a:fld id="{317F009D-D0F3-419F-97E7-E1BF36BF0ABE}" type="slidenum">
              <a:rPr lang="en-US" smtClean="0"/>
              <a:pPr>
                <a:defRPr/>
              </a:pPr>
              <a:t>49</a:t>
            </a:fld>
            <a:endParaRPr lang="en-US"/>
          </a:p>
        </p:txBody>
      </p:sp>
    </p:spTree>
    <p:extLst>
      <p:ext uri="{BB962C8B-B14F-4D97-AF65-F5344CB8AC3E}">
        <p14:creationId xmlns="" xmlns:p14="http://schemas.microsoft.com/office/powerpoint/2010/main" val="3113553899"/>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Jenis Kewajiban Lancar</a:t>
            </a:r>
          </a:p>
        </p:txBody>
      </p:sp>
      <p:sp>
        <p:nvSpPr>
          <p:cNvPr id="3" name="Content Placeholder 2"/>
          <p:cNvSpPr>
            <a:spLocks noGrp="1"/>
          </p:cNvSpPr>
          <p:nvPr>
            <p:ph idx="1"/>
          </p:nvPr>
        </p:nvSpPr>
        <p:spPr/>
        <p:txBody>
          <a:bodyPr rtlCol="0">
            <a:normAutofit lnSpcReduction="10000"/>
          </a:bodyPr>
          <a:lstStyle/>
          <a:p>
            <a:pPr marL="457200" indent="-457200" eaLnBrk="1" fontAlgn="auto" hangingPunct="1">
              <a:spcBef>
                <a:spcPct val="50000"/>
              </a:spcBef>
              <a:spcAft>
                <a:spcPts val="0"/>
              </a:spcAft>
              <a:buFontTx/>
              <a:buAutoNum type="arabicPeriod"/>
              <a:defRPr/>
            </a:pPr>
            <a:r>
              <a:rPr lang="en-US" dirty="0" err="1" smtClean="0"/>
              <a:t>Hutang</a:t>
            </a:r>
            <a:r>
              <a:rPr lang="en-US" dirty="0" smtClean="0"/>
              <a:t> Usaha</a:t>
            </a:r>
          </a:p>
          <a:p>
            <a:pPr marL="457200" indent="-457200" eaLnBrk="1" fontAlgn="auto" hangingPunct="1">
              <a:spcBef>
                <a:spcPct val="50000"/>
              </a:spcBef>
              <a:spcAft>
                <a:spcPts val="0"/>
              </a:spcAft>
              <a:buFontTx/>
              <a:buAutoNum type="arabicPeriod"/>
              <a:defRPr/>
            </a:pPr>
            <a:r>
              <a:rPr lang="en-US" dirty="0" smtClean="0"/>
              <a:t>Wesel Bayar</a:t>
            </a:r>
          </a:p>
          <a:p>
            <a:pPr marL="457200" indent="-457200" eaLnBrk="1" fontAlgn="auto" hangingPunct="1">
              <a:spcBef>
                <a:spcPct val="50000"/>
              </a:spcBef>
              <a:spcAft>
                <a:spcPts val="0"/>
              </a:spcAft>
              <a:buFontTx/>
              <a:buAutoNum type="arabicPeriod"/>
              <a:defRPr/>
            </a:pPr>
            <a:r>
              <a:rPr lang="en-US" dirty="0" err="1" smtClean="0"/>
              <a:t>Hutang</a:t>
            </a:r>
            <a:r>
              <a:rPr lang="en-US" dirty="0" smtClean="0"/>
              <a:t> </a:t>
            </a:r>
            <a:r>
              <a:rPr lang="en-US" dirty="0" err="1" smtClean="0"/>
              <a:t>Jangka</a:t>
            </a:r>
            <a:r>
              <a:rPr lang="en-US" dirty="0" smtClean="0"/>
              <a:t> </a:t>
            </a:r>
            <a:r>
              <a:rPr lang="en-US" dirty="0" err="1" smtClean="0"/>
              <a:t>Panjang</a:t>
            </a:r>
            <a:r>
              <a:rPr lang="en-US" dirty="0" smtClean="0"/>
              <a:t> </a:t>
            </a:r>
            <a:r>
              <a:rPr lang="en-US" dirty="0" err="1" smtClean="0"/>
              <a:t>yg</a:t>
            </a:r>
            <a:r>
              <a:rPr lang="en-US" dirty="0" smtClean="0"/>
              <a:t> </a:t>
            </a:r>
            <a:r>
              <a:rPr lang="en-US" dirty="0" err="1" smtClean="0"/>
              <a:t>jatuh</a:t>
            </a:r>
            <a:r>
              <a:rPr lang="en-US" dirty="0" smtClean="0"/>
              <a:t> tempo</a:t>
            </a:r>
          </a:p>
          <a:p>
            <a:pPr marL="457200" indent="-457200" eaLnBrk="1" fontAlgn="auto" hangingPunct="1">
              <a:spcBef>
                <a:spcPct val="50000"/>
              </a:spcBef>
              <a:spcAft>
                <a:spcPts val="0"/>
              </a:spcAft>
              <a:buFontTx/>
              <a:buAutoNum type="arabicPeriod"/>
              <a:defRPr/>
            </a:pPr>
            <a:r>
              <a:rPr lang="en-US" dirty="0" err="1" smtClean="0"/>
              <a:t>Hutang</a:t>
            </a:r>
            <a:r>
              <a:rPr lang="en-US" dirty="0" smtClean="0"/>
              <a:t> </a:t>
            </a:r>
            <a:r>
              <a:rPr lang="en-US" dirty="0" err="1" smtClean="0"/>
              <a:t>deviden</a:t>
            </a:r>
            <a:endParaRPr lang="en-US" dirty="0" smtClean="0"/>
          </a:p>
          <a:p>
            <a:pPr marL="457200" indent="-457200" eaLnBrk="1" fontAlgn="auto" hangingPunct="1">
              <a:spcBef>
                <a:spcPct val="50000"/>
              </a:spcBef>
              <a:spcAft>
                <a:spcPts val="0"/>
              </a:spcAft>
              <a:buFontTx/>
              <a:buAutoNum type="arabicPeriod"/>
              <a:defRPr/>
            </a:pPr>
            <a:r>
              <a:rPr lang="en-US" dirty="0" err="1" smtClean="0"/>
              <a:t>Pendapatan</a:t>
            </a:r>
            <a:r>
              <a:rPr lang="en-US" dirty="0" smtClean="0"/>
              <a:t> </a:t>
            </a:r>
            <a:r>
              <a:rPr lang="en-US" dirty="0" err="1" smtClean="0"/>
              <a:t>diterima</a:t>
            </a:r>
            <a:r>
              <a:rPr lang="en-US" dirty="0" smtClean="0"/>
              <a:t> </a:t>
            </a:r>
            <a:r>
              <a:rPr lang="en-US" dirty="0" err="1" smtClean="0"/>
              <a:t>dimuka</a:t>
            </a:r>
            <a:endParaRPr lang="en-US" dirty="0" smtClean="0"/>
          </a:p>
          <a:p>
            <a:pPr marL="457200" indent="-457200" eaLnBrk="1" fontAlgn="auto" hangingPunct="1">
              <a:spcBef>
                <a:spcPct val="50000"/>
              </a:spcBef>
              <a:spcAft>
                <a:spcPts val="0"/>
              </a:spcAft>
              <a:buFontTx/>
              <a:buAutoNum type="arabicPeriod"/>
              <a:defRPr/>
            </a:pPr>
            <a:r>
              <a:rPr lang="en-US" dirty="0" err="1" smtClean="0"/>
              <a:t>Hutang</a:t>
            </a:r>
            <a:r>
              <a:rPr lang="en-US" dirty="0" smtClean="0"/>
              <a:t> </a:t>
            </a:r>
            <a:r>
              <a:rPr lang="en-US" dirty="0" err="1" smtClean="0"/>
              <a:t>pajak</a:t>
            </a:r>
            <a:r>
              <a:rPr lang="en-US" dirty="0" smtClean="0"/>
              <a:t> </a:t>
            </a:r>
            <a:r>
              <a:rPr lang="en-US" dirty="0" err="1" smtClean="0"/>
              <a:t>penjualan</a:t>
            </a:r>
            <a:r>
              <a:rPr lang="en-US" dirty="0" smtClean="0"/>
              <a:t>/</a:t>
            </a:r>
            <a:r>
              <a:rPr lang="en-US" dirty="0" err="1" smtClean="0"/>
              <a:t>pendapatan</a:t>
            </a:r>
            <a:endParaRPr lang="en-US" dirty="0" smtClean="0"/>
          </a:p>
          <a:p>
            <a:pPr marL="457200" indent="-457200" eaLnBrk="1" fontAlgn="auto" hangingPunct="1">
              <a:spcBef>
                <a:spcPct val="50000"/>
              </a:spcBef>
              <a:spcAft>
                <a:spcPts val="0"/>
              </a:spcAft>
              <a:buFontTx/>
              <a:buAutoNum type="arabicPeriod"/>
              <a:defRPr/>
            </a:pPr>
            <a:r>
              <a:rPr lang="en-US" dirty="0" err="1" smtClean="0"/>
              <a:t>Kewajiban</a:t>
            </a:r>
            <a:r>
              <a:rPr lang="en-US" dirty="0" smtClean="0"/>
              <a:t> </a:t>
            </a:r>
            <a:r>
              <a:rPr lang="en-US" dirty="0" err="1" smtClean="0"/>
              <a:t>kepada</a:t>
            </a:r>
            <a:r>
              <a:rPr lang="en-US" dirty="0" smtClean="0"/>
              <a:t> employee</a:t>
            </a:r>
          </a:p>
          <a:p>
            <a:pPr eaLnBrk="1" fontAlgn="auto" hangingPunct="1">
              <a:spcAft>
                <a:spcPts val="0"/>
              </a:spcAft>
              <a:buFont typeface="Arial" pitchFamily="34" charset="0"/>
              <a:buNone/>
              <a:defRPr/>
            </a:pP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403648" y="404664"/>
            <a:ext cx="8153400" cy="598512"/>
          </a:xfrm>
        </p:spPr>
        <p:txBody>
          <a:bodyPr>
            <a:normAutofit fontScale="90000"/>
          </a:bodyPr>
          <a:lstStyle/>
          <a:p>
            <a:pPr eaLnBrk="1" hangingPunct="1"/>
            <a:r>
              <a:rPr lang="en-US" dirty="0" err="1" smtClean="0"/>
              <a:t>Indikator</a:t>
            </a:r>
            <a:r>
              <a:rPr lang="en-US" dirty="0" smtClean="0"/>
              <a:t> </a:t>
            </a:r>
            <a:r>
              <a:rPr lang="en-US" dirty="0" err="1" smtClean="0"/>
              <a:t>Tambahan</a:t>
            </a:r>
            <a:r>
              <a:rPr lang="en-US" dirty="0" smtClean="0"/>
              <a:t> (Par. 11)</a:t>
            </a:r>
          </a:p>
        </p:txBody>
      </p:sp>
      <p:sp>
        <p:nvSpPr>
          <p:cNvPr id="17414" name="Content Placeholder 5"/>
          <p:cNvSpPr>
            <a:spLocks noGrp="1"/>
          </p:cNvSpPr>
          <p:nvPr>
            <p:ph sz="quarter" idx="1"/>
          </p:nvPr>
        </p:nvSpPr>
        <p:spPr>
          <a:xfrm>
            <a:off x="612775" y="1600200"/>
            <a:ext cx="8153400" cy="4495800"/>
          </a:xfrm>
        </p:spPr>
        <p:txBody>
          <a:bodyPr>
            <a:normAutofit lnSpcReduction="10000"/>
          </a:bodyPr>
          <a:lstStyle/>
          <a:p>
            <a:pPr eaLnBrk="1" hangingPunct="1"/>
            <a:r>
              <a:rPr lang="en-US" sz="2400" dirty="0" err="1" smtClean="0"/>
              <a:t>Jika</a:t>
            </a:r>
            <a:r>
              <a:rPr lang="en-US" sz="2400" dirty="0" smtClean="0"/>
              <a:t> lessee </a:t>
            </a:r>
            <a:r>
              <a:rPr lang="en-US" sz="2400" dirty="0" err="1" smtClean="0"/>
              <a:t>dapat</a:t>
            </a:r>
            <a:r>
              <a:rPr lang="en-US" sz="2400" dirty="0" smtClean="0"/>
              <a:t> </a:t>
            </a:r>
            <a:r>
              <a:rPr lang="en-US" sz="2400" dirty="0" err="1" smtClean="0"/>
              <a:t>membatalkan</a:t>
            </a:r>
            <a:r>
              <a:rPr lang="en-US" sz="2400" dirty="0" smtClean="0"/>
              <a:t> </a:t>
            </a:r>
            <a:r>
              <a:rPr lang="en-US" sz="2400" dirty="0" err="1" smtClean="0"/>
              <a:t>sewa</a:t>
            </a:r>
            <a:r>
              <a:rPr lang="en-US" sz="2400" dirty="0" smtClean="0"/>
              <a:t>, </a:t>
            </a:r>
            <a:r>
              <a:rPr lang="en-US" sz="2400" dirty="0" err="1" smtClean="0"/>
              <a:t>maka</a:t>
            </a:r>
            <a:r>
              <a:rPr lang="en-US" sz="2400" dirty="0" smtClean="0"/>
              <a:t> </a:t>
            </a:r>
            <a:r>
              <a:rPr lang="en-US" sz="2400" dirty="0" err="1" smtClean="0"/>
              <a:t>rugi</a:t>
            </a:r>
            <a:r>
              <a:rPr lang="en-US" sz="2400" dirty="0" smtClean="0"/>
              <a:t> </a:t>
            </a:r>
            <a:r>
              <a:rPr lang="en-US" sz="2400" dirty="0" err="1" smtClean="0"/>
              <a:t>lessor</a:t>
            </a:r>
            <a:r>
              <a:rPr lang="en-US" sz="2400" dirty="0" smtClean="0"/>
              <a:t> yang </a:t>
            </a:r>
            <a:r>
              <a:rPr lang="en-US" sz="2400" dirty="0" err="1" smtClean="0"/>
              <a:t>terkait</a:t>
            </a:r>
            <a:r>
              <a:rPr lang="en-US" sz="2400" dirty="0" smtClean="0"/>
              <a:t> </a:t>
            </a:r>
            <a:r>
              <a:rPr lang="en-US" sz="2400" dirty="0" err="1" smtClean="0"/>
              <a:t>dengan</a:t>
            </a:r>
            <a:r>
              <a:rPr lang="en-US" sz="2400" dirty="0" smtClean="0"/>
              <a:t> </a:t>
            </a:r>
            <a:r>
              <a:rPr lang="en-US" sz="2400" dirty="0" err="1" smtClean="0">
                <a:solidFill>
                  <a:srgbClr val="C00000"/>
                </a:solidFill>
              </a:rPr>
              <a:t>pembatalan</a:t>
            </a:r>
            <a:r>
              <a:rPr lang="en-US" sz="2400" dirty="0" smtClean="0">
                <a:solidFill>
                  <a:srgbClr val="C00000"/>
                </a:solidFill>
              </a:rPr>
              <a:t> </a:t>
            </a:r>
            <a:r>
              <a:rPr lang="en-US" sz="2400" dirty="0" err="1" smtClean="0">
                <a:solidFill>
                  <a:srgbClr val="C00000"/>
                </a:solidFill>
              </a:rPr>
              <a:t>ditanggung</a:t>
            </a:r>
            <a:r>
              <a:rPr lang="en-US" sz="2400" dirty="0" smtClean="0">
                <a:solidFill>
                  <a:srgbClr val="C00000"/>
                </a:solidFill>
              </a:rPr>
              <a:t> </a:t>
            </a:r>
            <a:r>
              <a:rPr lang="en-US" sz="2400" dirty="0" err="1" smtClean="0">
                <a:solidFill>
                  <a:srgbClr val="C00000"/>
                </a:solidFill>
              </a:rPr>
              <a:t>oleh</a:t>
            </a:r>
            <a:r>
              <a:rPr lang="en-US" sz="2400" dirty="0" smtClean="0">
                <a:solidFill>
                  <a:srgbClr val="C00000"/>
                </a:solidFill>
              </a:rPr>
              <a:t> lessee</a:t>
            </a:r>
          </a:p>
          <a:p>
            <a:pPr eaLnBrk="1" hangingPunct="1"/>
            <a:r>
              <a:rPr lang="en-US" sz="2400" dirty="0" err="1" smtClean="0"/>
              <a:t>Laba</a:t>
            </a:r>
            <a:r>
              <a:rPr lang="en-US" sz="2400" dirty="0" smtClean="0"/>
              <a:t> </a:t>
            </a:r>
            <a:r>
              <a:rPr lang="en-US" sz="2400" dirty="0" err="1" smtClean="0"/>
              <a:t>atau</a:t>
            </a:r>
            <a:r>
              <a:rPr lang="en-US" sz="2400" dirty="0" smtClean="0"/>
              <a:t> </a:t>
            </a:r>
            <a:r>
              <a:rPr lang="en-US" sz="2400" dirty="0" err="1" smtClean="0"/>
              <a:t>rugi</a:t>
            </a:r>
            <a:r>
              <a:rPr lang="en-US" sz="2400" dirty="0" smtClean="0"/>
              <a:t> </a:t>
            </a:r>
            <a:r>
              <a:rPr lang="en-US" sz="2400" dirty="0" err="1" smtClean="0"/>
              <a:t>dari</a:t>
            </a:r>
            <a:r>
              <a:rPr lang="en-US" sz="2400" dirty="0" smtClean="0"/>
              <a:t> </a:t>
            </a:r>
            <a:r>
              <a:rPr lang="en-US" sz="2400" dirty="0" err="1" smtClean="0">
                <a:solidFill>
                  <a:srgbClr val="C00000"/>
                </a:solidFill>
              </a:rPr>
              <a:t>fluktuasi</a:t>
            </a:r>
            <a:r>
              <a:rPr lang="en-US" sz="2400" dirty="0" smtClean="0">
                <a:solidFill>
                  <a:srgbClr val="C00000"/>
                </a:solidFill>
              </a:rPr>
              <a:t> </a:t>
            </a:r>
            <a:r>
              <a:rPr lang="en-US" sz="2400" dirty="0" err="1" smtClean="0">
                <a:solidFill>
                  <a:srgbClr val="C00000"/>
                </a:solidFill>
              </a:rPr>
              <a:t>nilai</a:t>
            </a:r>
            <a:r>
              <a:rPr lang="en-US" sz="2400" dirty="0" smtClean="0">
                <a:solidFill>
                  <a:srgbClr val="C00000"/>
                </a:solidFill>
              </a:rPr>
              <a:t> </a:t>
            </a:r>
            <a:r>
              <a:rPr lang="en-US" sz="2400" dirty="0" err="1" smtClean="0">
                <a:solidFill>
                  <a:srgbClr val="C00000"/>
                </a:solidFill>
              </a:rPr>
              <a:t>wajar</a:t>
            </a:r>
            <a:r>
              <a:rPr lang="en-US" sz="2400" dirty="0" smtClean="0">
                <a:solidFill>
                  <a:srgbClr val="C00000"/>
                </a:solidFill>
              </a:rPr>
              <a:t> </a:t>
            </a:r>
            <a:r>
              <a:rPr lang="en-US" sz="2400" dirty="0" err="1" smtClean="0"/>
              <a:t>residu</a:t>
            </a:r>
            <a:r>
              <a:rPr lang="en-US" sz="2400" dirty="0" smtClean="0">
                <a:solidFill>
                  <a:srgbClr val="C00000"/>
                </a:solidFill>
              </a:rPr>
              <a:t> </a:t>
            </a:r>
            <a:r>
              <a:rPr lang="en-US" sz="2400" dirty="0" err="1" smtClean="0">
                <a:solidFill>
                  <a:srgbClr val="C00000"/>
                </a:solidFill>
              </a:rPr>
              <a:t>dibebankan</a:t>
            </a:r>
            <a:r>
              <a:rPr lang="en-US" sz="2400" dirty="0" smtClean="0">
                <a:solidFill>
                  <a:srgbClr val="C00000"/>
                </a:solidFill>
              </a:rPr>
              <a:t> </a:t>
            </a:r>
            <a:r>
              <a:rPr lang="en-US" sz="2400" dirty="0" err="1" smtClean="0">
                <a:solidFill>
                  <a:srgbClr val="C00000"/>
                </a:solidFill>
              </a:rPr>
              <a:t>kepada</a:t>
            </a:r>
            <a:r>
              <a:rPr lang="en-US" sz="2400" dirty="0" smtClean="0">
                <a:solidFill>
                  <a:srgbClr val="C00000"/>
                </a:solidFill>
              </a:rPr>
              <a:t> lessee</a:t>
            </a:r>
          </a:p>
          <a:p>
            <a:pPr eaLnBrk="1" hangingPunct="1"/>
            <a:r>
              <a:rPr lang="en-US" sz="2400" dirty="0" smtClean="0"/>
              <a:t>Lessee </a:t>
            </a:r>
            <a:r>
              <a:rPr lang="en-US" sz="2400" dirty="0" err="1" smtClean="0">
                <a:solidFill>
                  <a:srgbClr val="C00000"/>
                </a:solidFill>
              </a:rPr>
              <a:t>memiliki</a:t>
            </a:r>
            <a:r>
              <a:rPr lang="en-US" sz="2400" dirty="0" smtClean="0">
                <a:solidFill>
                  <a:srgbClr val="C00000"/>
                </a:solidFill>
              </a:rPr>
              <a:t> </a:t>
            </a:r>
            <a:r>
              <a:rPr lang="en-US" sz="2400" dirty="0" err="1" smtClean="0">
                <a:solidFill>
                  <a:srgbClr val="C00000"/>
                </a:solidFill>
              </a:rPr>
              <a:t>kemampuan</a:t>
            </a:r>
            <a:r>
              <a:rPr lang="en-US" sz="2400" dirty="0" smtClean="0">
                <a:solidFill>
                  <a:srgbClr val="C00000"/>
                </a:solidFill>
              </a:rPr>
              <a:t> </a:t>
            </a:r>
            <a:r>
              <a:rPr lang="en-US" sz="2400" dirty="0" err="1" smtClean="0">
                <a:solidFill>
                  <a:srgbClr val="C00000"/>
                </a:solidFill>
              </a:rPr>
              <a:t>untuk</a:t>
            </a:r>
            <a:r>
              <a:rPr lang="en-US" sz="2400" dirty="0" smtClean="0">
                <a:solidFill>
                  <a:srgbClr val="C00000"/>
                </a:solidFill>
              </a:rPr>
              <a:t> </a:t>
            </a:r>
            <a:r>
              <a:rPr lang="en-US" sz="2400" dirty="0" err="1" smtClean="0">
                <a:solidFill>
                  <a:srgbClr val="C00000"/>
                </a:solidFill>
              </a:rPr>
              <a:t>melanjutkan</a:t>
            </a:r>
            <a:r>
              <a:rPr lang="en-US" sz="2400" dirty="0" smtClean="0">
                <a:solidFill>
                  <a:srgbClr val="C00000"/>
                </a:solidFill>
              </a:rPr>
              <a:t> </a:t>
            </a:r>
            <a:r>
              <a:rPr lang="en-US" sz="2400" dirty="0" err="1" smtClean="0">
                <a:solidFill>
                  <a:srgbClr val="C00000"/>
                </a:solidFill>
              </a:rPr>
              <a:t>sewa</a:t>
            </a:r>
            <a:r>
              <a:rPr lang="en-US" sz="2400" dirty="0" smtClean="0">
                <a:solidFill>
                  <a:srgbClr val="C00000"/>
                </a:solidFill>
              </a:rPr>
              <a:t> </a:t>
            </a:r>
            <a:r>
              <a:rPr lang="en-US" sz="2400" dirty="0" err="1" smtClean="0"/>
              <a:t>untuk</a:t>
            </a:r>
            <a:r>
              <a:rPr lang="en-US" sz="2400" dirty="0" smtClean="0"/>
              <a:t> </a:t>
            </a:r>
            <a:r>
              <a:rPr lang="en-US" sz="2400" dirty="0" err="1" smtClean="0"/>
              <a:t>periode</a:t>
            </a:r>
            <a:r>
              <a:rPr lang="en-US" sz="2400" dirty="0" smtClean="0"/>
              <a:t> </a:t>
            </a:r>
            <a:r>
              <a:rPr lang="en-US" sz="2400" dirty="0" err="1" smtClean="0"/>
              <a:t>kedua</a:t>
            </a:r>
            <a:r>
              <a:rPr lang="en-US" sz="2400" dirty="0" smtClean="0"/>
              <a:t> </a:t>
            </a:r>
            <a:r>
              <a:rPr lang="en-US" sz="2400" dirty="0" err="1" smtClean="0"/>
              <a:t>dengan</a:t>
            </a:r>
            <a:r>
              <a:rPr lang="en-US" sz="2400" dirty="0" smtClean="0"/>
              <a:t> </a:t>
            </a:r>
            <a:r>
              <a:rPr lang="en-US" sz="2400" dirty="0" err="1" smtClean="0"/>
              <a:t>nilai</a:t>
            </a:r>
            <a:r>
              <a:rPr lang="en-US" sz="2400" dirty="0" smtClean="0"/>
              <a:t> rental yang </a:t>
            </a:r>
            <a:r>
              <a:rPr lang="en-US" sz="2400" dirty="0" err="1" smtClean="0"/>
              <a:t>secara</a:t>
            </a:r>
            <a:r>
              <a:rPr lang="en-US" sz="2400" dirty="0" smtClean="0"/>
              <a:t> </a:t>
            </a:r>
            <a:r>
              <a:rPr lang="en-US" sz="2400" dirty="0" err="1" smtClean="0"/>
              <a:t>substansial</a:t>
            </a:r>
            <a:r>
              <a:rPr lang="en-US" sz="2400" dirty="0" smtClean="0"/>
              <a:t> </a:t>
            </a:r>
            <a:r>
              <a:rPr lang="en-US" sz="2400" dirty="0" err="1" smtClean="0"/>
              <a:t>lebih</a:t>
            </a:r>
            <a:r>
              <a:rPr lang="en-US" sz="2400" dirty="0" smtClean="0"/>
              <a:t> </a:t>
            </a:r>
            <a:r>
              <a:rPr lang="en-US" sz="2400" dirty="0" err="1" smtClean="0"/>
              <a:t>rendah</a:t>
            </a:r>
            <a:r>
              <a:rPr lang="en-US" sz="2400" dirty="0" smtClean="0"/>
              <a:t> </a:t>
            </a:r>
            <a:r>
              <a:rPr lang="en-US" sz="2400" dirty="0" err="1" smtClean="0"/>
              <a:t>dari</a:t>
            </a:r>
            <a:r>
              <a:rPr lang="en-US" sz="2400" dirty="0" smtClean="0"/>
              <a:t> </a:t>
            </a:r>
            <a:r>
              <a:rPr lang="en-US" sz="2400" dirty="0" err="1" smtClean="0"/>
              <a:t>nilai</a:t>
            </a:r>
            <a:r>
              <a:rPr lang="en-US" sz="2400" dirty="0" smtClean="0"/>
              <a:t> rental </a:t>
            </a:r>
            <a:r>
              <a:rPr lang="en-US" sz="2400" dirty="0" err="1" smtClean="0"/>
              <a:t>pasar</a:t>
            </a:r>
            <a:endParaRPr lang="en-US" sz="2400" dirty="0" smtClean="0"/>
          </a:p>
          <a:p>
            <a:pPr eaLnBrk="1" hangingPunct="1"/>
            <a:endParaRPr lang="en-US" sz="2400" dirty="0" smtClean="0"/>
          </a:p>
          <a:p>
            <a:pPr algn="ctr" eaLnBrk="1" hangingPunct="1">
              <a:buFont typeface="Wingdings" pitchFamily="2" charset="2"/>
              <a:buNone/>
            </a:pPr>
            <a:r>
              <a:rPr lang="en-US" sz="2800" b="1" dirty="0" err="1" smtClean="0">
                <a:solidFill>
                  <a:srgbClr val="4E3AE6"/>
                </a:solidFill>
                <a:latin typeface="Comic Sans MS" panose="030F0702030302020204" pitchFamily="66" charset="0"/>
              </a:rPr>
              <a:t>Indikator</a:t>
            </a:r>
            <a:r>
              <a:rPr lang="en-US" sz="2800" b="1" dirty="0" smtClean="0">
                <a:solidFill>
                  <a:srgbClr val="4E3AE6"/>
                </a:solidFill>
                <a:latin typeface="Comic Sans MS" panose="030F0702030302020204" pitchFamily="66" charset="0"/>
              </a:rPr>
              <a:t> – </a:t>
            </a:r>
            <a:r>
              <a:rPr lang="en-US" sz="2800" b="1" dirty="0" err="1" smtClean="0">
                <a:solidFill>
                  <a:srgbClr val="4E3AE6"/>
                </a:solidFill>
                <a:latin typeface="Comic Sans MS" panose="030F0702030302020204" pitchFamily="66" charset="0"/>
              </a:rPr>
              <a:t>indikator</a:t>
            </a:r>
            <a:r>
              <a:rPr lang="en-US" sz="2800" b="1" dirty="0" smtClean="0">
                <a:solidFill>
                  <a:srgbClr val="4E3AE6"/>
                </a:solidFill>
                <a:latin typeface="Comic Sans MS" panose="030F0702030302020204" pitchFamily="66" charset="0"/>
              </a:rPr>
              <a:t> </a:t>
            </a:r>
            <a:r>
              <a:rPr lang="en-US" sz="2800" b="1" dirty="0" err="1" smtClean="0">
                <a:solidFill>
                  <a:srgbClr val="4E3AE6"/>
                </a:solidFill>
                <a:latin typeface="Comic Sans MS" panose="030F0702030302020204" pitchFamily="66" charset="0"/>
              </a:rPr>
              <a:t>di</a:t>
            </a:r>
            <a:r>
              <a:rPr lang="id-ID" sz="2800" b="1" dirty="0" smtClean="0">
                <a:solidFill>
                  <a:srgbClr val="4E3AE6"/>
                </a:solidFill>
                <a:latin typeface="Comic Sans MS" panose="030F0702030302020204" pitchFamily="66" charset="0"/>
              </a:rPr>
              <a:t> </a:t>
            </a:r>
            <a:r>
              <a:rPr lang="en-US" sz="2800" b="1" dirty="0" err="1" smtClean="0">
                <a:solidFill>
                  <a:srgbClr val="4E3AE6"/>
                </a:solidFill>
                <a:latin typeface="Comic Sans MS" panose="030F0702030302020204" pitchFamily="66" charset="0"/>
              </a:rPr>
              <a:t>atas</a:t>
            </a:r>
            <a:r>
              <a:rPr lang="en-US" sz="2800" b="1" dirty="0" smtClean="0">
                <a:solidFill>
                  <a:srgbClr val="4E3AE6"/>
                </a:solidFill>
                <a:latin typeface="Comic Sans MS" panose="030F0702030302020204" pitchFamily="66" charset="0"/>
              </a:rPr>
              <a:t> </a:t>
            </a:r>
            <a:endParaRPr lang="id-ID" sz="2800" b="1" dirty="0" smtClean="0">
              <a:solidFill>
                <a:srgbClr val="4E3AE6"/>
              </a:solidFill>
              <a:latin typeface="Comic Sans MS" panose="030F0702030302020204" pitchFamily="66" charset="0"/>
            </a:endParaRPr>
          </a:p>
          <a:p>
            <a:pPr algn="ctr" eaLnBrk="1" hangingPunct="1">
              <a:buFont typeface="Wingdings" pitchFamily="2" charset="2"/>
              <a:buNone/>
            </a:pPr>
            <a:r>
              <a:rPr lang="en-US" sz="2800" b="1" dirty="0" err="1" smtClean="0">
                <a:solidFill>
                  <a:srgbClr val="C00000"/>
                </a:solidFill>
                <a:latin typeface="Comic Sans MS" panose="030F0702030302020204" pitchFamily="66" charset="0"/>
              </a:rPr>
              <a:t>tidak</a:t>
            </a:r>
            <a:r>
              <a:rPr lang="en-US" sz="2800" b="1" dirty="0" smtClean="0">
                <a:solidFill>
                  <a:srgbClr val="C00000"/>
                </a:solidFill>
                <a:latin typeface="Comic Sans MS" panose="030F0702030302020204" pitchFamily="66" charset="0"/>
              </a:rPr>
              <a:t> </a:t>
            </a:r>
            <a:r>
              <a:rPr lang="en-US" sz="2800" b="1" dirty="0" err="1" smtClean="0">
                <a:solidFill>
                  <a:srgbClr val="C00000"/>
                </a:solidFill>
                <a:latin typeface="Comic Sans MS" panose="030F0702030302020204" pitchFamily="66" charset="0"/>
              </a:rPr>
              <a:t>selalu</a:t>
            </a:r>
            <a:r>
              <a:rPr lang="en-US" sz="2800" b="1" dirty="0" smtClean="0">
                <a:solidFill>
                  <a:srgbClr val="C00000"/>
                </a:solidFill>
                <a:latin typeface="Comic Sans MS" panose="030F0702030302020204" pitchFamily="66" charset="0"/>
              </a:rPr>
              <a:t> </a:t>
            </a:r>
            <a:r>
              <a:rPr lang="en-US" sz="2800" b="1" dirty="0" err="1" smtClean="0">
                <a:solidFill>
                  <a:srgbClr val="C00000"/>
                </a:solidFill>
                <a:latin typeface="Comic Sans MS" panose="030F0702030302020204" pitchFamily="66" charset="0"/>
              </a:rPr>
              <a:t>harus</a:t>
            </a:r>
            <a:r>
              <a:rPr lang="en-US" sz="2800" b="1" dirty="0" smtClean="0">
                <a:solidFill>
                  <a:srgbClr val="C00000"/>
                </a:solidFill>
                <a:latin typeface="Comic Sans MS" panose="030F0702030302020204" pitchFamily="66" charset="0"/>
              </a:rPr>
              <a:t> </a:t>
            </a:r>
            <a:r>
              <a:rPr lang="en-US" sz="2800" b="1" dirty="0" err="1" smtClean="0">
                <a:solidFill>
                  <a:srgbClr val="C00000"/>
                </a:solidFill>
                <a:latin typeface="Comic Sans MS" panose="030F0702030302020204" pitchFamily="66" charset="0"/>
              </a:rPr>
              <a:t>konklusif</a:t>
            </a:r>
            <a:r>
              <a:rPr lang="en-US" sz="2800" b="1" dirty="0" smtClean="0">
                <a:latin typeface="Comic Sans MS" panose="030F0702030302020204" pitchFamily="66" charset="0"/>
              </a:rPr>
              <a:t>.</a:t>
            </a:r>
          </a:p>
        </p:txBody>
      </p:sp>
      <p:sp>
        <p:nvSpPr>
          <p:cNvPr id="3" name="Slide Number Placeholder 2"/>
          <p:cNvSpPr>
            <a:spLocks noGrp="1"/>
          </p:cNvSpPr>
          <p:nvPr>
            <p:ph type="sldNum" sz="quarter" idx="11"/>
          </p:nvPr>
        </p:nvSpPr>
        <p:spPr/>
        <p:txBody>
          <a:bodyPr/>
          <a:lstStyle/>
          <a:p>
            <a:pPr>
              <a:defRPr/>
            </a:pPr>
            <a:fld id="{317F009D-D0F3-419F-97E7-E1BF36BF0ABE}" type="slidenum">
              <a:rPr lang="en-US" smtClean="0"/>
              <a:pPr>
                <a:defRPr/>
              </a:pPr>
              <a:t>50</a:t>
            </a:fld>
            <a:endParaRPr lang="en-US"/>
          </a:p>
        </p:txBody>
      </p:sp>
      <p:pic>
        <p:nvPicPr>
          <p:cNvPr id="5122" name="Picture 2" descr="C:\Users\siina\Desktop\MOM'S\PSAK BARU\gambar ekonomi\MB900448290.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5029200"/>
            <a:ext cx="1828800" cy="1828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6543901"/>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BF173794-B148-4141-9342-347B6D391AFB}" type="slidenum">
              <a:rPr lang="en-US"/>
              <a:pPr/>
              <a:t>51</a:t>
            </a:fld>
            <a:endParaRPr lang="en-US"/>
          </a:p>
        </p:txBody>
      </p:sp>
      <p:sp>
        <p:nvSpPr>
          <p:cNvPr id="109573" name="Text Box 5"/>
          <p:cNvSpPr txBox="1">
            <a:spLocks noChangeArrowheads="1"/>
          </p:cNvSpPr>
          <p:nvPr/>
        </p:nvSpPr>
        <p:spPr bwMode="auto">
          <a:xfrm>
            <a:off x="327025" y="427976"/>
            <a:ext cx="8458200" cy="2391424"/>
          </a:xfrm>
          <a:prstGeom prst="rect">
            <a:avLst/>
          </a:prstGeom>
          <a:noFill/>
          <a:ln w="9525">
            <a:noFill/>
            <a:miter lim="800000"/>
            <a:headEnd/>
            <a:tailEnd/>
          </a:ln>
          <a:effectLst/>
        </p:spPr>
        <p:txBody>
          <a:bodyPr wrap="square">
            <a:spAutoFit/>
          </a:bodyPr>
          <a:lstStyle/>
          <a:p>
            <a:pPr algn="ctr">
              <a:lnSpc>
                <a:spcPct val="90000"/>
              </a:lnSpc>
              <a:buFont typeface="Wingdings" pitchFamily="2" charset="2"/>
              <a:buNone/>
            </a:pPr>
            <a:r>
              <a:rPr lang="en-US" sz="2400" b="1" dirty="0">
                <a:cs typeface="Times New Roman" pitchFamily="18" charset="0"/>
              </a:rPr>
              <a:t>PEMBIAYAAN CAMPURAN</a:t>
            </a:r>
          </a:p>
          <a:p>
            <a:pPr algn="ctr">
              <a:lnSpc>
                <a:spcPct val="90000"/>
              </a:lnSpc>
              <a:buFont typeface="Wingdings" pitchFamily="2" charset="2"/>
              <a:buNone/>
            </a:pPr>
            <a:endParaRPr lang="en-US" sz="1500" b="1" dirty="0">
              <a:cs typeface="Times New Roman" pitchFamily="18" charset="0"/>
            </a:endParaRPr>
          </a:p>
          <a:p>
            <a:pPr algn="just">
              <a:lnSpc>
                <a:spcPct val="90000"/>
              </a:lnSpc>
              <a:buFont typeface="Wingdings" pitchFamily="2" charset="2"/>
              <a:buNone/>
            </a:pPr>
            <a:r>
              <a:rPr lang="en-US" sz="2200" dirty="0">
                <a:cs typeface="Times New Roman" pitchFamily="18" charset="0"/>
              </a:rPr>
              <a:t> </a:t>
            </a:r>
            <a:r>
              <a:rPr lang="en-US" sz="2100" b="1" i="1" u="sng" dirty="0" smtClean="0">
                <a:cs typeface="Times New Roman" pitchFamily="18" charset="0"/>
              </a:rPr>
              <a:t>Leasing</a:t>
            </a:r>
            <a:endParaRPr lang="en-US" sz="2100" b="1" i="1" u="sng" dirty="0">
              <a:cs typeface="Times New Roman" pitchFamily="18" charset="0"/>
            </a:endParaRPr>
          </a:p>
          <a:p>
            <a:pPr algn="just">
              <a:lnSpc>
                <a:spcPct val="90000"/>
              </a:lnSpc>
              <a:buFont typeface="Wingdings" pitchFamily="2" charset="2"/>
              <a:buNone/>
            </a:pPr>
            <a:r>
              <a:rPr lang="en-US" sz="2100" dirty="0" err="1">
                <a:cs typeface="Times New Roman" pitchFamily="18" charset="0"/>
              </a:rPr>
              <a:t>Adalah</a:t>
            </a:r>
            <a:r>
              <a:rPr lang="en-US" sz="2100" dirty="0">
                <a:cs typeface="Times New Roman" pitchFamily="18" charset="0"/>
              </a:rPr>
              <a:t> </a:t>
            </a:r>
            <a:r>
              <a:rPr lang="en-US" sz="2100" dirty="0" err="1">
                <a:cs typeface="Times New Roman" pitchFamily="18" charset="0"/>
              </a:rPr>
              <a:t>suatu</a:t>
            </a:r>
            <a:r>
              <a:rPr lang="en-US" sz="2100" dirty="0">
                <a:cs typeface="Times New Roman" pitchFamily="18" charset="0"/>
              </a:rPr>
              <a:t> </a:t>
            </a:r>
            <a:r>
              <a:rPr lang="en-US" sz="2100" dirty="0" err="1">
                <a:cs typeface="Times New Roman" pitchFamily="18" charset="0"/>
              </a:rPr>
              <a:t>kontrak</a:t>
            </a:r>
            <a:r>
              <a:rPr lang="en-US" sz="2100" dirty="0">
                <a:cs typeface="Times New Roman" pitchFamily="18" charset="0"/>
              </a:rPr>
              <a:t> </a:t>
            </a:r>
            <a:r>
              <a:rPr lang="en-US" sz="2100" dirty="0" err="1">
                <a:cs typeface="Times New Roman" pitchFamily="18" charset="0"/>
              </a:rPr>
              <a:t>perjanjian</a:t>
            </a:r>
            <a:r>
              <a:rPr lang="en-US" sz="2100" dirty="0">
                <a:cs typeface="Times New Roman" pitchFamily="18" charset="0"/>
              </a:rPr>
              <a:t> </a:t>
            </a:r>
            <a:r>
              <a:rPr lang="en-US" sz="2100" dirty="0" err="1">
                <a:cs typeface="Times New Roman" pitchFamily="18" charset="0"/>
              </a:rPr>
              <a:t>antara</a:t>
            </a:r>
            <a:r>
              <a:rPr lang="en-US" sz="2100" dirty="0">
                <a:cs typeface="Times New Roman" pitchFamily="18" charset="0"/>
              </a:rPr>
              <a:t> </a:t>
            </a:r>
            <a:r>
              <a:rPr lang="en-US" sz="2100" dirty="0" err="1">
                <a:cs typeface="Times New Roman" pitchFamily="18" charset="0"/>
              </a:rPr>
              <a:t>pemilik</a:t>
            </a:r>
            <a:r>
              <a:rPr lang="en-US" sz="2100" dirty="0">
                <a:cs typeface="Times New Roman" pitchFamily="18" charset="0"/>
              </a:rPr>
              <a:t> </a:t>
            </a:r>
            <a:r>
              <a:rPr lang="en-US" sz="2100" dirty="0" err="1">
                <a:cs typeface="Times New Roman" pitchFamily="18" charset="0"/>
              </a:rPr>
              <a:t>aktiva</a:t>
            </a:r>
            <a:r>
              <a:rPr lang="en-US" sz="2100" dirty="0">
                <a:cs typeface="Times New Roman" pitchFamily="18" charset="0"/>
              </a:rPr>
              <a:t> </a:t>
            </a:r>
            <a:r>
              <a:rPr lang="en-US" sz="2100" i="1" dirty="0">
                <a:cs typeface="Times New Roman" pitchFamily="18" charset="0"/>
              </a:rPr>
              <a:t>(</a:t>
            </a:r>
            <a:r>
              <a:rPr lang="en-US" sz="2100" i="1" dirty="0" err="1">
                <a:cs typeface="Times New Roman" pitchFamily="18" charset="0"/>
              </a:rPr>
              <a:t>lessor</a:t>
            </a:r>
            <a:r>
              <a:rPr lang="en-US" sz="2100" i="1" dirty="0">
                <a:cs typeface="Times New Roman" pitchFamily="18" charset="0"/>
              </a:rPr>
              <a:t>)</a:t>
            </a:r>
            <a:r>
              <a:rPr lang="en-US" sz="2100" dirty="0">
                <a:cs typeface="Times New Roman" pitchFamily="18" charset="0"/>
              </a:rPr>
              <a:t> </a:t>
            </a:r>
            <a:r>
              <a:rPr lang="en-US" sz="2100" dirty="0" err="1">
                <a:cs typeface="Times New Roman" pitchFamily="18" charset="0"/>
              </a:rPr>
              <a:t>dan</a:t>
            </a:r>
            <a:r>
              <a:rPr lang="en-US" sz="2100" dirty="0">
                <a:cs typeface="Times New Roman" pitchFamily="18" charset="0"/>
              </a:rPr>
              <a:t> </a:t>
            </a:r>
            <a:r>
              <a:rPr lang="en-US" sz="2100" dirty="0" err="1">
                <a:cs typeface="Times New Roman" pitchFamily="18" charset="0"/>
              </a:rPr>
              <a:t>pihak</a:t>
            </a:r>
            <a:r>
              <a:rPr lang="en-US" sz="2100" dirty="0">
                <a:cs typeface="Times New Roman" pitchFamily="18" charset="0"/>
              </a:rPr>
              <a:t> lain yang </a:t>
            </a:r>
            <a:r>
              <a:rPr lang="en-US" sz="2100" dirty="0" err="1">
                <a:cs typeface="Times New Roman" pitchFamily="18" charset="0"/>
              </a:rPr>
              <a:t>memanfaatkan</a:t>
            </a:r>
            <a:r>
              <a:rPr lang="en-US" sz="2100" dirty="0">
                <a:cs typeface="Times New Roman" pitchFamily="18" charset="0"/>
              </a:rPr>
              <a:t> </a:t>
            </a:r>
            <a:r>
              <a:rPr lang="en-US" sz="2100" dirty="0" err="1">
                <a:cs typeface="Times New Roman" pitchFamily="18" charset="0"/>
              </a:rPr>
              <a:t>aktiva</a:t>
            </a:r>
            <a:r>
              <a:rPr lang="en-US" sz="2100" dirty="0">
                <a:cs typeface="Times New Roman" pitchFamily="18" charset="0"/>
              </a:rPr>
              <a:t> </a:t>
            </a:r>
            <a:r>
              <a:rPr lang="en-US" sz="2100" dirty="0" err="1">
                <a:cs typeface="Times New Roman" pitchFamily="18" charset="0"/>
              </a:rPr>
              <a:t>tersebut</a:t>
            </a:r>
            <a:r>
              <a:rPr lang="en-US" sz="2100" dirty="0">
                <a:cs typeface="Times New Roman" pitchFamily="18" charset="0"/>
              </a:rPr>
              <a:t> </a:t>
            </a:r>
            <a:r>
              <a:rPr lang="en-US" sz="2100" i="1" dirty="0">
                <a:cs typeface="Times New Roman" pitchFamily="18" charset="0"/>
              </a:rPr>
              <a:t>(</a:t>
            </a:r>
            <a:r>
              <a:rPr lang="en-US" sz="2100" i="1" dirty="0" err="1">
                <a:cs typeface="Times New Roman" pitchFamily="18" charset="0"/>
              </a:rPr>
              <a:t>lesse</a:t>
            </a:r>
            <a:r>
              <a:rPr lang="en-US" sz="2100" i="1" dirty="0">
                <a:cs typeface="Times New Roman" pitchFamily="18" charset="0"/>
              </a:rPr>
              <a:t>)</a:t>
            </a:r>
            <a:r>
              <a:rPr lang="en-US" sz="2100" dirty="0">
                <a:cs typeface="Times New Roman" pitchFamily="18" charset="0"/>
              </a:rPr>
              <a:t> </a:t>
            </a:r>
            <a:r>
              <a:rPr lang="en-US" sz="2100" dirty="0" err="1">
                <a:cs typeface="Times New Roman" pitchFamily="18" charset="0"/>
              </a:rPr>
              <a:t>dimana</a:t>
            </a:r>
            <a:r>
              <a:rPr lang="en-US" sz="2100" dirty="0">
                <a:cs typeface="Times New Roman" pitchFamily="18" charset="0"/>
              </a:rPr>
              <a:t> </a:t>
            </a:r>
            <a:r>
              <a:rPr lang="en-US" sz="2100" dirty="0" err="1" smtClean="0">
                <a:cs typeface="Times New Roman" pitchFamily="18" charset="0"/>
              </a:rPr>
              <a:t>lesse</a:t>
            </a:r>
            <a:r>
              <a:rPr lang="en-US" sz="2100" dirty="0" smtClean="0">
                <a:cs typeface="Times New Roman" pitchFamily="18" charset="0"/>
              </a:rPr>
              <a:t> </a:t>
            </a:r>
            <a:r>
              <a:rPr lang="en-US" sz="2100" dirty="0" err="1" smtClean="0">
                <a:cs typeface="Times New Roman" pitchFamily="18" charset="0"/>
              </a:rPr>
              <a:t>berkewajiban</a:t>
            </a:r>
            <a:r>
              <a:rPr lang="en-US" sz="2100" dirty="0" smtClean="0">
                <a:cs typeface="Times New Roman" pitchFamily="18" charset="0"/>
              </a:rPr>
              <a:t> </a:t>
            </a:r>
            <a:r>
              <a:rPr lang="en-US" sz="2100" dirty="0" err="1">
                <a:cs typeface="Times New Roman" pitchFamily="18" charset="0"/>
              </a:rPr>
              <a:t>membayar</a:t>
            </a:r>
            <a:r>
              <a:rPr lang="en-US" sz="2100" dirty="0">
                <a:cs typeface="Times New Roman" pitchFamily="18" charset="0"/>
              </a:rPr>
              <a:t> </a:t>
            </a:r>
            <a:r>
              <a:rPr lang="en-US" sz="2100" dirty="0" err="1">
                <a:cs typeface="Times New Roman" pitchFamily="18" charset="0"/>
              </a:rPr>
              <a:t>sejumlah</a:t>
            </a:r>
            <a:r>
              <a:rPr lang="en-US" sz="2100" dirty="0">
                <a:cs typeface="Times New Roman" pitchFamily="18" charset="0"/>
              </a:rPr>
              <a:t> </a:t>
            </a:r>
            <a:r>
              <a:rPr lang="en-US" sz="2100" dirty="0" err="1">
                <a:cs typeface="Times New Roman" pitchFamily="18" charset="0"/>
              </a:rPr>
              <a:t>uang</a:t>
            </a:r>
            <a:r>
              <a:rPr lang="en-US" sz="2100" dirty="0">
                <a:cs typeface="Times New Roman" pitchFamily="18" charset="0"/>
              </a:rPr>
              <a:t> </a:t>
            </a:r>
            <a:r>
              <a:rPr lang="en-US" sz="2100" dirty="0" err="1">
                <a:cs typeface="Times New Roman" pitchFamily="18" charset="0"/>
              </a:rPr>
              <a:t>kepada</a:t>
            </a:r>
            <a:r>
              <a:rPr lang="en-US" sz="2100" dirty="0">
                <a:cs typeface="Times New Roman" pitchFamily="18" charset="0"/>
              </a:rPr>
              <a:t> </a:t>
            </a:r>
            <a:r>
              <a:rPr lang="en-US" sz="2100" dirty="0" err="1">
                <a:cs typeface="Times New Roman" pitchFamily="18" charset="0"/>
              </a:rPr>
              <a:t>pihak</a:t>
            </a:r>
            <a:r>
              <a:rPr lang="en-US" sz="2100" dirty="0">
                <a:cs typeface="Times New Roman" pitchFamily="18" charset="0"/>
              </a:rPr>
              <a:t> </a:t>
            </a:r>
            <a:r>
              <a:rPr lang="en-US" sz="2100" dirty="0" err="1" smtClean="0">
                <a:cs typeface="Times New Roman" pitchFamily="18" charset="0"/>
              </a:rPr>
              <a:t>lessor</a:t>
            </a:r>
            <a:r>
              <a:rPr lang="en-US" sz="2100" dirty="0" smtClean="0">
                <a:cs typeface="Times New Roman" pitchFamily="18" charset="0"/>
              </a:rPr>
              <a:t> </a:t>
            </a:r>
            <a:r>
              <a:rPr lang="en-US" sz="2100" dirty="0" err="1" smtClean="0">
                <a:cs typeface="Times New Roman" pitchFamily="18" charset="0"/>
              </a:rPr>
              <a:t>secara</a:t>
            </a:r>
            <a:r>
              <a:rPr lang="en-US" sz="2100" dirty="0" smtClean="0">
                <a:cs typeface="Times New Roman" pitchFamily="18" charset="0"/>
              </a:rPr>
              <a:t> </a:t>
            </a:r>
            <a:r>
              <a:rPr lang="en-US" sz="2100" dirty="0" err="1">
                <a:cs typeface="Times New Roman" pitchFamily="18" charset="0"/>
              </a:rPr>
              <a:t>berkala</a:t>
            </a:r>
            <a:r>
              <a:rPr lang="en-US" sz="2100" dirty="0">
                <a:cs typeface="Times New Roman" pitchFamily="18" charset="0"/>
              </a:rPr>
              <a:t> </a:t>
            </a:r>
            <a:r>
              <a:rPr lang="en-US" sz="2100" dirty="0" err="1">
                <a:cs typeface="Times New Roman" pitchFamily="18" charset="0"/>
              </a:rPr>
              <a:t>untuk</a:t>
            </a:r>
            <a:r>
              <a:rPr lang="en-US" sz="2100" dirty="0">
                <a:cs typeface="Times New Roman" pitchFamily="18" charset="0"/>
              </a:rPr>
              <a:t> </a:t>
            </a:r>
            <a:r>
              <a:rPr lang="en-US" sz="2100" dirty="0" err="1">
                <a:cs typeface="Times New Roman" pitchFamily="18" charset="0"/>
              </a:rPr>
              <a:t>jangka</a:t>
            </a:r>
            <a:r>
              <a:rPr lang="en-US" sz="2100" dirty="0">
                <a:cs typeface="Times New Roman" pitchFamily="18" charset="0"/>
              </a:rPr>
              <a:t> </a:t>
            </a:r>
            <a:r>
              <a:rPr lang="en-US" sz="2100" dirty="0" err="1">
                <a:cs typeface="Times New Roman" pitchFamily="18" charset="0"/>
              </a:rPr>
              <a:t>waktu</a:t>
            </a:r>
            <a:r>
              <a:rPr lang="en-US" sz="2100" dirty="0">
                <a:cs typeface="Times New Roman" pitchFamily="18" charset="0"/>
              </a:rPr>
              <a:t> </a:t>
            </a:r>
            <a:r>
              <a:rPr lang="en-US" sz="2100" dirty="0" err="1">
                <a:cs typeface="Times New Roman" pitchFamily="18" charset="0"/>
              </a:rPr>
              <a:t>tertentu</a:t>
            </a:r>
            <a:r>
              <a:rPr lang="en-US" sz="2100" dirty="0">
                <a:cs typeface="Times New Roman" pitchFamily="18" charset="0"/>
              </a:rPr>
              <a:t>.</a:t>
            </a:r>
          </a:p>
        </p:txBody>
      </p:sp>
      <p:sp>
        <p:nvSpPr>
          <p:cNvPr id="109574" name="Text Box 6"/>
          <p:cNvSpPr txBox="1">
            <a:spLocks noChangeArrowheads="1"/>
          </p:cNvSpPr>
          <p:nvPr/>
        </p:nvSpPr>
        <p:spPr bwMode="auto">
          <a:xfrm>
            <a:off x="327025" y="2819400"/>
            <a:ext cx="8458200" cy="2419124"/>
          </a:xfrm>
          <a:prstGeom prst="rect">
            <a:avLst/>
          </a:prstGeom>
          <a:noFill/>
          <a:ln w="9525">
            <a:noFill/>
            <a:miter lim="800000"/>
            <a:headEnd/>
            <a:tailEnd/>
          </a:ln>
          <a:effectLst/>
        </p:spPr>
        <p:txBody>
          <a:bodyPr wrap="square">
            <a:spAutoFit/>
          </a:bodyPr>
          <a:lstStyle/>
          <a:p>
            <a:pPr marL="457200" indent="-457200" algn="just">
              <a:lnSpc>
                <a:spcPct val="90000"/>
              </a:lnSpc>
              <a:buFont typeface="Wingdings" pitchFamily="2" charset="2"/>
              <a:buNone/>
            </a:pPr>
            <a:r>
              <a:rPr lang="en-US" sz="2100" b="1" dirty="0" err="1">
                <a:cs typeface="Times New Roman" pitchFamily="18" charset="0"/>
              </a:rPr>
              <a:t>Keuntungan</a:t>
            </a:r>
            <a:r>
              <a:rPr lang="en-US" sz="2100" b="1" dirty="0">
                <a:cs typeface="Times New Roman" pitchFamily="18" charset="0"/>
              </a:rPr>
              <a:t> </a:t>
            </a:r>
            <a:r>
              <a:rPr lang="en-US" sz="2100" b="1" dirty="0" err="1">
                <a:cs typeface="Times New Roman" pitchFamily="18" charset="0"/>
              </a:rPr>
              <a:t>dengan</a:t>
            </a:r>
            <a:r>
              <a:rPr lang="en-US" sz="2100" b="1" dirty="0">
                <a:cs typeface="Times New Roman" pitchFamily="18" charset="0"/>
              </a:rPr>
              <a:t> </a:t>
            </a:r>
            <a:r>
              <a:rPr lang="en-US" sz="2100" b="1" dirty="0" err="1">
                <a:cs typeface="Times New Roman" pitchFamily="18" charset="0"/>
              </a:rPr>
              <a:t>pembiayaan</a:t>
            </a:r>
            <a:r>
              <a:rPr lang="en-US" sz="2100" b="1" dirty="0">
                <a:cs typeface="Times New Roman" pitchFamily="18" charset="0"/>
              </a:rPr>
              <a:t> </a:t>
            </a:r>
            <a:r>
              <a:rPr lang="en-US" sz="2100" b="1" dirty="0" err="1">
                <a:cs typeface="Times New Roman" pitchFamily="18" charset="0"/>
              </a:rPr>
              <a:t>dengan</a:t>
            </a:r>
            <a:r>
              <a:rPr lang="en-US" sz="2100" b="1" dirty="0">
                <a:cs typeface="Times New Roman" pitchFamily="18" charset="0"/>
              </a:rPr>
              <a:t> leasing</a:t>
            </a:r>
            <a:endParaRPr lang="en-US" sz="2100" dirty="0">
              <a:cs typeface="Times New Roman" pitchFamily="18" charset="0"/>
            </a:endParaRPr>
          </a:p>
          <a:p>
            <a:pPr marL="457200" indent="-457200" algn="just">
              <a:lnSpc>
                <a:spcPct val="90000"/>
              </a:lnSpc>
              <a:buFont typeface="Wingdings" pitchFamily="2" charset="2"/>
              <a:buAutoNum type="arabicPeriod"/>
            </a:pPr>
            <a:r>
              <a:rPr lang="en-US" sz="2100" dirty="0" err="1">
                <a:cs typeface="Times New Roman" pitchFamily="18" charset="0"/>
              </a:rPr>
              <a:t>Sumber</a:t>
            </a:r>
            <a:r>
              <a:rPr lang="en-US" sz="2100" dirty="0">
                <a:cs typeface="Times New Roman" pitchFamily="18" charset="0"/>
              </a:rPr>
              <a:t> </a:t>
            </a:r>
            <a:r>
              <a:rPr lang="en-US" sz="2100" dirty="0" err="1">
                <a:cs typeface="Times New Roman" pitchFamily="18" charset="0"/>
              </a:rPr>
              <a:t>jangka</a:t>
            </a:r>
            <a:r>
              <a:rPr lang="en-US" sz="2100" dirty="0">
                <a:cs typeface="Times New Roman" pitchFamily="18" charset="0"/>
              </a:rPr>
              <a:t> </a:t>
            </a:r>
            <a:r>
              <a:rPr lang="en-US" sz="2100" dirty="0" err="1">
                <a:cs typeface="Times New Roman" pitchFamily="18" charset="0"/>
              </a:rPr>
              <a:t>menengah</a:t>
            </a:r>
            <a:r>
              <a:rPr lang="en-US" sz="2100" dirty="0">
                <a:cs typeface="Times New Roman" pitchFamily="18" charset="0"/>
              </a:rPr>
              <a:t>.</a:t>
            </a:r>
          </a:p>
          <a:p>
            <a:pPr marL="457200" indent="-457200" algn="just">
              <a:lnSpc>
                <a:spcPct val="90000"/>
              </a:lnSpc>
              <a:buFont typeface="Wingdings" pitchFamily="2" charset="2"/>
              <a:buAutoNum type="arabicPeriod"/>
            </a:pPr>
            <a:r>
              <a:rPr lang="en-US" sz="2100" dirty="0" err="1">
                <a:cs typeface="Times New Roman" pitchFamily="18" charset="0"/>
              </a:rPr>
              <a:t>Kemampuan</a:t>
            </a:r>
            <a:r>
              <a:rPr lang="en-US" sz="2100" dirty="0">
                <a:cs typeface="Times New Roman" pitchFamily="18" charset="0"/>
              </a:rPr>
              <a:t> </a:t>
            </a:r>
            <a:r>
              <a:rPr lang="en-US" sz="2100" dirty="0" err="1">
                <a:cs typeface="Times New Roman" pitchFamily="18" charset="0"/>
              </a:rPr>
              <a:t>memperoleh</a:t>
            </a:r>
            <a:r>
              <a:rPr lang="en-US" sz="2100" dirty="0">
                <a:cs typeface="Times New Roman" pitchFamily="18" charset="0"/>
              </a:rPr>
              <a:t> </a:t>
            </a:r>
            <a:r>
              <a:rPr lang="en-US" sz="2100" dirty="0" err="1">
                <a:cs typeface="Times New Roman" pitchFamily="18" charset="0"/>
              </a:rPr>
              <a:t>kredit</a:t>
            </a:r>
            <a:r>
              <a:rPr lang="en-US" sz="2100" dirty="0">
                <a:cs typeface="Times New Roman" pitchFamily="18" charset="0"/>
              </a:rPr>
              <a:t>. </a:t>
            </a:r>
          </a:p>
          <a:p>
            <a:pPr marL="457200" indent="-457200" algn="just">
              <a:lnSpc>
                <a:spcPct val="90000"/>
              </a:lnSpc>
              <a:buFont typeface="Wingdings" pitchFamily="2" charset="2"/>
              <a:buAutoNum type="arabicPeriod"/>
            </a:pPr>
            <a:r>
              <a:rPr lang="en-US" sz="2100" dirty="0" err="1">
                <a:cs typeface="Times New Roman" pitchFamily="18" charset="0"/>
              </a:rPr>
              <a:t>Menafaatkan</a:t>
            </a:r>
            <a:r>
              <a:rPr lang="en-US" sz="2100" dirty="0">
                <a:cs typeface="Times New Roman" pitchFamily="18" charset="0"/>
              </a:rPr>
              <a:t> </a:t>
            </a:r>
            <a:r>
              <a:rPr lang="en-US" sz="2100" dirty="0" err="1">
                <a:cs typeface="Times New Roman" pitchFamily="18" charset="0"/>
              </a:rPr>
              <a:t>aktiva</a:t>
            </a:r>
            <a:r>
              <a:rPr lang="en-US" sz="2100" dirty="0">
                <a:cs typeface="Times New Roman" pitchFamily="18" charset="0"/>
              </a:rPr>
              <a:t> </a:t>
            </a:r>
            <a:r>
              <a:rPr lang="en-US" sz="2100" dirty="0" err="1">
                <a:cs typeface="Times New Roman" pitchFamily="18" charset="0"/>
              </a:rPr>
              <a:t>dan</a:t>
            </a:r>
            <a:r>
              <a:rPr lang="en-US" sz="2100" dirty="0">
                <a:cs typeface="Times New Roman" pitchFamily="18" charset="0"/>
              </a:rPr>
              <a:t> </a:t>
            </a:r>
            <a:r>
              <a:rPr lang="en-US" sz="2100" dirty="0" err="1">
                <a:cs typeface="Times New Roman" pitchFamily="18" charset="0"/>
              </a:rPr>
              <a:t>tidak</a:t>
            </a:r>
            <a:r>
              <a:rPr lang="en-US" sz="2100" dirty="0">
                <a:cs typeface="Times New Roman" pitchFamily="18" charset="0"/>
              </a:rPr>
              <a:t> </a:t>
            </a:r>
            <a:r>
              <a:rPr lang="en-US" sz="2100" dirty="0" err="1">
                <a:cs typeface="Times New Roman" pitchFamily="18" charset="0"/>
              </a:rPr>
              <a:t>perlu</a:t>
            </a:r>
            <a:r>
              <a:rPr lang="en-US" sz="2100" dirty="0">
                <a:cs typeface="Times New Roman" pitchFamily="18" charset="0"/>
              </a:rPr>
              <a:t> </a:t>
            </a:r>
            <a:r>
              <a:rPr lang="en-US" sz="2100" dirty="0" err="1">
                <a:cs typeface="Times New Roman" pitchFamily="18" charset="0"/>
              </a:rPr>
              <a:t>membayar</a:t>
            </a:r>
            <a:r>
              <a:rPr lang="en-US" sz="2100" dirty="0">
                <a:cs typeface="Times New Roman" pitchFamily="18" charset="0"/>
              </a:rPr>
              <a:t> </a:t>
            </a:r>
            <a:r>
              <a:rPr lang="en-US" sz="2100" dirty="0" err="1">
                <a:cs typeface="Times New Roman" pitchFamily="18" charset="0"/>
              </a:rPr>
              <a:t>biaya</a:t>
            </a:r>
            <a:r>
              <a:rPr lang="en-US" sz="2100" dirty="0">
                <a:cs typeface="Times New Roman" pitchFamily="18" charset="0"/>
              </a:rPr>
              <a:t> </a:t>
            </a:r>
            <a:r>
              <a:rPr lang="en-US" sz="2100" dirty="0" err="1">
                <a:cs typeface="Times New Roman" pitchFamily="18" charset="0"/>
              </a:rPr>
              <a:t>perawatan</a:t>
            </a:r>
            <a:r>
              <a:rPr lang="en-US" sz="2100" dirty="0">
                <a:cs typeface="Times New Roman" pitchFamily="18" charset="0"/>
              </a:rPr>
              <a:t>, </a:t>
            </a:r>
            <a:r>
              <a:rPr lang="en-US" sz="2100" dirty="0" err="1">
                <a:cs typeface="Times New Roman" pitchFamily="18" charset="0"/>
              </a:rPr>
              <a:t>pajak</a:t>
            </a:r>
            <a:r>
              <a:rPr lang="en-US" sz="2100" dirty="0">
                <a:cs typeface="Times New Roman" pitchFamily="18" charset="0"/>
              </a:rPr>
              <a:t> </a:t>
            </a:r>
            <a:r>
              <a:rPr lang="en-US" sz="2100" dirty="0" err="1">
                <a:cs typeface="Times New Roman" pitchFamily="18" charset="0"/>
              </a:rPr>
              <a:t>dan</a:t>
            </a:r>
            <a:r>
              <a:rPr lang="en-US" sz="2100" dirty="0">
                <a:cs typeface="Times New Roman" pitchFamily="18" charset="0"/>
              </a:rPr>
              <a:t> </a:t>
            </a:r>
            <a:r>
              <a:rPr lang="en-US" sz="2100" dirty="0" err="1">
                <a:cs typeface="Times New Roman" pitchFamily="18" charset="0"/>
              </a:rPr>
              <a:t>asuransi</a:t>
            </a:r>
            <a:r>
              <a:rPr lang="en-US" sz="2100" dirty="0">
                <a:cs typeface="Times New Roman" pitchFamily="18" charset="0"/>
              </a:rPr>
              <a:t> (</a:t>
            </a:r>
            <a:r>
              <a:rPr lang="en-US" sz="2100" dirty="0" err="1">
                <a:cs typeface="Times New Roman" pitchFamily="18" charset="0"/>
              </a:rPr>
              <a:t>sesuai</a:t>
            </a:r>
            <a:r>
              <a:rPr lang="en-US" sz="2100" dirty="0">
                <a:cs typeface="Times New Roman" pitchFamily="18" charset="0"/>
              </a:rPr>
              <a:t> </a:t>
            </a:r>
            <a:r>
              <a:rPr lang="en-US" sz="2100" dirty="0" err="1">
                <a:cs typeface="Times New Roman" pitchFamily="18" charset="0"/>
              </a:rPr>
              <a:t>kontrak</a:t>
            </a:r>
            <a:r>
              <a:rPr lang="en-US" sz="2100" dirty="0">
                <a:cs typeface="Times New Roman" pitchFamily="18" charset="0"/>
              </a:rPr>
              <a:t>).</a:t>
            </a:r>
          </a:p>
          <a:p>
            <a:pPr marL="457200" indent="-457200" algn="just">
              <a:lnSpc>
                <a:spcPct val="90000"/>
              </a:lnSpc>
              <a:buFont typeface="Wingdings" pitchFamily="2" charset="2"/>
              <a:buAutoNum type="arabicPeriod"/>
            </a:pPr>
            <a:r>
              <a:rPr lang="en-US" sz="2100" dirty="0" err="1">
                <a:cs typeface="Times New Roman" pitchFamily="18" charset="0"/>
              </a:rPr>
              <a:t>Perlindungan</a:t>
            </a:r>
            <a:r>
              <a:rPr lang="en-US" sz="2100" dirty="0">
                <a:cs typeface="Times New Roman" pitchFamily="18" charset="0"/>
              </a:rPr>
              <a:t> </a:t>
            </a:r>
            <a:r>
              <a:rPr lang="en-US" sz="2100" dirty="0" err="1">
                <a:cs typeface="Times New Roman" pitchFamily="18" charset="0"/>
              </a:rPr>
              <a:t>terhadap</a:t>
            </a:r>
            <a:r>
              <a:rPr lang="en-US" sz="2100" dirty="0">
                <a:cs typeface="Times New Roman" pitchFamily="18" charset="0"/>
              </a:rPr>
              <a:t> </a:t>
            </a:r>
            <a:r>
              <a:rPr lang="en-US" sz="2100" dirty="0" err="1">
                <a:cs typeface="Times New Roman" pitchFamily="18" charset="0"/>
              </a:rPr>
              <a:t>inflasi</a:t>
            </a:r>
            <a:r>
              <a:rPr lang="en-US" sz="2100" dirty="0">
                <a:cs typeface="Times New Roman" pitchFamily="18" charset="0"/>
              </a:rPr>
              <a:t>.</a:t>
            </a:r>
          </a:p>
          <a:p>
            <a:pPr marL="457200" indent="-457200" algn="just">
              <a:lnSpc>
                <a:spcPct val="90000"/>
              </a:lnSpc>
              <a:buFont typeface="Wingdings" pitchFamily="2" charset="2"/>
              <a:buAutoNum type="arabicPeriod"/>
            </a:pPr>
            <a:r>
              <a:rPr lang="en-US" sz="2100" dirty="0">
                <a:cs typeface="Times New Roman" pitchFamily="18" charset="0"/>
              </a:rPr>
              <a:t>Tingkat </a:t>
            </a:r>
            <a:r>
              <a:rPr lang="en-US" sz="2100" dirty="0" err="1">
                <a:cs typeface="Times New Roman" pitchFamily="18" charset="0"/>
              </a:rPr>
              <a:t>pembayaran</a:t>
            </a:r>
            <a:r>
              <a:rPr lang="en-US" sz="2100" dirty="0">
                <a:cs typeface="Times New Roman" pitchFamily="18" charset="0"/>
              </a:rPr>
              <a:t> </a:t>
            </a:r>
            <a:r>
              <a:rPr lang="en-US" sz="2100" dirty="0" err="1">
                <a:cs typeface="Times New Roman" pitchFamily="18" charset="0"/>
              </a:rPr>
              <a:t>secara</a:t>
            </a:r>
            <a:r>
              <a:rPr lang="en-US" sz="2100" dirty="0">
                <a:cs typeface="Times New Roman" pitchFamily="18" charset="0"/>
              </a:rPr>
              <a:t> </a:t>
            </a:r>
            <a:r>
              <a:rPr lang="en-US" sz="2100" dirty="0" err="1">
                <a:cs typeface="Times New Roman" pitchFamily="18" charset="0"/>
              </a:rPr>
              <a:t>cicilan</a:t>
            </a:r>
            <a:r>
              <a:rPr lang="en-US" sz="2100" dirty="0">
                <a:cs typeface="Times New Roman" pitchFamily="18" charset="0"/>
              </a:rPr>
              <a:t>.</a:t>
            </a:r>
          </a:p>
          <a:p>
            <a:pPr marL="457200" indent="-457200" algn="just">
              <a:lnSpc>
                <a:spcPct val="90000"/>
              </a:lnSpc>
              <a:buFont typeface="Wingdings" pitchFamily="2" charset="2"/>
              <a:buAutoNum type="arabicPeriod"/>
            </a:pPr>
            <a:r>
              <a:rPr lang="en-US" sz="2100" dirty="0">
                <a:cs typeface="Times New Roman" pitchFamily="18" charset="0"/>
              </a:rPr>
              <a:t>Tingkat </a:t>
            </a:r>
            <a:r>
              <a:rPr lang="en-US" sz="2100" dirty="0" err="1">
                <a:cs typeface="Times New Roman" pitchFamily="18" charset="0"/>
              </a:rPr>
              <a:t>suku</a:t>
            </a:r>
            <a:r>
              <a:rPr lang="en-US" sz="2100" dirty="0">
                <a:cs typeface="Times New Roman" pitchFamily="18" charset="0"/>
              </a:rPr>
              <a:t> </a:t>
            </a:r>
            <a:r>
              <a:rPr lang="en-US" sz="2100" dirty="0" err="1">
                <a:cs typeface="Times New Roman" pitchFamily="18" charset="0"/>
              </a:rPr>
              <a:t>bunga</a:t>
            </a:r>
            <a:r>
              <a:rPr lang="en-US" sz="2100" dirty="0">
                <a:cs typeface="Times New Roman" pitchFamily="18" charset="0"/>
              </a:rPr>
              <a:t> </a:t>
            </a:r>
            <a:r>
              <a:rPr lang="en-US" sz="2100" dirty="0" err="1">
                <a:cs typeface="Times New Roman" pitchFamily="18" charset="0"/>
              </a:rPr>
              <a:t>tetap</a:t>
            </a:r>
            <a:r>
              <a:rPr lang="en-US" sz="2100" dirty="0">
                <a:cs typeface="Times New Roman" pitchFamily="18" charset="0"/>
              </a:rPr>
              <a:t>.</a:t>
            </a:r>
          </a:p>
        </p:txBody>
      </p:sp>
      <p:sp>
        <p:nvSpPr>
          <p:cNvPr id="109575" name="Text Box 7"/>
          <p:cNvSpPr txBox="1">
            <a:spLocks noChangeArrowheads="1"/>
          </p:cNvSpPr>
          <p:nvPr/>
        </p:nvSpPr>
        <p:spPr bwMode="auto">
          <a:xfrm>
            <a:off x="331788" y="5181600"/>
            <a:ext cx="8458200" cy="1546577"/>
          </a:xfrm>
          <a:prstGeom prst="rect">
            <a:avLst/>
          </a:prstGeom>
          <a:noFill/>
          <a:ln w="9525">
            <a:noFill/>
            <a:miter lim="800000"/>
            <a:headEnd/>
            <a:tailEnd/>
          </a:ln>
          <a:effectLst/>
        </p:spPr>
        <p:txBody>
          <a:bodyPr wrap="square">
            <a:spAutoFit/>
          </a:bodyPr>
          <a:lstStyle/>
          <a:p>
            <a:pPr marL="457200" indent="-457200" algn="just">
              <a:lnSpc>
                <a:spcPct val="90000"/>
              </a:lnSpc>
              <a:buFont typeface="Wingdings" pitchFamily="2" charset="2"/>
              <a:buNone/>
            </a:pPr>
            <a:r>
              <a:rPr lang="en-US" sz="2100" b="1" dirty="0" err="1">
                <a:cs typeface="Times New Roman" pitchFamily="18" charset="0"/>
              </a:rPr>
              <a:t>Kelemahan</a:t>
            </a:r>
            <a:r>
              <a:rPr lang="en-US" sz="2100" b="1" dirty="0">
                <a:cs typeface="Times New Roman" pitchFamily="18" charset="0"/>
              </a:rPr>
              <a:t> </a:t>
            </a:r>
            <a:r>
              <a:rPr lang="en-US" sz="2100" b="1" dirty="0" err="1">
                <a:cs typeface="Times New Roman" pitchFamily="18" charset="0"/>
              </a:rPr>
              <a:t>dengan</a:t>
            </a:r>
            <a:r>
              <a:rPr lang="en-US" sz="2100" b="1" dirty="0">
                <a:cs typeface="Times New Roman" pitchFamily="18" charset="0"/>
              </a:rPr>
              <a:t> </a:t>
            </a:r>
            <a:r>
              <a:rPr lang="en-US" sz="2100" b="1" dirty="0" err="1">
                <a:cs typeface="Times New Roman" pitchFamily="18" charset="0"/>
              </a:rPr>
              <a:t>pembiayaan</a:t>
            </a:r>
            <a:r>
              <a:rPr lang="en-US" sz="2100" b="1" dirty="0">
                <a:cs typeface="Times New Roman" pitchFamily="18" charset="0"/>
              </a:rPr>
              <a:t> leasing</a:t>
            </a:r>
            <a:endParaRPr lang="en-US" sz="2100" dirty="0">
              <a:cs typeface="Times New Roman" pitchFamily="18" charset="0"/>
            </a:endParaRPr>
          </a:p>
          <a:p>
            <a:pPr marL="457200" indent="-457200" algn="just">
              <a:lnSpc>
                <a:spcPct val="90000"/>
              </a:lnSpc>
              <a:buFont typeface="Wingdings" pitchFamily="2" charset="2"/>
              <a:buAutoNum type="arabicPeriod"/>
            </a:pPr>
            <a:r>
              <a:rPr lang="en-US" sz="2100" dirty="0" err="1">
                <a:cs typeface="Times New Roman" pitchFamily="18" charset="0"/>
              </a:rPr>
              <a:t>Suku</a:t>
            </a:r>
            <a:r>
              <a:rPr lang="en-US" sz="2100" dirty="0">
                <a:cs typeface="Times New Roman" pitchFamily="18" charset="0"/>
              </a:rPr>
              <a:t> </a:t>
            </a:r>
            <a:r>
              <a:rPr lang="en-US" sz="2100" dirty="0" err="1">
                <a:cs typeface="Times New Roman" pitchFamily="18" charset="0"/>
              </a:rPr>
              <a:t>bunga</a:t>
            </a:r>
            <a:r>
              <a:rPr lang="en-US" sz="2100" dirty="0">
                <a:cs typeface="Times New Roman" pitchFamily="18" charset="0"/>
              </a:rPr>
              <a:t>  </a:t>
            </a:r>
            <a:r>
              <a:rPr lang="en-US" sz="2100" dirty="0" err="1">
                <a:cs typeface="Times New Roman" pitchFamily="18" charset="0"/>
              </a:rPr>
              <a:t>lebih</a:t>
            </a:r>
            <a:r>
              <a:rPr lang="en-US" sz="2100" dirty="0">
                <a:cs typeface="Times New Roman" pitchFamily="18" charset="0"/>
              </a:rPr>
              <a:t> </a:t>
            </a:r>
            <a:r>
              <a:rPr lang="en-US" sz="2100" dirty="0" err="1">
                <a:cs typeface="Times New Roman" pitchFamily="18" charset="0"/>
              </a:rPr>
              <a:t>tinggi</a:t>
            </a:r>
            <a:r>
              <a:rPr lang="en-US" sz="2100" dirty="0">
                <a:cs typeface="Times New Roman" pitchFamily="18" charset="0"/>
              </a:rPr>
              <a:t> </a:t>
            </a:r>
            <a:r>
              <a:rPr lang="en-US" sz="2100" dirty="0" err="1">
                <a:cs typeface="Times New Roman" pitchFamily="18" charset="0"/>
              </a:rPr>
              <a:t>dari</a:t>
            </a:r>
            <a:r>
              <a:rPr lang="en-US" sz="2100" dirty="0">
                <a:cs typeface="Times New Roman" pitchFamily="18" charset="0"/>
              </a:rPr>
              <a:t> bank.</a:t>
            </a:r>
          </a:p>
          <a:p>
            <a:pPr marL="457200" indent="-457200" algn="just">
              <a:lnSpc>
                <a:spcPct val="90000"/>
              </a:lnSpc>
              <a:buFont typeface="Wingdings" pitchFamily="2" charset="2"/>
              <a:buAutoNum type="arabicPeriod"/>
            </a:pPr>
            <a:r>
              <a:rPr lang="en-US" sz="2100" dirty="0" err="1">
                <a:cs typeface="Times New Roman" pitchFamily="18" charset="0"/>
              </a:rPr>
              <a:t>Harus</a:t>
            </a:r>
            <a:r>
              <a:rPr lang="en-US" sz="2100" dirty="0">
                <a:cs typeface="Times New Roman" pitchFamily="18" charset="0"/>
              </a:rPr>
              <a:t> </a:t>
            </a:r>
            <a:r>
              <a:rPr lang="en-US" sz="2100" dirty="0" err="1">
                <a:cs typeface="Times New Roman" pitchFamily="18" charset="0"/>
              </a:rPr>
              <a:t>ada</a:t>
            </a:r>
            <a:r>
              <a:rPr lang="en-US" sz="2100" dirty="0">
                <a:cs typeface="Times New Roman" pitchFamily="18" charset="0"/>
              </a:rPr>
              <a:t> </a:t>
            </a:r>
            <a:r>
              <a:rPr lang="en-US" sz="2100" dirty="0" err="1">
                <a:cs typeface="Times New Roman" pitchFamily="18" charset="0"/>
              </a:rPr>
              <a:t>agunan</a:t>
            </a:r>
            <a:r>
              <a:rPr lang="en-US" sz="2100" dirty="0">
                <a:cs typeface="Times New Roman" pitchFamily="18" charset="0"/>
              </a:rPr>
              <a:t> yang </a:t>
            </a:r>
            <a:r>
              <a:rPr lang="en-US" sz="2100" dirty="0" err="1" smtClean="0">
                <a:cs typeface="Times New Roman" pitchFamily="18" charset="0"/>
              </a:rPr>
              <a:t>cukup</a:t>
            </a:r>
            <a:r>
              <a:rPr lang="en-US" sz="2100" dirty="0" smtClean="0">
                <a:cs typeface="Times New Roman" pitchFamily="18" charset="0"/>
              </a:rPr>
              <a:t>.</a:t>
            </a:r>
          </a:p>
          <a:p>
            <a:pPr marL="457200" indent="-457200" algn="just">
              <a:lnSpc>
                <a:spcPct val="90000"/>
              </a:lnSpc>
              <a:buFont typeface="Wingdings" pitchFamily="2" charset="2"/>
              <a:buAutoNum type="arabicPeriod"/>
            </a:pPr>
            <a:r>
              <a:rPr lang="en-US" sz="2100" dirty="0" err="1" smtClean="0">
                <a:cs typeface="Times New Roman" pitchFamily="18" charset="0"/>
              </a:rPr>
              <a:t>Sudah</a:t>
            </a:r>
            <a:r>
              <a:rPr lang="en-US" sz="2100" dirty="0" smtClean="0">
                <a:cs typeface="Times New Roman" pitchFamily="18" charset="0"/>
              </a:rPr>
              <a:t> </a:t>
            </a:r>
            <a:r>
              <a:rPr lang="en-US" sz="2100" dirty="0" err="1">
                <a:cs typeface="Times New Roman" pitchFamily="18" charset="0"/>
              </a:rPr>
              <a:t>harus</a:t>
            </a:r>
            <a:r>
              <a:rPr lang="en-US" sz="2100" dirty="0">
                <a:cs typeface="Times New Roman" pitchFamily="18" charset="0"/>
              </a:rPr>
              <a:t> </a:t>
            </a:r>
            <a:r>
              <a:rPr lang="en-US" sz="2100" dirty="0" err="1">
                <a:cs typeface="Times New Roman" pitchFamily="18" charset="0"/>
              </a:rPr>
              <a:t>membayar</a:t>
            </a:r>
            <a:r>
              <a:rPr lang="en-US" sz="2100" dirty="0">
                <a:cs typeface="Times New Roman" pitchFamily="18" charset="0"/>
              </a:rPr>
              <a:t> </a:t>
            </a:r>
            <a:r>
              <a:rPr lang="en-US" sz="2100" dirty="0" err="1">
                <a:cs typeface="Times New Roman" pitchFamily="18" charset="0"/>
              </a:rPr>
              <a:t>sewa</a:t>
            </a:r>
            <a:r>
              <a:rPr lang="en-US" sz="2100" dirty="0">
                <a:cs typeface="Times New Roman" pitchFamily="18" charset="0"/>
              </a:rPr>
              <a:t> </a:t>
            </a:r>
            <a:r>
              <a:rPr lang="en-US" sz="2100" dirty="0" err="1" smtClean="0">
                <a:cs typeface="Times New Roman" pitchFamily="18" charset="0"/>
              </a:rPr>
              <a:t>pada</a:t>
            </a:r>
            <a:r>
              <a:rPr lang="en-US" sz="2100" dirty="0" smtClean="0">
                <a:cs typeface="Times New Roman" pitchFamily="18" charset="0"/>
              </a:rPr>
              <a:t> </a:t>
            </a:r>
            <a:r>
              <a:rPr lang="en-US" sz="2100" dirty="0" err="1" smtClean="0">
                <a:cs typeface="Times New Roman" pitchFamily="18" charset="0"/>
              </a:rPr>
              <a:t>saat</a:t>
            </a:r>
            <a:r>
              <a:rPr lang="en-US" sz="2100" dirty="0" smtClean="0">
                <a:cs typeface="Times New Roman" pitchFamily="18" charset="0"/>
              </a:rPr>
              <a:t> </a:t>
            </a:r>
            <a:r>
              <a:rPr lang="en-US" sz="2100" dirty="0" err="1">
                <a:cs typeface="Times New Roman" pitchFamily="18" charset="0"/>
              </a:rPr>
              <a:t>kontrak</a:t>
            </a:r>
            <a:r>
              <a:rPr lang="en-US" sz="2100" dirty="0">
                <a:cs typeface="Times New Roman" pitchFamily="18" charset="0"/>
              </a:rPr>
              <a:t> </a:t>
            </a:r>
            <a:r>
              <a:rPr lang="en-US" sz="2100" dirty="0" err="1" smtClean="0">
                <a:cs typeface="Times New Roman" pitchFamily="18" charset="0"/>
              </a:rPr>
              <a:t>ditandatangani</a:t>
            </a:r>
            <a:endParaRPr lang="en-US" sz="2100"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animEffect transition="in" filter="barn(inHorizontal)">
                                      <p:cBhvr>
                                        <p:cTn id="7" dur="500"/>
                                        <p:tgtEl>
                                          <p:spTgt spid="1095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109574"/>
                                        </p:tgtEl>
                                        <p:attrNameLst>
                                          <p:attrName>style.visibility</p:attrName>
                                        </p:attrNameLst>
                                      </p:cBhvr>
                                      <p:to>
                                        <p:strVal val="visible"/>
                                      </p:to>
                                    </p:set>
                                    <p:anim calcmode="lin" valueType="num">
                                      <p:cBhvr additive="base">
                                        <p:cTn id="12" dur="500" fill="hold"/>
                                        <p:tgtEl>
                                          <p:spTgt spid="109574"/>
                                        </p:tgtEl>
                                        <p:attrNameLst>
                                          <p:attrName>ppt_x</p:attrName>
                                        </p:attrNameLst>
                                      </p:cBhvr>
                                      <p:tavLst>
                                        <p:tav tm="0">
                                          <p:val>
                                            <p:strVal val="#ppt_x"/>
                                          </p:val>
                                        </p:tav>
                                        <p:tav tm="100000">
                                          <p:val>
                                            <p:strVal val="#ppt_x"/>
                                          </p:val>
                                        </p:tav>
                                      </p:tavLst>
                                    </p:anim>
                                    <p:anim calcmode="lin" valueType="num">
                                      <p:cBhvr additive="base">
                                        <p:cTn id="13" dur="500" fill="hold"/>
                                        <p:tgtEl>
                                          <p:spTgt spid="10957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09575"/>
                                        </p:tgtEl>
                                        <p:attrNameLst>
                                          <p:attrName>style.visibility</p:attrName>
                                        </p:attrNameLst>
                                      </p:cBhvr>
                                      <p:to>
                                        <p:strVal val="visible"/>
                                      </p:to>
                                    </p:set>
                                    <p:anim calcmode="lin" valueType="num">
                                      <p:cBhvr additive="base">
                                        <p:cTn id="18" dur="500" fill="hold"/>
                                        <p:tgtEl>
                                          <p:spTgt spid="109575"/>
                                        </p:tgtEl>
                                        <p:attrNameLst>
                                          <p:attrName>ppt_x</p:attrName>
                                        </p:attrNameLst>
                                      </p:cBhvr>
                                      <p:tavLst>
                                        <p:tav tm="0">
                                          <p:val>
                                            <p:strVal val="1+#ppt_w/2"/>
                                          </p:val>
                                        </p:tav>
                                        <p:tav tm="100000">
                                          <p:val>
                                            <p:strVal val="#ppt_x"/>
                                          </p:val>
                                        </p:tav>
                                      </p:tavLst>
                                    </p:anim>
                                    <p:anim calcmode="lin" valueType="num">
                                      <p:cBhvr additive="base">
                                        <p:cTn id="19" dur="500" fill="hold"/>
                                        <p:tgtEl>
                                          <p:spTgt spid="1095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3" grpId="0" autoUpdateAnimBg="0"/>
      <p:bldP spid="109574" grpId="0" autoUpdateAnimBg="0"/>
      <p:bldP spid="10957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438400"/>
            <a:ext cx="82296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Modal</a:t>
            </a:r>
            <a:endParaRPr lang="en-US" sz="25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Line 4"/>
          <p:cNvSpPr>
            <a:spLocks noChangeShapeType="1"/>
          </p:cNvSpPr>
          <p:nvPr/>
        </p:nvSpPr>
        <p:spPr bwMode="auto">
          <a:xfrm>
            <a:off x="827088" y="1052513"/>
            <a:ext cx="0" cy="5184775"/>
          </a:xfrm>
          <a:prstGeom prst="line">
            <a:avLst/>
          </a:prstGeom>
          <a:noFill/>
          <a:ln w="38100">
            <a:solidFill>
              <a:srgbClr val="FF00FF"/>
            </a:solidFill>
            <a:round/>
            <a:headEnd/>
            <a:tailEnd/>
          </a:ln>
        </p:spPr>
        <p:txBody>
          <a:bodyPr/>
          <a:lstStyle/>
          <a:p>
            <a:endParaRPr lang="en-US"/>
          </a:p>
        </p:txBody>
      </p:sp>
      <p:sp>
        <p:nvSpPr>
          <p:cNvPr id="78855" name="Rectangle 7"/>
          <p:cNvSpPr>
            <a:spLocks noChangeArrowheads="1"/>
          </p:cNvSpPr>
          <p:nvPr/>
        </p:nvSpPr>
        <p:spPr bwMode="auto">
          <a:xfrm>
            <a:off x="381000" y="381000"/>
            <a:ext cx="8763000" cy="6338709"/>
          </a:xfrm>
          <a:prstGeom prst="rect">
            <a:avLst/>
          </a:prstGeom>
          <a:noFill/>
          <a:ln w="9525">
            <a:noFill/>
            <a:miter lim="800000"/>
            <a:headEnd/>
            <a:tailEnd/>
          </a:ln>
          <a:effectLst/>
        </p:spPr>
        <p:txBody>
          <a:bodyPr wrap="square">
            <a:spAutoFit/>
          </a:bodyPr>
          <a:lstStyle/>
          <a:p>
            <a:pPr marL="342900" indent="-342900">
              <a:defRPr/>
            </a:pPr>
            <a:r>
              <a:rPr lang="en-US" sz="2200" b="1" dirty="0">
                <a:effectLst>
                  <a:outerShdw blurRad="38100" dist="38100" dir="2700000" algn="tl">
                    <a:srgbClr val="C0C0C0"/>
                  </a:outerShdw>
                </a:effectLst>
                <a:latin typeface="Arial" charset="0"/>
              </a:rPr>
              <a:t>SUMBER PENERIMAAN KAS</a:t>
            </a: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Hasil</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penjualan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investasi</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panjang</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tetap</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atau</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penurunan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tidak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lancar</a:t>
            </a:r>
            <a:r>
              <a:rPr lang="en-US" sz="2200" b="1" dirty="0">
                <a:effectLst>
                  <a:outerShdw blurRad="38100" dist="38100" dir="2700000" algn="tl">
                    <a:srgbClr val="C0C0C0"/>
                  </a:outerShdw>
                </a:effectLst>
                <a:latin typeface="Arial" charset="0"/>
              </a:rPr>
              <a:t>.</a:t>
            </a: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Adanya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penurunan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atau</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berkurangnya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lancar</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Adanya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emisi</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saham</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atau</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penambahan</a:t>
            </a:r>
            <a:r>
              <a:rPr lang="en-US" sz="2200" b="1" dirty="0">
                <a:effectLst>
                  <a:outerShdw blurRad="38100" dist="38100" dir="2700000" algn="tl">
                    <a:srgbClr val="C0C0C0"/>
                  </a:outerShdw>
                </a:effectLst>
                <a:latin typeface="Arial" charset="0"/>
              </a:rPr>
              <a:t> modal </a:t>
            </a:r>
            <a:r>
              <a:rPr lang="en-US" sz="2200" b="1" dirty="0" err="1">
                <a:effectLst>
                  <a:outerShdw blurRad="38100" dist="38100" dir="2700000" algn="tl">
                    <a:srgbClr val="C0C0C0"/>
                  </a:outerShdw>
                </a:effectLst>
                <a:latin typeface="Arial" charset="0"/>
              </a:rPr>
              <a:t>oleh</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pemilik</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Adanya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tambahan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hutang</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baik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pendek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maupun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panjang</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Adanya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keuntungan</a:t>
            </a:r>
            <a:r>
              <a:rPr lang="en-US" sz="2200" b="1" dirty="0">
                <a:effectLst>
                  <a:outerShdw blurRad="38100" dist="38100" dir="2700000" algn="tl">
                    <a:srgbClr val="C0C0C0"/>
                  </a:outerShdw>
                </a:effectLst>
                <a:latin typeface="Arial" charset="0"/>
              </a:rPr>
              <a:t> yang </a:t>
            </a:r>
            <a:r>
              <a:rPr lang="en-US" sz="2200" b="1" dirty="0" err="1">
                <a:effectLst>
                  <a:outerShdw blurRad="38100" dist="38100" dir="2700000" algn="tl">
                    <a:srgbClr val="C0C0C0"/>
                  </a:outerShdw>
                </a:effectLst>
                <a:latin typeface="Arial" charset="0"/>
              </a:rPr>
              <a:t>diperoleh</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oleh</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perusahaan</a:t>
            </a:r>
            <a:endParaRPr lang="en-US" sz="2200" b="1" dirty="0">
              <a:effectLst>
                <a:outerShdw blurRad="38100" dist="38100" dir="2700000" algn="tl">
                  <a:srgbClr val="C0C0C0"/>
                </a:outerShdw>
              </a:effectLst>
              <a:latin typeface="Arial" charset="0"/>
            </a:endParaRPr>
          </a:p>
          <a:p>
            <a:pPr marL="342900" indent="-342900">
              <a:buFont typeface="Wingdings" pitchFamily="2" charset="2"/>
              <a:buNone/>
              <a:defRPr/>
            </a:pPr>
            <a:endParaRPr lang="en-US" sz="2200" b="1" dirty="0">
              <a:effectLst>
                <a:outerShdw blurRad="38100" dist="38100" dir="2700000" algn="tl">
                  <a:srgbClr val="C0C0C0"/>
                </a:outerShdw>
              </a:effectLst>
              <a:latin typeface="Arial" charset="0"/>
            </a:endParaRPr>
          </a:p>
          <a:p>
            <a:pPr marL="342900" indent="-342900">
              <a:buFont typeface="Wingdings" pitchFamily="2" charset="2"/>
              <a:buNone/>
              <a:defRPr/>
            </a:pPr>
            <a:r>
              <a:rPr lang="en-US" sz="2200" b="1" dirty="0">
                <a:effectLst>
                  <a:outerShdw blurRad="38100" dist="38100" dir="2700000" algn="tl">
                    <a:srgbClr val="C0C0C0"/>
                  </a:outerShdw>
                </a:effectLst>
                <a:latin typeface="Arial" charset="0"/>
              </a:rPr>
              <a:t>PENGGUNAAN KAS</a:t>
            </a: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Bertambahnya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tetap</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investasi</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panjang</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tidak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lancar</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lainnya</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Penarikan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kembali</a:t>
            </a:r>
            <a:r>
              <a:rPr lang="en-US" sz="2200" b="1" dirty="0">
                <a:effectLst>
                  <a:outerShdw blurRad="38100" dist="38100" dir="2700000" algn="tl">
                    <a:srgbClr val="C0C0C0"/>
                  </a:outerShdw>
                </a:effectLst>
                <a:latin typeface="Arial" charset="0"/>
              </a:rPr>
              <a:t> modal </a:t>
            </a:r>
            <a:r>
              <a:rPr lang="en-US" sz="2200" b="1" dirty="0" err="1">
                <a:effectLst>
                  <a:outerShdw blurRad="38100" dist="38100" dir="2700000" algn="tl">
                    <a:srgbClr val="C0C0C0"/>
                  </a:outerShdw>
                </a:effectLst>
                <a:latin typeface="Arial" charset="0"/>
              </a:rPr>
              <a:t>oleh</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pemilik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atau</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divestasi</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Penambahan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aktiva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lancar</a:t>
            </a:r>
            <a:r>
              <a:rPr lang="en-US" sz="2200" b="1" dirty="0">
                <a:effectLst>
                  <a:outerShdw blurRad="38100" dist="38100" dir="2700000" algn="tl">
                    <a:srgbClr val="C0C0C0"/>
                  </a:outerShdw>
                </a:effectLst>
                <a:latin typeface="Arial" charset="0"/>
              </a:rPr>
              <a:t> </a:t>
            </a: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Pembayaran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hutang</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baik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pendek</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maupun</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jangka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panjang</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Pembayara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dividen</a:t>
            </a:r>
            <a:endParaRPr lang="en-US" sz="22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200" b="1" dirty="0" err="1">
                <a:effectLst>
                  <a:outerShdw blurRad="38100" dist="38100" dir="2700000" algn="tl">
                    <a:srgbClr val="C0C0C0"/>
                  </a:outerShdw>
                </a:effectLst>
                <a:latin typeface="Arial" charset="0"/>
              </a:rPr>
              <a:t>Kerugian</a:t>
            </a:r>
            <a:r>
              <a:rPr lang="en-US" sz="2200" b="1" dirty="0">
                <a:effectLst>
                  <a:outerShdw blurRad="38100" dist="38100" dir="2700000" algn="tl">
                    <a:srgbClr val="C0C0C0"/>
                  </a:outerShdw>
                </a:effectLst>
                <a:latin typeface="Arial" charset="0"/>
              </a:rPr>
              <a:t> yang </a:t>
            </a:r>
            <a:r>
              <a:rPr lang="en-US" sz="2200" b="1" dirty="0" err="1">
                <a:effectLst>
                  <a:outerShdw blurRad="38100" dist="38100" dir="2700000" algn="tl">
                    <a:srgbClr val="C0C0C0"/>
                  </a:outerShdw>
                </a:effectLst>
                <a:latin typeface="Arial" charset="0"/>
              </a:rPr>
              <a:t>diderita</a:t>
            </a:r>
            <a:r>
              <a:rPr lang="en-US" sz="2200" b="1" dirty="0">
                <a:effectLst>
                  <a:outerShdw blurRad="38100" dist="38100" dir="2700000" algn="tl">
                    <a:srgbClr val="C0C0C0"/>
                  </a:outerShdw>
                </a:effectLst>
                <a:latin typeface="Arial" charset="0"/>
              </a:rPr>
              <a:t> </a:t>
            </a:r>
            <a:r>
              <a:rPr lang="en-US" sz="2200" b="1" dirty="0" err="1">
                <a:effectLst>
                  <a:outerShdw blurRad="38100" dist="38100" dir="2700000" algn="tl">
                    <a:srgbClr val="C0C0C0"/>
                  </a:outerShdw>
                </a:effectLst>
                <a:latin typeface="Arial" charset="0"/>
              </a:rPr>
              <a:t>perusahaan</a:t>
            </a:r>
            <a:endParaRPr lang="en-US" sz="2200" b="1" dirty="0">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iterate type="lt">
                                    <p:tmPct val="0"/>
                                  </p:iterate>
                                  <p:childTnLst>
                                    <p:set>
                                      <p:cBhvr>
                                        <p:cTn id="6" dur="1" fill="hold">
                                          <p:stCondLst>
                                            <p:cond delay="0"/>
                                          </p:stCondLst>
                                        </p:cTn>
                                        <p:tgtEl>
                                          <p:spTgt spid="78855">
                                            <p:txEl>
                                              <p:pRg st="0" end="0"/>
                                            </p:txEl>
                                          </p:spTgt>
                                        </p:tgtEl>
                                        <p:attrNameLst>
                                          <p:attrName>style.visibility</p:attrName>
                                        </p:attrNameLst>
                                      </p:cBhvr>
                                      <p:to>
                                        <p:strVal val="visible"/>
                                      </p:to>
                                    </p:set>
                                    <p:anim calcmode="lin" valueType="num">
                                      <p:cBhvr>
                                        <p:cTn id="7" dur="1000" fill="hold"/>
                                        <p:tgtEl>
                                          <p:spTgt spid="7885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7885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885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iterate type="lt">
                                    <p:tmPct val="0"/>
                                  </p:iterate>
                                  <p:childTnLst>
                                    <p:set>
                                      <p:cBhvr>
                                        <p:cTn id="13" dur="1" fill="hold">
                                          <p:stCondLst>
                                            <p:cond delay="0"/>
                                          </p:stCondLst>
                                        </p:cTn>
                                        <p:tgtEl>
                                          <p:spTgt spid="78855">
                                            <p:txEl>
                                              <p:pRg st="1" end="1"/>
                                            </p:txEl>
                                          </p:spTgt>
                                        </p:tgtEl>
                                        <p:attrNameLst>
                                          <p:attrName>style.visibility</p:attrName>
                                        </p:attrNameLst>
                                      </p:cBhvr>
                                      <p:to>
                                        <p:strVal val="visible"/>
                                      </p:to>
                                    </p:set>
                                    <p:anim calcmode="lin" valueType="num">
                                      <p:cBhvr>
                                        <p:cTn id="14" dur="1000" fill="hold"/>
                                        <p:tgtEl>
                                          <p:spTgt spid="78855">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7885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885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iterate type="lt">
                                    <p:tmPct val="0"/>
                                  </p:iterate>
                                  <p:childTnLst>
                                    <p:set>
                                      <p:cBhvr>
                                        <p:cTn id="20" dur="1" fill="hold">
                                          <p:stCondLst>
                                            <p:cond delay="0"/>
                                          </p:stCondLst>
                                        </p:cTn>
                                        <p:tgtEl>
                                          <p:spTgt spid="78855">
                                            <p:txEl>
                                              <p:pRg st="2" end="2"/>
                                            </p:txEl>
                                          </p:spTgt>
                                        </p:tgtEl>
                                        <p:attrNameLst>
                                          <p:attrName>style.visibility</p:attrName>
                                        </p:attrNameLst>
                                      </p:cBhvr>
                                      <p:to>
                                        <p:strVal val="visible"/>
                                      </p:to>
                                    </p:set>
                                    <p:anim calcmode="lin" valueType="num">
                                      <p:cBhvr>
                                        <p:cTn id="21" dur="1000" fill="hold"/>
                                        <p:tgtEl>
                                          <p:spTgt spid="78855">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7885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885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iterate type="lt">
                                    <p:tmPct val="0"/>
                                  </p:iterate>
                                  <p:childTnLst>
                                    <p:set>
                                      <p:cBhvr>
                                        <p:cTn id="27" dur="1" fill="hold">
                                          <p:stCondLst>
                                            <p:cond delay="0"/>
                                          </p:stCondLst>
                                        </p:cTn>
                                        <p:tgtEl>
                                          <p:spTgt spid="78855">
                                            <p:txEl>
                                              <p:pRg st="3" end="3"/>
                                            </p:txEl>
                                          </p:spTgt>
                                        </p:tgtEl>
                                        <p:attrNameLst>
                                          <p:attrName>style.visibility</p:attrName>
                                        </p:attrNameLst>
                                      </p:cBhvr>
                                      <p:to>
                                        <p:strVal val="visible"/>
                                      </p:to>
                                    </p:set>
                                    <p:anim calcmode="lin" valueType="num">
                                      <p:cBhvr>
                                        <p:cTn id="28" dur="1000" fill="hold"/>
                                        <p:tgtEl>
                                          <p:spTgt spid="78855">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788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885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iterate type="lt">
                                    <p:tmPct val="0"/>
                                  </p:iterate>
                                  <p:childTnLst>
                                    <p:set>
                                      <p:cBhvr>
                                        <p:cTn id="34" dur="1" fill="hold">
                                          <p:stCondLst>
                                            <p:cond delay="0"/>
                                          </p:stCondLst>
                                        </p:cTn>
                                        <p:tgtEl>
                                          <p:spTgt spid="78855">
                                            <p:txEl>
                                              <p:pRg st="4" end="4"/>
                                            </p:txEl>
                                          </p:spTgt>
                                        </p:tgtEl>
                                        <p:attrNameLst>
                                          <p:attrName>style.visibility</p:attrName>
                                        </p:attrNameLst>
                                      </p:cBhvr>
                                      <p:to>
                                        <p:strVal val="visible"/>
                                      </p:to>
                                    </p:set>
                                    <p:anim calcmode="lin" valueType="num">
                                      <p:cBhvr>
                                        <p:cTn id="35" dur="1000" fill="hold"/>
                                        <p:tgtEl>
                                          <p:spTgt spid="78855">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788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7885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iterate type="lt">
                                    <p:tmPct val="0"/>
                                  </p:iterate>
                                  <p:childTnLst>
                                    <p:set>
                                      <p:cBhvr>
                                        <p:cTn id="41" dur="1" fill="hold">
                                          <p:stCondLst>
                                            <p:cond delay="0"/>
                                          </p:stCondLst>
                                        </p:cTn>
                                        <p:tgtEl>
                                          <p:spTgt spid="78855">
                                            <p:txEl>
                                              <p:pRg st="5" end="5"/>
                                            </p:txEl>
                                          </p:spTgt>
                                        </p:tgtEl>
                                        <p:attrNameLst>
                                          <p:attrName>style.visibility</p:attrName>
                                        </p:attrNameLst>
                                      </p:cBhvr>
                                      <p:to>
                                        <p:strVal val="visible"/>
                                      </p:to>
                                    </p:set>
                                    <p:anim calcmode="lin" valueType="num">
                                      <p:cBhvr>
                                        <p:cTn id="42" dur="1000" fill="hold"/>
                                        <p:tgtEl>
                                          <p:spTgt spid="78855">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788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78855">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iterate type="lt">
                                    <p:tmPct val="0"/>
                                  </p:iterate>
                                  <p:childTnLst>
                                    <p:set>
                                      <p:cBhvr>
                                        <p:cTn id="48" dur="1" fill="hold">
                                          <p:stCondLst>
                                            <p:cond delay="0"/>
                                          </p:stCondLst>
                                        </p:cTn>
                                        <p:tgtEl>
                                          <p:spTgt spid="78855">
                                            <p:txEl>
                                              <p:pRg st="7" end="7"/>
                                            </p:txEl>
                                          </p:spTgt>
                                        </p:tgtEl>
                                        <p:attrNameLst>
                                          <p:attrName>style.visibility</p:attrName>
                                        </p:attrNameLst>
                                      </p:cBhvr>
                                      <p:to>
                                        <p:strVal val="visible"/>
                                      </p:to>
                                    </p:set>
                                    <p:anim calcmode="lin" valueType="num">
                                      <p:cBhvr>
                                        <p:cTn id="49" dur="1000" fill="hold"/>
                                        <p:tgtEl>
                                          <p:spTgt spid="78855">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788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78855">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iterate type="lt">
                                    <p:tmPct val="0"/>
                                  </p:iterate>
                                  <p:childTnLst>
                                    <p:set>
                                      <p:cBhvr>
                                        <p:cTn id="55" dur="1" fill="hold">
                                          <p:stCondLst>
                                            <p:cond delay="0"/>
                                          </p:stCondLst>
                                        </p:cTn>
                                        <p:tgtEl>
                                          <p:spTgt spid="78855">
                                            <p:txEl>
                                              <p:pRg st="8" end="8"/>
                                            </p:txEl>
                                          </p:spTgt>
                                        </p:tgtEl>
                                        <p:attrNameLst>
                                          <p:attrName>style.visibility</p:attrName>
                                        </p:attrNameLst>
                                      </p:cBhvr>
                                      <p:to>
                                        <p:strVal val="visible"/>
                                      </p:to>
                                    </p:set>
                                    <p:anim calcmode="lin" valueType="num">
                                      <p:cBhvr>
                                        <p:cTn id="56" dur="1000" fill="hold"/>
                                        <p:tgtEl>
                                          <p:spTgt spid="78855">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788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78855">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9" presetClass="entr" presetSubtype="0" fill="hold" nodeType="clickEffect">
                                  <p:stCondLst>
                                    <p:cond delay="0"/>
                                  </p:stCondLst>
                                  <p:iterate type="lt">
                                    <p:tmPct val="0"/>
                                  </p:iterate>
                                  <p:childTnLst>
                                    <p:set>
                                      <p:cBhvr>
                                        <p:cTn id="62" dur="1" fill="hold">
                                          <p:stCondLst>
                                            <p:cond delay="0"/>
                                          </p:stCondLst>
                                        </p:cTn>
                                        <p:tgtEl>
                                          <p:spTgt spid="78855">
                                            <p:txEl>
                                              <p:pRg st="9" end="9"/>
                                            </p:txEl>
                                          </p:spTgt>
                                        </p:tgtEl>
                                        <p:attrNameLst>
                                          <p:attrName>style.visibility</p:attrName>
                                        </p:attrNameLst>
                                      </p:cBhvr>
                                      <p:to>
                                        <p:strVal val="visible"/>
                                      </p:to>
                                    </p:set>
                                    <p:anim calcmode="lin" valueType="num">
                                      <p:cBhvr>
                                        <p:cTn id="63" dur="1000" fill="hold"/>
                                        <p:tgtEl>
                                          <p:spTgt spid="78855">
                                            <p:txEl>
                                              <p:pRg st="9" end="9"/>
                                            </p:txEl>
                                          </p:spTgt>
                                        </p:tgtEl>
                                        <p:attrNameLst>
                                          <p:attrName>ppt_x</p:attrName>
                                        </p:attrNameLst>
                                      </p:cBhvr>
                                      <p:tavLst>
                                        <p:tav tm="0">
                                          <p:val>
                                            <p:strVal val="#ppt_x-.2"/>
                                          </p:val>
                                        </p:tav>
                                        <p:tav tm="100000">
                                          <p:val>
                                            <p:strVal val="#ppt_x"/>
                                          </p:val>
                                        </p:tav>
                                      </p:tavLst>
                                    </p:anim>
                                    <p:anim calcmode="lin" valueType="num">
                                      <p:cBhvr>
                                        <p:cTn id="64" dur="1000" fill="hold"/>
                                        <p:tgtEl>
                                          <p:spTgt spid="788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65" dur="1000"/>
                                        <p:tgtEl>
                                          <p:spTgt spid="78855">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9" presetClass="entr" presetSubtype="0" fill="hold" nodeType="clickEffect">
                                  <p:stCondLst>
                                    <p:cond delay="0"/>
                                  </p:stCondLst>
                                  <p:iterate type="lt">
                                    <p:tmPct val="0"/>
                                  </p:iterate>
                                  <p:childTnLst>
                                    <p:set>
                                      <p:cBhvr>
                                        <p:cTn id="69" dur="1" fill="hold">
                                          <p:stCondLst>
                                            <p:cond delay="0"/>
                                          </p:stCondLst>
                                        </p:cTn>
                                        <p:tgtEl>
                                          <p:spTgt spid="78855">
                                            <p:txEl>
                                              <p:pRg st="10" end="10"/>
                                            </p:txEl>
                                          </p:spTgt>
                                        </p:tgtEl>
                                        <p:attrNameLst>
                                          <p:attrName>style.visibility</p:attrName>
                                        </p:attrNameLst>
                                      </p:cBhvr>
                                      <p:to>
                                        <p:strVal val="visible"/>
                                      </p:to>
                                    </p:set>
                                    <p:anim calcmode="lin" valueType="num">
                                      <p:cBhvr>
                                        <p:cTn id="70" dur="1000" fill="hold"/>
                                        <p:tgtEl>
                                          <p:spTgt spid="78855">
                                            <p:txEl>
                                              <p:pRg st="10" end="10"/>
                                            </p:txEl>
                                          </p:spTgt>
                                        </p:tgtEl>
                                        <p:attrNameLst>
                                          <p:attrName>ppt_x</p:attrName>
                                        </p:attrNameLst>
                                      </p:cBhvr>
                                      <p:tavLst>
                                        <p:tav tm="0">
                                          <p:val>
                                            <p:strVal val="#ppt_x-.2"/>
                                          </p:val>
                                        </p:tav>
                                        <p:tav tm="100000">
                                          <p:val>
                                            <p:strVal val="#ppt_x"/>
                                          </p:val>
                                        </p:tav>
                                      </p:tavLst>
                                    </p:anim>
                                    <p:anim calcmode="lin" valueType="num">
                                      <p:cBhvr>
                                        <p:cTn id="71" dur="1000" fill="hold"/>
                                        <p:tgtEl>
                                          <p:spTgt spid="788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72" dur="1000"/>
                                        <p:tgtEl>
                                          <p:spTgt spid="78855">
                                            <p:txEl>
                                              <p:pRg st="10" end="1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nodeType="clickEffect">
                                  <p:stCondLst>
                                    <p:cond delay="0"/>
                                  </p:stCondLst>
                                  <p:iterate type="lt">
                                    <p:tmPct val="0"/>
                                  </p:iterate>
                                  <p:childTnLst>
                                    <p:set>
                                      <p:cBhvr>
                                        <p:cTn id="76" dur="1" fill="hold">
                                          <p:stCondLst>
                                            <p:cond delay="0"/>
                                          </p:stCondLst>
                                        </p:cTn>
                                        <p:tgtEl>
                                          <p:spTgt spid="78855">
                                            <p:txEl>
                                              <p:pRg st="11" end="11"/>
                                            </p:txEl>
                                          </p:spTgt>
                                        </p:tgtEl>
                                        <p:attrNameLst>
                                          <p:attrName>style.visibility</p:attrName>
                                        </p:attrNameLst>
                                      </p:cBhvr>
                                      <p:to>
                                        <p:strVal val="visible"/>
                                      </p:to>
                                    </p:set>
                                    <p:anim calcmode="lin" valueType="num">
                                      <p:cBhvr>
                                        <p:cTn id="77" dur="1000" fill="hold"/>
                                        <p:tgtEl>
                                          <p:spTgt spid="78855">
                                            <p:txEl>
                                              <p:pRg st="11" end="11"/>
                                            </p:txEl>
                                          </p:spTgt>
                                        </p:tgtEl>
                                        <p:attrNameLst>
                                          <p:attrName>ppt_x</p:attrName>
                                        </p:attrNameLst>
                                      </p:cBhvr>
                                      <p:tavLst>
                                        <p:tav tm="0">
                                          <p:val>
                                            <p:strVal val="#ppt_x-.2"/>
                                          </p:val>
                                        </p:tav>
                                        <p:tav tm="100000">
                                          <p:val>
                                            <p:strVal val="#ppt_x"/>
                                          </p:val>
                                        </p:tav>
                                      </p:tavLst>
                                    </p:anim>
                                    <p:anim calcmode="lin" valueType="num">
                                      <p:cBhvr>
                                        <p:cTn id="78" dur="1000" fill="hold"/>
                                        <p:tgtEl>
                                          <p:spTgt spid="78855">
                                            <p:txEl>
                                              <p:pRg st="11" end="1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78855">
                                            <p:txEl>
                                              <p:pRg st="11" end="1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nodeType="clickEffect">
                                  <p:stCondLst>
                                    <p:cond delay="0"/>
                                  </p:stCondLst>
                                  <p:iterate type="lt">
                                    <p:tmPct val="0"/>
                                  </p:iterate>
                                  <p:childTnLst>
                                    <p:set>
                                      <p:cBhvr>
                                        <p:cTn id="83" dur="1" fill="hold">
                                          <p:stCondLst>
                                            <p:cond delay="0"/>
                                          </p:stCondLst>
                                        </p:cTn>
                                        <p:tgtEl>
                                          <p:spTgt spid="78855">
                                            <p:txEl>
                                              <p:pRg st="12" end="12"/>
                                            </p:txEl>
                                          </p:spTgt>
                                        </p:tgtEl>
                                        <p:attrNameLst>
                                          <p:attrName>style.visibility</p:attrName>
                                        </p:attrNameLst>
                                      </p:cBhvr>
                                      <p:to>
                                        <p:strVal val="visible"/>
                                      </p:to>
                                    </p:set>
                                    <p:anim calcmode="lin" valueType="num">
                                      <p:cBhvr>
                                        <p:cTn id="84" dur="1000" fill="hold"/>
                                        <p:tgtEl>
                                          <p:spTgt spid="78855">
                                            <p:txEl>
                                              <p:pRg st="12" end="12"/>
                                            </p:txEl>
                                          </p:spTgt>
                                        </p:tgtEl>
                                        <p:attrNameLst>
                                          <p:attrName>ppt_x</p:attrName>
                                        </p:attrNameLst>
                                      </p:cBhvr>
                                      <p:tavLst>
                                        <p:tav tm="0">
                                          <p:val>
                                            <p:strVal val="#ppt_x-.2"/>
                                          </p:val>
                                        </p:tav>
                                        <p:tav tm="100000">
                                          <p:val>
                                            <p:strVal val="#ppt_x"/>
                                          </p:val>
                                        </p:tav>
                                      </p:tavLst>
                                    </p:anim>
                                    <p:anim calcmode="lin" valueType="num">
                                      <p:cBhvr>
                                        <p:cTn id="85" dur="1000" fill="hold"/>
                                        <p:tgtEl>
                                          <p:spTgt spid="78855">
                                            <p:txEl>
                                              <p:pRg st="12" end="12"/>
                                            </p:txEl>
                                          </p:spTgt>
                                        </p:tgtEl>
                                        <p:attrNameLst>
                                          <p:attrName>ppt_y</p:attrName>
                                        </p:attrNameLst>
                                      </p:cBhvr>
                                      <p:tavLst>
                                        <p:tav tm="0">
                                          <p:val>
                                            <p:strVal val="#ppt_y"/>
                                          </p:val>
                                        </p:tav>
                                        <p:tav tm="100000">
                                          <p:val>
                                            <p:strVal val="#ppt_y"/>
                                          </p:val>
                                        </p:tav>
                                      </p:tavLst>
                                    </p:anim>
                                    <p:animEffect transition="in" filter="wipe(right)" prLst="gradientSize: 0.1">
                                      <p:cBhvr>
                                        <p:cTn id="86" dur="1000"/>
                                        <p:tgtEl>
                                          <p:spTgt spid="78855">
                                            <p:txEl>
                                              <p:pRg st="12" end="1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9" presetClass="entr" presetSubtype="0" fill="hold" nodeType="clickEffect">
                                  <p:stCondLst>
                                    <p:cond delay="0"/>
                                  </p:stCondLst>
                                  <p:iterate type="lt">
                                    <p:tmPct val="0"/>
                                  </p:iterate>
                                  <p:childTnLst>
                                    <p:set>
                                      <p:cBhvr>
                                        <p:cTn id="90" dur="1" fill="hold">
                                          <p:stCondLst>
                                            <p:cond delay="0"/>
                                          </p:stCondLst>
                                        </p:cTn>
                                        <p:tgtEl>
                                          <p:spTgt spid="78855">
                                            <p:txEl>
                                              <p:pRg st="13" end="13"/>
                                            </p:txEl>
                                          </p:spTgt>
                                        </p:tgtEl>
                                        <p:attrNameLst>
                                          <p:attrName>style.visibility</p:attrName>
                                        </p:attrNameLst>
                                      </p:cBhvr>
                                      <p:to>
                                        <p:strVal val="visible"/>
                                      </p:to>
                                    </p:set>
                                    <p:anim calcmode="lin" valueType="num">
                                      <p:cBhvr>
                                        <p:cTn id="91" dur="1000" fill="hold"/>
                                        <p:tgtEl>
                                          <p:spTgt spid="78855">
                                            <p:txEl>
                                              <p:pRg st="13" end="13"/>
                                            </p:txEl>
                                          </p:spTgt>
                                        </p:tgtEl>
                                        <p:attrNameLst>
                                          <p:attrName>ppt_x</p:attrName>
                                        </p:attrNameLst>
                                      </p:cBhvr>
                                      <p:tavLst>
                                        <p:tav tm="0">
                                          <p:val>
                                            <p:strVal val="#ppt_x-.2"/>
                                          </p:val>
                                        </p:tav>
                                        <p:tav tm="100000">
                                          <p:val>
                                            <p:strVal val="#ppt_x"/>
                                          </p:val>
                                        </p:tav>
                                      </p:tavLst>
                                    </p:anim>
                                    <p:anim calcmode="lin" valueType="num">
                                      <p:cBhvr>
                                        <p:cTn id="92" dur="1000" fill="hold"/>
                                        <p:tgtEl>
                                          <p:spTgt spid="78855">
                                            <p:txEl>
                                              <p:pRg st="13" end="13"/>
                                            </p:txEl>
                                          </p:spTgt>
                                        </p:tgtEl>
                                        <p:attrNameLst>
                                          <p:attrName>ppt_y</p:attrName>
                                        </p:attrNameLst>
                                      </p:cBhvr>
                                      <p:tavLst>
                                        <p:tav tm="0">
                                          <p:val>
                                            <p:strVal val="#ppt_y"/>
                                          </p:val>
                                        </p:tav>
                                        <p:tav tm="100000">
                                          <p:val>
                                            <p:strVal val="#ppt_y"/>
                                          </p:val>
                                        </p:tav>
                                      </p:tavLst>
                                    </p:anim>
                                    <p:animEffect transition="in" filter="wipe(right)" prLst="gradientSize: 0.1">
                                      <p:cBhvr>
                                        <p:cTn id="93" dur="1000"/>
                                        <p:tgtEl>
                                          <p:spTgt spid="7885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0" y="0"/>
            <a:ext cx="9144000" cy="908050"/>
          </a:xfrm>
          <a:prstGeom prst="rect">
            <a:avLst/>
          </a:prstGeom>
          <a:solidFill>
            <a:srgbClr val="AFE3EF"/>
          </a:solidFill>
          <a:ln w="9525">
            <a:noFill/>
            <a:miter lim="800000"/>
            <a:headEnd/>
            <a:tailEnd/>
          </a:ln>
        </p:spPr>
        <p:txBody>
          <a:bodyPr wrap="none" anchor="ctr"/>
          <a:lstStyle/>
          <a:p>
            <a:endParaRPr lang="id-ID"/>
          </a:p>
        </p:txBody>
      </p:sp>
      <p:sp>
        <p:nvSpPr>
          <p:cNvPr id="65540" name="Line 4"/>
          <p:cNvSpPr>
            <a:spLocks noChangeShapeType="1"/>
          </p:cNvSpPr>
          <p:nvPr/>
        </p:nvSpPr>
        <p:spPr bwMode="auto">
          <a:xfrm>
            <a:off x="827088" y="1052513"/>
            <a:ext cx="0" cy="5184775"/>
          </a:xfrm>
          <a:prstGeom prst="line">
            <a:avLst/>
          </a:prstGeom>
          <a:noFill/>
          <a:ln w="38100">
            <a:solidFill>
              <a:srgbClr val="FF00FF"/>
            </a:solidFill>
            <a:round/>
            <a:headEnd/>
            <a:tailEnd/>
          </a:ln>
        </p:spPr>
        <p:txBody>
          <a:bodyPr/>
          <a:lstStyle/>
          <a:p>
            <a:endParaRPr lang="en-US"/>
          </a:p>
        </p:txBody>
      </p:sp>
      <p:sp>
        <p:nvSpPr>
          <p:cNvPr id="81926" name="WordArt 6"/>
          <p:cNvSpPr>
            <a:spLocks noChangeArrowheads="1" noChangeShapeType="1" noTextEdit="1"/>
          </p:cNvSpPr>
          <p:nvPr/>
        </p:nvSpPr>
        <p:spPr bwMode="auto">
          <a:xfrm>
            <a:off x="304800" y="0"/>
            <a:ext cx="5472112" cy="647700"/>
          </a:xfrm>
          <a:prstGeom prst="rect">
            <a:avLst/>
          </a:prstGeom>
        </p:spPr>
        <p:txBody>
          <a:bodyPr wrap="none" fromWordArt="1">
            <a:prstTxWarp prst="textPlain">
              <a:avLst>
                <a:gd name="adj" fmla="val 49536"/>
              </a:avLst>
            </a:prstTxWarp>
          </a:bodyPr>
          <a:lstStyle/>
          <a:p>
            <a:pPr algn="ctr"/>
            <a:r>
              <a:rPr lang="en-US" sz="3600" kern="10" dirty="0" err="1">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Analisis</a:t>
            </a:r>
            <a:r>
              <a:rPr lang="en-US" sz="3600" kern="10" dirty="0">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 </a:t>
            </a:r>
            <a:r>
              <a:rPr lang="en-US" sz="3600" kern="10" dirty="0" err="1">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Sumber</a:t>
            </a:r>
            <a:r>
              <a:rPr lang="en-US" sz="3600" kern="10" dirty="0">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 &amp; </a:t>
            </a:r>
            <a:r>
              <a:rPr lang="en-US" sz="3600" kern="10" dirty="0" err="1">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Penggunaan</a:t>
            </a:r>
            <a:r>
              <a:rPr lang="en-US" sz="3600" kern="10" dirty="0">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 Modal </a:t>
            </a:r>
            <a:r>
              <a:rPr lang="en-US" sz="3600" kern="10" dirty="0" err="1">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rPr>
              <a:t>Kerja</a:t>
            </a:r>
            <a:endParaRPr lang="en-US" sz="3600" kern="10" dirty="0">
              <a:ln w="9525">
                <a:solidFill>
                  <a:schemeClr val="tx2"/>
                </a:solidFill>
                <a:round/>
                <a:headEnd/>
                <a:tailEnd/>
              </a:ln>
              <a:solidFill>
                <a:schemeClr val="accent2"/>
              </a:solidFill>
              <a:effectLst>
                <a:outerShdw dist="35921" dir="2700000" algn="ctr" rotWithShape="0">
                  <a:srgbClr val="868686">
                    <a:alpha val="50000"/>
                  </a:srgbClr>
                </a:outerShdw>
              </a:effectLst>
              <a:latin typeface="Arial Black"/>
            </a:endParaRPr>
          </a:p>
        </p:txBody>
      </p:sp>
      <p:sp>
        <p:nvSpPr>
          <p:cNvPr id="81927" name="Rectangle 7"/>
          <p:cNvSpPr>
            <a:spLocks noChangeArrowheads="1"/>
          </p:cNvSpPr>
          <p:nvPr/>
        </p:nvSpPr>
        <p:spPr bwMode="auto">
          <a:xfrm>
            <a:off x="533400" y="1066800"/>
            <a:ext cx="7781925" cy="5262979"/>
          </a:xfrm>
          <a:prstGeom prst="rect">
            <a:avLst/>
          </a:prstGeom>
          <a:noFill/>
          <a:ln w="9525">
            <a:noFill/>
            <a:miter lim="800000"/>
            <a:headEnd/>
            <a:tailEnd/>
          </a:ln>
          <a:effectLst/>
        </p:spPr>
        <p:txBody>
          <a:bodyPr wrap="square">
            <a:spAutoFit/>
          </a:bodyPr>
          <a:lstStyle/>
          <a:p>
            <a:pPr marL="342900" indent="-342900">
              <a:defRPr/>
            </a:pPr>
            <a:r>
              <a:rPr lang="en-US" sz="2400" b="1" dirty="0">
                <a:effectLst>
                  <a:outerShdw blurRad="38100" dist="38100" dir="2700000" algn="tl">
                    <a:srgbClr val="C0C0C0"/>
                  </a:outerShdw>
                </a:effectLst>
                <a:latin typeface="Arial" charset="0"/>
              </a:rPr>
              <a:t>PENGERTIAN MODAL KERJA</a:t>
            </a:r>
          </a:p>
          <a:p>
            <a:pPr marL="342900" indent="-342900">
              <a:buFont typeface="Wingdings" pitchFamily="2" charset="2"/>
              <a:buChar char="q"/>
              <a:defRPr/>
            </a:pPr>
            <a:r>
              <a:rPr lang="en-US" sz="2400" b="1" dirty="0">
                <a:effectLst>
                  <a:outerShdw blurRad="38100" dist="38100" dir="2700000" algn="tl">
                    <a:srgbClr val="C0C0C0"/>
                  </a:outerShdw>
                </a:effectLst>
                <a:latin typeface="Arial" charset="0"/>
              </a:rPr>
              <a:t>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merupakan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dana</a:t>
            </a:r>
            <a:r>
              <a:rPr lang="en-US" sz="2400" b="1" dirty="0">
                <a:effectLst>
                  <a:outerShdw blurRad="38100" dist="38100" dir="2700000" algn="tl">
                    <a:srgbClr val="C0C0C0"/>
                  </a:outerShdw>
                </a:effectLst>
                <a:latin typeface="Arial" charset="0"/>
              </a:rPr>
              <a:t> yang </a:t>
            </a:r>
            <a:r>
              <a:rPr lang="en-US" sz="2400" b="1" dirty="0" err="1">
                <a:effectLst>
                  <a:outerShdw blurRad="38100" dist="38100" dir="2700000" algn="tl">
                    <a:srgbClr val="C0C0C0"/>
                  </a:outerShdw>
                </a:effectLst>
                <a:latin typeface="Arial" charset="0"/>
              </a:rPr>
              <a:t>dibutuhkan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perusahaan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untuk</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membiayai</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operasional</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perusahaan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sehari-hari</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seperti</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untuk</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membeli</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bahan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baku</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membayar</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upah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membayar</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biaya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iklan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lainnya</a:t>
            </a:r>
            <a:endParaRPr lang="en-US" sz="2400" b="1" dirty="0">
              <a:effectLst>
                <a:outerShdw blurRad="38100" dist="38100" dir="2700000" algn="tl">
                  <a:srgbClr val="C0C0C0"/>
                </a:outerShdw>
              </a:effectLst>
              <a:latin typeface="Arial" charset="0"/>
            </a:endParaRPr>
          </a:p>
          <a:p>
            <a:pPr marL="342900" indent="-342900">
              <a:buFont typeface="Wingdings" pitchFamily="2" charset="2"/>
              <a:buChar char="q"/>
              <a:defRPr/>
            </a:pPr>
            <a:r>
              <a:rPr lang="en-US" sz="2400" b="1" dirty="0" err="1">
                <a:effectLst>
                  <a:outerShdw blurRad="38100" dist="38100" dir="2700000" algn="tl">
                    <a:srgbClr val="C0C0C0"/>
                  </a:outerShdw>
                </a:effectLst>
                <a:latin typeface="Arial" charset="0"/>
              </a:rPr>
              <a:t>Masa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perputaran</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paling lama </a:t>
            </a:r>
            <a:r>
              <a:rPr lang="en-US" sz="2400" b="1" dirty="0" err="1">
                <a:effectLst>
                  <a:outerShdw blurRad="38100" dist="38100" dir="2700000" algn="tl">
                    <a:srgbClr val="C0C0C0"/>
                  </a:outerShdw>
                </a:effectLst>
                <a:latin typeface="Arial" charset="0"/>
              </a:rPr>
              <a:t>satu</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tahun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jangka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pendek</a:t>
            </a:r>
            <a:r>
              <a:rPr lang="en-US" sz="2400" b="1" dirty="0">
                <a:effectLst>
                  <a:outerShdw blurRad="38100" dist="38100" dir="2700000" algn="tl">
                    <a:srgbClr val="C0C0C0"/>
                  </a:outerShdw>
                </a:effectLst>
                <a:latin typeface="Arial" charset="0"/>
              </a:rPr>
              <a:t>)</a:t>
            </a:r>
          </a:p>
          <a:p>
            <a:pPr marL="342900" indent="-342900">
              <a:buFont typeface="Wingdings" pitchFamily="2" charset="2"/>
              <a:buChar char="q"/>
              <a:defRPr/>
            </a:pPr>
            <a:r>
              <a:rPr lang="en-US" sz="2400" b="1" dirty="0" err="1">
                <a:effectLst>
                  <a:outerShdw blurRad="38100" dist="38100" dir="2700000" algn="tl">
                    <a:srgbClr val="C0C0C0"/>
                  </a:outerShdw>
                </a:effectLst>
                <a:latin typeface="Arial" charset="0"/>
              </a:rPr>
              <a:t>Masa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perputaran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adalah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sejak</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kas</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ditanamkan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pada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elemen-elemen</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hingga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menjadi</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kas</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lagi</a:t>
            </a:r>
            <a:endParaRPr lang="en-US" sz="2400" b="1" dirty="0">
              <a:effectLst>
                <a:outerShdw blurRad="38100" dist="38100" dir="2700000" algn="tl">
                  <a:srgbClr val="C0C0C0"/>
                </a:outerShdw>
              </a:effectLst>
              <a:latin typeface="Arial" charset="0"/>
            </a:endParaRPr>
          </a:p>
          <a:p>
            <a:pPr marL="342900" indent="-342900">
              <a:buFont typeface="Wingdings" pitchFamily="2" charset="2"/>
              <a:buNone/>
              <a:defRPr/>
            </a:pPr>
            <a:endParaRPr lang="en-US" sz="2400" b="1" dirty="0">
              <a:effectLst>
                <a:outerShdw blurRad="38100" dist="38100" dir="2700000" algn="tl">
                  <a:srgbClr val="C0C0C0"/>
                </a:outerShdw>
              </a:effectLst>
              <a:latin typeface="Arial" charset="0"/>
            </a:endParaRPr>
          </a:p>
          <a:p>
            <a:pPr marL="342900" indent="-342900">
              <a:buFont typeface="Wingdings" pitchFamily="2" charset="2"/>
              <a:buNone/>
              <a:defRPr/>
            </a:pP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Kas</a:t>
            </a:r>
            <a:r>
              <a:rPr lang="en-US" sz="2400" b="1" dirty="0">
                <a:effectLst>
                  <a:outerShdw blurRad="38100" dist="38100" dir="2700000" algn="tl">
                    <a:srgbClr val="C0C0C0"/>
                  </a:outerShdw>
                </a:effectLst>
                <a:latin typeface="Arial" charset="0"/>
              </a:rPr>
              <a:t> </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Bahan</a:t>
            </a:r>
            <a:r>
              <a:rPr lang="en-US" sz="2400" b="1" dirty="0">
                <a:effectLst>
                  <a:outerShdw blurRad="38100" dist="38100" dir="2700000" algn="tl">
                    <a:srgbClr val="C0C0C0"/>
                  </a:outerShdw>
                </a:effectLst>
                <a:latin typeface="Arial" charset="0"/>
                <a:sym typeface="Wingdings" pitchFamily="2" charset="2"/>
              </a:rPr>
              <a:t> Baku  </a:t>
            </a:r>
            <a:r>
              <a:rPr lang="en-US" sz="2400" b="1" dirty="0" err="1">
                <a:effectLst>
                  <a:outerShdw blurRad="38100" dist="38100" dir="2700000" algn="tl">
                    <a:srgbClr val="C0C0C0"/>
                  </a:outerShdw>
                </a:effectLst>
                <a:latin typeface="Arial" charset="0"/>
                <a:sym typeface="Wingdings" pitchFamily="2" charset="2"/>
              </a:rPr>
              <a:t>Proses</a:t>
            </a:r>
            <a:r>
              <a:rPr lang="en-US" sz="2400" b="1" dirty="0">
                <a:effectLst>
                  <a:outerShdw blurRad="38100" dist="38100" dir="2700000" algn="tl">
                    <a:srgbClr val="C0C0C0"/>
                  </a:outerShdw>
                </a:effectLst>
                <a:latin typeface="Arial" charset="0"/>
                <a:sym typeface="Wingdings" pitchFamily="2" charset="2"/>
              </a:rPr>
              <a:t>  </a:t>
            </a:r>
            <a:r>
              <a:rPr lang="en-US" sz="2400" b="1" dirty="0" err="1">
                <a:effectLst>
                  <a:outerShdw blurRad="38100" dist="38100" dir="2700000" algn="tl">
                    <a:srgbClr val="C0C0C0"/>
                  </a:outerShdw>
                </a:effectLst>
                <a:latin typeface="Arial" charset="0"/>
                <a:sym typeface="Wingdings" pitchFamily="2" charset="2"/>
              </a:rPr>
              <a:t>Brg</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Jadi</a:t>
            </a:r>
            <a:r>
              <a:rPr lang="en-US" sz="2400" b="1" dirty="0">
                <a:effectLst>
                  <a:outerShdw blurRad="38100" dist="38100" dir="2700000" algn="tl">
                    <a:srgbClr val="C0C0C0"/>
                  </a:outerShdw>
                </a:effectLst>
                <a:latin typeface="Arial" charset="0"/>
                <a:sym typeface="Wingdings" pitchFamily="2" charset="2"/>
              </a:rPr>
              <a:t>  </a:t>
            </a:r>
            <a:r>
              <a:rPr lang="en-US" sz="2400" b="1" dirty="0" err="1">
                <a:effectLst>
                  <a:outerShdw blurRad="38100" dist="38100" dir="2700000" algn="tl">
                    <a:srgbClr val="C0C0C0"/>
                  </a:outerShdw>
                </a:effectLst>
                <a:latin typeface="Arial" charset="0"/>
                <a:sym typeface="Wingdings" pitchFamily="2" charset="2"/>
              </a:rPr>
              <a:t>Piutang</a:t>
            </a:r>
            <a:r>
              <a:rPr lang="en-US" sz="2400" b="1" dirty="0">
                <a:effectLst>
                  <a:outerShdw blurRad="38100" dist="38100" dir="2700000" algn="tl">
                    <a:srgbClr val="C0C0C0"/>
                  </a:outerShdw>
                </a:effectLst>
                <a:latin typeface="Arial" charset="0"/>
                <a:sym typeface="Wingdings" pitchFamily="2" charset="2"/>
              </a:rPr>
              <a:t>  </a:t>
            </a:r>
            <a:r>
              <a:rPr lang="en-US" sz="2400" b="1" dirty="0" err="1">
                <a:effectLst>
                  <a:outerShdw blurRad="38100" dist="38100" dir="2700000" algn="tl">
                    <a:srgbClr val="C0C0C0"/>
                  </a:outerShdw>
                </a:effectLst>
                <a:latin typeface="Arial" charset="0"/>
                <a:sym typeface="Wingdings" pitchFamily="2" charset="2"/>
              </a:rPr>
              <a:t>Kas</a:t>
            </a:r>
            <a:endParaRPr lang="en-US" sz="2400" b="1" dirty="0">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6"/>
                                        </p:tgtEl>
                                        <p:attrNameLst>
                                          <p:attrName>style.visibility</p:attrName>
                                        </p:attrNameLst>
                                      </p:cBhvr>
                                      <p:to>
                                        <p:strVal val="visible"/>
                                      </p:to>
                                    </p:set>
                                    <p:animEffect transition="in" filter="dissolve">
                                      <p:cBhvr>
                                        <p:cTn id="7" dur="500"/>
                                        <p:tgtEl>
                                          <p:spTgt spid="81926"/>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nodeType="clickEffect">
                                  <p:stCondLst>
                                    <p:cond delay="0"/>
                                  </p:stCondLst>
                                  <p:iterate type="lt">
                                    <p:tmPct val="0"/>
                                  </p:iterate>
                                  <p:childTnLst>
                                    <p:set>
                                      <p:cBhvr>
                                        <p:cTn id="11" dur="1" fill="hold">
                                          <p:stCondLst>
                                            <p:cond delay="0"/>
                                          </p:stCondLst>
                                        </p:cTn>
                                        <p:tgtEl>
                                          <p:spTgt spid="81927">
                                            <p:txEl>
                                              <p:pRg st="0" end="0"/>
                                            </p:txEl>
                                          </p:spTgt>
                                        </p:tgtEl>
                                        <p:attrNameLst>
                                          <p:attrName>style.visibility</p:attrName>
                                        </p:attrNameLst>
                                      </p:cBhvr>
                                      <p:to>
                                        <p:strVal val="visible"/>
                                      </p:to>
                                    </p:set>
                                    <p:anim calcmode="lin" valueType="num">
                                      <p:cBhvr>
                                        <p:cTn id="12" dur="1000" fill="hold"/>
                                        <p:tgtEl>
                                          <p:spTgt spid="81927">
                                            <p:txEl>
                                              <p:pRg st="0" end="0"/>
                                            </p:txEl>
                                          </p:spTgt>
                                        </p:tgtEl>
                                        <p:attrNameLst>
                                          <p:attrName>ppt_x</p:attrName>
                                        </p:attrNameLst>
                                      </p:cBhvr>
                                      <p:tavLst>
                                        <p:tav tm="0">
                                          <p:val>
                                            <p:strVal val="#ppt_x-.2"/>
                                          </p:val>
                                        </p:tav>
                                        <p:tav tm="100000">
                                          <p:val>
                                            <p:strVal val="#ppt_x"/>
                                          </p:val>
                                        </p:tav>
                                      </p:tavLst>
                                    </p:anim>
                                    <p:anim calcmode="lin" valueType="num">
                                      <p:cBhvr>
                                        <p:cTn id="13" dur="1000" fill="hold"/>
                                        <p:tgtEl>
                                          <p:spTgt spid="8192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8192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9" presetClass="entr" presetSubtype="0" fill="hold" nodeType="clickEffect">
                                  <p:stCondLst>
                                    <p:cond delay="0"/>
                                  </p:stCondLst>
                                  <p:iterate type="lt">
                                    <p:tmPct val="0"/>
                                  </p:iterate>
                                  <p:childTnLst>
                                    <p:set>
                                      <p:cBhvr>
                                        <p:cTn id="18" dur="1" fill="hold">
                                          <p:stCondLst>
                                            <p:cond delay="0"/>
                                          </p:stCondLst>
                                        </p:cTn>
                                        <p:tgtEl>
                                          <p:spTgt spid="81927">
                                            <p:txEl>
                                              <p:pRg st="1" end="1"/>
                                            </p:txEl>
                                          </p:spTgt>
                                        </p:tgtEl>
                                        <p:attrNameLst>
                                          <p:attrName>style.visibility</p:attrName>
                                        </p:attrNameLst>
                                      </p:cBhvr>
                                      <p:to>
                                        <p:strVal val="visible"/>
                                      </p:to>
                                    </p:set>
                                    <p:anim calcmode="lin" valueType="num">
                                      <p:cBhvr>
                                        <p:cTn id="19" dur="1000" fill="hold"/>
                                        <p:tgtEl>
                                          <p:spTgt spid="81927">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81927">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8192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iterate type="lt">
                                    <p:tmPct val="0"/>
                                  </p:iterate>
                                  <p:childTnLst>
                                    <p:set>
                                      <p:cBhvr>
                                        <p:cTn id="25" dur="1" fill="hold">
                                          <p:stCondLst>
                                            <p:cond delay="0"/>
                                          </p:stCondLst>
                                        </p:cTn>
                                        <p:tgtEl>
                                          <p:spTgt spid="81927">
                                            <p:txEl>
                                              <p:pRg st="2" end="2"/>
                                            </p:txEl>
                                          </p:spTgt>
                                        </p:tgtEl>
                                        <p:attrNameLst>
                                          <p:attrName>style.visibility</p:attrName>
                                        </p:attrNameLst>
                                      </p:cBhvr>
                                      <p:to>
                                        <p:strVal val="visible"/>
                                      </p:to>
                                    </p:set>
                                    <p:anim calcmode="lin" valueType="num">
                                      <p:cBhvr>
                                        <p:cTn id="26" dur="1000" fill="hold"/>
                                        <p:tgtEl>
                                          <p:spTgt spid="81927">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8192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819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9" presetClass="entr" presetSubtype="0" fill="hold" nodeType="clickEffect">
                                  <p:stCondLst>
                                    <p:cond delay="0"/>
                                  </p:stCondLst>
                                  <p:iterate type="lt">
                                    <p:tmPct val="0"/>
                                  </p:iterate>
                                  <p:childTnLst>
                                    <p:set>
                                      <p:cBhvr>
                                        <p:cTn id="32" dur="1" fill="hold">
                                          <p:stCondLst>
                                            <p:cond delay="0"/>
                                          </p:stCondLst>
                                        </p:cTn>
                                        <p:tgtEl>
                                          <p:spTgt spid="81927">
                                            <p:txEl>
                                              <p:pRg st="3" end="3"/>
                                            </p:txEl>
                                          </p:spTgt>
                                        </p:tgtEl>
                                        <p:attrNameLst>
                                          <p:attrName>style.visibility</p:attrName>
                                        </p:attrNameLst>
                                      </p:cBhvr>
                                      <p:to>
                                        <p:strVal val="visible"/>
                                      </p:to>
                                    </p:set>
                                    <p:anim calcmode="lin" valueType="num">
                                      <p:cBhvr>
                                        <p:cTn id="33" dur="1000" fill="hold"/>
                                        <p:tgtEl>
                                          <p:spTgt spid="81927">
                                            <p:txEl>
                                              <p:pRg st="3" end="3"/>
                                            </p:txEl>
                                          </p:spTgt>
                                        </p:tgtEl>
                                        <p:attrNameLst>
                                          <p:attrName>ppt_x</p:attrName>
                                        </p:attrNameLst>
                                      </p:cBhvr>
                                      <p:tavLst>
                                        <p:tav tm="0">
                                          <p:val>
                                            <p:strVal val="#ppt_x-.2"/>
                                          </p:val>
                                        </p:tav>
                                        <p:tav tm="100000">
                                          <p:val>
                                            <p:strVal val="#ppt_x"/>
                                          </p:val>
                                        </p:tav>
                                      </p:tavLst>
                                    </p:anim>
                                    <p:anim calcmode="lin" valueType="num">
                                      <p:cBhvr>
                                        <p:cTn id="34" dur="1000" fill="hold"/>
                                        <p:tgtEl>
                                          <p:spTgt spid="8192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81927">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9" presetClass="entr" presetSubtype="0" fill="hold" nodeType="clickEffect">
                                  <p:stCondLst>
                                    <p:cond delay="0"/>
                                  </p:stCondLst>
                                  <p:iterate type="lt">
                                    <p:tmPct val="0"/>
                                  </p:iterate>
                                  <p:childTnLst>
                                    <p:set>
                                      <p:cBhvr>
                                        <p:cTn id="39" dur="1" fill="hold">
                                          <p:stCondLst>
                                            <p:cond delay="0"/>
                                          </p:stCondLst>
                                        </p:cTn>
                                        <p:tgtEl>
                                          <p:spTgt spid="81927">
                                            <p:txEl>
                                              <p:pRg st="5" end="5"/>
                                            </p:txEl>
                                          </p:spTgt>
                                        </p:tgtEl>
                                        <p:attrNameLst>
                                          <p:attrName>style.visibility</p:attrName>
                                        </p:attrNameLst>
                                      </p:cBhvr>
                                      <p:to>
                                        <p:strVal val="visible"/>
                                      </p:to>
                                    </p:set>
                                    <p:anim calcmode="lin" valueType="num">
                                      <p:cBhvr>
                                        <p:cTn id="40" dur="1000" fill="hold"/>
                                        <p:tgtEl>
                                          <p:spTgt spid="81927">
                                            <p:txEl>
                                              <p:pRg st="5" end="5"/>
                                            </p:txEl>
                                          </p:spTgt>
                                        </p:tgtEl>
                                        <p:attrNameLst>
                                          <p:attrName>ppt_x</p:attrName>
                                        </p:attrNameLst>
                                      </p:cBhvr>
                                      <p:tavLst>
                                        <p:tav tm="0">
                                          <p:val>
                                            <p:strVal val="#ppt_x-.2"/>
                                          </p:val>
                                        </p:tav>
                                        <p:tav tm="100000">
                                          <p:val>
                                            <p:strVal val="#ppt_x"/>
                                          </p:val>
                                        </p:tav>
                                      </p:tavLst>
                                    </p:anim>
                                    <p:anim calcmode="lin" valueType="num">
                                      <p:cBhvr>
                                        <p:cTn id="41" dur="1000" fill="hold"/>
                                        <p:tgtEl>
                                          <p:spTgt spid="8192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819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0" y="0"/>
            <a:ext cx="9144000" cy="908050"/>
          </a:xfrm>
          <a:prstGeom prst="rect">
            <a:avLst/>
          </a:prstGeom>
          <a:solidFill>
            <a:srgbClr val="AFE3EF"/>
          </a:solidFill>
          <a:ln w="9525">
            <a:noFill/>
            <a:miter lim="800000"/>
            <a:headEnd/>
            <a:tailEnd/>
          </a:ln>
        </p:spPr>
        <p:txBody>
          <a:bodyPr wrap="none" anchor="ctr"/>
          <a:lstStyle/>
          <a:p>
            <a:endParaRPr lang="id-ID"/>
          </a:p>
        </p:txBody>
      </p:sp>
      <p:sp>
        <p:nvSpPr>
          <p:cNvPr id="66564" name="Line 4"/>
          <p:cNvSpPr>
            <a:spLocks noChangeShapeType="1"/>
          </p:cNvSpPr>
          <p:nvPr/>
        </p:nvSpPr>
        <p:spPr bwMode="auto">
          <a:xfrm>
            <a:off x="827088" y="1052513"/>
            <a:ext cx="0" cy="5184775"/>
          </a:xfrm>
          <a:prstGeom prst="line">
            <a:avLst/>
          </a:prstGeom>
          <a:noFill/>
          <a:ln w="38100">
            <a:solidFill>
              <a:srgbClr val="FF00FF"/>
            </a:solidFill>
            <a:round/>
            <a:headEnd/>
            <a:tailEnd/>
          </a:ln>
        </p:spPr>
        <p:txBody>
          <a:bodyPr/>
          <a:lstStyle/>
          <a:p>
            <a:endParaRPr lang="en-US"/>
          </a:p>
        </p:txBody>
      </p:sp>
      <p:sp>
        <p:nvSpPr>
          <p:cNvPr id="80902" name="Rectangle 6"/>
          <p:cNvSpPr>
            <a:spLocks noChangeArrowheads="1"/>
          </p:cNvSpPr>
          <p:nvPr/>
        </p:nvSpPr>
        <p:spPr bwMode="auto">
          <a:xfrm>
            <a:off x="457200" y="914400"/>
            <a:ext cx="7858125" cy="4154984"/>
          </a:xfrm>
          <a:prstGeom prst="rect">
            <a:avLst/>
          </a:prstGeom>
          <a:noFill/>
          <a:ln w="9525">
            <a:noFill/>
            <a:miter lim="800000"/>
            <a:headEnd/>
            <a:tailEnd/>
          </a:ln>
          <a:effectLst/>
        </p:spPr>
        <p:txBody>
          <a:bodyPr wrap="square">
            <a:spAutoFit/>
          </a:bodyPr>
          <a:lstStyle/>
          <a:p>
            <a:pPr marL="342900" indent="-342900">
              <a:defRPr/>
            </a:pPr>
            <a:r>
              <a:rPr lang="en-US" sz="2400" b="1" dirty="0" err="1">
                <a:effectLst>
                  <a:outerShdw blurRad="38100" dist="38100" dir="2700000" algn="tl">
                    <a:srgbClr val="C0C0C0"/>
                  </a:outerShdw>
                </a:effectLst>
                <a:latin typeface="Arial" charset="0"/>
              </a:rPr>
              <a:t>Ada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dua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konsep</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penegrtian</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endParaRPr lang="en-US" sz="2400" b="1" dirty="0">
              <a:effectLst>
                <a:outerShdw blurRad="38100" dist="38100" dir="2700000" algn="tl">
                  <a:srgbClr val="C0C0C0"/>
                </a:outerShdw>
              </a:effectLst>
              <a:latin typeface="Arial" charset="0"/>
            </a:endParaRPr>
          </a:p>
          <a:p>
            <a:pPr marL="342900" indent="-342900">
              <a:buFontTx/>
              <a:buAutoNum type="arabicPeriod"/>
              <a:defRPr/>
            </a:pPr>
            <a:r>
              <a:rPr lang="en-US" sz="2400" b="1" dirty="0">
                <a:effectLst>
                  <a:outerShdw blurRad="38100" dist="38100" dir="2700000" algn="tl">
                    <a:srgbClr val="C0C0C0"/>
                  </a:outerShdw>
                </a:effectLst>
                <a:latin typeface="Arial" charset="0"/>
              </a:rPr>
              <a:t>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kuantitatif</a:t>
            </a:r>
            <a:endParaRPr lang="en-US" sz="2400" b="1" dirty="0">
              <a:effectLst>
                <a:outerShdw blurRad="38100" dist="38100" dir="2700000" algn="tl">
                  <a:srgbClr val="C0C0C0"/>
                </a:outerShdw>
              </a:effectLst>
              <a:latin typeface="Arial" charset="0"/>
            </a:endParaRPr>
          </a:p>
          <a:p>
            <a:pPr marL="342900" indent="-342900">
              <a:defRPr/>
            </a:pP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Adalah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semua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elemen</a:t>
            </a:r>
            <a:r>
              <a:rPr lang="en-US" sz="2400" b="1" dirty="0">
                <a:effectLst>
                  <a:outerShdw blurRad="38100" dist="38100" dir="2700000" algn="tl">
                    <a:srgbClr val="C0C0C0"/>
                  </a:outerShdw>
                </a:effectLst>
                <a:latin typeface="Arial" charset="0"/>
              </a:rPr>
              <a:t> yang </a:t>
            </a:r>
            <a:r>
              <a:rPr lang="en-US" sz="2400" b="1" dirty="0" err="1">
                <a:effectLst>
                  <a:outerShdw blurRad="38100" dist="38100" dir="2700000" algn="tl">
                    <a:srgbClr val="C0C0C0"/>
                  </a:outerShdw>
                </a:effectLst>
                <a:latin typeface="Arial" charset="0"/>
              </a:rPr>
              <a:t>ada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dalam</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aktiva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lancar</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atau</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sering</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disebut</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sebagai</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bruto</a:t>
            </a:r>
            <a:r>
              <a:rPr lang="en-US" sz="2400" b="1" dirty="0">
                <a:effectLst>
                  <a:outerShdw blurRad="38100" dist="38100" dir="2700000" algn="tl">
                    <a:srgbClr val="C0C0C0"/>
                  </a:outerShdw>
                </a:effectLst>
                <a:latin typeface="Arial" charset="0"/>
              </a:rPr>
              <a:t> (Gross Working Capital)</a:t>
            </a:r>
          </a:p>
          <a:p>
            <a:pPr marL="342900" indent="-342900">
              <a:defRPr/>
            </a:pPr>
            <a:r>
              <a:rPr lang="en-US" sz="2400" b="1" dirty="0">
                <a:effectLst>
                  <a:outerShdw blurRad="38100" dist="38100" dir="2700000" algn="tl">
                    <a:srgbClr val="C0C0C0"/>
                  </a:outerShdw>
                </a:effectLst>
                <a:latin typeface="Arial" charset="0"/>
              </a:rPr>
              <a:t>	MK = AL</a:t>
            </a:r>
          </a:p>
          <a:p>
            <a:pPr marL="342900" indent="-342900">
              <a:defRPr/>
            </a:pPr>
            <a:r>
              <a:rPr lang="en-US" sz="2400" b="1" dirty="0">
                <a:effectLst>
                  <a:outerShdw blurRad="38100" dist="38100" dir="2700000" algn="tl">
                    <a:srgbClr val="C0C0C0"/>
                  </a:outerShdw>
                </a:effectLst>
                <a:latin typeface="Arial" charset="0"/>
              </a:rPr>
              <a:t>2.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Kualitatif</a:t>
            </a:r>
            <a:endParaRPr lang="en-US" sz="2400" b="1" dirty="0">
              <a:effectLst>
                <a:outerShdw blurRad="38100" dist="38100" dir="2700000" algn="tl">
                  <a:srgbClr val="C0C0C0"/>
                </a:outerShdw>
              </a:effectLst>
              <a:latin typeface="Arial" charset="0"/>
            </a:endParaRPr>
          </a:p>
          <a:p>
            <a:pPr marL="342900" indent="-342900">
              <a:defRPr/>
            </a:pP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Adalah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selisih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antara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aktiva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lancar</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dengan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hutang</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lancarnya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atau</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sering</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disebut</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sebagai</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neto</a:t>
            </a:r>
            <a:r>
              <a:rPr lang="en-US" sz="2400" b="1" dirty="0">
                <a:effectLst>
                  <a:outerShdw blurRad="38100" dist="38100" dir="2700000" algn="tl">
                    <a:srgbClr val="C0C0C0"/>
                  </a:outerShdw>
                </a:effectLst>
                <a:latin typeface="Arial" charset="0"/>
              </a:rPr>
              <a:t>  (Net Working Capital)</a:t>
            </a:r>
          </a:p>
          <a:p>
            <a:pPr marL="342900" indent="-342900">
              <a:defRPr/>
            </a:pPr>
            <a:r>
              <a:rPr lang="en-US" sz="2400" b="1" dirty="0">
                <a:effectLst>
                  <a:outerShdw blurRad="38100" dist="38100" dir="2700000" algn="tl">
                    <a:srgbClr val="C0C0C0"/>
                  </a:outerShdw>
                </a:effectLst>
                <a:latin typeface="Arial" charset="0"/>
              </a:rPr>
              <a:t>	MK = AL - HL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iterate type="lt">
                                    <p:tmPct val="0"/>
                                  </p:iterate>
                                  <p:childTnLst>
                                    <p:set>
                                      <p:cBhvr>
                                        <p:cTn id="6" dur="1" fill="hold">
                                          <p:stCondLst>
                                            <p:cond delay="0"/>
                                          </p:stCondLst>
                                        </p:cTn>
                                        <p:tgtEl>
                                          <p:spTgt spid="80902">
                                            <p:txEl>
                                              <p:pRg st="0" end="0"/>
                                            </p:txEl>
                                          </p:spTgt>
                                        </p:tgtEl>
                                        <p:attrNameLst>
                                          <p:attrName>style.visibility</p:attrName>
                                        </p:attrNameLst>
                                      </p:cBhvr>
                                      <p:to>
                                        <p:strVal val="visible"/>
                                      </p:to>
                                    </p:set>
                                    <p:anim calcmode="lin" valueType="num">
                                      <p:cBhvr>
                                        <p:cTn id="7" dur="1000" fill="hold"/>
                                        <p:tgtEl>
                                          <p:spTgt spid="8090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8090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809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iterate type="lt">
                                    <p:tmPct val="0"/>
                                  </p:iterate>
                                  <p:childTnLst>
                                    <p:set>
                                      <p:cBhvr>
                                        <p:cTn id="13" dur="1" fill="hold">
                                          <p:stCondLst>
                                            <p:cond delay="0"/>
                                          </p:stCondLst>
                                        </p:cTn>
                                        <p:tgtEl>
                                          <p:spTgt spid="80902">
                                            <p:txEl>
                                              <p:pRg st="1" end="1"/>
                                            </p:txEl>
                                          </p:spTgt>
                                        </p:tgtEl>
                                        <p:attrNameLst>
                                          <p:attrName>style.visibility</p:attrName>
                                        </p:attrNameLst>
                                      </p:cBhvr>
                                      <p:to>
                                        <p:strVal val="visible"/>
                                      </p:to>
                                    </p:set>
                                    <p:anim calcmode="lin" valueType="num">
                                      <p:cBhvr>
                                        <p:cTn id="14" dur="1000" fill="hold"/>
                                        <p:tgtEl>
                                          <p:spTgt spid="8090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8090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8090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iterate type="lt">
                                    <p:tmPct val="0"/>
                                  </p:iterate>
                                  <p:childTnLst>
                                    <p:set>
                                      <p:cBhvr>
                                        <p:cTn id="20" dur="1" fill="hold">
                                          <p:stCondLst>
                                            <p:cond delay="0"/>
                                          </p:stCondLst>
                                        </p:cTn>
                                        <p:tgtEl>
                                          <p:spTgt spid="80902">
                                            <p:txEl>
                                              <p:pRg st="2" end="2"/>
                                            </p:txEl>
                                          </p:spTgt>
                                        </p:tgtEl>
                                        <p:attrNameLst>
                                          <p:attrName>style.visibility</p:attrName>
                                        </p:attrNameLst>
                                      </p:cBhvr>
                                      <p:to>
                                        <p:strVal val="visible"/>
                                      </p:to>
                                    </p:set>
                                    <p:anim calcmode="lin" valueType="num">
                                      <p:cBhvr>
                                        <p:cTn id="21" dur="1000" fill="hold"/>
                                        <p:tgtEl>
                                          <p:spTgt spid="80902">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8090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8090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iterate type="lt">
                                    <p:tmPct val="0"/>
                                  </p:iterate>
                                  <p:childTnLst>
                                    <p:set>
                                      <p:cBhvr>
                                        <p:cTn id="27" dur="1" fill="hold">
                                          <p:stCondLst>
                                            <p:cond delay="0"/>
                                          </p:stCondLst>
                                        </p:cTn>
                                        <p:tgtEl>
                                          <p:spTgt spid="80902">
                                            <p:txEl>
                                              <p:pRg st="3" end="3"/>
                                            </p:txEl>
                                          </p:spTgt>
                                        </p:tgtEl>
                                        <p:attrNameLst>
                                          <p:attrName>style.visibility</p:attrName>
                                        </p:attrNameLst>
                                      </p:cBhvr>
                                      <p:to>
                                        <p:strVal val="visible"/>
                                      </p:to>
                                    </p:set>
                                    <p:anim calcmode="lin" valueType="num">
                                      <p:cBhvr>
                                        <p:cTn id="28" dur="1000" fill="hold"/>
                                        <p:tgtEl>
                                          <p:spTgt spid="80902">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8090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8090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iterate type="lt">
                                    <p:tmPct val="0"/>
                                  </p:iterate>
                                  <p:childTnLst>
                                    <p:set>
                                      <p:cBhvr>
                                        <p:cTn id="34" dur="1" fill="hold">
                                          <p:stCondLst>
                                            <p:cond delay="0"/>
                                          </p:stCondLst>
                                        </p:cTn>
                                        <p:tgtEl>
                                          <p:spTgt spid="80902">
                                            <p:txEl>
                                              <p:pRg st="4" end="4"/>
                                            </p:txEl>
                                          </p:spTgt>
                                        </p:tgtEl>
                                        <p:attrNameLst>
                                          <p:attrName>style.visibility</p:attrName>
                                        </p:attrNameLst>
                                      </p:cBhvr>
                                      <p:to>
                                        <p:strVal val="visible"/>
                                      </p:to>
                                    </p:set>
                                    <p:anim calcmode="lin" valueType="num">
                                      <p:cBhvr>
                                        <p:cTn id="35" dur="1000" fill="hold"/>
                                        <p:tgtEl>
                                          <p:spTgt spid="80902">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8090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8090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iterate type="lt">
                                    <p:tmPct val="0"/>
                                  </p:iterate>
                                  <p:childTnLst>
                                    <p:set>
                                      <p:cBhvr>
                                        <p:cTn id="41" dur="1" fill="hold">
                                          <p:stCondLst>
                                            <p:cond delay="0"/>
                                          </p:stCondLst>
                                        </p:cTn>
                                        <p:tgtEl>
                                          <p:spTgt spid="80902">
                                            <p:txEl>
                                              <p:pRg st="5" end="5"/>
                                            </p:txEl>
                                          </p:spTgt>
                                        </p:tgtEl>
                                        <p:attrNameLst>
                                          <p:attrName>style.visibility</p:attrName>
                                        </p:attrNameLst>
                                      </p:cBhvr>
                                      <p:to>
                                        <p:strVal val="visible"/>
                                      </p:to>
                                    </p:set>
                                    <p:anim calcmode="lin" valueType="num">
                                      <p:cBhvr>
                                        <p:cTn id="42" dur="1000" fill="hold"/>
                                        <p:tgtEl>
                                          <p:spTgt spid="80902">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8090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80902">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iterate type="lt">
                                    <p:tmPct val="0"/>
                                  </p:iterate>
                                  <p:childTnLst>
                                    <p:set>
                                      <p:cBhvr>
                                        <p:cTn id="48" dur="1" fill="hold">
                                          <p:stCondLst>
                                            <p:cond delay="0"/>
                                          </p:stCondLst>
                                        </p:cTn>
                                        <p:tgtEl>
                                          <p:spTgt spid="80902">
                                            <p:txEl>
                                              <p:pRg st="6" end="6"/>
                                            </p:txEl>
                                          </p:spTgt>
                                        </p:tgtEl>
                                        <p:attrNameLst>
                                          <p:attrName>style.visibility</p:attrName>
                                        </p:attrNameLst>
                                      </p:cBhvr>
                                      <p:to>
                                        <p:strVal val="visible"/>
                                      </p:to>
                                    </p:set>
                                    <p:anim calcmode="lin" valueType="num">
                                      <p:cBhvr>
                                        <p:cTn id="49" dur="1000" fill="hold"/>
                                        <p:tgtEl>
                                          <p:spTgt spid="80902">
                                            <p:txEl>
                                              <p:pRg st="6" end="6"/>
                                            </p:txEl>
                                          </p:spTgt>
                                        </p:tgtEl>
                                        <p:attrNameLst>
                                          <p:attrName>ppt_x</p:attrName>
                                        </p:attrNameLst>
                                      </p:cBhvr>
                                      <p:tavLst>
                                        <p:tav tm="0">
                                          <p:val>
                                            <p:strVal val="#ppt_x-.2"/>
                                          </p:val>
                                        </p:tav>
                                        <p:tav tm="100000">
                                          <p:val>
                                            <p:strVal val="#ppt_x"/>
                                          </p:val>
                                        </p:tav>
                                      </p:tavLst>
                                    </p:anim>
                                    <p:anim calcmode="lin" valueType="num">
                                      <p:cBhvr>
                                        <p:cTn id="50" dur="1000" fill="hold"/>
                                        <p:tgtEl>
                                          <p:spTgt spid="80902">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809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4000" cy="908050"/>
          </a:xfrm>
          <a:prstGeom prst="rect">
            <a:avLst/>
          </a:prstGeom>
          <a:solidFill>
            <a:srgbClr val="AFE3EF"/>
          </a:solidFill>
          <a:ln w="9525">
            <a:noFill/>
            <a:miter lim="800000"/>
            <a:headEnd/>
            <a:tailEnd/>
          </a:ln>
        </p:spPr>
        <p:txBody>
          <a:bodyPr wrap="none" anchor="ctr"/>
          <a:lstStyle/>
          <a:p>
            <a:endParaRPr lang="id-ID"/>
          </a:p>
        </p:txBody>
      </p:sp>
      <p:sp>
        <p:nvSpPr>
          <p:cNvPr id="68612" name="Line 4"/>
          <p:cNvSpPr>
            <a:spLocks noChangeShapeType="1"/>
          </p:cNvSpPr>
          <p:nvPr/>
        </p:nvSpPr>
        <p:spPr bwMode="auto">
          <a:xfrm>
            <a:off x="827088" y="1052513"/>
            <a:ext cx="0" cy="5184775"/>
          </a:xfrm>
          <a:prstGeom prst="line">
            <a:avLst/>
          </a:prstGeom>
          <a:noFill/>
          <a:ln w="38100">
            <a:solidFill>
              <a:srgbClr val="FF00FF"/>
            </a:solidFill>
            <a:round/>
            <a:headEnd/>
            <a:tailEnd/>
          </a:ln>
        </p:spPr>
        <p:txBody>
          <a:bodyPr/>
          <a:lstStyle/>
          <a:p>
            <a:endParaRPr lang="en-US"/>
          </a:p>
        </p:txBody>
      </p:sp>
      <p:sp>
        <p:nvSpPr>
          <p:cNvPr id="102406" name="Rectangle 6"/>
          <p:cNvSpPr>
            <a:spLocks noChangeArrowheads="1"/>
          </p:cNvSpPr>
          <p:nvPr/>
        </p:nvSpPr>
        <p:spPr bwMode="auto">
          <a:xfrm>
            <a:off x="762000" y="914400"/>
            <a:ext cx="7553325" cy="4893647"/>
          </a:xfrm>
          <a:prstGeom prst="rect">
            <a:avLst/>
          </a:prstGeom>
          <a:noFill/>
          <a:ln w="9525">
            <a:noFill/>
            <a:miter lim="800000"/>
            <a:headEnd/>
            <a:tailEnd/>
          </a:ln>
          <a:effectLst/>
        </p:spPr>
        <p:txBody>
          <a:bodyPr wrap="square">
            <a:spAutoFit/>
          </a:bodyPr>
          <a:lstStyle/>
          <a:p>
            <a:pPr marL="342900" indent="-342900">
              <a:defRPr/>
            </a:pP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rPr>
              <a:t>Dalam</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analisis</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sumber</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dan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penggunaan</a:t>
            </a:r>
            <a:r>
              <a:rPr lang="en-US" sz="2400" b="1" dirty="0">
                <a:effectLst>
                  <a:outerShdw blurRad="38100" dist="38100" dir="2700000" algn="tl">
                    <a:srgbClr val="C0C0C0"/>
                  </a:outerShdw>
                </a:effectLst>
                <a:latin typeface="Arial" charset="0"/>
              </a:rPr>
              <a:t> modal </a:t>
            </a:r>
            <a:r>
              <a:rPr lang="en-US" sz="2400" b="1" dirty="0" err="1">
                <a:effectLst>
                  <a:outerShdw blurRad="38100" dist="38100" dir="2700000" algn="tl">
                    <a:srgbClr val="C0C0C0"/>
                  </a:outerShdw>
                </a:effectLst>
                <a:latin typeface="Arial" charset="0"/>
              </a:rPr>
              <a:t>kerja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konsep</a:t>
            </a:r>
            <a:r>
              <a:rPr lang="en-US" sz="2400" b="1" dirty="0">
                <a:effectLst>
                  <a:outerShdw blurRad="38100" dist="38100" dir="2700000" algn="tl">
                    <a:srgbClr val="C0C0C0"/>
                  </a:outerShdw>
                </a:effectLst>
                <a:latin typeface="Arial" charset="0"/>
              </a:rPr>
              <a:t> yang </a:t>
            </a:r>
            <a:r>
              <a:rPr lang="en-US" sz="2400" b="1" dirty="0" err="1">
                <a:effectLst>
                  <a:outerShdw blurRad="38100" dist="38100" dir="2700000" algn="tl">
                    <a:srgbClr val="C0C0C0"/>
                  </a:outerShdw>
                </a:effectLst>
                <a:latin typeface="Arial" charset="0"/>
              </a:rPr>
              <a:t>digunakan</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adalah</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konsep</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kualitatif</a:t>
            </a:r>
            <a:endParaRPr lang="en-US" sz="2400" b="1" dirty="0">
              <a:effectLst>
                <a:outerShdw blurRad="38100" dist="38100" dir="2700000" algn="tl">
                  <a:srgbClr val="C0C0C0"/>
                </a:outerShdw>
              </a:effectLst>
              <a:latin typeface="Arial" charset="0"/>
            </a:endParaRPr>
          </a:p>
          <a:p>
            <a:pPr marL="342900" indent="-342900">
              <a:defRPr/>
            </a:pPr>
            <a:endParaRPr lang="en-US" sz="2400" b="1" dirty="0">
              <a:effectLst>
                <a:outerShdw blurRad="38100" dist="38100" dir="2700000" algn="tl">
                  <a:srgbClr val="C0C0C0"/>
                </a:outerShdw>
              </a:effectLst>
              <a:latin typeface="Arial" charset="0"/>
            </a:endParaRPr>
          </a:p>
          <a:p>
            <a:pPr marL="342900" indent="-342900">
              <a:buFont typeface="Wingdings" pitchFamily="2" charset="2"/>
              <a:buChar char="à"/>
              <a:defRPr/>
            </a:pPr>
            <a:r>
              <a:rPr lang="en-US" sz="2400" b="1" dirty="0" err="1">
                <a:effectLst>
                  <a:outerShdw blurRad="38100" dist="38100" dir="2700000" algn="tl">
                    <a:srgbClr val="C0C0C0"/>
                  </a:outerShdw>
                </a:effectLst>
                <a:latin typeface="Arial" charset="0"/>
                <a:sym typeface="Wingdings" pitchFamily="2" charset="2"/>
              </a:rPr>
              <a:t>Akibatnya</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perubahan</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pada</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elemen</a:t>
            </a:r>
            <a:r>
              <a:rPr lang="en-US" sz="2400" b="1" dirty="0">
                <a:effectLst>
                  <a:outerShdw blurRad="38100" dist="38100" dir="2700000" algn="tl">
                    <a:srgbClr val="C0C0C0"/>
                  </a:outerShdw>
                </a:effectLst>
                <a:latin typeface="Arial" charset="0"/>
                <a:sym typeface="Wingdings" pitchFamily="2" charset="2"/>
              </a:rPr>
              <a:t> modal </a:t>
            </a:r>
            <a:r>
              <a:rPr lang="en-US" sz="2400" b="1" dirty="0" err="1">
                <a:effectLst>
                  <a:outerShdw blurRad="38100" dist="38100" dir="2700000" algn="tl">
                    <a:srgbClr val="C0C0C0"/>
                  </a:outerShdw>
                </a:effectLst>
                <a:latin typeface="Arial" charset="0"/>
                <a:sym typeface="Wingdings" pitchFamily="2" charset="2"/>
              </a:rPr>
              <a:t>kerja</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tidak</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akan</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merubah</a:t>
            </a:r>
            <a:r>
              <a:rPr lang="en-US" sz="2400" b="1" dirty="0">
                <a:effectLst>
                  <a:outerShdw blurRad="38100" dist="38100" dir="2700000" algn="tl">
                    <a:srgbClr val="C0C0C0"/>
                  </a:outerShdw>
                </a:effectLst>
                <a:latin typeface="Arial" charset="0"/>
                <a:sym typeface="Wingdings" pitchFamily="2" charset="2"/>
              </a:rPr>
              <a:t> </a:t>
            </a:r>
            <a:r>
              <a:rPr lang="en-US" sz="2400" b="1" dirty="0" err="1">
                <a:effectLst>
                  <a:outerShdw blurRad="38100" dist="38100" dir="2700000" algn="tl">
                    <a:srgbClr val="C0C0C0"/>
                  </a:outerShdw>
                </a:effectLst>
                <a:latin typeface="Arial" charset="0"/>
                <a:sym typeface="Wingdings" pitchFamily="2" charset="2"/>
              </a:rPr>
              <a:t>besarnya</a:t>
            </a:r>
            <a:r>
              <a:rPr lang="en-US" sz="2400" b="1" dirty="0">
                <a:effectLst>
                  <a:outerShdw blurRad="38100" dist="38100" dir="2700000" algn="tl">
                    <a:srgbClr val="C0C0C0"/>
                  </a:outerShdw>
                </a:effectLst>
                <a:latin typeface="Arial" charset="0"/>
                <a:sym typeface="Wingdings" pitchFamily="2" charset="2"/>
              </a:rPr>
              <a:t> modal </a:t>
            </a:r>
            <a:r>
              <a:rPr lang="en-US" sz="2400" b="1" dirty="0" err="1">
                <a:effectLst>
                  <a:outerShdw blurRad="38100" dist="38100" dir="2700000" algn="tl">
                    <a:srgbClr val="C0C0C0"/>
                  </a:outerShdw>
                </a:effectLst>
                <a:latin typeface="Arial" charset="0"/>
                <a:sym typeface="Wingdings" pitchFamily="2" charset="2"/>
              </a:rPr>
              <a:t>kerja</a:t>
            </a:r>
            <a:endParaRPr lang="en-US" sz="2400" b="1" dirty="0">
              <a:effectLst>
                <a:outerShdw blurRad="38100" dist="38100" dir="2700000" algn="tl">
                  <a:srgbClr val="C0C0C0"/>
                </a:outerShdw>
              </a:effectLst>
              <a:latin typeface="Arial" charset="0"/>
              <a:sym typeface="Wingdings" pitchFamily="2" charset="2"/>
            </a:endParaRPr>
          </a:p>
          <a:p>
            <a:pPr marL="342900" indent="-342900">
              <a:buFont typeface="Wingdings" pitchFamily="2" charset="2"/>
              <a:buNone/>
              <a:defRPr/>
            </a:pPr>
            <a:endParaRPr lang="en-US" sz="2400" b="1" dirty="0">
              <a:effectLst>
                <a:outerShdw blurRad="38100" dist="38100" dir="2700000" algn="tl">
                  <a:srgbClr val="C0C0C0"/>
                </a:outerShdw>
              </a:effectLst>
              <a:latin typeface="Arial" charset="0"/>
            </a:endParaRPr>
          </a:p>
          <a:p>
            <a:pPr marL="342900" indent="-342900">
              <a:buFont typeface="Wingdings" pitchFamily="2" charset="2"/>
              <a:buNone/>
              <a:defRPr/>
            </a:pPr>
            <a:r>
              <a:rPr lang="en-US" sz="2400" b="1" dirty="0">
                <a:effectLst>
                  <a:outerShdw blurRad="38100" dist="38100" dir="2700000" algn="tl">
                    <a:srgbClr val="C0C0C0"/>
                  </a:outerShdw>
                </a:effectLst>
                <a:latin typeface="Arial" charset="0"/>
              </a:rPr>
              <a:t>FAKTOR-FAKTOR YANG MEMPERBESAR MK</a:t>
            </a:r>
          </a:p>
          <a:p>
            <a:pPr marL="342900" indent="-342900">
              <a:buFont typeface="Wingdings" pitchFamily="2" charset="2"/>
              <a:buChar char="ü"/>
              <a:defRPr/>
            </a:pPr>
            <a:r>
              <a:rPr lang="en-US" sz="2400" b="1" dirty="0" err="1">
                <a:effectLst>
                  <a:outerShdw blurRad="38100" dist="38100" dir="2700000" algn="tl">
                    <a:srgbClr val="C0C0C0"/>
                  </a:outerShdw>
                </a:effectLst>
                <a:latin typeface="Arial" charset="0"/>
              </a:rPr>
              <a:t>Berkurangnya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Aktiva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Tetap</a:t>
            </a:r>
            <a:endParaRPr lang="en-US" sz="24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400" b="1" dirty="0" err="1">
                <a:effectLst>
                  <a:outerShdw blurRad="38100" dist="38100" dir="2700000" algn="tl">
                    <a:srgbClr val="C0C0C0"/>
                  </a:outerShdw>
                </a:effectLst>
                <a:latin typeface="Arial" charset="0"/>
              </a:rPr>
              <a:t>Bertambahnya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Hutang</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Jk</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Panjang</a:t>
            </a:r>
            <a:endParaRPr lang="en-US" sz="24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400" b="1" dirty="0" err="1">
                <a:effectLst>
                  <a:outerShdw blurRad="38100" dist="38100" dir="2700000" algn="tl">
                    <a:srgbClr val="C0C0C0"/>
                  </a:outerShdw>
                </a:effectLst>
                <a:latin typeface="Arial" charset="0"/>
              </a:rPr>
              <a:t>Bertambahnya</a:t>
            </a:r>
            <a:r>
              <a:rPr lang="en-US" sz="2400" b="1" dirty="0">
                <a:effectLst>
                  <a:outerShdw blurRad="38100" dist="38100" dir="2700000" algn="tl">
                    <a:srgbClr val="C0C0C0"/>
                  </a:outerShdw>
                </a:effectLst>
                <a:latin typeface="Arial" charset="0"/>
              </a:rPr>
              <a:t> Modal</a:t>
            </a:r>
          </a:p>
          <a:p>
            <a:pPr marL="342900" indent="-342900">
              <a:buFont typeface="Wingdings" pitchFamily="2" charset="2"/>
              <a:buChar char="ü"/>
              <a:defRPr/>
            </a:pPr>
            <a:r>
              <a:rPr lang="en-US" sz="2400" b="1" dirty="0" err="1">
                <a:effectLst>
                  <a:outerShdw blurRad="38100" dist="38100" dir="2700000" algn="tl">
                    <a:srgbClr val="C0C0C0"/>
                  </a:outerShdw>
                </a:effectLst>
                <a:latin typeface="Arial" charset="0"/>
              </a:rPr>
              <a:t>Keuntungan</a:t>
            </a:r>
            <a:r>
              <a:rPr lang="en-US" sz="2400" b="1" dirty="0">
                <a:effectLst>
                  <a:outerShdw blurRad="38100" dist="38100" dir="2700000" algn="tl">
                    <a:srgbClr val="C0C0C0"/>
                  </a:outerShdw>
                </a:effectLst>
                <a:latin typeface="Arial" charset="0"/>
              </a:rPr>
              <a:t> yang </a:t>
            </a:r>
            <a:r>
              <a:rPr lang="en-US" sz="2400" b="1" dirty="0" err="1">
                <a:effectLst>
                  <a:outerShdw blurRad="38100" dist="38100" dir="2700000" algn="tl">
                    <a:srgbClr val="C0C0C0"/>
                  </a:outerShdw>
                </a:effectLst>
                <a:latin typeface="Arial" charset="0"/>
              </a:rPr>
              <a:t>diperoleh</a:t>
            </a:r>
            <a:endParaRPr lang="en-US" sz="24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400" b="1" dirty="0" err="1">
                <a:effectLst>
                  <a:outerShdw blurRad="38100" dist="38100" dir="2700000" algn="tl">
                    <a:srgbClr val="C0C0C0"/>
                  </a:outerShdw>
                </a:effectLst>
                <a:latin typeface="Arial" charset="0"/>
              </a:rPr>
              <a:t>Bertambahnya</a:t>
            </a:r>
            <a:r>
              <a:rPr lang="en-US" sz="2400" b="1" dirty="0">
                <a:effectLst>
                  <a:outerShdw blurRad="38100" dist="38100" dir="2700000" algn="tl">
                    <a:srgbClr val="C0C0C0"/>
                  </a:outerShdw>
                </a:effectLst>
                <a:latin typeface="Arial" charset="0"/>
              </a:rPr>
              <a:t> </a:t>
            </a:r>
            <a:r>
              <a:rPr lang="en-US" sz="2400" b="1" dirty="0" err="1">
                <a:effectLst>
                  <a:outerShdw blurRad="38100" dist="38100" dir="2700000" algn="tl">
                    <a:srgbClr val="C0C0C0"/>
                  </a:outerShdw>
                </a:effectLst>
                <a:latin typeface="Arial" charset="0"/>
              </a:rPr>
              <a:t>penyusutan</a:t>
            </a:r>
            <a:endParaRPr lang="en-US" sz="2400" b="1" dirty="0">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iterate type="lt">
                                    <p:tmPct val="0"/>
                                  </p:iterate>
                                  <p:childTnLst>
                                    <p:set>
                                      <p:cBhvr>
                                        <p:cTn id="6" dur="1" fill="hold">
                                          <p:stCondLst>
                                            <p:cond delay="0"/>
                                          </p:stCondLst>
                                        </p:cTn>
                                        <p:tgtEl>
                                          <p:spTgt spid="102406">
                                            <p:txEl>
                                              <p:pRg st="0" end="0"/>
                                            </p:txEl>
                                          </p:spTgt>
                                        </p:tgtEl>
                                        <p:attrNameLst>
                                          <p:attrName>style.visibility</p:attrName>
                                        </p:attrNameLst>
                                      </p:cBhvr>
                                      <p:to>
                                        <p:strVal val="visible"/>
                                      </p:to>
                                    </p:set>
                                    <p:anim calcmode="lin" valueType="num">
                                      <p:cBhvr>
                                        <p:cTn id="7" dur="1000" fill="hold"/>
                                        <p:tgtEl>
                                          <p:spTgt spid="1024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24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40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iterate type="lt">
                                    <p:tmPct val="0"/>
                                  </p:iterate>
                                  <p:childTnLst>
                                    <p:set>
                                      <p:cBhvr>
                                        <p:cTn id="13" dur="1" fill="hold">
                                          <p:stCondLst>
                                            <p:cond delay="0"/>
                                          </p:stCondLst>
                                        </p:cTn>
                                        <p:tgtEl>
                                          <p:spTgt spid="102406">
                                            <p:txEl>
                                              <p:pRg st="2" end="2"/>
                                            </p:txEl>
                                          </p:spTgt>
                                        </p:tgtEl>
                                        <p:attrNameLst>
                                          <p:attrName>style.visibility</p:attrName>
                                        </p:attrNameLst>
                                      </p:cBhvr>
                                      <p:to>
                                        <p:strVal val="visible"/>
                                      </p:to>
                                    </p:set>
                                    <p:anim calcmode="lin" valueType="num">
                                      <p:cBhvr>
                                        <p:cTn id="14" dur="1000" fill="hold"/>
                                        <p:tgtEl>
                                          <p:spTgt spid="10240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024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240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iterate type="lt">
                                    <p:tmPct val="0"/>
                                  </p:iterate>
                                  <p:childTnLst>
                                    <p:set>
                                      <p:cBhvr>
                                        <p:cTn id="20" dur="1" fill="hold">
                                          <p:stCondLst>
                                            <p:cond delay="0"/>
                                          </p:stCondLst>
                                        </p:cTn>
                                        <p:tgtEl>
                                          <p:spTgt spid="102406">
                                            <p:txEl>
                                              <p:pRg st="4" end="4"/>
                                            </p:txEl>
                                          </p:spTgt>
                                        </p:tgtEl>
                                        <p:attrNameLst>
                                          <p:attrName>style.visibility</p:attrName>
                                        </p:attrNameLst>
                                      </p:cBhvr>
                                      <p:to>
                                        <p:strVal val="visible"/>
                                      </p:to>
                                    </p:set>
                                    <p:anim calcmode="lin" valueType="num">
                                      <p:cBhvr>
                                        <p:cTn id="21" dur="1000" fill="hold"/>
                                        <p:tgtEl>
                                          <p:spTgt spid="102406">
                                            <p:txEl>
                                              <p:pRg st="4" end="4"/>
                                            </p:txEl>
                                          </p:spTgt>
                                        </p:tgtEl>
                                        <p:attrNameLst>
                                          <p:attrName>ppt_x</p:attrName>
                                        </p:attrNameLst>
                                      </p:cBhvr>
                                      <p:tavLst>
                                        <p:tav tm="0">
                                          <p:val>
                                            <p:strVal val="#ppt_x-.2"/>
                                          </p:val>
                                        </p:tav>
                                        <p:tav tm="100000">
                                          <p:val>
                                            <p:strVal val="#ppt_x"/>
                                          </p:val>
                                        </p:tav>
                                      </p:tavLst>
                                    </p:anim>
                                    <p:anim calcmode="lin" valueType="num">
                                      <p:cBhvr>
                                        <p:cTn id="22" dur="1000" fill="hold"/>
                                        <p:tgtEl>
                                          <p:spTgt spid="102406">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240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iterate type="lt">
                                    <p:tmPct val="0"/>
                                  </p:iterate>
                                  <p:childTnLst>
                                    <p:set>
                                      <p:cBhvr>
                                        <p:cTn id="27" dur="1" fill="hold">
                                          <p:stCondLst>
                                            <p:cond delay="0"/>
                                          </p:stCondLst>
                                        </p:cTn>
                                        <p:tgtEl>
                                          <p:spTgt spid="102406">
                                            <p:txEl>
                                              <p:pRg st="5" end="5"/>
                                            </p:txEl>
                                          </p:spTgt>
                                        </p:tgtEl>
                                        <p:attrNameLst>
                                          <p:attrName>style.visibility</p:attrName>
                                        </p:attrNameLst>
                                      </p:cBhvr>
                                      <p:to>
                                        <p:strVal val="visible"/>
                                      </p:to>
                                    </p:set>
                                    <p:anim calcmode="lin" valueType="num">
                                      <p:cBhvr>
                                        <p:cTn id="28" dur="1000" fill="hold"/>
                                        <p:tgtEl>
                                          <p:spTgt spid="102406">
                                            <p:txEl>
                                              <p:pRg st="5" end="5"/>
                                            </p:txEl>
                                          </p:spTgt>
                                        </p:tgtEl>
                                        <p:attrNameLst>
                                          <p:attrName>ppt_x</p:attrName>
                                        </p:attrNameLst>
                                      </p:cBhvr>
                                      <p:tavLst>
                                        <p:tav tm="0">
                                          <p:val>
                                            <p:strVal val="#ppt_x-.2"/>
                                          </p:val>
                                        </p:tav>
                                        <p:tav tm="100000">
                                          <p:val>
                                            <p:strVal val="#ppt_x"/>
                                          </p:val>
                                        </p:tav>
                                      </p:tavLst>
                                    </p:anim>
                                    <p:anim calcmode="lin" valueType="num">
                                      <p:cBhvr>
                                        <p:cTn id="29" dur="1000" fill="hold"/>
                                        <p:tgtEl>
                                          <p:spTgt spid="102406">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240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iterate type="lt">
                                    <p:tmPct val="0"/>
                                  </p:iterate>
                                  <p:childTnLst>
                                    <p:set>
                                      <p:cBhvr>
                                        <p:cTn id="34" dur="1" fill="hold">
                                          <p:stCondLst>
                                            <p:cond delay="0"/>
                                          </p:stCondLst>
                                        </p:cTn>
                                        <p:tgtEl>
                                          <p:spTgt spid="102406">
                                            <p:txEl>
                                              <p:pRg st="6" end="6"/>
                                            </p:txEl>
                                          </p:spTgt>
                                        </p:tgtEl>
                                        <p:attrNameLst>
                                          <p:attrName>style.visibility</p:attrName>
                                        </p:attrNameLst>
                                      </p:cBhvr>
                                      <p:to>
                                        <p:strVal val="visible"/>
                                      </p:to>
                                    </p:set>
                                    <p:anim calcmode="lin" valueType="num">
                                      <p:cBhvr>
                                        <p:cTn id="35" dur="1000" fill="hold"/>
                                        <p:tgtEl>
                                          <p:spTgt spid="102406">
                                            <p:txEl>
                                              <p:pRg st="6" end="6"/>
                                            </p:txEl>
                                          </p:spTgt>
                                        </p:tgtEl>
                                        <p:attrNameLst>
                                          <p:attrName>ppt_x</p:attrName>
                                        </p:attrNameLst>
                                      </p:cBhvr>
                                      <p:tavLst>
                                        <p:tav tm="0">
                                          <p:val>
                                            <p:strVal val="#ppt_x-.2"/>
                                          </p:val>
                                        </p:tav>
                                        <p:tav tm="100000">
                                          <p:val>
                                            <p:strVal val="#ppt_x"/>
                                          </p:val>
                                        </p:tav>
                                      </p:tavLst>
                                    </p:anim>
                                    <p:anim calcmode="lin" valueType="num">
                                      <p:cBhvr>
                                        <p:cTn id="36" dur="1000" fill="hold"/>
                                        <p:tgtEl>
                                          <p:spTgt spid="102406">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24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iterate type="lt">
                                    <p:tmPct val="0"/>
                                  </p:iterate>
                                  <p:childTnLst>
                                    <p:set>
                                      <p:cBhvr>
                                        <p:cTn id="41" dur="1" fill="hold">
                                          <p:stCondLst>
                                            <p:cond delay="0"/>
                                          </p:stCondLst>
                                        </p:cTn>
                                        <p:tgtEl>
                                          <p:spTgt spid="102406">
                                            <p:txEl>
                                              <p:pRg st="7" end="7"/>
                                            </p:txEl>
                                          </p:spTgt>
                                        </p:tgtEl>
                                        <p:attrNameLst>
                                          <p:attrName>style.visibility</p:attrName>
                                        </p:attrNameLst>
                                      </p:cBhvr>
                                      <p:to>
                                        <p:strVal val="visible"/>
                                      </p:to>
                                    </p:set>
                                    <p:anim calcmode="lin" valueType="num">
                                      <p:cBhvr>
                                        <p:cTn id="42" dur="1000" fill="hold"/>
                                        <p:tgtEl>
                                          <p:spTgt spid="102406">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102406">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2406">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9" presetClass="entr" presetSubtype="0" fill="hold" nodeType="clickEffect">
                                  <p:stCondLst>
                                    <p:cond delay="0"/>
                                  </p:stCondLst>
                                  <p:iterate type="lt">
                                    <p:tmPct val="0"/>
                                  </p:iterate>
                                  <p:childTnLst>
                                    <p:set>
                                      <p:cBhvr>
                                        <p:cTn id="48" dur="1" fill="hold">
                                          <p:stCondLst>
                                            <p:cond delay="0"/>
                                          </p:stCondLst>
                                        </p:cTn>
                                        <p:tgtEl>
                                          <p:spTgt spid="102406">
                                            <p:txEl>
                                              <p:pRg st="8" end="8"/>
                                            </p:txEl>
                                          </p:spTgt>
                                        </p:tgtEl>
                                        <p:attrNameLst>
                                          <p:attrName>style.visibility</p:attrName>
                                        </p:attrNameLst>
                                      </p:cBhvr>
                                      <p:to>
                                        <p:strVal val="visible"/>
                                      </p:to>
                                    </p:set>
                                    <p:anim calcmode="lin" valueType="num">
                                      <p:cBhvr>
                                        <p:cTn id="49" dur="1000" fill="hold"/>
                                        <p:tgtEl>
                                          <p:spTgt spid="102406">
                                            <p:txEl>
                                              <p:pRg st="8" end="8"/>
                                            </p:txEl>
                                          </p:spTgt>
                                        </p:tgtEl>
                                        <p:attrNameLst>
                                          <p:attrName>ppt_x</p:attrName>
                                        </p:attrNameLst>
                                      </p:cBhvr>
                                      <p:tavLst>
                                        <p:tav tm="0">
                                          <p:val>
                                            <p:strVal val="#ppt_x-.2"/>
                                          </p:val>
                                        </p:tav>
                                        <p:tav tm="100000">
                                          <p:val>
                                            <p:strVal val="#ppt_x"/>
                                          </p:val>
                                        </p:tav>
                                      </p:tavLst>
                                    </p:anim>
                                    <p:anim calcmode="lin" valueType="num">
                                      <p:cBhvr>
                                        <p:cTn id="50" dur="1000" fill="hold"/>
                                        <p:tgtEl>
                                          <p:spTgt spid="102406">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102406">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iterate type="lt">
                                    <p:tmPct val="0"/>
                                  </p:iterate>
                                  <p:childTnLst>
                                    <p:set>
                                      <p:cBhvr>
                                        <p:cTn id="55" dur="1" fill="hold">
                                          <p:stCondLst>
                                            <p:cond delay="0"/>
                                          </p:stCondLst>
                                        </p:cTn>
                                        <p:tgtEl>
                                          <p:spTgt spid="102406">
                                            <p:txEl>
                                              <p:pRg st="9" end="9"/>
                                            </p:txEl>
                                          </p:spTgt>
                                        </p:tgtEl>
                                        <p:attrNameLst>
                                          <p:attrName>style.visibility</p:attrName>
                                        </p:attrNameLst>
                                      </p:cBhvr>
                                      <p:to>
                                        <p:strVal val="visible"/>
                                      </p:to>
                                    </p:set>
                                    <p:anim calcmode="lin" valueType="num">
                                      <p:cBhvr>
                                        <p:cTn id="56" dur="1000" fill="hold"/>
                                        <p:tgtEl>
                                          <p:spTgt spid="102406">
                                            <p:txEl>
                                              <p:pRg st="9" end="9"/>
                                            </p:txEl>
                                          </p:spTgt>
                                        </p:tgtEl>
                                        <p:attrNameLst>
                                          <p:attrName>ppt_x</p:attrName>
                                        </p:attrNameLst>
                                      </p:cBhvr>
                                      <p:tavLst>
                                        <p:tav tm="0">
                                          <p:val>
                                            <p:strVal val="#ppt_x-.2"/>
                                          </p:val>
                                        </p:tav>
                                        <p:tav tm="100000">
                                          <p:val>
                                            <p:strVal val="#ppt_x"/>
                                          </p:val>
                                        </p:tav>
                                      </p:tavLst>
                                    </p:anim>
                                    <p:anim calcmode="lin" valueType="num">
                                      <p:cBhvr>
                                        <p:cTn id="57" dur="1000" fill="hold"/>
                                        <p:tgtEl>
                                          <p:spTgt spid="102406">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0240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908050"/>
          </a:xfrm>
          <a:prstGeom prst="rect">
            <a:avLst/>
          </a:prstGeom>
          <a:solidFill>
            <a:srgbClr val="AFE3EF"/>
          </a:solidFill>
          <a:ln w="9525">
            <a:noFill/>
            <a:miter lim="800000"/>
            <a:headEnd/>
            <a:tailEnd/>
          </a:ln>
        </p:spPr>
        <p:txBody>
          <a:bodyPr wrap="none" anchor="ctr"/>
          <a:lstStyle/>
          <a:p>
            <a:endParaRPr lang="id-ID"/>
          </a:p>
        </p:txBody>
      </p:sp>
      <p:sp>
        <p:nvSpPr>
          <p:cNvPr id="70660" name="Line 4"/>
          <p:cNvSpPr>
            <a:spLocks noChangeShapeType="1"/>
          </p:cNvSpPr>
          <p:nvPr/>
        </p:nvSpPr>
        <p:spPr bwMode="auto">
          <a:xfrm>
            <a:off x="827088" y="1052513"/>
            <a:ext cx="0" cy="5184775"/>
          </a:xfrm>
          <a:prstGeom prst="line">
            <a:avLst/>
          </a:prstGeom>
          <a:noFill/>
          <a:ln w="38100">
            <a:solidFill>
              <a:srgbClr val="FF00FF"/>
            </a:solidFill>
            <a:round/>
            <a:headEnd/>
            <a:tailEnd/>
          </a:ln>
        </p:spPr>
        <p:txBody>
          <a:bodyPr/>
          <a:lstStyle/>
          <a:p>
            <a:endParaRPr lang="en-US"/>
          </a:p>
        </p:txBody>
      </p:sp>
      <p:sp>
        <p:nvSpPr>
          <p:cNvPr id="106502" name="Rectangle 6"/>
          <p:cNvSpPr>
            <a:spLocks noChangeArrowheads="1"/>
          </p:cNvSpPr>
          <p:nvPr/>
        </p:nvSpPr>
        <p:spPr bwMode="auto">
          <a:xfrm>
            <a:off x="1258888" y="990600"/>
            <a:ext cx="7056437" cy="3108543"/>
          </a:xfrm>
          <a:prstGeom prst="rect">
            <a:avLst/>
          </a:prstGeom>
          <a:noFill/>
          <a:ln w="9525">
            <a:noFill/>
            <a:miter lim="800000"/>
            <a:headEnd/>
            <a:tailEnd/>
          </a:ln>
          <a:effectLst/>
        </p:spPr>
        <p:txBody>
          <a:bodyPr wrap="square">
            <a:spAutoFit/>
          </a:bodyPr>
          <a:lstStyle/>
          <a:p>
            <a:pPr marL="342900" indent="-342900">
              <a:buFont typeface="Wingdings" pitchFamily="2" charset="2"/>
              <a:buNone/>
              <a:defRPr/>
            </a:pPr>
            <a:r>
              <a:rPr lang="en-US" sz="2800" b="1" dirty="0">
                <a:effectLst>
                  <a:outerShdw blurRad="38100" dist="38100" dir="2700000" algn="tl">
                    <a:srgbClr val="C0C0C0"/>
                  </a:outerShdw>
                </a:effectLst>
                <a:latin typeface="Arial" charset="0"/>
              </a:rPr>
              <a:t>FAKTOR-FAKTOR YANG MEMPERKECIL MK</a:t>
            </a:r>
          </a:p>
          <a:p>
            <a:pPr marL="342900" indent="-342900">
              <a:buFont typeface="Wingdings" pitchFamily="2" charset="2"/>
              <a:buChar char="ü"/>
              <a:defRPr/>
            </a:pPr>
            <a:r>
              <a:rPr lang="en-US" sz="2800" b="1" dirty="0" err="1">
                <a:effectLst>
                  <a:outerShdw blurRad="38100" dist="38100" dir="2700000" algn="tl">
                    <a:srgbClr val="C0C0C0"/>
                  </a:outerShdw>
                </a:effectLst>
                <a:latin typeface="Arial" charset="0"/>
              </a:rPr>
              <a:t>Bertambahnya</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Aktiva</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Tetap</a:t>
            </a:r>
            <a:endParaRPr lang="en-US" sz="28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800" b="1" dirty="0" err="1">
                <a:effectLst>
                  <a:outerShdw blurRad="38100" dist="38100" dir="2700000" algn="tl">
                    <a:srgbClr val="C0C0C0"/>
                  </a:outerShdw>
                </a:effectLst>
                <a:latin typeface="Arial" charset="0"/>
              </a:rPr>
              <a:t>Berkurangnya</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Hutang</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Jk</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Panjang</a:t>
            </a:r>
            <a:endParaRPr lang="en-US" sz="28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800" b="1" dirty="0" err="1">
                <a:effectLst>
                  <a:outerShdw blurRad="38100" dist="38100" dir="2700000" algn="tl">
                    <a:srgbClr val="C0C0C0"/>
                  </a:outerShdw>
                </a:effectLst>
                <a:latin typeface="Arial" charset="0"/>
              </a:rPr>
              <a:t>Berkurangnyanya</a:t>
            </a:r>
            <a:r>
              <a:rPr lang="en-US" sz="2800" b="1" dirty="0">
                <a:effectLst>
                  <a:outerShdw blurRad="38100" dist="38100" dir="2700000" algn="tl">
                    <a:srgbClr val="C0C0C0"/>
                  </a:outerShdw>
                </a:effectLst>
                <a:latin typeface="Arial" charset="0"/>
              </a:rPr>
              <a:t> Modal</a:t>
            </a:r>
          </a:p>
          <a:p>
            <a:pPr marL="342900" indent="-342900">
              <a:buFont typeface="Wingdings" pitchFamily="2" charset="2"/>
              <a:buChar char="ü"/>
              <a:defRPr/>
            </a:pPr>
            <a:r>
              <a:rPr lang="en-US" sz="2800" b="1" dirty="0" err="1">
                <a:effectLst>
                  <a:outerShdw blurRad="38100" dist="38100" dir="2700000" algn="tl">
                    <a:srgbClr val="C0C0C0"/>
                  </a:outerShdw>
                </a:effectLst>
                <a:latin typeface="Arial" charset="0"/>
              </a:rPr>
              <a:t>Kerugian</a:t>
            </a:r>
            <a:r>
              <a:rPr lang="en-US" sz="2800" b="1" dirty="0">
                <a:effectLst>
                  <a:outerShdw blurRad="38100" dist="38100" dir="2700000" algn="tl">
                    <a:srgbClr val="C0C0C0"/>
                  </a:outerShdw>
                </a:effectLst>
                <a:latin typeface="Arial" charset="0"/>
              </a:rPr>
              <a:t> yang </a:t>
            </a:r>
            <a:r>
              <a:rPr lang="en-US" sz="2800" b="1" dirty="0" err="1">
                <a:effectLst>
                  <a:outerShdw blurRad="38100" dist="38100" dir="2700000" algn="tl">
                    <a:srgbClr val="C0C0C0"/>
                  </a:outerShdw>
                </a:effectLst>
                <a:latin typeface="Arial" charset="0"/>
              </a:rPr>
              <a:t>diderita</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perusahaan</a:t>
            </a:r>
            <a:endParaRPr lang="en-US" sz="2800" b="1" dirty="0">
              <a:effectLst>
                <a:outerShdw blurRad="38100" dist="38100" dir="2700000" algn="tl">
                  <a:srgbClr val="C0C0C0"/>
                </a:outerShdw>
              </a:effectLst>
              <a:latin typeface="Arial" charset="0"/>
            </a:endParaRPr>
          </a:p>
          <a:p>
            <a:pPr marL="342900" indent="-342900">
              <a:buFont typeface="Wingdings" pitchFamily="2" charset="2"/>
              <a:buChar char="ü"/>
              <a:defRPr/>
            </a:pPr>
            <a:r>
              <a:rPr lang="en-US" sz="2800" b="1" dirty="0" err="1">
                <a:effectLst>
                  <a:outerShdw blurRad="38100" dist="38100" dir="2700000" algn="tl">
                    <a:srgbClr val="C0C0C0"/>
                  </a:outerShdw>
                </a:effectLst>
                <a:latin typeface="Arial" charset="0"/>
              </a:rPr>
              <a:t>Pembayaran</a:t>
            </a:r>
            <a:r>
              <a:rPr lang="en-US" sz="2800" b="1" dirty="0">
                <a:effectLst>
                  <a:outerShdw blurRad="38100" dist="38100" dir="2700000" algn="tl">
                    <a:srgbClr val="C0C0C0"/>
                  </a:outerShdw>
                </a:effectLst>
                <a:latin typeface="Arial" charset="0"/>
              </a:rPr>
              <a:t> </a:t>
            </a:r>
            <a:r>
              <a:rPr lang="en-US" sz="2800" b="1" dirty="0" err="1">
                <a:effectLst>
                  <a:outerShdw blurRad="38100" dist="38100" dir="2700000" algn="tl">
                    <a:srgbClr val="C0C0C0"/>
                  </a:outerShdw>
                </a:effectLst>
                <a:latin typeface="Arial" charset="0"/>
              </a:rPr>
              <a:t>dividen</a:t>
            </a:r>
            <a:endParaRPr lang="en-US" sz="2800" b="1" dirty="0">
              <a:effectLst>
                <a:outerShdw blurRad="38100" dist="38100" dir="2700000" algn="tl">
                  <a:srgbClr val="C0C0C0"/>
                </a:outerShdw>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iterate type="lt">
                                    <p:tmPct val="0"/>
                                  </p:iterate>
                                  <p:childTnLst>
                                    <p:set>
                                      <p:cBhvr>
                                        <p:cTn id="6" dur="1" fill="hold">
                                          <p:stCondLst>
                                            <p:cond delay="0"/>
                                          </p:stCondLst>
                                        </p:cTn>
                                        <p:tgtEl>
                                          <p:spTgt spid="106502">
                                            <p:txEl>
                                              <p:pRg st="0" end="0"/>
                                            </p:txEl>
                                          </p:spTgt>
                                        </p:tgtEl>
                                        <p:attrNameLst>
                                          <p:attrName>style.visibility</p:attrName>
                                        </p:attrNameLst>
                                      </p:cBhvr>
                                      <p:to>
                                        <p:strVal val="visible"/>
                                      </p:to>
                                    </p:set>
                                    <p:anim calcmode="lin" valueType="num">
                                      <p:cBhvr>
                                        <p:cTn id="7" dur="1000" fill="hold"/>
                                        <p:tgtEl>
                                          <p:spTgt spid="10650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0650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650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iterate type="lt">
                                    <p:tmPct val="0"/>
                                  </p:iterate>
                                  <p:childTnLst>
                                    <p:set>
                                      <p:cBhvr>
                                        <p:cTn id="13" dur="1" fill="hold">
                                          <p:stCondLst>
                                            <p:cond delay="0"/>
                                          </p:stCondLst>
                                        </p:cTn>
                                        <p:tgtEl>
                                          <p:spTgt spid="106502">
                                            <p:txEl>
                                              <p:pRg st="1" end="1"/>
                                            </p:txEl>
                                          </p:spTgt>
                                        </p:tgtEl>
                                        <p:attrNameLst>
                                          <p:attrName>style.visibility</p:attrName>
                                        </p:attrNameLst>
                                      </p:cBhvr>
                                      <p:to>
                                        <p:strVal val="visible"/>
                                      </p:to>
                                    </p:set>
                                    <p:anim calcmode="lin" valueType="num">
                                      <p:cBhvr>
                                        <p:cTn id="14" dur="1000" fill="hold"/>
                                        <p:tgtEl>
                                          <p:spTgt spid="10650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0650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0650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iterate type="lt">
                                    <p:tmPct val="0"/>
                                  </p:iterate>
                                  <p:childTnLst>
                                    <p:set>
                                      <p:cBhvr>
                                        <p:cTn id="20" dur="1" fill="hold">
                                          <p:stCondLst>
                                            <p:cond delay="0"/>
                                          </p:stCondLst>
                                        </p:cTn>
                                        <p:tgtEl>
                                          <p:spTgt spid="106502">
                                            <p:txEl>
                                              <p:pRg st="2" end="2"/>
                                            </p:txEl>
                                          </p:spTgt>
                                        </p:tgtEl>
                                        <p:attrNameLst>
                                          <p:attrName>style.visibility</p:attrName>
                                        </p:attrNameLst>
                                      </p:cBhvr>
                                      <p:to>
                                        <p:strVal val="visible"/>
                                      </p:to>
                                    </p:set>
                                    <p:anim calcmode="lin" valueType="num">
                                      <p:cBhvr>
                                        <p:cTn id="21" dur="1000" fill="hold"/>
                                        <p:tgtEl>
                                          <p:spTgt spid="106502">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0650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0650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iterate type="lt">
                                    <p:tmPct val="0"/>
                                  </p:iterate>
                                  <p:childTnLst>
                                    <p:set>
                                      <p:cBhvr>
                                        <p:cTn id="27" dur="1" fill="hold">
                                          <p:stCondLst>
                                            <p:cond delay="0"/>
                                          </p:stCondLst>
                                        </p:cTn>
                                        <p:tgtEl>
                                          <p:spTgt spid="106502">
                                            <p:txEl>
                                              <p:pRg st="3" end="3"/>
                                            </p:txEl>
                                          </p:spTgt>
                                        </p:tgtEl>
                                        <p:attrNameLst>
                                          <p:attrName>style.visibility</p:attrName>
                                        </p:attrNameLst>
                                      </p:cBhvr>
                                      <p:to>
                                        <p:strVal val="visible"/>
                                      </p:to>
                                    </p:set>
                                    <p:anim calcmode="lin" valueType="num">
                                      <p:cBhvr>
                                        <p:cTn id="28" dur="1000" fill="hold"/>
                                        <p:tgtEl>
                                          <p:spTgt spid="106502">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0650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0650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0"/>
                                  </p:stCondLst>
                                  <p:iterate type="lt">
                                    <p:tmPct val="0"/>
                                  </p:iterate>
                                  <p:childTnLst>
                                    <p:set>
                                      <p:cBhvr>
                                        <p:cTn id="34" dur="1" fill="hold">
                                          <p:stCondLst>
                                            <p:cond delay="0"/>
                                          </p:stCondLst>
                                        </p:cTn>
                                        <p:tgtEl>
                                          <p:spTgt spid="106502">
                                            <p:txEl>
                                              <p:pRg st="4" end="4"/>
                                            </p:txEl>
                                          </p:spTgt>
                                        </p:tgtEl>
                                        <p:attrNameLst>
                                          <p:attrName>style.visibility</p:attrName>
                                        </p:attrNameLst>
                                      </p:cBhvr>
                                      <p:to>
                                        <p:strVal val="visible"/>
                                      </p:to>
                                    </p:set>
                                    <p:anim calcmode="lin" valueType="num">
                                      <p:cBhvr>
                                        <p:cTn id="35" dur="1000" fill="hold"/>
                                        <p:tgtEl>
                                          <p:spTgt spid="106502">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06502">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0650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iterate type="lt">
                                    <p:tmPct val="0"/>
                                  </p:iterate>
                                  <p:childTnLst>
                                    <p:set>
                                      <p:cBhvr>
                                        <p:cTn id="41" dur="1" fill="hold">
                                          <p:stCondLst>
                                            <p:cond delay="0"/>
                                          </p:stCondLst>
                                        </p:cTn>
                                        <p:tgtEl>
                                          <p:spTgt spid="106502">
                                            <p:txEl>
                                              <p:pRg st="5" end="5"/>
                                            </p:txEl>
                                          </p:spTgt>
                                        </p:tgtEl>
                                        <p:attrNameLst>
                                          <p:attrName>style.visibility</p:attrName>
                                        </p:attrNameLst>
                                      </p:cBhvr>
                                      <p:to>
                                        <p:strVal val="visible"/>
                                      </p:to>
                                    </p:set>
                                    <p:anim calcmode="lin" valueType="num">
                                      <p:cBhvr>
                                        <p:cTn id="42" dur="1000" fill="hold"/>
                                        <p:tgtEl>
                                          <p:spTgt spid="106502">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106502">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065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1219200"/>
          </a:xfrm>
        </p:spPr>
        <p:txBody>
          <a:bodyPr/>
          <a:lstStyle/>
          <a:p>
            <a:r>
              <a:rPr lang="en-US" sz="3600" b="1" smtClean="0"/>
              <a:t>MODAL VENTURA</a:t>
            </a:r>
            <a:r>
              <a:rPr lang="en-US" smtClean="0"/>
              <a:t> </a:t>
            </a:r>
            <a:br>
              <a:rPr lang="en-US" smtClean="0"/>
            </a:br>
            <a:r>
              <a:rPr lang="en-US" sz="3200" b="1" smtClean="0"/>
              <a:t>(VENTURE CAPITAL)</a:t>
            </a:r>
            <a:endParaRPr lang="en-US" smtClean="0"/>
          </a:p>
        </p:txBody>
      </p:sp>
      <p:sp>
        <p:nvSpPr>
          <p:cNvPr id="11267" name="Rectangle 3"/>
          <p:cNvSpPr>
            <a:spLocks noGrp="1" noChangeArrowheads="1"/>
          </p:cNvSpPr>
          <p:nvPr>
            <p:ph type="body" idx="1"/>
          </p:nvPr>
        </p:nvSpPr>
        <p:spPr>
          <a:xfrm>
            <a:off x="685800" y="1524000"/>
            <a:ext cx="7772400" cy="4724400"/>
          </a:xfrm>
        </p:spPr>
        <p:txBody>
          <a:bodyPr>
            <a:normAutofit fontScale="92500" lnSpcReduction="10000"/>
          </a:bodyPr>
          <a:lstStyle/>
          <a:p>
            <a:pPr>
              <a:buFontTx/>
              <a:buNone/>
            </a:pPr>
            <a:r>
              <a:rPr lang="en-US" sz="2800" u="sng" dirty="0" err="1" smtClean="0"/>
              <a:t>Pengertian</a:t>
            </a:r>
            <a:r>
              <a:rPr lang="en-US" sz="2800" u="sng" dirty="0" smtClean="0"/>
              <a:t> :</a:t>
            </a:r>
            <a:endParaRPr lang="en-US" b="1" i="1" u="sng" dirty="0" smtClean="0"/>
          </a:p>
          <a:p>
            <a:pPr algn="just">
              <a:lnSpc>
                <a:spcPct val="90000"/>
              </a:lnSpc>
            </a:pPr>
            <a:r>
              <a:rPr lang="en-US" sz="2800" dirty="0" smtClean="0"/>
              <a:t>Modal Ventura </a:t>
            </a:r>
            <a:r>
              <a:rPr lang="en-US" sz="2800" dirty="0" err="1" smtClean="0"/>
              <a:t>adalah</a:t>
            </a:r>
            <a:r>
              <a:rPr lang="en-US" sz="2800" dirty="0" smtClean="0"/>
              <a:t> </a:t>
            </a:r>
            <a:r>
              <a:rPr lang="en-US" sz="2800" dirty="0" err="1" smtClean="0"/>
              <a:t>badan</a:t>
            </a:r>
            <a:r>
              <a:rPr lang="en-US" sz="2800" dirty="0" smtClean="0"/>
              <a:t> </a:t>
            </a:r>
            <a:r>
              <a:rPr lang="en-US" sz="2800" dirty="0" err="1" smtClean="0"/>
              <a:t>usaha</a:t>
            </a:r>
            <a:r>
              <a:rPr lang="en-US" sz="2800" dirty="0" smtClean="0"/>
              <a:t> yang </a:t>
            </a:r>
            <a:r>
              <a:rPr lang="en-US" sz="2800" dirty="0" err="1" smtClean="0"/>
              <a:t>melakukan</a:t>
            </a:r>
            <a:r>
              <a:rPr lang="en-US" sz="2800" dirty="0" smtClean="0"/>
              <a:t> </a:t>
            </a:r>
            <a:r>
              <a:rPr lang="en-US" sz="2800" dirty="0" err="1" smtClean="0"/>
              <a:t>usaha</a:t>
            </a:r>
            <a:r>
              <a:rPr lang="en-US" sz="2800" dirty="0" smtClean="0"/>
              <a:t> </a:t>
            </a:r>
            <a:r>
              <a:rPr lang="en-US" sz="2800" dirty="0" err="1" smtClean="0"/>
              <a:t>pembiayaan</a:t>
            </a:r>
            <a:r>
              <a:rPr lang="en-US" sz="2800" dirty="0" smtClean="0"/>
              <a:t> </a:t>
            </a:r>
            <a:r>
              <a:rPr lang="en-US" sz="2800" dirty="0" err="1" smtClean="0"/>
              <a:t>dalam</a:t>
            </a:r>
            <a:r>
              <a:rPr lang="en-US" sz="2800" dirty="0" smtClean="0"/>
              <a:t> </a:t>
            </a:r>
            <a:r>
              <a:rPr lang="en-US" sz="2800" dirty="0" err="1" smtClean="0"/>
              <a:t>bentuk</a:t>
            </a:r>
            <a:r>
              <a:rPr lang="en-US" sz="2800" dirty="0" smtClean="0"/>
              <a:t> </a:t>
            </a:r>
            <a:r>
              <a:rPr lang="en-US" sz="2800" dirty="0" err="1" smtClean="0"/>
              <a:t>penyertaan</a:t>
            </a:r>
            <a:r>
              <a:rPr lang="en-US" sz="2800" dirty="0" smtClean="0"/>
              <a:t> modal </a:t>
            </a:r>
            <a:r>
              <a:rPr lang="en-US" sz="2800" dirty="0" err="1" smtClean="0"/>
              <a:t>kedalam</a:t>
            </a:r>
            <a:r>
              <a:rPr lang="en-US" sz="2800" dirty="0" smtClean="0"/>
              <a:t> </a:t>
            </a:r>
            <a:r>
              <a:rPr lang="en-US" sz="2800" dirty="0" err="1" smtClean="0"/>
              <a:t>suatu</a:t>
            </a:r>
            <a:r>
              <a:rPr lang="en-US" sz="2800" dirty="0" smtClean="0"/>
              <a:t> </a:t>
            </a:r>
            <a:r>
              <a:rPr lang="en-US" sz="2800" dirty="0" err="1" smtClean="0"/>
              <a:t>perusahaan</a:t>
            </a:r>
            <a:r>
              <a:rPr lang="en-US" sz="2800" dirty="0" smtClean="0"/>
              <a:t> yang </a:t>
            </a:r>
            <a:r>
              <a:rPr lang="en-US" sz="2800" dirty="0" err="1" smtClean="0"/>
              <a:t>menerima</a:t>
            </a:r>
            <a:r>
              <a:rPr lang="en-US" sz="2800" dirty="0" smtClean="0"/>
              <a:t> </a:t>
            </a:r>
            <a:r>
              <a:rPr lang="en-US" sz="2800" dirty="0" err="1" smtClean="0"/>
              <a:t>bantuan</a:t>
            </a:r>
            <a:r>
              <a:rPr lang="en-US" sz="2800" dirty="0" smtClean="0"/>
              <a:t> </a:t>
            </a:r>
            <a:r>
              <a:rPr lang="en-US" sz="2800" dirty="0" err="1" smtClean="0"/>
              <a:t>pembiayaan</a:t>
            </a:r>
            <a:r>
              <a:rPr lang="en-US" sz="2800" dirty="0" smtClean="0"/>
              <a:t> </a:t>
            </a:r>
            <a:r>
              <a:rPr lang="en-US" sz="2800" dirty="0" err="1" smtClean="0"/>
              <a:t>untuk</a:t>
            </a:r>
            <a:r>
              <a:rPr lang="en-US" sz="2800" dirty="0" smtClean="0"/>
              <a:t> </a:t>
            </a:r>
            <a:r>
              <a:rPr lang="en-US" sz="2800" dirty="0" err="1" smtClean="0"/>
              <a:t>jangka</a:t>
            </a:r>
            <a:r>
              <a:rPr lang="en-US" sz="2800" dirty="0" smtClean="0"/>
              <a:t> </a:t>
            </a:r>
            <a:r>
              <a:rPr lang="en-US" sz="2800" dirty="0" err="1" smtClean="0"/>
              <a:t>waktu</a:t>
            </a:r>
            <a:r>
              <a:rPr lang="en-US" sz="2800" dirty="0" smtClean="0"/>
              <a:t> </a:t>
            </a:r>
            <a:r>
              <a:rPr lang="en-US" sz="2800" dirty="0" err="1" smtClean="0"/>
              <a:t>tertentu</a:t>
            </a:r>
            <a:r>
              <a:rPr lang="en-US" sz="2800" dirty="0" smtClean="0"/>
              <a:t> (</a:t>
            </a:r>
            <a:r>
              <a:rPr lang="en-US" sz="2800" b="1" dirty="0" err="1" smtClean="0"/>
              <a:t>Keppres</a:t>
            </a:r>
            <a:r>
              <a:rPr lang="en-US" sz="2800" b="1" dirty="0" smtClean="0"/>
              <a:t> No. 61 </a:t>
            </a:r>
            <a:r>
              <a:rPr lang="en-US" sz="2800" b="1" dirty="0" err="1" smtClean="0"/>
              <a:t>Tahun</a:t>
            </a:r>
            <a:r>
              <a:rPr lang="en-US" sz="2800" b="1" dirty="0" smtClean="0"/>
              <a:t> 1988)</a:t>
            </a:r>
            <a:endParaRPr lang="en-US" dirty="0" smtClean="0"/>
          </a:p>
          <a:p>
            <a:pPr algn="just">
              <a:buFontTx/>
              <a:buNone/>
            </a:pPr>
            <a:r>
              <a:rPr lang="en-US" sz="2800" b="1" dirty="0" err="1" smtClean="0"/>
              <a:t>Konsep</a:t>
            </a:r>
            <a:r>
              <a:rPr lang="en-US" sz="2800" b="1" dirty="0" smtClean="0"/>
              <a:t> Modal Ventura :</a:t>
            </a:r>
          </a:p>
          <a:p>
            <a:pPr algn="just">
              <a:lnSpc>
                <a:spcPct val="80000"/>
              </a:lnSpc>
              <a:buFont typeface="Symbol" pitchFamily="18" charset="2"/>
              <a:buChar char="¨"/>
            </a:pPr>
            <a:r>
              <a:rPr lang="en-US" sz="2400" b="1" dirty="0" err="1" smtClean="0"/>
              <a:t>Tingginya</a:t>
            </a:r>
            <a:r>
              <a:rPr lang="en-US" sz="2400" b="1" dirty="0" smtClean="0"/>
              <a:t> expected return yang </a:t>
            </a:r>
            <a:r>
              <a:rPr lang="en-US" sz="2400" b="1" dirty="0" err="1" smtClean="0"/>
              <a:t>diharapkan</a:t>
            </a:r>
            <a:r>
              <a:rPr lang="en-US" sz="2400" b="1" dirty="0" smtClean="0"/>
              <a:t> </a:t>
            </a:r>
            <a:r>
              <a:rPr lang="en-US" sz="2400" b="1" dirty="0" err="1" smtClean="0"/>
              <a:t>oleh</a:t>
            </a:r>
            <a:r>
              <a:rPr lang="en-US" sz="2400" b="1" dirty="0" smtClean="0"/>
              <a:t> </a:t>
            </a:r>
            <a:r>
              <a:rPr lang="en-US" sz="2400" b="1" dirty="0" err="1" smtClean="0"/>
              <a:t>pemodal</a:t>
            </a:r>
            <a:r>
              <a:rPr lang="en-US" sz="2400" b="1" dirty="0" smtClean="0"/>
              <a:t>, </a:t>
            </a:r>
            <a:r>
              <a:rPr lang="en-US" sz="2400" b="1" dirty="0" err="1" smtClean="0"/>
              <a:t>karena</a:t>
            </a:r>
            <a:r>
              <a:rPr lang="en-US" sz="2400" b="1" dirty="0" smtClean="0"/>
              <a:t> </a:t>
            </a:r>
            <a:r>
              <a:rPr lang="en-US" sz="2400" b="1" dirty="0" err="1" smtClean="0"/>
              <a:t>besarnya</a:t>
            </a:r>
            <a:r>
              <a:rPr lang="en-US" sz="2400" b="1" dirty="0" smtClean="0"/>
              <a:t> </a:t>
            </a:r>
            <a:r>
              <a:rPr lang="en-US" sz="2400" b="1" dirty="0" err="1" smtClean="0"/>
              <a:t>risiko</a:t>
            </a:r>
            <a:r>
              <a:rPr lang="en-US" sz="2400" b="1" dirty="0" smtClean="0"/>
              <a:t> </a:t>
            </a:r>
            <a:r>
              <a:rPr lang="en-US" sz="2400" b="1" dirty="0" err="1" smtClean="0"/>
              <a:t>dalam</a:t>
            </a:r>
            <a:r>
              <a:rPr lang="en-US" sz="2400" b="1" dirty="0" smtClean="0"/>
              <a:t> </a:t>
            </a:r>
            <a:r>
              <a:rPr lang="en-US" sz="2400" b="1" dirty="0" err="1" smtClean="0"/>
              <a:t>bisnis</a:t>
            </a:r>
            <a:r>
              <a:rPr lang="en-US" sz="2400" b="1" dirty="0" smtClean="0"/>
              <a:t> Modal Ventura.</a:t>
            </a:r>
          </a:p>
          <a:p>
            <a:pPr algn="just">
              <a:lnSpc>
                <a:spcPct val="90000"/>
              </a:lnSpc>
              <a:buFont typeface="Symbol" pitchFamily="18" charset="2"/>
              <a:buChar char="¨"/>
            </a:pPr>
            <a:r>
              <a:rPr lang="en-US" sz="2400" b="1" dirty="0" smtClean="0"/>
              <a:t>Modal Ventura </a:t>
            </a:r>
            <a:r>
              <a:rPr lang="en-US" sz="2400" b="1" dirty="0" err="1" smtClean="0"/>
              <a:t>lebih</a:t>
            </a:r>
            <a:r>
              <a:rPr lang="en-US" sz="2400" b="1" dirty="0" smtClean="0"/>
              <a:t> </a:t>
            </a:r>
            <a:r>
              <a:rPr lang="en-US" sz="2400" b="1" dirty="0" err="1" smtClean="0"/>
              <a:t>cenderung</a:t>
            </a:r>
            <a:r>
              <a:rPr lang="en-US" sz="2400" b="1" dirty="0" smtClean="0"/>
              <a:t> </a:t>
            </a:r>
            <a:r>
              <a:rPr lang="en-US" sz="2400" b="1" dirty="0" err="1" smtClean="0"/>
              <a:t>membiayai</a:t>
            </a:r>
            <a:r>
              <a:rPr lang="en-US" sz="2400" b="1" dirty="0" smtClean="0"/>
              <a:t> </a:t>
            </a:r>
            <a:r>
              <a:rPr lang="en-US" sz="2400" b="1" dirty="0" err="1" smtClean="0"/>
              <a:t>usaha</a:t>
            </a:r>
            <a:r>
              <a:rPr lang="en-US" sz="2400" b="1" dirty="0" smtClean="0"/>
              <a:t> yang </a:t>
            </a:r>
            <a:r>
              <a:rPr lang="en-US" sz="2400" b="1" dirty="0" err="1" smtClean="0"/>
              <a:t>menjanjikan</a:t>
            </a:r>
            <a:r>
              <a:rPr lang="en-US" sz="2400" b="1" dirty="0" smtClean="0"/>
              <a:t> </a:t>
            </a:r>
            <a:r>
              <a:rPr lang="en-US" sz="2400" b="1" dirty="0" err="1" smtClean="0"/>
              <a:t>keuntungan</a:t>
            </a:r>
            <a:r>
              <a:rPr lang="en-US" sz="2400" b="1" dirty="0" smtClean="0"/>
              <a:t> yang </a:t>
            </a:r>
            <a:r>
              <a:rPr lang="en-US" sz="2400" b="1" dirty="0" err="1" smtClean="0"/>
              <a:t>lebih</a:t>
            </a:r>
            <a:r>
              <a:rPr lang="en-US" sz="2400" b="1" dirty="0" smtClean="0"/>
              <a:t> </a:t>
            </a:r>
            <a:r>
              <a:rPr lang="en-US" sz="2400" b="1" dirty="0" err="1" smtClean="0"/>
              <a:t>besar</a:t>
            </a:r>
            <a:r>
              <a:rPr lang="en-US" sz="2400" b="1" dirty="0" smtClean="0"/>
              <a:t>,  </a:t>
            </a:r>
            <a:r>
              <a:rPr lang="en-US" sz="2400" b="1" dirty="0" err="1" smtClean="0"/>
              <a:t>misalnya</a:t>
            </a:r>
            <a:r>
              <a:rPr lang="en-US" sz="2400" b="1" dirty="0" smtClean="0"/>
              <a:t> </a:t>
            </a:r>
            <a:r>
              <a:rPr lang="en-US" sz="2400" b="1" dirty="0" err="1" smtClean="0"/>
              <a:t>usaha</a:t>
            </a:r>
            <a:r>
              <a:rPr lang="en-US" sz="2400" b="1" dirty="0" smtClean="0"/>
              <a:t> </a:t>
            </a:r>
            <a:r>
              <a:rPr lang="en-US" sz="2400" b="1" dirty="0" err="1" smtClean="0"/>
              <a:t>usaha</a:t>
            </a:r>
            <a:r>
              <a:rPr lang="en-US" sz="2400" b="1" dirty="0" smtClean="0"/>
              <a:t>  </a:t>
            </a:r>
            <a:r>
              <a:rPr lang="en-US" sz="2400" b="1" dirty="0" err="1" smtClean="0"/>
              <a:t>baru</a:t>
            </a:r>
            <a:r>
              <a:rPr lang="en-US" sz="2400" b="1" dirty="0" smtClean="0"/>
              <a:t> </a:t>
            </a:r>
            <a:r>
              <a:rPr lang="en-US" sz="2400" b="1" dirty="0" err="1" smtClean="0"/>
              <a:t>dibidang</a:t>
            </a:r>
            <a:r>
              <a:rPr lang="en-US" sz="2400" b="1" dirty="0" smtClean="0"/>
              <a:t> </a:t>
            </a:r>
            <a:r>
              <a:rPr lang="en-US" sz="2400" b="1" dirty="0" err="1" smtClean="0"/>
              <a:t>pengembangan</a:t>
            </a:r>
            <a:r>
              <a:rPr lang="en-US" sz="2400" b="1" dirty="0" smtClean="0"/>
              <a:t> </a:t>
            </a:r>
            <a:r>
              <a:rPr lang="en-US" sz="2400" b="1" dirty="0" err="1" smtClean="0"/>
              <a:t>teknologi</a:t>
            </a:r>
            <a:r>
              <a:rPr lang="en-US" sz="2400" b="1" dirty="0" smtClean="0"/>
              <a:t>.</a:t>
            </a:r>
          </a:p>
          <a:p>
            <a:pPr algn="just"/>
            <a:endParaRPr lang="en-US" sz="2400" b="1"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685800" y="228600"/>
            <a:ext cx="7772400" cy="5867400"/>
          </a:xfrm>
        </p:spPr>
        <p:txBody>
          <a:bodyPr>
            <a:normAutofit fontScale="92500" lnSpcReduction="20000"/>
          </a:bodyPr>
          <a:lstStyle/>
          <a:p>
            <a:pPr>
              <a:lnSpc>
                <a:spcPct val="10000"/>
              </a:lnSpc>
              <a:buFontTx/>
              <a:buNone/>
            </a:pPr>
            <a:endParaRPr lang="en-US" smtClean="0"/>
          </a:p>
          <a:p>
            <a:pPr algn="just">
              <a:lnSpc>
                <a:spcPct val="90000"/>
              </a:lnSpc>
              <a:buFont typeface="Symbol" pitchFamily="18" charset="2"/>
              <a:buChar char="¨"/>
            </a:pPr>
            <a:r>
              <a:rPr lang="en-US" sz="2400" smtClean="0"/>
              <a:t>Modal Ventura bersedia membiayai gagasan/inovasi yg akan dapat dikembangkan menjadi suatu realita usaha yang memberikan keuntungan berlipat</a:t>
            </a:r>
          </a:p>
          <a:p>
            <a:pPr algn="just">
              <a:buFont typeface="Symbol" pitchFamily="18" charset="2"/>
              <a:buChar char="¨"/>
            </a:pPr>
            <a:r>
              <a:rPr lang="en-US" sz="2400" smtClean="0"/>
              <a:t>Pembiayaan dalam bentuk penyertaan modal saham (equity financing) dengan jangka waktu tertentu.</a:t>
            </a:r>
          </a:p>
          <a:p>
            <a:pPr algn="just">
              <a:buFont typeface="Symbol" pitchFamily="18" charset="2"/>
              <a:buChar char="¨"/>
            </a:pPr>
            <a:r>
              <a:rPr lang="en-US" sz="2400" smtClean="0"/>
              <a:t>Dalam perkembangannya penyertaan tsb.  diatas  dapat dimodifikasi  menjadi semi equity financing.</a:t>
            </a:r>
          </a:p>
          <a:p>
            <a:pPr algn="just">
              <a:buFontTx/>
              <a:buNone/>
            </a:pPr>
            <a:r>
              <a:rPr lang="en-US" sz="2800" b="1" u="sng" smtClean="0"/>
              <a:t>Mekanisme  Modal Ventura</a:t>
            </a:r>
            <a:r>
              <a:rPr lang="en-US" sz="2800" b="1" smtClean="0"/>
              <a:t> :</a:t>
            </a:r>
            <a:endParaRPr lang="en-US" smtClean="0"/>
          </a:p>
          <a:p>
            <a:pPr algn="just">
              <a:buFontTx/>
              <a:buNone/>
            </a:pPr>
            <a:r>
              <a:rPr lang="en-US" sz="2400" b="1" smtClean="0"/>
              <a:t>Pada prinsipnya merupakan suatu proses yang menggam-</a:t>
            </a:r>
          </a:p>
          <a:p>
            <a:pPr algn="just">
              <a:lnSpc>
                <a:spcPct val="50000"/>
              </a:lnSpc>
              <a:buFontTx/>
              <a:buNone/>
            </a:pPr>
            <a:r>
              <a:rPr lang="en-US" sz="2400" b="1" smtClean="0"/>
              <a:t>barkan arus investasi dengan pola :</a:t>
            </a:r>
            <a:endParaRPr lang="en-US" smtClean="0"/>
          </a:p>
          <a:p>
            <a:pPr algn="just">
              <a:buFont typeface="Wingdings" pitchFamily="2" charset="2"/>
              <a:buChar char="Ø"/>
            </a:pPr>
            <a:r>
              <a:rPr lang="en-US" sz="2400" smtClean="0"/>
              <a:t>Masuknya pemodal dengan membentuk suatu </a:t>
            </a:r>
            <a:r>
              <a:rPr lang="en-US" sz="2400" i="1" smtClean="0"/>
              <a:t>pool of fund </a:t>
            </a:r>
          </a:p>
          <a:p>
            <a:pPr algn="just">
              <a:buFont typeface="Wingdings" pitchFamily="2" charset="2"/>
              <a:buChar char="Ø"/>
            </a:pPr>
            <a:r>
              <a:rPr lang="en-US" sz="2400" smtClean="0"/>
              <a:t>Proses pembiayaan pada Perusahaan Pasangan Usaha (PPU) </a:t>
            </a:r>
          </a:p>
          <a:p>
            <a:pPr algn="just">
              <a:buFont typeface="Wingdings" pitchFamily="2" charset="2"/>
              <a:buChar char="Ø"/>
            </a:pPr>
            <a:r>
              <a:rPr lang="en-US" sz="2400" smtClean="0"/>
              <a:t>Proses penarikan kembali penyertaan tersebut (divestasi) </a:t>
            </a:r>
          </a:p>
          <a:p>
            <a:pPr algn="just">
              <a:buFontTx/>
              <a:buNone/>
            </a:pPr>
            <a:r>
              <a:rPr lang="en-US" sz="2400" smtClean="0"/>
              <a:t>  </a:t>
            </a:r>
          </a:p>
          <a:p>
            <a:pPr>
              <a:buFontTx/>
              <a:buNone/>
            </a:pP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219200"/>
          </a:xfrm>
        </p:spPr>
        <p:txBody>
          <a:bodyPr rtlCol="0">
            <a:normAutofit/>
          </a:bodyPr>
          <a:lstStyle/>
          <a:p>
            <a:pPr algn="ctr" eaLnBrk="1" fontAlgn="auto" hangingPunct="1">
              <a:spcAft>
                <a:spcPts val="0"/>
              </a:spcAft>
              <a:defRPr/>
            </a:pPr>
            <a:r>
              <a:rPr lang="en-US" dirty="0" err="1" smtClean="0"/>
              <a:t>Akuntansi</a:t>
            </a:r>
            <a:r>
              <a:rPr lang="en-US" dirty="0" smtClean="0"/>
              <a:t> </a:t>
            </a:r>
            <a:r>
              <a:rPr lang="en-US" dirty="0" err="1" smtClean="0"/>
              <a:t>Hutang</a:t>
            </a:r>
            <a:r>
              <a:rPr lang="en-US" dirty="0" smtClean="0"/>
              <a:t> Usaha (</a:t>
            </a:r>
            <a:r>
              <a:rPr lang="en-US" i="1" dirty="0" smtClean="0"/>
              <a:t>account payable</a:t>
            </a:r>
            <a:r>
              <a:rPr lang="en-US" dirty="0" smtClean="0"/>
              <a:t>)</a:t>
            </a:r>
          </a:p>
        </p:txBody>
      </p:sp>
      <p:sp>
        <p:nvSpPr>
          <p:cNvPr id="3" name="Content Placeholder 2"/>
          <p:cNvSpPr>
            <a:spLocks noGrp="1"/>
          </p:cNvSpPr>
          <p:nvPr>
            <p:ph idx="1"/>
          </p:nvPr>
        </p:nvSpPr>
        <p:spPr>
          <a:xfrm>
            <a:off x="228600" y="990600"/>
            <a:ext cx="8229600" cy="2438400"/>
          </a:xfrm>
        </p:spPr>
        <p:txBody>
          <a:bodyPr rtlCol="0">
            <a:normAutofit/>
          </a:bodyPr>
          <a:lstStyle/>
          <a:p>
            <a:pPr eaLnBrk="1" fontAlgn="auto" hangingPunct="1">
              <a:spcAft>
                <a:spcPts val="0"/>
              </a:spcAft>
              <a:buFont typeface="Arial" pitchFamily="34" charset="0"/>
              <a:buNone/>
              <a:defRPr/>
            </a:pPr>
            <a:r>
              <a:rPr lang="en-US" dirty="0" err="1" smtClean="0"/>
              <a:t>Tgl</a:t>
            </a:r>
            <a:r>
              <a:rPr lang="en-US" dirty="0" smtClean="0"/>
              <a:t> 3 </a:t>
            </a:r>
            <a:r>
              <a:rPr lang="en-US" dirty="0" err="1" smtClean="0"/>
              <a:t>Pebruari</a:t>
            </a:r>
            <a:r>
              <a:rPr lang="en-US" dirty="0" smtClean="0"/>
              <a:t> 2010 </a:t>
            </a:r>
            <a:r>
              <a:rPr lang="en-US" dirty="0" err="1" smtClean="0"/>
              <a:t>di</a:t>
            </a:r>
            <a:r>
              <a:rPr lang="en-US" dirty="0" smtClean="0"/>
              <a:t> </a:t>
            </a:r>
            <a:r>
              <a:rPr lang="en-US" dirty="0" err="1" smtClean="0"/>
              <a:t>beli</a:t>
            </a:r>
            <a:r>
              <a:rPr lang="en-US" dirty="0" smtClean="0"/>
              <a:t> </a:t>
            </a:r>
            <a:r>
              <a:rPr lang="en-US" dirty="0" err="1" smtClean="0"/>
              <a:t>barang</a:t>
            </a:r>
            <a:r>
              <a:rPr lang="en-US" dirty="0" smtClean="0"/>
              <a:t> </a:t>
            </a:r>
            <a:r>
              <a:rPr lang="en-US" dirty="0" err="1" smtClean="0"/>
              <a:t>dagangan</a:t>
            </a:r>
            <a:r>
              <a:rPr lang="en-US" dirty="0" smtClean="0"/>
              <a:t> </a:t>
            </a:r>
            <a:r>
              <a:rPr lang="en-US" dirty="0" err="1" smtClean="0"/>
              <a:t>sebesar</a:t>
            </a:r>
            <a:r>
              <a:rPr lang="en-US" dirty="0" smtClean="0"/>
              <a:t> </a:t>
            </a:r>
            <a:r>
              <a:rPr lang="en-US" dirty="0" err="1" smtClean="0"/>
              <a:t>Rp</a:t>
            </a:r>
            <a:r>
              <a:rPr lang="en-US" dirty="0" smtClean="0"/>
              <a:t>. 20.000.000 </a:t>
            </a:r>
            <a:r>
              <a:rPr lang="en-US" dirty="0" err="1" smtClean="0"/>
              <a:t>di</a:t>
            </a:r>
            <a:r>
              <a:rPr lang="en-US" dirty="0" smtClean="0"/>
              <a:t> </a:t>
            </a:r>
            <a:r>
              <a:rPr lang="en-US" dirty="0" err="1" smtClean="0"/>
              <a:t>tambah</a:t>
            </a:r>
            <a:r>
              <a:rPr lang="en-US" dirty="0" smtClean="0"/>
              <a:t> PPN 10% </a:t>
            </a:r>
            <a:r>
              <a:rPr lang="en-US" dirty="0" err="1" smtClean="0"/>
              <a:t>dengan</a:t>
            </a:r>
            <a:r>
              <a:rPr lang="en-US" dirty="0" smtClean="0"/>
              <a:t> </a:t>
            </a:r>
            <a:r>
              <a:rPr lang="en-US" dirty="0" err="1" smtClean="0"/>
              <a:t>termin</a:t>
            </a:r>
            <a:r>
              <a:rPr lang="en-US" dirty="0" smtClean="0"/>
              <a:t> 2/10/,n/30</a:t>
            </a:r>
          </a:p>
          <a:p>
            <a:pPr eaLnBrk="1" fontAlgn="auto" hangingPunct="1">
              <a:spcAft>
                <a:spcPts val="0"/>
              </a:spcAft>
              <a:buFont typeface="Arial" pitchFamily="34" charset="0"/>
              <a:buNone/>
              <a:defRPr/>
            </a:pPr>
            <a:r>
              <a:rPr lang="en-US" dirty="0" err="1" smtClean="0"/>
              <a:t>Tgl</a:t>
            </a:r>
            <a:r>
              <a:rPr lang="en-US" dirty="0" smtClean="0"/>
              <a:t> 10 </a:t>
            </a:r>
            <a:r>
              <a:rPr lang="en-US" dirty="0" err="1" smtClean="0"/>
              <a:t>pebruari</a:t>
            </a:r>
            <a:r>
              <a:rPr lang="en-US" dirty="0" smtClean="0"/>
              <a:t> 2010 </a:t>
            </a:r>
            <a:r>
              <a:rPr lang="en-US" dirty="0" err="1" smtClean="0"/>
              <a:t>dibayar</a:t>
            </a:r>
            <a:r>
              <a:rPr lang="en-US" dirty="0" smtClean="0"/>
              <a:t> </a:t>
            </a:r>
            <a:r>
              <a:rPr lang="en-US" dirty="0" err="1" smtClean="0"/>
              <a:t>atas</a:t>
            </a:r>
            <a:r>
              <a:rPr lang="en-US" dirty="0" smtClean="0"/>
              <a:t> </a:t>
            </a:r>
            <a:r>
              <a:rPr lang="en-US" dirty="0" err="1" smtClean="0"/>
              <a:t>hutang</a:t>
            </a:r>
            <a:r>
              <a:rPr lang="en-US" dirty="0" smtClean="0"/>
              <a:t> </a:t>
            </a:r>
            <a:r>
              <a:rPr lang="en-US" dirty="0" err="1" smtClean="0"/>
              <a:t>tgl</a:t>
            </a:r>
            <a:r>
              <a:rPr lang="en-US" dirty="0" smtClean="0"/>
              <a:t> 3 </a:t>
            </a:r>
            <a:r>
              <a:rPr lang="en-US" dirty="0" err="1" smtClean="0"/>
              <a:t>Pebruari</a:t>
            </a:r>
            <a:r>
              <a:rPr lang="en-US" dirty="0" smtClean="0"/>
              <a:t> 2010  </a:t>
            </a:r>
          </a:p>
        </p:txBody>
      </p:sp>
      <p:graphicFrame>
        <p:nvGraphicFramePr>
          <p:cNvPr id="4" name="Table 3"/>
          <p:cNvGraphicFramePr>
            <a:graphicFrameLocks noGrp="1"/>
          </p:cNvGraphicFramePr>
          <p:nvPr/>
        </p:nvGraphicFramePr>
        <p:xfrm>
          <a:off x="381000" y="3429000"/>
          <a:ext cx="8382001" cy="3002280"/>
        </p:xfrm>
        <a:graphic>
          <a:graphicData uri="http://schemas.openxmlformats.org/drawingml/2006/table">
            <a:tbl>
              <a:tblPr/>
              <a:tblGrid>
                <a:gridCol w="1457740"/>
                <a:gridCol w="2907886"/>
                <a:gridCol w="923985"/>
                <a:gridCol w="1568389"/>
                <a:gridCol w="1524001"/>
              </a:tblGrid>
              <a:tr h="350520">
                <a:tc>
                  <a:txBody>
                    <a:bodyPr/>
                    <a:lstStyle/>
                    <a:p>
                      <a:pPr algn="ctr" fontAlgn="b"/>
                      <a:r>
                        <a:rPr lang="en-US" sz="2400" b="0" i="0" u="none" strike="noStrike" dirty="0" err="1">
                          <a:solidFill>
                            <a:srgbClr val="000000"/>
                          </a:solidFill>
                          <a:latin typeface="Calibri"/>
                        </a:rPr>
                        <a:t>Tgl</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err="1">
                          <a:solidFill>
                            <a:srgbClr val="000000"/>
                          </a:solidFill>
                          <a:latin typeface="Calibri"/>
                        </a:rPr>
                        <a:t>Nama</a:t>
                      </a:r>
                      <a:r>
                        <a:rPr lang="en-US" sz="2400" b="0" i="0" u="none" strike="noStrike" dirty="0">
                          <a:solidFill>
                            <a:srgbClr val="000000"/>
                          </a:solidFill>
                          <a:latin typeface="Calibri"/>
                        </a:rPr>
                        <a:t> </a:t>
                      </a:r>
                      <a:r>
                        <a:rPr lang="en-US" sz="2400" b="0" i="0" u="none" strike="noStrike" dirty="0" err="1">
                          <a:solidFill>
                            <a:srgbClr val="000000"/>
                          </a:solidFill>
                          <a:latin typeface="Calibri"/>
                        </a:rPr>
                        <a:t>Akun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Ref</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dirty="0">
                          <a:solidFill>
                            <a:srgbClr val="000000"/>
                          </a:solidFill>
                          <a:latin typeface="Calibri"/>
                        </a:rPr>
                        <a:t>Debit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400" b="0" i="0" u="none" strike="noStrike">
                          <a:solidFill>
                            <a:srgbClr val="000000"/>
                          </a:solidFill>
                          <a:latin typeface="Calibri"/>
                        </a:rPr>
                        <a:t>Kredit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3/2/2010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err="1" smtClean="0">
                          <a:solidFill>
                            <a:srgbClr val="000000"/>
                          </a:solidFill>
                          <a:latin typeface="Calibri"/>
                        </a:rPr>
                        <a:t>Pembelian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20.000.000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PPN </a:t>
                      </a:r>
                      <a:r>
                        <a:rPr lang="en-US" sz="2400" b="0" i="0" u="none" strike="noStrike" dirty="0" err="1" smtClean="0">
                          <a:solidFill>
                            <a:srgbClr val="000000"/>
                          </a:solidFill>
                          <a:latin typeface="Calibri"/>
                        </a:rPr>
                        <a:t>Masukan</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Hutang</a:t>
                      </a:r>
                      <a:r>
                        <a:rPr lang="en-US" sz="2400" b="0" i="0" u="none" strike="noStrike" dirty="0" smtClean="0">
                          <a:solidFill>
                            <a:srgbClr val="000000"/>
                          </a:solidFill>
                          <a:latin typeface="Calibri"/>
                        </a:rPr>
                        <a:t> Usaha</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a:solidFill>
                            <a:srgbClr val="000000"/>
                          </a:solidFill>
                          <a:latin typeface="Calibri"/>
                        </a:rPr>
                        <a:t> </a:t>
                      </a:r>
                      <a:r>
                        <a:rPr lang="en-US" sz="2400" b="0" i="0" u="none" strike="noStrike" dirty="0" smtClean="0">
                          <a:solidFill>
                            <a:srgbClr val="000000"/>
                          </a:solidFill>
                          <a:latin typeface="Calibri"/>
                        </a:rPr>
                        <a:t>22.000.000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r>
                        <a:rPr lang="en-US" sz="2400" b="0" i="0" u="none" strike="noStrike" dirty="0" smtClean="0">
                          <a:solidFill>
                            <a:srgbClr val="000000"/>
                          </a:solidFill>
                          <a:latin typeface="Calibri"/>
                        </a:rPr>
                        <a:t>10/2/2010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err="1" smtClean="0">
                          <a:solidFill>
                            <a:srgbClr val="000000"/>
                          </a:solidFill>
                          <a:latin typeface="Calibri"/>
                        </a:rPr>
                        <a:t>Hutang</a:t>
                      </a:r>
                      <a:r>
                        <a:rPr lang="en-US" sz="2400" b="0" i="0" u="none" strike="noStrike" dirty="0" smtClean="0">
                          <a:solidFill>
                            <a:srgbClr val="000000"/>
                          </a:solidFill>
                          <a:latin typeface="Calibri"/>
                        </a:rPr>
                        <a:t> Usaha</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22.000.000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Kas</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21.600.000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0520">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Potongan</a:t>
                      </a:r>
                      <a:r>
                        <a:rPr lang="en-US" sz="2400" b="0" i="0" u="none" strike="noStrike" dirty="0" smtClean="0">
                          <a:solidFill>
                            <a:srgbClr val="000000"/>
                          </a:solidFill>
                          <a:latin typeface="Calibri"/>
                        </a:rPr>
                        <a:t> </a:t>
                      </a:r>
                      <a:r>
                        <a:rPr lang="en-US" sz="2400" b="0" i="0" u="none" strike="noStrike" dirty="0" err="1" smtClean="0">
                          <a:solidFill>
                            <a:srgbClr val="000000"/>
                          </a:solidFill>
                          <a:latin typeface="Calibri"/>
                        </a:rPr>
                        <a:t>Pemb</a:t>
                      </a:r>
                      <a:r>
                        <a:rPr lang="en-US" sz="2400" b="0" i="0" u="none" strike="noStrike" dirty="0" smtClean="0">
                          <a:solidFill>
                            <a:srgbClr val="000000"/>
                          </a:solidFill>
                          <a:latin typeface="Calibri"/>
                        </a:rPr>
                        <a:t>.</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0" i="0" u="none" strike="noStrike" dirty="0" smtClean="0">
                          <a:solidFill>
                            <a:srgbClr val="000000"/>
                          </a:solidFill>
                          <a:latin typeface="Calibri"/>
                        </a:rPr>
                        <a:t>400.000</a:t>
                      </a:r>
                      <a:endParaRPr lang="en-US" sz="24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685800" y="457200"/>
            <a:ext cx="7772400" cy="5638800"/>
          </a:xfrm>
        </p:spPr>
        <p:txBody>
          <a:bodyPr>
            <a:normAutofit fontScale="92500" lnSpcReduction="10000"/>
          </a:bodyPr>
          <a:lstStyle/>
          <a:p>
            <a:pPr algn="just">
              <a:lnSpc>
                <a:spcPct val="90000"/>
              </a:lnSpc>
              <a:buFontTx/>
              <a:buNone/>
            </a:pPr>
            <a:r>
              <a:rPr lang="en-US" sz="2800" b="1" smtClean="0"/>
              <a:t>Pihak yang terlibat langsung  :</a:t>
            </a:r>
            <a:endParaRPr lang="en-US" smtClean="0"/>
          </a:p>
          <a:p>
            <a:pPr algn="just">
              <a:lnSpc>
                <a:spcPct val="70000"/>
              </a:lnSpc>
            </a:pPr>
            <a:r>
              <a:rPr lang="en-US" sz="2400" b="1" smtClean="0"/>
              <a:t>Pemilik modal,</a:t>
            </a:r>
            <a:r>
              <a:rPr lang="en-US" sz="2400" smtClean="0"/>
              <a:t> yang mengharapkan keuntungan tinggi. Modal dari para investor dihimpun dalam suatu lembaga khusus yang disebut </a:t>
            </a:r>
            <a:r>
              <a:rPr lang="en-US" sz="2400" i="1" smtClean="0"/>
              <a:t>venture capital fund.</a:t>
            </a:r>
          </a:p>
          <a:p>
            <a:pPr algn="just">
              <a:lnSpc>
                <a:spcPct val="70000"/>
              </a:lnSpc>
            </a:pPr>
            <a:r>
              <a:rPr lang="en-US" sz="2400" b="1" smtClean="0"/>
              <a:t>Profesional,</a:t>
            </a:r>
            <a:r>
              <a:rPr lang="en-US" sz="2400" smtClean="0"/>
              <a:t> yang mempunyai keakhlian dalam mengelola investasi dan mencari jenis investasi yang potensial. Profesional ini  berupa lembaga yang disebut </a:t>
            </a:r>
            <a:r>
              <a:rPr lang="en-US" sz="2400" i="1" smtClean="0"/>
              <a:t>management venture capital fund company</a:t>
            </a:r>
          </a:p>
          <a:p>
            <a:pPr algn="just">
              <a:lnSpc>
                <a:spcPct val="80000"/>
              </a:lnSpc>
            </a:pPr>
            <a:r>
              <a:rPr lang="en-US" sz="2400" b="1" smtClean="0"/>
              <a:t>Perusahaan</a:t>
            </a:r>
            <a:r>
              <a:rPr lang="en-US" sz="2400" smtClean="0"/>
              <a:t>,  yang membutuhkan modal untuk pengembangan usahanya disebut </a:t>
            </a:r>
            <a:r>
              <a:rPr lang="en-US" sz="2400" i="1" smtClean="0"/>
              <a:t>Investee company</a:t>
            </a:r>
            <a:r>
              <a:rPr lang="en-US" sz="2400" smtClean="0"/>
              <a:t> atau  Perusahaan Pasangan Usaha</a:t>
            </a:r>
            <a:r>
              <a:rPr lang="en-US" smtClean="0"/>
              <a:t>     </a:t>
            </a:r>
          </a:p>
          <a:p>
            <a:pPr algn="just">
              <a:buFontTx/>
              <a:buNone/>
            </a:pPr>
            <a:r>
              <a:rPr lang="en-US" sz="2800" b="1" smtClean="0"/>
              <a:t>Bentuk  Mekanisme PMV :</a:t>
            </a:r>
            <a:endParaRPr lang="en-US" b="1" smtClean="0"/>
          </a:p>
          <a:p>
            <a:pPr algn="just">
              <a:lnSpc>
                <a:spcPct val="80000"/>
              </a:lnSpc>
              <a:buFontTx/>
              <a:buNone/>
            </a:pPr>
            <a:r>
              <a:rPr lang="en-US" sz="2400" b="1" smtClean="0"/>
              <a:t>1. </a:t>
            </a:r>
            <a:r>
              <a:rPr lang="en-US" sz="2400" b="1" u="sng" smtClean="0"/>
              <a:t>Single Tier Approach</a:t>
            </a:r>
            <a:r>
              <a:rPr lang="en-US" b="1" u="sng" smtClean="0"/>
              <a:t> </a:t>
            </a:r>
          </a:p>
          <a:p>
            <a:pPr algn="just">
              <a:lnSpc>
                <a:spcPct val="80000"/>
              </a:lnSpc>
            </a:pPr>
            <a:r>
              <a:rPr lang="en-US" sz="2400" smtClean="0"/>
              <a:t>Membentuk PMV yang langsung dikelola  oleh manaje- men PMV itu sendiri,  atau disebut PMV. Konvensional.</a:t>
            </a:r>
          </a:p>
          <a:p>
            <a:pPr algn="just">
              <a:lnSpc>
                <a:spcPct val="80000"/>
              </a:lnSpc>
            </a:pPr>
            <a:r>
              <a:rPr lang="en-US" sz="2400" smtClean="0"/>
              <a:t>Mekanisme ini menempatkan PMV dalam 2 fungsi, yaitu sebagai pemberi bantuan pembiayaan (fund company) dan juga sebagai pemberi bantuan manajemen (management company) kepada PPU</a:t>
            </a:r>
            <a:r>
              <a:rPr lang="en-US" smtClean="0"/>
              <a:t> </a:t>
            </a:r>
          </a:p>
          <a:p>
            <a:pPr lvl="3" algn="just">
              <a:buFontTx/>
              <a:buNone/>
            </a:pPr>
            <a:endParaRPr lang="en-US"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685800" y="304800"/>
            <a:ext cx="7772400" cy="5791200"/>
          </a:xfrm>
        </p:spPr>
        <p:txBody>
          <a:bodyPr>
            <a:normAutofit fontScale="92500" lnSpcReduction="10000"/>
          </a:bodyPr>
          <a:lstStyle/>
          <a:p>
            <a:pPr algn="just">
              <a:lnSpc>
                <a:spcPct val="0"/>
              </a:lnSpc>
              <a:buFontTx/>
              <a:buNone/>
            </a:pPr>
            <a:endParaRPr lang="en-US" smtClean="0"/>
          </a:p>
          <a:p>
            <a:pPr algn="just">
              <a:buFontTx/>
              <a:buNone/>
            </a:pPr>
            <a:r>
              <a:rPr lang="en-US" sz="2400" b="1" smtClean="0"/>
              <a:t>2</a:t>
            </a:r>
            <a:r>
              <a:rPr lang="en-US" sz="2000" b="1" smtClean="0"/>
              <a:t>.</a:t>
            </a:r>
            <a:r>
              <a:rPr lang="en-US" sz="2400" b="1" smtClean="0"/>
              <a:t> </a:t>
            </a:r>
            <a:r>
              <a:rPr lang="en-US" sz="2400" b="1" u="sng" smtClean="0"/>
              <a:t>Two Tier Approach</a:t>
            </a:r>
            <a:r>
              <a:rPr lang="en-US" sz="2800" b="1" u="sng" smtClean="0"/>
              <a:t> </a:t>
            </a:r>
          </a:p>
          <a:p>
            <a:pPr algn="just">
              <a:lnSpc>
                <a:spcPct val="80000"/>
              </a:lnSpc>
            </a:pPr>
            <a:r>
              <a:rPr lang="en-US" sz="2400" smtClean="0"/>
              <a:t>Membentuk Modal Ventura kemudian pengelolaannya diserahkan kepada perusahaan manajemen investasi yang memang memiliki keakhlian dibidang Modal Ventura.</a:t>
            </a:r>
            <a:r>
              <a:rPr lang="en-US" smtClean="0"/>
              <a:t> </a:t>
            </a:r>
          </a:p>
          <a:p>
            <a:pPr algn="just">
              <a:lnSpc>
                <a:spcPct val="80000"/>
              </a:lnSpc>
            </a:pPr>
            <a:r>
              <a:rPr lang="en-US" sz="2400" smtClean="0"/>
              <a:t>Pendekatan ini memungkinkan sebuah PPU menerima bantuan pembiayaan dan bantuan manajemen dari 2 PMV   yang berbeda</a:t>
            </a:r>
            <a:r>
              <a:rPr lang="en-US" smtClean="0"/>
              <a:t>  </a:t>
            </a:r>
          </a:p>
          <a:p>
            <a:pPr algn="just">
              <a:buFontTx/>
              <a:buNone/>
            </a:pPr>
            <a:r>
              <a:rPr lang="en-US" sz="2400" smtClean="0"/>
              <a:t>Di Indonesia mekanisme dengan konsep  pemisahan antara</a:t>
            </a:r>
          </a:p>
          <a:p>
            <a:pPr algn="just">
              <a:lnSpc>
                <a:spcPct val="70000"/>
              </a:lnSpc>
              <a:buFontTx/>
              <a:buNone/>
            </a:pPr>
            <a:r>
              <a:rPr lang="en-US" sz="2400" smtClean="0"/>
              <a:t>ventura capital fund dengan management venture capital</a:t>
            </a:r>
          </a:p>
          <a:p>
            <a:pPr algn="just">
              <a:lnSpc>
                <a:spcPct val="70000"/>
              </a:lnSpc>
              <a:buFontTx/>
              <a:buNone/>
            </a:pPr>
            <a:r>
              <a:rPr lang="en-US" sz="2400" smtClean="0"/>
              <a:t>company tidak diatur dalam perundangan</a:t>
            </a:r>
            <a:r>
              <a:rPr lang="en-US" smtClean="0"/>
              <a:t>   </a:t>
            </a:r>
          </a:p>
          <a:p>
            <a:pPr algn="just">
              <a:buFontTx/>
              <a:buNone/>
            </a:pPr>
            <a:r>
              <a:rPr lang="en-US" sz="2800" b="1" smtClean="0"/>
              <a:t>Karakteristik PMV</a:t>
            </a:r>
            <a:endParaRPr lang="en-US" smtClean="0"/>
          </a:p>
          <a:p>
            <a:pPr algn="just">
              <a:lnSpc>
                <a:spcPct val="90000"/>
              </a:lnSpc>
            </a:pPr>
            <a:r>
              <a:rPr lang="en-US" sz="2400" smtClean="0"/>
              <a:t>Pembiayan PMV merupakan equity (Quasi Equity Financing) dimana pembiayaan yang diberikan dalam bentuk  penyertaan modal </a:t>
            </a:r>
          </a:p>
          <a:p>
            <a:pPr algn="just">
              <a:lnSpc>
                <a:spcPct val="90000"/>
              </a:lnSpc>
            </a:pPr>
            <a:r>
              <a:rPr lang="en-US" sz="2400" smtClean="0"/>
              <a:t>Instrumen pembiayaan dapat menggunakan    obligasi konversi </a:t>
            </a:r>
            <a:r>
              <a:rPr lang="en-US" sz="2400" i="1" smtClean="0"/>
              <a:t>(convertible bond</a:t>
            </a:r>
            <a:r>
              <a:rPr lang="en-US" sz="2400" smtClean="0"/>
              <a:t>) Bentuk pembiayaan ini disebut semi equity financing</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685800" y="304800"/>
            <a:ext cx="7772400" cy="5791200"/>
          </a:xfrm>
        </p:spPr>
        <p:txBody>
          <a:bodyPr>
            <a:normAutofit fontScale="92500" lnSpcReduction="10000"/>
          </a:bodyPr>
          <a:lstStyle/>
          <a:p>
            <a:pPr algn="just">
              <a:lnSpc>
                <a:spcPct val="0"/>
              </a:lnSpc>
              <a:buFontTx/>
              <a:buNone/>
            </a:pPr>
            <a:endParaRPr lang="en-US" smtClean="0"/>
          </a:p>
          <a:p>
            <a:pPr algn="just">
              <a:buFontTx/>
              <a:buNone/>
            </a:pPr>
            <a:r>
              <a:rPr lang="en-US" sz="2400" b="1" smtClean="0"/>
              <a:t>2</a:t>
            </a:r>
            <a:r>
              <a:rPr lang="en-US" sz="2000" b="1" smtClean="0"/>
              <a:t>.</a:t>
            </a:r>
            <a:r>
              <a:rPr lang="en-US" sz="2400" b="1" smtClean="0"/>
              <a:t> </a:t>
            </a:r>
            <a:r>
              <a:rPr lang="en-US" sz="2400" b="1" u="sng" smtClean="0"/>
              <a:t>Two Tier Approach</a:t>
            </a:r>
            <a:r>
              <a:rPr lang="en-US" sz="2800" b="1" u="sng" smtClean="0"/>
              <a:t> </a:t>
            </a:r>
          </a:p>
          <a:p>
            <a:pPr algn="just">
              <a:lnSpc>
                <a:spcPct val="80000"/>
              </a:lnSpc>
            </a:pPr>
            <a:r>
              <a:rPr lang="en-US" sz="2400" smtClean="0"/>
              <a:t>Membentuk Modal Ventura kemudian pengelolaannya diserahkan kepada perusahaan manajemen investasi yang memang memiliki keakhlian dibidang Modal Ventura.</a:t>
            </a:r>
            <a:r>
              <a:rPr lang="en-US" smtClean="0"/>
              <a:t> </a:t>
            </a:r>
          </a:p>
          <a:p>
            <a:pPr algn="just">
              <a:lnSpc>
                <a:spcPct val="80000"/>
              </a:lnSpc>
            </a:pPr>
            <a:r>
              <a:rPr lang="en-US" sz="2400" smtClean="0"/>
              <a:t>Pendekatan ini memungkinkan sebuah PPU menerima bantuan pembiayaan dan bantuan manajemen dari 2 PMV   yang berbeda</a:t>
            </a:r>
            <a:r>
              <a:rPr lang="en-US" smtClean="0"/>
              <a:t>  </a:t>
            </a:r>
          </a:p>
          <a:p>
            <a:pPr algn="just">
              <a:buFontTx/>
              <a:buNone/>
            </a:pPr>
            <a:r>
              <a:rPr lang="en-US" sz="2400" smtClean="0"/>
              <a:t>Di Indonesia mekanisme dengan konsep  pemisahan antara</a:t>
            </a:r>
          </a:p>
          <a:p>
            <a:pPr algn="just">
              <a:lnSpc>
                <a:spcPct val="70000"/>
              </a:lnSpc>
              <a:buFontTx/>
              <a:buNone/>
            </a:pPr>
            <a:r>
              <a:rPr lang="en-US" sz="2400" smtClean="0"/>
              <a:t>ventura capital fund dengan management venture capital</a:t>
            </a:r>
          </a:p>
          <a:p>
            <a:pPr algn="just">
              <a:lnSpc>
                <a:spcPct val="70000"/>
              </a:lnSpc>
              <a:buFontTx/>
              <a:buNone/>
            </a:pPr>
            <a:r>
              <a:rPr lang="en-US" sz="2400" smtClean="0"/>
              <a:t>company tidak diatur dalam perundangan</a:t>
            </a:r>
            <a:r>
              <a:rPr lang="en-US" smtClean="0"/>
              <a:t>   </a:t>
            </a:r>
          </a:p>
          <a:p>
            <a:pPr algn="just">
              <a:buFontTx/>
              <a:buNone/>
            </a:pPr>
            <a:r>
              <a:rPr lang="en-US" sz="2800" b="1" smtClean="0"/>
              <a:t>Karakteristik PMV</a:t>
            </a:r>
            <a:endParaRPr lang="en-US" smtClean="0"/>
          </a:p>
          <a:p>
            <a:pPr algn="just">
              <a:lnSpc>
                <a:spcPct val="90000"/>
              </a:lnSpc>
            </a:pPr>
            <a:r>
              <a:rPr lang="en-US" sz="2400" smtClean="0"/>
              <a:t>Pembiayan PMV merupakan equity (Quasi Equity Financing) dimana pembiayaan yang diberikan dalam bentuk  penyertaan modal </a:t>
            </a:r>
          </a:p>
          <a:p>
            <a:pPr algn="just">
              <a:lnSpc>
                <a:spcPct val="90000"/>
              </a:lnSpc>
            </a:pPr>
            <a:r>
              <a:rPr lang="en-US" sz="2400" smtClean="0"/>
              <a:t>Instrumen pembiayaan dapat menggunakan    obligasi konversi </a:t>
            </a:r>
            <a:r>
              <a:rPr lang="en-US" sz="2400" i="1" smtClean="0"/>
              <a:t>(convertible bond</a:t>
            </a:r>
            <a:r>
              <a:rPr lang="en-US" sz="2400" smtClean="0"/>
              <a:t>) Bentuk pembiayaan ini disebut semi equity financing</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685800" y="457200"/>
            <a:ext cx="7772400" cy="5638800"/>
          </a:xfrm>
        </p:spPr>
        <p:txBody>
          <a:bodyPr>
            <a:normAutofit fontScale="92500" lnSpcReduction="10000"/>
          </a:bodyPr>
          <a:lstStyle/>
          <a:p>
            <a:pPr lvl="2" algn="just">
              <a:lnSpc>
                <a:spcPct val="60000"/>
              </a:lnSpc>
              <a:buFontTx/>
              <a:buNone/>
            </a:pPr>
            <a:endParaRPr lang="en-US" smtClean="0"/>
          </a:p>
          <a:p>
            <a:pPr algn="just">
              <a:lnSpc>
                <a:spcPct val="90000"/>
              </a:lnSpc>
            </a:pPr>
            <a:r>
              <a:rPr lang="en-US" sz="2400" b="1" smtClean="0"/>
              <a:t>Merupakan investasi dengan perspektif jangka panjang  dengan mengharapkan capital gain</a:t>
            </a:r>
          </a:p>
          <a:p>
            <a:pPr algn="just">
              <a:lnSpc>
                <a:spcPct val="90000"/>
              </a:lnSpc>
            </a:pPr>
            <a:r>
              <a:rPr lang="en-US" sz="2400" b="1" smtClean="0"/>
              <a:t>Merupakan pembiayaan yang bersifat risk capital, karena tidak dicover oleh jaminan sebagaimana kredit perbankan. </a:t>
            </a:r>
          </a:p>
          <a:p>
            <a:pPr algn="just">
              <a:lnSpc>
                <a:spcPct val="90000"/>
              </a:lnSpc>
            </a:pPr>
            <a:r>
              <a:rPr lang="en-US" sz="2400" b="1" smtClean="0"/>
              <a:t>Pembiayaan PMV bersifat aktif (active investment) a.l karena disertai keterlibatan dalam manaje- men perusahaan  </a:t>
            </a:r>
          </a:p>
          <a:p>
            <a:pPr algn="just">
              <a:lnSpc>
                <a:spcPct val="90000"/>
              </a:lnSpc>
            </a:pPr>
            <a:r>
              <a:rPr lang="en-US" sz="2400" b="1" smtClean="0"/>
              <a:t>Penyertan PMV bersifat sementara, yaitu maksimal 10 tahun dan harus menarik diri dengan menjual sahamnya  (divestasi) pada PPU  </a:t>
            </a:r>
          </a:p>
          <a:p>
            <a:pPr algn="just">
              <a:lnSpc>
                <a:spcPct val="90000"/>
              </a:lnSpc>
            </a:pPr>
            <a:r>
              <a:rPr lang="en-US" sz="2400" b="1" smtClean="0"/>
              <a:t>Keuntungan berupa capital gain (apresiasi nilai saham) dan deviden</a:t>
            </a:r>
          </a:p>
          <a:p>
            <a:pPr algn="just">
              <a:lnSpc>
                <a:spcPct val="90000"/>
              </a:lnSpc>
            </a:pPr>
            <a:r>
              <a:rPr lang="en-US" sz="2400" b="1" smtClean="0"/>
              <a:t>Rate of Return yang tinggi, karena bidang usaha yang dibiayai menjajikan  keuntungan yang tinggi.</a:t>
            </a:r>
          </a:p>
          <a:p>
            <a:pPr>
              <a:buFontTx/>
              <a:buNone/>
            </a:pPr>
            <a:endParaRPr lang="en-US" b="1"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85800" y="381000"/>
            <a:ext cx="7772400" cy="5715000"/>
          </a:xfrm>
        </p:spPr>
        <p:txBody>
          <a:bodyPr>
            <a:normAutofit fontScale="92500" lnSpcReduction="10000"/>
          </a:bodyPr>
          <a:lstStyle/>
          <a:p>
            <a:pPr algn="just">
              <a:buFontTx/>
              <a:buNone/>
            </a:pPr>
            <a:r>
              <a:rPr lang="en-US" sz="2800" b="1" smtClean="0"/>
              <a:t>TUJUAN  MODAL VENTURA</a:t>
            </a:r>
            <a:endParaRPr lang="en-US" b="1" smtClean="0"/>
          </a:p>
          <a:p>
            <a:pPr algn="just"/>
            <a:r>
              <a:rPr lang="en-US" sz="2400" b="1" smtClean="0"/>
              <a:t>Selain berorientasi pada keuntungan dan dengan risiko yang tinggi, pembiayaan Modal Ventura  bertujuan :</a:t>
            </a:r>
          </a:p>
          <a:p>
            <a:pPr algn="just">
              <a:lnSpc>
                <a:spcPct val="90000"/>
              </a:lnSpc>
              <a:buFont typeface="Symbol" pitchFamily="18" charset="2"/>
              <a:buChar char="à"/>
            </a:pPr>
            <a:r>
              <a:rPr lang="en-US" sz="2400" smtClean="0"/>
              <a:t>Memungkinkan dan mempermudah pendirian suatu perusahaan baru  </a:t>
            </a:r>
          </a:p>
          <a:p>
            <a:pPr algn="just">
              <a:lnSpc>
                <a:spcPct val="90000"/>
              </a:lnSpc>
              <a:buFont typeface="Symbol" pitchFamily="18" charset="2"/>
              <a:buChar char="à"/>
            </a:pPr>
            <a:r>
              <a:rPr lang="en-US" sz="2400" smtClean="0"/>
              <a:t>Membantu perusahaan yg mengalami kesulitan dana dalam pengembangan usahanya </a:t>
            </a:r>
          </a:p>
          <a:p>
            <a:pPr algn="just">
              <a:lnSpc>
                <a:spcPct val="90000"/>
              </a:lnSpc>
              <a:buFont typeface="Symbol" pitchFamily="18" charset="2"/>
              <a:buChar char="à"/>
            </a:pPr>
            <a:r>
              <a:rPr lang="en-US" sz="2400" smtClean="0"/>
              <a:t>Membiayai pengembangan produk maupun yang mulai mengalami kemunduran</a:t>
            </a:r>
          </a:p>
          <a:p>
            <a:pPr algn="just">
              <a:lnSpc>
                <a:spcPct val="90000"/>
              </a:lnSpc>
              <a:buFont typeface="Symbol" pitchFamily="18" charset="2"/>
              <a:buChar char="à"/>
            </a:pPr>
            <a:r>
              <a:rPr lang="en-US" sz="2400" smtClean="0"/>
              <a:t>Membiayai  produk / teknologi baru yang siap dipasarkan</a:t>
            </a:r>
          </a:p>
          <a:p>
            <a:pPr algn="just">
              <a:lnSpc>
                <a:spcPct val="90000"/>
              </a:lnSpc>
              <a:buFont typeface="Symbol" pitchFamily="18" charset="2"/>
              <a:buChar char="à"/>
            </a:pPr>
            <a:r>
              <a:rPr lang="en-US" sz="2400" smtClean="0"/>
              <a:t>Memperlancar mekanisme investasi dalam dan luar negeri</a:t>
            </a:r>
          </a:p>
          <a:p>
            <a:pPr algn="just">
              <a:lnSpc>
                <a:spcPct val="90000"/>
              </a:lnSpc>
              <a:buFont typeface="Symbol" pitchFamily="18" charset="2"/>
              <a:buChar char="à"/>
            </a:pPr>
            <a:r>
              <a:rPr lang="en-US" sz="2400" smtClean="0"/>
              <a:t>Mengembangkan proyek “research and development”</a:t>
            </a:r>
          </a:p>
          <a:p>
            <a:pPr algn="just">
              <a:lnSpc>
                <a:spcPct val="90000"/>
              </a:lnSpc>
              <a:buFont typeface="Symbol" pitchFamily="18" charset="2"/>
              <a:buChar char="à"/>
            </a:pPr>
            <a:r>
              <a:rPr lang="en-US" sz="2400" smtClean="0"/>
              <a:t>Mengembangkan teknologi baru dan alih teknologi</a:t>
            </a:r>
          </a:p>
          <a:p>
            <a:pPr algn="just">
              <a:lnSpc>
                <a:spcPct val="90000"/>
              </a:lnSpc>
              <a:buFont typeface="Symbol" pitchFamily="18" charset="2"/>
              <a:buChar char="à"/>
            </a:pPr>
            <a:r>
              <a:rPr lang="en-US" sz="2400" smtClean="0"/>
              <a:t>Pengalihan kepemilikan suatu perusahaan</a:t>
            </a:r>
            <a:endParaRPr lang="en-US" smtClean="0"/>
          </a:p>
          <a:p>
            <a:pPr algn="just">
              <a:buFontTx/>
              <a:buNone/>
            </a:pP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800" y="228600"/>
            <a:ext cx="7772400" cy="5867400"/>
          </a:xfrm>
        </p:spPr>
        <p:txBody>
          <a:bodyPr>
            <a:normAutofit lnSpcReduction="10000"/>
          </a:bodyPr>
          <a:lstStyle/>
          <a:p>
            <a:pPr algn="just">
              <a:buFontTx/>
              <a:buNone/>
            </a:pPr>
            <a:r>
              <a:rPr lang="en-US" sz="2800" b="1" smtClean="0"/>
              <a:t>Cara Penghimpunan Dana</a:t>
            </a:r>
            <a:r>
              <a:rPr lang="en-US" b="1" smtClean="0"/>
              <a:t> </a:t>
            </a:r>
            <a:r>
              <a:rPr lang="en-US" sz="2800" b="1" smtClean="0"/>
              <a:t>: </a:t>
            </a:r>
            <a:r>
              <a:rPr lang="en-US" sz="2800" b="1" smtClean="0">
                <a:latin typeface="Arial" pitchFamily="34" charset="0"/>
              </a:rPr>
              <a:t>	</a:t>
            </a:r>
            <a:r>
              <a:rPr lang="en-US" b="1" smtClean="0">
                <a:latin typeface="Arial" pitchFamily="34" charset="0"/>
              </a:rPr>
              <a:t>			</a:t>
            </a:r>
          </a:p>
          <a:p>
            <a:pPr algn="just"/>
            <a:r>
              <a:rPr lang="en-US" sz="2400" smtClean="0"/>
              <a:t>.</a:t>
            </a:r>
            <a:r>
              <a:rPr lang="en-US" sz="2400" b="1" smtClean="0"/>
              <a:t>Leverage Venture Capital</a:t>
            </a:r>
          </a:p>
          <a:p>
            <a:pPr lvl="1" algn="just"/>
            <a:r>
              <a:rPr lang="en-US" sz="2400" smtClean="0"/>
              <a:t>Sebagian besar penghimpunan dana dalam bentuk pinjaman dari berbagai macam pihak, sedang modal sendiri relatif jauh lebih rendah. Dana ini kemudian digunakan oleh PPU (investee company) untuk kegiatan usahanya </a:t>
            </a:r>
          </a:p>
          <a:p>
            <a:pPr algn="just"/>
            <a:r>
              <a:rPr lang="en-US" sz="2400" smtClean="0"/>
              <a:t>.</a:t>
            </a:r>
            <a:r>
              <a:rPr lang="en-US" sz="2400" b="1" smtClean="0"/>
              <a:t>Equity Venture Capital Company</a:t>
            </a:r>
          </a:p>
          <a:p>
            <a:pPr lvl="1" algn="just"/>
            <a:r>
              <a:rPr lang="en-US" sz="2400" smtClean="0"/>
              <a:t>Sebagian besar dana diperoleh dari Modal Sendiri dalam berbagai bentuk, sedang porsi modal pinjaman relatif kecil. Sumber dana ini  kemudian digunakan dalam bentuk penyertaan pada suatu perusahaan (investee company)</a:t>
            </a:r>
            <a:endParaRPr lang="en-US" sz="320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85800" y="304800"/>
            <a:ext cx="7772400" cy="5791200"/>
          </a:xfrm>
        </p:spPr>
        <p:txBody>
          <a:bodyPr>
            <a:normAutofit lnSpcReduction="10000"/>
          </a:bodyPr>
          <a:lstStyle/>
          <a:p>
            <a:pPr lvl="2" algn="just">
              <a:lnSpc>
                <a:spcPct val="0"/>
              </a:lnSpc>
              <a:buFont typeface="Symbol" pitchFamily="18" charset="2"/>
              <a:buNone/>
            </a:pPr>
            <a:endParaRPr lang="en-US" smtClean="0"/>
          </a:p>
          <a:p>
            <a:pPr>
              <a:buFontTx/>
              <a:buNone/>
            </a:pPr>
            <a:r>
              <a:rPr lang="en-US" sz="2800" b="1" smtClean="0"/>
              <a:t>Jenis  Kepemilikan PMV :</a:t>
            </a:r>
            <a:endParaRPr lang="en-US" b="1" u="sng" smtClean="0"/>
          </a:p>
          <a:p>
            <a:pPr>
              <a:lnSpc>
                <a:spcPct val="80000"/>
              </a:lnSpc>
            </a:pPr>
            <a:r>
              <a:rPr lang="en-US" sz="2400" b="1" smtClean="0"/>
              <a:t>Private Venture Capital Company </a:t>
            </a:r>
            <a:r>
              <a:rPr lang="en-US" sz="2400" smtClean="0"/>
              <a:t>yaitu  PMV yang belum  go public</a:t>
            </a:r>
          </a:p>
          <a:p>
            <a:pPr>
              <a:lnSpc>
                <a:spcPct val="80000"/>
              </a:lnSpc>
            </a:pPr>
            <a:r>
              <a:rPr lang="en-US" sz="2400" b="1" smtClean="0"/>
              <a:t>Public Venture Capital Company, </a:t>
            </a:r>
            <a:r>
              <a:rPr lang="en-US" sz="2400" smtClean="0"/>
              <a:t> yaitu  PMV yang telah  go public </a:t>
            </a:r>
          </a:p>
          <a:p>
            <a:pPr algn="just">
              <a:lnSpc>
                <a:spcPct val="80000"/>
              </a:lnSpc>
            </a:pPr>
            <a:r>
              <a:rPr lang="en-US" sz="2400" b="1" smtClean="0"/>
              <a:t>Bank Venture Capital Company</a:t>
            </a:r>
            <a:r>
              <a:rPr lang="en-US" sz="2400" smtClean="0"/>
              <a:t> yaitu  PMV yang didirikan oleh bank  untuk tujuan/ misi khusus misalnya dalam rangka pengembangan usaha kecil</a:t>
            </a:r>
          </a:p>
          <a:p>
            <a:pPr>
              <a:lnSpc>
                <a:spcPct val="80000"/>
              </a:lnSpc>
            </a:pPr>
            <a:r>
              <a:rPr lang="en-US" sz="2400" b="1" smtClean="0"/>
              <a:t>Conglomerate  Venture Capital</a:t>
            </a:r>
            <a:r>
              <a:rPr lang="en-US" sz="2400" smtClean="0"/>
              <a:t> </a:t>
            </a:r>
            <a:r>
              <a:rPr lang="en-US" sz="2400" b="1" smtClean="0"/>
              <a:t>Company ,</a:t>
            </a:r>
            <a:r>
              <a:rPr lang="en-US" sz="2400" smtClean="0"/>
              <a:t>  yaitu  PMV yang dimiliki  oleh sejumlah perusahaan besar</a:t>
            </a:r>
            <a:endParaRPr lang="en-US" smtClean="0"/>
          </a:p>
          <a:p>
            <a:pPr algn="just">
              <a:lnSpc>
                <a:spcPct val="120000"/>
              </a:lnSpc>
              <a:buFontTx/>
              <a:buNone/>
            </a:pPr>
            <a:r>
              <a:rPr lang="en-US" sz="2800" b="1" u="sng" smtClean="0"/>
              <a:t>Cara Pembiayaan PMV</a:t>
            </a:r>
            <a:endParaRPr lang="en-US" smtClean="0"/>
          </a:p>
          <a:p>
            <a:pPr algn="just">
              <a:lnSpc>
                <a:spcPct val="120000"/>
              </a:lnSpc>
              <a:buFontTx/>
              <a:buNone/>
            </a:pPr>
            <a:r>
              <a:rPr lang="en-US" sz="2400" smtClean="0"/>
              <a:t>a.</a:t>
            </a:r>
            <a:r>
              <a:rPr lang="en-US" smtClean="0"/>
              <a:t> </a:t>
            </a:r>
            <a:r>
              <a:rPr lang="en-US" sz="2400" b="1" smtClean="0"/>
              <a:t>Penyertaan Modal Langsung</a:t>
            </a:r>
            <a:endParaRPr lang="en-US" b="1" smtClean="0"/>
          </a:p>
          <a:p>
            <a:pPr lvl="1" algn="just">
              <a:lnSpc>
                <a:spcPct val="80000"/>
              </a:lnSpc>
            </a:pPr>
            <a:r>
              <a:rPr lang="en-US" sz="2400" smtClean="0"/>
              <a:t>PMV mengambil bagian sejumlah saham PPU (equty financing), dengan cara bersama mendirikan perusahaan baru atau diambil  dari portofolio saham</a:t>
            </a:r>
            <a:r>
              <a:rPr lang="en-US" smtClean="0"/>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685800" y="381000"/>
            <a:ext cx="7772400" cy="5715000"/>
          </a:xfrm>
        </p:spPr>
        <p:txBody>
          <a:bodyPr>
            <a:normAutofit lnSpcReduction="10000"/>
          </a:bodyPr>
          <a:lstStyle/>
          <a:p>
            <a:pPr algn="just">
              <a:buFontTx/>
              <a:buNone/>
            </a:pPr>
            <a:r>
              <a:rPr lang="en-US" sz="2400" b="1" smtClean="0"/>
              <a:t>b. Semi Equity Financing</a:t>
            </a:r>
            <a:endParaRPr lang="en-US" sz="2800" b="1" smtClean="0"/>
          </a:p>
          <a:p>
            <a:pPr lvl="1" algn="just">
              <a:lnSpc>
                <a:spcPct val="80000"/>
              </a:lnSpc>
            </a:pPr>
            <a:r>
              <a:rPr lang="en-US" sz="2400" smtClean="0"/>
              <a:t>Membeli obligasi konversi (conver tible bond) yg. diterbitkan oleh PPU  </a:t>
            </a:r>
          </a:p>
          <a:p>
            <a:pPr algn="just">
              <a:buFontTx/>
              <a:buNone/>
            </a:pPr>
            <a:r>
              <a:rPr lang="en-US" sz="2400" b="1" smtClean="0"/>
              <a:t>c. Pembiayaan Bagi Hasil</a:t>
            </a:r>
            <a:r>
              <a:rPr lang="en-US" b="1" smtClean="0"/>
              <a:t>  </a:t>
            </a:r>
          </a:p>
          <a:p>
            <a:pPr lvl="1" algn="just">
              <a:lnSpc>
                <a:spcPct val="80000"/>
              </a:lnSpc>
            </a:pPr>
            <a:r>
              <a:rPr lang="en-US" sz="2400" smtClean="0"/>
              <a:t>Modifikasi pembiayaan untuk usaha yang belum </a:t>
            </a:r>
          </a:p>
          <a:p>
            <a:pPr lvl="1" algn="just">
              <a:lnSpc>
                <a:spcPct val="80000"/>
              </a:lnSpc>
            </a:pPr>
            <a:r>
              <a:rPr lang="en-US" sz="2400" smtClean="0"/>
              <a:t>berbadan hukum,  terutama bagi usaha kecil  </a:t>
            </a:r>
            <a:endParaRPr lang="en-US" smtClean="0"/>
          </a:p>
          <a:p>
            <a:pPr algn="just">
              <a:buFontTx/>
              <a:buNone/>
            </a:pPr>
            <a:r>
              <a:rPr lang="en-US" sz="2800" b="1" u="sng" smtClean="0"/>
              <a:t>Tahap-Tahap Pembiayaan  PMV</a:t>
            </a:r>
          </a:p>
          <a:p>
            <a:pPr algn="just">
              <a:buFontTx/>
              <a:buNone/>
            </a:pPr>
            <a:r>
              <a:rPr lang="en-US" sz="2400" b="1" smtClean="0"/>
              <a:t>1.Early Stage Financing</a:t>
            </a:r>
            <a:endParaRPr lang="en-US" sz="2000" b="1" smtClean="0"/>
          </a:p>
          <a:p>
            <a:pPr algn="just">
              <a:lnSpc>
                <a:spcPct val="80000"/>
              </a:lnSpc>
            </a:pPr>
            <a:r>
              <a:rPr lang="en-US" sz="2000" b="1" smtClean="0"/>
              <a:t>Seed Financing,</a:t>
            </a:r>
            <a:r>
              <a:rPr lang="en-US" b="1" smtClean="0"/>
              <a:t> </a:t>
            </a:r>
            <a:r>
              <a:rPr lang="en-US" sz="2000" smtClean="0"/>
              <a:t>yaitu pembiayaan pada tahap penelitian &amp; riset untuk mengukur viability suatu obyek pembiayaan</a:t>
            </a:r>
          </a:p>
          <a:p>
            <a:pPr algn="just">
              <a:lnSpc>
                <a:spcPct val="80000"/>
              </a:lnSpc>
            </a:pPr>
            <a:r>
              <a:rPr lang="en-US" sz="2000" b="1" smtClean="0"/>
              <a:t>Start–Up Financing,</a:t>
            </a:r>
            <a:r>
              <a:rPr lang="en-US" b="1" smtClean="0"/>
              <a:t> </a:t>
            </a:r>
            <a:r>
              <a:rPr lang="en-US" sz="2000" smtClean="0"/>
              <a:t>yaitu pembiayaan pada tahap pengembangan produk dan persiapan pemasaran </a:t>
            </a:r>
          </a:p>
          <a:p>
            <a:pPr algn="just">
              <a:lnSpc>
                <a:spcPct val="80000"/>
              </a:lnSpc>
            </a:pPr>
            <a:r>
              <a:rPr lang="en-US" sz="2000" b="1" smtClean="0"/>
              <a:t>First Round Financing,</a:t>
            </a:r>
            <a:r>
              <a:rPr lang="en-US" smtClean="0"/>
              <a:t> </a:t>
            </a:r>
            <a:r>
              <a:rPr lang="en-US" sz="2000" smtClean="0"/>
              <a:t>yaitu pembiayaan pada tahap peluncuran komersial prototipe  produk</a:t>
            </a:r>
          </a:p>
          <a:p>
            <a:pPr algn="just">
              <a:buFontTx/>
              <a:buNone/>
            </a:pPr>
            <a:r>
              <a:rPr lang="en-US" sz="2000" smtClean="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685800" y="381000"/>
            <a:ext cx="7772400" cy="5715000"/>
          </a:xfrm>
        </p:spPr>
        <p:txBody>
          <a:bodyPr/>
          <a:lstStyle/>
          <a:p>
            <a:pPr algn="just">
              <a:buFontTx/>
              <a:buNone/>
            </a:pPr>
            <a:r>
              <a:rPr lang="en-US" sz="2400" b="1" smtClean="0"/>
              <a:t>2. Expansion Stage</a:t>
            </a:r>
            <a:r>
              <a:rPr lang="en-US" b="1" smtClean="0"/>
              <a:t> </a:t>
            </a:r>
          </a:p>
          <a:p>
            <a:pPr lvl="1" algn="just"/>
            <a:r>
              <a:rPr lang="en-US" sz="2000" b="1" smtClean="0"/>
              <a:t>Second Round Financing</a:t>
            </a:r>
            <a:r>
              <a:rPr lang="en-US" sz="2000" smtClean="0"/>
              <a:t> yaitu  pembiayaan untuk peningkatan kemam- puan penjualan/pemasaran  </a:t>
            </a:r>
          </a:p>
          <a:p>
            <a:pPr lvl="1" algn="just"/>
            <a:r>
              <a:rPr lang="en-US" sz="2000" b="1" smtClean="0"/>
              <a:t>Third Round Financing</a:t>
            </a:r>
            <a:r>
              <a:rPr lang="en-US" sz="2000" smtClean="0"/>
              <a:t> yaitu pembiayaan untuk pengembangan produk baru dan memperluas jaringan bisnis </a:t>
            </a:r>
          </a:p>
          <a:p>
            <a:pPr lvl="1" algn="just"/>
            <a:r>
              <a:rPr lang="en-US" sz="2000" b="1" smtClean="0"/>
              <a:t>Bridge Finance (Mezzanine)</a:t>
            </a:r>
            <a:r>
              <a:rPr lang="en-US" sz="2000" smtClean="0"/>
              <a:t> yaitu pembiayaan dalam rangka memperbaiki kondisi keuangan guna persiapan go publik  </a:t>
            </a:r>
          </a:p>
          <a:p>
            <a:pPr lvl="1" algn="just"/>
            <a:r>
              <a:rPr lang="en-US" sz="2000" b="1" smtClean="0"/>
              <a:t>Acquisition &amp; Management Buy Out Financing </a:t>
            </a:r>
            <a:r>
              <a:rPr lang="en-US" sz="2000" smtClean="0"/>
              <a:t>yaitu pembiayaan dalam rangka mengakuisisi perusahaan lain serta pembelian saham perusahaan  </a:t>
            </a:r>
          </a:p>
          <a:p>
            <a:pPr algn="just">
              <a:buFontTx/>
              <a:buNone/>
            </a:pPr>
            <a:r>
              <a:rPr lang="en-US" sz="2400" b="1" smtClean="0"/>
              <a:t>3. Turnaround Situations</a:t>
            </a:r>
            <a:r>
              <a:rPr lang="en-US" b="1" smtClean="0"/>
              <a:t> </a:t>
            </a:r>
          </a:p>
          <a:p>
            <a:pPr algn="just"/>
            <a:r>
              <a:rPr lang="en-US" sz="2400" smtClean="0"/>
              <a:t>Pembiayaan bagi perusahaan dalam kon- disi sulit dan bahkan kondisi bangkrut</a:t>
            </a:r>
            <a:endParaRPr lang="en-US" smtClean="0"/>
          </a:p>
          <a:p>
            <a:pPr>
              <a:buFontTx/>
              <a:buNone/>
            </a:pPr>
            <a:endParaRPr lang="en-US"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685800" y="228600"/>
            <a:ext cx="7772400" cy="5867400"/>
          </a:xfrm>
        </p:spPr>
        <p:txBody>
          <a:bodyPr>
            <a:normAutofit fontScale="85000" lnSpcReduction="20000"/>
          </a:bodyPr>
          <a:lstStyle/>
          <a:p>
            <a:pPr algn="just">
              <a:buFontTx/>
              <a:buNone/>
            </a:pPr>
            <a:r>
              <a:rPr lang="en-US" sz="2800" b="1" smtClean="0"/>
              <a:t>DIVESTASI MODAL VENTURA</a:t>
            </a:r>
            <a:endParaRPr lang="en-US" smtClean="0"/>
          </a:p>
          <a:p>
            <a:pPr algn="just">
              <a:buFont typeface="Wingdings" pitchFamily="2" charset="2"/>
              <a:buChar char="Ø"/>
            </a:pPr>
            <a:r>
              <a:rPr lang="en-US" sz="2400" smtClean="0"/>
              <a:t>Merupakan tahapan akhir dari pembia- yaan PMV dengan menarik kembali penyertaan saham pada PPU</a:t>
            </a:r>
          </a:p>
          <a:p>
            <a:pPr algn="just">
              <a:buFont typeface="Wingdings" pitchFamily="2" charset="2"/>
              <a:buChar char="Ø"/>
            </a:pPr>
            <a:r>
              <a:rPr lang="en-US" sz="2400" smtClean="0"/>
              <a:t>Investasi/penyertaan oleh PMV bersifat sementara</a:t>
            </a:r>
            <a:endParaRPr lang="en-US" smtClean="0"/>
          </a:p>
          <a:p>
            <a:pPr algn="just">
              <a:buFont typeface="Wingdings" pitchFamily="2" charset="2"/>
              <a:buChar char="Ø"/>
            </a:pPr>
            <a:r>
              <a:rPr lang="en-US" sz="2400" smtClean="0"/>
              <a:t>Pada dasarnya kepemilikan saham oleh PMV untuk dijual kembali dalam rangka memperoleh capital gain</a:t>
            </a:r>
            <a:endParaRPr lang="en-US" b="1" u="sng" smtClean="0"/>
          </a:p>
          <a:p>
            <a:pPr algn="just">
              <a:buFontTx/>
              <a:buNone/>
            </a:pPr>
            <a:r>
              <a:rPr lang="en-US" b="1" smtClean="0"/>
              <a:t> </a:t>
            </a:r>
            <a:r>
              <a:rPr lang="en-US" sz="2800" b="1" smtClean="0"/>
              <a:t>Alternatif   Divestasi PMV</a:t>
            </a:r>
            <a:endParaRPr lang="en-US" sz="2800" smtClean="0"/>
          </a:p>
          <a:p>
            <a:pPr algn="just">
              <a:lnSpc>
                <a:spcPct val="60000"/>
              </a:lnSpc>
              <a:buFont typeface="Symbol" pitchFamily="18" charset="2"/>
              <a:buChar char="·"/>
            </a:pPr>
            <a:r>
              <a:rPr lang="en-US" sz="2400" smtClean="0"/>
              <a:t>Penawaran umum melalui pasar modal (IPO</a:t>
            </a:r>
            <a:endParaRPr lang="en-US" sz="3600" smtClean="0"/>
          </a:p>
          <a:p>
            <a:pPr algn="just">
              <a:lnSpc>
                <a:spcPct val="90000"/>
              </a:lnSpc>
              <a:buFont typeface="Symbol" pitchFamily="18" charset="2"/>
              <a:buChar char="·"/>
            </a:pPr>
            <a:r>
              <a:rPr lang="en-US" sz="2400" smtClean="0"/>
              <a:t>Menjual kembali kepada Perusahaan Pasangan Usaha (Buy Back)</a:t>
            </a:r>
            <a:endParaRPr lang="en-US" sz="3600" smtClean="0"/>
          </a:p>
          <a:p>
            <a:pPr algn="just">
              <a:lnSpc>
                <a:spcPct val="90000"/>
              </a:lnSpc>
              <a:buFont typeface="Symbol" pitchFamily="18" charset="2"/>
              <a:buChar char="·"/>
            </a:pPr>
            <a:r>
              <a:rPr lang="en-US" sz="2400" smtClean="0"/>
              <a:t>Menjual penyertaan PMV kepada Investor baru</a:t>
            </a:r>
            <a:endParaRPr lang="en-US" sz="3600" smtClean="0"/>
          </a:p>
          <a:p>
            <a:pPr algn="just">
              <a:lnSpc>
                <a:spcPct val="90000"/>
              </a:lnSpc>
              <a:buFont typeface="Symbol" pitchFamily="18" charset="2"/>
              <a:buChar char="·"/>
            </a:pPr>
            <a:r>
              <a:rPr lang="en-US" sz="2400" smtClean="0"/>
              <a:t>Menjual Perusahaan (Private Placement) yaitu PMV bersama PPU menjual seluruh saham kepada perusahaan lain atau individu</a:t>
            </a:r>
            <a:endParaRPr lang="en-US" sz="3600" smtClean="0"/>
          </a:p>
          <a:p>
            <a:pPr algn="just">
              <a:lnSpc>
                <a:spcPct val="70000"/>
              </a:lnSpc>
              <a:buFont typeface="Symbol" pitchFamily="18" charset="2"/>
              <a:buChar char="·"/>
            </a:pPr>
            <a:r>
              <a:rPr lang="en-US" sz="2400" smtClean="0"/>
              <a:t>Melikuidasi  PPU  (Liquidation)</a:t>
            </a:r>
            <a:endParaRPr lang="en-US" smtClean="0"/>
          </a:p>
          <a:p>
            <a:pPr algn="just"/>
            <a:endParaRPr lang="en-US" smtClean="0"/>
          </a:p>
          <a:p>
            <a:pPr algn="just"/>
            <a:endParaRPr lang="en-US" smtClean="0"/>
          </a:p>
          <a:p>
            <a:pPr algn="just"/>
            <a:endParaRPr lang="en-US" smtClean="0"/>
          </a:p>
          <a:p>
            <a:pPr algn="just"/>
            <a:endParaRPr lang="en-US" smtClean="0"/>
          </a:p>
          <a:p>
            <a:pPr algn="just"/>
            <a:r>
              <a:rPr lang="en-US" smtClean="0"/>
              <a:t> </a:t>
            </a:r>
          </a:p>
          <a:p>
            <a:pPr algn="just"/>
            <a:endParaRPr lang="en-US" smtClean="0"/>
          </a:p>
          <a:p>
            <a:pPr algn="just"/>
            <a:endParaRPr lang="en-US" smtClean="0"/>
          </a:p>
          <a:p>
            <a:pPr algn="just"/>
            <a:endParaRPr lang="en-US" smtClean="0"/>
          </a:p>
          <a:p>
            <a:pPr algn="just"/>
            <a:endParaRPr lang="en-US" smtClean="0"/>
          </a:p>
          <a:p>
            <a:pPr>
              <a:buFontTx/>
              <a:buNone/>
            </a:pP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502920" y="4724400"/>
            <a:ext cx="8183880" cy="1143000"/>
          </a:xfrm>
        </p:spPr>
        <p:txBody>
          <a:bodyPr/>
          <a:lstStyle/>
          <a:p>
            <a:pPr eaLnBrk="1" hangingPunct="1"/>
            <a:r>
              <a:rPr lang="en-US" smtClean="0"/>
              <a:t>Wesel Bayar (</a:t>
            </a:r>
            <a:r>
              <a:rPr lang="en-US" i="1" smtClean="0"/>
              <a:t>Note Payable</a:t>
            </a:r>
            <a:r>
              <a:rPr lang="en-US" smtClean="0"/>
              <a:t>)</a:t>
            </a:r>
          </a:p>
        </p:txBody>
      </p:sp>
      <p:sp>
        <p:nvSpPr>
          <p:cNvPr id="6147" name="Content Placeholder 2"/>
          <p:cNvSpPr>
            <a:spLocks noGrp="1"/>
          </p:cNvSpPr>
          <p:nvPr>
            <p:ph idx="1"/>
          </p:nvPr>
        </p:nvSpPr>
        <p:spPr>
          <a:xfrm>
            <a:off x="457200" y="2209800"/>
            <a:ext cx="8229600" cy="3352800"/>
          </a:xfrm>
        </p:spPr>
        <p:txBody>
          <a:bodyPr/>
          <a:lstStyle/>
          <a:p>
            <a:pPr marL="0" eaLnBrk="1" hangingPunct="1">
              <a:buFont typeface="Arial" charset="0"/>
              <a:buNone/>
            </a:pPr>
            <a:r>
              <a:rPr lang="en-US" smtClean="0"/>
              <a:t>Surat janji pembayaran hutang (</a:t>
            </a:r>
            <a:r>
              <a:rPr lang="en-US" i="1" smtClean="0"/>
              <a:t>promes</a:t>
            </a:r>
            <a:r>
              <a:rPr lang="en-US" smtClean="0"/>
              <a:t>) atau surat pengakuan hutang. Wesel bayar ada yang berbunga dan ada yang tidak berbunga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2"/>
          <a:srcRect/>
          <a:stretch>
            <a:fillRect/>
          </a:stretch>
        </p:blipFill>
        <p:spPr bwMode="auto">
          <a:xfrm>
            <a:off x="685800" y="304800"/>
            <a:ext cx="7848600" cy="1905000"/>
          </a:xfrm>
          <a:prstGeom prst="rect">
            <a:avLst/>
          </a:prstGeom>
          <a:noFill/>
          <a:ln w="9525">
            <a:noFill/>
            <a:miter lim="800000"/>
            <a:headEnd/>
            <a:tailEnd/>
          </a:ln>
        </p:spPr>
      </p:pic>
      <p:pic>
        <p:nvPicPr>
          <p:cNvPr id="7171" name="Picture 5"/>
          <p:cNvPicPr>
            <a:picLocks noChangeAspect="1" noChangeArrowheads="1"/>
          </p:cNvPicPr>
          <p:nvPr/>
        </p:nvPicPr>
        <p:blipFill>
          <a:blip r:embed="rId3"/>
          <a:srcRect/>
          <a:stretch>
            <a:fillRect/>
          </a:stretch>
        </p:blipFill>
        <p:spPr bwMode="auto">
          <a:xfrm>
            <a:off x="609600" y="2133600"/>
            <a:ext cx="8077200" cy="1647825"/>
          </a:xfrm>
          <a:prstGeom prst="rect">
            <a:avLst/>
          </a:prstGeom>
          <a:noFill/>
          <a:ln w="9525">
            <a:noFill/>
            <a:miter lim="800000"/>
            <a:headEnd/>
            <a:tailEnd/>
          </a:ln>
        </p:spPr>
      </p:pic>
      <p:pic>
        <p:nvPicPr>
          <p:cNvPr id="7172" name="Picture 6"/>
          <p:cNvPicPr>
            <a:picLocks noChangeAspect="1" noChangeArrowheads="1"/>
          </p:cNvPicPr>
          <p:nvPr/>
        </p:nvPicPr>
        <p:blipFill>
          <a:blip r:embed="rId4"/>
          <a:srcRect/>
          <a:stretch>
            <a:fillRect/>
          </a:stretch>
        </p:blipFill>
        <p:spPr bwMode="auto">
          <a:xfrm>
            <a:off x="381000" y="4343400"/>
            <a:ext cx="8305800" cy="2286000"/>
          </a:xfrm>
          <a:prstGeom prst="rect">
            <a:avLst/>
          </a:prstGeom>
          <a:noFill/>
          <a:ln w="9525">
            <a:noFill/>
            <a:miter lim="800000"/>
            <a:headEnd/>
            <a:tailEnd/>
          </a:ln>
        </p:spPr>
      </p:pic>
      <p:sp>
        <p:nvSpPr>
          <p:cNvPr id="7173" name="TextBox 6"/>
          <p:cNvSpPr txBox="1">
            <a:spLocks noChangeArrowheads="1"/>
          </p:cNvSpPr>
          <p:nvPr/>
        </p:nvSpPr>
        <p:spPr bwMode="auto">
          <a:xfrm>
            <a:off x="1143000" y="3879850"/>
            <a:ext cx="5867400" cy="646113"/>
          </a:xfrm>
          <a:prstGeom prst="rect">
            <a:avLst/>
          </a:prstGeom>
          <a:noFill/>
          <a:ln w="9525">
            <a:noFill/>
            <a:miter lim="800000"/>
            <a:headEnd/>
            <a:tailEnd/>
          </a:ln>
        </p:spPr>
        <p:txBody>
          <a:bodyPr>
            <a:spAutoFit/>
          </a:bodyPr>
          <a:lstStyle/>
          <a:p>
            <a:r>
              <a:rPr lang="en-US"/>
              <a:t>Pada akhir bulan bunga diperhitungkan dan Pada akhir tahun dibuat jurnal penyesuaian atas bunga</a:t>
            </a:r>
          </a:p>
        </p:txBody>
      </p:sp>
      <p:cxnSp>
        <p:nvCxnSpPr>
          <p:cNvPr id="9" name="Straight Connector 8"/>
          <p:cNvCxnSpPr/>
          <p:nvPr/>
        </p:nvCxnSpPr>
        <p:spPr>
          <a:xfrm>
            <a:off x="152400" y="38100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75" name="TextBox 9"/>
          <p:cNvSpPr txBox="1">
            <a:spLocks noChangeArrowheads="1"/>
          </p:cNvSpPr>
          <p:nvPr/>
        </p:nvSpPr>
        <p:spPr bwMode="auto">
          <a:xfrm>
            <a:off x="1773238" y="428625"/>
            <a:ext cx="3886200" cy="381000"/>
          </a:xfrm>
          <a:prstGeom prst="rect">
            <a:avLst/>
          </a:prstGeom>
          <a:noFill/>
          <a:ln w="9525">
            <a:noFill/>
            <a:miter lim="800000"/>
            <a:headEnd/>
            <a:tailEnd/>
          </a:ln>
        </p:spPr>
        <p:txBody>
          <a:bodyPr>
            <a:spAutoFit/>
          </a:bodyPr>
          <a:lstStyle/>
          <a:p>
            <a:r>
              <a:rPr lang="en-US"/>
              <a:t>Wesel Bayar dengan bunga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85800" y="838200"/>
            <a:ext cx="7315200" cy="1447800"/>
          </a:xfrm>
          <a:prstGeom prst="rect">
            <a:avLst/>
          </a:prstGeom>
          <a:noFill/>
          <a:ln w="9525">
            <a:noFill/>
            <a:miter lim="800000"/>
            <a:headEnd/>
            <a:tailEnd/>
          </a:ln>
        </p:spPr>
      </p:pic>
      <p:sp>
        <p:nvSpPr>
          <p:cNvPr id="8195" name="TextBox 5"/>
          <p:cNvSpPr txBox="1">
            <a:spLocks noChangeArrowheads="1"/>
          </p:cNvSpPr>
          <p:nvPr/>
        </p:nvSpPr>
        <p:spPr bwMode="auto">
          <a:xfrm>
            <a:off x="609600" y="392668"/>
            <a:ext cx="7543800" cy="369332"/>
          </a:xfrm>
          <a:prstGeom prst="rect">
            <a:avLst/>
          </a:prstGeom>
          <a:noFill/>
          <a:ln w="9525">
            <a:noFill/>
            <a:miter lim="800000"/>
            <a:headEnd/>
            <a:tailEnd/>
          </a:ln>
        </p:spPr>
        <p:txBody>
          <a:bodyPr wrap="square">
            <a:spAutoFit/>
          </a:bodyPr>
          <a:lstStyle/>
          <a:p>
            <a:r>
              <a:rPr lang="en-US"/>
              <a:t>Pada awal tahun pembukuan dibuat jurnal pembalik</a:t>
            </a:r>
          </a:p>
        </p:txBody>
      </p:sp>
      <p:pic>
        <p:nvPicPr>
          <p:cNvPr id="8196" name="Picture 3"/>
          <p:cNvPicPr>
            <a:picLocks noChangeAspect="1" noChangeArrowheads="1"/>
          </p:cNvPicPr>
          <p:nvPr/>
        </p:nvPicPr>
        <p:blipFill>
          <a:blip r:embed="rId3"/>
          <a:srcRect/>
          <a:stretch>
            <a:fillRect/>
          </a:stretch>
        </p:blipFill>
        <p:spPr bwMode="auto">
          <a:xfrm>
            <a:off x="457200" y="2971800"/>
            <a:ext cx="7848600" cy="2438400"/>
          </a:xfrm>
          <a:prstGeom prst="rect">
            <a:avLst/>
          </a:prstGeom>
          <a:noFill/>
          <a:ln w="9525">
            <a:noFill/>
            <a:miter lim="800000"/>
            <a:headEnd/>
            <a:tailEnd/>
          </a:ln>
        </p:spPr>
      </p:pic>
      <p:cxnSp>
        <p:nvCxnSpPr>
          <p:cNvPr id="8" name="Straight Connector 7"/>
          <p:cNvCxnSpPr/>
          <p:nvPr/>
        </p:nvCxnSpPr>
        <p:spPr>
          <a:xfrm>
            <a:off x="152400" y="2819400"/>
            <a:ext cx="8915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450</TotalTime>
  <Words>3983</Words>
  <Application>Microsoft Office PowerPoint</Application>
  <PresentationFormat>On-screen Show (4:3)</PresentationFormat>
  <Paragraphs>720</Paragraphs>
  <Slides>69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Aspect</vt:lpstr>
      <vt:lpstr>Clip</vt:lpstr>
      <vt:lpstr>   Menganalisis Kegiatan Pembiayaan:   • Kewajiban Lancar &amp; Tidak Lancar • Leasing (PSAK 30 &amp; IFRS) • Modal  </vt:lpstr>
      <vt:lpstr>Slide 2</vt:lpstr>
      <vt:lpstr>Slide 3</vt:lpstr>
      <vt:lpstr>DEFINISI</vt:lpstr>
      <vt:lpstr>Jenis Kewajiban Lancar</vt:lpstr>
      <vt:lpstr>Akuntansi Hutang Usaha (account payable)</vt:lpstr>
      <vt:lpstr>Wesel Bayar (Note Payable)</vt:lpstr>
      <vt:lpstr>Slide 8</vt:lpstr>
      <vt:lpstr>Slide 9</vt:lpstr>
      <vt:lpstr>Slide 10</vt:lpstr>
      <vt:lpstr>Slide 11</vt:lpstr>
      <vt:lpstr>Hutang jangka panjang yang jatuh tempo</vt:lpstr>
      <vt:lpstr>Pendapatan diterima dimuka</vt:lpstr>
      <vt:lpstr>Pendapatan diterima dimuka</vt:lpstr>
      <vt:lpstr>Kewajiban kpd employee</vt:lpstr>
      <vt:lpstr>Kewajiban kpd employee</vt:lpstr>
      <vt:lpstr>Hutang deviden</vt:lpstr>
      <vt:lpstr>Hutang pajak penjualan/pendapatan</vt:lpstr>
      <vt:lpstr>Slide 19</vt:lpstr>
      <vt:lpstr>Slide 20</vt:lpstr>
      <vt:lpstr>UTANG JANGKA PANJANG</vt:lpstr>
      <vt:lpstr>UTANG JANGKA PANJANG</vt:lpstr>
      <vt:lpstr> OBLIGASI vs SAHAM</vt:lpstr>
      <vt:lpstr>Slide 24</vt:lpstr>
      <vt:lpstr>Slide 25</vt:lpstr>
      <vt:lpstr>SEWA  GUNA USAHA (LEASING)</vt:lpstr>
      <vt:lpstr>Slide 27</vt:lpstr>
      <vt:lpstr>Slide 28</vt:lpstr>
      <vt:lpstr>Slide 29</vt:lpstr>
      <vt:lpstr>Slide 30</vt:lpstr>
      <vt:lpstr>Slide 31</vt:lpstr>
      <vt:lpstr>Slide 32</vt:lpstr>
      <vt:lpstr>Slide 33</vt:lpstr>
      <vt:lpstr>Slide 34</vt:lpstr>
      <vt:lpstr>Slide 35</vt:lpstr>
      <vt:lpstr>Slide 36</vt:lpstr>
      <vt:lpstr>Sewa </vt:lpstr>
      <vt:lpstr>Sewa Operasi</vt:lpstr>
      <vt:lpstr>Keuntungan Sewa Operasi</vt:lpstr>
      <vt:lpstr>Kerugian Sewa Operasi</vt:lpstr>
      <vt:lpstr>Sewa Pembiayaan</vt:lpstr>
      <vt:lpstr>Sewa</vt:lpstr>
      <vt:lpstr>Skedul Leasing</vt:lpstr>
      <vt:lpstr>Jurnal </vt:lpstr>
      <vt:lpstr>Perbandingan Operating Lease dan Capital Lease</vt:lpstr>
      <vt:lpstr>Dampak pada Laporan Keuangan</vt:lpstr>
      <vt:lpstr>Akuntansi Sewa PSAK 30</vt:lpstr>
      <vt:lpstr>Klasifikasi Sewa</vt:lpstr>
      <vt:lpstr>Indikator-indikator Klasifikasi (Par.10)</vt:lpstr>
      <vt:lpstr>Indikator Tambahan (Par. 11)</vt:lpstr>
      <vt:lpstr>Slide 51</vt:lpstr>
      <vt:lpstr>Slide 52</vt:lpstr>
      <vt:lpstr>Slide 53</vt:lpstr>
      <vt:lpstr>Slide 54</vt:lpstr>
      <vt:lpstr>Slide 55</vt:lpstr>
      <vt:lpstr>Slide 56</vt:lpstr>
      <vt:lpstr>Slide 57</vt:lpstr>
      <vt:lpstr>MODAL VENTURA  (VENTURE CAPITAL)</vt:lpstr>
      <vt:lpstr>Slide 59</vt:lpstr>
      <vt:lpstr>Slide 60</vt:lpstr>
      <vt:lpstr>Slide 61</vt:lpstr>
      <vt:lpstr>Slide 62</vt:lpstr>
      <vt:lpstr>Slide 63</vt:lpstr>
      <vt:lpstr>Slide 64</vt:lpstr>
      <vt:lpstr>Slide 65</vt:lpstr>
      <vt:lpstr>Slide 66</vt:lpstr>
      <vt:lpstr>Slide 67</vt:lpstr>
      <vt:lpstr>Slide 68</vt:lpstr>
      <vt:lpstr>Slide 69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Menganalisis Kegiatan Pembiayaan • Kewajiban Lancar &amp; Tidak Lancar • Leasing (PSAK 30 &amp; IFRS) • Modal • Pendapatan yang disimpan</dc:title>
  <dc:creator>ACER</dc:creator>
  <cp:lastModifiedBy>ACER</cp:lastModifiedBy>
  <cp:revision>43</cp:revision>
  <dcterms:created xsi:type="dcterms:W3CDTF">2017-09-30T15:39:40Z</dcterms:created>
  <dcterms:modified xsi:type="dcterms:W3CDTF">2017-10-18T18:02:32Z</dcterms:modified>
</cp:coreProperties>
</file>