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6" r:id="rId2"/>
    <p:sldMasterId id="2147483672" r:id="rId3"/>
  </p:sldMasterIdLst>
  <p:notesMasterIdLst>
    <p:notesMasterId r:id="rId45"/>
  </p:notesMasterIdLst>
  <p:sldIdLst>
    <p:sldId id="266" r:id="rId4"/>
    <p:sldId id="262" r:id="rId5"/>
    <p:sldId id="289" r:id="rId6"/>
    <p:sldId id="290" r:id="rId7"/>
    <p:sldId id="291" r:id="rId8"/>
    <p:sldId id="272" r:id="rId9"/>
    <p:sldId id="274" r:id="rId10"/>
    <p:sldId id="292" r:id="rId11"/>
    <p:sldId id="285" r:id="rId12"/>
    <p:sldId id="286" r:id="rId13"/>
    <p:sldId id="275" r:id="rId14"/>
    <p:sldId id="278" r:id="rId15"/>
    <p:sldId id="279" r:id="rId16"/>
    <p:sldId id="281" r:id="rId17"/>
    <p:sldId id="287" r:id="rId18"/>
    <p:sldId id="284" r:id="rId19"/>
    <p:sldId id="296" r:id="rId20"/>
    <p:sldId id="297" r:id="rId21"/>
    <p:sldId id="299" r:id="rId22"/>
    <p:sldId id="306" r:id="rId23"/>
    <p:sldId id="301" r:id="rId24"/>
    <p:sldId id="303" r:id="rId25"/>
    <p:sldId id="308" r:id="rId26"/>
    <p:sldId id="309"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265"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CF5"/>
    <a:srgbClr val="435EE7"/>
    <a:srgbClr val="5555D5"/>
    <a:srgbClr val="4978E1"/>
    <a:srgbClr val="4155E9"/>
    <a:srgbClr val="308EDC"/>
    <a:srgbClr val="383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852"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B9D5AD-3D6C-4BA0-A326-EC46A6498286}" type="datetimeFigureOut">
              <a:rPr lang="id-ID" smtClean="0"/>
              <a:pPr/>
              <a:t>01/03/2018</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AA13-DF67-460E-813C-9380C92012C1}" type="slidenum">
              <a:rPr lang="id-ID" smtClean="0"/>
              <a:pPr/>
              <a:t>‹#›</a:t>
            </a:fld>
            <a:endParaRPr lang="id-ID"/>
          </a:p>
        </p:txBody>
      </p:sp>
    </p:spTree>
    <p:extLst>
      <p:ext uri="{BB962C8B-B14F-4D97-AF65-F5344CB8AC3E}">
        <p14:creationId xmlns:p14="http://schemas.microsoft.com/office/powerpoint/2010/main" val="713051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741AA13-DF67-460E-813C-9380C92012C1}" type="slidenum">
              <a:rPr lang="id-ID" smtClean="0"/>
              <a:pPr/>
              <a:t>7</a:t>
            </a:fld>
            <a:endParaRPr lang="id-I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04B7F4B-7DF4-4C59-88B9-9D6D685711A7}" type="slidenum">
              <a:rPr lang="id-ID" smtClean="0"/>
              <a:pPr>
                <a:defRPr/>
              </a:pPr>
              <a:t>30</a:t>
            </a:fld>
            <a:endParaRPr lang="id-I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7D5F60D2-6DF5-4B59-8277-CB93F6A9E1A6}" type="slidenum">
              <a:rPr lang="id-ID" smtClean="0"/>
              <a:pPr>
                <a:defRPr/>
              </a:pPr>
              <a:t>31</a:t>
            </a:fld>
            <a:endParaRPr lang="id-I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4EE0E6B-BC7B-48E0-906E-ACBB26B79606}" type="slidenum">
              <a:rPr lang="id-ID" smtClean="0"/>
              <a:pPr>
                <a:defRPr/>
              </a:pPr>
              <a:t>32</a:t>
            </a:fld>
            <a:endParaRPr lang="id-I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D27C365-82E4-4495-A03D-0D7EC862E9C0}" type="slidenum">
              <a:rPr lang="id-ID" smtClean="0"/>
              <a:pPr>
                <a:defRPr/>
              </a:pPr>
              <a:t>33</a:t>
            </a:fld>
            <a:endParaRPr lang="id-I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2BB717B-882A-41C6-BC6C-67E0E3EF93F2}" type="slidenum">
              <a:rPr lang="id-ID" smtClean="0"/>
              <a:pPr>
                <a:defRPr/>
              </a:pPr>
              <a:t>34</a:t>
            </a:fld>
            <a:endParaRPr lang="id-ID"/>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706656D9-DB5D-4EC9-9478-5B11EAE922E9}" type="slidenum">
              <a:rPr lang="id-ID" smtClean="0"/>
              <a:pPr>
                <a:defRPr/>
              </a:pPr>
              <a:t>35</a:t>
            </a:fld>
            <a:endParaRPr lang="id-I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E9F49C1-7BB0-498F-8671-182B744E635E}" type="slidenum">
              <a:rPr lang="id-ID" smtClean="0"/>
              <a:pPr>
                <a:defRPr/>
              </a:pPr>
              <a:t>36</a:t>
            </a:fld>
            <a:endParaRPr lang="id-I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E462AB5-8134-48B7-AFD9-097FDE5C504E}" type="slidenum">
              <a:rPr lang="id-ID" smtClean="0"/>
              <a:pPr>
                <a:defRPr/>
              </a:pPr>
              <a:t>37</a:t>
            </a:fld>
            <a:endParaRPr lang="id-ID"/>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405FAC0-6968-4721-BBA5-D91A55CEA0D1}" type="slidenum">
              <a:rPr lang="id-ID" smtClean="0"/>
              <a:pPr>
                <a:defRPr/>
              </a:pPr>
              <a:t>38</a:t>
            </a:fld>
            <a:endParaRPr lang="id-ID"/>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2406D01-A632-4EEA-9D86-388DD509AA54}" type="slidenum">
              <a:rPr lang="id-ID" smtClean="0"/>
              <a:pPr>
                <a:defRPr/>
              </a:pPr>
              <a:t>39</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559BBED-3173-434C-A658-28C4D6C48325}" type="slidenum">
              <a:rPr lang="en-US" smtClean="0"/>
              <a:pPr/>
              <a:t>15</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3E4A97D-AE50-406C-A13B-8838A0AE6C74}" type="slidenum">
              <a:rPr lang="id-ID" smtClean="0"/>
              <a:pPr>
                <a:defRPr/>
              </a:pPr>
              <a:t>40</a:t>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815" y="8685414"/>
            <a:ext cx="2971587" cy="457126"/>
          </a:xfrm>
          <a:prstGeom prst="rect">
            <a:avLst/>
          </a:prstGeom>
          <a:noFill/>
          <a:ln w="9525">
            <a:noFill/>
            <a:miter lim="800000"/>
            <a:headEnd/>
            <a:tailEnd/>
          </a:ln>
        </p:spPr>
        <p:txBody>
          <a:bodyPr lIns="89730" tIns="44865" rIns="89730" bIns="44865" anchor="b"/>
          <a:lstStyle/>
          <a:p>
            <a:pPr algn="r"/>
            <a:fld id="{CC3390AC-0FA3-42D7-A0B3-C27B6E0BB2AC}" type="slidenum">
              <a:rPr lang="en-US" sz="1200"/>
              <a:pPr algn="r"/>
              <a:t>19</a:t>
            </a:fld>
            <a:endParaRPr lang="en-US" sz="1200"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741AA13-DF67-460E-813C-9380C92012C1}" type="slidenum">
              <a:rPr lang="id-ID" smtClean="0"/>
              <a:pPr/>
              <a:t>21</a:t>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5C4C9A8-0C7D-463B-9D4C-1B949FDFF37C}" type="slidenum">
              <a:rPr lang="en-US" smtClean="0"/>
              <a:pPr/>
              <a:t>22</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E741AA13-DF67-460E-813C-9380C92012C1}" type="slidenum">
              <a:rPr lang="id-ID" smtClean="0"/>
              <a:pPr/>
              <a:t>23</a:t>
            </a:fld>
            <a:endParaRPr lang="id-I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03839CD-1D52-4EE7-A84B-9FF9A4D98923}" type="slidenum">
              <a:rPr lang="id-ID" smtClean="0"/>
              <a:pPr>
                <a:defRPr/>
              </a:pPr>
              <a:t>27</a:t>
            </a:fld>
            <a:endParaRPr lang="id-I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8E7855E-76BC-4B1D-A528-C0318AA74D6D}" type="slidenum">
              <a:rPr lang="id-ID" smtClean="0"/>
              <a:pPr>
                <a:defRPr/>
              </a:pPr>
              <a:t>28</a:t>
            </a:fld>
            <a:endParaRPr lang="id-I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FA33282-C79B-4C7C-B738-272F7B09D532}" type="slidenum">
              <a:rPr lang="id-ID" smtClean="0"/>
              <a:pPr>
                <a:defRPr/>
              </a:pPr>
              <a:t>29</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84CCA5D-ACA6-4568-9732-A28E02713A3C}" type="datetimeFigureOut">
              <a:rPr lang="en-US"/>
              <a:pPr>
                <a:defRPr/>
              </a:pPr>
              <a:t>3/1/2018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733388-FAAA-4972-8F67-3F08EE38513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24" name="Footer Placeholder 23"/>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55CDF42-CB35-4446-B4BD-8F2D03833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endParaRPr lang="en-US"/>
          </a:p>
        </p:txBody>
      </p:sp>
      <p:sp>
        <p:nvSpPr>
          <p:cNvPr id="21" name="Footer Placeholder 20"/>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F7A75A-1F2D-4D2D-8AAA-D3BB6B121D3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DE0B4FB-DEF8-4575-BC44-F1ACC48C3000}" type="datetimeFigureOut">
              <a:rPr lang="en-US"/>
              <a:pPr>
                <a:defRPr/>
              </a:pPr>
              <a:t>3/1/2018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18C253-8947-42A3-A03B-2F1278CC12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D8CD39A-F697-4298-8927-6861436B394D}" type="datetimeFigureOut">
              <a:rPr lang="en-US"/>
              <a:pPr>
                <a:defRPr/>
              </a:pPr>
              <a:t>3/1/2018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9CB5EC-2712-4048-88A2-EE928DBCDCF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E5B1171-A1A9-421D-9BA2-8897E5A3F694}" type="datetimeFigureOut">
              <a:rPr lang="en-US"/>
              <a:pPr>
                <a:defRPr/>
              </a:pPr>
              <a:t>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9F79250-DEEA-4B27-A446-66DAFE85020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8" r:id="rId2"/>
    <p:sldLayoutId id="2147483679"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F3BE397-B5B7-45E1-98D8-6828E9EE0239}" type="datetimeFigureOut">
              <a:rPr lang="en-US"/>
              <a:pPr>
                <a:defRPr/>
              </a:pPr>
              <a:t>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2F50582-CB28-4183-9AE6-AFD52697BB6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DDCE308-72E7-4568-A9DD-D1784837B2E8}" type="datetimeFigureOut">
              <a:rPr lang="en-US"/>
              <a:pPr>
                <a:defRPr/>
              </a:pPr>
              <a:t>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27C834F-6503-499C-9FA1-060659EC11C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Pajak%20Penghasilan%20Pasal%2021.pptx" TargetMode="External"/><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slide" Target="slide21.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Excel_Worksheet2.xlsx"/><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package" Target="../embeddings/Microsoft_Excel_Worksheet3.xlsx"/><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le 7"/>
          <p:cNvSpPr>
            <a:spLocks noGrp="1"/>
          </p:cNvSpPr>
          <p:nvPr>
            <p:ph type="ctrTitle"/>
          </p:nvPr>
        </p:nvSpPr>
        <p:spPr>
          <a:xfrm>
            <a:off x="785813" y="1643063"/>
            <a:ext cx="7772400" cy="1470025"/>
          </a:xfrm>
        </p:spPr>
        <p:txBody>
          <a:bodyPr/>
          <a:lstStyle/>
          <a:p>
            <a:pPr eaLnBrk="1" hangingPunct="1">
              <a:lnSpc>
                <a:spcPct val="80000"/>
              </a:lnSpc>
              <a:defRPr/>
            </a:pPr>
            <a:r>
              <a:rPr lang="en-US" sz="2800" b="1" dirty="0" smtClean="0">
                <a:effectLst>
                  <a:outerShdw blurRad="38100" dist="38100" dir="2700000" algn="tl">
                    <a:srgbClr val="000000">
                      <a:alpha val="43137"/>
                    </a:srgbClr>
                  </a:outerShdw>
                </a:effectLst>
                <a:latin typeface="Tahoma" pitchFamily="34" charset="0"/>
                <a:cs typeface="Tahoma" pitchFamily="34" charset="0"/>
              </a:rPr>
              <a:t>PERATURAN DIREKTUR JENDERAL PAJAK</a:t>
            </a:r>
            <a:br>
              <a:rPr lang="en-US" sz="2800" b="1" dirty="0" smtClean="0">
                <a:effectLst>
                  <a:outerShdw blurRad="38100" dist="38100" dir="2700000" algn="tl">
                    <a:srgbClr val="000000">
                      <a:alpha val="43137"/>
                    </a:srgbClr>
                  </a:outerShdw>
                </a:effectLst>
                <a:latin typeface="Tahoma" pitchFamily="34" charset="0"/>
                <a:cs typeface="Tahoma" pitchFamily="34" charset="0"/>
              </a:rPr>
            </a:br>
            <a:r>
              <a:rPr lang="en-US" sz="2800" b="1" dirty="0" smtClean="0">
                <a:effectLst>
                  <a:outerShdw blurRad="38100" dist="38100" dir="2700000" algn="tl">
                    <a:srgbClr val="000000">
                      <a:alpha val="43137"/>
                    </a:srgbClr>
                  </a:outerShdw>
                </a:effectLst>
                <a:latin typeface="Tahoma" pitchFamily="34" charset="0"/>
                <a:cs typeface="Tahoma" pitchFamily="34" charset="0"/>
              </a:rPr>
              <a:t>NOMOR PER-</a:t>
            </a:r>
            <a:r>
              <a:rPr lang="id-ID" sz="2800" b="1" dirty="0" smtClean="0">
                <a:effectLst>
                  <a:outerShdw blurRad="38100" dist="38100" dir="2700000" algn="tl">
                    <a:srgbClr val="000000">
                      <a:alpha val="43137"/>
                    </a:srgbClr>
                  </a:outerShdw>
                </a:effectLst>
                <a:latin typeface="Tahoma" pitchFamily="34" charset="0"/>
                <a:cs typeface="Tahoma" pitchFamily="34" charset="0"/>
              </a:rPr>
              <a:t> 31</a:t>
            </a:r>
            <a:r>
              <a:rPr lang="en-US" sz="2800" b="1" dirty="0" smtClean="0">
                <a:effectLst>
                  <a:outerShdw blurRad="38100" dist="38100" dir="2700000" algn="tl">
                    <a:srgbClr val="000000">
                      <a:alpha val="43137"/>
                    </a:srgbClr>
                  </a:outerShdw>
                </a:effectLst>
                <a:latin typeface="Tahoma" pitchFamily="34" charset="0"/>
                <a:cs typeface="Tahoma" pitchFamily="34" charset="0"/>
              </a:rPr>
              <a:t>/PJ/20</a:t>
            </a:r>
            <a:r>
              <a:rPr lang="id-ID" sz="2800" b="1" dirty="0" smtClean="0">
                <a:effectLst>
                  <a:outerShdw blurRad="38100" dist="38100" dir="2700000" algn="tl">
                    <a:srgbClr val="000000">
                      <a:alpha val="43137"/>
                    </a:srgbClr>
                  </a:outerShdw>
                </a:effectLst>
                <a:latin typeface="Tahoma" pitchFamily="34" charset="0"/>
                <a:cs typeface="Tahoma" pitchFamily="34" charset="0"/>
              </a:rPr>
              <a:t>12</a:t>
            </a:r>
            <a:endParaRPr lang="en-US" sz="2800" b="1" dirty="0" smtClean="0">
              <a:effectLst>
                <a:outerShdw blurRad="38100" dist="38100" dir="2700000" algn="tl">
                  <a:srgbClr val="000000">
                    <a:alpha val="43137"/>
                  </a:srgbClr>
                </a:outerShdw>
              </a:effectLst>
              <a:latin typeface="Tahoma" pitchFamily="34" charset="0"/>
              <a:cs typeface="Tahoma" pitchFamily="34" charset="0"/>
            </a:endParaRPr>
          </a:p>
        </p:txBody>
      </p:sp>
      <p:sp>
        <p:nvSpPr>
          <p:cNvPr id="9" name="Subtitle 8"/>
          <p:cNvSpPr>
            <a:spLocks noGrp="1"/>
          </p:cNvSpPr>
          <p:nvPr>
            <p:ph type="subTitle" idx="1"/>
          </p:nvPr>
        </p:nvSpPr>
        <p:spPr>
          <a:xfrm>
            <a:off x="762000" y="3398838"/>
            <a:ext cx="7772400" cy="1752600"/>
          </a:xfrm>
        </p:spPr>
        <p:txBody>
          <a:bodyPr rtlCol="0">
            <a:noAutofit/>
          </a:bodyPr>
          <a:lstStyle/>
          <a:p>
            <a:pPr eaLnBrk="1" fontAlgn="auto" hangingPunct="1">
              <a:spcAft>
                <a:spcPts val="0"/>
              </a:spcAft>
              <a:defRPr/>
            </a:pPr>
            <a:r>
              <a:rPr lang="en-US" sz="2000" b="1" dirty="0" smtClean="0">
                <a:solidFill>
                  <a:schemeClr val="tx1"/>
                </a:solidFill>
                <a:effectLst>
                  <a:outerShdw blurRad="38100" dist="38100" dir="2700000" algn="tl">
                    <a:srgbClr val="FFFFFF"/>
                  </a:outerShdw>
                </a:effectLst>
                <a:latin typeface="Tahoma" pitchFamily="34" charset="0"/>
              </a:rPr>
              <a:t>PEDOMAN TEKNIS TATA CARA PEMOTONGAN, PENYETORAN DAN PELAPORAN PAJAK PENGHASILAN PASAL 21 DAN/ATAU PAJAK PENGHASILAN PASAL 26 SEHUBUNGAN DENGAN PEKERJAAN, JASA, DAN KEGIATAN ORANG PRIBADI</a:t>
            </a:r>
            <a:endParaRPr lang="id-ID" sz="2000" b="1" dirty="0">
              <a:solidFill>
                <a:schemeClr val="tx1"/>
              </a:solidFill>
            </a:endParaRPr>
          </a:p>
        </p:txBody>
      </p:sp>
      <p:sp>
        <p:nvSpPr>
          <p:cNvPr id="4" name="Subtitle 2"/>
          <p:cNvSpPr txBox="1">
            <a:spLocks/>
          </p:cNvSpPr>
          <p:nvPr/>
        </p:nvSpPr>
        <p:spPr bwMode="auto">
          <a:xfrm>
            <a:off x="898525" y="14288"/>
            <a:ext cx="4214813" cy="1000125"/>
          </a:xfrm>
          <a:prstGeom prst="rect">
            <a:avLst/>
          </a:prstGeom>
          <a:noFill/>
          <a:ln w="9525">
            <a:noFill/>
            <a:miter lim="800000"/>
            <a:headEnd/>
            <a:tailEnd/>
          </a:ln>
        </p:spPr>
        <p:txBody>
          <a:bodyPr/>
          <a:lstStyle/>
          <a:p>
            <a:pPr fontAlgn="auto">
              <a:spcBef>
                <a:spcPts val="0"/>
              </a:spcBef>
              <a:spcAft>
                <a:spcPts val="0"/>
              </a:spcAft>
              <a:defRPr/>
            </a:pPr>
            <a:r>
              <a:rPr lang="en-US" dirty="0" err="1">
                <a:effectLst>
                  <a:outerShdw blurRad="38100" dist="38100" dir="2700000" algn="tl">
                    <a:srgbClr val="000000">
                      <a:alpha val="43137"/>
                    </a:srgbClr>
                  </a:outerShdw>
                </a:effectLst>
                <a:latin typeface="+mn-lt"/>
                <a:cs typeface="+mn-cs"/>
              </a:rPr>
              <a:t>Kementerian</a:t>
            </a:r>
            <a:r>
              <a:rPr lang="en-US" dirty="0">
                <a:effectLst>
                  <a:outerShdw blurRad="38100" dist="38100" dir="2700000" algn="tl">
                    <a:srgbClr val="000000">
                      <a:alpha val="43137"/>
                    </a:srgbClr>
                  </a:outerShdw>
                </a:effectLst>
                <a:latin typeface="+mn-lt"/>
                <a:cs typeface="+mn-cs"/>
              </a:rPr>
              <a:t> </a:t>
            </a:r>
            <a:r>
              <a:rPr lang="en-US" dirty="0" err="1">
                <a:effectLst>
                  <a:outerShdw blurRad="38100" dist="38100" dir="2700000" algn="tl">
                    <a:srgbClr val="000000">
                      <a:alpha val="43137"/>
                    </a:srgbClr>
                  </a:outerShdw>
                </a:effectLst>
                <a:latin typeface="+mn-lt"/>
                <a:cs typeface="+mn-cs"/>
              </a:rPr>
              <a:t>Keuangan</a:t>
            </a:r>
            <a:r>
              <a:rPr lang="en-US" dirty="0">
                <a:effectLst>
                  <a:outerShdw blurRad="38100" dist="38100" dir="2700000" algn="tl">
                    <a:srgbClr val="000000">
                      <a:alpha val="43137"/>
                    </a:srgbClr>
                  </a:outerShdw>
                </a:effectLst>
                <a:latin typeface="+mn-lt"/>
                <a:cs typeface="+mn-cs"/>
              </a:rPr>
              <a:t> </a:t>
            </a:r>
            <a:r>
              <a:rPr lang="en-US" dirty="0" err="1">
                <a:effectLst>
                  <a:outerShdw blurRad="38100" dist="38100" dir="2700000" algn="tl">
                    <a:srgbClr val="000000">
                      <a:alpha val="43137"/>
                    </a:srgbClr>
                  </a:outerShdw>
                </a:effectLst>
                <a:latin typeface="+mn-lt"/>
                <a:cs typeface="+mn-cs"/>
              </a:rPr>
              <a:t>Republik</a:t>
            </a:r>
            <a:r>
              <a:rPr lang="en-US" dirty="0">
                <a:effectLst>
                  <a:outerShdw blurRad="38100" dist="38100" dir="2700000" algn="tl">
                    <a:srgbClr val="000000">
                      <a:alpha val="43137"/>
                    </a:srgbClr>
                  </a:outerShdw>
                </a:effectLst>
                <a:latin typeface="+mn-lt"/>
                <a:cs typeface="+mn-cs"/>
              </a:rPr>
              <a:t> Indonesia</a:t>
            </a:r>
            <a:endParaRPr lang="id-ID" dirty="0">
              <a:effectLst>
                <a:outerShdw blurRad="38100" dist="38100" dir="2700000" algn="tl">
                  <a:srgbClr val="000000">
                    <a:alpha val="43137"/>
                  </a:srgbClr>
                </a:outerShdw>
              </a:effectLst>
              <a:latin typeface="+mn-lt"/>
              <a:cs typeface="+mn-cs"/>
            </a:endParaRPr>
          </a:p>
          <a:p>
            <a:pPr fontAlgn="auto">
              <a:spcBef>
                <a:spcPts val="0"/>
              </a:spcBef>
              <a:spcAft>
                <a:spcPts val="0"/>
              </a:spcAft>
              <a:buFont typeface="Wingdings 2"/>
              <a:buNone/>
              <a:defRPr/>
            </a:pPr>
            <a:r>
              <a:rPr lang="id-ID" dirty="0">
                <a:effectLst>
                  <a:outerShdw blurRad="38100" dist="38100" dir="2700000" algn="tl">
                    <a:srgbClr val="000000">
                      <a:alpha val="43137"/>
                    </a:srgbClr>
                  </a:outerShdw>
                </a:effectLst>
                <a:latin typeface="+mn-lt"/>
                <a:cs typeface="+mn-cs"/>
              </a:rPr>
              <a:t>Direktorat Jenderal Pajak</a:t>
            </a:r>
            <a:endParaRPr lang="en-US" dirty="0">
              <a:effectLst>
                <a:outerShdw blurRad="38100" dist="38100" dir="2700000" algn="tl">
                  <a:srgbClr val="000000">
                    <a:alpha val="43137"/>
                  </a:srgbClr>
                </a:outerShdw>
              </a:effectLst>
              <a:latin typeface="+mn-lt"/>
              <a:cs typeface="+mn-cs"/>
            </a:endParaRPr>
          </a:p>
          <a:p>
            <a:pPr fontAlgn="auto">
              <a:spcBef>
                <a:spcPts val="0"/>
              </a:spcBef>
              <a:spcAft>
                <a:spcPts val="0"/>
              </a:spcAft>
              <a:buFont typeface="Wingdings 2"/>
              <a:buNone/>
              <a:defRPr/>
            </a:pPr>
            <a:r>
              <a:rPr lang="en-US" dirty="0" err="1">
                <a:effectLst>
                  <a:outerShdw blurRad="38100" dist="38100" dir="2700000" algn="tl">
                    <a:srgbClr val="000000">
                      <a:alpha val="43137"/>
                    </a:srgbClr>
                  </a:outerShdw>
                </a:effectLst>
                <a:latin typeface="+mn-lt"/>
                <a:cs typeface="+mn-cs"/>
              </a:rPr>
              <a:t>Tahun</a:t>
            </a:r>
            <a:r>
              <a:rPr lang="en-US" dirty="0">
                <a:effectLst>
                  <a:outerShdw blurRad="38100" dist="38100" dir="2700000" algn="tl">
                    <a:srgbClr val="000000">
                      <a:alpha val="43137"/>
                    </a:srgbClr>
                  </a:outerShdw>
                </a:effectLst>
                <a:latin typeface="+mn-lt"/>
                <a:cs typeface="+mn-cs"/>
              </a:rPr>
              <a:t> </a:t>
            </a:r>
            <a:r>
              <a:rPr lang="id-ID" dirty="0" smtClean="0">
                <a:effectLst>
                  <a:outerShdw blurRad="38100" dist="38100" dir="2700000" algn="tl">
                    <a:srgbClr val="000000">
                      <a:alpha val="43137"/>
                    </a:srgbClr>
                  </a:outerShdw>
                </a:effectLst>
                <a:latin typeface="+mn-lt"/>
                <a:cs typeface="+mn-cs"/>
              </a:rPr>
              <a:t>2013</a:t>
            </a:r>
            <a:endParaRPr lang="id-ID" dirty="0">
              <a:effectLst>
                <a:outerShdw blurRad="38100" dist="38100" dir="2700000" algn="tl">
                  <a:srgbClr val="000000">
                    <a:alpha val="43137"/>
                  </a:srgbClr>
                </a:outerShdw>
              </a:effectLst>
              <a:latin typeface="+mn-lt"/>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752602"/>
            <a:ext cx="3657600" cy="726331"/>
            <a:chOff x="1776" y="1488"/>
            <a:chExt cx="2736" cy="288"/>
          </a:xfrm>
        </p:grpSpPr>
        <p:sp>
          <p:nvSpPr>
            <p:cNvPr id="311299" name="Rectangle 3"/>
            <p:cNvSpPr>
              <a:spLocks noChangeArrowheads="1"/>
            </p:cNvSpPr>
            <p:nvPr/>
          </p:nvSpPr>
          <p:spPr bwMode="gray">
            <a:xfrm>
              <a:off x="1776" y="1488"/>
              <a:ext cx="2736" cy="288"/>
            </a:xfrm>
            <a:prstGeom prst="rect">
              <a:avLst/>
            </a:prstGeom>
            <a:gradFill rotWithShape="1">
              <a:gsLst>
                <a:gs pos="0">
                  <a:srgbClr val="C9AA5D"/>
                </a:gs>
                <a:gs pos="50000">
                  <a:srgbClr val="C9AA5D">
                    <a:gamma/>
                    <a:tint val="36471"/>
                    <a:invGamma/>
                  </a:srgbClr>
                </a:gs>
                <a:gs pos="100000">
                  <a:srgbClr val="C9AA5D"/>
                </a:gs>
              </a:gsLst>
              <a:lin ang="2700000" scaled="1"/>
            </a:gradFill>
            <a:ln w="9525" algn="ctr">
              <a:noFill/>
              <a:miter lim="800000"/>
              <a:headEnd/>
              <a:tailEnd/>
            </a:ln>
            <a:effectLst>
              <a:prstShdw prst="shdw17" dist="63500" dir="5400000">
                <a:srgbClr val="C9AA5D">
                  <a:gamma/>
                  <a:shade val="60000"/>
                  <a:invGamma/>
                </a:srgbClr>
              </a:prstShdw>
            </a:effectLst>
          </p:spPr>
          <p:txBody>
            <a:bodyPr wrap="none" anchor="ctr"/>
            <a:lstStyle/>
            <a:p>
              <a:endParaRPr lang="id-ID"/>
            </a:p>
          </p:txBody>
        </p:sp>
        <p:sp>
          <p:nvSpPr>
            <p:cNvPr id="311301" name="Rectangle 5"/>
            <p:cNvSpPr>
              <a:spLocks noChangeArrowheads="1"/>
            </p:cNvSpPr>
            <p:nvPr/>
          </p:nvSpPr>
          <p:spPr bwMode="gray">
            <a:xfrm>
              <a:off x="1947" y="1548"/>
              <a:ext cx="2544" cy="146"/>
            </a:xfrm>
            <a:prstGeom prst="rect">
              <a:avLst/>
            </a:prstGeom>
            <a:noFill/>
            <a:ln w="9525" algn="ctr">
              <a:noFill/>
              <a:miter lim="800000"/>
              <a:headEnd/>
              <a:tailEnd/>
            </a:ln>
            <a:effectLst/>
          </p:spPr>
          <p:txBody>
            <a:bodyPr>
              <a:spAutoFit/>
            </a:bodyPr>
            <a:lstStyle/>
            <a:p>
              <a:pPr algn="ctr"/>
              <a:r>
                <a:rPr lang="id-ID" b="1" dirty="0" smtClean="0">
                  <a:solidFill>
                    <a:srgbClr val="000000"/>
                  </a:solidFill>
                </a:rPr>
                <a:t>Disetahunkan</a:t>
              </a:r>
              <a:endParaRPr lang="en-US" b="1" dirty="0">
                <a:solidFill>
                  <a:srgbClr val="000000"/>
                </a:solidFill>
              </a:endParaRPr>
            </a:p>
          </p:txBody>
        </p:sp>
      </p:grpSp>
      <p:grpSp>
        <p:nvGrpSpPr>
          <p:cNvPr id="3" name="Group 12"/>
          <p:cNvGrpSpPr>
            <a:grpSpLocks/>
          </p:cNvGrpSpPr>
          <p:nvPr/>
        </p:nvGrpSpPr>
        <p:grpSpPr bwMode="auto">
          <a:xfrm>
            <a:off x="4800600" y="1752600"/>
            <a:ext cx="3200400" cy="762000"/>
            <a:chOff x="1776" y="1488"/>
            <a:chExt cx="2736" cy="288"/>
          </a:xfrm>
        </p:grpSpPr>
        <p:sp>
          <p:nvSpPr>
            <p:cNvPr id="311309" name="Rectangle 13"/>
            <p:cNvSpPr>
              <a:spLocks noChangeArrowheads="1"/>
            </p:cNvSpPr>
            <p:nvPr/>
          </p:nvSpPr>
          <p:spPr bwMode="gray">
            <a:xfrm>
              <a:off x="1776" y="1488"/>
              <a:ext cx="2736" cy="288"/>
            </a:xfrm>
            <a:prstGeom prst="rect">
              <a:avLst/>
            </a:prstGeom>
            <a:gradFill rotWithShape="1">
              <a:gsLst>
                <a:gs pos="0">
                  <a:srgbClr val="9595B9"/>
                </a:gs>
                <a:gs pos="50000">
                  <a:srgbClr val="9595B9">
                    <a:gamma/>
                    <a:tint val="36471"/>
                    <a:invGamma/>
                  </a:srgbClr>
                </a:gs>
                <a:gs pos="100000">
                  <a:srgbClr val="9595B9"/>
                </a:gs>
              </a:gsLst>
              <a:lin ang="2700000" scaled="1"/>
            </a:gradFill>
            <a:ln w="9525" algn="ctr">
              <a:noFill/>
              <a:miter lim="800000"/>
              <a:headEnd/>
              <a:tailEnd/>
            </a:ln>
            <a:effectLst>
              <a:prstShdw prst="shdw17" dist="63500" dir="5400000">
                <a:srgbClr val="9595B9">
                  <a:gamma/>
                  <a:shade val="60000"/>
                  <a:invGamma/>
                </a:srgbClr>
              </a:prstShdw>
            </a:effectLst>
          </p:spPr>
          <p:txBody>
            <a:bodyPr wrap="none" anchor="ctr"/>
            <a:lstStyle/>
            <a:p>
              <a:endParaRPr lang="id-ID"/>
            </a:p>
          </p:txBody>
        </p:sp>
        <p:sp>
          <p:nvSpPr>
            <p:cNvPr id="311311" name="Rectangle 15"/>
            <p:cNvSpPr>
              <a:spLocks noChangeArrowheads="1"/>
            </p:cNvSpPr>
            <p:nvPr/>
          </p:nvSpPr>
          <p:spPr bwMode="gray">
            <a:xfrm>
              <a:off x="1940" y="1546"/>
              <a:ext cx="2544" cy="140"/>
            </a:xfrm>
            <a:prstGeom prst="rect">
              <a:avLst/>
            </a:prstGeom>
            <a:noFill/>
            <a:ln w="9525" algn="ctr">
              <a:noFill/>
              <a:miter lim="800000"/>
              <a:headEnd/>
              <a:tailEnd/>
            </a:ln>
            <a:effectLst/>
          </p:spPr>
          <p:txBody>
            <a:bodyPr>
              <a:spAutoFit/>
            </a:bodyPr>
            <a:lstStyle/>
            <a:p>
              <a:pPr algn="ctr"/>
              <a:r>
                <a:rPr lang="id-ID" b="1" dirty="0" smtClean="0">
                  <a:solidFill>
                    <a:srgbClr val="000000"/>
                  </a:solidFill>
                </a:rPr>
                <a:t>Tidak Disetahunkan</a:t>
              </a:r>
              <a:endParaRPr lang="en-US" b="1" dirty="0">
                <a:solidFill>
                  <a:srgbClr val="000000"/>
                </a:solidFill>
              </a:endParaRPr>
            </a:p>
          </p:txBody>
        </p:sp>
      </p:grpSp>
      <p:sp>
        <p:nvSpPr>
          <p:cNvPr id="23" name="Rectangle 13"/>
          <p:cNvSpPr>
            <a:spLocks noChangeArrowheads="1"/>
          </p:cNvSpPr>
          <p:nvPr/>
        </p:nvSpPr>
        <p:spPr bwMode="gray">
          <a:xfrm>
            <a:off x="457200" y="3429000"/>
            <a:ext cx="3657600" cy="2819400"/>
          </a:xfrm>
          <a:prstGeom prst="rect">
            <a:avLst/>
          </a:prstGeom>
          <a:gradFill rotWithShape="1">
            <a:gsLst>
              <a:gs pos="0">
                <a:srgbClr val="68D8F2">
                  <a:gamma/>
                  <a:tint val="36471"/>
                  <a:invGamma/>
                </a:srgbClr>
              </a:gs>
              <a:gs pos="100000">
                <a:srgbClr val="68D8F2"/>
              </a:gs>
            </a:gsLst>
            <a:lin ang="0" scaled="1"/>
          </a:gradFill>
          <a:ln w="9525" algn="ctr">
            <a:noFill/>
            <a:miter lim="800000"/>
            <a:headEnd/>
            <a:tailEnd/>
          </a:ln>
          <a:effectLst>
            <a:prstShdw prst="shdw17" dist="63500" dir="5400000">
              <a:srgbClr val="68D8F2">
                <a:gamma/>
                <a:shade val="60000"/>
                <a:invGamma/>
              </a:srgbClr>
            </a:prstShdw>
          </a:effectLst>
        </p:spPr>
        <p:txBody>
          <a:bodyPr wrap="none" anchor="ctr"/>
          <a:lstStyle/>
          <a:p>
            <a:endParaRPr lang="id-ID" dirty="0"/>
          </a:p>
        </p:txBody>
      </p:sp>
      <p:sp>
        <p:nvSpPr>
          <p:cNvPr id="24" name="Rectangle 13"/>
          <p:cNvSpPr>
            <a:spLocks noChangeArrowheads="1"/>
          </p:cNvSpPr>
          <p:nvPr/>
        </p:nvSpPr>
        <p:spPr bwMode="gray">
          <a:xfrm>
            <a:off x="4876800" y="3429000"/>
            <a:ext cx="3200400" cy="2819400"/>
          </a:xfrm>
          <a:prstGeom prst="rect">
            <a:avLst/>
          </a:prstGeom>
          <a:gradFill rotWithShape="1">
            <a:gsLst>
              <a:gs pos="0">
                <a:srgbClr val="68D8F2">
                  <a:gamma/>
                  <a:tint val="36471"/>
                  <a:invGamma/>
                </a:srgbClr>
              </a:gs>
              <a:gs pos="100000">
                <a:srgbClr val="68D8F2"/>
              </a:gs>
            </a:gsLst>
            <a:lin ang="0" scaled="1"/>
          </a:gradFill>
          <a:ln w="9525" algn="ctr">
            <a:noFill/>
            <a:miter lim="800000"/>
            <a:headEnd/>
            <a:tailEnd/>
          </a:ln>
          <a:effectLst>
            <a:prstShdw prst="shdw17" dist="63500" dir="5400000">
              <a:srgbClr val="68D8F2">
                <a:gamma/>
                <a:shade val="60000"/>
                <a:invGamma/>
              </a:srgbClr>
            </a:prstShdw>
          </a:effectLst>
        </p:spPr>
        <p:txBody>
          <a:bodyPr wrap="none" anchor="ctr"/>
          <a:lstStyle/>
          <a:p>
            <a:endParaRPr lang="id-ID" dirty="0"/>
          </a:p>
        </p:txBody>
      </p:sp>
      <p:sp>
        <p:nvSpPr>
          <p:cNvPr id="26" name="Text Box 31"/>
          <p:cNvSpPr txBox="1">
            <a:spLocks noChangeArrowheads="1"/>
          </p:cNvSpPr>
          <p:nvPr/>
        </p:nvSpPr>
        <p:spPr bwMode="gray">
          <a:xfrm>
            <a:off x="685800" y="3581400"/>
            <a:ext cx="3124200" cy="3416320"/>
          </a:xfrm>
          <a:prstGeom prst="rect">
            <a:avLst/>
          </a:prstGeom>
          <a:noFill/>
          <a:ln w="9525" algn="ctr">
            <a:noFill/>
            <a:miter lim="800000"/>
            <a:headEnd/>
            <a:tailEnd/>
          </a:ln>
          <a:effectLst/>
        </p:spPr>
        <p:txBody>
          <a:bodyPr wrap="square">
            <a:spAutoFit/>
          </a:bodyPr>
          <a:lstStyle/>
          <a:p>
            <a:pPr marL="342900" indent="-342900">
              <a:buFont typeface="+mj-lt"/>
              <a:buAutoNum type="arabicPeriod"/>
            </a:pPr>
            <a:r>
              <a:rPr lang="id-ID" dirty="0" smtClean="0"/>
              <a:t>WP OP DN meninggal dunia atau meninggalkan Indonesia selamanya;</a:t>
            </a:r>
          </a:p>
          <a:p>
            <a:pPr marL="342900" indent="-342900">
              <a:buFont typeface="+mj-lt"/>
              <a:buAutoNum type="arabicPeriod"/>
            </a:pPr>
            <a:r>
              <a:rPr lang="id-ID" dirty="0" smtClean="0"/>
              <a:t>Orang asing mulai bekerja di Indonesia pada tahun berjalan untuk jangka waktu lebih dari 6 bulan;</a:t>
            </a:r>
          </a:p>
          <a:p>
            <a:pPr marL="342900" indent="-342900">
              <a:buFont typeface="+mj-lt"/>
              <a:buAutoNum type="arabicPeriod"/>
            </a:pPr>
            <a:r>
              <a:rPr lang="id-ID" dirty="0" smtClean="0"/>
              <a:t>Karyawan pindah cabang</a:t>
            </a:r>
          </a:p>
          <a:p>
            <a:endParaRPr lang="id-ID" dirty="0" smtClean="0"/>
          </a:p>
          <a:p>
            <a:endParaRPr lang="id-ID" dirty="0" smtClean="0"/>
          </a:p>
          <a:p>
            <a:endParaRPr lang="id-ID" dirty="0" smtClean="0"/>
          </a:p>
        </p:txBody>
      </p:sp>
      <p:sp>
        <p:nvSpPr>
          <p:cNvPr id="27" name="Text Box 31"/>
          <p:cNvSpPr txBox="1">
            <a:spLocks noChangeArrowheads="1"/>
          </p:cNvSpPr>
          <p:nvPr/>
        </p:nvSpPr>
        <p:spPr bwMode="gray">
          <a:xfrm>
            <a:off x="4876800" y="3886200"/>
            <a:ext cx="3124200" cy="2262158"/>
          </a:xfrm>
          <a:prstGeom prst="rect">
            <a:avLst/>
          </a:prstGeom>
          <a:noFill/>
          <a:ln w="9525" algn="ctr">
            <a:noFill/>
            <a:miter lim="800000"/>
            <a:headEnd/>
            <a:tailEnd/>
          </a:ln>
          <a:effectLst/>
        </p:spPr>
        <p:txBody>
          <a:bodyPr wrap="square">
            <a:spAutoFit/>
          </a:bodyPr>
          <a:lstStyle/>
          <a:p>
            <a:pPr marL="342900" indent="-342900">
              <a:spcAft>
                <a:spcPts val="1800"/>
              </a:spcAft>
              <a:buFont typeface="+mj-lt"/>
              <a:buAutoNum type="arabicPeriod"/>
            </a:pPr>
            <a:r>
              <a:rPr lang="id-ID" dirty="0" smtClean="0"/>
              <a:t>WP OP DN mulai bekerja pada tahun berjalan;</a:t>
            </a:r>
          </a:p>
          <a:p>
            <a:pPr marL="342900" indent="-342900">
              <a:buFont typeface="+mj-lt"/>
              <a:buAutoNum type="arabicPeriod"/>
            </a:pPr>
            <a:r>
              <a:rPr lang="id-ID" dirty="0" smtClean="0"/>
              <a:t>WP OP DN pindah kerja ke pemberi kerja yang lain</a:t>
            </a:r>
          </a:p>
          <a:p>
            <a:endParaRPr lang="id-ID" dirty="0" smtClean="0"/>
          </a:p>
          <a:p>
            <a:endParaRPr lang="id-ID" dirty="0" smtClean="0"/>
          </a:p>
        </p:txBody>
      </p:sp>
      <p:sp>
        <p:nvSpPr>
          <p:cNvPr id="28" name="Striped Right Arrow 27"/>
          <p:cNvSpPr/>
          <p:nvPr/>
        </p:nvSpPr>
        <p:spPr>
          <a:xfrm rot="5400000">
            <a:off x="1943100" y="2552700"/>
            <a:ext cx="762000" cy="838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Striped Right Arrow 28"/>
          <p:cNvSpPr/>
          <p:nvPr/>
        </p:nvSpPr>
        <p:spPr>
          <a:xfrm rot="5400000">
            <a:off x="6057900" y="2575560"/>
            <a:ext cx="762000" cy="838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1295400" y="457200"/>
            <a:ext cx="64770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Title 15"/>
          <p:cNvSpPr>
            <a:spLocks noGrp="1"/>
          </p:cNvSpPr>
          <p:nvPr>
            <p:ph type="title"/>
          </p:nvPr>
        </p:nvSpPr>
        <p:spPr>
          <a:xfrm>
            <a:off x="381000" y="381000"/>
            <a:ext cx="8229600" cy="792162"/>
          </a:xfrm>
        </p:spPr>
        <p:txBody>
          <a:bodyPr/>
          <a:lstStyle/>
          <a:p>
            <a:r>
              <a:rPr lang="id-ID" sz="2400" dirty="0" smtClean="0"/>
              <a:t>Masa Perolehan Penghasilan Kurang dari 12 Bulan</a:t>
            </a:r>
            <a:endParaRPr lang="id-ID"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078230"/>
            <a:ext cx="38100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Pegawai tetap</a:t>
            </a:r>
            <a:endParaRPr lang="id-ID" dirty="0">
              <a:solidFill>
                <a:schemeClr val="tx1"/>
              </a:solidFill>
              <a:latin typeface="Arial" pitchFamily="34" charset="0"/>
              <a:cs typeface="Arial" pitchFamily="34" charset="0"/>
            </a:endParaRPr>
          </a:p>
        </p:txBody>
      </p:sp>
      <p:sp>
        <p:nvSpPr>
          <p:cNvPr id="7" name="Rectangle 6"/>
          <p:cNvSpPr/>
          <p:nvPr/>
        </p:nvSpPr>
        <p:spPr>
          <a:xfrm>
            <a:off x="533400" y="1611630"/>
            <a:ext cx="3810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dirty="0" err="1" smtClean="0">
                <a:solidFill>
                  <a:schemeClr val="tx1"/>
                </a:solidFill>
                <a:latin typeface="Arial" pitchFamily="34" charset="0"/>
                <a:cs typeface="Arial" pitchFamily="34" charset="0"/>
              </a:rPr>
              <a:t>Gaji</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Tunjangan</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Premi</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Asuransi</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Dibayar</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Pemberi</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Kerja</a:t>
            </a:r>
            <a:endParaRPr lang="en-US" dirty="0">
              <a:solidFill>
                <a:schemeClr val="tx1"/>
              </a:solidFill>
              <a:latin typeface="Arial" pitchFamily="34" charset="0"/>
              <a:cs typeface="Arial" pitchFamily="34" charset="0"/>
            </a:endParaRPr>
          </a:p>
        </p:txBody>
      </p:sp>
      <p:sp>
        <p:nvSpPr>
          <p:cNvPr id="8" name="Rectangle 7"/>
          <p:cNvSpPr/>
          <p:nvPr/>
        </p:nvSpPr>
        <p:spPr>
          <a:xfrm>
            <a:off x="4800600" y="1623060"/>
            <a:ext cx="375285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dirty="0" err="1" smtClean="0">
                <a:solidFill>
                  <a:schemeClr val="tx1"/>
                </a:solidFill>
                <a:latin typeface="Arial" pitchFamily="34" charset="0"/>
                <a:cs typeface="Arial" pitchFamily="34" charset="0"/>
              </a:rPr>
              <a:t>Uang</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Pensiun</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Berkala</a:t>
            </a:r>
            <a:endParaRPr lang="en-US" dirty="0">
              <a:solidFill>
                <a:schemeClr val="tx1"/>
              </a:solidFill>
              <a:latin typeface="Arial" pitchFamily="34" charset="0"/>
              <a:cs typeface="Arial" pitchFamily="34" charset="0"/>
            </a:endParaRPr>
          </a:p>
        </p:txBody>
      </p:sp>
      <p:sp>
        <p:nvSpPr>
          <p:cNvPr id="10" name="Rectangle 9"/>
          <p:cNvSpPr/>
          <p:nvPr/>
        </p:nvSpPr>
        <p:spPr>
          <a:xfrm>
            <a:off x="533400" y="2145030"/>
            <a:ext cx="3810000" cy="5334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id-ID" dirty="0" smtClean="0">
                <a:solidFill>
                  <a:schemeClr val="tx1"/>
                </a:solidFill>
                <a:latin typeface="Arial" pitchFamily="34" charset="0"/>
                <a:cs typeface="Arial" pitchFamily="34" charset="0"/>
              </a:rPr>
              <a:t>Dikurangi dengan</a:t>
            </a:r>
            <a:endParaRPr lang="en-US" dirty="0">
              <a:solidFill>
                <a:schemeClr val="tx1"/>
              </a:solidFill>
              <a:latin typeface="Arial" pitchFamily="34" charset="0"/>
              <a:cs typeface="Arial" pitchFamily="34" charset="0"/>
            </a:endParaRPr>
          </a:p>
        </p:txBody>
      </p:sp>
      <p:sp>
        <p:nvSpPr>
          <p:cNvPr id="11" name="Rectangle 10"/>
          <p:cNvSpPr/>
          <p:nvPr/>
        </p:nvSpPr>
        <p:spPr>
          <a:xfrm>
            <a:off x="533400" y="2678430"/>
            <a:ext cx="38100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spcBef>
                <a:spcPct val="30000"/>
              </a:spcBef>
              <a:buFont typeface="Wingdings" pitchFamily="2" charset="2"/>
              <a:buAutoNum type="arabicPeriod"/>
            </a:pPr>
            <a:r>
              <a:rPr lang="en-US" dirty="0" err="1" smtClean="0">
                <a:solidFill>
                  <a:schemeClr val="tx1"/>
                </a:solidFill>
                <a:latin typeface="Arial" pitchFamily="34" charset="0"/>
                <a:cs typeface="Arial" pitchFamily="34" charset="0"/>
              </a:rPr>
              <a:t>Biaya</a:t>
            </a:r>
            <a:r>
              <a:rPr lang="en-US" dirty="0" smtClean="0">
                <a:solidFill>
                  <a:schemeClr val="tx1"/>
                </a:solidFill>
                <a:latin typeface="Arial" pitchFamily="34" charset="0"/>
                <a:cs typeface="Arial" pitchFamily="34" charset="0"/>
              </a:rPr>
              <a:t> </a:t>
            </a:r>
            <a:r>
              <a:rPr lang="id-ID" dirty="0" err="1" smtClean="0">
                <a:solidFill>
                  <a:schemeClr val="tx1"/>
                </a:solidFill>
                <a:latin typeface="Arial" pitchFamily="34" charset="0"/>
                <a:cs typeface="Arial" pitchFamily="34" charset="0"/>
              </a:rPr>
              <a:t>j</a:t>
            </a:r>
            <a:r>
              <a:rPr lang="en-US" dirty="0" err="1" smtClean="0">
                <a:solidFill>
                  <a:schemeClr val="tx1"/>
                </a:solidFill>
                <a:latin typeface="Arial" pitchFamily="34" charset="0"/>
                <a:cs typeface="Arial" pitchFamily="34" charset="0"/>
              </a:rPr>
              <a:t>abatan</a:t>
            </a:r>
            <a:r>
              <a:rPr lang="en-US" dirty="0" smtClean="0">
                <a:solidFill>
                  <a:schemeClr val="tx1"/>
                </a:solidFill>
                <a:latin typeface="Arial" pitchFamily="34" charset="0"/>
                <a:cs typeface="Arial" pitchFamily="34" charset="0"/>
              </a:rPr>
              <a:t>, 5% </a:t>
            </a:r>
            <a:r>
              <a:rPr lang="en-US" dirty="0" err="1" smtClean="0">
                <a:solidFill>
                  <a:schemeClr val="tx1"/>
                </a:solidFill>
                <a:latin typeface="Arial" pitchFamily="34" charset="0"/>
                <a:cs typeface="Arial" pitchFamily="34" charset="0"/>
              </a:rPr>
              <a:t>dari</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pengh</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Bruto</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maks</a:t>
            </a:r>
            <a:r>
              <a:rPr lang="en-US" dirty="0" smtClean="0">
                <a:solidFill>
                  <a:schemeClr val="tx1"/>
                </a:solidFill>
                <a:latin typeface="Arial" pitchFamily="34" charset="0"/>
                <a:cs typeface="Arial" pitchFamily="34" charset="0"/>
              </a:rPr>
              <a:t>. Rp6.000.000 per </a:t>
            </a:r>
            <a:r>
              <a:rPr lang="en-US" dirty="0" err="1" smtClean="0">
                <a:solidFill>
                  <a:schemeClr val="tx1"/>
                </a:solidFill>
                <a:latin typeface="Arial" pitchFamily="34" charset="0"/>
                <a:cs typeface="Arial" pitchFamily="34" charset="0"/>
              </a:rPr>
              <a:t>tahun</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atau</a:t>
            </a:r>
            <a:r>
              <a:rPr lang="en-US" dirty="0" smtClean="0">
                <a:solidFill>
                  <a:schemeClr val="tx1"/>
                </a:solidFill>
                <a:latin typeface="Arial" pitchFamily="34" charset="0"/>
                <a:cs typeface="Arial" pitchFamily="34" charset="0"/>
              </a:rPr>
              <a:t> Rp500.000 per </a:t>
            </a:r>
            <a:r>
              <a:rPr lang="en-US" dirty="0" err="1" smtClean="0">
                <a:solidFill>
                  <a:schemeClr val="tx1"/>
                </a:solidFill>
                <a:latin typeface="Arial" pitchFamily="34" charset="0"/>
                <a:cs typeface="Arial" pitchFamily="34" charset="0"/>
              </a:rPr>
              <a:t>bulan</a:t>
            </a:r>
            <a:endParaRPr lang="en-US" dirty="0" smtClean="0">
              <a:solidFill>
                <a:schemeClr val="tx1"/>
              </a:solidFill>
              <a:latin typeface="Arial" pitchFamily="34" charset="0"/>
              <a:cs typeface="Arial" pitchFamily="34" charset="0"/>
            </a:endParaRPr>
          </a:p>
          <a:p>
            <a:pPr marL="342900" indent="-342900" algn="just">
              <a:spcBef>
                <a:spcPct val="30000"/>
              </a:spcBef>
              <a:buFont typeface="Wingdings" pitchFamily="2" charset="2"/>
              <a:buAutoNum type="arabicPeriod"/>
            </a:pPr>
            <a:r>
              <a:rPr lang="en-US" dirty="0" err="1" smtClean="0">
                <a:solidFill>
                  <a:schemeClr val="tx1"/>
                </a:solidFill>
                <a:latin typeface="Arial" pitchFamily="34" charset="0"/>
                <a:cs typeface="Arial" pitchFamily="34" charset="0"/>
              </a:rPr>
              <a:t>Iuran</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pensiun</a:t>
            </a:r>
            <a:r>
              <a:rPr lang="en-US" dirty="0" smtClean="0">
                <a:solidFill>
                  <a:schemeClr val="tx1"/>
                </a:solidFill>
                <a:latin typeface="Arial" pitchFamily="34" charset="0"/>
                <a:cs typeface="Arial" pitchFamily="34" charset="0"/>
              </a:rPr>
              <a:t>, THT/JHT yang </a:t>
            </a:r>
            <a:r>
              <a:rPr lang="en-US" dirty="0" err="1" smtClean="0">
                <a:solidFill>
                  <a:schemeClr val="tx1"/>
                </a:solidFill>
                <a:latin typeface="Arial" pitchFamily="34" charset="0"/>
                <a:cs typeface="Arial" pitchFamily="34" charset="0"/>
              </a:rPr>
              <a:t>dibayar</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sendiri</a:t>
            </a:r>
            <a:endParaRPr lang="en-US" dirty="0">
              <a:solidFill>
                <a:schemeClr val="tx1"/>
              </a:solidFill>
              <a:latin typeface="Arial" pitchFamily="34" charset="0"/>
              <a:cs typeface="Arial" pitchFamily="34" charset="0"/>
            </a:endParaRPr>
          </a:p>
        </p:txBody>
      </p:sp>
      <p:sp>
        <p:nvSpPr>
          <p:cNvPr id="12" name="Rectangle 11"/>
          <p:cNvSpPr/>
          <p:nvPr/>
        </p:nvSpPr>
        <p:spPr>
          <a:xfrm>
            <a:off x="4800600" y="2145030"/>
            <a:ext cx="3752850" cy="5334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id-ID" dirty="0" smtClean="0">
                <a:solidFill>
                  <a:schemeClr val="tx1"/>
                </a:solidFill>
                <a:latin typeface="Arial" pitchFamily="34" charset="0"/>
                <a:cs typeface="Arial" pitchFamily="34" charset="0"/>
              </a:rPr>
              <a:t>Dikurangi dengan</a:t>
            </a:r>
            <a:endParaRPr lang="en-US" dirty="0">
              <a:solidFill>
                <a:schemeClr val="tx1"/>
              </a:solidFill>
              <a:latin typeface="Arial" pitchFamily="34" charset="0"/>
              <a:cs typeface="Arial" pitchFamily="34" charset="0"/>
            </a:endParaRPr>
          </a:p>
        </p:txBody>
      </p:sp>
      <p:sp>
        <p:nvSpPr>
          <p:cNvPr id="13" name="Rectangle 12"/>
          <p:cNvSpPr/>
          <p:nvPr/>
        </p:nvSpPr>
        <p:spPr>
          <a:xfrm>
            <a:off x="4800600" y="2678430"/>
            <a:ext cx="375285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ct val="50000"/>
              </a:spcBef>
              <a:buFont typeface="Wingdings" pitchFamily="2" charset="2"/>
              <a:buNone/>
            </a:pPr>
            <a:r>
              <a:rPr lang="en-US" dirty="0" err="1" smtClean="0">
                <a:solidFill>
                  <a:schemeClr val="tx1"/>
                </a:solidFill>
                <a:latin typeface="Tahoma" pitchFamily="34" charset="0"/>
              </a:rPr>
              <a:t>Biaya</a:t>
            </a:r>
            <a:r>
              <a:rPr lang="en-US" dirty="0" smtClean="0">
                <a:solidFill>
                  <a:schemeClr val="tx1"/>
                </a:solidFill>
                <a:latin typeface="Tahoma" pitchFamily="34" charset="0"/>
              </a:rPr>
              <a:t> </a:t>
            </a:r>
            <a:r>
              <a:rPr lang="en-US" dirty="0" err="1" smtClean="0">
                <a:solidFill>
                  <a:schemeClr val="tx1"/>
                </a:solidFill>
                <a:latin typeface="Tahoma" pitchFamily="34" charset="0"/>
              </a:rPr>
              <a:t>Pensiun</a:t>
            </a:r>
            <a:r>
              <a:rPr lang="en-US" dirty="0" smtClean="0">
                <a:solidFill>
                  <a:schemeClr val="tx1"/>
                </a:solidFill>
                <a:latin typeface="Tahoma" pitchFamily="34" charset="0"/>
              </a:rPr>
              <a:t>, 5% </a:t>
            </a:r>
            <a:r>
              <a:rPr lang="en-US" dirty="0" err="1" smtClean="0">
                <a:solidFill>
                  <a:schemeClr val="tx1"/>
                </a:solidFill>
                <a:latin typeface="Tahoma" pitchFamily="34" charset="0"/>
              </a:rPr>
              <a:t>dari</a:t>
            </a:r>
            <a:r>
              <a:rPr lang="en-US" dirty="0" smtClean="0">
                <a:solidFill>
                  <a:schemeClr val="tx1"/>
                </a:solidFill>
                <a:latin typeface="Tahoma" pitchFamily="34" charset="0"/>
              </a:rPr>
              <a:t> </a:t>
            </a:r>
            <a:r>
              <a:rPr lang="en-US" dirty="0" err="1" smtClean="0">
                <a:solidFill>
                  <a:schemeClr val="tx1"/>
                </a:solidFill>
                <a:latin typeface="Tahoma" pitchFamily="34" charset="0"/>
              </a:rPr>
              <a:t>pengh</a:t>
            </a:r>
            <a:r>
              <a:rPr lang="en-US" dirty="0" smtClean="0">
                <a:solidFill>
                  <a:schemeClr val="tx1"/>
                </a:solidFill>
                <a:latin typeface="Tahoma" pitchFamily="34" charset="0"/>
              </a:rPr>
              <a:t>. </a:t>
            </a:r>
            <a:r>
              <a:rPr lang="en-US" dirty="0" err="1" smtClean="0">
                <a:solidFill>
                  <a:schemeClr val="tx1"/>
                </a:solidFill>
                <a:latin typeface="Tahoma" pitchFamily="34" charset="0"/>
              </a:rPr>
              <a:t>Bruto</a:t>
            </a:r>
            <a:r>
              <a:rPr lang="en-US" dirty="0" smtClean="0">
                <a:solidFill>
                  <a:schemeClr val="tx1"/>
                </a:solidFill>
                <a:latin typeface="Tahoma" pitchFamily="34" charset="0"/>
              </a:rPr>
              <a:t> </a:t>
            </a:r>
            <a:r>
              <a:rPr lang="en-US" dirty="0" err="1" smtClean="0">
                <a:solidFill>
                  <a:schemeClr val="tx1"/>
                </a:solidFill>
                <a:latin typeface="Tahoma" pitchFamily="34" charset="0"/>
              </a:rPr>
              <a:t>maks</a:t>
            </a:r>
            <a:r>
              <a:rPr lang="en-US" dirty="0" smtClean="0">
                <a:solidFill>
                  <a:schemeClr val="tx1"/>
                </a:solidFill>
                <a:latin typeface="Tahoma" pitchFamily="34" charset="0"/>
              </a:rPr>
              <a:t>. Rp2.400.000 per </a:t>
            </a:r>
            <a:r>
              <a:rPr lang="en-US" dirty="0" err="1" smtClean="0">
                <a:solidFill>
                  <a:schemeClr val="tx1"/>
                </a:solidFill>
                <a:latin typeface="Tahoma" pitchFamily="34" charset="0"/>
              </a:rPr>
              <a:t>tahun</a:t>
            </a:r>
            <a:r>
              <a:rPr lang="en-US" dirty="0" smtClean="0">
                <a:solidFill>
                  <a:schemeClr val="tx1"/>
                </a:solidFill>
                <a:latin typeface="Tahoma" pitchFamily="34" charset="0"/>
              </a:rPr>
              <a:t> </a:t>
            </a:r>
            <a:r>
              <a:rPr lang="en-US" dirty="0" err="1" smtClean="0">
                <a:solidFill>
                  <a:schemeClr val="tx1"/>
                </a:solidFill>
                <a:latin typeface="Tahoma" pitchFamily="34" charset="0"/>
              </a:rPr>
              <a:t>atau</a:t>
            </a:r>
            <a:r>
              <a:rPr lang="en-US" dirty="0" smtClean="0">
                <a:solidFill>
                  <a:schemeClr val="tx1"/>
                </a:solidFill>
                <a:latin typeface="Tahoma" pitchFamily="34" charset="0"/>
              </a:rPr>
              <a:t> Rp200.000 </a:t>
            </a:r>
            <a:r>
              <a:rPr lang="en-US" dirty="0" err="1" smtClean="0">
                <a:solidFill>
                  <a:schemeClr val="tx1"/>
                </a:solidFill>
                <a:latin typeface="Tahoma" pitchFamily="34" charset="0"/>
              </a:rPr>
              <a:t>perbulan</a:t>
            </a:r>
            <a:endParaRPr lang="en-US" dirty="0">
              <a:solidFill>
                <a:schemeClr val="tx1"/>
              </a:solidFill>
              <a:latin typeface="Tahoma" pitchFamily="34" charset="0"/>
            </a:endParaRPr>
          </a:p>
        </p:txBody>
      </p:sp>
      <p:sp>
        <p:nvSpPr>
          <p:cNvPr id="14" name="Rectangle 13"/>
          <p:cNvSpPr/>
          <p:nvPr/>
        </p:nvSpPr>
        <p:spPr>
          <a:xfrm>
            <a:off x="4800600" y="1078230"/>
            <a:ext cx="3752850" cy="5334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id-ID" dirty="0" smtClean="0">
                <a:solidFill>
                  <a:schemeClr val="tx1"/>
                </a:solidFill>
                <a:latin typeface="Arial" pitchFamily="34" charset="0"/>
                <a:cs typeface="Arial" pitchFamily="34" charset="0"/>
              </a:rPr>
              <a:t>Penerima pensiun</a:t>
            </a:r>
            <a:endParaRPr lang="en-US" dirty="0">
              <a:solidFill>
                <a:schemeClr val="tx1"/>
              </a:solidFill>
              <a:latin typeface="Arial" pitchFamily="34" charset="0"/>
              <a:cs typeface="Arial" pitchFamily="34" charset="0"/>
            </a:endParaRPr>
          </a:p>
        </p:txBody>
      </p:sp>
      <p:sp>
        <p:nvSpPr>
          <p:cNvPr id="21" name="Rounded Rectangle 20"/>
          <p:cNvSpPr/>
          <p:nvPr/>
        </p:nvSpPr>
        <p:spPr>
          <a:xfrm>
            <a:off x="2133600" y="4419600"/>
            <a:ext cx="4800600" cy="4572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Penghasilan Neto (setahun/disetahunkan)</a:t>
            </a:r>
            <a:endParaRPr lang="id-ID" dirty="0">
              <a:solidFill>
                <a:schemeClr val="tx1"/>
              </a:solidFill>
              <a:latin typeface="Arial" pitchFamily="34" charset="0"/>
              <a:cs typeface="Arial" pitchFamily="34" charset="0"/>
            </a:endParaRPr>
          </a:p>
        </p:txBody>
      </p:sp>
      <p:sp>
        <p:nvSpPr>
          <p:cNvPr id="22" name="Bent Arrow 21"/>
          <p:cNvSpPr/>
          <p:nvPr/>
        </p:nvSpPr>
        <p:spPr>
          <a:xfrm flipH="1" flipV="1">
            <a:off x="7010400" y="4267200"/>
            <a:ext cx="990600" cy="609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3" name="Bent Arrow 22"/>
          <p:cNvSpPr/>
          <p:nvPr/>
        </p:nvSpPr>
        <p:spPr>
          <a:xfrm flipV="1">
            <a:off x="1177290" y="4267200"/>
            <a:ext cx="838200" cy="533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4" name="Rounded Rectangle 23"/>
          <p:cNvSpPr/>
          <p:nvPr/>
        </p:nvSpPr>
        <p:spPr>
          <a:xfrm>
            <a:off x="2133600" y="4953000"/>
            <a:ext cx="4800600" cy="4572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Dikurangi PTKP</a:t>
            </a:r>
            <a:endParaRPr lang="id-ID" dirty="0">
              <a:solidFill>
                <a:schemeClr val="tx1"/>
              </a:solidFill>
              <a:latin typeface="Arial" pitchFamily="34" charset="0"/>
              <a:cs typeface="Arial" pitchFamily="34" charset="0"/>
            </a:endParaRPr>
          </a:p>
        </p:txBody>
      </p:sp>
      <p:sp>
        <p:nvSpPr>
          <p:cNvPr id="25" name="Rounded Rectangle 24"/>
          <p:cNvSpPr/>
          <p:nvPr/>
        </p:nvSpPr>
        <p:spPr>
          <a:xfrm>
            <a:off x="2133600" y="5486400"/>
            <a:ext cx="4800600" cy="4572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Penghasilan Kena Pajak</a:t>
            </a:r>
            <a:endParaRPr lang="id-ID" dirty="0">
              <a:solidFill>
                <a:schemeClr val="tx1"/>
              </a:solidFill>
              <a:latin typeface="Arial" pitchFamily="34" charset="0"/>
              <a:cs typeface="Arial" pitchFamily="34" charset="0"/>
            </a:endParaRPr>
          </a:p>
        </p:txBody>
      </p:sp>
      <p:sp>
        <p:nvSpPr>
          <p:cNvPr id="26" name="Rounded Rectangle 25"/>
          <p:cNvSpPr/>
          <p:nvPr/>
        </p:nvSpPr>
        <p:spPr>
          <a:xfrm>
            <a:off x="2133600" y="6019800"/>
            <a:ext cx="4800600" cy="4572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Dikenakan Tarif Pasal 17</a:t>
            </a:r>
            <a:endParaRPr lang="id-ID" dirty="0">
              <a:solidFill>
                <a:schemeClr val="tx1"/>
              </a:solidFill>
              <a:latin typeface="Arial" pitchFamily="34" charset="0"/>
              <a:cs typeface="Arial" pitchFamily="34" charset="0"/>
            </a:endParaRPr>
          </a:p>
        </p:txBody>
      </p:sp>
      <p:sp>
        <p:nvSpPr>
          <p:cNvPr id="17" name="Rounded Rectangle 16"/>
          <p:cNvSpPr/>
          <p:nvPr/>
        </p:nvSpPr>
        <p:spPr>
          <a:xfrm>
            <a:off x="2743200" y="228600"/>
            <a:ext cx="3657600" cy="685800"/>
          </a:xfrm>
          <a:prstGeom prst="roundRect">
            <a:avLst/>
          </a:prstGeom>
          <a:blipFill>
            <a:blip r:embed="rId2"/>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Penghitungan PPh Pasal 21</a:t>
            </a:r>
            <a:endParaRPr lang="id-ID"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219200"/>
            <a:ext cx="19812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Rp24.300.000,-</a:t>
            </a:r>
            <a:endParaRPr lang="id-ID" dirty="0">
              <a:solidFill>
                <a:schemeClr val="tx1"/>
              </a:solidFill>
              <a:latin typeface="Arial" pitchFamily="34" charset="0"/>
              <a:cs typeface="Arial" pitchFamily="34" charset="0"/>
            </a:endParaRPr>
          </a:p>
        </p:txBody>
      </p:sp>
      <p:sp>
        <p:nvSpPr>
          <p:cNvPr id="3" name="Rectangle 2"/>
          <p:cNvSpPr/>
          <p:nvPr/>
        </p:nvSpPr>
        <p:spPr>
          <a:xfrm>
            <a:off x="4267200" y="12192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bg1"/>
                </a:solidFill>
                <a:latin typeface="Arial" pitchFamily="34" charset="0"/>
                <a:cs typeface="Arial" pitchFamily="34" charset="0"/>
              </a:rPr>
              <a:t>Untuk diri Wajib Pajak</a:t>
            </a:r>
            <a:endParaRPr lang="id-ID" dirty="0">
              <a:solidFill>
                <a:schemeClr val="bg1"/>
              </a:solidFill>
              <a:latin typeface="Arial" pitchFamily="34" charset="0"/>
              <a:cs typeface="Arial" pitchFamily="34" charset="0"/>
            </a:endParaRPr>
          </a:p>
        </p:txBody>
      </p:sp>
      <p:sp>
        <p:nvSpPr>
          <p:cNvPr id="4" name="Rectangle 3"/>
          <p:cNvSpPr/>
          <p:nvPr/>
        </p:nvSpPr>
        <p:spPr>
          <a:xfrm>
            <a:off x="1371600" y="1905000"/>
            <a:ext cx="19812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Rp2.025.000,-</a:t>
            </a:r>
            <a:endParaRPr lang="id-ID" dirty="0">
              <a:solidFill>
                <a:schemeClr val="tx1"/>
              </a:solidFill>
              <a:latin typeface="Arial" pitchFamily="34" charset="0"/>
              <a:cs typeface="Arial" pitchFamily="34" charset="0"/>
            </a:endParaRPr>
          </a:p>
        </p:txBody>
      </p:sp>
      <p:sp>
        <p:nvSpPr>
          <p:cNvPr id="5" name="Rectangle 4"/>
          <p:cNvSpPr/>
          <p:nvPr/>
        </p:nvSpPr>
        <p:spPr>
          <a:xfrm>
            <a:off x="1371600" y="2590800"/>
            <a:ext cx="1981200" cy="1828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Rp2.025.000,-</a:t>
            </a:r>
            <a:endParaRPr lang="id-ID" dirty="0">
              <a:solidFill>
                <a:schemeClr val="tx1"/>
              </a:solidFill>
              <a:latin typeface="Arial" pitchFamily="34" charset="0"/>
              <a:cs typeface="Arial" pitchFamily="34" charset="0"/>
            </a:endParaRPr>
          </a:p>
        </p:txBody>
      </p:sp>
      <p:sp>
        <p:nvSpPr>
          <p:cNvPr id="6" name="Rectangle 5"/>
          <p:cNvSpPr/>
          <p:nvPr/>
        </p:nvSpPr>
        <p:spPr>
          <a:xfrm>
            <a:off x="4267200" y="19050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atin typeface="Arial" pitchFamily="34" charset="0"/>
                <a:cs typeface="Arial" pitchFamily="34" charset="0"/>
              </a:rPr>
              <a:t>Tambahan utk WP Kawin</a:t>
            </a:r>
            <a:endParaRPr lang="id-ID" dirty="0">
              <a:latin typeface="Arial" pitchFamily="34" charset="0"/>
              <a:cs typeface="Arial" pitchFamily="34" charset="0"/>
            </a:endParaRPr>
          </a:p>
        </p:txBody>
      </p:sp>
      <p:sp>
        <p:nvSpPr>
          <p:cNvPr id="7" name="Rectangle 6"/>
          <p:cNvSpPr/>
          <p:nvPr/>
        </p:nvSpPr>
        <p:spPr>
          <a:xfrm>
            <a:off x="4267200" y="2590800"/>
            <a:ext cx="3352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hangingPunct="0"/>
            <a:r>
              <a:rPr lang="id-ID" dirty="0" err="1" smtClean="0">
                <a:latin typeface="Arial" pitchFamily="34" charset="0"/>
                <a:cs typeface="Arial" pitchFamily="34" charset="0"/>
              </a:rPr>
              <a:t>T</a:t>
            </a:r>
            <a:r>
              <a:rPr lang="en-US" dirty="0" err="1" smtClean="0">
                <a:latin typeface="Arial" pitchFamily="34" charset="0"/>
                <a:cs typeface="Arial" pitchFamily="34" charset="0"/>
              </a:rPr>
              <a:t>ambahan</a:t>
            </a:r>
            <a:r>
              <a:rPr lang="en-US" dirty="0" smtClean="0">
                <a:latin typeface="Arial" pitchFamily="34" charset="0"/>
                <a:cs typeface="Arial" pitchFamily="34" charset="0"/>
              </a:rPr>
              <a:t> </a:t>
            </a:r>
            <a:r>
              <a:rPr lang="en-US" dirty="0" err="1" smtClean="0">
                <a:latin typeface="Arial" pitchFamily="34" charset="0"/>
                <a:cs typeface="Arial" pitchFamily="34" charset="0"/>
              </a:rPr>
              <a:t>untuk</a:t>
            </a:r>
            <a:r>
              <a:rPr lang="en-US" dirty="0" smtClean="0">
                <a:latin typeface="Arial" pitchFamily="34" charset="0"/>
                <a:cs typeface="Arial" pitchFamily="34" charset="0"/>
              </a:rPr>
              <a:t> </a:t>
            </a:r>
            <a:r>
              <a:rPr lang="en-US" dirty="0" err="1" smtClean="0">
                <a:latin typeface="Arial" pitchFamily="34" charset="0"/>
                <a:cs typeface="Arial" pitchFamily="34" charset="0"/>
              </a:rPr>
              <a:t>setiap</a:t>
            </a:r>
            <a:r>
              <a:rPr lang="en-US" dirty="0" smtClean="0">
                <a:latin typeface="Arial" pitchFamily="34" charset="0"/>
                <a:cs typeface="Arial" pitchFamily="34" charset="0"/>
              </a:rPr>
              <a:t> </a:t>
            </a:r>
            <a:r>
              <a:rPr lang="en-US" dirty="0" err="1" smtClean="0">
                <a:latin typeface="Arial" pitchFamily="34" charset="0"/>
                <a:cs typeface="Arial" pitchFamily="34" charset="0"/>
              </a:rPr>
              <a:t>anggota</a:t>
            </a:r>
            <a:r>
              <a:rPr lang="en-US" dirty="0" smtClean="0">
                <a:latin typeface="Arial" pitchFamily="34" charset="0"/>
                <a:cs typeface="Arial" pitchFamily="34" charset="0"/>
              </a:rPr>
              <a:t> </a:t>
            </a:r>
            <a:r>
              <a:rPr lang="en-US" dirty="0" err="1" smtClean="0">
                <a:latin typeface="Arial" pitchFamily="34" charset="0"/>
                <a:cs typeface="Arial" pitchFamily="34" charset="0"/>
              </a:rPr>
              <a:t>keluarga</a:t>
            </a:r>
            <a:r>
              <a:rPr lang="en-US" dirty="0" smtClean="0">
                <a:latin typeface="Arial" pitchFamily="34" charset="0"/>
                <a:cs typeface="Arial" pitchFamily="34" charset="0"/>
              </a:rPr>
              <a:t> </a:t>
            </a:r>
            <a:r>
              <a:rPr lang="en-US" dirty="0" err="1" smtClean="0">
                <a:latin typeface="Arial" pitchFamily="34" charset="0"/>
                <a:cs typeface="Arial" pitchFamily="34" charset="0"/>
              </a:rPr>
              <a:t>sedarah</a:t>
            </a:r>
            <a:r>
              <a:rPr lang="en-US" dirty="0" smtClean="0">
                <a:latin typeface="Arial" pitchFamily="34" charset="0"/>
                <a:cs typeface="Arial" pitchFamily="34" charset="0"/>
              </a:rPr>
              <a:t> </a:t>
            </a:r>
            <a:r>
              <a:rPr lang="en-US" dirty="0" err="1" smtClean="0">
                <a:latin typeface="Arial" pitchFamily="34" charset="0"/>
                <a:cs typeface="Arial" pitchFamily="34" charset="0"/>
              </a:rPr>
              <a:t>semenda</a:t>
            </a:r>
            <a:r>
              <a:rPr lang="en-US" dirty="0" smtClean="0">
                <a:latin typeface="Arial" pitchFamily="34" charset="0"/>
                <a:cs typeface="Arial" pitchFamily="34" charset="0"/>
              </a:rPr>
              <a:t> </a:t>
            </a:r>
            <a:r>
              <a:rPr lang="en-US" dirty="0" err="1" smtClean="0">
                <a:latin typeface="Arial" pitchFamily="34" charset="0"/>
                <a:cs typeface="Arial" pitchFamily="34" charset="0"/>
              </a:rPr>
              <a:t>dalam</a:t>
            </a:r>
            <a:r>
              <a:rPr lang="en-US" dirty="0" smtClean="0">
                <a:latin typeface="Arial" pitchFamily="34" charset="0"/>
                <a:cs typeface="Arial" pitchFamily="34" charset="0"/>
              </a:rPr>
              <a:t> </a:t>
            </a:r>
            <a:r>
              <a:rPr lang="en-US" dirty="0" err="1" smtClean="0">
                <a:latin typeface="Arial" pitchFamily="34" charset="0"/>
                <a:cs typeface="Arial" pitchFamily="34" charset="0"/>
              </a:rPr>
              <a:t>garis</a:t>
            </a:r>
            <a:r>
              <a:rPr lang="en-US" dirty="0" smtClean="0">
                <a:latin typeface="Arial" pitchFamily="34" charset="0"/>
                <a:cs typeface="Arial" pitchFamily="34" charset="0"/>
              </a:rPr>
              <a:t> </a:t>
            </a:r>
            <a:r>
              <a:rPr lang="en-US" dirty="0" err="1" smtClean="0">
                <a:latin typeface="Arial" pitchFamily="34" charset="0"/>
                <a:cs typeface="Arial" pitchFamily="34" charset="0"/>
              </a:rPr>
              <a:t>keturunan</a:t>
            </a:r>
            <a:r>
              <a:rPr lang="en-US" dirty="0" smtClean="0">
                <a:latin typeface="Arial" pitchFamily="34" charset="0"/>
                <a:cs typeface="Arial" pitchFamily="34" charset="0"/>
              </a:rPr>
              <a:t> </a:t>
            </a:r>
            <a:r>
              <a:rPr lang="en-US" dirty="0" err="1" smtClean="0">
                <a:latin typeface="Arial" pitchFamily="34" charset="0"/>
                <a:cs typeface="Arial" pitchFamily="34" charset="0"/>
              </a:rPr>
              <a:t>lurus</a:t>
            </a:r>
            <a:r>
              <a:rPr lang="en-US" dirty="0" smtClean="0">
                <a:latin typeface="Arial" pitchFamily="34" charset="0"/>
                <a:cs typeface="Arial" pitchFamily="34" charset="0"/>
              </a:rPr>
              <a:t> </a:t>
            </a:r>
            <a:r>
              <a:rPr lang="en-US" dirty="0" err="1" smtClean="0">
                <a:latin typeface="Arial" pitchFamily="34" charset="0"/>
                <a:cs typeface="Arial" pitchFamily="34" charset="0"/>
              </a:rPr>
              <a:t>serta</a:t>
            </a:r>
            <a:r>
              <a:rPr lang="en-US" dirty="0" smtClean="0">
                <a:latin typeface="Arial" pitchFamily="34" charset="0"/>
                <a:cs typeface="Arial" pitchFamily="34" charset="0"/>
              </a:rPr>
              <a:t> </a:t>
            </a:r>
            <a:r>
              <a:rPr lang="en-US" dirty="0" err="1" smtClean="0">
                <a:latin typeface="Arial" pitchFamily="34" charset="0"/>
                <a:cs typeface="Arial" pitchFamily="34" charset="0"/>
              </a:rPr>
              <a:t>anak</a:t>
            </a:r>
            <a:r>
              <a:rPr lang="en-US" dirty="0" smtClean="0">
                <a:latin typeface="Arial" pitchFamily="34" charset="0"/>
                <a:cs typeface="Arial" pitchFamily="34" charset="0"/>
              </a:rPr>
              <a:t> </a:t>
            </a:r>
            <a:r>
              <a:rPr lang="en-US" dirty="0" err="1" smtClean="0">
                <a:latin typeface="Arial" pitchFamily="34" charset="0"/>
                <a:cs typeface="Arial" pitchFamily="34" charset="0"/>
              </a:rPr>
              <a:t>angkat</a:t>
            </a:r>
            <a:r>
              <a:rPr lang="en-US" dirty="0" smtClean="0">
                <a:latin typeface="Arial" pitchFamily="34" charset="0"/>
                <a:cs typeface="Arial" pitchFamily="34" charset="0"/>
              </a:rPr>
              <a:t> </a:t>
            </a:r>
            <a:r>
              <a:rPr lang="en-US" dirty="0" err="1" smtClean="0">
                <a:latin typeface="Arial" pitchFamily="34" charset="0"/>
                <a:cs typeface="Arial" pitchFamily="34" charset="0"/>
              </a:rPr>
              <a:t>yg</a:t>
            </a:r>
            <a:r>
              <a:rPr lang="en-US" dirty="0" smtClean="0">
                <a:latin typeface="Arial" pitchFamily="34" charset="0"/>
                <a:cs typeface="Arial" pitchFamily="34" charset="0"/>
              </a:rPr>
              <a:t> </a:t>
            </a:r>
            <a:r>
              <a:rPr lang="en-US" dirty="0" err="1" smtClean="0">
                <a:latin typeface="Arial" pitchFamily="34" charset="0"/>
                <a:cs typeface="Arial" pitchFamily="34" charset="0"/>
              </a:rPr>
              <a:t>menjadi</a:t>
            </a:r>
            <a:r>
              <a:rPr lang="en-US" dirty="0" smtClean="0">
                <a:latin typeface="Arial" pitchFamily="34" charset="0"/>
                <a:cs typeface="Arial" pitchFamily="34" charset="0"/>
              </a:rPr>
              <a:t> </a:t>
            </a:r>
            <a:r>
              <a:rPr lang="en-US" dirty="0" err="1" smtClean="0">
                <a:latin typeface="Arial" pitchFamily="34" charset="0"/>
                <a:cs typeface="Arial" pitchFamily="34" charset="0"/>
              </a:rPr>
              <a:t>tanggungan</a:t>
            </a:r>
            <a:r>
              <a:rPr lang="en-US" dirty="0" smtClean="0">
                <a:latin typeface="Arial" pitchFamily="34" charset="0"/>
                <a:cs typeface="Arial" pitchFamily="34" charset="0"/>
              </a:rPr>
              <a:t> </a:t>
            </a:r>
            <a:r>
              <a:rPr lang="en-US" dirty="0" err="1" smtClean="0">
                <a:latin typeface="Arial" pitchFamily="34" charset="0"/>
                <a:cs typeface="Arial" pitchFamily="34" charset="0"/>
              </a:rPr>
              <a:t>sepenuhnya</a:t>
            </a:r>
            <a:r>
              <a:rPr lang="en-US" dirty="0" smtClean="0">
                <a:latin typeface="Arial" pitchFamily="34" charset="0"/>
                <a:cs typeface="Arial" pitchFamily="34" charset="0"/>
              </a:rPr>
              <a:t> </a:t>
            </a:r>
            <a:r>
              <a:rPr lang="en-US" dirty="0" err="1" smtClean="0">
                <a:latin typeface="Arial" pitchFamily="34" charset="0"/>
                <a:cs typeface="Arial" pitchFamily="34" charset="0"/>
              </a:rPr>
              <a:t>maksimal</a:t>
            </a:r>
            <a:r>
              <a:rPr lang="en-US" dirty="0" smtClean="0">
                <a:latin typeface="Arial" pitchFamily="34" charset="0"/>
                <a:cs typeface="Arial" pitchFamily="34" charset="0"/>
              </a:rPr>
              <a:t> 3 </a:t>
            </a:r>
            <a:r>
              <a:rPr lang="en-US" dirty="0" err="1" smtClean="0">
                <a:latin typeface="Arial" pitchFamily="34" charset="0"/>
                <a:cs typeface="Arial" pitchFamily="34" charset="0"/>
              </a:rPr>
              <a:t>orang</a:t>
            </a:r>
            <a:endParaRPr lang="en-US" dirty="0">
              <a:latin typeface="Arial" pitchFamily="34" charset="0"/>
              <a:cs typeface="Arial" pitchFamily="34" charset="0"/>
            </a:endParaRPr>
          </a:p>
        </p:txBody>
      </p:sp>
      <p:sp>
        <p:nvSpPr>
          <p:cNvPr id="9" name="Right Arrow 8"/>
          <p:cNvSpPr/>
          <p:nvPr/>
        </p:nvSpPr>
        <p:spPr>
          <a:xfrm>
            <a:off x="3505200" y="1295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ight Arrow 9"/>
          <p:cNvSpPr/>
          <p:nvPr/>
        </p:nvSpPr>
        <p:spPr>
          <a:xfrm>
            <a:off x="3505200" y="19812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ight Arrow 10"/>
          <p:cNvSpPr/>
          <p:nvPr/>
        </p:nvSpPr>
        <p:spPr>
          <a:xfrm>
            <a:off x="3505200" y="32766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p:cNvSpPr/>
          <p:nvPr/>
        </p:nvSpPr>
        <p:spPr>
          <a:xfrm>
            <a:off x="1371600" y="5105400"/>
            <a:ext cx="6248400" cy="990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id-ID" dirty="0" smtClean="0">
              <a:solidFill>
                <a:schemeClr val="tx1"/>
              </a:solidFill>
              <a:latin typeface="Arial" pitchFamily="34" charset="0"/>
              <a:cs typeface="Arial" pitchFamily="34" charset="0"/>
            </a:endParaRPr>
          </a:p>
          <a:p>
            <a:pPr eaLnBrk="0" hangingPunct="0"/>
            <a:r>
              <a:rPr lang="en-US" dirty="0" err="1" smtClean="0">
                <a:solidFill>
                  <a:schemeClr val="tx1"/>
                </a:solidFill>
                <a:latin typeface="Arial" pitchFamily="34" charset="0"/>
                <a:cs typeface="Arial" pitchFamily="34" charset="0"/>
              </a:rPr>
              <a:t>penerapan</a:t>
            </a:r>
            <a:r>
              <a:rPr lang="en-US" dirty="0" smtClean="0">
                <a:solidFill>
                  <a:schemeClr val="tx1"/>
                </a:solidFill>
                <a:latin typeface="Arial" pitchFamily="34" charset="0"/>
                <a:cs typeface="Arial" pitchFamily="34" charset="0"/>
              </a:rPr>
              <a:t> </a:t>
            </a:r>
            <a:r>
              <a:rPr lang="id-ID" dirty="0" smtClean="0">
                <a:solidFill>
                  <a:schemeClr val="tx1"/>
                </a:solidFill>
                <a:latin typeface="Arial" pitchFamily="34" charset="0"/>
                <a:cs typeface="Arial" pitchFamily="34" charset="0"/>
              </a:rPr>
              <a:t>PTKP</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ditentukan</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oleh</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keadaa</a:t>
            </a:r>
            <a:r>
              <a:rPr lang="id-ID" dirty="0" smtClean="0">
                <a:solidFill>
                  <a:schemeClr val="tx1"/>
                </a:solidFill>
                <a:latin typeface="Arial" pitchFamily="34" charset="0"/>
                <a:cs typeface="Arial" pitchFamily="34" charset="0"/>
              </a:rPr>
              <a:t>n </a:t>
            </a:r>
            <a:r>
              <a:rPr lang="en-US" dirty="0" err="1" smtClean="0">
                <a:solidFill>
                  <a:schemeClr val="tx1"/>
                </a:solidFill>
                <a:latin typeface="Arial" pitchFamily="34" charset="0"/>
                <a:cs typeface="Arial" pitchFamily="34" charset="0"/>
              </a:rPr>
              <a:t>pada</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awal</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tahun</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kalende</a:t>
            </a:r>
            <a:r>
              <a:rPr lang="id-ID" dirty="0" smtClean="0">
                <a:solidFill>
                  <a:schemeClr val="tx1"/>
                </a:solidFill>
                <a:latin typeface="Arial" pitchFamily="34" charset="0"/>
                <a:cs typeface="Arial" pitchFamily="34" charset="0"/>
              </a:rPr>
              <a:t>r </a:t>
            </a:r>
            <a:r>
              <a:rPr lang="en-US" dirty="0" err="1" smtClean="0">
                <a:solidFill>
                  <a:schemeClr val="tx1"/>
                </a:solidFill>
                <a:latin typeface="Arial" pitchFamily="34" charset="0"/>
                <a:cs typeface="Arial" pitchFamily="34" charset="0"/>
              </a:rPr>
              <a:t>ata</a:t>
            </a:r>
            <a:r>
              <a:rPr lang="id-ID" dirty="0" smtClean="0">
                <a:solidFill>
                  <a:schemeClr val="tx1"/>
                </a:solidFill>
                <a:latin typeface="Arial" pitchFamily="34" charset="0"/>
                <a:cs typeface="Arial" pitchFamily="34" charset="0"/>
              </a:rPr>
              <a:t>u </a:t>
            </a:r>
            <a:r>
              <a:rPr lang="en-US" dirty="0" err="1" smtClean="0">
                <a:solidFill>
                  <a:schemeClr val="tx1"/>
                </a:solidFill>
                <a:latin typeface="Arial" pitchFamily="34" charset="0"/>
                <a:cs typeface="Arial" pitchFamily="34" charset="0"/>
              </a:rPr>
              <a:t>awal</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bulan</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dari</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bagian</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tahun</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kalender</a:t>
            </a:r>
            <a:endParaRPr lang="en-US" dirty="0" smtClean="0">
              <a:solidFill>
                <a:schemeClr val="tx1"/>
              </a:solidFill>
              <a:latin typeface="Arial" pitchFamily="34" charset="0"/>
              <a:cs typeface="Arial" pitchFamily="34" charset="0"/>
            </a:endParaRPr>
          </a:p>
          <a:p>
            <a:pPr algn="ctr"/>
            <a:endParaRPr lang="id-ID" dirty="0"/>
          </a:p>
        </p:txBody>
      </p:sp>
      <p:sp>
        <p:nvSpPr>
          <p:cNvPr id="13" name="Rounded Rectangle 12"/>
          <p:cNvSpPr/>
          <p:nvPr/>
        </p:nvSpPr>
        <p:spPr>
          <a:xfrm>
            <a:off x="2667000" y="228600"/>
            <a:ext cx="3886200" cy="762000"/>
          </a:xfrm>
          <a:prstGeom prst="roundRect">
            <a:avLst/>
          </a:prstGeom>
          <a:gradFill>
            <a:gsLst>
              <a:gs pos="0">
                <a:srgbClr val="03D4A8"/>
              </a:gs>
              <a:gs pos="25000">
                <a:srgbClr val="21D6E0"/>
              </a:gs>
              <a:gs pos="75000">
                <a:srgbClr val="0087E6"/>
              </a:gs>
              <a:gs pos="100000">
                <a:srgbClr val="005CBF"/>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PTKP: </a:t>
            </a:r>
          </a:p>
          <a:p>
            <a:pPr algn="ctr"/>
            <a:r>
              <a:rPr lang="id-ID" sz="2400" dirty="0" smtClean="0">
                <a:solidFill>
                  <a:schemeClr val="tx1"/>
                </a:solidFill>
              </a:rPr>
              <a:t>PMK 162/PMK.011/2012</a:t>
            </a:r>
            <a:endParaRPr lang="id-ID" sz="24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381000" y="1398270"/>
            <a:ext cx="2743199" cy="3886200"/>
            <a:chOff x="960" y="1104"/>
            <a:chExt cx="1104" cy="2688"/>
          </a:xfrm>
        </p:grpSpPr>
        <p:sp>
          <p:nvSpPr>
            <p:cNvPr id="388126" name="AutoShape 30"/>
            <p:cNvSpPr>
              <a:spLocks noChangeArrowheads="1"/>
            </p:cNvSpPr>
            <p:nvPr/>
          </p:nvSpPr>
          <p:spPr bwMode="gray">
            <a:xfrm>
              <a:off x="1008" y="2112"/>
              <a:ext cx="1008" cy="1680"/>
            </a:xfrm>
            <a:prstGeom prst="roundRect">
              <a:avLst>
                <a:gd name="adj" fmla="val 7935"/>
              </a:avLst>
            </a:prstGeom>
            <a:gradFill rotWithShape="1">
              <a:gsLst>
                <a:gs pos="0">
                  <a:srgbClr val="8C7AF8">
                    <a:gamma/>
                    <a:shade val="57647"/>
                    <a:invGamma/>
                  </a:srgbClr>
                </a:gs>
                <a:gs pos="100000">
                  <a:srgbClr val="8C7AF8"/>
                </a:gs>
              </a:gsLst>
              <a:lin ang="5400000" scaled="1"/>
            </a:gradFill>
            <a:ln w="9525">
              <a:noFill/>
              <a:round/>
              <a:headEnd/>
              <a:tailEnd/>
            </a:ln>
            <a:effectLst>
              <a:prstShdw prst="shdw12">
                <a:srgbClr val="B2B2B2">
                  <a:alpha val="50000"/>
                </a:srgbClr>
              </a:prstShdw>
            </a:effectLst>
          </p:spPr>
          <p:txBody>
            <a:bodyPr wrap="none" anchor="ctr"/>
            <a:lstStyle/>
            <a:p>
              <a:endParaRPr lang="id-ID"/>
            </a:p>
          </p:txBody>
        </p:sp>
        <p:sp>
          <p:nvSpPr>
            <p:cNvPr id="388127" name="Text Box 31"/>
            <p:cNvSpPr txBox="1">
              <a:spLocks noChangeArrowheads="1"/>
            </p:cNvSpPr>
            <p:nvPr/>
          </p:nvSpPr>
          <p:spPr bwMode="gray">
            <a:xfrm>
              <a:off x="1175" y="2784"/>
              <a:ext cx="699" cy="407"/>
            </a:xfrm>
            <a:prstGeom prst="rect">
              <a:avLst/>
            </a:prstGeom>
            <a:noFill/>
            <a:ln w="9525" algn="ctr">
              <a:noFill/>
              <a:miter lim="800000"/>
              <a:headEnd/>
              <a:tailEnd/>
            </a:ln>
            <a:effectLst/>
          </p:spPr>
          <p:txBody>
            <a:bodyPr wrap="none">
              <a:spAutoFit/>
            </a:bodyPr>
            <a:lstStyle/>
            <a:p>
              <a:r>
                <a:rPr lang="id-ID" dirty="0" smtClean="0">
                  <a:solidFill>
                    <a:srgbClr val="FFFFFF"/>
                  </a:solidFill>
                </a:rPr>
                <a:t>Hanya untuk </a:t>
              </a:r>
            </a:p>
            <a:p>
              <a:r>
                <a:rPr lang="id-ID" dirty="0" smtClean="0">
                  <a:solidFill>
                    <a:srgbClr val="FFFFFF"/>
                  </a:solidFill>
                </a:rPr>
                <a:t>diri sendiri</a:t>
              </a:r>
            </a:p>
          </p:txBody>
        </p:sp>
        <p:sp>
          <p:nvSpPr>
            <p:cNvPr id="388128" name="AutoShape 32"/>
            <p:cNvSpPr>
              <a:spLocks noChangeArrowheads="1"/>
            </p:cNvSpPr>
            <p:nvPr/>
          </p:nvSpPr>
          <p:spPr bwMode="gray">
            <a:xfrm>
              <a:off x="960" y="1104"/>
              <a:ext cx="1104" cy="1296"/>
            </a:xfrm>
            <a:prstGeom prst="roundRect">
              <a:avLst>
                <a:gd name="adj" fmla="val 17509"/>
              </a:avLst>
            </a:prstGeom>
            <a:solidFill>
              <a:srgbClr val="8C7AF8"/>
            </a:solidFill>
            <a:ln w="9525">
              <a:noFill/>
              <a:round/>
              <a:headEnd/>
              <a:tailEnd/>
            </a:ln>
            <a:effectLst/>
          </p:spPr>
          <p:txBody>
            <a:bodyPr wrap="none" anchor="ctr"/>
            <a:lstStyle/>
            <a:p>
              <a:endParaRPr lang="id-ID"/>
            </a:p>
          </p:txBody>
        </p:sp>
        <p:sp>
          <p:nvSpPr>
            <p:cNvPr id="388129" name="AutoShape 33"/>
            <p:cNvSpPr>
              <a:spLocks noChangeArrowheads="1"/>
            </p:cNvSpPr>
            <p:nvPr/>
          </p:nvSpPr>
          <p:spPr bwMode="gray">
            <a:xfrm>
              <a:off x="986" y="2044"/>
              <a:ext cx="1056" cy="322"/>
            </a:xfrm>
            <a:prstGeom prst="roundRect">
              <a:avLst>
                <a:gd name="adj" fmla="val 50000"/>
              </a:avLst>
            </a:prstGeom>
            <a:gradFill rotWithShape="1">
              <a:gsLst>
                <a:gs pos="0">
                  <a:srgbClr val="8C7AF8">
                    <a:alpha val="0"/>
                  </a:srgbClr>
                </a:gs>
                <a:gs pos="100000">
                  <a:srgbClr val="8C7AF8">
                    <a:gamma/>
                    <a:tint val="48627"/>
                    <a:invGamma/>
                  </a:srgbClr>
                </a:gs>
              </a:gsLst>
              <a:lin ang="5400000" scaled="1"/>
            </a:gradFill>
            <a:ln w="9525">
              <a:noFill/>
              <a:round/>
              <a:headEnd/>
              <a:tailEnd/>
            </a:ln>
            <a:effectLst/>
          </p:spPr>
          <p:txBody>
            <a:bodyPr wrap="none" anchor="ctr"/>
            <a:lstStyle/>
            <a:p>
              <a:endParaRPr lang="id-ID"/>
            </a:p>
          </p:txBody>
        </p:sp>
        <p:sp>
          <p:nvSpPr>
            <p:cNvPr id="388130" name="AutoShape 34"/>
            <p:cNvSpPr>
              <a:spLocks noChangeArrowheads="1"/>
            </p:cNvSpPr>
            <p:nvPr/>
          </p:nvSpPr>
          <p:spPr bwMode="gray">
            <a:xfrm>
              <a:off x="986" y="1118"/>
              <a:ext cx="1056" cy="321"/>
            </a:xfrm>
            <a:prstGeom prst="roundRect">
              <a:avLst>
                <a:gd name="adj" fmla="val 50000"/>
              </a:avLst>
            </a:prstGeom>
            <a:gradFill rotWithShape="1">
              <a:gsLst>
                <a:gs pos="0">
                  <a:srgbClr val="8C7AF8">
                    <a:gamma/>
                    <a:tint val="21176"/>
                    <a:invGamma/>
                  </a:srgbClr>
                </a:gs>
                <a:gs pos="100000">
                  <a:srgbClr val="8C7AF8"/>
                </a:gs>
              </a:gsLst>
              <a:lin ang="5400000" scaled="1"/>
            </a:gradFill>
            <a:ln w="9525">
              <a:noFill/>
              <a:round/>
              <a:headEnd/>
              <a:tailEnd/>
            </a:ln>
            <a:effectLst/>
          </p:spPr>
          <p:txBody>
            <a:bodyPr wrap="none" anchor="ctr"/>
            <a:lstStyle/>
            <a:p>
              <a:endParaRPr lang="id-ID"/>
            </a:p>
          </p:txBody>
        </p:sp>
        <p:sp>
          <p:nvSpPr>
            <p:cNvPr id="388131" name="Text Box 35"/>
            <p:cNvSpPr txBox="1">
              <a:spLocks noChangeArrowheads="1"/>
            </p:cNvSpPr>
            <p:nvPr/>
          </p:nvSpPr>
          <p:spPr bwMode="gray">
            <a:xfrm>
              <a:off x="1236" y="1632"/>
              <a:ext cx="494" cy="291"/>
            </a:xfrm>
            <a:prstGeom prst="rect">
              <a:avLst/>
            </a:prstGeom>
            <a:noFill/>
            <a:ln w="9525" algn="ctr">
              <a:noFill/>
              <a:miter lim="800000"/>
              <a:headEnd/>
              <a:tailEnd/>
            </a:ln>
            <a:effectLst>
              <a:outerShdw dist="35921" dir="2700000" algn="ctr" rotWithShape="0">
                <a:srgbClr val="000000"/>
              </a:outerShdw>
            </a:effectLst>
          </p:spPr>
          <p:txBody>
            <a:bodyPr wrap="none">
              <a:spAutoFit/>
            </a:bodyPr>
            <a:lstStyle/>
            <a:p>
              <a:r>
                <a:rPr lang="id-ID" sz="2400" b="1" dirty="0" smtClean="0">
                  <a:solidFill>
                    <a:srgbClr val="FFFFFF"/>
                  </a:solidFill>
                  <a:effectLst>
                    <a:outerShdw blurRad="38100" dist="38100" dir="2700000" algn="tl">
                      <a:srgbClr val="C0C0C0"/>
                    </a:outerShdw>
                  </a:effectLst>
                </a:rPr>
                <a:t>Kawin</a:t>
              </a:r>
              <a:endParaRPr lang="en-US" sz="2400" b="1" dirty="0">
                <a:solidFill>
                  <a:srgbClr val="FFFFFF"/>
                </a:solidFill>
                <a:effectLst>
                  <a:outerShdw blurRad="38100" dist="38100" dir="2700000" algn="tl">
                    <a:srgbClr val="C0C0C0"/>
                  </a:outerShdw>
                </a:effectLst>
              </a:endParaRPr>
            </a:p>
          </p:txBody>
        </p:sp>
        <p:sp>
          <p:nvSpPr>
            <p:cNvPr id="388132" name="AutoShape 36"/>
            <p:cNvSpPr>
              <a:spLocks noChangeArrowheads="1"/>
            </p:cNvSpPr>
            <p:nvPr/>
          </p:nvSpPr>
          <p:spPr bwMode="gray">
            <a:xfrm flipV="1">
              <a:off x="1077" y="3582"/>
              <a:ext cx="864" cy="144"/>
            </a:xfrm>
            <a:prstGeom prst="roundRect">
              <a:avLst>
                <a:gd name="adj" fmla="val 50000"/>
              </a:avLst>
            </a:prstGeom>
            <a:gradFill rotWithShape="0">
              <a:gsLst>
                <a:gs pos="0">
                  <a:srgbClr val="8C7AF8">
                    <a:gamma/>
                    <a:tint val="45490"/>
                    <a:invGamma/>
                  </a:srgbClr>
                </a:gs>
                <a:gs pos="100000">
                  <a:srgbClr val="8C7AF8">
                    <a:alpha val="0"/>
                  </a:srgbClr>
                </a:gs>
              </a:gsLst>
              <a:lin ang="5400000" scaled="1"/>
            </a:gradFill>
            <a:ln w="9525">
              <a:noFill/>
              <a:round/>
              <a:headEnd/>
              <a:tailEnd/>
            </a:ln>
            <a:effectLst/>
          </p:spPr>
          <p:txBody>
            <a:bodyPr wrap="none" anchor="ctr"/>
            <a:lstStyle/>
            <a:p>
              <a:endParaRPr lang="id-ID"/>
            </a:p>
          </p:txBody>
        </p:sp>
      </p:grpSp>
      <p:grpSp>
        <p:nvGrpSpPr>
          <p:cNvPr id="3" name="Group 57"/>
          <p:cNvGrpSpPr>
            <a:grpSpLocks/>
          </p:cNvGrpSpPr>
          <p:nvPr/>
        </p:nvGrpSpPr>
        <p:grpSpPr bwMode="auto">
          <a:xfrm>
            <a:off x="6248402" y="1421130"/>
            <a:ext cx="2490176" cy="3886200"/>
            <a:chOff x="3817" y="1536"/>
            <a:chExt cx="1079" cy="2256"/>
          </a:xfrm>
        </p:grpSpPr>
        <p:sp>
          <p:nvSpPr>
            <p:cNvPr id="388134" name="AutoShape 38"/>
            <p:cNvSpPr>
              <a:spLocks noChangeArrowheads="1"/>
            </p:cNvSpPr>
            <p:nvPr/>
          </p:nvSpPr>
          <p:spPr bwMode="gray">
            <a:xfrm>
              <a:off x="3856" y="2400"/>
              <a:ext cx="1008" cy="1392"/>
            </a:xfrm>
            <a:prstGeom prst="roundRect">
              <a:avLst>
                <a:gd name="adj" fmla="val 7935"/>
              </a:avLst>
            </a:prstGeom>
            <a:gradFill rotWithShape="1">
              <a:gsLst>
                <a:gs pos="0">
                  <a:srgbClr val="F08010">
                    <a:gamma/>
                    <a:shade val="46275"/>
                    <a:invGamma/>
                  </a:srgbClr>
                </a:gs>
                <a:gs pos="100000">
                  <a:srgbClr val="F08010"/>
                </a:gs>
              </a:gsLst>
              <a:lin ang="5400000" scaled="1"/>
            </a:gradFill>
            <a:ln w="9525">
              <a:noFill/>
              <a:round/>
              <a:headEnd/>
              <a:tailEnd/>
            </a:ln>
            <a:effectLst>
              <a:prstShdw prst="shdw11">
                <a:srgbClr val="B2B2B2">
                  <a:alpha val="50000"/>
                </a:srgbClr>
              </a:prstShdw>
            </a:effectLst>
          </p:spPr>
          <p:txBody>
            <a:bodyPr wrap="none" anchor="ctr"/>
            <a:lstStyle/>
            <a:p>
              <a:endParaRPr lang="id-ID"/>
            </a:p>
          </p:txBody>
        </p:sp>
        <p:sp>
          <p:nvSpPr>
            <p:cNvPr id="388135" name="Text Box 39"/>
            <p:cNvSpPr txBox="1">
              <a:spLocks noChangeArrowheads="1"/>
            </p:cNvSpPr>
            <p:nvPr/>
          </p:nvSpPr>
          <p:spPr bwMode="gray">
            <a:xfrm>
              <a:off x="3854" y="2842"/>
              <a:ext cx="808" cy="536"/>
            </a:xfrm>
            <a:prstGeom prst="rect">
              <a:avLst/>
            </a:prstGeom>
            <a:noFill/>
            <a:ln w="9525" algn="ctr">
              <a:noFill/>
              <a:miter lim="800000"/>
              <a:headEnd/>
              <a:tailEnd/>
            </a:ln>
            <a:effectLst/>
          </p:spPr>
          <p:txBody>
            <a:bodyPr wrap="none">
              <a:spAutoFit/>
            </a:bodyPr>
            <a:lstStyle/>
            <a:p>
              <a:pPr marL="342900" indent="-342900">
                <a:buFont typeface="+mj-lt"/>
                <a:buAutoNum type="arabicPeriod"/>
              </a:pPr>
              <a:r>
                <a:rPr lang="id-ID" dirty="0" smtClean="0">
                  <a:solidFill>
                    <a:srgbClr val="FFFFFF"/>
                  </a:solidFill>
                </a:rPr>
                <a:t>Diri sendiri;</a:t>
              </a:r>
            </a:p>
            <a:p>
              <a:pPr marL="342900" indent="-342900">
                <a:buFont typeface="+mj-lt"/>
                <a:buAutoNum type="arabicPeriod"/>
              </a:pPr>
              <a:r>
                <a:rPr lang="id-ID" dirty="0" smtClean="0">
                  <a:solidFill>
                    <a:srgbClr val="FFFFFF"/>
                  </a:solidFill>
                </a:rPr>
                <a:t>Tanggungan </a:t>
              </a:r>
            </a:p>
            <a:p>
              <a:pPr marL="342900" indent="-342900"/>
              <a:r>
                <a:rPr lang="id-ID" dirty="0" smtClean="0">
                  <a:solidFill>
                    <a:srgbClr val="FFFFFF"/>
                  </a:solidFill>
                </a:rPr>
                <a:t>      maks 3.</a:t>
              </a:r>
              <a:endParaRPr lang="en-US" dirty="0">
                <a:solidFill>
                  <a:srgbClr val="FFFFFF"/>
                </a:solidFill>
              </a:endParaRPr>
            </a:p>
          </p:txBody>
        </p:sp>
        <p:sp>
          <p:nvSpPr>
            <p:cNvPr id="388137" name="AutoShape 41"/>
            <p:cNvSpPr>
              <a:spLocks noChangeArrowheads="1"/>
            </p:cNvSpPr>
            <p:nvPr/>
          </p:nvSpPr>
          <p:spPr bwMode="gray">
            <a:xfrm>
              <a:off x="3817" y="1536"/>
              <a:ext cx="1079" cy="1198"/>
            </a:xfrm>
            <a:prstGeom prst="roundRect">
              <a:avLst>
                <a:gd name="adj" fmla="val 17509"/>
              </a:avLst>
            </a:prstGeom>
            <a:solidFill>
              <a:srgbClr val="FA8228"/>
            </a:solidFill>
            <a:ln w="9525">
              <a:noFill/>
              <a:round/>
              <a:headEnd/>
              <a:tailEnd/>
            </a:ln>
            <a:effectLst/>
          </p:spPr>
          <p:txBody>
            <a:bodyPr wrap="none" anchor="ctr"/>
            <a:lstStyle/>
            <a:p>
              <a:endParaRPr lang="id-ID"/>
            </a:p>
          </p:txBody>
        </p:sp>
        <p:sp>
          <p:nvSpPr>
            <p:cNvPr id="388138" name="AutoShape 42"/>
            <p:cNvSpPr>
              <a:spLocks noChangeArrowheads="1"/>
            </p:cNvSpPr>
            <p:nvPr/>
          </p:nvSpPr>
          <p:spPr bwMode="gray">
            <a:xfrm>
              <a:off x="3842" y="2405"/>
              <a:ext cx="1033" cy="297"/>
            </a:xfrm>
            <a:prstGeom prst="roundRect">
              <a:avLst>
                <a:gd name="adj" fmla="val 50000"/>
              </a:avLst>
            </a:prstGeom>
            <a:gradFill rotWithShape="1">
              <a:gsLst>
                <a:gs pos="0">
                  <a:srgbClr val="FA8228">
                    <a:alpha val="0"/>
                  </a:srgbClr>
                </a:gs>
                <a:gs pos="100000">
                  <a:srgbClr val="FA8228">
                    <a:gamma/>
                    <a:tint val="48627"/>
                    <a:invGamma/>
                  </a:srgbClr>
                </a:gs>
              </a:gsLst>
              <a:lin ang="5400000" scaled="1"/>
            </a:gradFill>
            <a:ln w="9525">
              <a:noFill/>
              <a:round/>
              <a:headEnd/>
              <a:tailEnd/>
            </a:ln>
            <a:effectLst/>
          </p:spPr>
          <p:txBody>
            <a:bodyPr wrap="none" anchor="ctr"/>
            <a:lstStyle/>
            <a:p>
              <a:endParaRPr lang="id-ID"/>
            </a:p>
          </p:txBody>
        </p:sp>
        <p:sp>
          <p:nvSpPr>
            <p:cNvPr id="388139" name="AutoShape 43"/>
            <p:cNvSpPr>
              <a:spLocks noChangeArrowheads="1"/>
            </p:cNvSpPr>
            <p:nvPr/>
          </p:nvSpPr>
          <p:spPr bwMode="gray">
            <a:xfrm>
              <a:off x="3842" y="1549"/>
              <a:ext cx="1033" cy="296"/>
            </a:xfrm>
            <a:prstGeom prst="roundRect">
              <a:avLst>
                <a:gd name="adj" fmla="val 50000"/>
              </a:avLst>
            </a:prstGeom>
            <a:gradFill rotWithShape="1">
              <a:gsLst>
                <a:gs pos="0">
                  <a:srgbClr val="FA8228">
                    <a:gamma/>
                    <a:tint val="15294"/>
                    <a:invGamma/>
                  </a:srgbClr>
                </a:gs>
                <a:gs pos="100000">
                  <a:srgbClr val="FA8228"/>
                </a:gs>
              </a:gsLst>
              <a:lin ang="5400000" scaled="1"/>
            </a:gradFill>
            <a:ln w="9525">
              <a:noFill/>
              <a:round/>
              <a:headEnd/>
              <a:tailEnd/>
            </a:ln>
            <a:effectLst/>
          </p:spPr>
          <p:txBody>
            <a:bodyPr wrap="none" anchor="ctr"/>
            <a:lstStyle/>
            <a:p>
              <a:endParaRPr lang="id-ID"/>
            </a:p>
          </p:txBody>
        </p:sp>
        <p:sp>
          <p:nvSpPr>
            <p:cNvPr id="388140" name="Text Box 44"/>
            <p:cNvSpPr txBox="1">
              <a:spLocks noChangeArrowheads="1"/>
            </p:cNvSpPr>
            <p:nvPr/>
          </p:nvSpPr>
          <p:spPr bwMode="gray">
            <a:xfrm>
              <a:off x="4129" y="1824"/>
              <a:ext cx="532" cy="432"/>
            </a:xfrm>
            <a:prstGeom prst="rect">
              <a:avLst/>
            </a:prstGeom>
            <a:noFill/>
            <a:ln w="9525" algn="ctr">
              <a:noFill/>
              <a:miter lim="800000"/>
              <a:headEnd/>
              <a:tailEnd/>
            </a:ln>
            <a:effectLst>
              <a:outerShdw dist="35921" dir="2700000" algn="ctr" rotWithShape="0">
                <a:srgbClr val="000000"/>
              </a:outerShdw>
            </a:effectLst>
          </p:spPr>
          <p:txBody>
            <a:bodyPr wrap="none">
              <a:spAutoFit/>
            </a:bodyPr>
            <a:lstStyle/>
            <a:p>
              <a:r>
                <a:rPr lang="en-US" sz="2400" b="1" dirty="0" smtClean="0">
                  <a:solidFill>
                    <a:srgbClr val="FFFFFF"/>
                  </a:solidFill>
                  <a:effectLst>
                    <a:outerShdw blurRad="38100" dist="38100" dir="2700000" algn="tl">
                      <a:srgbClr val="C0C0C0"/>
                    </a:outerShdw>
                  </a:effectLst>
                </a:rPr>
                <a:t>T</a:t>
              </a:r>
              <a:r>
                <a:rPr lang="id-ID" sz="2400" b="1" dirty="0" smtClean="0">
                  <a:solidFill>
                    <a:srgbClr val="FFFFFF"/>
                  </a:solidFill>
                  <a:effectLst>
                    <a:outerShdw blurRad="38100" dist="38100" dir="2700000" algn="tl">
                      <a:srgbClr val="C0C0C0"/>
                    </a:outerShdw>
                  </a:effectLst>
                </a:rPr>
                <a:t>idak</a:t>
              </a:r>
            </a:p>
            <a:p>
              <a:r>
                <a:rPr lang="id-ID" sz="2400" b="1" dirty="0" smtClean="0">
                  <a:solidFill>
                    <a:srgbClr val="FFFFFF"/>
                  </a:solidFill>
                  <a:effectLst>
                    <a:outerShdw blurRad="38100" dist="38100" dir="2700000" algn="tl">
                      <a:srgbClr val="C0C0C0"/>
                    </a:outerShdw>
                  </a:effectLst>
                </a:rPr>
                <a:t>Kawin</a:t>
              </a:r>
              <a:endParaRPr lang="en-US" sz="2400" b="1" dirty="0">
                <a:solidFill>
                  <a:srgbClr val="FFFFFF"/>
                </a:solidFill>
                <a:effectLst>
                  <a:outerShdw blurRad="38100" dist="38100" dir="2700000" algn="tl">
                    <a:srgbClr val="C0C0C0"/>
                  </a:outerShdw>
                </a:effectLst>
              </a:endParaRPr>
            </a:p>
          </p:txBody>
        </p:sp>
        <p:sp>
          <p:nvSpPr>
            <p:cNvPr id="388141" name="AutoShape 45"/>
            <p:cNvSpPr>
              <a:spLocks noChangeArrowheads="1"/>
            </p:cNvSpPr>
            <p:nvPr/>
          </p:nvSpPr>
          <p:spPr bwMode="gray">
            <a:xfrm flipV="1">
              <a:off x="3936" y="3600"/>
              <a:ext cx="864" cy="144"/>
            </a:xfrm>
            <a:prstGeom prst="roundRect">
              <a:avLst>
                <a:gd name="adj" fmla="val 50000"/>
              </a:avLst>
            </a:prstGeom>
            <a:gradFill rotWithShape="0">
              <a:gsLst>
                <a:gs pos="0">
                  <a:srgbClr val="FA8228">
                    <a:gamma/>
                    <a:tint val="39216"/>
                    <a:invGamma/>
                  </a:srgbClr>
                </a:gs>
                <a:gs pos="100000">
                  <a:srgbClr val="FA8228">
                    <a:alpha val="0"/>
                  </a:srgbClr>
                </a:gs>
              </a:gsLst>
              <a:lin ang="5400000" scaled="1"/>
            </a:gradFill>
            <a:ln w="9525">
              <a:noFill/>
              <a:round/>
              <a:headEnd/>
              <a:tailEnd/>
            </a:ln>
            <a:effectLst/>
          </p:spPr>
          <p:txBody>
            <a:bodyPr wrap="none" anchor="ctr"/>
            <a:lstStyle/>
            <a:p>
              <a:endParaRPr lang="id-ID"/>
            </a:p>
          </p:txBody>
        </p:sp>
      </p:grpSp>
      <p:grpSp>
        <p:nvGrpSpPr>
          <p:cNvPr id="4" name="Group 56"/>
          <p:cNvGrpSpPr>
            <a:grpSpLocks/>
          </p:cNvGrpSpPr>
          <p:nvPr/>
        </p:nvGrpSpPr>
        <p:grpSpPr bwMode="auto">
          <a:xfrm>
            <a:off x="3276601" y="1432560"/>
            <a:ext cx="2667000" cy="3886200"/>
            <a:chOff x="2416" y="1296"/>
            <a:chExt cx="1088" cy="2496"/>
          </a:xfrm>
        </p:grpSpPr>
        <p:sp>
          <p:nvSpPr>
            <p:cNvPr id="388143" name="AutoShape 47"/>
            <p:cNvSpPr>
              <a:spLocks noChangeArrowheads="1"/>
            </p:cNvSpPr>
            <p:nvPr/>
          </p:nvSpPr>
          <p:spPr bwMode="gray">
            <a:xfrm>
              <a:off x="2464" y="2304"/>
              <a:ext cx="1008" cy="1488"/>
            </a:xfrm>
            <a:prstGeom prst="roundRect">
              <a:avLst>
                <a:gd name="adj" fmla="val 7935"/>
              </a:avLst>
            </a:prstGeom>
            <a:gradFill rotWithShape="1">
              <a:gsLst>
                <a:gs pos="0">
                  <a:srgbClr val="0BB4C1">
                    <a:gamma/>
                    <a:shade val="60784"/>
                    <a:invGamma/>
                  </a:srgbClr>
                </a:gs>
                <a:gs pos="100000">
                  <a:srgbClr val="0BB4C1"/>
                </a:gs>
              </a:gsLst>
              <a:lin ang="5400000" scaled="1"/>
            </a:gradFill>
            <a:ln w="9525">
              <a:noFill/>
              <a:round/>
              <a:headEnd/>
              <a:tailEnd/>
            </a:ln>
            <a:effectLst/>
          </p:spPr>
          <p:txBody>
            <a:bodyPr wrap="none" anchor="ctr"/>
            <a:lstStyle/>
            <a:p>
              <a:endParaRPr lang="id-ID"/>
            </a:p>
          </p:txBody>
        </p:sp>
        <p:sp>
          <p:nvSpPr>
            <p:cNvPr id="388145" name="AutoShape 49"/>
            <p:cNvSpPr>
              <a:spLocks noChangeArrowheads="1"/>
            </p:cNvSpPr>
            <p:nvPr/>
          </p:nvSpPr>
          <p:spPr bwMode="gray">
            <a:xfrm>
              <a:off x="2416" y="1296"/>
              <a:ext cx="1088" cy="1248"/>
            </a:xfrm>
            <a:prstGeom prst="roundRect">
              <a:avLst>
                <a:gd name="adj" fmla="val 17509"/>
              </a:avLst>
            </a:prstGeom>
            <a:solidFill>
              <a:srgbClr val="0BB4C1"/>
            </a:solidFill>
            <a:ln w="9525">
              <a:noFill/>
              <a:round/>
              <a:headEnd/>
              <a:tailEnd/>
            </a:ln>
            <a:effectLst/>
          </p:spPr>
          <p:txBody>
            <a:bodyPr wrap="none" anchor="ctr"/>
            <a:lstStyle/>
            <a:p>
              <a:endParaRPr lang="id-ID"/>
            </a:p>
          </p:txBody>
        </p:sp>
        <p:sp>
          <p:nvSpPr>
            <p:cNvPr id="388146" name="AutoShape 50"/>
            <p:cNvSpPr>
              <a:spLocks noChangeArrowheads="1"/>
            </p:cNvSpPr>
            <p:nvPr/>
          </p:nvSpPr>
          <p:spPr bwMode="gray">
            <a:xfrm>
              <a:off x="2442" y="2202"/>
              <a:ext cx="1040" cy="310"/>
            </a:xfrm>
            <a:prstGeom prst="roundRect">
              <a:avLst>
                <a:gd name="adj" fmla="val 50000"/>
              </a:avLst>
            </a:prstGeom>
            <a:gradFill rotWithShape="1">
              <a:gsLst>
                <a:gs pos="0">
                  <a:srgbClr val="0BB4C1"/>
                </a:gs>
                <a:gs pos="100000">
                  <a:srgbClr val="0BB4C1">
                    <a:gamma/>
                    <a:tint val="51373"/>
                    <a:invGamma/>
                  </a:srgbClr>
                </a:gs>
              </a:gsLst>
              <a:lin ang="5400000" scaled="1"/>
            </a:gradFill>
            <a:ln w="9525">
              <a:noFill/>
              <a:round/>
              <a:headEnd/>
              <a:tailEnd/>
            </a:ln>
            <a:effectLst/>
          </p:spPr>
          <p:txBody>
            <a:bodyPr wrap="none" anchor="ctr"/>
            <a:lstStyle/>
            <a:p>
              <a:endParaRPr lang="id-ID"/>
            </a:p>
          </p:txBody>
        </p:sp>
        <p:sp>
          <p:nvSpPr>
            <p:cNvPr id="388147" name="AutoShape 51"/>
            <p:cNvSpPr>
              <a:spLocks noChangeArrowheads="1"/>
            </p:cNvSpPr>
            <p:nvPr/>
          </p:nvSpPr>
          <p:spPr bwMode="gray">
            <a:xfrm>
              <a:off x="2442" y="1311"/>
              <a:ext cx="1040" cy="309"/>
            </a:xfrm>
            <a:prstGeom prst="roundRect">
              <a:avLst>
                <a:gd name="adj" fmla="val 50000"/>
              </a:avLst>
            </a:prstGeom>
            <a:gradFill rotWithShape="1">
              <a:gsLst>
                <a:gs pos="0">
                  <a:srgbClr val="0BB4C1">
                    <a:gamma/>
                    <a:tint val="18039"/>
                    <a:invGamma/>
                  </a:srgbClr>
                </a:gs>
                <a:gs pos="100000">
                  <a:srgbClr val="0BB4C1"/>
                </a:gs>
              </a:gsLst>
              <a:lin ang="5400000" scaled="1"/>
            </a:gradFill>
            <a:ln w="9525">
              <a:noFill/>
              <a:round/>
              <a:headEnd/>
              <a:tailEnd/>
            </a:ln>
            <a:effectLst/>
          </p:spPr>
          <p:txBody>
            <a:bodyPr wrap="none" anchor="ctr"/>
            <a:lstStyle/>
            <a:p>
              <a:endParaRPr lang="id-ID"/>
            </a:p>
          </p:txBody>
        </p:sp>
        <p:sp>
          <p:nvSpPr>
            <p:cNvPr id="388148" name="Text Box 52"/>
            <p:cNvSpPr txBox="1">
              <a:spLocks noChangeArrowheads="1"/>
            </p:cNvSpPr>
            <p:nvPr/>
          </p:nvSpPr>
          <p:spPr bwMode="gray">
            <a:xfrm>
              <a:off x="2480" y="2722"/>
              <a:ext cx="776" cy="771"/>
            </a:xfrm>
            <a:prstGeom prst="rect">
              <a:avLst/>
            </a:prstGeom>
            <a:noFill/>
            <a:ln w="9525" algn="ctr">
              <a:noFill/>
              <a:miter lim="800000"/>
              <a:headEnd/>
              <a:tailEnd/>
            </a:ln>
            <a:effectLst/>
          </p:spPr>
          <p:txBody>
            <a:bodyPr wrap="none">
              <a:spAutoFit/>
            </a:bodyPr>
            <a:lstStyle/>
            <a:p>
              <a:pPr marL="342900" indent="-342900">
                <a:buFont typeface="+mj-lt"/>
                <a:buAutoNum type="arabicPeriod"/>
              </a:pPr>
              <a:r>
                <a:rPr lang="id-ID" dirty="0" smtClean="0">
                  <a:solidFill>
                    <a:srgbClr val="FFFFFF"/>
                  </a:solidFill>
                </a:rPr>
                <a:t>Diri sendiri;</a:t>
              </a:r>
            </a:p>
            <a:p>
              <a:pPr marL="342900" indent="-342900">
                <a:buFont typeface="+mj-lt"/>
                <a:buAutoNum type="arabicPeriod"/>
              </a:pPr>
              <a:r>
                <a:rPr lang="id-ID" dirty="0" smtClean="0">
                  <a:solidFill>
                    <a:srgbClr val="FFFFFF"/>
                  </a:solidFill>
                </a:rPr>
                <a:t>Status kawin;</a:t>
              </a:r>
            </a:p>
            <a:p>
              <a:pPr marL="342900" indent="-342900">
                <a:buFont typeface="+mj-lt"/>
                <a:buAutoNum type="arabicPeriod"/>
              </a:pPr>
              <a:r>
                <a:rPr lang="id-ID" dirty="0" smtClean="0">
                  <a:solidFill>
                    <a:srgbClr val="FFFFFF"/>
                  </a:solidFill>
                </a:rPr>
                <a:t>Tanggungan </a:t>
              </a:r>
            </a:p>
            <a:p>
              <a:pPr marL="342900" indent="-342900"/>
              <a:r>
                <a:rPr lang="id-ID" dirty="0" smtClean="0">
                  <a:solidFill>
                    <a:srgbClr val="FFFFFF"/>
                  </a:solidFill>
                </a:rPr>
                <a:t>      maks 3.</a:t>
              </a:r>
              <a:endParaRPr lang="en-US" dirty="0">
                <a:solidFill>
                  <a:srgbClr val="FFFFFF"/>
                </a:solidFill>
              </a:endParaRPr>
            </a:p>
          </p:txBody>
        </p:sp>
        <p:sp>
          <p:nvSpPr>
            <p:cNvPr id="388149" name="Text Box 53"/>
            <p:cNvSpPr txBox="1">
              <a:spLocks noChangeArrowheads="1"/>
            </p:cNvSpPr>
            <p:nvPr/>
          </p:nvSpPr>
          <p:spPr bwMode="gray">
            <a:xfrm>
              <a:off x="2448" y="1474"/>
              <a:ext cx="1032" cy="702"/>
            </a:xfrm>
            <a:prstGeom prst="rect">
              <a:avLst/>
            </a:prstGeom>
            <a:noFill/>
            <a:ln w="9525" algn="ctr">
              <a:noFill/>
              <a:miter lim="800000"/>
              <a:headEnd/>
              <a:tailEnd/>
            </a:ln>
            <a:effectLst>
              <a:outerShdw dist="35921" dir="2700000" algn="ctr" rotWithShape="0">
                <a:srgbClr val="000000"/>
              </a:outerShdw>
            </a:effectLst>
          </p:spPr>
          <p:txBody>
            <a:bodyPr wrap="none">
              <a:spAutoFit/>
            </a:bodyPr>
            <a:lstStyle/>
            <a:p>
              <a:pPr algn="ctr"/>
              <a:r>
                <a:rPr lang="id-ID" sz="2400" b="1" dirty="0" smtClean="0">
                  <a:solidFill>
                    <a:srgbClr val="FFFFFF"/>
                  </a:solidFill>
                  <a:effectLst>
                    <a:outerShdw blurRad="38100" dist="38100" dir="2700000" algn="tl">
                      <a:srgbClr val="C0C0C0"/>
                    </a:outerShdw>
                  </a:effectLst>
                </a:rPr>
                <a:t>Kawin</a:t>
              </a:r>
            </a:p>
            <a:p>
              <a:pPr algn="ctr"/>
              <a:r>
                <a:rPr lang="id-ID" sz="2400" b="1" dirty="0" smtClean="0">
                  <a:solidFill>
                    <a:srgbClr val="FFFFFF"/>
                  </a:solidFill>
                  <a:effectLst>
                    <a:outerShdw blurRad="38100" dist="38100" dir="2700000" algn="tl">
                      <a:srgbClr val="C0C0C0"/>
                    </a:outerShdw>
                  </a:effectLst>
                </a:rPr>
                <a:t>Suami tidak </a:t>
              </a:r>
            </a:p>
            <a:p>
              <a:pPr algn="ctr"/>
              <a:r>
                <a:rPr lang="id-ID" sz="2400" b="1" dirty="0" smtClean="0">
                  <a:solidFill>
                    <a:srgbClr val="FFFFFF"/>
                  </a:solidFill>
                  <a:effectLst>
                    <a:outerShdw blurRad="38100" dist="38100" dir="2700000" algn="tl">
                      <a:srgbClr val="C0C0C0"/>
                    </a:outerShdw>
                  </a:effectLst>
                </a:rPr>
                <a:t>berpenghasilan</a:t>
              </a:r>
              <a:endParaRPr lang="en-US" sz="2400" b="1" dirty="0">
                <a:solidFill>
                  <a:srgbClr val="FFFFFF"/>
                </a:solidFill>
                <a:effectLst>
                  <a:outerShdw blurRad="38100" dist="38100" dir="2700000" algn="tl">
                    <a:srgbClr val="C0C0C0"/>
                  </a:outerShdw>
                </a:effectLst>
              </a:endParaRPr>
            </a:p>
          </p:txBody>
        </p:sp>
        <p:sp>
          <p:nvSpPr>
            <p:cNvPr id="388150" name="AutoShape 54"/>
            <p:cNvSpPr>
              <a:spLocks noChangeArrowheads="1"/>
            </p:cNvSpPr>
            <p:nvPr/>
          </p:nvSpPr>
          <p:spPr bwMode="gray">
            <a:xfrm flipV="1">
              <a:off x="2544" y="3600"/>
              <a:ext cx="864" cy="144"/>
            </a:xfrm>
            <a:prstGeom prst="roundRect">
              <a:avLst>
                <a:gd name="adj" fmla="val 50000"/>
              </a:avLst>
            </a:prstGeom>
            <a:gradFill rotWithShape="0">
              <a:gsLst>
                <a:gs pos="0">
                  <a:srgbClr val="0BB4C1">
                    <a:gamma/>
                    <a:tint val="30196"/>
                    <a:invGamma/>
                  </a:srgbClr>
                </a:gs>
                <a:gs pos="100000">
                  <a:srgbClr val="0BB4C1">
                    <a:alpha val="0"/>
                  </a:srgbClr>
                </a:gs>
              </a:gsLst>
              <a:lin ang="5400000" scaled="1"/>
            </a:gradFill>
            <a:ln w="9525">
              <a:noFill/>
              <a:round/>
              <a:headEnd/>
              <a:tailEnd/>
            </a:ln>
            <a:effectLst/>
          </p:spPr>
          <p:txBody>
            <a:bodyPr wrap="none" anchor="ctr"/>
            <a:lstStyle/>
            <a:p>
              <a:endParaRPr lang="id-ID"/>
            </a:p>
          </p:txBody>
        </p:sp>
      </p:grpSp>
      <p:sp>
        <p:nvSpPr>
          <p:cNvPr id="27" name="Rounded Rectangle 26"/>
          <p:cNvSpPr/>
          <p:nvPr/>
        </p:nvSpPr>
        <p:spPr>
          <a:xfrm>
            <a:off x="1066800" y="5715000"/>
            <a:ext cx="7010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en-US" dirty="0" err="1" smtClean="0">
                <a:latin typeface="Arial" pitchFamily="34" charset="0"/>
                <a:cs typeface="Arial" pitchFamily="34" charset="0"/>
              </a:rPr>
              <a:t>menunjukkan</a:t>
            </a:r>
            <a:r>
              <a:rPr lang="en-US" dirty="0" smtClean="0">
                <a:latin typeface="Arial" pitchFamily="34" charset="0"/>
                <a:cs typeface="Arial" pitchFamily="34" charset="0"/>
              </a:rPr>
              <a:t> </a:t>
            </a:r>
            <a:r>
              <a:rPr lang="en-US" dirty="0" err="1" smtClean="0">
                <a:latin typeface="Arial" pitchFamily="34" charset="0"/>
                <a:cs typeface="Arial" pitchFamily="34" charset="0"/>
              </a:rPr>
              <a:t>ket</a:t>
            </a:r>
            <a:r>
              <a:rPr lang="en-US" dirty="0" smtClean="0">
                <a:latin typeface="Arial" pitchFamily="34" charset="0"/>
                <a:cs typeface="Arial" pitchFamily="34" charset="0"/>
              </a:rPr>
              <a:t>. </a:t>
            </a:r>
            <a:r>
              <a:rPr lang="en-US" dirty="0" err="1" smtClean="0">
                <a:latin typeface="Arial" pitchFamily="34" charset="0"/>
                <a:cs typeface="Arial" pitchFamily="34" charset="0"/>
              </a:rPr>
              <a:t>tertulis</a:t>
            </a:r>
            <a:r>
              <a:rPr lang="en-US" dirty="0" smtClean="0">
                <a:latin typeface="Arial" pitchFamily="34" charset="0"/>
                <a:cs typeface="Arial" pitchFamily="34" charset="0"/>
              </a:rPr>
              <a:t> </a:t>
            </a:r>
            <a:r>
              <a:rPr lang="en-US" dirty="0" err="1" smtClean="0">
                <a:latin typeface="Arial" pitchFamily="34" charset="0"/>
                <a:cs typeface="Arial" pitchFamily="34" charset="0"/>
              </a:rPr>
              <a:t>dari</a:t>
            </a:r>
            <a:r>
              <a:rPr lang="en-US" dirty="0" smtClean="0">
                <a:latin typeface="Arial" pitchFamily="34" charset="0"/>
                <a:cs typeface="Arial" pitchFamily="34" charset="0"/>
              </a:rPr>
              <a:t> </a:t>
            </a:r>
            <a:r>
              <a:rPr lang="en-US" dirty="0" err="1" smtClean="0">
                <a:latin typeface="Arial" pitchFamily="34" charset="0"/>
                <a:cs typeface="Arial" pitchFamily="34" charset="0"/>
              </a:rPr>
              <a:t>pemerintah</a:t>
            </a:r>
            <a:r>
              <a:rPr lang="en-US" dirty="0" smtClean="0">
                <a:latin typeface="Arial" pitchFamily="34" charset="0"/>
                <a:cs typeface="Arial" pitchFamily="34" charset="0"/>
              </a:rPr>
              <a:t> </a:t>
            </a:r>
            <a:r>
              <a:rPr lang="en-US" dirty="0" err="1" smtClean="0">
                <a:latin typeface="Arial" pitchFamily="34" charset="0"/>
                <a:cs typeface="Arial" pitchFamily="34" charset="0"/>
              </a:rPr>
              <a:t>daerah</a:t>
            </a:r>
            <a:r>
              <a:rPr lang="en-US" dirty="0" smtClean="0">
                <a:latin typeface="Arial" pitchFamily="34" charset="0"/>
                <a:cs typeface="Arial" pitchFamily="34" charset="0"/>
              </a:rPr>
              <a:t> </a:t>
            </a:r>
            <a:r>
              <a:rPr lang="en-US" dirty="0" err="1" smtClean="0">
                <a:latin typeface="Arial" pitchFamily="34" charset="0"/>
                <a:cs typeface="Arial" pitchFamily="34" charset="0"/>
              </a:rPr>
              <a:t>setempat</a:t>
            </a:r>
            <a:r>
              <a:rPr lang="en-US" dirty="0" smtClean="0">
                <a:latin typeface="Arial" pitchFamily="34" charset="0"/>
                <a:cs typeface="Arial" pitchFamily="34" charset="0"/>
              </a:rPr>
              <a:t> </a:t>
            </a:r>
          </a:p>
          <a:p>
            <a:pPr algn="ctr" eaLnBrk="0" hangingPunct="0"/>
            <a:r>
              <a:rPr lang="en-US" dirty="0" err="1" smtClean="0">
                <a:latin typeface="Arial" pitchFamily="34" charset="0"/>
                <a:cs typeface="Arial" pitchFamily="34" charset="0"/>
              </a:rPr>
              <a:t>serendah-rendahnya</a:t>
            </a:r>
            <a:r>
              <a:rPr lang="en-US" dirty="0" smtClean="0">
                <a:latin typeface="Arial" pitchFamily="34" charset="0"/>
                <a:cs typeface="Arial" pitchFamily="34" charset="0"/>
              </a:rPr>
              <a:t> </a:t>
            </a:r>
            <a:r>
              <a:rPr lang="en-US" dirty="0" err="1" smtClean="0">
                <a:latin typeface="Arial" pitchFamily="34" charset="0"/>
                <a:cs typeface="Arial" pitchFamily="34" charset="0"/>
              </a:rPr>
              <a:t>kecamatan</a:t>
            </a:r>
            <a:r>
              <a:rPr lang="en-US" dirty="0" smtClean="0">
                <a:latin typeface="Arial" pitchFamily="34" charset="0"/>
                <a:cs typeface="Arial" pitchFamily="34" charset="0"/>
              </a:rPr>
              <a:t> </a:t>
            </a:r>
            <a:r>
              <a:rPr lang="en-US" dirty="0" err="1" smtClean="0">
                <a:latin typeface="Arial" pitchFamily="34" charset="0"/>
                <a:cs typeface="Arial" pitchFamily="34" charset="0"/>
              </a:rPr>
              <a:t>bahwa</a:t>
            </a:r>
            <a:r>
              <a:rPr lang="en-US" dirty="0" smtClean="0">
                <a:latin typeface="Arial" pitchFamily="34" charset="0"/>
                <a:cs typeface="Arial" pitchFamily="34" charset="0"/>
              </a:rPr>
              <a:t> </a:t>
            </a:r>
            <a:r>
              <a:rPr lang="en-US" dirty="0" err="1" smtClean="0">
                <a:latin typeface="Arial" pitchFamily="34" charset="0"/>
                <a:cs typeface="Arial" pitchFamily="34" charset="0"/>
              </a:rPr>
              <a:t>suami</a:t>
            </a:r>
            <a:r>
              <a:rPr lang="en-US" dirty="0" smtClean="0">
                <a:latin typeface="Arial" pitchFamily="34" charset="0"/>
                <a:cs typeface="Arial" pitchFamily="34" charset="0"/>
              </a:rPr>
              <a:t> </a:t>
            </a:r>
            <a:r>
              <a:rPr lang="en-US" dirty="0" err="1" smtClean="0">
                <a:latin typeface="Arial" pitchFamily="34" charset="0"/>
                <a:cs typeface="Arial" pitchFamily="34" charset="0"/>
              </a:rPr>
              <a:t>tidak</a:t>
            </a:r>
            <a:r>
              <a:rPr lang="en-US" dirty="0" smtClean="0">
                <a:latin typeface="Arial" pitchFamily="34" charset="0"/>
                <a:cs typeface="Arial" pitchFamily="34" charset="0"/>
              </a:rPr>
              <a:t> </a:t>
            </a:r>
            <a:r>
              <a:rPr lang="en-US" dirty="0" err="1" smtClean="0">
                <a:latin typeface="Arial" pitchFamily="34" charset="0"/>
                <a:cs typeface="Arial" pitchFamily="34" charset="0"/>
              </a:rPr>
              <a:t>menerima</a:t>
            </a:r>
            <a:r>
              <a:rPr lang="en-US" dirty="0" smtClean="0">
                <a:latin typeface="Arial" pitchFamily="34" charset="0"/>
                <a:cs typeface="Arial" pitchFamily="34" charset="0"/>
              </a:rPr>
              <a:t>/</a:t>
            </a:r>
          </a:p>
          <a:p>
            <a:pPr algn="ctr" eaLnBrk="0" hangingPunct="0"/>
            <a:r>
              <a:rPr lang="en-US" dirty="0" err="1" smtClean="0">
                <a:latin typeface="Arial" pitchFamily="34" charset="0"/>
                <a:cs typeface="Arial" pitchFamily="34" charset="0"/>
              </a:rPr>
              <a:t>memperoleh</a:t>
            </a:r>
            <a:r>
              <a:rPr lang="en-US" dirty="0" smtClean="0">
                <a:latin typeface="Arial" pitchFamily="34" charset="0"/>
                <a:cs typeface="Arial" pitchFamily="34" charset="0"/>
              </a:rPr>
              <a:t> </a:t>
            </a:r>
            <a:r>
              <a:rPr lang="en-US" dirty="0" err="1" smtClean="0">
                <a:latin typeface="Arial" pitchFamily="34" charset="0"/>
                <a:cs typeface="Arial" pitchFamily="34" charset="0"/>
              </a:rPr>
              <a:t>penghasilan</a:t>
            </a:r>
            <a:endParaRPr lang="en-US" dirty="0">
              <a:latin typeface="Arial" pitchFamily="34" charset="0"/>
              <a:cs typeface="Arial" pitchFamily="34" charset="0"/>
            </a:endParaRPr>
          </a:p>
        </p:txBody>
      </p:sp>
      <p:sp>
        <p:nvSpPr>
          <p:cNvPr id="29" name="Down Arrow 28"/>
          <p:cNvSpPr/>
          <p:nvPr/>
        </p:nvSpPr>
        <p:spPr>
          <a:xfrm>
            <a:off x="4274820" y="5334000"/>
            <a:ext cx="609600" cy="3810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ounded Rectangle 29"/>
          <p:cNvSpPr/>
          <p:nvPr/>
        </p:nvSpPr>
        <p:spPr>
          <a:xfrm>
            <a:off x="2743200" y="457200"/>
            <a:ext cx="3352800" cy="7620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PTKP Karyawati</a:t>
            </a:r>
            <a:endParaRPr lang="id-ID" sz="24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4" name="Rectangle 24"/>
          <p:cNvSpPr>
            <a:spLocks noChangeArrowheads="1"/>
          </p:cNvSpPr>
          <p:nvPr/>
        </p:nvSpPr>
        <p:spPr bwMode="gray">
          <a:xfrm>
            <a:off x="0" y="1874838"/>
            <a:ext cx="4222750" cy="719137"/>
          </a:xfrm>
          <a:prstGeom prst="rect">
            <a:avLst/>
          </a:prstGeom>
          <a:gradFill rotWithShape="1">
            <a:gsLst>
              <a:gs pos="0">
                <a:srgbClr val="FF6699">
                  <a:gamma/>
                  <a:tint val="0"/>
                  <a:invGamma/>
                  <a:alpha val="80000"/>
                </a:srgbClr>
              </a:gs>
              <a:gs pos="100000">
                <a:srgbClr val="FF6699"/>
              </a:gs>
            </a:gsLst>
            <a:lin ang="0" scaled="1"/>
          </a:gradFill>
          <a:ln w="9525" algn="ctr">
            <a:noFill/>
            <a:miter lim="800000"/>
            <a:headEnd/>
            <a:tailEnd/>
          </a:ln>
          <a:effectLst/>
        </p:spPr>
        <p:txBody>
          <a:bodyPr wrap="none" anchor="ctr"/>
          <a:lstStyle/>
          <a:p>
            <a:endParaRPr lang="id-ID"/>
          </a:p>
        </p:txBody>
      </p:sp>
      <p:grpSp>
        <p:nvGrpSpPr>
          <p:cNvPr id="2" name="Group 25"/>
          <p:cNvGrpSpPr>
            <a:grpSpLocks/>
          </p:cNvGrpSpPr>
          <p:nvPr/>
        </p:nvGrpSpPr>
        <p:grpSpPr bwMode="auto">
          <a:xfrm>
            <a:off x="3668713" y="1600200"/>
            <a:ext cx="1098550" cy="1001713"/>
            <a:chOff x="1488" y="1968"/>
            <a:chExt cx="432" cy="432"/>
          </a:xfrm>
        </p:grpSpPr>
        <p:grpSp>
          <p:nvGrpSpPr>
            <p:cNvPr id="3" name="Group 26"/>
            <p:cNvGrpSpPr>
              <a:grpSpLocks/>
            </p:cNvGrpSpPr>
            <p:nvPr/>
          </p:nvGrpSpPr>
          <p:grpSpPr bwMode="auto">
            <a:xfrm>
              <a:off x="1488" y="1968"/>
              <a:ext cx="432" cy="432"/>
              <a:chOff x="2016" y="1920"/>
              <a:chExt cx="1680" cy="1680"/>
            </a:xfrm>
          </p:grpSpPr>
          <p:sp>
            <p:nvSpPr>
              <p:cNvPr id="378907" name="Oval 27"/>
              <p:cNvSpPr>
                <a:spLocks noChangeArrowheads="1"/>
              </p:cNvSpPr>
              <p:nvPr/>
            </p:nvSpPr>
            <p:spPr bwMode="gray">
              <a:xfrm>
                <a:off x="2016" y="1920"/>
                <a:ext cx="1680" cy="1680"/>
              </a:xfrm>
              <a:prstGeom prst="ellipse">
                <a:avLst/>
              </a:prstGeom>
              <a:gradFill rotWithShape="1">
                <a:gsLst>
                  <a:gs pos="0">
                    <a:srgbClr val="FF9999"/>
                  </a:gs>
                  <a:gs pos="100000">
                    <a:srgbClr val="FF9999">
                      <a:gamma/>
                      <a:shade val="39216"/>
                      <a:invGamma/>
                    </a:srgbClr>
                  </a:gs>
                </a:gsLst>
                <a:lin ang="5400000" scaled="1"/>
              </a:gradFill>
              <a:ln w="9525">
                <a:noFill/>
                <a:round/>
                <a:headEnd/>
                <a:tailEnd/>
              </a:ln>
              <a:effectLst/>
            </p:spPr>
            <p:txBody>
              <a:bodyPr wrap="none" anchor="ctr"/>
              <a:lstStyle/>
              <a:p>
                <a:endParaRPr lang="id-ID"/>
              </a:p>
            </p:txBody>
          </p:sp>
          <p:sp>
            <p:nvSpPr>
              <p:cNvPr id="378908" name="Freeform 28"/>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9999"/>
                  </a:gs>
                </a:gsLst>
                <a:lin ang="5400000" scaled="1"/>
              </a:gradFill>
              <a:ln w="0">
                <a:noFill/>
                <a:prstDash val="solid"/>
                <a:round/>
                <a:headEnd/>
                <a:tailEnd/>
              </a:ln>
            </p:spPr>
            <p:txBody>
              <a:bodyPr/>
              <a:lstStyle/>
              <a:p>
                <a:endParaRPr lang="id-ID"/>
              </a:p>
            </p:txBody>
          </p:sp>
        </p:grpSp>
        <p:sp>
          <p:nvSpPr>
            <p:cNvPr id="378909" name="Text Box 29"/>
            <p:cNvSpPr txBox="1">
              <a:spLocks noChangeArrowheads="1"/>
            </p:cNvSpPr>
            <p:nvPr/>
          </p:nvSpPr>
          <p:spPr bwMode="gray">
            <a:xfrm>
              <a:off x="1574" y="2067"/>
              <a:ext cx="280" cy="199"/>
            </a:xfrm>
            <a:prstGeom prst="rect">
              <a:avLst/>
            </a:prstGeom>
            <a:noFill/>
            <a:ln w="9525" algn="ctr">
              <a:noFill/>
              <a:miter lim="800000"/>
              <a:headEnd/>
              <a:tailEnd/>
            </a:ln>
            <a:effectLst/>
          </p:spPr>
          <p:txBody>
            <a:bodyPr wrap="none">
              <a:spAutoFit/>
            </a:bodyPr>
            <a:lstStyle/>
            <a:p>
              <a:r>
                <a:rPr lang="id-ID" sz="2400" dirty="0" smtClean="0">
                  <a:solidFill>
                    <a:srgbClr val="000000"/>
                  </a:solidFill>
                  <a:effectLst>
                    <a:outerShdw blurRad="38100" dist="38100" dir="2700000" algn="tl">
                      <a:srgbClr val="000000">
                        <a:alpha val="43137"/>
                      </a:srgbClr>
                    </a:outerShdw>
                  </a:effectLst>
                  <a:latin typeface="Verdana" pitchFamily="34" charset="0"/>
                </a:rPr>
                <a:t>5%</a:t>
              </a:r>
              <a:endParaRPr lang="en-US" sz="2400" dirty="0">
                <a:solidFill>
                  <a:srgbClr val="000000"/>
                </a:solidFill>
                <a:effectLst>
                  <a:outerShdw blurRad="38100" dist="38100" dir="2700000" algn="tl">
                    <a:srgbClr val="000000">
                      <a:alpha val="43137"/>
                    </a:srgbClr>
                  </a:outerShdw>
                </a:effectLst>
                <a:latin typeface="Verdana" pitchFamily="34" charset="0"/>
              </a:endParaRPr>
            </a:p>
          </p:txBody>
        </p:sp>
      </p:grpSp>
      <p:sp>
        <p:nvSpPr>
          <p:cNvPr id="378910" name="Text Box 30"/>
          <p:cNvSpPr txBox="1">
            <a:spLocks noChangeArrowheads="1"/>
          </p:cNvSpPr>
          <p:nvPr/>
        </p:nvSpPr>
        <p:spPr bwMode="auto">
          <a:xfrm>
            <a:off x="304800" y="2030413"/>
            <a:ext cx="3200400" cy="369332"/>
          </a:xfrm>
          <a:prstGeom prst="rect">
            <a:avLst/>
          </a:prstGeom>
          <a:noFill/>
          <a:ln w="9525">
            <a:noFill/>
            <a:miter lim="800000"/>
            <a:headEnd/>
            <a:tailEnd/>
          </a:ln>
          <a:effectLst/>
        </p:spPr>
        <p:txBody>
          <a:bodyPr wrap="square">
            <a:spAutoFit/>
          </a:bodyPr>
          <a:lstStyle/>
          <a:p>
            <a:pPr algn="r"/>
            <a:r>
              <a:rPr lang="id-ID" b="1" dirty="0" smtClean="0"/>
              <a:t>Sampai dengan Rp 50 juta</a:t>
            </a:r>
            <a:endParaRPr lang="en-US" b="1" dirty="0"/>
          </a:p>
        </p:txBody>
      </p:sp>
      <p:sp>
        <p:nvSpPr>
          <p:cNvPr id="378890" name="Rectangle 10"/>
          <p:cNvSpPr>
            <a:spLocks noChangeArrowheads="1"/>
          </p:cNvSpPr>
          <p:nvPr/>
        </p:nvSpPr>
        <p:spPr bwMode="gray">
          <a:xfrm>
            <a:off x="0" y="2979738"/>
            <a:ext cx="4665663" cy="719137"/>
          </a:xfrm>
          <a:prstGeom prst="rect">
            <a:avLst/>
          </a:prstGeom>
          <a:gradFill rotWithShape="1">
            <a:gsLst>
              <a:gs pos="0">
                <a:srgbClr val="93B1FD">
                  <a:gamma/>
                  <a:tint val="0"/>
                  <a:invGamma/>
                  <a:alpha val="80000"/>
                </a:srgbClr>
              </a:gs>
              <a:gs pos="100000">
                <a:srgbClr val="93B1FD"/>
              </a:gs>
            </a:gsLst>
            <a:lin ang="0" scaled="1"/>
          </a:gradFill>
          <a:ln w="9525" algn="ctr">
            <a:noFill/>
            <a:miter lim="800000"/>
            <a:headEnd/>
            <a:tailEnd/>
          </a:ln>
          <a:effectLst/>
        </p:spPr>
        <p:txBody>
          <a:bodyPr wrap="none" anchor="ctr"/>
          <a:lstStyle/>
          <a:p>
            <a:endParaRPr lang="id-ID"/>
          </a:p>
        </p:txBody>
      </p:sp>
      <p:grpSp>
        <p:nvGrpSpPr>
          <p:cNvPr id="4" name="Group 11"/>
          <p:cNvGrpSpPr>
            <a:grpSpLocks/>
          </p:cNvGrpSpPr>
          <p:nvPr/>
        </p:nvGrpSpPr>
        <p:grpSpPr bwMode="auto">
          <a:xfrm>
            <a:off x="4316413" y="2727325"/>
            <a:ext cx="1087437" cy="1006475"/>
            <a:chOff x="3938" y="1968"/>
            <a:chExt cx="430" cy="437"/>
          </a:xfrm>
        </p:grpSpPr>
        <p:grpSp>
          <p:nvGrpSpPr>
            <p:cNvPr id="5" name="Group 12"/>
            <p:cNvGrpSpPr>
              <a:grpSpLocks/>
            </p:cNvGrpSpPr>
            <p:nvPr/>
          </p:nvGrpSpPr>
          <p:grpSpPr bwMode="auto">
            <a:xfrm>
              <a:off x="3938" y="1968"/>
              <a:ext cx="430" cy="437"/>
              <a:chOff x="2016" y="1920"/>
              <a:chExt cx="1680" cy="1680"/>
            </a:xfrm>
          </p:grpSpPr>
          <p:sp>
            <p:nvSpPr>
              <p:cNvPr id="378893" name="Oval 13"/>
              <p:cNvSpPr>
                <a:spLocks noChangeArrowheads="1"/>
              </p:cNvSpPr>
              <p:nvPr/>
            </p:nvSpPr>
            <p:spPr bwMode="gray">
              <a:xfrm>
                <a:off x="2016" y="1920"/>
                <a:ext cx="1680" cy="1680"/>
              </a:xfrm>
              <a:prstGeom prst="ellipse">
                <a:avLst/>
              </a:prstGeom>
              <a:gradFill rotWithShape="1">
                <a:gsLst>
                  <a:gs pos="0">
                    <a:srgbClr val="93B1FD"/>
                  </a:gs>
                  <a:gs pos="100000">
                    <a:srgbClr val="93B1FD">
                      <a:gamma/>
                      <a:shade val="30196"/>
                      <a:invGamma/>
                    </a:srgbClr>
                  </a:gs>
                </a:gsLst>
                <a:lin ang="5400000" scaled="1"/>
              </a:gradFill>
              <a:ln w="9525">
                <a:noFill/>
                <a:round/>
                <a:headEnd/>
                <a:tailEnd/>
              </a:ln>
              <a:effectLst/>
            </p:spPr>
            <p:txBody>
              <a:bodyPr wrap="none" anchor="ctr"/>
              <a:lstStyle/>
              <a:p>
                <a:endParaRPr lang="id-ID"/>
              </a:p>
            </p:txBody>
          </p:sp>
          <p:sp>
            <p:nvSpPr>
              <p:cNvPr id="378894" name="Freeform 14"/>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93B1FD"/>
                  </a:gs>
                </a:gsLst>
                <a:lin ang="5400000" scaled="1"/>
              </a:gradFill>
              <a:ln w="0">
                <a:noFill/>
                <a:prstDash val="solid"/>
                <a:round/>
                <a:headEnd/>
                <a:tailEnd/>
              </a:ln>
            </p:spPr>
            <p:txBody>
              <a:bodyPr/>
              <a:lstStyle/>
              <a:p>
                <a:endParaRPr lang="id-ID"/>
              </a:p>
            </p:txBody>
          </p:sp>
        </p:grpSp>
        <p:sp>
          <p:nvSpPr>
            <p:cNvPr id="378895" name="Text Box 15"/>
            <p:cNvSpPr txBox="1">
              <a:spLocks noChangeArrowheads="1"/>
            </p:cNvSpPr>
            <p:nvPr/>
          </p:nvSpPr>
          <p:spPr bwMode="gray">
            <a:xfrm>
              <a:off x="3979" y="2074"/>
              <a:ext cx="359" cy="200"/>
            </a:xfrm>
            <a:prstGeom prst="rect">
              <a:avLst/>
            </a:prstGeom>
            <a:noFill/>
            <a:ln w="9525" algn="ctr">
              <a:noFill/>
              <a:miter lim="800000"/>
              <a:headEnd/>
              <a:tailEnd/>
            </a:ln>
            <a:effectLst/>
          </p:spPr>
          <p:txBody>
            <a:bodyPr wrap="none">
              <a:spAutoFit/>
            </a:bodyPr>
            <a:lstStyle/>
            <a:p>
              <a:r>
                <a:rPr lang="id-ID" sz="2400" dirty="0" smtClean="0">
                  <a:solidFill>
                    <a:srgbClr val="000000"/>
                  </a:solidFill>
                  <a:effectLst>
                    <a:outerShdw blurRad="38100" dist="38100" dir="2700000" algn="tl">
                      <a:srgbClr val="C0C0C0"/>
                    </a:outerShdw>
                  </a:effectLst>
                  <a:latin typeface="Verdana" pitchFamily="34" charset="0"/>
                </a:rPr>
                <a:t>15%</a:t>
              </a:r>
              <a:endParaRPr lang="en-US" sz="2400" dirty="0">
                <a:solidFill>
                  <a:srgbClr val="000000"/>
                </a:solidFill>
                <a:effectLst>
                  <a:outerShdw blurRad="38100" dist="38100" dir="2700000" algn="tl">
                    <a:srgbClr val="C0C0C0"/>
                  </a:outerShdw>
                </a:effectLst>
                <a:latin typeface="Verdana" pitchFamily="34" charset="0"/>
              </a:endParaRPr>
            </a:p>
          </p:txBody>
        </p:sp>
      </p:grpSp>
      <p:sp>
        <p:nvSpPr>
          <p:cNvPr id="378911" name="Text Box 31"/>
          <p:cNvSpPr txBox="1">
            <a:spLocks noChangeArrowheads="1"/>
          </p:cNvSpPr>
          <p:nvPr/>
        </p:nvSpPr>
        <p:spPr bwMode="auto">
          <a:xfrm>
            <a:off x="228600" y="3184525"/>
            <a:ext cx="3886200" cy="369332"/>
          </a:xfrm>
          <a:prstGeom prst="rect">
            <a:avLst/>
          </a:prstGeom>
          <a:noFill/>
          <a:ln w="9525">
            <a:noFill/>
            <a:miter lim="800000"/>
            <a:headEnd/>
            <a:tailEnd/>
          </a:ln>
          <a:effectLst/>
        </p:spPr>
        <p:txBody>
          <a:bodyPr wrap="square">
            <a:spAutoFit/>
          </a:bodyPr>
          <a:lstStyle/>
          <a:p>
            <a:pPr algn="r"/>
            <a:r>
              <a:rPr lang="id-ID" b="1" dirty="0" smtClean="0"/>
              <a:t>Diatas Rp 50 juta s.d. Rp 250 juta</a:t>
            </a:r>
            <a:endParaRPr lang="en-US" b="1" dirty="0"/>
          </a:p>
        </p:txBody>
      </p:sp>
      <p:sp>
        <p:nvSpPr>
          <p:cNvPr id="378897" name="Rectangle 17"/>
          <p:cNvSpPr>
            <a:spLocks noChangeArrowheads="1"/>
          </p:cNvSpPr>
          <p:nvPr/>
        </p:nvSpPr>
        <p:spPr bwMode="gray">
          <a:xfrm>
            <a:off x="0" y="4090988"/>
            <a:ext cx="5686425" cy="720725"/>
          </a:xfrm>
          <a:prstGeom prst="rect">
            <a:avLst/>
          </a:prstGeom>
          <a:gradFill rotWithShape="1">
            <a:gsLst>
              <a:gs pos="0">
                <a:srgbClr val="99CC00">
                  <a:gamma/>
                  <a:tint val="0"/>
                  <a:invGamma/>
                  <a:alpha val="80000"/>
                </a:srgbClr>
              </a:gs>
              <a:gs pos="100000">
                <a:srgbClr val="99CC00"/>
              </a:gs>
            </a:gsLst>
            <a:lin ang="0" scaled="1"/>
          </a:gradFill>
          <a:ln w="9525" algn="ctr">
            <a:noFill/>
            <a:miter lim="800000"/>
            <a:headEnd/>
            <a:tailEnd/>
          </a:ln>
          <a:effectLst/>
        </p:spPr>
        <p:txBody>
          <a:bodyPr wrap="none" anchor="ctr"/>
          <a:lstStyle/>
          <a:p>
            <a:endParaRPr lang="id-ID"/>
          </a:p>
        </p:txBody>
      </p:sp>
      <p:grpSp>
        <p:nvGrpSpPr>
          <p:cNvPr id="6" name="Group 18"/>
          <p:cNvGrpSpPr>
            <a:grpSpLocks/>
          </p:cNvGrpSpPr>
          <p:nvPr/>
        </p:nvGrpSpPr>
        <p:grpSpPr bwMode="auto">
          <a:xfrm>
            <a:off x="5021263" y="3810000"/>
            <a:ext cx="1098550" cy="1012825"/>
            <a:chOff x="3552" y="3339"/>
            <a:chExt cx="412" cy="392"/>
          </a:xfrm>
        </p:grpSpPr>
        <p:grpSp>
          <p:nvGrpSpPr>
            <p:cNvPr id="7" name="Group 19"/>
            <p:cNvGrpSpPr>
              <a:grpSpLocks/>
            </p:cNvGrpSpPr>
            <p:nvPr/>
          </p:nvGrpSpPr>
          <p:grpSpPr bwMode="auto">
            <a:xfrm>
              <a:off x="3552" y="3339"/>
              <a:ext cx="412" cy="392"/>
              <a:chOff x="2016" y="1920"/>
              <a:chExt cx="1680" cy="1680"/>
            </a:xfrm>
          </p:grpSpPr>
          <p:sp>
            <p:nvSpPr>
              <p:cNvPr id="378900" name="Oval 20"/>
              <p:cNvSpPr>
                <a:spLocks noChangeArrowheads="1"/>
              </p:cNvSpPr>
              <p:nvPr/>
            </p:nvSpPr>
            <p:spPr bwMode="gray">
              <a:xfrm>
                <a:off x="2016" y="1920"/>
                <a:ext cx="1680" cy="1680"/>
              </a:xfrm>
              <a:prstGeom prst="ellipse">
                <a:avLst/>
              </a:prstGeom>
              <a:gradFill rotWithShape="1">
                <a:gsLst>
                  <a:gs pos="0">
                    <a:srgbClr val="99CC00"/>
                  </a:gs>
                  <a:gs pos="100000">
                    <a:srgbClr val="99CC00">
                      <a:gamma/>
                      <a:shade val="24314"/>
                      <a:invGamma/>
                    </a:srgbClr>
                  </a:gs>
                </a:gsLst>
                <a:lin ang="5400000" scaled="1"/>
              </a:gradFill>
              <a:ln w="9525">
                <a:noFill/>
                <a:round/>
                <a:headEnd/>
                <a:tailEnd/>
              </a:ln>
              <a:effectLst/>
            </p:spPr>
            <p:txBody>
              <a:bodyPr wrap="none" anchor="ctr"/>
              <a:lstStyle/>
              <a:p>
                <a:endParaRPr lang="id-ID"/>
              </a:p>
            </p:txBody>
          </p:sp>
          <p:sp>
            <p:nvSpPr>
              <p:cNvPr id="378901" name="Freeform 21"/>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99CC00"/>
                  </a:gs>
                </a:gsLst>
                <a:lin ang="5400000" scaled="1"/>
              </a:gradFill>
              <a:ln w="0">
                <a:noFill/>
                <a:prstDash val="solid"/>
                <a:round/>
                <a:headEnd/>
                <a:tailEnd/>
              </a:ln>
            </p:spPr>
            <p:txBody>
              <a:bodyPr/>
              <a:lstStyle/>
              <a:p>
                <a:endParaRPr lang="id-ID"/>
              </a:p>
            </p:txBody>
          </p:sp>
        </p:grpSp>
        <p:sp>
          <p:nvSpPr>
            <p:cNvPr id="378902" name="Text Box 22"/>
            <p:cNvSpPr txBox="1">
              <a:spLocks noChangeArrowheads="1"/>
            </p:cNvSpPr>
            <p:nvPr/>
          </p:nvSpPr>
          <p:spPr bwMode="gray">
            <a:xfrm>
              <a:off x="3584" y="3427"/>
              <a:ext cx="340" cy="179"/>
            </a:xfrm>
            <a:prstGeom prst="rect">
              <a:avLst/>
            </a:prstGeom>
            <a:noFill/>
            <a:ln w="9525" algn="ctr">
              <a:noFill/>
              <a:miter lim="800000"/>
              <a:headEnd/>
              <a:tailEnd/>
            </a:ln>
            <a:effectLst/>
          </p:spPr>
          <p:txBody>
            <a:bodyPr wrap="none">
              <a:spAutoFit/>
            </a:bodyPr>
            <a:lstStyle/>
            <a:p>
              <a:r>
                <a:rPr lang="id-ID" sz="2400" dirty="0" smtClean="0">
                  <a:solidFill>
                    <a:srgbClr val="000000"/>
                  </a:solidFill>
                  <a:effectLst>
                    <a:outerShdw blurRad="38100" dist="38100" dir="2700000" algn="tl">
                      <a:srgbClr val="C0C0C0"/>
                    </a:outerShdw>
                  </a:effectLst>
                  <a:latin typeface="Verdana" pitchFamily="34" charset="0"/>
                </a:rPr>
                <a:t>25%</a:t>
              </a:r>
              <a:endParaRPr lang="en-US" sz="2400" dirty="0">
                <a:solidFill>
                  <a:srgbClr val="000000"/>
                </a:solidFill>
                <a:effectLst>
                  <a:outerShdw blurRad="38100" dist="38100" dir="2700000" algn="tl">
                    <a:srgbClr val="C0C0C0"/>
                  </a:outerShdw>
                </a:effectLst>
                <a:latin typeface="Verdana" pitchFamily="34" charset="0"/>
              </a:endParaRPr>
            </a:p>
          </p:txBody>
        </p:sp>
      </p:grpSp>
      <p:sp>
        <p:nvSpPr>
          <p:cNvPr id="378912" name="Text Box 32"/>
          <p:cNvSpPr txBox="1">
            <a:spLocks noChangeArrowheads="1"/>
          </p:cNvSpPr>
          <p:nvPr/>
        </p:nvSpPr>
        <p:spPr bwMode="auto">
          <a:xfrm>
            <a:off x="533400" y="4267200"/>
            <a:ext cx="4343400" cy="369332"/>
          </a:xfrm>
          <a:prstGeom prst="rect">
            <a:avLst/>
          </a:prstGeom>
          <a:noFill/>
          <a:ln w="9525">
            <a:noFill/>
            <a:miter lim="800000"/>
            <a:headEnd/>
            <a:tailEnd/>
          </a:ln>
          <a:effectLst/>
        </p:spPr>
        <p:txBody>
          <a:bodyPr wrap="square">
            <a:spAutoFit/>
          </a:bodyPr>
          <a:lstStyle/>
          <a:p>
            <a:pPr algn="r"/>
            <a:r>
              <a:rPr lang="id-ID" b="1" dirty="0" smtClean="0"/>
              <a:t>Diatas Rp 250 juta s.d. Rp 500 juta</a:t>
            </a:r>
            <a:endParaRPr lang="en-US" b="1" dirty="0"/>
          </a:p>
        </p:txBody>
      </p:sp>
      <p:sp>
        <p:nvSpPr>
          <p:cNvPr id="378884" name="Rectangle 4"/>
          <p:cNvSpPr>
            <a:spLocks noChangeArrowheads="1"/>
          </p:cNvSpPr>
          <p:nvPr/>
        </p:nvSpPr>
        <p:spPr bwMode="gray">
          <a:xfrm>
            <a:off x="0" y="5214938"/>
            <a:ext cx="6392863" cy="719137"/>
          </a:xfrm>
          <a:prstGeom prst="rect">
            <a:avLst/>
          </a:prstGeom>
          <a:gradFill rotWithShape="1">
            <a:gsLst>
              <a:gs pos="0">
                <a:srgbClr val="FF9900">
                  <a:gamma/>
                  <a:tint val="0"/>
                  <a:invGamma/>
                  <a:alpha val="80000"/>
                </a:srgbClr>
              </a:gs>
              <a:gs pos="100000">
                <a:srgbClr val="FF9900"/>
              </a:gs>
            </a:gsLst>
            <a:lin ang="0" scaled="1"/>
          </a:gradFill>
          <a:ln w="9525" algn="ctr">
            <a:noFill/>
            <a:miter lim="800000"/>
            <a:headEnd/>
            <a:tailEnd/>
          </a:ln>
          <a:effectLst/>
        </p:spPr>
        <p:txBody>
          <a:bodyPr wrap="none" anchor="ctr"/>
          <a:lstStyle/>
          <a:p>
            <a:endParaRPr lang="id-ID"/>
          </a:p>
        </p:txBody>
      </p:sp>
      <p:grpSp>
        <p:nvGrpSpPr>
          <p:cNvPr id="8" name="Group 5"/>
          <p:cNvGrpSpPr>
            <a:grpSpLocks/>
          </p:cNvGrpSpPr>
          <p:nvPr/>
        </p:nvGrpSpPr>
        <p:grpSpPr bwMode="auto">
          <a:xfrm>
            <a:off x="5678488" y="4953000"/>
            <a:ext cx="1103312" cy="1019175"/>
            <a:chOff x="2016" y="1920"/>
            <a:chExt cx="1680" cy="1680"/>
          </a:xfrm>
        </p:grpSpPr>
        <p:sp>
          <p:nvSpPr>
            <p:cNvPr id="378886" name="Oval 6"/>
            <p:cNvSpPr>
              <a:spLocks noChangeArrowheads="1"/>
            </p:cNvSpPr>
            <p:nvPr/>
          </p:nvSpPr>
          <p:spPr bwMode="gray">
            <a:xfrm>
              <a:off x="2016" y="1920"/>
              <a:ext cx="1680" cy="1680"/>
            </a:xfrm>
            <a:prstGeom prst="ellipse">
              <a:avLst/>
            </a:prstGeom>
            <a:gradFill rotWithShape="1">
              <a:gsLst>
                <a:gs pos="0">
                  <a:srgbClr val="FF9900"/>
                </a:gs>
                <a:gs pos="100000">
                  <a:srgbClr val="FF9900">
                    <a:gamma/>
                    <a:shade val="24314"/>
                    <a:invGamma/>
                  </a:srgbClr>
                </a:gs>
              </a:gsLst>
              <a:lin ang="5400000" scaled="1"/>
            </a:gradFill>
            <a:ln w="9525">
              <a:noFill/>
              <a:round/>
              <a:headEnd/>
              <a:tailEnd/>
            </a:ln>
            <a:effectLst/>
          </p:spPr>
          <p:txBody>
            <a:bodyPr wrap="none" anchor="ctr"/>
            <a:lstStyle/>
            <a:p>
              <a:endParaRPr lang="id-ID"/>
            </a:p>
          </p:txBody>
        </p:sp>
        <p:sp>
          <p:nvSpPr>
            <p:cNvPr id="378887" name="Freeform 7"/>
            <p:cNvSpPr>
              <a:spLocks/>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9900"/>
                </a:gs>
              </a:gsLst>
              <a:lin ang="5400000" scaled="1"/>
            </a:gradFill>
            <a:ln w="0">
              <a:noFill/>
              <a:prstDash val="solid"/>
              <a:round/>
              <a:headEnd/>
              <a:tailEnd/>
            </a:ln>
          </p:spPr>
          <p:txBody>
            <a:bodyPr/>
            <a:lstStyle/>
            <a:p>
              <a:endParaRPr lang="id-ID"/>
            </a:p>
          </p:txBody>
        </p:sp>
      </p:grpSp>
      <p:sp>
        <p:nvSpPr>
          <p:cNvPr id="378888" name="Text Box 8"/>
          <p:cNvSpPr txBox="1">
            <a:spLocks noChangeArrowheads="1"/>
          </p:cNvSpPr>
          <p:nvPr/>
        </p:nvSpPr>
        <p:spPr bwMode="gray">
          <a:xfrm>
            <a:off x="5791200" y="5257800"/>
            <a:ext cx="907621" cy="461665"/>
          </a:xfrm>
          <a:prstGeom prst="rect">
            <a:avLst/>
          </a:prstGeom>
          <a:noFill/>
          <a:ln w="9525" algn="ctr">
            <a:noFill/>
            <a:miter lim="800000"/>
            <a:headEnd/>
            <a:tailEnd/>
          </a:ln>
          <a:effectLst/>
        </p:spPr>
        <p:txBody>
          <a:bodyPr wrap="none">
            <a:spAutoFit/>
          </a:bodyPr>
          <a:lstStyle/>
          <a:p>
            <a:r>
              <a:rPr lang="id-ID" sz="2400" dirty="0" smtClean="0">
                <a:solidFill>
                  <a:srgbClr val="000000"/>
                </a:solidFill>
                <a:effectLst>
                  <a:outerShdw blurRad="38100" dist="38100" dir="2700000" algn="tl">
                    <a:srgbClr val="C0C0C0"/>
                  </a:outerShdw>
                </a:effectLst>
                <a:latin typeface="Verdana" pitchFamily="34" charset="0"/>
              </a:rPr>
              <a:t>30%</a:t>
            </a:r>
            <a:endParaRPr lang="en-US" sz="2400" dirty="0">
              <a:solidFill>
                <a:srgbClr val="000000"/>
              </a:solidFill>
              <a:effectLst>
                <a:outerShdw blurRad="38100" dist="38100" dir="2700000" algn="tl">
                  <a:srgbClr val="C0C0C0"/>
                </a:outerShdw>
              </a:effectLst>
              <a:latin typeface="Verdana" pitchFamily="34" charset="0"/>
            </a:endParaRPr>
          </a:p>
        </p:txBody>
      </p:sp>
      <p:sp>
        <p:nvSpPr>
          <p:cNvPr id="378913" name="Text Box 33"/>
          <p:cNvSpPr txBox="1">
            <a:spLocks noChangeArrowheads="1"/>
          </p:cNvSpPr>
          <p:nvPr/>
        </p:nvSpPr>
        <p:spPr bwMode="auto">
          <a:xfrm>
            <a:off x="3200400" y="5405438"/>
            <a:ext cx="2286000" cy="369332"/>
          </a:xfrm>
          <a:prstGeom prst="rect">
            <a:avLst/>
          </a:prstGeom>
          <a:noFill/>
          <a:ln w="9525">
            <a:noFill/>
            <a:miter lim="800000"/>
            <a:headEnd/>
            <a:tailEnd/>
          </a:ln>
          <a:effectLst/>
        </p:spPr>
        <p:txBody>
          <a:bodyPr wrap="square">
            <a:spAutoFit/>
          </a:bodyPr>
          <a:lstStyle/>
          <a:p>
            <a:pPr algn="r"/>
            <a:r>
              <a:rPr lang="id-ID" b="1" dirty="0" smtClean="0"/>
              <a:t>Di atas Rp 500 juta</a:t>
            </a:r>
            <a:endParaRPr lang="en-US" b="1" dirty="0"/>
          </a:p>
        </p:txBody>
      </p:sp>
      <p:sp>
        <p:nvSpPr>
          <p:cNvPr id="31" name="AutoShape 34"/>
          <p:cNvSpPr>
            <a:spLocks noChangeArrowheads="1"/>
          </p:cNvSpPr>
          <p:nvPr/>
        </p:nvSpPr>
        <p:spPr bwMode="gray">
          <a:xfrm>
            <a:off x="6172200" y="1676400"/>
            <a:ext cx="2286000" cy="1905000"/>
          </a:xfrm>
          <a:prstGeom prst="wedgeRoundRectCallout">
            <a:avLst>
              <a:gd name="adj1" fmla="val -79759"/>
              <a:gd name="adj2" fmla="val -62421"/>
              <a:gd name="adj3" fmla="val 16667"/>
            </a:avLst>
          </a:prstGeom>
          <a:solidFill>
            <a:srgbClr val="DDDDDD"/>
          </a:solidFill>
          <a:ln w="38100" algn="ctr">
            <a:solidFill>
              <a:srgbClr val="808080"/>
            </a:solidFill>
            <a:miter lim="800000"/>
            <a:headEnd/>
            <a:tailEnd/>
          </a:ln>
          <a:effectLst/>
        </p:spPr>
        <p:txBody>
          <a:bodyPr anchor="ctr"/>
          <a:lstStyle/>
          <a:p>
            <a:pPr algn="ctr"/>
            <a:r>
              <a:rPr lang="id-ID" sz="2000" b="1" dirty="0" smtClean="0">
                <a:solidFill>
                  <a:srgbClr val="000000"/>
                </a:solidFill>
                <a:effectLst>
                  <a:outerShdw blurRad="38100" dist="38100" dir="2700000" algn="tl">
                    <a:srgbClr val="000000">
                      <a:alpha val="43137"/>
                    </a:srgbClr>
                  </a:outerShdw>
                </a:effectLst>
              </a:rPr>
              <a:t>Sesuai </a:t>
            </a:r>
          </a:p>
          <a:p>
            <a:pPr algn="ctr"/>
            <a:r>
              <a:rPr lang="id-ID" sz="2000" b="1" dirty="0" smtClean="0">
                <a:solidFill>
                  <a:srgbClr val="000000"/>
                </a:solidFill>
                <a:effectLst>
                  <a:outerShdw blurRad="38100" dist="38100" dir="2700000" algn="tl">
                    <a:srgbClr val="000000">
                      <a:alpha val="43137"/>
                    </a:srgbClr>
                  </a:outerShdw>
                </a:effectLst>
              </a:rPr>
              <a:t>Pasal 17 ayat (1) huruf a</a:t>
            </a:r>
          </a:p>
          <a:p>
            <a:pPr algn="ctr"/>
            <a:r>
              <a:rPr lang="id-ID" sz="2000" b="1" dirty="0" smtClean="0">
                <a:solidFill>
                  <a:srgbClr val="000000"/>
                </a:solidFill>
                <a:effectLst>
                  <a:outerShdw blurRad="38100" dist="38100" dir="2700000" algn="tl">
                    <a:srgbClr val="000000">
                      <a:alpha val="43137"/>
                    </a:srgbClr>
                  </a:outerShdw>
                </a:effectLst>
              </a:rPr>
              <a:t>UU PPh</a:t>
            </a:r>
            <a:endParaRPr lang="en-US" sz="2000" b="1" dirty="0">
              <a:solidFill>
                <a:srgbClr val="000000"/>
              </a:solidFill>
              <a:effectLst>
                <a:outerShdw blurRad="38100" dist="38100" dir="2700000" algn="tl">
                  <a:srgbClr val="000000">
                    <a:alpha val="43137"/>
                  </a:srgbClr>
                </a:outerShdw>
              </a:effectLst>
            </a:endParaRPr>
          </a:p>
        </p:txBody>
      </p:sp>
      <p:sp>
        <p:nvSpPr>
          <p:cNvPr id="32" name="Rounded Rectangle 31"/>
          <p:cNvSpPr/>
          <p:nvPr/>
        </p:nvSpPr>
        <p:spPr>
          <a:xfrm>
            <a:off x="3048000" y="381000"/>
            <a:ext cx="2819400" cy="609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solidFill>
                  <a:schemeClr val="tx1"/>
                </a:solidFill>
              </a:rPr>
              <a:t>Tarif</a:t>
            </a:r>
            <a:endParaRPr lang="id-ID" sz="32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5"/>
          <p:cNvSpPr txBox="1">
            <a:spLocks noChangeArrowheads="1"/>
          </p:cNvSpPr>
          <p:nvPr/>
        </p:nvSpPr>
        <p:spPr bwMode="auto">
          <a:xfrm>
            <a:off x="915866" y="1593851"/>
            <a:ext cx="3522785" cy="486287"/>
          </a:xfrm>
          <a:prstGeom prst="rect">
            <a:avLst/>
          </a:prstGeom>
          <a:solidFill>
            <a:srgbClr val="92D050"/>
          </a:solidFill>
          <a:ln w="9525">
            <a:solidFill>
              <a:schemeClr val="tx1"/>
            </a:solidFill>
            <a:miter lim="800000"/>
            <a:headEnd/>
            <a:tailEnd/>
          </a:ln>
        </p:spPr>
        <p:txBody>
          <a:bodyPr>
            <a:spAutoFit/>
          </a:bodyPr>
          <a:lstStyle/>
          <a:p>
            <a:pPr algn="ctr">
              <a:lnSpc>
                <a:spcPct val="80000"/>
              </a:lnSpc>
              <a:spcBef>
                <a:spcPct val="50000"/>
              </a:spcBef>
            </a:pPr>
            <a:r>
              <a:rPr lang="en-US" sz="1600" dirty="0" err="1">
                <a:latin typeface="Tahoma" pitchFamily="34" charset="0"/>
              </a:rPr>
              <a:t>Upah</a:t>
            </a:r>
            <a:r>
              <a:rPr lang="en-US" sz="1600" dirty="0">
                <a:latin typeface="Tahoma" pitchFamily="34" charset="0"/>
              </a:rPr>
              <a:t>/</a:t>
            </a:r>
            <a:r>
              <a:rPr lang="en-US" sz="1600" dirty="0" err="1">
                <a:latin typeface="Tahoma" pitchFamily="34" charset="0"/>
              </a:rPr>
              <a:t>Uang</a:t>
            </a:r>
            <a:r>
              <a:rPr lang="en-US" sz="1600" dirty="0">
                <a:latin typeface="Tahoma" pitchFamily="34" charset="0"/>
              </a:rPr>
              <a:t> </a:t>
            </a:r>
            <a:r>
              <a:rPr lang="en-US" sz="1600" dirty="0" err="1">
                <a:latin typeface="Tahoma" pitchFamily="34" charset="0"/>
              </a:rPr>
              <a:t>Saku</a:t>
            </a:r>
            <a:r>
              <a:rPr lang="en-US" sz="1600" dirty="0">
                <a:latin typeface="Tahoma" pitchFamily="34" charset="0"/>
              </a:rPr>
              <a:t> </a:t>
            </a:r>
            <a:r>
              <a:rPr lang="en-US" sz="1600" dirty="0" err="1">
                <a:latin typeface="Tahoma" pitchFamily="34" charset="0"/>
              </a:rPr>
              <a:t>Harian</a:t>
            </a:r>
            <a:r>
              <a:rPr lang="en-US" sz="1600" dirty="0">
                <a:latin typeface="Tahoma" pitchFamily="34" charset="0"/>
              </a:rPr>
              <a:t>, </a:t>
            </a:r>
            <a:r>
              <a:rPr lang="en-US" sz="1600" dirty="0" err="1">
                <a:latin typeface="Tahoma" pitchFamily="34" charset="0"/>
              </a:rPr>
              <a:t>Mingguan</a:t>
            </a:r>
            <a:r>
              <a:rPr lang="en-US" sz="1600" dirty="0">
                <a:latin typeface="Tahoma" pitchFamily="34" charset="0"/>
              </a:rPr>
              <a:t>, </a:t>
            </a:r>
            <a:r>
              <a:rPr lang="en-US" sz="1600" dirty="0" err="1">
                <a:latin typeface="Tahoma" pitchFamily="34" charset="0"/>
              </a:rPr>
              <a:t>Satuan</a:t>
            </a:r>
            <a:r>
              <a:rPr lang="en-US" sz="1600" dirty="0">
                <a:latin typeface="Tahoma" pitchFamily="34" charset="0"/>
              </a:rPr>
              <a:t>, </a:t>
            </a:r>
            <a:r>
              <a:rPr lang="en-US" sz="1600" dirty="0" err="1">
                <a:latin typeface="Tahoma" pitchFamily="34" charset="0"/>
              </a:rPr>
              <a:t>Borongan</a:t>
            </a:r>
            <a:endParaRPr lang="en-US" sz="1600" dirty="0">
              <a:latin typeface="Tahoma" pitchFamily="34" charset="0"/>
            </a:endParaRPr>
          </a:p>
        </p:txBody>
      </p:sp>
      <p:sp>
        <p:nvSpPr>
          <p:cNvPr id="16388" name="Text Box 6"/>
          <p:cNvSpPr txBox="1">
            <a:spLocks noChangeArrowheads="1"/>
          </p:cNvSpPr>
          <p:nvPr/>
        </p:nvSpPr>
        <p:spPr bwMode="auto">
          <a:xfrm>
            <a:off x="5436577" y="1598613"/>
            <a:ext cx="3254620" cy="830997"/>
          </a:xfrm>
          <a:prstGeom prst="rect">
            <a:avLst/>
          </a:prstGeom>
          <a:solidFill>
            <a:srgbClr val="92D050"/>
          </a:solidFill>
          <a:ln w="9525">
            <a:solidFill>
              <a:schemeClr val="tx1"/>
            </a:solidFill>
            <a:miter lim="800000"/>
            <a:headEnd/>
            <a:tailEnd/>
          </a:ln>
        </p:spPr>
        <p:txBody>
          <a:bodyPr>
            <a:spAutoFit/>
          </a:bodyPr>
          <a:lstStyle/>
          <a:p>
            <a:pPr algn="ctr">
              <a:spcBef>
                <a:spcPct val="50000"/>
              </a:spcBef>
            </a:pPr>
            <a:r>
              <a:rPr lang="en-US" sz="1600" dirty="0" err="1">
                <a:latin typeface="Tahoma" pitchFamily="34" charset="0"/>
              </a:rPr>
              <a:t>Dibayarkan</a:t>
            </a:r>
            <a:r>
              <a:rPr lang="en-US" sz="1600" dirty="0">
                <a:latin typeface="Tahoma" pitchFamily="34" charset="0"/>
              </a:rPr>
              <a:t> </a:t>
            </a:r>
            <a:r>
              <a:rPr lang="en-US" sz="1600" dirty="0" err="1">
                <a:latin typeface="Tahoma" pitchFamily="34" charset="0"/>
              </a:rPr>
              <a:t>Bulanan</a:t>
            </a:r>
            <a:r>
              <a:rPr lang="en-US" sz="1600" dirty="0">
                <a:latin typeface="Tahoma" pitchFamily="34" charset="0"/>
              </a:rPr>
              <a:t> </a:t>
            </a:r>
            <a:r>
              <a:rPr lang="en-US" sz="1600" dirty="0" err="1">
                <a:latin typeface="Tahoma" pitchFamily="34" charset="0"/>
              </a:rPr>
              <a:t>Atau</a:t>
            </a:r>
            <a:r>
              <a:rPr lang="en-US" sz="1600" dirty="0">
                <a:latin typeface="Tahoma" pitchFamily="34" charset="0"/>
              </a:rPr>
              <a:t> </a:t>
            </a:r>
            <a:r>
              <a:rPr lang="en-US" sz="1600" dirty="0" err="1">
                <a:latin typeface="Tahoma" pitchFamily="34" charset="0"/>
              </a:rPr>
              <a:t>Jumlah</a:t>
            </a:r>
            <a:r>
              <a:rPr lang="en-US" sz="1600" dirty="0">
                <a:latin typeface="Tahoma" pitchFamily="34" charset="0"/>
              </a:rPr>
              <a:t> </a:t>
            </a:r>
            <a:r>
              <a:rPr lang="en-US" sz="1600" dirty="0" err="1">
                <a:latin typeface="Tahoma" pitchFamily="34" charset="0"/>
              </a:rPr>
              <a:t>Upah</a:t>
            </a:r>
            <a:r>
              <a:rPr lang="en-US" sz="1600" dirty="0">
                <a:latin typeface="Tahoma" pitchFamily="34" charset="0"/>
              </a:rPr>
              <a:t> </a:t>
            </a:r>
            <a:r>
              <a:rPr lang="en-US" sz="1600" dirty="0" err="1">
                <a:latin typeface="Tahoma" pitchFamily="34" charset="0"/>
              </a:rPr>
              <a:t>Kumulatif</a:t>
            </a:r>
            <a:r>
              <a:rPr lang="en-US" sz="1600" dirty="0">
                <a:latin typeface="Tahoma" pitchFamily="34" charset="0"/>
              </a:rPr>
              <a:t> </a:t>
            </a:r>
            <a:r>
              <a:rPr lang="en-US" sz="1600" dirty="0" err="1">
                <a:latin typeface="Tahoma" pitchFamily="34" charset="0"/>
              </a:rPr>
              <a:t>satu</a:t>
            </a:r>
            <a:r>
              <a:rPr lang="en-US" sz="1600" dirty="0">
                <a:latin typeface="Tahoma" pitchFamily="34" charset="0"/>
              </a:rPr>
              <a:t> </a:t>
            </a:r>
            <a:r>
              <a:rPr lang="en-US" sz="1600" dirty="0" err="1">
                <a:latin typeface="Tahoma" pitchFamily="34" charset="0"/>
              </a:rPr>
              <a:t>bulan</a:t>
            </a:r>
            <a:r>
              <a:rPr lang="en-US" sz="1600" dirty="0">
                <a:latin typeface="Tahoma" pitchFamily="34" charset="0"/>
              </a:rPr>
              <a:t> </a:t>
            </a:r>
            <a:r>
              <a:rPr lang="en-US" sz="1600" dirty="0" err="1">
                <a:latin typeface="Tahoma" pitchFamily="34" charset="0"/>
              </a:rPr>
              <a:t>melebihi</a:t>
            </a:r>
            <a:r>
              <a:rPr lang="en-US" sz="1600" dirty="0">
                <a:latin typeface="Tahoma" pitchFamily="34" charset="0"/>
              </a:rPr>
              <a:t> </a:t>
            </a:r>
            <a:r>
              <a:rPr lang="en-US" sz="1600" dirty="0" err="1">
                <a:latin typeface="Tahoma" pitchFamily="34" charset="0"/>
              </a:rPr>
              <a:t>Rp</a:t>
            </a:r>
            <a:r>
              <a:rPr lang="en-US" sz="1600" dirty="0">
                <a:latin typeface="Tahoma" pitchFamily="34" charset="0"/>
              </a:rPr>
              <a:t> </a:t>
            </a:r>
            <a:r>
              <a:rPr lang="id-ID" sz="1600" dirty="0" smtClean="0">
                <a:latin typeface="Tahoma" pitchFamily="34" charset="0"/>
              </a:rPr>
              <a:t>7</a:t>
            </a:r>
            <a:r>
              <a:rPr lang="en-US" sz="1600" dirty="0" smtClean="0">
                <a:latin typeface="Tahoma" pitchFamily="34" charset="0"/>
              </a:rPr>
              <a:t>.000.000</a:t>
            </a:r>
            <a:endParaRPr lang="en-US" sz="1600" dirty="0">
              <a:latin typeface="Tahoma" pitchFamily="34" charset="0"/>
            </a:endParaRPr>
          </a:p>
        </p:txBody>
      </p:sp>
      <p:sp>
        <p:nvSpPr>
          <p:cNvPr id="16389" name="Text Box 7"/>
          <p:cNvSpPr txBox="1">
            <a:spLocks noChangeArrowheads="1"/>
          </p:cNvSpPr>
          <p:nvPr/>
        </p:nvSpPr>
        <p:spPr bwMode="auto">
          <a:xfrm>
            <a:off x="1340805" y="2428868"/>
            <a:ext cx="2703654" cy="338554"/>
          </a:xfrm>
          <a:prstGeom prst="rect">
            <a:avLst/>
          </a:prstGeom>
          <a:solidFill>
            <a:srgbClr val="92D050"/>
          </a:solidFill>
          <a:ln w="9525">
            <a:solidFill>
              <a:schemeClr val="tx1"/>
            </a:solidFill>
            <a:miter lim="800000"/>
            <a:headEnd/>
            <a:tailEnd/>
          </a:ln>
        </p:spPr>
        <p:txBody>
          <a:bodyPr wrap="square">
            <a:spAutoFit/>
          </a:bodyPr>
          <a:lstStyle/>
          <a:p>
            <a:pPr algn="ctr">
              <a:spcBef>
                <a:spcPct val="50000"/>
              </a:spcBef>
            </a:pPr>
            <a:r>
              <a:rPr lang="en-US" sz="1600" dirty="0" err="1">
                <a:latin typeface="Tahoma" pitchFamily="34" charset="0"/>
              </a:rPr>
              <a:t>Upah</a:t>
            </a:r>
            <a:r>
              <a:rPr lang="en-US" sz="1600" dirty="0">
                <a:latin typeface="Tahoma" pitchFamily="34" charset="0"/>
              </a:rPr>
              <a:t>/</a:t>
            </a:r>
            <a:r>
              <a:rPr lang="en-US" sz="1600" dirty="0" err="1">
                <a:latin typeface="Tahoma" pitchFamily="34" charset="0"/>
              </a:rPr>
              <a:t>Uang</a:t>
            </a:r>
            <a:r>
              <a:rPr lang="en-US" sz="1600" dirty="0">
                <a:latin typeface="Tahoma" pitchFamily="34" charset="0"/>
              </a:rPr>
              <a:t> </a:t>
            </a:r>
            <a:r>
              <a:rPr lang="en-US" sz="1600" dirty="0" err="1">
                <a:latin typeface="Tahoma" pitchFamily="34" charset="0"/>
              </a:rPr>
              <a:t>Saku</a:t>
            </a:r>
            <a:r>
              <a:rPr lang="en-US" sz="1600" dirty="0">
                <a:latin typeface="Tahoma" pitchFamily="34" charset="0"/>
              </a:rPr>
              <a:t> </a:t>
            </a:r>
            <a:r>
              <a:rPr lang="en-US" sz="1600" dirty="0" err="1">
                <a:latin typeface="Tahoma" pitchFamily="34" charset="0"/>
              </a:rPr>
              <a:t>Harian</a:t>
            </a:r>
            <a:endParaRPr lang="en-US" sz="1600" dirty="0">
              <a:latin typeface="Tahoma" pitchFamily="34" charset="0"/>
            </a:endParaRPr>
          </a:p>
        </p:txBody>
      </p:sp>
      <p:sp>
        <p:nvSpPr>
          <p:cNvPr id="16390" name="Text Box 8"/>
          <p:cNvSpPr txBox="1">
            <a:spLocks noChangeArrowheads="1"/>
          </p:cNvSpPr>
          <p:nvPr/>
        </p:nvSpPr>
        <p:spPr bwMode="auto">
          <a:xfrm>
            <a:off x="351663" y="3071810"/>
            <a:ext cx="2110169" cy="338554"/>
          </a:xfrm>
          <a:prstGeom prst="rect">
            <a:avLst/>
          </a:prstGeom>
          <a:solidFill>
            <a:srgbClr val="92D050"/>
          </a:solidFill>
          <a:ln w="9525">
            <a:solidFill>
              <a:schemeClr val="tx1"/>
            </a:solidFill>
            <a:miter lim="800000"/>
            <a:headEnd/>
            <a:tailEnd/>
          </a:ln>
        </p:spPr>
        <p:txBody>
          <a:bodyPr wrap="square">
            <a:spAutoFit/>
          </a:bodyPr>
          <a:lstStyle/>
          <a:p>
            <a:pPr algn="ctr">
              <a:spcBef>
                <a:spcPct val="50000"/>
              </a:spcBef>
            </a:pPr>
            <a:r>
              <a:rPr lang="en-US" sz="1600" dirty="0">
                <a:latin typeface="Tahoma" pitchFamily="34" charset="0"/>
                <a:cs typeface="Arial" charset="0"/>
              </a:rPr>
              <a:t>≤ </a:t>
            </a:r>
            <a:r>
              <a:rPr lang="id-ID" sz="1600" dirty="0" smtClean="0">
                <a:latin typeface="Tahoma" pitchFamily="34" charset="0"/>
                <a:cs typeface="Arial" charset="0"/>
              </a:rPr>
              <a:t>200</a:t>
            </a:r>
            <a:r>
              <a:rPr lang="en-US" sz="1600" dirty="0" smtClean="0">
                <a:latin typeface="Tahoma" pitchFamily="34" charset="0"/>
                <a:cs typeface="Arial" charset="0"/>
              </a:rPr>
              <a:t>.000</a:t>
            </a:r>
            <a:endParaRPr lang="en-US" sz="1600" dirty="0">
              <a:latin typeface="Tahoma" pitchFamily="34" charset="0"/>
              <a:cs typeface="Arial" charset="0"/>
            </a:endParaRPr>
          </a:p>
        </p:txBody>
      </p:sp>
      <p:sp>
        <p:nvSpPr>
          <p:cNvPr id="16391" name="Text Box 9"/>
          <p:cNvSpPr txBox="1">
            <a:spLocks noChangeArrowheads="1"/>
          </p:cNvSpPr>
          <p:nvPr/>
        </p:nvSpPr>
        <p:spPr bwMode="auto">
          <a:xfrm>
            <a:off x="2923431" y="3071810"/>
            <a:ext cx="2208334" cy="338554"/>
          </a:xfrm>
          <a:prstGeom prst="rect">
            <a:avLst/>
          </a:prstGeom>
          <a:solidFill>
            <a:srgbClr val="92D050"/>
          </a:solidFill>
          <a:ln w="9525">
            <a:solidFill>
              <a:schemeClr val="tx1"/>
            </a:solidFill>
            <a:miter lim="800000"/>
            <a:headEnd/>
            <a:tailEnd/>
          </a:ln>
        </p:spPr>
        <p:txBody>
          <a:bodyPr>
            <a:spAutoFit/>
          </a:bodyPr>
          <a:lstStyle/>
          <a:p>
            <a:pPr algn="ctr">
              <a:spcBef>
                <a:spcPct val="50000"/>
              </a:spcBef>
            </a:pPr>
            <a:r>
              <a:rPr lang="en-US" sz="1600" dirty="0">
                <a:latin typeface="Tahoma" pitchFamily="34" charset="0"/>
              </a:rPr>
              <a:t>&gt; </a:t>
            </a:r>
            <a:r>
              <a:rPr lang="id-ID" sz="1600" dirty="0" smtClean="0">
                <a:latin typeface="Tahoma" pitchFamily="34" charset="0"/>
              </a:rPr>
              <a:t>20</a:t>
            </a:r>
            <a:r>
              <a:rPr lang="en-US" sz="1600" dirty="0" smtClean="0">
                <a:latin typeface="Tahoma" pitchFamily="34" charset="0"/>
              </a:rPr>
              <a:t>0.000</a:t>
            </a:r>
            <a:endParaRPr lang="en-US" sz="1600" dirty="0">
              <a:latin typeface="Tahoma" pitchFamily="34" charset="0"/>
            </a:endParaRPr>
          </a:p>
        </p:txBody>
      </p:sp>
      <p:sp>
        <p:nvSpPr>
          <p:cNvPr id="16392" name="Text Box 10"/>
          <p:cNvSpPr txBox="1">
            <a:spLocks noChangeArrowheads="1"/>
          </p:cNvSpPr>
          <p:nvPr/>
        </p:nvSpPr>
        <p:spPr bwMode="auto">
          <a:xfrm>
            <a:off x="351662" y="3629025"/>
            <a:ext cx="2110170" cy="338554"/>
          </a:xfrm>
          <a:prstGeom prst="rect">
            <a:avLst/>
          </a:prstGeom>
          <a:solidFill>
            <a:srgbClr val="92D050"/>
          </a:solidFill>
          <a:ln w="9525">
            <a:solidFill>
              <a:schemeClr val="tx1"/>
            </a:solidFill>
            <a:miter lim="800000"/>
            <a:headEnd/>
            <a:tailEnd/>
          </a:ln>
        </p:spPr>
        <p:txBody>
          <a:bodyPr wrap="square">
            <a:spAutoFit/>
          </a:bodyPr>
          <a:lstStyle/>
          <a:p>
            <a:pPr algn="ctr">
              <a:spcBef>
                <a:spcPct val="50000"/>
              </a:spcBef>
            </a:pPr>
            <a:r>
              <a:rPr lang="en-US" sz="1600" dirty="0" err="1">
                <a:latin typeface="Tahoma" pitchFamily="34" charset="0"/>
                <a:cs typeface="Arial" charset="0"/>
              </a:rPr>
              <a:t>Tidak</a:t>
            </a:r>
            <a:r>
              <a:rPr lang="en-US" sz="1600" dirty="0">
                <a:latin typeface="Tahoma" pitchFamily="34" charset="0"/>
                <a:cs typeface="Arial" charset="0"/>
              </a:rPr>
              <a:t> </a:t>
            </a:r>
            <a:r>
              <a:rPr lang="en-US" sz="1600" dirty="0" err="1">
                <a:latin typeface="Tahoma" pitchFamily="34" charset="0"/>
                <a:cs typeface="Arial" charset="0"/>
              </a:rPr>
              <a:t>Dipotong</a:t>
            </a:r>
            <a:endParaRPr lang="en-US" sz="1600" dirty="0">
              <a:latin typeface="Tahoma" pitchFamily="34" charset="0"/>
              <a:cs typeface="Arial" charset="0"/>
            </a:endParaRPr>
          </a:p>
        </p:txBody>
      </p:sp>
      <p:sp>
        <p:nvSpPr>
          <p:cNvPr id="16393" name="Text Box 11"/>
          <p:cNvSpPr txBox="1">
            <a:spLocks noChangeArrowheads="1"/>
          </p:cNvSpPr>
          <p:nvPr/>
        </p:nvSpPr>
        <p:spPr bwMode="auto">
          <a:xfrm>
            <a:off x="2923431" y="3643314"/>
            <a:ext cx="2195145" cy="338554"/>
          </a:xfrm>
          <a:prstGeom prst="rect">
            <a:avLst/>
          </a:prstGeom>
          <a:solidFill>
            <a:srgbClr val="92D050"/>
          </a:solidFill>
          <a:ln w="9525">
            <a:solidFill>
              <a:schemeClr val="tx1"/>
            </a:solidFill>
            <a:miter lim="800000"/>
            <a:headEnd/>
            <a:tailEnd/>
          </a:ln>
        </p:spPr>
        <p:txBody>
          <a:bodyPr wrap="square">
            <a:spAutoFit/>
          </a:bodyPr>
          <a:lstStyle/>
          <a:p>
            <a:pPr algn="ctr"/>
            <a:r>
              <a:rPr lang="en-US" sz="1600" dirty="0" err="1">
                <a:latin typeface="Tahoma" pitchFamily="34" charset="0"/>
              </a:rPr>
              <a:t>Dikurangi</a:t>
            </a:r>
            <a:r>
              <a:rPr lang="en-US" sz="1600" dirty="0">
                <a:latin typeface="Tahoma" pitchFamily="34" charset="0"/>
              </a:rPr>
              <a:t> </a:t>
            </a:r>
            <a:r>
              <a:rPr lang="id-ID" sz="1600" dirty="0" smtClean="0">
                <a:latin typeface="Tahoma" pitchFamily="34" charset="0"/>
              </a:rPr>
              <a:t>20</a:t>
            </a:r>
            <a:r>
              <a:rPr lang="en-US" sz="1600" dirty="0" smtClean="0">
                <a:latin typeface="Tahoma" pitchFamily="34" charset="0"/>
              </a:rPr>
              <a:t>0.000</a:t>
            </a:r>
            <a:endParaRPr lang="en-US" sz="1600" dirty="0">
              <a:latin typeface="Tahoma" pitchFamily="34" charset="0"/>
            </a:endParaRPr>
          </a:p>
        </p:txBody>
      </p:sp>
      <p:sp>
        <p:nvSpPr>
          <p:cNvPr id="16394" name="Text Box 12"/>
          <p:cNvSpPr txBox="1">
            <a:spLocks noChangeArrowheads="1"/>
          </p:cNvSpPr>
          <p:nvPr/>
        </p:nvSpPr>
        <p:spPr bwMode="auto">
          <a:xfrm>
            <a:off x="2923431" y="4214818"/>
            <a:ext cx="2190762" cy="406400"/>
          </a:xfrm>
          <a:prstGeom prst="rect">
            <a:avLst/>
          </a:prstGeom>
          <a:solidFill>
            <a:srgbClr val="92D050"/>
          </a:solidFill>
          <a:ln w="9525">
            <a:solidFill>
              <a:schemeClr val="tx1"/>
            </a:solidFill>
            <a:miter lim="800000"/>
            <a:headEnd/>
            <a:tailEnd/>
          </a:ln>
        </p:spPr>
        <p:txBody>
          <a:bodyPr wrap="square">
            <a:spAutoFit/>
          </a:bodyPr>
          <a:lstStyle/>
          <a:p>
            <a:pPr algn="ctr">
              <a:spcBef>
                <a:spcPct val="50000"/>
              </a:spcBef>
            </a:pPr>
            <a:r>
              <a:rPr lang="en-US" sz="2000" dirty="0">
                <a:latin typeface="Tahoma" pitchFamily="34" charset="0"/>
                <a:cs typeface="Arial" charset="0"/>
              </a:rPr>
              <a:t> </a:t>
            </a:r>
            <a:r>
              <a:rPr lang="en-US" sz="1600" dirty="0" err="1">
                <a:latin typeface="Tahoma" pitchFamily="34" charset="0"/>
                <a:cs typeface="Arial" charset="0"/>
              </a:rPr>
              <a:t>Dipotong</a:t>
            </a:r>
            <a:r>
              <a:rPr lang="en-US" sz="1600" dirty="0">
                <a:latin typeface="Tahoma" pitchFamily="34" charset="0"/>
                <a:cs typeface="Arial" charset="0"/>
              </a:rPr>
              <a:t> 5%</a:t>
            </a:r>
          </a:p>
        </p:txBody>
      </p:sp>
      <p:sp>
        <p:nvSpPr>
          <p:cNvPr id="16395" name="Text Box 13"/>
          <p:cNvSpPr txBox="1">
            <a:spLocks noChangeArrowheads="1"/>
          </p:cNvSpPr>
          <p:nvPr/>
        </p:nvSpPr>
        <p:spPr bwMode="auto">
          <a:xfrm>
            <a:off x="219777" y="5072074"/>
            <a:ext cx="4931020" cy="338554"/>
          </a:xfrm>
          <a:prstGeom prst="rect">
            <a:avLst/>
          </a:prstGeom>
          <a:solidFill>
            <a:srgbClr val="92D050"/>
          </a:solidFill>
          <a:ln w="9525">
            <a:solidFill>
              <a:schemeClr val="tx1"/>
            </a:solidFill>
            <a:miter lim="800000"/>
            <a:headEnd/>
            <a:tailEnd/>
          </a:ln>
        </p:spPr>
        <p:txBody>
          <a:bodyPr>
            <a:spAutoFit/>
          </a:bodyPr>
          <a:lstStyle/>
          <a:p>
            <a:pPr algn="ctr">
              <a:spcBef>
                <a:spcPct val="50000"/>
              </a:spcBef>
            </a:pPr>
            <a:r>
              <a:rPr lang="en-US" sz="1600" dirty="0" err="1">
                <a:latin typeface="Tahoma" pitchFamily="34" charset="0"/>
              </a:rPr>
              <a:t>Upah</a:t>
            </a:r>
            <a:r>
              <a:rPr lang="en-US" sz="1600" dirty="0">
                <a:latin typeface="Tahoma" pitchFamily="34" charset="0"/>
              </a:rPr>
              <a:t> </a:t>
            </a:r>
            <a:r>
              <a:rPr lang="en-US" sz="1600" dirty="0" err="1">
                <a:latin typeface="Tahoma" pitchFamily="34" charset="0"/>
              </a:rPr>
              <a:t>kumulatif</a:t>
            </a:r>
            <a:r>
              <a:rPr lang="en-US" sz="1600" dirty="0">
                <a:latin typeface="Tahoma" pitchFamily="34" charset="0"/>
              </a:rPr>
              <a:t> &gt; </a:t>
            </a:r>
            <a:r>
              <a:rPr lang="en-US" sz="1600" dirty="0" err="1" smtClean="0">
                <a:latin typeface="Tahoma" pitchFamily="34" charset="0"/>
              </a:rPr>
              <a:t>Rp</a:t>
            </a:r>
            <a:r>
              <a:rPr lang="id-ID" sz="1600" dirty="0" smtClean="0">
                <a:latin typeface="Tahoma" pitchFamily="34" charset="0"/>
              </a:rPr>
              <a:t>2</a:t>
            </a:r>
            <a:r>
              <a:rPr lang="en-US" sz="1600" dirty="0" smtClean="0">
                <a:latin typeface="Tahoma" pitchFamily="34" charset="0"/>
              </a:rPr>
              <a:t>,</a:t>
            </a:r>
            <a:r>
              <a:rPr lang="id-ID" sz="1600" dirty="0" smtClean="0">
                <a:latin typeface="Tahoma" pitchFamily="34" charset="0"/>
              </a:rPr>
              <a:t>025</a:t>
            </a:r>
            <a:r>
              <a:rPr lang="en-US" sz="1600" dirty="0" smtClean="0">
                <a:latin typeface="Tahoma" pitchFamily="34" charset="0"/>
              </a:rPr>
              <a:t> </a:t>
            </a:r>
            <a:r>
              <a:rPr lang="en-US" sz="1600" dirty="0" err="1">
                <a:latin typeface="Tahoma" pitchFamily="34" charset="0"/>
              </a:rPr>
              <a:t>jt</a:t>
            </a:r>
            <a:r>
              <a:rPr lang="en-US" sz="1600" dirty="0">
                <a:latin typeface="Tahoma" pitchFamily="34" charset="0"/>
              </a:rPr>
              <a:t> </a:t>
            </a:r>
            <a:r>
              <a:rPr lang="en-US" sz="1600" dirty="0" err="1">
                <a:latin typeface="Tahoma" pitchFamily="34" charset="0"/>
              </a:rPr>
              <a:t>s.d</a:t>
            </a:r>
            <a:r>
              <a:rPr lang="en-US" sz="1600" dirty="0">
                <a:latin typeface="Tahoma" pitchFamily="34" charset="0"/>
              </a:rPr>
              <a:t>. </a:t>
            </a:r>
            <a:r>
              <a:rPr lang="en-US" sz="1600" dirty="0" err="1" smtClean="0">
                <a:latin typeface="Tahoma" pitchFamily="34" charset="0"/>
              </a:rPr>
              <a:t>Rp</a:t>
            </a:r>
            <a:r>
              <a:rPr lang="id-ID" sz="1600" dirty="0" smtClean="0">
                <a:latin typeface="Tahoma" pitchFamily="34" charset="0"/>
              </a:rPr>
              <a:t>7</a:t>
            </a:r>
            <a:r>
              <a:rPr lang="en-US" sz="1600" dirty="0" smtClean="0">
                <a:latin typeface="Tahoma" pitchFamily="34" charset="0"/>
              </a:rPr>
              <a:t> </a:t>
            </a:r>
            <a:r>
              <a:rPr lang="en-US" sz="1600" dirty="0" err="1">
                <a:latin typeface="Tahoma" pitchFamily="34" charset="0"/>
              </a:rPr>
              <a:t>jt</a:t>
            </a:r>
            <a:r>
              <a:rPr lang="en-US" sz="1600" dirty="0">
                <a:latin typeface="Tahoma" pitchFamily="34" charset="0"/>
              </a:rPr>
              <a:t> </a:t>
            </a:r>
            <a:r>
              <a:rPr lang="en-US" sz="1600" dirty="0" err="1">
                <a:latin typeface="Tahoma" pitchFamily="34" charset="0"/>
              </a:rPr>
              <a:t>sebulan</a:t>
            </a:r>
            <a:endParaRPr lang="en-US" sz="1600" dirty="0">
              <a:latin typeface="Tahoma" pitchFamily="34" charset="0"/>
            </a:endParaRPr>
          </a:p>
        </p:txBody>
      </p:sp>
      <p:sp>
        <p:nvSpPr>
          <p:cNvPr id="16396" name="Text Box 14"/>
          <p:cNvSpPr txBox="1">
            <a:spLocks noChangeArrowheads="1"/>
          </p:cNvSpPr>
          <p:nvPr/>
        </p:nvSpPr>
        <p:spPr bwMode="auto">
          <a:xfrm>
            <a:off x="219777" y="5643578"/>
            <a:ext cx="4932486" cy="338554"/>
          </a:xfrm>
          <a:prstGeom prst="rect">
            <a:avLst/>
          </a:prstGeom>
          <a:solidFill>
            <a:srgbClr val="92D050"/>
          </a:solidFill>
          <a:ln w="9525">
            <a:solidFill>
              <a:schemeClr val="tx1"/>
            </a:solidFill>
            <a:miter lim="800000"/>
            <a:headEnd/>
            <a:tailEnd/>
          </a:ln>
        </p:spPr>
        <p:txBody>
          <a:bodyPr wrap="square">
            <a:spAutoFit/>
          </a:bodyPr>
          <a:lstStyle/>
          <a:p>
            <a:pPr algn="ctr">
              <a:spcBef>
                <a:spcPct val="50000"/>
              </a:spcBef>
            </a:pPr>
            <a:r>
              <a:rPr lang="en-US" sz="1600" dirty="0" err="1">
                <a:latin typeface="Tahoma" pitchFamily="34" charset="0"/>
              </a:rPr>
              <a:t>Upah</a:t>
            </a:r>
            <a:r>
              <a:rPr lang="en-US" sz="1600" dirty="0">
                <a:latin typeface="Tahoma" pitchFamily="34" charset="0"/>
              </a:rPr>
              <a:t> </a:t>
            </a:r>
            <a:r>
              <a:rPr lang="en-US" sz="1600" dirty="0" err="1">
                <a:latin typeface="Tahoma" pitchFamily="34" charset="0"/>
              </a:rPr>
              <a:t>sehari</a:t>
            </a:r>
            <a:r>
              <a:rPr lang="en-US" sz="1600" dirty="0">
                <a:latin typeface="Tahoma" pitchFamily="34" charset="0"/>
              </a:rPr>
              <a:t> </a:t>
            </a:r>
            <a:r>
              <a:rPr lang="en-US" sz="1600" dirty="0" err="1">
                <a:latin typeface="Tahoma" pitchFamily="34" charset="0"/>
              </a:rPr>
              <a:t>dikurangi</a:t>
            </a:r>
            <a:r>
              <a:rPr lang="en-US" sz="1600" dirty="0">
                <a:latin typeface="Tahoma" pitchFamily="34" charset="0"/>
              </a:rPr>
              <a:t> PTKP </a:t>
            </a:r>
            <a:r>
              <a:rPr lang="en-US" sz="1600" dirty="0" err="1">
                <a:latin typeface="Tahoma" pitchFamily="34" charset="0"/>
              </a:rPr>
              <a:t>sehari</a:t>
            </a:r>
            <a:endParaRPr lang="en-US" sz="1600" dirty="0">
              <a:latin typeface="Tahoma" pitchFamily="34" charset="0"/>
            </a:endParaRPr>
          </a:p>
        </p:txBody>
      </p:sp>
      <p:sp>
        <p:nvSpPr>
          <p:cNvPr id="16397" name="Text Box 15"/>
          <p:cNvSpPr txBox="1">
            <a:spLocks noChangeArrowheads="1"/>
          </p:cNvSpPr>
          <p:nvPr/>
        </p:nvSpPr>
        <p:spPr bwMode="auto">
          <a:xfrm>
            <a:off x="219777" y="6215082"/>
            <a:ext cx="4945708" cy="338554"/>
          </a:xfrm>
          <a:prstGeom prst="rect">
            <a:avLst/>
          </a:prstGeom>
          <a:solidFill>
            <a:srgbClr val="92D050"/>
          </a:solidFill>
          <a:ln w="9525">
            <a:solidFill>
              <a:schemeClr val="tx1"/>
            </a:solidFill>
            <a:miter lim="800000"/>
            <a:headEnd/>
            <a:tailEnd/>
          </a:ln>
        </p:spPr>
        <p:txBody>
          <a:bodyPr wrap="square">
            <a:spAutoFit/>
          </a:bodyPr>
          <a:lstStyle/>
          <a:p>
            <a:pPr algn="ctr">
              <a:spcBef>
                <a:spcPct val="50000"/>
              </a:spcBef>
            </a:pPr>
            <a:r>
              <a:rPr lang="en-US" sz="1600" dirty="0" err="1">
                <a:latin typeface="Tahoma" pitchFamily="34" charset="0"/>
              </a:rPr>
              <a:t>Tarif</a:t>
            </a:r>
            <a:r>
              <a:rPr lang="en-US" sz="1600" dirty="0">
                <a:latin typeface="Tahoma" pitchFamily="34" charset="0"/>
              </a:rPr>
              <a:t> </a:t>
            </a:r>
            <a:r>
              <a:rPr lang="en-US" sz="1600" dirty="0" err="1">
                <a:latin typeface="Tahoma" pitchFamily="34" charset="0"/>
              </a:rPr>
              <a:t>PPh</a:t>
            </a:r>
            <a:r>
              <a:rPr lang="en-US" sz="1600" dirty="0">
                <a:latin typeface="Tahoma" pitchFamily="34" charset="0"/>
              </a:rPr>
              <a:t> 21 </a:t>
            </a:r>
            <a:r>
              <a:rPr lang="en-US" sz="1600" dirty="0" smtClean="0">
                <a:latin typeface="Tahoma" pitchFamily="34" charset="0"/>
              </a:rPr>
              <a:t>= </a:t>
            </a:r>
            <a:r>
              <a:rPr lang="en-US" sz="1600" dirty="0">
                <a:latin typeface="Tahoma" pitchFamily="34" charset="0"/>
              </a:rPr>
              <a:t>5%</a:t>
            </a:r>
          </a:p>
        </p:txBody>
      </p:sp>
      <p:sp>
        <p:nvSpPr>
          <p:cNvPr id="16410" name="Text Box 36"/>
          <p:cNvSpPr txBox="1">
            <a:spLocks noChangeArrowheads="1"/>
          </p:cNvSpPr>
          <p:nvPr/>
        </p:nvSpPr>
        <p:spPr bwMode="auto">
          <a:xfrm>
            <a:off x="5561141" y="2786058"/>
            <a:ext cx="2976196" cy="338554"/>
          </a:xfrm>
          <a:prstGeom prst="rect">
            <a:avLst/>
          </a:prstGeom>
          <a:solidFill>
            <a:srgbClr val="92D050"/>
          </a:solidFill>
          <a:ln w="9525">
            <a:solidFill>
              <a:schemeClr val="tx1"/>
            </a:solidFill>
            <a:miter lim="800000"/>
            <a:headEnd/>
            <a:tailEnd/>
          </a:ln>
        </p:spPr>
        <p:txBody>
          <a:bodyPr>
            <a:spAutoFit/>
          </a:bodyPr>
          <a:lstStyle/>
          <a:p>
            <a:pPr algn="ctr">
              <a:spcBef>
                <a:spcPct val="50000"/>
              </a:spcBef>
            </a:pPr>
            <a:r>
              <a:rPr lang="en-US" sz="1600" dirty="0" err="1">
                <a:latin typeface="Tahoma" pitchFamily="34" charset="0"/>
              </a:rPr>
              <a:t>Dikali</a:t>
            </a:r>
            <a:r>
              <a:rPr lang="en-US" sz="1600" dirty="0">
                <a:latin typeface="Tahoma" pitchFamily="34" charset="0"/>
              </a:rPr>
              <a:t> 12</a:t>
            </a:r>
          </a:p>
        </p:txBody>
      </p:sp>
      <p:sp>
        <p:nvSpPr>
          <p:cNvPr id="16411" name="Text Box 37"/>
          <p:cNvSpPr txBox="1">
            <a:spLocks noChangeArrowheads="1"/>
          </p:cNvSpPr>
          <p:nvPr/>
        </p:nvSpPr>
        <p:spPr bwMode="auto">
          <a:xfrm>
            <a:off x="5561141" y="3143248"/>
            <a:ext cx="2976196" cy="338554"/>
          </a:xfrm>
          <a:prstGeom prst="rect">
            <a:avLst/>
          </a:prstGeom>
          <a:solidFill>
            <a:srgbClr val="92D050"/>
          </a:solidFill>
          <a:ln w="9525">
            <a:solidFill>
              <a:schemeClr val="tx1"/>
            </a:solidFill>
            <a:miter lim="800000"/>
            <a:headEnd/>
            <a:tailEnd/>
          </a:ln>
        </p:spPr>
        <p:txBody>
          <a:bodyPr>
            <a:spAutoFit/>
          </a:bodyPr>
          <a:lstStyle/>
          <a:p>
            <a:pPr algn="ctr">
              <a:spcBef>
                <a:spcPct val="50000"/>
              </a:spcBef>
            </a:pPr>
            <a:r>
              <a:rPr lang="en-US" sz="1600" dirty="0" err="1">
                <a:latin typeface="Tahoma" pitchFamily="34" charset="0"/>
              </a:rPr>
              <a:t>Dikurangi</a:t>
            </a:r>
            <a:r>
              <a:rPr lang="en-US" sz="1600" dirty="0">
                <a:latin typeface="Tahoma" pitchFamily="34" charset="0"/>
              </a:rPr>
              <a:t> PTKP </a:t>
            </a:r>
            <a:r>
              <a:rPr lang="en-US" sz="1600" dirty="0" err="1">
                <a:latin typeface="Tahoma" pitchFamily="34" charset="0"/>
              </a:rPr>
              <a:t>Setahun</a:t>
            </a:r>
            <a:endParaRPr lang="en-US" sz="1600" dirty="0">
              <a:latin typeface="Tahoma" pitchFamily="34" charset="0"/>
            </a:endParaRPr>
          </a:p>
        </p:txBody>
      </p:sp>
      <p:sp>
        <p:nvSpPr>
          <p:cNvPr id="16412" name="Text Box 38"/>
          <p:cNvSpPr txBox="1">
            <a:spLocks noChangeArrowheads="1"/>
          </p:cNvSpPr>
          <p:nvPr/>
        </p:nvSpPr>
        <p:spPr bwMode="auto">
          <a:xfrm>
            <a:off x="5584581" y="3716338"/>
            <a:ext cx="2976196" cy="338554"/>
          </a:xfrm>
          <a:prstGeom prst="rect">
            <a:avLst/>
          </a:prstGeom>
          <a:solidFill>
            <a:srgbClr val="92D050"/>
          </a:solidFill>
          <a:ln w="9525">
            <a:solidFill>
              <a:schemeClr val="tx1"/>
            </a:solidFill>
            <a:miter lim="800000"/>
            <a:headEnd/>
            <a:tailEnd/>
          </a:ln>
        </p:spPr>
        <p:txBody>
          <a:bodyPr>
            <a:spAutoFit/>
          </a:bodyPr>
          <a:lstStyle/>
          <a:p>
            <a:pPr algn="ctr">
              <a:spcBef>
                <a:spcPct val="50000"/>
              </a:spcBef>
            </a:pPr>
            <a:r>
              <a:rPr lang="en-US" sz="1600" dirty="0" err="1">
                <a:latin typeface="Tahoma" pitchFamily="34" charset="0"/>
              </a:rPr>
              <a:t>Penghasilan</a:t>
            </a:r>
            <a:r>
              <a:rPr lang="en-US" sz="1600" dirty="0">
                <a:latin typeface="Tahoma" pitchFamily="34" charset="0"/>
              </a:rPr>
              <a:t> </a:t>
            </a:r>
            <a:r>
              <a:rPr lang="en-US" sz="1600" dirty="0" err="1">
                <a:latin typeface="Tahoma" pitchFamily="34" charset="0"/>
              </a:rPr>
              <a:t>Kena</a:t>
            </a:r>
            <a:r>
              <a:rPr lang="en-US" sz="1600" dirty="0">
                <a:latin typeface="Tahoma" pitchFamily="34" charset="0"/>
              </a:rPr>
              <a:t> </a:t>
            </a:r>
            <a:r>
              <a:rPr lang="en-US" sz="1600" dirty="0" err="1">
                <a:latin typeface="Tahoma" pitchFamily="34" charset="0"/>
              </a:rPr>
              <a:t>Pajak</a:t>
            </a:r>
            <a:endParaRPr lang="en-US" sz="1600" dirty="0">
              <a:latin typeface="Tahoma" pitchFamily="34" charset="0"/>
            </a:endParaRPr>
          </a:p>
        </p:txBody>
      </p:sp>
      <p:sp>
        <p:nvSpPr>
          <p:cNvPr id="16413" name="Text Box 39"/>
          <p:cNvSpPr txBox="1">
            <a:spLocks noChangeArrowheads="1"/>
          </p:cNvSpPr>
          <p:nvPr/>
        </p:nvSpPr>
        <p:spPr bwMode="auto">
          <a:xfrm>
            <a:off x="5584581" y="4292600"/>
            <a:ext cx="2976196" cy="338554"/>
          </a:xfrm>
          <a:prstGeom prst="rect">
            <a:avLst/>
          </a:prstGeom>
          <a:solidFill>
            <a:srgbClr val="92D050"/>
          </a:solidFill>
          <a:ln w="9525">
            <a:solidFill>
              <a:schemeClr val="tx1"/>
            </a:solidFill>
            <a:miter lim="800000"/>
            <a:headEnd/>
            <a:tailEnd/>
          </a:ln>
        </p:spPr>
        <p:txBody>
          <a:bodyPr>
            <a:spAutoFit/>
          </a:bodyPr>
          <a:lstStyle/>
          <a:p>
            <a:pPr algn="ctr">
              <a:spcBef>
                <a:spcPct val="50000"/>
              </a:spcBef>
            </a:pPr>
            <a:r>
              <a:rPr lang="en-US" sz="1600" dirty="0" err="1">
                <a:latin typeface="Tahoma" pitchFamily="34" charset="0"/>
              </a:rPr>
              <a:t>Dikenakan</a:t>
            </a:r>
            <a:r>
              <a:rPr lang="en-US" sz="1600" dirty="0">
                <a:latin typeface="Tahoma" pitchFamily="34" charset="0"/>
              </a:rPr>
              <a:t> </a:t>
            </a:r>
            <a:r>
              <a:rPr lang="en-US" sz="1600" dirty="0" err="1">
                <a:latin typeface="Tahoma" pitchFamily="34" charset="0"/>
              </a:rPr>
              <a:t>Tarif</a:t>
            </a:r>
            <a:r>
              <a:rPr lang="en-US" sz="1600" dirty="0">
                <a:latin typeface="Tahoma" pitchFamily="34" charset="0"/>
              </a:rPr>
              <a:t> Ps 17</a:t>
            </a:r>
          </a:p>
        </p:txBody>
      </p:sp>
      <p:sp>
        <p:nvSpPr>
          <p:cNvPr id="16414" name="Text Box 40"/>
          <p:cNvSpPr txBox="1">
            <a:spLocks noChangeArrowheads="1"/>
          </p:cNvSpPr>
          <p:nvPr/>
        </p:nvSpPr>
        <p:spPr bwMode="auto">
          <a:xfrm>
            <a:off x="5561141" y="4857760"/>
            <a:ext cx="2976196" cy="338554"/>
          </a:xfrm>
          <a:prstGeom prst="rect">
            <a:avLst/>
          </a:prstGeom>
          <a:solidFill>
            <a:srgbClr val="92D050"/>
          </a:solidFill>
          <a:ln w="9525">
            <a:solidFill>
              <a:schemeClr val="tx1"/>
            </a:solidFill>
            <a:miter lim="800000"/>
            <a:headEnd/>
            <a:tailEnd/>
          </a:ln>
        </p:spPr>
        <p:txBody>
          <a:bodyPr>
            <a:spAutoFit/>
          </a:bodyPr>
          <a:lstStyle/>
          <a:p>
            <a:pPr algn="ctr">
              <a:spcBef>
                <a:spcPct val="50000"/>
              </a:spcBef>
            </a:pPr>
            <a:r>
              <a:rPr lang="en-US" sz="1600" dirty="0" err="1">
                <a:latin typeface="Tahoma" pitchFamily="34" charset="0"/>
              </a:rPr>
              <a:t>PPh</a:t>
            </a:r>
            <a:r>
              <a:rPr lang="en-US" sz="1600" dirty="0">
                <a:latin typeface="Tahoma" pitchFamily="34" charset="0"/>
              </a:rPr>
              <a:t> Ps 21 </a:t>
            </a:r>
            <a:r>
              <a:rPr lang="en-US" sz="1600" dirty="0" err="1">
                <a:latin typeface="Tahoma" pitchFamily="34" charset="0"/>
              </a:rPr>
              <a:t>Setahun</a:t>
            </a:r>
            <a:endParaRPr lang="en-US" sz="1600" dirty="0">
              <a:latin typeface="Tahoma" pitchFamily="34" charset="0"/>
            </a:endParaRPr>
          </a:p>
        </p:txBody>
      </p:sp>
      <p:sp>
        <p:nvSpPr>
          <p:cNvPr id="16415" name="Text Box 41"/>
          <p:cNvSpPr txBox="1">
            <a:spLocks noChangeArrowheads="1"/>
          </p:cNvSpPr>
          <p:nvPr/>
        </p:nvSpPr>
        <p:spPr bwMode="auto">
          <a:xfrm>
            <a:off x="5584581" y="5446713"/>
            <a:ext cx="2976196" cy="338554"/>
          </a:xfrm>
          <a:prstGeom prst="rect">
            <a:avLst/>
          </a:prstGeom>
          <a:solidFill>
            <a:srgbClr val="92D050"/>
          </a:solidFill>
          <a:ln w="9525">
            <a:solidFill>
              <a:schemeClr val="tx1"/>
            </a:solidFill>
            <a:miter lim="800000"/>
            <a:headEnd/>
            <a:tailEnd/>
          </a:ln>
        </p:spPr>
        <p:txBody>
          <a:bodyPr>
            <a:spAutoFit/>
          </a:bodyPr>
          <a:lstStyle/>
          <a:p>
            <a:pPr algn="ctr">
              <a:spcBef>
                <a:spcPct val="50000"/>
              </a:spcBef>
            </a:pPr>
            <a:r>
              <a:rPr lang="en-US" sz="1600" dirty="0" err="1">
                <a:latin typeface="Tahoma" pitchFamily="34" charset="0"/>
              </a:rPr>
              <a:t>Dibagi</a:t>
            </a:r>
            <a:r>
              <a:rPr lang="en-US" sz="1600" dirty="0">
                <a:latin typeface="Tahoma" pitchFamily="34" charset="0"/>
              </a:rPr>
              <a:t> 12</a:t>
            </a:r>
          </a:p>
        </p:txBody>
      </p:sp>
      <p:sp>
        <p:nvSpPr>
          <p:cNvPr id="16416" name="Text Box 42"/>
          <p:cNvSpPr txBox="1">
            <a:spLocks noChangeArrowheads="1"/>
          </p:cNvSpPr>
          <p:nvPr/>
        </p:nvSpPr>
        <p:spPr bwMode="auto">
          <a:xfrm>
            <a:off x="5584581" y="6021388"/>
            <a:ext cx="2976196" cy="338554"/>
          </a:xfrm>
          <a:prstGeom prst="rect">
            <a:avLst/>
          </a:prstGeom>
          <a:solidFill>
            <a:srgbClr val="92D050"/>
          </a:solidFill>
          <a:ln w="9525">
            <a:solidFill>
              <a:schemeClr val="tx1"/>
            </a:solidFill>
            <a:miter lim="800000"/>
            <a:headEnd/>
            <a:tailEnd/>
          </a:ln>
        </p:spPr>
        <p:txBody>
          <a:bodyPr>
            <a:spAutoFit/>
          </a:bodyPr>
          <a:lstStyle/>
          <a:p>
            <a:pPr algn="ctr">
              <a:spcBef>
                <a:spcPct val="50000"/>
              </a:spcBef>
            </a:pPr>
            <a:r>
              <a:rPr lang="en-US" sz="1600" dirty="0" err="1">
                <a:latin typeface="Tahoma" pitchFamily="34" charset="0"/>
              </a:rPr>
              <a:t>PPh</a:t>
            </a:r>
            <a:r>
              <a:rPr lang="en-US" sz="1600" dirty="0">
                <a:latin typeface="Tahoma" pitchFamily="34" charset="0"/>
              </a:rPr>
              <a:t> </a:t>
            </a:r>
            <a:r>
              <a:rPr lang="en-US" sz="1600" dirty="0" err="1">
                <a:latin typeface="Tahoma" pitchFamily="34" charset="0"/>
              </a:rPr>
              <a:t>Pasal</a:t>
            </a:r>
            <a:r>
              <a:rPr lang="en-US" sz="1600" dirty="0">
                <a:latin typeface="Tahoma" pitchFamily="34" charset="0"/>
              </a:rPr>
              <a:t> 21 </a:t>
            </a:r>
            <a:r>
              <a:rPr lang="en-US" sz="1600" dirty="0" err="1">
                <a:latin typeface="Tahoma" pitchFamily="34" charset="0"/>
              </a:rPr>
              <a:t>Sebulan</a:t>
            </a:r>
            <a:endParaRPr lang="en-US" sz="1600" dirty="0">
              <a:latin typeface="Tahoma" pitchFamily="34" charset="0"/>
            </a:endParaRPr>
          </a:p>
        </p:txBody>
      </p:sp>
      <p:cxnSp>
        <p:nvCxnSpPr>
          <p:cNvPr id="44" name="Straight Connector 43"/>
          <p:cNvCxnSpPr/>
          <p:nvPr/>
        </p:nvCxnSpPr>
        <p:spPr bwMode="auto">
          <a:xfrm>
            <a:off x="1670518" y="2928934"/>
            <a:ext cx="2110169"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1670518" y="4857760"/>
            <a:ext cx="2110169"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rot="5400000">
            <a:off x="3709249" y="3000433"/>
            <a:ext cx="142876"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rot="5400000">
            <a:off x="1599844" y="2999609"/>
            <a:ext cx="142082" cy="7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rot="5400000">
            <a:off x="2612950" y="2250334"/>
            <a:ext cx="357190"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9" name="Straight Connector 88"/>
          <p:cNvCxnSpPr>
            <a:stCxn id="16395" idx="2"/>
            <a:endCxn id="16396" idx="0"/>
          </p:cNvCxnSpPr>
          <p:nvPr/>
        </p:nvCxnSpPr>
        <p:spPr bwMode="auto">
          <a:xfrm rot="16200000" flipH="1">
            <a:off x="2569179" y="5526737"/>
            <a:ext cx="232950" cy="7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1" name="Straight Connector 90"/>
          <p:cNvCxnSpPr>
            <a:stCxn id="16396" idx="2"/>
            <a:endCxn id="16397" idx="0"/>
          </p:cNvCxnSpPr>
          <p:nvPr/>
        </p:nvCxnSpPr>
        <p:spPr bwMode="auto">
          <a:xfrm rot="16200000" flipH="1">
            <a:off x="2572851" y="6095302"/>
            <a:ext cx="232950" cy="661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Straight Connector 92"/>
          <p:cNvCxnSpPr/>
          <p:nvPr/>
        </p:nvCxnSpPr>
        <p:spPr bwMode="auto">
          <a:xfrm rot="5400000">
            <a:off x="3674263" y="4749870"/>
            <a:ext cx="214314"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rot="5400000">
            <a:off x="1241890" y="4429193"/>
            <a:ext cx="857256"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rot="5400000">
            <a:off x="3673530" y="3536218"/>
            <a:ext cx="214314"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p:nvPr/>
        </p:nvCxnSpPr>
        <p:spPr bwMode="auto">
          <a:xfrm rot="5400000">
            <a:off x="3673530" y="4107722"/>
            <a:ext cx="214314"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rot="5400000">
            <a:off x="1563361" y="3536218"/>
            <a:ext cx="214314"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Connector 106"/>
          <p:cNvCxnSpPr/>
          <p:nvPr/>
        </p:nvCxnSpPr>
        <p:spPr bwMode="auto">
          <a:xfrm rot="5400000">
            <a:off x="2553236" y="4964184"/>
            <a:ext cx="214314"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3" name="Straight Connector 112"/>
          <p:cNvCxnSpPr/>
          <p:nvPr/>
        </p:nvCxnSpPr>
        <p:spPr bwMode="auto">
          <a:xfrm rot="5400000">
            <a:off x="2720840" y="2856763"/>
            <a:ext cx="142876"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5" name="Straight Connector 114"/>
          <p:cNvCxnSpPr/>
          <p:nvPr/>
        </p:nvCxnSpPr>
        <p:spPr bwMode="auto">
          <a:xfrm rot="5400000">
            <a:off x="6834020" y="2606730"/>
            <a:ext cx="357190"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rot="5400000">
            <a:off x="7102554" y="4179160"/>
            <a:ext cx="214314"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rot="5400000">
            <a:off x="7103317" y="4750634"/>
            <a:ext cx="213520" cy="7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rot="5400000">
            <a:off x="7102554" y="5322168"/>
            <a:ext cx="214314"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Straight Connector 129"/>
          <p:cNvCxnSpPr/>
          <p:nvPr/>
        </p:nvCxnSpPr>
        <p:spPr bwMode="auto">
          <a:xfrm rot="5400000">
            <a:off x="7102554" y="3607656"/>
            <a:ext cx="214314"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Straight Connector 132"/>
          <p:cNvCxnSpPr/>
          <p:nvPr/>
        </p:nvCxnSpPr>
        <p:spPr bwMode="auto">
          <a:xfrm rot="5400000">
            <a:off x="7103287" y="5892878"/>
            <a:ext cx="214314" cy="146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2" name="Rounded Rectangle 41"/>
          <p:cNvSpPr/>
          <p:nvPr/>
        </p:nvSpPr>
        <p:spPr>
          <a:xfrm>
            <a:off x="2286000" y="381000"/>
            <a:ext cx="5257800" cy="838200"/>
          </a:xfrm>
          <a:prstGeom prst="roundRect">
            <a:avLst/>
          </a:prstGeom>
          <a:gradFill>
            <a:gsLst>
              <a:gs pos="0">
                <a:srgbClr val="03D4A8"/>
              </a:gs>
              <a:gs pos="25000">
                <a:srgbClr val="21D6E0"/>
              </a:gs>
              <a:gs pos="75000">
                <a:srgbClr val="0087E6"/>
              </a:gs>
              <a:gs pos="100000">
                <a:srgbClr val="005CBF"/>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PPh Pasal 21</a:t>
            </a:r>
          </a:p>
          <a:p>
            <a:pPr algn="ctr"/>
            <a:r>
              <a:rPr lang="id-ID" sz="2400" dirty="0" smtClean="0">
                <a:solidFill>
                  <a:schemeClr val="tx1"/>
                </a:solidFill>
              </a:rPr>
              <a:t>Pegawai </a:t>
            </a:r>
            <a:r>
              <a:rPr lang="en-US" sz="2400" dirty="0" smtClean="0">
                <a:solidFill>
                  <a:schemeClr val="tx1"/>
                </a:solidFill>
              </a:rPr>
              <a:t>T</a:t>
            </a:r>
            <a:r>
              <a:rPr lang="id-ID" sz="2400" dirty="0" smtClean="0">
                <a:solidFill>
                  <a:schemeClr val="tx1"/>
                </a:solidFill>
              </a:rPr>
              <a:t>idak </a:t>
            </a:r>
            <a:r>
              <a:rPr lang="en-US" sz="2400" dirty="0" smtClean="0">
                <a:solidFill>
                  <a:schemeClr val="tx1"/>
                </a:solidFill>
              </a:rPr>
              <a:t>T</a:t>
            </a:r>
            <a:r>
              <a:rPr lang="id-ID" sz="2400" dirty="0" smtClean="0">
                <a:solidFill>
                  <a:schemeClr val="tx1"/>
                </a:solidFill>
              </a:rPr>
              <a:t>etap/</a:t>
            </a:r>
            <a:r>
              <a:rPr lang="en-US" sz="2400" dirty="0" smtClean="0">
                <a:solidFill>
                  <a:schemeClr val="tx1"/>
                </a:solidFill>
              </a:rPr>
              <a:t>T</a:t>
            </a:r>
            <a:r>
              <a:rPr lang="id-ID" sz="2400" dirty="0" smtClean="0">
                <a:solidFill>
                  <a:schemeClr val="tx1"/>
                </a:solidFill>
              </a:rPr>
              <a:t>enaga </a:t>
            </a:r>
            <a:r>
              <a:rPr lang="en-US" sz="2400" dirty="0" smtClean="0">
                <a:solidFill>
                  <a:schemeClr val="tx1"/>
                </a:solidFill>
              </a:rPr>
              <a:t>K</a:t>
            </a:r>
            <a:r>
              <a:rPr lang="id-ID" sz="2400" dirty="0" smtClean="0">
                <a:solidFill>
                  <a:schemeClr val="tx1"/>
                </a:solidFill>
              </a:rPr>
              <a:t>erja </a:t>
            </a:r>
            <a:r>
              <a:rPr lang="en-US" sz="2400" dirty="0" smtClean="0">
                <a:solidFill>
                  <a:schemeClr val="tx1"/>
                </a:solidFill>
              </a:rPr>
              <a:t>L</a:t>
            </a:r>
            <a:r>
              <a:rPr lang="id-ID" sz="2400" dirty="0" smtClean="0">
                <a:solidFill>
                  <a:schemeClr val="tx1"/>
                </a:solidFill>
              </a:rPr>
              <a:t>epas</a:t>
            </a:r>
            <a:endParaRPr lang="id-ID" sz="2400" dirty="0">
              <a:solidFill>
                <a:schemeClr val="tx1"/>
              </a:solidFill>
            </a:endParaRPr>
          </a:p>
        </p:txBody>
      </p:sp>
    </p:spTree>
  </p:cSld>
  <p:clrMapOvr>
    <a:masterClrMapping/>
  </p:clrMapOvr>
  <p:transition>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73" name="Rectangle 13"/>
          <p:cNvSpPr>
            <a:spLocks noChangeArrowheads="1"/>
          </p:cNvSpPr>
          <p:nvPr/>
        </p:nvSpPr>
        <p:spPr bwMode="gray">
          <a:xfrm>
            <a:off x="304800" y="1752600"/>
            <a:ext cx="2362200" cy="685800"/>
          </a:xfrm>
          <a:prstGeom prst="rect">
            <a:avLst/>
          </a:prstGeom>
          <a:gradFill rotWithShape="1">
            <a:gsLst>
              <a:gs pos="0">
                <a:srgbClr val="68D8F2">
                  <a:gamma/>
                  <a:tint val="36471"/>
                  <a:invGamma/>
                </a:srgbClr>
              </a:gs>
              <a:gs pos="100000">
                <a:srgbClr val="68D8F2"/>
              </a:gs>
            </a:gsLst>
            <a:lin ang="0" scaled="1"/>
          </a:gradFill>
          <a:ln w="9525" algn="ctr">
            <a:noFill/>
            <a:miter lim="800000"/>
            <a:headEnd/>
            <a:tailEnd/>
          </a:ln>
          <a:effectLst>
            <a:prstShdw prst="shdw17" dist="63500" dir="5400000">
              <a:srgbClr val="68D8F2">
                <a:gamma/>
                <a:shade val="60000"/>
                <a:invGamma/>
              </a:srgbClr>
            </a:prstShdw>
          </a:effectLst>
        </p:spPr>
        <p:txBody>
          <a:bodyPr wrap="none" anchor="ctr"/>
          <a:lstStyle/>
          <a:p>
            <a:endParaRPr lang="id-ID"/>
          </a:p>
        </p:txBody>
      </p:sp>
      <p:sp>
        <p:nvSpPr>
          <p:cNvPr id="271375" name="Rectangle 15"/>
          <p:cNvSpPr>
            <a:spLocks noChangeArrowheads="1"/>
          </p:cNvSpPr>
          <p:nvPr/>
        </p:nvSpPr>
        <p:spPr bwMode="gray">
          <a:xfrm>
            <a:off x="3074670" y="1752600"/>
            <a:ext cx="2514600" cy="685800"/>
          </a:xfrm>
          <a:prstGeom prst="rect">
            <a:avLst/>
          </a:prstGeom>
          <a:gradFill rotWithShape="1">
            <a:gsLst>
              <a:gs pos="0">
                <a:srgbClr val="9EB0FE">
                  <a:gamma/>
                  <a:tint val="36471"/>
                  <a:invGamma/>
                </a:srgbClr>
              </a:gs>
              <a:gs pos="100000">
                <a:srgbClr val="9EB0FE"/>
              </a:gs>
            </a:gsLst>
            <a:lin ang="0" scaled="1"/>
          </a:gradFill>
          <a:ln w="9525" algn="ctr">
            <a:noFill/>
            <a:miter lim="800000"/>
            <a:headEnd/>
            <a:tailEnd/>
          </a:ln>
          <a:effectLst>
            <a:prstShdw prst="shdw17" dist="63500" dir="5400000">
              <a:srgbClr val="9EB0FE">
                <a:gamma/>
                <a:shade val="60000"/>
                <a:invGamma/>
              </a:srgbClr>
            </a:prstShdw>
          </a:effectLst>
        </p:spPr>
        <p:txBody>
          <a:bodyPr wrap="none" anchor="ctr"/>
          <a:lstStyle/>
          <a:p>
            <a:endParaRPr lang="id-ID"/>
          </a:p>
        </p:txBody>
      </p:sp>
      <p:sp>
        <p:nvSpPr>
          <p:cNvPr id="271398" name="Rectangle 38"/>
          <p:cNvSpPr>
            <a:spLocks noChangeArrowheads="1"/>
          </p:cNvSpPr>
          <p:nvPr/>
        </p:nvSpPr>
        <p:spPr bwMode="auto">
          <a:xfrm>
            <a:off x="381000" y="1905000"/>
            <a:ext cx="2438400" cy="366713"/>
          </a:xfrm>
          <a:prstGeom prst="rect">
            <a:avLst/>
          </a:prstGeom>
          <a:noFill/>
          <a:ln w="9525" algn="ctr">
            <a:noFill/>
            <a:miter lim="800000"/>
            <a:headEnd/>
            <a:tailEnd/>
          </a:ln>
          <a:effectLst/>
        </p:spPr>
        <p:txBody>
          <a:bodyPr wrap="square">
            <a:spAutoFit/>
          </a:bodyPr>
          <a:lstStyle/>
          <a:p>
            <a:r>
              <a:rPr lang="id-ID" b="1" dirty="0" smtClean="0">
                <a:solidFill>
                  <a:srgbClr val="000000"/>
                </a:solidFill>
              </a:rPr>
              <a:t>berkesinambungan</a:t>
            </a:r>
            <a:endParaRPr lang="en-US" b="1" dirty="0">
              <a:solidFill>
                <a:srgbClr val="000000"/>
              </a:solidFill>
            </a:endParaRPr>
          </a:p>
        </p:txBody>
      </p:sp>
      <p:sp>
        <p:nvSpPr>
          <p:cNvPr id="271399" name="Rectangle 39"/>
          <p:cNvSpPr>
            <a:spLocks noChangeArrowheads="1"/>
          </p:cNvSpPr>
          <p:nvPr/>
        </p:nvSpPr>
        <p:spPr bwMode="auto">
          <a:xfrm>
            <a:off x="3108960" y="1752600"/>
            <a:ext cx="2438400" cy="615553"/>
          </a:xfrm>
          <a:prstGeom prst="rect">
            <a:avLst/>
          </a:prstGeom>
          <a:noFill/>
          <a:ln w="9525" algn="ctr">
            <a:noFill/>
            <a:miter lim="800000"/>
            <a:headEnd/>
            <a:tailEnd/>
          </a:ln>
          <a:effectLst/>
        </p:spPr>
        <p:txBody>
          <a:bodyPr wrap="square">
            <a:spAutoFit/>
          </a:bodyPr>
          <a:lstStyle/>
          <a:p>
            <a:pPr algn="ctr"/>
            <a:r>
              <a:rPr lang="id-ID" sz="1700" b="1" dirty="0" smtClean="0">
                <a:solidFill>
                  <a:srgbClr val="000000"/>
                </a:solidFill>
              </a:rPr>
              <a:t>Berkesinambungan</a:t>
            </a:r>
          </a:p>
          <a:p>
            <a:pPr algn="ctr"/>
            <a:r>
              <a:rPr lang="id-ID" sz="1700" b="1" dirty="0" smtClean="0">
                <a:solidFill>
                  <a:srgbClr val="000000"/>
                </a:solidFill>
              </a:rPr>
              <a:t>Ex</a:t>
            </a:r>
            <a:r>
              <a:rPr lang="en-US" sz="1700" b="1" dirty="0" smtClean="0">
                <a:solidFill>
                  <a:srgbClr val="000000"/>
                </a:solidFill>
              </a:rPr>
              <a:t>c.</a:t>
            </a:r>
            <a:r>
              <a:rPr lang="id-ID" sz="1700" b="1" dirty="0" smtClean="0">
                <a:solidFill>
                  <a:srgbClr val="000000"/>
                </a:solidFill>
              </a:rPr>
              <a:t> Pasal 13 ayat (1)</a:t>
            </a:r>
            <a:endParaRPr lang="en-US" sz="1700" b="1" dirty="0">
              <a:solidFill>
                <a:srgbClr val="000000"/>
              </a:solidFill>
            </a:endParaRPr>
          </a:p>
        </p:txBody>
      </p:sp>
      <p:grpSp>
        <p:nvGrpSpPr>
          <p:cNvPr id="21" name="Group 2"/>
          <p:cNvGrpSpPr>
            <a:grpSpLocks/>
          </p:cNvGrpSpPr>
          <p:nvPr/>
        </p:nvGrpSpPr>
        <p:grpSpPr bwMode="auto">
          <a:xfrm>
            <a:off x="6172200" y="1752600"/>
            <a:ext cx="2438400" cy="685800"/>
            <a:chOff x="1776" y="1488"/>
            <a:chExt cx="2736" cy="288"/>
          </a:xfrm>
        </p:grpSpPr>
        <p:sp>
          <p:nvSpPr>
            <p:cNvPr id="22" name="Rectangle 3"/>
            <p:cNvSpPr>
              <a:spLocks noChangeArrowheads="1"/>
            </p:cNvSpPr>
            <p:nvPr/>
          </p:nvSpPr>
          <p:spPr bwMode="gray">
            <a:xfrm>
              <a:off x="1776" y="1488"/>
              <a:ext cx="2736" cy="288"/>
            </a:xfrm>
            <a:prstGeom prst="rect">
              <a:avLst/>
            </a:prstGeom>
            <a:gradFill rotWithShape="1">
              <a:gsLst>
                <a:gs pos="0">
                  <a:srgbClr val="C9AA5D"/>
                </a:gs>
                <a:gs pos="50000">
                  <a:srgbClr val="C9AA5D">
                    <a:gamma/>
                    <a:tint val="36471"/>
                    <a:invGamma/>
                  </a:srgbClr>
                </a:gs>
                <a:gs pos="100000">
                  <a:srgbClr val="C9AA5D"/>
                </a:gs>
              </a:gsLst>
              <a:lin ang="2700000" scaled="1"/>
            </a:gradFill>
            <a:ln w="9525" algn="ctr">
              <a:noFill/>
              <a:miter lim="800000"/>
              <a:headEnd/>
              <a:tailEnd/>
            </a:ln>
            <a:effectLst>
              <a:prstShdw prst="shdw17" dist="63500" dir="5400000">
                <a:srgbClr val="C9AA5D">
                  <a:gamma/>
                  <a:shade val="60000"/>
                  <a:invGamma/>
                </a:srgbClr>
              </a:prstShdw>
            </a:effectLst>
          </p:spPr>
          <p:txBody>
            <a:bodyPr wrap="none" anchor="ctr"/>
            <a:lstStyle/>
            <a:p>
              <a:endParaRPr lang="id-ID"/>
            </a:p>
          </p:txBody>
        </p:sp>
        <p:sp>
          <p:nvSpPr>
            <p:cNvPr id="24" name="Rectangle 5"/>
            <p:cNvSpPr>
              <a:spLocks noChangeArrowheads="1"/>
            </p:cNvSpPr>
            <p:nvPr/>
          </p:nvSpPr>
          <p:spPr bwMode="gray">
            <a:xfrm>
              <a:off x="1776" y="1488"/>
              <a:ext cx="2736" cy="271"/>
            </a:xfrm>
            <a:prstGeom prst="rect">
              <a:avLst/>
            </a:prstGeom>
            <a:noFill/>
            <a:ln w="9525" algn="ctr">
              <a:noFill/>
              <a:miter lim="800000"/>
              <a:headEnd/>
              <a:tailEnd/>
            </a:ln>
            <a:effectLst/>
          </p:spPr>
          <p:txBody>
            <a:bodyPr wrap="square">
              <a:spAutoFit/>
            </a:bodyPr>
            <a:lstStyle/>
            <a:p>
              <a:pPr algn="ctr"/>
              <a:r>
                <a:rPr lang="id-ID" b="1" dirty="0" smtClean="0">
                  <a:solidFill>
                    <a:srgbClr val="000000"/>
                  </a:solidFill>
                </a:rPr>
                <a:t>Tidak berkesinambungan</a:t>
              </a:r>
              <a:endParaRPr lang="en-US" b="1" dirty="0">
                <a:solidFill>
                  <a:srgbClr val="000000"/>
                </a:solidFill>
              </a:endParaRPr>
            </a:p>
          </p:txBody>
        </p:sp>
      </p:grpSp>
      <p:grpSp>
        <p:nvGrpSpPr>
          <p:cNvPr id="45" name="Group 32"/>
          <p:cNvGrpSpPr>
            <a:grpSpLocks/>
          </p:cNvGrpSpPr>
          <p:nvPr/>
        </p:nvGrpSpPr>
        <p:grpSpPr bwMode="auto">
          <a:xfrm>
            <a:off x="228600" y="2971801"/>
            <a:ext cx="2438400" cy="1828799"/>
            <a:chOff x="3696" y="1490"/>
            <a:chExt cx="1363" cy="1800"/>
          </a:xfrm>
        </p:grpSpPr>
        <p:sp>
          <p:nvSpPr>
            <p:cNvPr id="46"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id-ID"/>
            </a:p>
          </p:txBody>
        </p:sp>
        <p:sp>
          <p:nvSpPr>
            <p:cNvPr id="47"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id-ID"/>
            </a:p>
          </p:txBody>
        </p:sp>
        <p:sp>
          <p:nvSpPr>
            <p:cNvPr id="48"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id-ID"/>
            </a:p>
          </p:txBody>
        </p:sp>
        <p:sp>
          <p:nvSpPr>
            <p:cNvPr id="49"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id-ID"/>
            </a:p>
          </p:txBody>
        </p:sp>
        <p:sp>
          <p:nvSpPr>
            <p:cNvPr id="52" name="Text Box 44"/>
            <p:cNvSpPr txBox="1">
              <a:spLocks noChangeArrowheads="1"/>
            </p:cNvSpPr>
            <p:nvPr/>
          </p:nvSpPr>
          <p:spPr bwMode="gray">
            <a:xfrm>
              <a:off x="3744" y="1776"/>
              <a:ext cx="1296" cy="931"/>
            </a:xfrm>
            <a:prstGeom prst="rect">
              <a:avLst/>
            </a:prstGeom>
            <a:noFill/>
            <a:ln w="9525" algn="ctr">
              <a:noFill/>
              <a:miter lim="800000"/>
              <a:headEnd/>
              <a:tailEnd/>
            </a:ln>
            <a:effectLst/>
          </p:spPr>
          <p:txBody>
            <a:bodyPr>
              <a:spAutoFit/>
            </a:bodyPr>
            <a:lstStyle/>
            <a:p>
              <a:pPr algn="ctr"/>
              <a:r>
                <a:rPr lang="id-ID" dirty="0" smtClean="0">
                  <a:solidFill>
                    <a:srgbClr val="000000"/>
                  </a:solidFill>
                  <a:latin typeface="Arial" pitchFamily="34" charset="0"/>
                  <a:cs typeface="Arial" pitchFamily="34" charset="0"/>
                </a:rPr>
                <a:t>(50 % x Ph Bruto)</a:t>
              </a:r>
            </a:p>
            <a:p>
              <a:pPr algn="ctr"/>
              <a:r>
                <a:rPr lang="id-ID" dirty="0" smtClean="0">
                  <a:solidFill>
                    <a:srgbClr val="000000"/>
                  </a:solidFill>
                  <a:latin typeface="Arial" pitchFamily="34" charset="0"/>
                  <a:cs typeface="Arial" pitchFamily="34" charset="0"/>
                </a:rPr>
                <a:t>-</a:t>
              </a:r>
            </a:p>
            <a:p>
              <a:pPr algn="ctr"/>
              <a:r>
                <a:rPr lang="id-ID" dirty="0" smtClean="0">
                  <a:solidFill>
                    <a:srgbClr val="000000"/>
                  </a:solidFill>
                  <a:latin typeface="Arial" pitchFamily="34" charset="0"/>
                  <a:cs typeface="Arial" pitchFamily="34" charset="0"/>
                </a:rPr>
                <a:t>PTKP sebulan,</a:t>
              </a:r>
            </a:p>
            <a:p>
              <a:pPr algn="ctr"/>
              <a:r>
                <a:rPr lang="id-ID" dirty="0" smtClean="0">
                  <a:solidFill>
                    <a:srgbClr val="000000"/>
                  </a:solidFill>
                  <a:latin typeface="Arial" pitchFamily="34" charset="0"/>
                  <a:cs typeface="Arial" pitchFamily="34" charset="0"/>
                </a:rPr>
                <a:t>Dihitung secara kumulatif</a:t>
              </a:r>
              <a:endParaRPr lang="en-US" dirty="0">
                <a:latin typeface="Arial" pitchFamily="34" charset="0"/>
                <a:cs typeface="Arial" pitchFamily="34" charset="0"/>
              </a:endParaRPr>
            </a:p>
          </p:txBody>
        </p:sp>
      </p:grpSp>
      <p:grpSp>
        <p:nvGrpSpPr>
          <p:cNvPr id="58" name="Group 32"/>
          <p:cNvGrpSpPr>
            <a:grpSpLocks/>
          </p:cNvGrpSpPr>
          <p:nvPr/>
        </p:nvGrpSpPr>
        <p:grpSpPr bwMode="auto">
          <a:xfrm>
            <a:off x="3028950" y="2979421"/>
            <a:ext cx="2590800" cy="1821179"/>
            <a:chOff x="3696" y="1490"/>
            <a:chExt cx="1374" cy="1800"/>
          </a:xfrm>
        </p:grpSpPr>
        <p:sp>
          <p:nvSpPr>
            <p:cNvPr id="59"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id-ID"/>
            </a:p>
          </p:txBody>
        </p:sp>
        <p:sp>
          <p:nvSpPr>
            <p:cNvPr id="60"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id-ID"/>
            </a:p>
          </p:txBody>
        </p:sp>
        <p:sp>
          <p:nvSpPr>
            <p:cNvPr id="61"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id-ID"/>
            </a:p>
          </p:txBody>
        </p:sp>
        <p:sp>
          <p:nvSpPr>
            <p:cNvPr id="62"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id-ID"/>
            </a:p>
          </p:txBody>
        </p:sp>
        <p:sp>
          <p:nvSpPr>
            <p:cNvPr id="63" name="Text Box 44"/>
            <p:cNvSpPr txBox="1">
              <a:spLocks noChangeArrowheads="1"/>
            </p:cNvSpPr>
            <p:nvPr/>
          </p:nvSpPr>
          <p:spPr bwMode="gray">
            <a:xfrm>
              <a:off x="3774" y="1920"/>
              <a:ext cx="1296" cy="982"/>
            </a:xfrm>
            <a:prstGeom prst="rect">
              <a:avLst/>
            </a:prstGeom>
            <a:noFill/>
            <a:ln w="9525" algn="ctr">
              <a:noFill/>
              <a:miter lim="800000"/>
              <a:headEnd/>
              <a:tailEnd/>
            </a:ln>
            <a:effectLst/>
          </p:spPr>
          <p:txBody>
            <a:bodyPr>
              <a:spAutoFit/>
            </a:bodyPr>
            <a:lstStyle/>
            <a:p>
              <a:pPr algn="ctr"/>
              <a:r>
                <a:rPr lang="id-ID" dirty="0" smtClean="0">
                  <a:solidFill>
                    <a:srgbClr val="000000"/>
                  </a:solidFill>
                  <a:latin typeface="Arial" pitchFamily="34" charset="0"/>
                  <a:cs typeface="Arial" pitchFamily="34" charset="0"/>
                </a:rPr>
                <a:t>(50 % x Ph Bruto)</a:t>
              </a:r>
            </a:p>
            <a:p>
              <a:pPr algn="ctr"/>
              <a:endParaRPr lang="id-ID" dirty="0" smtClean="0">
                <a:solidFill>
                  <a:srgbClr val="000000"/>
                </a:solidFill>
                <a:latin typeface="Arial" pitchFamily="34" charset="0"/>
                <a:cs typeface="Arial" pitchFamily="34" charset="0"/>
              </a:endParaRPr>
            </a:p>
            <a:p>
              <a:pPr algn="ctr"/>
              <a:r>
                <a:rPr lang="id-ID" dirty="0" smtClean="0">
                  <a:solidFill>
                    <a:srgbClr val="000000"/>
                  </a:solidFill>
                  <a:latin typeface="Arial" pitchFamily="34" charset="0"/>
                  <a:cs typeface="Arial" pitchFamily="34" charset="0"/>
                </a:rPr>
                <a:t>Dihitung secara kumulatif</a:t>
              </a:r>
              <a:endParaRPr lang="en-US" dirty="0">
                <a:latin typeface="Arial" pitchFamily="34" charset="0"/>
                <a:cs typeface="Arial" pitchFamily="34" charset="0"/>
              </a:endParaRPr>
            </a:p>
          </p:txBody>
        </p:sp>
      </p:grpSp>
      <p:grpSp>
        <p:nvGrpSpPr>
          <p:cNvPr id="64" name="Group 32"/>
          <p:cNvGrpSpPr>
            <a:grpSpLocks/>
          </p:cNvGrpSpPr>
          <p:nvPr/>
        </p:nvGrpSpPr>
        <p:grpSpPr bwMode="auto">
          <a:xfrm>
            <a:off x="6172200" y="2975611"/>
            <a:ext cx="2438400" cy="1748790"/>
            <a:chOff x="3696" y="1490"/>
            <a:chExt cx="1374" cy="1800"/>
          </a:xfrm>
        </p:grpSpPr>
        <p:sp>
          <p:nvSpPr>
            <p:cNvPr id="65"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id-ID"/>
            </a:p>
          </p:txBody>
        </p:sp>
        <p:sp>
          <p:nvSpPr>
            <p:cNvPr id="66"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id-ID"/>
            </a:p>
          </p:txBody>
        </p:sp>
        <p:sp>
          <p:nvSpPr>
            <p:cNvPr id="67"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id-ID"/>
            </a:p>
          </p:txBody>
        </p:sp>
        <p:sp>
          <p:nvSpPr>
            <p:cNvPr id="68"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id-ID"/>
            </a:p>
          </p:txBody>
        </p:sp>
        <p:sp>
          <p:nvSpPr>
            <p:cNvPr id="69" name="Text Box 44"/>
            <p:cNvSpPr txBox="1">
              <a:spLocks noChangeArrowheads="1"/>
            </p:cNvSpPr>
            <p:nvPr/>
          </p:nvSpPr>
          <p:spPr bwMode="gray">
            <a:xfrm>
              <a:off x="3774" y="2172"/>
              <a:ext cx="1296" cy="302"/>
            </a:xfrm>
            <a:prstGeom prst="rect">
              <a:avLst/>
            </a:prstGeom>
            <a:noFill/>
            <a:ln w="9525" algn="ctr">
              <a:noFill/>
              <a:miter lim="800000"/>
              <a:headEnd/>
              <a:tailEnd/>
            </a:ln>
            <a:effectLst/>
          </p:spPr>
          <p:txBody>
            <a:bodyPr>
              <a:spAutoFit/>
            </a:bodyPr>
            <a:lstStyle/>
            <a:p>
              <a:pPr algn="ctr"/>
              <a:r>
                <a:rPr lang="id-ID" dirty="0" smtClean="0">
                  <a:solidFill>
                    <a:srgbClr val="000000"/>
                  </a:solidFill>
                  <a:latin typeface="Arial" pitchFamily="34" charset="0"/>
                  <a:cs typeface="Arial" pitchFamily="34" charset="0"/>
                </a:rPr>
                <a:t>(50 % x Ph Bruto)</a:t>
              </a:r>
            </a:p>
          </p:txBody>
        </p:sp>
      </p:grpSp>
      <p:grpSp>
        <p:nvGrpSpPr>
          <p:cNvPr id="71" name="Group 18"/>
          <p:cNvGrpSpPr>
            <a:grpSpLocks/>
          </p:cNvGrpSpPr>
          <p:nvPr/>
        </p:nvGrpSpPr>
        <p:grpSpPr bwMode="auto">
          <a:xfrm>
            <a:off x="609600" y="5334000"/>
            <a:ext cx="7848600" cy="1981200"/>
            <a:chOff x="2208" y="1490"/>
            <a:chExt cx="1363" cy="3138"/>
          </a:xfrm>
        </p:grpSpPr>
        <p:sp>
          <p:nvSpPr>
            <p:cNvPr id="72"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id-ID"/>
            </a:p>
          </p:txBody>
        </p:sp>
        <p:sp>
          <p:nvSpPr>
            <p:cNvPr id="73"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id-ID"/>
            </a:p>
          </p:txBody>
        </p:sp>
        <p:sp>
          <p:nvSpPr>
            <p:cNvPr id="74"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id-ID"/>
            </a:p>
          </p:txBody>
        </p:sp>
        <p:sp>
          <p:nvSpPr>
            <p:cNvPr id="75"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id-ID"/>
            </a:p>
          </p:txBody>
        </p:sp>
        <p:sp>
          <p:nvSpPr>
            <p:cNvPr id="82" name="Text Box 29"/>
            <p:cNvSpPr txBox="1">
              <a:spLocks noChangeArrowheads="1"/>
            </p:cNvSpPr>
            <p:nvPr/>
          </p:nvSpPr>
          <p:spPr bwMode="gray">
            <a:xfrm>
              <a:off x="2256" y="1776"/>
              <a:ext cx="1296" cy="2852"/>
            </a:xfrm>
            <a:prstGeom prst="rect">
              <a:avLst/>
            </a:prstGeom>
            <a:noFill/>
            <a:ln w="9525" algn="ctr">
              <a:noFill/>
              <a:miter lim="800000"/>
              <a:headEnd/>
              <a:tailEnd/>
            </a:ln>
            <a:effectLst/>
          </p:spPr>
          <p:txBody>
            <a:bodyPr>
              <a:spAutoFit/>
            </a:bodyPr>
            <a:lstStyle/>
            <a:p>
              <a:pPr algn="ctr"/>
              <a:r>
                <a:rPr lang="id-ID" sz="1600" dirty="0" smtClean="0">
                  <a:solidFill>
                    <a:srgbClr val="000000"/>
                  </a:solidFill>
                  <a:latin typeface="Verdana" pitchFamily="34" charset="0"/>
                </a:rPr>
                <a:t>Dalam hal </a:t>
              </a:r>
              <a:r>
                <a:rPr lang="en-US" sz="1600" dirty="0" err="1" smtClean="0">
                  <a:latin typeface="Tahoma" pitchFamily="34" charset="0"/>
                </a:rPr>
                <a:t>Dokter</a:t>
              </a:r>
              <a:r>
                <a:rPr lang="en-US" sz="1600" dirty="0" smtClean="0">
                  <a:latin typeface="Tahoma" pitchFamily="34" charset="0"/>
                </a:rPr>
                <a:t> Yang </a:t>
              </a:r>
              <a:r>
                <a:rPr lang="en-US" sz="1600" dirty="0" err="1" smtClean="0">
                  <a:latin typeface="Tahoma" pitchFamily="34" charset="0"/>
                </a:rPr>
                <a:t>Praktik</a:t>
              </a:r>
              <a:r>
                <a:rPr lang="en-US" sz="1600" dirty="0" smtClean="0">
                  <a:latin typeface="Tahoma" pitchFamily="34" charset="0"/>
                </a:rPr>
                <a:t> </a:t>
              </a:r>
              <a:r>
                <a:rPr lang="en-US" sz="1600" dirty="0" err="1" smtClean="0">
                  <a:latin typeface="Tahoma" pitchFamily="34" charset="0"/>
                </a:rPr>
                <a:t>di</a:t>
              </a:r>
              <a:r>
                <a:rPr lang="en-US" sz="1600" dirty="0" smtClean="0">
                  <a:latin typeface="Tahoma" pitchFamily="34" charset="0"/>
                </a:rPr>
                <a:t> RS/</a:t>
              </a:r>
              <a:r>
                <a:rPr lang="en-US" sz="1600" dirty="0" err="1" smtClean="0">
                  <a:latin typeface="Tahoma" pitchFamily="34" charset="0"/>
                </a:rPr>
                <a:t>Klinik</a:t>
              </a:r>
              <a:r>
                <a:rPr lang="en-US" sz="1600" dirty="0" smtClean="0">
                  <a:latin typeface="Tahoma" pitchFamily="34" charset="0"/>
                </a:rPr>
                <a:t> </a:t>
              </a:r>
              <a:r>
                <a:rPr lang="en-US" sz="1600" dirty="0" err="1" smtClean="0">
                  <a:latin typeface="Tahoma" pitchFamily="34" charset="0"/>
                </a:rPr>
                <a:t>Jumlah</a:t>
              </a:r>
              <a:r>
                <a:rPr lang="en-US" sz="1600" dirty="0" smtClean="0">
                  <a:latin typeface="Tahoma" pitchFamily="34" charset="0"/>
                </a:rPr>
                <a:t> </a:t>
              </a:r>
              <a:r>
                <a:rPr lang="en-US" sz="1600" dirty="0" err="1" smtClean="0">
                  <a:latin typeface="Tahoma" pitchFamily="34" charset="0"/>
                </a:rPr>
                <a:t>Penghasilan</a:t>
              </a:r>
              <a:r>
                <a:rPr lang="en-US" sz="1600" dirty="0" smtClean="0">
                  <a:latin typeface="Tahoma" pitchFamily="34" charset="0"/>
                </a:rPr>
                <a:t> </a:t>
              </a:r>
              <a:r>
                <a:rPr lang="en-US" sz="1600" dirty="0" err="1" smtClean="0">
                  <a:latin typeface="Tahoma" pitchFamily="34" charset="0"/>
                </a:rPr>
                <a:t>Bruto</a:t>
              </a:r>
              <a:r>
                <a:rPr lang="en-US" sz="1600" dirty="0" smtClean="0">
                  <a:latin typeface="Tahoma" pitchFamily="34" charset="0"/>
                </a:rPr>
                <a:t> </a:t>
              </a:r>
              <a:r>
                <a:rPr lang="en-US" sz="1600" dirty="0" err="1" smtClean="0">
                  <a:latin typeface="Tahoma" pitchFamily="34" charset="0"/>
                </a:rPr>
                <a:t>adalah</a:t>
              </a:r>
              <a:endParaRPr lang="en-US" sz="1600" dirty="0" smtClean="0">
                <a:latin typeface="Tahoma" pitchFamily="34" charset="0"/>
              </a:endParaRPr>
            </a:p>
            <a:p>
              <a:pPr algn="ctr"/>
              <a:r>
                <a:rPr lang="en-US" sz="1600" dirty="0" err="1" smtClean="0">
                  <a:latin typeface="Tahoma" pitchFamily="34" charset="0"/>
                </a:rPr>
                <a:t>Sebesar</a:t>
              </a:r>
              <a:r>
                <a:rPr lang="en-US" sz="1600" dirty="0" smtClean="0">
                  <a:latin typeface="Tahoma" pitchFamily="34" charset="0"/>
                </a:rPr>
                <a:t> </a:t>
              </a:r>
              <a:r>
                <a:rPr lang="en-US" sz="1600" dirty="0" err="1" smtClean="0">
                  <a:latin typeface="Tahoma" pitchFamily="34" charset="0"/>
                </a:rPr>
                <a:t>Jasa</a:t>
              </a:r>
              <a:r>
                <a:rPr lang="en-US" sz="1600" dirty="0" smtClean="0">
                  <a:latin typeface="Tahoma" pitchFamily="34" charset="0"/>
                </a:rPr>
                <a:t> </a:t>
              </a:r>
              <a:r>
                <a:rPr lang="en-US" sz="1600" dirty="0" err="1" smtClean="0">
                  <a:latin typeface="Tahoma" pitchFamily="34" charset="0"/>
                </a:rPr>
                <a:t>Dokter</a:t>
              </a:r>
              <a:r>
                <a:rPr lang="en-US" sz="1600" dirty="0" smtClean="0">
                  <a:latin typeface="Tahoma" pitchFamily="34" charset="0"/>
                </a:rPr>
                <a:t> Yang </a:t>
              </a:r>
              <a:r>
                <a:rPr lang="en-US" sz="1600" dirty="0" err="1" smtClean="0">
                  <a:latin typeface="Tahoma" pitchFamily="34" charset="0"/>
                </a:rPr>
                <a:t>Dibayarkan</a:t>
              </a:r>
              <a:r>
                <a:rPr lang="en-US" sz="1600" dirty="0" smtClean="0">
                  <a:latin typeface="Tahoma" pitchFamily="34" charset="0"/>
                </a:rPr>
                <a:t> </a:t>
              </a:r>
              <a:r>
                <a:rPr lang="en-US" sz="1600" dirty="0" err="1" smtClean="0">
                  <a:latin typeface="Tahoma" pitchFamily="34" charset="0"/>
                </a:rPr>
                <a:t>Pasien</a:t>
              </a:r>
              <a:r>
                <a:rPr lang="en-US" sz="1600" dirty="0" smtClean="0">
                  <a:latin typeface="Tahoma" pitchFamily="34" charset="0"/>
                </a:rPr>
                <a:t> </a:t>
              </a:r>
              <a:r>
                <a:rPr lang="en-US" sz="1600" dirty="0" err="1" smtClean="0">
                  <a:latin typeface="Tahoma" pitchFamily="34" charset="0"/>
                </a:rPr>
                <a:t>melalui</a:t>
              </a:r>
              <a:r>
                <a:rPr lang="en-US" sz="1600" dirty="0" smtClean="0">
                  <a:latin typeface="Tahoma" pitchFamily="34" charset="0"/>
                </a:rPr>
                <a:t> RS/</a:t>
              </a:r>
              <a:r>
                <a:rPr lang="en-US" sz="1600" dirty="0" err="1" smtClean="0">
                  <a:latin typeface="Tahoma" pitchFamily="34" charset="0"/>
                </a:rPr>
                <a:t>Klinik</a:t>
              </a:r>
              <a:r>
                <a:rPr lang="en-US" sz="1600" dirty="0" smtClean="0">
                  <a:latin typeface="Tahoma" pitchFamily="34" charset="0"/>
                </a:rPr>
                <a:t> </a:t>
              </a:r>
              <a:r>
                <a:rPr lang="en-US" sz="1600" dirty="0" err="1" smtClean="0">
                  <a:latin typeface="Tahoma" pitchFamily="34" charset="0"/>
                </a:rPr>
                <a:t>sebelum</a:t>
              </a:r>
              <a:endParaRPr lang="en-US" sz="1600" dirty="0" smtClean="0">
                <a:latin typeface="Tahoma" pitchFamily="34" charset="0"/>
              </a:endParaRPr>
            </a:p>
            <a:p>
              <a:pPr algn="ctr"/>
              <a:r>
                <a:rPr lang="en-US" sz="1600" dirty="0" err="1" smtClean="0">
                  <a:latin typeface="Tahoma" pitchFamily="34" charset="0"/>
                </a:rPr>
                <a:t>Dipotong</a:t>
              </a:r>
              <a:r>
                <a:rPr lang="en-US" sz="1600" dirty="0" smtClean="0">
                  <a:latin typeface="Tahoma" pitchFamily="34" charset="0"/>
                </a:rPr>
                <a:t> </a:t>
              </a:r>
              <a:r>
                <a:rPr lang="en-US" sz="1600" dirty="0" err="1" smtClean="0">
                  <a:latin typeface="Tahoma" pitchFamily="34" charset="0"/>
                </a:rPr>
                <a:t>Biaya-Biaya</a:t>
              </a:r>
              <a:r>
                <a:rPr lang="en-US" sz="1600" dirty="0" smtClean="0">
                  <a:latin typeface="Tahoma" pitchFamily="34" charset="0"/>
                </a:rPr>
                <a:t> </a:t>
              </a:r>
              <a:r>
                <a:rPr lang="en-US" sz="1600" dirty="0" err="1" smtClean="0">
                  <a:latin typeface="Tahoma" pitchFamily="34" charset="0"/>
                </a:rPr>
                <a:t>atau</a:t>
              </a:r>
              <a:r>
                <a:rPr lang="en-US" sz="1600" dirty="0" smtClean="0">
                  <a:latin typeface="Tahoma" pitchFamily="34" charset="0"/>
                </a:rPr>
                <a:t> </a:t>
              </a:r>
              <a:r>
                <a:rPr lang="en-US" sz="1600" dirty="0" err="1" smtClean="0">
                  <a:latin typeface="Tahoma" pitchFamily="34" charset="0"/>
                </a:rPr>
                <a:t>Bagi</a:t>
              </a:r>
              <a:r>
                <a:rPr lang="en-US" sz="1600" dirty="0" smtClean="0">
                  <a:latin typeface="Tahoma" pitchFamily="34" charset="0"/>
                </a:rPr>
                <a:t> </a:t>
              </a:r>
              <a:r>
                <a:rPr lang="en-US" sz="1600" dirty="0" err="1" smtClean="0">
                  <a:latin typeface="Tahoma" pitchFamily="34" charset="0"/>
                </a:rPr>
                <a:t>Hasil</a:t>
              </a:r>
              <a:r>
                <a:rPr lang="en-US" sz="1600" dirty="0" smtClean="0">
                  <a:latin typeface="Tahoma" pitchFamily="34" charset="0"/>
                </a:rPr>
                <a:t> RS/</a:t>
              </a:r>
              <a:r>
                <a:rPr lang="en-US" sz="1600" dirty="0" err="1" smtClean="0">
                  <a:latin typeface="Tahoma" pitchFamily="34" charset="0"/>
                </a:rPr>
                <a:t>Klinik</a:t>
              </a:r>
              <a:endParaRPr lang="en-SG" sz="1600" dirty="0" smtClean="0">
                <a:latin typeface="Tahoma" pitchFamily="34" charset="0"/>
              </a:endParaRPr>
            </a:p>
            <a:p>
              <a:r>
                <a:rPr lang="id-ID" sz="1400" dirty="0" smtClean="0">
                  <a:solidFill>
                    <a:srgbClr val="000000"/>
                  </a:solidFill>
                  <a:latin typeface="Verdana" pitchFamily="34" charset="0"/>
                </a:rPr>
                <a:t> </a:t>
              </a:r>
            </a:p>
            <a:p>
              <a:endParaRPr lang="en-US" dirty="0"/>
            </a:p>
          </p:txBody>
        </p:sp>
      </p:grpSp>
      <p:sp>
        <p:nvSpPr>
          <p:cNvPr id="84" name="Rounded Rectangle 83"/>
          <p:cNvSpPr/>
          <p:nvPr/>
        </p:nvSpPr>
        <p:spPr>
          <a:xfrm>
            <a:off x="2743200" y="457200"/>
            <a:ext cx="3352800" cy="7620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PPh Pasal 21:</a:t>
            </a:r>
          </a:p>
          <a:p>
            <a:pPr algn="ctr"/>
            <a:r>
              <a:rPr lang="id-ID" sz="2400" dirty="0" smtClean="0">
                <a:solidFill>
                  <a:schemeClr val="tx1"/>
                </a:solidFill>
              </a:rPr>
              <a:t>Bukan Pegawai</a:t>
            </a:r>
            <a:endParaRPr lang="id-ID" sz="2400" dirty="0">
              <a:solidFill>
                <a:schemeClr val="tx1"/>
              </a:solidFill>
            </a:endParaRPr>
          </a:p>
        </p:txBody>
      </p:sp>
      <p:sp>
        <p:nvSpPr>
          <p:cNvPr id="85" name="Down Arrow 84"/>
          <p:cNvSpPr/>
          <p:nvPr/>
        </p:nvSpPr>
        <p:spPr>
          <a:xfrm>
            <a:off x="1207770" y="25146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Down Arrow 85"/>
          <p:cNvSpPr/>
          <p:nvPr/>
        </p:nvSpPr>
        <p:spPr>
          <a:xfrm>
            <a:off x="3977640" y="25146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7" name="Down Arrow 86"/>
          <p:cNvSpPr/>
          <p:nvPr/>
        </p:nvSpPr>
        <p:spPr>
          <a:xfrm>
            <a:off x="7239000" y="25146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8"/>
          <p:cNvGrpSpPr>
            <a:grpSpLocks/>
          </p:cNvGrpSpPr>
          <p:nvPr/>
        </p:nvGrpSpPr>
        <p:grpSpPr bwMode="auto">
          <a:xfrm>
            <a:off x="685800" y="5562600"/>
            <a:ext cx="7848600" cy="609600"/>
            <a:chOff x="2208" y="1490"/>
            <a:chExt cx="1363" cy="1800"/>
          </a:xfrm>
        </p:grpSpPr>
        <p:sp>
          <p:nvSpPr>
            <p:cNvPr id="72"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id-ID"/>
            </a:p>
          </p:txBody>
        </p:sp>
        <p:sp>
          <p:nvSpPr>
            <p:cNvPr id="73"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id-ID"/>
            </a:p>
          </p:txBody>
        </p:sp>
        <p:sp>
          <p:nvSpPr>
            <p:cNvPr id="74"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id-ID"/>
            </a:p>
          </p:txBody>
        </p:sp>
        <p:sp>
          <p:nvSpPr>
            <p:cNvPr id="75"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id-ID"/>
            </a:p>
          </p:txBody>
        </p:sp>
        <p:sp>
          <p:nvSpPr>
            <p:cNvPr id="82" name="Text Box 29"/>
            <p:cNvSpPr txBox="1">
              <a:spLocks noChangeArrowheads="1"/>
            </p:cNvSpPr>
            <p:nvPr/>
          </p:nvSpPr>
          <p:spPr bwMode="gray">
            <a:xfrm>
              <a:off x="2256" y="1776"/>
              <a:ext cx="1296" cy="1316"/>
            </a:xfrm>
            <a:prstGeom prst="rect">
              <a:avLst/>
            </a:prstGeom>
            <a:noFill/>
            <a:ln w="9525" algn="ctr">
              <a:noFill/>
              <a:miter lim="800000"/>
              <a:headEnd/>
              <a:tailEnd/>
            </a:ln>
            <a:effectLst/>
          </p:spPr>
          <p:txBody>
            <a:bodyPr>
              <a:spAutoFit/>
            </a:bodyPr>
            <a:lstStyle/>
            <a:p>
              <a:pPr algn="ctr"/>
              <a:r>
                <a:rPr lang="id-ID" sz="1600" dirty="0" smtClean="0">
                  <a:solidFill>
                    <a:srgbClr val="000000"/>
                  </a:solidFill>
                  <a:latin typeface="Verdana" pitchFamily="34" charset="0"/>
                </a:rPr>
                <a:t>Tarif Pasal 17 atas Penghasilan Bruto</a:t>
              </a:r>
              <a:endParaRPr lang="en-SG" sz="1600" dirty="0" smtClean="0">
                <a:latin typeface="Tahoma" pitchFamily="34" charset="0"/>
              </a:endParaRPr>
            </a:p>
            <a:p>
              <a:r>
                <a:rPr lang="id-ID" sz="1400" dirty="0" smtClean="0">
                  <a:solidFill>
                    <a:srgbClr val="000000"/>
                  </a:solidFill>
                  <a:latin typeface="Verdana" pitchFamily="34" charset="0"/>
                </a:rPr>
                <a:t> </a:t>
              </a:r>
            </a:p>
            <a:p>
              <a:endParaRPr lang="en-US" dirty="0"/>
            </a:p>
          </p:txBody>
        </p:sp>
      </p:grpSp>
      <p:sp>
        <p:nvSpPr>
          <p:cNvPr id="84" name="Rounded Rectangle 83"/>
          <p:cNvSpPr/>
          <p:nvPr/>
        </p:nvSpPr>
        <p:spPr>
          <a:xfrm>
            <a:off x="2743200" y="285750"/>
            <a:ext cx="3200400" cy="7620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PPh Pasal 21:</a:t>
            </a:r>
          </a:p>
          <a:p>
            <a:pPr algn="ctr"/>
            <a:r>
              <a:rPr lang="id-ID" sz="2400" dirty="0" smtClean="0">
                <a:solidFill>
                  <a:schemeClr val="tx1"/>
                </a:solidFill>
              </a:rPr>
              <a:t>Lainnya</a:t>
            </a:r>
            <a:endParaRPr lang="id-ID" sz="2400" dirty="0">
              <a:solidFill>
                <a:schemeClr val="tx1"/>
              </a:solidFill>
            </a:endParaRPr>
          </a:p>
        </p:txBody>
      </p:sp>
      <p:sp>
        <p:nvSpPr>
          <p:cNvPr id="85" name="Down Arrow 84"/>
          <p:cNvSpPr/>
          <p:nvPr/>
        </p:nvSpPr>
        <p:spPr>
          <a:xfrm>
            <a:off x="1207770" y="25146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Down Arrow 85"/>
          <p:cNvSpPr/>
          <p:nvPr/>
        </p:nvSpPr>
        <p:spPr>
          <a:xfrm>
            <a:off x="4091940" y="249174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7" name="Down Arrow 86"/>
          <p:cNvSpPr/>
          <p:nvPr/>
        </p:nvSpPr>
        <p:spPr>
          <a:xfrm>
            <a:off x="7181850" y="249174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Chevron 39"/>
          <p:cNvSpPr/>
          <p:nvPr/>
        </p:nvSpPr>
        <p:spPr>
          <a:xfrm rot="5400000">
            <a:off x="1104900" y="4964430"/>
            <a:ext cx="6858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1" name="Chevron 40"/>
          <p:cNvSpPr/>
          <p:nvPr/>
        </p:nvSpPr>
        <p:spPr>
          <a:xfrm rot="5400000">
            <a:off x="4027170" y="4972050"/>
            <a:ext cx="6858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2" name="Chevron 41"/>
          <p:cNvSpPr/>
          <p:nvPr/>
        </p:nvSpPr>
        <p:spPr>
          <a:xfrm rot="5400000">
            <a:off x="7162800" y="4983480"/>
            <a:ext cx="6858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3" name="AutoShape 7"/>
          <p:cNvSpPr>
            <a:spLocks noChangeArrowheads="1"/>
          </p:cNvSpPr>
          <p:nvPr/>
        </p:nvSpPr>
        <p:spPr bwMode="gray">
          <a:xfrm>
            <a:off x="304800" y="1295400"/>
            <a:ext cx="2286000" cy="1143000"/>
          </a:xfrm>
          <a:prstGeom prst="roundRect">
            <a:avLst>
              <a:gd name="adj" fmla="val 16667"/>
            </a:avLst>
          </a:prstGeom>
          <a:gradFill rotWithShape="1">
            <a:gsLst>
              <a:gs pos="0">
                <a:srgbClr val="5A9686">
                  <a:gamma/>
                  <a:shade val="46275"/>
                  <a:invGamma/>
                </a:srgbClr>
              </a:gs>
              <a:gs pos="50000">
                <a:srgbClr val="5A9686"/>
              </a:gs>
              <a:gs pos="100000">
                <a:srgbClr val="5A9686">
                  <a:gamma/>
                  <a:shade val="46275"/>
                  <a:invGamma/>
                </a:srgbClr>
              </a:gs>
            </a:gsLst>
            <a:lin ang="2700000" scaled="1"/>
          </a:gradFill>
          <a:ln w="19050">
            <a:solidFill>
              <a:srgbClr val="C0C0C0"/>
            </a:solidFill>
            <a:round/>
            <a:headEnd/>
            <a:tailEnd/>
          </a:ln>
          <a:effectLst/>
        </p:spPr>
        <p:txBody>
          <a:bodyPr wrap="none" anchor="ctr"/>
          <a:lstStyle/>
          <a:p>
            <a:pPr algn="ctr"/>
            <a:r>
              <a:rPr lang="id-ID" b="1" dirty="0" smtClean="0">
                <a:solidFill>
                  <a:srgbClr val="FFFFFF"/>
                </a:solidFill>
              </a:rPr>
              <a:t>Dewan Komisaris/</a:t>
            </a:r>
          </a:p>
          <a:p>
            <a:pPr algn="ctr"/>
            <a:r>
              <a:rPr lang="id-ID" b="1" dirty="0" smtClean="0">
                <a:solidFill>
                  <a:srgbClr val="FFFFFF"/>
                </a:solidFill>
              </a:rPr>
              <a:t>Pengawas non</a:t>
            </a:r>
          </a:p>
          <a:p>
            <a:pPr algn="ctr"/>
            <a:r>
              <a:rPr lang="id-ID" b="1" dirty="0" smtClean="0">
                <a:solidFill>
                  <a:srgbClr val="FFFFFF"/>
                </a:solidFill>
              </a:rPr>
              <a:t>Pegawai tetap</a:t>
            </a:r>
            <a:endParaRPr lang="en-US" b="1" dirty="0">
              <a:solidFill>
                <a:srgbClr val="FFFFFF"/>
              </a:solidFill>
            </a:endParaRPr>
          </a:p>
        </p:txBody>
      </p:sp>
      <p:sp>
        <p:nvSpPr>
          <p:cNvPr id="44" name="AutoShape 39"/>
          <p:cNvSpPr>
            <a:spLocks noChangeArrowheads="1"/>
          </p:cNvSpPr>
          <p:nvPr/>
        </p:nvSpPr>
        <p:spPr bwMode="gray">
          <a:xfrm>
            <a:off x="3139440" y="1295400"/>
            <a:ext cx="2438400" cy="1143000"/>
          </a:xfrm>
          <a:prstGeom prst="roundRect">
            <a:avLst>
              <a:gd name="adj" fmla="val 16667"/>
            </a:avLst>
          </a:prstGeom>
          <a:gradFill rotWithShape="1">
            <a:gsLst>
              <a:gs pos="0">
                <a:srgbClr val="ABB07C">
                  <a:gamma/>
                  <a:shade val="46275"/>
                  <a:invGamma/>
                </a:srgbClr>
              </a:gs>
              <a:gs pos="50000">
                <a:srgbClr val="ABB07C"/>
              </a:gs>
              <a:gs pos="100000">
                <a:srgbClr val="ABB07C">
                  <a:gamma/>
                  <a:shade val="46275"/>
                  <a:invGamma/>
                </a:srgbClr>
              </a:gs>
            </a:gsLst>
            <a:lin ang="2700000" scaled="1"/>
          </a:gradFill>
          <a:ln w="19050">
            <a:solidFill>
              <a:srgbClr val="C0C0C0"/>
            </a:solidFill>
            <a:round/>
            <a:headEnd/>
            <a:tailEnd/>
          </a:ln>
          <a:effectLst/>
        </p:spPr>
        <p:txBody>
          <a:bodyPr wrap="none" anchor="ctr"/>
          <a:lstStyle/>
          <a:p>
            <a:r>
              <a:rPr lang="id-ID" b="1" dirty="0" smtClean="0">
                <a:solidFill>
                  <a:srgbClr val="FFFFFF"/>
                </a:solidFill>
              </a:rPr>
              <a:t>   Mantan Pegawai</a:t>
            </a:r>
            <a:endParaRPr lang="en-US" b="1" dirty="0">
              <a:solidFill>
                <a:srgbClr val="FFFFFF"/>
              </a:solidFill>
            </a:endParaRPr>
          </a:p>
        </p:txBody>
      </p:sp>
      <p:sp>
        <p:nvSpPr>
          <p:cNvPr id="45" name="AutoShape 17"/>
          <p:cNvSpPr>
            <a:spLocks noChangeArrowheads="1"/>
          </p:cNvSpPr>
          <p:nvPr/>
        </p:nvSpPr>
        <p:spPr bwMode="gray">
          <a:xfrm>
            <a:off x="6115050" y="1295400"/>
            <a:ext cx="2590800" cy="1143000"/>
          </a:xfrm>
          <a:prstGeom prst="roundRect">
            <a:avLst>
              <a:gd name="adj" fmla="val 16667"/>
            </a:avLst>
          </a:prstGeom>
          <a:gradFill rotWithShape="1">
            <a:gsLst>
              <a:gs pos="0">
                <a:srgbClr val="BFAA4F">
                  <a:gamma/>
                  <a:shade val="46275"/>
                  <a:invGamma/>
                </a:srgbClr>
              </a:gs>
              <a:gs pos="50000">
                <a:srgbClr val="BFAA4F"/>
              </a:gs>
              <a:gs pos="100000">
                <a:srgbClr val="BFAA4F">
                  <a:gamma/>
                  <a:shade val="46275"/>
                  <a:invGamma/>
                </a:srgbClr>
              </a:gs>
            </a:gsLst>
            <a:lin ang="2700000" scaled="1"/>
          </a:gradFill>
          <a:ln w="19050">
            <a:solidFill>
              <a:srgbClr val="C0C0C0"/>
            </a:solidFill>
            <a:round/>
            <a:headEnd/>
            <a:tailEnd/>
          </a:ln>
          <a:effectLst/>
        </p:spPr>
        <p:txBody>
          <a:bodyPr wrap="none" anchor="ctr"/>
          <a:lstStyle/>
          <a:p>
            <a:pPr algn="ctr"/>
            <a:r>
              <a:rPr lang="id-ID" b="1" dirty="0" smtClean="0">
                <a:solidFill>
                  <a:srgbClr val="FFFFFF"/>
                </a:solidFill>
              </a:rPr>
              <a:t>Peserta program</a:t>
            </a:r>
          </a:p>
          <a:p>
            <a:pPr algn="ctr"/>
            <a:r>
              <a:rPr lang="id-ID" b="1" dirty="0" smtClean="0">
                <a:solidFill>
                  <a:srgbClr val="FFFFFF"/>
                </a:solidFill>
              </a:rPr>
              <a:t>Pensiun yang masih</a:t>
            </a:r>
          </a:p>
          <a:p>
            <a:pPr algn="ctr"/>
            <a:r>
              <a:rPr lang="id-ID" b="1" dirty="0" smtClean="0">
                <a:solidFill>
                  <a:srgbClr val="FFFFFF"/>
                </a:solidFill>
              </a:rPr>
              <a:t>Berstatus pegawai</a:t>
            </a:r>
            <a:endParaRPr lang="en-US" b="1" dirty="0">
              <a:solidFill>
                <a:srgbClr val="FFFFFF"/>
              </a:solidFill>
            </a:endParaRPr>
          </a:p>
        </p:txBody>
      </p:sp>
      <p:grpSp>
        <p:nvGrpSpPr>
          <p:cNvPr id="37" name="Group 95"/>
          <p:cNvGrpSpPr>
            <a:grpSpLocks/>
          </p:cNvGrpSpPr>
          <p:nvPr/>
        </p:nvGrpSpPr>
        <p:grpSpPr bwMode="auto">
          <a:xfrm>
            <a:off x="247650" y="2971800"/>
            <a:ext cx="2438400" cy="1828800"/>
            <a:chOff x="720" y="1490"/>
            <a:chExt cx="1363" cy="1800"/>
          </a:xfrm>
        </p:grpSpPr>
        <p:sp>
          <p:nvSpPr>
            <p:cNvPr id="38" name="AutoShape 52"/>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id-ID"/>
            </a:p>
          </p:txBody>
        </p:sp>
        <p:sp>
          <p:nvSpPr>
            <p:cNvPr id="39" name="AutoShape 53"/>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id-ID"/>
            </a:p>
          </p:txBody>
        </p:sp>
        <p:sp>
          <p:nvSpPr>
            <p:cNvPr id="50" name="AutoShape 54"/>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id-ID"/>
            </a:p>
          </p:txBody>
        </p:sp>
        <p:sp>
          <p:nvSpPr>
            <p:cNvPr id="51" name="AutoShape 55"/>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id-ID"/>
            </a:p>
          </p:txBody>
        </p:sp>
        <p:sp>
          <p:nvSpPr>
            <p:cNvPr id="53" name="Text Box 65"/>
            <p:cNvSpPr txBox="1">
              <a:spLocks noChangeArrowheads="1"/>
            </p:cNvSpPr>
            <p:nvPr/>
          </p:nvSpPr>
          <p:spPr bwMode="gray">
            <a:xfrm>
              <a:off x="767" y="1874"/>
              <a:ext cx="1296" cy="1014"/>
            </a:xfrm>
            <a:prstGeom prst="rect">
              <a:avLst/>
            </a:prstGeom>
            <a:noFill/>
            <a:ln w="9525" algn="ctr">
              <a:noFill/>
              <a:miter lim="800000"/>
              <a:headEnd/>
              <a:tailEnd/>
            </a:ln>
            <a:effectLst/>
          </p:spPr>
          <p:txBody>
            <a:bodyPr wrap="square">
              <a:spAutoFit/>
            </a:bodyPr>
            <a:lstStyle/>
            <a:p>
              <a:pPr algn="ctr"/>
              <a:r>
                <a:rPr lang="id-ID" dirty="0" smtClean="0"/>
                <a:t>honorarium atau imbalan yang bersifat tidak teratur</a:t>
              </a:r>
              <a:endParaRPr lang="en-US" dirty="0">
                <a:latin typeface="Arial" pitchFamily="34" charset="0"/>
                <a:cs typeface="Arial" pitchFamily="34" charset="0"/>
              </a:endParaRPr>
            </a:p>
          </p:txBody>
        </p:sp>
      </p:grpSp>
      <p:grpSp>
        <p:nvGrpSpPr>
          <p:cNvPr id="70" name="Group 95"/>
          <p:cNvGrpSpPr>
            <a:grpSpLocks/>
          </p:cNvGrpSpPr>
          <p:nvPr/>
        </p:nvGrpSpPr>
        <p:grpSpPr bwMode="auto">
          <a:xfrm>
            <a:off x="3177540" y="2971800"/>
            <a:ext cx="2438400" cy="1828800"/>
            <a:chOff x="720" y="1490"/>
            <a:chExt cx="1363" cy="1800"/>
          </a:xfrm>
        </p:grpSpPr>
        <p:sp>
          <p:nvSpPr>
            <p:cNvPr id="71" name="AutoShape 52"/>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id-ID"/>
            </a:p>
          </p:txBody>
        </p:sp>
        <p:sp>
          <p:nvSpPr>
            <p:cNvPr id="76" name="AutoShape 53"/>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id-ID"/>
            </a:p>
          </p:txBody>
        </p:sp>
        <p:sp>
          <p:nvSpPr>
            <p:cNvPr id="77" name="AutoShape 54"/>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id-ID"/>
            </a:p>
          </p:txBody>
        </p:sp>
        <p:sp>
          <p:nvSpPr>
            <p:cNvPr id="78" name="AutoShape 55"/>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id-ID"/>
            </a:p>
          </p:txBody>
        </p:sp>
        <p:sp>
          <p:nvSpPr>
            <p:cNvPr id="79" name="Text Box 65"/>
            <p:cNvSpPr txBox="1">
              <a:spLocks noChangeArrowheads="1"/>
            </p:cNvSpPr>
            <p:nvPr/>
          </p:nvSpPr>
          <p:spPr bwMode="gray">
            <a:xfrm>
              <a:off x="763" y="1715"/>
              <a:ext cx="1296" cy="1454"/>
            </a:xfrm>
            <a:prstGeom prst="rect">
              <a:avLst/>
            </a:prstGeom>
            <a:noFill/>
            <a:ln w="9525" algn="ctr">
              <a:noFill/>
              <a:miter lim="800000"/>
              <a:headEnd/>
              <a:tailEnd/>
            </a:ln>
            <a:effectLst/>
          </p:spPr>
          <p:txBody>
            <a:bodyPr wrap="square">
              <a:spAutoFit/>
            </a:bodyPr>
            <a:lstStyle/>
            <a:p>
              <a:pPr algn="ctr"/>
              <a:r>
                <a:rPr lang="id-ID" dirty="0" smtClean="0"/>
                <a:t>jasa produksi, tantiem, gratifikasi, bonus atau imbalan lain yang bersifat tidak teratur</a:t>
              </a:r>
              <a:endParaRPr lang="en-US" dirty="0">
                <a:latin typeface="Arial" pitchFamily="34" charset="0"/>
                <a:cs typeface="Arial" pitchFamily="34" charset="0"/>
              </a:endParaRPr>
            </a:p>
          </p:txBody>
        </p:sp>
      </p:grpSp>
      <p:grpSp>
        <p:nvGrpSpPr>
          <p:cNvPr id="81" name="Group 95"/>
          <p:cNvGrpSpPr>
            <a:grpSpLocks/>
          </p:cNvGrpSpPr>
          <p:nvPr/>
        </p:nvGrpSpPr>
        <p:grpSpPr bwMode="auto">
          <a:xfrm>
            <a:off x="6248400" y="2971800"/>
            <a:ext cx="2438400" cy="1828800"/>
            <a:chOff x="720" y="1490"/>
            <a:chExt cx="1363" cy="1800"/>
          </a:xfrm>
        </p:grpSpPr>
        <p:sp>
          <p:nvSpPr>
            <p:cNvPr id="83" name="AutoShape 52"/>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id-ID"/>
            </a:p>
          </p:txBody>
        </p:sp>
        <p:sp>
          <p:nvSpPr>
            <p:cNvPr id="88" name="AutoShape 53"/>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id-ID"/>
            </a:p>
          </p:txBody>
        </p:sp>
        <p:sp>
          <p:nvSpPr>
            <p:cNvPr id="89" name="AutoShape 54"/>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id-ID"/>
            </a:p>
          </p:txBody>
        </p:sp>
        <p:sp>
          <p:nvSpPr>
            <p:cNvPr id="90" name="AutoShape 55"/>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id-ID"/>
            </a:p>
          </p:txBody>
        </p:sp>
        <p:sp>
          <p:nvSpPr>
            <p:cNvPr id="91" name="Text Box 65"/>
            <p:cNvSpPr txBox="1">
              <a:spLocks noChangeArrowheads="1"/>
            </p:cNvSpPr>
            <p:nvPr/>
          </p:nvSpPr>
          <p:spPr bwMode="gray">
            <a:xfrm>
              <a:off x="763" y="2090"/>
              <a:ext cx="1296" cy="636"/>
            </a:xfrm>
            <a:prstGeom prst="rect">
              <a:avLst/>
            </a:prstGeom>
            <a:noFill/>
            <a:ln w="9525" algn="ctr">
              <a:noFill/>
              <a:miter lim="800000"/>
              <a:headEnd/>
              <a:tailEnd/>
            </a:ln>
            <a:effectLst/>
          </p:spPr>
          <p:txBody>
            <a:bodyPr wrap="square">
              <a:spAutoFit/>
            </a:bodyPr>
            <a:lstStyle/>
            <a:p>
              <a:pPr algn="ctr"/>
              <a:r>
                <a:rPr lang="id-ID" dirty="0" smtClean="0"/>
                <a:t>penarikan dana pensiun</a:t>
              </a:r>
              <a:endParaRPr lang="id-ID" dirty="0" smtClean="0">
                <a:solidFill>
                  <a:srgbClr val="000000"/>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75" name="Rectangle 15"/>
          <p:cNvSpPr>
            <a:spLocks noChangeArrowheads="1"/>
          </p:cNvSpPr>
          <p:nvPr/>
        </p:nvSpPr>
        <p:spPr bwMode="gray">
          <a:xfrm>
            <a:off x="3074670" y="1752600"/>
            <a:ext cx="2514600" cy="685800"/>
          </a:xfrm>
          <a:prstGeom prst="rect">
            <a:avLst/>
          </a:prstGeom>
          <a:gradFill rotWithShape="1">
            <a:gsLst>
              <a:gs pos="0">
                <a:srgbClr val="9EB0FE">
                  <a:gamma/>
                  <a:tint val="36471"/>
                  <a:invGamma/>
                </a:srgbClr>
              </a:gs>
              <a:gs pos="100000">
                <a:srgbClr val="9EB0FE"/>
              </a:gs>
            </a:gsLst>
            <a:lin ang="0" scaled="1"/>
          </a:gradFill>
          <a:ln w="9525" algn="ctr">
            <a:noFill/>
            <a:miter lim="800000"/>
            <a:headEnd/>
            <a:tailEnd/>
          </a:ln>
          <a:effectLst>
            <a:prstShdw prst="shdw17" dist="63500" dir="5400000">
              <a:srgbClr val="9EB0FE">
                <a:gamma/>
                <a:shade val="60000"/>
                <a:invGamma/>
              </a:srgbClr>
            </a:prstShdw>
          </a:effectLst>
        </p:spPr>
        <p:txBody>
          <a:bodyPr wrap="none" anchor="ctr"/>
          <a:lstStyle/>
          <a:p>
            <a:endParaRPr lang="id-ID"/>
          </a:p>
        </p:txBody>
      </p:sp>
      <p:sp>
        <p:nvSpPr>
          <p:cNvPr id="271399" name="Rectangle 39"/>
          <p:cNvSpPr>
            <a:spLocks noChangeArrowheads="1"/>
          </p:cNvSpPr>
          <p:nvPr/>
        </p:nvSpPr>
        <p:spPr bwMode="auto">
          <a:xfrm>
            <a:off x="3108960" y="1752600"/>
            <a:ext cx="2438400" cy="646331"/>
          </a:xfrm>
          <a:prstGeom prst="rect">
            <a:avLst/>
          </a:prstGeom>
          <a:noFill/>
          <a:ln w="9525" algn="ctr">
            <a:noFill/>
            <a:miter lim="800000"/>
            <a:headEnd/>
            <a:tailEnd/>
          </a:ln>
          <a:effectLst/>
        </p:spPr>
        <p:txBody>
          <a:bodyPr wrap="square">
            <a:spAutoFit/>
          </a:bodyPr>
          <a:lstStyle/>
          <a:p>
            <a:pPr algn="ctr"/>
            <a:r>
              <a:rPr lang="id-ID" b="1" dirty="0" smtClean="0">
                <a:solidFill>
                  <a:srgbClr val="000000"/>
                </a:solidFill>
              </a:rPr>
              <a:t>Tarif Pasal 17 </a:t>
            </a:r>
          </a:p>
          <a:p>
            <a:pPr algn="ctr"/>
            <a:r>
              <a:rPr lang="id-ID" b="1" dirty="0" smtClean="0">
                <a:solidFill>
                  <a:srgbClr val="000000"/>
                </a:solidFill>
              </a:rPr>
              <a:t>UU PPh</a:t>
            </a:r>
            <a:endParaRPr lang="en-US" b="1" dirty="0">
              <a:solidFill>
                <a:srgbClr val="000000"/>
              </a:solidFill>
            </a:endParaRPr>
          </a:p>
        </p:txBody>
      </p:sp>
      <p:grpSp>
        <p:nvGrpSpPr>
          <p:cNvPr id="4" name="Group 32"/>
          <p:cNvGrpSpPr>
            <a:grpSpLocks/>
          </p:cNvGrpSpPr>
          <p:nvPr/>
        </p:nvGrpSpPr>
        <p:grpSpPr bwMode="auto">
          <a:xfrm>
            <a:off x="3048000" y="3276600"/>
            <a:ext cx="2590800" cy="1059179"/>
            <a:chOff x="3696" y="1490"/>
            <a:chExt cx="1374" cy="1800"/>
          </a:xfrm>
        </p:grpSpPr>
        <p:sp>
          <p:nvSpPr>
            <p:cNvPr id="59"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id-ID"/>
            </a:p>
          </p:txBody>
        </p:sp>
        <p:sp>
          <p:nvSpPr>
            <p:cNvPr id="60"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id-ID"/>
            </a:p>
          </p:txBody>
        </p:sp>
        <p:sp>
          <p:nvSpPr>
            <p:cNvPr id="61"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id-ID"/>
            </a:p>
          </p:txBody>
        </p:sp>
        <p:sp>
          <p:nvSpPr>
            <p:cNvPr id="62"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id-ID"/>
            </a:p>
          </p:txBody>
        </p:sp>
        <p:sp>
          <p:nvSpPr>
            <p:cNvPr id="63" name="Text Box 44"/>
            <p:cNvSpPr txBox="1">
              <a:spLocks noChangeArrowheads="1"/>
            </p:cNvSpPr>
            <p:nvPr/>
          </p:nvSpPr>
          <p:spPr bwMode="gray">
            <a:xfrm>
              <a:off x="3774" y="1920"/>
              <a:ext cx="1296" cy="365"/>
            </a:xfrm>
            <a:prstGeom prst="rect">
              <a:avLst/>
            </a:prstGeom>
            <a:noFill/>
            <a:ln w="9525" algn="ctr">
              <a:noFill/>
              <a:miter lim="800000"/>
              <a:headEnd/>
              <a:tailEnd/>
            </a:ln>
            <a:effectLst/>
          </p:spPr>
          <p:txBody>
            <a:bodyPr>
              <a:spAutoFit/>
            </a:bodyPr>
            <a:lstStyle/>
            <a:p>
              <a:pPr algn="ctr"/>
              <a:r>
                <a:rPr lang="id-ID" dirty="0" smtClean="0">
                  <a:solidFill>
                    <a:srgbClr val="000000"/>
                  </a:solidFill>
                  <a:latin typeface="Arial" pitchFamily="34" charset="0"/>
                  <a:cs typeface="Arial" pitchFamily="34" charset="0"/>
                </a:rPr>
                <a:t>Penghasilan Bruto</a:t>
              </a:r>
              <a:endParaRPr lang="en-US" dirty="0">
                <a:latin typeface="Arial" pitchFamily="34" charset="0"/>
                <a:cs typeface="Arial" pitchFamily="34" charset="0"/>
              </a:endParaRPr>
            </a:p>
          </p:txBody>
        </p:sp>
      </p:grpSp>
      <p:grpSp>
        <p:nvGrpSpPr>
          <p:cNvPr id="6" name="Group 18"/>
          <p:cNvGrpSpPr>
            <a:grpSpLocks/>
          </p:cNvGrpSpPr>
          <p:nvPr/>
        </p:nvGrpSpPr>
        <p:grpSpPr bwMode="auto">
          <a:xfrm>
            <a:off x="914400" y="5334001"/>
            <a:ext cx="7239000" cy="838199"/>
            <a:chOff x="2208" y="1490"/>
            <a:chExt cx="1363" cy="1992"/>
          </a:xfrm>
        </p:grpSpPr>
        <p:sp>
          <p:nvSpPr>
            <p:cNvPr id="72"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id-ID"/>
            </a:p>
          </p:txBody>
        </p:sp>
        <p:sp>
          <p:nvSpPr>
            <p:cNvPr id="73"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id-ID"/>
            </a:p>
          </p:txBody>
        </p:sp>
        <p:sp>
          <p:nvSpPr>
            <p:cNvPr id="74"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id-ID"/>
            </a:p>
          </p:txBody>
        </p:sp>
        <p:sp>
          <p:nvSpPr>
            <p:cNvPr id="75"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id-ID"/>
            </a:p>
          </p:txBody>
        </p:sp>
        <p:sp>
          <p:nvSpPr>
            <p:cNvPr id="82" name="Text Box 29"/>
            <p:cNvSpPr txBox="1">
              <a:spLocks noChangeArrowheads="1"/>
            </p:cNvSpPr>
            <p:nvPr/>
          </p:nvSpPr>
          <p:spPr bwMode="gray">
            <a:xfrm>
              <a:off x="2256" y="1776"/>
              <a:ext cx="1296" cy="1706"/>
            </a:xfrm>
            <a:prstGeom prst="rect">
              <a:avLst/>
            </a:prstGeom>
            <a:noFill/>
            <a:ln w="9525" algn="ctr">
              <a:noFill/>
              <a:miter lim="800000"/>
              <a:headEnd/>
              <a:tailEnd/>
            </a:ln>
            <a:effectLst/>
          </p:spPr>
          <p:txBody>
            <a:bodyPr wrap="square">
              <a:spAutoFit/>
            </a:bodyPr>
            <a:lstStyle/>
            <a:p>
              <a:pPr algn="ctr"/>
              <a:r>
                <a:rPr lang="id-ID" sz="1600" dirty="0" smtClean="0">
                  <a:solidFill>
                    <a:srgbClr val="000000"/>
                  </a:solidFill>
                  <a:latin typeface="Verdana" pitchFamily="34" charset="0"/>
                </a:rPr>
                <a:t>Penghasilan Bruto merupakan pembayaran yang bersifat utuh dan tidak dipecah</a:t>
              </a:r>
              <a:endParaRPr lang="en-SG" sz="1600" dirty="0" smtClean="0">
                <a:latin typeface="Tahoma" pitchFamily="34" charset="0"/>
              </a:endParaRPr>
            </a:p>
            <a:p>
              <a:r>
                <a:rPr lang="id-ID" sz="1400" dirty="0" smtClean="0">
                  <a:solidFill>
                    <a:srgbClr val="000000"/>
                  </a:solidFill>
                  <a:latin typeface="Verdana" pitchFamily="34" charset="0"/>
                </a:rPr>
                <a:t> </a:t>
              </a:r>
            </a:p>
            <a:p>
              <a:endParaRPr lang="en-US" dirty="0"/>
            </a:p>
          </p:txBody>
        </p:sp>
      </p:grpSp>
      <p:sp>
        <p:nvSpPr>
          <p:cNvPr id="84" name="Rounded Rectangle 83"/>
          <p:cNvSpPr/>
          <p:nvPr/>
        </p:nvSpPr>
        <p:spPr>
          <a:xfrm>
            <a:off x="2743200" y="457200"/>
            <a:ext cx="3352800" cy="7620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PPh Pasal 21:</a:t>
            </a:r>
          </a:p>
          <a:p>
            <a:pPr algn="ctr"/>
            <a:r>
              <a:rPr lang="id-ID" sz="2400" dirty="0" smtClean="0">
                <a:solidFill>
                  <a:schemeClr val="tx1"/>
                </a:solidFill>
              </a:rPr>
              <a:t>Peserta Kegiatan</a:t>
            </a:r>
            <a:endParaRPr lang="id-ID" sz="2400" dirty="0">
              <a:solidFill>
                <a:schemeClr val="tx1"/>
              </a:solidFill>
            </a:endParaRPr>
          </a:p>
        </p:txBody>
      </p:sp>
      <p:sp>
        <p:nvSpPr>
          <p:cNvPr id="86" name="Down Arrow 85"/>
          <p:cNvSpPr/>
          <p:nvPr/>
        </p:nvSpPr>
        <p:spPr>
          <a:xfrm>
            <a:off x="4038600" y="2537460"/>
            <a:ext cx="67056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Chevron 36"/>
          <p:cNvSpPr/>
          <p:nvPr/>
        </p:nvSpPr>
        <p:spPr>
          <a:xfrm rot="5400000">
            <a:off x="4156710" y="4419600"/>
            <a:ext cx="5334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8" name="Chevron 37"/>
          <p:cNvSpPr/>
          <p:nvPr/>
        </p:nvSpPr>
        <p:spPr>
          <a:xfrm rot="5400000">
            <a:off x="4156710" y="4853940"/>
            <a:ext cx="5334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305723" y="700070"/>
            <a:ext cx="1143008" cy="285752"/>
          </a:xfrm>
          <a:prstGeom prst="rect">
            <a:avLst/>
          </a:prstGeom>
          <a:solidFill>
            <a:srgbClr val="FFFF00"/>
          </a:solidFill>
          <a:ln w="9525">
            <a:solidFill>
              <a:schemeClr val="tx1"/>
            </a:solidFill>
            <a:miter lim="800000"/>
            <a:headEnd/>
            <a:tailEnd/>
          </a:ln>
        </p:spPr>
        <p:txBody>
          <a:bodyPr wrap="none" anchor="ctr"/>
          <a:lstStyle/>
          <a:p>
            <a:pPr algn="ctr"/>
            <a:r>
              <a:rPr lang="en-US" sz="1400" dirty="0">
                <a:latin typeface="Tahoma" pitchFamily="34" charset="0"/>
                <a:cs typeface="Tahoma" pitchFamily="34" charset="0"/>
              </a:rPr>
              <a:t>PEGAWAI</a:t>
            </a:r>
          </a:p>
        </p:txBody>
      </p:sp>
      <p:sp>
        <p:nvSpPr>
          <p:cNvPr id="19459" name="Rectangle 4"/>
          <p:cNvSpPr>
            <a:spLocks noChangeArrowheads="1"/>
          </p:cNvSpPr>
          <p:nvPr/>
        </p:nvSpPr>
        <p:spPr bwMode="auto">
          <a:xfrm>
            <a:off x="305722" y="4129094"/>
            <a:ext cx="1584325" cy="428628"/>
          </a:xfrm>
          <a:prstGeom prst="rect">
            <a:avLst/>
          </a:prstGeom>
          <a:solidFill>
            <a:srgbClr val="FFFF00"/>
          </a:solidFill>
          <a:ln w="9525">
            <a:solidFill>
              <a:schemeClr val="tx1"/>
            </a:solidFill>
            <a:miter lim="800000"/>
            <a:headEnd/>
            <a:tailEnd/>
          </a:ln>
        </p:spPr>
        <p:txBody>
          <a:bodyPr wrap="none" anchor="ctr"/>
          <a:lstStyle/>
          <a:p>
            <a:pPr algn="ctr"/>
            <a:r>
              <a:rPr lang="en-US" sz="1400" dirty="0">
                <a:latin typeface="Tahoma" pitchFamily="34" charset="0"/>
                <a:cs typeface="Tahoma" pitchFamily="34" charset="0"/>
              </a:rPr>
              <a:t>BUKAN </a:t>
            </a:r>
            <a:r>
              <a:rPr lang="en-US" sz="1400" dirty="0" smtClean="0">
                <a:latin typeface="Tahoma" pitchFamily="34" charset="0"/>
                <a:cs typeface="Tahoma" pitchFamily="34" charset="0"/>
              </a:rPr>
              <a:t>PEGAWAI</a:t>
            </a:r>
            <a:endParaRPr lang="en-US" sz="1400" dirty="0">
              <a:latin typeface="Tahoma" pitchFamily="34" charset="0"/>
              <a:cs typeface="Tahoma" pitchFamily="34" charset="0"/>
            </a:endParaRPr>
          </a:p>
        </p:txBody>
      </p:sp>
      <p:sp>
        <p:nvSpPr>
          <p:cNvPr id="19460" name="Rectangle 5"/>
          <p:cNvSpPr>
            <a:spLocks noChangeArrowheads="1"/>
          </p:cNvSpPr>
          <p:nvPr/>
        </p:nvSpPr>
        <p:spPr bwMode="auto">
          <a:xfrm>
            <a:off x="2305986" y="4772036"/>
            <a:ext cx="2428892" cy="357190"/>
          </a:xfrm>
          <a:prstGeom prst="rect">
            <a:avLst/>
          </a:prstGeom>
          <a:solidFill>
            <a:srgbClr val="92D050"/>
          </a:solidFill>
          <a:ln w="9525">
            <a:solidFill>
              <a:schemeClr val="tx1"/>
            </a:solidFill>
            <a:miter lim="800000"/>
            <a:headEnd/>
            <a:tailEnd/>
          </a:ln>
        </p:spPr>
        <p:txBody>
          <a:bodyPr wrap="none" anchor="ctr"/>
          <a:lstStyle/>
          <a:p>
            <a:r>
              <a:rPr lang="en-US" sz="1400" dirty="0" smtClean="0">
                <a:latin typeface="Tahoma" pitchFamily="34" charset="0"/>
                <a:cs typeface="Tahoma" pitchFamily="34" charset="0"/>
              </a:rPr>
              <a:t>TIDAK BERKESINAMBUNGAN</a:t>
            </a:r>
            <a:endParaRPr lang="en-US" sz="1400" dirty="0">
              <a:latin typeface="Tahoma" pitchFamily="34" charset="0"/>
              <a:cs typeface="Tahoma" pitchFamily="34" charset="0"/>
            </a:endParaRPr>
          </a:p>
        </p:txBody>
      </p:sp>
      <p:sp>
        <p:nvSpPr>
          <p:cNvPr id="19461" name="Rectangle 6"/>
          <p:cNvSpPr>
            <a:spLocks noChangeArrowheads="1"/>
          </p:cNvSpPr>
          <p:nvPr/>
        </p:nvSpPr>
        <p:spPr bwMode="auto">
          <a:xfrm>
            <a:off x="2305986" y="3557590"/>
            <a:ext cx="1873246" cy="357192"/>
          </a:xfrm>
          <a:prstGeom prst="rect">
            <a:avLst/>
          </a:prstGeom>
          <a:solidFill>
            <a:srgbClr val="92D050"/>
          </a:solidFill>
          <a:ln w="9525">
            <a:solidFill>
              <a:schemeClr val="tx1"/>
            </a:solidFill>
            <a:miter lim="800000"/>
            <a:headEnd/>
            <a:tailEnd/>
          </a:ln>
        </p:spPr>
        <p:txBody>
          <a:bodyPr wrap="none" anchor="ctr"/>
          <a:lstStyle/>
          <a:p>
            <a:pPr algn="ctr"/>
            <a:r>
              <a:rPr lang="en-US" sz="1400" dirty="0" smtClean="0">
                <a:latin typeface="Tahoma" pitchFamily="34" charset="0"/>
                <a:cs typeface="Tahoma" pitchFamily="34" charset="0"/>
              </a:rPr>
              <a:t>BERKESINAMBUNGAN</a:t>
            </a:r>
            <a:endParaRPr lang="en-US" sz="1400" dirty="0">
              <a:latin typeface="Tahoma" pitchFamily="34" charset="0"/>
              <a:cs typeface="Tahoma" pitchFamily="34" charset="0"/>
            </a:endParaRPr>
          </a:p>
        </p:txBody>
      </p:sp>
      <p:sp>
        <p:nvSpPr>
          <p:cNvPr id="19462" name="Rectangle 7"/>
          <p:cNvSpPr>
            <a:spLocks noChangeArrowheads="1"/>
          </p:cNvSpPr>
          <p:nvPr/>
        </p:nvSpPr>
        <p:spPr bwMode="auto">
          <a:xfrm>
            <a:off x="305722" y="2865120"/>
            <a:ext cx="1428759" cy="357190"/>
          </a:xfrm>
          <a:prstGeom prst="rect">
            <a:avLst/>
          </a:prstGeom>
          <a:solidFill>
            <a:srgbClr val="FFFF00"/>
          </a:solidFill>
          <a:ln w="9525">
            <a:solidFill>
              <a:schemeClr val="tx1"/>
            </a:solidFill>
            <a:miter lim="800000"/>
            <a:headEnd/>
            <a:tailEnd/>
          </a:ln>
        </p:spPr>
        <p:txBody>
          <a:bodyPr wrap="none" anchor="ctr"/>
          <a:lstStyle/>
          <a:p>
            <a:pPr algn="ctr"/>
            <a:r>
              <a:rPr lang="en-US" sz="1400" dirty="0">
                <a:latin typeface="Tahoma" pitchFamily="34" charset="0"/>
                <a:cs typeface="Tahoma" pitchFamily="34" charset="0"/>
              </a:rPr>
              <a:t>PENSIUNAN</a:t>
            </a:r>
          </a:p>
        </p:txBody>
      </p:sp>
      <p:sp>
        <p:nvSpPr>
          <p:cNvPr id="19463" name="Rectangle 8"/>
          <p:cNvSpPr>
            <a:spLocks noChangeArrowheads="1"/>
          </p:cNvSpPr>
          <p:nvPr/>
        </p:nvSpPr>
        <p:spPr bwMode="auto">
          <a:xfrm>
            <a:off x="1805920" y="342880"/>
            <a:ext cx="857256" cy="285752"/>
          </a:xfrm>
          <a:prstGeom prst="rect">
            <a:avLst/>
          </a:prstGeom>
          <a:solidFill>
            <a:srgbClr val="92D050"/>
          </a:solidFill>
          <a:ln w="9525">
            <a:solidFill>
              <a:schemeClr val="tx1"/>
            </a:solidFill>
            <a:miter lim="800000"/>
            <a:headEnd/>
            <a:tailEnd/>
          </a:ln>
        </p:spPr>
        <p:txBody>
          <a:bodyPr wrap="none" anchor="ctr"/>
          <a:lstStyle/>
          <a:p>
            <a:pPr algn="ctr"/>
            <a:r>
              <a:rPr lang="en-US" sz="1400" dirty="0">
                <a:latin typeface="Tahoma" pitchFamily="34" charset="0"/>
                <a:cs typeface="Tahoma" pitchFamily="34" charset="0"/>
              </a:rPr>
              <a:t>TETAP</a:t>
            </a:r>
          </a:p>
        </p:txBody>
      </p:sp>
      <p:sp>
        <p:nvSpPr>
          <p:cNvPr id="19464" name="Rectangle 9"/>
          <p:cNvSpPr>
            <a:spLocks noChangeArrowheads="1"/>
          </p:cNvSpPr>
          <p:nvPr/>
        </p:nvSpPr>
        <p:spPr bwMode="auto">
          <a:xfrm>
            <a:off x="1805920" y="1057260"/>
            <a:ext cx="1322378" cy="285738"/>
          </a:xfrm>
          <a:prstGeom prst="rect">
            <a:avLst/>
          </a:prstGeom>
          <a:solidFill>
            <a:srgbClr val="92D050"/>
          </a:solidFill>
          <a:ln w="9525">
            <a:solidFill>
              <a:schemeClr val="tx1"/>
            </a:solidFill>
            <a:miter lim="800000"/>
            <a:headEnd/>
            <a:tailEnd/>
          </a:ln>
        </p:spPr>
        <p:txBody>
          <a:bodyPr wrap="none" anchor="ctr"/>
          <a:lstStyle/>
          <a:p>
            <a:pPr algn="ctr"/>
            <a:r>
              <a:rPr lang="en-US" sz="1400" dirty="0">
                <a:latin typeface="Tahoma" pitchFamily="34" charset="0"/>
                <a:cs typeface="Tahoma" pitchFamily="34" charset="0"/>
              </a:rPr>
              <a:t>TIDAK TETAP</a:t>
            </a:r>
          </a:p>
        </p:txBody>
      </p:sp>
      <p:sp>
        <p:nvSpPr>
          <p:cNvPr id="238602" name="Rectangle 10"/>
          <p:cNvSpPr>
            <a:spLocks noGrp="1" noChangeArrowheads="1"/>
          </p:cNvSpPr>
          <p:nvPr>
            <p:ph type="body" idx="4294967295"/>
          </p:nvPr>
        </p:nvSpPr>
        <p:spPr>
          <a:xfrm>
            <a:off x="5592134" y="342880"/>
            <a:ext cx="2214578" cy="285752"/>
          </a:xfrm>
          <a:solidFill>
            <a:schemeClr val="accent2">
              <a:lumMod val="20000"/>
              <a:lumOff val="80000"/>
            </a:schemeClr>
          </a:solidFill>
          <a:ln>
            <a:solidFill>
              <a:schemeClr val="tx1"/>
            </a:solidFill>
          </a:ln>
        </p:spPr>
        <p:txBody>
          <a:bodyPr/>
          <a:lstStyle/>
          <a:p>
            <a:pPr marL="533400" indent="-533400" algn="ctr" eaLnBrk="1" hangingPunct="1">
              <a:buFont typeface="Wingdings" pitchFamily="2" charset="2"/>
              <a:buNone/>
              <a:defRPr/>
            </a:pPr>
            <a:r>
              <a:rPr lang="en-US" sz="1400" dirty="0" smtClean="0">
                <a:latin typeface="Tahoma" pitchFamily="34" charset="0"/>
                <a:cs typeface="Tahoma" pitchFamily="34" charset="0"/>
                <a:sym typeface="Wingdings" pitchFamily="2" charset="2"/>
              </a:rPr>
              <a:t>Ph NETO - PTKP</a:t>
            </a:r>
          </a:p>
        </p:txBody>
      </p:sp>
      <p:sp>
        <p:nvSpPr>
          <p:cNvPr id="238603" name="Rectangle 11"/>
          <p:cNvSpPr>
            <a:spLocks noChangeArrowheads="1"/>
          </p:cNvSpPr>
          <p:nvPr/>
        </p:nvSpPr>
        <p:spPr bwMode="auto">
          <a:xfrm>
            <a:off x="3591870" y="771508"/>
            <a:ext cx="1214446" cy="285752"/>
          </a:xfrm>
          <a:prstGeom prst="rect">
            <a:avLst/>
          </a:prstGeom>
          <a:solidFill>
            <a:schemeClr val="accent1">
              <a:lumMod val="90000"/>
            </a:schemeClr>
          </a:solidFill>
          <a:ln w="9525">
            <a:solidFill>
              <a:schemeClr val="tx1"/>
            </a:solidFill>
            <a:miter lim="800000"/>
            <a:headEnd/>
            <a:tailEnd/>
          </a:ln>
          <a:effectLst/>
        </p:spPr>
        <p:txBody>
          <a:bodyPr/>
          <a:lstStyle/>
          <a:p>
            <a:pPr marL="533400" indent="-533400" algn="ctr">
              <a:spcBef>
                <a:spcPct val="20000"/>
              </a:spcBef>
              <a:buClr>
                <a:schemeClr val="hlink"/>
              </a:buClr>
              <a:buSzPct val="70000"/>
              <a:buFont typeface="Wingdings" pitchFamily="2" charset="2"/>
              <a:buNone/>
              <a:defRPr/>
            </a:pPr>
            <a:r>
              <a:rPr lang="en-US" sz="1400" dirty="0">
                <a:solidFill>
                  <a:schemeClr val="bg1"/>
                </a:solidFill>
                <a:latin typeface="Tahoma" pitchFamily="34" charset="0"/>
                <a:cs typeface="Tahoma" pitchFamily="34" charset="0"/>
                <a:sym typeface="Wingdings" pitchFamily="2" charset="2"/>
              </a:rPr>
              <a:t>BULANAN</a:t>
            </a:r>
          </a:p>
        </p:txBody>
      </p:sp>
      <p:sp>
        <p:nvSpPr>
          <p:cNvPr id="238604" name="Rectangle 12"/>
          <p:cNvSpPr>
            <a:spLocks noChangeArrowheads="1"/>
          </p:cNvSpPr>
          <p:nvPr/>
        </p:nvSpPr>
        <p:spPr bwMode="auto">
          <a:xfrm>
            <a:off x="3591870" y="1343012"/>
            <a:ext cx="1357322" cy="285752"/>
          </a:xfrm>
          <a:prstGeom prst="rect">
            <a:avLst/>
          </a:prstGeom>
          <a:solidFill>
            <a:schemeClr val="accent1">
              <a:lumMod val="90000"/>
            </a:schemeClr>
          </a:solidFill>
          <a:ln w="9525">
            <a:solidFill>
              <a:schemeClr val="tx1"/>
            </a:solidFill>
            <a:miter lim="800000"/>
            <a:headEnd/>
            <a:tailEnd/>
          </a:ln>
          <a:effectLst/>
        </p:spPr>
        <p:txBody>
          <a:bodyPr/>
          <a:lstStyle/>
          <a:p>
            <a:pPr marL="533400" indent="-533400" algn="ctr">
              <a:spcBef>
                <a:spcPct val="20000"/>
              </a:spcBef>
              <a:buClr>
                <a:schemeClr val="hlink"/>
              </a:buClr>
              <a:buSzPct val="70000"/>
              <a:buFont typeface="Wingdings" pitchFamily="2" charset="2"/>
              <a:buNone/>
              <a:defRPr/>
            </a:pPr>
            <a:r>
              <a:rPr lang="en-US" sz="1400" dirty="0">
                <a:solidFill>
                  <a:schemeClr val="bg1"/>
                </a:solidFill>
                <a:latin typeface="Tahoma" pitchFamily="34" charset="0"/>
                <a:cs typeface="Tahoma" pitchFamily="34" charset="0"/>
                <a:sym typeface="Wingdings" pitchFamily="2" charset="2"/>
              </a:rPr>
              <a:t>HARIAN</a:t>
            </a:r>
          </a:p>
        </p:txBody>
      </p:sp>
      <p:sp>
        <p:nvSpPr>
          <p:cNvPr id="238605" name="Rectangle 13"/>
          <p:cNvSpPr>
            <a:spLocks noChangeArrowheads="1"/>
          </p:cNvSpPr>
          <p:nvPr/>
        </p:nvSpPr>
        <p:spPr bwMode="auto">
          <a:xfrm>
            <a:off x="5592134" y="771508"/>
            <a:ext cx="2214578" cy="285752"/>
          </a:xfrm>
          <a:prstGeom prst="rect">
            <a:avLst/>
          </a:prstGeom>
          <a:solidFill>
            <a:schemeClr val="accent2">
              <a:lumMod val="20000"/>
              <a:lumOff val="80000"/>
            </a:schemeClr>
          </a:solidFill>
          <a:ln w="9525">
            <a:solidFill>
              <a:schemeClr val="tx1"/>
            </a:solidFill>
            <a:miter lim="800000"/>
            <a:headEnd/>
            <a:tailEnd/>
          </a:ln>
          <a:effectLst/>
        </p:spPr>
        <p:txBody>
          <a:bodyPr/>
          <a:lstStyle/>
          <a:p>
            <a:pPr marL="533400" indent="-533400" algn="ctr">
              <a:spcBef>
                <a:spcPct val="20000"/>
              </a:spcBef>
              <a:buClr>
                <a:schemeClr val="hlink"/>
              </a:buClr>
              <a:buSzPct val="70000"/>
              <a:buFont typeface="Wingdings" pitchFamily="2" charset="2"/>
              <a:buNone/>
              <a:defRPr/>
            </a:pPr>
            <a:r>
              <a:rPr lang="en-US" sz="1400" dirty="0">
                <a:latin typeface="Tahoma" pitchFamily="34" charset="0"/>
                <a:cs typeface="Tahoma" pitchFamily="34" charset="0"/>
                <a:sym typeface="Wingdings" pitchFamily="2" charset="2"/>
              </a:rPr>
              <a:t>Ph BRUTO - PTKP</a:t>
            </a:r>
          </a:p>
        </p:txBody>
      </p:sp>
      <p:sp>
        <p:nvSpPr>
          <p:cNvPr id="238606" name="Rectangle 14"/>
          <p:cNvSpPr>
            <a:spLocks noChangeArrowheads="1"/>
          </p:cNvSpPr>
          <p:nvPr/>
        </p:nvSpPr>
        <p:spPr bwMode="auto">
          <a:xfrm>
            <a:off x="5592135" y="4129094"/>
            <a:ext cx="2968625" cy="428628"/>
          </a:xfrm>
          <a:prstGeom prst="rect">
            <a:avLst/>
          </a:prstGeom>
          <a:solidFill>
            <a:schemeClr val="accent2">
              <a:lumMod val="20000"/>
              <a:lumOff val="80000"/>
            </a:schemeClr>
          </a:solidFill>
          <a:ln w="9525">
            <a:solidFill>
              <a:schemeClr val="tx1"/>
            </a:solidFill>
            <a:miter lim="800000"/>
            <a:headEnd/>
            <a:tailEnd/>
          </a:ln>
          <a:effectLst/>
        </p:spPr>
        <p:txBody>
          <a:bodyPr/>
          <a:lstStyle/>
          <a:p>
            <a:pPr algn="ctr">
              <a:spcBef>
                <a:spcPct val="20000"/>
              </a:spcBef>
              <a:buClr>
                <a:schemeClr val="hlink"/>
              </a:buClr>
              <a:buSzPct val="70000"/>
              <a:buFont typeface="Wingdings" pitchFamily="2" charset="2"/>
              <a:buNone/>
              <a:defRPr/>
            </a:pPr>
            <a:r>
              <a:rPr lang="id-ID" sz="1400" dirty="0" smtClean="0">
                <a:latin typeface="Tahoma" pitchFamily="34" charset="0"/>
                <a:cs typeface="Tahoma" pitchFamily="34" charset="0"/>
                <a:sym typeface="Wingdings" pitchFamily="2" charset="2"/>
              </a:rPr>
              <a:t>(</a:t>
            </a:r>
            <a:r>
              <a:rPr lang="en-US" sz="1400" dirty="0" smtClean="0">
                <a:latin typeface="Tahoma" pitchFamily="34" charset="0"/>
                <a:cs typeface="Tahoma" pitchFamily="34" charset="0"/>
                <a:sym typeface="Wingdings" pitchFamily="2" charset="2"/>
              </a:rPr>
              <a:t>50% X Ph </a:t>
            </a:r>
            <a:r>
              <a:rPr lang="en-US" sz="1400" dirty="0" err="1" smtClean="0">
                <a:latin typeface="Tahoma" pitchFamily="34" charset="0"/>
                <a:cs typeface="Tahoma" pitchFamily="34" charset="0"/>
                <a:sym typeface="Wingdings" pitchFamily="2" charset="2"/>
              </a:rPr>
              <a:t>Bruto</a:t>
            </a:r>
            <a:r>
              <a:rPr lang="id-ID" sz="1400" dirty="0" smtClean="0">
                <a:latin typeface="Tahoma" pitchFamily="34" charset="0"/>
                <a:cs typeface="Tahoma" pitchFamily="34" charset="0"/>
                <a:sym typeface="Wingdings" pitchFamily="2" charset="2"/>
              </a:rPr>
              <a:t>)</a:t>
            </a:r>
            <a:r>
              <a:rPr lang="en-US" sz="1400" dirty="0" smtClean="0">
                <a:latin typeface="Tahoma" pitchFamily="34" charset="0"/>
                <a:cs typeface="Tahoma" pitchFamily="34" charset="0"/>
                <a:sym typeface="Wingdings" pitchFamily="2" charset="2"/>
              </a:rPr>
              <a:t> </a:t>
            </a:r>
            <a:r>
              <a:rPr lang="en-US" sz="1400" dirty="0" err="1" smtClean="0">
                <a:latin typeface="Tahoma" pitchFamily="34" charset="0"/>
                <a:cs typeface="Tahoma" pitchFamily="34" charset="0"/>
                <a:sym typeface="Wingdings" pitchFamily="2" charset="2"/>
              </a:rPr>
              <a:t>Kumulatif</a:t>
            </a:r>
            <a:r>
              <a:rPr lang="en-US" sz="1400" dirty="0" smtClean="0">
                <a:latin typeface="Tahoma" pitchFamily="34" charset="0"/>
                <a:cs typeface="Tahoma" pitchFamily="34" charset="0"/>
                <a:sym typeface="Wingdings" pitchFamily="2" charset="2"/>
              </a:rPr>
              <a:t> </a:t>
            </a:r>
            <a:endParaRPr lang="en-US" sz="1400" dirty="0">
              <a:latin typeface="Tahoma" pitchFamily="34" charset="0"/>
              <a:cs typeface="Tahoma" pitchFamily="34" charset="0"/>
              <a:sym typeface="Wingdings" pitchFamily="2" charset="2"/>
            </a:endParaRPr>
          </a:p>
        </p:txBody>
      </p:sp>
      <p:sp>
        <p:nvSpPr>
          <p:cNvPr id="238607" name="Rectangle 15"/>
          <p:cNvSpPr>
            <a:spLocks noChangeArrowheads="1"/>
          </p:cNvSpPr>
          <p:nvPr/>
        </p:nvSpPr>
        <p:spPr bwMode="auto">
          <a:xfrm>
            <a:off x="5592134" y="4772036"/>
            <a:ext cx="2286000" cy="428628"/>
          </a:xfrm>
          <a:prstGeom prst="rect">
            <a:avLst/>
          </a:prstGeom>
          <a:solidFill>
            <a:schemeClr val="accent2">
              <a:lumMod val="20000"/>
              <a:lumOff val="80000"/>
            </a:schemeClr>
          </a:solidFill>
          <a:ln w="9525">
            <a:solidFill>
              <a:schemeClr val="tx1"/>
            </a:solidFill>
            <a:miter lim="800000"/>
            <a:headEnd/>
            <a:tailEnd/>
          </a:ln>
          <a:effectLst/>
        </p:spPr>
        <p:txBody>
          <a:bodyPr/>
          <a:lstStyle/>
          <a:p>
            <a:pPr marL="533400" indent="-533400" algn="ctr">
              <a:spcBef>
                <a:spcPct val="20000"/>
              </a:spcBef>
              <a:buClr>
                <a:schemeClr val="hlink"/>
              </a:buClr>
              <a:buSzPct val="70000"/>
              <a:buFont typeface="Wingdings" pitchFamily="2" charset="2"/>
              <a:buNone/>
              <a:defRPr/>
            </a:pPr>
            <a:r>
              <a:rPr lang="en-US" sz="1400" dirty="0" smtClean="0">
                <a:latin typeface="Tahoma" pitchFamily="34" charset="0"/>
                <a:cs typeface="Tahoma" pitchFamily="34" charset="0"/>
                <a:sym typeface="Wingdings" pitchFamily="2" charset="2"/>
              </a:rPr>
              <a:t>50 % x Ph </a:t>
            </a:r>
            <a:r>
              <a:rPr lang="en-US" sz="1400" dirty="0" err="1" smtClean="0">
                <a:latin typeface="Tahoma" pitchFamily="34" charset="0"/>
                <a:cs typeface="Tahoma" pitchFamily="34" charset="0"/>
                <a:sym typeface="Wingdings" pitchFamily="2" charset="2"/>
              </a:rPr>
              <a:t>Bruto</a:t>
            </a:r>
            <a:endParaRPr lang="en-US" sz="1400" dirty="0">
              <a:latin typeface="Tahoma" pitchFamily="34" charset="0"/>
              <a:cs typeface="Tahoma" pitchFamily="34" charset="0"/>
              <a:sym typeface="Wingdings" pitchFamily="2" charset="2"/>
            </a:endParaRPr>
          </a:p>
        </p:txBody>
      </p:sp>
      <p:sp>
        <p:nvSpPr>
          <p:cNvPr id="238608" name="Rectangle 16"/>
          <p:cNvSpPr>
            <a:spLocks noChangeArrowheads="1"/>
          </p:cNvSpPr>
          <p:nvPr/>
        </p:nvSpPr>
        <p:spPr bwMode="auto">
          <a:xfrm>
            <a:off x="5592135" y="2820350"/>
            <a:ext cx="2127275" cy="428628"/>
          </a:xfrm>
          <a:prstGeom prst="rect">
            <a:avLst/>
          </a:prstGeom>
          <a:solidFill>
            <a:schemeClr val="accent2">
              <a:lumMod val="20000"/>
              <a:lumOff val="80000"/>
            </a:schemeClr>
          </a:solidFill>
          <a:ln w="9525">
            <a:solidFill>
              <a:schemeClr val="tx1"/>
            </a:solidFill>
            <a:miter lim="800000"/>
            <a:headEnd/>
            <a:tailEnd/>
          </a:ln>
          <a:effectLst/>
        </p:spPr>
        <p:txBody>
          <a:bodyPr/>
          <a:lstStyle/>
          <a:p>
            <a:pPr marL="533400" indent="-533400" algn="ctr">
              <a:spcBef>
                <a:spcPct val="20000"/>
              </a:spcBef>
              <a:buClr>
                <a:schemeClr val="hlink"/>
              </a:buClr>
              <a:buSzPct val="70000"/>
              <a:buFont typeface="Wingdings" pitchFamily="2" charset="2"/>
              <a:buNone/>
              <a:defRPr/>
            </a:pPr>
            <a:r>
              <a:rPr lang="en-US" sz="1400" dirty="0">
                <a:latin typeface="Tahoma" pitchFamily="34" charset="0"/>
                <a:cs typeface="Tahoma" pitchFamily="34" charset="0"/>
                <a:sym typeface="Wingdings" pitchFamily="2" charset="2"/>
              </a:rPr>
              <a:t>Ph NETO - PTKP</a:t>
            </a:r>
          </a:p>
        </p:txBody>
      </p:sp>
      <p:sp>
        <p:nvSpPr>
          <p:cNvPr id="19473" name="Rectangle 18"/>
          <p:cNvSpPr>
            <a:spLocks noChangeArrowheads="1"/>
          </p:cNvSpPr>
          <p:nvPr/>
        </p:nvSpPr>
        <p:spPr bwMode="auto">
          <a:xfrm>
            <a:off x="2305986" y="2903220"/>
            <a:ext cx="1516056" cy="271463"/>
          </a:xfrm>
          <a:prstGeom prst="rect">
            <a:avLst/>
          </a:prstGeom>
          <a:solidFill>
            <a:srgbClr val="92D050"/>
          </a:solidFill>
          <a:ln w="9525">
            <a:solidFill>
              <a:schemeClr val="tx1"/>
            </a:solidFill>
            <a:miter lim="800000"/>
            <a:headEnd/>
            <a:tailEnd/>
          </a:ln>
        </p:spPr>
        <p:txBody>
          <a:bodyPr/>
          <a:lstStyle/>
          <a:p>
            <a:pPr marL="533400" indent="-533400" algn="ctr">
              <a:spcBef>
                <a:spcPct val="20000"/>
              </a:spcBef>
              <a:buClr>
                <a:schemeClr val="hlink"/>
              </a:buClr>
              <a:buSzPct val="70000"/>
              <a:buFont typeface="Wingdings" pitchFamily="2" charset="2"/>
              <a:buNone/>
            </a:pPr>
            <a:r>
              <a:rPr lang="en-US" sz="1400" dirty="0">
                <a:latin typeface="Tahoma" pitchFamily="34" charset="0"/>
                <a:cs typeface="Tahoma" pitchFamily="34" charset="0"/>
                <a:sym typeface="Wingdings" pitchFamily="2" charset="2"/>
              </a:rPr>
              <a:t>BERKALA</a:t>
            </a:r>
          </a:p>
        </p:txBody>
      </p:sp>
      <p:sp>
        <p:nvSpPr>
          <p:cNvPr id="238611" name="Rectangle 19"/>
          <p:cNvSpPr>
            <a:spLocks noChangeArrowheads="1"/>
          </p:cNvSpPr>
          <p:nvPr/>
        </p:nvSpPr>
        <p:spPr bwMode="auto">
          <a:xfrm>
            <a:off x="5592135" y="1200137"/>
            <a:ext cx="2357454" cy="285752"/>
          </a:xfrm>
          <a:prstGeom prst="rect">
            <a:avLst/>
          </a:prstGeom>
          <a:solidFill>
            <a:schemeClr val="accent2">
              <a:lumMod val="20000"/>
              <a:lumOff val="80000"/>
            </a:schemeClr>
          </a:solidFill>
          <a:ln w="9525">
            <a:solidFill>
              <a:schemeClr val="tx1"/>
            </a:solidFill>
            <a:miter lim="800000"/>
            <a:headEnd/>
            <a:tailEnd/>
          </a:ln>
          <a:effectLst/>
        </p:spPr>
        <p:txBody>
          <a:bodyPr/>
          <a:lstStyle/>
          <a:p>
            <a:pPr marL="533400" indent="-533400" algn="ctr">
              <a:spcBef>
                <a:spcPct val="20000"/>
              </a:spcBef>
              <a:buClr>
                <a:schemeClr val="hlink"/>
              </a:buClr>
              <a:buSzPct val="70000"/>
              <a:buFont typeface="Wingdings" pitchFamily="2" charset="2"/>
              <a:buNone/>
              <a:defRPr/>
            </a:pPr>
            <a:r>
              <a:rPr lang="en-US" sz="1400" dirty="0">
                <a:latin typeface="Tahoma" pitchFamily="34" charset="0"/>
                <a:cs typeface="Tahoma" pitchFamily="34" charset="0"/>
                <a:sym typeface="Wingdings" pitchFamily="2" charset="2"/>
              </a:rPr>
              <a:t>Ph BRUTO – </a:t>
            </a:r>
            <a:r>
              <a:rPr lang="id-ID" sz="1400" dirty="0" smtClean="0">
                <a:latin typeface="Tahoma" pitchFamily="34" charset="0"/>
                <a:cs typeface="Tahoma" pitchFamily="34" charset="0"/>
                <a:sym typeface="Wingdings" pitchFamily="2" charset="2"/>
              </a:rPr>
              <a:t>200</a:t>
            </a:r>
            <a:r>
              <a:rPr lang="en-US" sz="1400" dirty="0" smtClean="0">
                <a:latin typeface="Tahoma" pitchFamily="34" charset="0"/>
                <a:cs typeface="Tahoma" pitchFamily="34" charset="0"/>
                <a:sym typeface="Wingdings" pitchFamily="2" charset="2"/>
              </a:rPr>
              <a:t> </a:t>
            </a:r>
            <a:r>
              <a:rPr lang="en-US" sz="1400" dirty="0">
                <a:latin typeface="Tahoma" pitchFamily="34" charset="0"/>
                <a:cs typeface="Tahoma" pitchFamily="34" charset="0"/>
                <a:sym typeface="Wingdings" pitchFamily="2" charset="2"/>
              </a:rPr>
              <a:t>RIBU</a:t>
            </a:r>
          </a:p>
        </p:txBody>
      </p:sp>
      <p:sp>
        <p:nvSpPr>
          <p:cNvPr id="238613" name="Rectangle 21"/>
          <p:cNvSpPr>
            <a:spLocks noChangeArrowheads="1"/>
          </p:cNvSpPr>
          <p:nvPr/>
        </p:nvSpPr>
        <p:spPr bwMode="auto">
          <a:xfrm>
            <a:off x="5603564" y="1628764"/>
            <a:ext cx="2549836" cy="504836"/>
          </a:xfrm>
          <a:prstGeom prst="rect">
            <a:avLst/>
          </a:prstGeom>
          <a:solidFill>
            <a:schemeClr val="accent2">
              <a:lumMod val="20000"/>
              <a:lumOff val="80000"/>
            </a:schemeClr>
          </a:solidFill>
          <a:ln w="9525">
            <a:solidFill>
              <a:schemeClr val="tx1"/>
            </a:solidFill>
            <a:miter lim="800000"/>
            <a:headEnd/>
            <a:tailEnd/>
          </a:ln>
          <a:effectLst/>
        </p:spPr>
        <p:txBody>
          <a:bodyPr/>
          <a:lstStyle/>
          <a:p>
            <a:pPr marL="533400" indent="-533400" algn="ctr">
              <a:spcBef>
                <a:spcPct val="20000"/>
              </a:spcBef>
              <a:buClr>
                <a:schemeClr val="hlink"/>
              </a:buClr>
              <a:buSzPct val="70000"/>
              <a:buFont typeface="Wingdings" pitchFamily="2" charset="2"/>
              <a:buNone/>
              <a:defRPr/>
            </a:pPr>
            <a:r>
              <a:rPr lang="en-US" sz="1400" dirty="0">
                <a:latin typeface="Tahoma" pitchFamily="34" charset="0"/>
                <a:cs typeface="Tahoma" pitchFamily="34" charset="0"/>
                <a:sym typeface="Wingdings" pitchFamily="2" charset="2"/>
              </a:rPr>
              <a:t>Ph BRUTO</a:t>
            </a:r>
            <a:r>
              <a:rPr lang="en-US" sz="1400" dirty="0" smtClean="0">
                <a:latin typeface="Tahoma" pitchFamily="34" charset="0"/>
                <a:cs typeface="Tahoma" pitchFamily="34" charset="0"/>
                <a:sym typeface="Wingdings" pitchFamily="2" charset="2"/>
              </a:rPr>
              <a:t>(&gt;</a:t>
            </a:r>
            <a:r>
              <a:rPr lang="id-ID" sz="1400" dirty="0" smtClean="0">
                <a:latin typeface="Tahoma" pitchFamily="34" charset="0"/>
                <a:cs typeface="Tahoma" pitchFamily="34" charset="0"/>
                <a:sym typeface="Wingdings" pitchFamily="2" charset="2"/>
              </a:rPr>
              <a:t>2,025</a:t>
            </a:r>
            <a:r>
              <a:rPr lang="en-US" sz="1400" dirty="0" err="1" smtClean="0">
                <a:latin typeface="Tahoma" pitchFamily="34" charset="0"/>
                <a:cs typeface="Tahoma" pitchFamily="34" charset="0"/>
                <a:sym typeface="Wingdings" pitchFamily="2" charset="2"/>
              </a:rPr>
              <a:t>jt</a:t>
            </a:r>
            <a:r>
              <a:rPr lang="en-US" sz="1400" dirty="0" smtClean="0">
                <a:latin typeface="Tahoma" pitchFamily="34" charset="0"/>
                <a:cs typeface="Tahoma" pitchFamily="34" charset="0"/>
                <a:sym typeface="Wingdings" pitchFamily="2" charset="2"/>
              </a:rPr>
              <a:t> </a:t>
            </a:r>
            <a:r>
              <a:rPr lang="en-US" sz="1400" dirty="0" err="1" smtClean="0">
                <a:latin typeface="Tahoma" pitchFamily="34" charset="0"/>
                <a:cs typeface="Tahoma" pitchFamily="34" charset="0"/>
                <a:sym typeface="Wingdings" pitchFamily="2" charset="2"/>
              </a:rPr>
              <a:t>s.d</a:t>
            </a:r>
            <a:r>
              <a:rPr lang="en-US" sz="1400" dirty="0" smtClean="0">
                <a:latin typeface="Tahoma" pitchFamily="34" charset="0"/>
                <a:cs typeface="Tahoma" pitchFamily="34" charset="0"/>
                <a:sym typeface="Wingdings" pitchFamily="2" charset="2"/>
              </a:rPr>
              <a:t>.</a:t>
            </a:r>
            <a:r>
              <a:rPr lang="id-ID" sz="1400" dirty="0" smtClean="0">
                <a:latin typeface="Tahoma" pitchFamily="34" charset="0"/>
                <a:cs typeface="Tahoma" pitchFamily="34" charset="0"/>
                <a:sym typeface="Wingdings" pitchFamily="2" charset="2"/>
              </a:rPr>
              <a:t>7</a:t>
            </a:r>
            <a:r>
              <a:rPr lang="en-US" sz="1400" dirty="0" err="1" smtClean="0">
                <a:latin typeface="Tahoma" pitchFamily="34" charset="0"/>
                <a:cs typeface="Tahoma" pitchFamily="34" charset="0"/>
                <a:sym typeface="Wingdings" pitchFamily="2" charset="2"/>
              </a:rPr>
              <a:t>jt</a:t>
            </a:r>
            <a:r>
              <a:rPr lang="en-US" sz="1400" dirty="0">
                <a:latin typeface="Tahoma" pitchFamily="34" charset="0"/>
                <a:cs typeface="Tahoma" pitchFamily="34" charset="0"/>
                <a:sym typeface="Wingdings" pitchFamily="2" charset="2"/>
              </a:rPr>
              <a:t>) </a:t>
            </a:r>
            <a:r>
              <a:rPr lang="en-US" sz="1400" dirty="0" smtClean="0">
                <a:latin typeface="Tahoma" pitchFamily="34" charset="0"/>
                <a:cs typeface="Tahoma" pitchFamily="34" charset="0"/>
                <a:sym typeface="Wingdings" pitchFamily="2" charset="2"/>
              </a:rPr>
              <a:t>–</a:t>
            </a:r>
            <a:endParaRPr lang="id-ID" sz="1400" dirty="0" smtClean="0">
              <a:latin typeface="Tahoma" pitchFamily="34" charset="0"/>
              <a:cs typeface="Tahoma" pitchFamily="34" charset="0"/>
              <a:sym typeface="Wingdings" pitchFamily="2" charset="2"/>
            </a:endParaRPr>
          </a:p>
          <a:p>
            <a:pPr marL="533400" indent="-533400" algn="ctr">
              <a:spcBef>
                <a:spcPct val="20000"/>
              </a:spcBef>
              <a:buClr>
                <a:schemeClr val="hlink"/>
              </a:buClr>
              <a:buSzPct val="70000"/>
              <a:buFont typeface="Wingdings" pitchFamily="2" charset="2"/>
              <a:buNone/>
              <a:defRPr/>
            </a:pPr>
            <a:r>
              <a:rPr lang="en-US" sz="1400" dirty="0" smtClean="0">
                <a:latin typeface="Tahoma" pitchFamily="34" charset="0"/>
                <a:cs typeface="Tahoma" pitchFamily="34" charset="0"/>
                <a:sym typeface="Wingdings" pitchFamily="2" charset="2"/>
              </a:rPr>
              <a:t> </a:t>
            </a:r>
            <a:r>
              <a:rPr lang="en-US" sz="1400" dirty="0">
                <a:latin typeface="Tahoma" pitchFamily="34" charset="0"/>
                <a:cs typeface="Tahoma" pitchFamily="34" charset="0"/>
                <a:sym typeface="Wingdings" pitchFamily="2" charset="2"/>
              </a:rPr>
              <a:t>PTKP </a:t>
            </a:r>
            <a:r>
              <a:rPr lang="en-US" sz="1400" dirty="0" err="1">
                <a:latin typeface="Tahoma" pitchFamily="34" charset="0"/>
                <a:cs typeface="Tahoma" pitchFamily="34" charset="0"/>
                <a:sym typeface="Wingdings" pitchFamily="2" charset="2"/>
              </a:rPr>
              <a:t>Harian</a:t>
            </a:r>
            <a:endParaRPr lang="en-US" sz="1400" dirty="0">
              <a:latin typeface="Tahoma" pitchFamily="34" charset="0"/>
              <a:cs typeface="Tahoma" pitchFamily="34" charset="0"/>
              <a:sym typeface="Wingdings" pitchFamily="2" charset="2"/>
            </a:endParaRPr>
          </a:p>
        </p:txBody>
      </p:sp>
      <p:sp>
        <p:nvSpPr>
          <p:cNvPr id="238632" name="Rectangle 40"/>
          <p:cNvSpPr>
            <a:spLocks noChangeArrowheads="1"/>
          </p:cNvSpPr>
          <p:nvPr/>
        </p:nvSpPr>
        <p:spPr bwMode="auto">
          <a:xfrm>
            <a:off x="5592134" y="5343540"/>
            <a:ext cx="1928826" cy="428628"/>
          </a:xfrm>
          <a:prstGeom prst="rect">
            <a:avLst/>
          </a:prstGeom>
          <a:solidFill>
            <a:schemeClr val="accent2">
              <a:lumMod val="20000"/>
              <a:lumOff val="80000"/>
            </a:schemeClr>
          </a:solidFill>
          <a:ln w="9525">
            <a:solidFill>
              <a:schemeClr val="tx1"/>
            </a:solidFill>
            <a:miter lim="800000"/>
            <a:headEnd/>
            <a:tailEnd/>
          </a:ln>
          <a:effectLst/>
        </p:spPr>
        <p:txBody>
          <a:bodyPr/>
          <a:lstStyle/>
          <a:p>
            <a:pPr marL="533400" indent="-533400" algn="ctr">
              <a:spcBef>
                <a:spcPct val="20000"/>
              </a:spcBef>
              <a:buClr>
                <a:schemeClr val="hlink"/>
              </a:buClr>
              <a:buSzPct val="70000"/>
              <a:buFont typeface="Wingdings" pitchFamily="2" charset="2"/>
              <a:buNone/>
              <a:defRPr/>
            </a:pPr>
            <a:r>
              <a:rPr lang="en-US" sz="1400" dirty="0">
                <a:latin typeface="Tahoma" pitchFamily="34" charset="0"/>
                <a:cs typeface="Tahoma" pitchFamily="34" charset="0"/>
                <a:sym typeface="Wingdings" pitchFamily="2" charset="2"/>
              </a:rPr>
              <a:t>Ph </a:t>
            </a:r>
            <a:r>
              <a:rPr lang="en-US" sz="1400" dirty="0" err="1" smtClean="0">
                <a:latin typeface="Tahoma" pitchFamily="34" charset="0"/>
                <a:cs typeface="Tahoma" pitchFamily="34" charset="0"/>
                <a:sym typeface="Wingdings" pitchFamily="2" charset="2"/>
              </a:rPr>
              <a:t>Bruto</a:t>
            </a:r>
            <a:r>
              <a:rPr lang="en-US" sz="1400" dirty="0" smtClean="0">
                <a:latin typeface="Tahoma" pitchFamily="34" charset="0"/>
                <a:cs typeface="Tahoma" pitchFamily="34" charset="0"/>
                <a:sym typeface="Wingdings" pitchFamily="2" charset="2"/>
              </a:rPr>
              <a:t> </a:t>
            </a:r>
            <a:r>
              <a:rPr lang="en-US" sz="1400" dirty="0" err="1" smtClean="0">
                <a:latin typeface="Tahoma" pitchFamily="34" charset="0"/>
                <a:cs typeface="Tahoma" pitchFamily="34" charset="0"/>
                <a:sym typeface="Wingdings" pitchFamily="2" charset="2"/>
              </a:rPr>
              <a:t>Kumulatif</a:t>
            </a:r>
            <a:endParaRPr lang="en-US" sz="1400" dirty="0">
              <a:latin typeface="Tahoma" pitchFamily="34" charset="0"/>
              <a:cs typeface="Tahoma" pitchFamily="34" charset="0"/>
              <a:sym typeface="Wingdings" pitchFamily="2" charset="2"/>
            </a:endParaRPr>
          </a:p>
        </p:txBody>
      </p:sp>
      <p:sp>
        <p:nvSpPr>
          <p:cNvPr id="19484" name="Rectangle 42"/>
          <p:cNvSpPr>
            <a:spLocks noChangeArrowheads="1"/>
          </p:cNvSpPr>
          <p:nvPr/>
        </p:nvSpPr>
        <p:spPr bwMode="auto">
          <a:xfrm>
            <a:off x="2305987" y="4129094"/>
            <a:ext cx="2944816" cy="428628"/>
          </a:xfrm>
          <a:prstGeom prst="rect">
            <a:avLst/>
          </a:prstGeom>
          <a:solidFill>
            <a:srgbClr val="92D050"/>
          </a:solidFill>
          <a:ln w="9525">
            <a:solidFill>
              <a:schemeClr val="tx1"/>
            </a:solidFill>
            <a:miter lim="800000"/>
            <a:headEnd/>
            <a:tailEnd/>
          </a:ln>
        </p:spPr>
        <p:txBody>
          <a:bodyPr wrap="none" anchor="ctr"/>
          <a:lstStyle/>
          <a:p>
            <a:pPr algn="ctr"/>
            <a:r>
              <a:rPr lang="en-US" sz="1400" dirty="0" smtClean="0">
                <a:latin typeface="Tahoma" pitchFamily="34" charset="0"/>
                <a:cs typeface="Tahoma" pitchFamily="34" charset="0"/>
              </a:rPr>
              <a:t>BERKESINAMBUNGAN </a:t>
            </a:r>
            <a:r>
              <a:rPr lang="en-US" sz="1400" dirty="0" err="1" smtClean="0">
                <a:latin typeface="Tahoma" pitchFamily="34" charset="0"/>
                <a:cs typeface="Tahoma" pitchFamily="34" charset="0"/>
              </a:rPr>
              <a:t>exc</a:t>
            </a:r>
            <a:r>
              <a:rPr lang="en-US" sz="1400" dirty="0" smtClean="0">
                <a:latin typeface="Tahoma" pitchFamily="34" charset="0"/>
                <a:cs typeface="Tahoma" pitchFamily="34" charset="0"/>
              </a:rPr>
              <a:t> </a:t>
            </a:r>
            <a:r>
              <a:rPr lang="en-US" sz="1400" dirty="0" err="1" smtClean="0">
                <a:latin typeface="Tahoma" pitchFamily="34" charset="0"/>
                <a:cs typeface="Tahoma" pitchFamily="34" charset="0"/>
              </a:rPr>
              <a:t>Psl</a:t>
            </a:r>
            <a:r>
              <a:rPr lang="en-US" sz="1400" dirty="0" smtClean="0">
                <a:latin typeface="Tahoma" pitchFamily="34" charset="0"/>
                <a:cs typeface="Tahoma" pitchFamily="34" charset="0"/>
              </a:rPr>
              <a:t> 13 (1)</a:t>
            </a:r>
            <a:endParaRPr lang="en-US" sz="1400" dirty="0">
              <a:latin typeface="Tahoma" pitchFamily="34" charset="0"/>
              <a:cs typeface="Tahoma" pitchFamily="34" charset="0"/>
            </a:endParaRPr>
          </a:p>
        </p:txBody>
      </p:sp>
      <p:sp>
        <p:nvSpPr>
          <p:cNvPr id="238635" name="Rectangle 43"/>
          <p:cNvSpPr>
            <a:spLocks noChangeArrowheads="1"/>
          </p:cNvSpPr>
          <p:nvPr/>
        </p:nvSpPr>
        <p:spPr bwMode="auto">
          <a:xfrm>
            <a:off x="5592134" y="3414714"/>
            <a:ext cx="3018466" cy="500066"/>
          </a:xfrm>
          <a:prstGeom prst="rect">
            <a:avLst/>
          </a:prstGeom>
          <a:solidFill>
            <a:schemeClr val="accent2">
              <a:lumMod val="20000"/>
              <a:lumOff val="80000"/>
            </a:schemeClr>
          </a:solidFill>
          <a:ln w="9525">
            <a:solidFill>
              <a:schemeClr val="tx1"/>
            </a:solidFill>
            <a:miter lim="800000"/>
            <a:headEnd/>
            <a:tailEnd/>
          </a:ln>
          <a:effectLst/>
        </p:spPr>
        <p:txBody>
          <a:bodyPr/>
          <a:lstStyle/>
          <a:p>
            <a:pPr marL="533400" indent="-533400">
              <a:spcBef>
                <a:spcPts val="0"/>
              </a:spcBef>
              <a:buClr>
                <a:schemeClr val="hlink"/>
              </a:buClr>
              <a:buSzPct val="70000"/>
              <a:buFont typeface="Wingdings" pitchFamily="2" charset="2"/>
              <a:buNone/>
              <a:defRPr/>
            </a:pPr>
            <a:r>
              <a:rPr lang="id-ID" sz="1400" dirty="0" smtClean="0">
                <a:latin typeface="Tahoma" pitchFamily="34" charset="0"/>
                <a:cs typeface="Tahoma" pitchFamily="34" charset="0"/>
                <a:sym typeface="Wingdings" pitchFamily="2" charset="2"/>
              </a:rPr>
              <a:t>(</a:t>
            </a:r>
            <a:r>
              <a:rPr lang="en-US" sz="1400" dirty="0" smtClean="0">
                <a:latin typeface="Tahoma" pitchFamily="34" charset="0"/>
                <a:cs typeface="Tahoma" pitchFamily="34" charset="0"/>
                <a:sym typeface="Wingdings" pitchFamily="2" charset="2"/>
              </a:rPr>
              <a:t>(50</a:t>
            </a:r>
            <a:r>
              <a:rPr lang="en-US" sz="1400" dirty="0">
                <a:latin typeface="Tahoma" pitchFamily="34" charset="0"/>
                <a:cs typeface="Tahoma" pitchFamily="34" charset="0"/>
                <a:sym typeface="Wingdings" pitchFamily="2" charset="2"/>
              </a:rPr>
              <a:t>% X </a:t>
            </a:r>
            <a:r>
              <a:rPr lang="en-US" sz="1400" dirty="0" smtClean="0">
                <a:latin typeface="Tahoma" pitchFamily="34" charset="0"/>
                <a:cs typeface="Tahoma" pitchFamily="34" charset="0"/>
                <a:sym typeface="Wingdings" pitchFamily="2" charset="2"/>
              </a:rPr>
              <a:t>Ph </a:t>
            </a:r>
            <a:r>
              <a:rPr lang="en-US" sz="1400" dirty="0" err="1" smtClean="0">
                <a:latin typeface="Tahoma" pitchFamily="34" charset="0"/>
                <a:cs typeface="Tahoma" pitchFamily="34" charset="0"/>
                <a:sym typeface="Wingdings" pitchFamily="2" charset="2"/>
              </a:rPr>
              <a:t>Bruto</a:t>
            </a:r>
            <a:r>
              <a:rPr lang="id-ID" sz="1400" dirty="0" smtClean="0">
                <a:latin typeface="Tahoma" pitchFamily="34" charset="0"/>
                <a:cs typeface="Tahoma" pitchFamily="34" charset="0"/>
                <a:sym typeface="Wingdings" pitchFamily="2" charset="2"/>
              </a:rPr>
              <a:t>)</a:t>
            </a:r>
            <a:r>
              <a:rPr lang="en-US" sz="1400" dirty="0" smtClean="0">
                <a:latin typeface="Tahoma" pitchFamily="34" charset="0"/>
                <a:cs typeface="Tahoma" pitchFamily="34" charset="0"/>
                <a:sym typeface="Wingdings" pitchFamily="2" charset="2"/>
              </a:rPr>
              <a:t> - PTKP </a:t>
            </a:r>
            <a:r>
              <a:rPr lang="en-US" sz="1400" dirty="0" err="1" smtClean="0">
                <a:latin typeface="Tahoma" pitchFamily="34" charset="0"/>
                <a:cs typeface="Tahoma" pitchFamily="34" charset="0"/>
                <a:sym typeface="Wingdings" pitchFamily="2" charset="2"/>
              </a:rPr>
              <a:t>bulanan</a:t>
            </a:r>
            <a:r>
              <a:rPr lang="en-US" sz="1400" dirty="0" smtClean="0">
                <a:latin typeface="Tahoma" pitchFamily="34" charset="0"/>
                <a:cs typeface="Tahoma" pitchFamily="34" charset="0"/>
                <a:sym typeface="Wingdings" pitchFamily="2" charset="2"/>
              </a:rPr>
              <a:t>)    </a:t>
            </a:r>
            <a:r>
              <a:rPr lang="en-US" sz="1400" dirty="0" err="1" smtClean="0">
                <a:latin typeface="Tahoma" pitchFamily="34" charset="0"/>
                <a:cs typeface="Tahoma" pitchFamily="34" charset="0"/>
                <a:sym typeface="Wingdings" pitchFamily="2" charset="2"/>
              </a:rPr>
              <a:t>Kumulatif</a:t>
            </a:r>
            <a:endParaRPr lang="en-US" sz="1400" dirty="0">
              <a:latin typeface="Tahoma" pitchFamily="34" charset="0"/>
              <a:cs typeface="Tahoma" pitchFamily="34" charset="0"/>
              <a:sym typeface="Wingdings" pitchFamily="2" charset="2"/>
            </a:endParaRPr>
          </a:p>
        </p:txBody>
      </p:sp>
      <p:sp>
        <p:nvSpPr>
          <p:cNvPr id="19498" name="Rectangle 4"/>
          <p:cNvSpPr>
            <a:spLocks noChangeArrowheads="1"/>
          </p:cNvSpPr>
          <p:nvPr/>
        </p:nvSpPr>
        <p:spPr bwMode="auto">
          <a:xfrm>
            <a:off x="305723" y="5915044"/>
            <a:ext cx="1774806" cy="500084"/>
          </a:xfrm>
          <a:prstGeom prst="rect">
            <a:avLst/>
          </a:prstGeom>
          <a:solidFill>
            <a:srgbClr val="FFFF00"/>
          </a:solidFill>
          <a:ln w="9525">
            <a:solidFill>
              <a:schemeClr val="tx1"/>
            </a:solidFill>
            <a:miter lim="800000"/>
            <a:headEnd/>
            <a:tailEnd/>
          </a:ln>
        </p:spPr>
        <p:txBody>
          <a:bodyPr wrap="none" anchor="ctr"/>
          <a:lstStyle/>
          <a:p>
            <a:pPr algn="ctr"/>
            <a:r>
              <a:rPr lang="en-US" sz="1400" dirty="0">
                <a:latin typeface="Tahoma" pitchFamily="34" charset="0"/>
                <a:cs typeface="Tahoma" pitchFamily="34" charset="0"/>
              </a:rPr>
              <a:t>PESERTA </a:t>
            </a:r>
            <a:r>
              <a:rPr lang="en-US" sz="1400" dirty="0" smtClean="0">
                <a:latin typeface="Tahoma" pitchFamily="34" charset="0"/>
                <a:cs typeface="Tahoma" pitchFamily="34" charset="0"/>
              </a:rPr>
              <a:t>KEGIATAN</a:t>
            </a:r>
            <a:endParaRPr lang="en-US" sz="1400" dirty="0">
              <a:latin typeface="Tahoma" pitchFamily="34" charset="0"/>
              <a:cs typeface="Tahoma" pitchFamily="34" charset="0"/>
            </a:endParaRPr>
          </a:p>
        </p:txBody>
      </p:sp>
      <p:sp>
        <p:nvSpPr>
          <p:cNvPr id="55" name="Rectangle 21"/>
          <p:cNvSpPr>
            <a:spLocks noChangeArrowheads="1"/>
          </p:cNvSpPr>
          <p:nvPr/>
        </p:nvSpPr>
        <p:spPr bwMode="auto">
          <a:xfrm>
            <a:off x="5592134" y="2263135"/>
            <a:ext cx="2500330" cy="285751"/>
          </a:xfrm>
          <a:prstGeom prst="rect">
            <a:avLst/>
          </a:prstGeom>
          <a:solidFill>
            <a:schemeClr val="accent2">
              <a:lumMod val="20000"/>
              <a:lumOff val="80000"/>
            </a:schemeClr>
          </a:solidFill>
          <a:ln w="9525">
            <a:solidFill>
              <a:schemeClr val="tx1"/>
            </a:solidFill>
            <a:miter lim="800000"/>
            <a:headEnd/>
            <a:tailEnd/>
          </a:ln>
          <a:effectLst/>
        </p:spPr>
        <p:txBody>
          <a:bodyPr/>
          <a:lstStyle/>
          <a:p>
            <a:pPr marL="533400" indent="-533400" algn="ctr">
              <a:spcBef>
                <a:spcPct val="20000"/>
              </a:spcBef>
              <a:buClr>
                <a:schemeClr val="hlink"/>
              </a:buClr>
              <a:buSzPct val="70000"/>
              <a:buFont typeface="Wingdings" pitchFamily="2" charset="2"/>
              <a:buNone/>
              <a:defRPr/>
            </a:pPr>
            <a:r>
              <a:rPr lang="en-US" sz="1400" dirty="0">
                <a:latin typeface="Tahoma" pitchFamily="34" charset="0"/>
                <a:cs typeface="Tahoma" pitchFamily="34" charset="0"/>
                <a:sym typeface="Wingdings" pitchFamily="2" charset="2"/>
              </a:rPr>
              <a:t>Ph BRUTO</a:t>
            </a:r>
            <a:r>
              <a:rPr lang="en-US" sz="1400" dirty="0" smtClean="0">
                <a:latin typeface="Tahoma" pitchFamily="34" charset="0"/>
                <a:cs typeface="Tahoma" pitchFamily="34" charset="0"/>
                <a:sym typeface="Wingdings" pitchFamily="2" charset="2"/>
              </a:rPr>
              <a:t>(&gt;</a:t>
            </a:r>
            <a:r>
              <a:rPr lang="id-ID" sz="1400" dirty="0" smtClean="0">
                <a:latin typeface="Tahoma" pitchFamily="34" charset="0"/>
                <a:cs typeface="Tahoma" pitchFamily="34" charset="0"/>
                <a:sym typeface="Wingdings" pitchFamily="2" charset="2"/>
              </a:rPr>
              <a:t>7</a:t>
            </a:r>
            <a:r>
              <a:rPr lang="en-US" sz="1400" dirty="0" err="1" smtClean="0">
                <a:latin typeface="Tahoma" pitchFamily="34" charset="0"/>
                <a:cs typeface="Tahoma" pitchFamily="34" charset="0"/>
                <a:sym typeface="Wingdings" pitchFamily="2" charset="2"/>
              </a:rPr>
              <a:t>jt</a:t>
            </a:r>
            <a:r>
              <a:rPr lang="en-US" sz="1400" dirty="0">
                <a:latin typeface="Tahoma" pitchFamily="34" charset="0"/>
                <a:cs typeface="Tahoma" pitchFamily="34" charset="0"/>
                <a:sym typeface="Wingdings" pitchFamily="2" charset="2"/>
              </a:rPr>
              <a:t>) – PTKP </a:t>
            </a:r>
          </a:p>
        </p:txBody>
      </p:sp>
      <p:cxnSp>
        <p:nvCxnSpPr>
          <p:cNvPr id="57" name="Straight Connector 125"/>
          <p:cNvCxnSpPr>
            <a:cxnSpLocks noChangeShapeType="1"/>
          </p:cNvCxnSpPr>
          <p:nvPr/>
        </p:nvCxnSpPr>
        <p:spPr bwMode="auto">
          <a:xfrm rot="10800000" flipV="1">
            <a:off x="1448730" y="842946"/>
            <a:ext cx="142876" cy="4"/>
          </a:xfrm>
          <a:prstGeom prst="line">
            <a:avLst/>
          </a:prstGeom>
          <a:noFill/>
          <a:ln w="9525" algn="ctr">
            <a:solidFill>
              <a:schemeClr val="tx1"/>
            </a:solidFill>
            <a:round/>
            <a:headEnd/>
            <a:tailEnd/>
          </a:ln>
        </p:spPr>
      </p:cxnSp>
      <p:cxnSp>
        <p:nvCxnSpPr>
          <p:cNvPr id="59" name="Straight Connector 125"/>
          <p:cNvCxnSpPr>
            <a:cxnSpLocks noChangeShapeType="1"/>
          </p:cNvCxnSpPr>
          <p:nvPr/>
        </p:nvCxnSpPr>
        <p:spPr bwMode="auto">
          <a:xfrm rot="5400000">
            <a:off x="1234416" y="842946"/>
            <a:ext cx="714380" cy="1588"/>
          </a:xfrm>
          <a:prstGeom prst="curvedConnector3">
            <a:avLst>
              <a:gd name="adj1" fmla="val 50000"/>
            </a:avLst>
          </a:prstGeom>
          <a:noFill/>
          <a:ln w="9525" algn="ctr">
            <a:solidFill>
              <a:schemeClr val="tx1"/>
            </a:solidFill>
            <a:round/>
            <a:headEnd/>
            <a:tailEnd/>
          </a:ln>
        </p:spPr>
      </p:cxnSp>
      <p:cxnSp>
        <p:nvCxnSpPr>
          <p:cNvPr id="68" name="Straight Connector 125"/>
          <p:cNvCxnSpPr>
            <a:cxnSpLocks noChangeShapeType="1"/>
          </p:cNvCxnSpPr>
          <p:nvPr/>
        </p:nvCxnSpPr>
        <p:spPr bwMode="auto">
          <a:xfrm rot="10800000">
            <a:off x="1591606" y="485756"/>
            <a:ext cx="214314" cy="1588"/>
          </a:xfrm>
          <a:prstGeom prst="line">
            <a:avLst/>
          </a:prstGeom>
          <a:noFill/>
          <a:ln w="9525" algn="ctr">
            <a:solidFill>
              <a:schemeClr val="tx1"/>
            </a:solidFill>
            <a:round/>
            <a:headEnd/>
            <a:tailEnd/>
          </a:ln>
        </p:spPr>
      </p:cxnSp>
      <p:cxnSp>
        <p:nvCxnSpPr>
          <p:cNvPr id="72" name="Straight Connector 125"/>
          <p:cNvCxnSpPr>
            <a:cxnSpLocks noChangeShapeType="1"/>
          </p:cNvCxnSpPr>
          <p:nvPr/>
        </p:nvCxnSpPr>
        <p:spPr bwMode="auto">
          <a:xfrm>
            <a:off x="1591606" y="1200136"/>
            <a:ext cx="214314" cy="1588"/>
          </a:xfrm>
          <a:prstGeom prst="line">
            <a:avLst/>
          </a:prstGeom>
          <a:noFill/>
          <a:ln w="9525" algn="ctr">
            <a:solidFill>
              <a:schemeClr val="tx1"/>
            </a:solidFill>
            <a:round/>
            <a:headEnd/>
            <a:tailEnd/>
          </a:ln>
        </p:spPr>
      </p:cxnSp>
      <p:cxnSp>
        <p:nvCxnSpPr>
          <p:cNvPr id="84" name="Straight Connector 125"/>
          <p:cNvCxnSpPr>
            <a:cxnSpLocks noChangeShapeType="1"/>
            <a:endCxn id="19464" idx="3"/>
          </p:cNvCxnSpPr>
          <p:nvPr/>
        </p:nvCxnSpPr>
        <p:spPr bwMode="auto">
          <a:xfrm rot="10800000">
            <a:off x="3128298" y="1200132"/>
            <a:ext cx="249258" cy="7"/>
          </a:xfrm>
          <a:prstGeom prst="line">
            <a:avLst/>
          </a:prstGeom>
          <a:noFill/>
          <a:ln w="9525" algn="ctr">
            <a:solidFill>
              <a:schemeClr val="tx1"/>
            </a:solidFill>
            <a:round/>
            <a:headEnd/>
            <a:tailEnd/>
          </a:ln>
        </p:spPr>
      </p:cxnSp>
      <p:cxnSp>
        <p:nvCxnSpPr>
          <p:cNvPr id="91" name="Straight Connector 125"/>
          <p:cNvCxnSpPr>
            <a:cxnSpLocks noChangeShapeType="1"/>
          </p:cNvCxnSpPr>
          <p:nvPr/>
        </p:nvCxnSpPr>
        <p:spPr bwMode="auto">
          <a:xfrm rot="10800000">
            <a:off x="3377556" y="914384"/>
            <a:ext cx="214314" cy="1588"/>
          </a:xfrm>
          <a:prstGeom prst="line">
            <a:avLst/>
          </a:prstGeom>
          <a:noFill/>
          <a:ln w="9525" algn="ctr">
            <a:solidFill>
              <a:schemeClr val="tx1"/>
            </a:solidFill>
            <a:round/>
            <a:headEnd/>
            <a:tailEnd/>
          </a:ln>
        </p:spPr>
      </p:cxnSp>
      <p:cxnSp>
        <p:nvCxnSpPr>
          <p:cNvPr id="92" name="Straight Connector 125"/>
          <p:cNvCxnSpPr>
            <a:cxnSpLocks noChangeShapeType="1"/>
            <a:stCxn id="238604" idx="1"/>
          </p:cNvCxnSpPr>
          <p:nvPr/>
        </p:nvCxnSpPr>
        <p:spPr bwMode="auto">
          <a:xfrm rot="10800000" flipV="1">
            <a:off x="3377556" y="1485888"/>
            <a:ext cx="214314" cy="4"/>
          </a:xfrm>
          <a:prstGeom prst="line">
            <a:avLst/>
          </a:prstGeom>
          <a:noFill/>
          <a:ln w="9525" algn="ctr">
            <a:solidFill>
              <a:schemeClr val="tx1"/>
            </a:solidFill>
            <a:round/>
            <a:headEnd/>
            <a:tailEnd/>
          </a:ln>
        </p:spPr>
      </p:cxnSp>
      <p:cxnSp>
        <p:nvCxnSpPr>
          <p:cNvPr id="102" name="Straight Connector 125"/>
          <p:cNvCxnSpPr>
            <a:cxnSpLocks noChangeShapeType="1"/>
            <a:stCxn id="238605" idx="1"/>
          </p:cNvCxnSpPr>
          <p:nvPr/>
        </p:nvCxnSpPr>
        <p:spPr bwMode="auto">
          <a:xfrm rot="10800000" flipV="1">
            <a:off x="4806316" y="914385"/>
            <a:ext cx="785818" cy="1"/>
          </a:xfrm>
          <a:prstGeom prst="line">
            <a:avLst/>
          </a:prstGeom>
          <a:noFill/>
          <a:ln w="9525" algn="ctr">
            <a:solidFill>
              <a:schemeClr val="tx1"/>
            </a:solidFill>
            <a:round/>
            <a:headEnd/>
            <a:tailEnd/>
          </a:ln>
        </p:spPr>
      </p:cxnSp>
      <p:cxnSp>
        <p:nvCxnSpPr>
          <p:cNvPr id="104" name="Straight Connector 125"/>
          <p:cNvCxnSpPr>
            <a:cxnSpLocks noChangeShapeType="1"/>
            <a:stCxn id="238602" idx="1"/>
          </p:cNvCxnSpPr>
          <p:nvPr/>
        </p:nvCxnSpPr>
        <p:spPr bwMode="auto">
          <a:xfrm rot="10800000" flipV="1">
            <a:off x="2663176" y="485757"/>
            <a:ext cx="2928958" cy="1"/>
          </a:xfrm>
          <a:prstGeom prst="line">
            <a:avLst/>
          </a:prstGeom>
          <a:noFill/>
          <a:ln w="9525" algn="ctr">
            <a:solidFill>
              <a:schemeClr val="tx1"/>
            </a:solidFill>
            <a:round/>
            <a:headEnd/>
            <a:tailEnd/>
          </a:ln>
        </p:spPr>
      </p:cxnSp>
      <p:cxnSp>
        <p:nvCxnSpPr>
          <p:cNvPr id="114" name="Straight Connector 125"/>
          <p:cNvCxnSpPr>
            <a:cxnSpLocks noChangeShapeType="1"/>
          </p:cNvCxnSpPr>
          <p:nvPr/>
        </p:nvCxnSpPr>
        <p:spPr bwMode="auto">
          <a:xfrm rot="5400000">
            <a:off x="3091804" y="1200136"/>
            <a:ext cx="571504" cy="1588"/>
          </a:xfrm>
          <a:prstGeom prst="curvedConnector3">
            <a:avLst>
              <a:gd name="adj1" fmla="val 50000"/>
            </a:avLst>
          </a:prstGeom>
          <a:noFill/>
          <a:ln w="9525" algn="ctr">
            <a:solidFill>
              <a:schemeClr val="tx1"/>
            </a:solidFill>
            <a:round/>
            <a:headEnd/>
            <a:tailEnd/>
          </a:ln>
        </p:spPr>
      </p:cxnSp>
      <p:sp>
        <p:nvSpPr>
          <p:cNvPr id="119" name="Rectangle 4"/>
          <p:cNvSpPr>
            <a:spLocks noChangeArrowheads="1"/>
          </p:cNvSpPr>
          <p:nvPr/>
        </p:nvSpPr>
        <p:spPr bwMode="auto">
          <a:xfrm>
            <a:off x="305722" y="5272102"/>
            <a:ext cx="2786082" cy="500066"/>
          </a:xfrm>
          <a:prstGeom prst="rect">
            <a:avLst/>
          </a:prstGeom>
          <a:solidFill>
            <a:srgbClr val="FFFF00"/>
          </a:solidFill>
          <a:ln w="9525">
            <a:solidFill>
              <a:schemeClr val="tx1"/>
            </a:solidFill>
            <a:miter lim="800000"/>
            <a:headEnd/>
            <a:tailEnd/>
          </a:ln>
        </p:spPr>
        <p:txBody>
          <a:bodyPr wrap="none" anchor="ctr"/>
          <a:lstStyle/>
          <a:p>
            <a:r>
              <a:rPr lang="en-US" sz="1400" dirty="0" smtClean="0">
                <a:latin typeface="Tahoma" pitchFamily="34" charset="0"/>
                <a:cs typeface="Tahoma" pitchFamily="34" charset="0"/>
              </a:rPr>
              <a:t>KOMISARIS, MANTAN PEGAWAI,</a:t>
            </a:r>
          </a:p>
          <a:p>
            <a:r>
              <a:rPr lang="en-US" sz="1400" dirty="0" smtClean="0">
                <a:latin typeface="Tahoma" pitchFamily="34" charset="0"/>
                <a:cs typeface="Tahoma" pitchFamily="34" charset="0"/>
              </a:rPr>
              <a:t>PENARIKAN DAPEN O/ PEGAWAI</a:t>
            </a:r>
            <a:endParaRPr lang="en-US" sz="1400" dirty="0">
              <a:latin typeface="Tahoma" pitchFamily="34" charset="0"/>
              <a:cs typeface="Tahoma" pitchFamily="34" charset="0"/>
            </a:endParaRPr>
          </a:p>
        </p:txBody>
      </p:sp>
      <p:sp>
        <p:nvSpPr>
          <p:cNvPr id="120" name="Rectangle 40"/>
          <p:cNvSpPr>
            <a:spLocks noChangeArrowheads="1"/>
          </p:cNvSpPr>
          <p:nvPr/>
        </p:nvSpPr>
        <p:spPr bwMode="auto">
          <a:xfrm>
            <a:off x="5592134" y="5986482"/>
            <a:ext cx="1928826" cy="428628"/>
          </a:xfrm>
          <a:prstGeom prst="rect">
            <a:avLst/>
          </a:prstGeom>
          <a:solidFill>
            <a:schemeClr val="accent2">
              <a:lumMod val="20000"/>
              <a:lumOff val="80000"/>
            </a:schemeClr>
          </a:solidFill>
          <a:ln w="9525">
            <a:solidFill>
              <a:schemeClr val="tx1"/>
            </a:solidFill>
            <a:miter lim="800000"/>
            <a:headEnd/>
            <a:tailEnd/>
          </a:ln>
          <a:effectLst/>
        </p:spPr>
        <p:txBody>
          <a:bodyPr/>
          <a:lstStyle/>
          <a:p>
            <a:pPr marL="533400" indent="-533400" algn="ctr">
              <a:spcBef>
                <a:spcPct val="20000"/>
              </a:spcBef>
              <a:buClr>
                <a:schemeClr val="hlink"/>
              </a:buClr>
              <a:buSzPct val="70000"/>
              <a:buFont typeface="Wingdings" pitchFamily="2" charset="2"/>
              <a:buNone/>
              <a:defRPr/>
            </a:pPr>
            <a:r>
              <a:rPr lang="en-US" sz="1400" dirty="0">
                <a:latin typeface="Tahoma" pitchFamily="34" charset="0"/>
                <a:cs typeface="Tahoma" pitchFamily="34" charset="0"/>
                <a:sym typeface="Wingdings" pitchFamily="2" charset="2"/>
              </a:rPr>
              <a:t>Ph </a:t>
            </a:r>
            <a:r>
              <a:rPr lang="en-US" sz="1400" dirty="0" err="1" smtClean="0">
                <a:latin typeface="Tahoma" pitchFamily="34" charset="0"/>
                <a:cs typeface="Tahoma" pitchFamily="34" charset="0"/>
                <a:sym typeface="Wingdings" pitchFamily="2" charset="2"/>
              </a:rPr>
              <a:t>Bruto</a:t>
            </a:r>
            <a:endParaRPr lang="en-US" sz="1400" dirty="0">
              <a:latin typeface="Tahoma" pitchFamily="34" charset="0"/>
              <a:cs typeface="Tahoma" pitchFamily="34" charset="0"/>
              <a:sym typeface="Wingdings" pitchFamily="2" charset="2"/>
            </a:endParaRPr>
          </a:p>
        </p:txBody>
      </p:sp>
      <p:cxnSp>
        <p:nvCxnSpPr>
          <p:cNvPr id="122" name="Straight Connector 125"/>
          <p:cNvCxnSpPr>
            <a:cxnSpLocks noChangeShapeType="1"/>
          </p:cNvCxnSpPr>
          <p:nvPr/>
        </p:nvCxnSpPr>
        <p:spPr bwMode="auto">
          <a:xfrm rot="10800000" flipV="1">
            <a:off x="4163374" y="3771905"/>
            <a:ext cx="1428760" cy="1"/>
          </a:xfrm>
          <a:prstGeom prst="line">
            <a:avLst/>
          </a:prstGeom>
          <a:noFill/>
          <a:ln w="9525" algn="ctr">
            <a:solidFill>
              <a:schemeClr val="tx1"/>
            </a:solidFill>
            <a:round/>
            <a:headEnd/>
            <a:tailEnd/>
          </a:ln>
        </p:spPr>
      </p:cxnSp>
      <p:cxnSp>
        <p:nvCxnSpPr>
          <p:cNvPr id="123" name="Straight Connector 125"/>
          <p:cNvCxnSpPr>
            <a:cxnSpLocks noChangeShapeType="1"/>
            <a:stCxn id="238608" idx="1"/>
            <a:endCxn id="19473" idx="3"/>
          </p:cNvCxnSpPr>
          <p:nvPr/>
        </p:nvCxnSpPr>
        <p:spPr bwMode="auto">
          <a:xfrm rot="10800000" flipV="1">
            <a:off x="3822043" y="3034664"/>
            <a:ext cx="1770093" cy="4288"/>
          </a:xfrm>
          <a:prstGeom prst="line">
            <a:avLst/>
          </a:prstGeom>
          <a:noFill/>
          <a:ln w="9525" algn="ctr">
            <a:solidFill>
              <a:schemeClr val="tx1"/>
            </a:solidFill>
            <a:round/>
            <a:headEnd/>
            <a:tailEnd/>
          </a:ln>
        </p:spPr>
      </p:cxnSp>
      <p:cxnSp>
        <p:nvCxnSpPr>
          <p:cNvPr id="144" name="Straight Connector 125"/>
          <p:cNvCxnSpPr>
            <a:cxnSpLocks noChangeShapeType="1"/>
            <a:stCxn id="238606" idx="1"/>
            <a:endCxn id="19484" idx="3"/>
          </p:cNvCxnSpPr>
          <p:nvPr/>
        </p:nvCxnSpPr>
        <p:spPr bwMode="auto">
          <a:xfrm rot="10800000">
            <a:off x="5250802" y="4343408"/>
            <a:ext cx="341332" cy="1588"/>
          </a:xfrm>
          <a:prstGeom prst="line">
            <a:avLst/>
          </a:prstGeom>
          <a:noFill/>
          <a:ln w="9525" algn="ctr">
            <a:solidFill>
              <a:schemeClr val="tx1"/>
            </a:solidFill>
            <a:round/>
            <a:headEnd/>
            <a:tailEnd/>
          </a:ln>
        </p:spPr>
      </p:cxnSp>
      <p:cxnSp>
        <p:nvCxnSpPr>
          <p:cNvPr id="149" name="Straight Connector 125"/>
          <p:cNvCxnSpPr>
            <a:cxnSpLocks noChangeShapeType="1"/>
            <a:stCxn id="238607" idx="1"/>
          </p:cNvCxnSpPr>
          <p:nvPr/>
        </p:nvCxnSpPr>
        <p:spPr bwMode="auto">
          <a:xfrm rot="10800000">
            <a:off x="4734878" y="4986350"/>
            <a:ext cx="857256" cy="1588"/>
          </a:xfrm>
          <a:prstGeom prst="line">
            <a:avLst/>
          </a:prstGeom>
          <a:noFill/>
          <a:ln w="9525" algn="ctr">
            <a:solidFill>
              <a:schemeClr val="tx1"/>
            </a:solidFill>
            <a:round/>
            <a:headEnd/>
            <a:tailEnd/>
          </a:ln>
        </p:spPr>
      </p:cxnSp>
      <p:cxnSp>
        <p:nvCxnSpPr>
          <p:cNvPr id="154" name="Straight Connector 125"/>
          <p:cNvCxnSpPr>
            <a:cxnSpLocks noChangeShapeType="1"/>
            <a:stCxn id="238632" idx="1"/>
          </p:cNvCxnSpPr>
          <p:nvPr/>
        </p:nvCxnSpPr>
        <p:spPr bwMode="auto">
          <a:xfrm rot="10800000">
            <a:off x="3091804" y="5557854"/>
            <a:ext cx="2500330" cy="1588"/>
          </a:xfrm>
          <a:prstGeom prst="line">
            <a:avLst/>
          </a:prstGeom>
          <a:noFill/>
          <a:ln w="9525" algn="ctr">
            <a:solidFill>
              <a:schemeClr val="tx1"/>
            </a:solidFill>
            <a:round/>
            <a:headEnd/>
            <a:tailEnd/>
          </a:ln>
        </p:spPr>
      </p:cxnSp>
      <p:cxnSp>
        <p:nvCxnSpPr>
          <p:cNvPr id="157" name="Straight Connector 125"/>
          <p:cNvCxnSpPr>
            <a:cxnSpLocks noChangeShapeType="1"/>
            <a:stCxn id="120" idx="1"/>
          </p:cNvCxnSpPr>
          <p:nvPr/>
        </p:nvCxnSpPr>
        <p:spPr bwMode="auto">
          <a:xfrm rot="10800000">
            <a:off x="2091672" y="6200796"/>
            <a:ext cx="3500462" cy="1588"/>
          </a:xfrm>
          <a:prstGeom prst="line">
            <a:avLst/>
          </a:prstGeom>
          <a:noFill/>
          <a:ln w="9525" algn="ctr">
            <a:solidFill>
              <a:schemeClr val="tx1"/>
            </a:solidFill>
            <a:round/>
            <a:headEnd/>
            <a:tailEnd/>
          </a:ln>
        </p:spPr>
      </p:cxnSp>
      <p:cxnSp>
        <p:nvCxnSpPr>
          <p:cNvPr id="164" name="Straight Connector 125"/>
          <p:cNvCxnSpPr>
            <a:cxnSpLocks noChangeShapeType="1"/>
            <a:endCxn id="19459" idx="3"/>
          </p:cNvCxnSpPr>
          <p:nvPr/>
        </p:nvCxnSpPr>
        <p:spPr bwMode="auto">
          <a:xfrm rot="10800000">
            <a:off x="1890049" y="4343408"/>
            <a:ext cx="415939" cy="1588"/>
          </a:xfrm>
          <a:prstGeom prst="line">
            <a:avLst/>
          </a:prstGeom>
          <a:noFill/>
          <a:ln w="9525" algn="ctr">
            <a:solidFill>
              <a:schemeClr val="tx1"/>
            </a:solidFill>
            <a:round/>
            <a:headEnd/>
            <a:tailEnd/>
          </a:ln>
        </p:spPr>
      </p:cxnSp>
      <p:cxnSp>
        <p:nvCxnSpPr>
          <p:cNvPr id="166" name="Straight Connector 125"/>
          <p:cNvCxnSpPr>
            <a:cxnSpLocks noChangeShapeType="1"/>
          </p:cNvCxnSpPr>
          <p:nvPr/>
        </p:nvCxnSpPr>
        <p:spPr bwMode="auto">
          <a:xfrm rot="10800000">
            <a:off x="2020235" y="3700466"/>
            <a:ext cx="285752" cy="1588"/>
          </a:xfrm>
          <a:prstGeom prst="line">
            <a:avLst/>
          </a:prstGeom>
          <a:noFill/>
          <a:ln w="9525" algn="ctr">
            <a:solidFill>
              <a:schemeClr val="tx1"/>
            </a:solidFill>
            <a:round/>
            <a:headEnd/>
            <a:tailEnd/>
          </a:ln>
        </p:spPr>
      </p:cxnSp>
      <p:cxnSp>
        <p:nvCxnSpPr>
          <p:cNvPr id="168" name="Straight Connector 125"/>
          <p:cNvCxnSpPr>
            <a:cxnSpLocks noChangeShapeType="1"/>
          </p:cNvCxnSpPr>
          <p:nvPr/>
        </p:nvCxnSpPr>
        <p:spPr bwMode="auto">
          <a:xfrm rot="10800000">
            <a:off x="2020235" y="4986350"/>
            <a:ext cx="285752" cy="1588"/>
          </a:xfrm>
          <a:prstGeom prst="line">
            <a:avLst/>
          </a:prstGeom>
          <a:noFill/>
          <a:ln w="9525" algn="ctr">
            <a:solidFill>
              <a:schemeClr val="tx1"/>
            </a:solidFill>
            <a:round/>
            <a:headEnd/>
            <a:tailEnd/>
          </a:ln>
        </p:spPr>
      </p:cxnSp>
      <p:cxnSp>
        <p:nvCxnSpPr>
          <p:cNvPr id="170" name="Straight Connector 125"/>
          <p:cNvCxnSpPr>
            <a:cxnSpLocks noChangeShapeType="1"/>
          </p:cNvCxnSpPr>
          <p:nvPr/>
        </p:nvCxnSpPr>
        <p:spPr bwMode="auto">
          <a:xfrm rot="5400000" flipH="1" flipV="1">
            <a:off x="1377294" y="4343408"/>
            <a:ext cx="1285882" cy="2"/>
          </a:xfrm>
          <a:prstGeom prst="line">
            <a:avLst/>
          </a:prstGeom>
          <a:noFill/>
          <a:ln w="9525" algn="ctr">
            <a:solidFill>
              <a:schemeClr val="tx1"/>
            </a:solidFill>
            <a:round/>
            <a:headEnd/>
            <a:tailEnd/>
          </a:ln>
        </p:spPr>
      </p:cxnSp>
      <p:cxnSp>
        <p:nvCxnSpPr>
          <p:cNvPr id="184" name="Straight Connector 125"/>
          <p:cNvCxnSpPr>
            <a:cxnSpLocks noChangeShapeType="1"/>
            <a:stCxn id="19462" idx="3"/>
            <a:endCxn id="19473" idx="1"/>
          </p:cNvCxnSpPr>
          <p:nvPr/>
        </p:nvCxnSpPr>
        <p:spPr bwMode="auto">
          <a:xfrm flipV="1">
            <a:off x="1734481" y="3038952"/>
            <a:ext cx="571505" cy="4763"/>
          </a:xfrm>
          <a:prstGeom prst="line">
            <a:avLst/>
          </a:prstGeom>
          <a:noFill/>
          <a:ln w="9525" algn="ctr">
            <a:solidFill>
              <a:schemeClr val="tx1"/>
            </a:solidFill>
            <a:round/>
            <a:headEnd/>
            <a:tailEnd/>
          </a:ln>
        </p:spPr>
      </p:cxnSp>
      <p:cxnSp>
        <p:nvCxnSpPr>
          <p:cNvPr id="81" name="Straight Connector 80"/>
          <p:cNvCxnSpPr>
            <a:stCxn id="238604" idx="3"/>
            <a:endCxn id="55" idx="1"/>
          </p:cNvCxnSpPr>
          <p:nvPr/>
        </p:nvCxnSpPr>
        <p:spPr>
          <a:xfrm>
            <a:off x="4949192" y="1485888"/>
            <a:ext cx="642942" cy="920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238604" idx="3"/>
            <a:endCxn id="238613" idx="1"/>
          </p:cNvCxnSpPr>
          <p:nvPr/>
        </p:nvCxnSpPr>
        <p:spPr>
          <a:xfrm>
            <a:off x="4949192" y="1485888"/>
            <a:ext cx="654372" cy="395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238604" idx="3"/>
            <a:endCxn id="238611" idx="1"/>
          </p:cNvCxnSpPr>
          <p:nvPr/>
        </p:nvCxnSpPr>
        <p:spPr>
          <a:xfrm flipV="1">
            <a:off x="4949192" y="1343013"/>
            <a:ext cx="642943"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AutoShape 3"/>
          <p:cNvSpPr>
            <a:spLocks noChangeArrowheads="1"/>
          </p:cNvSpPr>
          <p:nvPr/>
        </p:nvSpPr>
        <p:spPr bwMode="auto">
          <a:xfrm>
            <a:off x="5940752" y="3766188"/>
            <a:ext cx="2286000" cy="859152"/>
          </a:xfrm>
          <a:prstGeom prst="roundRect">
            <a:avLst>
              <a:gd name="adj" fmla="val 16667"/>
            </a:avLst>
          </a:prstGeom>
          <a:gradFill>
            <a:gsLst>
              <a:gs pos="0">
                <a:schemeClr val="accent2">
                  <a:lumMod val="40000"/>
                  <a:lumOff val="60000"/>
                </a:schemeClr>
              </a:gs>
              <a:gs pos="50000">
                <a:schemeClr val="accent1">
                  <a:tint val="44500"/>
                  <a:satMod val="160000"/>
                </a:schemeClr>
              </a:gs>
              <a:gs pos="100000">
                <a:schemeClr val="accent1">
                  <a:tint val="23500"/>
                  <a:satMod val="160000"/>
                </a:schemeClr>
              </a:gs>
            </a:gsLst>
            <a:lin ang="5400000" scaled="0"/>
          </a:gradFill>
          <a:ln w="38100">
            <a:solidFill>
              <a:schemeClr val="tx1"/>
            </a:solidFill>
            <a:round/>
            <a:headEnd/>
            <a:tailEnd/>
          </a:ln>
          <a:effectLst/>
        </p:spPr>
        <p:txBody>
          <a:bodyPr wrap="none" anchor="ctr"/>
          <a:lstStyle/>
          <a:p>
            <a:pPr algn="ctr" eaLnBrk="0" hangingPunct="0"/>
            <a:endParaRPr lang="id-ID">
              <a:latin typeface="Verdana" pitchFamily="34" charset="0"/>
            </a:endParaRPr>
          </a:p>
        </p:txBody>
      </p:sp>
      <p:sp>
        <p:nvSpPr>
          <p:cNvPr id="7" name="AutoShape 5"/>
          <p:cNvSpPr>
            <a:spLocks noChangeArrowheads="1"/>
          </p:cNvSpPr>
          <p:nvPr/>
        </p:nvSpPr>
        <p:spPr bwMode="auto">
          <a:xfrm>
            <a:off x="622906" y="3810000"/>
            <a:ext cx="2501294" cy="849630"/>
          </a:xfrm>
          <a:prstGeom prst="roundRect">
            <a:avLst>
              <a:gd name="adj" fmla="val 16667"/>
            </a:avLst>
          </a:prstGeom>
          <a:gradFill>
            <a:gsLst>
              <a:gs pos="0">
                <a:schemeClr val="accent2">
                  <a:lumMod val="40000"/>
                  <a:lumOff val="60000"/>
                </a:schemeClr>
              </a:gs>
              <a:gs pos="50000">
                <a:schemeClr val="accent1">
                  <a:tint val="44500"/>
                  <a:satMod val="160000"/>
                </a:schemeClr>
              </a:gs>
              <a:gs pos="100000">
                <a:schemeClr val="accent1">
                  <a:tint val="23500"/>
                  <a:satMod val="160000"/>
                </a:schemeClr>
              </a:gs>
            </a:gsLst>
            <a:lin ang="5400000" scaled="0"/>
          </a:gradFill>
          <a:ln w="38100">
            <a:solidFill>
              <a:schemeClr val="tx1"/>
            </a:solidFill>
            <a:round/>
            <a:headEnd/>
            <a:tailEnd/>
          </a:ln>
          <a:effectLst/>
        </p:spPr>
        <p:txBody>
          <a:bodyPr wrap="none" anchor="ctr"/>
          <a:lstStyle/>
          <a:p>
            <a:pPr algn="ctr" eaLnBrk="0" hangingPunct="0"/>
            <a:endParaRPr lang="id-ID">
              <a:latin typeface="Verdana" pitchFamily="34" charset="0"/>
            </a:endParaRPr>
          </a:p>
        </p:txBody>
      </p:sp>
      <p:sp>
        <p:nvSpPr>
          <p:cNvPr id="8" name="Text Box 6"/>
          <p:cNvSpPr txBox="1">
            <a:spLocks noChangeArrowheads="1"/>
          </p:cNvSpPr>
          <p:nvPr/>
        </p:nvSpPr>
        <p:spPr bwMode="auto">
          <a:xfrm>
            <a:off x="609600" y="4038600"/>
            <a:ext cx="2500330" cy="400110"/>
          </a:xfrm>
          <a:prstGeom prst="rect">
            <a:avLst/>
          </a:prstGeom>
          <a:noFill/>
          <a:ln w="9525">
            <a:noFill/>
            <a:miter lim="800000"/>
            <a:headEnd/>
            <a:tailEnd/>
          </a:ln>
          <a:effectLst/>
        </p:spPr>
        <p:txBody>
          <a:bodyPr wrap="square">
            <a:spAutoFit/>
          </a:bodyPr>
          <a:lstStyle/>
          <a:p>
            <a:pPr algn="ctr"/>
            <a:r>
              <a:rPr lang="id-ID" sz="2000" b="1" dirty="0" smtClean="0"/>
              <a:t>SPDN</a:t>
            </a:r>
            <a:endParaRPr lang="en-US" sz="2000" b="1" dirty="0">
              <a:latin typeface="Tahoma" pitchFamily="34" charset="0"/>
            </a:endParaRPr>
          </a:p>
        </p:txBody>
      </p:sp>
      <p:sp>
        <p:nvSpPr>
          <p:cNvPr id="9" name="Text Box 19"/>
          <p:cNvSpPr txBox="1">
            <a:spLocks noChangeArrowheads="1"/>
          </p:cNvSpPr>
          <p:nvPr/>
        </p:nvSpPr>
        <p:spPr bwMode="auto">
          <a:xfrm>
            <a:off x="6096000" y="3962400"/>
            <a:ext cx="2038350" cy="400110"/>
          </a:xfrm>
          <a:prstGeom prst="rect">
            <a:avLst/>
          </a:prstGeom>
          <a:noFill/>
          <a:ln w="9525">
            <a:noFill/>
            <a:miter lim="800000"/>
            <a:headEnd/>
            <a:tailEnd/>
          </a:ln>
          <a:effectLst/>
        </p:spPr>
        <p:txBody>
          <a:bodyPr>
            <a:spAutoFit/>
          </a:bodyPr>
          <a:lstStyle/>
          <a:p>
            <a:pPr algn="ctr" eaLnBrk="0" hangingPunct="0"/>
            <a:r>
              <a:rPr lang="id-ID" sz="2000" b="1" dirty="0" smtClean="0">
                <a:solidFill>
                  <a:srgbClr val="000000"/>
                </a:solidFill>
              </a:rPr>
              <a:t>SPLN</a:t>
            </a:r>
            <a:endParaRPr lang="en-US" sz="1400" dirty="0">
              <a:solidFill>
                <a:srgbClr val="000000"/>
              </a:solidFill>
            </a:endParaRPr>
          </a:p>
        </p:txBody>
      </p:sp>
      <p:sp>
        <p:nvSpPr>
          <p:cNvPr id="10" name="AutoShape 5"/>
          <p:cNvSpPr>
            <a:spLocks noChangeArrowheads="1"/>
          </p:cNvSpPr>
          <p:nvPr/>
        </p:nvSpPr>
        <p:spPr bwMode="auto">
          <a:xfrm>
            <a:off x="591474" y="5132084"/>
            <a:ext cx="2571768" cy="928694"/>
          </a:xfrm>
          <a:prstGeom prst="roundRect">
            <a:avLst>
              <a:gd name="adj" fmla="val 16667"/>
            </a:avLst>
          </a:prstGeom>
          <a:solidFill>
            <a:schemeClr val="accent6">
              <a:lumMod val="60000"/>
              <a:lumOff val="40000"/>
            </a:schemeClr>
          </a:solidFill>
          <a:ln w="38100">
            <a:solidFill>
              <a:schemeClr val="tx1"/>
            </a:solidFill>
            <a:round/>
            <a:headEnd/>
            <a:tailEnd/>
          </a:ln>
          <a:effectLst/>
        </p:spPr>
        <p:txBody>
          <a:bodyPr wrap="none" anchor="ctr"/>
          <a:lstStyle/>
          <a:p>
            <a:pPr algn="ctr" eaLnBrk="0" hangingPunct="0"/>
            <a:endParaRPr lang="id-ID">
              <a:latin typeface="Verdana" pitchFamily="34" charset="0"/>
            </a:endParaRPr>
          </a:p>
        </p:txBody>
      </p:sp>
      <p:sp>
        <p:nvSpPr>
          <p:cNvPr id="12" name="AutoShape 5"/>
          <p:cNvSpPr>
            <a:spLocks noChangeArrowheads="1"/>
          </p:cNvSpPr>
          <p:nvPr/>
        </p:nvSpPr>
        <p:spPr bwMode="auto">
          <a:xfrm>
            <a:off x="2743200" y="1973580"/>
            <a:ext cx="3505200" cy="1424940"/>
          </a:xfrm>
          <a:prstGeom prst="roundRect">
            <a:avLst>
              <a:gd name="adj" fmla="val 16667"/>
            </a:avLst>
          </a:prstGeom>
          <a:gradFill>
            <a:gsLst>
              <a:gs pos="0">
                <a:schemeClr val="accent5">
                  <a:lumMod val="40000"/>
                  <a:lumOff val="60000"/>
                </a:schemeClr>
              </a:gs>
              <a:gs pos="50000">
                <a:schemeClr val="accent1">
                  <a:tint val="44500"/>
                  <a:satMod val="160000"/>
                </a:schemeClr>
              </a:gs>
              <a:gs pos="100000">
                <a:schemeClr val="accent1">
                  <a:tint val="23500"/>
                  <a:satMod val="160000"/>
                </a:schemeClr>
              </a:gs>
            </a:gsLst>
            <a:lin ang="5400000" scaled="0"/>
          </a:gradFill>
          <a:ln w="38100">
            <a:solidFill>
              <a:schemeClr val="tx1"/>
            </a:solidFill>
            <a:round/>
            <a:headEnd/>
            <a:tailEnd/>
          </a:ln>
          <a:effectLst/>
        </p:spPr>
        <p:txBody>
          <a:bodyPr wrap="none" anchor="ctr"/>
          <a:lstStyle/>
          <a:p>
            <a:pPr algn="ctr" eaLnBrk="0" hangingPunct="0"/>
            <a:endParaRPr lang="id-ID" dirty="0">
              <a:latin typeface="Verdana" pitchFamily="34" charset="0"/>
            </a:endParaRPr>
          </a:p>
        </p:txBody>
      </p:sp>
      <p:sp>
        <p:nvSpPr>
          <p:cNvPr id="13" name="Text Box 6"/>
          <p:cNvSpPr txBox="1">
            <a:spLocks noChangeArrowheads="1"/>
          </p:cNvSpPr>
          <p:nvPr/>
        </p:nvSpPr>
        <p:spPr bwMode="auto">
          <a:xfrm>
            <a:off x="2895600" y="2057400"/>
            <a:ext cx="3451860" cy="1323439"/>
          </a:xfrm>
          <a:prstGeom prst="rect">
            <a:avLst/>
          </a:prstGeom>
          <a:noFill/>
          <a:ln w="9525">
            <a:noFill/>
            <a:miter lim="800000"/>
            <a:headEnd/>
            <a:tailEnd/>
          </a:ln>
          <a:effectLst/>
        </p:spPr>
        <p:txBody>
          <a:bodyPr wrap="square">
            <a:spAutoFit/>
          </a:bodyPr>
          <a:lstStyle/>
          <a:p>
            <a:pPr marL="263525" indent="-263525" eaLnBrk="0" hangingPunct="0">
              <a:buFont typeface="+mj-lt"/>
              <a:buAutoNum type="arabicPeriod"/>
            </a:pPr>
            <a:r>
              <a:rPr lang="id-ID" sz="2000" dirty="0" smtClean="0">
                <a:solidFill>
                  <a:srgbClr val="000000"/>
                </a:solidFill>
              </a:rPr>
              <a:t>Pekerjaan;</a:t>
            </a:r>
          </a:p>
          <a:p>
            <a:pPr marL="263525" indent="-263525" eaLnBrk="0" hangingPunct="0">
              <a:buFont typeface="+mj-lt"/>
              <a:buAutoNum type="arabicPeriod"/>
            </a:pPr>
            <a:r>
              <a:rPr lang="id-ID" sz="2000" dirty="0" smtClean="0">
                <a:solidFill>
                  <a:srgbClr val="000000"/>
                </a:solidFill>
              </a:rPr>
              <a:t>Jasa;</a:t>
            </a:r>
          </a:p>
          <a:p>
            <a:pPr marL="263525" indent="-263525" eaLnBrk="0" hangingPunct="0">
              <a:buFont typeface="+mj-lt"/>
              <a:buAutoNum type="arabicPeriod"/>
            </a:pPr>
            <a:r>
              <a:rPr lang="id-ID" sz="2000" dirty="0" smtClean="0">
                <a:solidFill>
                  <a:srgbClr val="000000"/>
                </a:solidFill>
              </a:rPr>
              <a:t>Kegiatan</a:t>
            </a:r>
          </a:p>
          <a:p>
            <a:pPr marL="263525" indent="-263525" eaLnBrk="0" hangingPunct="0"/>
            <a:r>
              <a:rPr lang="id-ID" sz="2000" dirty="0" smtClean="0">
                <a:solidFill>
                  <a:srgbClr val="000000"/>
                </a:solidFill>
              </a:rPr>
              <a:t>yang dilakukan orang pribadi</a:t>
            </a:r>
            <a:endParaRPr lang="en-US" sz="1400" dirty="0">
              <a:solidFill>
                <a:srgbClr val="000000"/>
              </a:solidFill>
            </a:endParaRPr>
          </a:p>
        </p:txBody>
      </p:sp>
      <p:sp>
        <p:nvSpPr>
          <p:cNvPr id="14" name="AutoShape 5">
            <a:hlinkClick r:id="rId3" action="ppaction://hlinkpres?slideindex=1&amp;slidetitle="/>
          </p:cNvPr>
          <p:cNvSpPr>
            <a:spLocks noChangeArrowheads="1"/>
          </p:cNvSpPr>
          <p:nvPr/>
        </p:nvSpPr>
        <p:spPr bwMode="auto">
          <a:xfrm>
            <a:off x="5966470" y="5121586"/>
            <a:ext cx="2286016" cy="928694"/>
          </a:xfrm>
          <a:prstGeom prst="roundRect">
            <a:avLst>
              <a:gd name="adj" fmla="val 16667"/>
            </a:avLst>
          </a:prstGeom>
          <a:solidFill>
            <a:schemeClr val="accent6">
              <a:lumMod val="60000"/>
              <a:lumOff val="40000"/>
            </a:schemeClr>
          </a:solidFill>
          <a:ln w="38100">
            <a:solidFill>
              <a:schemeClr val="tx1"/>
            </a:solidFill>
            <a:round/>
            <a:headEnd/>
            <a:tailEnd/>
          </a:ln>
          <a:effectLst/>
        </p:spPr>
        <p:txBody>
          <a:bodyPr wrap="none" anchor="ctr"/>
          <a:lstStyle/>
          <a:p>
            <a:pPr algn="ctr" eaLnBrk="0" hangingPunct="0"/>
            <a:endParaRPr lang="id-ID" dirty="0">
              <a:latin typeface="Verdana" pitchFamily="34" charset="0"/>
            </a:endParaRPr>
          </a:p>
        </p:txBody>
      </p:sp>
      <p:sp>
        <p:nvSpPr>
          <p:cNvPr id="15" name="Text Box 6">
            <a:hlinkClick r:id="rId4" action="ppaction://hlinksldjump"/>
          </p:cNvPr>
          <p:cNvSpPr txBox="1">
            <a:spLocks noChangeArrowheads="1"/>
          </p:cNvSpPr>
          <p:nvPr/>
        </p:nvSpPr>
        <p:spPr bwMode="auto">
          <a:xfrm>
            <a:off x="685800" y="5410200"/>
            <a:ext cx="2428892" cy="338554"/>
          </a:xfrm>
          <a:prstGeom prst="rect">
            <a:avLst/>
          </a:prstGeom>
          <a:noFill/>
          <a:ln w="9525">
            <a:noFill/>
            <a:miter lim="800000"/>
            <a:headEnd/>
            <a:tailEnd/>
          </a:ln>
          <a:effectLst/>
        </p:spPr>
        <p:txBody>
          <a:bodyPr wrap="square">
            <a:spAutoFit/>
          </a:bodyPr>
          <a:lstStyle/>
          <a:p>
            <a:pPr algn="ctr" eaLnBrk="0" hangingPunct="0"/>
            <a:r>
              <a:rPr lang="id-ID" sz="1600" dirty="0" smtClean="0">
                <a:solidFill>
                  <a:srgbClr val="000000"/>
                </a:solidFill>
              </a:rPr>
              <a:t>PPh Pasal 21</a:t>
            </a:r>
            <a:endParaRPr lang="en-US" sz="1600" dirty="0">
              <a:solidFill>
                <a:srgbClr val="000000"/>
              </a:solidFill>
            </a:endParaRPr>
          </a:p>
        </p:txBody>
      </p:sp>
      <p:sp>
        <p:nvSpPr>
          <p:cNvPr id="18" name="Text Box 6">
            <a:hlinkClick r:id="rId5" action="ppaction://hlinksldjump"/>
          </p:cNvPr>
          <p:cNvSpPr txBox="1">
            <a:spLocks noChangeArrowheads="1"/>
          </p:cNvSpPr>
          <p:nvPr/>
        </p:nvSpPr>
        <p:spPr bwMode="auto">
          <a:xfrm>
            <a:off x="5867400" y="5410200"/>
            <a:ext cx="2428892" cy="338554"/>
          </a:xfrm>
          <a:prstGeom prst="rect">
            <a:avLst/>
          </a:prstGeom>
          <a:noFill/>
          <a:ln w="9525">
            <a:noFill/>
            <a:miter lim="800000"/>
            <a:headEnd/>
            <a:tailEnd/>
          </a:ln>
          <a:effectLst/>
        </p:spPr>
        <p:txBody>
          <a:bodyPr wrap="square">
            <a:spAutoFit/>
          </a:bodyPr>
          <a:lstStyle/>
          <a:p>
            <a:pPr algn="ctr" eaLnBrk="0" hangingPunct="0"/>
            <a:r>
              <a:rPr lang="id-ID" sz="1600" dirty="0" smtClean="0">
                <a:solidFill>
                  <a:srgbClr val="000000"/>
                </a:solidFill>
              </a:rPr>
              <a:t>PPh Pasal 26</a:t>
            </a:r>
            <a:endParaRPr lang="en-US" sz="1600" dirty="0">
              <a:solidFill>
                <a:srgbClr val="000000"/>
              </a:solidFill>
            </a:endParaRPr>
          </a:p>
        </p:txBody>
      </p:sp>
      <p:sp>
        <p:nvSpPr>
          <p:cNvPr id="23" name="Rectangle 22"/>
          <p:cNvSpPr/>
          <p:nvPr/>
        </p:nvSpPr>
        <p:spPr>
          <a:xfrm>
            <a:off x="1828800" y="533400"/>
            <a:ext cx="5257800" cy="923330"/>
          </a:xfrm>
          <a:prstGeom prst="rect">
            <a:avLst/>
          </a:prstGeom>
          <a:ln>
            <a:noFill/>
          </a:ln>
        </p:spPr>
        <p:txBody>
          <a:bodyPr wrap="square">
            <a:spAutoFit/>
          </a:bodyPr>
          <a:lstStyle/>
          <a:p>
            <a:pPr algn="ctr"/>
            <a:r>
              <a:rPr lang="en-US" b="1" dirty="0" err="1" smtClean="0">
                <a:latin typeface="Tahoma" pitchFamily="34" charset="0"/>
              </a:rPr>
              <a:t>Gaji</a:t>
            </a:r>
            <a:r>
              <a:rPr lang="en-US" b="1" dirty="0" smtClean="0">
                <a:latin typeface="Tahoma" pitchFamily="34" charset="0"/>
              </a:rPr>
              <a:t>, </a:t>
            </a:r>
            <a:r>
              <a:rPr lang="en-US" b="1" dirty="0" err="1" smtClean="0">
                <a:latin typeface="Tahoma" pitchFamily="34" charset="0"/>
              </a:rPr>
              <a:t>Upah</a:t>
            </a:r>
            <a:r>
              <a:rPr lang="en-US" b="1" dirty="0" smtClean="0">
                <a:latin typeface="Tahoma" pitchFamily="34" charset="0"/>
              </a:rPr>
              <a:t>, Honorarium, </a:t>
            </a:r>
            <a:r>
              <a:rPr lang="en-US" b="1" dirty="0" err="1" smtClean="0">
                <a:latin typeface="Tahoma" pitchFamily="34" charset="0"/>
              </a:rPr>
              <a:t>Tunjangan</a:t>
            </a:r>
            <a:r>
              <a:rPr lang="en-US" b="1" dirty="0" smtClean="0">
                <a:latin typeface="Tahoma" pitchFamily="34" charset="0"/>
              </a:rPr>
              <a:t>, </a:t>
            </a:r>
            <a:r>
              <a:rPr lang="en-US" b="1" dirty="0" err="1" smtClean="0">
                <a:latin typeface="Tahoma" pitchFamily="34" charset="0"/>
              </a:rPr>
              <a:t>dan</a:t>
            </a:r>
            <a:r>
              <a:rPr lang="en-US" b="1" dirty="0" smtClean="0">
                <a:latin typeface="Tahoma" pitchFamily="34" charset="0"/>
              </a:rPr>
              <a:t> </a:t>
            </a:r>
            <a:r>
              <a:rPr lang="en-US" b="1" dirty="0" err="1" smtClean="0">
                <a:latin typeface="Tahoma" pitchFamily="34" charset="0"/>
              </a:rPr>
              <a:t>Pembayaran</a:t>
            </a:r>
            <a:r>
              <a:rPr lang="en-US" b="1" dirty="0" smtClean="0">
                <a:latin typeface="Tahoma" pitchFamily="34" charset="0"/>
              </a:rPr>
              <a:t> lain </a:t>
            </a:r>
            <a:r>
              <a:rPr lang="en-US" b="1" dirty="0" err="1" smtClean="0">
                <a:latin typeface="Tahoma" pitchFamily="34" charset="0"/>
              </a:rPr>
              <a:t>dengan</a:t>
            </a:r>
            <a:r>
              <a:rPr lang="en-US" b="1" dirty="0" smtClean="0">
                <a:latin typeface="Tahoma" pitchFamily="34" charset="0"/>
              </a:rPr>
              <a:t> </a:t>
            </a:r>
            <a:r>
              <a:rPr lang="en-US" b="1" dirty="0" err="1" smtClean="0">
                <a:latin typeface="Tahoma" pitchFamily="34" charset="0"/>
              </a:rPr>
              <a:t>nama</a:t>
            </a:r>
            <a:r>
              <a:rPr lang="en-US" b="1" dirty="0" smtClean="0">
                <a:latin typeface="Tahoma" pitchFamily="34" charset="0"/>
              </a:rPr>
              <a:t>/</a:t>
            </a:r>
            <a:r>
              <a:rPr lang="en-US" b="1" dirty="0" err="1" smtClean="0">
                <a:latin typeface="Tahoma" pitchFamily="34" charset="0"/>
              </a:rPr>
              <a:t>bentuk</a:t>
            </a:r>
            <a:r>
              <a:rPr lang="en-US" b="1" dirty="0" smtClean="0">
                <a:latin typeface="Tahoma" pitchFamily="34" charset="0"/>
              </a:rPr>
              <a:t> </a:t>
            </a:r>
            <a:r>
              <a:rPr lang="en-US" b="1" dirty="0" err="1" smtClean="0">
                <a:latin typeface="Tahoma" pitchFamily="34" charset="0"/>
              </a:rPr>
              <a:t>apapun</a:t>
            </a:r>
            <a:endParaRPr lang="en-US" b="1" dirty="0">
              <a:latin typeface="Tahoma" pitchFamily="34" charset="0"/>
            </a:endParaRPr>
          </a:p>
        </p:txBody>
      </p:sp>
      <p:sp>
        <p:nvSpPr>
          <p:cNvPr id="24" name="AutoShape 3"/>
          <p:cNvSpPr>
            <a:spLocks noChangeArrowheads="1"/>
          </p:cNvSpPr>
          <p:nvPr/>
        </p:nvSpPr>
        <p:spPr bwMode="auto">
          <a:xfrm>
            <a:off x="1752600" y="457200"/>
            <a:ext cx="5368290" cy="10668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id-ID" dirty="0">
              <a:latin typeface="Verdana" pitchFamily="34" charset="0"/>
            </a:endParaRPr>
          </a:p>
        </p:txBody>
      </p:sp>
      <p:sp>
        <p:nvSpPr>
          <p:cNvPr id="41" name="Bent Arrow 40"/>
          <p:cNvSpPr/>
          <p:nvPr/>
        </p:nvSpPr>
        <p:spPr>
          <a:xfrm rot="5400000">
            <a:off x="6256020" y="2628900"/>
            <a:ext cx="1143000" cy="1066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5" name="Bent Arrow 44"/>
          <p:cNvSpPr/>
          <p:nvPr/>
        </p:nvSpPr>
        <p:spPr>
          <a:xfrm rot="5400000" flipV="1">
            <a:off x="1596390" y="2651760"/>
            <a:ext cx="1143000" cy="1066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47" name="Down Arrow 46"/>
          <p:cNvSpPr/>
          <p:nvPr/>
        </p:nvSpPr>
        <p:spPr>
          <a:xfrm>
            <a:off x="6858000" y="46482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Down Arrow 47"/>
          <p:cNvSpPr/>
          <p:nvPr/>
        </p:nvSpPr>
        <p:spPr>
          <a:xfrm>
            <a:off x="1653540" y="467106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Up-Down Arrow 48"/>
          <p:cNvSpPr/>
          <p:nvPr/>
        </p:nvSpPr>
        <p:spPr>
          <a:xfrm>
            <a:off x="4343400" y="1524000"/>
            <a:ext cx="381000" cy="457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57400" y="381000"/>
            <a:ext cx="5181600" cy="8382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cs typeface="Arial" pitchFamily="34" charset="0"/>
              </a:rPr>
              <a:t>Penerima </a:t>
            </a:r>
            <a:r>
              <a:rPr lang="en-US" sz="2400" dirty="0" smtClean="0">
                <a:solidFill>
                  <a:schemeClr val="tx1"/>
                </a:solidFill>
                <a:cs typeface="Arial" pitchFamily="34" charset="0"/>
              </a:rPr>
              <a:t>P</a:t>
            </a:r>
            <a:r>
              <a:rPr lang="id-ID" sz="2400" dirty="0" smtClean="0">
                <a:solidFill>
                  <a:schemeClr val="tx1"/>
                </a:solidFill>
                <a:cs typeface="Arial" pitchFamily="34" charset="0"/>
              </a:rPr>
              <a:t>enghasilan </a:t>
            </a:r>
            <a:r>
              <a:rPr lang="en-US" sz="2400" dirty="0" smtClean="0">
                <a:solidFill>
                  <a:schemeClr val="tx1"/>
                </a:solidFill>
                <a:cs typeface="Arial" pitchFamily="34" charset="0"/>
              </a:rPr>
              <a:t>T</a:t>
            </a:r>
            <a:r>
              <a:rPr lang="id-ID" sz="2400" dirty="0" smtClean="0">
                <a:solidFill>
                  <a:schemeClr val="tx1"/>
                </a:solidFill>
                <a:cs typeface="Arial" pitchFamily="34" charset="0"/>
              </a:rPr>
              <a:t>idak ber-NPWP</a:t>
            </a:r>
            <a:endParaRPr lang="id-ID" sz="2400" dirty="0">
              <a:solidFill>
                <a:schemeClr val="tx1"/>
              </a:solidFill>
              <a:cs typeface="Arial" pitchFamily="34" charset="0"/>
            </a:endParaRPr>
          </a:p>
        </p:txBody>
      </p:sp>
      <p:sp>
        <p:nvSpPr>
          <p:cNvPr id="5" name="Rounded Rectangle 4"/>
          <p:cNvSpPr/>
          <p:nvPr/>
        </p:nvSpPr>
        <p:spPr>
          <a:xfrm>
            <a:off x="2998470" y="1524000"/>
            <a:ext cx="3429000" cy="1219200"/>
          </a:xfrm>
          <a:prstGeom prst="roundRect">
            <a:avLst/>
          </a:prstGeom>
          <a:gradFill>
            <a:gsLst>
              <a:gs pos="0">
                <a:srgbClr val="5E9EFF"/>
              </a:gs>
              <a:gs pos="39999">
                <a:srgbClr val="85C2FF"/>
              </a:gs>
              <a:gs pos="70000">
                <a:srgbClr val="C4D6EB"/>
              </a:gs>
              <a:gs pos="100000">
                <a:srgbClr val="FFEBFA"/>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algn="ctr">
              <a:spcBef>
                <a:spcPts val="0"/>
              </a:spcBef>
            </a:pPr>
            <a:r>
              <a:rPr lang="id-ID" dirty="0" smtClean="0">
                <a:solidFill>
                  <a:schemeClr val="tx1"/>
                </a:solidFill>
                <a:latin typeface="Arial" pitchFamily="34" charset="0"/>
                <a:cs typeface="Arial" pitchFamily="34" charset="0"/>
              </a:rPr>
              <a:t>PPh Pasal 21 sebesar 120% lebih tinggi daripada PPh Pasal 21 yang seharusnya (20% lebih tinggi)</a:t>
            </a:r>
            <a:endParaRPr lang="en-US" dirty="0">
              <a:solidFill>
                <a:schemeClr val="tx1"/>
              </a:solidFill>
              <a:latin typeface="Arial" pitchFamily="34" charset="0"/>
              <a:cs typeface="Arial" pitchFamily="34" charset="0"/>
            </a:endParaRPr>
          </a:p>
        </p:txBody>
      </p:sp>
      <p:sp>
        <p:nvSpPr>
          <p:cNvPr id="6" name="Rounded Rectangle 5"/>
          <p:cNvSpPr/>
          <p:nvPr/>
        </p:nvSpPr>
        <p:spPr>
          <a:xfrm>
            <a:off x="1828800" y="5943600"/>
            <a:ext cx="5715000" cy="68580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pPr>
            <a:r>
              <a:rPr lang="en-US" dirty="0" smtClean="0">
                <a:solidFill>
                  <a:schemeClr val="tx1"/>
                </a:solidFill>
                <a:latin typeface="Arial" pitchFamily="34" charset="0"/>
                <a:cs typeface="Arial" pitchFamily="34" charset="0"/>
              </a:rPr>
              <a:t>T</a:t>
            </a:r>
            <a:r>
              <a:rPr lang="id-ID" dirty="0" smtClean="0">
                <a:solidFill>
                  <a:schemeClr val="tx1"/>
                </a:solidFill>
                <a:latin typeface="Arial" pitchFamily="34" charset="0"/>
                <a:cs typeface="Arial" pitchFamily="34" charset="0"/>
              </a:rPr>
              <a:t>idak berlaku untuk PPh Pasal 21 yang bersifat final</a:t>
            </a:r>
            <a:endParaRPr lang="en-US" dirty="0">
              <a:solidFill>
                <a:schemeClr val="tx1"/>
              </a:solidFill>
              <a:latin typeface="Arial" pitchFamily="34" charset="0"/>
              <a:cs typeface="Arial" pitchFamily="34" charset="0"/>
            </a:endParaRPr>
          </a:p>
        </p:txBody>
      </p:sp>
      <p:sp>
        <p:nvSpPr>
          <p:cNvPr id="7" name="Rounded Rectangle 6"/>
          <p:cNvSpPr/>
          <p:nvPr/>
        </p:nvSpPr>
        <p:spPr>
          <a:xfrm>
            <a:off x="914400" y="2933700"/>
            <a:ext cx="2491740" cy="1143000"/>
          </a:xfrm>
          <a:prstGeom prst="roundRect">
            <a:avLst/>
          </a:prstGeom>
          <a:blipFill>
            <a:blip r:embed="rId2"/>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id-ID" dirty="0" smtClean="0">
                <a:solidFill>
                  <a:schemeClr val="tx1"/>
                </a:solidFill>
                <a:latin typeface="Arial" pitchFamily="34" charset="0"/>
                <a:cs typeface="Arial" pitchFamily="34" charset="0"/>
              </a:rPr>
              <a:t>Setelah pemotongan PPh Pasal 21 bulan Desember</a:t>
            </a:r>
            <a:endParaRPr lang="en-US" dirty="0">
              <a:solidFill>
                <a:schemeClr val="tx1"/>
              </a:solidFill>
              <a:latin typeface="Arial" pitchFamily="34" charset="0"/>
              <a:cs typeface="Arial" pitchFamily="34" charset="0"/>
            </a:endParaRPr>
          </a:p>
        </p:txBody>
      </p:sp>
      <p:sp>
        <p:nvSpPr>
          <p:cNvPr id="8" name="Rounded Rectangle 7"/>
          <p:cNvSpPr/>
          <p:nvPr/>
        </p:nvSpPr>
        <p:spPr>
          <a:xfrm>
            <a:off x="6019800" y="2933700"/>
            <a:ext cx="2491740" cy="1143000"/>
          </a:xfrm>
          <a:prstGeom prst="roundRect">
            <a:avLst/>
          </a:prstGeom>
          <a:blipFill>
            <a:blip r:embed="rId2"/>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id-ID" dirty="0" smtClean="0">
                <a:solidFill>
                  <a:schemeClr val="tx1"/>
                </a:solidFill>
                <a:latin typeface="Arial" pitchFamily="34" charset="0"/>
                <a:cs typeface="Arial" pitchFamily="34" charset="0"/>
              </a:rPr>
              <a:t>sebelum pemotongan PPh Pasal 21 bulan Desember</a:t>
            </a:r>
            <a:endParaRPr lang="en-US" dirty="0">
              <a:solidFill>
                <a:schemeClr val="tx1"/>
              </a:solidFill>
              <a:latin typeface="Arial" pitchFamily="34" charset="0"/>
              <a:cs typeface="Arial" pitchFamily="34" charset="0"/>
            </a:endParaRPr>
          </a:p>
        </p:txBody>
      </p:sp>
      <p:sp>
        <p:nvSpPr>
          <p:cNvPr id="9" name="Left-Right Arrow Callout 8"/>
          <p:cNvSpPr/>
          <p:nvPr/>
        </p:nvSpPr>
        <p:spPr>
          <a:xfrm>
            <a:off x="3505200" y="2815590"/>
            <a:ext cx="2362200" cy="1371600"/>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5"/>
          <p:cNvSpPr>
            <a:spLocks noChangeArrowheads="1"/>
          </p:cNvSpPr>
          <p:nvPr/>
        </p:nvSpPr>
        <p:spPr bwMode="gray">
          <a:xfrm>
            <a:off x="3699510" y="3329940"/>
            <a:ext cx="1981200" cy="369332"/>
          </a:xfrm>
          <a:prstGeom prst="rect">
            <a:avLst/>
          </a:prstGeom>
          <a:noFill/>
          <a:ln w="9525" algn="ctr">
            <a:noFill/>
            <a:miter lim="800000"/>
            <a:headEnd/>
            <a:tailEnd/>
          </a:ln>
          <a:effectLst/>
        </p:spPr>
        <p:txBody>
          <a:bodyPr wrap="square">
            <a:spAutoFit/>
          </a:bodyPr>
          <a:lstStyle/>
          <a:p>
            <a:pPr algn="ctr"/>
            <a:r>
              <a:rPr lang="id-ID" b="1" dirty="0" smtClean="0">
                <a:solidFill>
                  <a:srgbClr val="000000"/>
                </a:solidFill>
              </a:rPr>
              <a:t>Ber-NPWP</a:t>
            </a:r>
            <a:endParaRPr lang="en-US" b="1" dirty="0">
              <a:solidFill>
                <a:srgbClr val="000000"/>
              </a:solidFill>
            </a:endParaRPr>
          </a:p>
        </p:txBody>
      </p:sp>
      <p:sp>
        <p:nvSpPr>
          <p:cNvPr id="11" name="Rounded Rectangle 10"/>
          <p:cNvSpPr/>
          <p:nvPr/>
        </p:nvSpPr>
        <p:spPr>
          <a:xfrm>
            <a:off x="6050280" y="4606290"/>
            <a:ext cx="2491740" cy="11430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id-ID" dirty="0" smtClean="0">
                <a:solidFill>
                  <a:schemeClr val="tx1"/>
                </a:solidFill>
                <a:latin typeface="Arial" pitchFamily="34" charset="0"/>
                <a:cs typeface="Arial" pitchFamily="34" charset="0"/>
              </a:rPr>
              <a:t>Diperhitungkan oleh pemotong dengan PPh Pasal 21 bulan-bulan selanjutnya </a:t>
            </a:r>
            <a:endParaRPr lang="en-US" dirty="0">
              <a:solidFill>
                <a:schemeClr val="tx1"/>
              </a:solidFill>
              <a:latin typeface="Arial" pitchFamily="34" charset="0"/>
              <a:cs typeface="Arial" pitchFamily="34" charset="0"/>
            </a:endParaRPr>
          </a:p>
        </p:txBody>
      </p:sp>
      <p:sp>
        <p:nvSpPr>
          <p:cNvPr id="12" name="Rounded Rectangle 11"/>
          <p:cNvSpPr/>
          <p:nvPr/>
        </p:nvSpPr>
        <p:spPr>
          <a:xfrm>
            <a:off x="838200" y="4625340"/>
            <a:ext cx="2491740" cy="11430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id-ID" dirty="0" smtClean="0">
                <a:solidFill>
                  <a:schemeClr val="tx1"/>
                </a:solidFill>
                <a:latin typeface="Arial" pitchFamily="34" charset="0"/>
                <a:cs typeface="Arial" pitchFamily="34" charset="0"/>
              </a:rPr>
              <a:t>merupakan kredit pajak dalam SPT Tahunan PPh</a:t>
            </a:r>
            <a:endParaRPr lang="en-US" dirty="0">
              <a:solidFill>
                <a:schemeClr val="tx1"/>
              </a:solidFill>
              <a:latin typeface="Arial" pitchFamily="34" charset="0"/>
              <a:cs typeface="Arial" pitchFamily="34" charset="0"/>
            </a:endParaRPr>
          </a:p>
        </p:txBody>
      </p:sp>
      <p:sp>
        <p:nvSpPr>
          <p:cNvPr id="14" name="Down Arrow 13"/>
          <p:cNvSpPr/>
          <p:nvPr/>
        </p:nvSpPr>
        <p:spPr>
          <a:xfrm>
            <a:off x="1828800" y="411099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Down Arrow 14"/>
          <p:cNvSpPr/>
          <p:nvPr/>
        </p:nvSpPr>
        <p:spPr>
          <a:xfrm>
            <a:off x="7010400" y="41148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19400" y="685800"/>
            <a:ext cx="3810000" cy="838200"/>
          </a:xfrm>
          <a:prstGeom prst="roundRect">
            <a:avLst/>
          </a:prstGeom>
          <a:gradFill>
            <a:gsLst>
              <a:gs pos="0">
                <a:srgbClr val="5E9EFF"/>
              </a:gs>
              <a:gs pos="39999">
                <a:srgbClr val="85C2FF"/>
              </a:gs>
              <a:gs pos="70000">
                <a:srgbClr val="C4D6EB"/>
              </a:gs>
              <a:gs pos="100000">
                <a:srgbClr val="FFEBFA"/>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cs typeface="Arial" pitchFamily="34" charset="0"/>
              </a:rPr>
              <a:t>Ketentuan Khusus</a:t>
            </a:r>
            <a:endParaRPr lang="id-ID" sz="2400" dirty="0">
              <a:solidFill>
                <a:schemeClr val="tx1"/>
              </a:solidFill>
              <a:cs typeface="Arial" pitchFamily="34" charset="0"/>
            </a:endParaRPr>
          </a:p>
        </p:txBody>
      </p:sp>
      <p:sp>
        <p:nvSpPr>
          <p:cNvPr id="7" name="Bent Arrow 6"/>
          <p:cNvSpPr/>
          <p:nvPr/>
        </p:nvSpPr>
        <p:spPr>
          <a:xfrm rot="5400000">
            <a:off x="5448300" y="1409700"/>
            <a:ext cx="1143000" cy="2438400"/>
          </a:xfrm>
          <a:prstGeom prst="bentArrow">
            <a:avLst>
              <a:gd name="adj1" fmla="val 25000"/>
              <a:gd name="adj2" fmla="val 17500"/>
              <a:gd name="adj3" fmla="val 2500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8" name="Bent Arrow 7"/>
          <p:cNvSpPr/>
          <p:nvPr/>
        </p:nvSpPr>
        <p:spPr>
          <a:xfrm rot="5400000" flipV="1">
            <a:off x="2895600" y="1371600"/>
            <a:ext cx="1143000" cy="2514600"/>
          </a:xfrm>
          <a:prstGeom prst="bentArrow">
            <a:avLst>
              <a:gd name="adj1" fmla="val 25000"/>
              <a:gd name="adj2" fmla="val 17500"/>
              <a:gd name="adj3" fmla="val 2500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 name="Rounded Rectangle 8"/>
          <p:cNvSpPr/>
          <p:nvPr/>
        </p:nvSpPr>
        <p:spPr>
          <a:xfrm>
            <a:off x="708660" y="3276600"/>
            <a:ext cx="3356610" cy="1600200"/>
          </a:xfrm>
          <a:prstGeom prst="roundRect">
            <a:avLst/>
          </a:prstGeom>
          <a:blipFill>
            <a:blip r:embed="rId3"/>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0"/>
              </a:spcBef>
              <a:buFont typeface="+mj-lt"/>
              <a:buAutoNum type="arabicPeriod"/>
            </a:pPr>
            <a:r>
              <a:rPr lang="en-US" dirty="0" err="1" smtClean="0">
                <a:solidFill>
                  <a:schemeClr val="tx1"/>
                </a:solidFill>
                <a:latin typeface="Arial" pitchFamily="34" charset="0"/>
                <a:cs typeface="Arial" pitchFamily="34" charset="0"/>
              </a:rPr>
              <a:t>Uang</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Pesangon</a:t>
            </a:r>
            <a:endParaRPr lang="en-US" dirty="0" smtClean="0">
              <a:solidFill>
                <a:schemeClr val="tx1"/>
              </a:solidFill>
              <a:latin typeface="Arial" pitchFamily="34" charset="0"/>
              <a:cs typeface="Arial" pitchFamily="34" charset="0"/>
            </a:endParaRPr>
          </a:p>
          <a:p>
            <a:pPr marL="342900" indent="-342900">
              <a:spcBef>
                <a:spcPts val="0"/>
              </a:spcBef>
              <a:buFont typeface="+mj-lt"/>
              <a:buAutoNum type="arabicPeriod"/>
            </a:pPr>
            <a:r>
              <a:rPr lang="en-US" dirty="0" err="1" smtClean="0">
                <a:solidFill>
                  <a:schemeClr val="tx1"/>
                </a:solidFill>
                <a:latin typeface="Arial" pitchFamily="34" charset="0"/>
                <a:cs typeface="Arial" pitchFamily="34" charset="0"/>
              </a:rPr>
              <a:t>Uang</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Manfaat</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Pensiun</a:t>
            </a:r>
            <a:endParaRPr lang="en-US" dirty="0" smtClean="0">
              <a:solidFill>
                <a:schemeClr val="tx1"/>
              </a:solidFill>
              <a:latin typeface="Arial" pitchFamily="34" charset="0"/>
              <a:cs typeface="Arial" pitchFamily="34" charset="0"/>
            </a:endParaRPr>
          </a:p>
          <a:p>
            <a:pPr marL="342900" indent="-342900">
              <a:spcBef>
                <a:spcPts val="0"/>
              </a:spcBef>
              <a:buFont typeface="+mj-lt"/>
              <a:buAutoNum type="arabicPeriod"/>
            </a:pPr>
            <a:r>
              <a:rPr lang="en-US" dirty="0" smtClean="0">
                <a:solidFill>
                  <a:schemeClr val="tx1"/>
                </a:solidFill>
                <a:latin typeface="Arial" pitchFamily="34" charset="0"/>
                <a:cs typeface="Arial" pitchFamily="34" charset="0"/>
              </a:rPr>
              <a:t>THT/JHT </a:t>
            </a:r>
            <a:endParaRPr lang="id-ID" dirty="0" smtClean="0">
              <a:solidFill>
                <a:schemeClr val="tx1"/>
              </a:solidFill>
              <a:latin typeface="Arial" pitchFamily="34" charset="0"/>
              <a:cs typeface="Arial" pitchFamily="34" charset="0"/>
            </a:endParaRPr>
          </a:p>
          <a:p>
            <a:pPr marL="342900" indent="-342900">
              <a:spcBef>
                <a:spcPts val="0"/>
              </a:spcBef>
            </a:pPr>
            <a:r>
              <a:rPr lang="id-ID" dirty="0" smtClean="0">
                <a:solidFill>
                  <a:schemeClr val="tx1"/>
                </a:solidFill>
                <a:latin typeface="Arial" pitchFamily="34" charset="0"/>
                <a:cs typeface="Arial" pitchFamily="34" charset="0"/>
              </a:rPr>
              <a:t>y</a:t>
            </a:r>
            <a:r>
              <a:rPr lang="en-US" dirty="0" err="1" smtClean="0">
                <a:solidFill>
                  <a:schemeClr val="tx1"/>
                </a:solidFill>
                <a:latin typeface="Arial" pitchFamily="34" charset="0"/>
                <a:cs typeface="Arial" pitchFamily="34" charset="0"/>
              </a:rPr>
              <a:t>ang</a:t>
            </a:r>
            <a:r>
              <a:rPr lang="en-US" dirty="0" smtClean="0">
                <a:solidFill>
                  <a:schemeClr val="tx1"/>
                </a:solidFill>
                <a:latin typeface="Arial" pitchFamily="34" charset="0"/>
                <a:cs typeface="Arial" pitchFamily="34" charset="0"/>
              </a:rPr>
              <a:t> </a:t>
            </a:r>
            <a:r>
              <a:rPr lang="id-ID" dirty="0" err="1" smtClean="0">
                <a:solidFill>
                  <a:schemeClr val="tx1"/>
                </a:solidFill>
                <a:latin typeface="Arial" pitchFamily="34" charset="0"/>
                <a:cs typeface="Arial" pitchFamily="34" charset="0"/>
              </a:rPr>
              <a:t>d</a:t>
            </a:r>
            <a:r>
              <a:rPr lang="en-US" dirty="0" err="1" smtClean="0">
                <a:solidFill>
                  <a:schemeClr val="tx1"/>
                </a:solidFill>
                <a:latin typeface="Arial" pitchFamily="34" charset="0"/>
                <a:cs typeface="Arial" pitchFamily="34" charset="0"/>
              </a:rPr>
              <a:t>ibayarkan</a:t>
            </a:r>
            <a:r>
              <a:rPr lang="en-US" dirty="0" smtClean="0">
                <a:solidFill>
                  <a:schemeClr val="tx1"/>
                </a:solidFill>
                <a:latin typeface="Arial" pitchFamily="34" charset="0"/>
                <a:cs typeface="Arial" pitchFamily="34" charset="0"/>
              </a:rPr>
              <a:t> </a:t>
            </a:r>
            <a:r>
              <a:rPr lang="id-ID" dirty="0" err="1" smtClean="0">
                <a:solidFill>
                  <a:schemeClr val="tx1"/>
                </a:solidFill>
                <a:latin typeface="Arial" pitchFamily="34" charset="0"/>
                <a:cs typeface="Arial" pitchFamily="34" charset="0"/>
              </a:rPr>
              <a:t>s</a:t>
            </a:r>
            <a:r>
              <a:rPr lang="en-US" dirty="0" err="1" smtClean="0">
                <a:solidFill>
                  <a:schemeClr val="tx1"/>
                </a:solidFill>
                <a:latin typeface="Arial" pitchFamily="34" charset="0"/>
                <a:cs typeface="Arial" pitchFamily="34" charset="0"/>
              </a:rPr>
              <a:t>ekaligus</a:t>
            </a:r>
            <a:endParaRPr lang="en-US" dirty="0">
              <a:solidFill>
                <a:schemeClr val="tx1"/>
              </a:solidFill>
              <a:latin typeface="Arial" pitchFamily="34" charset="0"/>
              <a:cs typeface="Arial" pitchFamily="34" charset="0"/>
            </a:endParaRPr>
          </a:p>
        </p:txBody>
      </p:sp>
      <p:sp>
        <p:nvSpPr>
          <p:cNvPr id="11" name="Rounded Rectangle 10"/>
          <p:cNvSpPr/>
          <p:nvPr/>
        </p:nvSpPr>
        <p:spPr>
          <a:xfrm>
            <a:off x="5410200" y="3295650"/>
            <a:ext cx="3200400" cy="1581150"/>
          </a:xfrm>
          <a:prstGeom prst="roundRect">
            <a:avLst/>
          </a:prstGeom>
          <a:blipFill>
            <a:blip r:embed="rId3"/>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pPr>
            <a:r>
              <a:rPr lang="en-US" dirty="0" err="1" smtClean="0">
                <a:solidFill>
                  <a:schemeClr val="tx1"/>
                </a:solidFill>
                <a:latin typeface="Arial" pitchFamily="34" charset="0"/>
                <a:cs typeface="Arial" pitchFamily="34" charset="0"/>
              </a:rPr>
              <a:t>Penghasilan</a:t>
            </a:r>
            <a:r>
              <a:rPr lang="en-US" dirty="0" smtClean="0">
                <a:solidFill>
                  <a:schemeClr val="tx1"/>
                </a:solidFill>
                <a:latin typeface="Arial" pitchFamily="34" charset="0"/>
                <a:cs typeface="Arial" pitchFamily="34" charset="0"/>
              </a:rPr>
              <a:t> </a:t>
            </a:r>
            <a:r>
              <a:rPr lang="id-ID" dirty="0" err="1" smtClean="0">
                <a:solidFill>
                  <a:schemeClr val="tx1"/>
                </a:solidFill>
                <a:latin typeface="Arial" pitchFamily="34" charset="0"/>
                <a:cs typeface="Arial" pitchFamily="34" charset="0"/>
              </a:rPr>
              <a:t>b</a:t>
            </a:r>
            <a:r>
              <a:rPr lang="en-US" dirty="0" err="1" smtClean="0">
                <a:solidFill>
                  <a:schemeClr val="tx1"/>
                </a:solidFill>
                <a:latin typeface="Arial" pitchFamily="34" charset="0"/>
                <a:cs typeface="Arial" pitchFamily="34" charset="0"/>
              </a:rPr>
              <a:t>ersumber</a:t>
            </a:r>
            <a:r>
              <a:rPr lang="en-US" dirty="0" smtClean="0">
                <a:solidFill>
                  <a:schemeClr val="tx1"/>
                </a:solidFill>
                <a:latin typeface="Arial" pitchFamily="34" charset="0"/>
                <a:cs typeface="Arial" pitchFamily="34" charset="0"/>
              </a:rPr>
              <a:t> </a:t>
            </a:r>
            <a:r>
              <a:rPr lang="id-ID" dirty="0" smtClean="0">
                <a:solidFill>
                  <a:schemeClr val="tx1"/>
                </a:solidFill>
                <a:latin typeface="Arial" pitchFamily="34" charset="0"/>
                <a:cs typeface="Arial" pitchFamily="34" charset="0"/>
              </a:rPr>
              <a:t>d</a:t>
            </a:r>
            <a:r>
              <a:rPr lang="en-US" dirty="0" err="1" smtClean="0">
                <a:solidFill>
                  <a:schemeClr val="tx1"/>
                </a:solidFill>
                <a:latin typeface="Arial" pitchFamily="34" charset="0"/>
                <a:cs typeface="Arial" pitchFamily="34" charset="0"/>
              </a:rPr>
              <a:t>ari</a:t>
            </a:r>
            <a:r>
              <a:rPr lang="en-US" dirty="0" smtClean="0">
                <a:solidFill>
                  <a:schemeClr val="tx1"/>
                </a:solidFill>
                <a:latin typeface="Arial" pitchFamily="34" charset="0"/>
                <a:cs typeface="Arial" pitchFamily="34" charset="0"/>
              </a:rPr>
              <a:t> APBN/D yang </a:t>
            </a:r>
            <a:r>
              <a:rPr lang="id-ID" dirty="0" err="1" smtClean="0">
                <a:solidFill>
                  <a:schemeClr val="tx1"/>
                </a:solidFill>
                <a:latin typeface="Arial" pitchFamily="34" charset="0"/>
                <a:cs typeface="Arial" pitchFamily="34" charset="0"/>
              </a:rPr>
              <a:t>d</a:t>
            </a:r>
            <a:r>
              <a:rPr lang="en-US" dirty="0" err="1" smtClean="0">
                <a:solidFill>
                  <a:schemeClr val="tx1"/>
                </a:solidFill>
                <a:latin typeface="Arial" pitchFamily="34" charset="0"/>
                <a:cs typeface="Arial" pitchFamily="34" charset="0"/>
              </a:rPr>
              <a:t>iterima</a:t>
            </a:r>
            <a:r>
              <a:rPr lang="en-US"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oleh</a:t>
            </a:r>
            <a:r>
              <a:rPr lang="id-ID"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Pejabat</a:t>
            </a:r>
            <a:r>
              <a:rPr lang="id-ID" dirty="0" smtClean="0">
                <a:solidFill>
                  <a:schemeClr val="tx1"/>
                </a:solidFill>
                <a:latin typeface="Arial" pitchFamily="34" charset="0"/>
                <a:cs typeface="Arial" pitchFamily="34" charset="0"/>
              </a:rPr>
              <a:t> </a:t>
            </a:r>
            <a:r>
              <a:rPr lang="en-US" dirty="0" smtClean="0">
                <a:solidFill>
                  <a:schemeClr val="tx1"/>
                </a:solidFill>
                <a:latin typeface="Arial" pitchFamily="34" charset="0"/>
                <a:cs typeface="Arial" pitchFamily="34" charset="0"/>
              </a:rPr>
              <a:t>Negara</a:t>
            </a:r>
            <a:r>
              <a:rPr lang="id-ID" dirty="0" smtClean="0">
                <a:solidFill>
                  <a:schemeClr val="tx1"/>
                </a:solidFill>
                <a:latin typeface="Arial" pitchFamily="34" charset="0"/>
                <a:cs typeface="Arial" pitchFamily="34" charset="0"/>
              </a:rPr>
              <a:t>, </a:t>
            </a:r>
            <a:r>
              <a:rPr lang="en-US" dirty="0" smtClean="0">
                <a:solidFill>
                  <a:schemeClr val="tx1"/>
                </a:solidFill>
                <a:latin typeface="Arial" pitchFamily="34" charset="0"/>
                <a:cs typeface="Arial" pitchFamily="34" charset="0"/>
              </a:rPr>
              <a:t>PNS</a:t>
            </a:r>
            <a:r>
              <a:rPr lang="id-ID"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Anggota</a:t>
            </a:r>
            <a:r>
              <a:rPr lang="id-ID" dirty="0" smtClean="0">
                <a:solidFill>
                  <a:schemeClr val="tx1"/>
                </a:solidFill>
                <a:latin typeface="Arial" pitchFamily="34" charset="0"/>
                <a:cs typeface="Arial" pitchFamily="34" charset="0"/>
              </a:rPr>
              <a:t>,</a:t>
            </a:r>
            <a:r>
              <a:rPr lang="en-US" dirty="0" smtClean="0">
                <a:solidFill>
                  <a:schemeClr val="tx1"/>
                </a:solidFill>
                <a:latin typeface="Arial" pitchFamily="34" charset="0"/>
                <a:cs typeface="Arial" pitchFamily="34" charset="0"/>
              </a:rPr>
              <a:t> TNI/</a:t>
            </a:r>
            <a:r>
              <a:rPr lang="en-US" dirty="0" err="1" smtClean="0">
                <a:solidFill>
                  <a:schemeClr val="tx1"/>
                </a:solidFill>
                <a:latin typeface="Arial" pitchFamily="34" charset="0"/>
                <a:cs typeface="Arial" pitchFamily="34" charset="0"/>
              </a:rPr>
              <a:t>Polri</a:t>
            </a:r>
            <a:r>
              <a:rPr lang="id-ID"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dan</a:t>
            </a:r>
            <a:r>
              <a:rPr lang="id-ID" dirty="0" smtClean="0">
                <a:solidFill>
                  <a:schemeClr val="tx1"/>
                </a:solidFill>
                <a:latin typeface="Arial" pitchFamily="34" charset="0"/>
                <a:cs typeface="Arial" pitchFamily="34" charset="0"/>
              </a:rPr>
              <a:t> </a:t>
            </a:r>
            <a:r>
              <a:rPr lang="en-US" dirty="0" err="1" smtClean="0">
                <a:solidFill>
                  <a:schemeClr val="tx1"/>
                </a:solidFill>
                <a:latin typeface="Arial" pitchFamily="34" charset="0"/>
                <a:cs typeface="Arial" pitchFamily="34" charset="0"/>
              </a:rPr>
              <a:t>Pensiunannya</a:t>
            </a:r>
            <a:endParaRPr lang="id-ID" dirty="0">
              <a:solidFill>
                <a:schemeClr val="tx1"/>
              </a:solidFill>
              <a:latin typeface="Arial" pitchFamily="34" charset="0"/>
              <a:cs typeface="Arial" pitchFamily="34" charset="0"/>
            </a:endParaRPr>
          </a:p>
        </p:txBody>
      </p:sp>
      <p:sp>
        <p:nvSpPr>
          <p:cNvPr id="12" name="Rounded Rectangle 11"/>
          <p:cNvSpPr/>
          <p:nvPr/>
        </p:nvSpPr>
        <p:spPr>
          <a:xfrm>
            <a:off x="1173480" y="5429250"/>
            <a:ext cx="2362200" cy="76200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PP 68 Tahun 2010</a:t>
            </a:r>
            <a:endParaRPr lang="id-ID" dirty="0">
              <a:solidFill>
                <a:schemeClr val="tx1"/>
              </a:solidFill>
              <a:latin typeface="Arial" pitchFamily="34" charset="0"/>
              <a:cs typeface="Arial" pitchFamily="34" charset="0"/>
            </a:endParaRPr>
          </a:p>
        </p:txBody>
      </p:sp>
      <p:sp>
        <p:nvSpPr>
          <p:cNvPr id="14" name="Rounded Rectangle 13"/>
          <p:cNvSpPr/>
          <p:nvPr/>
        </p:nvSpPr>
        <p:spPr>
          <a:xfrm>
            <a:off x="5943600" y="5486400"/>
            <a:ext cx="2175510" cy="76200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PP 80 Tahun 2010</a:t>
            </a:r>
            <a:endParaRPr lang="id-ID" dirty="0">
              <a:solidFill>
                <a:schemeClr val="tx1"/>
              </a:solidFill>
              <a:latin typeface="Arial" pitchFamily="34" charset="0"/>
              <a:cs typeface="Arial" pitchFamily="34" charset="0"/>
            </a:endParaRPr>
          </a:p>
        </p:txBody>
      </p:sp>
      <p:sp>
        <p:nvSpPr>
          <p:cNvPr id="16" name="Down Arrow 15"/>
          <p:cNvSpPr/>
          <p:nvPr/>
        </p:nvSpPr>
        <p:spPr>
          <a:xfrm flipH="1">
            <a:off x="6781800" y="4953000"/>
            <a:ext cx="563881"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Down Arrow 17"/>
          <p:cNvSpPr/>
          <p:nvPr/>
        </p:nvSpPr>
        <p:spPr>
          <a:xfrm flipH="1">
            <a:off x="2091690" y="4930140"/>
            <a:ext cx="563881"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a:off x="4537710" y="1577340"/>
            <a:ext cx="381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AutoShape 8"/>
          <p:cNvSpPr>
            <a:spLocks noChangeArrowheads="1"/>
          </p:cNvSpPr>
          <p:nvPr/>
        </p:nvSpPr>
        <p:spPr bwMode="auto">
          <a:xfrm>
            <a:off x="4267200" y="4648200"/>
            <a:ext cx="914400" cy="7620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pPr algn="r"/>
            <a:endParaRPr lang="en-SG"/>
          </a:p>
        </p:txBody>
      </p:sp>
      <p:sp>
        <p:nvSpPr>
          <p:cNvPr id="9" name="Rounded Rectangle 8"/>
          <p:cNvSpPr/>
          <p:nvPr/>
        </p:nvSpPr>
        <p:spPr>
          <a:xfrm>
            <a:off x="2743200" y="457200"/>
            <a:ext cx="3810000" cy="838200"/>
          </a:xfrm>
          <a:prstGeom prst="round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cs typeface="Arial" pitchFamily="34" charset="0"/>
              </a:rPr>
              <a:t>PPh Pasal 26</a:t>
            </a:r>
            <a:endParaRPr lang="id-ID" sz="2400" dirty="0">
              <a:solidFill>
                <a:schemeClr val="tx1"/>
              </a:solidFill>
              <a:cs typeface="Arial" pitchFamily="34" charset="0"/>
            </a:endParaRPr>
          </a:p>
        </p:txBody>
      </p:sp>
      <p:sp>
        <p:nvSpPr>
          <p:cNvPr id="11" name="Rounded Rectangle 10"/>
          <p:cNvSpPr/>
          <p:nvPr/>
        </p:nvSpPr>
        <p:spPr>
          <a:xfrm>
            <a:off x="2743200" y="1657350"/>
            <a:ext cx="3810000" cy="838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cs typeface="Arial" pitchFamily="34" charset="0"/>
              </a:rPr>
              <a:t>Tarif Pasal 26:</a:t>
            </a:r>
          </a:p>
          <a:p>
            <a:pPr algn="ctr"/>
            <a:r>
              <a:rPr lang="id-ID" sz="2400" dirty="0" smtClean="0">
                <a:solidFill>
                  <a:schemeClr val="tx1"/>
                </a:solidFill>
                <a:cs typeface="Arial" pitchFamily="34" charset="0"/>
              </a:rPr>
              <a:t>20 %</a:t>
            </a:r>
            <a:endParaRPr lang="id-ID" sz="2400" dirty="0">
              <a:solidFill>
                <a:schemeClr val="tx1"/>
              </a:solidFill>
              <a:cs typeface="Arial" pitchFamily="34" charset="0"/>
            </a:endParaRPr>
          </a:p>
        </p:txBody>
      </p:sp>
      <p:sp>
        <p:nvSpPr>
          <p:cNvPr id="12" name="Chevron 11"/>
          <p:cNvSpPr/>
          <p:nvPr/>
        </p:nvSpPr>
        <p:spPr>
          <a:xfrm rot="5400000">
            <a:off x="4419600" y="2667000"/>
            <a:ext cx="5334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3" name="Chevron 12"/>
          <p:cNvSpPr/>
          <p:nvPr/>
        </p:nvSpPr>
        <p:spPr>
          <a:xfrm rot="5400000">
            <a:off x="4419600" y="3124200"/>
            <a:ext cx="5334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4" name="Rounded Rectangle 13"/>
          <p:cNvSpPr/>
          <p:nvPr/>
        </p:nvSpPr>
        <p:spPr>
          <a:xfrm>
            <a:off x="2758440" y="3699510"/>
            <a:ext cx="3810000" cy="8382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cs typeface="Arial" pitchFamily="34" charset="0"/>
              </a:rPr>
              <a:t>Penghasilan Bruto</a:t>
            </a:r>
            <a:endParaRPr lang="id-ID" sz="2400" dirty="0">
              <a:solidFill>
                <a:schemeClr val="tx1"/>
              </a:solidFill>
              <a:cs typeface="Arial" pitchFamily="34" charset="0"/>
            </a:endParaRPr>
          </a:p>
        </p:txBody>
      </p:sp>
      <p:sp>
        <p:nvSpPr>
          <p:cNvPr id="15" name="Rounded Rectangle 14"/>
          <p:cNvSpPr/>
          <p:nvPr/>
        </p:nvSpPr>
        <p:spPr>
          <a:xfrm>
            <a:off x="2788920" y="5444490"/>
            <a:ext cx="3810000" cy="838200"/>
          </a:xfrm>
          <a:prstGeom prst="roundRect">
            <a:avLst/>
          </a:prstGeom>
          <a:solidFill>
            <a:srgbClr val="358C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cs typeface="Arial" pitchFamily="34" charset="0"/>
              </a:rPr>
              <a:t>Memperhatikan</a:t>
            </a:r>
          </a:p>
          <a:p>
            <a:pPr algn="ctr"/>
            <a:r>
              <a:rPr lang="id-ID" sz="2400" dirty="0" smtClean="0">
                <a:solidFill>
                  <a:schemeClr val="tx1"/>
                </a:solidFill>
                <a:cs typeface="Arial" pitchFamily="34" charset="0"/>
              </a:rPr>
              <a:t>Ketentuan P3B</a:t>
            </a:r>
            <a:endParaRPr lang="id-ID" sz="2400" dirty="0">
              <a:solidFill>
                <a:schemeClr val="tx1"/>
              </a:solidFill>
              <a:cs typeface="Arial" pitchFamily="34" charset="0"/>
            </a:endParaRPr>
          </a:p>
        </p:txBody>
      </p:sp>
    </p:spTree>
  </p:cSld>
  <p:clrMapOvr>
    <a:masterClrMapping/>
  </p:clrMapOvr>
  <p:transition>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19400" y="685800"/>
            <a:ext cx="3810000" cy="838200"/>
          </a:xfrm>
          <a:prstGeom prst="round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cs typeface="Arial" pitchFamily="34" charset="0"/>
              </a:rPr>
              <a:t>Saat terutang</a:t>
            </a:r>
          </a:p>
          <a:p>
            <a:pPr algn="ctr"/>
            <a:r>
              <a:rPr lang="id-ID" sz="2400" dirty="0" smtClean="0">
                <a:solidFill>
                  <a:schemeClr val="tx1"/>
                </a:solidFill>
                <a:cs typeface="Arial" pitchFamily="34" charset="0"/>
              </a:rPr>
              <a:t>PPh Pasal 21/26</a:t>
            </a:r>
            <a:endParaRPr lang="id-ID" sz="2400" dirty="0">
              <a:solidFill>
                <a:schemeClr val="tx1"/>
              </a:solidFill>
              <a:cs typeface="Arial" pitchFamily="34" charset="0"/>
            </a:endParaRPr>
          </a:p>
        </p:txBody>
      </p:sp>
      <p:sp>
        <p:nvSpPr>
          <p:cNvPr id="7" name="Bent Arrow 6"/>
          <p:cNvSpPr/>
          <p:nvPr/>
        </p:nvSpPr>
        <p:spPr>
          <a:xfrm rot="5400000">
            <a:off x="5265420" y="1409700"/>
            <a:ext cx="1143000" cy="2438400"/>
          </a:xfrm>
          <a:prstGeom prst="bentArrow">
            <a:avLst>
              <a:gd name="adj1" fmla="val 25000"/>
              <a:gd name="adj2" fmla="val 17500"/>
              <a:gd name="adj3" fmla="val 2500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8" name="Bent Arrow 7"/>
          <p:cNvSpPr/>
          <p:nvPr/>
        </p:nvSpPr>
        <p:spPr>
          <a:xfrm rot="5400000" flipV="1">
            <a:off x="3021330" y="1371600"/>
            <a:ext cx="1143000" cy="2514600"/>
          </a:xfrm>
          <a:prstGeom prst="bentArrow">
            <a:avLst>
              <a:gd name="adj1" fmla="val 25000"/>
              <a:gd name="adj2" fmla="val 17500"/>
              <a:gd name="adj3" fmla="val 2500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5" name="Rectangle 14"/>
          <p:cNvSpPr/>
          <p:nvPr/>
        </p:nvSpPr>
        <p:spPr>
          <a:xfrm>
            <a:off x="4537710" y="1577340"/>
            <a:ext cx="381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AutoShape 4"/>
          <p:cNvSpPr>
            <a:spLocks noChangeArrowheads="1"/>
          </p:cNvSpPr>
          <p:nvPr/>
        </p:nvSpPr>
        <p:spPr bwMode="gray">
          <a:xfrm>
            <a:off x="1211580" y="3200400"/>
            <a:ext cx="2571750" cy="439738"/>
          </a:xfrm>
          <a:prstGeom prst="roundRect">
            <a:avLst>
              <a:gd name="adj" fmla="val 50000"/>
            </a:avLst>
          </a:prstGeom>
          <a:gradFill rotWithShape="1">
            <a:gsLst>
              <a:gs pos="0">
                <a:srgbClr val="66B828"/>
              </a:gs>
              <a:gs pos="100000">
                <a:srgbClr val="2F611D"/>
              </a:gs>
            </a:gsLst>
            <a:lin ang="5400000" scaled="1"/>
          </a:gradFill>
          <a:ln w="9525">
            <a:noFill/>
            <a:round/>
            <a:headEnd/>
            <a:tailEnd/>
          </a:ln>
          <a:effectLst/>
        </p:spPr>
        <p:txBody>
          <a:bodyPr wrap="none" anchor="ctr"/>
          <a:lstStyle/>
          <a:p>
            <a:r>
              <a:rPr lang="id-ID" dirty="0" smtClean="0">
                <a:solidFill>
                  <a:schemeClr val="bg1"/>
                </a:solidFill>
              </a:rPr>
              <a:t>Penerima penghasilan</a:t>
            </a:r>
            <a:endParaRPr lang="id-ID" dirty="0">
              <a:solidFill>
                <a:schemeClr val="bg1"/>
              </a:solidFill>
            </a:endParaRPr>
          </a:p>
        </p:txBody>
      </p:sp>
      <p:sp>
        <p:nvSpPr>
          <p:cNvPr id="17" name="AutoShape 7"/>
          <p:cNvSpPr>
            <a:spLocks noChangeArrowheads="1"/>
          </p:cNvSpPr>
          <p:nvPr/>
        </p:nvSpPr>
        <p:spPr bwMode="gray">
          <a:xfrm>
            <a:off x="5695950" y="3657600"/>
            <a:ext cx="2438400" cy="2057400"/>
          </a:xfrm>
          <a:prstGeom prst="roundRect">
            <a:avLst>
              <a:gd name="adj" fmla="val 16667"/>
            </a:avLst>
          </a:prstGeom>
          <a:gradFill rotWithShape="1">
            <a:gsLst>
              <a:gs pos="0">
                <a:srgbClr val="CCECFF"/>
              </a:gs>
              <a:gs pos="50000">
                <a:srgbClr val="CCECFF">
                  <a:gamma/>
                  <a:tint val="42353"/>
                  <a:invGamma/>
                </a:srgbClr>
              </a:gs>
              <a:gs pos="100000">
                <a:srgbClr val="CCECFF"/>
              </a:gs>
            </a:gsLst>
            <a:lin ang="2700000" scaled="1"/>
          </a:gradFill>
          <a:ln w="38100">
            <a:solidFill>
              <a:srgbClr val="3366CC"/>
            </a:solidFill>
            <a:round/>
            <a:headEnd/>
            <a:tailEnd/>
          </a:ln>
          <a:effectLst/>
        </p:spPr>
        <p:txBody>
          <a:bodyPr wrap="none" anchor="ctr"/>
          <a:lstStyle/>
          <a:p>
            <a:pPr algn="ctr"/>
            <a:endParaRPr lang="id-ID" dirty="0" smtClean="0">
              <a:solidFill>
                <a:srgbClr val="000000"/>
              </a:solidFill>
            </a:endParaRPr>
          </a:p>
          <a:p>
            <a:pPr algn="ctr"/>
            <a:r>
              <a:rPr lang="id-ID" dirty="0" smtClean="0">
                <a:solidFill>
                  <a:srgbClr val="000000"/>
                </a:solidFill>
              </a:rPr>
              <a:t>akhir bulan dilaku-</a:t>
            </a:r>
          </a:p>
          <a:p>
            <a:pPr algn="ctr"/>
            <a:r>
              <a:rPr lang="id-ID" dirty="0" smtClean="0">
                <a:solidFill>
                  <a:srgbClr val="000000"/>
                </a:solidFill>
              </a:rPr>
              <a:t>kannya pembayaran</a:t>
            </a:r>
          </a:p>
          <a:p>
            <a:pPr algn="ctr"/>
            <a:r>
              <a:rPr lang="id-ID" dirty="0" smtClean="0">
                <a:solidFill>
                  <a:srgbClr val="000000"/>
                </a:solidFill>
              </a:rPr>
              <a:t>atau </a:t>
            </a:r>
          </a:p>
          <a:p>
            <a:pPr algn="ctr"/>
            <a:r>
              <a:rPr lang="id-ID" dirty="0" smtClean="0">
                <a:solidFill>
                  <a:srgbClr val="000000"/>
                </a:solidFill>
              </a:rPr>
              <a:t>akhir bulan</a:t>
            </a:r>
          </a:p>
          <a:p>
            <a:pPr algn="ctr"/>
            <a:r>
              <a:rPr lang="id-ID" dirty="0" smtClean="0">
                <a:solidFill>
                  <a:srgbClr val="000000"/>
                </a:solidFill>
              </a:rPr>
              <a:t>terutangnya </a:t>
            </a:r>
          </a:p>
          <a:p>
            <a:pPr algn="ctr"/>
            <a:r>
              <a:rPr lang="id-ID" dirty="0" smtClean="0">
                <a:solidFill>
                  <a:srgbClr val="000000"/>
                </a:solidFill>
              </a:rPr>
              <a:t>penghasilan</a:t>
            </a:r>
          </a:p>
          <a:p>
            <a:endParaRPr lang="en-US" b="1" dirty="0">
              <a:solidFill>
                <a:srgbClr val="000000"/>
              </a:solidFill>
            </a:endParaRPr>
          </a:p>
        </p:txBody>
      </p:sp>
      <p:sp>
        <p:nvSpPr>
          <p:cNvPr id="19" name="AutoShape 24"/>
          <p:cNvSpPr>
            <a:spLocks noChangeArrowheads="1"/>
          </p:cNvSpPr>
          <p:nvPr/>
        </p:nvSpPr>
        <p:spPr bwMode="gray">
          <a:xfrm>
            <a:off x="5661660" y="3200400"/>
            <a:ext cx="2438400" cy="439738"/>
          </a:xfrm>
          <a:prstGeom prst="roundRect">
            <a:avLst>
              <a:gd name="adj" fmla="val 50000"/>
            </a:avLst>
          </a:prstGeom>
          <a:gradFill rotWithShape="1">
            <a:gsLst>
              <a:gs pos="0">
                <a:srgbClr val="4B71DD"/>
              </a:gs>
              <a:gs pos="100000">
                <a:srgbClr val="4B71DD">
                  <a:gamma/>
                  <a:shade val="46275"/>
                  <a:invGamma/>
                </a:srgbClr>
              </a:gs>
            </a:gsLst>
            <a:lin ang="5400000" scaled="1"/>
          </a:gradFill>
          <a:ln w="9525">
            <a:noFill/>
            <a:round/>
            <a:headEnd/>
            <a:tailEnd/>
          </a:ln>
          <a:effectLst/>
        </p:spPr>
        <p:txBody>
          <a:bodyPr wrap="none" anchor="ctr"/>
          <a:lstStyle/>
          <a:p>
            <a:pPr algn="ctr"/>
            <a:r>
              <a:rPr lang="id-ID" dirty="0" smtClean="0">
                <a:solidFill>
                  <a:schemeClr val="bg1"/>
                </a:solidFill>
              </a:rPr>
              <a:t>Pemotong</a:t>
            </a:r>
            <a:endParaRPr lang="id-ID" dirty="0">
              <a:solidFill>
                <a:schemeClr val="bg1"/>
              </a:solidFill>
            </a:endParaRPr>
          </a:p>
        </p:txBody>
      </p:sp>
      <p:sp>
        <p:nvSpPr>
          <p:cNvPr id="20" name="AutoShape 52"/>
          <p:cNvSpPr>
            <a:spLocks noChangeArrowheads="1"/>
          </p:cNvSpPr>
          <p:nvPr/>
        </p:nvSpPr>
        <p:spPr bwMode="gray">
          <a:xfrm>
            <a:off x="1264920" y="3657600"/>
            <a:ext cx="2468880" cy="2133600"/>
          </a:xfrm>
          <a:prstGeom prst="roundRect">
            <a:avLst>
              <a:gd name="adj" fmla="val 16667"/>
            </a:avLst>
          </a:prstGeom>
          <a:gradFill rotWithShape="1">
            <a:gsLst>
              <a:gs pos="0">
                <a:srgbClr val="E9FDCF"/>
              </a:gs>
              <a:gs pos="50000">
                <a:srgbClr val="E9FDCF">
                  <a:gamma/>
                  <a:tint val="33333"/>
                  <a:invGamma/>
                </a:srgbClr>
              </a:gs>
              <a:gs pos="100000">
                <a:srgbClr val="E9FDCF"/>
              </a:gs>
            </a:gsLst>
            <a:lin ang="2700000" scaled="1"/>
          </a:gradFill>
          <a:ln w="38100">
            <a:solidFill>
              <a:srgbClr val="009999"/>
            </a:solidFill>
            <a:round/>
            <a:headEnd/>
            <a:tailEnd/>
          </a:ln>
          <a:effectLst/>
        </p:spPr>
        <p:txBody>
          <a:bodyPr wrap="none" anchor="ctr"/>
          <a:lstStyle/>
          <a:p>
            <a:pPr algn="ctr"/>
            <a:r>
              <a:rPr lang="id-ID" dirty="0" smtClean="0">
                <a:solidFill>
                  <a:srgbClr val="000000"/>
                </a:solidFill>
              </a:rPr>
              <a:t>Saat dilakukannya</a:t>
            </a:r>
          </a:p>
          <a:p>
            <a:pPr algn="ctr"/>
            <a:r>
              <a:rPr lang="id-ID" dirty="0" smtClean="0">
                <a:solidFill>
                  <a:srgbClr val="000000"/>
                </a:solidFill>
              </a:rPr>
              <a:t>pembayaran </a:t>
            </a:r>
          </a:p>
          <a:p>
            <a:pPr algn="ctr"/>
            <a:r>
              <a:rPr lang="id-ID" dirty="0" smtClean="0">
                <a:solidFill>
                  <a:srgbClr val="000000"/>
                </a:solidFill>
              </a:rPr>
              <a:t>atau</a:t>
            </a:r>
          </a:p>
          <a:p>
            <a:pPr algn="ctr"/>
            <a:r>
              <a:rPr lang="id-ID" dirty="0" smtClean="0">
                <a:solidFill>
                  <a:srgbClr val="000000"/>
                </a:solidFill>
              </a:rPr>
              <a:t>saat terutangnya</a:t>
            </a:r>
          </a:p>
          <a:p>
            <a:pPr algn="ctr"/>
            <a:r>
              <a:rPr lang="id-ID" dirty="0" smtClean="0">
                <a:solidFill>
                  <a:srgbClr val="000000"/>
                </a:solidFill>
              </a:rPr>
              <a:t>penghasilan</a:t>
            </a:r>
            <a:endParaRPr lang="en-US" dirty="0">
              <a:solidFill>
                <a:srgbClr val="0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752600" y="228600"/>
            <a:ext cx="5410200" cy="914400"/>
          </a:xfrm>
          <a:prstGeom prst="round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Kewajiban  Pemotong</a:t>
            </a:r>
            <a:endParaRPr lang="id-ID" sz="2400" dirty="0">
              <a:solidFill>
                <a:schemeClr val="tx1"/>
              </a:solidFill>
            </a:endParaRPr>
          </a:p>
        </p:txBody>
      </p:sp>
      <p:sp>
        <p:nvSpPr>
          <p:cNvPr id="8" name="Rounded Rectangle 7"/>
          <p:cNvSpPr/>
          <p:nvPr/>
        </p:nvSpPr>
        <p:spPr>
          <a:xfrm>
            <a:off x="990600" y="1371600"/>
            <a:ext cx="7162800" cy="45720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p:txBody>
      </p:sp>
      <p:sp>
        <p:nvSpPr>
          <p:cNvPr id="9" name="Content Placeholder 2"/>
          <p:cNvSpPr>
            <a:spLocks noGrp="1"/>
          </p:cNvSpPr>
          <p:nvPr>
            <p:ph idx="1"/>
          </p:nvPr>
        </p:nvSpPr>
        <p:spPr>
          <a:xfrm>
            <a:off x="1219200" y="1219200"/>
            <a:ext cx="6858000" cy="3810000"/>
          </a:xfrm>
        </p:spPr>
        <p:txBody>
          <a:bodyPr/>
          <a:lstStyle/>
          <a:p>
            <a:pPr algn="just">
              <a:spcBef>
                <a:spcPts val="0"/>
              </a:spcBef>
              <a:buNone/>
            </a:pPr>
            <a:endParaRPr lang="id-ID" sz="1800" dirty="0" smtClean="0">
              <a:latin typeface="Arial" pitchFamily="34" charset="0"/>
              <a:cs typeface="Arial" pitchFamily="34" charset="0"/>
            </a:endParaRPr>
          </a:p>
          <a:p>
            <a:pPr algn="just">
              <a:spcBef>
                <a:spcPts val="300"/>
              </a:spcBef>
            </a:pPr>
            <a:r>
              <a:rPr lang="en-US" sz="1800" dirty="0" err="1" smtClean="0">
                <a:latin typeface="Arial" pitchFamily="34" charset="0"/>
                <a:cs typeface="Arial" pitchFamily="34" charset="0"/>
              </a:rPr>
              <a:t>Wajib</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Mendaftarkan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Diri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ke</a:t>
            </a:r>
            <a:r>
              <a:rPr lang="en-US" sz="1800" dirty="0" smtClean="0">
                <a:latin typeface="Arial" pitchFamily="34" charset="0"/>
                <a:cs typeface="Arial" pitchFamily="34" charset="0"/>
              </a:rPr>
              <a:t> KPP</a:t>
            </a:r>
          </a:p>
          <a:p>
            <a:pPr algn="just">
              <a:spcBef>
                <a:spcPts val="300"/>
              </a:spcBef>
            </a:pPr>
            <a:r>
              <a:rPr lang="en-US" sz="1800" dirty="0" err="1" smtClean="0">
                <a:latin typeface="Arial" pitchFamily="34" charset="0"/>
                <a:cs typeface="Arial" pitchFamily="34" charset="0"/>
              </a:rPr>
              <a:t>Wajib</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menghitung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memotong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menyetorkan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melaporkan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PPh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Pasal</a:t>
            </a:r>
            <a:r>
              <a:rPr lang="en-US" sz="1800" dirty="0" smtClean="0">
                <a:latin typeface="Arial" pitchFamily="34" charset="0"/>
                <a:cs typeface="Arial" pitchFamily="34" charset="0"/>
              </a:rPr>
              <a:t> 21 </a:t>
            </a:r>
            <a:r>
              <a:rPr lang="en-US" sz="1800" dirty="0" err="1" smtClean="0">
                <a:latin typeface="Arial" pitchFamily="34" charset="0"/>
                <a:cs typeface="Arial" pitchFamily="34" charset="0"/>
              </a:rPr>
              <a:t>dan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Pasal</a:t>
            </a:r>
            <a:r>
              <a:rPr lang="en-US" sz="1800" dirty="0" smtClean="0">
                <a:latin typeface="Arial" pitchFamily="34" charset="0"/>
                <a:cs typeface="Arial" pitchFamily="34" charset="0"/>
              </a:rPr>
              <a:t> 26 yang </a:t>
            </a:r>
            <a:r>
              <a:rPr lang="en-US" sz="1800" dirty="0" err="1" smtClean="0">
                <a:latin typeface="Arial" pitchFamily="34" charset="0"/>
                <a:cs typeface="Arial" pitchFamily="34" charset="0"/>
              </a:rPr>
              <a:t>terutang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untuk</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setiap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bulan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kalender</a:t>
            </a:r>
            <a:r>
              <a:rPr lang="en-US" sz="1800" dirty="0" smtClean="0">
                <a:latin typeface="Arial" pitchFamily="34" charset="0"/>
                <a:cs typeface="Arial" pitchFamily="34" charset="0"/>
              </a:rPr>
              <a:t>.</a:t>
            </a:r>
          </a:p>
          <a:p>
            <a:pPr algn="just">
              <a:spcBef>
                <a:spcPts val="300"/>
              </a:spcBef>
            </a:pPr>
            <a:r>
              <a:rPr lang="fi-FI" sz="1800" dirty="0" smtClean="0">
                <a:latin typeface="Arial" pitchFamily="34" charset="0"/>
                <a:cs typeface="Arial" pitchFamily="34" charset="0"/>
              </a:rPr>
              <a:t>PPh Pasal 21/26 yang dipotong wajib disetor ke Kantor Pos atau Bank </a:t>
            </a:r>
            <a:r>
              <a:rPr lang="en-US" sz="1800" dirty="0" smtClean="0">
                <a:latin typeface="Arial" pitchFamily="34" charset="0"/>
                <a:cs typeface="Arial" pitchFamily="34" charset="0"/>
              </a:rPr>
              <a:t>paling lama 10 </a:t>
            </a:r>
            <a:r>
              <a:rPr lang="en-US" sz="1800" dirty="0" err="1" smtClean="0">
                <a:latin typeface="Arial" pitchFamily="34" charset="0"/>
                <a:cs typeface="Arial" pitchFamily="34" charset="0"/>
              </a:rPr>
              <a:t>hari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setelah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Masa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Pajak</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berakhir</a:t>
            </a:r>
            <a:r>
              <a:rPr lang="en-US" sz="1800" dirty="0" smtClean="0">
                <a:latin typeface="Arial" pitchFamily="34" charset="0"/>
                <a:cs typeface="Arial" pitchFamily="34" charset="0"/>
              </a:rPr>
              <a:t>.</a:t>
            </a:r>
          </a:p>
          <a:p>
            <a:pPr algn="just">
              <a:spcBef>
                <a:spcPts val="300"/>
              </a:spcBef>
            </a:pPr>
            <a:r>
              <a:rPr lang="en-US" sz="1800" dirty="0" err="1" smtClean="0">
                <a:latin typeface="Arial" pitchFamily="34" charset="0"/>
                <a:cs typeface="Arial" pitchFamily="34" charset="0"/>
              </a:rPr>
              <a:t>Pemotong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Pajak</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wajib</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lapor</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sekalipun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nihil</a:t>
            </a:r>
            <a:r>
              <a:rPr lang="fi-FI" sz="1800" dirty="0" smtClean="0">
                <a:latin typeface="Arial" pitchFamily="34" charset="0"/>
                <a:cs typeface="Arial" pitchFamily="34" charset="0"/>
              </a:rPr>
              <a:t>, </a:t>
            </a:r>
            <a:r>
              <a:rPr lang="en-US" sz="1800" dirty="0" smtClean="0">
                <a:latin typeface="Arial" pitchFamily="34" charset="0"/>
                <a:cs typeface="Arial" pitchFamily="34" charset="0"/>
              </a:rPr>
              <a:t>paling lama 20 </a:t>
            </a:r>
            <a:r>
              <a:rPr lang="en-US" sz="1800" dirty="0" err="1" smtClean="0">
                <a:latin typeface="Arial" pitchFamily="34" charset="0"/>
                <a:cs typeface="Arial" pitchFamily="34" charset="0"/>
              </a:rPr>
              <a:t>hari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setelah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Masa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Pajak</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berakhir</a:t>
            </a:r>
            <a:r>
              <a:rPr lang="en-US" sz="1800" dirty="0" smtClean="0">
                <a:latin typeface="Arial" pitchFamily="34" charset="0"/>
                <a:cs typeface="Arial" pitchFamily="34" charset="0"/>
              </a:rPr>
              <a:t>.</a:t>
            </a:r>
          </a:p>
          <a:p>
            <a:pPr algn="just">
              <a:spcBef>
                <a:spcPts val="300"/>
              </a:spcBef>
            </a:pPr>
            <a:r>
              <a:rPr lang="en-US" sz="1800" dirty="0" err="1" smtClean="0">
                <a:latin typeface="Arial" pitchFamily="34" charset="0"/>
                <a:cs typeface="Arial" pitchFamily="34" charset="0"/>
              </a:rPr>
              <a:t>Wajib</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Membuat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Catatan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atau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Kertas</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Kerja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Perhitungan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PPh</a:t>
            </a:r>
            <a:r>
              <a:rPr lang="en-US" sz="1800" dirty="0" smtClean="0">
                <a:latin typeface="Arial" pitchFamily="34" charset="0"/>
                <a:cs typeface="Arial" pitchFamily="34" charset="0"/>
              </a:rPr>
              <a:t> Ps. 21/26 </a:t>
            </a:r>
            <a:r>
              <a:rPr lang="en-US" sz="1800" dirty="0" err="1" smtClean="0">
                <a:latin typeface="Arial" pitchFamily="34" charset="0"/>
                <a:cs typeface="Arial" pitchFamily="34" charset="0"/>
              </a:rPr>
              <a:t>Untuk</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Setiap</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Masa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Pajak</a:t>
            </a:r>
            <a:endParaRPr lang="en-US" sz="1800" dirty="0" smtClean="0">
              <a:latin typeface="Arial" pitchFamily="34" charset="0"/>
              <a:cs typeface="Arial" pitchFamily="34" charset="0"/>
            </a:endParaRPr>
          </a:p>
          <a:p>
            <a:pPr algn="just">
              <a:spcBef>
                <a:spcPts val="300"/>
              </a:spcBef>
            </a:pPr>
            <a:r>
              <a:rPr lang="en-US" sz="1800" dirty="0" err="1" smtClean="0">
                <a:latin typeface="Arial" pitchFamily="34" charset="0"/>
                <a:cs typeface="Arial" pitchFamily="34" charset="0"/>
              </a:rPr>
              <a:t>Wajib</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Menyimpan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Catatan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atau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Kertas</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Kerja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Sesuai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Ketentuan</a:t>
            </a:r>
            <a:endParaRPr lang="fi-FI" sz="1800" dirty="0" smtClean="0">
              <a:latin typeface="Arial" pitchFamily="34" charset="0"/>
              <a:cs typeface="Arial" pitchFamily="34" charset="0"/>
            </a:endParaRPr>
          </a:p>
          <a:p>
            <a:pPr algn="just">
              <a:spcBef>
                <a:spcPts val="300"/>
              </a:spcBef>
            </a:pPr>
            <a:r>
              <a:rPr lang="en-US" sz="1800" dirty="0" err="1" smtClean="0">
                <a:latin typeface="Arial" pitchFamily="34" charset="0"/>
                <a:cs typeface="Arial" pitchFamily="34" charset="0"/>
              </a:rPr>
              <a:t>Wajib</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Membuat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Bukti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Potong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Memberikannya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Kepada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Penerima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Penghasilan</a:t>
            </a:r>
            <a:endParaRPr lang="en-US" sz="1800" dirty="0" smtClean="0">
              <a:latin typeface="Arial" pitchFamily="34" charset="0"/>
              <a:cs typeface="Arial" pitchFamily="34" charset="0"/>
            </a:endParaRPr>
          </a:p>
          <a:p>
            <a:pPr>
              <a:buNone/>
            </a:pPr>
            <a:endParaRPr lang="id-ID"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752600" y="228600"/>
            <a:ext cx="5410200" cy="914400"/>
          </a:xfrm>
          <a:prstGeom prst="round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Bukti Pemotongan PPh Pasal 21</a:t>
            </a:r>
            <a:endParaRPr lang="id-ID" sz="2400" dirty="0">
              <a:solidFill>
                <a:schemeClr val="tx1"/>
              </a:solidFill>
            </a:endParaRPr>
          </a:p>
        </p:txBody>
      </p:sp>
      <p:sp>
        <p:nvSpPr>
          <p:cNvPr id="8" name="Rounded Rectangle 7"/>
          <p:cNvSpPr/>
          <p:nvPr/>
        </p:nvSpPr>
        <p:spPr>
          <a:xfrm>
            <a:off x="990600" y="1600200"/>
            <a:ext cx="7162800" cy="35814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p:txBody>
      </p:sp>
      <p:sp>
        <p:nvSpPr>
          <p:cNvPr id="9" name="Content Placeholder 2"/>
          <p:cNvSpPr>
            <a:spLocks noGrp="1"/>
          </p:cNvSpPr>
          <p:nvPr>
            <p:ph idx="1"/>
          </p:nvPr>
        </p:nvSpPr>
        <p:spPr>
          <a:xfrm>
            <a:off x="1219200" y="1447800"/>
            <a:ext cx="6858000" cy="3810000"/>
          </a:xfrm>
          <a:noFill/>
        </p:spPr>
        <p:txBody>
          <a:bodyPr/>
          <a:lstStyle/>
          <a:p>
            <a:pPr algn="just">
              <a:spcBef>
                <a:spcPts val="0"/>
              </a:spcBef>
              <a:buNone/>
            </a:pPr>
            <a:endParaRPr lang="id-ID" sz="1800" dirty="0" smtClean="0">
              <a:latin typeface="Arial" pitchFamily="34" charset="0"/>
              <a:cs typeface="Arial" pitchFamily="34" charset="0"/>
            </a:endParaRPr>
          </a:p>
          <a:p>
            <a:pPr algn="just"/>
            <a:r>
              <a:rPr lang="en-US" sz="1800" dirty="0" err="1" smtClean="0">
                <a:latin typeface="Arial" pitchFamily="34" charset="0"/>
                <a:cs typeface="Arial" pitchFamily="34" charset="0"/>
              </a:rPr>
              <a:t>Untuk</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pegawai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tetap</a:t>
            </a:r>
            <a:r>
              <a:rPr lang="en-US" sz="1800" dirty="0" smtClean="0">
                <a:latin typeface="Arial" pitchFamily="34" charset="0"/>
                <a:cs typeface="Arial" pitchFamily="34" charset="0"/>
              </a:rPr>
              <a:t>/</a:t>
            </a:r>
            <a:r>
              <a:rPr lang="en-US" sz="1800" dirty="0" err="1" smtClean="0">
                <a:latin typeface="Arial" pitchFamily="34" charset="0"/>
                <a:cs typeface="Arial" pitchFamily="34" charset="0"/>
              </a:rPr>
              <a:t>penerima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pensiun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berkala</a:t>
            </a:r>
            <a:r>
              <a:rPr lang="en-US" sz="1800" dirty="0" smtClean="0">
                <a:latin typeface="Arial" pitchFamily="34" charset="0"/>
                <a:cs typeface="Arial" pitchFamily="34" charset="0"/>
              </a:rPr>
              <a:t>:</a:t>
            </a:r>
          </a:p>
          <a:p>
            <a:pPr marL="866775" lvl="1" indent="-409575" algn="just"/>
            <a:r>
              <a:rPr lang="en-US" sz="1800" dirty="0" err="1" smtClean="0">
                <a:latin typeface="Arial" pitchFamily="34" charset="0"/>
                <a:cs typeface="Arial" pitchFamily="34" charset="0"/>
              </a:rPr>
              <a:t>dibuat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sekali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setahun</a:t>
            </a:r>
            <a:r>
              <a:rPr lang="en-US" sz="1800" dirty="0" smtClean="0">
                <a:latin typeface="Arial" pitchFamily="34" charset="0"/>
                <a:cs typeface="Arial" pitchFamily="34" charset="0"/>
              </a:rPr>
              <a:t> (Form 1721 A1/A2)</a:t>
            </a:r>
          </a:p>
          <a:p>
            <a:pPr marL="866775" lvl="1" indent="-409575" algn="just"/>
            <a:r>
              <a:rPr lang="en-US" sz="1800" dirty="0" err="1" smtClean="0">
                <a:latin typeface="Arial" pitchFamily="34" charset="0"/>
                <a:cs typeface="Arial" pitchFamily="34" charset="0"/>
              </a:rPr>
              <a:t>diberikan</a:t>
            </a:r>
            <a:r>
              <a:rPr lang="en-US" sz="1800" dirty="0" smtClean="0">
                <a:latin typeface="Arial" pitchFamily="34" charset="0"/>
                <a:cs typeface="Arial" pitchFamily="34" charset="0"/>
              </a:rPr>
              <a:t> paling lama 1 </a:t>
            </a:r>
            <a:r>
              <a:rPr lang="en-US" sz="1800" dirty="0" err="1" smtClean="0">
                <a:latin typeface="Arial" pitchFamily="34" charset="0"/>
                <a:cs typeface="Arial" pitchFamily="34" charset="0"/>
              </a:rPr>
              <a:t>bulan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setelah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akhir</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tahun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atau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pegawai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berhenti</a:t>
            </a:r>
            <a:endParaRPr lang="en-US" sz="1800" dirty="0" smtClean="0">
              <a:latin typeface="Arial" pitchFamily="34" charset="0"/>
              <a:cs typeface="Arial" pitchFamily="34" charset="0"/>
            </a:endParaRPr>
          </a:p>
          <a:p>
            <a:pPr algn="just">
              <a:spcBef>
                <a:spcPts val="600"/>
              </a:spcBef>
            </a:pPr>
            <a:r>
              <a:rPr lang="en-US" sz="1800" dirty="0" err="1" smtClean="0">
                <a:latin typeface="Arial" pitchFamily="34" charset="0"/>
                <a:cs typeface="Arial" pitchFamily="34" charset="0"/>
              </a:rPr>
              <a:t>Untuk</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selain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pegawai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tetap</a:t>
            </a:r>
            <a:r>
              <a:rPr lang="en-US" sz="1800" dirty="0" smtClean="0">
                <a:latin typeface="Arial" pitchFamily="34" charset="0"/>
                <a:cs typeface="Arial" pitchFamily="34" charset="0"/>
              </a:rPr>
              <a:t>/</a:t>
            </a:r>
            <a:r>
              <a:rPr lang="en-US" sz="1800" dirty="0" err="1" smtClean="0">
                <a:latin typeface="Arial" pitchFamily="34" charset="0"/>
                <a:cs typeface="Arial" pitchFamily="34" charset="0"/>
              </a:rPr>
              <a:t>penerima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pensiun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berkala</a:t>
            </a:r>
            <a:r>
              <a:rPr lang="en-US" sz="1800" dirty="0" smtClean="0">
                <a:latin typeface="Arial" pitchFamily="34" charset="0"/>
                <a:cs typeface="Arial" pitchFamily="34" charset="0"/>
              </a:rPr>
              <a:t>:</a:t>
            </a:r>
          </a:p>
          <a:p>
            <a:pPr marL="866775" lvl="1" indent="-409575" algn="just"/>
            <a:r>
              <a:rPr lang="en-US" sz="1800" dirty="0" err="1" smtClean="0">
                <a:latin typeface="Arial" pitchFamily="34" charset="0"/>
                <a:cs typeface="Arial" pitchFamily="34" charset="0"/>
              </a:rPr>
              <a:t>Dibuat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setiap</a:t>
            </a:r>
            <a:r>
              <a:rPr lang="en-US" sz="1800" dirty="0" smtClean="0">
                <a:latin typeface="Arial" pitchFamily="34" charset="0"/>
                <a:cs typeface="Arial" pitchFamily="34" charset="0"/>
              </a:rPr>
              <a:t> kali </a:t>
            </a:r>
            <a:r>
              <a:rPr lang="en-US" sz="1800" dirty="0" err="1" smtClean="0">
                <a:latin typeface="Arial" pitchFamily="34" charset="0"/>
                <a:cs typeface="Arial" pitchFamily="34" charset="0"/>
              </a:rPr>
              <a:t>ada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pemotongan</a:t>
            </a:r>
            <a:endParaRPr lang="en-US" sz="1800" dirty="0" smtClean="0">
              <a:latin typeface="Arial" pitchFamily="34" charset="0"/>
              <a:cs typeface="Arial" pitchFamily="34" charset="0"/>
            </a:endParaRPr>
          </a:p>
          <a:p>
            <a:pPr marL="866775" lvl="1" indent="-409575" algn="just"/>
            <a:r>
              <a:rPr lang="en-US" sz="1800" dirty="0" err="1" smtClean="0">
                <a:latin typeface="Arial" pitchFamily="34" charset="0"/>
                <a:cs typeface="Arial" pitchFamily="34" charset="0"/>
              </a:rPr>
              <a:t>Jika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dalam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satu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bulan</a:t>
            </a:r>
            <a:r>
              <a:rPr lang="en-US" sz="1800" dirty="0" smtClean="0">
                <a:latin typeface="Arial" pitchFamily="34" charset="0"/>
                <a:cs typeface="Arial" pitchFamily="34" charset="0"/>
              </a:rPr>
              <a:t> &gt; 1 kali </a:t>
            </a:r>
            <a:r>
              <a:rPr lang="en-US" sz="1800" dirty="0" err="1" smtClean="0">
                <a:latin typeface="Arial" pitchFamily="34" charset="0"/>
                <a:cs typeface="Arial" pitchFamily="34" charset="0"/>
              </a:rPr>
              <a:t>pembayaran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maka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bukti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potong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dapat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dibuat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sekali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dalam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satu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bulan</a:t>
            </a:r>
            <a:endParaRPr lang="en-US" sz="1800" dirty="0" smtClean="0">
              <a:latin typeface="Arial" pitchFamily="34" charset="0"/>
              <a:cs typeface="Arial" pitchFamily="34" charset="0"/>
            </a:endParaRPr>
          </a:p>
          <a:p>
            <a:pPr algn="just">
              <a:spcBef>
                <a:spcPts val="600"/>
              </a:spcBef>
            </a:pPr>
            <a:r>
              <a:rPr lang="en-US" sz="1800" dirty="0" err="1" smtClean="0">
                <a:latin typeface="Arial" pitchFamily="34" charset="0"/>
                <a:cs typeface="Arial" pitchFamily="34" charset="0"/>
              </a:rPr>
              <a:t>Bukti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Potong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PPh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Pasal</a:t>
            </a:r>
            <a:r>
              <a:rPr lang="en-US" sz="1800" dirty="0" smtClean="0">
                <a:latin typeface="Arial" pitchFamily="34" charset="0"/>
                <a:cs typeface="Arial" pitchFamily="34" charset="0"/>
              </a:rPr>
              <a:t> 21 </a:t>
            </a:r>
            <a:r>
              <a:rPr lang="en-US" sz="1800" dirty="0" err="1" smtClean="0">
                <a:latin typeface="Arial" pitchFamily="34" charset="0"/>
                <a:cs typeface="Arial" pitchFamily="34" charset="0"/>
              </a:rPr>
              <a:t>Tidak</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wajib</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dilampirkan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dalam</a:t>
            </a:r>
            <a:r>
              <a:rPr lang="en-US" sz="1800" dirty="0" smtClean="0">
                <a:latin typeface="Arial" pitchFamily="34" charset="0"/>
                <a:cs typeface="Arial" pitchFamily="34" charset="0"/>
              </a:rPr>
              <a:t> SPT </a:t>
            </a:r>
            <a:r>
              <a:rPr lang="en-US" sz="1800" dirty="0" err="1" smtClean="0">
                <a:latin typeface="Arial" pitchFamily="34" charset="0"/>
                <a:cs typeface="Arial" pitchFamily="34" charset="0"/>
              </a:rPr>
              <a:t>Masa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PPh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Pasal</a:t>
            </a:r>
            <a:r>
              <a:rPr lang="en-US" sz="1800" dirty="0" smtClean="0">
                <a:latin typeface="Arial" pitchFamily="34" charset="0"/>
                <a:cs typeface="Arial" pitchFamily="34" charset="0"/>
              </a:rPr>
              <a:t> 21</a:t>
            </a:r>
          </a:p>
          <a:p>
            <a:pPr>
              <a:buNone/>
            </a:pPr>
            <a:endParaRPr lang="id-ID"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752600" y="228600"/>
            <a:ext cx="5410200" cy="914400"/>
          </a:xfrm>
          <a:prstGeom prst="roundRect">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Kewajiban  Penerima Penghasilan</a:t>
            </a:r>
            <a:endParaRPr lang="id-ID" sz="2400" dirty="0">
              <a:solidFill>
                <a:schemeClr val="tx1"/>
              </a:solidFill>
            </a:endParaRPr>
          </a:p>
        </p:txBody>
      </p:sp>
      <p:sp>
        <p:nvSpPr>
          <p:cNvPr id="8" name="Rounded Rectangle 7"/>
          <p:cNvSpPr/>
          <p:nvPr/>
        </p:nvSpPr>
        <p:spPr>
          <a:xfrm>
            <a:off x="990600" y="1676400"/>
            <a:ext cx="7162800" cy="37338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p:txBody>
      </p:sp>
      <p:sp>
        <p:nvSpPr>
          <p:cNvPr id="9" name="Content Placeholder 2"/>
          <p:cNvSpPr>
            <a:spLocks noGrp="1"/>
          </p:cNvSpPr>
          <p:nvPr>
            <p:ph idx="1"/>
          </p:nvPr>
        </p:nvSpPr>
        <p:spPr>
          <a:xfrm>
            <a:off x="1219200" y="1447800"/>
            <a:ext cx="6858000" cy="3581400"/>
          </a:xfrm>
        </p:spPr>
        <p:txBody>
          <a:bodyPr/>
          <a:lstStyle/>
          <a:p>
            <a:pPr algn="just">
              <a:spcBef>
                <a:spcPts val="0"/>
              </a:spcBef>
              <a:buNone/>
            </a:pPr>
            <a:endParaRPr lang="id-ID" sz="1800" dirty="0" smtClean="0">
              <a:latin typeface="Arial" pitchFamily="34" charset="0"/>
              <a:cs typeface="Arial" pitchFamily="34" charset="0"/>
            </a:endParaRPr>
          </a:p>
          <a:p>
            <a:pPr algn="just">
              <a:spcBef>
                <a:spcPts val="600"/>
              </a:spcBef>
            </a:pPr>
            <a:r>
              <a:rPr lang="en-US" sz="1800" dirty="0" err="1" smtClean="0">
                <a:latin typeface="Arial" pitchFamily="34" charset="0"/>
                <a:cs typeface="Arial" pitchFamily="34" charset="0"/>
              </a:rPr>
              <a:t>Wajib</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Mendaftarkan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Diri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ke</a:t>
            </a:r>
            <a:r>
              <a:rPr lang="en-US" sz="1800" dirty="0" smtClean="0">
                <a:latin typeface="Arial" pitchFamily="34" charset="0"/>
                <a:cs typeface="Arial" pitchFamily="34" charset="0"/>
              </a:rPr>
              <a:t> KPP</a:t>
            </a:r>
          </a:p>
          <a:p>
            <a:pPr algn="just">
              <a:spcBef>
                <a:spcPts val="600"/>
              </a:spcBef>
            </a:pPr>
            <a:r>
              <a:rPr lang="en-US" sz="1800" dirty="0" err="1" smtClean="0">
                <a:latin typeface="Arial" pitchFamily="34" charset="0"/>
                <a:cs typeface="Arial" pitchFamily="34" charset="0"/>
              </a:rPr>
              <a:t>Pegawai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Penerima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Pensiun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Berkala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Bukan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Pegawai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tertentu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Wajib</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Membuat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Surat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Pernyataan</a:t>
            </a:r>
            <a:r>
              <a:rPr lang="en-US" sz="1800" dirty="0" smtClean="0">
                <a:latin typeface="Arial" pitchFamily="34" charset="0"/>
                <a:cs typeface="Arial" pitchFamily="34" charset="0"/>
              </a:rPr>
              <a:t> Yang </a:t>
            </a:r>
            <a:r>
              <a:rPr lang="en-US" sz="1800" dirty="0" err="1" smtClean="0">
                <a:latin typeface="Arial" pitchFamily="34" charset="0"/>
                <a:cs typeface="Arial" pitchFamily="34" charset="0"/>
              </a:rPr>
              <a:t>Berisi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Jumlah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Tanggungan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Keluarga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Pada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Awal</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Tahun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Kalender</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Atau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Pada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Saat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Menjadi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Subjek</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Pajak</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Dalam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Negeri</a:t>
            </a:r>
            <a:endParaRPr lang="en-US" sz="1800" dirty="0" smtClean="0">
              <a:latin typeface="Arial" pitchFamily="34" charset="0"/>
              <a:cs typeface="Arial" pitchFamily="34" charset="0"/>
            </a:endParaRPr>
          </a:p>
          <a:p>
            <a:pPr algn="just">
              <a:spcBef>
                <a:spcPts val="600"/>
              </a:spcBef>
            </a:pPr>
            <a:r>
              <a:rPr lang="en-US" sz="1800" dirty="0" err="1" smtClean="0">
                <a:latin typeface="Arial" pitchFamily="34" charset="0"/>
                <a:cs typeface="Arial" pitchFamily="34" charset="0"/>
              </a:rPr>
              <a:t>Wajib</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Menyerahkan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Surat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Pernyataan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Tanggungan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Keluarga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kpd</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Pemotong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Pajak</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Pada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Saat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Mulai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Bekerja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Atau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Mulai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Pensiun</a:t>
            </a:r>
            <a:endParaRPr lang="en-US" sz="1800" dirty="0" smtClean="0">
              <a:latin typeface="Arial" pitchFamily="34" charset="0"/>
              <a:cs typeface="Arial" pitchFamily="34" charset="0"/>
            </a:endParaRPr>
          </a:p>
          <a:p>
            <a:pPr algn="just">
              <a:spcBef>
                <a:spcPts val="600"/>
              </a:spcBef>
            </a:pPr>
            <a:r>
              <a:rPr lang="en-US" sz="1800" dirty="0" err="1" smtClean="0">
                <a:latin typeface="Arial" pitchFamily="34" charset="0"/>
                <a:cs typeface="Arial" pitchFamily="34" charset="0"/>
              </a:rPr>
              <a:t>Wajib</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Membuat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Surat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Pernyataan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Baru</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Dalam</a:t>
            </a:r>
            <a:r>
              <a:rPr lang="en-US" sz="1800" dirty="0" smtClean="0">
                <a:latin typeface="Arial" pitchFamily="34" charset="0"/>
                <a:cs typeface="Arial" pitchFamily="34" charset="0"/>
              </a:rPr>
              <a:t> Hal </a:t>
            </a:r>
            <a:r>
              <a:rPr lang="en-US" sz="1800" dirty="0" err="1" smtClean="0">
                <a:latin typeface="Arial" pitchFamily="34" charset="0"/>
                <a:cs typeface="Arial" pitchFamily="34" charset="0"/>
              </a:rPr>
              <a:t>Terjadi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Perubahan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Tanggungan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Keluarga</a:t>
            </a:r>
            <a:r>
              <a:rPr lang="en-US" sz="1800" dirty="0" smtClean="0">
                <a:latin typeface="Arial" pitchFamily="34" charset="0"/>
                <a:cs typeface="Arial" pitchFamily="34" charset="0"/>
              </a:rPr>
              <a:t> Paling </a:t>
            </a:r>
            <a:r>
              <a:rPr lang="en-US" sz="1800" dirty="0" err="1" smtClean="0">
                <a:latin typeface="Arial" pitchFamily="34" charset="0"/>
                <a:cs typeface="Arial" pitchFamily="34" charset="0"/>
              </a:rPr>
              <a:t>Lambat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Sebelum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Mulai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Tahun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Kalender</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Berikutnya</a:t>
            </a:r>
            <a:endParaRPr lang="en-US" sz="1800" dirty="0" smtClean="0">
              <a:latin typeface="Arial" pitchFamily="34" charset="0"/>
              <a:cs typeface="Arial" pitchFamily="34" charset="0"/>
            </a:endParaRPr>
          </a:p>
          <a:p>
            <a:pPr>
              <a:buNone/>
            </a:pPr>
            <a:endParaRPr lang="id-ID"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17606" y="500042"/>
            <a:ext cx="6135594" cy="785794"/>
          </a:xfrm>
          <a:solidFill>
            <a:srgbClr val="FFC000"/>
          </a:solidFill>
        </p:spPr>
        <p:txBody>
          <a:bodyPr/>
          <a:lstStyle/>
          <a:p>
            <a:pPr algn="l"/>
            <a:r>
              <a:rPr lang="id-ID" sz="2400" dirty="0" smtClean="0"/>
              <a:t>Contoh Penghitungan PPh Pasal 21</a:t>
            </a:r>
            <a:endParaRPr lang="id-ID" sz="3200" dirty="0" smtClean="0"/>
          </a:p>
        </p:txBody>
      </p:sp>
      <p:sp>
        <p:nvSpPr>
          <p:cNvPr id="13315" name="Content Placeholder 2"/>
          <p:cNvSpPr>
            <a:spLocks noGrp="1"/>
          </p:cNvSpPr>
          <p:nvPr>
            <p:ph idx="1"/>
          </p:nvPr>
        </p:nvSpPr>
        <p:spPr>
          <a:xfrm>
            <a:off x="549492" y="1785926"/>
            <a:ext cx="7913132" cy="4016388"/>
          </a:xfrm>
        </p:spPr>
        <p:txBody>
          <a:bodyPr/>
          <a:lstStyle/>
          <a:p>
            <a:pPr marL="0" indent="0" algn="just">
              <a:buFont typeface="Wingdings" pitchFamily="2" charset="2"/>
              <a:buNone/>
            </a:pPr>
            <a:r>
              <a:rPr lang="id-ID" sz="2400" dirty="0" smtClean="0"/>
              <a:t>Budiyanta pada tahun 2013 bekerja di PT Aman Bahagia dengan gaji sebulan Rp 8.000.000,00 dan membayar iuran pensiun sebesar Rp. 200.000,00. Budiyanta menikah tetapi belum mempunyai anak. Pada bulan Juli 2013 menerima kenaikan gaji, menjadi Rp 10.000.000,00 sebulan dan berlaku surut sejak 1 Januari 2013. Dengan adanya kenaikan gaji yang berlaku surut tersebut, Budiyanta menerima rapel sejumlah Rp 12.000.000,00 (kekurangan gaji untuk masa Januari s.d. Mei 2013). Pada bulan Oktober 2013 menerima bonus tahunan sebesar Rp 20.000.000,00.</a:t>
            </a:r>
          </a:p>
          <a:p>
            <a:pPr marL="0" indent="0" algn="just">
              <a:buFont typeface="Wingdings" pitchFamily="2" charset="2"/>
              <a:buNone/>
            </a:pPr>
            <a:r>
              <a:rPr lang="id-ID" dirty="0" smtClean="0"/>
              <a:t> </a:t>
            </a:r>
          </a:p>
          <a:p>
            <a:pPr marL="0" indent="0" algn="just">
              <a:buFont typeface="Wingdings" pitchFamily="2" charset="2"/>
              <a:buNone/>
            </a:pPr>
            <a:endParaRPr lang="id-ID"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nvGraphicFramePr>
        <p:xfrm>
          <a:off x="609600" y="685800"/>
          <a:ext cx="7929563" cy="5491163"/>
        </p:xfrm>
        <a:graphic>
          <a:graphicData uri="http://schemas.openxmlformats.org/presentationml/2006/ole">
            <mc:AlternateContent xmlns:mc="http://schemas.openxmlformats.org/markup-compatibility/2006">
              <mc:Choice xmlns:v="urn:schemas-microsoft-com:vml" Requires="v">
                <p:oleObj spid="_x0000_s1028" name="Worksheet" r:id="rId5" imgW="6038812" imgH="3438601" progId="Excel.Sheet.12">
                  <p:embed/>
                </p:oleObj>
              </mc:Choice>
              <mc:Fallback>
                <p:oleObj name="Worksheet" r:id="rId5" imgW="6038812" imgH="3438601" progId="Excel.Sheet.1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685800"/>
                        <a:ext cx="7929563" cy="549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5"/>
          <p:cNvGraphicFramePr>
            <a:graphicFrameLocks noChangeAspect="1"/>
          </p:cNvGraphicFramePr>
          <p:nvPr/>
        </p:nvGraphicFramePr>
        <p:xfrm>
          <a:off x="457200" y="762000"/>
          <a:ext cx="7613650" cy="5716587"/>
        </p:xfrm>
        <a:graphic>
          <a:graphicData uri="http://schemas.openxmlformats.org/presentationml/2006/ole">
            <mc:AlternateContent xmlns:mc="http://schemas.openxmlformats.org/markup-compatibility/2006">
              <mc:Choice xmlns:v="urn:schemas-microsoft-com:vml" Requires="v">
                <p:oleObj spid="_x0000_s2052" name="Worksheet" r:id="rId5" imgW="5928360" imgH="4030980" progId="Excel.Sheet.12">
                  <p:embed/>
                </p:oleObj>
              </mc:Choice>
              <mc:Fallback>
                <p:oleObj name="Worksheet" r:id="rId5" imgW="5928360" imgH="4030980" progId="Excel.Sheet.1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762000"/>
                        <a:ext cx="7613650" cy="571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752600" y="228600"/>
            <a:ext cx="5410200" cy="9144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Pemotong  PPh Pasal 21/26</a:t>
            </a:r>
            <a:endParaRPr lang="id-ID" sz="2400" dirty="0">
              <a:solidFill>
                <a:schemeClr val="tx1"/>
              </a:solidFill>
            </a:endParaRPr>
          </a:p>
        </p:txBody>
      </p:sp>
      <p:sp>
        <p:nvSpPr>
          <p:cNvPr id="8" name="Rounded Rectangle 7"/>
          <p:cNvSpPr/>
          <p:nvPr/>
        </p:nvSpPr>
        <p:spPr>
          <a:xfrm>
            <a:off x="990600" y="1371600"/>
            <a:ext cx="7086600" cy="5257800"/>
          </a:xfrm>
          <a:prstGeom prst="roundRect">
            <a:avLst/>
          </a:prstGeom>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p:txBody>
      </p:sp>
      <p:sp>
        <p:nvSpPr>
          <p:cNvPr id="9" name="Content Placeholder 2"/>
          <p:cNvSpPr>
            <a:spLocks noGrp="1"/>
          </p:cNvSpPr>
          <p:nvPr>
            <p:ph idx="1"/>
          </p:nvPr>
        </p:nvSpPr>
        <p:spPr>
          <a:xfrm>
            <a:off x="1219200" y="1524000"/>
            <a:ext cx="6858000" cy="3810000"/>
          </a:xfrm>
        </p:spPr>
        <p:txBody>
          <a:bodyPr/>
          <a:lstStyle/>
          <a:p>
            <a:pPr marL="263525" indent="-263525" algn="just">
              <a:buClrTx/>
            </a:pPr>
            <a:r>
              <a:rPr lang="en-US" sz="2000" dirty="0" err="1" smtClean="0">
                <a:latin typeface="Arial" pitchFamily="34" charset="0"/>
                <a:cs typeface="Arial" pitchFamily="34" charset="0"/>
              </a:rPr>
              <a:t>pemberi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kerja</a:t>
            </a:r>
            <a:r>
              <a:rPr lang="en-US" sz="2000" dirty="0" smtClean="0">
                <a:latin typeface="Arial" pitchFamily="34" charset="0"/>
                <a:cs typeface="Arial" pitchFamily="34" charset="0"/>
              </a:rPr>
              <a:t> yang </a:t>
            </a:r>
            <a:r>
              <a:rPr lang="en-US" sz="2000" dirty="0" err="1" smtClean="0">
                <a:latin typeface="Arial" pitchFamily="34" charset="0"/>
                <a:cs typeface="Arial" pitchFamily="34" charset="0"/>
              </a:rPr>
              <a:t>terdiri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dari</a:t>
            </a:r>
            <a:r>
              <a:rPr lang="id-ID" sz="2000" dirty="0" smtClean="0">
                <a:latin typeface="Arial" pitchFamily="34" charset="0"/>
                <a:cs typeface="Arial" pitchFamily="34" charset="0"/>
              </a:rPr>
              <a:t>:</a:t>
            </a:r>
          </a:p>
          <a:p>
            <a:pPr marL="536575" indent="-273050" algn="just">
              <a:buClrTx/>
              <a:buFont typeface="+mj-lt"/>
              <a:buAutoNum type="alphaLcPeriod"/>
            </a:pPr>
            <a:r>
              <a:rPr lang="en-US" sz="2000" dirty="0" err="1" smtClean="0">
                <a:latin typeface="Arial" pitchFamily="34" charset="0"/>
                <a:cs typeface="Arial" pitchFamily="34" charset="0"/>
              </a:rPr>
              <a:t>orang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pribadi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badan</a:t>
            </a:r>
            <a:r>
              <a:rPr lang="id-ID" sz="2000" dirty="0" smtClean="0">
                <a:latin typeface="Arial" pitchFamily="34" charset="0"/>
                <a:cs typeface="Arial" pitchFamily="34" charset="0"/>
              </a:rPr>
              <a:t>;</a:t>
            </a:r>
          </a:p>
          <a:p>
            <a:pPr marL="536575" indent="-273050" algn="just">
              <a:buClrTx/>
              <a:buFont typeface="+mj-lt"/>
              <a:buAutoNum type="alphaLcPeriod"/>
            </a:pPr>
            <a:r>
              <a:rPr lang="id-ID" sz="2000" dirty="0" smtClean="0">
                <a:latin typeface="Arial" pitchFamily="34" charset="0"/>
                <a:cs typeface="Arial" pitchFamily="34" charset="0"/>
              </a:rPr>
              <a:t>cabang, perwakilan atau unit, dalam hal yang melakukan sebagian atau seluruh administrasi yang terkait dengan pembayaran gaji, upah, honorarium, tunjangan, dan pembayaran lain adalah cabang, perwakilan atau unit tersebut.</a:t>
            </a:r>
            <a:endParaRPr lang="en-US" sz="2000" dirty="0" smtClean="0">
              <a:latin typeface="Arial" pitchFamily="34" charset="0"/>
              <a:cs typeface="Arial" pitchFamily="34" charset="0"/>
            </a:endParaRPr>
          </a:p>
          <a:p>
            <a:pPr algn="just">
              <a:buClrTx/>
            </a:pPr>
            <a:r>
              <a:rPr lang="id-ID" sz="2000" dirty="0" smtClean="0">
                <a:latin typeface="Arial" pitchFamily="34" charset="0"/>
                <a:cs typeface="Arial" pitchFamily="34" charset="0"/>
              </a:rPr>
              <a:t>b</a:t>
            </a:r>
            <a:r>
              <a:rPr lang="fi-FI" sz="2000" dirty="0" smtClean="0">
                <a:latin typeface="Arial" pitchFamily="34" charset="0"/>
                <a:cs typeface="Arial" pitchFamily="34" charset="0"/>
              </a:rPr>
              <a:t>endahara atau pemegang kas pemerintah </a:t>
            </a:r>
          </a:p>
          <a:p>
            <a:pPr algn="just">
              <a:buClrTx/>
            </a:pPr>
            <a:r>
              <a:rPr lang="fi-FI" sz="2000" dirty="0" smtClean="0">
                <a:latin typeface="Arial" pitchFamily="34" charset="0"/>
                <a:cs typeface="Arial" pitchFamily="34" charset="0"/>
              </a:rPr>
              <a:t>dana pensiun, badan penyelenggara Jaminan Sosial Tenaga Kerja dan badan-badan lain</a:t>
            </a:r>
          </a:p>
          <a:p>
            <a:pPr algn="just">
              <a:buClrTx/>
            </a:pPr>
            <a:r>
              <a:rPr lang="id-ID" sz="2000" dirty="0" smtClean="0">
                <a:latin typeface="Arial" pitchFamily="34" charset="0"/>
                <a:cs typeface="Arial" pitchFamily="34" charset="0"/>
              </a:rPr>
              <a:t>o</a:t>
            </a:r>
            <a:r>
              <a:rPr lang="en-US" sz="2000" dirty="0" smtClean="0">
                <a:latin typeface="Arial" pitchFamily="34" charset="0"/>
                <a:cs typeface="Arial" pitchFamily="34" charset="0"/>
              </a:rPr>
              <a:t>rang </a:t>
            </a:r>
            <a:r>
              <a:rPr lang="en-US" sz="2000" dirty="0" err="1" smtClean="0">
                <a:latin typeface="Arial" pitchFamily="34" charset="0"/>
                <a:cs typeface="Arial" pitchFamily="34" charset="0"/>
              </a:rPr>
              <a:t>pribadi</a:t>
            </a:r>
            <a:r>
              <a:rPr lang="en-US" sz="2000" dirty="0" smtClean="0">
                <a:latin typeface="Arial" pitchFamily="34" charset="0"/>
                <a:cs typeface="Arial" pitchFamily="34" charset="0"/>
              </a:rPr>
              <a:t> yang </a:t>
            </a:r>
            <a:r>
              <a:rPr lang="en-US" sz="2000" dirty="0" err="1" smtClean="0">
                <a:latin typeface="Arial" pitchFamily="34" charset="0"/>
                <a:cs typeface="Arial" pitchFamily="34" charset="0"/>
              </a:rPr>
              <a:t>melakukan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kegiatan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usaha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atau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pekerjaan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bebas</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serta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badan</a:t>
            </a:r>
            <a:r>
              <a:rPr lang="id-ID" sz="2000" dirty="0" smtClean="0">
                <a:latin typeface="Arial" pitchFamily="34" charset="0"/>
                <a:cs typeface="Arial" pitchFamily="34" charset="0"/>
              </a:rPr>
              <a:t> yang melakukan pembayaran sehubungan dengan penyerahan jasa</a:t>
            </a:r>
            <a:endParaRPr lang="en-US" sz="2000" dirty="0" smtClean="0">
              <a:latin typeface="Arial" pitchFamily="34" charset="0"/>
              <a:cs typeface="Arial" pitchFamily="34" charset="0"/>
            </a:endParaRPr>
          </a:p>
          <a:p>
            <a:pPr algn="just">
              <a:buClrTx/>
            </a:pPr>
            <a:r>
              <a:rPr lang="fi-FI" sz="2000" dirty="0" smtClean="0">
                <a:latin typeface="Arial" pitchFamily="34" charset="0"/>
                <a:cs typeface="Arial" pitchFamily="34" charset="0"/>
              </a:rPr>
              <a:t>Penyelenggara kegiatan</a:t>
            </a:r>
            <a:endParaRPr lang="en-US" sz="2000" dirty="0" smtClean="0">
              <a:latin typeface="Arial" pitchFamily="34" charset="0"/>
              <a:cs typeface="Arial" pitchFamily="34" charset="0"/>
            </a:endParaRPr>
          </a:p>
          <a:p>
            <a:pPr>
              <a:buNone/>
            </a:pPr>
            <a:endParaRPr lang="id-ID"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483549" y="609600"/>
          <a:ext cx="8143875" cy="5638799"/>
        </p:xfrm>
        <a:graphic>
          <a:graphicData uri="http://schemas.openxmlformats.org/presentationml/2006/ole">
            <mc:AlternateContent xmlns:mc="http://schemas.openxmlformats.org/markup-compatibility/2006">
              <mc:Choice xmlns:v="urn:schemas-microsoft-com:vml" Requires="v">
                <p:oleObj spid="_x0000_s3076" name="Worksheet" r:id="rId5" imgW="6667348" imgH="4009873" progId="Excel.Sheet.12">
                  <p:embed/>
                </p:oleObj>
              </mc:Choice>
              <mc:Fallback>
                <p:oleObj name="Worksheet" r:id="rId5" imgW="6667348" imgH="4009873" progId="Excel.Sheet.12">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549" y="609600"/>
                        <a:ext cx="8143875" cy="563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304800"/>
            <a:ext cx="6477000" cy="685800"/>
          </a:xfrm>
          <a:prstGeom prst="rect">
            <a:avLst/>
          </a:prstGeom>
          <a:solidFill>
            <a:srgbClr val="FFC000"/>
          </a:solidFill>
        </p:spPr>
        <p:txBody>
          <a:bodyPr/>
          <a:lstStyle/>
          <a:p>
            <a:pPr eaLnBrk="0" hangingPunct="0">
              <a:lnSpc>
                <a:spcPct val="90000"/>
              </a:lnSpc>
              <a:defRPr/>
            </a:pPr>
            <a:endParaRPr lang="id-ID" sz="3200" b="1" kern="0" dirty="0">
              <a:solidFill>
                <a:schemeClr val="bg1"/>
              </a:solidFill>
              <a:latin typeface="+mj-lt"/>
              <a:ea typeface="+mj-ea"/>
              <a:cs typeface="+mj-cs"/>
            </a:endParaRPr>
          </a:p>
        </p:txBody>
      </p:sp>
      <p:sp>
        <p:nvSpPr>
          <p:cNvPr id="3" name="Content Placeholder 2"/>
          <p:cNvSpPr txBox="1">
            <a:spLocks/>
          </p:cNvSpPr>
          <p:nvPr/>
        </p:nvSpPr>
        <p:spPr>
          <a:xfrm>
            <a:off x="685800" y="1371600"/>
            <a:ext cx="7715305" cy="4929222"/>
          </a:xfrm>
          <a:prstGeom prst="rect">
            <a:avLst/>
          </a:prstGeom>
        </p:spPr>
        <p:txBody>
          <a:bodyPr/>
          <a:lstStyle/>
          <a:p>
            <a:pPr algn="just" eaLnBrk="0" hangingPunct="0">
              <a:spcAft>
                <a:spcPct val="40000"/>
              </a:spcAft>
              <a:buFont typeface="Wingdings" pitchFamily="2" charset="2"/>
              <a:buNone/>
              <a:defRPr/>
            </a:pPr>
            <a:r>
              <a:rPr lang="en-US" sz="2000" kern="0" dirty="0" err="1">
                <a:latin typeface="+mn-lt"/>
                <a:cs typeface="+mn-cs"/>
              </a:rPr>
              <a:t>Rifki</a:t>
            </a:r>
            <a:r>
              <a:rPr lang="en-US" sz="2000" kern="0" dirty="0">
                <a:latin typeface="+mn-lt"/>
                <a:cs typeface="+mn-cs"/>
              </a:rPr>
              <a:t> </a:t>
            </a:r>
            <a:r>
              <a:rPr lang="en-US" sz="2000" kern="0" dirty="0" err="1">
                <a:latin typeface="+mn-lt"/>
                <a:cs typeface="+mn-cs"/>
              </a:rPr>
              <a:t>Zain</a:t>
            </a:r>
            <a:r>
              <a:rPr lang="en-US" sz="2000" kern="0" dirty="0">
                <a:latin typeface="+mn-lt"/>
                <a:cs typeface="+mn-cs"/>
              </a:rPr>
              <a:t> </a:t>
            </a:r>
            <a:r>
              <a:rPr lang="en-US" sz="2000" kern="0" dirty="0" err="1">
                <a:latin typeface="+mn-lt"/>
                <a:cs typeface="+mn-cs"/>
              </a:rPr>
              <a:t>seorang</a:t>
            </a:r>
            <a:r>
              <a:rPr lang="en-US" sz="2000" kern="0" dirty="0">
                <a:latin typeface="+mn-lt"/>
                <a:cs typeface="+mn-cs"/>
              </a:rPr>
              <a:t> PNS  </a:t>
            </a:r>
            <a:r>
              <a:rPr lang="en-US" sz="2000" kern="0" dirty="0" err="1">
                <a:latin typeface="+mn-lt"/>
                <a:cs typeface="+mn-cs"/>
              </a:rPr>
              <a:t>golongan</a:t>
            </a:r>
            <a:r>
              <a:rPr lang="en-US" sz="2000" kern="0" dirty="0">
                <a:latin typeface="+mn-lt"/>
                <a:cs typeface="+mn-cs"/>
              </a:rPr>
              <a:t> </a:t>
            </a:r>
            <a:r>
              <a:rPr lang="en-US" sz="2000" kern="0" dirty="0" err="1">
                <a:latin typeface="+mn-lt"/>
                <a:cs typeface="+mn-cs"/>
              </a:rPr>
              <a:t>IVa</a:t>
            </a:r>
            <a:r>
              <a:rPr lang="en-US" sz="2000" kern="0" dirty="0">
                <a:latin typeface="+mn-lt"/>
                <a:cs typeface="+mn-cs"/>
              </a:rPr>
              <a:t> </a:t>
            </a:r>
            <a:r>
              <a:rPr lang="en-US" sz="2000" kern="0" dirty="0" err="1">
                <a:latin typeface="+mn-lt"/>
                <a:cs typeface="+mn-cs"/>
              </a:rPr>
              <a:t>di</a:t>
            </a:r>
            <a:r>
              <a:rPr lang="en-US" sz="2000" kern="0" dirty="0">
                <a:latin typeface="+mn-lt"/>
                <a:cs typeface="+mn-cs"/>
              </a:rPr>
              <a:t> Kantor </a:t>
            </a:r>
            <a:r>
              <a:rPr lang="en-US" sz="2000" kern="0" dirty="0" err="1">
                <a:latin typeface="+mn-lt"/>
                <a:cs typeface="+mn-cs"/>
              </a:rPr>
              <a:t>Imigrasi</a:t>
            </a:r>
            <a:r>
              <a:rPr lang="en-US" sz="2000" kern="0" dirty="0">
                <a:latin typeface="+mn-lt"/>
                <a:cs typeface="+mn-cs"/>
              </a:rPr>
              <a:t> Medan </a:t>
            </a:r>
            <a:r>
              <a:rPr lang="en-US" sz="2000" kern="0" dirty="0" err="1">
                <a:latin typeface="+mn-lt"/>
                <a:cs typeface="+mn-cs"/>
              </a:rPr>
              <a:t>berdasarkan</a:t>
            </a:r>
            <a:r>
              <a:rPr lang="en-US" sz="2000" kern="0" dirty="0">
                <a:latin typeface="+mn-lt"/>
                <a:cs typeface="+mn-cs"/>
              </a:rPr>
              <a:t> data </a:t>
            </a:r>
            <a:r>
              <a:rPr lang="en-US" sz="2000" kern="0" dirty="0" err="1">
                <a:latin typeface="+mn-lt"/>
                <a:cs typeface="+mn-cs"/>
              </a:rPr>
              <a:t>pada</a:t>
            </a:r>
            <a:r>
              <a:rPr lang="en-US" sz="2000" kern="0" dirty="0">
                <a:latin typeface="+mn-lt"/>
                <a:cs typeface="+mn-cs"/>
              </a:rPr>
              <a:t> </a:t>
            </a:r>
            <a:r>
              <a:rPr lang="en-US" sz="2000" kern="0" dirty="0" err="1">
                <a:latin typeface="+mn-lt"/>
                <a:cs typeface="+mn-cs"/>
              </a:rPr>
              <a:t>bulan</a:t>
            </a:r>
            <a:r>
              <a:rPr lang="en-US" sz="2000" kern="0" dirty="0">
                <a:latin typeface="+mn-lt"/>
                <a:cs typeface="+mn-cs"/>
              </a:rPr>
              <a:t> </a:t>
            </a:r>
            <a:r>
              <a:rPr lang="en-US" sz="2000" kern="0" dirty="0" err="1">
                <a:latin typeface="+mn-lt"/>
                <a:cs typeface="+mn-cs"/>
              </a:rPr>
              <a:t>Maret</a:t>
            </a:r>
            <a:r>
              <a:rPr lang="en-US" sz="2000" kern="0" dirty="0">
                <a:latin typeface="+mn-lt"/>
                <a:cs typeface="+mn-cs"/>
              </a:rPr>
              <a:t> 2013 </a:t>
            </a:r>
            <a:r>
              <a:rPr lang="en-US" sz="2000" kern="0" dirty="0" err="1">
                <a:latin typeface="+mn-lt"/>
                <a:cs typeface="+mn-cs"/>
              </a:rPr>
              <a:t>Rifki</a:t>
            </a:r>
            <a:r>
              <a:rPr lang="en-US" sz="2000" kern="0" dirty="0">
                <a:latin typeface="+mn-lt"/>
                <a:cs typeface="+mn-cs"/>
              </a:rPr>
              <a:t> </a:t>
            </a:r>
            <a:r>
              <a:rPr lang="en-US" sz="2000" kern="0" dirty="0" err="1">
                <a:latin typeface="+mn-lt"/>
                <a:cs typeface="+mn-cs"/>
              </a:rPr>
              <a:t>Zain</a:t>
            </a:r>
            <a:r>
              <a:rPr lang="en-US" sz="2000" kern="0" dirty="0">
                <a:latin typeface="+mn-lt"/>
                <a:cs typeface="+mn-cs"/>
              </a:rPr>
              <a:t> </a:t>
            </a:r>
            <a:r>
              <a:rPr lang="en-US" sz="2000" kern="0" dirty="0" err="1">
                <a:latin typeface="+mn-lt"/>
                <a:cs typeface="+mn-cs"/>
              </a:rPr>
              <a:t>memperolah</a:t>
            </a:r>
            <a:r>
              <a:rPr lang="en-US" sz="2000" kern="0" dirty="0">
                <a:latin typeface="+mn-lt"/>
                <a:cs typeface="+mn-cs"/>
              </a:rPr>
              <a:t> </a:t>
            </a:r>
            <a:r>
              <a:rPr lang="en-US" sz="2000" kern="0" dirty="0" err="1">
                <a:latin typeface="+mn-lt"/>
                <a:cs typeface="+mn-cs"/>
              </a:rPr>
              <a:t>gaji</a:t>
            </a:r>
            <a:r>
              <a:rPr lang="en-US" sz="2000" kern="0" dirty="0">
                <a:latin typeface="+mn-lt"/>
                <a:cs typeface="+mn-cs"/>
              </a:rPr>
              <a:t> </a:t>
            </a:r>
            <a:r>
              <a:rPr lang="en-US" sz="2000" kern="0" dirty="0" err="1">
                <a:latin typeface="+mn-lt"/>
                <a:cs typeface="+mn-cs"/>
              </a:rPr>
              <a:t>perbulan</a:t>
            </a:r>
            <a:r>
              <a:rPr lang="en-US" sz="2000" kern="0" dirty="0">
                <a:latin typeface="+mn-lt"/>
                <a:cs typeface="+mn-cs"/>
              </a:rPr>
              <a:t> Rp.2.822.200,00, </a:t>
            </a:r>
            <a:r>
              <a:rPr lang="en-US" sz="2000" kern="0" dirty="0" err="1">
                <a:latin typeface="+mn-lt"/>
                <a:cs typeface="+mn-cs"/>
              </a:rPr>
              <a:t>tunjangan</a:t>
            </a:r>
            <a:r>
              <a:rPr lang="en-US" sz="2000" kern="0" dirty="0">
                <a:latin typeface="+mn-lt"/>
                <a:cs typeface="+mn-cs"/>
              </a:rPr>
              <a:t> </a:t>
            </a:r>
            <a:r>
              <a:rPr lang="en-US" sz="2000" kern="0" dirty="0" err="1">
                <a:latin typeface="+mn-lt"/>
                <a:cs typeface="+mn-cs"/>
              </a:rPr>
              <a:t>jabatan</a:t>
            </a:r>
            <a:r>
              <a:rPr lang="en-US" sz="2000" kern="0" dirty="0">
                <a:latin typeface="+mn-lt"/>
                <a:cs typeface="+mn-cs"/>
              </a:rPr>
              <a:t>  Rp.540.000,00 </a:t>
            </a:r>
            <a:r>
              <a:rPr lang="en-US" sz="2000" kern="0" dirty="0" err="1">
                <a:latin typeface="+mn-lt"/>
                <a:cs typeface="+mn-cs"/>
              </a:rPr>
              <a:t>perbulan</a:t>
            </a:r>
            <a:r>
              <a:rPr lang="en-US" sz="2000" kern="0" dirty="0">
                <a:latin typeface="+mn-lt"/>
                <a:cs typeface="+mn-cs"/>
              </a:rPr>
              <a:t> </a:t>
            </a:r>
            <a:r>
              <a:rPr lang="en-US" sz="2000" kern="0" dirty="0" err="1">
                <a:latin typeface="+mn-lt"/>
                <a:cs typeface="+mn-cs"/>
              </a:rPr>
              <a:t>dan</a:t>
            </a:r>
            <a:r>
              <a:rPr lang="en-US" sz="2000" kern="0" dirty="0">
                <a:latin typeface="+mn-lt"/>
                <a:cs typeface="+mn-cs"/>
              </a:rPr>
              <a:t>  </a:t>
            </a:r>
            <a:r>
              <a:rPr lang="en-US" sz="2000" kern="0" dirty="0" err="1">
                <a:latin typeface="+mn-lt"/>
                <a:cs typeface="+mn-cs"/>
              </a:rPr>
              <a:t>mempunyai</a:t>
            </a:r>
            <a:r>
              <a:rPr lang="en-US" sz="2000" kern="0" dirty="0">
                <a:latin typeface="+mn-lt"/>
                <a:cs typeface="+mn-cs"/>
              </a:rPr>
              <a:t> 3 </a:t>
            </a:r>
            <a:r>
              <a:rPr lang="en-US" sz="2000" kern="0" dirty="0" err="1">
                <a:latin typeface="+mn-lt"/>
                <a:cs typeface="+mn-cs"/>
              </a:rPr>
              <a:t>orang</a:t>
            </a:r>
            <a:r>
              <a:rPr lang="en-US" sz="2000" kern="0" dirty="0">
                <a:latin typeface="+mn-lt"/>
                <a:cs typeface="+mn-cs"/>
              </a:rPr>
              <a:t> </a:t>
            </a:r>
            <a:r>
              <a:rPr lang="en-US" sz="2000" kern="0" dirty="0" err="1">
                <a:latin typeface="+mn-lt"/>
                <a:cs typeface="+mn-cs"/>
              </a:rPr>
              <a:t>anak</a:t>
            </a:r>
            <a:r>
              <a:rPr lang="en-US" sz="2000" kern="0" dirty="0">
                <a:latin typeface="+mn-lt"/>
                <a:cs typeface="+mn-cs"/>
              </a:rPr>
              <a:t>.  </a:t>
            </a:r>
          </a:p>
          <a:p>
            <a:pPr algn="just" eaLnBrk="0" hangingPunct="0">
              <a:spcAft>
                <a:spcPct val="40000"/>
              </a:spcAft>
              <a:buFont typeface="Wingdings" pitchFamily="2" charset="2"/>
              <a:buNone/>
              <a:defRPr/>
            </a:pPr>
            <a:r>
              <a:rPr lang="en-US" sz="2000" kern="0" dirty="0" err="1">
                <a:latin typeface="+mn-lt"/>
                <a:cs typeface="+mn-cs"/>
              </a:rPr>
              <a:t>Pada</a:t>
            </a:r>
            <a:r>
              <a:rPr lang="en-US" sz="2000" kern="0" dirty="0">
                <a:latin typeface="+mn-lt"/>
                <a:cs typeface="+mn-cs"/>
              </a:rPr>
              <a:t> </a:t>
            </a:r>
            <a:r>
              <a:rPr lang="en-US" sz="2000" kern="0" dirty="0" err="1">
                <a:latin typeface="+mn-lt"/>
                <a:cs typeface="+mn-cs"/>
              </a:rPr>
              <a:t>tanggal</a:t>
            </a:r>
            <a:r>
              <a:rPr lang="en-US" sz="2000" kern="0" dirty="0">
                <a:latin typeface="+mn-lt"/>
                <a:cs typeface="+mn-cs"/>
              </a:rPr>
              <a:t> 25 </a:t>
            </a:r>
            <a:r>
              <a:rPr lang="en-US" sz="2000" kern="0" dirty="0" err="1">
                <a:latin typeface="+mn-lt"/>
                <a:cs typeface="+mn-cs"/>
              </a:rPr>
              <a:t>Maret</a:t>
            </a:r>
            <a:r>
              <a:rPr lang="en-US" sz="2000" kern="0" dirty="0">
                <a:latin typeface="+mn-lt"/>
                <a:cs typeface="+mn-cs"/>
              </a:rPr>
              <a:t> 2013 </a:t>
            </a:r>
            <a:r>
              <a:rPr lang="en-US" sz="2000" kern="0" dirty="0"/>
              <a:t>Kantor </a:t>
            </a:r>
            <a:r>
              <a:rPr lang="en-US" sz="2000" kern="0" dirty="0" err="1"/>
              <a:t>Imigrasi</a:t>
            </a:r>
            <a:r>
              <a:rPr lang="en-US" sz="2000" kern="0" dirty="0"/>
              <a:t> Medan  </a:t>
            </a:r>
            <a:r>
              <a:rPr lang="en-US" sz="2000" kern="0" dirty="0" err="1"/>
              <a:t>membayar</a:t>
            </a:r>
            <a:r>
              <a:rPr lang="en-US" sz="2000" kern="0" dirty="0"/>
              <a:t> honor </a:t>
            </a:r>
            <a:r>
              <a:rPr lang="en-US" sz="2000" kern="0" dirty="0" err="1"/>
              <a:t>tim</a:t>
            </a:r>
            <a:r>
              <a:rPr lang="en-US" sz="2000" kern="0" dirty="0"/>
              <a:t> </a:t>
            </a:r>
            <a:r>
              <a:rPr lang="en-US" sz="2000" kern="0" dirty="0" err="1"/>
              <a:t>kepada</a:t>
            </a:r>
            <a:r>
              <a:rPr lang="en-US" sz="2000" kern="0" dirty="0"/>
              <a:t> </a:t>
            </a:r>
            <a:r>
              <a:rPr lang="en-US" sz="2000" kern="0" dirty="0" err="1"/>
              <a:t>Rifki</a:t>
            </a:r>
            <a:r>
              <a:rPr lang="en-US" sz="2000" kern="0" dirty="0"/>
              <a:t> </a:t>
            </a:r>
            <a:r>
              <a:rPr lang="en-US" sz="2000" kern="0" dirty="0" err="1"/>
              <a:t>Zain</a:t>
            </a:r>
            <a:r>
              <a:rPr lang="en-US" sz="2000" kern="0" dirty="0"/>
              <a:t> </a:t>
            </a:r>
            <a:r>
              <a:rPr lang="en-US" sz="2000" kern="0" dirty="0" err="1"/>
              <a:t>sebesar</a:t>
            </a:r>
            <a:r>
              <a:rPr lang="en-US" sz="2000" kern="0" dirty="0"/>
              <a:t> Rp.1.200.000,00.</a:t>
            </a:r>
            <a:endParaRPr lang="en-US" sz="2000" kern="0" dirty="0">
              <a:latin typeface="+mn-lt"/>
              <a:cs typeface="+mn-cs"/>
            </a:endParaRPr>
          </a:p>
          <a:p>
            <a:pPr algn="just" eaLnBrk="0" hangingPunct="0">
              <a:spcAft>
                <a:spcPct val="40000"/>
              </a:spcAft>
              <a:buFont typeface="Wingdings" pitchFamily="2" charset="2"/>
              <a:buNone/>
              <a:defRPr/>
            </a:pPr>
            <a:r>
              <a:rPr lang="en-US" sz="2000" kern="0" dirty="0" err="1">
                <a:latin typeface="Arial" pitchFamily="34" charset="0"/>
                <a:cs typeface="Arial" pitchFamily="34" charset="0"/>
              </a:rPr>
              <a:t>Mendapatkan</a:t>
            </a:r>
            <a:r>
              <a:rPr lang="en-US" sz="2000" kern="0" dirty="0">
                <a:latin typeface="Arial" pitchFamily="34" charset="0"/>
                <a:cs typeface="Arial" pitchFamily="34" charset="0"/>
              </a:rPr>
              <a:t> </a:t>
            </a:r>
            <a:r>
              <a:rPr lang="en-US" sz="2000" kern="0" dirty="0" err="1">
                <a:latin typeface="Arial" pitchFamily="34" charset="0"/>
                <a:cs typeface="Arial" pitchFamily="34" charset="0"/>
              </a:rPr>
              <a:t>rapel</a:t>
            </a:r>
            <a:r>
              <a:rPr lang="en-US" sz="2000" kern="0" dirty="0">
                <a:latin typeface="Arial" pitchFamily="34" charset="0"/>
                <a:cs typeface="Arial" pitchFamily="34" charset="0"/>
              </a:rPr>
              <a:t> </a:t>
            </a:r>
            <a:r>
              <a:rPr lang="en-US" sz="2000" kern="0" dirty="0" err="1">
                <a:latin typeface="Arial" pitchFamily="34" charset="0"/>
                <a:cs typeface="Arial" pitchFamily="34" charset="0"/>
              </a:rPr>
              <a:t>kenaikan</a:t>
            </a:r>
            <a:r>
              <a:rPr lang="en-US" sz="2000" kern="0" dirty="0">
                <a:latin typeface="Arial" pitchFamily="34" charset="0"/>
                <a:cs typeface="Arial" pitchFamily="34" charset="0"/>
              </a:rPr>
              <a:t> </a:t>
            </a:r>
            <a:r>
              <a:rPr lang="en-US" sz="2000" kern="0" dirty="0" err="1">
                <a:latin typeface="Arial" pitchFamily="34" charset="0"/>
                <a:cs typeface="Arial" pitchFamily="34" charset="0"/>
              </a:rPr>
              <a:t>gaji</a:t>
            </a:r>
            <a:r>
              <a:rPr lang="en-US" sz="2000" kern="0" dirty="0">
                <a:latin typeface="Arial" pitchFamily="34" charset="0"/>
                <a:cs typeface="Arial" pitchFamily="34" charset="0"/>
              </a:rPr>
              <a:t> </a:t>
            </a:r>
            <a:r>
              <a:rPr lang="en-US" sz="2000" kern="0" dirty="0" err="1">
                <a:latin typeface="Arial" pitchFamily="34" charset="0"/>
                <a:cs typeface="Arial" pitchFamily="34" charset="0"/>
              </a:rPr>
              <a:t>pada</a:t>
            </a:r>
            <a:r>
              <a:rPr lang="en-US" sz="2000" kern="0" dirty="0">
                <a:latin typeface="Arial" pitchFamily="34" charset="0"/>
                <a:cs typeface="Arial" pitchFamily="34" charset="0"/>
              </a:rPr>
              <a:t> </a:t>
            </a:r>
            <a:r>
              <a:rPr lang="en-US" sz="2000" kern="0" dirty="0" err="1">
                <a:latin typeface="Arial" pitchFamily="34" charset="0"/>
                <a:cs typeface="Arial" pitchFamily="34" charset="0"/>
              </a:rPr>
              <a:t>bulan</a:t>
            </a:r>
            <a:r>
              <a:rPr lang="en-US" sz="2000" kern="0" dirty="0">
                <a:latin typeface="Arial" pitchFamily="34" charset="0"/>
                <a:cs typeface="Arial" pitchFamily="34" charset="0"/>
              </a:rPr>
              <a:t> </a:t>
            </a:r>
            <a:r>
              <a:rPr lang="en-US" sz="2000" kern="0" dirty="0" err="1">
                <a:latin typeface="Arial" pitchFamily="34" charset="0"/>
                <a:cs typeface="Arial" pitchFamily="34" charset="0"/>
              </a:rPr>
              <a:t>Juli</a:t>
            </a:r>
            <a:r>
              <a:rPr lang="en-US" sz="2000" kern="0" dirty="0">
                <a:latin typeface="Arial" pitchFamily="34" charset="0"/>
                <a:cs typeface="Arial" pitchFamily="34" charset="0"/>
              </a:rPr>
              <a:t> 2013 </a:t>
            </a:r>
            <a:r>
              <a:rPr lang="en-US" sz="2000" kern="0" dirty="0" err="1">
                <a:latin typeface="Arial" pitchFamily="34" charset="0"/>
                <a:cs typeface="Arial" pitchFamily="34" charset="0"/>
              </a:rPr>
              <a:t>karena</a:t>
            </a:r>
            <a:r>
              <a:rPr lang="en-US" sz="2000" kern="0" dirty="0">
                <a:latin typeface="Arial" pitchFamily="34" charset="0"/>
                <a:cs typeface="Arial" pitchFamily="34" charset="0"/>
              </a:rPr>
              <a:t> </a:t>
            </a:r>
            <a:r>
              <a:rPr lang="en-US" sz="2000" kern="0" dirty="0" err="1">
                <a:latin typeface="Arial" pitchFamily="34" charset="0"/>
                <a:cs typeface="Arial" pitchFamily="34" charset="0"/>
              </a:rPr>
              <a:t>kenaikan</a:t>
            </a:r>
            <a:r>
              <a:rPr lang="en-US" sz="2000" kern="0" dirty="0">
                <a:latin typeface="Arial" pitchFamily="34" charset="0"/>
                <a:cs typeface="Arial" pitchFamily="34" charset="0"/>
              </a:rPr>
              <a:t> </a:t>
            </a:r>
            <a:r>
              <a:rPr lang="en-US" sz="2000" kern="0" dirty="0" err="1">
                <a:latin typeface="Arial" pitchFamily="34" charset="0"/>
                <a:cs typeface="Arial" pitchFamily="34" charset="0"/>
              </a:rPr>
              <a:t>gaji</a:t>
            </a:r>
            <a:r>
              <a:rPr lang="en-US" sz="2000" kern="0" dirty="0">
                <a:latin typeface="Arial" pitchFamily="34" charset="0"/>
                <a:cs typeface="Arial" pitchFamily="34" charset="0"/>
              </a:rPr>
              <a:t> </a:t>
            </a:r>
            <a:r>
              <a:rPr lang="en-US" sz="2000" kern="0" dirty="0" err="1">
                <a:latin typeface="Arial" pitchFamily="34" charset="0"/>
                <a:cs typeface="Arial" pitchFamily="34" charset="0"/>
              </a:rPr>
              <a:t>berkala</a:t>
            </a:r>
            <a:r>
              <a:rPr lang="en-US" sz="2000" kern="0" dirty="0">
                <a:latin typeface="Arial" pitchFamily="34" charset="0"/>
                <a:cs typeface="Arial" pitchFamily="34" charset="0"/>
              </a:rPr>
              <a:t> </a:t>
            </a:r>
            <a:r>
              <a:rPr lang="en-US" sz="2000" kern="0" dirty="0" err="1">
                <a:latin typeface="Arial" pitchFamily="34" charset="0"/>
                <a:cs typeface="Arial" pitchFamily="34" charset="0"/>
              </a:rPr>
              <a:t>sehingga</a:t>
            </a:r>
            <a:r>
              <a:rPr lang="en-US" sz="2000" kern="0" dirty="0">
                <a:latin typeface="Arial" pitchFamily="34" charset="0"/>
                <a:cs typeface="Arial" pitchFamily="34" charset="0"/>
              </a:rPr>
              <a:t> </a:t>
            </a:r>
            <a:r>
              <a:rPr lang="en-US" sz="2000" kern="0" dirty="0" err="1">
                <a:latin typeface="Arial" pitchFamily="34" charset="0"/>
                <a:cs typeface="Arial" pitchFamily="34" charset="0"/>
              </a:rPr>
              <a:t>gaji</a:t>
            </a:r>
            <a:r>
              <a:rPr lang="en-US" sz="2000" kern="0" dirty="0">
                <a:latin typeface="Arial" pitchFamily="34" charset="0"/>
                <a:cs typeface="Arial" pitchFamily="34" charset="0"/>
              </a:rPr>
              <a:t> </a:t>
            </a:r>
            <a:r>
              <a:rPr lang="en-US" sz="2000" kern="0" dirty="0" err="1">
                <a:latin typeface="Arial" pitchFamily="34" charset="0"/>
                <a:cs typeface="Arial" pitchFamily="34" charset="0"/>
              </a:rPr>
              <a:t>Rifki</a:t>
            </a:r>
            <a:r>
              <a:rPr lang="en-US" sz="2000" kern="0" dirty="0">
                <a:latin typeface="Arial" pitchFamily="34" charset="0"/>
                <a:cs typeface="Arial" pitchFamily="34" charset="0"/>
              </a:rPr>
              <a:t> </a:t>
            </a:r>
            <a:r>
              <a:rPr lang="en-US" sz="2000" kern="0" dirty="0" err="1">
                <a:latin typeface="Arial" pitchFamily="34" charset="0"/>
                <a:cs typeface="Arial" pitchFamily="34" charset="0"/>
              </a:rPr>
              <a:t>Zain</a:t>
            </a:r>
            <a:r>
              <a:rPr lang="en-US" sz="2000" kern="0" dirty="0">
                <a:latin typeface="Arial" pitchFamily="34" charset="0"/>
                <a:cs typeface="Arial" pitchFamily="34" charset="0"/>
              </a:rPr>
              <a:t> </a:t>
            </a:r>
            <a:r>
              <a:rPr lang="en-US" sz="2000" kern="0" dirty="0" err="1">
                <a:latin typeface="Arial" pitchFamily="34" charset="0"/>
                <a:cs typeface="Arial" pitchFamily="34" charset="0"/>
              </a:rPr>
              <a:t>menjadi</a:t>
            </a:r>
            <a:r>
              <a:rPr lang="en-US" sz="2000" kern="0" dirty="0">
                <a:latin typeface="Arial" pitchFamily="34" charset="0"/>
                <a:cs typeface="Arial" pitchFamily="34" charset="0"/>
              </a:rPr>
              <a:t> Rp.2.906.200,00</a:t>
            </a:r>
            <a:r>
              <a:rPr lang="en-US" sz="2000" kern="0" dirty="0"/>
              <a:t>.</a:t>
            </a:r>
            <a:endParaRPr lang="id-ID" sz="2000" kern="0" dirty="0">
              <a:latin typeface="+mn-lt"/>
              <a:cs typeface="+mn-cs"/>
            </a:endParaRPr>
          </a:p>
          <a:p>
            <a:pPr algn="just" eaLnBrk="0" hangingPunct="0">
              <a:spcAft>
                <a:spcPct val="40000"/>
              </a:spcAft>
              <a:defRPr/>
            </a:pPr>
            <a:r>
              <a:rPr lang="en-US" sz="2000" kern="0" dirty="0" err="1"/>
              <a:t>Pada</a:t>
            </a:r>
            <a:r>
              <a:rPr lang="en-US" sz="2000" kern="0" dirty="0"/>
              <a:t> </a:t>
            </a:r>
            <a:r>
              <a:rPr lang="en-US" sz="2000" kern="0" dirty="0" err="1"/>
              <a:t>Bulan</a:t>
            </a:r>
            <a:r>
              <a:rPr lang="en-US" sz="2000" kern="0" dirty="0"/>
              <a:t> </a:t>
            </a:r>
            <a:r>
              <a:rPr lang="en-US" sz="2000" kern="0" dirty="0" err="1"/>
              <a:t>Agustus</a:t>
            </a:r>
            <a:r>
              <a:rPr lang="en-US" sz="2000" kern="0" dirty="0"/>
              <a:t> 2013 </a:t>
            </a:r>
            <a:r>
              <a:rPr lang="en-US" sz="2000" kern="0" dirty="0" err="1"/>
              <a:t>ditugaskan</a:t>
            </a:r>
            <a:r>
              <a:rPr lang="en-US" sz="2000" kern="0" dirty="0"/>
              <a:t> </a:t>
            </a:r>
            <a:r>
              <a:rPr lang="en-US" sz="2000" kern="0" dirty="0" err="1"/>
              <a:t>di</a:t>
            </a:r>
            <a:r>
              <a:rPr lang="en-US" sz="2000" kern="0" dirty="0"/>
              <a:t> Kantor Wilayah </a:t>
            </a:r>
            <a:r>
              <a:rPr lang="en-US" sz="2000" kern="0" dirty="0" err="1"/>
              <a:t>Kementerian</a:t>
            </a:r>
            <a:r>
              <a:rPr lang="en-US" sz="2000" kern="0" dirty="0"/>
              <a:t> Agama </a:t>
            </a:r>
            <a:r>
              <a:rPr lang="en-US" sz="2000" kern="0" dirty="0" err="1"/>
              <a:t>Provinsi</a:t>
            </a:r>
            <a:r>
              <a:rPr lang="en-US" sz="2000" kern="0" dirty="0"/>
              <a:t> Sumatera Utara </a:t>
            </a:r>
            <a:r>
              <a:rPr lang="en-US" sz="2000" kern="0" dirty="0" err="1"/>
              <a:t>dengan</a:t>
            </a:r>
            <a:r>
              <a:rPr lang="en-US" sz="2000" kern="0" dirty="0"/>
              <a:t> </a:t>
            </a:r>
            <a:r>
              <a:rPr lang="en-US" sz="2000" kern="0" dirty="0" err="1"/>
              <a:t>memperoleh</a:t>
            </a:r>
            <a:r>
              <a:rPr lang="en-US" sz="2000" kern="0" dirty="0"/>
              <a:t> </a:t>
            </a:r>
            <a:r>
              <a:rPr lang="en-US" sz="2000" kern="0" dirty="0" err="1"/>
              <a:t>tunjangan</a:t>
            </a:r>
            <a:r>
              <a:rPr lang="en-US" sz="2000" kern="0" dirty="0"/>
              <a:t> </a:t>
            </a:r>
            <a:r>
              <a:rPr lang="en-US" sz="2000" kern="0" dirty="0" err="1"/>
              <a:t>jabatan</a:t>
            </a:r>
            <a:r>
              <a:rPr lang="en-US" sz="2000" kern="0" dirty="0"/>
              <a:t> Rp.3.000.000,00 per </a:t>
            </a:r>
            <a:r>
              <a:rPr lang="en-US" sz="2000" kern="0" dirty="0" err="1"/>
              <a:t>bulan</a:t>
            </a:r>
            <a:r>
              <a:rPr lang="en-US" sz="2000" kern="0" dirty="0"/>
              <a:t> </a:t>
            </a:r>
            <a:r>
              <a:rPr lang="en-US" sz="2000" kern="0" dirty="0" err="1"/>
              <a:t>dan</a:t>
            </a:r>
            <a:r>
              <a:rPr lang="en-US" sz="2000" kern="0" dirty="0"/>
              <a:t> </a:t>
            </a:r>
            <a:r>
              <a:rPr lang="en-US" sz="2000" kern="0" dirty="0" err="1"/>
              <a:t>dari</a:t>
            </a:r>
            <a:r>
              <a:rPr lang="en-US" sz="2000" kern="0" dirty="0"/>
              <a:t> Kantor </a:t>
            </a:r>
            <a:r>
              <a:rPr lang="en-US" sz="2000" kern="0" dirty="0" err="1"/>
              <a:t>Imigrasi</a:t>
            </a:r>
            <a:r>
              <a:rPr lang="en-US" sz="2000" kern="0" dirty="0"/>
              <a:t> Medan  </a:t>
            </a:r>
            <a:r>
              <a:rPr lang="en-US" sz="2000" kern="0" dirty="0" err="1"/>
              <a:t>hanya</a:t>
            </a:r>
            <a:r>
              <a:rPr lang="en-US" sz="2000" kern="0" dirty="0"/>
              <a:t> </a:t>
            </a:r>
            <a:r>
              <a:rPr lang="en-US" sz="2000" kern="0" dirty="0" err="1"/>
              <a:t>mendapatkan</a:t>
            </a:r>
            <a:r>
              <a:rPr lang="en-US" sz="2000" kern="0" dirty="0"/>
              <a:t> </a:t>
            </a:r>
            <a:r>
              <a:rPr lang="en-US" sz="2000" kern="0" dirty="0" err="1"/>
              <a:t>gaji</a:t>
            </a:r>
            <a:r>
              <a:rPr lang="en-US" sz="2000" kern="0" dirty="0"/>
              <a:t> </a:t>
            </a:r>
            <a:r>
              <a:rPr lang="en-US" sz="2000" kern="0" dirty="0" err="1"/>
              <a:t>dan</a:t>
            </a:r>
            <a:r>
              <a:rPr lang="en-US" sz="2000" kern="0" dirty="0"/>
              <a:t> </a:t>
            </a:r>
            <a:r>
              <a:rPr lang="en-US" sz="2000" kern="0" dirty="0" err="1"/>
              <a:t>tunjangan</a:t>
            </a:r>
            <a:r>
              <a:rPr lang="en-US" sz="2000" kern="0" dirty="0"/>
              <a:t> </a:t>
            </a:r>
            <a:r>
              <a:rPr lang="en-US" sz="2000" kern="0" dirty="0" err="1"/>
              <a:t>selain</a:t>
            </a:r>
            <a:r>
              <a:rPr lang="en-US" sz="2000" kern="0" dirty="0"/>
              <a:t> </a:t>
            </a:r>
            <a:r>
              <a:rPr lang="en-US" sz="2000" kern="0" dirty="0" err="1"/>
              <a:t>tunjangan</a:t>
            </a:r>
            <a:r>
              <a:rPr lang="en-US" sz="2000" kern="0" dirty="0"/>
              <a:t> </a:t>
            </a:r>
            <a:r>
              <a:rPr lang="en-US" sz="2000" kern="0" dirty="0" err="1"/>
              <a:t>jabatan</a:t>
            </a:r>
            <a:r>
              <a:rPr lang="en-US" sz="2000" kern="0" dirty="0"/>
              <a:t>.</a:t>
            </a:r>
          </a:p>
          <a:p>
            <a:pPr algn="just" eaLnBrk="0" hangingPunct="0">
              <a:spcAft>
                <a:spcPct val="40000"/>
              </a:spcAft>
              <a:buFont typeface="Wingdings" pitchFamily="2" charset="2"/>
              <a:buNone/>
              <a:defRPr/>
            </a:pPr>
            <a:endParaRPr lang="id-ID" sz="2000" kern="0" dirty="0">
              <a:latin typeface="+mn-lt"/>
              <a:cs typeface="+mn-cs"/>
            </a:endParaRPr>
          </a:p>
        </p:txBody>
      </p:sp>
      <p:sp>
        <p:nvSpPr>
          <p:cNvPr id="4" name="Title 1"/>
          <p:cNvSpPr txBox="1">
            <a:spLocks/>
          </p:cNvSpPr>
          <p:nvPr/>
        </p:nvSpPr>
        <p:spPr>
          <a:xfrm>
            <a:off x="685800" y="381000"/>
            <a:ext cx="6858000" cy="785794"/>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d-ID" sz="2400" b="0" i="0" u="none" strike="noStrike" kern="1200" cap="none" spc="0" normalizeH="0" baseline="0" noProof="0" dirty="0" smtClean="0">
                <a:ln>
                  <a:noFill/>
                </a:ln>
                <a:solidFill>
                  <a:schemeClr val="tx1"/>
                </a:solidFill>
                <a:effectLst/>
                <a:uLnTx/>
                <a:uFillTx/>
                <a:latin typeface="+mj-lt"/>
                <a:ea typeface="+mj-ea"/>
                <a:cs typeface="+mj-cs"/>
              </a:rPr>
              <a:t>Contoh Penghitungan PPh Pasal 21</a:t>
            </a:r>
            <a:endParaRPr kumimoji="0" lang="id-ID" sz="32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681376" y="685788"/>
          <a:ext cx="7624422" cy="5562607"/>
        </p:xfrm>
        <a:graphic>
          <a:graphicData uri="http://schemas.openxmlformats.org/drawingml/2006/table">
            <a:tbl>
              <a:tblPr/>
              <a:tblGrid>
                <a:gridCol w="279796"/>
                <a:gridCol w="490647"/>
                <a:gridCol w="346699"/>
                <a:gridCol w="1149738"/>
                <a:gridCol w="237060"/>
                <a:gridCol w="331883"/>
                <a:gridCol w="1149738"/>
                <a:gridCol w="1190653"/>
                <a:gridCol w="349744"/>
                <a:gridCol w="1748721"/>
                <a:gridCol w="349743"/>
              </a:tblGrid>
              <a:tr h="209356">
                <a:tc>
                  <a:txBody>
                    <a:bodyPr/>
                    <a:lstStyle/>
                    <a:p>
                      <a:pPr algn="l" fontAlgn="t"/>
                      <a:r>
                        <a:rPr lang="en-US" sz="1000" b="1" i="0" u="none" strike="noStrike" dirty="0">
                          <a:latin typeface="Verdana" pitchFamily="34" charset="0"/>
                        </a:rPr>
                        <a:t> A. </a:t>
                      </a:r>
                    </a:p>
                  </a:txBody>
                  <a:tcPr marL="0" marR="0" marT="0" marB="0">
                    <a:lnL>
                      <a:noFill/>
                    </a:lnL>
                    <a:lnR>
                      <a:noFill/>
                    </a:lnR>
                    <a:lnT>
                      <a:noFill/>
                    </a:lnT>
                    <a:lnB>
                      <a:noFill/>
                    </a:lnB>
                  </a:tcPr>
                </a:tc>
                <a:tc gridSpan="9">
                  <a:txBody>
                    <a:bodyPr/>
                    <a:lstStyle/>
                    <a:p>
                      <a:pPr algn="l" fontAlgn="t"/>
                      <a:r>
                        <a:rPr lang="en-US" sz="1000" b="1" i="0" u="none" strike="noStrike">
                          <a:latin typeface="Verdana" pitchFamily="34" charset="0"/>
                        </a:rPr>
                        <a:t> PPh Pasal 21 </a:t>
                      </a:r>
                      <a:r>
                        <a:rPr lang="en-US" sz="1000" b="1" i="0" u="none" strike="noStrike" smtClean="0">
                          <a:latin typeface="Verdana" pitchFamily="34" charset="0"/>
                        </a:rPr>
                        <a:t>Masa </a:t>
                      </a:r>
                      <a:r>
                        <a:rPr lang="en-US" sz="1000" b="1" i="0" u="none" strike="noStrike">
                          <a:latin typeface="Verdana" pitchFamily="34" charset="0"/>
                        </a:rPr>
                        <a:t>Maret 2013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Gaji Pokok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2.822.200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Istri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282.220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anak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112.888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Jumlah gaji dan tunjangan keluarga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3.217.308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Jabatan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540.000 </a:t>
                      </a:r>
                    </a:p>
                  </a:txBody>
                  <a:tcPr marL="0" marR="0" marT="0" marB="0">
                    <a:lnL>
                      <a:noFill/>
                    </a:lnL>
                    <a:lnR>
                      <a:noFill/>
                    </a:lnR>
                    <a:lnT>
                      <a:noFill/>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Beras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270.000 </a:t>
                      </a: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Pembulatan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Jumlah penghasilan bruto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4.027.308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Pengurangan :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t"/>
                      <a:r>
                        <a:rPr lang="en-US" sz="1000" b="0" i="0" u="none" strike="noStrike">
                          <a:latin typeface="Verdana" pitchFamily="34" charset="0"/>
                        </a:rPr>
                        <a:t> Biaya Jabatan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0" i="0" u="none" strike="noStrike">
                          <a:latin typeface="Verdana" pitchFamily="34" charset="0"/>
                        </a:rPr>
                        <a:t>5%</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4.027.308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201.365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t"/>
                      <a:r>
                        <a:rPr lang="en-US" sz="1000" b="0" i="0" u="none" strike="noStrike">
                          <a:latin typeface="Verdana" pitchFamily="34" charset="0"/>
                        </a:rPr>
                        <a:t> Iuran pensiun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0" i="0" u="none" strike="noStrike">
                          <a:latin typeface="Verdana" pitchFamily="34" charset="0"/>
                        </a:rPr>
                        <a:t>4,75%</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3.217.308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152.822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354.188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neto: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3.673.120 </a:t>
                      </a: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neto disetahunkan :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9627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ctr"/>
                      <a:r>
                        <a:rPr lang="en-US" sz="1000" b="0" i="0" u="none" strike="noStrike">
                          <a:latin typeface="Verdana" pitchFamily="34" charset="0"/>
                        </a:rPr>
                        <a:t>    </a:t>
                      </a:r>
                      <a:r>
                        <a:rPr lang="en-US" sz="1000" b="0" i="0" u="none" strike="noStrike" smtClean="0">
                          <a:latin typeface="Verdana" pitchFamily="34" charset="0"/>
                        </a:rPr>
                        <a:t>   </a:t>
                      </a:r>
                      <a:r>
                        <a:rPr lang="en-US" sz="1000" b="0" i="0" u="none" strike="noStrike">
                          <a:latin typeface="Verdana" pitchFamily="34" charset="0"/>
                        </a:rPr>
                        <a:t>12 </a:t>
                      </a:r>
                    </a:p>
                  </a:txBody>
                  <a:tcPr marL="0" marR="0" marT="0" marB="0" anchor="ctr">
                    <a:lnL>
                      <a:noFill/>
                    </a:lnL>
                    <a:lnR>
                      <a:noFill/>
                    </a:lnR>
                    <a:lnT>
                      <a:noFill/>
                    </a:lnT>
                    <a:lnB>
                      <a:noFill/>
                    </a:lnB>
                  </a:tcPr>
                </a:tc>
                <a:tc>
                  <a:txBody>
                    <a:bodyPr/>
                    <a:lstStyle/>
                    <a:p>
                      <a:pPr algn="ctr" fontAlgn="ctr"/>
                      <a:r>
                        <a:rPr lang="en-US" sz="1000" b="0" i="0" u="none" strike="noStrike">
                          <a:latin typeface="Verdana" pitchFamily="34" charset="0"/>
                        </a:rPr>
                        <a:t> x </a:t>
                      </a:r>
                    </a:p>
                  </a:txBody>
                  <a:tcPr marL="0" marR="0" marT="0" marB="0" anchor="ctr">
                    <a:lnL>
                      <a:noFill/>
                    </a:lnL>
                    <a:lnR>
                      <a:noFill/>
                    </a:lnR>
                    <a:lnT>
                      <a:noFill/>
                    </a:lnT>
                    <a:lnB>
                      <a:noFill/>
                    </a:lnB>
                  </a:tcPr>
                </a:tc>
                <a:tc>
                  <a:txBody>
                    <a:bodyPr/>
                    <a:lstStyle/>
                    <a:p>
                      <a:pPr algn="r" fontAlgn="ctr"/>
                      <a:r>
                        <a:rPr lang="en-US" sz="1000" b="0" i="0" u="none" strike="noStrike">
                          <a:latin typeface="Verdana" pitchFamily="34" charset="0"/>
                        </a:rPr>
                        <a:t>       3.673.120 </a:t>
                      </a:r>
                    </a:p>
                  </a:txBody>
                  <a:tcPr marL="0" marR="0" marT="0" marB="0" anchor="ctr">
                    <a:lnL>
                      <a:noFill/>
                    </a:lnL>
                    <a:lnR>
                      <a:noFill/>
                    </a:lnR>
                    <a:lnT>
                      <a:noFill/>
                    </a:lnT>
                    <a:lnB>
                      <a:noFill/>
                    </a:lnB>
                  </a:tcPr>
                </a:tc>
                <a:tc>
                  <a:txBody>
                    <a:bodyPr/>
                    <a:lstStyle/>
                    <a:p>
                      <a:pPr algn="l" fontAlgn="ctr"/>
                      <a:endParaRPr lang="en-US" sz="1000" b="0" i="0" u="none" strike="noStrike">
                        <a:latin typeface="Verdana" pitchFamily="34" charset="0"/>
                      </a:endParaRPr>
                    </a:p>
                  </a:txBody>
                  <a:tcPr marL="0" marR="0" marT="0" marB="0" anchor="ctr">
                    <a:lnL>
                      <a:noFill/>
                    </a:lnL>
                    <a:lnR>
                      <a:noFill/>
                    </a:lnR>
                    <a:lnT>
                      <a:noFill/>
                    </a:lnT>
                    <a:lnB>
                      <a:noFill/>
                    </a:lnB>
                  </a:tcPr>
                </a:tc>
                <a:tc>
                  <a:txBody>
                    <a:bodyPr/>
                    <a:lstStyle/>
                    <a:p>
                      <a:pPr algn="l" fontAlgn="ctr"/>
                      <a:endParaRPr lang="en-US" sz="1000" b="0" i="0" u="none" strike="noStrike">
                        <a:latin typeface="Verdana" pitchFamily="34" charset="0"/>
                      </a:endParaRPr>
                    </a:p>
                  </a:txBody>
                  <a:tcPr marL="0" marR="0" marT="0" marB="0" anchor="ctr">
                    <a:lnL>
                      <a:noFill/>
                    </a:lnL>
                    <a:lnR>
                      <a:noFill/>
                    </a:lnR>
                    <a:lnT>
                      <a:noFill/>
                    </a:lnT>
                    <a:lnB>
                      <a:noFill/>
                    </a:lnB>
                  </a:tcPr>
                </a:tc>
                <a:tc>
                  <a:txBody>
                    <a:bodyPr/>
                    <a:lstStyle/>
                    <a:p>
                      <a:pPr algn="l" fontAlgn="ctr"/>
                      <a:endParaRPr lang="en-US" sz="1000" b="0" i="0" u="none" strike="noStrike">
                        <a:latin typeface="Verdana" pitchFamily="34" charset="0"/>
                      </a:endParaRPr>
                    </a:p>
                  </a:txBody>
                  <a:tcPr marL="0" marR="0" marT="0" marB="0" anchor="ctr">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44.077.446 </a:t>
                      </a: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PTKP (K/3)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Untuk Wajib Pajak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24.300.000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Status WP Kawin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2.025.000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Tanggungan (3 anak)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6.075.000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dirty="0">
                          <a:latin typeface="Verdana"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235525">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ctr"/>
                      <a:r>
                        <a:rPr lang="en-US" sz="1000" b="0" i="0" u="none" strike="noStrike">
                          <a:latin typeface="Verdana" pitchFamily="34" charset="0"/>
                        </a:rPr>
                        <a:t>        32.400.000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235525">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Kena Pajak (PKP)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11.677.446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PKP dibulatkan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11.677.000 </a:t>
                      </a: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Pasal 21 atas gaji dan tunjangan setahun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583.850 </a:t>
                      </a: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Pasal 21 atas gaji dan tunjangan sebulan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48.654 </a:t>
                      </a: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355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Tambahan 20% lebih tinggi karena belum ber-NPWP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 </a:t>
                      </a:r>
                    </a:p>
                  </a:txBody>
                  <a:tcPr marL="0" marR="0" marT="0" marB="0" anchor="b">
                    <a:lnL>
                      <a:noFill/>
                    </a:lnL>
                    <a:lnR>
                      <a:noFill/>
                    </a:lnR>
                    <a:lnT>
                      <a:noFill/>
                    </a:lnT>
                    <a:lnB>
                      <a:noFill/>
                    </a:lnB>
                  </a:tcPr>
                </a:tc>
                <a:tc>
                  <a:txBody>
                    <a:bodyPr/>
                    <a:lstStyle/>
                    <a:p>
                      <a:pPr algn="l" fontAlgn="t"/>
                      <a:endParaRPr lang="en-US" sz="1000" b="1" i="0" u="none" strike="noStrike" dirty="0">
                        <a:latin typeface="Verdana" pitchFamily="34" charset="0"/>
                      </a:endParaRPr>
                    </a:p>
                  </a:txBody>
                  <a:tcPr marL="0" marR="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066800" y="990600"/>
          <a:ext cx="6608908" cy="2362202"/>
        </p:xfrm>
        <a:graphic>
          <a:graphicData uri="http://schemas.openxmlformats.org/drawingml/2006/table">
            <a:tbl>
              <a:tblPr/>
              <a:tblGrid>
                <a:gridCol w="429150"/>
                <a:gridCol w="514980"/>
                <a:gridCol w="2101152"/>
                <a:gridCol w="453553"/>
                <a:gridCol w="1036691"/>
                <a:gridCol w="1036691"/>
                <a:gridCol w="1036691"/>
              </a:tblGrid>
              <a:tr h="381353">
                <a:tc>
                  <a:txBody>
                    <a:bodyPr/>
                    <a:lstStyle/>
                    <a:p>
                      <a:pPr algn="l" fontAlgn="b"/>
                      <a:r>
                        <a:rPr lang="en-US" sz="1000" b="1" i="0" u="none" strike="noStrike" dirty="0">
                          <a:latin typeface="Verdana"/>
                        </a:rPr>
                        <a:t>B.</a:t>
                      </a:r>
                    </a:p>
                  </a:txBody>
                  <a:tcPr marL="0" marR="0" marT="0" marB="0" anchor="b">
                    <a:lnL>
                      <a:noFill/>
                    </a:lnL>
                    <a:lnR>
                      <a:noFill/>
                    </a:lnR>
                    <a:lnT>
                      <a:noFill/>
                    </a:lnT>
                    <a:lnB>
                      <a:noFill/>
                    </a:lnB>
                  </a:tcPr>
                </a:tc>
                <a:tc gridSpan="5">
                  <a:txBody>
                    <a:bodyPr/>
                    <a:lstStyle/>
                    <a:p>
                      <a:pPr algn="l" fontAlgn="b"/>
                      <a:r>
                        <a:rPr lang="en-US" sz="1000" b="1" i="0" u="none" strike="noStrike">
                          <a:latin typeface="Verdana"/>
                        </a:rPr>
                        <a:t>PPh Pasal 21 atas </a:t>
                      </a:r>
                      <a:r>
                        <a:rPr lang="en-US" sz="1000" b="1" i="0" u="none" strike="noStrike" smtClean="0">
                          <a:latin typeface="Verdana"/>
                        </a:rPr>
                        <a:t>Honorarium di Bulan Maret 2013</a:t>
                      </a:r>
                      <a:endParaRPr lang="en-US" sz="1000" b="1" i="0" u="none" strike="noStrike">
                        <a:latin typeface="Verdana"/>
                      </a:endParaRP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Arial"/>
                      </a:endParaRPr>
                    </a:p>
                  </a:txBody>
                  <a:tcPr marL="0" marR="0" marT="0" marB="0" anchor="b">
                    <a:lnL>
                      <a:noFill/>
                    </a:lnL>
                    <a:lnR>
                      <a:noFill/>
                    </a:lnR>
                    <a:lnT>
                      <a:noFill/>
                    </a:lnT>
                    <a:lnB>
                      <a:noFill/>
                    </a:lnB>
                  </a:tcPr>
                </a:tc>
              </a:tr>
              <a:tr h="381353">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pPr algn="ctr" fontAlgn="b"/>
                      <a:r>
                        <a:rPr lang="en-US" sz="1000" b="0" i="0" u="none" strike="noStrike">
                          <a:latin typeface="Verdana"/>
                        </a:rPr>
                        <a:t>=</a:t>
                      </a:r>
                    </a:p>
                  </a:txBody>
                  <a:tcPr marL="0" marR="0" marT="0" marB="0" anchor="b">
                    <a:lnL>
                      <a:noFill/>
                    </a:lnL>
                    <a:lnR>
                      <a:noFill/>
                    </a:lnR>
                    <a:lnT>
                      <a:noFill/>
                    </a:lnT>
                    <a:lnB>
                      <a:noFill/>
                    </a:lnB>
                  </a:tcPr>
                </a:tc>
                <a:tc>
                  <a:txBody>
                    <a:bodyPr/>
                    <a:lstStyle/>
                    <a:p>
                      <a:pPr algn="l" fontAlgn="b"/>
                      <a:r>
                        <a:rPr lang="en-US" sz="1000" b="0" i="0" u="none" strike="noStrike">
                          <a:latin typeface="Verdana"/>
                        </a:rPr>
                        <a:t>    1.200.000 </a:t>
                      </a:r>
                    </a:p>
                  </a:txBody>
                  <a:tcPr marL="0" marR="0" marT="0" marB="0" anchor="b">
                    <a:lnL>
                      <a:noFill/>
                    </a:lnL>
                    <a:lnR>
                      <a:noFill/>
                    </a:lnR>
                    <a:lnT>
                      <a:noFill/>
                    </a:lnT>
                    <a:lnB>
                      <a:noFill/>
                    </a:lnB>
                  </a:tcPr>
                </a:tc>
                <a:tc>
                  <a:txBody>
                    <a:bodyPr/>
                    <a:lstStyle/>
                    <a:p>
                      <a:pPr algn="ctr" fontAlgn="b"/>
                      <a:r>
                        <a:rPr lang="en-US" sz="1000" b="0" i="0" u="none" strike="noStrike">
                          <a:latin typeface="Verdana"/>
                        </a:rPr>
                        <a:t>x</a:t>
                      </a:r>
                    </a:p>
                  </a:txBody>
                  <a:tcPr marL="0" marR="0" marT="0" marB="0" anchor="b">
                    <a:lnL>
                      <a:noFill/>
                    </a:lnL>
                    <a:lnR>
                      <a:noFill/>
                    </a:lnR>
                    <a:lnT>
                      <a:noFill/>
                    </a:lnT>
                    <a:lnB>
                      <a:noFill/>
                    </a:lnB>
                  </a:tcPr>
                </a:tc>
                <a:tc>
                  <a:txBody>
                    <a:bodyPr/>
                    <a:lstStyle/>
                    <a:p>
                      <a:pPr algn="ctr" fontAlgn="b"/>
                      <a:r>
                        <a:rPr lang="en-US" sz="1000" b="0" i="0" u="none" strike="noStrike">
                          <a:latin typeface="Verdana"/>
                        </a:rPr>
                        <a:t>15%</a:t>
                      </a:r>
                    </a:p>
                  </a:txBody>
                  <a:tcPr marL="0" marR="0" marT="0" marB="0" anchor="b">
                    <a:lnL>
                      <a:noFill/>
                    </a:lnL>
                    <a:lnR>
                      <a:noFill/>
                    </a:lnR>
                    <a:lnT>
                      <a:noFill/>
                    </a:lnT>
                    <a:lnB>
                      <a:noFill/>
                    </a:lnB>
                  </a:tcPr>
                </a:tc>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pPr algn="l" fontAlgn="b"/>
                      <a:endParaRPr lang="en-US" sz="1000" b="0" i="0" u="none" strike="noStrike">
                        <a:latin typeface="Arial"/>
                      </a:endParaRPr>
                    </a:p>
                  </a:txBody>
                  <a:tcPr marL="0" marR="0" marT="0" marB="0" anchor="b">
                    <a:lnL>
                      <a:noFill/>
                    </a:lnL>
                    <a:lnR>
                      <a:noFill/>
                    </a:lnR>
                    <a:lnT>
                      <a:noFill/>
                    </a:lnT>
                    <a:lnB>
                      <a:noFill/>
                    </a:lnB>
                  </a:tcPr>
                </a:tc>
              </a:tr>
              <a:tr h="381353">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pPr algn="ctr" fontAlgn="b"/>
                      <a:r>
                        <a:rPr lang="en-US" sz="1000" b="0" i="0" u="none" strike="noStrike">
                          <a:latin typeface="Verdana"/>
                        </a:rPr>
                        <a:t>=</a:t>
                      </a:r>
                    </a:p>
                  </a:txBody>
                  <a:tcPr marL="0" marR="0" marT="0" marB="0" anchor="b">
                    <a:lnL>
                      <a:noFill/>
                    </a:lnL>
                    <a:lnR>
                      <a:noFill/>
                    </a:lnR>
                    <a:lnT>
                      <a:noFill/>
                    </a:lnT>
                    <a:lnB>
                      <a:noFill/>
                    </a:lnB>
                  </a:tcPr>
                </a:tc>
                <a:tc>
                  <a:txBody>
                    <a:bodyPr/>
                    <a:lstStyle/>
                    <a:p>
                      <a:pPr algn="l" fontAlgn="b"/>
                      <a:r>
                        <a:rPr lang="en-US" sz="1000" b="0" i="0" u="none" strike="noStrike">
                          <a:latin typeface="Verdana"/>
                        </a:rPr>
                        <a:t>       180.000 </a:t>
                      </a:r>
                    </a:p>
                  </a:txBody>
                  <a:tcPr marL="0" marR="0" marT="0" marB="0" anchor="b">
                    <a:lnL>
                      <a:noFill/>
                    </a:lnL>
                    <a:lnR>
                      <a:noFill/>
                    </a:lnR>
                    <a:lnT>
                      <a:noFill/>
                    </a:lnT>
                    <a:lnB>
                      <a:noFill/>
                    </a:lnB>
                  </a:tcPr>
                </a:tc>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pPr algn="l" fontAlgn="b"/>
                      <a:endParaRPr lang="en-US" sz="1000" b="0" i="0" u="none" strike="noStrike" dirty="0">
                        <a:latin typeface="Verdana"/>
                      </a:endParaRPr>
                    </a:p>
                  </a:txBody>
                  <a:tcPr marL="0" marR="0" marT="0" marB="0" anchor="b">
                    <a:lnL>
                      <a:noFill/>
                    </a:lnL>
                    <a:lnR>
                      <a:noFill/>
                    </a:lnR>
                    <a:lnT>
                      <a:noFill/>
                    </a:lnT>
                    <a:lnB>
                      <a:noFill/>
                    </a:lnB>
                  </a:tcPr>
                </a:tc>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pPr algn="l" fontAlgn="b"/>
                      <a:endParaRPr lang="en-US" sz="1000" b="0" i="0" u="none" strike="noStrike">
                        <a:latin typeface="Arial"/>
                      </a:endParaRPr>
                    </a:p>
                  </a:txBody>
                  <a:tcPr marL="0" marR="0" marT="0" marB="0" anchor="b">
                    <a:lnL>
                      <a:noFill/>
                    </a:lnL>
                    <a:lnR>
                      <a:noFill/>
                    </a:lnR>
                    <a:lnT>
                      <a:noFill/>
                    </a:lnT>
                    <a:lnB>
                      <a:noFill/>
                    </a:lnB>
                  </a:tcPr>
                </a:tc>
              </a:tr>
              <a:tr h="381353">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gridSpan="6">
                  <a:txBody>
                    <a:bodyPr/>
                    <a:lstStyle/>
                    <a:p>
                      <a:pPr algn="l" fontAlgn="b"/>
                      <a:r>
                        <a:rPr lang="en-US" sz="1000" b="0" i="0" u="none" strike="noStrike">
                          <a:latin typeface="Verdana"/>
                        </a:rPr>
                        <a:t>(PPh Pasal 21 atas Honorarium bersifat final)</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8395">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endParaRPr lang="en-US"/>
                    </a:p>
                  </a:txBody>
                  <a:tcPr marL="0" marR="0" marT="0" marB="0" anchor="b">
                    <a:lnL>
                      <a:noFill/>
                    </a:lnL>
                    <a:lnR>
                      <a:noFill/>
                    </a:lnR>
                    <a:lnT>
                      <a:noFill/>
                    </a:lnT>
                    <a:lnB>
                      <a:noFill/>
                    </a:lnB>
                  </a:tcPr>
                </a:tc>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pPr algn="l" fontAlgn="b"/>
                      <a:endParaRPr lang="en-US" sz="1000" b="0" i="0" u="none" strike="noStrike">
                        <a:latin typeface="Arial"/>
                      </a:endParaRPr>
                    </a:p>
                  </a:txBody>
                  <a:tcPr marL="0" marR="0" marT="0" marB="0" anchor="b">
                    <a:lnL>
                      <a:noFill/>
                    </a:lnL>
                    <a:lnR>
                      <a:noFill/>
                    </a:lnR>
                    <a:lnT>
                      <a:noFill/>
                    </a:lnT>
                    <a:lnB>
                      <a:noFill/>
                    </a:lnB>
                  </a:tcPr>
                </a:tc>
              </a:tr>
              <a:tr h="418395">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endParaRPr lang="en-US"/>
                    </a:p>
                  </a:txBody>
                  <a:tcPr marL="0" marR="0" marT="0" marB="0" anchor="b">
                    <a:lnL>
                      <a:noFill/>
                    </a:lnL>
                    <a:lnR>
                      <a:noFill/>
                    </a:lnR>
                    <a:lnT>
                      <a:noFill/>
                    </a:lnT>
                    <a:lnB>
                      <a:noFill/>
                    </a:lnB>
                  </a:tcPr>
                </a:tc>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pPr algn="l" fontAlgn="b"/>
                      <a:endParaRPr lang="en-US" sz="1000" b="0" i="0" u="none" strike="noStrike">
                        <a:latin typeface="Verdana"/>
                      </a:endParaRPr>
                    </a:p>
                  </a:txBody>
                  <a:tcPr marL="0" marR="0" marT="0" marB="0" anchor="b">
                    <a:lnL>
                      <a:noFill/>
                    </a:lnL>
                    <a:lnR>
                      <a:noFill/>
                    </a:lnR>
                    <a:lnT>
                      <a:noFill/>
                    </a:lnT>
                    <a:lnB>
                      <a:noFill/>
                    </a:lnB>
                  </a:tcPr>
                </a:tc>
                <a:tc>
                  <a:txBody>
                    <a:bodyPr/>
                    <a:lstStyle/>
                    <a:p>
                      <a:pPr algn="l" fontAlgn="b"/>
                      <a:endParaRPr lang="en-US" sz="1000" b="0" i="0" u="none" strike="noStrike" dirty="0">
                        <a:latin typeface="Arial"/>
                      </a:endParaRP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14400" y="533408"/>
          <a:ext cx="7451508" cy="6101311"/>
        </p:xfrm>
        <a:graphic>
          <a:graphicData uri="http://schemas.openxmlformats.org/drawingml/2006/table">
            <a:tbl>
              <a:tblPr/>
              <a:tblGrid>
                <a:gridCol w="270964"/>
                <a:gridCol w="482005"/>
                <a:gridCol w="338837"/>
                <a:gridCol w="1123663"/>
                <a:gridCol w="231682"/>
                <a:gridCol w="324356"/>
                <a:gridCol w="1123663"/>
                <a:gridCol w="1253145"/>
                <a:gridCol w="406446"/>
                <a:gridCol w="1490302"/>
                <a:gridCol w="406445"/>
              </a:tblGrid>
              <a:tr h="158804">
                <a:tc>
                  <a:txBody>
                    <a:bodyPr/>
                    <a:lstStyle/>
                    <a:p>
                      <a:pPr algn="l" fontAlgn="t"/>
                      <a:r>
                        <a:rPr lang="en-US" sz="1000" b="1" i="0" u="none" strike="noStrike" dirty="0" smtClean="0">
                          <a:latin typeface="Verdana" pitchFamily="34" charset="0"/>
                        </a:rPr>
                        <a:t>C</a:t>
                      </a:r>
                      <a:r>
                        <a:rPr lang="en-US" sz="1000" b="1" i="0" u="none" strike="noStrike" dirty="0">
                          <a:latin typeface="Verdana" pitchFamily="34" charset="0"/>
                        </a:rPr>
                        <a:t>. </a:t>
                      </a:r>
                    </a:p>
                  </a:txBody>
                  <a:tcPr marL="0" marR="0" marT="0" marB="0">
                    <a:lnL>
                      <a:noFill/>
                    </a:lnL>
                    <a:lnR>
                      <a:noFill/>
                    </a:lnR>
                    <a:lnT>
                      <a:noFill/>
                    </a:lnT>
                    <a:lnB>
                      <a:noFill/>
                    </a:lnB>
                  </a:tcPr>
                </a:tc>
                <a:tc gridSpan="9">
                  <a:txBody>
                    <a:bodyPr/>
                    <a:lstStyle/>
                    <a:p>
                      <a:pPr algn="l" fontAlgn="t"/>
                      <a:r>
                        <a:rPr lang="en-US" sz="1000" b="1" i="0" u="none" strike="noStrike" dirty="0">
                          <a:latin typeface="Verdana" pitchFamily="34" charset="0"/>
                        </a:rPr>
                        <a:t> </a:t>
                      </a:r>
                      <a:r>
                        <a:rPr lang="en-US" sz="1000" b="1" i="0" u="none" strike="noStrike" dirty="0" err="1">
                          <a:latin typeface="Verdana" pitchFamily="34" charset="0"/>
                        </a:rPr>
                        <a:t>PPh</a:t>
                      </a:r>
                      <a:r>
                        <a:rPr lang="en-US" sz="1000" b="1" i="0" u="none" strike="noStrike" dirty="0">
                          <a:latin typeface="Verdana" pitchFamily="34" charset="0"/>
                        </a:rPr>
                        <a:t> </a:t>
                      </a:r>
                      <a:r>
                        <a:rPr lang="en-US" sz="1000" b="1" i="0" u="none" strike="noStrike" dirty="0" err="1">
                          <a:latin typeface="Verdana" pitchFamily="34" charset="0"/>
                        </a:rPr>
                        <a:t>Pasal</a:t>
                      </a:r>
                      <a:r>
                        <a:rPr lang="en-US" sz="1000" b="1" i="0" u="none" strike="noStrike" dirty="0">
                          <a:latin typeface="Verdana" pitchFamily="34" charset="0"/>
                        </a:rPr>
                        <a:t> 21 </a:t>
                      </a:r>
                      <a:r>
                        <a:rPr lang="en-US" sz="1000" b="1" i="0" u="none" strike="noStrike" dirty="0" err="1">
                          <a:latin typeface="Verdana" pitchFamily="34" charset="0"/>
                        </a:rPr>
                        <a:t>atas</a:t>
                      </a:r>
                      <a:r>
                        <a:rPr lang="en-US" sz="1000" b="1" i="0" u="none" strike="noStrike" dirty="0">
                          <a:latin typeface="Verdana" pitchFamily="34" charset="0"/>
                        </a:rPr>
                        <a:t> </a:t>
                      </a:r>
                      <a:r>
                        <a:rPr lang="en-US" sz="1000" b="1" i="0" u="none" strike="noStrike" dirty="0" err="1">
                          <a:latin typeface="Verdana" pitchFamily="34" charset="0"/>
                        </a:rPr>
                        <a:t>Pembayaran</a:t>
                      </a:r>
                      <a:r>
                        <a:rPr lang="en-US" sz="1000" b="1" i="0" u="none" strike="noStrike" dirty="0">
                          <a:latin typeface="Verdana" pitchFamily="34" charset="0"/>
                        </a:rPr>
                        <a:t> </a:t>
                      </a:r>
                      <a:r>
                        <a:rPr lang="en-US" sz="1000" b="1" i="0" u="none" strike="noStrike" dirty="0" err="1">
                          <a:latin typeface="Verdana" pitchFamily="34" charset="0"/>
                        </a:rPr>
                        <a:t>Rapel</a:t>
                      </a:r>
                      <a:r>
                        <a:rPr lang="en-US" sz="1000" b="1" i="0" u="none" strike="noStrike" dirty="0">
                          <a:latin typeface="Verdana" pitchFamily="34" charset="0"/>
                        </a:rPr>
                        <a:t> </a:t>
                      </a:r>
                      <a:r>
                        <a:rPr lang="en-US" sz="1000" b="1" i="0" u="none" strike="noStrike" dirty="0" err="1">
                          <a:latin typeface="Verdana" pitchFamily="34" charset="0"/>
                        </a:rPr>
                        <a:t>Kenaikan</a:t>
                      </a:r>
                      <a:r>
                        <a:rPr lang="en-US" sz="1000" b="1" i="0" u="none" strike="noStrike" dirty="0">
                          <a:latin typeface="Verdana" pitchFamily="34" charset="0"/>
                        </a:rPr>
                        <a:t> </a:t>
                      </a:r>
                      <a:r>
                        <a:rPr lang="en-US" sz="1000" b="1" i="0" u="none" strike="noStrike" dirty="0" err="1">
                          <a:latin typeface="Verdana" pitchFamily="34" charset="0"/>
                        </a:rPr>
                        <a:t>Gaji</a:t>
                      </a:r>
                      <a:r>
                        <a:rPr lang="en-US" sz="1000" b="1" i="0" u="none" strike="noStrike" dirty="0">
                          <a:latin typeface="Verdana" pitchFamily="34" charset="0"/>
                        </a:rPr>
                        <a:t> </a:t>
                      </a:r>
                      <a:r>
                        <a:rPr lang="en-US" sz="1000" b="1" i="0" u="none" strike="noStrike" dirty="0" err="1">
                          <a:latin typeface="Verdana" pitchFamily="34" charset="0"/>
                        </a:rPr>
                        <a:t>Berkala</a:t>
                      </a:r>
                      <a:r>
                        <a:rPr lang="en-US" sz="1000" b="1" i="0" u="none" strike="noStrike" dirty="0">
                          <a:latin typeface="Verdana" pitchFamily="34" charset="0"/>
                        </a:rPr>
                        <a:t> 2013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Gaji Pokok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2.822.200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Istri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282.220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anak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112.888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Jumlah gaji dan tunjangan keluarga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3.217.308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Jabatan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540.000 </a:t>
                      </a:r>
                    </a:p>
                  </a:txBody>
                  <a:tcPr marL="0" marR="0" marT="0" marB="0">
                    <a:lnL>
                      <a:noFill/>
                    </a:lnL>
                    <a:lnR>
                      <a:noFill/>
                    </a:lnR>
                    <a:lnT>
                      <a:noFill/>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Beras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270.000 </a:t>
                      </a: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90565">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Pembulatan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Jumlah penghasilan bruto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4.027.308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disetahunkan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ctr" fontAlgn="t"/>
                      <a:r>
                        <a:rPr lang="en-US" sz="1000" b="0" i="0" u="none" strike="noStrike" smtClean="0">
                          <a:latin typeface="Verdana" pitchFamily="34" charset="0"/>
                        </a:rPr>
                        <a:t>12 </a:t>
                      </a:r>
                      <a:endParaRPr lang="en-US" sz="1000" b="0" i="0" u="none" strike="noStrike">
                        <a:latin typeface="Verdana" pitchFamily="34" charset="0"/>
                      </a:endParaRP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4.027.308 </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48.327.696 </a:t>
                      </a:r>
                    </a:p>
                  </a:txBody>
                  <a:tcPr marL="0" marR="0" marT="0" marB="0">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Jumlah rapel Kenaikan gaji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ctr" fontAlgn="t"/>
                      <a:r>
                        <a:rPr lang="en-US" sz="1000" b="0" i="0" u="none" strike="noStrike" smtClean="0">
                          <a:latin typeface="Verdana" pitchFamily="34" charset="0"/>
                        </a:rPr>
                        <a:t>6 </a:t>
                      </a:r>
                      <a:endParaRPr lang="en-US" sz="1000" b="0" i="0" u="none" strike="noStrike">
                        <a:latin typeface="Verdana" pitchFamily="34" charset="0"/>
                      </a:endParaRP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95.760 </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574.560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Jumlah Penghasilan Bruto Setahun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000" b="0" i="0" u="none" strike="noStrike" smtClean="0">
                          <a:latin typeface="Verdana" pitchFamily="34" charset="0"/>
                        </a:rPr>
                        <a:t>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48.902.256 </a:t>
                      </a:r>
                    </a:p>
                  </a:txBody>
                  <a:tcPr marL="0" marR="0" marT="0" marB="0">
                    <a:lnL>
                      <a:noFill/>
                    </a:lnL>
                    <a:lnR>
                      <a:noFill/>
                    </a:lnR>
                    <a:lnT>
                      <a:noFill/>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Pengurangan :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t"/>
                      <a:r>
                        <a:rPr lang="en-US" sz="1000" b="0" i="0" u="none" strike="noStrike">
                          <a:latin typeface="Verdana" pitchFamily="34" charset="0"/>
                        </a:rPr>
                        <a:t> Biaya Jabatan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0" i="0" u="none" strike="noStrike">
                          <a:latin typeface="Verdana" pitchFamily="34" charset="0"/>
                        </a:rPr>
                        <a:t>5%</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48.902.256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2.445.113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t"/>
                      <a:r>
                        <a:rPr lang="en-US" sz="1000" b="0" i="0" u="none" strike="noStrike">
                          <a:latin typeface="Verdana" pitchFamily="34" charset="0"/>
                        </a:rPr>
                        <a:t> Iuran pensiun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0" i="0" u="none" strike="noStrike">
                          <a:latin typeface="Verdana" pitchFamily="34" charset="0"/>
                        </a:rPr>
                        <a:t>4,75%</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38.607.696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1.833.866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r>
                        <a:rPr lang="en-US" sz="1000" b="0" i="0" u="none" strike="noStrike" smtClean="0">
                          <a:latin typeface="Verdana" pitchFamily="34" charset="0"/>
                        </a:rPr>
                        <a:t>Rp. </a:t>
                      </a:r>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4.278.978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neto setahun: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44.623.278 </a:t>
                      </a: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PTKP (K/3)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Untuk Wajib Pajak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24.300.000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Status WP Kawin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2.025.000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Tanggungan (3 anak)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6.075.000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8654">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ctr"/>
                      <a:r>
                        <a:rPr lang="en-US" sz="1000" b="0" i="0" u="none" strike="noStrike">
                          <a:latin typeface="Verdana" pitchFamily="34" charset="0"/>
                        </a:rPr>
                        <a:t>        32.400.000 </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Kena Pajak (PKP)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12.223.278 </a:t>
                      </a:r>
                    </a:p>
                  </a:txBody>
                  <a:tcPr marL="0" marR="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PKP dibulatkan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12.223.000 </a:t>
                      </a: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dirty="0">
                          <a:latin typeface="Verdana" pitchFamily="34" charset="0"/>
                        </a:rPr>
                        <a:t> </a:t>
                      </a:r>
                      <a:r>
                        <a:rPr lang="en-US" sz="1000" b="1" i="0" u="none" strike="noStrike" dirty="0" err="1">
                          <a:latin typeface="Verdana" pitchFamily="34" charset="0"/>
                        </a:rPr>
                        <a:t>PPh</a:t>
                      </a:r>
                      <a:r>
                        <a:rPr lang="en-US" sz="1000" b="1" i="0" u="none" strike="noStrike" dirty="0">
                          <a:latin typeface="Verdana" pitchFamily="34" charset="0"/>
                        </a:rPr>
                        <a:t> </a:t>
                      </a:r>
                      <a:r>
                        <a:rPr lang="en-US" sz="1000" b="1" i="0" u="none" strike="noStrike" dirty="0" err="1">
                          <a:latin typeface="Verdana" pitchFamily="34" charset="0"/>
                        </a:rPr>
                        <a:t>Pasal</a:t>
                      </a:r>
                      <a:r>
                        <a:rPr lang="en-US" sz="1000" b="1" i="0" u="none" strike="noStrike" dirty="0">
                          <a:latin typeface="Verdana" pitchFamily="34" charset="0"/>
                        </a:rPr>
                        <a:t> 21 </a:t>
                      </a:r>
                      <a:r>
                        <a:rPr lang="id-ID" sz="1000" b="1" i="0" u="none" strike="noStrike" dirty="0" smtClean="0">
                          <a:latin typeface="Verdana" pitchFamily="34" charset="0"/>
                        </a:rPr>
                        <a:t>setahun</a:t>
                      </a:r>
                      <a:r>
                        <a:rPr lang="id-ID" sz="1000" b="1" i="0" u="none" strike="noStrike" baseline="0" dirty="0" smtClean="0">
                          <a:latin typeface="Verdana" pitchFamily="34" charset="0"/>
                        </a:rPr>
                        <a:t> atas seluruh penghasilan</a:t>
                      </a:r>
                      <a:r>
                        <a:rPr lang="en-US" sz="1000" b="1" i="0" u="none" strike="noStrike" dirty="0" smtClean="0">
                          <a:latin typeface="Verdana" pitchFamily="34" charset="0"/>
                        </a:rPr>
                        <a:t>  </a:t>
                      </a:r>
                      <a:endParaRPr lang="en-US" sz="1000" b="1" i="0" u="none" strike="noStrike" dirty="0">
                        <a:latin typeface="Verdana" pitchFamily="34" charset="0"/>
                      </a:endParaRP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dirty="0">
                          <a:latin typeface="Verdana" pitchFamily="34" charset="0"/>
                        </a:rPr>
                        <a:t>             611.150 </a:t>
                      </a: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dirty="0">
                          <a:latin typeface="Verdana" pitchFamily="34" charset="0"/>
                        </a:rPr>
                        <a:t> </a:t>
                      </a:r>
                      <a:r>
                        <a:rPr lang="en-US" sz="1000" b="1" i="0" u="none" strike="noStrike" dirty="0" err="1">
                          <a:latin typeface="Verdana" pitchFamily="34" charset="0"/>
                        </a:rPr>
                        <a:t>PPh</a:t>
                      </a:r>
                      <a:r>
                        <a:rPr lang="en-US" sz="1000" b="1" i="0" u="none" strike="noStrike" dirty="0">
                          <a:latin typeface="Verdana" pitchFamily="34" charset="0"/>
                        </a:rPr>
                        <a:t> </a:t>
                      </a:r>
                      <a:r>
                        <a:rPr lang="en-US" sz="1000" b="1" i="0" u="none" strike="noStrike" dirty="0" err="1">
                          <a:latin typeface="Verdana" pitchFamily="34" charset="0"/>
                        </a:rPr>
                        <a:t>Pasal</a:t>
                      </a:r>
                      <a:r>
                        <a:rPr lang="en-US" sz="1000" b="1" i="0" u="none" strike="noStrike" dirty="0">
                          <a:latin typeface="Verdana" pitchFamily="34" charset="0"/>
                        </a:rPr>
                        <a:t> </a:t>
                      </a:r>
                      <a:r>
                        <a:rPr lang="en-US" sz="1000" b="1" i="0" u="none" strike="noStrike" dirty="0" smtClean="0">
                          <a:latin typeface="Verdana" pitchFamily="34" charset="0"/>
                        </a:rPr>
                        <a:t>21</a:t>
                      </a:r>
                      <a:r>
                        <a:rPr lang="id-ID" sz="1000" b="1" i="0" u="none" strike="noStrike" baseline="0" dirty="0" smtClean="0">
                          <a:latin typeface="Verdana" pitchFamily="34" charset="0"/>
                        </a:rPr>
                        <a:t> setahun tanpa rapel</a:t>
                      </a:r>
                      <a:r>
                        <a:rPr lang="en-US" sz="1000" b="1" i="0" u="none" strike="noStrike" dirty="0" smtClean="0">
                          <a:latin typeface="Verdana" pitchFamily="34" charset="0"/>
                        </a:rPr>
                        <a:t>  </a:t>
                      </a:r>
                      <a:r>
                        <a:rPr lang="id-ID" sz="1000" b="1" i="0" u="none" strike="noStrike" dirty="0" smtClean="0">
                          <a:latin typeface="Verdana" pitchFamily="34" charset="0"/>
                        </a:rPr>
                        <a:t>kenaikan gaji berkala</a:t>
                      </a:r>
                      <a:endParaRPr lang="en-US" sz="1000" b="1" i="0" u="none" strike="noStrike" dirty="0">
                        <a:latin typeface="Verdana" pitchFamily="34" charset="0"/>
                      </a:endParaRP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dirty="0">
                          <a:latin typeface="Verdana" pitchFamily="34" charset="0"/>
                        </a:rPr>
                        <a:t>               </a:t>
                      </a:r>
                      <a:r>
                        <a:rPr lang="id-ID" sz="1000" b="0" i="0" u="none" strike="noStrike" dirty="0" smtClean="0">
                          <a:latin typeface="Verdana" pitchFamily="34" charset="0"/>
                        </a:rPr>
                        <a:t>583</a:t>
                      </a:r>
                      <a:r>
                        <a:rPr lang="en-US" sz="1000" b="0" i="0" u="none" strike="noStrike" dirty="0" smtClean="0">
                          <a:latin typeface="Verdana" pitchFamily="34" charset="0"/>
                        </a:rPr>
                        <a:t>.</a:t>
                      </a:r>
                      <a:r>
                        <a:rPr lang="id-ID" sz="1000" b="0" i="0" u="none" strike="noStrike" dirty="0" smtClean="0">
                          <a:latin typeface="Verdana" pitchFamily="34" charset="0"/>
                        </a:rPr>
                        <a:t>850</a:t>
                      </a:r>
                      <a:r>
                        <a:rPr lang="en-US" sz="1000" b="0" i="0" u="none" strike="noStrike" dirty="0" smtClean="0">
                          <a:latin typeface="Verdana" pitchFamily="34" charset="0"/>
                        </a:rPr>
                        <a:t> </a:t>
                      </a:r>
                      <a:endParaRPr lang="en-US" sz="1000" b="0" i="0" u="none" strike="noStrike" dirty="0">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5833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dirty="0">
                          <a:latin typeface="Verdana" pitchFamily="34" charset="0"/>
                        </a:rPr>
                        <a:t> </a:t>
                      </a:r>
                      <a:r>
                        <a:rPr lang="en-US" sz="1000" b="1" i="0" u="none" strike="noStrike" dirty="0" err="1">
                          <a:latin typeface="Verdana" pitchFamily="34" charset="0"/>
                        </a:rPr>
                        <a:t>PPh</a:t>
                      </a:r>
                      <a:r>
                        <a:rPr lang="en-US" sz="1000" b="1" i="0" u="none" strike="noStrike" dirty="0">
                          <a:latin typeface="Verdana" pitchFamily="34" charset="0"/>
                        </a:rPr>
                        <a:t> </a:t>
                      </a:r>
                      <a:r>
                        <a:rPr lang="en-US" sz="1000" b="1" i="0" u="none" strike="noStrike" dirty="0" err="1">
                          <a:latin typeface="Verdana" pitchFamily="34" charset="0"/>
                        </a:rPr>
                        <a:t>Pasal</a:t>
                      </a:r>
                      <a:r>
                        <a:rPr lang="en-US" sz="1000" b="1" i="0" u="none" strike="noStrike" dirty="0">
                          <a:latin typeface="Verdana" pitchFamily="34" charset="0"/>
                        </a:rPr>
                        <a:t> 21 </a:t>
                      </a:r>
                      <a:r>
                        <a:rPr lang="id-ID" sz="1000" b="1" i="0" u="none" strike="noStrike" dirty="0" smtClean="0">
                          <a:latin typeface="Verdana" pitchFamily="34" charset="0"/>
                        </a:rPr>
                        <a:t>atas</a:t>
                      </a:r>
                      <a:r>
                        <a:rPr lang="id-ID" sz="1000" b="1" i="0" u="none" strike="noStrike" baseline="0" dirty="0" smtClean="0">
                          <a:latin typeface="Verdana" pitchFamily="34" charset="0"/>
                        </a:rPr>
                        <a:t> rapel kenaikan gaji berkala</a:t>
                      </a:r>
                      <a:endParaRPr lang="en-US" sz="1000" b="1" i="0" u="none" strike="noStrike" dirty="0">
                        <a:latin typeface="Verdana" pitchFamily="34" charset="0"/>
                      </a:endParaRP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id-ID" sz="1000" b="0" i="0" u="none" strike="noStrike" dirty="0" smtClean="0">
                          <a:latin typeface="Verdana" pitchFamily="34" charset="0"/>
                        </a:rPr>
                        <a:t>27.800</a:t>
                      </a:r>
                      <a:endParaRPr lang="en-US" sz="1000" b="0" i="0" u="none" strike="noStrike" dirty="0">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284998">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284998">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endParaRPr lang="id-ID"/>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284998">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lnL>
                      <a:noFill/>
                    </a:lnL>
                    <a:lnR>
                      <a:noFill/>
                    </a:lnR>
                    <a:lnT>
                      <a:noFill/>
                    </a:lnT>
                    <a:lnB>
                      <a:noFill/>
                    </a:lnB>
                  </a:tcPr>
                </a:tc>
                <a:tc>
                  <a:txBody>
                    <a:bodyPr/>
                    <a:lstStyle/>
                    <a:p>
                      <a:endParaRPr lang="id-ID"/>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284998">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endParaRPr lang="id-ID"/>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id-ID"/>
                    </a:p>
                  </a:txBody>
                  <a:tcPr marL="0" marR="0" marT="0" marB="0">
                    <a:lnL>
                      <a:noFill/>
                    </a:lnL>
                    <a:lnR>
                      <a:noFill/>
                    </a:lnR>
                    <a:lnT>
                      <a:noFill/>
                    </a:lnT>
                    <a:lnB>
                      <a:noFill/>
                    </a:lnB>
                  </a:tcPr>
                </a:tc>
                <a:tc>
                  <a:txBody>
                    <a:bodyPr/>
                    <a:lstStyle/>
                    <a:p>
                      <a:endParaRPr lang="id-ID" dirty="0"/>
                    </a:p>
                  </a:txBody>
                  <a:tcPr marL="0" marR="0" marT="0" marB="0" anchor="b">
                    <a:lnL>
                      <a:noFill/>
                    </a:lnL>
                    <a:lnR>
                      <a:noFill/>
                    </a:lnR>
                    <a:lnT>
                      <a:noFill/>
                    </a:lnT>
                    <a:lnB>
                      <a:noFill/>
                    </a:lnB>
                  </a:tcPr>
                </a:tc>
                <a:tc>
                  <a:txBody>
                    <a:bodyPr/>
                    <a:lstStyle/>
                    <a:p>
                      <a:pPr algn="l" fontAlgn="t"/>
                      <a:endParaRPr lang="en-US" sz="1000" b="1" i="0" u="none" strike="noStrike" dirty="0">
                        <a:latin typeface="Verdana" pitchFamily="34" charset="0"/>
                      </a:endParaRPr>
                    </a:p>
                  </a:txBody>
                  <a:tcPr marL="0" marR="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42938" y="761990"/>
          <a:ext cx="7858180" cy="5317219"/>
        </p:xfrm>
        <a:graphic>
          <a:graphicData uri="http://schemas.openxmlformats.org/drawingml/2006/table">
            <a:tbl>
              <a:tblPr/>
              <a:tblGrid>
                <a:gridCol w="285752"/>
                <a:gridCol w="508311"/>
                <a:gridCol w="357329"/>
                <a:gridCol w="1184987"/>
                <a:gridCol w="244328"/>
                <a:gridCol w="342059"/>
                <a:gridCol w="1184987"/>
                <a:gridCol w="757414"/>
                <a:gridCol w="329843"/>
                <a:gridCol w="2305980"/>
                <a:gridCol w="357190"/>
              </a:tblGrid>
              <a:tr h="225643">
                <a:tc>
                  <a:txBody>
                    <a:bodyPr/>
                    <a:lstStyle/>
                    <a:p>
                      <a:pPr algn="l" fontAlgn="t"/>
                      <a:r>
                        <a:rPr lang="en-US" sz="1000" b="1" i="0" u="none" strike="noStrike" dirty="0" smtClean="0">
                          <a:latin typeface="Verdana" pitchFamily="34" charset="0"/>
                        </a:rPr>
                        <a:t>D. </a:t>
                      </a:r>
                      <a:endParaRPr lang="en-US" sz="1000" b="1" i="0" u="none" strike="noStrike" dirty="0">
                        <a:latin typeface="Verdana" pitchFamily="34" charset="0"/>
                      </a:endParaRPr>
                    </a:p>
                  </a:txBody>
                  <a:tcPr marL="0" marR="0" marT="0" marB="0">
                    <a:lnL>
                      <a:noFill/>
                    </a:lnL>
                    <a:lnR>
                      <a:noFill/>
                    </a:lnR>
                    <a:lnT>
                      <a:noFill/>
                    </a:lnT>
                    <a:lnB>
                      <a:noFill/>
                    </a:lnB>
                  </a:tcPr>
                </a:tc>
                <a:tc gridSpan="9">
                  <a:txBody>
                    <a:bodyPr/>
                    <a:lstStyle/>
                    <a:p>
                      <a:pPr algn="l" fontAlgn="t"/>
                      <a:r>
                        <a:rPr lang="nn-NO" sz="1000" b="1" i="0" u="none" strike="noStrike">
                          <a:latin typeface="Verdana" pitchFamily="34" charset="0"/>
                        </a:rPr>
                        <a:t> PPh Pasal 21 </a:t>
                      </a:r>
                      <a:r>
                        <a:rPr lang="nn-NO" sz="1000" b="1" i="0" u="none" strike="noStrike" smtClean="0">
                          <a:latin typeface="Verdana" pitchFamily="34" charset="0"/>
                        </a:rPr>
                        <a:t>Masa Agustus </a:t>
                      </a:r>
                      <a:r>
                        <a:rPr lang="nn-NO" sz="1000" b="1" i="0" u="none" strike="noStrike">
                          <a:latin typeface="Verdana" pitchFamily="34" charset="0"/>
                        </a:rPr>
                        <a:t>s.d. November 2013 di Kantor Imigrasi Medan </a:t>
                      </a:r>
                      <a:r>
                        <a:rPr lang="nn-NO" sz="1000" b="1" i="0" u="none" strike="noStrike" smtClean="0">
                          <a:latin typeface="Verdana" pitchFamily="34" charset="0"/>
                        </a:rPr>
                        <a:t>(1)</a:t>
                      </a:r>
                      <a:endParaRPr lang="nn-NO" sz="1000" b="1" i="0" u="none" strike="noStrike">
                        <a:latin typeface="Verdana" pitchFamily="34" charset="0"/>
                      </a:endParaRP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dirty="0">
                          <a:latin typeface="Verdana" pitchFamily="34" charset="0"/>
                        </a:rPr>
                        <a:t> </a:t>
                      </a:r>
                      <a:r>
                        <a:rPr lang="en-US" sz="1000" b="0" i="0" u="none" strike="noStrike" dirty="0" err="1">
                          <a:latin typeface="Verdana" pitchFamily="34" charset="0"/>
                        </a:rPr>
                        <a:t>Gaji</a:t>
                      </a:r>
                      <a:r>
                        <a:rPr lang="en-US" sz="1000" b="0" i="0" u="none" strike="noStrike" dirty="0">
                          <a:latin typeface="Verdana" pitchFamily="34" charset="0"/>
                        </a:rPr>
                        <a:t> </a:t>
                      </a:r>
                      <a:r>
                        <a:rPr lang="en-US" sz="1000" b="0" i="0" u="none" strike="noStrike" dirty="0" err="1">
                          <a:latin typeface="Verdana" pitchFamily="34" charset="0"/>
                        </a:rPr>
                        <a:t>Pokok</a:t>
                      </a:r>
                      <a:r>
                        <a:rPr lang="en-US" sz="1000" b="0" i="0" u="none" strike="noStrike" dirty="0">
                          <a:latin typeface="Verdana" pitchFamily="34" charset="0"/>
                        </a:rPr>
                        <a:t>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2.906.200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Istri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290.620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anak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116.248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Jumlah gaji dan tunjangan keluarga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3.313.068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Jabatan </a:t>
                      </a:r>
                      <a:r>
                        <a:rPr lang="en-US" sz="1000" b="0" i="0" u="none" strike="noStrike" smtClean="0">
                          <a:latin typeface="Verdana" pitchFamily="34" charset="0"/>
                        </a:rPr>
                        <a:t>*</a:t>
                      </a:r>
                      <a:endParaRPr lang="en-US" sz="1000" b="0" i="0" u="none" strike="noStrike">
                        <a:latin typeface="Verdana" pitchFamily="34" charset="0"/>
                      </a:endParaRP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endParaRPr lang="en-US" sz="1000" b="0" i="0" u="none" strike="noStrike" smtClean="0">
                        <a:latin typeface="Verdana" pitchFamily="34" charset="0"/>
                      </a:endParaRPr>
                    </a:p>
                  </a:txBody>
                  <a:tcPr marL="0" marR="0" marT="0" marB="0">
                    <a:lnL>
                      <a:noFill/>
                    </a:lnL>
                    <a:lnR>
                      <a:noFill/>
                    </a:lnR>
                    <a:lnT>
                      <a:noFill/>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Beras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270.000 </a:t>
                      </a: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Pembulatan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Jumlah penghasilan bruto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3.583.068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Pengurangan :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t"/>
                      <a:r>
                        <a:rPr lang="en-US" sz="1000" b="0" i="0" u="none" strike="noStrike">
                          <a:latin typeface="Verdana" pitchFamily="34" charset="0"/>
                        </a:rPr>
                        <a:t> Biaya Jabatan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0" i="0" u="none" strike="noStrike">
                          <a:latin typeface="Verdana" pitchFamily="34" charset="0"/>
                        </a:rPr>
                        <a:t>5%</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3.583.068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179.153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t"/>
                      <a:r>
                        <a:rPr lang="en-US" sz="1000" b="0" i="0" u="none" strike="noStrike">
                          <a:latin typeface="Verdana" pitchFamily="34" charset="0"/>
                        </a:rPr>
                        <a:t> Iuran pensiun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0" i="0" u="none" strike="noStrike">
                          <a:latin typeface="Verdana" pitchFamily="34" charset="0"/>
                        </a:rPr>
                        <a:t>4,75%</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3.313.068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157.371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336.524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neto: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3.246.544 </a:t>
                      </a: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neto disetahunkan :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34555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ctr"/>
                      <a:r>
                        <a:rPr lang="en-US" sz="1000" b="0" i="0" u="none" strike="noStrike">
                          <a:latin typeface="Verdana" pitchFamily="34" charset="0"/>
                        </a:rPr>
                        <a:t>        12 </a:t>
                      </a:r>
                    </a:p>
                  </a:txBody>
                  <a:tcPr marL="0" marR="0" marT="0" marB="0" anchor="ctr">
                    <a:lnL>
                      <a:noFill/>
                    </a:lnL>
                    <a:lnR>
                      <a:noFill/>
                    </a:lnR>
                    <a:lnT>
                      <a:noFill/>
                    </a:lnT>
                    <a:lnB>
                      <a:noFill/>
                    </a:lnB>
                  </a:tcPr>
                </a:tc>
                <a:tc>
                  <a:txBody>
                    <a:bodyPr/>
                    <a:lstStyle/>
                    <a:p>
                      <a:pPr algn="l" fontAlgn="ctr"/>
                      <a:r>
                        <a:rPr lang="en-US" sz="1000" b="0" i="0" u="none" strike="noStrike">
                          <a:latin typeface="Verdana" pitchFamily="34" charset="0"/>
                        </a:rPr>
                        <a:t> x </a:t>
                      </a:r>
                    </a:p>
                  </a:txBody>
                  <a:tcPr marL="0" marR="0" marT="0" marB="0" anchor="ctr">
                    <a:lnL>
                      <a:noFill/>
                    </a:lnL>
                    <a:lnR>
                      <a:noFill/>
                    </a:lnR>
                    <a:lnT>
                      <a:noFill/>
                    </a:lnT>
                    <a:lnB>
                      <a:noFill/>
                    </a:lnB>
                  </a:tcPr>
                </a:tc>
                <a:tc>
                  <a:txBody>
                    <a:bodyPr/>
                    <a:lstStyle/>
                    <a:p>
                      <a:pPr algn="r" fontAlgn="ctr"/>
                      <a:r>
                        <a:rPr lang="en-US" sz="1000" b="0" i="0" u="none" strike="noStrike">
                          <a:latin typeface="Verdana" pitchFamily="34" charset="0"/>
                        </a:rPr>
                        <a:t>       3.246.544 </a:t>
                      </a:r>
                    </a:p>
                  </a:txBody>
                  <a:tcPr marL="0" marR="0" marT="0" marB="0" anchor="ctr">
                    <a:lnL>
                      <a:noFill/>
                    </a:lnL>
                    <a:lnR>
                      <a:noFill/>
                    </a:lnR>
                    <a:lnT>
                      <a:noFill/>
                    </a:lnT>
                    <a:lnB>
                      <a:noFill/>
                    </a:lnB>
                  </a:tcPr>
                </a:tc>
                <a:tc>
                  <a:txBody>
                    <a:bodyPr/>
                    <a:lstStyle/>
                    <a:p>
                      <a:pPr algn="l" fontAlgn="ctr"/>
                      <a:endParaRPr lang="en-US" sz="1000" b="0" i="0" u="none" strike="noStrike">
                        <a:latin typeface="Verdana" pitchFamily="34" charset="0"/>
                      </a:endParaRPr>
                    </a:p>
                  </a:txBody>
                  <a:tcPr marL="0" marR="0" marT="0" marB="0" anchor="ctr">
                    <a:lnL>
                      <a:noFill/>
                    </a:lnL>
                    <a:lnR>
                      <a:noFill/>
                    </a:lnR>
                    <a:lnT>
                      <a:noFill/>
                    </a:lnT>
                    <a:lnB>
                      <a:noFill/>
                    </a:lnB>
                  </a:tcPr>
                </a:tc>
                <a:tc>
                  <a:txBody>
                    <a:bodyPr/>
                    <a:lstStyle/>
                    <a:p>
                      <a:pPr algn="l" fontAlgn="ctr"/>
                      <a:endParaRPr lang="en-US" sz="1000" b="0" i="0" u="none" strike="noStrike">
                        <a:latin typeface="Verdana" pitchFamily="34" charset="0"/>
                      </a:endParaRPr>
                    </a:p>
                  </a:txBody>
                  <a:tcPr marL="0" marR="0" marT="0" marB="0" anchor="ctr">
                    <a:lnL>
                      <a:noFill/>
                    </a:lnL>
                    <a:lnR>
                      <a:noFill/>
                    </a:lnR>
                    <a:lnT>
                      <a:noFill/>
                    </a:lnT>
                    <a:lnB>
                      <a:noFill/>
                    </a:lnB>
                  </a:tcPr>
                </a:tc>
                <a:tc>
                  <a:txBody>
                    <a:bodyPr/>
                    <a:lstStyle/>
                    <a:p>
                      <a:pPr algn="l" fontAlgn="ctr"/>
                      <a:endParaRPr lang="en-US" sz="1000" b="0" i="0" u="none" strike="noStrike">
                        <a:latin typeface="Verdana" pitchFamily="34" charset="0"/>
                      </a:endParaRPr>
                    </a:p>
                  </a:txBody>
                  <a:tcPr marL="0" marR="0" marT="0" marB="0" anchor="ctr">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38.958.526 </a:t>
                      </a: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PTKP (K/3)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Untuk Wajib Pajak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24.300.000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Status WP Kawin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2.025.000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Tanggungan (3 anak)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6.075.000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253849">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ctr"/>
                      <a:r>
                        <a:rPr lang="en-US" sz="1000" b="0" i="0" u="none" strike="noStrike">
                          <a:latin typeface="Verdana" pitchFamily="34" charset="0"/>
                        </a:rPr>
                        <a:t>        32.400.000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Kena Pajak (PKP)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6.558.526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PKP dibulatkan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6.558.000 </a:t>
                      </a: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Pasal 21 atas gaji dan tunjangan setahun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327.900 </a:t>
                      </a: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277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Pasal 21 atas gaji dan tunjangan sebulan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27.325 </a:t>
                      </a:r>
                    </a:p>
                  </a:txBody>
                  <a:tcPr marL="0" marR="0" marT="0" marB="0" anchor="b">
                    <a:lnL>
                      <a:noFill/>
                    </a:lnL>
                    <a:lnR>
                      <a:noFill/>
                    </a:lnR>
                    <a:lnT>
                      <a:noFill/>
                    </a:lnT>
                    <a:lnB>
                      <a:noFill/>
                    </a:lnB>
                  </a:tcPr>
                </a:tc>
                <a:tc>
                  <a:txBody>
                    <a:bodyPr/>
                    <a:lstStyle/>
                    <a:p>
                      <a:pPr algn="l" fontAlgn="t"/>
                      <a:endParaRPr lang="en-US" sz="1000" b="1" i="0" u="none" strike="noStrike" dirty="0">
                        <a:latin typeface="Verdana" pitchFamily="34" charset="0"/>
                      </a:endParaRPr>
                    </a:p>
                  </a:txBody>
                  <a:tcPr marL="0" marR="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57250" y="685797"/>
          <a:ext cx="7429549" cy="5543237"/>
        </p:xfrm>
        <a:graphic>
          <a:graphicData uri="http://schemas.openxmlformats.org/drawingml/2006/table">
            <a:tbl>
              <a:tblPr/>
              <a:tblGrid>
                <a:gridCol w="285750"/>
                <a:gridCol w="465001"/>
                <a:gridCol w="337838"/>
                <a:gridCol w="1120353"/>
                <a:gridCol w="231000"/>
                <a:gridCol w="323400"/>
                <a:gridCol w="1120353"/>
                <a:gridCol w="716100"/>
                <a:gridCol w="311850"/>
                <a:gridCol w="2160715"/>
                <a:gridCol w="357189"/>
              </a:tblGrid>
              <a:tr h="267688">
                <a:tc>
                  <a:txBody>
                    <a:bodyPr/>
                    <a:lstStyle/>
                    <a:p>
                      <a:pPr algn="l" fontAlgn="t"/>
                      <a:r>
                        <a:rPr lang="en-US" sz="1000" b="1" i="0" u="none" strike="noStrike" smtClean="0">
                          <a:latin typeface="Verdana" pitchFamily="34" charset="0"/>
                        </a:rPr>
                        <a:t>D. </a:t>
                      </a:r>
                      <a:endParaRPr lang="en-US" sz="1000" b="1" i="0" u="none" strike="noStrike">
                        <a:latin typeface="Verdana" pitchFamily="34" charset="0"/>
                      </a:endParaRPr>
                    </a:p>
                  </a:txBody>
                  <a:tcPr marL="0" marR="0" marT="0" marB="0">
                    <a:lnL>
                      <a:noFill/>
                    </a:lnL>
                    <a:lnR>
                      <a:noFill/>
                    </a:lnR>
                    <a:lnT>
                      <a:noFill/>
                    </a:lnT>
                    <a:lnB>
                      <a:noFill/>
                    </a:lnB>
                  </a:tcPr>
                </a:tc>
                <a:tc gridSpan="9">
                  <a:txBody>
                    <a:bodyPr/>
                    <a:lstStyle/>
                    <a:p>
                      <a:pPr algn="l" fontAlgn="t"/>
                      <a:r>
                        <a:rPr lang="nn-NO" sz="1000" b="1" i="0" u="none" strike="noStrike">
                          <a:latin typeface="Verdana" pitchFamily="34" charset="0"/>
                        </a:rPr>
                        <a:t> PPh Pasal 21 Masa Desember 2013 di Kantor Imigrasi Medan </a:t>
                      </a:r>
                      <a:r>
                        <a:rPr lang="nn-NO" sz="1000" b="1" i="0" u="none" strike="noStrike" smtClean="0">
                          <a:latin typeface="Verdana" pitchFamily="34" charset="0"/>
                        </a:rPr>
                        <a:t>(2)</a:t>
                      </a:r>
                      <a:endParaRPr lang="nn-NO" sz="1000" b="1" i="0" u="none" strike="noStrike">
                        <a:latin typeface="Verdana" pitchFamily="34" charset="0"/>
                      </a:endParaRP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Bruto Januari s.d. Juli 2013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28.861.476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Bruto Agustus s.d. Desember 2013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17.915.340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Pembulatan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20076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Total Penghasilan Bruto Setahun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46.776.816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Pengurangan :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t"/>
                      <a:r>
                        <a:rPr lang="en-US" sz="1000" b="0" i="0" u="none" strike="noStrike">
                          <a:latin typeface="Verdana" pitchFamily="34" charset="0"/>
                        </a:rPr>
                        <a:t> Biaya Jabatan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0" i="0" u="none" strike="noStrike">
                          <a:latin typeface="Verdana" pitchFamily="34" charset="0"/>
                        </a:rPr>
                        <a:t>5%</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46.776.816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2.338.841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t"/>
                      <a:r>
                        <a:rPr lang="en-US" sz="1000" b="0" i="0" u="none" strike="noStrike">
                          <a:latin typeface="Verdana" pitchFamily="34" charset="0"/>
                        </a:rPr>
                        <a:t> Iuran pensiun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0" i="0" u="none" strike="noStrike">
                          <a:latin typeface="Verdana" pitchFamily="34" charset="0"/>
                        </a:rPr>
                        <a:t>4,75%</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39.756.816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1.888.449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4.227.290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neto setahun: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42.549.526 </a:t>
                      </a: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PTKP (K/3)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9240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Untuk Wajib Pajak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24.300.000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Status WP Kawin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2.025.000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Tanggungan (3 anak)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6.075.000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30115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ctr"/>
                      <a:r>
                        <a:rPr lang="en-US" sz="1000" b="0" i="0" u="none" strike="noStrike">
                          <a:latin typeface="Verdana" pitchFamily="34" charset="0"/>
                        </a:rPr>
                        <a:t>        32.400.000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200766">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Kena Pajak (PKP)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10.149.526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PKP dibulatkan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10.149.000 </a:t>
                      </a: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Pasal 21 setahun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507.450 </a:t>
                      </a: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Pasal 21 Terutang (Jan s.d. Nov)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da-DK" sz="1000" b="1" i="0" u="none" strike="noStrike">
                          <a:latin typeface="Verdana" pitchFamily="34" charset="0"/>
                        </a:rPr>
                        <a:t> a. PPh Pasal 21 Januari s.d. Juli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345687">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1" i="0" u="none" strike="noStrike">
                          <a:latin typeface="Verdana" pitchFamily="34" charset="0"/>
                        </a:rPr>
                        <a:t>         7 </a:t>
                      </a:r>
                    </a:p>
                  </a:txBody>
                  <a:tcPr marL="0" marR="0" marT="0" marB="0">
                    <a:lnL>
                      <a:noFill/>
                    </a:lnL>
                    <a:lnR>
                      <a:noFill/>
                    </a:lnR>
                    <a:lnT>
                      <a:noFill/>
                    </a:lnT>
                    <a:lnB>
                      <a:noFill/>
                    </a:lnB>
                  </a:tcPr>
                </a:tc>
                <a:tc>
                  <a:txBody>
                    <a:bodyPr/>
                    <a:lstStyle/>
                    <a:p>
                      <a:pPr algn="ctr" fontAlgn="t"/>
                      <a:r>
                        <a:rPr lang="en-US" sz="1000" b="1"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1" i="0" u="none" strike="noStrike">
                          <a:latin typeface="Verdana" pitchFamily="34" charset="0"/>
                        </a:rPr>
                        <a:t>           52.975 </a:t>
                      </a: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r>
                        <a:rPr lang="en-US" sz="1000" b="1" i="0" u="none" strike="noStrike">
                          <a:latin typeface="Verdana" pitchFamily="34" charset="0"/>
                        </a:rPr>
                        <a:t> = </a:t>
                      </a:r>
                    </a:p>
                  </a:txBody>
                  <a:tcPr marL="0" marR="0" marT="0" marB="0">
                    <a:lnL>
                      <a:noFill/>
                    </a:lnL>
                    <a:lnR>
                      <a:noFill/>
                    </a:lnR>
                    <a:lnT>
                      <a:noFill/>
                    </a:lnT>
                    <a:lnB>
                      <a:noFill/>
                    </a:lnB>
                  </a:tcPr>
                </a:tc>
                <a:tc gridSpan="2">
                  <a:txBody>
                    <a:bodyPr/>
                    <a:lstStyle/>
                    <a:p>
                      <a:pPr algn="r" fontAlgn="t"/>
                      <a:r>
                        <a:rPr lang="en-US" sz="1000" b="1" i="0" u="none" strike="noStrike">
                          <a:latin typeface="Verdana" pitchFamily="34" charset="0"/>
                        </a:rPr>
                        <a:t>                         370.825 </a:t>
                      </a:r>
                    </a:p>
                  </a:txBody>
                  <a:tcPr marL="0" marR="0" marT="0" marB="0">
                    <a:lnL>
                      <a:noFill/>
                    </a:lnL>
                    <a:lnR>
                      <a:noFill/>
                    </a:lnR>
                    <a:lnT>
                      <a:noFill/>
                    </a:lnT>
                    <a:lnB>
                      <a:noFill/>
                    </a:lnB>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b. PPh Pasal 21 Agustus s.d. November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345687">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1" i="0" u="none" strike="noStrike">
                          <a:latin typeface="Verdana" pitchFamily="34" charset="0"/>
                        </a:rPr>
                        <a:t>         4 </a:t>
                      </a:r>
                    </a:p>
                  </a:txBody>
                  <a:tcPr marL="0" marR="0" marT="0" marB="0">
                    <a:lnL>
                      <a:noFill/>
                    </a:lnL>
                    <a:lnR>
                      <a:noFill/>
                    </a:lnR>
                    <a:lnT>
                      <a:noFill/>
                    </a:lnT>
                    <a:lnB>
                      <a:noFill/>
                    </a:lnB>
                  </a:tcPr>
                </a:tc>
                <a:tc>
                  <a:txBody>
                    <a:bodyPr/>
                    <a:lstStyle/>
                    <a:p>
                      <a:pPr algn="ctr" fontAlgn="t"/>
                      <a:r>
                        <a:rPr lang="en-US" sz="1000" b="1"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1" i="0" u="none" strike="noStrike">
                          <a:latin typeface="Verdana" pitchFamily="34" charset="0"/>
                        </a:rPr>
                        <a:t>           27.325 </a:t>
                      </a: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r>
                        <a:rPr lang="en-US" sz="1000" b="1" i="0" u="none" strike="noStrike">
                          <a:latin typeface="Verdana" pitchFamily="34" charset="0"/>
                        </a:rPr>
                        <a:t> = </a:t>
                      </a:r>
                    </a:p>
                  </a:txBody>
                  <a:tcPr marL="0" marR="0" marT="0" marB="0">
                    <a:lnL>
                      <a:noFill/>
                    </a:lnL>
                    <a:lnR>
                      <a:noFill/>
                    </a:lnR>
                    <a:lnT>
                      <a:noFill/>
                    </a:lnT>
                    <a:lnB>
                      <a:noFill/>
                    </a:lnB>
                  </a:tcPr>
                </a:tc>
                <a:tc gridSpan="2">
                  <a:txBody>
                    <a:bodyPr/>
                    <a:lstStyle/>
                    <a:p>
                      <a:pPr algn="r" fontAlgn="t"/>
                      <a:r>
                        <a:rPr lang="en-US" sz="1000" b="1" i="0" u="none" strike="noStrike">
                          <a:latin typeface="Verdana" pitchFamily="34" charset="0"/>
                        </a:rPr>
                        <a:t>                         109.300 </a:t>
                      </a:r>
                    </a:p>
                  </a:txBody>
                  <a:tcPr marL="0" marR="0" marT="0" marB="0">
                    <a:lnL>
                      <a:noFill/>
                    </a:lnL>
                    <a:lnR>
                      <a:noFill/>
                    </a:lnR>
                    <a:lnT>
                      <a:noFill/>
                    </a:lnT>
                    <a:lnB>
                      <a:noFill/>
                    </a:lnB>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480.125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7567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Pasal 21 Masa Desember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27.325 </a:t>
                      </a:r>
                    </a:p>
                  </a:txBody>
                  <a:tcPr marL="0" marR="0" marT="0" marB="0" anchor="b">
                    <a:lnL>
                      <a:noFill/>
                    </a:lnL>
                    <a:lnR>
                      <a:noFill/>
                    </a:lnR>
                    <a:lnT>
                      <a:noFill/>
                    </a:lnT>
                    <a:lnB>
                      <a:noFill/>
                    </a:lnB>
                  </a:tcPr>
                </a:tc>
                <a:tc>
                  <a:txBody>
                    <a:bodyPr/>
                    <a:lstStyle/>
                    <a:p>
                      <a:pPr algn="l" fontAlgn="t"/>
                      <a:endParaRPr lang="en-US" sz="1000" b="1" i="0" u="none" strike="noStrike" dirty="0">
                        <a:latin typeface="Verdana" pitchFamily="34" charset="0"/>
                      </a:endParaRPr>
                    </a:p>
                  </a:txBody>
                  <a:tcPr marL="0" marR="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28600" y="1066800"/>
            <a:ext cx="8524875" cy="4373563"/>
          </a:xfrm>
          <a:prstGeom prst="rect">
            <a:avLst/>
          </a:prstGeom>
        </p:spPr>
        <p:txBody>
          <a:bodyPr/>
          <a:lstStyle/>
          <a:p>
            <a:pPr marL="446088" algn="just" eaLnBrk="0" hangingPunct="0">
              <a:spcAft>
                <a:spcPct val="40000"/>
              </a:spcAft>
              <a:buFont typeface="Wingdings" pitchFamily="2" charset="2"/>
              <a:buNone/>
              <a:defRPr/>
            </a:pPr>
            <a:r>
              <a:rPr lang="en-US" sz="2000" kern="0" dirty="0" err="1" smtClean="0">
                <a:latin typeface="Arial" pitchFamily="34" charset="0"/>
                <a:cs typeface="Arial" pitchFamily="34" charset="0"/>
              </a:rPr>
              <a:t>Penghitungan</a:t>
            </a:r>
            <a:r>
              <a:rPr lang="en-US" sz="2000" kern="0" dirty="0" smtClean="0">
                <a:latin typeface="Arial" pitchFamily="34" charset="0"/>
                <a:cs typeface="Arial" pitchFamily="34" charset="0"/>
              </a:rPr>
              <a:t> </a:t>
            </a:r>
            <a:r>
              <a:rPr lang="en-US" sz="2000" kern="0" dirty="0" err="1">
                <a:latin typeface="Arial" pitchFamily="34" charset="0"/>
                <a:cs typeface="Arial" pitchFamily="34" charset="0"/>
              </a:rPr>
              <a:t>PPh</a:t>
            </a:r>
            <a:r>
              <a:rPr lang="en-US" sz="2000" kern="0" dirty="0">
                <a:latin typeface="Arial" pitchFamily="34" charset="0"/>
                <a:cs typeface="Arial" pitchFamily="34" charset="0"/>
              </a:rPr>
              <a:t> </a:t>
            </a:r>
            <a:r>
              <a:rPr lang="en-US" sz="2000" kern="0" dirty="0" err="1">
                <a:latin typeface="Arial" pitchFamily="34" charset="0"/>
                <a:cs typeface="Arial" pitchFamily="34" charset="0"/>
              </a:rPr>
              <a:t>Pasal</a:t>
            </a:r>
            <a:r>
              <a:rPr lang="en-US" sz="2000" kern="0" dirty="0">
                <a:latin typeface="Arial" pitchFamily="34" charset="0"/>
                <a:cs typeface="Arial" pitchFamily="34" charset="0"/>
              </a:rPr>
              <a:t> 21 </a:t>
            </a:r>
            <a:r>
              <a:rPr lang="en-US" sz="2000" kern="0" dirty="0" err="1">
                <a:latin typeface="Arial" pitchFamily="34" charset="0"/>
                <a:cs typeface="Arial" pitchFamily="34" charset="0"/>
              </a:rPr>
              <a:t>Masa</a:t>
            </a:r>
            <a:r>
              <a:rPr lang="en-US" sz="2000" kern="0" dirty="0">
                <a:latin typeface="Arial" pitchFamily="34" charset="0"/>
                <a:cs typeface="Arial" pitchFamily="34" charset="0"/>
              </a:rPr>
              <a:t> </a:t>
            </a:r>
            <a:r>
              <a:rPr lang="en-US" sz="2000" kern="0" dirty="0" err="1">
                <a:latin typeface="Arial" pitchFamily="34" charset="0"/>
                <a:cs typeface="Arial" pitchFamily="34" charset="0"/>
              </a:rPr>
              <a:t>Agustus</a:t>
            </a:r>
            <a:r>
              <a:rPr lang="en-US" sz="2000" kern="0" dirty="0">
                <a:latin typeface="Arial" pitchFamily="34" charset="0"/>
                <a:cs typeface="Arial" pitchFamily="34" charset="0"/>
              </a:rPr>
              <a:t> </a:t>
            </a:r>
            <a:r>
              <a:rPr lang="en-US" sz="2000" kern="0" dirty="0" err="1">
                <a:latin typeface="Arial" pitchFamily="34" charset="0"/>
                <a:cs typeface="Arial" pitchFamily="34" charset="0"/>
              </a:rPr>
              <a:t>s.d</a:t>
            </a:r>
            <a:r>
              <a:rPr lang="en-US" sz="2000" kern="0" dirty="0">
                <a:latin typeface="Arial" pitchFamily="34" charset="0"/>
                <a:cs typeface="Arial" pitchFamily="34" charset="0"/>
              </a:rPr>
              <a:t>. November </a:t>
            </a:r>
            <a:r>
              <a:rPr lang="en-US" sz="2000" kern="0" dirty="0" err="1">
                <a:latin typeface="Arial" pitchFamily="34" charset="0"/>
                <a:cs typeface="Arial" pitchFamily="34" charset="0"/>
              </a:rPr>
              <a:t>di</a:t>
            </a:r>
            <a:r>
              <a:rPr lang="en-US" sz="2000" kern="0" dirty="0">
                <a:latin typeface="Arial" pitchFamily="34" charset="0"/>
                <a:cs typeface="Arial" pitchFamily="34" charset="0"/>
              </a:rPr>
              <a:t> Kantor Wilayah </a:t>
            </a:r>
            <a:r>
              <a:rPr lang="en-US" sz="2000" kern="0" dirty="0" err="1">
                <a:latin typeface="Arial" pitchFamily="34" charset="0"/>
                <a:cs typeface="Arial" pitchFamily="34" charset="0"/>
              </a:rPr>
              <a:t>Kementerian</a:t>
            </a:r>
            <a:r>
              <a:rPr lang="en-US" sz="2000" kern="0" dirty="0">
                <a:latin typeface="Arial" pitchFamily="34" charset="0"/>
                <a:cs typeface="Arial" pitchFamily="34" charset="0"/>
              </a:rPr>
              <a:t> Agama </a:t>
            </a:r>
            <a:r>
              <a:rPr lang="en-US" sz="2000" kern="0" dirty="0" err="1">
                <a:latin typeface="Arial" pitchFamily="34" charset="0"/>
                <a:cs typeface="Arial" pitchFamily="34" charset="0"/>
              </a:rPr>
              <a:t>Provinsi</a:t>
            </a:r>
            <a:r>
              <a:rPr lang="en-US" sz="2000" kern="0" dirty="0">
                <a:latin typeface="Arial" pitchFamily="34" charset="0"/>
                <a:cs typeface="Arial" pitchFamily="34" charset="0"/>
              </a:rPr>
              <a:t> Sumatera Utara </a:t>
            </a:r>
            <a:r>
              <a:rPr lang="en-US" sz="2000" kern="0" dirty="0" err="1">
                <a:latin typeface="Arial" pitchFamily="34" charset="0"/>
                <a:cs typeface="Arial" pitchFamily="34" charset="0"/>
              </a:rPr>
              <a:t>dilakukan</a:t>
            </a:r>
            <a:r>
              <a:rPr lang="en-US" sz="2000" kern="0" dirty="0">
                <a:latin typeface="Arial" pitchFamily="34" charset="0"/>
                <a:cs typeface="Arial" pitchFamily="34" charset="0"/>
              </a:rPr>
              <a:t> </a:t>
            </a:r>
            <a:r>
              <a:rPr lang="en-US" sz="2000" kern="0" dirty="0" err="1">
                <a:latin typeface="Arial" pitchFamily="34" charset="0"/>
                <a:cs typeface="Arial" pitchFamily="34" charset="0"/>
              </a:rPr>
              <a:t>dengan</a:t>
            </a:r>
            <a:r>
              <a:rPr lang="en-US" sz="2000" kern="0" dirty="0">
                <a:latin typeface="Arial" pitchFamily="34" charset="0"/>
                <a:cs typeface="Arial" pitchFamily="34" charset="0"/>
              </a:rPr>
              <a:t> </a:t>
            </a:r>
            <a:r>
              <a:rPr lang="en-US" sz="2000" kern="0" dirty="0" err="1">
                <a:latin typeface="Arial" pitchFamily="34" charset="0"/>
                <a:cs typeface="Arial" pitchFamily="34" charset="0"/>
              </a:rPr>
              <a:t>cara</a:t>
            </a:r>
            <a:r>
              <a:rPr lang="en-US" sz="2000" kern="0" dirty="0">
                <a:latin typeface="Arial" pitchFamily="34" charset="0"/>
                <a:cs typeface="Arial" pitchFamily="34" charset="0"/>
              </a:rPr>
              <a:t>:</a:t>
            </a:r>
          </a:p>
          <a:p>
            <a:pPr marL="914400" lvl="1" indent="-457200" algn="just" eaLnBrk="0" hangingPunct="0">
              <a:spcAft>
                <a:spcPct val="40000"/>
              </a:spcAft>
              <a:buFont typeface="+mj-lt"/>
              <a:buAutoNum type="alphaLcPeriod"/>
              <a:defRPr/>
            </a:pPr>
            <a:r>
              <a:rPr lang="en-US" sz="2000" kern="0" dirty="0" err="1">
                <a:latin typeface="Arial" pitchFamily="34" charset="0"/>
                <a:cs typeface="Arial" pitchFamily="34" charset="0"/>
              </a:rPr>
              <a:t>Menghitung</a:t>
            </a:r>
            <a:r>
              <a:rPr lang="en-US" sz="2000" kern="0" dirty="0">
                <a:latin typeface="Arial" pitchFamily="34" charset="0"/>
                <a:cs typeface="Arial" pitchFamily="34" charset="0"/>
              </a:rPr>
              <a:t> </a:t>
            </a:r>
            <a:r>
              <a:rPr lang="en-US" sz="2000" kern="0" dirty="0" err="1">
                <a:latin typeface="Arial" pitchFamily="34" charset="0"/>
                <a:cs typeface="Arial" pitchFamily="34" charset="0"/>
              </a:rPr>
              <a:t>PPh</a:t>
            </a:r>
            <a:r>
              <a:rPr lang="en-US" sz="2000" kern="0" dirty="0">
                <a:latin typeface="Arial" pitchFamily="34" charset="0"/>
                <a:cs typeface="Arial" pitchFamily="34" charset="0"/>
              </a:rPr>
              <a:t> </a:t>
            </a:r>
            <a:r>
              <a:rPr lang="en-US" sz="2000" kern="0" dirty="0" err="1">
                <a:latin typeface="Arial" pitchFamily="34" charset="0"/>
                <a:cs typeface="Arial" pitchFamily="34" charset="0"/>
              </a:rPr>
              <a:t>Pasal</a:t>
            </a:r>
            <a:r>
              <a:rPr lang="en-US" sz="2000" kern="0" dirty="0">
                <a:latin typeface="Arial" pitchFamily="34" charset="0"/>
                <a:cs typeface="Arial" pitchFamily="34" charset="0"/>
              </a:rPr>
              <a:t> 21 </a:t>
            </a:r>
            <a:r>
              <a:rPr lang="en-US" sz="2000" kern="0" dirty="0" err="1">
                <a:latin typeface="Arial" pitchFamily="34" charset="0"/>
                <a:cs typeface="Arial" pitchFamily="34" charset="0"/>
              </a:rPr>
              <a:t>atas</a:t>
            </a:r>
            <a:r>
              <a:rPr lang="en-US" sz="2000" kern="0" dirty="0">
                <a:latin typeface="Arial" pitchFamily="34" charset="0"/>
                <a:cs typeface="Arial" pitchFamily="34" charset="0"/>
              </a:rPr>
              <a:t> </a:t>
            </a:r>
            <a:r>
              <a:rPr lang="en-US" sz="2000" kern="0" dirty="0" err="1">
                <a:latin typeface="Arial" pitchFamily="34" charset="0"/>
                <a:cs typeface="Arial" pitchFamily="34" charset="0"/>
              </a:rPr>
              <a:t>penghasilan</a:t>
            </a:r>
            <a:r>
              <a:rPr lang="en-US" sz="2000" kern="0" dirty="0">
                <a:latin typeface="Arial" pitchFamily="34" charset="0"/>
                <a:cs typeface="Arial" pitchFamily="34" charset="0"/>
              </a:rPr>
              <a:t> yang </a:t>
            </a:r>
            <a:r>
              <a:rPr lang="en-US" sz="2000" kern="0" dirty="0" err="1">
                <a:latin typeface="Arial" pitchFamily="34" charset="0"/>
                <a:cs typeface="Arial" pitchFamily="34" charset="0"/>
              </a:rPr>
              <a:t>diterima</a:t>
            </a:r>
            <a:r>
              <a:rPr lang="en-US" sz="2000" kern="0" dirty="0">
                <a:latin typeface="Arial" pitchFamily="34" charset="0"/>
                <a:cs typeface="Arial" pitchFamily="34" charset="0"/>
              </a:rPr>
              <a:t> </a:t>
            </a:r>
            <a:r>
              <a:rPr lang="en-US" sz="2000" kern="0" dirty="0" err="1">
                <a:latin typeface="Arial" pitchFamily="34" charset="0"/>
                <a:cs typeface="Arial" pitchFamily="34" charset="0"/>
              </a:rPr>
              <a:t>dari</a:t>
            </a:r>
            <a:r>
              <a:rPr lang="en-US" sz="2000" kern="0" dirty="0">
                <a:latin typeface="Arial" pitchFamily="34" charset="0"/>
                <a:cs typeface="Arial" pitchFamily="34" charset="0"/>
              </a:rPr>
              <a:t> Kantor </a:t>
            </a:r>
            <a:r>
              <a:rPr lang="en-US" sz="2000" kern="0" dirty="0" err="1">
                <a:latin typeface="Arial" pitchFamily="34" charset="0"/>
                <a:cs typeface="Arial" pitchFamily="34" charset="0"/>
              </a:rPr>
              <a:t>Imigrasi</a:t>
            </a:r>
            <a:r>
              <a:rPr lang="en-US" sz="2000" kern="0" dirty="0">
                <a:latin typeface="Arial" pitchFamily="34" charset="0"/>
                <a:cs typeface="Arial" pitchFamily="34" charset="0"/>
              </a:rPr>
              <a:t> Medan (</a:t>
            </a:r>
            <a:r>
              <a:rPr lang="en-US" sz="2000" kern="0" dirty="0" err="1">
                <a:latin typeface="Arial" pitchFamily="34" charset="0"/>
                <a:cs typeface="Arial" pitchFamily="34" charset="0"/>
              </a:rPr>
              <a:t>sebagaimana</a:t>
            </a:r>
            <a:r>
              <a:rPr lang="en-US" sz="2000" kern="0" dirty="0">
                <a:latin typeface="Arial" pitchFamily="34" charset="0"/>
                <a:cs typeface="Arial" pitchFamily="34" charset="0"/>
              </a:rPr>
              <a:t> slide </a:t>
            </a:r>
            <a:r>
              <a:rPr lang="en-US" sz="2000" kern="0" dirty="0" err="1">
                <a:latin typeface="Arial" pitchFamily="34" charset="0"/>
                <a:cs typeface="Arial" pitchFamily="34" charset="0"/>
              </a:rPr>
              <a:t>sebelumnya</a:t>
            </a:r>
            <a:r>
              <a:rPr lang="en-US" sz="2000" kern="0" dirty="0">
                <a:latin typeface="Arial" pitchFamily="34" charset="0"/>
                <a:cs typeface="Arial" pitchFamily="34" charset="0"/>
              </a:rPr>
              <a:t>)</a:t>
            </a:r>
          </a:p>
          <a:p>
            <a:pPr marL="914400" lvl="1" indent="-457200" algn="just" eaLnBrk="0" hangingPunct="0">
              <a:spcAft>
                <a:spcPct val="40000"/>
              </a:spcAft>
              <a:buFont typeface="+mj-lt"/>
              <a:buAutoNum type="alphaLcPeriod"/>
              <a:defRPr/>
            </a:pPr>
            <a:r>
              <a:rPr lang="en-US" sz="2000" kern="0" dirty="0" err="1">
                <a:latin typeface="Arial" pitchFamily="34" charset="0"/>
                <a:cs typeface="Arial" pitchFamily="34" charset="0"/>
              </a:rPr>
              <a:t>Menghitung</a:t>
            </a:r>
            <a:r>
              <a:rPr lang="en-US" sz="2000" kern="0" dirty="0">
                <a:latin typeface="Arial" pitchFamily="34" charset="0"/>
                <a:cs typeface="Arial" pitchFamily="34" charset="0"/>
              </a:rPr>
              <a:t> </a:t>
            </a:r>
            <a:r>
              <a:rPr lang="en-US" sz="2000" kern="0" dirty="0" err="1">
                <a:latin typeface="Arial" pitchFamily="34" charset="0"/>
                <a:cs typeface="Arial" pitchFamily="34" charset="0"/>
              </a:rPr>
              <a:t>PPh</a:t>
            </a:r>
            <a:r>
              <a:rPr lang="en-US" sz="2000" kern="0" dirty="0">
                <a:latin typeface="Arial" pitchFamily="34" charset="0"/>
                <a:cs typeface="Arial" pitchFamily="34" charset="0"/>
              </a:rPr>
              <a:t> </a:t>
            </a:r>
            <a:r>
              <a:rPr lang="en-US" sz="2000" kern="0" dirty="0" err="1">
                <a:latin typeface="Arial" pitchFamily="34" charset="0"/>
                <a:cs typeface="Arial" pitchFamily="34" charset="0"/>
              </a:rPr>
              <a:t>Pasal</a:t>
            </a:r>
            <a:r>
              <a:rPr lang="en-US" sz="2000" kern="0" dirty="0">
                <a:latin typeface="Arial" pitchFamily="34" charset="0"/>
                <a:cs typeface="Arial" pitchFamily="34" charset="0"/>
              </a:rPr>
              <a:t> 21 </a:t>
            </a:r>
            <a:r>
              <a:rPr lang="en-US" sz="2000" kern="0" dirty="0" err="1">
                <a:latin typeface="Arial" pitchFamily="34" charset="0"/>
                <a:cs typeface="Arial" pitchFamily="34" charset="0"/>
              </a:rPr>
              <a:t>atas</a:t>
            </a:r>
            <a:r>
              <a:rPr lang="en-US" sz="2000" kern="0" dirty="0">
                <a:latin typeface="Arial" pitchFamily="34" charset="0"/>
                <a:cs typeface="Arial" pitchFamily="34" charset="0"/>
              </a:rPr>
              <a:t> </a:t>
            </a:r>
            <a:r>
              <a:rPr lang="en-US" sz="2000" kern="0" dirty="0" err="1">
                <a:latin typeface="Arial" pitchFamily="34" charset="0"/>
                <a:cs typeface="Arial" pitchFamily="34" charset="0"/>
              </a:rPr>
              <a:t>penghasilan</a:t>
            </a:r>
            <a:r>
              <a:rPr lang="en-US" sz="2000" kern="0" dirty="0">
                <a:latin typeface="Arial" pitchFamily="34" charset="0"/>
                <a:cs typeface="Arial" pitchFamily="34" charset="0"/>
              </a:rPr>
              <a:t> yang </a:t>
            </a:r>
            <a:r>
              <a:rPr lang="en-US" sz="2000" kern="0" dirty="0" err="1">
                <a:latin typeface="Arial" pitchFamily="34" charset="0"/>
                <a:cs typeface="Arial" pitchFamily="34" charset="0"/>
              </a:rPr>
              <a:t>diterima</a:t>
            </a:r>
            <a:r>
              <a:rPr lang="en-US" sz="2000" kern="0" dirty="0">
                <a:latin typeface="Arial" pitchFamily="34" charset="0"/>
                <a:cs typeface="Arial" pitchFamily="34" charset="0"/>
              </a:rPr>
              <a:t> </a:t>
            </a:r>
            <a:r>
              <a:rPr lang="en-US" sz="2000" kern="0" dirty="0" err="1">
                <a:latin typeface="Arial" pitchFamily="34" charset="0"/>
                <a:cs typeface="Arial" pitchFamily="34" charset="0"/>
              </a:rPr>
              <a:t>dari</a:t>
            </a:r>
            <a:r>
              <a:rPr lang="en-US" sz="2000" kern="0" dirty="0">
                <a:latin typeface="Arial" pitchFamily="34" charset="0"/>
                <a:cs typeface="Arial" pitchFamily="34" charset="0"/>
              </a:rPr>
              <a:t> Kantor </a:t>
            </a:r>
            <a:r>
              <a:rPr lang="en-US" sz="2000" kern="0" dirty="0" err="1">
                <a:latin typeface="Arial" pitchFamily="34" charset="0"/>
                <a:cs typeface="Arial" pitchFamily="34" charset="0"/>
              </a:rPr>
              <a:t>Imigrasi</a:t>
            </a:r>
            <a:r>
              <a:rPr lang="en-US" sz="2000" kern="0" dirty="0">
                <a:latin typeface="Arial" pitchFamily="34" charset="0"/>
                <a:cs typeface="Arial" pitchFamily="34" charset="0"/>
              </a:rPr>
              <a:t> Medan </a:t>
            </a:r>
            <a:r>
              <a:rPr lang="en-US" sz="2000" kern="0" dirty="0" err="1">
                <a:latin typeface="Arial" pitchFamily="34" charset="0"/>
                <a:cs typeface="Arial" pitchFamily="34" charset="0"/>
              </a:rPr>
              <a:t>dan</a:t>
            </a:r>
            <a:r>
              <a:rPr lang="en-US" sz="2000" kern="0" dirty="0">
                <a:latin typeface="Arial" pitchFamily="34" charset="0"/>
                <a:cs typeface="Arial" pitchFamily="34" charset="0"/>
              </a:rPr>
              <a:t> Kantor Wilayah </a:t>
            </a:r>
            <a:r>
              <a:rPr lang="en-US" sz="2000" kern="0" dirty="0" err="1">
                <a:latin typeface="Arial" pitchFamily="34" charset="0"/>
                <a:cs typeface="Arial" pitchFamily="34" charset="0"/>
              </a:rPr>
              <a:t>Kementerian</a:t>
            </a:r>
            <a:r>
              <a:rPr lang="en-US" sz="2000" kern="0" dirty="0">
                <a:latin typeface="Arial" pitchFamily="34" charset="0"/>
                <a:cs typeface="Arial" pitchFamily="34" charset="0"/>
              </a:rPr>
              <a:t> Agama </a:t>
            </a:r>
            <a:r>
              <a:rPr lang="en-US" sz="2000" kern="0" dirty="0" err="1">
                <a:latin typeface="Arial" pitchFamily="34" charset="0"/>
                <a:cs typeface="Arial" pitchFamily="34" charset="0"/>
              </a:rPr>
              <a:t>Provinsi</a:t>
            </a:r>
            <a:r>
              <a:rPr lang="en-US" sz="2000" kern="0" dirty="0">
                <a:latin typeface="Arial" pitchFamily="34" charset="0"/>
                <a:cs typeface="Arial" pitchFamily="34" charset="0"/>
              </a:rPr>
              <a:t> Sumatera Utara </a:t>
            </a:r>
          </a:p>
          <a:p>
            <a:pPr marL="914400" lvl="1" indent="-457200" algn="just" eaLnBrk="0" hangingPunct="0">
              <a:spcAft>
                <a:spcPct val="40000"/>
              </a:spcAft>
              <a:buFont typeface="+mj-lt"/>
              <a:buAutoNum type="alphaLcPeriod"/>
              <a:defRPr/>
            </a:pPr>
            <a:r>
              <a:rPr lang="en-US" sz="2000" kern="0" dirty="0" err="1">
                <a:latin typeface="Arial" pitchFamily="34" charset="0"/>
                <a:cs typeface="Arial" pitchFamily="34" charset="0"/>
              </a:rPr>
              <a:t>PPh</a:t>
            </a:r>
            <a:r>
              <a:rPr lang="en-US" sz="2000" kern="0" dirty="0">
                <a:latin typeface="Arial" pitchFamily="34" charset="0"/>
                <a:cs typeface="Arial" pitchFamily="34" charset="0"/>
              </a:rPr>
              <a:t> </a:t>
            </a:r>
            <a:r>
              <a:rPr lang="en-US" sz="2000" kern="0" dirty="0" err="1">
                <a:latin typeface="Arial" pitchFamily="34" charset="0"/>
                <a:cs typeface="Arial" pitchFamily="34" charset="0"/>
              </a:rPr>
              <a:t>Pasal</a:t>
            </a:r>
            <a:r>
              <a:rPr lang="en-US" sz="2000" kern="0" dirty="0">
                <a:latin typeface="Arial" pitchFamily="34" charset="0"/>
                <a:cs typeface="Arial" pitchFamily="34" charset="0"/>
              </a:rPr>
              <a:t> 21 yang </a:t>
            </a:r>
            <a:r>
              <a:rPr lang="en-US" sz="2000" kern="0" dirty="0" err="1">
                <a:latin typeface="Arial" pitchFamily="34" charset="0"/>
                <a:cs typeface="Arial" pitchFamily="34" charset="0"/>
              </a:rPr>
              <a:t>terutang</a:t>
            </a:r>
            <a:r>
              <a:rPr lang="en-US" sz="2000" kern="0" dirty="0">
                <a:latin typeface="Arial" pitchFamily="34" charset="0"/>
                <a:cs typeface="Arial" pitchFamily="34" charset="0"/>
              </a:rPr>
              <a:t> </a:t>
            </a:r>
            <a:r>
              <a:rPr lang="en-US" sz="2000" kern="0" dirty="0" err="1">
                <a:latin typeface="Arial" pitchFamily="34" charset="0"/>
                <a:cs typeface="Arial" pitchFamily="34" charset="0"/>
              </a:rPr>
              <a:t>atas</a:t>
            </a:r>
            <a:r>
              <a:rPr lang="en-US" sz="2000" kern="0" dirty="0">
                <a:latin typeface="Arial" pitchFamily="34" charset="0"/>
                <a:cs typeface="Arial" pitchFamily="34" charset="0"/>
              </a:rPr>
              <a:t> </a:t>
            </a:r>
            <a:r>
              <a:rPr lang="en-US" sz="2000" kern="0" dirty="0" err="1">
                <a:latin typeface="Arial" pitchFamily="34" charset="0"/>
                <a:cs typeface="Arial" pitchFamily="34" charset="0"/>
              </a:rPr>
              <a:t>tunjangan</a:t>
            </a:r>
            <a:r>
              <a:rPr lang="en-US" sz="2000" kern="0" dirty="0">
                <a:latin typeface="Arial" pitchFamily="34" charset="0"/>
                <a:cs typeface="Arial" pitchFamily="34" charset="0"/>
              </a:rPr>
              <a:t> </a:t>
            </a:r>
            <a:r>
              <a:rPr lang="en-US" sz="2000" kern="0" dirty="0" err="1">
                <a:latin typeface="Arial" pitchFamily="34" charset="0"/>
                <a:cs typeface="Arial" pitchFamily="34" charset="0"/>
              </a:rPr>
              <a:t>jabatan</a:t>
            </a:r>
            <a:r>
              <a:rPr lang="en-US" sz="2000" kern="0" dirty="0">
                <a:latin typeface="Arial" pitchFamily="34" charset="0"/>
                <a:cs typeface="Arial" pitchFamily="34" charset="0"/>
              </a:rPr>
              <a:t> yang </a:t>
            </a:r>
            <a:r>
              <a:rPr lang="en-US" sz="2000" kern="0" dirty="0" err="1">
                <a:latin typeface="Arial" pitchFamily="34" charset="0"/>
                <a:cs typeface="Arial" pitchFamily="34" charset="0"/>
              </a:rPr>
              <a:t>dibayarkan</a:t>
            </a:r>
            <a:r>
              <a:rPr lang="en-US" sz="2000" kern="0" dirty="0">
                <a:latin typeface="Arial" pitchFamily="34" charset="0"/>
                <a:cs typeface="Arial" pitchFamily="34" charset="0"/>
              </a:rPr>
              <a:t> </a:t>
            </a:r>
            <a:r>
              <a:rPr lang="en-US" sz="2000" kern="0" dirty="0" err="1">
                <a:latin typeface="Arial" pitchFamily="34" charset="0"/>
                <a:cs typeface="Arial" pitchFamily="34" charset="0"/>
              </a:rPr>
              <a:t>oleh</a:t>
            </a:r>
            <a:r>
              <a:rPr lang="en-US" sz="2000" kern="0" dirty="0">
                <a:latin typeface="Arial" pitchFamily="34" charset="0"/>
                <a:cs typeface="Arial" pitchFamily="34" charset="0"/>
              </a:rPr>
              <a:t> Kantor Wilayah </a:t>
            </a:r>
            <a:r>
              <a:rPr lang="en-US" sz="2000" kern="0" dirty="0" err="1">
                <a:latin typeface="Arial" pitchFamily="34" charset="0"/>
                <a:cs typeface="Arial" pitchFamily="34" charset="0"/>
              </a:rPr>
              <a:t>Kementerian</a:t>
            </a:r>
            <a:r>
              <a:rPr lang="en-US" sz="2000" kern="0" dirty="0">
                <a:latin typeface="Arial" pitchFamily="34" charset="0"/>
                <a:cs typeface="Arial" pitchFamily="34" charset="0"/>
              </a:rPr>
              <a:t> Agama </a:t>
            </a:r>
            <a:r>
              <a:rPr lang="en-US" sz="2000" kern="0" dirty="0" err="1">
                <a:latin typeface="Arial" pitchFamily="34" charset="0"/>
                <a:cs typeface="Arial" pitchFamily="34" charset="0"/>
              </a:rPr>
              <a:t>Provinsi</a:t>
            </a:r>
            <a:r>
              <a:rPr lang="en-US" sz="2000" kern="0" dirty="0">
                <a:latin typeface="Arial" pitchFamily="34" charset="0"/>
                <a:cs typeface="Arial" pitchFamily="34" charset="0"/>
              </a:rPr>
              <a:t> Sumatera Utara </a:t>
            </a:r>
            <a:r>
              <a:rPr lang="en-US" sz="2000" kern="0" dirty="0" err="1">
                <a:latin typeface="Arial" pitchFamily="34" charset="0"/>
                <a:cs typeface="Arial" pitchFamily="34" charset="0"/>
              </a:rPr>
              <a:t>adalah</a:t>
            </a:r>
            <a:r>
              <a:rPr lang="en-US" sz="2000" kern="0" dirty="0">
                <a:latin typeface="Arial" pitchFamily="34" charset="0"/>
                <a:cs typeface="Arial" pitchFamily="34" charset="0"/>
              </a:rPr>
              <a:t> </a:t>
            </a:r>
            <a:r>
              <a:rPr lang="en-US" sz="2000" kern="0" dirty="0" err="1">
                <a:latin typeface="Arial" pitchFamily="34" charset="0"/>
                <a:cs typeface="Arial" pitchFamily="34" charset="0"/>
              </a:rPr>
              <a:t>PPh</a:t>
            </a:r>
            <a:r>
              <a:rPr lang="en-US" sz="2000" kern="0" dirty="0">
                <a:latin typeface="Arial" pitchFamily="34" charset="0"/>
                <a:cs typeface="Arial" pitchFamily="34" charset="0"/>
              </a:rPr>
              <a:t> </a:t>
            </a:r>
            <a:r>
              <a:rPr lang="en-US" sz="2000" kern="0" dirty="0" err="1">
                <a:latin typeface="Arial" pitchFamily="34" charset="0"/>
                <a:cs typeface="Arial" pitchFamily="34" charset="0"/>
              </a:rPr>
              <a:t>Pasal</a:t>
            </a:r>
            <a:r>
              <a:rPr lang="en-US" sz="2000" kern="0" dirty="0">
                <a:latin typeface="Arial" pitchFamily="34" charset="0"/>
                <a:cs typeface="Arial" pitchFamily="34" charset="0"/>
              </a:rPr>
              <a:t> 21 </a:t>
            </a:r>
            <a:r>
              <a:rPr lang="en-US" sz="2000" kern="0" dirty="0" err="1">
                <a:latin typeface="Arial" pitchFamily="34" charset="0"/>
                <a:cs typeface="Arial" pitchFamily="34" charset="0"/>
              </a:rPr>
              <a:t>pada</a:t>
            </a:r>
            <a:r>
              <a:rPr lang="en-US" sz="2000" kern="0" dirty="0">
                <a:latin typeface="Arial" pitchFamily="34" charset="0"/>
                <a:cs typeface="Arial" pitchFamily="34" charset="0"/>
              </a:rPr>
              <a:t> </a:t>
            </a:r>
            <a:r>
              <a:rPr lang="en-US" sz="2000" kern="0" dirty="0" err="1">
                <a:latin typeface="Arial" pitchFamily="34" charset="0"/>
                <a:cs typeface="Arial" pitchFamily="34" charset="0"/>
              </a:rPr>
              <a:t>huruf</a:t>
            </a:r>
            <a:r>
              <a:rPr lang="en-US" sz="2000" kern="0" dirty="0">
                <a:latin typeface="Arial" pitchFamily="34" charset="0"/>
                <a:cs typeface="Arial" pitchFamily="34" charset="0"/>
              </a:rPr>
              <a:t> b </a:t>
            </a:r>
            <a:r>
              <a:rPr lang="en-US" sz="2000" kern="0" dirty="0" err="1">
                <a:latin typeface="Arial" pitchFamily="34" charset="0"/>
                <a:cs typeface="Arial" pitchFamily="34" charset="0"/>
              </a:rPr>
              <a:t>dikurangi</a:t>
            </a:r>
            <a:r>
              <a:rPr lang="en-US" sz="2000" kern="0" dirty="0">
                <a:latin typeface="Arial" pitchFamily="34" charset="0"/>
                <a:cs typeface="Arial" pitchFamily="34" charset="0"/>
              </a:rPr>
              <a:t> </a:t>
            </a:r>
            <a:r>
              <a:rPr lang="en-US" sz="2000" kern="0" dirty="0" err="1">
                <a:latin typeface="Arial" pitchFamily="34" charset="0"/>
                <a:cs typeface="Arial" pitchFamily="34" charset="0"/>
              </a:rPr>
              <a:t>PPh</a:t>
            </a:r>
            <a:r>
              <a:rPr lang="en-US" sz="2000" kern="0" dirty="0">
                <a:latin typeface="Arial" pitchFamily="34" charset="0"/>
                <a:cs typeface="Arial" pitchFamily="34" charset="0"/>
              </a:rPr>
              <a:t> </a:t>
            </a:r>
            <a:r>
              <a:rPr lang="en-US" sz="2000" kern="0" dirty="0" err="1">
                <a:latin typeface="Arial" pitchFamily="34" charset="0"/>
                <a:cs typeface="Arial" pitchFamily="34" charset="0"/>
              </a:rPr>
              <a:t>Pasal</a:t>
            </a:r>
            <a:r>
              <a:rPr lang="en-US" sz="2000" kern="0" dirty="0">
                <a:latin typeface="Arial" pitchFamily="34" charset="0"/>
                <a:cs typeface="Arial" pitchFamily="34" charset="0"/>
              </a:rPr>
              <a:t> 21 </a:t>
            </a:r>
            <a:r>
              <a:rPr lang="en-US" sz="2000" kern="0" dirty="0" err="1">
                <a:latin typeface="Arial" pitchFamily="34" charset="0"/>
                <a:cs typeface="Arial" pitchFamily="34" charset="0"/>
              </a:rPr>
              <a:t>pada</a:t>
            </a:r>
            <a:r>
              <a:rPr lang="en-US" sz="2000" kern="0" dirty="0">
                <a:latin typeface="Arial" pitchFamily="34" charset="0"/>
                <a:cs typeface="Arial" pitchFamily="34" charset="0"/>
              </a:rPr>
              <a:t> </a:t>
            </a:r>
            <a:r>
              <a:rPr lang="en-US" sz="2000" kern="0" dirty="0" err="1">
                <a:latin typeface="Arial" pitchFamily="34" charset="0"/>
                <a:cs typeface="Arial" pitchFamily="34" charset="0"/>
              </a:rPr>
              <a:t>huruf</a:t>
            </a:r>
            <a:r>
              <a:rPr lang="en-US" sz="2000" kern="0" dirty="0">
                <a:latin typeface="Arial" pitchFamily="34" charset="0"/>
                <a:cs typeface="Arial" pitchFamily="34" charset="0"/>
              </a:rPr>
              <a:t> a</a:t>
            </a:r>
          </a:p>
          <a:p>
            <a:pPr algn="just" eaLnBrk="0" hangingPunct="0">
              <a:spcAft>
                <a:spcPct val="40000"/>
              </a:spcAft>
              <a:buFont typeface="Wingdings" pitchFamily="2" charset="2"/>
              <a:buNone/>
              <a:defRPr/>
            </a:pPr>
            <a:endParaRPr lang="en-US" sz="2000" kern="0" dirty="0"/>
          </a:p>
          <a:p>
            <a:pPr algn="just" eaLnBrk="0" hangingPunct="0">
              <a:spcAft>
                <a:spcPct val="40000"/>
              </a:spcAft>
              <a:buFont typeface="Wingdings" pitchFamily="2" charset="2"/>
              <a:buNone/>
              <a:defRPr/>
            </a:pPr>
            <a:endParaRPr lang="id-ID" sz="2000" kern="0" dirty="0">
              <a:latin typeface="+mn-lt"/>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62000" y="380994"/>
          <a:ext cx="7358114" cy="5904241"/>
        </p:xfrm>
        <a:graphic>
          <a:graphicData uri="http://schemas.openxmlformats.org/drawingml/2006/table">
            <a:tbl>
              <a:tblPr/>
              <a:tblGrid>
                <a:gridCol w="273458"/>
                <a:gridCol w="470075"/>
                <a:gridCol w="334591"/>
                <a:gridCol w="1109579"/>
                <a:gridCol w="228778"/>
                <a:gridCol w="320290"/>
                <a:gridCol w="1109579"/>
                <a:gridCol w="709216"/>
                <a:gridCol w="308853"/>
                <a:gridCol w="2102801"/>
                <a:gridCol w="390894"/>
              </a:tblGrid>
              <a:tr h="201827">
                <a:tc>
                  <a:txBody>
                    <a:bodyPr/>
                    <a:lstStyle/>
                    <a:p>
                      <a:pPr algn="l" fontAlgn="t"/>
                      <a:r>
                        <a:rPr lang="en-US" sz="1000" b="1" i="0" u="none" strike="noStrike" smtClean="0">
                          <a:latin typeface="Verdana" pitchFamily="34" charset="0"/>
                        </a:rPr>
                        <a:t>D. </a:t>
                      </a:r>
                      <a:endParaRPr lang="en-US" sz="1000" b="1" i="0" u="none" strike="noStrike">
                        <a:latin typeface="Verdana" pitchFamily="34" charset="0"/>
                      </a:endParaRPr>
                    </a:p>
                  </a:txBody>
                  <a:tcPr marL="0" marR="0" marT="0" marB="0">
                    <a:lnL>
                      <a:noFill/>
                    </a:lnL>
                    <a:lnR>
                      <a:noFill/>
                    </a:lnR>
                    <a:lnT>
                      <a:noFill/>
                    </a:lnT>
                    <a:lnB>
                      <a:noFill/>
                    </a:lnB>
                  </a:tcPr>
                </a:tc>
                <a:tc gridSpan="9">
                  <a:txBody>
                    <a:bodyPr/>
                    <a:lstStyle/>
                    <a:p>
                      <a:pPr algn="l" fontAlgn="t"/>
                      <a:r>
                        <a:rPr lang="en-US" sz="1000" b="1" i="0" u="none" strike="noStrike">
                          <a:latin typeface="Verdana" pitchFamily="34" charset="0"/>
                        </a:rPr>
                        <a:t> PPh Pasal 21 Masa Agustus s.d. November 2013 di Kanwil Agama Medan </a:t>
                      </a:r>
                      <a:r>
                        <a:rPr lang="en-US" sz="1000" b="1" i="0" u="none" strike="noStrike" smtClean="0">
                          <a:latin typeface="Verdana" pitchFamily="34" charset="0"/>
                        </a:rPr>
                        <a:t> (1)</a:t>
                      </a:r>
                      <a:endParaRPr lang="en-US" sz="1000" b="1" i="0" u="none" strike="noStrike">
                        <a:latin typeface="Verdana" pitchFamily="34" charset="0"/>
                      </a:endParaRP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5192">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gridSpan="7">
                  <a:txBody>
                    <a:bodyPr/>
                    <a:lstStyle/>
                    <a:p>
                      <a:pPr algn="l" fontAlgn="t"/>
                      <a:r>
                        <a:rPr lang="sv-SE" sz="1000" b="1" i="0" u="none" strike="noStrike">
                          <a:latin typeface="Verdana" pitchFamily="34" charset="0"/>
                        </a:rPr>
                        <a:t> 1. Penghasilan dari Kantor Imigrasi Medan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Gaji Pokok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2.906.200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Istri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290.620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anak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116.248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Jumlah gaji dan tunjangan keluarga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3.313.068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Jabatan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Beras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270.000 </a:t>
                      </a: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Pembulatan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ctr" fontAlgn="t"/>
                      <a:r>
                        <a:rPr lang="en-US" sz="1000" b="0" i="0" u="none" strike="noStrike">
                          <a:latin typeface="Verdana" pitchFamily="34" charset="0"/>
                        </a:rPr>
                        <a:t> Jumlah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3.583.068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2. Penghasilan dari Kanwil Agama Medan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Tunjangan Jabatan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3.000.000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ctr" fontAlgn="t"/>
                      <a:r>
                        <a:rPr lang="en-US" sz="1000" b="0" i="0" u="none" strike="noStrike">
                          <a:latin typeface="Verdana" pitchFamily="34" charset="0"/>
                        </a:rPr>
                        <a:t> Jumlah Penghasilan Bruto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6.583.068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0" i="0" u="sng"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Pengurangan :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t"/>
                      <a:r>
                        <a:rPr lang="en-US" sz="1000" b="0" i="0" u="none" strike="noStrike">
                          <a:latin typeface="Verdana" pitchFamily="34" charset="0"/>
                        </a:rPr>
                        <a:t> Biaya Jabatan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0" i="0" u="none" strike="noStrike">
                          <a:latin typeface="Verdana" pitchFamily="34" charset="0"/>
                        </a:rPr>
                        <a:t>5%</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6.583.068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329.153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t"/>
                      <a:r>
                        <a:rPr lang="en-US" sz="1000" b="0" i="0" u="none" strike="noStrike">
                          <a:latin typeface="Verdana" pitchFamily="34" charset="0"/>
                        </a:rPr>
                        <a:t> Iuran pensiun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0" i="0" u="none" strike="noStrike">
                          <a:latin typeface="Verdana" pitchFamily="34" charset="0"/>
                        </a:rPr>
                        <a:t>4,75%</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3.313.068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157.371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486.524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neto: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6.096.544 </a:t>
                      </a: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neto disetahunkan :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89213">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ctr"/>
                      <a:r>
                        <a:rPr lang="en-US" sz="1000" b="0" i="0" u="none" strike="noStrike">
                          <a:latin typeface="Verdana" pitchFamily="34" charset="0"/>
                        </a:rPr>
                        <a:t>    </a:t>
                      </a:r>
                      <a:r>
                        <a:rPr lang="en-US" sz="1000" b="0" i="0" u="none" strike="noStrike" smtClean="0">
                          <a:latin typeface="Verdana" pitchFamily="34" charset="0"/>
                        </a:rPr>
                        <a:t>  </a:t>
                      </a:r>
                      <a:r>
                        <a:rPr lang="en-US" sz="1000" b="0" i="0" u="none" strike="noStrike">
                          <a:latin typeface="Verdana" pitchFamily="34" charset="0"/>
                        </a:rPr>
                        <a:t>12 </a:t>
                      </a:r>
                    </a:p>
                  </a:txBody>
                  <a:tcPr marL="0" marR="0" marT="0" marB="0" anchor="ctr">
                    <a:lnL>
                      <a:noFill/>
                    </a:lnL>
                    <a:lnR>
                      <a:noFill/>
                    </a:lnR>
                    <a:lnT>
                      <a:noFill/>
                    </a:lnT>
                    <a:lnB>
                      <a:noFill/>
                    </a:lnB>
                  </a:tcPr>
                </a:tc>
                <a:tc>
                  <a:txBody>
                    <a:bodyPr/>
                    <a:lstStyle/>
                    <a:p>
                      <a:pPr algn="l" fontAlgn="ctr"/>
                      <a:r>
                        <a:rPr lang="en-US" sz="1000" b="0" i="0" u="none" strike="noStrike">
                          <a:latin typeface="Verdana" pitchFamily="34" charset="0"/>
                        </a:rPr>
                        <a:t> x </a:t>
                      </a:r>
                    </a:p>
                  </a:txBody>
                  <a:tcPr marL="0" marR="0" marT="0" marB="0" anchor="ctr">
                    <a:lnL>
                      <a:noFill/>
                    </a:lnL>
                    <a:lnR>
                      <a:noFill/>
                    </a:lnR>
                    <a:lnT>
                      <a:noFill/>
                    </a:lnT>
                    <a:lnB>
                      <a:noFill/>
                    </a:lnB>
                  </a:tcPr>
                </a:tc>
                <a:tc>
                  <a:txBody>
                    <a:bodyPr/>
                    <a:lstStyle/>
                    <a:p>
                      <a:pPr algn="r" fontAlgn="ctr"/>
                      <a:r>
                        <a:rPr lang="en-US" sz="1000" b="0" i="0" u="none" strike="noStrike">
                          <a:latin typeface="Verdana" pitchFamily="34" charset="0"/>
                        </a:rPr>
                        <a:t>       6.096.544 </a:t>
                      </a:r>
                    </a:p>
                  </a:txBody>
                  <a:tcPr marL="0" marR="0" marT="0" marB="0" anchor="ctr">
                    <a:lnL>
                      <a:noFill/>
                    </a:lnL>
                    <a:lnR>
                      <a:noFill/>
                    </a:lnR>
                    <a:lnT>
                      <a:noFill/>
                    </a:lnT>
                    <a:lnB>
                      <a:noFill/>
                    </a:lnB>
                  </a:tcPr>
                </a:tc>
                <a:tc>
                  <a:txBody>
                    <a:bodyPr/>
                    <a:lstStyle/>
                    <a:p>
                      <a:pPr algn="l" fontAlgn="ctr"/>
                      <a:endParaRPr lang="en-US" sz="1000" b="0" i="0" u="none" strike="noStrike">
                        <a:latin typeface="Verdana" pitchFamily="34" charset="0"/>
                      </a:endParaRPr>
                    </a:p>
                  </a:txBody>
                  <a:tcPr marL="0" marR="0" marT="0" marB="0" anchor="ctr">
                    <a:lnL>
                      <a:noFill/>
                    </a:lnL>
                    <a:lnR>
                      <a:noFill/>
                    </a:lnR>
                    <a:lnT>
                      <a:noFill/>
                    </a:lnT>
                    <a:lnB>
                      <a:noFill/>
                    </a:lnB>
                  </a:tcPr>
                </a:tc>
                <a:tc>
                  <a:txBody>
                    <a:bodyPr/>
                    <a:lstStyle/>
                    <a:p>
                      <a:pPr algn="l" fontAlgn="ctr"/>
                      <a:endParaRPr lang="en-US" sz="1000" b="0" i="0" u="none" strike="noStrike">
                        <a:latin typeface="Verdana" pitchFamily="34" charset="0"/>
                      </a:endParaRPr>
                    </a:p>
                  </a:txBody>
                  <a:tcPr marL="0" marR="0" marT="0" marB="0" anchor="ctr">
                    <a:lnL>
                      <a:noFill/>
                    </a:lnL>
                    <a:lnR>
                      <a:noFill/>
                    </a:lnR>
                    <a:lnT>
                      <a:noFill/>
                    </a:lnT>
                    <a:lnB>
                      <a:noFill/>
                    </a:lnB>
                  </a:tcPr>
                </a:tc>
                <a:tc>
                  <a:txBody>
                    <a:bodyPr/>
                    <a:lstStyle/>
                    <a:p>
                      <a:pPr algn="l" fontAlgn="ctr"/>
                      <a:endParaRPr lang="en-US" sz="1000" b="0" i="0" u="none" strike="noStrike">
                        <a:latin typeface="Verdana" pitchFamily="34" charset="0"/>
                      </a:endParaRPr>
                    </a:p>
                  </a:txBody>
                  <a:tcPr marL="0" marR="0" marT="0" marB="0" anchor="ctr">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73.158.526 </a:t>
                      </a: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PTKP (K/3)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Untuk Wajib Pajak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24.300.000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Status WP Kawin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2.025.000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Tanggungan (3 anak)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6.075.000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227057">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ctr"/>
                      <a:r>
                        <a:rPr lang="en-US" sz="1000" b="0" i="0" u="none" strike="noStrike">
                          <a:latin typeface="Verdana" pitchFamily="34" charset="0"/>
                        </a:rPr>
                        <a:t>        32.400.000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Kena Pajak (PKP)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40.758.526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PKP dibulatkan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40.758.000 </a:t>
                      </a: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Pasal 21 atas gaji dan tunjangan setahun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2.037.900 </a:t>
                      </a: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Pasal 21 atas gaji dan tunjangan sebulan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169.825 </a:t>
                      </a: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Pasal 21 di Kantor Imigrasi Medan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27.325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5192">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nn-NO" sz="1000" b="1" i="0" u="none" strike="noStrike">
                          <a:latin typeface="Verdana" pitchFamily="34" charset="0"/>
                        </a:rPr>
                        <a:t> PPh Pasal 21 di Kanwil Agama Medan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142.500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1" i="0" u="none" strike="noStrike" dirty="0">
                        <a:latin typeface="Verdana" pitchFamily="34" charset="0"/>
                      </a:endParaRPr>
                    </a:p>
                  </a:txBody>
                  <a:tcPr marL="0" marR="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762000"/>
          <a:ext cx="7543800" cy="5181596"/>
        </p:xfrm>
        <a:graphic>
          <a:graphicData uri="http://schemas.openxmlformats.org/drawingml/2006/table">
            <a:tbl>
              <a:tblPr/>
              <a:tblGrid>
                <a:gridCol w="275503"/>
                <a:gridCol w="486793"/>
                <a:gridCol w="343034"/>
                <a:gridCol w="1137580"/>
                <a:gridCol w="234552"/>
                <a:gridCol w="328374"/>
                <a:gridCol w="1137580"/>
                <a:gridCol w="727114"/>
                <a:gridCol w="316647"/>
                <a:gridCol w="2069217"/>
                <a:gridCol w="487406"/>
              </a:tblGrid>
              <a:tr h="203965">
                <a:tc>
                  <a:txBody>
                    <a:bodyPr/>
                    <a:lstStyle/>
                    <a:p>
                      <a:pPr algn="l" fontAlgn="t"/>
                      <a:r>
                        <a:rPr lang="en-US" sz="1000" b="1" i="0" u="none" strike="noStrike" smtClean="0">
                          <a:latin typeface="Verdana" pitchFamily="34" charset="0"/>
                        </a:rPr>
                        <a:t>D. </a:t>
                      </a:r>
                      <a:endParaRPr lang="en-US" sz="1000" b="1" i="0" u="none" strike="noStrike">
                        <a:latin typeface="Verdana" pitchFamily="34" charset="0"/>
                      </a:endParaRPr>
                    </a:p>
                  </a:txBody>
                  <a:tcPr marL="0" marR="0" marT="0" marB="0">
                    <a:lnL>
                      <a:noFill/>
                    </a:lnL>
                    <a:lnR>
                      <a:noFill/>
                    </a:lnR>
                    <a:lnT>
                      <a:noFill/>
                    </a:lnT>
                    <a:lnB>
                      <a:noFill/>
                    </a:lnB>
                  </a:tcPr>
                </a:tc>
                <a:tc gridSpan="9">
                  <a:txBody>
                    <a:bodyPr/>
                    <a:lstStyle/>
                    <a:p>
                      <a:pPr algn="l" fontAlgn="t"/>
                      <a:r>
                        <a:rPr lang="en-US" sz="1000" b="1" i="0" u="none" strike="noStrike">
                          <a:latin typeface="Verdana" pitchFamily="34" charset="0"/>
                        </a:rPr>
                        <a:t> PPh Pasal 21 Masa Desember 2013 di Kanwil Agama Medan </a:t>
                      </a:r>
                      <a:r>
                        <a:rPr lang="en-US" sz="1000" b="1" i="0" u="none" strike="noStrike" smtClean="0">
                          <a:latin typeface="Verdana" pitchFamily="34" charset="0"/>
                        </a:rPr>
                        <a:t> (2)</a:t>
                      </a:r>
                      <a:endParaRPr lang="en-US" sz="1000" b="1" i="0" u="none" strike="noStrike">
                        <a:latin typeface="Verdana" pitchFamily="34" charset="0"/>
                      </a:endParaRP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Bruto Agustus s.d. Desember 2013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15.000.000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sv-SE" sz="1000" b="0" i="0" u="none" strike="noStrike">
                          <a:latin typeface="Verdana" pitchFamily="34" charset="0"/>
                        </a:rPr>
                        <a:t> Penghasilan Kantor Imigrasi Medan (Jan-Des)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46.776.816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Pembulatan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Total Penghasilan Bruto Setahun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61.776.816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Pengurangan :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t"/>
                      <a:r>
                        <a:rPr lang="en-US" sz="1000" b="0" i="0" u="none" strike="noStrike">
                          <a:latin typeface="Verdana" pitchFamily="34" charset="0"/>
                        </a:rPr>
                        <a:t> Biaya Jabatan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0" i="0" u="none" strike="noStrike">
                          <a:latin typeface="Verdana" pitchFamily="34" charset="0"/>
                        </a:rPr>
                        <a:t>5%</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61.776.816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3.088.841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t"/>
                      <a:r>
                        <a:rPr lang="en-US" sz="1000" b="0" i="0" u="none" strike="noStrike">
                          <a:latin typeface="Verdana" pitchFamily="34" charset="0"/>
                        </a:rPr>
                        <a:t> Iuran pensiun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ct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0" i="0" u="none" strike="noStrike">
                          <a:latin typeface="Verdana" pitchFamily="34" charset="0"/>
                        </a:rPr>
                        <a:t>4,75%</a:t>
                      </a:r>
                    </a:p>
                  </a:txBody>
                  <a:tcPr marL="0" marR="0" marT="0" marB="0">
                    <a:lnL>
                      <a:noFill/>
                    </a:lnL>
                    <a:lnR>
                      <a:noFill/>
                    </a:lnR>
                    <a:lnT>
                      <a:noFill/>
                    </a:lnT>
                    <a:lnB>
                      <a:noFill/>
                    </a:lnB>
                  </a:tcPr>
                </a:tc>
                <a:tc>
                  <a:txBody>
                    <a:bodyPr/>
                    <a:lstStyle/>
                    <a:p>
                      <a:pPr algn="ctr" fontAlgn="t"/>
                      <a:r>
                        <a:rPr lang="en-US" sz="1000" b="0"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39.756.816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 </a:t>
                      </a: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1.888.449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4.977.290 </a:t>
                      </a: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neto setahun: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56.799.526 </a:t>
                      </a: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PTKP (K/3)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Untuk Wajib Pajak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24.300.000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Status WP Kawin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2.025.000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3">
                  <a:txBody>
                    <a:bodyPr/>
                    <a:lstStyle/>
                    <a:p>
                      <a:pPr algn="l" fontAlgn="b"/>
                      <a:r>
                        <a:rPr lang="en-US" sz="1000" b="0" i="0" u="none" strike="noStrike">
                          <a:latin typeface="Verdana" pitchFamily="34" charset="0"/>
                        </a:rPr>
                        <a:t> - Tanggungan (3 anak)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6.075.000 </a:t>
                      </a: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b"/>
                      <a:r>
                        <a:rPr lang="en-US" sz="1000" b="0" i="0" u="none" strike="noStrike">
                          <a:latin typeface="Verdana"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r>
              <a:tr h="229461">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ctr"/>
                      <a:r>
                        <a:rPr lang="en-US" sz="1000" b="0" i="0" u="none" strike="noStrike">
                          <a:latin typeface="Verdana" pitchFamily="34" charset="0"/>
                        </a:rPr>
                        <a:t>        32.400.000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Penghasilan Kena Pajak (PKP)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24.399.526 </a:t>
                      </a:r>
                    </a:p>
                  </a:txBody>
                  <a:tcPr marL="0" marR="0" marT="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0" i="0" u="none" strike="noStrike">
                          <a:latin typeface="Verdana" pitchFamily="34" charset="0"/>
                        </a:rPr>
                        <a:t> PKP dibulatkan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000" b="0" i="0" u="none" strike="noStrike">
                          <a:latin typeface="Verdana" pitchFamily="34" charset="0"/>
                        </a:rPr>
                        <a:t> Rp. </a:t>
                      </a:r>
                    </a:p>
                  </a:txBody>
                  <a:tcPr marL="0" marR="0" marT="0" marB="0">
                    <a:lnL>
                      <a:noFill/>
                    </a:lnL>
                    <a:lnR>
                      <a:noFill/>
                    </a:lnR>
                    <a:lnT>
                      <a:noFill/>
                    </a:lnT>
                    <a:lnB>
                      <a:noFill/>
                    </a:lnB>
                  </a:tcPr>
                </a:tc>
                <a:tc>
                  <a:txBody>
                    <a:bodyPr/>
                    <a:lstStyle/>
                    <a:p>
                      <a:pPr algn="r" fontAlgn="t"/>
                      <a:r>
                        <a:rPr lang="en-US" sz="1000" b="0" i="0" u="none" strike="noStrike">
                          <a:latin typeface="Verdana" pitchFamily="34" charset="0"/>
                        </a:rPr>
                        <a:t>        24.399.000 </a:t>
                      </a: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Pasal 21 setahun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1.219.950 </a:t>
                      </a: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Pasal 21 Kantor Imigrasi Medan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da-DK" sz="1000" b="1" i="0" u="none" strike="noStrike">
                          <a:latin typeface="Verdana" pitchFamily="34" charset="0"/>
                        </a:rPr>
                        <a:t> a. PPh Pasal 21 Januari s.d. Juli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1" i="0" u="none" strike="noStrike">
                          <a:latin typeface="Verdana" pitchFamily="34" charset="0"/>
                        </a:rPr>
                        <a:t>        </a:t>
                      </a:r>
                      <a:r>
                        <a:rPr lang="en-US" sz="1000" b="1" i="0" u="none" strike="noStrike" smtClean="0">
                          <a:latin typeface="Verdana" pitchFamily="34" charset="0"/>
                        </a:rPr>
                        <a:t>7 </a:t>
                      </a:r>
                      <a:endParaRPr lang="en-US" sz="1000" b="1" i="0" u="none" strike="noStrike">
                        <a:latin typeface="Verdana" pitchFamily="34" charset="0"/>
                      </a:endParaRPr>
                    </a:p>
                  </a:txBody>
                  <a:tcPr marL="0" marR="0" marT="0" marB="0">
                    <a:lnL>
                      <a:noFill/>
                    </a:lnL>
                    <a:lnR>
                      <a:noFill/>
                    </a:lnR>
                    <a:lnT>
                      <a:noFill/>
                    </a:lnT>
                    <a:lnB>
                      <a:noFill/>
                    </a:lnB>
                  </a:tcPr>
                </a:tc>
                <a:tc>
                  <a:txBody>
                    <a:bodyPr/>
                    <a:lstStyle/>
                    <a:p>
                      <a:pPr algn="ctr" fontAlgn="t"/>
                      <a:r>
                        <a:rPr lang="en-US" sz="1000" b="1"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1" i="0" u="none" strike="noStrike">
                          <a:latin typeface="Verdana" pitchFamily="34" charset="0"/>
                        </a:rPr>
                        <a:t>           52.975 </a:t>
                      </a: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r>
                        <a:rPr lang="en-US" sz="1000" b="1" i="0" u="none" strike="noStrike">
                          <a:latin typeface="Verdana" pitchFamily="34" charset="0"/>
                        </a:rPr>
                        <a:t> = </a:t>
                      </a:r>
                    </a:p>
                  </a:txBody>
                  <a:tcPr marL="0" marR="0" marT="0" marB="0">
                    <a:lnL>
                      <a:noFill/>
                    </a:lnL>
                    <a:lnR>
                      <a:noFill/>
                    </a:lnR>
                    <a:lnT>
                      <a:noFill/>
                    </a:lnT>
                    <a:lnB>
                      <a:noFill/>
                    </a:lnB>
                  </a:tcPr>
                </a:tc>
                <a:tc gridSpan="2">
                  <a:txBody>
                    <a:bodyPr/>
                    <a:lstStyle/>
                    <a:p>
                      <a:pPr algn="r" fontAlgn="t"/>
                      <a:r>
                        <a:rPr lang="en-US" sz="1000" b="1" i="0" u="none" strike="noStrike">
                          <a:latin typeface="Verdana" pitchFamily="34" charset="0"/>
                        </a:rPr>
                        <a:t>                         370.825 </a:t>
                      </a:r>
                    </a:p>
                  </a:txBody>
                  <a:tcPr marL="0" marR="0" marT="0" marB="0">
                    <a:lnL>
                      <a:noFill/>
                    </a:lnL>
                    <a:lnR>
                      <a:noFill/>
                    </a:lnR>
                    <a:lnT>
                      <a:noFill/>
                    </a:lnT>
                    <a:lnB>
                      <a:noFill/>
                    </a:lnB>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b. PPh Pasal 21 Agustus s.d. November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1" i="0" u="none" strike="noStrike">
                          <a:latin typeface="Verdana" pitchFamily="34" charset="0"/>
                        </a:rPr>
                        <a:t>        </a:t>
                      </a:r>
                      <a:r>
                        <a:rPr lang="en-US" sz="1000" b="1" i="0" u="none" strike="noStrike" smtClean="0">
                          <a:latin typeface="Verdana" pitchFamily="34" charset="0"/>
                        </a:rPr>
                        <a:t>4 </a:t>
                      </a:r>
                      <a:endParaRPr lang="en-US" sz="1000" b="1" i="0" u="none" strike="noStrike">
                        <a:latin typeface="Verdana" pitchFamily="34" charset="0"/>
                      </a:endParaRPr>
                    </a:p>
                  </a:txBody>
                  <a:tcPr marL="0" marR="0" marT="0" marB="0">
                    <a:lnL>
                      <a:noFill/>
                    </a:lnL>
                    <a:lnR>
                      <a:noFill/>
                    </a:lnR>
                    <a:lnT>
                      <a:noFill/>
                    </a:lnT>
                    <a:lnB>
                      <a:noFill/>
                    </a:lnB>
                  </a:tcPr>
                </a:tc>
                <a:tc>
                  <a:txBody>
                    <a:bodyPr/>
                    <a:lstStyle/>
                    <a:p>
                      <a:pPr algn="ctr" fontAlgn="t"/>
                      <a:r>
                        <a:rPr lang="en-US" sz="1000" b="1" i="0" u="none" strike="noStrike">
                          <a:latin typeface="Verdana" pitchFamily="34" charset="0"/>
                        </a:rPr>
                        <a:t> x </a:t>
                      </a:r>
                    </a:p>
                  </a:txBody>
                  <a:tcPr marL="0" marR="0" marT="0" marB="0">
                    <a:lnL>
                      <a:noFill/>
                    </a:lnL>
                    <a:lnR>
                      <a:noFill/>
                    </a:lnR>
                    <a:lnT>
                      <a:noFill/>
                    </a:lnT>
                    <a:lnB>
                      <a:noFill/>
                    </a:lnB>
                  </a:tcPr>
                </a:tc>
                <a:tc>
                  <a:txBody>
                    <a:bodyPr/>
                    <a:lstStyle/>
                    <a:p>
                      <a:pPr algn="r" fontAlgn="t"/>
                      <a:r>
                        <a:rPr lang="en-US" sz="1000" b="1" i="0" u="none" strike="noStrike">
                          <a:latin typeface="Verdana" pitchFamily="34" charset="0"/>
                        </a:rPr>
                        <a:t>           27.325 </a:t>
                      </a: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r>
                        <a:rPr lang="en-US" sz="1000" b="1" i="0" u="none" strike="noStrike">
                          <a:latin typeface="Verdana" pitchFamily="34" charset="0"/>
                        </a:rPr>
                        <a:t> = </a:t>
                      </a:r>
                    </a:p>
                  </a:txBody>
                  <a:tcPr marL="0" marR="0" marT="0" marB="0">
                    <a:lnL>
                      <a:noFill/>
                    </a:lnL>
                    <a:lnR>
                      <a:noFill/>
                    </a:lnR>
                    <a:lnT>
                      <a:noFill/>
                    </a:lnT>
                    <a:lnB>
                      <a:noFill/>
                    </a:lnB>
                  </a:tcPr>
                </a:tc>
                <a:tc gridSpan="2">
                  <a:txBody>
                    <a:bodyPr/>
                    <a:lstStyle/>
                    <a:p>
                      <a:pPr algn="r" fontAlgn="t"/>
                      <a:r>
                        <a:rPr lang="en-US" sz="1000" b="1" i="0" u="none" strike="noStrike">
                          <a:latin typeface="Verdana" pitchFamily="34" charset="0"/>
                        </a:rPr>
                        <a:t>                         109.300 </a:t>
                      </a:r>
                    </a:p>
                  </a:txBody>
                  <a:tcPr marL="0" marR="0" marT="0" marB="0">
                    <a:lnL>
                      <a:noFill/>
                    </a:lnL>
                    <a:lnR>
                      <a:noFill/>
                    </a:lnR>
                    <a:lnT>
                      <a:noFill/>
                    </a:lnT>
                    <a:lnB>
                      <a:noFill/>
                    </a:lnB>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5">
                  <a:txBody>
                    <a:bodyPr/>
                    <a:lstStyle/>
                    <a:p>
                      <a:pPr algn="l" fontAlgn="t"/>
                      <a:r>
                        <a:rPr lang="en-US" sz="1000" b="1" i="0" u="none" strike="noStrike">
                          <a:latin typeface="Verdana" pitchFamily="34" charset="0"/>
                        </a:rPr>
                        <a:t> PPh Pasal 21 Masa Desember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r" fontAlgn="t"/>
                      <a:r>
                        <a:rPr lang="en-US" sz="1000" b="1" i="0" u="none" strike="noStrike">
                          <a:latin typeface="Verdana" pitchFamily="34" charset="0"/>
                        </a:rPr>
                        <a:t>                           27.325 </a:t>
                      </a:r>
                    </a:p>
                  </a:txBody>
                  <a:tcPr marL="0" marR="0" marT="0" marB="0">
                    <a:lnL>
                      <a:noFill/>
                    </a:lnL>
                    <a:lnR>
                      <a:noFill/>
                    </a:lnR>
                    <a:lnT>
                      <a:noFill/>
                    </a:lnT>
                    <a:lnB>
                      <a:noFill/>
                    </a:lnB>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Psl 21 Kanwil Agama Medan (Agst- Nov)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a:txBody>
                    <a:bodyPr/>
                    <a:lstStyle/>
                    <a:p>
                      <a:pPr algn="r" fontAlgn="t"/>
                      <a:r>
                        <a:rPr lang="en-US" sz="1000" b="1" i="0" u="none" strike="noStrike">
                          <a:latin typeface="Verdana" pitchFamily="34" charset="0"/>
                        </a:rPr>
                        <a:t>        </a:t>
                      </a:r>
                      <a:r>
                        <a:rPr lang="en-US" sz="1000" b="1" i="0" u="none" strike="noStrike" smtClean="0">
                          <a:latin typeface="Verdana" pitchFamily="34" charset="0"/>
                        </a:rPr>
                        <a:t>4 </a:t>
                      </a:r>
                      <a:endParaRPr lang="en-US" sz="1000" b="1" i="0" u="none" strike="noStrike">
                        <a:latin typeface="Verdana" pitchFamily="34" charset="0"/>
                      </a:endParaRPr>
                    </a:p>
                  </a:txBody>
                  <a:tcPr marL="0" marR="0" marT="0" marB="0">
                    <a:lnL>
                      <a:noFill/>
                    </a:lnL>
                    <a:lnR>
                      <a:noFill/>
                    </a:lnR>
                    <a:lnT>
                      <a:noFill/>
                    </a:lnT>
                    <a:lnB>
                      <a:noFill/>
                    </a:lnB>
                  </a:tcPr>
                </a:tc>
                <a:tc>
                  <a:txBody>
                    <a:bodyPr/>
                    <a:lstStyle/>
                    <a:p>
                      <a:pPr algn="ctr" fontAlgn="t"/>
                      <a:r>
                        <a:rPr lang="en-US" sz="1000" b="1" i="0" u="none" strike="noStrike">
                          <a:latin typeface="Verdana" pitchFamily="34" charset="0"/>
                        </a:rPr>
                        <a:t> x </a:t>
                      </a:r>
                    </a:p>
                  </a:txBody>
                  <a:tcPr marL="0" marR="0" marT="0" marB="0">
                    <a:lnL>
                      <a:noFill/>
                    </a:lnL>
                    <a:lnR>
                      <a:noFill/>
                    </a:lnR>
                    <a:lnT>
                      <a:noFill/>
                    </a:lnT>
                    <a:lnB>
                      <a:noFill/>
                    </a:lnB>
                  </a:tcPr>
                </a:tc>
                <a:tc>
                  <a:txBody>
                    <a:bodyPr/>
                    <a:lstStyle/>
                    <a:p>
                      <a:pPr algn="l" fontAlgn="t"/>
                      <a:r>
                        <a:rPr lang="en-US" sz="1000" b="1" i="0" u="none" strike="noStrike">
                          <a:latin typeface="Verdana" pitchFamily="34" charset="0"/>
                        </a:rPr>
                        <a:t>         142.500 </a:t>
                      </a:r>
                    </a:p>
                  </a:txBody>
                  <a:tcPr marL="0" marR="0" marT="0" marB="0">
                    <a:lnL>
                      <a:noFill/>
                    </a:lnL>
                    <a:lnR>
                      <a:noFill/>
                    </a:lnR>
                    <a:lnT>
                      <a:noFill/>
                    </a:lnT>
                    <a:lnB>
                      <a:noFill/>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c>
                  <a:txBody>
                    <a:bodyPr/>
                    <a:lstStyle/>
                    <a:p>
                      <a:pPr algn="l" fontAlgn="t"/>
                      <a:r>
                        <a:rPr lang="en-US" sz="1000" b="1" i="0" u="none" strike="noStrike">
                          <a:latin typeface="Verdana" pitchFamily="34" charset="0"/>
                        </a:rPr>
                        <a:t> = </a:t>
                      </a:r>
                    </a:p>
                  </a:txBody>
                  <a:tcPr marL="0" marR="0" marT="0" marB="0">
                    <a:lnL>
                      <a:noFill/>
                    </a:lnL>
                    <a:lnR>
                      <a:noFill/>
                    </a:lnR>
                    <a:lnT>
                      <a:noFill/>
                    </a:lnT>
                    <a:lnB>
                      <a:noFill/>
                    </a:lnB>
                  </a:tcPr>
                </a:tc>
                <a:tc gridSpan="2">
                  <a:txBody>
                    <a:bodyPr/>
                    <a:lstStyle/>
                    <a:p>
                      <a:pPr algn="r" fontAlgn="t"/>
                      <a:r>
                        <a:rPr lang="en-US" sz="1000" b="1" i="0" u="none" strike="noStrike">
                          <a:latin typeface="Verdana" pitchFamily="34" charset="0"/>
                        </a:rPr>
                        <a:t>                         570.000 </a:t>
                      </a:r>
                    </a:p>
                  </a:txBody>
                  <a:tcPr marL="0" marR="0" marT="0" marB="0">
                    <a:lnL>
                      <a:noFill/>
                    </a:lnL>
                    <a:lnR>
                      <a:noFill/>
                    </a:lnR>
                    <a:lnT>
                      <a:noFill/>
                    </a:lnT>
                    <a:lnB>
                      <a:noFill/>
                    </a:lnB>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1.077.450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1" i="0" u="none" strike="noStrike">
                        <a:latin typeface="Verdana" pitchFamily="34" charset="0"/>
                      </a:endParaRPr>
                    </a:p>
                  </a:txBody>
                  <a:tcPr marL="0" marR="0" marT="0" marB="0">
                    <a:lnL>
                      <a:noFill/>
                    </a:lnL>
                    <a:lnR>
                      <a:noFill/>
                    </a:lnR>
                    <a:lnT>
                      <a:noFill/>
                    </a:lnT>
                    <a:lnB>
                      <a:noFill/>
                    </a:lnB>
                  </a:tcPr>
                </a:tc>
              </a:tr>
              <a:tr h="163730">
                <a:tc>
                  <a:txBody>
                    <a:bodyPr/>
                    <a:lstStyle/>
                    <a:p>
                      <a:pPr algn="l" fontAlgn="b"/>
                      <a:endParaRPr lang="en-US" sz="1000" b="0" i="0" u="none" strike="noStrike">
                        <a:latin typeface="Verdana" pitchFamily="34" charset="0"/>
                      </a:endParaRPr>
                    </a:p>
                  </a:txBody>
                  <a:tcPr marL="0" marR="0" marT="0" marB="0" anchor="b">
                    <a:lnL>
                      <a:noFill/>
                    </a:lnL>
                    <a:lnR>
                      <a:noFill/>
                    </a:lnR>
                    <a:lnT>
                      <a:noFill/>
                    </a:lnT>
                    <a:lnB>
                      <a:noFill/>
                    </a:lnB>
                  </a:tcPr>
                </a:tc>
                <a:tc gridSpan="7">
                  <a:txBody>
                    <a:bodyPr/>
                    <a:lstStyle/>
                    <a:p>
                      <a:pPr algn="l" fontAlgn="t"/>
                      <a:r>
                        <a:rPr lang="en-US" sz="1000" b="1" i="0" u="none" strike="noStrike">
                          <a:latin typeface="Verdana" pitchFamily="34" charset="0"/>
                        </a:rPr>
                        <a:t> PPh Pasal 21 Desember Kanwil Agama Medan </a:t>
                      </a:r>
                    </a:p>
                  </a:txBody>
                  <a:tcPr marL="0" marR="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endParaRPr lang="en-US" sz="1000" b="0" i="0" u="none" strike="noStrike">
                        <a:latin typeface="Verdana" pitchFamily="34" charset="0"/>
                      </a:endParaRPr>
                    </a:p>
                  </a:txBody>
                  <a:tcPr marL="0" marR="0" marT="0" marB="0">
                    <a:lnL>
                      <a:noFill/>
                    </a:lnL>
                    <a:lnR>
                      <a:noFill/>
                    </a:lnR>
                    <a:lnT>
                      <a:noFill/>
                    </a:lnT>
                    <a:lnB>
                      <a:noFill/>
                    </a:lnB>
                  </a:tcPr>
                </a:tc>
                <a:tc>
                  <a:txBody>
                    <a:bodyPr/>
                    <a:lstStyle/>
                    <a:p>
                      <a:pPr algn="r" fontAlgn="b"/>
                      <a:r>
                        <a:rPr lang="en-US" sz="1000" b="0" i="0" u="none" strike="noStrike">
                          <a:latin typeface="Verdana" pitchFamily="34" charset="0"/>
                        </a:rPr>
                        <a:t>             142.500 </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endParaRPr lang="en-US" sz="1000" b="1" i="0" u="none" strike="noStrike" dirty="0">
                        <a:latin typeface="Verdana" pitchFamily="34" charset="0"/>
                      </a:endParaRPr>
                    </a:p>
                  </a:txBody>
                  <a:tcPr marL="0" marR="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600200" y="457200"/>
            <a:ext cx="6019800" cy="9144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Pemberi </a:t>
            </a:r>
            <a:r>
              <a:rPr lang="en-US" sz="2400" dirty="0" smtClean="0">
                <a:solidFill>
                  <a:schemeClr val="tx1"/>
                </a:solidFill>
              </a:rPr>
              <a:t>K</a:t>
            </a:r>
            <a:r>
              <a:rPr lang="id-ID" sz="2400" dirty="0" smtClean="0">
                <a:solidFill>
                  <a:schemeClr val="tx1"/>
                </a:solidFill>
              </a:rPr>
              <a:t>erja </a:t>
            </a:r>
            <a:r>
              <a:rPr lang="en-US" sz="2400" dirty="0" smtClean="0">
                <a:solidFill>
                  <a:schemeClr val="tx1"/>
                </a:solidFill>
              </a:rPr>
              <a:t>B</a:t>
            </a:r>
            <a:r>
              <a:rPr lang="id-ID" sz="2400" dirty="0" smtClean="0">
                <a:solidFill>
                  <a:schemeClr val="tx1"/>
                </a:solidFill>
              </a:rPr>
              <a:t>ukan </a:t>
            </a:r>
            <a:r>
              <a:rPr lang="en-US" sz="2400" dirty="0" smtClean="0">
                <a:solidFill>
                  <a:schemeClr val="tx1"/>
                </a:solidFill>
              </a:rPr>
              <a:t>P</a:t>
            </a:r>
            <a:r>
              <a:rPr lang="id-ID" sz="2400" dirty="0" smtClean="0">
                <a:solidFill>
                  <a:schemeClr val="tx1"/>
                </a:solidFill>
              </a:rPr>
              <a:t>emotong</a:t>
            </a:r>
          </a:p>
          <a:p>
            <a:pPr algn="ctr"/>
            <a:r>
              <a:rPr lang="id-ID" sz="2400" dirty="0" smtClean="0">
                <a:solidFill>
                  <a:schemeClr val="tx1"/>
                </a:solidFill>
              </a:rPr>
              <a:t>PPh Pasal 21/26</a:t>
            </a:r>
            <a:endParaRPr lang="id-ID" sz="2400" dirty="0">
              <a:solidFill>
                <a:schemeClr val="tx1"/>
              </a:solidFill>
            </a:endParaRPr>
          </a:p>
        </p:txBody>
      </p:sp>
      <p:sp>
        <p:nvSpPr>
          <p:cNvPr id="8" name="Rounded Rectangle 7"/>
          <p:cNvSpPr/>
          <p:nvPr/>
        </p:nvSpPr>
        <p:spPr>
          <a:xfrm>
            <a:off x="1066800" y="1676400"/>
            <a:ext cx="7086600" cy="3962400"/>
          </a:xfrm>
          <a:prstGeom prst="roundRect">
            <a:avLst/>
          </a:prstGeom>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p:txBody>
      </p:sp>
      <p:sp>
        <p:nvSpPr>
          <p:cNvPr id="9" name="Content Placeholder 2"/>
          <p:cNvSpPr>
            <a:spLocks noGrp="1"/>
          </p:cNvSpPr>
          <p:nvPr>
            <p:ph idx="1"/>
          </p:nvPr>
        </p:nvSpPr>
        <p:spPr>
          <a:xfrm>
            <a:off x="1219200" y="1981200"/>
            <a:ext cx="6858000" cy="3276600"/>
          </a:xfrm>
        </p:spPr>
        <p:txBody>
          <a:bodyPr/>
          <a:lstStyle/>
          <a:p>
            <a:pPr algn="just"/>
            <a:r>
              <a:rPr lang="en-US" sz="2000" dirty="0" smtClean="0">
                <a:latin typeface="Arial" pitchFamily="34" charset="0"/>
                <a:cs typeface="Arial" pitchFamily="34" charset="0"/>
              </a:rPr>
              <a:t>Kantor </a:t>
            </a:r>
            <a:r>
              <a:rPr lang="en-US" sz="2000" dirty="0" err="1" smtClean="0">
                <a:latin typeface="Arial" pitchFamily="34" charset="0"/>
                <a:cs typeface="Arial" pitchFamily="34" charset="0"/>
              </a:rPr>
              <a:t>perwakilan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negara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asing</a:t>
            </a:r>
            <a:endParaRPr lang="en-US" sz="2000" dirty="0" smtClean="0">
              <a:latin typeface="Arial" pitchFamily="34" charset="0"/>
              <a:cs typeface="Arial" pitchFamily="34" charset="0"/>
            </a:endParaRPr>
          </a:p>
          <a:p>
            <a:pPr algn="just"/>
            <a:r>
              <a:rPr lang="en-US" sz="2000" dirty="0" err="1" smtClean="0">
                <a:latin typeface="Arial" pitchFamily="34" charset="0"/>
                <a:cs typeface="Arial" pitchFamily="34" charset="0"/>
              </a:rPr>
              <a:t>Organisasi-organisasi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internasional</a:t>
            </a:r>
            <a:r>
              <a:rPr lang="en-US" sz="2000" dirty="0" smtClean="0">
                <a:latin typeface="Arial" pitchFamily="34" charset="0"/>
                <a:cs typeface="Arial" pitchFamily="34" charset="0"/>
              </a:rPr>
              <a:t> yang </a:t>
            </a:r>
            <a:r>
              <a:rPr lang="en-US" sz="2000" dirty="0" err="1" smtClean="0">
                <a:latin typeface="Arial" pitchFamily="34" charset="0"/>
                <a:cs typeface="Arial" pitchFamily="34" charset="0"/>
              </a:rPr>
              <a:t>ditetapkan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Menteri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Keuangan</a:t>
            </a:r>
            <a:endParaRPr lang="en-US" sz="2000" dirty="0" smtClean="0">
              <a:latin typeface="Arial" pitchFamily="34" charset="0"/>
              <a:cs typeface="Arial" pitchFamily="34" charset="0"/>
            </a:endParaRPr>
          </a:p>
          <a:p>
            <a:pPr algn="just"/>
            <a:r>
              <a:rPr lang="en-US" sz="2000" dirty="0" err="1" smtClean="0">
                <a:latin typeface="Arial" pitchFamily="34" charset="0"/>
                <a:cs typeface="Arial" pitchFamily="34" charset="0"/>
              </a:rPr>
              <a:t>Pemberi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kerja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orang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pribadi</a:t>
            </a:r>
            <a:r>
              <a:rPr lang="en-US" sz="2000" dirty="0" smtClean="0">
                <a:latin typeface="Arial" pitchFamily="34" charset="0"/>
                <a:cs typeface="Arial" pitchFamily="34" charset="0"/>
              </a:rPr>
              <a:t> yang </a:t>
            </a:r>
            <a:r>
              <a:rPr lang="en-US" sz="2000" dirty="0" err="1" smtClean="0">
                <a:latin typeface="Arial" pitchFamily="34" charset="0"/>
                <a:cs typeface="Arial" pitchFamily="34" charset="0"/>
              </a:rPr>
              <a:t>tidak</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melakukan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kegiatan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usaha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atau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pekerjaan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bebas</a:t>
            </a:r>
            <a:r>
              <a:rPr lang="en-US" sz="2000" dirty="0" smtClean="0">
                <a:latin typeface="Arial" pitchFamily="34" charset="0"/>
                <a:cs typeface="Arial" pitchFamily="34" charset="0"/>
              </a:rPr>
              <a:t> yang </a:t>
            </a:r>
            <a:r>
              <a:rPr lang="en-US" sz="2000" dirty="0" err="1" smtClean="0">
                <a:latin typeface="Arial" pitchFamily="34" charset="0"/>
                <a:cs typeface="Arial" pitchFamily="34" charset="0"/>
              </a:rPr>
              <a:t>semata-mata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memperkerjakan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orang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pribadi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untuk</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melakukan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pekerjaan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rumah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tangga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atau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pekerjaan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bukan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dalam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rangka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melakukan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kegiatan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usaha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atau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pekerjaan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bebas</a:t>
            </a:r>
            <a:endParaRPr lang="en-US" sz="2000" dirty="0" smtClean="0">
              <a:latin typeface="Arial" pitchFamily="34" charset="0"/>
              <a:cs typeface="Arial" pitchFamily="34" charset="0"/>
            </a:endParaRPr>
          </a:p>
          <a:p>
            <a:pPr>
              <a:buNone/>
            </a:pPr>
            <a:endParaRPr lang="id-ID"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gradFill>
            <a:gsLst>
              <a:gs pos="0">
                <a:srgbClr val="CCCCFF"/>
              </a:gs>
              <a:gs pos="17999">
                <a:srgbClr val="99CCFF"/>
              </a:gs>
              <a:gs pos="36000">
                <a:srgbClr val="9966FF"/>
              </a:gs>
              <a:gs pos="61000">
                <a:srgbClr val="CC99FF"/>
              </a:gs>
              <a:gs pos="82001">
                <a:srgbClr val="99CCFF"/>
              </a:gs>
              <a:gs pos="100000">
                <a:srgbClr val="CCCCFF"/>
              </a:gs>
            </a:gsLst>
            <a:lin ang="5400000" scaled="0"/>
          </a:gradFill>
        </p:spPr>
        <p:txBody>
          <a:bodyPr/>
          <a:lstStyle/>
          <a:p>
            <a:r>
              <a:rPr lang="id-ID" sz="2800" dirty="0" smtClean="0"/>
              <a:t>Pelaporan SPT PPh Orang Pribadi Tahun Pajak 2012</a:t>
            </a:r>
          </a:p>
        </p:txBody>
      </p:sp>
      <p:sp>
        <p:nvSpPr>
          <p:cNvPr id="3" name="Content Placeholder 2"/>
          <p:cNvSpPr>
            <a:spLocks noGrp="1"/>
          </p:cNvSpPr>
          <p:nvPr>
            <p:ph idx="1"/>
          </p:nvPr>
        </p:nvSpPr>
        <p:spPr>
          <a:xfrm>
            <a:off x="457200" y="2057400"/>
            <a:ext cx="8229600" cy="4525963"/>
          </a:xfrm>
        </p:spPr>
        <p:txBody>
          <a:bodyPr/>
          <a:lstStyle/>
          <a:p>
            <a:pPr marL="269875" indent="-269875" algn="just">
              <a:buFont typeface="Wingdings" pitchFamily="2" charset="2"/>
              <a:buChar char="q"/>
              <a:defRPr/>
            </a:pPr>
            <a:r>
              <a:rPr lang="id-ID" dirty="0" smtClean="0"/>
              <a:t> Batas waktu penyampaian 31 Maret 2013</a:t>
            </a:r>
          </a:p>
          <a:p>
            <a:pPr marL="355600" indent="-355600" algn="just">
              <a:buFont typeface="Wingdings" pitchFamily="2" charset="2"/>
              <a:buChar char="q"/>
              <a:defRPr/>
            </a:pPr>
            <a:r>
              <a:rPr lang="id-ID" dirty="0" smtClean="0"/>
              <a:t>Besaran PTKP yang digunakan masih menggunakan   besaran PTKP sesuai UU Nomor 36 Tahun 2008 (PTKP lama)</a:t>
            </a:r>
          </a:p>
          <a:p>
            <a:pPr algn="just">
              <a:buNone/>
              <a:defRPr/>
            </a:pPr>
            <a:endParaRPr lang="id-ID"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218" name="Title 1"/>
          <p:cNvSpPr>
            <a:spLocks noGrp="1"/>
          </p:cNvSpPr>
          <p:nvPr>
            <p:ph type="title"/>
          </p:nvPr>
        </p:nvSpPr>
        <p:spPr>
          <a:xfrm>
            <a:off x="1933575" y="2143125"/>
            <a:ext cx="5638800" cy="1643063"/>
          </a:xfrm>
        </p:spPr>
        <p:txBody>
          <a:bodyPr/>
          <a:lstStyle/>
          <a:p>
            <a:pPr eaLnBrk="1" hangingPunct="1"/>
            <a:r>
              <a:rPr lang="id-ID" sz="6000" dirty="0" smtClean="0"/>
              <a:t>Terima Kasih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600200" y="228600"/>
            <a:ext cx="6019800" cy="9144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Penerima </a:t>
            </a:r>
            <a:r>
              <a:rPr lang="en-US" sz="2400" dirty="0" smtClean="0">
                <a:solidFill>
                  <a:schemeClr val="tx1"/>
                </a:solidFill>
              </a:rPr>
              <a:t>P</a:t>
            </a:r>
            <a:r>
              <a:rPr lang="id-ID" sz="2400" dirty="0" smtClean="0">
                <a:solidFill>
                  <a:schemeClr val="tx1"/>
                </a:solidFill>
              </a:rPr>
              <a:t>enghasilan yang </a:t>
            </a:r>
            <a:r>
              <a:rPr lang="en-US" sz="2400" dirty="0" smtClean="0">
                <a:solidFill>
                  <a:schemeClr val="tx1"/>
                </a:solidFill>
              </a:rPr>
              <a:t>D</a:t>
            </a:r>
            <a:r>
              <a:rPr lang="id-ID" sz="2400" dirty="0" smtClean="0">
                <a:solidFill>
                  <a:schemeClr val="tx1"/>
                </a:solidFill>
              </a:rPr>
              <a:t>ikenakan </a:t>
            </a:r>
          </a:p>
          <a:p>
            <a:pPr algn="ctr"/>
            <a:r>
              <a:rPr lang="id-ID" sz="2400" dirty="0" smtClean="0">
                <a:solidFill>
                  <a:schemeClr val="tx1"/>
                </a:solidFill>
              </a:rPr>
              <a:t>PPh Pasal 21/26</a:t>
            </a:r>
            <a:endParaRPr lang="id-ID" sz="2400" dirty="0">
              <a:solidFill>
                <a:schemeClr val="tx1"/>
              </a:solidFill>
            </a:endParaRPr>
          </a:p>
        </p:txBody>
      </p:sp>
      <p:sp>
        <p:nvSpPr>
          <p:cNvPr id="8" name="Rounded Rectangle 7"/>
          <p:cNvSpPr/>
          <p:nvPr/>
        </p:nvSpPr>
        <p:spPr>
          <a:xfrm>
            <a:off x="990600" y="1371600"/>
            <a:ext cx="7086600" cy="5257800"/>
          </a:xfrm>
          <a:prstGeom prst="roundRect">
            <a:avLst/>
          </a:prstGeom>
          <a:gradFill>
            <a:gsLst>
              <a:gs pos="0">
                <a:schemeClr val="accent6">
                  <a:lumMod val="60000"/>
                  <a:lumOff val="4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p:txBody>
      </p:sp>
      <p:sp>
        <p:nvSpPr>
          <p:cNvPr id="9" name="Content Placeholder 2"/>
          <p:cNvSpPr>
            <a:spLocks noGrp="1"/>
          </p:cNvSpPr>
          <p:nvPr>
            <p:ph idx="1"/>
          </p:nvPr>
        </p:nvSpPr>
        <p:spPr>
          <a:xfrm>
            <a:off x="1219200" y="1676400"/>
            <a:ext cx="6858000" cy="3810000"/>
          </a:xfrm>
        </p:spPr>
        <p:txBody>
          <a:bodyPr/>
          <a:lstStyle/>
          <a:p>
            <a:pPr>
              <a:lnSpc>
                <a:spcPct val="80000"/>
              </a:lnSpc>
              <a:spcBef>
                <a:spcPts val="0"/>
              </a:spcBef>
              <a:spcAft>
                <a:spcPts val="900"/>
              </a:spcAft>
            </a:pPr>
            <a:r>
              <a:rPr lang="id-ID" sz="2000" dirty="0" smtClean="0">
                <a:latin typeface="Arial" pitchFamily="34" charset="0"/>
                <a:cs typeface="Arial" pitchFamily="34" charset="0"/>
              </a:rPr>
              <a:t>p</a:t>
            </a:r>
            <a:r>
              <a:rPr lang="en-US" sz="2000" dirty="0" err="1" smtClean="0">
                <a:latin typeface="Arial" pitchFamily="34" charset="0"/>
                <a:cs typeface="Arial" pitchFamily="34" charset="0"/>
              </a:rPr>
              <a:t>egawai</a:t>
            </a:r>
            <a:r>
              <a:rPr lang="id-ID" sz="2000" dirty="0" smtClean="0">
                <a:latin typeface="Arial" pitchFamily="34" charset="0"/>
                <a:cs typeface="Arial" pitchFamily="34" charset="0"/>
              </a:rPr>
              <a:t>;</a:t>
            </a:r>
          </a:p>
          <a:p>
            <a:pPr>
              <a:lnSpc>
                <a:spcPct val="80000"/>
              </a:lnSpc>
              <a:spcBef>
                <a:spcPts val="0"/>
              </a:spcBef>
              <a:spcAft>
                <a:spcPts val="900"/>
              </a:spcAft>
            </a:pPr>
            <a:r>
              <a:rPr lang="id-ID" sz="2000" dirty="0" smtClean="0">
                <a:latin typeface="Arial" pitchFamily="34" charset="0"/>
                <a:cs typeface="Arial" pitchFamily="34" charset="0"/>
              </a:rPr>
              <a:t>p</a:t>
            </a:r>
            <a:r>
              <a:rPr lang="en-US" sz="2000" dirty="0" err="1" smtClean="0">
                <a:latin typeface="Arial" pitchFamily="34" charset="0"/>
                <a:cs typeface="Arial" pitchFamily="34" charset="0"/>
              </a:rPr>
              <a:t>enerima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uang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pesangon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pensiun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atau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uang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manfaat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pensiun</a:t>
            </a:r>
            <a:r>
              <a:rPr lang="en-US" sz="2000" dirty="0" smtClean="0">
                <a:latin typeface="Arial" pitchFamily="34" charset="0"/>
                <a:cs typeface="Arial" pitchFamily="34" charset="0"/>
              </a:rPr>
              <a:t>, THT, JHT, </a:t>
            </a:r>
            <a:r>
              <a:rPr lang="en-US" sz="2000" dirty="0" err="1" smtClean="0">
                <a:latin typeface="Arial" pitchFamily="34" charset="0"/>
                <a:cs typeface="Arial" pitchFamily="34" charset="0"/>
              </a:rPr>
              <a:t>termasuk</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ahli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warisnya</a:t>
            </a:r>
            <a:r>
              <a:rPr lang="id-ID" sz="2000" dirty="0" smtClean="0">
                <a:latin typeface="Arial" pitchFamily="34" charset="0"/>
                <a:cs typeface="Arial" pitchFamily="34" charset="0"/>
              </a:rPr>
              <a:t>;</a:t>
            </a:r>
            <a:endParaRPr lang="en-US" sz="2000" dirty="0" smtClean="0">
              <a:latin typeface="Arial" pitchFamily="34" charset="0"/>
              <a:cs typeface="Arial" pitchFamily="34" charset="0"/>
            </a:endParaRPr>
          </a:p>
          <a:p>
            <a:pPr>
              <a:lnSpc>
                <a:spcPct val="80000"/>
              </a:lnSpc>
              <a:spcBef>
                <a:spcPts val="0"/>
              </a:spcBef>
              <a:spcAft>
                <a:spcPts val="900"/>
              </a:spcAft>
            </a:pPr>
            <a:r>
              <a:rPr lang="id-ID" sz="2000" dirty="0" smtClean="0">
                <a:latin typeface="Arial" pitchFamily="34" charset="0"/>
                <a:cs typeface="Arial" pitchFamily="34" charset="0"/>
              </a:rPr>
              <a:t>b</a:t>
            </a:r>
            <a:r>
              <a:rPr lang="en-US" sz="2000" dirty="0" err="1" smtClean="0">
                <a:latin typeface="Arial" pitchFamily="34" charset="0"/>
                <a:cs typeface="Arial" pitchFamily="34" charset="0"/>
              </a:rPr>
              <a:t>ukan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pegawai</a:t>
            </a:r>
            <a:r>
              <a:rPr lang="id-ID" sz="2000" dirty="0" smtClean="0">
                <a:latin typeface="Arial" pitchFamily="34" charset="0"/>
                <a:cs typeface="Arial" pitchFamily="34" charset="0"/>
              </a:rPr>
              <a:t>;</a:t>
            </a:r>
            <a:r>
              <a:rPr lang="en-US" sz="2000" dirty="0" smtClean="0">
                <a:latin typeface="Arial" pitchFamily="34" charset="0"/>
                <a:cs typeface="Arial" pitchFamily="34" charset="0"/>
              </a:rPr>
              <a:t> </a:t>
            </a:r>
            <a:endParaRPr lang="id-ID" sz="2000" dirty="0" smtClean="0">
              <a:latin typeface="Arial" pitchFamily="34" charset="0"/>
              <a:cs typeface="Arial" pitchFamily="34" charset="0"/>
            </a:endParaRPr>
          </a:p>
          <a:p>
            <a:pPr>
              <a:spcBef>
                <a:spcPts val="0"/>
              </a:spcBef>
              <a:spcAft>
                <a:spcPts val="900"/>
              </a:spcAft>
            </a:pPr>
            <a:r>
              <a:rPr lang="id-ID" sz="2000" dirty="0" smtClean="0">
                <a:solidFill>
                  <a:srgbClr val="000000"/>
                </a:solidFill>
                <a:latin typeface="Arial" pitchFamily="34" charset="0"/>
                <a:cs typeface="Arial" pitchFamily="34" charset="0"/>
              </a:rPr>
              <a:t>anggota dewan komisaris/pengawas yang tidak merangkap sebagai pegawai;</a:t>
            </a:r>
          </a:p>
          <a:p>
            <a:pPr>
              <a:spcBef>
                <a:spcPts val="0"/>
              </a:spcBef>
              <a:spcAft>
                <a:spcPts val="900"/>
              </a:spcAft>
            </a:pPr>
            <a:r>
              <a:rPr lang="id-ID" sz="2000" dirty="0" smtClean="0">
                <a:solidFill>
                  <a:srgbClr val="000000"/>
                </a:solidFill>
                <a:latin typeface="Arial" pitchFamily="34" charset="0"/>
                <a:cs typeface="Arial" pitchFamily="34" charset="0"/>
              </a:rPr>
              <a:t>mantan pegawai;</a:t>
            </a:r>
            <a:endParaRPr lang="en-US" sz="2000" dirty="0" smtClean="0">
              <a:latin typeface="Arial" pitchFamily="34" charset="0"/>
              <a:cs typeface="Arial" pitchFamily="34" charset="0"/>
            </a:endParaRPr>
          </a:p>
          <a:p>
            <a:pPr>
              <a:lnSpc>
                <a:spcPct val="80000"/>
              </a:lnSpc>
              <a:spcBef>
                <a:spcPts val="0"/>
              </a:spcBef>
              <a:spcAft>
                <a:spcPts val="300"/>
              </a:spcAft>
            </a:pPr>
            <a:r>
              <a:rPr lang="id-ID" sz="2000" dirty="0" smtClean="0">
                <a:latin typeface="Arial" pitchFamily="34" charset="0"/>
                <a:cs typeface="Arial" pitchFamily="34" charset="0"/>
              </a:rPr>
              <a:t>p</a:t>
            </a:r>
            <a:r>
              <a:rPr lang="en-US" sz="2000" dirty="0" err="1" smtClean="0">
                <a:latin typeface="Arial" pitchFamily="34" charset="0"/>
                <a:cs typeface="Arial" pitchFamily="34" charset="0"/>
              </a:rPr>
              <a:t>eserta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kegiatan</a:t>
            </a:r>
            <a:r>
              <a:rPr lang="id-ID" sz="2000" dirty="0" smtClean="0">
                <a:latin typeface="Arial" pitchFamily="34" charset="0"/>
                <a:cs typeface="Arial" pitchFamily="34" charset="0"/>
              </a:rPr>
              <a:t>:</a:t>
            </a:r>
            <a:endParaRPr lang="en-US" sz="2000" dirty="0" smtClean="0">
              <a:latin typeface="Arial" pitchFamily="34" charset="0"/>
              <a:cs typeface="Arial" pitchFamily="34" charset="0"/>
            </a:endParaRPr>
          </a:p>
          <a:p>
            <a:pPr lvl="1">
              <a:lnSpc>
                <a:spcPct val="80000"/>
              </a:lnSpc>
              <a:spcBef>
                <a:spcPts val="600"/>
              </a:spcBef>
              <a:spcAft>
                <a:spcPts val="300"/>
              </a:spcAft>
            </a:pPr>
            <a:r>
              <a:rPr lang="en-US" sz="2000" dirty="0" err="1" smtClean="0">
                <a:latin typeface="Arial" pitchFamily="34" charset="0"/>
                <a:cs typeface="Arial" pitchFamily="34" charset="0"/>
              </a:rPr>
              <a:t>Peserta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perlombaan</a:t>
            </a:r>
            <a:endParaRPr lang="en-US" sz="2000" dirty="0" smtClean="0">
              <a:latin typeface="Arial" pitchFamily="34" charset="0"/>
              <a:cs typeface="Arial" pitchFamily="34" charset="0"/>
            </a:endParaRPr>
          </a:p>
          <a:p>
            <a:pPr lvl="1">
              <a:lnSpc>
                <a:spcPct val="80000"/>
              </a:lnSpc>
              <a:spcBef>
                <a:spcPts val="600"/>
              </a:spcBef>
              <a:spcAft>
                <a:spcPts val="300"/>
              </a:spcAft>
            </a:pPr>
            <a:r>
              <a:rPr lang="en-US" sz="2000" dirty="0" err="1" smtClean="0">
                <a:latin typeface="Arial" pitchFamily="34" charset="0"/>
                <a:cs typeface="Arial" pitchFamily="34" charset="0"/>
              </a:rPr>
              <a:t>Peserta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rapat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konferensi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sidang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pertemuan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kunjungan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kerja</a:t>
            </a:r>
            <a:endParaRPr lang="en-US" sz="2000" dirty="0" smtClean="0">
              <a:latin typeface="Arial" pitchFamily="34" charset="0"/>
              <a:cs typeface="Arial" pitchFamily="34" charset="0"/>
            </a:endParaRPr>
          </a:p>
          <a:p>
            <a:pPr lvl="1">
              <a:lnSpc>
                <a:spcPct val="80000"/>
              </a:lnSpc>
              <a:spcBef>
                <a:spcPts val="600"/>
              </a:spcBef>
              <a:spcAft>
                <a:spcPts val="300"/>
              </a:spcAft>
            </a:pPr>
            <a:r>
              <a:rPr lang="en-US" sz="2000" dirty="0" err="1" smtClean="0">
                <a:latin typeface="Arial" pitchFamily="34" charset="0"/>
                <a:cs typeface="Arial" pitchFamily="34" charset="0"/>
              </a:rPr>
              <a:t>Peserta</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anggota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kepanitiaan</a:t>
            </a:r>
            <a:endParaRPr lang="en-US" sz="2000" dirty="0" smtClean="0">
              <a:latin typeface="Arial" pitchFamily="34" charset="0"/>
              <a:cs typeface="Arial" pitchFamily="34" charset="0"/>
            </a:endParaRPr>
          </a:p>
          <a:p>
            <a:pPr lvl="1">
              <a:lnSpc>
                <a:spcPct val="80000"/>
              </a:lnSpc>
              <a:spcBef>
                <a:spcPts val="600"/>
              </a:spcBef>
              <a:spcAft>
                <a:spcPts val="300"/>
              </a:spcAft>
            </a:pPr>
            <a:r>
              <a:rPr lang="en-US" sz="2000" dirty="0" err="1" smtClean="0">
                <a:latin typeface="Arial" pitchFamily="34" charset="0"/>
                <a:cs typeface="Arial" pitchFamily="34" charset="0"/>
              </a:rPr>
              <a:t>Peserta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pendidikan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pelatihan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magang</a:t>
            </a:r>
            <a:endParaRPr lang="en-US" sz="2000" dirty="0" smtClean="0">
              <a:latin typeface="Arial" pitchFamily="34" charset="0"/>
              <a:cs typeface="Arial" pitchFamily="34" charset="0"/>
            </a:endParaRPr>
          </a:p>
          <a:p>
            <a:pPr lvl="1">
              <a:lnSpc>
                <a:spcPct val="80000"/>
              </a:lnSpc>
              <a:spcBef>
                <a:spcPts val="600"/>
              </a:spcBef>
              <a:spcAft>
                <a:spcPts val="300"/>
              </a:spcAft>
            </a:pPr>
            <a:r>
              <a:rPr lang="en-US" sz="2000" dirty="0" err="1" smtClean="0">
                <a:latin typeface="Arial" pitchFamily="34" charset="0"/>
                <a:cs typeface="Arial" pitchFamily="34" charset="0"/>
              </a:rPr>
              <a:t>Peserta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kegiatan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lainnya</a:t>
            </a:r>
            <a:endParaRPr lang="en-US" sz="2000" dirty="0" smtClean="0">
              <a:latin typeface="Arial" pitchFamily="34" charset="0"/>
              <a:cs typeface="Arial" pitchFamily="34" charset="0"/>
            </a:endParaRPr>
          </a:p>
          <a:p>
            <a:pPr>
              <a:buNone/>
            </a:pPr>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619250" y="152400"/>
            <a:ext cx="6019800" cy="685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Penghasilan yang </a:t>
            </a:r>
            <a:r>
              <a:rPr lang="en-US" sz="2400" dirty="0" smtClean="0">
                <a:solidFill>
                  <a:schemeClr val="tx1"/>
                </a:solidFill>
              </a:rPr>
              <a:t>D</a:t>
            </a:r>
            <a:r>
              <a:rPr lang="id-ID" sz="2400" dirty="0" smtClean="0">
                <a:solidFill>
                  <a:schemeClr val="tx1"/>
                </a:solidFill>
              </a:rPr>
              <a:t>ikenakan PPh Pasal 21/26</a:t>
            </a:r>
            <a:endParaRPr lang="id-ID" sz="2400" dirty="0">
              <a:solidFill>
                <a:schemeClr val="tx1"/>
              </a:solidFill>
            </a:endParaRPr>
          </a:p>
        </p:txBody>
      </p:sp>
      <p:sp>
        <p:nvSpPr>
          <p:cNvPr id="8" name="Rounded Rectangle 7"/>
          <p:cNvSpPr/>
          <p:nvPr/>
        </p:nvSpPr>
        <p:spPr>
          <a:xfrm>
            <a:off x="914400" y="1066800"/>
            <a:ext cx="7391400" cy="3810000"/>
          </a:xfrm>
          <a:prstGeom prst="roundRect">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p:txBody>
      </p:sp>
      <p:sp>
        <p:nvSpPr>
          <p:cNvPr id="9" name="Content Placeholder 2"/>
          <p:cNvSpPr>
            <a:spLocks noGrp="1"/>
          </p:cNvSpPr>
          <p:nvPr>
            <p:ph idx="1"/>
          </p:nvPr>
        </p:nvSpPr>
        <p:spPr>
          <a:xfrm>
            <a:off x="1219200" y="1143000"/>
            <a:ext cx="6858000" cy="3640015"/>
          </a:xfrm>
        </p:spPr>
        <p:txBody>
          <a:bodyPr/>
          <a:lstStyle/>
          <a:p>
            <a:pPr algn="just">
              <a:lnSpc>
                <a:spcPct val="80000"/>
              </a:lnSpc>
            </a:pPr>
            <a:r>
              <a:rPr lang="id-ID" sz="2000" dirty="0" err="1" smtClean="0">
                <a:cs typeface="Tahoma" pitchFamily="34" charset="0"/>
              </a:rPr>
              <a:t>p</a:t>
            </a:r>
            <a:r>
              <a:rPr lang="en-US" sz="2000" dirty="0" err="1" smtClean="0">
                <a:cs typeface="Tahoma" pitchFamily="34" charset="0"/>
              </a:rPr>
              <a:t>enghasilan</a:t>
            </a:r>
            <a:r>
              <a:rPr lang="en-US" sz="2000" dirty="0" smtClean="0">
                <a:cs typeface="Tahoma" pitchFamily="34" charset="0"/>
              </a:rPr>
              <a:t> </a:t>
            </a:r>
            <a:r>
              <a:rPr lang="id-ID" sz="2000" dirty="0" err="1" smtClean="0">
                <a:cs typeface="Tahoma" pitchFamily="34" charset="0"/>
              </a:rPr>
              <a:t>p</a:t>
            </a:r>
            <a:r>
              <a:rPr lang="en-US" sz="2000" dirty="0" err="1" smtClean="0">
                <a:cs typeface="Tahoma" pitchFamily="34" charset="0"/>
              </a:rPr>
              <a:t>egawai</a:t>
            </a:r>
            <a:r>
              <a:rPr lang="en-US" sz="2000" dirty="0" smtClean="0">
                <a:cs typeface="Tahoma" pitchFamily="34" charset="0"/>
              </a:rPr>
              <a:t> </a:t>
            </a:r>
            <a:r>
              <a:rPr lang="id-ID" sz="2000" dirty="0" err="1" smtClean="0">
                <a:cs typeface="Tahoma" pitchFamily="34" charset="0"/>
              </a:rPr>
              <a:t>t</a:t>
            </a:r>
            <a:r>
              <a:rPr lang="en-US" sz="2000" dirty="0" err="1" smtClean="0">
                <a:cs typeface="Tahoma" pitchFamily="34" charset="0"/>
              </a:rPr>
              <a:t>etap</a:t>
            </a:r>
            <a:r>
              <a:rPr lang="en-US" sz="2000" dirty="0" smtClean="0">
                <a:cs typeface="Tahoma" pitchFamily="34" charset="0"/>
              </a:rPr>
              <a:t> </a:t>
            </a:r>
            <a:r>
              <a:rPr lang="en-US" sz="2000" dirty="0" err="1" smtClean="0">
                <a:cs typeface="Tahoma" pitchFamily="34" charset="0"/>
              </a:rPr>
              <a:t>baik</a:t>
            </a:r>
            <a:r>
              <a:rPr lang="en-US" sz="2000" dirty="0" smtClean="0">
                <a:cs typeface="Tahoma" pitchFamily="34" charset="0"/>
              </a:rPr>
              <a:t> </a:t>
            </a:r>
            <a:r>
              <a:rPr lang="en-US" sz="2000" dirty="0" err="1" smtClean="0">
                <a:cs typeface="Tahoma" pitchFamily="34" charset="0"/>
              </a:rPr>
              <a:t>teratur</a:t>
            </a:r>
            <a:r>
              <a:rPr lang="en-US" sz="2000" dirty="0" smtClean="0">
                <a:cs typeface="Tahoma" pitchFamily="34" charset="0"/>
              </a:rPr>
              <a:t> </a:t>
            </a:r>
            <a:r>
              <a:rPr lang="en-US" sz="2000" dirty="0" err="1" smtClean="0">
                <a:cs typeface="Tahoma" pitchFamily="34" charset="0"/>
              </a:rPr>
              <a:t>maupun</a:t>
            </a:r>
            <a:r>
              <a:rPr lang="en-US" sz="2000" dirty="0" smtClean="0">
                <a:cs typeface="Tahoma" pitchFamily="34" charset="0"/>
              </a:rPr>
              <a:t> </a:t>
            </a:r>
            <a:r>
              <a:rPr lang="en-US" sz="2000" dirty="0" err="1" smtClean="0">
                <a:cs typeface="Tahoma" pitchFamily="34" charset="0"/>
              </a:rPr>
              <a:t>tidak</a:t>
            </a:r>
            <a:r>
              <a:rPr lang="en-US" sz="2000" dirty="0" smtClean="0">
                <a:cs typeface="Tahoma" pitchFamily="34" charset="0"/>
              </a:rPr>
              <a:t> </a:t>
            </a:r>
            <a:r>
              <a:rPr lang="en-US" sz="2000" dirty="0" err="1" smtClean="0">
                <a:cs typeface="Tahoma" pitchFamily="34" charset="0"/>
              </a:rPr>
              <a:t>teratur</a:t>
            </a:r>
            <a:endParaRPr lang="en-US" sz="2000" dirty="0" smtClean="0">
              <a:cs typeface="Tahoma" pitchFamily="34" charset="0"/>
            </a:endParaRPr>
          </a:p>
          <a:p>
            <a:pPr algn="just">
              <a:lnSpc>
                <a:spcPct val="80000"/>
              </a:lnSpc>
            </a:pPr>
            <a:r>
              <a:rPr lang="id-ID" sz="2000" dirty="0" err="1" smtClean="0">
                <a:cs typeface="Tahoma" pitchFamily="34" charset="0"/>
              </a:rPr>
              <a:t>p</a:t>
            </a:r>
            <a:r>
              <a:rPr lang="en-US" sz="2000" dirty="0" err="1" smtClean="0">
                <a:cs typeface="Tahoma" pitchFamily="34" charset="0"/>
              </a:rPr>
              <a:t>enghasilan</a:t>
            </a:r>
            <a:r>
              <a:rPr lang="en-US" sz="2000" dirty="0" smtClean="0">
                <a:cs typeface="Tahoma" pitchFamily="34" charset="0"/>
              </a:rPr>
              <a:t> </a:t>
            </a:r>
            <a:r>
              <a:rPr lang="id-ID" sz="2000" dirty="0" err="1" smtClean="0">
                <a:cs typeface="Tahoma" pitchFamily="34" charset="0"/>
              </a:rPr>
              <a:t>p</a:t>
            </a:r>
            <a:r>
              <a:rPr lang="en-US" sz="2000" dirty="0" err="1" smtClean="0">
                <a:cs typeface="Tahoma" pitchFamily="34" charset="0"/>
              </a:rPr>
              <a:t>enerima</a:t>
            </a:r>
            <a:r>
              <a:rPr lang="en-US" sz="2000" dirty="0" smtClean="0">
                <a:cs typeface="Tahoma" pitchFamily="34" charset="0"/>
              </a:rPr>
              <a:t> </a:t>
            </a:r>
            <a:r>
              <a:rPr lang="id-ID" sz="2000" dirty="0" err="1" smtClean="0">
                <a:cs typeface="Tahoma" pitchFamily="34" charset="0"/>
              </a:rPr>
              <a:t>p</a:t>
            </a:r>
            <a:r>
              <a:rPr lang="en-US" sz="2000" dirty="0" err="1" smtClean="0">
                <a:cs typeface="Tahoma" pitchFamily="34" charset="0"/>
              </a:rPr>
              <a:t>ensiun</a:t>
            </a:r>
            <a:r>
              <a:rPr lang="en-US" sz="2000" dirty="0" smtClean="0">
                <a:cs typeface="Tahoma" pitchFamily="34" charset="0"/>
              </a:rPr>
              <a:t> </a:t>
            </a:r>
            <a:r>
              <a:rPr lang="en-US" sz="2000" dirty="0" err="1" smtClean="0">
                <a:cs typeface="Tahoma" pitchFamily="34" charset="0"/>
              </a:rPr>
              <a:t>secara</a:t>
            </a:r>
            <a:r>
              <a:rPr lang="en-US" sz="2000" dirty="0" smtClean="0">
                <a:cs typeface="Tahoma" pitchFamily="34" charset="0"/>
              </a:rPr>
              <a:t> </a:t>
            </a:r>
            <a:r>
              <a:rPr lang="en-US" sz="2000" dirty="0" err="1" smtClean="0">
                <a:cs typeface="Tahoma" pitchFamily="34" charset="0"/>
              </a:rPr>
              <a:t>teratur</a:t>
            </a:r>
            <a:endParaRPr lang="en-US" sz="2000" dirty="0" smtClean="0">
              <a:cs typeface="Tahoma" pitchFamily="34" charset="0"/>
            </a:endParaRPr>
          </a:p>
          <a:p>
            <a:pPr lvl="0"/>
            <a:r>
              <a:rPr lang="id-ID" sz="2000" dirty="0" smtClean="0"/>
              <a:t>uang pesangon, pensiun, tunjangan hari tua, atau jaminan hari tua yang dibayarkan sekaligus, yang pembayarannya melewati jangka waktu 2 tahun;</a:t>
            </a:r>
          </a:p>
          <a:p>
            <a:pPr algn="just">
              <a:lnSpc>
                <a:spcPct val="80000"/>
              </a:lnSpc>
            </a:pPr>
            <a:r>
              <a:rPr lang="id-ID" sz="2000" dirty="0" err="1" smtClean="0">
                <a:cs typeface="Tahoma" pitchFamily="34" charset="0"/>
              </a:rPr>
              <a:t>p</a:t>
            </a:r>
            <a:r>
              <a:rPr lang="en-US" sz="2000" dirty="0" err="1" smtClean="0">
                <a:cs typeface="Tahoma" pitchFamily="34" charset="0"/>
              </a:rPr>
              <a:t>enghasilan</a:t>
            </a:r>
            <a:r>
              <a:rPr lang="en-US" sz="2000" dirty="0" smtClean="0">
                <a:cs typeface="Tahoma" pitchFamily="34" charset="0"/>
              </a:rPr>
              <a:t> </a:t>
            </a:r>
            <a:r>
              <a:rPr lang="en-US" sz="2000" dirty="0" err="1" smtClean="0">
                <a:cs typeface="Tahoma" pitchFamily="34" charset="0"/>
              </a:rPr>
              <a:t>pegawai</a:t>
            </a:r>
            <a:r>
              <a:rPr lang="en-US" sz="2000" dirty="0" smtClean="0">
                <a:cs typeface="Tahoma" pitchFamily="34" charset="0"/>
              </a:rPr>
              <a:t> </a:t>
            </a:r>
            <a:r>
              <a:rPr lang="en-US" sz="2000" dirty="0" err="1" smtClean="0">
                <a:cs typeface="Tahoma" pitchFamily="34" charset="0"/>
              </a:rPr>
              <a:t>tidak</a:t>
            </a:r>
            <a:r>
              <a:rPr lang="en-US" sz="2000" dirty="0" smtClean="0">
                <a:cs typeface="Tahoma" pitchFamily="34" charset="0"/>
              </a:rPr>
              <a:t> </a:t>
            </a:r>
            <a:r>
              <a:rPr lang="en-US" sz="2000" dirty="0" err="1" smtClean="0">
                <a:cs typeface="Tahoma" pitchFamily="34" charset="0"/>
              </a:rPr>
              <a:t>tetap</a:t>
            </a:r>
            <a:r>
              <a:rPr lang="en-US" sz="2000" dirty="0" smtClean="0">
                <a:cs typeface="Tahoma" pitchFamily="34" charset="0"/>
              </a:rPr>
              <a:t> </a:t>
            </a:r>
            <a:r>
              <a:rPr lang="en-US" sz="2000" dirty="0" err="1" smtClean="0">
                <a:cs typeface="Tahoma" pitchFamily="34" charset="0"/>
              </a:rPr>
              <a:t>atau</a:t>
            </a:r>
            <a:r>
              <a:rPr lang="en-US" sz="2000" dirty="0" smtClean="0">
                <a:cs typeface="Tahoma" pitchFamily="34" charset="0"/>
              </a:rPr>
              <a:t> </a:t>
            </a:r>
            <a:r>
              <a:rPr lang="en-US" sz="2000" dirty="0" err="1" smtClean="0">
                <a:cs typeface="Tahoma" pitchFamily="34" charset="0"/>
              </a:rPr>
              <a:t>tenaga</a:t>
            </a:r>
            <a:r>
              <a:rPr lang="en-US" sz="2000" dirty="0" smtClean="0">
                <a:cs typeface="Tahoma" pitchFamily="34" charset="0"/>
              </a:rPr>
              <a:t> </a:t>
            </a:r>
            <a:r>
              <a:rPr lang="en-US" sz="2000" dirty="0" err="1" smtClean="0">
                <a:cs typeface="Tahoma" pitchFamily="34" charset="0"/>
              </a:rPr>
              <a:t>kerja</a:t>
            </a:r>
            <a:r>
              <a:rPr lang="id-ID" sz="2000" dirty="0" smtClean="0">
                <a:cs typeface="Tahoma" pitchFamily="34" charset="0"/>
              </a:rPr>
              <a:t> lepas</a:t>
            </a:r>
            <a:endParaRPr lang="en-US" sz="2000" dirty="0" smtClean="0">
              <a:cs typeface="Tahoma" pitchFamily="34" charset="0"/>
            </a:endParaRPr>
          </a:p>
          <a:p>
            <a:pPr algn="just">
              <a:lnSpc>
                <a:spcPct val="80000"/>
              </a:lnSpc>
            </a:pPr>
            <a:r>
              <a:rPr lang="id-ID" sz="2000" dirty="0" err="1" smtClean="0">
                <a:cs typeface="Tahoma" pitchFamily="34" charset="0"/>
              </a:rPr>
              <a:t>i</a:t>
            </a:r>
            <a:r>
              <a:rPr lang="en-US" sz="2000" dirty="0" err="1" smtClean="0">
                <a:cs typeface="Tahoma" pitchFamily="34" charset="0"/>
              </a:rPr>
              <a:t>mbalan</a:t>
            </a:r>
            <a:r>
              <a:rPr lang="en-US" sz="2000" dirty="0" smtClean="0">
                <a:cs typeface="Tahoma" pitchFamily="34" charset="0"/>
              </a:rPr>
              <a:t> </a:t>
            </a:r>
            <a:r>
              <a:rPr lang="en-US" sz="2000" dirty="0" err="1" smtClean="0">
                <a:cs typeface="Tahoma" pitchFamily="34" charset="0"/>
              </a:rPr>
              <a:t>kepada</a:t>
            </a:r>
            <a:r>
              <a:rPr lang="en-US" sz="2000" dirty="0" smtClean="0">
                <a:cs typeface="Tahoma" pitchFamily="34" charset="0"/>
              </a:rPr>
              <a:t> </a:t>
            </a:r>
            <a:r>
              <a:rPr lang="en-US" sz="2000" dirty="0" err="1" smtClean="0">
                <a:cs typeface="Tahoma" pitchFamily="34" charset="0"/>
              </a:rPr>
              <a:t>bukan</a:t>
            </a:r>
            <a:r>
              <a:rPr lang="en-US" sz="2000" dirty="0" smtClean="0">
                <a:cs typeface="Tahoma" pitchFamily="34" charset="0"/>
              </a:rPr>
              <a:t> </a:t>
            </a:r>
            <a:r>
              <a:rPr lang="en-US" sz="2000" dirty="0" err="1" smtClean="0">
                <a:cs typeface="Tahoma" pitchFamily="34" charset="0"/>
              </a:rPr>
              <a:t>pegawai</a:t>
            </a:r>
            <a:r>
              <a:rPr lang="id-ID" sz="2000" dirty="0" smtClean="0">
                <a:cs typeface="Tahoma" pitchFamily="34" charset="0"/>
              </a:rPr>
              <a:t>;</a:t>
            </a:r>
            <a:endParaRPr lang="en-US" sz="2000" dirty="0" smtClean="0">
              <a:cs typeface="Tahoma" pitchFamily="34" charset="0"/>
            </a:endParaRPr>
          </a:p>
          <a:p>
            <a:pPr algn="just">
              <a:lnSpc>
                <a:spcPct val="80000"/>
              </a:lnSpc>
            </a:pPr>
            <a:r>
              <a:rPr lang="id-ID" sz="2000" dirty="0" err="1" smtClean="0">
                <a:cs typeface="Tahoma" pitchFamily="34" charset="0"/>
              </a:rPr>
              <a:t>i</a:t>
            </a:r>
            <a:r>
              <a:rPr lang="en-US" sz="2000" dirty="0" err="1" smtClean="0">
                <a:cs typeface="Tahoma" pitchFamily="34" charset="0"/>
              </a:rPr>
              <a:t>mbalan</a:t>
            </a:r>
            <a:r>
              <a:rPr lang="en-US" sz="2000" dirty="0" smtClean="0">
                <a:cs typeface="Tahoma" pitchFamily="34" charset="0"/>
              </a:rPr>
              <a:t> </a:t>
            </a:r>
            <a:r>
              <a:rPr lang="en-US" sz="2000" dirty="0" err="1" smtClean="0">
                <a:cs typeface="Tahoma" pitchFamily="34" charset="0"/>
              </a:rPr>
              <a:t>kepada</a:t>
            </a:r>
            <a:r>
              <a:rPr lang="en-US" sz="2000" dirty="0" smtClean="0">
                <a:cs typeface="Tahoma" pitchFamily="34" charset="0"/>
              </a:rPr>
              <a:t> </a:t>
            </a:r>
            <a:r>
              <a:rPr lang="en-US" sz="2000" dirty="0" err="1" smtClean="0">
                <a:cs typeface="Tahoma" pitchFamily="34" charset="0"/>
              </a:rPr>
              <a:t>peserta</a:t>
            </a:r>
            <a:r>
              <a:rPr lang="en-US" sz="2000" dirty="0" smtClean="0">
                <a:cs typeface="Tahoma" pitchFamily="34" charset="0"/>
              </a:rPr>
              <a:t> </a:t>
            </a:r>
            <a:r>
              <a:rPr lang="en-US" sz="2000" dirty="0" err="1" smtClean="0">
                <a:cs typeface="Tahoma" pitchFamily="34" charset="0"/>
              </a:rPr>
              <a:t>kegiatan</a:t>
            </a:r>
            <a:r>
              <a:rPr lang="id-ID" sz="2000" dirty="0" smtClean="0">
                <a:cs typeface="Tahoma" pitchFamily="34" charset="0"/>
              </a:rPr>
              <a:t>;</a:t>
            </a:r>
          </a:p>
          <a:p>
            <a:pPr algn="just">
              <a:lnSpc>
                <a:spcPct val="80000"/>
              </a:lnSpc>
            </a:pPr>
            <a:r>
              <a:rPr lang="id-ID" sz="2000" dirty="0" smtClean="0">
                <a:cs typeface="Tahoma" pitchFamily="34" charset="0"/>
              </a:rPr>
              <a:t>imbalan kepada dewan komisaris/pengawas yang bukan merupakan pegawai tetap pada perusahaan yang sama;</a:t>
            </a:r>
          </a:p>
          <a:p>
            <a:pPr algn="just">
              <a:lnSpc>
                <a:spcPct val="80000"/>
              </a:lnSpc>
            </a:pPr>
            <a:r>
              <a:rPr lang="id-ID" sz="2000" dirty="0" smtClean="0">
                <a:cs typeface="Tahoma" pitchFamily="34" charset="0"/>
              </a:rPr>
              <a:t>imbalan kepada mantan pegawai;</a:t>
            </a:r>
          </a:p>
          <a:p>
            <a:pPr algn="just">
              <a:lnSpc>
                <a:spcPct val="80000"/>
              </a:lnSpc>
            </a:pPr>
            <a:r>
              <a:rPr lang="id-ID" sz="2000" dirty="0" smtClean="0">
                <a:cs typeface="Tahoma" pitchFamily="34" charset="0"/>
              </a:rPr>
              <a:t>penarikan dana pensiun oleh pegawai.</a:t>
            </a:r>
            <a:endParaRPr lang="en-US" sz="2000" dirty="0" smtClean="0">
              <a:cs typeface="Tahoma" pitchFamily="34" charset="0"/>
            </a:endParaRPr>
          </a:p>
          <a:p>
            <a:pPr>
              <a:buNone/>
            </a:pPr>
            <a:endParaRPr lang="id-ID" dirty="0"/>
          </a:p>
        </p:txBody>
      </p:sp>
      <p:sp>
        <p:nvSpPr>
          <p:cNvPr id="10" name="Rounded Rectangle 9"/>
          <p:cNvSpPr/>
          <p:nvPr/>
        </p:nvSpPr>
        <p:spPr>
          <a:xfrm>
            <a:off x="2244090" y="5715000"/>
            <a:ext cx="4800600" cy="7620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80000"/>
              </a:lnSpc>
              <a:spcBef>
                <a:spcPct val="20000"/>
              </a:spcBef>
              <a:buFontTx/>
              <a:buChar char="•"/>
            </a:pPr>
            <a:endParaRPr lang="id-ID" dirty="0" smtClean="0">
              <a:solidFill>
                <a:schemeClr val="tx1"/>
              </a:solidFill>
              <a:latin typeface="Tahoma" pitchFamily="34" charset="0"/>
              <a:cs typeface="Tahoma" pitchFamily="34" charset="0"/>
            </a:endParaRPr>
          </a:p>
          <a:p>
            <a:pPr marL="342900" indent="-342900">
              <a:lnSpc>
                <a:spcPct val="80000"/>
              </a:lnSpc>
              <a:spcBef>
                <a:spcPct val="20000"/>
              </a:spcBef>
              <a:buFontTx/>
              <a:buChar char="•"/>
            </a:pPr>
            <a:r>
              <a:rPr lang="en-US" dirty="0" err="1" smtClean="0">
                <a:solidFill>
                  <a:schemeClr val="tx1"/>
                </a:solidFill>
                <a:latin typeface="Tahoma" pitchFamily="34" charset="0"/>
                <a:cs typeface="Tahoma" pitchFamily="34" charset="0"/>
              </a:rPr>
              <a:t>Wajib</a:t>
            </a:r>
            <a:r>
              <a:rPr lang="en-US" dirty="0" smtClean="0">
                <a:solidFill>
                  <a:schemeClr val="tx1"/>
                </a:solidFill>
                <a:latin typeface="Tahoma" pitchFamily="34" charset="0"/>
                <a:cs typeface="Tahoma" pitchFamily="34" charset="0"/>
              </a:rPr>
              <a:t> </a:t>
            </a:r>
            <a:r>
              <a:rPr lang="en-US" dirty="0" err="1" smtClean="0">
                <a:solidFill>
                  <a:schemeClr val="tx1"/>
                </a:solidFill>
                <a:latin typeface="Tahoma" pitchFamily="34" charset="0"/>
                <a:cs typeface="Tahoma" pitchFamily="34" charset="0"/>
              </a:rPr>
              <a:t>Pajak</a:t>
            </a:r>
            <a:r>
              <a:rPr lang="en-US" dirty="0" smtClean="0">
                <a:solidFill>
                  <a:schemeClr val="tx1"/>
                </a:solidFill>
                <a:latin typeface="Tahoma" pitchFamily="34" charset="0"/>
                <a:cs typeface="Tahoma" pitchFamily="34" charset="0"/>
              </a:rPr>
              <a:t> </a:t>
            </a:r>
            <a:r>
              <a:rPr lang="en-US" dirty="0" err="1" smtClean="0">
                <a:solidFill>
                  <a:schemeClr val="tx1"/>
                </a:solidFill>
                <a:latin typeface="Tahoma" pitchFamily="34" charset="0"/>
                <a:cs typeface="Tahoma" pitchFamily="34" charset="0"/>
              </a:rPr>
              <a:t>PPh</a:t>
            </a:r>
            <a:r>
              <a:rPr lang="en-US" dirty="0" smtClean="0">
                <a:solidFill>
                  <a:schemeClr val="tx1"/>
                </a:solidFill>
                <a:latin typeface="Tahoma" pitchFamily="34" charset="0"/>
                <a:cs typeface="Tahoma" pitchFamily="34" charset="0"/>
              </a:rPr>
              <a:t> Final</a:t>
            </a:r>
            <a:endParaRPr lang="id-ID" dirty="0" smtClean="0">
              <a:solidFill>
                <a:schemeClr val="tx1"/>
              </a:solidFill>
              <a:latin typeface="Tahoma" pitchFamily="34" charset="0"/>
              <a:cs typeface="Tahoma" pitchFamily="34" charset="0"/>
            </a:endParaRPr>
          </a:p>
          <a:p>
            <a:pPr marL="342900" indent="-342900">
              <a:lnSpc>
                <a:spcPct val="80000"/>
              </a:lnSpc>
              <a:spcBef>
                <a:spcPct val="20000"/>
              </a:spcBef>
              <a:buFontTx/>
              <a:buChar char="•"/>
            </a:pPr>
            <a:r>
              <a:rPr lang="en-US" dirty="0" err="1" smtClean="0">
                <a:solidFill>
                  <a:schemeClr val="tx1"/>
                </a:solidFill>
                <a:latin typeface="Tahoma" pitchFamily="34" charset="0"/>
                <a:cs typeface="Tahoma" pitchFamily="34" charset="0"/>
              </a:rPr>
              <a:t>Wajib</a:t>
            </a:r>
            <a:r>
              <a:rPr lang="en-US" dirty="0" smtClean="0">
                <a:solidFill>
                  <a:schemeClr val="tx1"/>
                </a:solidFill>
                <a:latin typeface="Tahoma" pitchFamily="34" charset="0"/>
                <a:cs typeface="Tahoma" pitchFamily="34" charset="0"/>
              </a:rPr>
              <a:t> </a:t>
            </a:r>
            <a:r>
              <a:rPr lang="en-US" dirty="0" err="1" smtClean="0">
                <a:solidFill>
                  <a:schemeClr val="tx1"/>
                </a:solidFill>
                <a:latin typeface="Tahoma" pitchFamily="34" charset="0"/>
                <a:cs typeface="Tahoma" pitchFamily="34" charset="0"/>
              </a:rPr>
              <a:t>Pajak</a:t>
            </a:r>
            <a:r>
              <a:rPr lang="en-US" dirty="0" smtClean="0">
                <a:solidFill>
                  <a:schemeClr val="tx1"/>
                </a:solidFill>
                <a:latin typeface="Tahoma" pitchFamily="34" charset="0"/>
                <a:cs typeface="Tahoma" pitchFamily="34" charset="0"/>
              </a:rPr>
              <a:t> Norma </a:t>
            </a:r>
            <a:r>
              <a:rPr lang="en-US" dirty="0" err="1" smtClean="0">
                <a:solidFill>
                  <a:schemeClr val="tx1"/>
                </a:solidFill>
                <a:latin typeface="Tahoma" pitchFamily="34" charset="0"/>
                <a:cs typeface="Tahoma" pitchFamily="34" charset="0"/>
              </a:rPr>
              <a:t>Penghitungan</a:t>
            </a:r>
            <a:r>
              <a:rPr lang="en-US" dirty="0" smtClean="0">
                <a:solidFill>
                  <a:schemeClr val="tx1"/>
                </a:solidFill>
                <a:latin typeface="Tahoma" pitchFamily="34" charset="0"/>
                <a:cs typeface="Tahoma" pitchFamily="34" charset="0"/>
              </a:rPr>
              <a:t> </a:t>
            </a:r>
            <a:r>
              <a:rPr lang="en-US" dirty="0" err="1" smtClean="0">
                <a:solidFill>
                  <a:schemeClr val="tx1"/>
                </a:solidFill>
                <a:latin typeface="Tahoma" pitchFamily="34" charset="0"/>
                <a:cs typeface="Tahoma" pitchFamily="34" charset="0"/>
              </a:rPr>
              <a:t>Khusus</a:t>
            </a:r>
            <a:endParaRPr lang="id-ID" dirty="0" smtClean="0">
              <a:solidFill>
                <a:schemeClr val="tx1"/>
              </a:solidFill>
              <a:latin typeface="Tahoma" pitchFamily="34" charset="0"/>
              <a:cs typeface="Tahoma" pitchFamily="34" charset="0"/>
            </a:endParaRPr>
          </a:p>
          <a:p>
            <a:pPr algn="ctr"/>
            <a:endParaRPr lang="id-ID" dirty="0"/>
          </a:p>
        </p:txBody>
      </p:sp>
      <p:sp>
        <p:nvSpPr>
          <p:cNvPr id="12" name="Down Arrow 11"/>
          <p:cNvSpPr/>
          <p:nvPr/>
        </p:nvSpPr>
        <p:spPr>
          <a:xfrm>
            <a:off x="1600200" y="4930140"/>
            <a:ext cx="6096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Termasuk:</a:t>
            </a:r>
          </a:p>
          <a:p>
            <a:pPr algn="ctr"/>
            <a:r>
              <a:rPr lang="id-ID" dirty="0" smtClean="0"/>
              <a:t>Natura/Kenikmatan dari:</a:t>
            </a: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19400" y="685800"/>
            <a:ext cx="3810000" cy="838200"/>
          </a:xfrm>
          <a:prstGeom prst="roundRect">
            <a:avLst/>
          </a:prstGeom>
          <a:gradFill>
            <a:gsLst>
              <a:gs pos="0">
                <a:srgbClr val="5E9EFF"/>
              </a:gs>
              <a:gs pos="39999">
                <a:srgbClr val="85C2FF"/>
              </a:gs>
              <a:gs pos="70000">
                <a:srgbClr val="C4D6EB"/>
              </a:gs>
              <a:gs pos="100000">
                <a:srgbClr val="FFEBFA"/>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Penghitungan </a:t>
            </a:r>
            <a:r>
              <a:rPr lang="en-US" dirty="0" smtClean="0">
                <a:solidFill>
                  <a:schemeClr val="tx1"/>
                </a:solidFill>
                <a:latin typeface="Arial" pitchFamily="34" charset="0"/>
                <a:cs typeface="Arial" pitchFamily="34" charset="0"/>
              </a:rPr>
              <a:t>B</a:t>
            </a:r>
            <a:r>
              <a:rPr lang="id-ID" dirty="0" smtClean="0">
                <a:solidFill>
                  <a:schemeClr val="tx1"/>
                </a:solidFill>
                <a:latin typeface="Arial" pitchFamily="34" charset="0"/>
                <a:cs typeface="Arial" pitchFamily="34" charset="0"/>
              </a:rPr>
              <a:t>esarnya </a:t>
            </a:r>
            <a:r>
              <a:rPr lang="en-US" dirty="0" smtClean="0">
                <a:solidFill>
                  <a:schemeClr val="tx1"/>
                </a:solidFill>
                <a:latin typeface="Arial" pitchFamily="34" charset="0"/>
                <a:cs typeface="Arial" pitchFamily="34" charset="0"/>
              </a:rPr>
              <a:t>P</a:t>
            </a:r>
            <a:r>
              <a:rPr lang="id-ID" dirty="0" smtClean="0">
                <a:solidFill>
                  <a:schemeClr val="tx1"/>
                </a:solidFill>
                <a:latin typeface="Arial" pitchFamily="34" charset="0"/>
                <a:cs typeface="Arial" pitchFamily="34" charset="0"/>
              </a:rPr>
              <a:t>enghasilan</a:t>
            </a:r>
            <a:endParaRPr lang="id-ID" dirty="0">
              <a:solidFill>
                <a:schemeClr val="tx1"/>
              </a:solidFill>
              <a:latin typeface="Arial" pitchFamily="34" charset="0"/>
              <a:cs typeface="Arial" pitchFamily="34" charset="0"/>
            </a:endParaRPr>
          </a:p>
        </p:txBody>
      </p:sp>
      <p:sp>
        <p:nvSpPr>
          <p:cNvPr id="6" name="Up-Down Arrow 5"/>
          <p:cNvSpPr/>
          <p:nvPr/>
        </p:nvSpPr>
        <p:spPr>
          <a:xfrm>
            <a:off x="4419600" y="1524000"/>
            <a:ext cx="609600" cy="1676400"/>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Bent Arrow 6"/>
          <p:cNvSpPr/>
          <p:nvPr/>
        </p:nvSpPr>
        <p:spPr>
          <a:xfrm rot="5400000">
            <a:off x="5600700" y="1257300"/>
            <a:ext cx="1143000" cy="2743200"/>
          </a:xfrm>
          <a:prstGeom prst="bentArrow">
            <a:avLst>
              <a:gd name="adj1" fmla="val 25000"/>
              <a:gd name="adj2" fmla="val 17500"/>
              <a:gd name="adj3" fmla="val 2500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8" name="Bent Arrow 7"/>
          <p:cNvSpPr/>
          <p:nvPr/>
        </p:nvSpPr>
        <p:spPr>
          <a:xfrm rot="5400000" flipV="1">
            <a:off x="2667000" y="1143000"/>
            <a:ext cx="1143000" cy="2971800"/>
          </a:xfrm>
          <a:prstGeom prst="bentArrow">
            <a:avLst>
              <a:gd name="adj1" fmla="val 25000"/>
              <a:gd name="adj2" fmla="val 17500"/>
              <a:gd name="adj3" fmla="val 2500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 name="Rounded Rectangle 8"/>
          <p:cNvSpPr/>
          <p:nvPr/>
        </p:nvSpPr>
        <p:spPr>
          <a:xfrm>
            <a:off x="754380" y="3295650"/>
            <a:ext cx="2362200" cy="7620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Uang rupiah</a:t>
            </a:r>
            <a:endParaRPr lang="id-ID" dirty="0">
              <a:solidFill>
                <a:schemeClr val="tx1"/>
              </a:solidFill>
              <a:latin typeface="Arial" pitchFamily="34" charset="0"/>
              <a:cs typeface="Arial" pitchFamily="34" charset="0"/>
            </a:endParaRPr>
          </a:p>
        </p:txBody>
      </p:sp>
      <p:sp>
        <p:nvSpPr>
          <p:cNvPr id="10" name="Rounded Rectangle 9"/>
          <p:cNvSpPr/>
          <p:nvPr/>
        </p:nvSpPr>
        <p:spPr>
          <a:xfrm>
            <a:off x="3531870" y="3295650"/>
            <a:ext cx="2369820" cy="7620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Uang asing</a:t>
            </a:r>
            <a:endParaRPr lang="id-ID" dirty="0">
              <a:solidFill>
                <a:schemeClr val="tx1"/>
              </a:solidFill>
              <a:latin typeface="Arial" pitchFamily="34" charset="0"/>
              <a:cs typeface="Arial" pitchFamily="34" charset="0"/>
            </a:endParaRPr>
          </a:p>
        </p:txBody>
      </p:sp>
      <p:sp>
        <p:nvSpPr>
          <p:cNvPr id="11" name="Rounded Rectangle 10"/>
          <p:cNvSpPr/>
          <p:nvPr/>
        </p:nvSpPr>
        <p:spPr>
          <a:xfrm>
            <a:off x="6275070" y="3295650"/>
            <a:ext cx="2259330" cy="7620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smtClean="0">
              <a:solidFill>
                <a:schemeClr val="tx1"/>
              </a:solidFill>
              <a:latin typeface="Arial" pitchFamily="34" charset="0"/>
              <a:cs typeface="Arial" pitchFamily="34" charset="0"/>
            </a:endParaRPr>
          </a:p>
          <a:p>
            <a:pPr algn="ctr"/>
            <a:r>
              <a:rPr lang="id-ID" dirty="0" smtClean="0">
                <a:solidFill>
                  <a:schemeClr val="tx1"/>
                </a:solidFill>
                <a:latin typeface="Arial" pitchFamily="34" charset="0"/>
                <a:cs typeface="Arial" pitchFamily="34" charset="0"/>
              </a:rPr>
              <a:t>Natura/kenikmatan</a:t>
            </a:r>
            <a:r>
              <a:rPr lang="id-ID" dirty="0" smtClean="0">
                <a:latin typeface="Arial" pitchFamily="34" charset="0"/>
                <a:cs typeface="Arial" pitchFamily="34" charset="0"/>
              </a:rPr>
              <a:t>a</a:t>
            </a:r>
            <a:r>
              <a:rPr lang="id-ID" dirty="0" smtClean="0"/>
              <a:t>n</a:t>
            </a:r>
            <a:endParaRPr lang="id-ID" dirty="0"/>
          </a:p>
        </p:txBody>
      </p:sp>
      <p:sp>
        <p:nvSpPr>
          <p:cNvPr id="12" name="Rounded Rectangle 11"/>
          <p:cNvSpPr/>
          <p:nvPr/>
        </p:nvSpPr>
        <p:spPr>
          <a:xfrm>
            <a:off x="762000" y="4572000"/>
            <a:ext cx="2362200" cy="762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sesuai dengan yang diterima/diperoleh</a:t>
            </a:r>
            <a:endParaRPr lang="id-ID" dirty="0">
              <a:solidFill>
                <a:schemeClr val="tx1"/>
              </a:solidFill>
              <a:latin typeface="Arial" pitchFamily="34" charset="0"/>
              <a:cs typeface="Arial" pitchFamily="34" charset="0"/>
            </a:endParaRPr>
          </a:p>
        </p:txBody>
      </p:sp>
      <p:sp>
        <p:nvSpPr>
          <p:cNvPr id="13" name="Rounded Rectangle 12"/>
          <p:cNvSpPr/>
          <p:nvPr/>
        </p:nvSpPr>
        <p:spPr>
          <a:xfrm>
            <a:off x="3528060" y="4572000"/>
            <a:ext cx="2362200" cy="762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Kurs Menteri</a:t>
            </a:r>
          </a:p>
          <a:p>
            <a:pPr algn="ctr"/>
            <a:r>
              <a:rPr lang="id-ID" dirty="0" smtClean="0">
                <a:solidFill>
                  <a:schemeClr val="tx1"/>
                </a:solidFill>
                <a:latin typeface="Arial" pitchFamily="34" charset="0"/>
                <a:cs typeface="Arial" pitchFamily="34" charset="0"/>
              </a:rPr>
              <a:t>Keuangan</a:t>
            </a:r>
            <a:endParaRPr lang="id-ID" dirty="0">
              <a:solidFill>
                <a:schemeClr val="tx1"/>
              </a:solidFill>
              <a:latin typeface="Arial" pitchFamily="34" charset="0"/>
              <a:cs typeface="Arial" pitchFamily="34" charset="0"/>
            </a:endParaRPr>
          </a:p>
        </p:txBody>
      </p:sp>
      <p:sp>
        <p:nvSpPr>
          <p:cNvPr id="14" name="Rounded Rectangle 13"/>
          <p:cNvSpPr/>
          <p:nvPr/>
        </p:nvSpPr>
        <p:spPr>
          <a:xfrm>
            <a:off x="6282690" y="4572000"/>
            <a:ext cx="2175510" cy="762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pitchFamily="34" charset="0"/>
                <a:cs typeface="Arial" pitchFamily="34" charset="0"/>
              </a:rPr>
              <a:t>Harga Pasar</a:t>
            </a:r>
            <a:endParaRPr lang="id-ID" dirty="0">
              <a:solidFill>
                <a:schemeClr val="tx1"/>
              </a:solidFill>
              <a:latin typeface="Arial" pitchFamily="34" charset="0"/>
              <a:cs typeface="Arial" pitchFamily="34" charset="0"/>
            </a:endParaRPr>
          </a:p>
        </p:txBody>
      </p:sp>
      <p:sp>
        <p:nvSpPr>
          <p:cNvPr id="16" name="Down Arrow 15"/>
          <p:cNvSpPr/>
          <p:nvPr/>
        </p:nvSpPr>
        <p:spPr>
          <a:xfrm flipH="1">
            <a:off x="1676399" y="4114800"/>
            <a:ext cx="563881"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Down Arrow 16"/>
          <p:cNvSpPr/>
          <p:nvPr/>
        </p:nvSpPr>
        <p:spPr>
          <a:xfrm flipH="1">
            <a:off x="4495800" y="4114800"/>
            <a:ext cx="563881"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Down Arrow 17"/>
          <p:cNvSpPr/>
          <p:nvPr/>
        </p:nvSpPr>
        <p:spPr>
          <a:xfrm flipH="1">
            <a:off x="7086600" y="4114800"/>
            <a:ext cx="563881"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600200" y="228600"/>
            <a:ext cx="6019800" cy="914400"/>
          </a:xfrm>
          <a:prstGeom prst="roundRect">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Penghasilan yang </a:t>
            </a:r>
            <a:r>
              <a:rPr lang="en-US" sz="2400" dirty="0" smtClean="0">
                <a:solidFill>
                  <a:schemeClr val="tx1"/>
                </a:solidFill>
              </a:rPr>
              <a:t>T</a:t>
            </a:r>
            <a:r>
              <a:rPr lang="id-ID" sz="2400" dirty="0" smtClean="0">
                <a:solidFill>
                  <a:schemeClr val="tx1"/>
                </a:solidFill>
              </a:rPr>
              <a:t>idak </a:t>
            </a:r>
            <a:r>
              <a:rPr lang="en-US" sz="2400" dirty="0" smtClean="0">
                <a:solidFill>
                  <a:schemeClr val="tx1"/>
                </a:solidFill>
              </a:rPr>
              <a:t>D</a:t>
            </a:r>
            <a:r>
              <a:rPr lang="id-ID" sz="2400" dirty="0" smtClean="0">
                <a:solidFill>
                  <a:schemeClr val="tx1"/>
                </a:solidFill>
              </a:rPr>
              <a:t>ikenakan </a:t>
            </a:r>
          </a:p>
          <a:p>
            <a:pPr algn="ctr"/>
            <a:r>
              <a:rPr lang="id-ID" sz="2400" dirty="0" smtClean="0">
                <a:solidFill>
                  <a:schemeClr val="tx1"/>
                </a:solidFill>
              </a:rPr>
              <a:t>PPh Pasal 21/26</a:t>
            </a:r>
            <a:endParaRPr lang="id-ID" sz="2400" dirty="0">
              <a:solidFill>
                <a:schemeClr val="tx1"/>
              </a:solidFill>
            </a:endParaRPr>
          </a:p>
        </p:txBody>
      </p:sp>
      <p:sp>
        <p:nvSpPr>
          <p:cNvPr id="8" name="Rounded Rectangle 7"/>
          <p:cNvSpPr/>
          <p:nvPr/>
        </p:nvSpPr>
        <p:spPr>
          <a:xfrm>
            <a:off x="990600" y="1371600"/>
            <a:ext cx="7315200" cy="4419600"/>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p:txBody>
      </p:sp>
      <p:sp>
        <p:nvSpPr>
          <p:cNvPr id="9" name="Content Placeholder 2"/>
          <p:cNvSpPr>
            <a:spLocks noGrp="1"/>
          </p:cNvSpPr>
          <p:nvPr>
            <p:ph idx="1"/>
          </p:nvPr>
        </p:nvSpPr>
        <p:spPr>
          <a:xfrm>
            <a:off x="1219200" y="1676400"/>
            <a:ext cx="6858000" cy="3810000"/>
          </a:xfrm>
        </p:spPr>
        <p:txBody>
          <a:bodyPr/>
          <a:lstStyle/>
          <a:p>
            <a:pPr algn="just"/>
            <a:r>
              <a:rPr lang="en-US" sz="2000" dirty="0" err="1" smtClean="0">
                <a:latin typeface="Arial" pitchFamily="34" charset="0"/>
                <a:cs typeface="Arial" pitchFamily="34" charset="0"/>
              </a:rPr>
              <a:t>Pembayaran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manfaat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atau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santunan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asuransi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kesehatan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kecelakaan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jiwa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dwiguna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bea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siswa</a:t>
            </a:r>
            <a:endParaRPr lang="en-US" sz="2000" dirty="0" smtClean="0">
              <a:latin typeface="Arial" pitchFamily="34" charset="0"/>
              <a:cs typeface="Arial" pitchFamily="34" charset="0"/>
            </a:endParaRPr>
          </a:p>
          <a:p>
            <a:pPr algn="just"/>
            <a:r>
              <a:rPr lang="en-US" sz="2000" dirty="0" err="1" smtClean="0">
                <a:latin typeface="Arial" pitchFamily="34" charset="0"/>
                <a:cs typeface="Arial" pitchFamily="34" charset="0"/>
              </a:rPr>
              <a:t>Natura</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kenikmatan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dari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Wajib</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Pajak</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atau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Pemerintah</a:t>
            </a:r>
            <a:endParaRPr lang="en-US" sz="2000" dirty="0" smtClean="0">
              <a:latin typeface="Arial" pitchFamily="34" charset="0"/>
              <a:cs typeface="Arial" pitchFamily="34" charset="0"/>
            </a:endParaRPr>
          </a:p>
          <a:p>
            <a:pPr algn="just"/>
            <a:r>
              <a:rPr lang="en-US" sz="2000" dirty="0" err="1" smtClean="0">
                <a:latin typeface="Arial" pitchFamily="34" charset="0"/>
                <a:cs typeface="Arial" pitchFamily="34" charset="0"/>
              </a:rPr>
              <a:t>Iuran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pensiun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kepada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dana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pensiun</a:t>
            </a:r>
            <a:r>
              <a:rPr lang="en-US" sz="2000" dirty="0" smtClean="0">
                <a:latin typeface="Arial" pitchFamily="34" charset="0"/>
                <a:cs typeface="Arial" pitchFamily="34" charset="0"/>
              </a:rPr>
              <a:t> yang </a:t>
            </a:r>
            <a:r>
              <a:rPr lang="en-US" sz="2000" dirty="0" err="1" smtClean="0">
                <a:latin typeface="Arial" pitchFamily="34" charset="0"/>
                <a:cs typeface="Arial" pitchFamily="34" charset="0"/>
              </a:rPr>
              <a:t>telah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disahkan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Menkeu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iuran</a:t>
            </a:r>
            <a:r>
              <a:rPr lang="en-US" sz="2000" dirty="0" smtClean="0">
                <a:latin typeface="Arial" pitchFamily="34" charset="0"/>
                <a:cs typeface="Arial" pitchFamily="34" charset="0"/>
              </a:rPr>
              <a:t> THT/JHT yang </a:t>
            </a:r>
            <a:r>
              <a:rPr lang="en-US" sz="2000" dirty="0" err="1" smtClean="0">
                <a:latin typeface="Arial" pitchFamily="34" charset="0"/>
                <a:cs typeface="Arial" pitchFamily="34" charset="0"/>
              </a:rPr>
              <a:t>dibayar</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pemberi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kerja</a:t>
            </a:r>
            <a:endParaRPr lang="en-US" sz="2000" dirty="0" smtClean="0">
              <a:latin typeface="Arial" pitchFamily="34" charset="0"/>
              <a:cs typeface="Arial" pitchFamily="34" charset="0"/>
            </a:endParaRPr>
          </a:p>
          <a:p>
            <a:pPr algn="just"/>
            <a:r>
              <a:rPr lang="en-US" sz="2000" dirty="0" err="1" smtClean="0">
                <a:latin typeface="Arial" pitchFamily="34" charset="0"/>
                <a:cs typeface="Arial" pitchFamily="34" charset="0"/>
              </a:rPr>
              <a:t>Zakat</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sumbangan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wajib</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keagamaan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dari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badan</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lembaga</a:t>
            </a:r>
            <a:r>
              <a:rPr lang="en-US" sz="2000" dirty="0" smtClean="0">
                <a:latin typeface="Arial" pitchFamily="34" charset="0"/>
                <a:cs typeface="Arial" pitchFamily="34" charset="0"/>
              </a:rPr>
              <a:t> yang </a:t>
            </a:r>
            <a:r>
              <a:rPr lang="en-US" sz="2000" dirty="0" err="1" smtClean="0">
                <a:latin typeface="Arial" pitchFamily="34" charset="0"/>
                <a:cs typeface="Arial" pitchFamily="34" charset="0"/>
              </a:rPr>
              <a:t>dibentuk</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disahkan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pemerintah</a:t>
            </a: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Bea </a:t>
            </a:r>
            <a:r>
              <a:rPr lang="en-US" sz="2000" dirty="0" err="1" smtClean="0">
                <a:latin typeface="Arial" pitchFamily="34" charset="0"/>
                <a:cs typeface="Arial" pitchFamily="34" charset="0"/>
              </a:rPr>
              <a:t>siswa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sebagaimana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dimaksud</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dalam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Pasal</a:t>
            </a:r>
            <a:r>
              <a:rPr lang="en-US" sz="2000" dirty="0" smtClean="0">
                <a:latin typeface="Arial" pitchFamily="34" charset="0"/>
                <a:cs typeface="Arial" pitchFamily="34" charset="0"/>
              </a:rPr>
              <a:t> 4 </a:t>
            </a:r>
            <a:r>
              <a:rPr lang="en-US" sz="2000" dirty="0" err="1" smtClean="0">
                <a:latin typeface="Arial" pitchFamily="34" charset="0"/>
                <a:cs typeface="Arial" pitchFamily="34" charset="0"/>
              </a:rPr>
              <a:t>ayat</a:t>
            </a:r>
            <a:r>
              <a:rPr lang="en-US" sz="2000" dirty="0" smtClean="0">
                <a:latin typeface="Arial" pitchFamily="34" charset="0"/>
                <a:cs typeface="Arial" pitchFamily="34" charset="0"/>
              </a:rPr>
              <a:t> (3) </a:t>
            </a:r>
            <a:r>
              <a:rPr lang="en-US" sz="2000" dirty="0" err="1" smtClean="0">
                <a:latin typeface="Arial" pitchFamily="34" charset="0"/>
                <a:cs typeface="Arial" pitchFamily="34" charset="0"/>
              </a:rPr>
              <a:t>huruf</a:t>
            </a:r>
            <a:r>
              <a:rPr lang="en-US" sz="2000" dirty="0" smtClean="0">
                <a:latin typeface="Arial" pitchFamily="34" charset="0"/>
                <a:cs typeface="Arial" pitchFamily="34" charset="0"/>
              </a:rPr>
              <a:t> l UU </a:t>
            </a:r>
            <a:r>
              <a:rPr lang="en-US" sz="2000" dirty="0" err="1" smtClean="0">
                <a:latin typeface="Arial" pitchFamily="34" charset="0"/>
                <a:cs typeface="Arial" pitchFamily="34" charset="0"/>
              </a:rPr>
              <a:t>PPh</a:t>
            </a:r>
            <a:endParaRPr lang="en-US" sz="2000" dirty="0" smtClean="0">
              <a:latin typeface="Arial" pitchFamily="34" charset="0"/>
              <a:cs typeface="Arial" pitchFamily="34" charset="0"/>
            </a:endParaRPr>
          </a:p>
          <a:p>
            <a:pPr>
              <a:buNone/>
            </a:pP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752602"/>
            <a:ext cx="3657600" cy="726331"/>
            <a:chOff x="1776" y="1488"/>
            <a:chExt cx="2736" cy="288"/>
          </a:xfrm>
        </p:grpSpPr>
        <p:sp>
          <p:nvSpPr>
            <p:cNvPr id="311299" name="Rectangle 3"/>
            <p:cNvSpPr>
              <a:spLocks noChangeArrowheads="1"/>
            </p:cNvSpPr>
            <p:nvPr/>
          </p:nvSpPr>
          <p:spPr bwMode="gray">
            <a:xfrm>
              <a:off x="1776" y="1488"/>
              <a:ext cx="2736" cy="288"/>
            </a:xfrm>
            <a:prstGeom prst="rect">
              <a:avLst/>
            </a:prstGeom>
            <a:gradFill rotWithShape="1">
              <a:gsLst>
                <a:gs pos="0">
                  <a:srgbClr val="C9AA5D"/>
                </a:gs>
                <a:gs pos="50000">
                  <a:srgbClr val="C9AA5D">
                    <a:gamma/>
                    <a:tint val="36471"/>
                    <a:invGamma/>
                  </a:srgbClr>
                </a:gs>
                <a:gs pos="100000">
                  <a:srgbClr val="C9AA5D"/>
                </a:gs>
              </a:gsLst>
              <a:lin ang="2700000" scaled="1"/>
            </a:gradFill>
            <a:ln w="9525" algn="ctr">
              <a:noFill/>
              <a:miter lim="800000"/>
              <a:headEnd/>
              <a:tailEnd/>
            </a:ln>
            <a:effectLst>
              <a:prstShdw prst="shdw17" dist="63500" dir="5400000">
                <a:srgbClr val="C9AA5D">
                  <a:gamma/>
                  <a:shade val="60000"/>
                  <a:invGamma/>
                </a:srgbClr>
              </a:prstShdw>
            </a:effectLst>
          </p:spPr>
          <p:txBody>
            <a:bodyPr wrap="none" anchor="ctr"/>
            <a:lstStyle/>
            <a:p>
              <a:endParaRPr lang="id-ID"/>
            </a:p>
          </p:txBody>
        </p:sp>
        <p:sp>
          <p:nvSpPr>
            <p:cNvPr id="311301" name="Rectangle 5"/>
            <p:cNvSpPr>
              <a:spLocks noChangeArrowheads="1"/>
            </p:cNvSpPr>
            <p:nvPr/>
          </p:nvSpPr>
          <p:spPr bwMode="gray">
            <a:xfrm>
              <a:off x="1872" y="1504"/>
              <a:ext cx="2544" cy="256"/>
            </a:xfrm>
            <a:prstGeom prst="rect">
              <a:avLst/>
            </a:prstGeom>
            <a:noFill/>
            <a:ln w="9525" algn="ctr">
              <a:noFill/>
              <a:miter lim="800000"/>
              <a:headEnd/>
              <a:tailEnd/>
            </a:ln>
            <a:effectLst/>
          </p:spPr>
          <p:txBody>
            <a:bodyPr>
              <a:spAutoFit/>
            </a:bodyPr>
            <a:lstStyle/>
            <a:p>
              <a:pPr algn="ctr"/>
              <a:r>
                <a:rPr lang="id-ID" b="1" dirty="0" smtClean="0">
                  <a:solidFill>
                    <a:srgbClr val="000000"/>
                  </a:solidFill>
                </a:rPr>
                <a:t>Setiap Masa Pajak, </a:t>
              </a:r>
            </a:p>
            <a:p>
              <a:pPr algn="ctr"/>
              <a:r>
                <a:rPr lang="id-ID" b="1" dirty="0" smtClean="0">
                  <a:solidFill>
                    <a:srgbClr val="000000"/>
                  </a:solidFill>
                </a:rPr>
                <a:t>kecuali Masa Pajak terakhir</a:t>
              </a:r>
              <a:endParaRPr lang="en-US" b="1" dirty="0">
                <a:solidFill>
                  <a:srgbClr val="000000"/>
                </a:solidFill>
              </a:endParaRPr>
            </a:p>
          </p:txBody>
        </p:sp>
      </p:grpSp>
      <p:sp>
        <p:nvSpPr>
          <p:cNvPr id="311306" name="Rectangle 10"/>
          <p:cNvSpPr>
            <a:spLocks noGrp="1" noChangeArrowheads="1"/>
          </p:cNvSpPr>
          <p:nvPr>
            <p:ph type="title"/>
          </p:nvPr>
        </p:nvSpPr>
        <p:spPr>
          <a:xfrm>
            <a:off x="457200" y="274638"/>
            <a:ext cx="8229600" cy="868362"/>
          </a:xfrm>
          <a:noFill/>
          <a:ln/>
        </p:spPr>
        <p:txBody>
          <a:bodyPr/>
          <a:lstStyle/>
          <a:p>
            <a:r>
              <a:rPr lang="id-ID" sz="2400" dirty="0" smtClean="0">
                <a:solidFill>
                  <a:srgbClr val="000000"/>
                </a:solidFill>
                <a:effectLst>
                  <a:outerShdw blurRad="38100" dist="38100" dir="2700000" algn="tl">
                    <a:srgbClr val="C0C0C0"/>
                  </a:outerShdw>
                </a:effectLst>
              </a:rPr>
              <a:t>PPh Pasal 21:</a:t>
            </a:r>
            <a:br>
              <a:rPr lang="id-ID" sz="2400" dirty="0" smtClean="0">
                <a:solidFill>
                  <a:srgbClr val="000000"/>
                </a:solidFill>
                <a:effectLst>
                  <a:outerShdw blurRad="38100" dist="38100" dir="2700000" algn="tl">
                    <a:srgbClr val="C0C0C0"/>
                  </a:outerShdw>
                </a:effectLst>
              </a:rPr>
            </a:br>
            <a:r>
              <a:rPr lang="id-ID" sz="2400" dirty="0" smtClean="0">
                <a:solidFill>
                  <a:srgbClr val="000000"/>
                </a:solidFill>
                <a:effectLst>
                  <a:outerShdw blurRad="38100" dist="38100" dir="2700000" algn="tl">
                    <a:srgbClr val="C0C0C0"/>
                  </a:outerShdw>
                </a:effectLst>
              </a:rPr>
              <a:t>Pegawai tetap dan Penerima Pensiun Berkala</a:t>
            </a:r>
            <a:endParaRPr lang="en-US" sz="2400" dirty="0">
              <a:solidFill>
                <a:srgbClr val="000000"/>
              </a:solidFill>
              <a:effectLst>
                <a:outerShdw blurRad="38100" dist="38100" dir="2700000" algn="tl">
                  <a:srgbClr val="C0C0C0"/>
                </a:outerShdw>
              </a:effectLst>
            </a:endParaRPr>
          </a:p>
        </p:txBody>
      </p:sp>
      <p:grpSp>
        <p:nvGrpSpPr>
          <p:cNvPr id="3" name="Group 12"/>
          <p:cNvGrpSpPr>
            <a:grpSpLocks/>
          </p:cNvGrpSpPr>
          <p:nvPr/>
        </p:nvGrpSpPr>
        <p:grpSpPr bwMode="auto">
          <a:xfrm>
            <a:off x="4800600" y="1752600"/>
            <a:ext cx="3200400" cy="762000"/>
            <a:chOff x="1776" y="1488"/>
            <a:chExt cx="2736" cy="288"/>
          </a:xfrm>
        </p:grpSpPr>
        <p:sp>
          <p:nvSpPr>
            <p:cNvPr id="311309" name="Rectangle 13"/>
            <p:cNvSpPr>
              <a:spLocks noChangeArrowheads="1"/>
            </p:cNvSpPr>
            <p:nvPr/>
          </p:nvSpPr>
          <p:spPr bwMode="gray">
            <a:xfrm>
              <a:off x="1776" y="1488"/>
              <a:ext cx="2736" cy="288"/>
            </a:xfrm>
            <a:prstGeom prst="rect">
              <a:avLst/>
            </a:prstGeom>
            <a:gradFill rotWithShape="1">
              <a:gsLst>
                <a:gs pos="0">
                  <a:srgbClr val="9595B9"/>
                </a:gs>
                <a:gs pos="50000">
                  <a:srgbClr val="9595B9">
                    <a:gamma/>
                    <a:tint val="36471"/>
                    <a:invGamma/>
                  </a:srgbClr>
                </a:gs>
                <a:gs pos="100000">
                  <a:srgbClr val="9595B9"/>
                </a:gs>
              </a:gsLst>
              <a:lin ang="2700000" scaled="1"/>
            </a:gradFill>
            <a:ln w="9525" algn="ctr">
              <a:noFill/>
              <a:miter lim="800000"/>
              <a:headEnd/>
              <a:tailEnd/>
            </a:ln>
            <a:effectLst>
              <a:prstShdw prst="shdw17" dist="63500" dir="5400000">
                <a:srgbClr val="9595B9">
                  <a:gamma/>
                  <a:shade val="60000"/>
                  <a:invGamma/>
                </a:srgbClr>
              </a:prstShdw>
            </a:effectLst>
          </p:spPr>
          <p:txBody>
            <a:bodyPr wrap="none" anchor="ctr"/>
            <a:lstStyle/>
            <a:p>
              <a:endParaRPr lang="id-ID"/>
            </a:p>
          </p:txBody>
        </p:sp>
        <p:sp>
          <p:nvSpPr>
            <p:cNvPr id="311311" name="Rectangle 15"/>
            <p:cNvSpPr>
              <a:spLocks noChangeArrowheads="1"/>
            </p:cNvSpPr>
            <p:nvPr/>
          </p:nvSpPr>
          <p:spPr bwMode="gray">
            <a:xfrm>
              <a:off x="1940" y="1546"/>
              <a:ext cx="2544" cy="140"/>
            </a:xfrm>
            <a:prstGeom prst="rect">
              <a:avLst/>
            </a:prstGeom>
            <a:noFill/>
            <a:ln w="9525" algn="ctr">
              <a:noFill/>
              <a:miter lim="800000"/>
              <a:headEnd/>
              <a:tailEnd/>
            </a:ln>
            <a:effectLst/>
          </p:spPr>
          <p:txBody>
            <a:bodyPr>
              <a:spAutoFit/>
            </a:bodyPr>
            <a:lstStyle/>
            <a:p>
              <a:pPr algn="ctr"/>
              <a:r>
                <a:rPr lang="id-ID" b="1" dirty="0" smtClean="0">
                  <a:solidFill>
                    <a:srgbClr val="000000"/>
                  </a:solidFill>
                </a:rPr>
                <a:t>Masa Pajak terakhir</a:t>
              </a:r>
              <a:endParaRPr lang="en-US" b="1" dirty="0">
                <a:solidFill>
                  <a:srgbClr val="000000"/>
                </a:solidFill>
              </a:endParaRPr>
            </a:p>
          </p:txBody>
        </p:sp>
      </p:grpSp>
      <p:sp>
        <p:nvSpPr>
          <p:cNvPr id="23" name="Rectangle 13"/>
          <p:cNvSpPr>
            <a:spLocks noChangeArrowheads="1"/>
          </p:cNvSpPr>
          <p:nvPr/>
        </p:nvSpPr>
        <p:spPr bwMode="gray">
          <a:xfrm>
            <a:off x="457200" y="3429000"/>
            <a:ext cx="3657600" cy="2057400"/>
          </a:xfrm>
          <a:prstGeom prst="rect">
            <a:avLst/>
          </a:prstGeom>
          <a:gradFill rotWithShape="1">
            <a:gsLst>
              <a:gs pos="0">
                <a:srgbClr val="68D8F2">
                  <a:gamma/>
                  <a:tint val="36471"/>
                  <a:invGamma/>
                </a:srgbClr>
              </a:gs>
              <a:gs pos="100000">
                <a:srgbClr val="68D8F2"/>
              </a:gs>
            </a:gsLst>
            <a:lin ang="0" scaled="1"/>
          </a:gradFill>
          <a:ln w="9525" algn="ctr">
            <a:noFill/>
            <a:miter lim="800000"/>
            <a:headEnd/>
            <a:tailEnd/>
          </a:ln>
          <a:effectLst>
            <a:prstShdw prst="shdw17" dist="63500" dir="5400000">
              <a:srgbClr val="68D8F2">
                <a:gamma/>
                <a:shade val="60000"/>
                <a:invGamma/>
              </a:srgbClr>
            </a:prstShdw>
          </a:effectLst>
        </p:spPr>
        <p:txBody>
          <a:bodyPr wrap="none" anchor="ctr"/>
          <a:lstStyle/>
          <a:p>
            <a:endParaRPr lang="id-ID" dirty="0"/>
          </a:p>
        </p:txBody>
      </p:sp>
      <p:sp>
        <p:nvSpPr>
          <p:cNvPr id="24" name="Rectangle 13"/>
          <p:cNvSpPr>
            <a:spLocks noChangeArrowheads="1"/>
          </p:cNvSpPr>
          <p:nvPr/>
        </p:nvSpPr>
        <p:spPr bwMode="gray">
          <a:xfrm>
            <a:off x="4876800" y="3429000"/>
            <a:ext cx="3200400" cy="2057400"/>
          </a:xfrm>
          <a:prstGeom prst="rect">
            <a:avLst/>
          </a:prstGeom>
          <a:gradFill rotWithShape="1">
            <a:gsLst>
              <a:gs pos="0">
                <a:srgbClr val="68D8F2">
                  <a:gamma/>
                  <a:tint val="36471"/>
                  <a:invGamma/>
                </a:srgbClr>
              </a:gs>
              <a:gs pos="100000">
                <a:srgbClr val="68D8F2"/>
              </a:gs>
            </a:gsLst>
            <a:lin ang="0" scaled="1"/>
          </a:gradFill>
          <a:ln w="9525" algn="ctr">
            <a:noFill/>
            <a:miter lim="800000"/>
            <a:headEnd/>
            <a:tailEnd/>
          </a:ln>
          <a:effectLst>
            <a:prstShdw prst="shdw17" dist="63500" dir="5400000">
              <a:srgbClr val="68D8F2">
                <a:gamma/>
                <a:shade val="60000"/>
                <a:invGamma/>
              </a:srgbClr>
            </a:prstShdw>
          </a:effectLst>
        </p:spPr>
        <p:txBody>
          <a:bodyPr wrap="none" anchor="ctr"/>
          <a:lstStyle/>
          <a:p>
            <a:endParaRPr lang="id-ID" dirty="0"/>
          </a:p>
        </p:txBody>
      </p:sp>
      <p:sp>
        <p:nvSpPr>
          <p:cNvPr id="26" name="Text Box 31"/>
          <p:cNvSpPr txBox="1">
            <a:spLocks noChangeArrowheads="1"/>
          </p:cNvSpPr>
          <p:nvPr/>
        </p:nvSpPr>
        <p:spPr bwMode="gray">
          <a:xfrm>
            <a:off x="685800" y="3581400"/>
            <a:ext cx="3124200" cy="1477328"/>
          </a:xfrm>
          <a:prstGeom prst="rect">
            <a:avLst/>
          </a:prstGeom>
          <a:noFill/>
          <a:ln w="9525" algn="ctr">
            <a:noFill/>
            <a:miter lim="800000"/>
            <a:headEnd/>
            <a:tailEnd/>
          </a:ln>
          <a:effectLst/>
        </p:spPr>
        <p:txBody>
          <a:bodyPr wrap="square">
            <a:spAutoFit/>
          </a:bodyPr>
          <a:lstStyle/>
          <a:p>
            <a:r>
              <a:rPr lang="id-ID" dirty="0" smtClean="0"/>
              <a:t>Perkiraan Penghasilan Neto yang akan diterima selama setahun,</a:t>
            </a:r>
          </a:p>
          <a:p>
            <a:pPr marL="342900" indent="-342900">
              <a:buFont typeface="Wingdings" pitchFamily="2" charset="2"/>
              <a:buChar char="Ø"/>
            </a:pPr>
            <a:r>
              <a:rPr lang="id-ID" dirty="0" smtClean="0"/>
              <a:t>Penghasilan  teratur sebulan dikali 12</a:t>
            </a:r>
          </a:p>
        </p:txBody>
      </p:sp>
      <p:sp>
        <p:nvSpPr>
          <p:cNvPr id="27" name="Text Box 31"/>
          <p:cNvSpPr txBox="1">
            <a:spLocks noChangeArrowheads="1"/>
          </p:cNvSpPr>
          <p:nvPr/>
        </p:nvSpPr>
        <p:spPr bwMode="gray">
          <a:xfrm>
            <a:off x="4953000" y="3505200"/>
            <a:ext cx="3124200" cy="1754326"/>
          </a:xfrm>
          <a:prstGeom prst="rect">
            <a:avLst/>
          </a:prstGeom>
          <a:noFill/>
          <a:ln w="9525" algn="ctr">
            <a:noFill/>
            <a:miter lim="800000"/>
            <a:headEnd/>
            <a:tailEnd/>
          </a:ln>
          <a:effectLst/>
        </p:spPr>
        <p:txBody>
          <a:bodyPr wrap="square">
            <a:spAutoFit/>
          </a:bodyPr>
          <a:lstStyle/>
          <a:p>
            <a:r>
              <a:rPr lang="id-ID" dirty="0" smtClean="0"/>
              <a:t>Selisih antara PPh yang terutang atas seluruh penghasilan kena pajak selama setahun dengan PPh yang telah dipotong masa-masa sebelumnya</a:t>
            </a:r>
          </a:p>
        </p:txBody>
      </p:sp>
      <p:sp>
        <p:nvSpPr>
          <p:cNvPr id="28" name="Striped Right Arrow 27"/>
          <p:cNvSpPr/>
          <p:nvPr/>
        </p:nvSpPr>
        <p:spPr>
          <a:xfrm rot="5400000">
            <a:off x="1943100" y="2552700"/>
            <a:ext cx="762000" cy="838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Striped Right Arrow 28"/>
          <p:cNvSpPr/>
          <p:nvPr/>
        </p:nvSpPr>
        <p:spPr>
          <a:xfrm rot="5400000">
            <a:off x="6057900" y="2575560"/>
            <a:ext cx="762000" cy="838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a:off x="1524000" y="304800"/>
            <a:ext cx="5943600" cy="838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rmat Slide-DJP-Bar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emplat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Format Slide-DJP-Baru</Template>
  <TotalTime>1841</TotalTime>
  <Words>3376</Words>
  <Application>Microsoft Office PowerPoint</Application>
  <PresentationFormat>On-screen Show (4:3)</PresentationFormat>
  <Paragraphs>779</Paragraphs>
  <Slides>41</Slides>
  <Notes>20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41</vt:i4>
      </vt:variant>
    </vt:vector>
  </HeadingPairs>
  <TitlesOfParts>
    <vt:vector size="45" baseType="lpstr">
      <vt:lpstr>Format Slide-DJP-Baru</vt:lpstr>
      <vt:lpstr>template slide</vt:lpstr>
      <vt:lpstr>1_template slide</vt:lpstr>
      <vt:lpstr>Worksheet</vt:lpstr>
      <vt:lpstr>PERATURAN DIREKTUR JENDERAL PAJAK NOMOR PER- 31/PJ/2012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PPh Pasal 21: Pegawai tetap dan Penerima Pensiun Berkala</vt:lpstr>
      <vt:lpstr>Masa Perolehan Penghasilan Kurang dari 12 Bulan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Contoh Penghitungan PPh Pasal 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Pelaporan SPT PPh Orang Pribadi Tahun Pajak 2012</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Judul</dc:title>
  <dc:creator>arif mulyono</dc:creator>
  <cp:lastModifiedBy>Windows User</cp:lastModifiedBy>
  <cp:revision>133</cp:revision>
  <dcterms:created xsi:type="dcterms:W3CDTF">2013-01-06T16:47:17Z</dcterms:created>
  <dcterms:modified xsi:type="dcterms:W3CDTF">2018-03-01T13:07:44Z</dcterms:modified>
</cp:coreProperties>
</file>