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6"/>
  </p:notesMasterIdLst>
  <p:handoutMasterIdLst>
    <p:handoutMasterId r:id="rId27"/>
  </p:handoutMasterIdLst>
  <p:sldIdLst>
    <p:sldId id="256" r:id="rId3"/>
    <p:sldId id="271" r:id="rId4"/>
    <p:sldId id="275" r:id="rId5"/>
    <p:sldId id="274" r:id="rId6"/>
    <p:sldId id="296" r:id="rId7"/>
    <p:sldId id="29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93" r:id="rId18"/>
    <p:sldId id="288" r:id="rId19"/>
    <p:sldId id="289" r:id="rId20"/>
    <p:sldId id="290" r:id="rId21"/>
    <p:sldId id="291" r:id="rId22"/>
    <p:sldId id="292" r:id="rId23"/>
    <p:sldId id="294" r:id="rId24"/>
    <p:sldId id="295" r:id="rId25"/>
  </p:sldIdLst>
  <p:sldSz cx="12188825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CC66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79" d="100"/>
          <a:sy n="79" d="100"/>
        </p:scale>
        <p:origin x="1152" y="6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cap="all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KONTRIBUSI SEKTOR JASA TERHADAP PEREKONOMIAN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CC6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2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3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spc="0" baseline="0">
                      <a:solidFill>
                        <a:schemeClr val="accent4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spc="0" baseline="0">
                    <a:solidFill>
                      <a:schemeClr val="accent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Jasa</c:v>
                </c:pt>
                <c:pt idx="1">
                  <c:v>Pertambangan</c:v>
                </c:pt>
                <c:pt idx="2">
                  <c:v>Pertanian</c:v>
                </c:pt>
                <c:pt idx="3">
                  <c:v>Manufaktur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52</c:v>
                </c:pt>
                <c:pt idx="1">
                  <c:v>10</c:v>
                </c:pt>
                <c:pt idx="2">
                  <c:v>14</c:v>
                </c:pt>
                <c:pt idx="3">
                  <c:v>24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AB91E0-52E1-4AFA-9465-3F5634B042A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3C8637-B513-4A02-B3D8-9ECE1CDE0998}">
      <dgm:prSet phldrT="[Text]"/>
      <dgm:spPr>
        <a:solidFill>
          <a:srgbClr val="0070C0"/>
        </a:solidFill>
      </dgm:spPr>
      <dgm:t>
        <a:bodyPr/>
        <a:lstStyle/>
        <a:p>
          <a:r>
            <a:rPr lang="en-US" b="1" dirty="0" err="1" smtClean="0">
              <a:latin typeface="Arial" panose="020B0604020202020204" pitchFamily="34" charset="0"/>
              <a:cs typeface="Arial" panose="020B0604020202020204" pitchFamily="34" charset="0"/>
            </a:rPr>
            <a:t>Globalisasi</a:t>
          </a:r>
          <a:endParaRPr 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9B3B7E2-DA0E-4565-B635-BB0785287A64}" type="parTrans" cxnId="{89D24A50-D6EE-492E-A1E7-B412AE3939D7}">
      <dgm:prSet/>
      <dgm:spPr/>
      <dgm:t>
        <a:bodyPr/>
        <a:lstStyle/>
        <a:p>
          <a:endParaRPr lang="en-US"/>
        </a:p>
      </dgm:t>
    </dgm:pt>
    <dgm:pt modelId="{209A1D4D-1263-45B5-BCC2-BECCF1F0099F}" type="sibTrans" cxnId="{89D24A50-D6EE-492E-A1E7-B412AE3939D7}">
      <dgm:prSet/>
      <dgm:spPr/>
      <dgm:t>
        <a:bodyPr/>
        <a:lstStyle/>
        <a:p>
          <a:endParaRPr lang="en-US"/>
        </a:p>
      </dgm:t>
    </dgm:pt>
    <dgm:pt modelId="{CBD2D6B5-8760-4A7F-84E9-49680C377338}">
      <dgm:prSet phldrT="[Text]"/>
      <dgm:spPr>
        <a:solidFill>
          <a:srgbClr val="0070C0"/>
        </a:solidFill>
      </dgm:spPr>
      <dgm:t>
        <a:bodyPr/>
        <a:lstStyle/>
        <a:p>
          <a:r>
            <a:rPr lang="en-US" b="1" dirty="0" err="1" smtClean="0">
              <a:latin typeface="Arial" panose="020B0604020202020204" pitchFamily="34" charset="0"/>
              <a:cs typeface="Arial" panose="020B0604020202020204" pitchFamily="34" charset="0"/>
            </a:rPr>
            <a:t>Regulasi</a:t>
          </a:r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1" dirty="0" err="1" smtClean="0">
              <a:latin typeface="Arial" panose="020B0604020202020204" pitchFamily="34" charset="0"/>
              <a:cs typeface="Arial" panose="020B0604020202020204" pitchFamily="34" charset="0"/>
            </a:rPr>
            <a:t>Pemerintah</a:t>
          </a:r>
          <a:endParaRPr 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B55B58-DA24-456C-9F93-B4CE3C8F117A}" type="parTrans" cxnId="{E0F48577-22FF-4AFD-8162-93EADD7F219D}">
      <dgm:prSet/>
      <dgm:spPr/>
      <dgm:t>
        <a:bodyPr/>
        <a:lstStyle/>
        <a:p>
          <a:endParaRPr lang="en-US"/>
        </a:p>
      </dgm:t>
    </dgm:pt>
    <dgm:pt modelId="{87DCF9D1-32DB-416F-BD66-4D33399B068A}" type="sibTrans" cxnId="{E0F48577-22FF-4AFD-8162-93EADD7F219D}">
      <dgm:prSet/>
      <dgm:spPr/>
      <dgm:t>
        <a:bodyPr/>
        <a:lstStyle/>
        <a:p>
          <a:endParaRPr lang="en-US"/>
        </a:p>
      </dgm:t>
    </dgm:pt>
    <dgm:pt modelId="{4CC7B5A6-C812-4836-A4CC-CC6052574D68}">
      <dgm:prSet phldrT="[Text]"/>
      <dgm:spPr>
        <a:solidFill>
          <a:srgbClr val="0070C0"/>
        </a:solidFill>
      </dgm:spPr>
      <dgm:t>
        <a:bodyPr/>
        <a:lstStyle/>
        <a:p>
          <a:r>
            <a:rPr lang="en-US" b="1" dirty="0" err="1" smtClean="0">
              <a:latin typeface="Arial" panose="020B0604020202020204" pitchFamily="34" charset="0"/>
              <a:cs typeface="Arial" panose="020B0604020202020204" pitchFamily="34" charset="0"/>
            </a:rPr>
            <a:t>Kemajuan</a:t>
          </a:r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1" dirty="0" err="1" smtClean="0">
              <a:latin typeface="Arial" panose="020B0604020202020204" pitchFamily="34" charset="0"/>
              <a:cs typeface="Arial" panose="020B0604020202020204" pitchFamily="34" charset="0"/>
            </a:rPr>
            <a:t>teknologi</a:t>
          </a:r>
          <a:endParaRPr 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6CBDDD-BB8D-4E97-A09C-AFC524CB5A56}" type="parTrans" cxnId="{DE4DBD33-42A5-46FF-85EC-4ADD968CB305}">
      <dgm:prSet/>
      <dgm:spPr/>
      <dgm:t>
        <a:bodyPr/>
        <a:lstStyle/>
        <a:p>
          <a:endParaRPr lang="en-US"/>
        </a:p>
      </dgm:t>
    </dgm:pt>
    <dgm:pt modelId="{B3145DE5-AE95-4423-954A-73CDCFE37EB8}" type="sibTrans" cxnId="{DE4DBD33-42A5-46FF-85EC-4ADD968CB305}">
      <dgm:prSet/>
      <dgm:spPr/>
      <dgm:t>
        <a:bodyPr/>
        <a:lstStyle/>
        <a:p>
          <a:endParaRPr lang="en-US"/>
        </a:p>
      </dgm:t>
    </dgm:pt>
    <dgm:pt modelId="{D45CDDAF-2040-441D-B794-F80247D06150}">
      <dgm:prSet/>
      <dgm:spPr>
        <a:solidFill>
          <a:srgbClr val="0070C0"/>
        </a:solidFill>
      </dgm:spPr>
      <dgm:t>
        <a:bodyPr/>
        <a:lstStyle/>
        <a:p>
          <a:r>
            <a:rPr lang="en-US" b="1" dirty="0" err="1" smtClean="0">
              <a:latin typeface="Arial" panose="020B0604020202020204" pitchFamily="34" charset="0"/>
              <a:cs typeface="Arial" panose="020B0604020202020204" pitchFamily="34" charset="0"/>
            </a:rPr>
            <a:t>Perubahan</a:t>
          </a:r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1" dirty="0" err="1" smtClean="0">
              <a:latin typeface="Arial" panose="020B0604020202020204" pitchFamily="34" charset="0"/>
              <a:cs typeface="Arial" panose="020B0604020202020204" pitchFamily="34" charset="0"/>
            </a:rPr>
            <a:t>sosial</a:t>
          </a:r>
          <a:endParaRPr 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7E880E-F2B0-42DB-AEC0-832E724C8858}" type="parTrans" cxnId="{55B69B95-F131-4C04-B675-DB1BAEB22661}">
      <dgm:prSet/>
      <dgm:spPr/>
      <dgm:t>
        <a:bodyPr/>
        <a:lstStyle/>
        <a:p>
          <a:endParaRPr lang="en-US"/>
        </a:p>
      </dgm:t>
    </dgm:pt>
    <dgm:pt modelId="{1689D6EB-DA25-4FB3-86B3-8F0DC10DA030}" type="sibTrans" cxnId="{55B69B95-F131-4C04-B675-DB1BAEB22661}">
      <dgm:prSet/>
      <dgm:spPr/>
      <dgm:t>
        <a:bodyPr/>
        <a:lstStyle/>
        <a:p>
          <a:endParaRPr lang="en-US"/>
        </a:p>
      </dgm:t>
    </dgm:pt>
    <dgm:pt modelId="{615C7AF3-B0F7-43E1-B390-02DB1D0C991E}" type="pres">
      <dgm:prSet presAssocID="{14AB91E0-52E1-4AFA-9465-3F5634B042A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35A83D-6773-41B5-B906-0775703DB700}" type="pres">
      <dgm:prSet presAssocID="{6E3C8637-B513-4A02-B3D8-9ECE1CDE0998}" presName="parentLin" presStyleCnt="0"/>
      <dgm:spPr/>
    </dgm:pt>
    <dgm:pt modelId="{343A3B25-7130-4B16-8CD7-9866B9A00B6A}" type="pres">
      <dgm:prSet presAssocID="{6E3C8637-B513-4A02-B3D8-9ECE1CDE0998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26E756F1-17B6-43E7-8026-9BDA97356CB8}" type="pres">
      <dgm:prSet presAssocID="{6E3C8637-B513-4A02-B3D8-9ECE1CDE099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6E569A-CA18-47C3-BCF4-B1CFB2E79968}" type="pres">
      <dgm:prSet presAssocID="{6E3C8637-B513-4A02-B3D8-9ECE1CDE0998}" presName="negativeSpace" presStyleCnt="0"/>
      <dgm:spPr/>
    </dgm:pt>
    <dgm:pt modelId="{F6645C51-E1B5-4790-8E6B-9161A8D82A4F}" type="pres">
      <dgm:prSet presAssocID="{6E3C8637-B513-4A02-B3D8-9ECE1CDE0998}" presName="childText" presStyleLbl="conFgAcc1" presStyleIdx="0" presStyleCnt="4">
        <dgm:presLayoutVars>
          <dgm:bulletEnabled val="1"/>
        </dgm:presLayoutVars>
      </dgm:prSet>
      <dgm:spPr/>
    </dgm:pt>
    <dgm:pt modelId="{54C4197A-2961-4744-A415-78ECBBEBA5B3}" type="pres">
      <dgm:prSet presAssocID="{209A1D4D-1263-45B5-BCC2-BECCF1F0099F}" presName="spaceBetweenRectangles" presStyleCnt="0"/>
      <dgm:spPr/>
    </dgm:pt>
    <dgm:pt modelId="{BC4790FD-E791-4C1F-9966-DDCEC67CD103}" type="pres">
      <dgm:prSet presAssocID="{CBD2D6B5-8760-4A7F-84E9-49680C377338}" presName="parentLin" presStyleCnt="0"/>
      <dgm:spPr/>
    </dgm:pt>
    <dgm:pt modelId="{1A48F562-C928-4DC0-A8BB-168EB5F06EB7}" type="pres">
      <dgm:prSet presAssocID="{CBD2D6B5-8760-4A7F-84E9-49680C377338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7F782716-56E8-4D6A-90B2-049114AF2BE9}" type="pres">
      <dgm:prSet presAssocID="{CBD2D6B5-8760-4A7F-84E9-49680C37733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98E459-5AA7-49B5-88C6-A395DFE07CAA}" type="pres">
      <dgm:prSet presAssocID="{CBD2D6B5-8760-4A7F-84E9-49680C377338}" presName="negativeSpace" presStyleCnt="0"/>
      <dgm:spPr/>
    </dgm:pt>
    <dgm:pt modelId="{B2798B1E-408D-49B3-B007-FE65CED89E2E}" type="pres">
      <dgm:prSet presAssocID="{CBD2D6B5-8760-4A7F-84E9-49680C377338}" presName="childText" presStyleLbl="conFgAcc1" presStyleIdx="1" presStyleCnt="4">
        <dgm:presLayoutVars>
          <dgm:bulletEnabled val="1"/>
        </dgm:presLayoutVars>
      </dgm:prSet>
      <dgm:spPr/>
    </dgm:pt>
    <dgm:pt modelId="{262253F9-37DF-493A-A968-7EFEE5BAC080}" type="pres">
      <dgm:prSet presAssocID="{87DCF9D1-32DB-416F-BD66-4D33399B068A}" presName="spaceBetweenRectangles" presStyleCnt="0"/>
      <dgm:spPr/>
    </dgm:pt>
    <dgm:pt modelId="{31025453-FFE6-443E-B0A3-82140B838689}" type="pres">
      <dgm:prSet presAssocID="{D45CDDAF-2040-441D-B794-F80247D06150}" presName="parentLin" presStyleCnt="0"/>
      <dgm:spPr/>
    </dgm:pt>
    <dgm:pt modelId="{50D0D3CD-4977-4E6D-9B91-ADF08D74760B}" type="pres">
      <dgm:prSet presAssocID="{D45CDDAF-2040-441D-B794-F80247D06150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76700B65-EBA6-4964-ADF0-33BB2C5FBEA6}" type="pres">
      <dgm:prSet presAssocID="{D45CDDAF-2040-441D-B794-F80247D0615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0B2CFB-FFAD-4FEA-9347-94C72493E471}" type="pres">
      <dgm:prSet presAssocID="{D45CDDAF-2040-441D-B794-F80247D06150}" presName="negativeSpace" presStyleCnt="0"/>
      <dgm:spPr/>
    </dgm:pt>
    <dgm:pt modelId="{D9A06F2B-9C7C-4545-8371-87A7E67244A2}" type="pres">
      <dgm:prSet presAssocID="{D45CDDAF-2040-441D-B794-F80247D06150}" presName="childText" presStyleLbl="conFgAcc1" presStyleIdx="2" presStyleCnt="4">
        <dgm:presLayoutVars>
          <dgm:bulletEnabled val="1"/>
        </dgm:presLayoutVars>
      </dgm:prSet>
      <dgm:spPr/>
    </dgm:pt>
    <dgm:pt modelId="{9F9F5143-1256-40FA-ADE1-27BD541BE525}" type="pres">
      <dgm:prSet presAssocID="{1689D6EB-DA25-4FB3-86B3-8F0DC10DA030}" presName="spaceBetweenRectangles" presStyleCnt="0"/>
      <dgm:spPr/>
    </dgm:pt>
    <dgm:pt modelId="{1C44DC9C-DF1C-4728-8BE9-BA661153386C}" type="pres">
      <dgm:prSet presAssocID="{4CC7B5A6-C812-4836-A4CC-CC6052574D68}" presName="parentLin" presStyleCnt="0"/>
      <dgm:spPr/>
    </dgm:pt>
    <dgm:pt modelId="{68E769A9-5AAF-43B1-A7BD-1798205B5D82}" type="pres">
      <dgm:prSet presAssocID="{4CC7B5A6-C812-4836-A4CC-CC6052574D68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018E2E9E-4E9B-402B-B25B-A54203843B57}" type="pres">
      <dgm:prSet presAssocID="{4CC7B5A6-C812-4836-A4CC-CC6052574D6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7B9083-9322-4119-AFAF-7DFC6EEBDFFE}" type="pres">
      <dgm:prSet presAssocID="{4CC7B5A6-C812-4836-A4CC-CC6052574D68}" presName="negativeSpace" presStyleCnt="0"/>
      <dgm:spPr/>
    </dgm:pt>
    <dgm:pt modelId="{D79D38C4-7ECA-4F69-AA08-23C84E107646}" type="pres">
      <dgm:prSet presAssocID="{4CC7B5A6-C812-4836-A4CC-CC6052574D6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51E987C-41CE-4245-935E-06BAD7F76E30}" type="presOf" srcId="{14AB91E0-52E1-4AFA-9465-3F5634B042A9}" destId="{615C7AF3-B0F7-43E1-B390-02DB1D0C991E}" srcOrd="0" destOrd="0" presId="urn:microsoft.com/office/officeart/2005/8/layout/list1"/>
    <dgm:cxn modelId="{DE4DBD33-42A5-46FF-85EC-4ADD968CB305}" srcId="{14AB91E0-52E1-4AFA-9465-3F5634B042A9}" destId="{4CC7B5A6-C812-4836-A4CC-CC6052574D68}" srcOrd="3" destOrd="0" parTransId="{426CBDDD-BB8D-4E97-A09C-AFC524CB5A56}" sibTransId="{B3145DE5-AE95-4423-954A-73CDCFE37EB8}"/>
    <dgm:cxn modelId="{320BD211-8133-454C-B9AC-C163CE994441}" type="presOf" srcId="{CBD2D6B5-8760-4A7F-84E9-49680C377338}" destId="{1A48F562-C928-4DC0-A8BB-168EB5F06EB7}" srcOrd="0" destOrd="0" presId="urn:microsoft.com/office/officeart/2005/8/layout/list1"/>
    <dgm:cxn modelId="{55B69B95-F131-4C04-B675-DB1BAEB22661}" srcId="{14AB91E0-52E1-4AFA-9465-3F5634B042A9}" destId="{D45CDDAF-2040-441D-B794-F80247D06150}" srcOrd="2" destOrd="0" parTransId="{107E880E-F2B0-42DB-AEC0-832E724C8858}" sibTransId="{1689D6EB-DA25-4FB3-86B3-8F0DC10DA030}"/>
    <dgm:cxn modelId="{A9EF2C48-1541-459C-819F-E268B85BD660}" type="presOf" srcId="{4CC7B5A6-C812-4836-A4CC-CC6052574D68}" destId="{018E2E9E-4E9B-402B-B25B-A54203843B57}" srcOrd="1" destOrd="0" presId="urn:microsoft.com/office/officeart/2005/8/layout/list1"/>
    <dgm:cxn modelId="{89D24A50-D6EE-492E-A1E7-B412AE3939D7}" srcId="{14AB91E0-52E1-4AFA-9465-3F5634B042A9}" destId="{6E3C8637-B513-4A02-B3D8-9ECE1CDE0998}" srcOrd="0" destOrd="0" parTransId="{89B3B7E2-DA0E-4565-B635-BB0785287A64}" sibTransId="{209A1D4D-1263-45B5-BCC2-BECCF1F0099F}"/>
    <dgm:cxn modelId="{3B5A4692-7CDA-4931-8B1D-FF5200737ACF}" type="presOf" srcId="{D45CDDAF-2040-441D-B794-F80247D06150}" destId="{76700B65-EBA6-4964-ADF0-33BB2C5FBEA6}" srcOrd="1" destOrd="0" presId="urn:microsoft.com/office/officeart/2005/8/layout/list1"/>
    <dgm:cxn modelId="{E0F48577-22FF-4AFD-8162-93EADD7F219D}" srcId="{14AB91E0-52E1-4AFA-9465-3F5634B042A9}" destId="{CBD2D6B5-8760-4A7F-84E9-49680C377338}" srcOrd="1" destOrd="0" parTransId="{64B55B58-DA24-456C-9F93-B4CE3C8F117A}" sibTransId="{87DCF9D1-32DB-416F-BD66-4D33399B068A}"/>
    <dgm:cxn modelId="{3D58E7C4-3BFA-4F4C-BF0C-626432839ED4}" type="presOf" srcId="{D45CDDAF-2040-441D-B794-F80247D06150}" destId="{50D0D3CD-4977-4E6D-9B91-ADF08D74760B}" srcOrd="0" destOrd="0" presId="urn:microsoft.com/office/officeart/2005/8/layout/list1"/>
    <dgm:cxn modelId="{7B2CDAF2-0123-47D3-A867-A7046150E4AA}" type="presOf" srcId="{6E3C8637-B513-4A02-B3D8-9ECE1CDE0998}" destId="{343A3B25-7130-4B16-8CD7-9866B9A00B6A}" srcOrd="0" destOrd="0" presId="urn:microsoft.com/office/officeart/2005/8/layout/list1"/>
    <dgm:cxn modelId="{EF758F02-C061-4C9E-9E63-5AD398A6A3B7}" type="presOf" srcId="{CBD2D6B5-8760-4A7F-84E9-49680C377338}" destId="{7F782716-56E8-4D6A-90B2-049114AF2BE9}" srcOrd="1" destOrd="0" presId="urn:microsoft.com/office/officeart/2005/8/layout/list1"/>
    <dgm:cxn modelId="{AA3AAC83-186D-4640-8A3B-614102AFC1CC}" type="presOf" srcId="{6E3C8637-B513-4A02-B3D8-9ECE1CDE0998}" destId="{26E756F1-17B6-43E7-8026-9BDA97356CB8}" srcOrd="1" destOrd="0" presId="urn:microsoft.com/office/officeart/2005/8/layout/list1"/>
    <dgm:cxn modelId="{5D9791A9-696A-4936-B75F-C26050C0FAE3}" type="presOf" srcId="{4CC7B5A6-C812-4836-A4CC-CC6052574D68}" destId="{68E769A9-5AAF-43B1-A7BD-1798205B5D82}" srcOrd="0" destOrd="0" presId="urn:microsoft.com/office/officeart/2005/8/layout/list1"/>
    <dgm:cxn modelId="{FBDE69A3-8195-4C31-98DB-CCDF8783B947}" type="presParOf" srcId="{615C7AF3-B0F7-43E1-B390-02DB1D0C991E}" destId="{E235A83D-6773-41B5-B906-0775703DB700}" srcOrd="0" destOrd="0" presId="urn:microsoft.com/office/officeart/2005/8/layout/list1"/>
    <dgm:cxn modelId="{A6E8C6DF-706B-490D-B7FA-DD144EE2B92D}" type="presParOf" srcId="{E235A83D-6773-41B5-B906-0775703DB700}" destId="{343A3B25-7130-4B16-8CD7-9866B9A00B6A}" srcOrd="0" destOrd="0" presId="urn:microsoft.com/office/officeart/2005/8/layout/list1"/>
    <dgm:cxn modelId="{C2682925-715A-49D1-8988-D0F58CD710C7}" type="presParOf" srcId="{E235A83D-6773-41B5-B906-0775703DB700}" destId="{26E756F1-17B6-43E7-8026-9BDA97356CB8}" srcOrd="1" destOrd="0" presId="urn:microsoft.com/office/officeart/2005/8/layout/list1"/>
    <dgm:cxn modelId="{691C04D5-36E2-4CF1-823B-F35C47ACA65E}" type="presParOf" srcId="{615C7AF3-B0F7-43E1-B390-02DB1D0C991E}" destId="{F46E569A-CA18-47C3-BCF4-B1CFB2E79968}" srcOrd="1" destOrd="0" presId="urn:microsoft.com/office/officeart/2005/8/layout/list1"/>
    <dgm:cxn modelId="{CAA62246-7B57-4184-BC8B-E2A8DAAF1CDB}" type="presParOf" srcId="{615C7AF3-B0F7-43E1-B390-02DB1D0C991E}" destId="{F6645C51-E1B5-4790-8E6B-9161A8D82A4F}" srcOrd="2" destOrd="0" presId="urn:microsoft.com/office/officeart/2005/8/layout/list1"/>
    <dgm:cxn modelId="{5B17D5EC-62E5-4C96-BDDE-C00B198266D3}" type="presParOf" srcId="{615C7AF3-B0F7-43E1-B390-02DB1D0C991E}" destId="{54C4197A-2961-4744-A415-78ECBBEBA5B3}" srcOrd="3" destOrd="0" presId="urn:microsoft.com/office/officeart/2005/8/layout/list1"/>
    <dgm:cxn modelId="{150AC3B9-12C5-4779-9A5F-8F9921344A52}" type="presParOf" srcId="{615C7AF3-B0F7-43E1-B390-02DB1D0C991E}" destId="{BC4790FD-E791-4C1F-9966-DDCEC67CD103}" srcOrd="4" destOrd="0" presId="urn:microsoft.com/office/officeart/2005/8/layout/list1"/>
    <dgm:cxn modelId="{19D187A6-2261-4DA2-B98A-36AA4037D358}" type="presParOf" srcId="{BC4790FD-E791-4C1F-9966-DDCEC67CD103}" destId="{1A48F562-C928-4DC0-A8BB-168EB5F06EB7}" srcOrd="0" destOrd="0" presId="urn:microsoft.com/office/officeart/2005/8/layout/list1"/>
    <dgm:cxn modelId="{857FB7B8-B8B6-43D7-A7FF-27745155A239}" type="presParOf" srcId="{BC4790FD-E791-4C1F-9966-DDCEC67CD103}" destId="{7F782716-56E8-4D6A-90B2-049114AF2BE9}" srcOrd="1" destOrd="0" presId="urn:microsoft.com/office/officeart/2005/8/layout/list1"/>
    <dgm:cxn modelId="{A94668FC-BEA5-41C8-BF4F-F5494EC9616D}" type="presParOf" srcId="{615C7AF3-B0F7-43E1-B390-02DB1D0C991E}" destId="{6298E459-5AA7-49B5-88C6-A395DFE07CAA}" srcOrd="5" destOrd="0" presId="urn:microsoft.com/office/officeart/2005/8/layout/list1"/>
    <dgm:cxn modelId="{979FA1BD-82F1-49CE-A927-2DFE92B8C641}" type="presParOf" srcId="{615C7AF3-B0F7-43E1-B390-02DB1D0C991E}" destId="{B2798B1E-408D-49B3-B007-FE65CED89E2E}" srcOrd="6" destOrd="0" presId="urn:microsoft.com/office/officeart/2005/8/layout/list1"/>
    <dgm:cxn modelId="{4396BF82-3172-4FDA-8441-8116A2D55AA3}" type="presParOf" srcId="{615C7AF3-B0F7-43E1-B390-02DB1D0C991E}" destId="{262253F9-37DF-493A-A968-7EFEE5BAC080}" srcOrd="7" destOrd="0" presId="urn:microsoft.com/office/officeart/2005/8/layout/list1"/>
    <dgm:cxn modelId="{20E9EFAC-53A0-4EEB-A656-D874862EA99D}" type="presParOf" srcId="{615C7AF3-B0F7-43E1-B390-02DB1D0C991E}" destId="{31025453-FFE6-443E-B0A3-82140B838689}" srcOrd="8" destOrd="0" presId="urn:microsoft.com/office/officeart/2005/8/layout/list1"/>
    <dgm:cxn modelId="{87EBCED8-CC9A-442E-963E-DB517635F978}" type="presParOf" srcId="{31025453-FFE6-443E-B0A3-82140B838689}" destId="{50D0D3CD-4977-4E6D-9B91-ADF08D74760B}" srcOrd="0" destOrd="0" presId="urn:microsoft.com/office/officeart/2005/8/layout/list1"/>
    <dgm:cxn modelId="{967BD3DB-79AE-49BE-88BE-BCDF3E6A8BC7}" type="presParOf" srcId="{31025453-FFE6-443E-B0A3-82140B838689}" destId="{76700B65-EBA6-4964-ADF0-33BB2C5FBEA6}" srcOrd="1" destOrd="0" presId="urn:microsoft.com/office/officeart/2005/8/layout/list1"/>
    <dgm:cxn modelId="{06FA64FB-119A-4424-A9B1-1FF188A37494}" type="presParOf" srcId="{615C7AF3-B0F7-43E1-B390-02DB1D0C991E}" destId="{0C0B2CFB-FFAD-4FEA-9347-94C72493E471}" srcOrd="9" destOrd="0" presId="urn:microsoft.com/office/officeart/2005/8/layout/list1"/>
    <dgm:cxn modelId="{92A65657-2804-424A-9FB3-3F8754CF2B39}" type="presParOf" srcId="{615C7AF3-B0F7-43E1-B390-02DB1D0C991E}" destId="{D9A06F2B-9C7C-4545-8371-87A7E67244A2}" srcOrd="10" destOrd="0" presId="urn:microsoft.com/office/officeart/2005/8/layout/list1"/>
    <dgm:cxn modelId="{4E2C7EA4-7AAE-4285-9C55-9D348096F57B}" type="presParOf" srcId="{615C7AF3-B0F7-43E1-B390-02DB1D0C991E}" destId="{9F9F5143-1256-40FA-ADE1-27BD541BE525}" srcOrd="11" destOrd="0" presId="urn:microsoft.com/office/officeart/2005/8/layout/list1"/>
    <dgm:cxn modelId="{33031DE3-07C7-4C66-9E7C-D2B744591BA0}" type="presParOf" srcId="{615C7AF3-B0F7-43E1-B390-02DB1D0C991E}" destId="{1C44DC9C-DF1C-4728-8BE9-BA661153386C}" srcOrd="12" destOrd="0" presId="urn:microsoft.com/office/officeart/2005/8/layout/list1"/>
    <dgm:cxn modelId="{EEFBB188-7ED1-4DFC-9FE3-6A77822AF11F}" type="presParOf" srcId="{1C44DC9C-DF1C-4728-8BE9-BA661153386C}" destId="{68E769A9-5AAF-43B1-A7BD-1798205B5D82}" srcOrd="0" destOrd="0" presId="urn:microsoft.com/office/officeart/2005/8/layout/list1"/>
    <dgm:cxn modelId="{E696A50A-866B-4B36-A1C7-89BC136FFC82}" type="presParOf" srcId="{1C44DC9C-DF1C-4728-8BE9-BA661153386C}" destId="{018E2E9E-4E9B-402B-B25B-A54203843B57}" srcOrd="1" destOrd="0" presId="urn:microsoft.com/office/officeart/2005/8/layout/list1"/>
    <dgm:cxn modelId="{7EFA92E9-68FE-45AE-B7C2-90A467585527}" type="presParOf" srcId="{615C7AF3-B0F7-43E1-B390-02DB1D0C991E}" destId="{807B9083-9322-4119-AFAF-7DFC6EEBDFFE}" srcOrd="13" destOrd="0" presId="urn:microsoft.com/office/officeart/2005/8/layout/list1"/>
    <dgm:cxn modelId="{E5477FF0-9E74-45E6-B086-02803CE19172}" type="presParOf" srcId="{615C7AF3-B0F7-43E1-B390-02DB1D0C991E}" destId="{D79D38C4-7ECA-4F69-AA08-23C84E10764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AB91E0-52E1-4AFA-9465-3F5634B042A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3C8637-B513-4A02-B3D8-9ECE1CDE0998}">
      <dgm:prSet phldrT="[Text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Intangibility</a:t>
          </a:r>
          <a:endParaRPr lang="en-US" b="1" dirty="0">
            <a:solidFill>
              <a:srgbClr val="0070C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9B3B7E2-DA0E-4565-B635-BB0785287A64}" type="parTrans" cxnId="{89D24A50-D6EE-492E-A1E7-B412AE3939D7}">
      <dgm:prSet/>
      <dgm:spPr/>
      <dgm:t>
        <a:bodyPr/>
        <a:lstStyle/>
        <a:p>
          <a:endParaRPr lang="en-US"/>
        </a:p>
      </dgm:t>
    </dgm:pt>
    <dgm:pt modelId="{209A1D4D-1263-45B5-BCC2-BECCF1F0099F}" type="sibTrans" cxnId="{89D24A50-D6EE-492E-A1E7-B412AE3939D7}">
      <dgm:prSet/>
      <dgm:spPr/>
      <dgm:t>
        <a:bodyPr/>
        <a:lstStyle/>
        <a:p>
          <a:endParaRPr lang="en-US"/>
        </a:p>
      </dgm:t>
    </dgm:pt>
    <dgm:pt modelId="{CBD2D6B5-8760-4A7F-84E9-49680C377338}">
      <dgm:prSet phldrT="[Text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Inseparability</a:t>
          </a:r>
          <a:endParaRPr lang="en-US" b="1" dirty="0">
            <a:solidFill>
              <a:srgbClr val="0070C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4B55B58-DA24-456C-9F93-B4CE3C8F117A}" type="parTrans" cxnId="{E0F48577-22FF-4AFD-8162-93EADD7F219D}">
      <dgm:prSet/>
      <dgm:spPr/>
      <dgm:t>
        <a:bodyPr/>
        <a:lstStyle/>
        <a:p>
          <a:endParaRPr lang="en-US"/>
        </a:p>
      </dgm:t>
    </dgm:pt>
    <dgm:pt modelId="{87DCF9D1-32DB-416F-BD66-4D33399B068A}" type="sibTrans" cxnId="{E0F48577-22FF-4AFD-8162-93EADD7F219D}">
      <dgm:prSet/>
      <dgm:spPr/>
      <dgm:t>
        <a:bodyPr/>
        <a:lstStyle/>
        <a:p>
          <a:endParaRPr lang="en-US"/>
        </a:p>
      </dgm:t>
    </dgm:pt>
    <dgm:pt modelId="{4CC7B5A6-C812-4836-A4CC-CC6052574D68}">
      <dgm:prSet phldrT="[Text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Perishability</a:t>
          </a:r>
          <a:endParaRPr lang="en-US" b="1" dirty="0">
            <a:solidFill>
              <a:srgbClr val="0070C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6CBDDD-BB8D-4E97-A09C-AFC524CB5A56}" type="parTrans" cxnId="{DE4DBD33-42A5-46FF-85EC-4ADD968CB305}">
      <dgm:prSet/>
      <dgm:spPr/>
      <dgm:t>
        <a:bodyPr/>
        <a:lstStyle/>
        <a:p>
          <a:endParaRPr lang="en-US"/>
        </a:p>
      </dgm:t>
    </dgm:pt>
    <dgm:pt modelId="{B3145DE5-AE95-4423-954A-73CDCFE37EB8}" type="sibTrans" cxnId="{DE4DBD33-42A5-46FF-85EC-4ADD968CB305}">
      <dgm:prSet/>
      <dgm:spPr/>
      <dgm:t>
        <a:bodyPr/>
        <a:lstStyle/>
        <a:p>
          <a:endParaRPr lang="en-US"/>
        </a:p>
      </dgm:t>
    </dgm:pt>
    <dgm:pt modelId="{D45CDDAF-2040-441D-B794-F80247D06150}">
      <dgm:prSet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Variability</a:t>
          </a:r>
          <a:endParaRPr lang="en-US" b="1" dirty="0">
            <a:solidFill>
              <a:srgbClr val="0070C0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7E880E-F2B0-42DB-AEC0-832E724C8858}" type="parTrans" cxnId="{55B69B95-F131-4C04-B675-DB1BAEB22661}">
      <dgm:prSet/>
      <dgm:spPr/>
      <dgm:t>
        <a:bodyPr/>
        <a:lstStyle/>
        <a:p>
          <a:endParaRPr lang="en-US"/>
        </a:p>
      </dgm:t>
    </dgm:pt>
    <dgm:pt modelId="{1689D6EB-DA25-4FB3-86B3-8F0DC10DA030}" type="sibTrans" cxnId="{55B69B95-F131-4C04-B675-DB1BAEB22661}">
      <dgm:prSet/>
      <dgm:spPr/>
      <dgm:t>
        <a:bodyPr/>
        <a:lstStyle/>
        <a:p>
          <a:endParaRPr lang="en-US"/>
        </a:p>
      </dgm:t>
    </dgm:pt>
    <dgm:pt modelId="{615C7AF3-B0F7-43E1-B390-02DB1D0C991E}" type="pres">
      <dgm:prSet presAssocID="{14AB91E0-52E1-4AFA-9465-3F5634B042A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35A83D-6773-41B5-B906-0775703DB700}" type="pres">
      <dgm:prSet presAssocID="{6E3C8637-B513-4A02-B3D8-9ECE1CDE0998}" presName="parentLin" presStyleCnt="0"/>
      <dgm:spPr/>
    </dgm:pt>
    <dgm:pt modelId="{343A3B25-7130-4B16-8CD7-9866B9A00B6A}" type="pres">
      <dgm:prSet presAssocID="{6E3C8637-B513-4A02-B3D8-9ECE1CDE0998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26E756F1-17B6-43E7-8026-9BDA97356CB8}" type="pres">
      <dgm:prSet presAssocID="{6E3C8637-B513-4A02-B3D8-9ECE1CDE099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6E569A-CA18-47C3-BCF4-B1CFB2E79968}" type="pres">
      <dgm:prSet presAssocID="{6E3C8637-B513-4A02-B3D8-9ECE1CDE0998}" presName="negativeSpace" presStyleCnt="0"/>
      <dgm:spPr/>
    </dgm:pt>
    <dgm:pt modelId="{F6645C51-E1B5-4790-8E6B-9161A8D82A4F}" type="pres">
      <dgm:prSet presAssocID="{6E3C8637-B513-4A02-B3D8-9ECE1CDE0998}" presName="childText" presStyleLbl="conFgAcc1" presStyleIdx="0" presStyleCnt="4">
        <dgm:presLayoutVars>
          <dgm:bulletEnabled val="1"/>
        </dgm:presLayoutVars>
      </dgm:prSet>
      <dgm:spPr>
        <a:solidFill>
          <a:schemeClr val="accent3">
            <a:alpha val="90000"/>
          </a:schemeClr>
        </a:solidFill>
      </dgm:spPr>
      <dgm:t>
        <a:bodyPr/>
        <a:lstStyle/>
        <a:p>
          <a:endParaRPr lang="en-US"/>
        </a:p>
      </dgm:t>
    </dgm:pt>
    <dgm:pt modelId="{54C4197A-2961-4744-A415-78ECBBEBA5B3}" type="pres">
      <dgm:prSet presAssocID="{209A1D4D-1263-45B5-BCC2-BECCF1F0099F}" presName="spaceBetweenRectangles" presStyleCnt="0"/>
      <dgm:spPr/>
    </dgm:pt>
    <dgm:pt modelId="{BC4790FD-E791-4C1F-9966-DDCEC67CD103}" type="pres">
      <dgm:prSet presAssocID="{CBD2D6B5-8760-4A7F-84E9-49680C377338}" presName="parentLin" presStyleCnt="0"/>
      <dgm:spPr/>
    </dgm:pt>
    <dgm:pt modelId="{1A48F562-C928-4DC0-A8BB-168EB5F06EB7}" type="pres">
      <dgm:prSet presAssocID="{CBD2D6B5-8760-4A7F-84E9-49680C377338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7F782716-56E8-4D6A-90B2-049114AF2BE9}" type="pres">
      <dgm:prSet presAssocID="{CBD2D6B5-8760-4A7F-84E9-49680C37733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98E459-5AA7-49B5-88C6-A395DFE07CAA}" type="pres">
      <dgm:prSet presAssocID="{CBD2D6B5-8760-4A7F-84E9-49680C377338}" presName="negativeSpace" presStyleCnt="0"/>
      <dgm:spPr/>
    </dgm:pt>
    <dgm:pt modelId="{B2798B1E-408D-49B3-B007-FE65CED89E2E}" type="pres">
      <dgm:prSet presAssocID="{CBD2D6B5-8760-4A7F-84E9-49680C377338}" presName="childText" presStyleLbl="conFgAcc1" presStyleIdx="1" presStyleCnt="4">
        <dgm:presLayoutVars>
          <dgm:bulletEnabled val="1"/>
        </dgm:presLayoutVars>
      </dgm:prSet>
      <dgm:spPr>
        <a:solidFill>
          <a:schemeClr val="accent3">
            <a:alpha val="90000"/>
          </a:schemeClr>
        </a:solidFill>
      </dgm:spPr>
      <dgm:t>
        <a:bodyPr/>
        <a:lstStyle/>
        <a:p>
          <a:endParaRPr lang="en-US"/>
        </a:p>
      </dgm:t>
    </dgm:pt>
    <dgm:pt modelId="{262253F9-37DF-493A-A968-7EFEE5BAC080}" type="pres">
      <dgm:prSet presAssocID="{87DCF9D1-32DB-416F-BD66-4D33399B068A}" presName="spaceBetweenRectangles" presStyleCnt="0"/>
      <dgm:spPr/>
    </dgm:pt>
    <dgm:pt modelId="{31025453-FFE6-443E-B0A3-82140B838689}" type="pres">
      <dgm:prSet presAssocID="{D45CDDAF-2040-441D-B794-F80247D06150}" presName="parentLin" presStyleCnt="0"/>
      <dgm:spPr/>
    </dgm:pt>
    <dgm:pt modelId="{50D0D3CD-4977-4E6D-9B91-ADF08D74760B}" type="pres">
      <dgm:prSet presAssocID="{D45CDDAF-2040-441D-B794-F80247D06150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76700B65-EBA6-4964-ADF0-33BB2C5FBEA6}" type="pres">
      <dgm:prSet presAssocID="{D45CDDAF-2040-441D-B794-F80247D06150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0B2CFB-FFAD-4FEA-9347-94C72493E471}" type="pres">
      <dgm:prSet presAssocID="{D45CDDAF-2040-441D-B794-F80247D06150}" presName="negativeSpace" presStyleCnt="0"/>
      <dgm:spPr/>
    </dgm:pt>
    <dgm:pt modelId="{D9A06F2B-9C7C-4545-8371-87A7E67244A2}" type="pres">
      <dgm:prSet presAssocID="{D45CDDAF-2040-441D-B794-F80247D06150}" presName="childText" presStyleLbl="conFgAcc1" presStyleIdx="2" presStyleCnt="4">
        <dgm:presLayoutVars>
          <dgm:bulletEnabled val="1"/>
        </dgm:presLayoutVars>
      </dgm:prSet>
      <dgm:spPr>
        <a:solidFill>
          <a:schemeClr val="accent3">
            <a:alpha val="90000"/>
          </a:schemeClr>
        </a:solidFill>
      </dgm:spPr>
      <dgm:t>
        <a:bodyPr/>
        <a:lstStyle/>
        <a:p>
          <a:endParaRPr lang="en-US"/>
        </a:p>
      </dgm:t>
    </dgm:pt>
    <dgm:pt modelId="{9F9F5143-1256-40FA-ADE1-27BD541BE525}" type="pres">
      <dgm:prSet presAssocID="{1689D6EB-DA25-4FB3-86B3-8F0DC10DA030}" presName="spaceBetweenRectangles" presStyleCnt="0"/>
      <dgm:spPr/>
    </dgm:pt>
    <dgm:pt modelId="{1C44DC9C-DF1C-4728-8BE9-BA661153386C}" type="pres">
      <dgm:prSet presAssocID="{4CC7B5A6-C812-4836-A4CC-CC6052574D68}" presName="parentLin" presStyleCnt="0"/>
      <dgm:spPr/>
    </dgm:pt>
    <dgm:pt modelId="{68E769A9-5AAF-43B1-A7BD-1798205B5D82}" type="pres">
      <dgm:prSet presAssocID="{4CC7B5A6-C812-4836-A4CC-CC6052574D68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018E2E9E-4E9B-402B-B25B-A54203843B57}" type="pres">
      <dgm:prSet presAssocID="{4CC7B5A6-C812-4836-A4CC-CC6052574D6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7B9083-9322-4119-AFAF-7DFC6EEBDFFE}" type="pres">
      <dgm:prSet presAssocID="{4CC7B5A6-C812-4836-A4CC-CC6052574D68}" presName="negativeSpace" presStyleCnt="0"/>
      <dgm:spPr/>
    </dgm:pt>
    <dgm:pt modelId="{D79D38C4-7ECA-4F69-AA08-23C84E107646}" type="pres">
      <dgm:prSet presAssocID="{4CC7B5A6-C812-4836-A4CC-CC6052574D68}" presName="childText" presStyleLbl="conFgAcc1" presStyleIdx="3" presStyleCnt="4">
        <dgm:presLayoutVars>
          <dgm:bulletEnabled val="1"/>
        </dgm:presLayoutVars>
      </dgm:prSet>
      <dgm:spPr>
        <a:solidFill>
          <a:schemeClr val="accent3">
            <a:alpha val="90000"/>
          </a:schemeClr>
        </a:solidFill>
      </dgm:spPr>
      <dgm:t>
        <a:bodyPr/>
        <a:lstStyle/>
        <a:p>
          <a:endParaRPr lang="en-US"/>
        </a:p>
      </dgm:t>
    </dgm:pt>
  </dgm:ptLst>
  <dgm:cxnLst>
    <dgm:cxn modelId="{F56691A9-C4EE-4D0B-A7B5-52541460A254}" type="presOf" srcId="{CBD2D6B5-8760-4A7F-84E9-49680C377338}" destId="{1A48F562-C928-4DC0-A8BB-168EB5F06EB7}" srcOrd="0" destOrd="0" presId="urn:microsoft.com/office/officeart/2005/8/layout/list1"/>
    <dgm:cxn modelId="{E9834267-29AA-4DC1-B6C6-022889AB09BC}" type="presOf" srcId="{6E3C8637-B513-4A02-B3D8-9ECE1CDE0998}" destId="{343A3B25-7130-4B16-8CD7-9866B9A00B6A}" srcOrd="0" destOrd="0" presId="urn:microsoft.com/office/officeart/2005/8/layout/list1"/>
    <dgm:cxn modelId="{DE4DBD33-42A5-46FF-85EC-4ADD968CB305}" srcId="{14AB91E0-52E1-4AFA-9465-3F5634B042A9}" destId="{4CC7B5A6-C812-4836-A4CC-CC6052574D68}" srcOrd="3" destOrd="0" parTransId="{426CBDDD-BB8D-4E97-A09C-AFC524CB5A56}" sibTransId="{B3145DE5-AE95-4423-954A-73CDCFE37EB8}"/>
    <dgm:cxn modelId="{35D6B621-A34F-4A6B-BF71-D7E19698BFF4}" type="presOf" srcId="{4CC7B5A6-C812-4836-A4CC-CC6052574D68}" destId="{68E769A9-5AAF-43B1-A7BD-1798205B5D82}" srcOrd="0" destOrd="0" presId="urn:microsoft.com/office/officeart/2005/8/layout/list1"/>
    <dgm:cxn modelId="{7389789B-E6E3-41F0-BEE1-4B94B7AC2D55}" type="presOf" srcId="{14AB91E0-52E1-4AFA-9465-3F5634B042A9}" destId="{615C7AF3-B0F7-43E1-B390-02DB1D0C991E}" srcOrd="0" destOrd="0" presId="urn:microsoft.com/office/officeart/2005/8/layout/list1"/>
    <dgm:cxn modelId="{55B69B95-F131-4C04-B675-DB1BAEB22661}" srcId="{14AB91E0-52E1-4AFA-9465-3F5634B042A9}" destId="{D45CDDAF-2040-441D-B794-F80247D06150}" srcOrd="2" destOrd="0" parTransId="{107E880E-F2B0-42DB-AEC0-832E724C8858}" sibTransId="{1689D6EB-DA25-4FB3-86B3-8F0DC10DA030}"/>
    <dgm:cxn modelId="{89D24A50-D6EE-492E-A1E7-B412AE3939D7}" srcId="{14AB91E0-52E1-4AFA-9465-3F5634B042A9}" destId="{6E3C8637-B513-4A02-B3D8-9ECE1CDE0998}" srcOrd="0" destOrd="0" parTransId="{89B3B7E2-DA0E-4565-B635-BB0785287A64}" sibTransId="{209A1D4D-1263-45B5-BCC2-BECCF1F0099F}"/>
    <dgm:cxn modelId="{9DF2EA03-FAD3-480A-8406-9502F21C5931}" type="presOf" srcId="{D45CDDAF-2040-441D-B794-F80247D06150}" destId="{76700B65-EBA6-4964-ADF0-33BB2C5FBEA6}" srcOrd="1" destOrd="0" presId="urn:microsoft.com/office/officeart/2005/8/layout/list1"/>
    <dgm:cxn modelId="{E0F48577-22FF-4AFD-8162-93EADD7F219D}" srcId="{14AB91E0-52E1-4AFA-9465-3F5634B042A9}" destId="{CBD2D6B5-8760-4A7F-84E9-49680C377338}" srcOrd="1" destOrd="0" parTransId="{64B55B58-DA24-456C-9F93-B4CE3C8F117A}" sibTransId="{87DCF9D1-32DB-416F-BD66-4D33399B068A}"/>
    <dgm:cxn modelId="{705C162C-47E8-4D61-8AA4-187FA6D34127}" type="presOf" srcId="{D45CDDAF-2040-441D-B794-F80247D06150}" destId="{50D0D3CD-4977-4E6D-9B91-ADF08D74760B}" srcOrd="0" destOrd="0" presId="urn:microsoft.com/office/officeart/2005/8/layout/list1"/>
    <dgm:cxn modelId="{8D2E289A-CCBD-41C8-A461-5AB7C4F02788}" type="presOf" srcId="{CBD2D6B5-8760-4A7F-84E9-49680C377338}" destId="{7F782716-56E8-4D6A-90B2-049114AF2BE9}" srcOrd="1" destOrd="0" presId="urn:microsoft.com/office/officeart/2005/8/layout/list1"/>
    <dgm:cxn modelId="{586B2581-6470-43C2-9C28-46B706C5954B}" type="presOf" srcId="{4CC7B5A6-C812-4836-A4CC-CC6052574D68}" destId="{018E2E9E-4E9B-402B-B25B-A54203843B57}" srcOrd="1" destOrd="0" presId="urn:microsoft.com/office/officeart/2005/8/layout/list1"/>
    <dgm:cxn modelId="{5044F77E-625B-41DD-84C2-66664E3DC37E}" type="presOf" srcId="{6E3C8637-B513-4A02-B3D8-9ECE1CDE0998}" destId="{26E756F1-17B6-43E7-8026-9BDA97356CB8}" srcOrd="1" destOrd="0" presId="urn:microsoft.com/office/officeart/2005/8/layout/list1"/>
    <dgm:cxn modelId="{40215400-B1BE-4F10-92CE-6ABA70DEAC3C}" type="presParOf" srcId="{615C7AF3-B0F7-43E1-B390-02DB1D0C991E}" destId="{E235A83D-6773-41B5-B906-0775703DB700}" srcOrd="0" destOrd="0" presId="urn:microsoft.com/office/officeart/2005/8/layout/list1"/>
    <dgm:cxn modelId="{F523D6F1-E135-456E-8203-DE0C01B46E24}" type="presParOf" srcId="{E235A83D-6773-41B5-B906-0775703DB700}" destId="{343A3B25-7130-4B16-8CD7-9866B9A00B6A}" srcOrd="0" destOrd="0" presId="urn:microsoft.com/office/officeart/2005/8/layout/list1"/>
    <dgm:cxn modelId="{E529A9B2-D3A7-40E6-9F1E-6724FFC48D96}" type="presParOf" srcId="{E235A83D-6773-41B5-B906-0775703DB700}" destId="{26E756F1-17B6-43E7-8026-9BDA97356CB8}" srcOrd="1" destOrd="0" presId="urn:microsoft.com/office/officeart/2005/8/layout/list1"/>
    <dgm:cxn modelId="{69BBE1B1-6589-4DF3-8423-D88997EF2EB5}" type="presParOf" srcId="{615C7AF3-B0F7-43E1-B390-02DB1D0C991E}" destId="{F46E569A-CA18-47C3-BCF4-B1CFB2E79968}" srcOrd="1" destOrd="0" presId="urn:microsoft.com/office/officeart/2005/8/layout/list1"/>
    <dgm:cxn modelId="{4C424B67-685D-4045-9353-11B1A130117F}" type="presParOf" srcId="{615C7AF3-B0F7-43E1-B390-02DB1D0C991E}" destId="{F6645C51-E1B5-4790-8E6B-9161A8D82A4F}" srcOrd="2" destOrd="0" presId="urn:microsoft.com/office/officeart/2005/8/layout/list1"/>
    <dgm:cxn modelId="{847EBF38-B963-4D94-A095-03178983E029}" type="presParOf" srcId="{615C7AF3-B0F7-43E1-B390-02DB1D0C991E}" destId="{54C4197A-2961-4744-A415-78ECBBEBA5B3}" srcOrd="3" destOrd="0" presId="urn:microsoft.com/office/officeart/2005/8/layout/list1"/>
    <dgm:cxn modelId="{88FD6F95-BDCB-458E-8B2F-9DED71EF957C}" type="presParOf" srcId="{615C7AF3-B0F7-43E1-B390-02DB1D0C991E}" destId="{BC4790FD-E791-4C1F-9966-DDCEC67CD103}" srcOrd="4" destOrd="0" presId="urn:microsoft.com/office/officeart/2005/8/layout/list1"/>
    <dgm:cxn modelId="{1E78860A-ECA3-43A9-BB3F-6708C30543A4}" type="presParOf" srcId="{BC4790FD-E791-4C1F-9966-DDCEC67CD103}" destId="{1A48F562-C928-4DC0-A8BB-168EB5F06EB7}" srcOrd="0" destOrd="0" presId="urn:microsoft.com/office/officeart/2005/8/layout/list1"/>
    <dgm:cxn modelId="{17A86CE0-78EE-4FF2-8747-C3C674332439}" type="presParOf" srcId="{BC4790FD-E791-4C1F-9966-DDCEC67CD103}" destId="{7F782716-56E8-4D6A-90B2-049114AF2BE9}" srcOrd="1" destOrd="0" presId="urn:microsoft.com/office/officeart/2005/8/layout/list1"/>
    <dgm:cxn modelId="{4F19C27B-1C63-478A-8A43-5974FBAA852E}" type="presParOf" srcId="{615C7AF3-B0F7-43E1-B390-02DB1D0C991E}" destId="{6298E459-5AA7-49B5-88C6-A395DFE07CAA}" srcOrd="5" destOrd="0" presId="urn:microsoft.com/office/officeart/2005/8/layout/list1"/>
    <dgm:cxn modelId="{1C7CAD8C-D592-44D7-BB09-6C7D35326BBC}" type="presParOf" srcId="{615C7AF3-B0F7-43E1-B390-02DB1D0C991E}" destId="{B2798B1E-408D-49B3-B007-FE65CED89E2E}" srcOrd="6" destOrd="0" presId="urn:microsoft.com/office/officeart/2005/8/layout/list1"/>
    <dgm:cxn modelId="{39316B8B-87B2-45C7-BB9B-3BA12931AB6A}" type="presParOf" srcId="{615C7AF3-B0F7-43E1-B390-02DB1D0C991E}" destId="{262253F9-37DF-493A-A968-7EFEE5BAC080}" srcOrd="7" destOrd="0" presId="urn:microsoft.com/office/officeart/2005/8/layout/list1"/>
    <dgm:cxn modelId="{0D1C958C-957F-4F83-B4EC-33D322B70554}" type="presParOf" srcId="{615C7AF3-B0F7-43E1-B390-02DB1D0C991E}" destId="{31025453-FFE6-443E-B0A3-82140B838689}" srcOrd="8" destOrd="0" presId="urn:microsoft.com/office/officeart/2005/8/layout/list1"/>
    <dgm:cxn modelId="{ED221C3F-E9AA-4B1C-BEAD-294F3F7F6A4B}" type="presParOf" srcId="{31025453-FFE6-443E-B0A3-82140B838689}" destId="{50D0D3CD-4977-4E6D-9B91-ADF08D74760B}" srcOrd="0" destOrd="0" presId="urn:microsoft.com/office/officeart/2005/8/layout/list1"/>
    <dgm:cxn modelId="{C98A2117-C366-4322-8276-9DC030ABDC20}" type="presParOf" srcId="{31025453-FFE6-443E-B0A3-82140B838689}" destId="{76700B65-EBA6-4964-ADF0-33BB2C5FBEA6}" srcOrd="1" destOrd="0" presId="urn:microsoft.com/office/officeart/2005/8/layout/list1"/>
    <dgm:cxn modelId="{20D5A9B2-02AA-47DC-B4DA-9A94A34C40D5}" type="presParOf" srcId="{615C7AF3-B0F7-43E1-B390-02DB1D0C991E}" destId="{0C0B2CFB-FFAD-4FEA-9347-94C72493E471}" srcOrd="9" destOrd="0" presId="urn:microsoft.com/office/officeart/2005/8/layout/list1"/>
    <dgm:cxn modelId="{E31FA954-31E5-4BF1-B0F0-EA332CB63C89}" type="presParOf" srcId="{615C7AF3-B0F7-43E1-B390-02DB1D0C991E}" destId="{D9A06F2B-9C7C-4545-8371-87A7E67244A2}" srcOrd="10" destOrd="0" presId="urn:microsoft.com/office/officeart/2005/8/layout/list1"/>
    <dgm:cxn modelId="{FCE8D9FF-A24F-4D42-841B-2D5C6FA85408}" type="presParOf" srcId="{615C7AF3-B0F7-43E1-B390-02DB1D0C991E}" destId="{9F9F5143-1256-40FA-ADE1-27BD541BE525}" srcOrd="11" destOrd="0" presId="urn:microsoft.com/office/officeart/2005/8/layout/list1"/>
    <dgm:cxn modelId="{3B8E489B-37E8-4A5F-94A5-5E4ED7D3F2DA}" type="presParOf" srcId="{615C7AF3-B0F7-43E1-B390-02DB1D0C991E}" destId="{1C44DC9C-DF1C-4728-8BE9-BA661153386C}" srcOrd="12" destOrd="0" presId="urn:microsoft.com/office/officeart/2005/8/layout/list1"/>
    <dgm:cxn modelId="{5498ADE4-EB64-4B9F-9DF3-43262548BDA3}" type="presParOf" srcId="{1C44DC9C-DF1C-4728-8BE9-BA661153386C}" destId="{68E769A9-5AAF-43B1-A7BD-1798205B5D82}" srcOrd="0" destOrd="0" presId="urn:microsoft.com/office/officeart/2005/8/layout/list1"/>
    <dgm:cxn modelId="{22FE6DEF-0840-4334-966D-FB6A684191AE}" type="presParOf" srcId="{1C44DC9C-DF1C-4728-8BE9-BA661153386C}" destId="{018E2E9E-4E9B-402B-B25B-A54203843B57}" srcOrd="1" destOrd="0" presId="urn:microsoft.com/office/officeart/2005/8/layout/list1"/>
    <dgm:cxn modelId="{FCF6BEC5-7A1E-41BA-893A-02894B223400}" type="presParOf" srcId="{615C7AF3-B0F7-43E1-B390-02DB1D0C991E}" destId="{807B9083-9322-4119-AFAF-7DFC6EEBDFFE}" srcOrd="13" destOrd="0" presId="urn:microsoft.com/office/officeart/2005/8/layout/list1"/>
    <dgm:cxn modelId="{0835C99F-0C39-4E30-83FC-00DFDDD6B987}" type="presParOf" srcId="{615C7AF3-B0F7-43E1-B390-02DB1D0C991E}" destId="{D79D38C4-7ECA-4F69-AA08-23C84E10764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645C51-E1B5-4790-8E6B-9161A8D82A4F}">
      <dsp:nvSpPr>
        <dsp:cNvPr id="0" name=""/>
        <dsp:cNvSpPr/>
      </dsp:nvSpPr>
      <dsp:spPr>
        <a:xfrm>
          <a:off x="0" y="41742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E756F1-17B6-43E7-8026-9BDA97356CB8}">
      <dsp:nvSpPr>
        <dsp:cNvPr id="0" name=""/>
        <dsp:cNvSpPr/>
      </dsp:nvSpPr>
      <dsp:spPr>
        <a:xfrm>
          <a:off x="525780" y="63189"/>
          <a:ext cx="7360920" cy="708479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Globalisasi</a:t>
          </a:r>
          <a:endParaRPr lang="en-US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60365" y="97774"/>
        <a:ext cx="7291750" cy="639309"/>
      </dsp:txXfrm>
    </dsp:sp>
    <dsp:sp modelId="{B2798B1E-408D-49B3-B007-FE65CED89E2E}">
      <dsp:nvSpPr>
        <dsp:cNvPr id="0" name=""/>
        <dsp:cNvSpPr/>
      </dsp:nvSpPr>
      <dsp:spPr>
        <a:xfrm>
          <a:off x="0" y="150606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782716-56E8-4D6A-90B2-049114AF2BE9}">
      <dsp:nvSpPr>
        <dsp:cNvPr id="0" name=""/>
        <dsp:cNvSpPr/>
      </dsp:nvSpPr>
      <dsp:spPr>
        <a:xfrm>
          <a:off x="525780" y="1151829"/>
          <a:ext cx="7360920" cy="708479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Regulasi</a:t>
          </a:r>
          <a:r>
            <a:rPr lang="en-US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Pemerintah</a:t>
          </a:r>
          <a:endParaRPr lang="en-US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60365" y="1186414"/>
        <a:ext cx="7291750" cy="639309"/>
      </dsp:txXfrm>
    </dsp:sp>
    <dsp:sp modelId="{D9A06F2B-9C7C-4545-8371-87A7E67244A2}">
      <dsp:nvSpPr>
        <dsp:cNvPr id="0" name=""/>
        <dsp:cNvSpPr/>
      </dsp:nvSpPr>
      <dsp:spPr>
        <a:xfrm>
          <a:off x="0" y="259470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700B65-EBA6-4964-ADF0-33BB2C5FBEA6}">
      <dsp:nvSpPr>
        <dsp:cNvPr id="0" name=""/>
        <dsp:cNvSpPr/>
      </dsp:nvSpPr>
      <dsp:spPr>
        <a:xfrm>
          <a:off x="525780" y="2240469"/>
          <a:ext cx="7360920" cy="708479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Perubahan</a:t>
          </a:r>
          <a:r>
            <a:rPr lang="en-US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sosial</a:t>
          </a:r>
          <a:endParaRPr lang="en-US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60365" y="2275054"/>
        <a:ext cx="7291750" cy="639309"/>
      </dsp:txXfrm>
    </dsp:sp>
    <dsp:sp modelId="{D79D38C4-7ECA-4F69-AA08-23C84E107646}">
      <dsp:nvSpPr>
        <dsp:cNvPr id="0" name=""/>
        <dsp:cNvSpPr/>
      </dsp:nvSpPr>
      <dsp:spPr>
        <a:xfrm>
          <a:off x="0" y="3683348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8E2E9E-4E9B-402B-B25B-A54203843B57}">
      <dsp:nvSpPr>
        <dsp:cNvPr id="0" name=""/>
        <dsp:cNvSpPr/>
      </dsp:nvSpPr>
      <dsp:spPr>
        <a:xfrm>
          <a:off x="525780" y="3329109"/>
          <a:ext cx="7360920" cy="708479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Kemajuan</a:t>
          </a:r>
          <a:r>
            <a:rPr lang="en-US" sz="24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b="1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teknologi</a:t>
          </a:r>
          <a:endParaRPr lang="en-US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60365" y="3363694"/>
        <a:ext cx="7291750" cy="6393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645C51-E1B5-4790-8E6B-9161A8D82A4F}">
      <dsp:nvSpPr>
        <dsp:cNvPr id="0" name=""/>
        <dsp:cNvSpPr/>
      </dsp:nvSpPr>
      <dsp:spPr>
        <a:xfrm>
          <a:off x="0" y="417429"/>
          <a:ext cx="10515600" cy="604800"/>
        </a:xfrm>
        <a:prstGeom prst="rect">
          <a:avLst/>
        </a:prstGeom>
        <a:solidFill>
          <a:schemeClr val="accent3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E756F1-17B6-43E7-8026-9BDA97356CB8}">
      <dsp:nvSpPr>
        <dsp:cNvPr id="0" name=""/>
        <dsp:cNvSpPr/>
      </dsp:nvSpPr>
      <dsp:spPr>
        <a:xfrm>
          <a:off x="525780" y="63189"/>
          <a:ext cx="7360920" cy="708479"/>
        </a:xfrm>
        <a:prstGeom prst="round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Intangibility</a:t>
          </a:r>
          <a:endParaRPr lang="en-US" sz="2400" b="1" kern="1200" dirty="0">
            <a:solidFill>
              <a:srgbClr val="0070C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60365" y="97774"/>
        <a:ext cx="7291750" cy="639309"/>
      </dsp:txXfrm>
    </dsp:sp>
    <dsp:sp modelId="{B2798B1E-408D-49B3-B007-FE65CED89E2E}">
      <dsp:nvSpPr>
        <dsp:cNvPr id="0" name=""/>
        <dsp:cNvSpPr/>
      </dsp:nvSpPr>
      <dsp:spPr>
        <a:xfrm>
          <a:off x="0" y="1506069"/>
          <a:ext cx="10515600" cy="604800"/>
        </a:xfrm>
        <a:prstGeom prst="rect">
          <a:avLst/>
        </a:prstGeom>
        <a:solidFill>
          <a:schemeClr val="accent3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782716-56E8-4D6A-90B2-049114AF2BE9}">
      <dsp:nvSpPr>
        <dsp:cNvPr id="0" name=""/>
        <dsp:cNvSpPr/>
      </dsp:nvSpPr>
      <dsp:spPr>
        <a:xfrm>
          <a:off x="525780" y="1151829"/>
          <a:ext cx="7360920" cy="708479"/>
        </a:xfrm>
        <a:prstGeom prst="round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Inseparability</a:t>
          </a:r>
          <a:endParaRPr lang="en-US" sz="2400" b="1" kern="1200" dirty="0">
            <a:solidFill>
              <a:srgbClr val="0070C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60365" y="1186414"/>
        <a:ext cx="7291750" cy="639309"/>
      </dsp:txXfrm>
    </dsp:sp>
    <dsp:sp modelId="{D9A06F2B-9C7C-4545-8371-87A7E67244A2}">
      <dsp:nvSpPr>
        <dsp:cNvPr id="0" name=""/>
        <dsp:cNvSpPr/>
      </dsp:nvSpPr>
      <dsp:spPr>
        <a:xfrm>
          <a:off x="0" y="2594709"/>
          <a:ext cx="10515600" cy="604800"/>
        </a:xfrm>
        <a:prstGeom prst="rect">
          <a:avLst/>
        </a:prstGeom>
        <a:solidFill>
          <a:schemeClr val="accent3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700B65-EBA6-4964-ADF0-33BB2C5FBEA6}">
      <dsp:nvSpPr>
        <dsp:cNvPr id="0" name=""/>
        <dsp:cNvSpPr/>
      </dsp:nvSpPr>
      <dsp:spPr>
        <a:xfrm>
          <a:off x="525780" y="2240469"/>
          <a:ext cx="7360920" cy="708479"/>
        </a:xfrm>
        <a:prstGeom prst="round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Variability</a:t>
          </a:r>
          <a:endParaRPr lang="en-US" sz="2400" b="1" kern="1200" dirty="0">
            <a:solidFill>
              <a:srgbClr val="0070C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60365" y="2275054"/>
        <a:ext cx="7291750" cy="639309"/>
      </dsp:txXfrm>
    </dsp:sp>
    <dsp:sp modelId="{D79D38C4-7ECA-4F69-AA08-23C84E107646}">
      <dsp:nvSpPr>
        <dsp:cNvPr id="0" name=""/>
        <dsp:cNvSpPr/>
      </dsp:nvSpPr>
      <dsp:spPr>
        <a:xfrm>
          <a:off x="0" y="3683348"/>
          <a:ext cx="10515600" cy="604800"/>
        </a:xfrm>
        <a:prstGeom prst="rect">
          <a:avLst/>
        </a:prstGeom>
        <a:solidFill>
          <a:schemeClr val="accent3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8E2E9E-4E9B-402B-B25B-A54203843B57}">
      <dsp:nvSpPr>
        <dsp:cNvPr id="0" name=""/>
        <dsp:cNvSpPr/>
      </dsp:nvSpPr>
      <dsp:spPr>
        <a:xfrm>
          <a:off x="525780" y="3329109"/>
          <a:ext cx="7360920" cy="708479"/>
        </a:xfrm>
        <a:prstGeom prst="round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rPr>
            <a:t>Perishability</a:t>
          </a:r>
          <a:endParaRPr lang="en-US" sz="2400" b="1" kern="1200" dirty="0">
            <a:solidFill>
              <a:srgbClr val="0070C0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60365" y="3363694"/>
        <a:ext cx="7291750" cy="639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24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901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oking up to clouds and blue sky surrounded by glass-walled buildings" title="Slide Design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3625" y="0"/>
            <a:ext cx="73152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85801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10/25/2019</a:t>
            </a:fld>
            <a:endParaRPr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10/25/2019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10/25/2019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10/25/2019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908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pPr/>
              <a:t>10/25/2019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10/25/2019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10/25/2019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10/25/2019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10/25/2019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10/25/2019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3FC7-9D1A-468B-98DB-D1E8D74418D9}" type="datetimeFigureOut">
              <a:rPr lang="en-US"/>
              <a:t>10/25/2019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8C8C8C"/>
                </a:solidFill>
              </a:defRPr>
            </a:lvl1pPr>
          </a:lstStyle>
          <a:p>
            <a:fld id="{81C93FC7-9D1A-468B-98DB-D1E8D74418D9}" type="datetimeFigureOut">
              <a:rPr lang="en-US"/>
              <a:pPr/>
              <a:t>10/25/2019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8C8C8C"/>
                </a:solidFill>
              </a:defRPr>
            </a:lvl1pPr>
          </a:lstStyle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C8C8C"/>
                </a:solidFill>
              </a:defRPr>
            </a:lvl1pPr>
          </a:lstStyle>
          <a:p>
            <a:fld id="{A3F31473-23EB-4724-8B59-FE6D21D89FA4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11" y="1676400"/>
            <a:ext cx="4419601" cy="26670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MANAJEMEN OPERASI PELAYANAN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3212" y="4343400"/>
            <a:ext cx="4343400" cy="7620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b="1" dirty="0" smtClean="0"/>
              <a:t>MUTIARINI MUBYL, M.PSI., PSI.</a:t>
            </a:r>
            <a:endParaRPr lang="en-US" b="1" dirty="0"/>
          </a:p>
          <a:p>
            <a:pPr algn="ctr"/>
            <a:r>
              <a:rPr lang="en-US" b="1" dirty="0" smtClean="0"/>
              <a:t>085342972897</a:t>
            </a:r>
          </a:p>
          <a:p>
            <a:pPr algn="ctr"/>
            <a:r>
              <a:rPr lang="en-US" b="1" dirty="0" smtClean="0"/>
              <a:t>mutiarini@stienobel-indonesia.ac.id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2362200"/>
            <a:ext cx="2741612" cy="298650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303212" y="4267200"/>
            <a:ext cx="434340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3212" y="2209800"/>
            <a:ext cx="434340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repeatCount="indefinite" fill="remove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94426" y="685801"/>
            <a:ext cx="10971372" cy="533399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PERKEMBANGAN JASA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66605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15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-76200"/>
            <a:ext cx="10971372" cy="1066800"/>
          </a:xfrm>
        </p:spPr>
        <p:txBody>
          <a:bodyPr/>
          <a:lstStyle/>
          <a:p>
            <a:r>
              <a:rPr lang="en-US" b="1" dirty="0" smtClean="0"/>
              <a:t>KONSEP DAN DEFINISI JASA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1" y="1295400"/>
            <a:ext cx="11049001" cy="52578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Istilah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gunakan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menggambarkan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sub-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sektor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kategorisasi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aktivitas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ekonomi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transportasi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finansial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ritel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personal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services,kesehatan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pendidikan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layanan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publik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Penawaran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dipandang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intangible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outputnya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berupa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aktivitas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ketimbang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obyek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fisik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meskipun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kenyataannya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pula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melibatkan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fisik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contohnya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;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makanan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restoran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pesawat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penerbangan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Proses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mencerminkan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penyampaian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interaksi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personal,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kinerja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pengalaman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layanan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20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-76200"/>
            <a:ext cx="10971372" cy="1066800"/>
          </a:xfrm>
        </p:spPr>
        <p:txBody>
          <a:bodyPr/>
          <a:lstStyle/>
          <a:p>
            <a:r>
              <a:rPr lang="en-US" b="1" dirty="0" smtClean="0"/>
              <a:t>KLASIFIKASI PRODUK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295400"/>
            <a:ext cx="6629401" cy="5257800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Barang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Tahan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Lama (</a:t>
            </a:r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Non-Durable Goods)</a:t>
            </a:r>
          </a:p>
          <a:p>
            <a:pPr marL="461963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Barang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berwujud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biasanya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habis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dikonsumsi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beberapa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kali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pemakaian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Contohnya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;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sabun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permen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garam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gula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rokok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dsb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Barang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Tahan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Lama (</a:t>
            </a:r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Durable Goods)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3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Barang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berwujud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biasanya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bertahan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lama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berumur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ekonomis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tahun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Contohnya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;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kulkas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mobil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TV,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mesin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cuci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dsb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 algn="just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3"/>
            </a:pP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Services)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3" lvl="1" indent="0" algn="just">
              <a:lnSpc>
                <a:spcPct val="100000"/>
              </a:lnSpc>
              <a:buClr>
                <a:schemeClr val="tx1"/>
              </a:buClr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aktivitas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manfaat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kepuasan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ditawarkan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dijual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Misalnya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bengkel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salon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kecantikan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kursus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keterampilan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pusat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kebugaran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restoran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hotel</a:t>
            </a:r>
          </a:p>
          <a:p>
            <a:pPr marL="461963" indent="0" algn="just">
              <a:lnSpc>
                <a:spcPct val="100000"/>
              </a:lnSpc>
              <a:spcBef>
                <a:spcPts val="600"/>
              </a:spcBef>
              <a:buNone/>
            </a:pP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2" y="1371600"/>
            <a:ext cx="2149305" cy="12645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275" y="2895600"/>
            <a:ext cx="1099137" cy="13262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012" y="449580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2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94426" y="381001"/>
            <a:ext cx="10971372" cy="533399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JASA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989012" y="1219200"/>
            <a:ext cx="9677400" cy="409257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65125" indent="-255588" algn="just">
              <a:buClr>
                <a:srgbClr val="39527B"/>
              </a:buClr>
              <a:buFont typeface="Wingdings 3"/>
              <a:buNone/>
            </a:pPr>
            <a:r>
              <a:rPr lang="nl-NL" sz="2400" b="1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Valerie </a:t>
            </a:r>
            <a:r>
              <a:rPr lang="nl-NL" sz="24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Zeithaml dan Mary </a:t>
            </a:r>
            <a:r>
              <a:rPr lang="nl-NL" sz="2400" b="1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 </a:t>
            </a:r>
            <a:r>
              <a:rPr lang="en-US" sz="2400" b="1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Bitner</a:t>
            </a:r>
            <a:r>
              <a:rPr lang="en-US" sz="2400" b="1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1996) </a:t>
            </a:r>
            <a:r>
              <a:rPr lang="en-US" sz="24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30188" indent="-120650" algn="just">
              <a:buClr>
                <a:srgbClr val="39527B"/>
              </a:buClr>
              <a:buFont typeface="Wingdings 3"/>
              <a:buNone/>
            </a:pPr>
            <a:r>
              <a:rPr lang="en-US" sz="2400" i="1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2400" i="1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400" i="1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2400" i="1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semua</a:t>
            </a:r>
            <a:r>
              <a:rPr lang="en-US" sz="24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aktivitas</a:t>
            </a:r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ekonomi</a:t>
            </a:r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hasilnya</a:t>
            </a:r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bukan</a:t>
            </a:r>
            <a:r>
              <a:rPr lang="en-US" sz="24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berbentuk</a:t>
            </a:r>
            <a:r>
              <a:rPr lang="en-US" sz="24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produk</a:t>
            </a:r>
            <a:r>
              <a:rPr lang="en-US" sz="24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fisik</a:t>
            </a:r>
            <a:r>
              <a:rPr lang="en-US" sz="24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konstruksi</a:t>
            </a:r>
            <a:r>
              <a:rPr lang="en-US" sz="24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sv-SE" sz="24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sv-SE" sz="24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umumnya dihasilkan dan dikonsumsi secara bersamaan serta memberikan </a:t>
            </a:r>
            <a:r>
              <a:rPr lang="sv-SE" sz="2400" b="1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nilai </a:t>
            </a:r>
            <a:r>
              <a:rPr lang="en-US" sz="2400" b="1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tambah</a:t>
            </a:r>
            <a:r>
              <a:rPr lang="en-US" sz="2400" b="1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misalnya</a:t>
            </a:r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kenyamanan</a:t>
            </a:r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hiburan</a:t>
            </a:r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kesenangan</a:t>
            </a:r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kesehatan</a:t>
            </a:r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konsumen</a:t>
            </a:r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212" y="3265486"/>
            <a:ext cx="3333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6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94426" y="381001"/>
            <a:ext cx="10971372" cy="533399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JASA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608012" y="1066800"/>
            <a:ext cx="9677400" cy="409257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lnSpc>
                <a:spcPct val="150000"/>
              </a:lnSpc>
              <a:buClr>
                <a:srgbClr val="39527B"/>
              </a:buClr>
            </a:pPr>
            <a:r>
              <a:rPr lang="en-US" sz="24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Philip </a:t>
            </a:r>
            <a:r>
              <a:rPr lang="en-US" sz="2400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Kottler</a:t>
            </a:r>
            <a:r>
              <a:rPr lang="en-US" sz="24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(2012) :</a:t>
            </a:r>
          </a:p>
          <a:p>
            <a:pPr marL="346075" indent="0">
              <a:lnSpc>
                <a:spcPct val="150000"/>
              </a:lnSpc>
              <a:buClr>
                <a:srgbClr val="39527B"/>
              </a:buClr>
              <a:buFont typeface="Wingdings 3"/>
              <a:buNone/>
            </a:pPr>
            <a:r>
              <a:rPr lang="en-US" sz="2400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400" i="1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Semua</a:t>
            </a:r>
            <a:r>
              <a:rPr lang="en-US" sz="2400" i="1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kegiatan</a:t>
            </a:r>
            <a:r>
              <a:rPr lang="en-US" sz="2400" i="1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i="1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manfaat</a:t>
            </a:r>
            <a:r>
              <a:rPr lang="en-US" sz="2400" i="1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i="1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400" i="1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ditawarkan</a:t>
            </a:r>
            <a:r>
              <a:rPr lang="en-US" sz="2400" i="1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sz="2400" i="1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pihak</a:t>
            </a:r>
            <a:r>
              <a:rPr lang="en-US" sz="2400" i="1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sz="2400" i="1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400" i="1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pihak </a:t>
            </a:r>
            <a:r>
              <a:rPr lang="sv-SE" sz="2400" i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lain, </a:t>
            </a:r>
            <a:r>
              <a:rPr lang="sv-SE" sz="2400" i="1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yang pada </a:t>
            </a:r>
            <a:r>
              <a:rPr lang="sv-SE" sz="2400" i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dasarnya </a:t>
            </a:r>
            <a:r>
              <a:rPr lang="sv-SE" sz="2400" b="1" i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 berwujud </a:t>
            </a:r>
            <a:r>
              <a:rPr lang="sv-SE" sz="2400" b="1" i="1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(intangible) </a:t>
            </a:r>
            <a:r>
              <a:rPr lang="sv-SE" sz="2400" i="1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 </a:t>
            </a:r>
            <a:r>
              <a:rPr lang="sv-SE" sz="2400" b="1" i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 </a:t>
            </a:r>
            <a:r>
              <a:rPr lang="sv-SE" sz="2400" b="1" i="1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menghasilkan </a:t>
            </a:r>
            <a:r>
              <a:rPr lang="sv-SE" sz="2400" b="1" i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kepemilikan </a:t>
            </a:r>
            <a:r>
              <a:rPr lang="en-US" sz="2400" b="1" i="1" dirty="0" err="1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apapun</a:t>
            </a:r>
            <a:r>
              <a:rPr lang="en-US" sz="2400" i="1" dirty="0" smtClean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”.</a:t>
            </a:r>
            <a:endParaRPr lang="en-US" sz="24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212" y="3352800"/>
            <a:ext cx="2809875" cy="308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5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94426" y="381001"/>
            <a:ext cx="10971372" cy="533399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JENIS PRODUK YANG DITAWARKAN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608011" y="1393827"/>
            <a:ext cx="10857787" cy="4092573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Produk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Fisik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Murni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;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hanya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menawarkan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berupa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fisik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sepatu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pasta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gigi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dll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Produk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Fisik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Pendukung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penawaran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fisik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disertai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beberapa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layanan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pendukung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misalnya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pemeliharaan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reparasi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fasilitas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pembayaran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dsb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Produk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Hybrid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penawaran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terdiri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barang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yang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kurang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besar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porsinya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misalnya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restaurant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lvl="1" indent="-256032">
              <a:spcBef>
                <a:spcPts val="1800"/>
              </a:spcBef>
              <a:buSzPct val="68000"/>
              <a:buFont typeface="Wingdings" panose="05000000000000000000" pitchFamily="2" charset="2"/>
              <a:buChar char="Ø"/>
            </a:pP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Utama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Didukung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Barang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Minor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Penawaran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kategori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terdiri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atas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pokok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diikuti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tambahan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barang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pendukung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;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penerbangan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menyediakan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minum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hiburan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murni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penawaran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hampir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seluruhnya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berupa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;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babysitter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fisioterapi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konsultasi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psikologi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dll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06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8342" y="-76200"/>
            <a:ext cx="5561172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KONTINUM BARANG &amp; JASA</a:t>
            </a:r>
            <a:endParaRPr lang="en-US" b="1" dirty="0"/>
          </a:p>
        </p:txBody>
      </p:sp>
      <p:grpSp>
        <p:nvGrpSpPr>
          <p:cNvPr id="51" name="Group 50"/>
          <p:cNvGrpSpPr/>
          <p:nvPr/>
        </p:nvGrpSpPr>
        <p:grpSpPr>
          <a:xfrm>
            <a:off x="131762" y="99193"/>
            <a:ext cx="11677650" cy="6530207"/>
            <a:chOff x="131762" y="99193"/>
            <a:chExt cx="11677650" cy="6530207"/>
          </a:xfrm>
        </p:grpSpPr>
        <p:grpSp>
          <p:nvGrpSpPr>
            <p:cNvPr id="49" name="Group 48"/>
            <p:cNvGrpSpPr/>
            <p:nvPr/>
          </p:nvGrpSpPr>
          <p:grpSpPr>
            <a:xfrm>
              <a:off x="369378" y="99193"/>
              <a:ext cx="11440034" cy="6530207"/>
              <a:chOff x="369378" y="99193"/>
              <a:chExt cx="11440034" cy="6530207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6414142" y="1981200"/>
                <a:ext cx="442270" cy="2286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7176142" y="1600200"/>
                <a:ext cx="442270" cy="2286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923212" y="1371600"/>
                <a:ext cx="442270" cy="2286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8685212" y="1276350"/>
                <a:ext cx="442270" cy="2286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9385942" y="1152525"/>
                <a:ext cx="442270" cy="22860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0133012" y="914400"/>
                <a:ext cx="442270" cy="252412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4356742" y="2971800"/>
                <a:ext cx="442270" cy="2286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030663" y="2667000"/>
                <a:ext cx="442270" cy="2286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728342" y="2286000"/>
                <a:ext cx="442270" cy="22860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683756" y="3200400"/>
                <a:ext cx="442270" cy="2286000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047239" y="3429000"/>
                <a:ext cx="442270" cy="2286000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405393" y="3429001"/>
                <a:ext cx="442270" cy="2438400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689742" y="3429000"/>
                <a:ext cx="442270" cy="255406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Arrow Connector 5"/>
              <p:cNvCxnSpPr>
                <a:endCxn id="17" idx="0"/>
              </p:cNvCxnSpPr>
              <p:nvPr/>
            </p:nvCxnSpPr>
            <p:spPr>
              <a:xfrm>
                <a:off x="960133" y="649069"/>
                <a:ext cx="4120" cy="5334000"/>
              </a:xfrm>
              <a:prstGeom prst="straightConnector1">
                <a:avLst/>
              </a:prstGeom>
              <a:ln w="28575"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1522412" y="685800"/>
                <a:ext cx="0" cy="5297269"/>
              </a:xfrm>
              <a:prstGeom prst="straightConnector1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522412" y="3429000"/>
                <a:ext cx="93726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960437" y="3336324"/>
                <a:ext cx="0" cy="15240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40682" y="99193"/>
                <a:ext cx="12490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Intangible </a:t>
                </a:r>
              </a:p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Dominant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69378" y="5983069"/>
                <a:ext cx="11897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Tangible </a:t>
                </a:r>
              </a:p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Dominant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237412" y="6221968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 smtClean="0"/>
                  <a:t>Sumber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: Lovelock, Patterson &amp; Walker (2004)</a:t>
                </a:r>
                <a:endParaRPr lang="en-US" b="1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1598612" y="5923776"/>
                <a:ext cx="6319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err="1" smtClean="0"/>
                  <a:t>Garam</a:t>
                </a:r>
                <a:endParaRPr lang="en-US" sz="1200" b="1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314263" y="5800725"/>
                <a:ext cx="655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Sepatu</a:t>
                </a:r>
                <a:endParaRPr lang="en-US" sz="1200" b="1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956109" y="5666601"/>
                <a:ext cx="6046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err="1" smtClean="0"/>
                  <a:t>Sabun</a:t>
                </a:r>
                <a:endParaRPr lang="en-US" sz="1200" b="1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607098" y="5438775"/>
                <a:ext cx="658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err="1" smtClean="0"/>
                  <a:t>Rumah</a:t>
                </a:r>
                <a:endParaRPr lang="en-US" sz="1200" b="1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317046" y="5257026"/>
                <a:ext cx="5581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Mobil</a:t>
                </a:r>
                <a:endParaRPr lang="en-US" sz="1200" b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901433" y="4928800"/>
                <a:ext cx="7357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err="1" smtClean="0"/>
                  <a:t>Penjahit</a:t>
                </a:r>
                <a:endParaRPr lang="en-US" sz="1200" b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561012" y="4533900"/>
                <a:ext cx="7827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err="1" smtClean="0"/>
                  <a:t>Restoran</a:t>
                </a:r>
                <a:endParaRPr lang="en-US" sz="1200" b="1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342758" y="1723251"/>
                <a:ext cx="551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Hotel</a:t>
                </a:r>
                <a:endParaRPr lang="en-US" sz="1200" b="1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704012" y="1352550"/>
                <a:ext cx="106439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err="1" smtClean="0"/>
                  <a:t>Penerbangan</a:t>
                </a:r>
                <a:endParaRPr lang="en-US" sz="1200" b="1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847012" y="914400"/>
                <a:ext cx="5084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/>
                  <a:t>Biro </a:t>
                </a:r>
              </a:p>
              <a:p>
                <a:r>
                  <a:rPr lang="en-US" sz="1200" b="1" dirty="0" err="1" smtClean="0"/>
                  <a:t>Iklan</a:t>
                </a:r>
                <a:endParaRPr lang="en-US" sz="1200" b="1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590658" y="1018401"/>
                <a:ext cx="6109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err="1" smtClean="0"/>
                  <a:t>Teater</a:t>
                </a:r>
                <a:endParaRPr lang="en-US" sz="1200" b="1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9304337" y="914400"/>
                <a:ext cx="6046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err="1" smtClean="0"/>
                  <a:t>Dosen</a:t>
                </a:r>
                <a:endParaRPr lang="en-US" sz="1200" b="1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9752012" y="665976"/>
                <a:ext cx="12554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err="1" smtClean="0"/>
                  <a:t>Jasa</a:t>
                </a:r>
                <a:r>
                  <a:rPr lang="en-US" sz="1200" b="1" dirty="0" smtClean="0"/>
                  <a:t> </a:t>
                </a:r>
                <a:r>
                  <a:rPr lang="en-US" sz="1200" b="1" dirty="0" err="1" smtClean="0"/>
                  <a:t>Profesional</a:t>
                </a:r>
                <a:endParaRPr lang="en-US" sz="1200" b="1" dirty="0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31762" y="3200400"/>
              <a:ext cx="1151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FF0000"/>
                  </a:solidFill>
                </a:rPr>
                <a:t>Seimbang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837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5640" y="609601"/>
            <a:ext cx="10971372" cy="533399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EMPAT KARAKTERISTIK JASA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608011" y="1393827"/>
            <a:ext cx="10857787" cy="4092573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spcBef>
                <a:spcPts val="1800"/>
              </a:spcBef>
              <a:buNone/>
            </a:pP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984592"/>
              </p:ext>
            </p:extLst>
          </p:nvPr>
        </p:nvGraphicFramePr>
        <p:xfrm>
          <a:off x="838200" y="16764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321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484812" y="609601"/>
            <a:ext cx="6172200" cy="5333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INTANGIBILITY (</a:t>
            </a:r>
            <a:r>
              <a:rPr lang="en-US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Tidak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Berwujud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608011" y="1393827"/>
            <a:ext cx="10857787" cy="4092573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spcBef>
                <a:spcPts val="1800"/>
              </a:spcBef>
              <a:buNone/>
            </a:pP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2209800"/>
            <a:ext cx="4572000" cy="3048000"/>
          </a:xfrm>
        </p:spPr>
      </p:pic>
      <p:sp>
        <p:nvSpPr>
          <p:cNvPr id="6" name="TextBox 5"/>
          <p:cNvSpPr txBox="1"/>
          <p:nvPr/>
        </p:nvSpPr>
        <p:spPr>
          <a:xfrm>
            <a:off x="569199" y="2209800"/>
            <a:ext cx="632459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perbuatan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kinerja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usaha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dilihat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dirasa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dicium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didengar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diraba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sebelum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dibeli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dikonsumsi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hanya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dikonsumsi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tetapi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dimiliki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44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265612" y="609601"/>
            <a:ext cx="7391400" cy="533399"/>
          </a:xfrm>
        </p:spPr>
        <p:txBody>
          <a:bodyPr>
            <a:normAutofit fontScale="90000"/>
          </a:bodyPr>
          <a:lstStyle/>
          <a:p>
            <a:pPr lvl="0"/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INSEPARABILITY </a:t>
            </a:r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32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Tidak</a:t>
            </a:r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dapat</a:t>
            </a:r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dipisahkan</a:t>
            </a:r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608011" y="1393827"/>
            <a:ext cx="10857787" cy="4092573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spcBef>
                <a:spcPts val="1800"/>
              </a:spcBef>
              <a:buNone/>
            </a:pP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9199" y="1823859"/>
            <a:ext cx="704921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umumnya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diproduksi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dikonsumsi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bersamaan</a:t>
            </a:r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Interaksi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penyedia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ciri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khusus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pemasaran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Kedua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pihak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mempengaruhi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out come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Efektivitas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individu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menyampaikan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contact-personnel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unsur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penting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905000"/>
            <a:ext cx="2705099" cy="3279933"/>
          </a:xfrm>
        </p:spPr>
      </p:pic>
    </p:spTree>
    <p:extLst>
      <p:ext uri="{BB962C8B-B14F-4D97-AF65-F5344CB8AC3E}">
        <p14:creationId xmlns:p14="http://schemas.microsoft.com/office/powerpoint/2010/main" val="11234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94426" y="152401"/>
            <a:ext cx="10971372" cy="1066800"/>
          </a:xfrm>
        </p:spPr>
        <p:txBody>
          <a:bodyPr/>
          <a:lstStyle/>
          <a:p>
            <a:r>
              <a:rPr lang="en-US" b="1" dirty="0" smtClean="0"/>
              <a:t>BUKU TEKS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12054" y="1524000"/>
            <a:ext cx="10287000" cy="419099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  <a:tabLst>
                <a:tab pos="1828800" algn="l"/>
              </a:tabLst>
            </a:pPr>
            <a:r>
              <a:rPr lang="en-US" sz="24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Buku</a:t>
            </a:r>
            <a:r>
              <a:rPr lang="en-US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Wajib</a:t>
            </a:r>
            <a:endParaRPr lang="en-US" sz="24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tabLst>
                <a:tab pos="1828800" algn="l"/>
              </a:tabLst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Service, Quality &amp; Satisfaction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Fandy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Tjiptono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&amp;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Gregorious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Chandra</a:t>
            </a:r>
          </a:p>
          <a:p>
            <a:pPr marL="0" indent="0">
              <a:lnSpc>
                <a:spcPct val="150000"/>
              </a:lnSpc>
              <a:buNone/>
              <a:tabLst>
                <a:tab pos="1828800" algn="l"/>
              </a:tabLst>
            </a:pPr>
            <a:r>
              <a:rPr lang="en-US" sz="24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Buku</a:t>
            </a:r>
            <a:r>
              <a:rPr lang="en-US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Referensi</a:t>
            </a:r>
            <a:endParaRPr lang="en-US" sz="24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tabLst>
                <a:tab pos="1828800" algn="l"/>
              </a:tabLst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Service Management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Fandy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Tjiptono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tabLst>
                <a:tab pos="1828800" algn="l"/>
              </a:tabLst>
            </a:pP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Prinsip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Prinsip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Pemasaran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Jilid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1 ; Philips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Kottler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 &amp; Gary Armstrong</a:t>
            </a:r>
          </a:p>
          <a:p>
            <a:pPr>
              <a:lnSpc>
                <a:spcPct val="150000"/>
              </a:lnSpc>
              <a:tabLst>
                <a:tab pos="1828800" algn="l"/>
              </a:tabLst>
            </a:pP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Dasar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Dasar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Produksi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&amp;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Operasi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;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Lalu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Sumayang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34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085012" y="609601"/>
            <a:ext cx="4876800" cy="533399"/>
          </a:xfrm>
        </p:spPr>
        <p:txBody>
          <a:bodyPr>
            <a:normAutofit/>
          </a:bodyPr>
          <a:lstStyle/>
          <a:p>
            <a:pPr lvl="0"/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VARIABILITY </a:t>
            </a:r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</a:t>
            </a:r>
            <a:r>
              <a:rPr lang="en-US" sz="32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Beragam</a:t>
            </a:r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608011" y="1393827"/>
            <a:ext cx="10857787" cy="4092573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spcBef>
                <a:spcPts val="1800"/>
              </a:spcBef>
              <a:buNone/>
            </a:pP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9199" y="1752600"/>
            <a:ext cx="621101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bersifat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sangat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variable,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artinya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variasi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bentuk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kualitas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jenis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tergantung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siapa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kapan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dimana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saja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dihasilkan</a:t>
            </a:r>
            <a:endParaRPr lang="en-US" sz="2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pembeli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sangat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peduli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variabilitas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tinggi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seringkali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mereka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meminta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pendapat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orang lain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sebelum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memutuskan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memilih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1797086"/>
            <a:ext cx="4533899" cy="3400424"/>
          </a:xfrm>
        </p:spPr>
      </p:pic>
    </p:spTree>
    <p:extLst>
      <p:ext uri="{BB962C8B-B14F-4D97-AF65-F5344CB8AC3E}">
        <p14:creationId xmlns:p14="http://schemas.microsoft.com/office/powerpoint/2010/main" val="315181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18212" y="609601"/>
            <a:ext cx="5943600" cy="533399"/>
          </a:xfrm>
        </p:spPr>
        <p:txBody>
          <a:bodyPr>
            <a:normAutofit fontScale="90000"/>
          </a:bodyPr>
          <a:lstStyle/>
          <a:p>
            <a:pPr lvl="0"/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PERISHABILITY (</a:t>
            </a:r>
            <a:r>
              <a:rPr lang="en-US" sz="32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Tidak</a:t>
            </a:r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Tahan</a:t>
            </a:r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Lama)</a:t>
            </a:r>
            <a:endParaRPr lang="en-US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608011" y="1393827"/>
            <a:ext cx="10857787" cy="4092573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spcBef>
                <a:spcPts val="1800"/>
              </a:spcBef>
              <a:buNone/>
            </a:pP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9199" y="1967567"/>
            <a:ext cx="621101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komoditas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tahan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lama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disimpan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Misalkan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kamar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hotel yang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dihuni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jam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tertentu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tanpa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pelanggan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restoran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kursi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pesawat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kosong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berlalu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begitu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saja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disimpan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dipakai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waktu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yang lain.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398" y="1954213"/>
            <a:ext cx="3962400" cy="2971800"/>
          </a:xfrm>
        </p:spPr>
      </p:pic>
    </p:spTree>
    <p:extLst>
      <p:ext uri="{BB962C8B-B14F-4D97-AF65-F5344CB8AC3E}">
        <p14:creationId xmlns:p14="http://schemas.microsoft.com/office/powerpoint/2010/main" val="384016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2" y="-304800"/>
            <a:ext cx="10971372" cy="1066800"/>
          </a:xfrm>
        </p:spPr>
        <p:txBody>
          <a:bodyPr/>
          <a:lstStyle/>
          <a:p>
            <a:r>
              <a:rPr lang="en-US" b="1" dirty="0" smtClean="0"/>
              <a:t>KLASIFIKASI JASA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8354447"/>
              </p:ext>
            </p:extLst>
          </p:nvPr>
        </p:nvGraphicFramePr>
        <p:xfrm>
          <a:off x="1065212" y="1066800"/>
          <a:ext cx="10287000" cy="51511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429000"/>
                <a:gridCol w="3429000"/>
                <a:gridCol w="3429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BASIS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KLASIFIKASI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CONTOH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Pasar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Konsumen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akhir</a:t>
                      </a:r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Konsumen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organisasional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Salon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kecantikan</a:t>
                      </a:r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Konsultan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manajemen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Keberwujudan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Rented-good services</a:t>
                      </a:r>
                    </a:p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Owned-good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services</a:t>
                      </a:r>
                    </a:p>
                    <a:p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Non-goods service</a:t>
                      </a:r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Penyewaan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mobil</a:t>
                      </a:r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Reparasi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computer</a:t>
                      </a:r>
                    </a:p>
                    <a:p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Penerjemah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lisan</a:t>
                      </a:r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Keterampilan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Penyedia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Jasa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Profesional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service</a:t>
                      </a:r>
                    </a:p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Provesional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Dokter</a:t>
                      </a:r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Tukang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parkir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Tujuan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Organisasi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Jasa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Profit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services</a:t>
                      </a:r>
                    </a:p>
                    <a:p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Non-profit services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Hotel, Bank</a:t>
                      </a:r>
                    </a:p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Yayasan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sosial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Regulasi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Regulated service</a:t>
                      </a:r>
                    </a:p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Non-regulated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Jasa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penerbangan</a:t>
                      </a:r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Makelar</a:t>
                      </a:r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Intensitas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Karyawan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Equipment-based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service</a:t>
                      </a:r>
                    </a:p>
                    <a:p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People based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Mesin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ATM</a:t>
                      </a:r>
                    </a:p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Pelatih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renang</a:t>
                      </a:r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Tingkat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Kontak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Penyedia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Jasa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Pelanggan</a:t>
                      </a:r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 contact service</a:t>
                      </a:r>
                    </a:p>
                    <a:p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Low-contact service</a:t>
                      </a:r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Universitas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rumah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sakit</a:t>
                      </a:r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Bioskop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jasa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</a:t>
                      </a:r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50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12" y="1117988"/>
            <a:ext cx="6629399" cy="4520812"/>
          </a:xfrm>
        </p:spPr>
      </p:pic>
    </p:spTree>
    <p:extLst>
      <p:ext uri="{BB962C8B-B14F-4D97-AF65-F5344CB8AC3E}">
        <p14:creationId xmlns:p14="http://schemas.microsoft.com/office/powerpoint/2010/main" val="414250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94426" y="152401"/>
            <a:ext cx="10971372" cy="1066800"/>
          </a:xfrm>
        </p:spPr>
        <p:txBody>
          <a:bodyPr/>
          <a:lstStyle/>
          <a:p>
            <a:r>
              <a:rPr lang="en-US" b="1" dirty="0" smtClean="0"/>
              <a:t>TUJUAN MATA KULIAH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12052" y="1524000"/>
            <a:ext cx="11068759" cy="419099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  <a:tabLst>
                <a:tab pos="1828800" algn="l"/>
              </a:tabLst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Setelah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mengikuti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mata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kuliah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mahasiswa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diharapkan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mampu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memahami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:</a:t>
            </a:r>
          </a:p>
          <a:p>
            <a:pPr marL="457200" indent="-457200">
              <a:lnSpc>
                <a:spcPct val="100000"/>
              </a:lnSpc>
              <a:buAutoNum type="arabicPeriod"/>
              <a:tabLst>
                <a:tab pos="1828800" algn="l"/>
              </a:tabLst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Mampu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mengetahui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&amp;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memahami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konsep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dasar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dari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manajemen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operasi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pelayanan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00000"/>
              </a:lnSpc>
              <a:buAutoNum type="arabicPeriod"/>
              <a:tabLst>
                <a:tab pos="1828800" algn="l"/>
              </a:tabLst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Mampu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merancang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bangun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&amp;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desain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produk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jasa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lnSpc>
                <a:spcPct val="100000"/>
              </a:lnSpc>
              <a:buAutoNum type="arabicPeriod"/>
              <a:tabLst>
                <a:tab pos="1828800" algn="l"/>
              </a:tabLst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Memahami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bagaimana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pentingnya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upaya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membangun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layanan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prima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setiap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baik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bisnis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maupun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non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bisnis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>
              <a:lnSpc>
                <a:spcPct val="100000"/>
              </a:lnSpc>
              <a:buAutoNum type="arabicPeriod"/>
              <a:tabLst>
                <a:tab pos="1828800" algn="l"/>
              </a:tabLst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Mampu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mengetahui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bagaimana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pentingnya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membangun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kepuasan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pelangan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operasi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pelayanan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237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94426" y="381001"/>
            <a:ext cx="10971372" cy="533399"/>
          </a:xfrm>
        </p:spPr>
        <p:txBody>
          <a:bodyPr>
            <a:normAutofit/>
          </a:bodyPr>
          <a:lstStyle/>
          <a:p>
            <a:r>
              <a:rPr lang="en-US" b="1" dirty="0" smtClean="0"/>
              <a:t>FUNGSI DALAM ORGANISASI BISNIS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8012" y="1371600"/>
            <a:ext cx="10439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200000"/>
              </a:lnSpc>
              <a:buFontTx/>
              <a:buAutoNum type="arabicPeriod"/>
            </a:pPr>
            <a:r>
              <a:rPr lang="en-US" sz="2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Pemasaran</a:t>
            </a:r>
            <a:r>
              <a:rPr 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marketing function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;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menciptakan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permintaan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akhirnya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menyampaikan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produk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dihasilkan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pasar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>
              <a:lnSpc>
                <a:spcPct val="200000"/>
              </a:lnSpc>
              <a:buFontTx/>
              <a:buAutoNum type="arabicPeriod"/>
            </a:pPr>
            <a:r>
              <a:rPr lang="en-US" sz="2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Keuangan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finance function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;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mengelola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urusan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keuangan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>
              <a:lnSpc>
                <a:spcPct val="200000"/>
              </a:lnSpc>
              <a:buFontTx/>
              <a:buAutoNum type="arabicPeriod"/>
            </a:pPr>
            <a:r>
              <a:rPr lang="en-US" sz="2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Operasi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 function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;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penciptaan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barang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dihasilkan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8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8012" y="1371600"/>
            <a:ext cx="1112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200000"/>
              </a:lnSpc>
            </a:pPr>
            <a:r>
              <a:rPr lang="en-US" sz="2400" b="1" i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Operasi</a:t>
            </a:r>
            <a:r>
              <a:rPr lang="en-US" sz="2400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kegiatan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berhubungan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penciptaan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lvl="1">
              <a:lnSpc>
                <a:spcPct val="2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barang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lvl="1">
              <a:lnSpc>
                <a:spcPct val="200000"/>
              </a:lnSpc>
            </a:pP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contoh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barang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Televisi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Mobil, motor,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dsb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; proses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terjadi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 bank,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rumah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sakit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pendidikan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dsb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79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8012" y="762000"/>
            <a:ext cx="11125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Pelayanan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KBBI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usaha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membantu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menyiapkan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mengurus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diperlukan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orang lain.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tindakan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kinerja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diberikan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oleh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seseorang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orang lain (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Kottler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; 2001)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Kualitas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pelayanan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bagi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bidang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faktor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sangat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penting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karena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interaksi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produsen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konsumen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terjadi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langsung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978" y="4285734"/>
            <a:ext cx="4435371" cy="280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1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94426" y="381001"/>
            <a:ext cx="10971372" cy="533399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PERKEMBANGAN JASA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608012" y="1066800"/>
            <a:ext cx="10515600" cy="4092573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lnSpc>
                <a:spcPct val="150000"/>
              </a:lnSpc>
              <a:buNone/>
            </a:pP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Fitzsimmons &amp; Sullivan ;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perkembangan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sektor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erat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kaitannya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perkembangan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aktivitas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perekonomian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Primer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ekstraktif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meliputi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pertanian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pertambangan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perikanan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kehutanan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Sekunder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produksi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barang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meliputi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manufaktur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pemrosesan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Tersier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jasa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domestik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meliputi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restoran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hotel, salon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kecantikan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laundry &amp; 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dry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cleaning,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pemeliharaan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reparasi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Kuarter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perdagangan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meliputi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transportasi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perdagangan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eceran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komunikasi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keuangan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asuransi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real estate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pemerintahan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Tahap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Kuiner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perbaikan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peningkatan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kapasitas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  <a:r>
              <a:rPr lang="en-US" sz="1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kesehatan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pendidikan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riset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rekreasi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kesenian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471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817812" y="104776"/>
            <a:ext cx="10971372" cy="533399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PENGELOMPOKAN SEKTOR JASA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Oval 2"/>
          <p:cNvSpPr/>
          <p:nvPr/>
        </p:nvSpPr>
        <p:spPr>
          <a:xfrm>
            <a:off x="4875212" y="1143000"/>
            <a:ext cx="1828800" cy="762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Jasa</a:t>
            </a:r>
            <a:r>
              <a:rPr lang="en-US" dirty="0" smtClean="0"/>
              <a:t> </a:t>
            </a:r>
            <a:r>
              <a:rPr lang="en-US" dirty="0" err="1" smtClean="0"/>
              <a:t>Finansial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789612" y="2019300"/>
            <a:ext cx="28575" cy="1295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389098" y="1238250"/>
            <a:ext cx="1828800" cy="762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Jasa</a:t>
            </a:r>
            <a:r>
              <a:rPr lang="en-US" dirty="0" smtClean="0"/>
              <a:t> </a:t>
            </a:r>
            <a:r>
              <a:rPr lang="en-US" dirty="0" err="1" smtClean="0"/>
              <a:t>Komunikasi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704012" y="2057400"/>
            <a:ext cx="1371600" cy="13049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9828212" y="2038350"/>
            <a:ext cx="1981200" cy="762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Jasa</a:t>
            </a:r>
            <a:r>
              <a:rPr lang="en-US" dirty="0" smtClean="0"/>
              <a:t> </a:t>
            </a:r>
            <a:r>
              <a:rPr lang="en-US" dirty="0" err="1" smtClean="0"/>
              <a:t>Transportasi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046912" y="2667000"/>
            <a:ext cx="2781300" cy="990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980612" y="3629025"/>
            <a:ext cx="1981200" cy="762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Jasa</a:t>
            </a:r>
            <a:r>
              <a:rPr lang="en-US" dirty="0" smtClean="0"/>
              <a:t> </a:t>
            </a:r>
            <a:r>
              <a:rPr lang="en-US" dirty="0" err="1" smtClean="0"/>
              <a:t>Asuransi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237412" y="4005263"/>
            <a:ext cx="2590800" cy="57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569449" y="5238750"/>
            <a:ext cx="1981200" cy="762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Jasa</a:t>
            </a:r>
            <a:r>
              <a:rPr lang="en-US" dirty="0" smtClean="0"/>
              <a:t> </a:t>
            </a:r>
            <a:r>
              <a:rPr lang="en-US" dirty="0" err="1" smtClean="0"/>
              <a:t>Konstruksi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216417" y="4474369"/>
            <a:ext cx="2353032" cy="859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522787" y="3448050"/>
            <a:ext cx="2590800" cy="132397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Bell MT" panose="02020503060305020303" pitchFamily="18" charset="0"/>
              </a:rPr>
              <a:t>Pengelompokan</a:t>
            </a:r>
          </a:p>
          <a:p>
            <a:pPr algn="ctr"/>
            <a:r>
              <a:rPr lang="en-US" b="1">
                <a:latin typeface="Bell MT" panose="02020503060305020303" pitchFamily="18" charset="0"/>
              </a:rPr>
              <a:t> Bisnis Jasa</a:t>
            </a:r>
          </a:p>
          <a:p>
            <a:pPr algn="ctr"/>
            <a:r>
              <a:rPr lang="en-US" b="1">
                <a:latin typeface="Bell MT" panose="02020503060305020303" pitchFamily="18" charset="0"/>
              </a:rPr>
              <a:t>WTO</a:t>
            </a:r>
            <a:endParaRPr lang="en-US" b="1" dirty="0">
              <a:latin typeface="Bell MT" panose="02020503060305020303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283449" y="5791200"/>
            <a:ext cx="1981200" cy="762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Jasa</a:t>
            </a:r>
            <a:endParaRPr lang="en-US" dirty="0" smtClean="0"/>
          </a:p>
          <a:p>
            <a:pPr algn="ctr"/>
            <a:r>
              <a:rPr lang="en-US" dirty="0" err="1" smtClean="0"/>
              <a:t>Pendidikan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551612" y="4743450"/>
            <a:ext cx="1423987" cy="895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768849" y="5772150"/>
            <a:ext cx="1981200" cy="762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Jasa</a:t>
            </a:r>
            <a:endParaRPr lang="en-US" dirty="0" smtClean="0"/>
          </a:p>
          <a:p>
            <a:pPr algn="ctr"/>
            <a:r>
              <a:rPr lang="en-US" dirty="0" err="1" smtClean="0"/>
              <a:t>Bisnis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5713412" y="4905375"/>
            <a:ext cx="0" cy="733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174081" y="5781675"/>
            <a:ext cx="1981200" cy="762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Jasa</a:t>
            </a:r>
            <a:endParaRPr lang="en-US" dirty="0" smtClean="0"/>
          </a:p>
          <a:p>
            <a:pPr algn="ctr"/>
            <a:r>
              <a:rPr lang="en-US" dirty="0" err="1" smtClean="0"/>
              <a:t>Kesehatan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3427412" y="4772025"/>
            <a:ext cx="1524000" cy="8667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455612" y="4824413"/>
            <a:ext cx="2057400" cy="762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Jasa</a:t>
            </a:r>
            <a:endParaRPr lang="en-US" dirty="0" smtClean="0"/>
          </a:p>
          <a:p>
            <a:pPr algn="ctr"/>
            <a:r>
              <a:rPr lang="en-US" dirty="0" err="1" smtClean="0"/>
              <a:t>Perdagangan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2665412" y="4391025"/>
            <a:ext cx="1754547" cy="642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50812" y="3581400"/>
            <a:ext cx="1981200" cy="7620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Jasa</a:t>
            </a:r>
            <a:endParaRPr lang="en-US" dirty="0" smtClean="0"/>
          </a:p>
          <a:p>
            <a:pPr algn="ctr"/>
            <a:r>
              <a:rPr lang="en-US" dirty="0" smtClean="0"/>
              <a:t>Personal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2284413" y="3886200"/>
            <a:ext cx="2057399" cy="45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341312" y="1981200"/>
            <a:ext cx="1981200" cy="9906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Jasa</a:t>
            </a:r>
            <a:endParaRPr lang="en-US" dirty="0" smtClean="0"/>
          </a:p>
          <a:p>
            <a:pPr algn="ctr"/>
            <a:r>
              <a:rPr lang="en-US" dirty="0" smtClean="0"/>
              <a:t>Hotel &amp; </a:t>
            </a:r>
            <a:r>
              <a:rPr lang="en-US" dirty="0" err="1" smtClean="0"/>
              <a:t>Restoran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2446337" y="2696766"/>
            <a:ext cx="2152651" cy="8203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2513012" y="1295400"/>
            <a:ext cx="2085976" cy="94178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Jasa</a:t>
            </a:r>
            <a:endParaRPr lang="en-US" dirty="0" smtClean="0"/>
          </a:p>
          <a:p>
            <a:pPr algn="ctr"/>
            <a:r>
              <a:rPr lang="en-US" dirty="0" err="1" smtClean="0"/>
              <a:t>Rekreasi</a:t>
            </a:r>
            <a:r>
              <a:rPr lang="en-US" dirty="0" smtClean="0"/>
              <a:t> &amp; </a:t>
            </a:r>
            <a:r>
              <a:rPr lang="en-US" dirty="0" err="1" smtClean="0"/>
              <a:t>Kultural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 flipV="1">
            <a:off x="4037012" y="2362200"/>
            <a:ext cx="1195389" cy="9655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16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1" grpId="0" animBg="1"/>
      <p:bldP spid="14" grpId="0" animBg="1"/>
      <p:bldP spid="17" grpId="0" animBg="1"/>
      <p:bldP spid="28" grpId="0" animBg="1"/>
      <p:bldP spid="40" grpId="0" animBg="1"/>
      <p:bldP spid="44" grpId="0" animBg="1"/>
      <p:bldP spid="50" grpId="0" animBg="1"/>
      <p:bldP spid="55" grpId="0" animBg="1"/>
      <p:bldP spid="61" grpId="0" animBg="1"/>
      <p:bldP spid="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828085"/>
              </p:ext>
            </p:extLst>
          </p:nvPr>
        </p:nvGraphicFramePr>
        <p:xfrm>
          <a:off x="150812" y="762000"/>
          <a:ext cx="117348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990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theme/theme1.xml><?xml version="1.0" encoding="utf-8"?>
<a:theme xmlns:a="http://schemas.openxmlformats.org/drawingml/2006/main" name="Marketing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D7DC9D6-C974-4760-AF25-FD6F69EC14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marketing glass cube presentation (widescreen)</Template>
  <TotalTime>0</TotalTime>
  <Words>1140</Words>
  <Application>Microsoft Office PowerPoint</Application>
  <PresentationFormat>Custom</PresentationFormat>
  <Paragraphs>179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Marketing 16x9</vt:lpstr>
      <vt:lpstr>MANAJEMEN OPERASI PELAYANAN</vt:lpstr>
      <vt:lpstr>BUKU TEKS</vt:lpstr>
      <vt:lpstr>TUJUAN MATA KULIAH</vt:lpstr>
      <vt:lpstr>FUNGSI DALAM ORGANISASI BISNIS</vt:lpstr>
      <vt:lpstr>PowerPoint Presentation</vt:lpstr>
      <vt:lpstr>PowerPoint Presentation</vt:lpstr>
      <vt:lpstr>PERKEMBANGAN JASA</vt:lpstr>
      <vt:lpstr>PENGELOMPOKAN SEKTOR JASA</vt:lpstr>
      <vt:lpstr>PowerPoint Presentation</vt:lpstr>
      <vt:lpstr>PERKEMBANGAN JASA</vt:lpstr>
      <vt:lpstr>KONSEP DAN DEFINISI JASA</vt:lpstr>
      <vt:lpstr>KLASIFIKASI PRODUK</vt:lpstr>
      <vt:lpstr>JASA</vt:lpstr>
      <vt:lpstr>JASA</vt:lpstr>
      <vt:lpstr>JENIS PRODUK YANG DITAWARKAN</vt:lpstr>
      <vt:lpstr>KONTINUM BARANG &amp; JASA</vt:lpstr>
      <vt:lpstr>EMPAT KARAKTERISTIK JASA</vt:lpstr>
      <vt:lpstr>INTANGIBILITY (Tidak Berwujud)</vt:lpstr>
      <vt:lpstr>INSEPARABILITY (Tidak dapat dipisahkan)</vt:lpstr>
      <vt:lpstr>VARIABILITY ( Beragam)</vt:lpstr>
      <vt:lpstr>PERISHABILITY (Tidak Tahan Lama)</vt:lpstr>
      <vt:lpstr>KLASIFIKASI JASA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2014-10-13T14:00:24Z</dcterms:created>
  <dcterms:modified xsi:type="dcterms:W3CDTF">2019-10-25T07:59:32Z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TC028010849991</vt:lpwstr>
  </property>
</Properties>
</file>