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10/25/2019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00B050"/>
          </a:solidFill>
        </p:spPr>
        <p:txBody>
          <a:bodyPr/>
          <a:lstStyle/>
          <a:p>
            <a:r>
              <a:rPr lang="en-US" dirty="0" err="1" smtClean="0"/>
              <a:t>Pertemuan</a:t>
            </a:r>
            <a:r>
              <a:rPr lang="en-US" dirty="0" smtClean="0"/>
              <a:t> </a:t>
            </a:r>
            <a:r>
              <a:rPr lang="en-US" dirty="0" err="1" smtClean="0"/>
              <a:t>ke</a:t>
            </a:r>
            <a:r>
              <a:rPr lang="en-US" dirty="0" smtClean="0"/>
              <a:t> 3</a:t>
            </a:r>
            <a:endParaRPr lang="en-US" dirty="0"/>
          </a:p>
        </p:txBody>
      </p:sp>
      <p:sp>
        <p:nvSpPr>
          <p:cNvPr id="3" name="Subtitle 2"/>
          <p:cNvSpPr>
            <a:spLocks noGrp="1"/>
          </p:cNvSpPr>
          <p:nvPr>
            <p:ph type="subTitle" idx="1"/>
          </p:nvPr>
        </p:nvSpPr>
        <p:spPr>
          <a:solidFill>
            <a:srgbClr val="FFC000"/>
          </a:solidFill>
        </p:spPr>
        <p:txBody>
          <a:bodyPr>
            <a:normAutofit/>
          </a:bodyPr>
          <a:lstStyle/>
          <a:p>
            <a:r>
              <a:rPr lang="en-US" sz="2800" dirty="0" err="1" smtClean="0"/>
              <a:t>Biaya</a:t>
            </a:r>
            <a:r>
              <a:rPr lang="en-US" sz="2800" dirty="0" smtClean="0"/>
              <a:t> </a:t>
            </a:r>
            <a:r>
              <a:rPr lang="en-US" sz="2800" dirty="0" err="1" smtClean="0"/>
              <a:t>diferensial</a:t>
            </a:r>
            <a:r>
              <a:rPr lang="en-US" sz="2800" dirty="0" smtClean="0"/>
              <a:t> </a:t>
            </a:r>
            <a:r>
              <a:rPr lang="en-US" sz="2800" dirty="0" err="1" smtClean="0"/>
              <a:t>dan</a:t>
            </a:r>
            <a:r>
              <a:rPr lang="en-US" sz="2800" dirty="0" smtClean="0"/>
              <a:t> </a:t>
            </a:r>
            <a:r>
              <a:rPr lang="en-US" sz="2800" dirty="0" err="1" smtClean="0"/>
              <a:t>analisa</a:t>
            </a:r>
            <a:r>
              <a:rPr lang="en-US" sz="2800" dirty="0" smtClean="0"/>
              <a:t> make or buy</a:t>
            </a:r>
            <a:endParaRPr lang="en-US" sz="2800" dirty="0"/>
          </a:p>
        </p:txBody>
      </p:sp>
    </p:spTree>
    <p:extLst>
      <p:ext uri="{BB962C8B-B14F-4D97-AF65-F5344CB8AC3E}">
        <p14:creationId xmlns:p14="http://schemas.microsoft.com/office/powerpoint/2010/main" val="2623362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5313" y="167426"/>
            <a:ext cx="10049299" cy="798490"/>
          </a:xfrm>
        </p:spPr>
        <p:txBody>
          <a:bodyPr/>
          <a:lstStyle/>
          <a:p>
            <a:r>
              <a:rPr lang="en-US" dirty="0" smtClean="0"/>
              <a:t>PROSE PENGAMBILAN KEPUTUSAN</a:t>
            </a:r>
            <a:endParaRPr lang="en-US" dirty="0"/>
          </a:p>
        </p:txBody>
      </p:sp>
      <p:sp>
        <p:nvSpPr>
          <p:cNvPr id="3" name="Content Placeholder 2"/>
          <p:cNvSpPr>
            <a:spLocks noGrp="1"/>
          </p:cNvSpPr>
          <p:nvPr>
            <p:ph idx="1"/>
          </p:nvPr>
        </p:nvSpPr>
        <p:spPr>
          <a:xfrm>
            <a:off x="1661375" y="965917"/>
            <a:ext cx="10049299" cy="5892084"/>
          </a:xfrm>
        </p:spPr>
        <p:txBody>
          <a:bodyPr>
            <a:normAutofit fontScale="92500" lnSpcReduction="20000"/>
          </a:bodyPr>
          <a:lstStyle/>
          <a:p>
            <a:pPr lvl="0"/>
            <a:r>
              <a:rPr lang="en-US" sz="1900" dirty="0" smtClean="0"/>
              <a:t>1.</a:t>
            </a:r>
            <a:r>
              <a:rPr lang="en-US" sz="1900" dirty="0"/>
              <a:t> </a:t>
            </a:r>
            <a:r>
              <a:rPr lang="en-US" sz="1900" dirty="0" err="1"/>
              <a:t>Pengakuan</a:t>
            </a:r>
            <a:r>
              <a:rPr lang="en-US" sz="1900" dirty="0"/>
              <a:t> </a:t>
            </a:r>
            <a:r>
              <a:rPr lang="en-US" sz="1900" dirty="0" err="1"/>
              <a:t>dan</a:t>
            </a:r>
            <a:r>
              <a:rPr lang="en-US" sz="1900" dirty="0"/>
              <a:t> </a:t>
            </a:r>
            <a:r>
              <a:rPr lang="en-US" sz="1900" dirty="0" err="1"/>
              <a:t>perumusan</a:t>
            </a:r>
            <a:r>
              <a:rPr lang="en-US" sz="1900" dirty="0"/>
              <a:t> </a:t>
            </a:r>
            <a:r>
              <a:rPr lang="en-US" sz="1900" dirty="0" err="1"/>
              <a:t>masalah</a:t>
            </a:r>
            <a:r>
              <a:rPr lang="en-US" sz="1900" dirty="0"/>
              <a:t> </a:t>
            </a:r>
            <a:r>
              <a:rPr lang="en-US" sz="1900" dirty="0" err="1"/>
              <a:t>atau</a:t>
            </a:r>
            <a:r>
              <a:rPr lang="en-US" sz="1900" dirty="0"/>
              <a:t> </a:t>
            </a:r>
            <a:r>
              <a:rPr lang="en-US" sz="1900" dirty="0" err="1" smtClean="0"/>
              <a:t>peluang</a:t>
            </a:r>
            <a:endParaRPr lang="en-US" sz="1900" dirty="0" smtClean="0"/>
          </a:p>
          <a:p>
            <a:pPr marL="0" indent="0">
              <a:buNone/>
            </a:pPr>
            <a:r>
              <a:rPr lang="en-US" sz="1900" dirty="0" smtClean="0"/>
              <a:t>	</a:t>
            </a:r>
            <a:r>
              <a:rPr lang="en-US" sz="1900" dirty="0" err="1" smtClean="0"/>
              <a:t>a.peristiwa</a:t>
            </a:r>
            <a:r>
              <a:rPr lang="en-US" sz="1900" dirty="0" smtClean="0"/>
              <a:t> </a:t>
            </a:r>
            <a:r>
              <a:rPr lang="en-US" sz="1900" dirty="0"/>
              <a:t>yang </a:t>
            </a:r>
            <a:r>
              <a:rPr lang="en-US" sz="1900" dirty="0" err="1"/>
              <a:t>mengandung</a:t>
            </a:r>
            <a:r>
              <a:rPr lang="en-US" sz="1900" dirty="0"/>
              <a:t> </a:t>
            </a:r>
            <a:r>
              <a:rPr lang="en-US" sz="1900" dirty="0" err="1"/>
              <a:t>masalah</a:t>
            </a:r>
            <a:r>
              <a:rPr lang="en-US" sz="1900" dirty="0"/>
              <a:t> </a:t>
            </a:r>
            <a:r>
              <a:rPr lang="en-US" sz="1900" dirty="0" err="1"/>
              <a:t>atau</a:t>
            </a:r>
            <a:r>
              <a:rPr lang="en-US" sz="1900" dirty="0"/>
              <a:t> </a:t>
            </a:r>
            <a:r>
              <a:rPr lang="en-US" sz="1900" dirty="0" err="1"/>
              <a:t>peluang</a:t>
            </a:r>
            <a:endParaRPr lang="en-US" sz="1900" dirty="0"/>
          </a:p>
          <a:p>
            <a:pPr marL="0" indent="0">
              <a:buNone/>
            </a:pPr>
            <a:r>
              <a:rPr lang="en-US" sz="1900" dirty="0" smtClean="0"/>
              <a:t>	</a:t>
            </a:r>
            <a:r>
              <a:rPr lang="en-US" sz="1900" dirty="0" err="1" smtClean="0"/>
              <a:t>b.ancaman</a:t>
            </a:r>
            <a:r>
              <a:rPr lang="en-US" sz="1900" dirty="0" smtClean="0"/>
              <a:t> </a:t>
            </a:r>
            <a:r>
              <a:rPr lang="en-US" sz="1900" dirty="0"/>
              <a:t>yang </a:t>
            </a:r>
            <a:r>
              <a:rPr lang="en-US" sz="1900" dirty="0" err="1"/>
              <a:t>dirasakan</a:t>
            </a:r>
            <a:r>
              <a:rPr lang="en-US" sz="1900" dirty="0"/>
              <a:t> </a:t>
            </a:r>
            <a:r>
              <a:rPr lang="en-US" sz="1900" dirty="0" err="1"/>
              <a:t>ada</a:t>
            </a:r>
            <a:endParaRPr lang="en-US" sz="1900" dirty="0"/>
          </a:p>
          <a:p>
            <a:pPr marL="0" indent="0">
              <a:buNone/>
            </a:pPr>
            <a:r>
              <a:rPr lang="en-US" sz="1900" dirty="0" smtClean="0"/>
              <a:t>	</a:t>
            </a:r>
            <a:r>
              <a:rPr lang="en-US" sz="1900" dirty="0" err="1" smtClean="0"/>
              <a:t>c.peluang</a:t>
            </a:r>
            <a:r>
              <a:rPr lang="en-US" sz="1900" dirty="0" smtClean="0"/>
              <a:t> </a:t>
            </a:r>
            <a:r>
              <a:rPr lang="en-US" sz="1900" dirty="0" err="1"/>
              <a:t>diperkirakan</a:t>
            </a:r>
            <a:r>
              <a:rPr lang="en-US" sz="1900" dirty="0"/>
              <a:t> </a:t>
            </a:r>
            <a:r>
              <a:rPr lang="en-US" sz="1900" dirty="0" err="1"/>
              <a:t>akan</a:t>
            </a:r>
            <a:r>
              <a:rPr lang="en-US" sz="1900" dirty="0"/>
              <a:t> </a:t>
            </a:r>
            <a:r>
              <a:rPr lang="en-US" sz="1900" dirty="0" err="1" smtClean="0"/>
              <a:t>terjadi</a:t>
            </a:r>
            <a:endParaRPr lang="en-US" sz="1900" dirty="0" smtClean="0"/>
          </a:p>
          <a:p>
            <a:pPr lvl="0"/>
            <a:r>
              <a:rPr lang="en-US" sz="1900" dirty="0" smtClean="0"/>
              <a:t>2. </a:t>
            </a:r>
            <a:r>
              <a:rPr lang="en-US" sz="1900" dirty="0" err="1"/>
              <a:t>Pencarian</a:t>
            </a:r>
            <a:r>
              <a:rPr lang="en-US" sz="1900" dirty="0"/>
              <a:t> </a:t>
            </a:r>
            <a:r>
              <a:rPr lang="en-US" sz="1900" dirty="0" err="1"/>
              <a:t>tindakan</a:t>
            </a:r>
            <a:r>
              <a:rPr lang="en-US" sz="1900" dirty="0"/>
              <a:t> alternative </a:t>
            </a:r>
            <a:r>
              <a:rPr lang="en-US" sz="1900" dirty="0" err="1"/>
              <a:t>dan</a:t>
            </a:r>
            <a:r>
              <a:rPr lang="en-US" sz="1900" dirty="0"/>
              <a:t> </a:t>
            </a:r>
            <a:r>
              <a:rPr lang="en-US" sz="1900" dirty="0" err="1"/>
              <a:t>kuantitatif</a:t>
            </a:r>
            <a:r>
              <a:rPr lang="en-US" sz="1900" dirty="0"/>
              <a:t> </a:t>
            </a:r>
            <a:r>
              <a:rPr lang="en-US" sz="1900" dirty="0" err="1"/>
              <a:t>konsekuensinya</a:t>
            </a:r>
            <a:r>
              <a:rPr lang="en-US" sz="1900" dirty="0"/>
              <a:t> </a:t>
            </a:r>
            <a:r>
              <a:rPr lang="en-US" sz="1900" dirty="0" err="1" smtClean="0"/>
              <a:t>masing-masing</a:t>
            </a:r>
            <a:endParaRPr lang="en-US" sz="1900" dirty="0" smtClean="0"/>
          </a:p>
          <a:p>
            <a:pPr marL="0" indent="0">
              <a:buNone/>
            </a:pPr>
            <a:r>
              <a:rPr lang="en-US" sz="1900" dirty="0"/>
              <a:t>	</a:t>
            </a:r>
            <a:r>
              <a:rPr lang="en-US" sz="1900" dirty="0" err="1"/>
              <a:t>manajemen</a:t>
            </a:r>
            <a:r>
              <a:rPr lang="en-US" sz="1900" dirty="0"/>
              <a:t> bias </a:t>
            </a:r>
            <a:r>
              <a:rPr lang="en-US" sz="1900" dirty="0" err="1"/>
              <a:t>menggunakan</a:t>
            </a:r>
            <a:r>
              <a:rPr lang="en-US" sz="1900" dirty="0"/>
              <a:t> </a:t>
            </a:r>
            <a:r>
              <a:rPr lang="en-US" sz="1900" dirty="0" err="1"/>
              <a:t>pengalaman</a:t>
            </a:r>
            <a:r>
              <a:rPr lang="en-US" sz="1900" dirty="0"/>
              <a:t> </a:t>
            </a:r>
            <a:r>
              <a:rPr lang="en-US" sz="1900" dirty="0" err="1"/>
              <a:t>masa</a:t>
            </a:r>
            <a:r>
              <a:rPr lang="en-US" sz="1900" dirty="0"/>
              <a:t> </a:t>
            </a:r>
            <a:r>
              <a:rPr lang="en-US" sz="1900" dirty="0" err="1"/>
              <a:t>lalu</a:t>
            </a:r>
            <a:r>
              <a:rPr lang="en-US" sz="1900" dirty="0"/>
              <a:t> </a:t>
            </a:r>
            <a:r>
              <a:rPr lang="en-US" sz="1900" dirty="0" err="1"/>
              <a:t>dalam</a:t>
            </a:r>
            <a:r>
              <a:rPr lang="en-US" sz="1900" dirty="0"/>
              <a:t> </a:t>
            </a:r>
            <a:r>
              <a:rPr lang="en-US" sz="1900" dirty="0" err="1"/>
              <a:t>pemecahan</a:t>
            </a:r>
            <a:r>
              <a:rPr lang="en-US" sz="1900" dirty="0"/>
              <a:t> </a:t>
            </a:r>
            <a:r>
              <a:rPr lang="en-US" sz="1900" dirty="0" smtClean="0"/>
              <a:t>	</a:t>
            </a:r>
            <a:r>
              <a:rPr lang="en-US" sz="1900" dirty="0" err="1" smtClean="0"/>
              <a:t>masalah</a:t>
            </a:r>
            <a:r>
              <a:rPr lang="en-US" sz="1900" dirty="0"/>
              <a:t>, </a:t>
            </a:r>
            <a:r>
              <a:rPr lang="en-US" sz="1900" dirty="0" err="1"/>
              <a:t>sebaliknya</a:t>
            </a:r>
            <a:r>
              <a:rPr lang="en-US" sz="1900" dirty="0"/>
              <a:t> </a:t>
            </a:r>
            <a:r>
              <a:rPr lang="en-US" sz="1900" dirty="0" err="1"/>
              <a:t>jika</a:t>
            </a:r>
            <a:r>
              <a:rPr lang="en-US" sz="1900" dirty="0"/>
              <a:t> </a:t>
            </a:r>
            <a:r>
              <a:rPr lang="en-US" sz="1900" dirty="0" err="1"/>
              <a:t>perusahaan</a:t>
            </a:r>
            <a:r>
              <a:rPr lang="en-US" sz="1900" dirty="0"/>
              <a:t> </a:t>
            </a:r>
            <a:r>
              <a:rPr lang="en-US" sz="1900" dirty="0" err="1"/>
              <a:t>tidak</a:t>
            </a:r>
            <a:r>
              <a:rPr lang="en-US" sz="1900" dirty="0"/>
              <a:t> </a:t>
            </a:r>
            <a:r>
              <a:rPr lang="en-US" sz="1900" dirty="0" err="1"/>
              <a:t>memiliki</a:t>
            </a:r>
            <a:r>
              <a:rPr lang="en-US" sz="1900" dirty="0"/>
              <a:t> </a:t>
            </a:r>
            <a:r>
              <a:rPr lang="en-US" sz="1900" dirty="0" err="1"/>
              <a:t>pengalaman</a:t>
            </a:r>
            <a:r>
              <a:rPr lang="en-US" sz="1900" dirty="0"/>
              <a:t> </a:t>
            </a:r>
            <a:r>
              <a:rPr lang="en-US" sz="1900" dirty="0" err="1"/>
              <a:t>masalah</a:t>
            </a:r>
            <a:r>
              <a:rPr lang="en-US" sz="1900" dirty="0"/>
              <a:t> </a:t>
            </a:r>
            <a:r>
              <a:rPr lang="en-US" sz="1900" dirty="0" err="1"/>
              <a:t>lali</a:t>
            </a:r>
            <a:r>
              <a:rPr lang="en-US" sz="1900" dirty="0"/>
              <a:t> </a:t>
            </a:r>
            <a:r>
              <a:rPr lang="en-US" sz="1900" dirty="0" smtClean="0"/>
              <a:t>I	</a:t>
            </a:r>
            <a:r>
              <a:rPr lang="en-US" sz="1900" dirty="0" err="1" smtClean="0"/>
              <a:t>nformasi</a:t>
            </a:r>
            <a:r>
              <a:rPr lang="en-US" sz="1900" dirty="0" smtClean="0"/>
              <a:t> </a:t>
            </a:r>
            <a:r>
              <a:rPr lang="en-US" sz="1900" dirty="0" err="1"/>
              <a:t>akuntansi</a:t>
            </a:r>
            <a:r>
              <a:rPr lang="en-US" sz="1900" dirty="0"/>
              <a:t> </a:t>
            </a:r>
            <a:r>
              <a:rPr lang="en-US" sz="1900" dirty="0" err="1"/>
              <a:t>penuh</a:t>
            </a:r>
            <a:r>
              <a:rPr lang="en-US" sz="1900" dirty="0"/>
              <a:t> </a:t>
            </a:r>
            <a:r>
              <a:rPr lang="en-US" sz="1900" dirty="0" err="1"/>
              <a:t>berperan</a:t>
            </a:r>
            <a:r>
              <a:rPr lang="en-US" sz="1900" dirty="0"/>
              <a:t> </a:t>
            </a:r>
            <a:r>
              <a:rPr lang="en-US" sz="1900" dirty="0" err="1"/>
              <a:t>dalam</a:t>
            </a:r>
            <a:r>
              <a:rPr lang="en-US" sz="1900" dirty="0"/>
              <a:t> </a:t>
            </a:r>
            <a:r>
              <a:rPr lang="en-US" sz="1900" dirty="0" err="1"/>
              <a:t>mengkuantifikasikan</a:t>
            </a:r>
            <a:r>
              <a:rPr lang="en-US" sz="1900" dirty="0"/>
              <a:t> </a:t>
            </a:r>
            <a:r>
              <a:rPr lang="en-US" sz="1900" dirty="0" err="1"/>
              <a:t>konsekuensi</a:t>
            </a:r>
            <a:r>
              <a:rPr lang="en-US" sz="1900" dirty="0"/>
              <a:t> </a:t>
            </a:r>
            <a:r>
              <a:rPr lang="en-US" sz="1900" dirty="0" smtClean="0"/>
              <a:t>	alternative </a:t>
            </a:r>
            <a:r>
              <a:rPr lang="en-US" sz="1900" dirty="0"/>
              <a:t>yang </a:t>
            </a:r>
            <a:r>
              <a:rPr lang="en-US" sz="1900" dirty="0" err="1"/>
              <a:t>dipertimbangkan</a:t>
            </a:r>
            <a:r>
              <a:rPr lang="en-US" sz="1900" dirty="0"/>
              <a:t> </a:t>
            </a:r>
            <a:r>
              <a:rPr lang="en-US" sz="1900" dirty="0" err="1"/>
              <a:t>sebagai</a:t>
            </a:r>
            <a:r>
              <a:rPr lang="en-US" sz="1900" dirty="0"/>
              <a:t> </a:t>
            </a:r>
            <a:r>
              <a:rPr lang="en-US" sz="1900" dirty="0" err="1"/>
              <a:t>pemecahan</a:t>
            </a:r>
            <a:r>
              <a:rPr lang="en-US" sz="1900" dirty="0"/>
              <a:t> </a:t>
            </a:r>
            <a:r>
              <a:rPr lang="en-US" sz="1900" dirty="0" err="1"/>
              <a:t>masalah</a:t>
            </a:r>
            <a:r>
              <a:rPr lang="en-US" sz="1900" dirty="0"/>
              <a:t> </a:t>
            </a:r>
            <a:r>
              <a:rPr lang="en-US" sz="1900" dirty="0" err="1"/>
              <a:t>atau</a:t>
            </a:r>
            <a:r>
              <a:rPr lang="en-US" sz="1900" dirty="0"/>
              <a:t> </a:t>
            </a:r>
            <a:r>
              <a:rPr lang="en-US" sz="1900" dirty="0" smtClean="0"/>
              <a:t>s	</a:t>
            </a:r>
            <a:r>
              <a:rPr lang="en-US" sz="1900" dirty="0" err="1" smtClean="0"/>
              <a:t>ebagai</a:t>
            </a:r>
            <a:r>
              <a:rPr lang="en-US" sz="1900" dirty="0" smtClean="0"/>
              <a:t> 	</a:t>
            </a:r>
            <a:r>
              <a:rPr lang="en-US" sz="1900" dirty="0" err="1" smtClean="0"/>
              <a:t>cara</a:t>
            </a:r>
            <a:r>
              <a:rPr lang="en-US" sz="1900" dirty="0" smtClean="0"/>
              <a:t> </a:t>
            </a:r>
            <a:r>
              <a:rPr lang="en-US" sz="1900" dirty="0" err="1"/>
              <a:t>menghadapi</a:t>
            </a:r>
            <a:r>
              <a:rPr lang="en-US" sz="1900" dirty="0"/>
              <a:t> </a:t>
            </a:r>
            <a:r>
              <a:rPr lang="en-US" sz="1900" dirty="0" err="1" smtClean="0"/>
              <a:t>peluang</a:t>
            </a:r>
            <a:endParaRPr lang="en-US" sz="1900" dirty="0" smtClean="0"/>
          </a:p>
          <a:p>
            <a:r>
              <a:rPr lang="en-US" sz="1900" dirty="0" smtClean="0"/>
              <a:t>3. </a:t>
            </a:r>
            <a:r>
              <a:rPr lang="en-US" sz="1900" dirty="0" err="1" smtClean="0"/>
              <a:t>Pemilih</a:t>
            </a:r>
            <a:r>
              <a:rPr lang="en-US" sz="1900" dirty="0" smtClean="0"/>
              <a:t> </a:t>
            </a:r>
            <a:r>
              <a:rPr lang="en-US" sz="1900" dirty="0"/>
              <a:t>alternative optimum </a:t>
            </a:r>
            <a:r>
              <a:rPr lang="en-US" sz="1900" dirty="0" err="1"/>
              <a:t>atau</a:t>
            </a:r>
            <a:r>
              <a:rPr lang="en-US" sz="1900" dirty="0"/>
              <a:t> alternative yang </a:t>
            </a:r>
            <a:r>
              <a:rPr lang="en-US" sz="1900" dirty="0" err="1" smtClean="0"/>
              <a:t>memuaskan</a:t>
            </a:r>
            <a:endParaRPr lang="en-US" sz="1900" dirty="0" smtClean="0"/>
          </a:p>
          <a:p>
            <a:pPr marL="0" indent="0">
              <a:buNone/>
            </a:pPr>
            <a:r>
              <a:rPr lang="en-US" sz="1900" dirty="0"/>
              <a:t>	</a:t>
            </a:r>
            <a:r>
              <a:rPr lang="en-US" sz="1900" dirty="0" err="1"/>
              <a:t>pemilih</a:t>
            </a:r>
            <a:r>
              <a:rPr lang="en-US" sz="1900" dirty="0"/>
              <a:t> alternative yang </a:t>
            </a:r>
            <a:r>
              <a:rPr lang="en-US" sz="1900" dirty="0" err="1"/>
              <a:t>digunakan</a:t>
            </a:r>
            <a:r>
              <a:rPr lang="en-US" sz="1900" dirty="0"/>
              <a:t> </a:t>
            </a:r>
            <a:r>
              <a:rPr lang="en-US" sz="1900" dirty="0" err="1"/>
              <a:t>untuk</a:t>
            </a:r>
            <a:r>
              <a:rPr lang="en-US" sz="1900" dirty="0"/>
              <a:t> </a:t>
            </a:r>
            <a:r>
              <a:rPr lang="en-US" sz="1900" dirty="0" err="1"/>
              <a:t>memungkinkan</a:t>
            </a:r>
            <a:r>
              <a:rPr lang="en-US" sz="1900" dirty="0"/>
              <a:t> </a:t>
            </a:r>
            <a:r>
              <a:rPr lang="en-US" sz="1900" dirty="0" err="1"/>
              <a:t>manajemen</a:t>
            </a:r>
            <a:r>
              <a:rPr lang="en-US" sz="1900" dirty="0"/>
              <a:t> </a:t>
            </a:r>
            <a:r>
              <a:rPr lang="en-US" sz="1900" dirty="0" err="1"/>
              <a:t>melakukan</a:t>
            </a:r>
            <a:r>
              <a:rPr lang="en-US" sz="1900" dirty="0"/>
              <a:t> </a:t>
            </a:r>
            <a:r>
              <a:rPr lang="en-US" sz="1900" dirty="0" smtClean="0"/>
              <a:t>	</a:t>
            </a:r>
            <a:r>
              <a:rPr lang="en-US" sz="1900" dirty="0" err="1" smtClean="0"/>
              <a:t>pemilihan</a:t>
            </a:r>
            <a:r>
              <a:rPr lang="en-US" sz="1900" dirty="0" smtClean="0"/>
              <a:t> </a:t>
            </a:r>
            <a:r>
              <a:rPr lang="en-US" sz="1900" dirty="0"/>
              <a:t>alternative </a:t>
            </a:r>
            <a:r>
              <a:rPr lang="en-US" sz="1900" dirty="0" err="1"/>
              <a:t>secara</a:t>
            </a:r>
            <a:r>
              <a:rPr lang="en-US" sz="1900" dirty="0"/>
              <a:t> </a:t>
            </a:r>
            <a:r>
              <a:rPr lang="en-US" sz="1900" dirty="0" err="1"/>
              <a:t>rasional</a:t>
            </a:r>
            <a:r>
              <a:rPr lang="en-US" sz="1900" dirty="0"/>
              <a:t> </a:t>
            </a:r>
            <a:r>
              <a:rPr lang="en-US" sz="1900" dirty="0" err="1"/>
              <a:t>ekonomis</a:t>
            </a:r>
            <a:r>
              <a:rPr lang="en-US" sz="1900" dirty="0"/>
              <a:t>, </a:t>
            </a:r>
            <a:r>
              <a:rPr lang="en-US" sz="1900" dirty="0" err="1"/>
              <a:t>akuntansi</a:t>
            </a:r>
            <a:r>
              <a:rPr lang="en-US" sz="1900" dirty="0"/>
              <a:t> </a:t>
            </a:r>
            <a:r>
              <a:rPr lang="en-US" sz="1900" dirty="0" err="1"/>
              <a:t>diferensial</a:t>
            </a:r>
            <a:r>
              <a:rPr lang="en-US" sz="1900" dirty="0"/>
              <a:t> yang </a:t>
            </a:r>
            <a:r>
              <a:rPr lang="en-US" sz="1900" dirty="0" smtClean="0"/>
              <a:t>	</a:t>
            </a:r>
            <a:r>
              <a:rPr lang="en-US" sz="1900" dirty="0" err="1" smtClean="0"/>
              <a:t>bersangkutan</a:t>
            </a:r>
            <a:r>
              <a:rPr lang="en-US" sz="1900" dirty="0" smtClean="0"/>
              <a:t> </a:t>
            </a:r>
            <a:r>
              <a:rPr lang="en-US" sz="1900" dirty="0"/>
              <a:t>alternative yang </a:t>
            </a:r>
            <a:r>
              <a:rPr lang="en-US" sz="1900" dirty="0" err="1"/>
              <a:t>akan</a:t>
            </a:r>
            <a:r>
              <a:rPr lang="en-US" sz="1900" dirty="0"/>
              <a:t> </a:t>
            </a:r>
            <a:r>
              <a:rPr lang="en-US" sz="1900" dirty="0" err="1"/>
              <a:t>dipilih</a:t>
            </a:r>
            <a:r>
              <a:rPr lang="en-US" sz="1900" dirty="0"/>
              <a:t> </a:t>
            </a:r>
            <a:r>
              <a:rPr lang="en-US" sz="1900" dirty="0" err="1"/>
              <a:t>perlu</a:t>
            </a:r>
            <a:r>
              <a:rPr lang="en-US" sz="1900" dirty="0"/>
              <a:t> </a:t>
            </a:r>
            <a:r>
              <a:rPr lang="en-US" sz="1900" dirty="0" err="1"/>
              <a:t>disajikan</a:t>
            </a:r>
            <a:r>
              <a:rPr lang="en-US" sz="1900" dirty="0"/>
              <a:t> </a:t>
            </a:r>
            <a:r>
              <a:rPr lang="en-US" sz="1900" dirty="0" err="1"/>
              <a:t>bagi</a:t>
            </a:r>
            <a:r>
              <a:rPr lang="en-US" sz="1900" dirty="0"/>
              <a:t> </a:t>
            </a:r>
            <a:r>
              <a:rPr lang="en-US" sz="1900" dirty="0" err="1"/>
              <a:t>pengambilan</a:t>
            </a:r>
            <a:r>
              <a:rPr lang="en-US" sz="1900" dirty="0"/>
              <a:t> </a:t>
            </a:r>
            <a:r>
              <a:rPr lang="en-US" sz="1900" dirty="0" smtClean="0"/>
              <a:t>		</a:t>
            </a:r>
            <a:r>
              <a:rPr lang="en-US" sz="1900" dirty="0" err="1" smtClean="0"/>
              <a:t>keputusan</a:t>
            </a:r>
            <a:r>
              <a:rPr lang="en-US" sz="1900" dirty="0" smtClean="0"/>
              <a:t>.</a:t>
            </a:r>
            <a:endParaRPr lang="en-US" sz="1900" dirty="0"/>
          </a:p>
          <a:p>
            <a:r>
              <a:rPr lang="en-US" sz="1900" dirty="0" smtClean="0"/>
              <a:t>4.</a:t>
            </a:r>
            <a:r>
              <a:rPr lang="en-US" sz="1900" dirty="0"/>
              <a:t> </a:t>
            </a:r>
            <a:r>
              <a:rPr lang="en-US" sz="1900" dirty="0" err="1"/>
              <a:t>Implementasi</a:t>
            </a:r>
            <a:r>
              <a:rPr lang="en-US" sz="1900" dirty="0"/>
              <a:t> </a:t>
            </a:r>
            <a:r>
              <a:rPr lang="en-US" sz="1900" dirty="0" err="1"/>
              <a:t>dan</a:t>
            </a:r>
            <a:r>
              <a:rPr lang="en-US" sz="1900" dirty="0"/>
              <a:t> </a:t>
            </a:r>
            <a:r>
              <a:rPr lang="en-US" sz="1900" dirty="0" err="1"/>
              <a:t>penindak</a:t>
            </a:r>
            <a:r>
              <a:rPr lang="en-US" sz="1900" dirty="0"/>
              <a:t> </a:t>
            </a:r>
            <a:r>
              <a:rPr lang="en-US" sz="1900" dirty="0" err="1" smtClean="0"/>
              <a:t>lanjutan</a:t>
            </a:r>
            <a:endParaRPr lang="en-US" sz="1900" dirty="0" smtClean="0"/>
          </a:p>
          <a:p>
            <a:pPr marL="0" indent="0">
              <a:buNone/>
            </a:pPr>
            <a:r>
              <a:rPr lang="en-US" sz="1900" dirty="0"/>
              <a:t>	</a:t>
            </a:r>
            <a:r>
              <a:rPr lang="en-US" sz="1900" dirty="0" err="1"/>
              <a:t>Berhasil</a:t>
            </a:r>
            <a:r>
              <a:rPr lang="en-US" sz="1900" dirty="0"/>
              <a:t> </a:t>
            </a:r>
            <a:r>
              <a:rPr lang="en-US" sz="1900" dirty="0" err="1"/>
              <a:t>atau</a:t>
            </a:r>
            <a:r>
              <a:rPr lang="en-US" sz="1900" dirty="0"/>
              <a:t> </a:t>
            </a:r>
            <a:r>
              <a:rPr lang="en-US" sz="1900" dirty="0" err="1"/>
              <a:t>tidaknya</a:t>
            </a:r>
            <a:r>
              <a:rPr lang="en-US" sz="1900" dirty="0"/>
              <a:t> </a:t>
            </a:r>
            <a:r>
              <a:rPr lang="en-US" sz="1900" dirty="0" err="1"/>
              <a:t>pilihan</a:t>
            </a:r>
            <a:r>
              <a:rPr lang="en-US" sz="1900" dirty="0"/>
              <a:t> </a:t>
            </a:r>
            <a:r>
              <a:rPr lang="en-US" sz="1900" dirty="0" err="1"/>
              <a:t>akhir</a:t>
            </a:r>
            <a:r>
              <a:rPr lang="en-US" sz="1900" dirty="0"/>
              <a:t> </a:t>
            </a:r>
            <a:r>
              <a:rPr lang="en-US" sz="1900" dirty="0" err="1"/>
              <a:t>tergantung</a:t>
            </a:r>
            <a:r>
              <a:rPr lang="en-US" sz="1900" dirty="0"/>
              <a:t> </a:t>
            </a:r>
            <a:r>
              <a:rPr lang="en-US" sz="1900" dirty="0" err="1"/>
              <a:t>atas</a:t>
            </a:r>
            <a:r>
              <a:rPr lang="en-US" sz="1900" dirty="0"/>
              <a:t> </a:t>
            </a:r>
            <a:r>
              <a:rPr lang="en-US" sz="1900" dirty="0" err="1"/>
              <a:t>efisiensinya</a:t>
            </a:r>
            <a:r>
              <a:rPr lang="en-US" sz="1900" dirty="0"/>
              <a:t> </a:t>
            </a:r>
            <a:r>
              <a:rPr lang="en-US" sz="1900" dirty="0" err="1"/>
              <a:t>implementasinya</a:t>
            </a:r>
            <a:r>
              <a:rPr lang="en-US" sz="1900" dirty="0"/>
              <a:t> </a:t>
            </a:r>
            <a:r>
              <a:rPr lang="en-US" sz="1900" dirty="0" smtClean="0"/>
              <a:t>	alternative </a:t>
            </a:r>
            <a:r>
              <a:rPr lang="en-US" sz="1900" dirty="0"/>
              <a:t>yang </a:t>
            </a:r>
            <a:r>
              <a:rPr lang="en-US" sz="1900" dirty="0" err="1"/>
              <a:t>telah</a:t>
            </a:r>
            <a:r>
              <a:rPr lang="en-US" sz="1900" dirty="0"/>
              <a:t> </a:t>
            </a:r>
            <a:r>
              <a:rPr lang="en-US" sz="1900" dirty="0" err="1"/>
              <a:t>dipilih.impelemntasi</a:t>
            </a:r>
            <a:r>
              <a:rPr lang="en-US" sz="1900" dirty="0"/>
              <a:t> </a:t>
            </a:r>
            <a:r>
              <a:rPr lang="en-US" sz="1900" dirty="0" err="1"/>
              <a:t>pengendalian</a:t>
            </a:r>
            <a:r>
              <a:rPr lang="en-US" sz="1900" dirty="0"/>
              <a:t> </a:t>
            </a:r>
            <a:r>
              <a:rPr lang="en-US" sz="1900" dirty="0" err="1"/>
              <a:t>terhadap</a:t>
            </a:r>
            <a:r>
              <a:rPr lang="en-US" sz="1900" dirty="0"/>
              <a:t> </a:t>
            </a:r>
            <a:r>
              <a:rPr lang="en-US" sz="1900" dirty="0" err="1"/>
              <a:t>sumber</a:t>
            </a:r>
            <a:r>
              <a:rPr lang="en-US" sz="1900" dirty="0"/>
              <a:t> </a:t>
            </a:r>
            <a:r>
              <a:rPr lang="en-US" sz="1900" dirty="0" err="1"/>
              <a:t>daya</a:t>
            </a:r>
            <a:r>
              <a:rPr lang="en-US" sz="1900" dirty="0"/>
              <a:t> </a:t>
            </a:r>
            <a:r>
              <a:rPr lang="en-US" sz="1900" dirty="0" smtClean="0"/>
              <a:t>	</a:t>
            </a:r>
            <a:r>
              <a:rPr lang="en-US" sz="1900" dirty="0" err="1" smtClean="0"/>
              <a:t>organisasi</a:t>
            </a:r>
            <a:r>
              <a:rPr lang="en-US" sz="1900" dirty="0" smtClean="0"/>
              <a:t> </a:t>
            </a:r>
            <a:r>
              <a:rPr lang="en-US" sz="1900" dirty="0"/>
              <a:t>yang </a:t>
            </a:r>
            <a:r>
              <a:rPr lang="en-US" sz="1900" dirty="0" err="1"/>
              <a:t>diperlukan</a:t>
            </a:r>
            <a:r>
              <a:rPr lang="en-US" sz="1900" dirty="0"/>
              <a:t> </a:t>
            </a:r>
            <a:r>
              <a:rPr lang="en-US" sz="1900" dirty="0" err="1"/>
              <a:t>untuk</a:t>
            </a:r>
            <a:r>
              <a:rPr lang="en-US" sz="1900" dirty="0"/>
              <a:t> </a:t>
            </a:r>
            <a:r>
              <a:rPr lang="en-US" sz="1900" dirty="0" err="1"/>
              <a:t>melaksanakan</a:t>
            </a:r>
            <a:r>
              <a:rPr lang="en-US" sz="1900" dirty="0"/>
              <a:t> </a:t>
            </a:r>
            <a:r>
              <a:rPr lang="en-US" sz="1900" dirty="0" err="1"/>
              <a:t>keputusaan</a:t>
            </a:r>
            <a:r>
              <a:rPr lang="en-US" sz="1900" dirty="0"/>
              <a:t> </a:t>
            </a:r>
            <a:r>
              <a:rPr lang="en-US" sz="1900" dirty="0" err="1"/>
              <a:t>tersebut</a:t>
            </a:r>
            <a:r>
              <a:rPr lang="en-US" sz="1900" dirty="0"/>
              <a:t> </a:t>
            </a:r>
            <a:r>
              <a:rPr lang="en-US" sz="1900" dirty="0" err="1"/>
              <a:t>sepenuhnya</a:t>
            </a:r>
            <a:r>
              <a:rPr lang="en-US" sz="1900" dirty="0"/>
              <a:t> </a:t>
            </a:r>
            <a:r>
              <a:rPr lang="en-US" sz="1900" dirty="0" smtClean="0"/>
              <a:t>	</a:t>
            </a:r>
            <a:r>
              <a:rPr lang="en-US" sz="1900" dirty="0" err="1" smtClean="0"/>
              <a:t>sanggup</a:t>
            </a:r>
            <a:r>
              <a:rPr lang="en-US" sz="1900" dirty="0" smtClean="0"/>
              <a:t> </a:t>
            </a:r>
            <a:r>
              <a:rPr lang="en-US" sz="1900" dirty="0" err="1"/>
              <a:t>mewujudkan</a:t>
            </a:r>
            <a:r>
              <a:rPr lang="en-US" sz="1900" dirty="0"/>
              <a:t> alternative yang </a:t>
            </a:r>
            <a:r>
              <a:rPr lang="en-US" sz="1900" dirty="0" err="1"/>
              <a:t>dipilih</a:t>
            </a:r>
            <a:endParaRPr lang="en-US" sz="1900" dirty="0"/>
          </a:p>
          <a:p>
            <a:pPr marL="0" indent="0">
              <a:buNone/>
            </a:pPr>
            <a:endParaRPr lang="en-US" dirty="0"/>
          </a:p>
          <a:p>
            <a:pPr lvl="0"/>
            <a:endParaRPr lang="en-US" dirty="0"/>
          </a:p>
          <a:p>
            <a:endParaRPr lang="en-US" dirty="0"/>
          </a:p>
        </p:txBody>
      </p:sp>
    </p:spTree>
    <p:extLst>
      <p:ext uri="{BB962C8B-B14F-4D97-AF65-F5344CB8AC3E}">
        <p14:creationId xmlns:p14="http://schemas.microsoft.com/office/powerpoint/2010/main" val="2588162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Biaya</a:t>
            </a:r>
            <a:r>
              <a:rPr lang="en-US" dirty="0" smtClean="0"/>
              <a:t> </a:t>
            </a:r>
            <a:r>
              <a:rPr lang="en-US" dirty="0" err="1" smtClean="0"/>
              <a:t>diferensial</a:t>
            </a:r>
            <a:r>
              <a:rPr lang="en-US" dirty="0" smtClean="0"/>
              <a:t> </a:t>
            </a:r>
            <a:r>
              <a:rPr lang="en-US" dirty="0" err="1" smtClean="0"/>
              <a:t>sebagai</a:t>
            </a:r>
            <a:r>
              <a:rPr lang="en-US" dirty="0" smtClean="0"/>
              <a:t> </a:t>
            </a:r>
            <a:r>
              <a:rPr lang="en-US" dirty="0" err="1" smtClean="0"/>
              <a:t>informasi</a:t>
            </a:r>
            <a:r>
              <a:rPr lang="en-US" dirty="0" smtClean="0"/>
              <a:t> </a:t>
            </a:r>
            <a:r>
              <a:rPr lang="en-US" dirty="0" err="1" smtClean="0"/>
              <a:t>akuntansi</a:t>
            </a:r>
            <a:endParaRPr lang="en-US" dirty="0"/>
          </a:p>
        </p:txBody>
      </p:sp>
      <p:sp>
        <p:nvSpPr>
          <p:cNvPr id="3" name="Content Placeholder 2"/>
          <p:cNvSpPr>
            <a:spLocks noGrp="1"/>
          </p:cNvSpPr>
          <p:nvPr>
            <p:ph idx="1"/>
          </p:nvPr>
        </p:nvSpPr>
        <p:spPr>
          <a:xfrm>
            <a:off x="2507076" y="1905000"/>
            <a:ext cx="9083384" cy="4341254"/>
          </a:xfrm>
        </p:spPr>
        <p:txBody>
          <a:bodyPr>
            <a:normAutofit fontScale="25000" lnSpcReduction="20000"/>
          </a:bodyPr>
          <a:lstStyle/>
          <a:p>
            <a:pPr marL="0" indent="0">
              <a:buNone/>
            </a:pPr>
            <a:r>
              <a:rPr lang="en-US" sz="8000" dirty="0"/>
              <a:t>1, </a:t>
            </a:r>
            <a:r>
              <a:rPr lang="en-US" sz="8000" dirty="0" err="1"/>
              <a:t>biaya</a:t>
            </a:r>
            <a:r>
              <a:rPr lang="en-US" sz="8000" dirty="0"/>
              <a:t> </a:t>
            </a:r>
            <a:r>
              <a:rPr lang="en-US" sz="8000" dirty="0" err="1"/>
              <a:t>diverensial</a:t>
            </a:r>
            <a:r>
              <a:rPr lang="en-US" sz="8000" dirty="0"/>
              <a:t> versus </a:t>
            </a:r>
            <a:r>
              <a:rPr lang="en-US" sz="8000" dirty="0" err="1"/>
              <a:t>biaya</a:t>
            </a:r>
            <a:r>
              <a:rPr lang="en-US" sz="8000" dirty="0"/>
              <a:t> </a:t>
            </a:r>
            <a:r>
              <a:rPr lang="en-US" sz="8000" dirty="0" err="1"/>
              <a:t>relevan</a:t>
            </a:r>
            <a:r>
              <a:rPr lang="en-US" sz="8000" dirty="0"/>
              <a:t> </a:t>
            </a:r>
          </a:p>
          <a:p>
            <a:pPr marL="0" indent="0">
              <a:buNone/>
            </a:pPr>
            <a:r>
              <a:rPr lang="en-US" sz="8000" dirty="0" smtClean="0"/>
              <a:t>	</a:t>
            </a:r>
            <a:r>
              <a:rPr lang="en-US" sz="8000" dirty="0" err="1" smtClean="0"/>
              <a:t>Istilah</a:t>
            </a:r>
            <a:r>
              <a:rPr lang="en-US" sz="8000" dirty="0" smtClean="0"/>
              <a:t> </a:t>
            </a:r>
            <a:r>
              <a:rPr lang="en-US" sz="8000" dirty="0" err="1"/>
              <a:t>relevan</a:t>
            </a:r>
            <a:r>
              <a:rPr lang="en-US" sz="8000" dirty="0"/>
              <a:t> </a:t>
            </a:r>
            <a:r>
              <a:rPr lang="en-US" sz="8000" dirty="0" err="1"/>
              <a:t>berhubungan</a:t>
            </a:r>
            <a:r>
              <a:rPr lang="en-US" sz="8000" dirty="0"/>
              <a:t> </a:t>
            </a:r>
            <a:r>
              <a:rPr lang="en-US" sz="8000" dirty="0" err="1"/>
              <a:t>dengan</a:t>
            </a:r>
            <a:r>
              <a:rPr lang="en-US" sz="8000" dirty="0"/>
              <a:t> </a:t>
            </a:r>
            <a:r>
              <a:rPr lang="en-US" sz="8000" dirty="0" err="1"/>
              <a:t>sesuatu</a:t>
            </a:r>
            <a:r>
              <a:rPr lang="en-US" sz="8000" dirty="0"/>
              <a:t>, </a:t>
            </a:r>
            <a:r>
              <a:rPr lang="en-US" sz="8000" dirty="0" err="1"/>
              <a:t>sesuatu</a:t>
            </a:r>
            <a:r>
              <a:rPr lang="en-US" sz="8000" dirty="0"/>
              <a:t> </a:t>
            </a:r>
            <a:r>
              <a:rPr lang="en-US" sz="8000" dirty="0" err="1"/>
              <a:t>itu</a:t>
            </a:r>
            <a:r>
              <a:rPr lang="en-US" sz="8000" dirty="0"/>
              <a:t> </a:t>
            </a:r>
            <a:r>
              <a:rPr lang="en-US" sz="8000" dirty="0" err="1"/>
              <a:t>biaya</a:t>
            </a:r>
            <a:r>
              <a:rPr lang="en-US" sz="8000" dirty="0"/>
              <a:t> yang </a:t>
            </a:r>
            <a:r>
              <a:rPr lang="en-US" sz="8000" dirty="0" smtClean="0"/>
              <a:t>	</a:t>
            </a:r>
            <a:r>
              <a:rPr lang="en-US" sz="8000" dirty="0" err="1" smtClean="0"/>
              <a:t>biasa</a:t>
            </a:r>
            <a:r>
              <a:rPr lang="en-US" sz="8000" dirty="0" smtClean="0"/>
              <a:t> 	</a:t>
            </a:r>
            <a:r>
              <a:rPr lang="en-US" sz="8000" dirty="0" err="1" smtClean="0"/>
              <a:t>disebut</a:t>
            </a:r>
            <a:r>
              <a:rPr lang="en-US" sz="8000" dirty="0" smtClean="0"/>
              <a:t> </a:t>
            </a:r>
            <a:r>
              <a:rPr lang="en-US" sz="8000" dirty="0" err="1"/>
              <a:t>biaya</a:t>
            </a:r>
            <a:r>
              <a:rPr lang="en-US" sz="8000" dirty="0"/>
              <a:t> </a:t>
            </a:r>
            <a:r>
              <a:rPr lang="en-US" sz="8000" dirty="0" err="1"/>
              <a:t>relevan</a:t>
            </a:r>
            <a:r>
              <a:rPr lang="en-US" sz="8000" dirty="0"/>
              <a:t>. </a:t>
            </a:r>
            <a:r>
              <a:rPr lang="en-US" sz="8000" dirty="0" err="1"/>
              <a:t>Jika</a:t>
            </a:r>
            <a:r>
              <a:rPr lang="en-US" sz="8000" dirty="0"/>
              <a:t> </a:t>
            </a:r>
            <a:r>
              <a:rPr lang="en-US" sz="8000" dirty="0" err="1"/>
              <a:t>manajemen</a:t>
            </a:r>
            <a:r>
              <a:rPr lang="en-US" sz="8000" dirty="0"/>
              <a:t> </a:t>
            </a:r>
            <a:r>
              <a:rPr lang="en-US" sz="8000" dirty="0" err="1"/>
              <a:t>bermaksud</a:t>
            </a:r>
            <a:r>
              <a:rPr lang="en-US" sz="8000" dirty="0"/>
              <a:t> </a:t>
            </a:r>
            <a:r>
              <a:rPr lang="en-US" sz="8000" dirty="0" err="1"/>
              <a:t>mengetahui</a:t>
            </a:r>
            <a:r>
              <a:rPr lang="en-US" sz="8000" dirty="0"/>
              <a:t> </a:t>
            </a:r>
            <a:r>
              <a:rPr lang="en-US" sz="8000" dirty="0" err="1"/>
              <a:t>kos</a:t>
            </a:r>
            <a:r>
              <a:rPr lang="en-US" sz="8000" dirty="0"/>
              <a:t> </a:t>
            </a:r>
            <a:r>
              <a:rPr lang="en-US" sz="8000" dirty="0" smtClean="0"/>
              <a:t>	</a:t>
            </a:r>
            <a:r>
              <a:rPr lang="en-US" sz="8000" dirty="0" err="1" smtClean="0"/>
              <a:t>produk</a:t>
            </a:r>
            <a:r>
              <a:rPr lang="en-US" sz="8000" dirty="0" smtClean="0"/>
              <a:t> </a:t>
            </a:r>
            <a:r>
              <a:rPr lang="en-US" sz="8000" dirty="0"/>
              <a:t>yang </a:t>
            </a:r>
            <a:r>
              <a:rPr lang="en-US" sz="8000" dirty="0" err="1"/>
              <a:t>diproduksi</a:t>
            </a:r>
            <a:r>
              <a:rPr lang="en-US" sz="8000" dirty="0"/>
              <a:t> </a:t>
            </a:r>
            <a:r>
              <a:rPr lang="en-US" sz="8000" dirty="0" err="1" smtClean="0"/>
              <a:t>dalam</a:t>
            </a:r>
            <a:r>
              <a:rPr lang="en-US" sz="8000" dirty="0" smtClean="0"/>
              <a:t> </a:t>
            </a:r>
            <a:r>
              <a:rPr lang="en-US" sz="8000" dirty="0" err="1" smtClean="0"/>
              <a:t>biaya</a:t>
            </a:r>
            <a:r>
              <a:rPr lang="en-US" sz="8000" dirty="0" smtClean="0"/>
              <a:t> </a:t>
            </a:r>
            <a:r>
              <a:rPr lang="en-US" sz="8000" dirty="0" err="1" smtClean="0"/>
              <a:t>tertentu</a:t>
            </a:r>
            <a:r>
              <a:rPr lang="en-US" sz="8000" dirty="0" smtClean="0"/>
              <a:t>.</a:t>
            </a:r>
          </a:p>
          <a:p>
            <a:pPr marL="0" indent="0">
              <a:buNone/>
            </a:pPr>
            <a:r>
              <a:rPr lang="en-US" sz="8000" dirty="0" smtClean="0"/>
              <a:t>2.</a:t>
            </a:r>
            <a:r>
              <a:rPr lang="en-US" sz="8000" dirty="0"/>
              <a:t> </a:t>
            </a:r>
            <a:r>
              <a:rPr lang="en-US" sz="8000" dirty="0" err="1" smtClean="0"/>
              <a:t>Biaya</a:t>
            </a:r>
            <a:r>
              <a:rPr lang="en-US" sz="8000" dirty="0" smtClean="0"/>
              <a:t> </a:t>
            </a:r>
            <a:r>
              <a:rPr lang="en-US" sz="8000" dirty="0" err="1"/>
              <a:t>diferensial</a:t>
            </a:r>
            <a:r>
              <a:rPr lang="en-US" sz="8000" dirty="0"/>
              <a:t> </a:t>
            </a:r>
            <a:r>
              <a:rPr lang="en-US" sz="8000" dirty="0" err="1"/>
              <a:t>sebagai</a:t>
            </a:r>
            <a:r>
              <a:rPr lang="en-US" sz="8000" dirty="0"/>
              <a:t> </a:t>
            </a:r>
            <a:r>
              <a:rPr lang="en-US" sz="8000" dirty="0" err="1"/>
              <a:t>biaya</a:t>
            </a:r>
            <a:r>
              <a:rPr lang="en-US" sz="8000" dirty="0"/>
              <a:t> </a:t>
            </a:r>
            <a:r>
              <a:rPr lang="en-US" sz="8000" dirty="0" err="1"/>
              <a:t>masa</a:t>
            </a:r>
            <a:r>
              <a:rPr lang="en-US" sz="8000" dirty="0"/>
              <a:t> yang </a:t>
            </a:r>
            <a:r>
              <a:rPr lang="en-US" sz="8000" dirty="0" err="1"/>
              <a:t>akan</a:t>
            </a:r>
            <a:r>
              <a:rPr lang="en-US" sz="8000" dirty="0"/>
              <a:t> </a:t>
            </a:r>
            <a:r>
              <a:rPr lang="en-US" sz="8000" dirty="0" err="1" smtClean="0"/>
              <a:t>datang</a:t>
            </a:r>
            <a:endParaRPr lang="en-US" sz="8000" dirty="0"/>
          </a:p>
          <a:p>
            <a:pPr marL="0" indent="0">
              <a:buNone/>
            </a:pPr>
            <a:r>
              <a:rPr lang="en-US" sz="8000" dirty="0" smtClean="0"/>
              <a:t>	</a:t>
            </a:r>
            <a:r>
              <a:rPr lang="en-US" sz="8000" dirty="0" err="1" smtClean="0"/>
              <a:t>Pengambilan</a:t>
            </a:r>
            <a:r>
              <a:rPr lang="en-US" sz="8000" dirty="0" smtClean="0"/>
              <a:t> </a:t>
            </a:r>
            <a:r>
              <a:rPr lang="en-US" sz="8000" dirty="0" err="1"/>
              <a:t>kepeutusan</a:t>
            </a:r>
            <a:r>
              <a:rPr lang="en-US" sz="8000" dirty="0"/>
              <a:t> </a:t>
            </a:r>
            <a:r>
              <a:rPr lang="en-US" sz="8000" dirty="0" err="1"/>
              <a:t>merupakan</a:t>
            </a:r>
            <a:r>
              <a:rPr lang="en-US" sz="8000" dirty="0"/>
              <a:t> </a:t>
            </a:r>
            <a:r>
              <a:rPr lang="en-US" sz="8000" dirty="0" err="1"/>
              <a:t>pemilihan</a:t>
            </a:r>
            <a:r>
              <a:rPr lang="en-US" sz="8000" dirty="0"/>
              <a:t> </a:t>
            </a:r>
            <a:r>
              <a:rPr lang="en-US" sz="8000" dirty="0" err="1"/>
              <a:t>berbagai</a:t>
            </a:r>
            <a:r>
              <a:rPr lang="en-US" sz="8000" dirty="0"/>
              <a:t> </a:t>
            </a:r>
            <a:r>
              <a:rPr lang="en-US" sz="8000" dirty="0" err="1"/>
              <a:t>macam</a:t>
            </a:r>
            <a:r>
              <a:rPr lang="en-US" sz="8000" dirty="0"/>
              <a:t> </a:t>
            </a:r>
            <a:r>
              <a:rPr lang="en-US" sz="8000" dirty="0" smtClean="0"/>
              <a:t>	alternative </a:t>
            </a:r>
            <a:r>
              <a:rPr lang="en-US" sz="8000" dirty="0" err="1"/>
              <a:t>untuk</a:t>
            </a:r>
            <a:r>
              <a:rPr lang="en-US" sz="8000" dirty="0"/>
              <a:t> </a:t>
            </a:r>
            <a:r>
              <a:rPr lang="en-US" sz="8000" dirty="0" err="1"/>
              <a:t>masa</a:t>
            </a:r>
            <a:r>
              <a:rPr lang="en-US" sz="8000" dirty="0"/>
              <a:t> yang </a:t>
            </a:r>
            <a:r>
              <a:rPr lang="en-US" sz="8000" dirty="0" err="1"/>
              <a:t>akan</a:t>
            </a:r>
            <a:r>
              <a:rPr lang="en-US" sz="8000" dirty="0"/>
              <a:t> </a:t>
            </a:r>
            <a:r>
              <a:rPr lang="en-US" sz="8000" dirty="0" err="1"/>
              <a:t>datang</a:t>
            </a:r>
            <a:r>
              <a:rPr lang="en-US" sz="8000" dirty="0" smtClean="0"/>
              <a:t>,</a:t>
            </a:r>
          </a:p>
          <a:p>
            <a:pPr marL="0" indent="0">
              <a:buNone/>
            </a:pPr>
            <a:r>
              <a:rPr lang="en-US" sz="8000" dirty="0" smtClean="0"/>
              <a:t>3</a:t>
            </a:r>
            <a:r>
              <a:rPr lang="en-US" sz="8000" dirty="0"/>
              <a:t>. </a:t>
            </a:r>
            <a:r>
              <a:rPr lang="en-US" sz="8000" dirty="0" err="1"/>
              <a:t>Biaya</a:t>
            </a:r>
            <a:r>
              <a:rPr lang="en-US" sz="8000" dirty="0"/>
              <a:t> </a:t>
            </a:r>
            <a:r>
              <a:rPr lang="en-US" sz="8000" dirty="0" err="1"/>
              <a:t>diferrensial</a:t>
            </a:r>
            <a:r>
              <a:rPr lang="en-US" sz="8000" dirty="0"/>
              <a:t> </a:t>
            </a:r>
            <a:r>
              <a:rPr lang="en-US" sz="8000" dirty="0" err="1"/>
              <a:t>adalah</a:t>
            </a:r>
            <a:r>
              <a:rPr lang="en-US" sz="8000" dirty="0"/>
              <a:t> </a:t>
            </a:r>
            <a:r>
              <a:rPr lang="en-US" sz="8000" dirty="0" err="1"/>
              <a:t>biaya</a:t>
            </a:r>
            <a:r>
              <a:rPr lang="en-US" sz="8000" dirty="0"/>
              <a:t> yang </a:t>
            </a:r>
            <a:r>
              <a:rPr lang="en-US" sz="8000" dirty="0" err="1" smtClean="0"/>
              <a:t>berbeda</a:t>
            </a:r>
            <a:endParaRPr lang="en-US" sz="8000" dirty="0" smtClean="0"/>
          </a:p>
          <a:p>
            <a:pPr marL="0" indent="0">
              <a:buNone/>
            </a:pPr>
            <a:r>
              <a:rPr lang="en-US" sz="8000" dirty="0" err="1"/>
              <a:t>dalam</a:t>
            </a:r>
            <a:r>
              <a:rPr lang="en-US" sz="8000" dirty="0"/>
              <a:t> </a:t>
            </a:r>
            <a:r>
              <a:rPr lang="en-US" sz="8000" dirty="0" err="1"/>
              <a:t>pengambilan</a:t>
            </a:r>
            <a:r>
              <a:rPr lang="en-US" sz="8000" dirty="0"/>
              <a:t> </a:t>
            </a:r>
            <a:r>
              <a:rPr lang="en-US" sz="8000" dirty="0" err="1"/>
              <a:t>keputusan</a:t>
            </a:r>
            <a:r>
              <a:rPr lang="en-US" sz="8000" dirty="0"/>
              <a:t> </a:t>
            </a:r>
            <a:r>
              <a:rPr lang="en-US" sz="8000" dirty="0" err="1"/>
              <a:t>diantaranya</a:t>
            </a:r>
            <a:r>
              <a:rPr lang="en-US" sz="8000" dirty="0"/>
              <a:t> </a:t>
            </a:r>
            <a:r>
              <a:rPr lang="en-US" sz="8000" dirty="0" err="1"/>
              <a:t>dua</a:t>
            </a:r>
            <a:r>
              <a:rPr lang="en-US" sz="8000" dirty="0"/>
              <a:t> </a:t>
            </a:r>
            <a:r>
              <a:rPr lang="en-US" sz="8000" dirty="0" err="1"/>
              <a:t>alternatrif</a:t>
            </a:r>
            <a:r>
              <a:rPr lang="en-US" sz="8000" dirty="0"/>
              <a:t> </a:t>
            </a:r>
            <a:r>
              <a:rPr lang="en-US" sz="8000" dirty="0" err="1"/>
              <a:t>atau</a:t>
            </a:r>
            <a:r>
              <a:rPr lang="en-US" sz="8000" dirty="0"/>
              <a:t> </a:t>
            </a:r>
            <a:r>
              <a:rPr lang="en-US" sz="8000" dirty="0" err="1"/>
              <a:t>lebih</a:t>
            </a:r>
            <a:r>
              <a:rPr lang="en-US" sz="8000" dirty="0"/>
              <a:t>, </a:t>
            </a:r>
            <a:r>
              <a:rPr lang="en-US" sz="8000" dirty="0" err="1"/>
              <a:t>keputusan</a:t>
            </a:r>
            <a:r>
              <a:rPr lang="en-US" sz="8000" dirty="0"/>
              <a:t> </a:t>
            </a:r>
            <a:r>
              <a:rPr lang="en-US" sz="8000" dirty="0" err="1"/>
              <a:t>tersebut</a:t>
            </a:r>
            <a:r>
              <a:rPr lang="en-US" sz="8000" dirty="0"/>
              <a:t> </a:t>
            </a:r>
            <a:r>
              <a:rPr lang="en-US" sz="8000" dirty="0" err="1"/>
              <a:t>sering</a:t>
            </a:r>
            <a:r>
              <a:rPr lang="en-US" sz="8000" dirty="0"/>
              <a:t> kali </a:t>
            </a:r>
            <a:r>
              <a:rPr lang="en-US" sz="8000" dirty="0" err="1"/>
              <a:t>bersifat</a:t>
            </a:r>
            <a:r>
              <a:rPr lang="en-US" sz="8000" dirty="0"/>
              <a:t> </a:t>
            </a:r>
            <a:r>
              <a:rPr lang="en-US" sz="8000" dirty="0" err="1"/>
              <a:t>kompleks</a:t>
            </a:r>
            <a:r>
              <a:rPr lang="en-US" sz="8000" dirty="0"/>
              <a:t> yang </a:t>
            </a:r>
            <a:r>
              <a:rPr lang="en-US" sz="8000" dirty="0" err="1"/>
              <a:t>menyangkut</a:t>
            </a:r>
            <a:r>
              <a:rPr lang="en-US" sz="8000" dirty="0"/>
              <a:t> </a:t>
            </a:r>
            <a:r>
              <a:rPr lang="en-US" sz="8000" dirty="0" err="1"/>
              <a:t>pemilihan</a:t>
            </a:r>
            <a:r>
              <a:rPr lang="en-US" sz="8000" dirty="0"/>
              <a:t> </a:t>
            </a:r>
            <a:r>
              <a:rPr lang="en-US" sz="8000" dirty="0" err="1"/>
              <a:t>berbagai</a:t>
            </a:r>
            <a:r>
              <a:rPr lang="en-US" sz="8000" dirty="0"/>
              <a:t> </a:t>
            </a:r>
            <a:r>
              <a:rPr lang="en-US" sz="8000" dirty="0" err="1"/>
              <a:t>kemungkinan</a:t>
            </a:r>
            <a:r>
              <a:rPr lang="en-US" sz="8000" dirty="0"/>
              <a:t> </a:t>
            </a:r>
            <a:r>
              <a:rPr lang="en-US" sz="8000" dirty="0" err="1"/>
              <a:t>pilihan</a:t>
            </a:r>
            <a:r>
              <a:rPr lang="en-US" sz="8000" dirty="0" smtClean="0"/>
              <a:t>,</a:t>
            </a:r>
          </a:p>
          <a:p>
            <a:pPr marL="0" indent="0">
              <a:buNone/>
            </a:pPr>
            <a:endParaRPr lang="en-US" dirty="0" smtClean="0"/>
          </a:p>
          <a:p>
            <a:pPr marL="0" indent="0">
              <a:buNone/>
            </a:pPr>
            <a:r>
              <a:rPr lang="en-US" dirty="0"/>
              <a:t>	</a:t>
            </a:r>
          </a:p>
          <a:p>
            <a:pPr marL="0" indent="0">
              <a:buNone/>
            </a:pPr>
            <a:endParaRPr lang="en-US" dirty="0" smtClean="0"/>
          </a:p>
          <a:p>
            <a:pPr marL="0" indent="0">
              <a:buNone/>
            </a:pPr>
            <a:r>
              <a:rPr lang="en-US" dirty="0" smtClean="0"/>
              <a:t> </a:t>
            </a:r>
          </a:p>
          <a:p>
            <a:pPr marL="0" indent="0">
              <a:buNone/>
            </a:pPr>
            <a:endParaRPr lang="en-US" dirty="0"/>
          </a:p>
          <a:p>
            <a:endParaRPr lang="en-US" dirty="0"/>
          </a:p>
        </p:txBody>
      </p:sp>
    </p:spTree>
    <p:extLst>
      <p:ext uri="{BB962C8B-B14F-4D97-AF65-F5344CB8AC3E}">
        <p14:creationId xmlns:p14="http://schemas.microsoft.com/office/powerpoint/2010/main" val="2721053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Biaya</a:t>
            </a:r>
            <a:r>
              <a:rPr lang="en-US" dirty="0" smtClean="0"/>
              <a:t> </a:t>
            </a:r>
            <a:r>
              <a:rPr lang="en-US" dirty="0" err="1" smtClean="0"/>
              <a:t>diferensial</a:t>
            </a:r>
            <a:endParaRPr lang="en-US" dirty="0"/>
          </a:p>
        </p:txBody>
      </p:sp>
      <p:sp>
        <p:nvSpPr>
          <p:cNvPr id="3" name="Content Placeholder 2"/>
          <p:cNvSpPr>
            <a:spLocks noGrp="1"/>
          </p:cNvSpPr>
          <p:nvPr>
            <p:ph idx="1"/>
          </p:nvPr>
        </p:nvSpPr>
        <p:spPr/>
        <p:txBody>
          <a:bodyPr/>
          <a:lstStyle/>
          <a:p>
            <a:pPr marL="0" indent="0">
              <a:buNone/>
            </a:pPr>
            <a:r>
              <a:rPr lang="id-ID" sz="2400" dirty="0"/>
              <a:t>sebagai perbedaan biaya yang timbul akibat adanya keputusan tertentu. Misalnya manajemen melakukan penambahan volume produksi, manajemen memilih alternatif proses produksi. Jika biaya diferensial itu disebabkan karena adanya penambahan volume produksi maka perbedaan itu dapat disebut dengan biaya incremental (</a:t>
            </a:r>
            <a:r>
              <a:rPr lang="id-ID" sz="2400" i="1" dirty="0"/>
              <a:t>Incremental Cost</a:t>
            </a:r>
            <a:r>
              <a:rPr lang="id-ID" sz="2400" dirty="0"/>
              <a:t>) atau Biaya Marginal </a:t>
            </a:r>
            <a:r>
              <a:rPr lang="id-ID" sz="2400" i="1" dirty="0"/>
              <a:t>(Marginal Cost</a:t>
            </a:r>
            <a:r>
              <a:rPr lang="en-US" sz="2400" i="1" dirty="0"/>
              <a:t>.</a:t>
            </a:r>
            <a:r>
              <a:rPr lang="id-ID" sz="2400" i="1" dirty="0"/>
              <a:t>)</a:t>
            </a:r>
            <a:r>
              <a:rPr lang="en-US" sz="2400" i="1" dirty="0"/>
              <a:t>.</a:t>
            </a:r>
            <a:endParaRPr lang="en-US" sz="2400" dirty="0"/>
          </a:p>
          <a:p>
            <a:endParaRPr lang="en-US" dirty="0"/>
          </a:p>
        </p:txBody>
      </p:sp>
    </p:spTree>
    <p:extLst>
      <p:ext uri="{BB962C8B-B14F-4D97-AF65-F5344CB8AC3E}">
        <p14:creationId xmlns:p14="http://schemas.microsoft.com/office/powerpoint/2010/main" val="4001481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Analisis</a:t>
            </a:r>
            <a:r>
              <a:rPr lang="en-US" b="1" dirty="0"/>
              <a:t> </a:t>
            </a:r>
            <a:r>
              <a:rPr lang="en-US" b="1" dirty="0" err="1"/>
              <a:t>pengambilan</a:t>
            </a:r>
            <a:r>
              <a:rPr lang="en-US" b="1" dirty="0"/>
              <a:t> </a:t>
            </a:r>
            <a:r>
              <a:rPr lang="en-US" b="1" dirty="0" err="1"/>
              <a:t>keputusan</a:t>
            </a:r>
            <a:endParaRPr lang="en-US" dirty="0"/>
          </a:p>
        </p:txBody>
      </p:sp>
      <p:sp>
        <p:nvSpPr>
          <p:cNvPr id="3" name="Content Placeholder 2"/>
          <p:cNvSpPr>
            <a:spLocks noGrp="1"/>
          </p:cNvSpPr>
          <p:nvPr>
            <p:ph idx="1"/>
          </p:nvPr>
        </p:nvSpPr>
        <p:spPr/>
        <p:txBody>
          <a:bodyPr/>
          <a:lstStyle/>
          <a:p>
            <a:r>
              <a:rPr lang="en-US" b="1" i="1" dirty="0" err="1"/>
              <a:t>a.Keputusan</a:t>
            </a:r>
            <a:r>
              <a:rPr lang="en-US" b="1" i="1" dirty="0"/>
              <a:t> </a:t>
            </a:r>
            <a:r>
              <a:rPr lang="en-US" b="1" i="1" dirty="0" err="1"/>
              <a:t>Rutin</a:t>
            </a:r>
            <a:r>
              <a:rPr lang="en-US" dirty="0"/>
              <a:t>, </a:t>
            </a:r>
          </a:p>
          <a:p>
            <a:pPr marL="0" indent="0">
              <a:buNone/>
            </a:pPr>
            <a:r>
              <a:rPr lang="en-US" dirty="0" err="1"/>
              <a:t>yaitu</a:t>
            </a:r>
            <a:r>
              <a:rPr lang="en-US" dirty="0"/>
              <a:t> </a:t>
            </a:r>
            <a:r>
              <a:rPr lang="en-US" dirty="0" err="1"/>
              <a:t>keputusan</a:t>
            </a:r>
            <a:r>
              <a:rPr lang="en-US" dirty="0"/>
              <a:t> </a:t>
            </a:r>
            <a:r>
              <a:rPr lang="en-US" dirty="0" err="1"/>
              <a:t>manajemen</a:t>
            </a:r>
            <a:r>
              <a:rPr lang="en-US" dirty="0"/>
              <a:t> yang </a:t>
            </a:r>
            <a:r>
              <a:rPr lang="en-US" dirty="0" err="1"/>
              <a:t>terjadi</a:t>
            </a:r>
            <a:r>
              <a:rPr lang="en-US" dirty="0"/>
              <a:t> </a:t>
            </a:r>
            <a:r>
              <a:rPr lang="en-US" dirty="0" err="1"/>
              <a:t>secara</a:t>
            </a:r>
            <a:r>
              <a:rPr lang="en-US" dirty="0"/>
              <a:t> </a:t>
            </a:r>
            <a:r>
              <a:rPr lang="en-US" dirty="0" err="1"/>
              <a:t>berulang-ulang</a:t>
            </a:r>
            <a:r>
              <a:rPr lang="en-US" dirty="0"/>
              <a:t> </a:t>
            </a:r>
            <a:r>
              <a:rPr lang="en-US" dirty="0" err="1"/>
              <a:t>dengan</a:t>
            </a:r>
            <a:r>
              <a:rPr lang="en-US" dirty="0"/>
              <a:t> </a:t>
            </a:r>
            <a:r>
              <a:rPr lang="en-US" dirty="0" err="1"/>
              <a:t>kondisi</a:t>
            </a:r>
            <a:r>
              <a:rPr lang="en-US" dirty="0"/>
              <a:t> yang </a:t>
            </a:r>
            <a:r>
              <a:rPr lang="en-US" dirty="0" err="1"/>
              <a:t>sama</a:t>
            </a:r>
            <a:r>
              <a:rPr lang="en-US" dirty="0"/>
              <a:t>. </a:t>
            </a:r>
            <a:endParaRPr lang="en-US" dirty="0" smtClean="0"/>
          </a:p>
          <a:p>
            <a:r>
              <a:rPr lang="en-US" b="1" i="1" dirty="0"/>
              <a:t>b. </a:t>
            </a:r>
            <a:r>
              <a:rPr lang="en-US" b="1" i="1" dirty="0" err="1"/>
              <a:t>Keputusan</a:t>
            </a:r>
            <a:r>
              <a:rPr lang="en-US" b="1" i="1" dirty="0"/>
              <a:t> </a:t>
            </a:r>
            <a:r>
              <a:rPr lang="en-US" b="1" i="1" dirty="0" err="1"/>
              <a:t>khusus</a:t>
            </a:r>
            <a:r>
              <a:rPr lang="en-US" dirty="0"/>
              <a:t>, </a:t>
            </a:r>
          </a:p>
          <a:p>
            <a:pPr marL="0" indent="0">
              <a:buNone/>
            </a:pPr>
            <a:r>
              <a:rPr lang="en-US" dirty="0" err="1"/>
              <a:t>ialah</a:t>
            </a:r>
            <a:r>
              <a:rPr lang="en-US" dirty="0"/>
              <a:t> </a:t>
            </a:r>
            <a:r>
              <a:rPr lang="en-US" dirty="0" err="1"/>
              <a:t>keputusan</a:t>
            </a:r>
            <a:r>
              <a:rPr lang="en-US" dirty="0"/>
              <a:t> </a:t>
            </a:r>
            <a:r>
              <a:rPr lang="en-US" dirty="0" err="1"/>
              <a:t>manajemen</a:t>
            </a:r>
            <a:r>
              <a:rPr lang="en-US" dirty="0"/>
              <a:t> yang </a:t>
            </a:r>
            <a:r>
              <a:rPr lang="en-US" dirty="0" err="1"/>
              <a:t>tidak</a:t>
            </a:r>
            <a:r>
              <a:rPr lang="en-US" dirty="0"/>
              <a:t> </a:t>
            </a:r>
            <a:r>
              <a:rPr lang="en-US" dirty="0" err="1"/>
              <a:t>rutin</a:t>
            </a:r>
            <a:r>
              <a:rPr lang="en-US" dirty="0"/>
              <a:t> </a:t>
            </a:r>
            <a:r>
              <a:rPr lang="en-US" dirty="0" err="1"/>
              <a:t>terjadi</a:t>
            </a:r>
            <a:r>
              <a:rPr lang="en-US" dirty="0"/>
              <a:t>, </a:t>
            </a:r>
            <a:r>
              <a:rPr lang="en-US" dirty="0" err="1"/>
              <a:t>keputusan</a:t>
            </a:r>
            <a:r>
              <a:rPr lang="en-US" dirty="0"/>
              <a:t> </a:t>
            </a:r>
            <a:r>
              <a:rPr lang="en-US" dirty="0" err="1"/>
              <a:t>ini</a:t>
            </a:r>
            <a:r>
              <a:rPr lang="en-US" dirty="0"/>
              <a:t> </a:t>
            </a:r>
            <a:r>
              <a:rPr lang="en-US" dirty="0" err="1"/>
              <a:t>menyangkut</a:t>
            </a:r>
            <a:r>
              <a:rPr lang="en-US" dirty="0"/>
              <a:t> </a:t>
            </a:r>
            <a:r>
              <a:rPr lang="en-US" dirty="0" err="1"/>
              <a:t>masalah</a:t>
            </a:r>
            <a:r>
              <a:rPr lang="en-US" dirty="0"/>
              <a:t> yang </a:t>
            </a:r>
            <a:r>
              <a:rPr lang="en-US" dirty="0" err="1"/>
              <a:t>spesifik</a:t>
            </a:r>
            <a:r>
              <a:rPr lang="en-US" dirty="0"/>
              <a:t> (</a:t>
            </a:r>
            <a:r>
              <a:rPr lang="en-US" dirty="0" err="1"/>
              <a:t>khusus</a:t>
            </a:r>
            <a:r>
              <a:rPr lang="en-US" dirty="0"/>
              <a:t>) </a:t>
            </a:r>
            <a:r>
              <a:rPr lang="en-US" dirty="0" err="1"/>
              <a:t>sehingga</a:t>
            </a:r>
            <a:r>
              <a:rPr lang="en-US" dirty="0"/>
              <a:t> </a:t>
            </a:r>
            <a:r>
              <a:rPr lang="en-US" dirty="0" err="1"/>
              <a:t>untuk</a:t>
            </a:r>
            <a:r>
              <a:rPr lang="en-US" dirty="0"/>
              <a:t> </a:t>
            </a:r>
            <a:r>
              <a:rPr lang="en-US" dirty="0" err="1"/>
              <a:t>memutuskannya</a:t>
            </a:r>
            <a:r>
              <a:rPr lang="en-US" dirty="0"/>
              <a:t> </a:t>
            </a:r>
            <a:r>
              <a:rPr lang="en-US" dirty="0" err="1"/>
              <a:t>diperlukan</a:t>
            </a:r>
            <a:r>
              <a:rPr lang="en-US" dirty="0"/>
              <a:t> </a:t>
            </a:r>
            <a:r>
              <a:rPr lang="en-US" dirty="0" err="1"/>
              <a:t>informasi</a:t>
            </a:r>
            <a:r>
              <a:rPr lang="en-US" dirty="0"/>
              <a:t> </a:t>
            </a:r>
            <a:r>
              <a:rPr lang="en-US" dirty="0" err="1"/>
              <a:t>analisis</a:t>
            </a:r>
            <a:r>
              <a:rPr lang="en-US" dirty="0"/>
              <a:t> yang </a:t>
            </a:r>
            <a:r>
              <a:rPr lang="en-US" dirty="0" err="1"/>
              <a:t>seksama</a:t>
            </a:r>
            <a:r>
              <a:rPr lang="en-US" dirty="0"/>
              <a:t>. </a:t>
            </a:r>
            <a:r>
              <a:rPr lang="en-US" dirty="0" err="1"/>
              <a:t>Keputusan</a:t>
            </a:r>
            <a:r>
              <a:rPr lang="en-US" dirty="0"/>
              <a:t> </a:t>
            </a:r>
            <a:r>
              <a:rPr lang="en-US" dirty="0" err="1"/>
              <a:t>ini</a:t>
            </a:r>
            <a:r>
              <a:rPr lang="en-US" dirty="0"/>
              <a:t> </a:t>
            </a:r>
            <a:r>
              <a:rPr lang="en-US" dirty="0" err="1"/>
              <a:t>juga</a:t>
            </a:r>
            <a:r>
              <a:rPr lang="en-US" dirty="0"/>
              <a:t> </a:t>
            </a:r>
            <a:r>
              <a:rPr lang="en-US" dirty="0" err="1"/>
              <a:t>disebut</a:t>
            </a:r>
            <a:r>
              <a:rPr lang="en-US" dirty="0"/>
              <a:t> </a:t>
            </a:r>
            <a:r>
              <a:rPr lang="en-US" dirty="0" err="1"/>
              <a:t>keputusan</a:t>
            </a:r>
            <a:r>
              <a:rPr lang="en-US" dirty="0"/>
              <a:t> </a:t>
            </a:r>
            <a:r>
              <a:rPr lang="en-US" dirty="0" err="1"/>
              <a:t>taktis</a:t>
            </a:r>
            <a:endParaRPr lang="en-US" dirty="0"/>
          </a:p>
        </p:txBody>
      </p:sp>
    </p:spTree>
    <p:extLst>
      <p:ext uri="{BB962C8B-B14F-4D97-AF65-F5344CB8AC3E}">
        <p14:creationId xmlns:p14="http://schemas.microsoft.com/office/powerpoint/2010/main" val="2862340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Pengambilan</a:t>
            </a:r>
            <a:r>
              <a:rPr lang="en-US" dirty="0" smtClean="0"/>
              <a:t> </a:t>
            </a:r>
            <a:r>
              <a:rPr lang="en-US" dirty="0" err="1" smtClean="0"/>
              <a:t>keputusan</a:t>
            </a:r>
            <a:r>
              <a:rPr lang="en-US" dirty="0" smtClean="0"/>
              <a:t> </a:t>
            </a:r>
            <a:r>
              <a:rPr lang="en-US" dirty="0" err="1" smtClean="0"/>
              <a:t>jangka</a:t>
            </a:r>
            <a:r>
              <a:rPr lang="en-US" dirty="0" smtClean="0"/>
              <a:t> </a:t>
            </a:r>
            <a:r>
              <a:rPr lang="en-US" dirty="0" err="1" smtClean="0"/>
              <a:t>pendek</a:t>
            </a:r>
            <a:endParaRPr lang="en-US" dirty="0"/>
          </a:p>
        </p:txBody>
      </p:sp>
      <p:sp>
        <p:nvSpPr>
          <p:cNvPr id="3" name="Content Placeholder 2"/>
          <p:cNvSpPr>
            <a:spLocks noGrp="1"/>
          </p:cNvSpPr>
          <p:nvPr>
            <p:ph idx="1"/>
          </p:nvPr>
        </p:nvSpPr>
        <p:spPr/>
        <p:txBody>
          <a:bodyPr>
            <a:noAutofit/>
          </a:bodyPr>
          <a:lstStyle/>
          <a:p>
            <a:r>
              <a:rPr lang="en-US" sz="3200" dirty="0" smtClean="0"/>
              <a:t>1. </a:t>
            </a:r>
            <a:r>
              <a:rPr lang="en-US" sz="3200" dirty="0" err="1" smtClean="0"/>
              <a:t>Membeli</a:t>
            </a:r>
            <a:r>
              <a:rPr lang="en-US" sz="3200" dirty="0" smtClean="0"/>
              <a:t> </a:t>
            </a:r>
            <a:r>
              <a:rPr lang="en-US" sz="3200" dirty="0" err="1" smtClean="0"/>
              <a:t>atau</a:t>
            </a:r>
            <a:r>
              <a:rPr lang="en-US" sz="3200" dirty="0" smtClean="0"/>
              <a:t> </a:t>
            </a:r>
            <a:r>
              <a:rPr lang="en-US" sz="3200" dirty="0" err="1" smtClean="0"/>
              <a:t>membuat</a:t>
            </a:r>
            <a:r>
              <a:rPr lang="en-US" sz="3200" dirty="0" smtClean="0"/>
              <a:t> </a:t>
            </a:r>
            <a:r>
              <a:rPr lang="en-US" sz="3200" dirty="0" err="1" smtClean="0"/>
              <a:t>sendiri</a:t>
            </a:r>
            <a:r>
              <a:rPr lang="en-US" sz="3200" dirty="0" smtClean="0"/>
              <a:t> ( Make or Buy decision)</a:t>
            </a:r>
          </a:p>
          <a:p>
            <a:r>
              <a:rPr lang="en-US" sz="3200" dirty="0" smtClean="0"/>
              <a:t>2. </a:t>
            </a:r>
            <a:r>
              <a:rPr lang="en-US" sz="3200" dirty="0" err="1" smtClean="0"/>
              <a:t>Menjual</a:t>
            </a:r>
            <a:r>
              <a:rPr lang="en-US" sz="3200" dirty="0" smtClean="0"/>
              <a:t> </a:t>
            </a:r>
            <a:r>
              <a:rPr lang="en-US" sz="3200" dirty="0" err="1" smtClean="0"/>
              <a:t>atau</a:t>
            </a:r>
            <a:r>
              <a:rPr lang="en-US" sz="3200" dirty="0" smtClean="0"/>
              <a:t> </a:t>
            </a:r>
            <a:r>
              <a:rPr lang="en-US" sz="3200" dirty="0" err="1" smtClean="0"/>
              <a:t>memproses</a:t>
            </a:r>
            <a:r>
              <a:rPr lang="en-US" sz="3200" dirty="0" smtClean="0"/>
              <a:t> </a:t>
            </a:r>
            <a:r>
              <a:rPr lang="en-US" sz="3200" dirty="0" err="1" smtClean="0"/>
              <a:t>lebih</a:t>
            </a:r>
            <a:r>
              <a:rPr lang="en-US" sz="3200" dirty="0" smtClean="0"/>
              <a:t> </a:t>
            </a:r>
            <a:r>
              <a:rPr lang="en-US" sz="3200" dirty="0" err="1" smtClean="0"/>
              <a:t>lanjut</a:t>
            </a:r>
            <a:r>
              <a:rPr lang="en-US" sz="3200" dirty="0" smtClean="0"/>
              <a:t> </a:t>
            </a:r>
            <a:r>
              <a:rPr lang="en-US" sz="3200" dirty="0" err="1" smtClean="0"/>
              <a:t>suatu</a:t>
            </a:r>
            <a:r>
              <a:rPr lang="en-US" sz="3200" dirty="0" smtClean="0"/>
              <a:t> </a:t>
            </a:r>
            <a:r>
              <a:rPr lang="en-US" sz="3200" dirty="0" err="1" smtClean="0"/>
              <a:t>produk</a:t>
            </a:r>
            <a:r>
              <a:rPr lang="en-US" sz="3200" dirty="0" smtClean="0"/>
              <a:t> (sell or process further)</a:t>
            </a:r>
          </a:p>
          <a:p>
            <a:r>
              <a:rPr lang="en-US" sz="3200" dirty="0" smtClean="0"/>
              <a:t>3. </a:t>
            </a:r>
            <a:r>
              <a:rPr lang="en-US" sz="3200" dirty="0" err="1" smtClean="0"/>
              <a:t>menghentikan</a:t>
            </a:r>
            <a:r>
              <a:rPr lang="en-US" sz="3200" dirty="0" smtClean="0"/>
              <a:t> proses </a:t>
            </a:r>
            <a:r>
              <a:rPr lang="en-US" sz="3200" dirty="0" err="1" smtClean="0"/>
              <a:t>produksi</a:t>
            </a:r>
            <a:r>
              <a:rPr lang="en-US" sz="3200" dirty="0" smtClean="0"/>
              <a:t> </a:t>
            </a:r>
            <a:r>
              <a:rPr lang="en-US" sz="3200" dirty="0" err="1" smtClean="0"/>
              <a:t>tertentu</a:t>
            </a:r>
            <a:endParaRPr lang="en-US" sz="3200" dirty="0" smtClean="0"/>
          </a:p>
          <a:p>
            <a:r>
              <a:rPr lang="en-US" sz="3200" dirty="0" smtClean="0"/>
              <a:t>4. </a:t>
            </a:r>
            <a:r>
              <a:rPr lang="en-US" sz="3200" dirty="0" err="1" smtClean="0"/>
              <a:t>menerima</a:t>
            </a:r>
            <a:r>
              <a:rPr lang="en-US" sz="3200" dirty="0" smtClean="0"/>
              <a:t> </a:t>
            </a:r>
            <a:r>
              <a:rPr lang="en-US" sz="3200" dirty="0" err="1" smtClean="0"/>
              <a:t>atau</a:t>
            </a:r>
            <a:r>
              <a:rPr lang="en-US" sz="3200" dirty="0" smtClean="0"/>
              <a:t> </a:t>
            </a:r>
            <a:r>
              <a:rPr lang="en-US" sz="3200" dirty="0" err="1" smtClean="0"/>
              <a:t>menolak</a:t>
            </a:r>
            <a:r>
              <a:rPr lang="en-US" sz="3200" dirty="0" smtClean="0"/>
              <a:t> </a:t>
            </a:r>
            <a:r>
              <a:rPr lang="en-US" sz="3200" dirty="0" err="1" smtClean="0"/>
              <a:t>pesanan</a:t>
            </a:r>
            <a:r>
              <a:rPr lang="en-US" sz="3200" dirty="0" smtClean="0"/>
              <a:t> </a:t>
            </a:r>
            <a:r>
              <a:rPr lang="en-US" sz="3200" dirty="0" err="1" smtClean="0"/>
              <a:t>khusus</a:t>
            </a:r>
            <a:endParaRPr lang="en-US" sz="3200" dirty="0"/>
          </a:p>
        </p:txBody>
      </p:sp>
    </p:spTree>
    <p:extLst>
      <p:ext uri="{BB962C8B-B14F-4D97-AF65-F5344CB8AC3E}">
        <p14:creationId xmlns:p14="http://schemas.microsoft.com/office/powerpoint/2010/main" val="375093155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118</TotalTime>
  <Words>188</Words>
  <Application>Microsoft Office PowerPoint</Application>
  <PresentationFormat>Widescreen</PresentationFormat>
  <Paragraphs>37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Wisp</vt:lpstr>
      <vt:lpstr>Pertemuan ke 3</vt:lpstr>
      <vt:lpstr>PROSE PENGAMBILAN KEPUTUSAN</vt:lpstr>
      <vt:lpstr>Biaya diferensial sebagai informasi akuntansi</vt:lpstr>
      <vt:lpstr>Biaya diferensial</vt:lpstr>
      <vt:lpstr>Analisis pengambilan keputusan</vt:lpstr>
      <vt:lpstr>Pengambilan keputusan jangka pendek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Pertemuan ke 3</dc:title>
  <dc:creator>Windows 8.1</dc:creator>
  <cp:lastModifiedBy>Windows 8.1</cp:lastModifiedBy>
  <cp:revision>7</cp:revision>
  <dcterms:created xsi:type="dcterms:W3CDTF">2019-10-24T01:13:19Z</dcterms:created>
  <dcterms:modified xsi:type="dcterms:W3CDTF">2019-10-25T10:50:54Z</dcterms:modified>
</cp:coreProperties>
</file>