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10/22/2019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solidFill>
            <a:srgbClr val="FF0000"/>
          </a:solidFill>
        </p:spPr>
        <p:txBody>
          <a:bodyPr/>
          <a:lstStyle/>
          <a:p>
            <a:r>
              <a:rPr lang="en-US" dirty="0" err="1" smtClean="0"/>
              <a:t>Pertemuan</a:t>
            </a:r>
            <a:r>
              <a:rPr lang="en-US" dirty="0" smtClean="0"/>
              <a:t> </a:t>
            </a:r>
            <a:r>
              <a:rPr lang="en-US" dirty="0" err="1" smtClean="0"/>
              <a:t>ke</a:t>
            </a:r>
            <a:r>
              <a:rPr lang="en-US" dirty="0" smtClean="0"/>
              <a:t> 4</a:t>
            </a:r>
            <a:endParaRPr lang="en-US" dirty="0"/>
          </a:p>
        </p:txBody>
      </p:sp>
      <p:sp>
        <p:nvSpPr>
          <p:cNvPr id="5" name="Text Placeholder 4"/>
          <p:cNvSpPr>
            <a:spLocks noGrp="1"/>
          </p:cNvSpPr>
          <p:nvPr>
            <p:ph type="body" idx="1"/>
          </p:nvPr>
        </p:nvSpPr>
        <p:spPr>
          <a:solidFill>
            <a:srgbClr val="FFC000"/>
          </a:solidFill>
        </p:spPr>
        <p:txBody>
          <a:bodyPr>
            <a:normAutofit/>
          </a:bodyPr>
          <a:lstStyle/>
          <a:p>
            <a:r>
              <a:rPr lang="en-US" sz="3600" dirty="0" err="1" smtClean="0"/>
              <a:t>Penyusunan</a:t>
            </a:r>
            <a:r>
              <a:rPr lang="en-US" sz="3600" dirty="0" smtClean="0"/>
              <a:t> Program Dan </a:t>
            </a:r>
            <a:r>
              <a:rPr lang="en-US" sz="3600" dirty="0" err="1" smtClean="0"/>
              <a:t>Anggaran</a:t>
            </a:r>
            <a:endParaRPr lang="en-US" sz="3600" dirty="0"/>
          </a:p>
        </p:txBody>
      </p:sp>
    </p:spTree>
    <p:extLst>
      <p:ext uri="{BB962C8B-B14F-4D97-AF65-F5344CB8AC3E}">
        <p14:creationId xmlns:p14="http://schemas.microsoft.com/office/powerpoint/2010/main" val="2136964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89408" y="927279"/>
            <a:ext cx="8126569" cy="59307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dirty="0" smtClean="0"/>
              <a:t>3.Titik </a:t>
            </a:r>
            <a:r>
              <a:rPr lang="en-US" dirty="0" err="1"/>
              <a:t>penutupan</a:t>
            </a:r>
            <a:r>
              <a:rPr lang="en-US" dirty="0"/>
              <a:t> </a:t>
            </a:r>
            <a:r>
              <a:rPr lang="en-US" dirty="0" err="1"/>
              <a:t>usaha</a:t>
            </a:r>
            <a:r>
              <a:rPr lang="en-US" dirty="0"/>
              <a:t> (shut down </a:t>
            </a:r>
            <a:r>
              <a:rPr lang="en-US" dirty="0" err="1"/>
              <a:t>poin</a:t>
            </a:r>
            <a:r>
              <a:rPr lang="en-US" dirty="0"/>
              <a:t>) </a:t>
            </a:r>
          </a:p>
          <a:p>
            <a:r>
              <a:rPr lang="en-US" dirty="0" err="1"/>
              <a:t>Yaitu</a:t>
            </a:r>
            <a:r>
              <a:rPr lang="en-US" dirty="0"/>
              <a:t> </a:t>
            </a:r>
            <a:r>
              <a:rPr lang="en-US" dirty="0" err="1"/>
              <a:t>memberikan</a:t>
            </a:r>
            <a:r>
              <a:rPr lang="en-US" dirty="0"/>
              <a:t> </a:t>
            </a:r>
            <a:r>
              <a:rPr lang="en-US" dirty="0" err="1"/>
              <a:t>informasi</a:t>
            </a:r>
            <a:r>
              <a:rPr lang="en-US" dirty="0"/>
              <a:t> </a:t>
            </a:r>
            <a:r>
              <a:rPr lang="en-US" dirty="0" err="1"/>
              <a:t>manajemen</a:t>
            </a:r>
            <a:r>
              <a:rPr lang="en-US" dirty="0"/>
              <a:t> </a:t>
            </a:r>
            <a:r>
              <a:rPr lang="en-US" dirty="0" err="1"/>
              <a:t>mengenai</a:t>
            </a:r>
            <a:r>
              <a:rPr lang="en-US" dirty="0"/>
              <a:t> </a:t>
            </a:r>
            <a:r>
              <a:rPr lang="en-US" dirty="0" err="1"/>
              <a:t>pada</a:t>
            </a:r>
            <a:r>
              <a:rPr lang="en-US" dirty="0"/>
              <a:t> </a:t>
            </a:r>
            <a:r>
              <a:rPr lang="en-US" dirty="0" err="1"/>
              <a:t>pendapatan</a:t>
            </a:r>
            <a:r>
              <a:rPr lang="en-US" dirty="0"/>
              <a:t> </a:t>
            </a:r>
            <a:r>
              <a:rPr lang="en-US" dirty="0" err="1"/>
              <a:t>berapa,usaha</a:t>
            </a:r>
            <a:r>
              <a:rPr lang="en-US" dirty="0"/>
              <a:t> </a:t>
            </a:r>
            <a:r>
              <a:rPr lang="en-US" dirty="0" err="1"/>
              <a:t>perusahaan</a:t>
            </a:r>
            <a:r>
              <a:rPr lang="en-US" dirty="0"/>
              <a:t> </a:t>
            </a:r>
            <a:r>
              <a:rPr lang="en-US" dirty="0" err="1"/>
              <a:t>secara</a:t>
            </a:r>
            <a:r>
              <a:rPr lang="en-US" dirty="0"/>
              <a:t> </a:t>
            </a:r>
            <a:r>
              <a:rPr lang="en-US" dirty="0" err="1"/>
              <a:t>ekonomis</a:t>
            </a:r>
            <a:r>
              <a:rPr lang="en-US" dirty="0"/>
              <a:t> </a:t>
            </a:r>
            <a:r>
              <a:rPr lang="en-US" dirty="0" err="1"/>
              <a:t>tidak</a:t>
            </a:r>
            <a:r>
              <a:rPr lang="en-US" dirty="0"/>
              <a:t> </a:t>
            </a:r>
            <a:r>
              <a:rPr lang="en-US" dirty="0" err="1"/>
              <a:t>pantas</a:t>
            </a:r>
            <a:r>
              <a:rPr lang="en-US" dirty="0"/>
              <a:t> </a:t>
            </a:r>
            <a:r>
              <a:rPr lang="en-US" dirty="0" err="1"/>
              <a:t>untuk</a:t>
            </a:r>
            <a:r>
              <a:rPr lang="en-US" dirty="0"/>
              <a:t> </a:t>
            </a:r>
            <a:r>
              <a:rPr lang="en-US" dirty="0" err="1"/>
              <a:t>dilanjutkan</a:t>
            </a:r>
            <a:r>
              <a:rPr lang="en-US" dirty="0"/>
              <a:t> </a:t>
            </a:r>
            <a:r>
              <a:rPr lang="en-US" dirty="0" err="1"/>
              <a:t>lagi</a:t>
            </a:r>
            <a:r>
              <a:rPr lang="en-US" dirty="0"/>
              <a:t>, </a:t>
            </a:r>
            <a:r>
              <a:rPr lang="en-US" dirty="0" err="1"/>
              <a:t>suatu</a:t>
            </a:r>
            <a:r>
              <a:rPr lang="en-US" dirty="0"/>
              <a:t> </a:t>
            </a:r>
            <a:r>
              <a:rPr lang="en-US" dirty="0" err="1"/>
              <a:t>usaha</a:t>
            </a:r>
            <a:r>
              <a:rPr lang="en-US" dirty="0"/>
              <a:t> </a:t>
            </a:r>
            <a:r>
              <a:rPr lang="en-US" dirty="0" err="1"/>
              <a:t>tidak</a:t>
            </a:r>
            <a:r>
              <a:rPr lang="en-US" dirty="0"/>
              <a:t> </a:t>
            </a:r>
            <a:r>
              <a:rPr lang="en-US" dirty="0" err="1"/>
              <a:t>layak</a:t>
            </a:r>
            <a:r>
              <a:rPr lang="en-US" dirty="0"/>
              <a:t> </a:t>
            </a:r>
            <a:r>
              <a:rPr lang="en-US" dirty="0" err="1"/>
              <a:t>secara</a:t>
            </a:r>
            <a:r>
              <a:rPr lang="en-US" dirty="0"/>
              <a:t> </a:t>
            </a:r>
            <a:r>
              <a:rPr lang="en-US" dirty="0" err="1"/>
              <a:t>ekonomis</a:t>
            </a:r>
            <a:r>
              <a:rPr lang="en-US" dirty="0"/>
              <a:t> </a:t>
            </a:r>
            <a:r>
              <a:rPr lang="en-US" dirty="0" err="1"/>
              <a:t>tidak</a:t>
            </a:r>
            <a:r>
              <a:rPr lang="en-US" dirty="0"/>
              <a:t> </a:t>
            </a:r>
            <a:r>
              <a:rPr lang="en-US" dirty="0" err="1"/>
              <a:t>layak</a:t>
            </a:r>
            <a:r>
              <a:rPr lang="en-US" dirty="0"/>
              <a:t> </a:t>
            </a:r>
            <a:r>
              <a:rPr lang="en-US" dirty="0" err="1"/>
              <a:t>secara</a:t>
            </a:r>
            <a:r>
              <a:rPr lang="en-US" dirty="0"/>
              <a:t> </a:t>
            </a:r>
            <a:r>
              <a:rPr lang="en-US" dirty="0" err="1"/>
              <a:t>ekonomis</a:t>
            </a:r>
            <a:r>
              <a:rPr lang="en-US" dirty="0"/>
              <a:t> </a:t>
            </a:r>
            <a:r>
              <a:rPr lang="en-US" dirty="0" err="1"/>
              <a:t>untuk</a:t>
            </a:r>
            <a:r>
              <a:rPr lang="en-US" dirty="0"/>
              <a:t> </a:t>
            </a:r>
            <a:r>
              <a:rPr lang="en-US" dirty="0" err="1"/>
              <a:t>dilanjutkan</a:t>
            </a:r>
            <a:r>
              <a:rPr lang="en-US" dirty="0"/>
              <a:t> </a:t>
            </a:r>
            <a:r>
              <a:rPr lang="en-US" dirty="0" err="1"/>
              <a:t>jika</a:t>
            </a:r>
            <a:r>
              <a:rPr lang="en-US" dirty="0"/>
              <a:t> </a:t>
            </a:r>
            <a:r>
              <a:rPr lang="en-US" dirty="0" err="1"/>
              <a:t>pendapatan</a:t>
            </a:r>
            <a:r>
              <a:rPr lang="en-US" dirty="0"/>
              <a:t> </a:t>
            </a:r>
            <a:r>
              <a:rPr lang="en-US" dirty="0" err="1"/>
              <a:t>penjualan</a:t>
            </a:r>
            <a:r>
              <a:rPr lang="en-US" dirty="0"/>
              <a:t> </a:t>
            </a:r>
            <a:r>
              <a:rPr lang="en-US" dirty="0" err="1"/>
              <a:t>tidak</a:t>
            </a:r>
            <a:r>
              <a:rPr lang="en-US" dirty="0"/>
              <a:t> </a:t>
            </a:r>
            <a:r>
              <a:rPr lang="en-US" dirty="0" err="1"/>
              <a:t>cukup</a:t>
            </a:r>
            <a:r>
              <a:rPr lang="en-US" dirty="0"/>
              <a:t> </a:t>
            </a:r>
            <a:r>
              <a:rPr lang="en-US" dirty="0" err="1"/>
              <a:t>menutup</a:t>
            </a:r>
            <a:r>
              <a:rPr lang="en-US" dirty="0"/>
              <a:t> </a:t>
            </a:r>
            <a:r>
              <a:rPr lang="en-US" dirty="0" err="1"/>
              <a:t>biaya</a:t>
            </a:r>
            <a:r>
              <a:rPr lang="en-US" dirty="0"/>
              <a:t> </a:t>
            </a:r>
            <a:r>
              <a:rPr lang="en-US" dirty="0" err="1"/>
              <a:t>tunainya</a:t>
            </a:r>
            <a:r>
              <a:rPr lang="en-US" dirty="0"/>
              <a:t>.</a:t>
            </a:r>
          </a:p>
          <a:p>
            <a:pPr lvl="0"/>
            <a:r>
              <a:rPr lang="en-US" dirty="0" smtClean="0"/>
              <a:t>4.Degree </a:t>
            </a:r>
            <a:r>
              <a:rPr lang="en-US" dirty="0"/>
              <a:t>of operating leverage</a:t>
            </a:r>
          </a:p>
          <a:p>
            <a:r>
              <a:rPr lang="en-US" dirty="0" err="1"/>
              <a:t>Ukuran</a:t>
            </a:r>
            <a:r>
              <a:rPr lang="en-US" dirty="0"/>
              <a:t> </a:t>
            </a:r>
            <a:r>
              <a:rPr lang="en-US" dirty="0" err="1"/>
              <a:t>ini</a:t>
            </a:r>
            <a:r>
              <a:rPr lang="en-US" dirty="0"/>
              <a:t> </a:t>
            </a:r>
            <a:r>
              <a:rPr lang="en-US" dirty="0" err="1"/>
              <a:t>menunjukkan</a:t>
            </a:r>
            <a:r>
              <a:rPr lang="en-US" dirty="0"/>
              <a:t> </a:t>
            </a:r>
            <a:r>
              <a:rPr lang="en-US" dirty="0" err="1"/>
              <a:t>persentase</a:t>
            </a:r>
            <a:r>
              <a:rPr lang="en-US" dirty="0"/>
              <a:t> </a:t>
            </a:r>
            <a:r>
              <a:rPr lang="en-US" dirty="0" err="1"/>
              <a:t>perubahan</a:t>
            </a:r>
            <a:r>
              <a:rPr lang="en-US" dirty="0"/>
              <a:t> </a:t>
            </a:r>
            <a:r>
              <a:rPr lang="en-US" dirty="0" err="1"/>
              <a:t>laba</a:t>
            </a:r>
            <a:r>
              <a:rPr lang="en-US" dirty="0"/>
              <a:t> </a:t>
            </a:r>
            <a:r>
              <a:rPr lang="en-US" dirty="0" err="1"/>
              <a:t>bersih</a:t>
            </a:r>
            <a:r>
              <a:rPr lang="en-US" dirty="0"/>
              <a:t> </a:t>
            </a:r>
            <a:r>
              <a:rPr lang="en-US" dirty="0" err="1"/>
              <a:t>sebagai</a:t>
            </a:r>
            <a:r>
              <a:rPr lang="en-US" dirty="0"/>
              <a:t> </a:t>
            </a:r>
            <a:r>
              <a:rPr lang="en-US" dirty="0" err="1"/>
              <a:t>dampak</a:t>
            </a:r>
            <a:r>
              <a:rPr lang="en-US" dirty="0"/>
              <a:t> </a:t>
            </a:r>
            <a:r>
              <a:rPr lang="en-US" dirty="0" err="1"/>
              <a:t>terjadinya</a:t>
            </a:r>
            <a:r>
              <a:rPr lang="en-US" dirty="0"/>
              <a:t> </a:t>
            </a:r>
            <a:r>
              <a:rPr lang="en-US" dirty="0" err="1"/>
              <a:t>sekian</a:t>
            </a:r>
            <a:r>
              <a:rPr lang="en-US" dirty="0"/>
              <a:t> </a:t>
            </a:r>
            <a:r>
              <a:rPr lang="en-US" dirty="0" err="1"/>
              <a:t>persen</a:t>
            </a:r>
            <a:r>
              <a:rPr lang="en-US" dirty="0"/>
              <a:t> </a:t>
            </a:r>
            <a:r>
              <a:rPr lang="en-US" dirty="0" err="1"/>
              <a:t>terjadinya</a:t>
            </a:r>
            <a:r>
              <a:rPr lang="en-US" dirty="0"/>
              <a:t> </a:t>
            </a:r>
            <a:r>
              <a:rPr lang="en-US" dirty="0" err="1"/>
              <a:t>perubahan</a:t>
            </a:r>
            <a:r>
              <a:rPr lang="en-US" dirty="0"/>
              <a:t> </a:t>
            </a:r>
            <a:r>
              <a:rPr lang="en-US" dirty="0" err="1"/>
              <a:t>pendapatan</a:t>
            </a:r>
            <a:r>
              <a:rPr lang="en-US" dirty="0"/>
              <a:t> </a:t>
            </a:r>
            <a:r>
              <a:rPr lang="en-US" dirty="0" err="1" smtClean="0"/>
              <a:t>penjual</a:t>
            </a:r>
            <a:endParaRPr lang="en-US" dirty="0" smtClean="0"/>
          </a:p>
          <a:p>
            <a:pPr lvl="0"/>
            <a:r>
              <a:rPr lang="en-US" dirty="0" smtClean="0"/>
              <a:t>5.</a:t>
            </a:r>
            <a:r>
              <a:rPr lang="en-US" dirty="0"/>
              <a:t> </a:t>
            </a:r>
            <a:r>
              <a:rPr lang="en-US" dirty="0" err="1"/>
              <a:t>Laba</a:t>
            </a:r>
            <a:r>
              <a:rPr lang="en-US" dirty="0"/>
              <a:t> </a:t>
            </a:r>
            <a:r>
              <a:rPr lang="en-US" dirty="0" err="1"/>
              <a:t>kontribusi</a:t>
            </a:r>
            <a:r>
              <a:rPr lang="en-US" dirty="0"/>
              <a:t> </a:t>
            </a:r>
            <a:r>
              <a:rPr lang="en-US" dirty="0" err="1"/>
              <a:t>perunit</a:t>
            </a:r>
            <a:endParaRPr lang="en-US" dirty="0"/>
          </a:p>
          <a:p>
            <a:r>
              <a:rPr lang="en-US" dirty="0" err="1"/>
              <a:t>Merupakan</a:t>
            </a:r>
            <a:r>
              <a:rPr lang="en-US" dirty="0"/>
              <a:t> </a:t>
            </a:r>
            <a:r>
              <a:rPr lang="en-US" dirty="0" err="1"/>
              <a:t>kelebihan</a:t>
            </a:r>
            <a:r>
              <a:rPr lang="en-US" dirty="0"/>
              <a:t> </a:t>
            </a:r>
            <a:r>
              <a:rPr lang="en-US" dirty="0" err="1"/>
              <a:t>pendapatan</a:t>
            </a:r>
            <a:r>
              <a:rPr lang="en-US" dirty="0"/>
              <a:t> </a:t>
            </a:r>
            <a:r>
              <a:rPr lang="en-US" dirty="0" err="1"/>
              <a:t>penjualan</a:t>
            </a:r>
            <a:r>
              <a:rPr lang="en-US" dirty="0"/>
              <a:t> </a:t>
            </a:r>
            <a:r>
              <a:rPr lang="en-US" dirty="0" err="1"/>
              <a:t>atas</a:t>
            </a:r>
            <a:r>
              <a:rPr lang="en-US" dirty="0"/>
              <a:t> </a:t>
            </a:r>
            <a:r>
              <a:rPr lang="en-US" dirty="0" err="1"/>
              <a:t>biaya</a:t>
            </a:r>
            <a:r>
              <a:rPr lang="en-US" dirty="0"/>
              <a:t> </a:t>
            </a:r>
            <a:r>
              <a:rPr lang="en-US" dirty="0" err="1"/>
              <a:t>variabel</a:t>
            </a:r>
            <a:r>
              <a:rPr lang="en-US" dirty="0"/>
              <a:t> </a:t>
            </a:r>
            <a:r>
              <a:rPr lang="en-US" dirty="0" err="1"/>
              <a:t>informasi</a:t>
            </a:r>
            <a:r>
              <a:rPr lang="en-US" dirty="0"/>
              <a:t> </a:t>
            </a:r>
            <a:r>
              <a:rPr lang="en-US" dirty="0" err="1"/>
              <a:t>kontribusi</a:t>
            </a:r>
            <a:r>
              <a:rPr lang="en-US" dirty="0"/>
              <a:t> </a:t>
            </a:r>
            <a:r>
              <a:rPr lang="en-US" dirty="0" err="1"/>
              <a:t>memberikan</a:t>
            </a:r>
            <a:r>
              <a:rPr lang="en-US" dirty="0"/>
              <a:t> </a:t>
            </a:r>
            <a:r>
              <a:rPr lang="en-US" dirty="0" err="1"/>
              <a:t>gambaran</a:t>
            </a:r>
            <a:r>
              <a:rPr lang="en-US" dirty="0"/>
              <a:t> </a:t>
            </a:r>
            <a:r>
              <a:rPr lang="en-US" dirty="0" err="1"/>
              <a:t>jumlah</a:t>
            </a:r>
            <a:r>
              <a:rPr lang="en-US" dirty="0"/>
              <a:t> yang </a:t>
            </a:r>
            <a:r>
              <a:rPr lang="en-US" dirty="0" err="1"/>
              <a:t>tersedia</a:t>
            </a:r>
            <a:r>
              <a:rPr lang="en-US" dirty="0"/>
              <a:t> </a:t>
            </a:r>
            <a:r>
              <a:rPr lang="en-US" dirty="0" err="1"/>
              <a:t>untuk</a:t>
            </a:r>
            <a:r>
              <a:rPr lang="en-US" dirty="0"/>
              <a:t> </a:t>
            </a:r>
            <a:r>
              <a:rPr lang="en-US" dirty="0" err="1"/>
              <a:t>menutup</a:t>
            </a:r>
            <a:r>
              <a:rPr lang="en-US" dirty="0"/>
              <a:t> </a:t>
            </a:r>
            <a:r>
              <a:rPr lang="en-US" dirty="0" err="1"/>
              <a:t>biaya</a:t>
            </a:r>
            <a:r>
              <a:rPr lang="en-US" dirty="0"/>
              <a:t> </a:t>
            </a:r>
            <a:r>
              <a:rPr lang="en-US" dirty="0" err="1"/>
              <a:t>tetap</a:t>
            </a:r>
            <a:r>
              <a:rPr lang="en-US" dirty="0"/>
              <a:t> </a:t>
            </a:r>
            <a:r>
              <a:rPr lang="en-US" dirty="0" err="1"/>
              <a:t>dan</a:t>
            </a:r>
            <a:r>
              <a:rPr lang="en-US" dirty="0"/>
              <a:t> </a:t>
            </a:r>
            <a:r>
              <a:rPr lang="en-US" dirty="0" err="1"/>
              <a:t>untuk</a:t>
            </a:r>
            <a:r>
              <a:rPr lang="en-US" dirty="0"/>
              <a:t> </a:t>
            </a:r>
            <a:r>
              <a:rPr lang="en-US" dirty="0" err="1"/>
              <a:t>menghasilkan</a:t>
            </a:r>
            <a:r>
              <a:rPr lang="en-US" dirty="0"/>
              <a:t> </a:t>
            </a:r>
            <a:r>
              <a:rPr lang="en-US" dirty="0" err="1"/>
              <a:t>laba</a:t>
            </a:r>
            <a:endParaRPr lang="en-US" dirty="0"/>
          </a:p>
          <a:p>
            <a:r>
              <a:rPr lang="en-US" dirty="0"/>
              <a:t> </a:t>
            </a:r>
          </a:p>
          <a:p>
            <a:endParaRPr lang="en-US" dirty="0"/>
          </a:p>
        </p:txBody>
      </p:sp>
      <p:sp>
        <p:nvSpPr>
          <p:cNvPr id="3" name="Rectangle 2"/>
          <p:cNvSpPr/>
          <p:nvPr/>
        </p:nvSpPr>
        <p:spPr>
          <a:xfrm>
            <a:off x="746975" y="257577"/>
            <a:ext cx="2498501" cy="347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sambungan</a:t>
            </a:r>
            <a:endParaRPr lang="en-US" dirty="0"/>
          </a:p>
        </p:txBody>
      </p:sp>
      <p:sp>
        <p:nvSpPr>
          <p:cNvPr id="5" name="Right Arrow 4"/>
          <p:cNvSpPr/>
          <p:nvPr/>
        </p:nvSpPr>
        <p:spPr>
          <a:xfrm>
            <a:off x="476518" y="2498501"/>
            <a:ext cx="1455313" cy="10689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9267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90153"/>
            <a:ext cx="3928055" cy="708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Penyusunan</a:t>
            </a:r>
            <a:r>
              <a:rPr lang="en-US" dirty="0" smtClean="0"/>
              <a:t> program</a:t>
            </a:r>
            <a:endParaRPr lang="en-US" dirty="0"/>
          </a:p>
        </p:txBody>
      </p:sp>
      <p:sp>
        <p:nvSpPr>
          <p:cNvPr id="8" name="Rectangle 7"/>
          <p:cNvSpPr/>
          <p:nvPr/>
        </p:nvSpPr>
        <p:spPr>
          <a:xfrm>
            <a:off x="1558344" y="1120462"/>
            <a:ext cx="5756856" cy="2292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Penyusunan program adalah proses penentuan kegiatan-kegiatan yang akan dilaksanakan oleh suatu organisasi dalam jangka panjang (umumnya untuk jangka waktu 3 - 5 tahun), dan penaksiran jumlah sumber-sumber (resources) yang akan dialokasikan pada setiap program. Program umumnya disusun sesuai dengan jenis atau keluarga produk (product lines).</a:t>
            </a:r>
            <a:endParaRPr lang="en-US" dirty="0"/>
          </a:p>
        </p:txBody>
      </p:sp>
      <p:sp>
        <p:nvSpPr>
          <p:cNvPr id="9" name="Rectangle 8"/>
          <p:cNvSpPr/>
          <p:nvPr/>
        </p:nvSpPr>
        <p:spPr>
          <a:xfrm>
            <a:off x="7637172" y="2949262"/>
            <a:ext cx="4443211" cy="708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penyusunan program terdapat tiga kegiatan pokok, </a:t>
            </a:r>
            <a:r>
              <a:rPr lang="en-US" dirty="0" err="1"/>
              <a:t>antara</a:t>
            </a:r>
            <a:r>
              <a:rPr lang="en-US" dirty="0"/>
              <a:t> lain:</a:t>
            </a:r>
            <a:r>
              <a:rPr lang="id-ID" dirty="0"/>
              <a:t> </a:t>
            </a:r>
            <a:endParaRPr lang="en-US" dirty="0"/>
          </a:p>
        </p:txBody>
      </p:sp>
      <p:sp>
        <p:nvSpPr>
          <p:cNvPr id="10" name="L-Shape 9"/>
          <p:cNvSpPr/>
          <p:nvPr/>
        </p:nvSpPr>
        <p:spPr>
          <a:xfrm>
            <a:off x="540913" y="1056068"/>
            <a:ext cx="566670" cy="1146219"/>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1107583" y="1725769"/>
            <a:ext cx="128789" cy="7083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730320" y="4031087"/>
            <a:ext cx="5821251" cy="2382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a.Meninjau</a:t>
            </a:r>
            <a:r>
              <a:rPr lang="en-US" dirty="0" smtClean="0"/>
              <a:t> </a:t>
            </a:r>
            <a:r>
              <a:rPr lang="en-US" dirty="0" err="1" smtClean="0"/>
              <a:t>kembali</a:t>
            </a:r>
            <a:r>
              <a:rPr lang="en-US" dirty="0" smtClean="0"/>
              <a:t> program yang </a:t>
            </a:r>
            <a:r>
              <a:rPr lang="en-US" dirty="0" err="1" smtClean="0"/>
              <a:t>telah</a:t>
            </a:r>
            <a:r>
              <a:rPr lang="en-US" dirty="0" smtClean="0"/>
              <a:t> </a:t>
            </a:r>
            <a:r>
              <a:rPr lang="en-US" dirty="0" err="1" smtClean="0"/>
              <a:t>dilaksanakan</a:t>
            </a:r>
            <a:r>
              <a:rPr lang="en-US" dirty="0" smtClean="0"/>
              <a:t>.</a:t>
            </a:r>
          </a:p>
          <a:p>
            <a:r>
              <a:rPr lang="en-US" dirty="0" smtClean="0"/>
              <a:t>b. </a:t>
            </a:r>
            <a:r>
              <a:rPr lang="en-US" dirty="0" err="1" smtClean="0"/>
              <a:t>Mempertimbangkan</a:t>
            </a:r>
            <a:r>
              <a:rPr lang="en-US" dirty="0" smtClean="0"/>
              <a:t> </a:t>
            </a:r>
            <a:r>
              <a:rPr lang="en-US" dirty="0" err="1" smtClean="0"/>
              <a:t>usulan</a:t>
            </a:r>
            <a:r>
              <a:rPr lang="en-US" dirty="0" smtClean="0"/>
              <a:t> program </a:t>
            </a:r>
            <a:r>
              <a:rPr lang="en-US" dirty="0" err="1" smtClean="0"/>
              <a:t>baru</a:t>
            </a:r>
            <a:endParaRPr lang="en-US" dirty="0" smtClean="0"/>
          </a:p>
          <a:p>
            <a:r>
              <a:rPr lang="en-US" dirty="0" smtClean="0"/>
              <a:t>c. </a:t>
            </a:r>
            <a:r>
              <a:rPr lang="en-US" dirty="0" err="1" smtClean="0"/>
              <a:t>Mengkoordinasi</a:t>
            </a:r>
            <a:r>
              <a:rPr lang="en-US" dirty="0" smtClean="0"/>
              <a:t> program </a:t>
            </a:r>
            <a:r>
              <a:rPr lang="en-US" dirty="0" err="1" smtClean="0"/>
              <a:t>dalam</a:t>
            </a:r>
            <a:r>
              <a:rPr lang="en-US" dirty="0" smtClean="0"/>
              <a:t> </a:t>
            </a:r>
            <a:r>
              <a:rPr lang="en-US" dirty="0" err="1" smtClean="0"/>
              <a:t>suatu</a:t>
            </a:r>
            <a:r>
              <a:rPr lang="en-US" dirty="0" smtClean="0"/>
              <a:t> </a:t>
            </a:r>
            <a:r>
              <a:rPr lang="en-US" dirty="0" err="1" smtClean="0"/>
              <a:t>dalam</a:t>
            </a:r>
            <a:r>
              <a:rPr lang="en-US" dirty="0" smtClean="0"/>
              <a:t> </a:t>
            </a:r>
            <a:r>
              <a:rPr lang="en-US" dirty="0" err="1" smtClean="0"/>
              <a:t>suatu</a:t>
            </a:r>
            <a:r>
              <a:rPr lang="en-US" dirty="0" smtClean="0"/>
              <a:t> </a:t>
            </a:r>
            <a:r>
              <a:rPr lang="en-US" dirty="0" err="1" smtClean="0"/>
              <a:t>penyusunan</a:t>
            </a:r>
            <a:r>
              <a:rPr lang="en-US" dirty="0" smtClean="0"/>
              <a:t> </a:t>
            </a:r>
            <a:r>
              <a:rPr lang="en-US" dirty="0" err="1" smtClean="0"/>
              <a:t>sistem</a:t>
            </a:r>
            <a:r>
              <a:rPr lang="en-US" dirty="0" smtClean="0"/>
              <a:t> program </a:t>
            </a:r>
            <a:r>
              <a:rPr lang="en-US" dirty="0" err="1" smtClean="0"/>
              <a:t>secara</a:t>
            </a:r>
            <a:r>
              <a:rPr lang="en-US" dirty="0" smtClean="0"/>
              <a:t> formal</a:t>
            </a:r>
          </a:p>
          <a:p>
            <a:endParaRPr lang="en-US" dirty="0"/>
          </a:p>
        </p:txBody>
      </p:sp>
      <p:sp>
        <p:nvSpPr>
          <p:cNvPr id="13" name="Left-Up Arrow 12"/>
          <p:cNvSpPr/>
          <p:nvPr/>
        </p:nvSpPr>
        <p:spPr>
          <a:xfrm>
            <a:off x="8847786" y="4031087"/>
            <a:ext cx="901521" cy="1287888"/>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5943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0011" y="502276"/>
            <a:ext cx="6465194" cy="837127"/>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Tahapan</a:t>
            </a:r>
            <a:r>
              <a:rPr lang="en-US" dirty="0" smtClean="0"/>
              <a:t> </a:t>
            </a:r>
            <a:r>
              <a:rPr lang="en-US" dirty="0" err="1" smtClean="0"/>
              <a:t>Penyusunan</a:t>
            </a:r>
            <a:r>
              <a:rPr lang="en-US" dirty="0" smtClean="0"/>
              <a:t> program </a:t>
            </a:r>
            <a:endParaRPr lang="en-US" dirty="0"/>
          </a:p>
        </p:txBody>
      </p:sp>
      <p:sp>
        <p:nvSpPr>
          <p:cNvPr id="3" name="Rectangle 2"/>
          <p:cNvSpPr/>
          <p:nvPr/>
        </p:nvSpPr>
        <p:spPr>
          <a:xfrm>
            <a:off x="901521" y="2343955"/>
            <a:ext cx="8100812" cy="363184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id-ID" dirty="0" smtClean="0"/>
              <a:t> </a:t>
            </a:r>
            <a:r>
              <a:rPr lang="id-ID" dirty="0"/>
              <a:t>Penentuan tujuan dan strategi dasar oleh manajemen puncak, yang hasilnya disebarkan kepada para manajer operasi.</a:t>
            </a:r>
            <a:endParaRPr lang="en-US" dirty="0"/>
          </a:p>
          <a:p>
            <a:pPr marL="342900" indent="-342900">
              <a:buFont typeface="+mj-lt"/>
              <a:buAutoNum type="arabicPeriod"/>
            </a:pPr>
            <a:r>
              <a:rPr lang="id-ID" dirty="0" smtClean="0"/>
              <a:t>Berpedoman </a:t>
            </a:r>
            <a:r>
              <a:rPr lang="id-ID" dirty="0"/>
              <a:t>pada tujuan dan strategi yang telah ditetapkan, para manajer operasi membuat usulan-usulan program untuk didiskusikan dengan manajemen puncak.</a:t>
            </a:r>
            <a:endParaRPr lang="en-US" dirty="0"/>
          </a:p>
          <a:p>
            <a:pPr marL="342900" indent="-342900">
              <a:buFont typeface="+mj-lt"/>
              <a:buAutoNum type="arabicPeriod"/>
            </a:pPr>
            <a:r>
              <a:rPr lang="id-ID" dirty="0" smtClean="0"/>
              <a:t>Usulan </a:t>
            </a:r>
            <a:r>
              <a:rPr lang="id-ID" dirty="0"/>
              <a:t>program tersebut didiskusikan oleh manajemen puncak dan para manajer operasi, jika perlu diadakan revisi, penambahan atau pengurangan, sehingga ditetapkan sebagai suatu program perusahaan secara keseluruhan.</a:t>
            </a:r>
            <a:endParaRPr lang="en-US" dirty="0"/>
          </a:p>
        </p:txBody>
      </p:sp>
      <p:sp>
        <p:nvSpPr>
          <p:cNvPr id="4" name="Down Arrow 3"/>
          <p:cNvSpPr/>
          <p:nvPr/>
        </p:nvSpPr>
        <p:spPr>
          <a:xfrm>
            <a:off x="4687910" y="1635617"/>
            <a:ext cx="425003" cy="5537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4721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2130" y="566670"/>
            <a:ext cx="4365938" cy="8242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Macam-macam</a:t>
            </a:r>
            <a:r>
              <a:rPr lang="en-US" dirty="0" smtClean="0"/>
              <a:t> </a:t>
            </a:r>
            <a:r>
              <a:rPr lang="en-US" dirty="0" err="1" smtClean="0"/>
              <a:t>anggaran</a:t>
            </a:r>
            <a:endParaRPr lang="en-US" dirty="0"/>
          </a:p>
        </p:txBody>
      </p:sp>
      <p:sp>
        <p:nvSpPr>
          <p:cNvPr id="3" name="Rectangle 2"/>
          <p:cNvSpPr/>
          <p:nvPr/>
        </p:nvSpPr>
        <p:spPr>
          <a:xfrm>
            <a:off x="1133345" y="1944707"/>
            <a:ext cx="3271230" cy="59243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Anggaran</a:t>
            </a:r>
            <a:r>
              <a:rPr lang="en-US" dirty="0" smtClean="0"/>
              <a:t> </a:t>
            </a:r>
            <a:r>
              <a:rPr lang="en-US" dirty="0" err="1" smtClean="0"/>
              <a:t>penjualan</a:t>
            </a:r>
            <a:endParaRPr lang="en-US" dirty="0"/>
          </a:p>
        </p:txBody>
      </p:sp>
      <p:sp>
        <p:nvSpPr>
          <p:cNvPr id="4" name="Rectangle 3"/>
          <p:cNvSpPr/>
          <p:nvPr/>
        </p:nvSpPr>
        <p:spPr>
          <a:xfrm>
            <a:off x="1133344" y="3090930"/>
            <a:ext cx="3271230" cy="631065"/>
          </a:xfrm>
          <a:prstGeom prst="rect">
            <a:avLst/>
          </a:prstGeom>
          <a:solidFill>
            <a:schemeClr val="accent4">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Anggaran</a:t>
            </a:r>
            <a:r>
              <a:rPr lang="en-US" dirty="0" smtClean="0"/>
              <a:t> </a:t>
            </a:r>
            <a:r>
              <a:rPr lang="en-US" dirty="0" err="1" smtClean="0"/>
              <a:t>produksi</a:t>
            </a:r>
            <a:endParaRPr lang="en-US" dirty="0"/>
          </a:p>
        </p:txBody>
      </p:sp>
      <p:sp>
        <p:nvSpPr>
          <p:cNvPr id="5" name="Rectangle 4"/>
          <p:cNvSpPr/>
          <p:nvPr/>
        </p:nvSpPr>
        <p:spPr>
          <a:xfrm>
            <a:off x="1146219" y="4275786"/>
            <a:ext cx="3206840" cy="78561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Anggaran</a:t>
            </a:r>
            <a:r>
              <a:rPr lang="en-US" dirty="0" smtClean="0"/>
              <a:t> </a:t>
            </a:r>
            <a:r>
              <a:rPr lang="en-US" dirty="0" err="1" smtClean="0"/>
              <a:t>biaya</a:t>
            </a:r>
            <a:r>
              <a:rPr lang="en-US" dirty="0" smtClean="0"/>
              <a:t> </a:t>
            </a:r>
            <a:r>
              <a:rPr lang="en-US" dirty="0" err="1" smtClean="0"/>
              <a:t>produksi</a:t>
            </a:r>
            <a:endParaRPr lang="en-US" dirty="0"/>
          </a:p>
        </p:txBody>
      </p:sp>
      <p:sp>
        <p:nvSpPr>
          <p:cNvPr id="6" name="Rectangle 5"/>
          <p:cNvSpPr/>
          <p:nvPr/>
        </p:nvSpPr>
        <p:spPr>
          <a:xfrm>
            <a:off x="1146220" y="5615189"/>
            <a:ext cx="3206839" cy="746974"/>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Anggaran</a:t>
            </a:r>
            <a:r>
              <a:rPr lang="en-US" dirty="0" smtClean="0"/>
              <a:t> </a:t>
            </a:r>
            <a:r>
              <a:rPr lang="en-US" dirty="0" err="1" smtClean="0"/>
              <a:t>biaya</a:t>
            </a:r>
            <a:r>
              <a:rPr lang="en-US" dirty="0" smtClean="0"/>
              <a:t> non </a:t>
            </a:r>
            <a:r>
              <a:rPr lang="en-US" dirty="0" err="1" smtClean="0"/>
              <a:t>produksi</a:t>
            </a:r>
            <a:endParaRPr lang="en-US" dirty="0"/>
          </a:p>
        </p:txBody>
      </p:sp>
      <p:sp>
        <p:nvSpPr>
          <p:cNvPr id="7" name="Rectangle 6"/>
          <p:cNvSpPr/>
          <p:nvPr/>
        </p:nvSpPr>
        <p:spPr>
          <a:xfrm>
            <a:off x="5100034" y="1777285"/>
            <a:ext cx="6117465" cy="90152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memuat tentang rencana penjualan selama periode anggaran (umumnya satu tahun), yang dinyatakan dalam satuan uang dan kuantitas penjualan</a:t>
            </a:r>
            <a:endParaRPr lang="en-US" dirty="0"/>
          </a:p>
        </p:txBody>
      </p:sp>
      <p:sp>
        <p:nvSpPr>
          <p:cNvPr id="8" name="Rectangle 7"/>
          <p:cNvSpPr/>
          <p:nvPr/>
        </p:nvSpPr>
        <p:spPr>
          <a:xfrm>
            <a:off x="5100034" y="2962141"/>
            <a:ext cx="6117465" cy="103031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 memuat tentang rencana unit yang diproduksi selama periode anggaran. Taksiran produksi ditentukan berdasarkan rencana penjualan dan persediaan yang diharapkan</a:t>
            </a:r>
            <a:endParaRPr lang="en-US" dirty="0"/>
          </a:p>
        </p:txBody>
      </p:sp>
      <p:sp>
        <p:nvSpPr>
          <p:cNvPr id="9" name="Rectangle 8"/>
          <p:cNvSpPr/>
          <p:nvPr/>
        </p:nvSpPr>
        <p:spPr>
          <a:xfrm>
            <a:off x="5029200" y="4275786"/>
            <a:ext cx="6259131" cy="9144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Biaya</a:t>
            </a:r>
            <a:r>
              <a:rPr lang="en-US" dirty="0" smtClean="0"/>
              <a:t> </a:t>
            </a:r>
            <a:r>
              <a:rPr lang="en-US" dirty="0" err="1" smtClean="0"/>
              <a:t>bahan</a:t>
            </a:r>
            <a:r>
              <a:rPr lang="en-US" dirty="0" smtClean="0"/>
              <a:t> </a:t>
            </a:r>
            <a:r>
              <a:rPr lang="en-US" dirty="0" err="1" smtClean="0"/>
              <a:t>baku</a:t>
            </a:r>
            <a:r>
              <a:rPr lang="en-US" dirty="0" smtClean="0"/>
              <a:t>, </a:t>
            </a:r>
            <a:r>
              <a:rPr lang="en-US" dirty="0" err="1" smtClean="0"/>
              <a:t>biaya</a:t>
            </a:r>
            <a:r>
              <a:rPr lang="en-US" dirty="0" smtClean="0"/>
              <a:t> </a:t>
            </a:r>
            <a:r>
              <a:rPr lang="en-US" dirty="0" err="1" smtClean="0"/>
              <a:t>tenaga</a:t>
            </a:r>
            <a:r>
              <a:rPr lang="en-US" dirty="0" smtClean="0"/>
              <a:t> </a:t>
            </a:r>
            <a:r>
              <a:rPr lang="en-US" dirty="0" err="1" smtClean="0"/>
              <a:t>kerja</a:t>
            </a:r>
            <a:r>
              <a:rPr lang="en-US" dirty="0" smtClean="0"/>
              <a:t> </a:t>
            </a:r>
            <a:r>
              <a:rPr lang="en-US" dirty="0" err="1" smtClean="0"/>
              <a:t>langsung,dan</a:t>
            </a:r>
            <a:r>
              <a:rPr lang="en-US" dirty="0" smtClean="0"/>
              <a:t> </a:t>
            </a:r>
            <a:r>
              <a:rPr lang="en-US" dirty="0" err="1" smtClean="0"/>
              <a:t>biaya</a:t>
            </a:r>
            <a:r>
              <a:rPr lang="en-US" dirty="0" smtClean="0"/>
              <a:t> overhead </a:t>
            </a:r>
            <a:r>
              <a:rPr lang="en-US" dirty="0" err="1" smtClean="0"/>
              <a:t>pabrik</a:t>
            </a:r>
            <a:endParaRPr lang="en-US" dirty="0"/>
          </a:p>
        </p:txBody>
      </p:sp>
      <p:sp>
        <p:nvSpPr>
          <p:cNvPr id="10" name="Rectangle 9"/>
          <p:cNvSpPr/>
          <p:nvPr/>
        </p:nvSpPr>
        <p:spPr>
          <a:xfrm>
            <a:off x="5029200" y="5563675"/>
            <a:ext cx="6188299" cy="105606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terdiri atas Anggaran Biaya Pemasaran dan Anggaran Biaya Administrasi dan umum, yang masing-masing memuat taksiran biaya pemasaran dan biaya administrasi dan umum</a:t>
            </a:r>
            <a:endParaRPr lang="en-US" dirty="0"/>
          </a:p>
        </p:txBody>
      </p:sp>
      <p:sp>
        <p:nvSpPr>
          <p:cNvPr id="11" name="Down Arrow 10"/>
          <p:cNvSpPr/>
          <p:nvPr/>
        </p:nvSpPr>
        <p:spPr>
          <a:xfrm>
            <a:off x="2871989" y="1545465"/>
            <a:ext cx="206062" cy="2318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4520486" y="2150772"/>
            <a:ext cx="270456" cy="2253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4520485" y="3296992"/>
            <a:ext cx="270456" cy="2575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4520485" y="4668592"/>
            <a:ext cx="270456" cy="2189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4520485" y="5872767"/>
            <a:ext cx="270456" cy="321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3238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71990" y="669701"/>
            <a:ext cx="5769735" cy="90152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Faktor</a:t>
            </a:r>
            <a:r>
              <a:rPr lang="en-US" dirty="0" smtClean="0"/>
              <a:t> yang </a:t>
            </a:r>
            <a:r>
              <a:rPr lang="en-US" dirty="0" err="1" smtClean="0"/>
              <a:t>mempengaruhi</a:t>
            </a:r>
            <a:r>
              <a:rPr lang="en-US" dirty="0" smtClean="0"/>
              <a:t> </a:t>
            </a:r>
            <a:r>
              <a:rPr lang="en-US" dirty="0" err="1" smtClean="0"/>
              <a:t>penyusunan</a:t>
            </a:r>
            <a:r>
              <a:rPr lang="en-US" dirty="0" smtClean="0"/>
              <a:t> </a:t>
            </a:r>
            <a:r>
              <a:rPr lang="en-US" dirty="0" err="1" smtClean="0"/>
              <a:t>anggaran</a:t>
            </a:r>
            <a:endParaRPr lang="en-US" dirty="0"/>
          </a:p>
        </p:txBody>
      </p:sp>
      <p:sp>
        <p:nvSpPr>
          <p:cNvPr id="3" name="Rectangle 2"/>
          <p:cNvSpPr/>
          <p:nvPr/>
        </p:nvSpPr>
        <p:spPr>
          <a:xfrm>
            <a:off x="1906073" y="2240924"/>
            <a:ext cx="7894750" cy="33356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1.    </a:t>
            </a:r>
            <a:r>
              <a:rPr lang="en-US" dirty="0" err="1"/>
              <a:t>Faktor-faktor</a:t>
            </a:r>
            <a:r>
              <a:rPr lang="en-US" dirty="0"/>
              <a:t> intern, </a:t>
            </a:r>
            <a:r>
              <a:rPr lang="en-US" dirty="0" err="1"/>
              <a:t>yaitu</a:t>
            </a:r>
            <a:r>
              <a:rPr lang="en-US" dirty="0"/>
              <a:t> data, </a:t>
            </a:r>
            <a:r>
              <a:rPr lang="en-US" dirty="0" err="1"/>
              <a:t>informasi</a:t>
            </a:r>
            <a:r>
              <a:rPr lang="en-US" dirty="0"/>
              <a:t> </a:t>
            </a:r>
            <a:r>
              <a:rPr lang="en-US" dirty="0" err="1"/>
              <a:t>dan</a:t>
            </a:r>
            <a:r>
              <a:rPr lang="en-US" dirty="0"/>
              <a:t> </a:t>
            </a:r>
            <a:r>
              <a:rPr lang="en-US" dirty="0" err="1"/>
              <a:t>pengalaman</a:t>
            </a:r>
            <a:r>
              <a:rPr lang="en-US" dirty="0"/>
              <a:t> yang </a:t>
            </a:r>
            <a:r>
              <a:rPr lang="en-US" dirty="0" err="1"/>
              <a:t>terdapat</a:t>
            </a:r>
            <a:r>
              <a:rPr lang="en-US" dirty="0"/>
              <a:t> </a:t>
            </a:r>
            <a:r>
              <a:rPr lang="en-US" dirty="0" err="1"/>
              <a:t>didalam</a:t>
            </a:r>
            <a:r>
              <a:rPr lang="en-US" dirty="0"/>
              <a:t> </a:t>
            </a:r>
            <a:r>
              <a:rPr lang="en-US" dirty="0" err="1"/>
              <a:t>perusahaan</a:t>
            </a:r>
            <a:r>
              <a:rPr lang="en-US" dirty="0"/>
              <a:t> </a:t>
            </a:r>
            <a:r>
              <a:rPr lang="en-US" dirty="0" err="1"/>
              <a:t>sendiri</a:t>
            </a:r>
            <a:r>
              <a:rPr lang="en-US" dirty="0"/>
              <a:t>, </a:t>
            </a:r>
            <a:r>
              <a:rPr lang="en-US" dirty="0" err="1"/>
              <a:t>antara</a:t>
            </a:r>
            <a:r>
              <a:rPr lang="en-US" dirty="0"/>
              <a:t> lain </a:t>
            </a:r>
            <a:r>
              <a:rPr lang="en-US" dirty="0" err="1"/>
              <a:t>berupa</a:t>
            </a:r>
            <a:r>
              <a:rPr lang="en-US" dirty="0"/>
              <a:t> </a:t>
            </a:r>
            <a:r>
              <a:rPr lang="en-US" dirty="0" err="1"/>
              <a:t>penjualan</a:t>
            </a:r>
            <a:r>
              <a:rPr lang="en-US" dirty="0"/>
              <a:t> </a:t>
            </a:r>
            <a:r>
              <a:rPr lang="en-US" dirty="0" err="1"/>
              <a:t>tahun-tahun</a:t>
            </a:r>
            <a:r>
              <a:rPr lang="en-US" dirty="0"/>
              <a:t> </a:t>
            </a:r>
            <a:r>
              <a:rPr lang="en-US" dirty="0" err="1"/>
              <a:t>lalu</a:t>
            </a:r>
            <a:r>
              <a:rPr lang="en-US" dirty="0"/>
              <a:t>, </a:t>
            </a:r>
            <a:r>
              <a:rPr lang="en-US" dirty="0" err="1"/>
              <a:t>kebijaksanaan</a:t>
            </a:r>
            <a:r>
              <a:rPr lang="en-US" dirty="0"/>
              <a:t> </a:t>
            </a:r>
            <a:r>
              <a:rPr lang="en-US" dirty="0" err="1"/>
              <a:t>perusahaan</a:t>
            </a:r>
            <a:r>
              <a:rPr lang="en-US" dirty="0"/>
              <a:t> yang </a:t>
            </a:r>
            <a:r>
              <a:rPr lang="en-US" dirty="0" err="1"/>
              <a:t>berhubungan</a:t>
            </a:r>
            <a:r>
              <a:rPr lang="en-US" dirty="0"/>
              <a:t> </a:t>
            </a:r>
            <a:r>
              <a:rPr lang="en-US" dirty="0" err="1"/>
              <a:t>dengan</a:t>
            </a:r>
            <a:r>
              <a:rPr lang="en-US" dirty="0"/>
              <a:t> </a:t>
            </a:r>
            <a:r>
              <a:rPr lang="en-US" dirty="0" err="1"/>
              <a:t>masalah</a:t>
            </a:r>
            <a:r>
              <a:rPr lang="en-US" dirty="0"/>
              <a:t> </a:t>
            </a:r>
            <a:r>
              <a:rPr lang="en-US" dirty="0" err="1"/>
              <a:t>harga</a:t>
            </a:r>
            <a:r>
              <a:rPr lang="en-US" dirty="0"/>
              <a:t> </a:t>
            </a:r>
            <a:r>
              <a:rPr lang="en-US" dirty="0" err="1"/>
              <a:t>jual</a:t>
            </a:r>
            <a:r>
              <a:rPr lang="en-US" dirty="0"/>
              <a:t> </a:t>
            </a:r>
            <a:r>
              <a:rPr lang="en-US" dirty="0" err="1"/>
              <a:t>dan</a:t>
            </a:r>
            <a:r>
              <a:rPr lang="en-US" dirty="0"/>
              <a:t> </a:t>
            </a:r>
            <a:r>
              <a:rPr lang="en-US" dirty="0" err="1"/>
              <a:t>sebagainya</a:t>
            </a:r>
            <a:r>
              <a:rPr lang="en-US" dirty="0"/>
              <a:t>, </a:t>
            </a:r>
            <a:r>
              <a:rPr lang="en-US" dirty="0" err="1"/>
              <a:t>kapasitas</a:t>
            </a:r>
            <a:r>
              <a:rPr lang="en-US" dirty="0"/>
              <a:t> </a:t>
            </a:r>
            <a:r>
              <a:rPr lang="en-US" dirty="0" err="1"/>
              <a:t>produksi</a:t>
            </a:r>
            <a:r>
              <a:rPr lang="en-US" dirty="0"/>
              <a:t> yang </a:t>
            </a:r>
            <a:r>
              <a:rPr lang="en-US" dirty="0" err="1"/>
              <a:t>dimiliki</a:t>
            </a:r>
            <a:r>
              <a:rPr lang="en-US" dirty="0"/>
              <a:t> </a:t>
            </a:r>
            <a:r>
              <a:rPr lang="en-US" dirty="0" err="1"/>
              <a:t>perusahaan</a:t>
            </a:r>
            <a:r>
              <a:rPr lang="en-US" dirty="0"/>
              <a:t>, </a:t>
            </a:r>
            <a:r>
              <a:rPr lang="en-US" dirty="0" err="1"/>
              <a:t>tenaga</a:t>
            </a:r>
            <a:r>
              <a:rPr lang="en-US" dirty="0"/>
              <a:t> </a:t>
            </a:r>
            <a:r>
              <a:rPr lang="en-US" dirty="0" err="1"/>
              <a:t>kerja</a:t>
            </a:r>
            <a:r>
              <a:rPr lang="en-US" dirty="0"/>
              <a:t>, modal </a:t>
            </a:r>
            <a:r>
              <a:rPr lang="en-US" dirty="0" err="1"/>
              <a:t>kerja</a:t>
            </a:r>
            <a:r>
              <a:rPr lang="en-US" dirty="0"/>
              <a:t>, </a:t>
            </a:r>
            <a:r>
              <a:rPr lang="en-US" dirty="0" err="1"/>
              <a:t>dan</a:t>
            </a:r>
            <a:r>
              <a:rPr lang="en-US" dirty="0"/>
              <a:t> </a:t>
            </a:r>
            <a:r>
              <a:rPr lang="en-US" dirty="0" err="1"/>
              <a:t>fasilitas</a:t>
            </a:r>
            <a:r>
              <a:rPr lang="en-US" dirty="0"/>
              <a:t> lain.</a:t>
            </a:r>
          </a:p>
          <a:p>
            <a:r>
              <a:rPr lang="en-US" dirty="0"/>
              <a:t>2.    </a:t>
            </a:r>
            <a:r>
              <a:rPr lang="en-US" dirty="0" err="1"/>
              <a:t>Faktor-faktor</a:t>
            </a:r>
            <a:r>
              <a:rPr lang="en-US" dirty="0"/>
              <a:t> </a:t>
            </a:r>
            <a:r>
              <a:rPr lang="en-US" dirty="0" err="1"/>
              <a:t>ekstern</a:t>
            </a:r>
            <a:r>
              <a:rPr lang="en-US" dirty="0"/>
              <a:t>, </a:t>
            </a:r>
            <a:r>
              <a:rPr lang="en-US" dirty="0" err="1"/>
              <a:t>yaitu</a:t>
            </a:r>
            <a:r>
              <a:rPr lang="en-US" dirty="0"/>
              <a:t> data, </a:t>
            </a:r>
            <a:r>
              <a:rPr lang="en-US" dirty="0" err="1"/>
              <a:t>informasi</a:t>
            </a:r>
            <a:r>
              <a:rPr lang="en-US" dirty="0"/>
              <a:t> </a:t>
            </a:r>
            <a:r>
              <a:rPr lang="en-US" dirty="0" err="1"/>
              <a:t>dan</a:t>
            </a:r>
            <a:r>
              <a:rPr lang="en-US" dirty="0"/>
              <a:t> </a:t>
            </a:r>
            <a:r>
              <a:rPr lang="en-US" dirty="0" err="1"/>
              <a:t>pengalaman</a:t>
            </a:r>
            <a:r>
              <a:rPr lang="en-US" dirty="0"/>
              <a:t> yang </a:t>
            </a:r>
            <a:r>
              <a:rPr lang="en-US" dirty="0" err="1"/>
              <a:t>terdapat</a:t>
            </a:r>
            <a:r>
              <a:rPr lang="en-US" dirty="0"/>
              <a:t> </a:t>
            </a:r>
            <a:r>
              <a:rPr lang="en-US" dirty="0" err="1"/>
              <a:t>diluar</a:t>
            </a:r>
            <a:r>
              <a:rPr lang="en-US" dirty="0"/>
              <a:t> </a:t>
            </a:r>
            <a:r>
              <a:rPr lang="en-US" dirty="0" err="1"/>
              <a:t>perusahaan</a:t>
            </a:r>
            <a:r>
              <a:rPr lang="en-US" dirty="0"/>
              <a:t>, </a:t>
            </a:r>
            <a:r>
              <a:rPr lang="en-US" dirty="0" err="1"/>
              <a:t>tetapi</a:t>
            </a:r>
            <a:r>
              <a:rPr lang="en-US" dirty="0"/>
              <a:t> </a:t>
            </a:r>
            <a:r>
              <a:rPr lang="en-US" dirty="0" err="1"/>
              <a:t>dirasakan</a:t>
            </a:r>
            <a:r>
              <a:rPr lang="en-US" dirty="0"/>
              <a:t> </a:t>
            </a:r>
            <a:r>
              <a:rPr lang="en-US" dirty="0" err="1"/>
              <a:t>mempunyai</a:t>
            </a:r>
            <a:r>
              <a:rPr lang="en-US" dirty="0"/>
              <a:t> </a:t>
            </a:r>
            <a:r>
              <a:rPr lang="en-US" dirty="0" err="1"/>
              <a:t>pengaruh</a:t>
            </a:r>
            <a:r>
              <a:rPr lang="en-US" dirty="0"/>
              <a:t> </a:t>
            </a:r>
            <a:r>
              <a:rPr lang="en-US" dirty="0" err="1"/>
              <a:t>terhadap</a:t>
            </a:r>
            <a:r>
              <a:rPr lang="en-US" dirty="0"/>
              <a:t> </a:t>
            </a:r>
            <a:r>
              <a:rPr lang="en-US" dirty="0" err="1"/>
              <a:t>kehidupan</a:t>
            </a:r>
            <a:r>
              <a:rPr lang="en-US" dirty="0"/>
              <a:t> </a:t>
            </a:r>
            <a:r>
              <a:rPr lang="en-US" dirty="0" err="1"/>
              <a:t>perusahaan</a:t>
            </a:r>
            <a:r>
              <a:rPr lang="en-US" dirty="0"/>
              <a:t>, </a:t>
            </a:r>
            <a:r>
              <a:rPr lang="en-US" dirty="0" err="1"/>
              <a:t>antara</a:t>
            </a:r>
            <a:r>
              <a:rPr lang="en-US" dirty="0"/>
              <a:t> lain </a:t>
            </a:r>
            <a:r>
              <a:rPr lang="en-US" dirty="0" err="1"/>
              <a:t>berupa</a:t>
            </a:r>
            <a:r>
              <a:rPr lang="en-US" dirty="0"/>
              <a:t> </a:t>
            </a:r>
            <a:r>
              <a:rPr lang="en-US" dirty="0" err="1"/>
              <a:t>keadaan</a:t>
            </a:r>
            <a:r>
              <a:rPr lang="en-US" dirty="0"/>
              <a:t> </a:t>
            </a:r>
            <a:r>
              <a:rPr lang="en-US" dirty="0" err="1"/>
              <a:t>persaingan</a:t>
            </a:r>
            <a:r>
              <a:rPr lang="en-US" dirty="0"/>
              <a:t>, </a:t>
            </a:r>
            <a:r>
              <a:rPr lang="en-US" dirty="0" err="1"/>
              <a:t>tingkat</a:t>
            </a:r>
            <a:r>
              <a:rPr lang="en-US" dirty="0"/>
              <a:t> </a:t>
            </a:r>
            <a:r>
              <a:rPr lang="en-US" dirty="0" err="1"/>
              <a:t>pertumbuhan</a:t>
            </a:r>
            <a:r>
              <a:rPr lang="en-US" dirty="0"/>
              <a:t> </a:t>
            </a:r>
            <a:r>
              <a:rPr lang="en-US" dirty="0" err="1"/>
              <a:t>penduduk</a:t>
            </a:r>
            <a:r>
              <a:rPr lang="en-US" dirty="0"/>
              <a:t>, </a:t>
            </a:r>
            <a:r>
              <a:rPr lang="en-US" dirty="0" err="1"/>
              <a:t>tingkat</a:t>
            </a:r>
            <a:r>
              <a:rPr lang="en-US" dirty="0"/>
              <a:t> </a:t>
            </a:r>
            <a:r>
              <a:rPr lang="en-US" dirty="0" err="1"/>
              <a:t>penghasilan</a:t>
            </a:r>
            <a:r>
              <a:rPr lang="en-US" dirty="0"/>
              <a:t> </a:t>
            </a:r>
            <a:r>
              <a:rPr lang="en-US" dirty="0" err="1"/>
              <a:t>masyarakat</a:t>
            </a:r>
            <a:r>
              <a:rPr lang="en-US" dirty="0"/>
              <a:t>, </a:t>
            </a:r>
            <a:r>
              <a:rPr lang="en-US" dirty="0" err="1"/>
              <a:t>tingkat</a:t>
            </a:r>
            <a:r>
              <a:rPr lang="en-US" dirty="0"/>
              <a:t> </a:t>
            </a:r>
            <a:r>
              <a:rPr lang="en-US" dirty="0" err="1"/>
              <a:t>pendidikan</a:t>
            </a:r>
            <a:r>
              <a:rPr lang="en-US" dirty="0"/>
              <a:t> </a:t>
            </a:r>
            <a:r>
              <a:rPr lang="en-US" dirty="0" err="1"/>
              <a:t>masyarakat</a:t>
            </a:r>
            <a:r>
              <a:rPr lang="en-US" dirty="0"/>
              <a:t>, </a:t>
            </a:r>
            <a:r>
              <a:rPr lang="en-US" dirty="0" err="1"/>
              <a:t>dan</a:t>
            </a:r>
            <a:r>
              <a:rPr lang="en-US" dirty="0"/>
              <a:t> </a:t>
            </a:r>
            <a:r>
              <a:rPr lang="en-US" dirty="0" err="1"/>
              <a:t>sebagainya</a:t>
            </a:r>
            <a:r>
              <a:rPr lang="en-US" dirty="0"/>
              <a:t>.</a:t>
            </a:r>
          </a:p>
        </p:txBody>
      </p:sp>
      <p:sp>
        <p:nvSpPr>
          <p:cNvPr id="4" name="Down Arrow 3"/>
          <p:cNvSpPr/>
          <p:nvPr/>
        </p:nvSpPr>
        <p:spPr>
          <a:xfrm>
            <a:off x="5512160" y="1854558"/>
            <a:ext cx="425003" cy="2704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8235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183" y="1"/>
            <a:ext cx="3979572" cy="146819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Perbedaan</a:t>
            </a:r>
            <a:r>
              <a:rPr lang="en-US" sz="2800" dirty="0" smtClean="0"/>
              <a:t>  program </a:t>
            </a:r>
            <a:r>
              <a:rPr lang="en-US" sz="2800" dirty="0" err="1" smtClean="0"/>
              <a:t>dan</a:t>
            </a:r>
            <a:r>
              <a:rPr lang="en-US" sz="2800" dirty="0" smtClean="0"/>
              <a:t> </a:t>
            </a:r>
            <a:r>
              <a:rPr lang="en-US" sz="2800" dirty="0" err="1" smtClean="0"/>
              <a:t>anggaran</a:t>
            </a:r>
            <a:endParaRPr lang="en-US" sz="2800" dirty="0"/>
          </a:p>
        </p:txBody>
      </p:sp>
      <p:sp>
        <p:nvSpPr>
          <p:cNvPr id="3" name="Rectangle 2"/>
          <p:cNvSpPr/>
          <p:nvPr/>
        </p:nvSpPr>
        <p:spPr>
          <a:xfrm>
            <a:off x="4700789" y="901521"/>
            <a:ext cx="7186411" cy="43444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2400" dirty="0"/>
              <a:t>1.   Program disusun sebelum penyusunan anggaran. Sedangkan anggaran disusun setelah dan berdasarkan program.</a:t>
            </a:r>
            <a:endParaRPr lang="en-US" sz="2400" dirty="0"/>
          </a:p>
          <a:p>
            <a:r>
              <a:rPr lang="id-ID" sz="2400" dirty="0"/>
              <a:t>2.  Program disusun untuk jangka waktu beberapa tahun, sedangkan anggaran disusun untuk jangka waktu satu tahun.</a:t>
            </a:r>
            <a:endParaRPr lang="en-US" sz="2400" dirty="0"/>
          </a:p>
          <a:p>
            <a:r>
              <a:rPr lang="id-ID" sz="2400" dirty="0"/>
              <a:t>3.  Program biasanya disusun berdasarkan jenis atau keluarga produk yang dihasilkan perusahaan. Sedangkan anggaran umumnya disusun berdasarkan pusat pertanggungjawaban yang ada dalam perusahaan.</a:t>
            </a:r>
            <a:endParaRPr lang="en-US" sz="2400" dirty="0"/>
          </a:p>
        </p:txBody>
      </p:sp>
      <p:sp>
        <p:nvSpPr>
          <p:cNvPr id="4" name="L-Shape 3"/>
          <p:cNvSpPr/>
          <p:nvPr/>
        </p:nvSpPr>
        <p:spPr>
          <a:xfrm>
            <a:off x="1648496" y="2112135"/>
            <a:ext cx="1519707" cy="1506828"/>
          </a:xfrm>
          <a:prstGeom prst="corne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3168203" y="2485623"/>
            <a:ext cx="296214" cy="1519707"/>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8843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0914" y="605307"/>
            <a:ext cx="6671256" cy="10045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t>Pengaruh</a:t>
            </a:r>
            <a:r>
              <a:rPr lang="en-US" b="1" dirty="0"/>
              <a:t> </a:t>
            </a:r>
            <a:r>
              <a:rPr lang="en-US" b="1" dirty="0" err="1"/>
              <a:t>pajak</a:t>
            </a:r>
            <a:r>
              <a:rPr lang="en-US" b="1" dirty="0"/>
              <a:t> </a:t>
            </a:r>
            <a:r>
              <a:rPr lang="en-US" b="1" dirty="0" err="1"/>
              <a:t>penghasilan</a:t>
            </a:r>
            <a:r>
              <a:rPr lang="en-US" b="1" dirty="0"/>
              <a:t> </a:t>
            </a:r>
            <a:r>
              <a:rPr lang="en-US" b="1" dirty="0" err="1"/>
              <a:t>teradap</a:t>
            </a:r>
            <a:r>
              <a:rPr lang="en-US" b="1" dirty="0"/>
              <a:t> </a:t>
            </a:r>
            <a:r>
              <a:rPr lang="en-US" b="1" dirty="0" err="1"/>
              <a:t>pengambilan</a:t>
            </a:r>
            <a:r>
              <a:rPr lang="en-US" b="1" dirty="0"/>
              <a:t> </a:t>
            </a:r>
            <a:r>
              <a:rPr lang="en-US" b="1" dirty="0" err="1"/>
              <a:t>keputusan</a:t>
            </a:r>
            <a:endParaRPr lang="en-US" dirty="0"/>
          </a:p>
          <a:p>
            <a:r>
              <a:rPr lang="en-US" dirty="0"/>
              <a:t>	</a:t>
            </a:r>
          </a:p>
        </p:txBody>
      </p:sp>
      <p:sp>
        <p:nvSpPr>
          <p:cNvPr id="3" name="Rectangle 2"/>
          <p:cNvSpPr/>
          <p:nvPr/>
        </p:nvSpPr>
        <p:spPr>
          <a:xfrm>
            <a:off x="3889419" y="2125014"/>
            <a:ext cx="7856113" cy="22538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Pajak</a:t>
            </a:r>
            <a:r>
              <a:rPr lang="en-US" dirty="0"/>
              <a:t> </a:t>
            </a:r>
            <a:r>
              <a:rPr lang="en-US" dirty="0" err="1"/>
              <a:t>penghasilan</a:t>
            </a:r>
            <a:r>
              <a:rPr lang="en-US" dirty="0"/>
              <a:t> </a:t>
            </a:r>
            <a:r>
              <a:rPr lang="en-US" dirty="0" err="1"/>
              <a:t>merupakan</a:t>
            </a:r>
            <a:r>
              <a:rPr lang="en-US" dirty="0"/>
              <a:t> </a:t>
            </a:r>
            <a:r>
              <a:rPr lang="en-US" dirty="0" err="1"/>
              <a:t>pengeluaran</a:t>
            </a:r>
            <a:r>
              <a:rPr lang="en-US" dirty="0"/>
              <a:t> </a:t>
            </a:r>
            <a:r>
              <a:rPr lang="en-US" dirty="0" err="1"/>
              <a:t>kas</a:t>
            </a:r>
            <a:r>
              <a:rPr lang="en-US" dirty="0"/>
              <a:t> </a:t>
            </a:r>
            <a:r>
              <a:rPr lang="en-US" dirty="0" err="1"/>
              <a:t>besarnya</a:t>
            </a:r>
            <a:r>
              <a:rPr lang="en-US" dirty="0"/>
              <a:t> </a:t>
            </a:r>
            <a:r>
              <a:rPr lang="en-US" dirty="0" err="1"/>
              <a:t>pajak</a:t>
            </a:r>
            <a:r>
              <a:rPr lang="en-US" dirty="0"/>
              <a:t> </a:t>
            </a:r>
            <a:r>
              <a:rPr lang="en-US" dirty="0" err="1"/>
              <a:t>penghasilan</a:t>
            </a:r>
            <a:r>
              <a:rPr lang="en-US" dirty="0"/>
              <a:t> yang </a:t>
            </a:r>
            <a:r>
              <a:rPr lang="en-US" dirty="0" err="1"/>
              <a:t>harus</a:t>
            </a:r>
            <a:r>
              <a:rPr lang="en-US" dirty="0"/>
              <a:t> </a:t>
            </a:r>
            <a:r>
              <a:rPr lang="en-US" dirty="0" err="1"/>
              <a:t>dibayar</a:t>
            </a:r>
            <a:r>
              <a:rPr lang="en-US" dirty="0"/>
              <a:t> </a:t>
            </a:r>
            <a:r>
              <a:rPr lang="en-US" dirty="0" err="1"/>
              <a:t>oleh</a:t>
            </a:r>
            <a:r>
              <a:rPr lang="en-US" dirty="0"/>
              <a:t> </a:t>
            </a:r>
            <a:r>
              <a:rPr lang="en-US" dirty="0" err="1"/>
              <a:t>perusahaan</a:t>
            </a:r>
            <a:r>
              <a:rPr lang="en-US" dirty="0"/>
              <a:t> </a:t>
            </a:r>
            <a:r>
              <a:rPr lang="en-US" dirty="0" err="1"/>
              <a:t>dipengaruhi</a:t>
            </a:r>
            <a:r>
              <a:rPr lang="en-US" dirty="0"/>
              <a:t> </a:t>
            </a:r>
            <a:r>
              <a:rPr lang="en-US" dirty="0" err="1"/>
              <a:t>oleh</a:t>
            </a:r>
            <a:r>
              <a:rPr lang="en-US" dirty="0"/>
              <a:t> </a:t>
            </a:r>
            <a:r>
              <a:rPr lang="en-US" dirty="0" err="1"/>
              <a:t>jumlah</a:t>
            </a:r>
            <a:r>
              <a:rPr lang="en-US" dirty="0"/>
              <a:t> </a:t>
            </a:r>
            <a:r>
              <a:rPr lang="en-US" dirty="0" err="1"/>
              <a:t>dan</a:t>
            </a:r>
            <a:r>
              <a:rPr lang="en-US" dirty="0"/>
              <a:t> </a:t>
            </a:r>
            <a:r>
              <a:rPr lang="en-US" dirty="0" err="1"/>
              <a:t>atau</a:t>
            </a:r>
            <a:r>
              <a:rPr lang="en-US" dirty="0"/>
              <a:t> </a:t>
            </a:r>
            <a:r>
              <a:rPr lang="en-US" dirty="0" err="1"/>
              <a:t>saat</a:t>
            </a:r>
            <a:r>
              <a:rPr lang="en-US" dirty="0"/>
              <a:t> </a:t>
            </a:r>
            <a:r>
              <a:rPr lang="en-US" dirty="0" err="1"/>
              <a:t>arus</a:t>
            </a:r>
            <a:r>
              <a:rPr lang="en-US" dirty="0"/>
              <a:t> </a:t>
            </a:r>
            <a:r>
              <a:rPr lang="en-US" dirty="0" err="1"/>
              <a:t>kas.penghematan</a:t>
            </a:r>
            <a:r>
              <a:rPr lang="en-US" dirty="0"/>
              <a:t> </a:t>
            </a:r>
            <a:r>
              <a:rPr lang="en-US" dirty="0" err="1"/>
              <a:t>kas</a:t>
            </a:r>
            <a:r>
              <a:rPr lang="en-US" dirty="0"/>
              <a:t> yang </a:t>
            </a:r>
            <a:r>
              <a:rPr lang="en-US" dirty="0" err="1"/>
              <a:t>diperoleh</a:t>
            </a:r>
            <a:r>
              <a:rPr lang="en-US" dirty="0"/>
              <a:t> </a:t>
            </a:r>
            <a:r>
              <a:rPr lang="en-US" dirty="0" err="1"/>
              <a:t>didalam</a:t>
            </a:r>
            <a:r>
              <a:rPr lang="en-US" dirty="0"/>
              <a:t> </a:t>
            </a:r>
            <a:r>
              <a:rPr lang="en-US" dirty="0" err="1"/>
              <a:t>usaha</a:t>
            </a:r>
            <a:r>
              <a:rPr lang="en-US" dirty="0"/>
              <a:t> </a:t>
            </a:r>
            <a:r>
              <a:rPr lang="en-US" dirty="0" err="1"/>
              <a:t>akan</a:t>
            </a:r>
            <a:r>
              <a:rPr lang="en-US" dirty="0"/>
              <a:t> </a:t>
            </a:r>
            <a:r>
              <a:rPr lang="en-US" dirty="0" err="1"/>
              <a:t>menyebabkan</a:t>
            </a:r>
            <a:r>
              <a:rPr lang="en-US" dirty="0"/>
              <a:t> </a:t>
            </a:r>
            <a:r>
              <a:rPr lang="en-US" dirty="0" err="1"/>
              <a:t>kenaikan</a:t>
            </a:r>
            <a:r>
              <a:rPr lang="en-US" dirty="0"/>
              <a:t> </a:t>
            </a:r>
            <a:r>
              <a:rPr lang="en-US" dirty="0" err="1"/>
              <a:t>jumlah</a:t>
            </a:r>
            <a:r>
              <a:rPr lang="en-US" dirty="0"/>
              <a:t> </a:t>
            </a:r>
            <a:r>
              <a:rPr lang="en-US" dirty="0" err="1"/>
              <a:t>laba</a:t>
            </a:r>
            <a:r>
              <a:rPr lang="en-US" dirty="0"/>
              <a:t> </a:t>
            </a:r>
            <a:r>
              <a:rPr lang="en-US" dirty="0" err="1"/>
              <a:t>kena</a:t>
            </a:r>
            <a:r>
              <a:rPr lang="en-US" dirty="0"/>
              <a:t> </a:t>
            </a:r>
            <a:r>
              <a:rPr lang="en-US" dirty="0" err="1"/>
              <a:t>pajak</a:t>
            </a:r>
            <a:r>
              <a:rPr lang="en-US" dirty="0"/>
              <a:t> </a:t>
            </a:r>
            <a:r>
              <a:rPr lang="en-US" dirty="0" err="1"/>
              <a:t>dan</a:t>
            </a:r>
            <a:r>
              <a:rPr lang="en-US" dirty="0"/>
              <a:t> </a:t>
            </a:r>
            <a:r>
              <a:rPr lang="en-US" dirty="0" err="1"/>
              <a:t>akibatnya</a:t>
            </a:r>
            <a:r>
              <a:rPr lang="en-US" dirty="0"/>
              <a:t> </a:t>
            </a:r>
            <a:r>
              <a:rPr lang="en-US" dirty="0" err="1"/>
              <a:t>akan</a:t>
            </a:r>
            <a:r>
              <a:rPr lang="en-US" dirty="0"/>
              <a:t> </a:t>
            </a:r>
            <a:r>
              <a:rPr lang="en-US" dirty="0" err="1"/>
              <a:t>menaikkan</a:t>
            </a:r>
            <a:r>
              <a:rPr lang="en-US" dirty="0"/>
              <a:t> </a:t>
            </a:r>
            <a:r>
              <a:rPr lang="en-US" dirty="0" err="1"/>
              <a:t>pengeluaran</a:t>
            </a:r>
            <a:r>
              <a:rPr lang="en-US" dirty="0"/>
              <a:t> </a:t>
            </a:r>
            <a:r>
              <a:rPr lang="en-US" dirty="0" err="1"/>
              <a:t>kas</a:t>
            </a:r>
            <a:r>
              <a:rPr lang="en-US" dirty="0"/>
              <a:t> </a:t>
            </a:r>
            <a:r>
              <a:rPr lang="en-US" dirty="0" err="1"/>
              <a:t>untuk</a:t>
            </a:r>
            <a:r>
              <a:rPr lang="en-US" dirty="0"/>
              <a:t> </a:t>
            </a:r>
            <a:r>
              <a:rPr lang="en-US" dirty="0" err="1"/>
              <a:t>pajak</a:t>
            </a:r>
            <a:r>
              <a:rPr lang="en-US" dirty="0"/>
              <a:t>, </a:t>
            </a:r>
            <a:r>
              <a:rPr lang="en-US" dirty="0" err="1"/>
              <a:t>dilain</a:t>
            </a:r>
            <a:r>
              <a:rPr lang="en-US" dirty="0"/>
              <a:t> </a:t>
            </a:r>
            <a:r>
              <a:rPr lang="en-US" dirty="0" err="1"/>
              <a:t>pihak</a:t>
            </a:r>
            <a:r>
              <a:rPr lang="en-US" dirty="0"/>
              <a:t> </a:t>
            </a:r>
            <a:r>
              <a:rPr lang="en-US" dirty="0" err="1"/>
              <a:t>kenaikan</a:t>
            </a:r>
            <a:r>
              <a:rPr lang="en-US" dirty="0"/>
              <a:t> </a:t>
            </a:r>
            <a:r>
              <a:rPr lang="en-US" dirty="0" err="1"/>
              <a:t>jumlah</a:t>
            </a:r>
            <a:r>
              <a:rPr lang="en-US" dirty="0"/>
              <a:t> </a:t>
            </a:r>
            <a:r>
              <a:rPr lang="en-US" dirty="0" err="1"/>
              <a:t>arus</a:t>
            </a:r>
            <a:r>
              <a:rPr lang="en-US" dirty="0"/>
              <a:t> </a:t>
            </a:r>
            <a:r>
              <a:rPr lang="en-US" dirty="0" err="1"/>
              <a:t>kas</a:t>
            </a:r>
            <a:r>
              <a:rPr lang="en-US" dirty="0"/>
              <a:t> </a:t>
            </a:r>
            <a:r>
              <a:rPr lang="en-US" dirty="0" err="1"/>
              <a:t>keluar</a:t>
            </a:r>
            <a:r>
              <a:rPr lang="en-US" dirty="0"/>
              <a:t> </a:t>
            </a:r>
            <a:r>
              <a:rPr lang="en-US" dirty="0" err="1"/>
              <a:t>didalam</a:t>
            </a:r>
            <a:r>
              <a:rPr lang="en-US" dirty="0"/>
              <a:t> </a:t>
            </a:r>
            <a:r>
              <a:rPr lang="en-US" dirty="0" err="1"/>
              <a:t>usaha</a:t>
            </a:r>
            <a:r>
              <a:rPr lang="en-US" dirty="0"/>
              <a:t> </a:t>
            </a:r>
            <a:r>
              <a:rPr lang="en-US" dirty="0" err="1"/>
              <a:t>akan</a:t>
            </a:r>
            <a:r>
              <a:rPr lang="en-US" dirty="0"/>
              <a:t> </a:t>
            </a:r>
            <a:r>
              <a:rPr lang="en-US" dirty="0" err="1"/>
              <a:t>mempunyai</a:t>
            </a:r>
            <a:r>
              <a:rPr lang="en-US" dirty="0"/>
              <a:t> </a:t>
            </a:r>
            <a:r>
              <a:rPr lang="en-US" dirty="0" err="1"/>
              <a:t>akibat</a:t>
            </a:r>
            <a:r>
              <a:rPr lang="en-US" dirty="0"/>
              <a:t> </a:t>
            </a:r>
            <a:r>
              <a:rPr lang="en-US" dirty="0" err="1"/>
              <a:t>sebaliknya</a:t>
            </a:r>
            <a:r>
              <a:rPr lang="en-US" dirty="0"/>
              <a:t>, </a:t>
            </a:r>
            <a:r>
              <a:rPr lang="en-US" dirty="0" err="1"/>
              <a:t>yaitu</a:t>
            </a:r>
            <a:r>
              <a:rPr lang="en-US" dirty="0"/>
              <a:t> </a:t>
            </a:r>
            <a:r>
              <a:rPr lang="en-US" dirty="0" err="1"/>
              <a:t>penghematan</a:t>
            </a:r>
            <a:r>
              <a:rPr lang="en-US" dirty="0"/>
              <a:t> </a:t>
            </a:r>
            <a:r>
              <a:rPr lang="en-US" dirty="0" err="1"/>
              <a:t>pajak</a:t>
            </a:r>
            <a:r>
              <a:rPr lang="en-US" dirty="0"/>
              <a:t>. </a:t>
            </a:r>
          </a:p>
        </p:txBody>
      </p:sp>
      <p:sp>
        <p:nvSpPr>
          <p:cNvPr id="4" name="Rectangle 3"/>
          <p:cNvSpPr/>
          <p:nvPr/>
        </p:nvSpPr>
        <p:spPr>
          <a:xfrm>
            <a:off x="1120462" y="4765183"/>
            <a:ext cx="7585656" cy="2092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Oleh</a:t>
            </a:r>
            <a:r>
              <a:rPr lang="en-US" dirty="0"/>
              <a:t> </a:t>
            </a:r>
            <a:r>
              <a:rPr lang="en-US" dirty="0" err="1"/>
              <a:t>karena</a:t>
            </a:r>
            <a:r>
              <a:rPr lang="en-US" dirty="0"/>
              <a:t> </a:t>
            </a:r>
            <a:r>
              <a:rPr lang="en-US" dirty="0" err="1"/>
              <a:t>itu</a:t>
            </a:r>
            <a:r>
              <a:rPr lang="en-US" dirty="0"/>
              <a:t> </a:t>
            </a:r>
            <a:r>
              <a:rPr lang="en-US" dirty="0" err="1"/>
              <a:t>pajak</a:t>
            </a:r>
            <a:r>
              <a:rPr lang="en-US" dirty="0"/>
              <a:t> </a:t>
            </a:r>
            <a:r>
              <a:rPr lang="en-US" dirty="0" err="1"/>
              <a:t>penghasilan</a:t>
            </a:r>
            <a:r>
              <a:rPr lang="en-US" dirty="0"/>
              <a:t> </a:t>
            </a:r>
            <a:r>
              <a:rPr lang="en-US" dirty="0" err="1"/>
              <a:t>akan</a:t>
            </a:r>
            <a:r>
              <a:rPr lang="en-US" dirty="0"/>
              <a:t> </a:t>
            </a:r>
            <a:r>
              <a:rPr lang="en-US" dirty="0" err="1"/>
              <a:t>mempunyai</a:t>
            </a:r>
            <a:r>
              <a:rPr lang="en-US" dirty="0"/>
              <a:t> </a:t>
            </a:r>
            <a:r>
              <a:rPr lang="en-US" dirty="0" err="1"/>
              <a:t>pengaruh</a:t>
            </a:r>
            <a:r>
              <a:rPr lang="en-US" dirty="0"/>
              <a:t> yang </a:t>
            </a:r>
            <a:r>
              <a:rPr lang="en-US" dirty="0" err="1"/>
              <a:t>besar</a:t>
            </a:r>
            <a:r>
              <a:rPr lang="en-US" dirty="0"/>
              <a:t> </a:t>
            </a:r>
            <a:r>
              <a:rPr lang="en-US" dirty="0" err="1"/>
              <a:t>dalam</a:t>
            </a:r>
            <a:r>
              <a:rPr lang="en-US" dirty="0"/>
              <a:t> </a:t>
            </a:r>
            <a:r>
              <a:rPr lang="en-US" dirty="0" err="1"/>
              <a:t>pengambilan</a:t>
            </a:r>
            <a:r>
              <a:rPr lang="en-US" dirty="0"/>
              <a:t> </a:t>
            </a:r>
            <a:r>
              <a:rPr lang="en-US" dirty="0" err="1"/>
              <a:t>keputusan</a:t>
            </a:r>
            <a:r>
              <a:rPr lang="en-US" dirty="0"/>
              <a:t> </a:t>
            </a:r>
            <a:r>
              <a:rPr lang="en-US" dirty="0" err="1"/>
              <a:t>bentuk</a:t>
            </a:r>
            <a:r>
              <a:rPr lang="en-US" dirty="0"/>
              <a:t> </a:t>
            </a:r>
            <a:r>
              <a:rPr lang="en-US" dirty="0" err="1"/>
              <a:t>badan</a:t>
            </a:r>
            <a:r>
              <a:rPr lang="en-US" dirty="0"/>
              <a:t> </a:t>
            </a:r>
            <a:r>
              <a:rPr lang="en-US" dirty="0" err="1"/>
              <a:t>usaha</a:t>
            </a:r>
            <a:r>
              <a:rPr lang="en-US" dirty="0"/>
              <a:t>, </a:t>
            </a:r>
            <a:r>
              <a:rPr lang="en-US" dirty="0" err="1"/>
              <a:t>manajemen</a:t>
            </a:r>
            <a:r>
              <a:rPr lang="en-US" dirty="0"/>
              <a:t> </a:t>
            </a:r>
            <a:r>
              <a:rPr lang="en-US" dirty="0" err="1"/>
              <a:t>aktiva</a:t>
            </a:r>
            <a:r>
              <a:rPr lang="en-US" dirty="0"/>
              <a:t> </a:t>
            </a:r>
            <a:r>
              <a:rPr lang="en-US" dirty="0" err="1"/>
              <a:t>tetap</a:t>
            </a:r>
            <a:r>
              <a:rPr lang="en-US" dirty="0"/>
              <a:t>, </a:t>
            </a:r>
            <a:r>
              <a:rPr lang="en-US" dirty="0" err="1"/>
              <a:t>pemilihan</a:t>
            </a:r>
            <a:r>
              <a:rPr lang="en-US" dirty="0"/>
              <a:t> </a:t>
            </a:r>
            <a:r>
              <a:rPr lang="en-US" dirty="0" err="1"/>
              <a:t>metode</a:t>
            </a:r>
            <a:r>
              <a:rPr lang="en-US" dirty="0"/>
              <a:t> </a:t>
            </a:r>
            <a:r>
              <a:rPr lang="en-US" dirty="0" err="1"/>
              <a:t>akuntansi</a:t>
            </a:r>
            <a:r>
              <a:rPr lang="en-US" dirty="0"/>
              <a:t>, </a:t>
            </a:r>
            <a:r>
              <a:rPr lang="en-US" dirty="0" err="1"/>
              <a:t>dan</a:t>
            </a:r>
            <a:r>
              <a:rPr lang="en-US" dirty="0"/>
              <a:t> </a:t>
            </a:r>
            <a:r>
              <a:rPr lang="en-US" dirty="0" err="1"/>
              <a:t>pemilihan</a:t>
            </a:r>
            <a:r>
              <a:rPr lang="en-US" dirty="0"/>
              <a:t> </a:t>
            </a:r>
            <a:r>
              <a:rPr lang="en-US" dirty="0" err="1"/>
              <a:t>pembelanjaan</a:t>
            </a:r>
            <a:r>
              <a:rPr lang="en-US" dirty="0"/>
              <a:t> </a:t>
            </a:r>
            <a:r>
              <a:rPr lang="en-US" dirty="0" err="1"/>
              <a:t>perusahaan</a:t>
            </a:r>
            <a:r>
              <a:rPr lang="en-US" dirty="0"/>
              <a:t>, </a:t>
            </a:r>
            <a:r>
              <a:rPr lang="en-US" dirty="0" err="1"/>
              <a:t>berbagai</a:t>
            </a:r>
            <a:r>
              <a:rPr lang="en-US" dirty="0"/>
              <a:t> </a:t>
            </a:r>
            <a:r>
              <a:rPr lang="en-US" dirty="0" err="1"/>
              <a:t>pengambilan</a:t>
            </a:r>
            <a:r>
              <a:rPr lang="en-US" dirty="0"/>
              <a:t> </a:t>
            </a:r>
            <a:r>
              <a:rPr lang="en-US" dirty="0" err="1"/>
              <a:t>keputusan</a:t>
            </a:r>
            <a:r>
              <a:rPr lang="en-US" dirty="0"/>
              <a:t> </a:t>
            </a:r>
            <a:r>
              <a:rPr lang="en-US" dirty="0" err="1"/>
              <a:t>tersebut</a:t>
            </a:r>
            <a:r>
              <a:rPr lang="en-US" dirty="0"/>
              <a:t> </a:t>
            </a:r>
            <a:r>
              <a:rPr lang="en-US" dirty="0" err="1"/>
              <a:t>akan</a:t>
            </a:r>
            <a:r>
              <a:rPr lang="en-US" dirty="0"/>
              <a:t> </a:t>
            </a:r>
            <a:r>
              <a:rPr lang="en-US" dirty="0" err="1"/>
              <a:t>mempengaruhi</a:t>
            </a:r>
            <a:r>
              <a:rPr lang="en-US" dirty="0"/>
              <a:t> </a:t>
            </a:r>
            <a:r>
              <a:rPr lang="en-US" dirty="0" err="1"/>
              <a:t>arus</a:t>
            </a:r>
            <a:r>
              <a:rPr lang="en-US" dirty="0"/>
              <a:t> </a:t>
            </a:r>
            <a:r>
              <a:rPr lang="en-US" dirty="0" err="1"/>
              <a:t>kas</a:t>
            </a:r>
            <a:r>
              <a:rPr lang="en-US" dirty="0"/>
              <a:t> </a:t>
            </a:r>
            <a:r>
              <a:rPr lang="en-US" dirty="0" err="1"/>
              <a:t>perusahaan</a:t>
            </a:r>
            <a:r>
              <a:rPr lang="en-US" dirty="0"/>
              <a:t>, yang </a:t>
            </a:r>
            <a:r>
              <a:rPr lang="en-US" dirty="0" err="1"/>
              <a:t>akan</a:t>
            </a:r>
            <a:r>
              <a:rPr lang="en-US" dirty="0"/>
              <a:t> </a:t>
            </a:r>
            <a:r>
              <a:rPr lang="en-US" dirty="0" err="1"/>
              <a:t>berakibat</a:t>
            </a:r>
            <a:r>
              <a:rPr lang="en-US" dirty="0"/>
              <a:t> </a:t>
            </a:r>
            <a:r>
              <a:rPr lang="en-US" dirty="0" err="1"/>
              <a:t>terhadap</a:t>
            </a:r>
            <a:r>
              <a:rPr lang="en-US" dirty="0"/>
              <a:t> </a:t>
            </a:r>
            <a:r>
              <a:rPr lang="en-US" dirty="0" err="1"/>
              <a:t>pengeluaran</a:t>
            </a:r>
            <a:r>
              <a:rPr lang="en-US" dirty="0"/>
              <a:t> </a:t>
            </a:r>
            <a:r>
              <a:rPr lang="en-US" dirty="0" err="1"/>
              <a:t>kas</a:t>
            </a:r>
            <a:r>
              <a:rPr lang="en-US" dirty="0"/>
              <a:t> </a:t>
            </a:r>
            <a:r>
              <a:rPr lang="en-US" dirty="0" err="1"/>
              <a:t>perusahaan</a:t>
            </a:r>
            <a:r>
              <a:rPr lang="en-US" dirty="0"/>
              <a:t> </a:t>
            </a:r>
            <a:r>
              <a:rPr lang="en-US" dirty="0" err="1"/>
              <a:t>untuk</a:t>
            </a:r>
            <a:r>
              <a:rPr lang="en-US" dirty="0"/>
              <a:t> </a:t>
            </a:r>
            <a:r>
              <a:rPr lang="en-US" dirty="0" err="1"/>
              <a:t>pembayaran</a:t>
            </a:r>
            <a:r>
              <a:rPr lang="en-US" dirty="0"/>
              <a:t> </a:t>
            </a:r>
            <a:r>
              <a:rPr lang="en-US" dirty="0" err="1"/>
              <a:t>kewajiban</a:t>
            </a:r>
            <a:r>
              <a:rPr lang="en-US" dirty="0"/>
              <a:t> </a:t>
            </a:r>
            <a:r>
              <a:rPr lang="en-US" dirty="0" err="1"/>
              <a:t>pajak</a:t>
            </a:r>
            <a:r>
              <a:rPr lang="en-US" dirty="0"/>
              <a:t> </a:t>
            </a:r>
            <a:r>
              <a:rPr lang="en-US" dirty="0" err="1"/>
              <a:t>penghasilan</a:t>
            </a:r>
            <a:r>
              <a:rPr lang="en-US" dirty="0"/>
              <a:t>.</a:t>
            </a:r>
          </a:p>
        </p:txBody>
      </p:sp>
      <p:sp>
        <p:nvSpPr>
          <p:cNvPr id="5" name="Down Arrow 4"/>
          <p:cNvSpPr/>
          <p:nvPr/>
        </p:nvSpPr>
        <p:spPr>
          <a:xfrm>
            <a:off x="5769735" y="1700011"/>
            <a:ext cx="386366" cy="334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a:off x="5872765" y="4520485"/>
            <a:ext cx="334851" cy="1545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8573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08361" y="373487"/>
            <a:ext cx="3696236" cy="631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t>Perencanaan Jangka Pendek</a:t>
            </a:r>
            <a:endParaRPr lang="en-US"/>
          </a:p>
        </p:txBody>
      </p:sp>
      <p:sp>
        <p:nvSpPr>
          <p:cNvPr id="3" name="Rectangle 2"/>
          <p:cNvSpPr/>
          <p:nvPr/>
        </p:nvSpPr>
        <p:spPr>
          <a:xfrm>
            <a:off x="502276" y="1287887"/>
            <a:ext cx="4043966" cy="3490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proses penyusunan anggaran manajemen selalu dihadapkan pada alternative pilihan tindakan yang harus dipertimbangkan dampak terhadap perusahaan, jika harga produk diturunkan kemungkinan yang terjadi volume penjualan akan naik pula, untuk dapat memilih alternative tersebut manajemen memerlukan informasi dampak perubahan harga jual tersebut</a:t>
            </a:r>
          </a:p>
        </p:txBody>
      </p:sp>
      <p:sp>
        <p:nvSpPr>
          <p:cNvPr id="4" name="Right Arrow 3"/>
          <p:cNvSpPr/>
          <p:nvPr/>
        </p:nvSpPr>
        <p:spPr>
          <a:xfrm>
            <a:off x="5396250" y="1455313"/>
            <a:ext cx="1107584" cy="2446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302321" y="1287887"/>
            <a:ext cx="4889679" cy="3631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Dalam proses penyusunan jangka pendek  laporan rugi laba disusun dengan metode variabel costing  sangat membantu ,manajemen puncak dalam mempertimbangkan berbagai usulan  yang diajukan manajemen menegah  Karena jangka pendek umumnya menyangkut atau mengakibatkan penambah atau pengurangan volume kegiatan, maka informasi biaya yang dipisahkan menurut perilakunya dalam hubungannya dengan perubahan nilai </a:t>
            </a:r>
          </a:p>
        </p:txBody>
      </p:sp>
    </p:spTree>
    <p:extLst>
      <p:ext uri="{BB962C8B-B14F-4D97-AF65-F5344CB8AC3E}">
        <p14:creationId xmlns:p14="http://schemas.microsoft.com/office/powerpoint/2010/main" val="464451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9396" y="2073499"/>
            <a:ext cx="9659155" cy="4340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dirty="0" smtClean="0"/>
              <a:t>1.Impas </a:t>
            </a:r>
            <a:endParaRPr lang="en-US" dirty="0"/>
          </a:p>
          <a:p>
            <a:r>
              <a:rPr lang="en-US" dirty="0" err="1"/>
              <a:t>Merupakan</a:t>
            </a:r>
            <a:r>
              <a:rPr lang="en-US" dirty="0"/>
              <a:t> </a:t>
            </a:r>
            <a:r>
              <a:rPr lang="en-US" dirty="0" err="1"/>
              <a:t>informasi</a:t>
            </a:r>
            <a:r>
              <a:rPr lang="en-US" dirty="0"/>
              <a:t> yang </a:t>
            </a:r>
            <a:r>
              <a:rPr lang="en-US" dirty="0" err="1"/>
              <a:t>digunakan</a:t>
            </a:r>
            <a:r>
              <a:rPr lang="en-US" dirty="0"/>
              <a:t> </a:t>
            </a:r>
            <a:r>
              <a:rPr lang="en-US" dirty="0" err="1"/>
              <a:t>manajemen</a:t>
            </a:r>
            <a:r>
              <a:rPr lang="en-US" dirty="0"/>
              <a:t> </a:t>
            </a:r>
            <a:r>
              <a:rPr lang="en-US" dirty="0" err="1"/>
              <a:t>untuk</a:t>
            </a:r>
            <a:r>
              <a:rPr lang="en-US" dirty="0"/>
              <a:t> </a:t>
            </a:r>
            <a:r>
              <a:rPr lang="en-US" dirty="0" err="1"/>
              <a:t>memperoleh</a:t>
            </a:r>
            <a:r>
              <a:rPr lang="en-US" dirty="0"/>
              <a:t> </a:t>
            </a:r>
            <a:r>
              <a:rPr lang="en-US" dirty="0" err="1"/>
              <a:t>gambaran</a:t>
            </a:r>
            <a:r>
              <a:rPr lang="en-US" dirty="0"/>
              <a:t> </a:t>
            </a:r>
            <a:r>
              <a:rPr lang="en-US" dirty="0" err="1"/>
              <a:t>batas</a:t>
            </a:r>
            <a:r>
              <a:rPr lang="en-US" dirty="0"/>
              <a:t> </a:t>
            </a:r>
            <a:r>
              <a:rPr lang="en-US" dirty="0" err="1"/>
              <a:t>bawah</a:t>
            </a:r>
            <a:r>
              <a:rPr lang="en-US" dirty="0"/>
              <a:t> </a:t>
            </a:r>
            <a:r>
              <a:rPr lang="en-US" dirty="0" err="1"/>
              <a:t>pendapatan</a:t>
            </a:r>
            <a:r>
              <a:rPr lang="en-US" dirty="0"/>
              <a:t> yang </a:t>
            </a:r>
            <a:r>
              <a:rPr lang="en-US" dirty="0" err="1"/>
              <a:t>harus</a:t>
            </a:r>
            <a:r>
              <a:rPr lang="en-US" dirty="0"/>
              <a:t> </a:t>
            </a:r>
            <a:r>
              <a:rPr lang="en-US" dirty="0" err="1"/>
              <a:t>dicapai</a:t>
            </a:r>
            <a:r>
              <a:rPr lang="en-US" dirty="0"/>
              <a:t> agar </a:t>
            </a:r>
            <a:r>
              <a:rPr lang="en-US" dirty="0" err="1"/>
              <a:t>dalam</a:t>
            </a:r>
            <a:r>
              <a:rPr lang="en-US" dirty="0"/>
              <a:t> </a:t>
            </a:r>
            <a:r>
              <a:rPr lang="en-US" dirty="0" err="1"/>
              <a:t>tahun</a:t>
            </a:r>
            <a:r>
              <a:rPr lang="en-US" dirty="0"/>
              <a:t> </a:t>
            </a:r>
            <a:r>
              <a:rPr lang="en-US" dirty="0" err="1"/>
              <a:t>anggaran</a:t>
            </a:r>
            <a:r>
              <a:rPr lang="en-US" dirty="0"/>
              <a:t> </a:t>
            </a:r>
            <a:r>
              <a:rPr lang="en-US" dirty="0" err="1"/>
              <a:t>perusahaan</a:t>
            </a:r>
            <a:r>
              <a:rPr lang="en-US" dirty="0"/>
              <a:t> </a:t>
            </a:r>
            <a:r>
              <a:rPr lang="en-US" dirty="0" err="1"/>
              <a:t>tidak</a:t>
            </a:r>
            <a:r>
              <a:rPr lang="en-US" dirty="0"/>
              <a:t> </a:t>
            </a:r>
            <a:r>
              <a:rPr lang="en-US" dirty="0" err="1"/>
              <a:t>mengalami</a:t>
            </a:r>
            <a:r>
              <a:rPr lang="en-US" dirty="0"/>
              <a:t> </a:t>
            </a:r>
            <a:r>
              <a:rPr lang="en-US" dirty="0" err="1"/>
              <a:t>kerugian</a:t>
            </a:r>
            <a:r>
              <a:rPr lang="en-US" dirty="0"/>
              <a:t>. </a:t>
            </a:r>
          </a:p>
          <a:p>
            <a:pPr lvl="0"/>
            <a:r>
              <a:rPr lang="en-US" dirty="0" smtClean="0"/>
              <a:t>2.Margin </a:t>
            </a:r>
            <a:r>
              <a:rPr lang="en-US" dirty="0"/>
              <a:t>of safety</a:t>
            </a:r>
          </a:p>
          <a:p>
            <a:r>
              <a:rPr lang="en-US" dirty="0" err="1"/>
              <a:t>Merupakan</a:t>
            </a:r>
            <a:r>
              <a:rPr lang="en-US" dirty="0"/>
              <a:t> </a:t>
            </a:r>
            <a:r>
              <a:rPr lang="en-US" dirty="0" err="1"/>
              <a:t>informasi</a:t>
            </a:r>
            <a:r>
              <a:rPr lang="en-US" dirty="0"/>
              <a:t> yang </a:t>
            </a:r>
            <a:r>
              <a:rPr lang="en-US" dirty="0" err="1"/>
              <a:t>digunakan</a:t>
            </a:r>
            <a:r>
              <a:rPr lang="en-US" dirty="0"/>
              <a:t> </a:t>
            </a:r>
            <a:r>
              <a:rPr lang="en-US" dirty="0" err="1"/>
              <a:t>manajemen</a:t>
            </a:r>
            <a:r>
              <a:rPr lang="en-US" dirty="0"/>
              <a:t> </a:t>
            </a:r>
            <a:r>
              <a:rPr lang="en-US" dirty="0" err="1"/>
              <a:t>tentang</a:t>
            </a:r>
            <a:r>
              <a:rPr lang="en-US" dirty="0"/>
              <a:t> </a:t>
            </a:r>
            <a:r>
              <a:rPr lang="en-US" dirty="0" err="1"/>
              <a:t>berapa</a:t>
            </a:r>
            <a:r>
              <a:rPr lang="en-US" dirty="0"/>
              <a:t> </a:t>
            </a:r>
            <a:r>
              <a:rPr lang="en-US" dirty="0" err="1"/>
              <a:t>besar</a:t>
            </a:r>
            <a:r>
              <a:rPr lang="en-US" dirty="0"/>
              <a:t> volume </a:t>
            </a:r>
            <a:r>
              <a:rPr lang="en-US" dirty="0" err="1"/>
              <a:t>penjualan</a:t>
            </a:r>
            <a:r>
              <a:rPr lang="en-US" dirty="0"/>
              <a:t> yang </a:t>
            </a:r>
            <a:r>
              <a:rPr lang="en-US" dirty="0" err="1"/>
              <a:t>dianggarakan</a:t>
            </a:r>
            <a:r>
              <a:rPr lang="en-US" dirty="0"/>
              <a:t> </a:t>
            </a:r>
            <a:r>
              <a:rPr lang="en-US" dirty="0" err="1"/>
              <a:t>atau</a:t>
            </a:r>
            <a:r>
              <a:rPr lang="en-US" dirty="0"/>
              <a:t> </a:t>
            </a:r>
            <a:r>
              <a:rPr lang="en-US" dirty="0" err="1"/>
              <a:t>hasil</a:t>
            </a:r>
            <a:r>
              <a:rPr lang="en-US" dirty="0"/>
              <a:t> </a:t>
            </a:r>
            <a:r>
              <a:rPr lang="en-US" dirty="0" err="1"/>
              <a:t>penjualan</a:t>
            </a:r>
            <a:r>
              <a:rPr lang="en-US" dirty="0"/>
              <a:t> </a:t>
            </a:r>
            <a:r>
              <a:rPr lang="en-US" dirty="0" err="1"/>
              <a:t>tertentu</a:t>
            </a:r>
            <a:r>
              <a:rPr lang="en-US" dirty="0"/>
              <a:t> </a:t>
            </a:r>
            <a:r>
              <a:rPr lang="en-US" dirty="0" err="1"/>
              <a:t>boleh</a:t>
            </a:r>
            <a:r>
              <a:rPr lang="en-US" dirty="0"/>
              <a:t> </a:t>
            </a:r>
            <a:r>
              <a:rPr lang="en-US" dirty="0" err="1"/>
              <a:t>turun</a:t>
            </a:r>
            <a:r>
              <a:rPr lang="en-US" dirty="0"/>
              <a:t> agar </a:t>
            </a:r>
            <a:r>
              <a:rPr lang="en-US" dirty="0" err="1"/>
              <a:t>perusahaan</a:t>
            </a:r>
            <a:r>
              <a:rPr lang="en-US" dirty="0"/>
              <a:t> </a:t>
            </a:r>
            <a:r>
              <a:rPr lang="en-US" dirty="0" err="1"/>
              <a:t>tidak</a:t>
            </a:r>
            <a:r>
              <a:rPr lang="en-US" dirty="0"/>
              <a:t> </a:t>
            </a:r>
            <a:r>
              <a:rPr lang="en-US" dirty="0" err="1"/>
              <a:t>menderita</a:t>
            </a:r>
            <a:r>
              <a:rPr lang="en-US" dirty="0"/>
              <a:t> </a:t>
            </a:r>
            <a:r>
              <a:rPr lang="en-US" dirty="0" err="1"/>
              <a:t>kerugian</a:t>
            </a:r>
            <a:r>
              <a:rPr lang="en-US" dirty="0"/>
              <a:t> </a:t>
            </a:r>
            <a:r>
              <a:rPr lang="en-US" dirty="0" err="1"/>
              <a:t>angka</a:t>
            </a:r>
            <a:r>
              <a:rPr lang="en-US" dirty="0"/>
              <a:t> margin </a:t>
            </a:r>
            <a:r>
              <a:rPr lang="en-US" dirty="0" err="1"/>
              <a:t>tersebutmemberikan</a:t>
            </a:r>
            <a:r>
              <a:rPr lang="en-US" dirty="0"/>
              <a:t> </a:t>
            </a:r>
            <a:r>
              <a:rPr lang="en-US" dirty="0" err="1"/>
              <a:t>petunjuk</a:t>
            </a:r>
            <a:r>
              <a:rPr lang="en-US" dirty="0"/>
              <a:t> </a:t>
            </a:r>
            <a:r>
              <a:rPr lang="en-US" dirty="0" err="1"/>
              <a:t>mengenai</a:t>
            </a:r>
            <a:r>
              <a:rPr lang="en-US" dirty="0"/>
              <a:t> </a:t>
            </a:r>
            <a:r>
              <a:rPr lang="en-US" dirty="0" err="1"/>
              <a:t>jumlah</a:t>
            </a:r>
            <a:r>
              <a:rPr lang="en-US" dirty="0"/>
              <a:t> </a:t>
            </a:r>
            <a:r>
              <a:rPr lang="en-US" dirty="0" err="1"/>
              <a:t>maksimun</a:t>
            </a:r>
            <a:r>
              <a:rPr lang="en-US" dirty="0"/>
              <a:t> </a:t>
            </a:r>
            <a:r>
              <a:rPr lang="en-US" dirty="0" err="1"/>
              <a:t>penurunan</a:t>
            </a:r>
            <a:r>
              <a:rPr lang="en-US" dirty="0"/>
              <a:t> volume </a:t>
            </a:r>
            <a:r>
              <a:rPr lang="en-US" dirty="0" err="1"/>
              <a:t>penjualan</a:t>
            </a:r>
            <a:r>
              <a:rPr lang="en-US" dirty="0"/>
              <a:t> yang </a:t>
            </a:r>
            <a:r>
              <a:rPr lang="en-US" dirty="0" err="1"/>
              <a:t>direncanakan</a:t>
            </a:r>
            <a:r>
              <a:rPr lang="en-US" dirty="0"/>
              <a:t> </a:t>
            </a:r>
            <a:r>
              <a:rPr lang="en-US" dirty="0" err="1"/>
              <a:t>atau</a:t>
            </a:r>
            <a:r>
              <a:rPr lang="en-US" dirty="0"/>
              <a:t> </a:t>
            </a:r>
            <a:r>
              <a:rPr lang="en-US" dirty="0" err="1"/>
              <a:t>dianggarkan</a:t>
            </a:r>
            <a:r>
              <a:rPr lang="en-US" dirty="0"/>
              <a:t> </a:t>
            </a:r>
            <a:r>
              <a:rPr lang="en-US" dirty="0" err="1"/>
              <a:t>sekaligus</a:t>
            </a:r>
            <a:r>
              <a:rPr lang="en-US" dirty="0"/>
              <a:t> </a:t>
            </a:r>
            <a:r>
              <a:rPr lang="en-US" dirty="0" err="1"/>
              <a:t>tidak</a:t>
            </a:r>
            <a:r>
              <a:rPr lang="en-US" dirty="0"/>
              <a:t> </a:t>
            </a:r>
            <a:r>
              <a:rPr lang="en-US" dirty="0" err="1"/>
              <a:t>mengakibatkan</a:t>
            </a:r>
            <a:r>
              <a:rPr lang="en-US" dirty="0"/>
              <a:t> </a:t>
            </a:r>
            <a:r>
              <a:rPr lang="en-US" dirty="0" err="1"/>
              <a:t>kerugian</a:t>
            </a:r>
            <a:r>
              <a:rPr lang="en-US" dirty="0"/>
              <a:t>.</a:t>
            </a:r>
          </a:p>
        </p:txBody>
      </p:sp>
      <p:sp>
        <p:nvSpPr>
          <p:cNvPr id="3" name="Rectangle 2"/>
          <p:cNvSpPr/>
          <p:nvPr/>
        </p:nvSpPr>
        <p:spPr>
          <a:xfrm>
            <a:off x="643944" y="721217"/>
            <a:ext cx="4855335" cy="4893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Parameter </a:t>
            </a:r>
            <a:r>
              <a:rPr lang="en-US" dirty="0" err="1" smtClean="0"/>
              <a:t>pengambilan</a:t>
            </a:r>
            <a:r>
              <a:rPr lang="en-US" dirty="0" smtClean="0"/>
              <a:t> </a:t>
            </a:r>
            <a:r>
              <a:rPr lang="en-US" dirty="0" err="1" smtClean="0"/>
              <a:t>keputusan</a:t>
            </a:r>
            <a:endParaRPr lang="en-US" dirty="0"/>
          </a:p>
        </p:txBody>
      </p:sp>
      <p:sp>
        <p:nvSpPr>
          <p:cNvPr id="4" name="Right Arrow 3"/>
          <p:cNvSpPr/>
          <p:nvPr/>
        </p:nvSpPr>
        <p:spPr>
          <a:xfrm>
            <a:off x="10650828" y="3490175"/>
            <a:ext cx="1107583" cy="6697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318519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92</TotalTime>
  <Words>652</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Century Gothic</vt:lpstr>
      <vt:lpstr>Wingdings 3</vt:lpstr>
      <vt:lpstr>Slice</vt:lpstr>
      <vt:lpstr>Pertemuan ke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Pertemuan ke 4</dc:title>
  <dc:creator>Windows 8.1</dc:creator>
  <cp:lastModifiedBy>Windows 8.1</cp:lastModifiedBy>
  <cp:revision>12</cp:revision>
  <dcterms:created xsi:type="dcterms:W3CDTF">2019-10-22T00:37:40Z</dcterms:created>
  <dcterms:modified xsi:type="dcterms:W3CDTF">2019-10-22T07:19:41Z</dcterms:modified>
</cp:coreProperties>
</file>