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8" r:id="rId11"/>
    <p:sldId id="264" r:id="rId12"/>
    <p:sldId id="265" r:id="rId13"/>
    <p:sldId id="269" r:id="rId14"/>
    <p:sldId id="270" r:id="rId15"/>
    <p:sldId id="266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649" y="631065"/>
            <a:ext cx="3040670" cy="43788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Pertemuan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kedua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608" y="2627290"/>
            <a:ext cx="2962141" cy="1275009"/>
          </a:xfrm>
        </p:spPr>
        <p:txBody>
          <a:bodyPr>
            <a:noAutofit/>
          </a:bodyPr>
          <a:lstStyle/>
          <a:p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4" name="Wave 3"/>
          <p:cNvSpPr/>
          <p:nvPr/>
        </p:nvSpPr>
        <p:spPr>
          <a:xfrm>
            <a:off x="5241700" y="1680694"/>
            <a:ext cx="3734875" cy="837127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FF00"/>
                  </a:solidFill>
                </a:ln>
              </a:rPr>
              <a:t>FULL COSTING</a:t>
            </a:r>
            <a:endParaRPr lang="en-US" dirty="0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244700" y="2021984"/>
            <a:ext cx="3078049" cy="211213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HARGA POKOK PESANAN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812146" y="2962141"/>
            <a:ext cx="734096" cy="708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Wave 6"/>
          <p:cNvSpPr/>
          <p:nvPr/>
        </p:nvSpPr>
        <p:spPr>
          <a:xfrm>
            <a:off x="5241700" y="2897746"/>
            <a:ext cx="3876542" cy="734096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VARIABEL COSTING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Wave 7"/>
          <p:cNvSpPr/>
          <p:nvPr/>
        </p:nvSpPr>
        <p:spPr>
          <a:xfrm>
            <a:off x="5241700" y="3998890"/>
            <a:ext cx="3979573" cy="850006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FF00"/>
                  </a:solidFill>
                </a:ln>
              </a:rPr>
              <a:t>AKTIVITY BASED COSTING</a:t>
            </a:r>
            <a:endParaRPr lang="en-US" dirty="0">
              <a:ln>
                <a:solidFill>
                  <a:srgbClr val="FFFF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858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699" y="193183"/>
            <a:ext cx="2240924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Variabel</a:t>
            </a:r>
            <a:r>
              <a:rPr lang="en-US" dirty="0" smtClean="0"/>
              <a:t> costing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4699" y="656823"/>
            <a:ext cx="6851560" cy="280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Harga</a:t>
            </a:r>
            <a:r>
              <a:rPr lang="en-US" sz="1600" dirty="0" smtClean="0"/>
              <a:t> </a:t>
            </a:r>
            <a:r>
              <a:rPr lang="en-US" sz="1600" dirty="0" err="1"/>
              <a:t>Pokok</a:t>
            </a:r>
            <a:r>
              <a:rPr lang="en-US" sz="1600" dirty="0"/>
              <a:t> </a:t>
            </a:r>
            <a:r>
              <a:rPr lang="en-US" sz="1600" dirty="0" err="1"/>
              <a:t>Produksi</a:t>
            </a:r>
            <a:r>
              <a:rPr lang="en-US" sz="1600" dirty="0"/>
              <a:t> : </a:t>
            </a:r>
          </a:p>
          <a:p>
            <a:r>
              <a:rPr lang="en-US" dirty="0"/>
              <a:t> </a:t>
            </a:r>
          </a:p>
          <a:p>
            <a:r>
              <a:rPr lang="en-US" sz="1600" dirty="0" err="1"/>
              <a:t>Biaya</a:t>
            </a:r>
            <a:r>
              <a:rPr lang="en-US" sz="1600" dirty="0"/>
              <a:t>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baku</a:t>
            </a:r>
            <a:r>
              <a:rPr lang="en-US" sz="1600" dirty="0"/>
              <a:t>                                                                       </a:t>
            </a:r>
            <a:r>
              <a:rPr lang="en-US" sz="1600" dirty="0" err="1"/>
              <a:t>Rp</a:t>
            </a:r>
            <a:r>
              <a:rPr lang="en-US" sz="1600" dirty="0"/>
              <a:t>.  </a:t>
            </a:r>
            <a:r>
              <a:rPr lang="en-US" sz="1600" dirty="0" err="1"/>
              <a:t>xxx.xxx</a:t>
            </a:r>
            <a:endParaRPr lang="en-US" sz="1600" dirty="0"/>
          </a:p>
          <a:p>
            <a:r>
              <a:rPr lang="en-US" sz="1600" dirty="0" err="1"/>
              <a:t>Biaya</a:t>
            </a:r>
            <a:r>
              <a:rPr lang="en-US" sz="1600" dirty="0"/>
              <a:t> </a:t>
            </a:r>
            <a:r>
              <a:rPr lang="en-US" sz="1600" dirty="0" err="1"/>
              <a:t>tenaga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                                           </a:t>
            </a:r>
            <a:r>
              <a:rPr lang="en-US" sz="1600" dirty="0" err="1"/>
              <a:t>Rp</a:t>
            </a:r>
            <a:r>
              <a:rPr lang="en-US" sz="1600" dirty="0"/>
              <a:t>.  </a:t>
            </a:r>
            <a:r>
              <a:rPr lang="en-US" sz="1600" dirty="0" err="1"/>
              <a:t>xxx.xxx</a:t>
            </a:r>
            <a:endParaRPr lang="en-US" sz="1600" dirty="0"/>
          </a:p>
          <a:p>
            <a:r>
              <a:rPr lang="en-US" sz="1600" dirty="0" err="1"/>
              <a:t>Biaya</a:t>
            </a:r>
            <a:r>
              <a:rPr lang="en-US" sz="1600" dirty="0"/>
              <a:t> overhead </a:t>
            </a:r>
            <a:r>
              <a:rPr lang="en-US" sz="1600" dirty="0" err="1"/>
              <a:t>pabrik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                                     </a:t>
            </a:r>
            <a:r>
              <a:rPr lang="en-US" sz="1600" u="sng" dirty="0" err="1"/>
              <a:t>Rp</a:t>
            </a:r>
            <a:r>
              <a:rPr lang="en-US" sz="1600" u="sng" dirty="0"/>
              <a:t>.  </a:t>
            </a:r>
            <a:r>
              <a:rPr lang="en-US" sz="1600" u="sng" dirty="0" err="1"/>
              <a:t>xxx.xxx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Pokok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                                                  </a:t>
            </a:r>
            <a:r>
              <a:rPr lang="en-US" sz="1600" dirty="0" smtClean="0"/>
              <a:t>     </a:t>
            </a:r>
            <a:r>
              <a:rPr lang="en-US" sz="1600" dirty="0"/>
              <a:t>  </a:t>
            </a:r>
            <a:r>
              <a:rPr lang="en-US" sz="1600" u="sng" dirty="0" err="1"/>
              <a:t>Rp</a:t>
            </a:r>
            <a:r>
              <a:rPr lang="en-US" sz="1600" u="sng" dirty="0"/>
              <a:t>.  </a:t>
            </a:r>
            <a:r>
              <a:rPr lang="en-US" sz="1600" u="sng" dirty="0" err="1"/>
              <a:t>xxx.xxx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065172" y="3721994"/>
            <a:ext cx="8950817" cy="2936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diperlakukan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period costs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- 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kaitannya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dijual</a:t>
            </a:r>
            <a:r>
              <a:rPr lang="en-US" dirty="0"/>
              <a:t>, BOP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melekat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-</a:t>
            </a:r>
            <a:r>
              <a:rPr lang="en-US" dirty="0" err="1" smtClean="0"/>
              <a:t>Penundaan</a:t>
            </a:r>
            <a:r>
              <a:rPr lang="en-US" dirty="0" smtClean="0"/>
              <a:t> </a:t>
            </a:r>
            <a:r>
              <a:rPr lang="en-US" dirty="0" err="1"/>
              <a:t>pembebanan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penundaan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dihindari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.</a:t>
            </a:r>
          </a:p>
        </p:txBody>
      </p:sp>
      <p:sp>
        <p:nvSpPr>
          <p:cNvPr id="7" name="L-Shape 6"/>
          <p:cNvSpPr/>
          <p:nvPr/>
        </p:nvSpPr>
        <p:spPr>
          <a:xfrm>
            <a:off x="1056068" y="3786389"/>
            <a:ext cx="759853" cy="1339403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815921" y="4533363"/>
            <a:ext cx="218940" cy="824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7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062" y="656822"/>
            <a:ext cx="4018208" cy="1365161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Costing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80149" y="4109265"/>
            <a:ext cx="6705600" cy="2277749"/>
          </a:xfrm>
          <a:solidFill>
            <a:srgbClr val="92D050"/>
          </a:solidFill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Pemisahan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Biaya-biaya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variabel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tetap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sebenarnya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sulit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dilaksanakan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jarang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sekali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benar-benar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tetap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n-US" dirty="0" err="1">
                <a:solidFill>
                  <a:schemeClr val="bg1"/>
                </a:solidFill>
              </a:rPr>
              <a:t>Metode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variabel</a:t>
            </a:r>
            <a:r>
              <a:rPr lang="en-US" dirty="0">
                <a:solidFill>
                  <a:schemeClr val="bg1"/>
                </a:solidFill>
              </a:rPr>
              <a:t> costing </a:t>
            </a:r>
            <a:r>
              <a:rPr lang="en-US" dirty="0" err="1">
                <a:solidFill>
                  <a:schemeClr val="bg1"/>
                </a:solidFill>
              </a:rPr>
              <a:t>dianggap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sesuai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prinsip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akuntansi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sesuai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variabel</a:t>
            </a:r>
            <a:r>
              <a:rPr lang="en-US" dirty="0">
                <a:solidFill>
                  <a:schemeClr val="bg1"/>
                </a:solidFill>
              </a:rPr>
              <a:t> costing, </a:t>
            </a:r>
            <a:r>
              <a:rPr lang="en-US" dirty="0" err="1">
                <a:solidFill>
                  <a:schemeClr val="bg1"/>
                </a:solidFill>
              </a:rPr>
              <a:t>naik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turunnya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dihubungkan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perubahan-perubahan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penjualannnya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06062" y="4636394"/>
            <a:ext cx="4594538" cy="1223493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KELEMAHAN VARIABEL COSTING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4971245" y="5074276"/>
            <a:ext cx="218941" cy="37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559121" y="1043187"/>
            <a:ext cx="241479" cy="296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80149" y="450761"/>
            <a:ext cx="6172200" cy="1738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,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memusatkan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ini.Variable</a:t>
            </a:r>
            <a:r>
              <a:rPr lang="en-US" dirty="0"/>
              <a:t> costing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723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32739" y="197703"/>
            <a:ext cx="6621886" cy="909880"/>
          </a:xfrm>
          <a:solidFill>
            <a:srgbClr val="00B050"/>
          </a:solidFill>
        </p:spPr>
        <p:txBody>
          <a:bodyPr/>
          <a:lstStyle/>
          <a:p>
            <a:r>
              <a:rPr lang="en-US" dirty="0" err="1" smtClean="0"/>
              <a:t>Aktivity</a:t>
            </a:r>
            <a:r>
              <a:rPr lang="en-US" dirty="0" smtClean="0"/>
              <a:t> based costing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0152" y="1249251"/>
            <a:ext cx="8577330" cy="2202287"/>
          </a:xfrm>
          <a:solidFill>
            <a:srgbClr val="FFFF00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</a:rPr>
              <a:t>metode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penentuan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biaya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produk</a:t>
            </a:r>
            <a:r>
              <a:rPr lang="en-US" sz="2800" dirty="0">
                <a:solidFill>
                  <a:schemeClr val="bg1"/>
                </a:solidFill>
              </a:rPr>
              <a:t> y</a:t>
            </a:r>
            <a:r>
              <a:rPr lang="id-ID" sz="2800" dirty="0">
                <a:solidFill>
                  <a:schemeClr val="bg1"/>
                </a:solidFill>
              </a:rPr>
              <a:t>ang pembebanan biaya overhead berdasarkan pada aktivitas yang dilakukan dalam kaitannya dengan proses produksi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42445" y="3979572"/>
            <a:ext cx="8912180" cy="179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Metode</a:t>
            </a:r>
            <a:r>
              <a:rPr lang="en-US" dirty="0"/>
              <a:t> ABC (Activity Based Costing)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lain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pembiayaan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overhead.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mengalokasikan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mengandalkan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,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unit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 smtClean="0"/>
              <a:t>saja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50762"/>
            <a:ext cx="8610600" cy="54091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ABC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020316"/>
              </p:ext>
            </p:extLst>
          </p:nvPr>
        </p:nvGraphicFramePr>
        <p:xfrm>
          <a:off x="656822" y="1223493"/>
          <a:ext cx="10650828" cy="4610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8918"/>
                <a:gridCol w="4954780"/>
                <a:gridCol w="4867130"/>
              </a:tblGrid>
              <a:tr h="3482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0" marR="572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Tradisional (Job Order Costing)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0" marR="572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ABC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0" marR="57250" marT="0" marB="0"/>
                </a:tc>
              </a:tr>
              <a:tr h="10656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0" marR="57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Semua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produk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dibebani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biaya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produksi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meskipun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produk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tertentu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tidak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mengkonsumsi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biaya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produksi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tersebut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0" marR="5725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Tarif BOP ditentukan didepan berdasarkan biaya yang dianggarkan atau tingkatan aktivitas yang diharapkan.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0" marR="57250" marT="0" marB="0">
                    <a:solidFill>
                      <a:srgbClr val="FFFF00"/>
                    </a:solidFill>
                  </a:tcPr>
                </a:tc>
              </a:tr>
              <a:tr h="31968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0" marR="57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Biaya</a:t>
                      </a:r>
                      <a:r>
                        <a:rPr lang="en-US" sz="1600" dirty="0">
                          <a:effectLst/>
                        </a:rPr>
                        <a:t> non </a:t>
                      </a:r>
                      <a:r>
                        <a:rPr lang="en-US" sz="1600" dirty="0" err="1">
                          <a:effectLst/>
                        </a:rPr>
                        <a:t>produksi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seperti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biaya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administrasi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pemasaran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tidak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dibebankan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ke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produk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tertentu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meskipun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biaya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tersebut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muncul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karena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memproduksi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produk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tertentu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tersebut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0" marR="5725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Beberapa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biaya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produksi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dikeluarkan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atau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tidak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dimasukkan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sebagai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biaya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produksi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barang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tertentu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jika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biaya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produksi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tersebut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muncul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bukan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karena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memproduksi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barang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tertentu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tersebut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atau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dengan</a:t>
                      </a:r>
                      <a:r>
                        <a:rPr lang="en-US" sz="1600" dirty="0">
                          <a:effectLst/>
                        </a:rPr>
                        <a:t> kata lain, </a:t>
                      </a:r>
                      <a:r>
                        <a:rPr lang="en-US" sz="1600" dirty="0" err="1">
                          <a:effectLst/>
                        </a:rPr>
                        <a:t>biaya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produksi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barang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tertentu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hanya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dibebani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biaya</a:t>
                      </a:r>
                      <a:r>
                        <a:rPr lang="en-US" sz="1600" dirty="0">
                          <a:effectLst/>
                        </a:rPr>
                        <a:t> yang </a:t>
                      </a:r>
                      <a:r>
                        <a:rPr lang="en-US" sz="1600" dirty="0" err="1">
                          <a:effectLst/>
                        </a:rPr>
                        <a:t>timbul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karena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memproduksi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barang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tersebut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0" marR="5725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74276" y="6078828"/>
            <a:ext cx="1609859" cy="3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71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33328"/>
              </p:ext>
            </p:extLst>
          </p:nvPr>
        </p:nvGraphicFramePr>
        <p:xfrm>
          <a:off x="1635617" y="218941"/>
          <a:ext cx="7843233" cy="6380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153"/>
                <a:gridCol w="3874274"/>
                <a:gridCol w="3320806"/>
              </a:tblGrid>
              <a:tr h="395607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Biaya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produksi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selain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bahan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baku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tenaga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kerja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langsung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dijadikan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satu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kelompok</a:t>
                      </a:r>
                      <a:r>
                        <a:rPr lang="en-US" sz="1800" dirty="0">
                          <a:effectLst/>
                        </a:rPr>
                        <a:t> BOP </a:t>
                      </a:r>
                      <a:r>
                        <a:rPr lang="en-US" sz="1800" dirty="0" err="1">
                          <a:effectLst/>
                        </a:rPr>
                        <a:t>dengan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satu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ukuran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umumnya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diukur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berdasarkan</a:t>
                      </a:r>
                      <a:r>
                        <a:rPr lang="en-US" sz="1800" dirty="0">
                          <a:effectLst/>
                        </a:rPr>
                        <a:t> jam </a:t>
                      </a:r>
                      <a:r>
                        <a:rPr lang="en-US" sz="1800" dirty="0" err="1">
                          <a:effectLst/>
                        </a:rPr>
                        <a:t>kerja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tenaga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kerja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langsung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atau</a:t>
                      </a:r>
                      <a:r>
                        <a:rPr lang="en-US" sz="1800" dirty="0">
                          <a:effectLst/>
                        </a:rPr>
                        <a:t> jam </a:t>
                      </a:r>
                      <a:r>
                        <a:rPr lang="en-US" sz="1800" dirty="0" err="1">
                          <a:effectLst/>
                        </a:rPr>
                        <a:t>kerja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mesin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Terdapat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lebih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dari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satu</a:t>
                      </a:r>
                      <a:r>
                        <a:rPr lang="en-US" sz="1800" dirty="0">
                          <a:effectLst/>
                        </a:rPr>
                        <a:t> poll </a:t>
                      </a:r>
                      <a:r>
                        <a:rPr lang="en-US" sz="1800" dirty="0" err="1">
                          <a:effectLst/>
                        </a:rPr>
                        <a:t>atau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kelompok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biaya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tidak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dapat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ditelusuri</a:t>
                      </a:r>
                      <a:r>
                        <a:rPr lang="en-US" sz="1800" dirty="0">
                          <a:effectLst/>
                        </a:rPr>
                        <a:t> (BOP, </a:t>
                      </a:r>
                      <a:r>
                        <a:rPr lang="en-US" sz="1800" dirty="0" err="1">
                          <a:effectLst/>
                        </a:rPr>
                        <a:t>administrasi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pemasaran</a:t>
                      </a:r>
                      <a:r>
                        <a:rPr lang="en-US" sz="1800" dirty="0">
                          <a:effectLst/>
                        </a:rPr>
                        <a:t>), </a:t>
                      </a:r>
                      <a:r>
                        <a:rPr lang="en-US" sz="1800" dirty="0" err="1">
                          <a:effectLst/>
                        </a:rPr>
                        <a:t>dimana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masing-masing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kelompok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biaya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mempunyai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ukuran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aktivitas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tersendiri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sehingga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mempunyai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tarif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tersendiri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Tarif</a:t>
                      </a:r>
                      <a:r>
                        <a:rPr lang="en-US" sz="1800" dirty="0">
                          <a:effectLst/>
                        </a:rPr>
                        <a:t> BOP </a:t>
                      </a:r>
                      <a:r>
                        <a:rPr lang="en-US" sz="1800" dirty="0" err="1">
                          <a:effectLst/>
                        </a:rPr>
                        <a:t>ditentukan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didepan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berdasarkan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biaya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dianggarkan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atau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tingkatan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aktivitas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diharapkan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Tarif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alokasi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biaya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didasarkan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tingkat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aktivitas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sesungguhnya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bukan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aktivitas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dianggarkan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ataupun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diharapkan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81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Penerapan</a:t>
            </a:r>
            <a:r>
              <a:rPr lang="en-US" dirty="0" smtClean="0"/>
              <a:t> system </a:t>
            </a:r>
            <a:r>
              <a:rPr lang="en-US" dirty="0" err="1" smtClean="0"/>
              <a:t>abc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dialokasikan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  <a:p>
            <a:pPr lvl="0"/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unit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masing-masingproduk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volume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tahap-tahap</a:t>
            </a:r>
            <a:r>
              <a:rPr lang="en-US" dirty="0"/>
              <a:t> </a:t>
            </a:r>
            <a:r>
              <a:rPr lang="en-US" dirty="0" err="1"/>
              <a:t>pemprosesan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endParaRPr lang="en-US" dirty="0"/>
          </a:p>
          <a:p>
            <a:pPr lvl="0"/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dipasarkan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dipasarkan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justru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Staff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staff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manufaktur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17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abc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subsidi</a:t>
            </a:r>
            <a:r>
              <a:rPr lang="en-US" dirty="0"/>
              <a:t> </a:t>
            </a:r>
            <a:r>
              <a:rPr lang="en-US" dirty="0" err="1"/>
              <a:t>silang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pembebanan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(over costing)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lain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(under costing).</a:t>
            </a:r>
          </a:p>
          <a:p>
            <a:pPr lvl="0"/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ABC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aktivitas-aktivitas</a:t>
            </a:r>
            <a:r>
              <a:rPr lang="en-US" dirty="0"/>
              <a:t>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timbulnya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aktivitas-aktivitas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Mempertinggi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overhead.</a:t>
            </a:r>
            <a:br>
              <a:rPr lang="en-US" dirty="0"/>
            </a:br>
            <a:r>
              <a:rPr lang="en-US" dirty="0" err="1"/>
              <a:t>Biaya</a:t>
            </a:r>
            <a:r>
              <a:rPr lang="en-US" dirty="0"/>
              <a:t> overhead di </a:t>
            </a:r>
            <a:r>
              <a:rPr lang="en-US" dirty="0" err="1"/>
              <a:t>sebabkan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aktivitas-aktivitas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ABC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aktivitas-aktivitas</a:t>
            </a:r>
            <a:r>
              <a:rPr lang="en-US" dirty="0"/>
              <a:t> yang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18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Keunggulan</a:t>
            </a:r>
            <a:r>
              <a:rPr lang="en-US" dirty="0" smtClean="0"/>
              <a:t> ABC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ABC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meyakinkan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kompetitif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ABC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 </a:t>
            </a:r>
            <a:r>
              <a:rPr lang="en-US" dirty="0" err="1"/>
              <a:t>kompetitif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wajar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analaisis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diperbaiki</a:t>
            </a:r>
            <a:r>
              <a:rPr lang="en-US" dirty="0"/>
              <a:t>,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analaisis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volume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breakevent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bervolume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konsumsi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,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merekayasa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proses </a:t>
            </a:r>
            <a:r>
              <a:rPr lang="en-US" dirty="0" err="1"/>
              <a:t>manufcturing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55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Kelemahan</a:t>
            </a:r>
            <a:r>
              <a:rPr lang="en-US" dirty="0" smtClean="0"/>
              <a:t> ABC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Alokasi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dialokasikan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sembarangan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sulitnya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pembersihan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pabrik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Mengabaikan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diabaikan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iklan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riset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sebagainya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Pengeluaran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dikonsumsi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disamping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mahal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9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8" y="682580"/>
            <a:ext cx="3503055" cy="90152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rgbClr val="00B0F0"/>
                </a:solidFill>
              </a:rPr>
              <a:t>Biaya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514" y="4172755"/>
            <a:ext cx="5795492" cy="181592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kas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atau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nilai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setara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dengan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kas</a:t>
            </a:r>
            <a:r>
              <a:rPr lang="en-US" dirty="0">
                <a:solidFill>
                  <a:srgbClr val="00B050"/>
                </a:solidFill>
              </a:rPr>
              <a:t> yang </a:t>
            </a:r>
            <a:r>
              <a:rPr lang="en-US" dirty="0" err="1">
                <a:solidFill>
                  <a:srgbClr val="00B050"/>
                </a:solidFill>
              </a:rPr>
              <a:t>dikorbankan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untuk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mendapatkan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barang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atau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jasa</a:t>
            </a:r>
            <a:r>
              <a:rPr lang="en-US" dirty="0">
                <a:solidFill>
                  <a:srgbClr val="00B050"/>
                </a:solidFill>
              </a:rPr>
              <a:t> yang </a:t>
            </a:r>
            <a:r>
              <a:rPr lang="en-US" dirty="0" err="1">
                <a:solidFill>
                  <a:srgbClr val="00B050"/>
                </a:solidFill>
              </a:rPr>
              <a:t>diharapkan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memberikan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manfaat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saat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ini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atau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masa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depan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1390917"/>
            <a:ext cx="3206840" cy="43337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76539" y="1262130"/>
            <a:ext cx="1712892" cy="32197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Konsep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biaya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10637" y="2228045"/>
            <a:ext cx="5383369" cy="145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tukar,pengeluaran</a:t>
            </a:r>
            <a:r>
              <a:rPr lang="en-US" dirty="0" smtClean="0"/>
              <a:t> </a:t>
            </a:r>
            <a:r>
              <a:rPr lang="en-US" dirty="0" err="1" smtClean="0"/>
              <a:t>pengorbanan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manfaa</a:t>
            </a:r>
            <a:r>
              <a:rPr lang="en-US" dirty="0" smtClean="0"/>
              <a:t>        </a:t>
            </a:r>
          </a:p>
          <a:p>
            <a:r>
              <a:rPr lang="en-US" dirty="0" err="1" smtClean="0"/>
              <a:t>Beban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terukur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yang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ditandingkan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laba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79572" y="3953814"/>
            <a:ext cx="1609859" cy="21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definisi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1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206062"/>
            <a:ext cx="3657602" cy="1133342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Full costing</a:t>
            </a:r>
            <a:endParaRPr lang="en-US" sz="4000" dirty="0"/>
          </a:p>
        </p:txBody>
      </p:sp>
      <p:sp>
        <p:nvSpPr>
          <p:cNvPr id="5" name="Right Arrow 4"/>
          <p:cNvSpPr/>
          <p:nvPr/>
        </p:nvSpPr>
        <p:spPr>
          <a:xfrm>
            <a:off x="3928056" y="502276"/>
            <a:ext cx="837127" cy="37348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3065" y="296214"/>
            <a:ext cx="5306096" cy="1378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Merupakan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metode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penentu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harga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pokok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produksi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memperhitungkan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unsur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produksi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harga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pokok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7250806" y="2034860"/>
            <a:ext cx="1429555" cy="95303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orizontal Scroll 7"/>
          <p:cNvSpPr/>
          <p:nvPr/>
        </p:nvSpPr>
        <p:spPr>
          <a:xfrm>
            <a:off x="6352504" y="2962141"/>
            <a:ext cx="3036195" cy="605307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endParaRPr lang="en-US" dirty="0"/>
          </a:p>
        </p:txBody>
      </p:sp>
      <p:sp>
        <p:nvSpPr>
          <p:cNvPr id="9" name="Horizontal Scroll 8"/>
          <p:cNvSpPr/>
          <p:nvPr/>
        </p:nvSpPr>
        <p:spPr>
          <a:xfrm>
            <a:off x="6323527" y="3541690"/>
            <a:ext cx="3065172" cy="69545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/>
          </a:p>
        </p:txBody>
      </p:sp>
      <p:sp>
        <p:nvSpPr>
          <p:cNvPr id="11" name="Horizontal Scroll 10"/>
          <p:cNvSpPr/>
          <p:nvPr/>
        </p:nvSpPr>
        <p:spPr>
          <a:xfrm>
            <a:off x="6323528" y="4172755"/>
            <a:ext cx="3065172" cy="69545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Biaya</a:t>
            </a:r>
            <a:r>
              <a:rPr lang="en-US" dirty="0" smtClean="0"/>
              <a:t> overhead </a:t>
            </a:r>
            <a:r>
              <a:rPr lang="en-US" dirty="0" err="1" smtClean="0"/>
              <a:t>pabrik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13" name="Horizontal Scroll 12"/>
          <p:cNvSpPr/>
          <p:nvPr/>
        </p:nvSpPr>
        <p:spPr>
          <a:xfrm>
            <a:off x="6334797" y="4855333"/>
            <a:ext cx="3094150" cy="605307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Biaya</a:t>
            </a:r>
            <a:r>
              <a:rPr lang="en-US" dirty="0" smtClean="0"/>
              <a:t> overhead </a:t>
            </a:r>
            <a:r>
              <a:rPr lang="en-US" dirty="0" err="1" smtClean="0"/>
              <a:t>pabrik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endParaRPr lang="en-US" dirty="0"/>
          </a:p>
        </p:txBody>
      </p:sp>
      <p:sp>
        <p:nvSpPr>
          <p:cNvPr id="14" name="Horizontal Scroll 13"/>
          <p:cNvSpPr/>
          <p:nvPr/>
        </p:nvSpPr>
        <p:spPr>
          <a:xfrm>
            <a:off x="6375044" y="5396249"/>
            <a:ext cx="3013656" cy="79848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" y="1762551"/>
            <a:ext cx="3181081" cy="486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ave 4"/>
          <p:cNvSpPr/>
          <p:nvPr/>
        </p:nvSpPr>
        <p:spPr>
          <a:xfrm>
            <a:off x="305639" y="1912793"/>
            <a:ext cx="4700789" cy="1635617"/>
          </a:xfrm>
          <a:prstGeom prst="wave">
            <a:avLst>
              <a:gd name="adj1" fmla="val 20000"/>
              <a:gd name="adj2" fmla="val 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Wave 8"/>
          <p:cNvSpPr/>
          <p:nvPr/>
        </p:nvSpPr>
        <p:spPr>
          <a:xfrm>
            <a:off x="305638" y="3432313"/>
            <a:ext cx="4700789" cy="1550503"/>
          </a:xfrm>
          <a:prstGeom prst="wave">
            <a:avLst>
              <a:gd name="adj1" fmla="val 12500"/>
              <a:gd name="adj2" fmla="val -292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Wave 9"/>
          <p:cNvSpPr/>
          <p:nvPr/>
        </p:nvSpPr>
        <p:spPr>
          <a:xfrm>
            <a:off x="305637" y="5067931"/>
            <a:ext cx="4700790" cy="1650922"/>
          </a:xfrm>
          <a:prstGeom prst="wav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5870713" y="2478157"/>
            <a:ext cx="3882887" cy="702365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Proses </a:t>
            </a:r>
            <a:r>
              <a:rPr lang="en-US" dirty="0" err="1" smtClean="0">
                <a:solidFill>
                  <a:schemeClr val="bg1"/>
                </a:solidFill>
              </a:rPr>
              <a:t>pengelolaan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produk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terjadi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secara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terputus-putus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5870714" y="3909391"/>
            <a:ext cx="3988904" cy="8481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spesifikasinya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5870713" y="5602429"/>
            <a:ext cx="3988905" cy="72284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Produksi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ditujukan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guna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memenuhi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pesanan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5870713" y="723643"/>
            <a:ext cx="3882887" cy="10146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pesanan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pesanan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7508383" y="1912793"/>
            <a:ext cx="515155" cy="28949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7508383" y="3432313"/>
            <a:ext cx="515155" cy="30256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611414" y="4982816"/>
            <a:ext cx="412124" cy="40055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0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592428" y="154547"/>
            <a:ext cx="3580327" cy="1056068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pesanan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2176530" y="1326524"/>
            <a:ext cx="540912" cy="605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592428" y="2279561"/>
            <a:ext cx="3580327" cy="850005"/>
          </a:xfrm>
          <a:prstGeom prst="wedge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Memproduksi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spesifikasinya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56822" y="4565563"/>
            <a:ext cx="3515933" cy="689017"/>
          </a:xfrm>
          <a:prstGeom prst="wedgeRect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656822" y="5640948"/>
            <a:ext cx="3515933" cy="734093"/>
          </a:xfrm>
          <a:prstGeom prst="wedge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 </a:t>
            </a:r>
            <a:r>
              <a:rPr lang="en-US" dirty="0" err="1" smtClean="0"/>
              <a:t>perunit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592428" y="3400025"/>
            <a:ext cx="3580327" cy="798488"/>
          </a:xfrm>
          <a:prstGeom prst="wedgeRect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404575" y="3721994"/>
            <a:ext cx="515155" cy="251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5151550" y="3219717"/>
            <a:ext cx="4262906" cy="120417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404575" y="4919730"/>
            <a:ext cx="373487" cy="231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5151550" y="4565563"/>
            <a:ext cx="4481847" cy="882200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baku.biaya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langsung,biaya</a:t>
            </a:r>
            <a:r>
              <a:rPr lang="en-US" dirty="0" smtClean="0"/>
              <a:t> overhead </a:t>
            </a:r>
            <a:r>
              <a:rPr lang="en-US" dirty="0" err="1" smtClean="0"/>
              <a:t>pabrik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788" y="128790"/>
            <a:ext cx="2730323" cy="38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err="1"/>
              <a:t>Metode</a:t>
            </a:r>
            <a:r>
              <a:rPr lang="en-US" b="1" i="1" dirty="0"/>
              <a:t> Full Costing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" y="515155"/>
            <a:ext cx="5679583" cy="312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Pokok</a:t>
            </a:r>
            <a:r>
              <a:rPr lang="en-US" sz="1600" dirty="0"/>
              <a:t> </a:t>
            </a:r>
            <a:r>
              <a:rPr lang="en-US" sz="1600" dirty="0" err="1"/>
              <a:t>Produksi</a:t>
            </a:r>
            <a:r>
              <a:rPr lang="en-US" sz="1600" dirty="0"/>
              <a:t> : </a:t>
            </a:r>
          </a:p>
          <a:p>
            <a:r>
              <a:rPr lang="en-US" sz="1600" dirty="0" err="1"/>
              <a:t>Biaya</a:t>
            </a:r>
            <a:r>
              <a:rPr lang="en-US" sz="1600" dirty="0"/>
              <a:t>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baku</a:t>
            </a:r>
            <a:r>
              <a:rPr lang="en-US" sz="1600" dirty="0"/>
              <a:t>                                                                    </a:t>
            </a:r>
            <a:r>
              <a:rPr lang="en-US" sz="1600" dirty="0" err="1"/>
              <a:t>Rp</a:t>
            </a:r>
            <a:r>
              <a:rPr lang="en-US" sz="1600" dirty="0"/>
              <a:t>.  </a:t>
            </a:r>
            <a:r>
              <a:rPr lang="en-US" sz="1600" dirty="0" err="1"/>
              <a:t>xxx.xxx</a:t>
            </a:r>
            <a:endParaRPr lang="en-US" sz="1600" dirty="0"/>
          </a:p>
          <a:p>
            <a:r>
              <a:rPr lang="en-US" sz="1600" dirty="0" err="1"/>
              <a:t>Biaya</a:t>
            </a:r>
            <a:r>
              <a:rPr lang="en-US" sz="1600" dirty="0"/>
              <a:t> </a:t>
            </a:r>
            <a:r>
              <a:rPr lang="en-US" sz="1600" dirty="0" err="1"/>
              <a:t>tenaga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                                 </a:t>
            </a:r>
            <a:r>
              <a:rPr lang="en-US" sz="1600" dirty="0" err="1" smtClean="0"/>
              <a:t>Rp</a:t>
            </a:r>
            <a:r>
              <a:rPr lang="en-US" sz="1600" dirty="0"/>
              <a:t>.  </a:t>
            </a:r>
            <a:r>
              <a:rPr lang="en-US" sz="1600" dirty="0" err="1"/>
              <a:t>xxx.xxx</a:t>
            </a:r>
            <a:endParaRPr lang="en-US" sz="1600" dirty="0"/>
          </a:p>
          <a:p>
            <a:r>
              <a:rPr lang="en-US" sz="1600" dirty="0" err="1"/>
              <a:t>Biaya</a:t>
            </a:r>
            <a:r>
              <a:rPr lang="en-US" sz="1600" dirty="0"/>
              <a:t> overhead </a:t>
            </a:r>
            <a:r>
              <a:rPr lang="en-US" sz="1600" dirty="0" err="1"/>
              <a:t>pabrik</a:t>
            </a:r>
            <a:r>
              <a:rPr lang="en-US" sz="1600" dirty="0"/>
              <a:t> </a:t>
            </a:r>
            <a:r>
              <a:rPr lang="en-US" sz="1600" dirty="0" err="1"/>
              <a:t>tetap</a:t>
            </a:r>
            <a:r>
              <a:rPr lang="en-US" sz="1600" dirty="0"/>
              <a:t>                                       </a:t>
            </a:r>
            <a:r>
              <a:rPr lang="en-US" sz="1600" dirty="0" err="1"/>
              <a:t>Rp</a:t>
            </a:r>
            <a:r>
              <a:rPr lang="en-US" sz="1600" dirty="0"/>
              <a:t>.  </a:t>
            </a:r>
            <a:r>
              <a:rPr lang="en-US" sz="1600" dirty="0" err="1"/>
              <a:t>xxx.xxx</a:t>
            </a:r>
            <a:endParaRPr lang="en-US" sz="1600" dirty="0"/>
          </a:p>
          <a:p>
            <a:r>
              <a:rPr lang="en-US" sz="1600" dirty="0" err="1"/>
              <a:t>Biaya</a:t>
            </a:r>
            <a:r>
              <a:rPr lang="en-US" sz="1600" dirty="0"/>
              <a:t> overhead </a:t>
            </a:r>
            <a:r>
              <a:rPr lang="en-US" sz="1600" dirty="0" err="1"/>
              <a:t>pabrik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                                  </a:t>
            </a:r>
            <a:r>
              <a:rPr lang="en-US" sz="1600" u="sng" dirty="0" err="1"/>
              <a:t>Rp</a:t>
            </a:r>
            <a:r>
              <a:rPr lang="en-US" sz="1600" u="sng" dirty="0"/>
              <a:t>.  </a:t>
            </a:r>
            <a:r>
              <a:rPr lang="en-US" sz="1600" u="sng" dirty="0" err="1"/>
              <a:t>xxx.xxx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Pokok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             </a:t>
            </a:r>
            <a:r>
              <a:rPr lang="en-US" sz="1600" u="sng" dirty="0" err="1" smtClean="0"/>
              <a:t>Rp</a:t>
            </a:r>
            <a:r>
              <a:rPr lang="en-US" sz="1600" u="sng" dirty="0"/>
              <a:t>.  </a:t>
            </a:r>
            <a:r>
              <a:rPr lang="en-US" sz="1600" u="sng" dirty="0" err="1"/>
              <a:t>xxx.xxx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541690" y="3889420"/>
            <a:ext cx="8551572" cy="2846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</a:t>
            </a:r>
            <a:r>
              <a:rPr lang="en-US" sz="1600" dirty="0" err="1"/>
              <a:t>Biaya</a:t>
            </a:r>
            <a:r>
              <a:rPr lang="en-US" sz="1600" dirty="0"/>
              <a:t> Overhead </a:t>
            </a:r>
            <a:r>
              <a:rPr lang="en-US" sz="1600" dirty="0" err="1"/>
              <a:t>pabrik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 yang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maupun</a:t>
            </a:r>
            <a:r>
              <a:rPr lang="en-US" sz="1600" dirty="0"/>
              <a:t> </a:t>
            </a:r>
            <a:r>
              <a:rPr lang="en-US" sz="1600" dirty="0" err="1"/>
              <a:t>tetap</a:t>
            </a:r>
            <a:r>
              <a:rPr lang="en-US" sz="1600" dirty="0"/>
              <a:t>, </a:t>
            </a:r>
            <a:r>
              <a:rPr lang="en-US" sz="1600" i="1" dirty="0" err="1"/>
              <a:t>dibebankan</a:t>
            </a:r>
            <a:r>
              <a:rPr lang="en-US" sz="1600" i="1" dirty="0"/>
              <a:t> </a:t>
            </a:r>
            <a:r>
              <a:rPr lang="en-US" sz="1600" i="1" dirty="0" err="1"/>
              <a:t>kepada</a:t>
            </a:r>
            <a:r>
              <a:rPr lang="en-US" sz="1600" i="1" dirty="0"/>
              <a:t> </a:t>
            </a:r>
            <a:r>
              <a:rPr lang="en-US" sz="1600" i="1" dirty="0" err="1"/>
              <a:t>produk</a:t>
            </a:r>
            <a:r>
              <a:rPr lang="en-US" sz="1600" i="1" dirty="0"/>
              <a:t> </a:t>
            </a:r>
            <a:r>
              <a:rPr lang="en-US" sz="1600" i="1" dirty="0" err="1"/>
              <a:t>atas</a:t>
            </a:r>
            <a:r>
              <a:rPr lang="en-US" sz="1600" i="1" dirty="0"/>
              <a:t> </a:t>
            </a:r>
            <a:r>
              <a:rPr lang="en-US" sz="1600" i="1" dirty="0" err="1"/>
              <a:t>dasar</a:t>
            </a:r>
            <a:r>
              <a:rPr lang="en-US" sz="1600" i="1" dirty="0"/>
              <a:t> </a:t>
            </a:r>
            <a:r>
              <a:rPr lang="en-US" sz="1600" i="1" dirty="0" err="1"/>
              <a:t>tarif</a:t>
            </a:r>
            <a:r>
              <a:rPr lang="en-US" sz="1600" i="1" dirty="0"/>
              <a:t> yang </a:t>
            </a:r>
            <a:r>
              <a:rPr lang="en-US" sz="1600" i="1" dirty="0" err="1"/>
              <a:t>ditentukan</a:t>
            </a:r>
            <a:r>
              <a:rPr lang="en-US" sz="1600" dirty="0"/>
              <a:t> di </a:t>
            </a:r>
            <a:r>
              <a:rPr lang="en-US" sz="1600" dirty="0" err="1"/>
              <a:t>muka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kapasitas</a:t>
            </a:r>
            <a:r>
              <a:rPr lang="en-US" sz="1600" dirty="0"/>
              <a:t> normal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 dirty="0"/>
              <a:t> </a:t>
            </a:r>
            <a:r>
              <a:rPr lang="en-US" sz="1600" dirty="0" err="1"/>
              <a:t>biaya</a:t>
            </a:r>
            <a:r>
              <a:rPr lang="en-US" sz="1600" dirty="0"/>
              <a:t> overhead yang </a:t>
            </a:r>
            <a:r>
              <a:rPr lang="en-US" sz="1600" i="1" dirty="0" err="1"/>
              <a:t>sesungguhnya</a:t>
            </a:r>
            <a:r>
              <a:rPr lang="en-US" sz="1600" i="1" dirty="0"/>
              <a:t>.</a:t>
            </a:r>
            <a:endParaRPr lang="en-US" sz="1600" dirty="0"/>
          </a:p>
          <a:p>
            <a:r>
              <a:rPr lang="en-US" sz="1600" dirty="0"/>
              <a:t>-    </a:t>
            </a:r>
            <a:r>
              <a:rPr lang="en-US" sz="1600" dirty="0" err="1"/>
              <a:t>Selisih</a:t>
            </a:r>
            <a:r>
              <a:rPr lang="en-US" sz="1600" dirty="0"/>
              <a:t> BOP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timbul</a:t>
            </a:r>
            <a:r>
              <a:rPr lang="en-US" sz="1600" dirty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 BOP yang </a:t>
            </a:r>
            <a:r>
              <a:rPr lang="en-US" sz="1600" dirty="0" err="1"/>
              <a:t>dibebankan</a:t>
            </a:r>
            <a:r>
              <a:rPr lang="en-US" sz="1600" dirty="0"/>
              <a:t> </a:t>
            </a:r>
            <a:r>
              <a:rPr lang="en-US" sz="1600" dirty="0" err="1"/>
              <a:t>berbeda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BOP yang </a:t>
            </a:r>
            <a:r>
              <a:rPr lang="en-US" sz="1600" dirty="0" err="1"/>
              <a:t>sesungguh</a:t>
            </a:r>
            <a:r>
              <a:rPr lang="en-US" sz="1600" dirty="0"/>
              <a:t>- </a:t>
            </a:r>
            <a:r>
              <a:rPr lang="en-US" sz="1600" dirty="0" err="1"/>
              <a:t>nya</a:t>
            </a:r>
            <a:r>
              <a:rPr lang="en-US" sz="1600" dirty="0"/>
              <a:t>  </a:t>
            </a:r>
            <a:r>
              <a:rPr lang="en-US" sz="1600" dirty="0" err="1"/>
              <a:t>terjadi</a:t>
            </a:r>
            <a:r>
              <a:rPr lang="en-US" sz="1600" dirty="0"/>
              <a:t>.</a:t>
            </a:r>
          </a:p>
          <a:p>
            <a:r>
              <a:rPr lang="en-US" sz="1600" dirty="0"/>
              <a:t>-	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yang </a:t>
            </a:r>
            <a:r>
              <a:rPr lang="en-US" sz="1600" dirty="0" err="1"/>
              <a:t>diolah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periode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laku</a:t>
            </a:r>
            <a:r>
              <a:rPr lang="en-US" sz="1600" dirty="0"/>
              <a:t> </a:t>
            </a:r>
            <a:r>
              <a:rPr lang="en-US" sz="1600" dirty="0" err="1"/>
              <a:t>dijual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pembebanan</a:t>
            </a:r>
            <a:r>
              <a:rPr lang="en-US" sz="1600" dirty="0"/>
              <a:t> </a:t>
            </a:r>
            <a:r>
              <a:rPr lang="en-US" sz="1600" dirty="0" err="1"/>
              <a:t>biaya</a:t>
            </a:r>
            <a:r>
              <a:rPr lang="en-US" sz="1600" dirty="0"/>
              <a:t> overhead </a:t>
            </a:r>
            <a:r>
              <a:rPr lang="en-US" sz="1600" dirty="0" err="1"/>
              <a:t>pabrik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kurang</a:t>
            </a:r>
            <a:r>
              <a:rPr lang="en-US" sz="1600" dirty="0"/>
              <a:t> </a:t>
            </a:r>
            <a:r>
              <a:rPr lang="en-US" sz="1600" dirty="0" err="1"/>
              <a:t>tsb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mengurangi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menambah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pokok</a:t>
            </a:r>
            <a:r>
              <a:rPr lang="en-US" sz="1600" dirty="0"/>
              <a:t> yang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persediaan</a:t>
            </a:r>
            <a:r>
              <a:rPr lang="en-US" sz="1600" dirty="0"/>
              <a:t> (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proses </a:t>
            </a:r>
            <a:r>
              <a:rPr lang="en-US" sz="1600" dirty="0" err="1"/>
              <a:t>maupun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jadi</a:t>
            </a:r>
            <a:r>
              <a:rPr lang="en-US" sz="1600" dirty="0"/>
              <a:t>)</a:t>
            </a:r>
          </a:p>
          <a:p>
            <a:r>
              <a:rPr lang="en-US" sz="1600" dirty="0"/>
              <a:t> -   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menunda</a:t>
            </a:r>
            <a:r>
              <a:rPr lang="en-US" sz="1600" dirty="0"/>
              <a:t> </a:t>
            </a:r>
            <a:r>
              <a:rPr lang="en-US" sz="1600" dirty="0" err="1"/>
              <a:t>pembebanan</a:t>
            </a:r>
            <a:r>
              <a:rPr lang="en-US" sz="1600" dirty="0"/>
              <a:t> </a:t>
            </a:r>
            <a:r>
              <a:rPr lang="en-US" sz="1600" dirty="0" err="1"/>
              <a:t>biaya</a:t>
            </a:r>
            <a:r>
              <a:rPr lang="en-US" sz="1600" dirty="0"/>
              <a:t> overhead </a:t>
            </a:r>
            <a:r>
              <a:rPr lang="en-US" sz="1600" dirty="0" err="1"/>
              <a:t>pabrik</a:t>
            </a:r>
            <a:r>
              <a:rPr lang="en-US" sz="1600" dirty="0"/>
              <a:t> </a:t>
            </a:r>
            <a:r>
              <a:rPr lang="en-US" sz="1600" dirty="0" err="1"/>
              <a:t>tetap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biaya</a:t>
            </a:r>
            <a:r>
              <a:rPr lang="en-US" sz="1600" dirty="0"/>
              <a:t> </a:t>
            </a:r>
            <a:r>
              <a:rPr lang="en-US" sz="1600" dirty="0" err="1"/>
              <a:t>samapi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yang </a:t>
            </a:r>
            <a:r>
              <a:rPr lang="en-US" sz="1600" dirty="0" err="1"/>
              <a:t>bersangkutan</a:t>
            </a:r>
            <a:r>
              <a:rPr lang="en-US" sz="1600" dirty="0"/>
              <a:t> </a:t>
            </a:r>
            <a:r>
              <a:rPr lang="en-US" sz="1600" dirty="0" err="1"/>
              <a:t>dijual</a:t>
            </a:r>
            <a:r>
              <a:rPr lang="en-US" sz="1600" dirty="0"/>
              <a:t>.</a:t>
            </a:r>
          </a:p>
        </p:txBody>
      </p:sp>
      <p:sp>
        <p:nvSpPr>
          <p:cNvPr id="6" name="L-Shape 5"/>
          <p:cNvSpPr/>
          <p:nvPr/>
        </p:nvSpPr>
        <p:spPr>
          <a:xfrm>
            <a:off x="1300766" y="3889420"/>
            <a:ext cx="914400" cy="1751526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215166" y="4932608"/>
            <a:ext cx="334851" cy="953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3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519" y="1223493"/>
            <a:ext cx="3142444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Variabel</a:t>
            </a:r>
            <a:r>
              <a:rPr lang="en-US" dirty="0" smtClean="0"/>
              <a:t> costing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25037" y="463639"/>
            <a:ext cx="4443211" cy="257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metode penentu harga pokok produksi yang hanya memperhitungkan biaya produksi yang berperilaku varabel kedalam harga pokok produksi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211392" y="1326524"/>
            <a:ext cx="721216" cy="605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7611414" y="3528811"/>
            <a:ext cx="515155" cy="386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5525037" y="4404575"/>
            <a:ext cx="4443211" cy="14424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55" y="2343954"/>
            <a:ext cx="4050275" cy="370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769" y="1446954"/>
            <a:ext cx="8610600" cy="1293028"/>
          </a:xfrm>
          <a:solidFill>
            <a:srgbClr val="00B050"/>
          </a:solidFill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r>
              <a:rPr lang="en-US" sz="3600" dirty="0" err="1" smtClean="0"/>
              <a:t>Penentu</a:t>
            </a:r>
            <a:r>
              <a:rPr lang="en-US" sz="3600" dirty="0" smtClean="0"/>
              <a:t> </a:t>
            </a:r>
            <a:r>
              <a:rPr lang="en-US" sz="3600" dirty="0" err="1" smtClean="0"/>
              <a:t>harga</a:t>
            </a:r>
            <a:r>
              <a:rPr lang="en-US" sz="3600" dirty="0" smtClean="0"/>
              <a:t> </a:t>
            </a:r>
            <a:r>
              <a:rPr lang="en-US" sz="3600" dirty="0" err="1" smtClean="0"/>
              <a:t>pokok</a:t>
            </a:r>
            <a:r>
              <a:rPr lang="en-US" sz="3600" dirty="0" smtClean="0"/>
              <a:t> </a:t>
            </a:r>
            <a:r>
              <a:rPr lang="en-US" sz="3600" dirty="0" err="1" smtClean="0"/>
              <a:t>variabel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676" y="4203664"/>
            <a:ext cx="10820400" cy="2544865"/>
          </a:xfrm>
          <a:solidFill>
            <a:srgbClr val="002060"/>
          </a:solidFill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(contribution margin) 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laba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-volume-</a:t>
            </a:r>
            <a:r>
              <a:rPr lang="en-US" dirty="0" err="1"/>
              <a:t>laba</a:t>
            </a:r>
            <a:r>
              <a:rPr lang="en-US" dirty="0"/>
              <a:t> (cost-profit-volume) 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(decision making) </a:t>
            </a:r>
            <a:r>
              <a:rPr lang="en-US" dirty="0" smtClean="0"/>
              <a:t>yang </a:t>
            </a:r>
            <a:r>
              <a:rPr lang="en-US" dirty="0" err="1" smtClean="0"/>
              <a:t>hubungannya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pertanggungjawaban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divisi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</p:txBody>
      </p:sp>
      <p:sp>
        <p:nvSpPr>
          <p:cNvPr id="4" name="Down Arrow 3"/>
          <p:cNvSpPr/>
          <p:nvPr/>
        </p:nvSpPr>
        <p:spPr>
          <a:xfrm>
            <a:off x="4893972" y="3090930"/>
            <a:ext cx="528034" cy="631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7" y="0"/>
            <a:ext cx="6117465" cy="1357422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Pihak-pihak</a:t>
            </a:r>
            <a:r>
              <a:rPr lang="en-US" sz="2800" dirty="0" smtClean="0"/>
              <a:t> </a:t>
            </a:r>
            <a:r>
              <a:rPr lang="en-US" sz="2800" dirty="0" err="1" smtClean="0"/>
              <a:t>pemakai</a:t>
            </a:r>
            <a:r>
              <a:rPr lang="en-US" sz="2800" dirty="0" smtClean="0"/>
              <a:t> </a:t>
            </a:r>
            <a:r>
              <a:rPr lang="en-US" sz="2800" dirty="0" err="1" smtClean="0"/>
              <a:t>laporan</a:t>
            </a:r>
            <a:r>
              <a:rPr lang="en-US" sz="2800" dirty="0" smtClean="0"/>
              <a:t> </a:t>
            </a:r>
            <a:r>
              <a:rPr lang="en-US" sz="2800" dirty="0" err="1" smtClean="0"/>
              <a:t>biaya</a:t>
            </a:r>
            <a:r>
              <a:rPr lang="en-US" sz="2800" dirty="0" smtClean="0"/>
              <a:t> </a:t>
            </a:r>
            <a:r>
              <a:rPr lang="en-US" sz="2800" dirty="0" err="1" smtClean="0"/>
              <a:t>varibel</a:t>
            </a:r>
            <a:r>
              <a:rPr lang="en-US" sz="2800" dirty="0" smtClean="0"/>
              <a:t> costing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1989" y="1777285"/>
            <a:ext cx="8603087" cy="3181081"/>
          </a:xfrm>
          <a:solidFill>
            <a:srgbClr val="FF0000"/>
          </a:solidFill>
        </p:spPr>
        <p:txBody>
          <a:bodyPr/>
          <a:lstStyle/>
          <a:p>
            <a:r>
              <a:rPr lang="en-US" dirty="0"/>
              <a:t>1.     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internal, </a:t>
            </a:r>
            <a:r>
              <a:rPr lang="en-US" dirty="0" err="1"/>
              <a:t>variabel</a:t>
            </a:r>
            <a:r>
              <a:rPr lang="en-US" dirty="0"/>
              <a:t> costing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smtClean="0"/>
              <a:t>   	</a:t>
            </a:r>
            <a:r>
              <a:rPr lang="en-US" dirty="0" err="1" smtClean="0"/>
              <a:t>tujuan</a:t>
            </a:r>
            <a:endParaRPr lang="en-US" dirty="0"/>
          </a:p>
          <a:p>
            <a:r>
              <a:rPr lang="en-US" dirty="0"/>
              <a:t>2.     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laba</a:t>
            </a:r>
            <a:endParaRPr lang="en-US" dirty="0"/>
          </a:p>
          <a:p>
            <a:r>
              <a:rPr lang="en-US" dirty="0"/>
              <a:t>3.     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  <a:p>
            <a:r>
              <a:rPr lang="en-US" dirty="0"/>
              <a:t>4.      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manajemen</a:t>
            </a:r>
            <a:endParaRPr lang="en-US" dirty="0"/>
          </a:p>
          <a:p>
            <a:r>
              <a:rPr lang="en-US" dirty="0"/>
              <a:t>5.     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endParaRPr lang="en-US" dirty="0"/>
          </a:p>
        </p:txBody>
      </p:sp>
      <p:sp>
        <p:nvSpPr>
          <p:cNvPr id="4" name="L-Shape 3"/>
          <p:cNvSpPr/>
          <p:nvPr/>
        </p:nvSpPr>
        <p:spPr>
          <a:xfrm>
            <a:off x="1236372" y="1468192"/>
            <a:ext cx="1056067" cy="2047740"/>
          </a:xfrm>
          <a:prstGeom prst="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292439" y="2691685"/>
            <a:ext cx="167426" cy="1094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Override1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947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Vapor Trail</vt:lpstr>
      <vt:lpstr>Pertemuan kedua</vt:lpstr>
      <vt:lpstr>Biaya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Penentu harga pokok variabel</vt:lpstr>
      <vt:lpstr>Pihak-pihak pemakai laporan biaya varibel costing</vt:lpstr>
      <vt:lpstr>PowerPoint Presentation</vt:lpstr>
      <vt:lpstr>Keunggulan Metode Variabel Costing</vt:lpstr>
      <vt:lpstr>Aktivity based costing</vt:lpstr>
      <vt:lpstr>Perbedaan tradisional dan ABC</vt:lpstr>
      <vt:lpstr>PowerPoint Presentation</vt:lpstr>
      <vt:lpstr>Penerapan system abc</vt:lpstr>
      <vt:lpstr>Manfaat abc</vt:lpstr>
      <vt:lpstr>Keunggulan ABC</vt:lpstr>
      <vt:lpstr>Kelemahan ABC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kedua</dc:title>
  <dc:creator>Windows 8.1</dc:creator>
  <cp:lastModifiedBy>Windows 8.1</cp:lastModifiedBy>
  <cp:revision>37</cp:revision>
  <dcterms:created xsi:type="dcterms:W3CDTF">2019-10-13T05:18:45Z</dcterms:created>
  <dcterms:modified xsi:type="dcterms:W3CDTF">2019-10-17T01:01:18Z</dcterms:modified>
</cp:coreProperties>
</file>