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1"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e734af42de83152/Documents/Book.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Sheet1!$G$15</c:f>
              <c:strCache>
                <c:ptCount val="1"/>
                <c:pt idx="0">
                  <c:v>January</c:v>
                </c:pt>
              </c:strCache>
            </c:strRef>
          </c:tx>
          <c:spPr>
            <a:solidFill>
              <a:schemeClr val="accent1"/>
            </a:solidFill>
            <a:ln>
              <a:noFill/>
            </a:ln>
            <a:effectLst/>
          </c:spPr>
          <c:invertIfNegative val="0"/>
          <c:cat>
            <c:strRef>
              <c:f>Sheet1!$H$14:$J$14</c:f>
              <c:strCache>
                <c:ptCount val="3"/>
                <c:pt idx="0">
                  <c:v>Expenses</c:v>
                </c:pt>
                <c:pt idx="1">
                  <c:v>Sales</c:v>
                </c:pt>
                <c:pt idx="2">
                  <c:v>Retail Profit</c:v>
                </c:pt>
              </c:strCache>
              <c:extLst/>
            </c:strRef>
          </c:cat>
          <c:val>
            <c:numRef>
              <c:f>Sheet1!$H$15:$J$15</c:f>
              <c:numCache>
                <c:formatCode>General</c:formatCode>
                <c:ptCount val="3"/>
                <c:pt idx="0">
                  <c:v>7854500</c:v>
                </c:pt>
                <c:pt idx="1">
                  <c:v>8750000</c:v>
                </c:pt>
                <c:pt idx="2">
                  <c:v>895500</c:v>
                </c:pt>
              </c:numCache>
              <c:extLst/>
            </c:numRef>
          </c:val>
          <c:extLst>
            <c:ext xmlns:c16="http://schemas.microsoft.com/office/drawing/2014/chart" uri="{C3380CC4-5D6E-409C-BE32-E72D297353CC}">
              <c16:uniqueId val="{00000000-FD56-46CD-B456-C1C5C48577D7}"/>
            </c:ext>
          </c:extLst>
        </c:ser>
        <c:ser>
          <c:idx val="1"/>
          <c:order val="1"/>
          <c:tx>
            <c:strRef>
              <c:f>Sheet1!$G$16</c:f>
              <c:strCache>
                <c:ptCount val="1"/>
                <c:pt idx="0">
                  <c:v>February</c:v>
                </c:pt>
              </c:strCache>
            </c:strRef>
          </c:tx>
          <c:spPr>
            <a:solidFill>
              <a:schemeClr val="accent2"/>
            </a:solidFill>
            <a:ln>
              <a:noFill/>
            </a:ln>
            <a:effectLst/>
          </c:spPr>
          <c:invertIfNegative val="0"/>
          <c:cat>
            <c:strRef>
              <c:f>Sheet1!$H$14:$J$14</c:f>
              <c:strCache>
                <c:ptCount val="3"/>
                <c:pt idx="0">
                  <c:v>Expenses</c:v>
                </c:pt>
                <c:pt idx="1">
                  <c:v>Sales</c:v>
                </c:pt>
                <c:pt idx="2">
                  <c:v>Retail Profit</c:v>
                </c:pt>
              </c:strCache>
              <c:extLst/>
            </c:strRef>
          </c:cat>
          <c:val>
            <c:numRef>
              <c:f>Sheet1!$H$16:$J$16</c:f>
              <c:numCache>
                <c:formatCode>General</c:formatCode>
                <c:ptCount val="3"/>
                <c:pt idx="0">
                  <c:v>9998300</c:v>
                </c:pt>
                <c:pt idx="1">
                  <c:v>9920000</c:v>
                </c:pt>
                <c:pt idx="2">
                  <c:v>-78300</c:v>
                </c:pt>
              </c:numCache>
              <c:extLst/>
            </c:numRef>
          </c:val>
          <c:extLst>
            <c:ext xmlns:c16="http://schemas.microsoft.com/office/drawing/2014/chart" uri="{C3380CC4-5D6E-409C-BE32-E72D297353CC}">
              <c16:uniqueId val="{00000001-FD56-46CD-B456-C1C5C48577D7}"/>
            </c:ext>
          </c:extLst>
        </c:ser>
        <c:ser>
          <c:idx val="2"/>
          <c:order val="2"/>
          <c:tx>
            <c:strRef>
              <c:f>Sheet1!$G$17</c:f>
              <c:strCache>
                <c:ptCount val="1"/>
                <c:pt idx="0">
                  <c:v>March</c:v>
                </c:pt>
              </c:strCache>
            </c:strRef>
          </c:tx>
          <c:spPr>
            <a:solidFill>
              <a:schemeClr val="accent3"/>
            </a:solidFill>
            <a:ln>
              <a:noFill/>
            </a:ln>
            <a:effectLst/>
          </c:spPr>
          <c:invertIfNegative val="0"/>
          <c:cat>
            <c:strRef>
              <c:f>Sheet1!$H$14:$J$14</c:f>
              <c:strCache>
                <c:ptCount val="3"/>
                <c:pt idx="0">
                  <c:v>Expenses</c:v>
                </c:pt>
                <c:pt idx="1">
                  <c:v>Sales</c:v>
                </c:pt>
                <c:pt idx="2">
                  <c:v>Retail Profit</c:v>
                </c:pt>
              </c:strCache>
              <c:extLst/>
            </c:strRef>
          </c:cat>
          <c:val>
            <c:numRef>
              <c:f>Sheet1!$H$17:$J$17</c:f>
              <c:numCache>
                <c:formatCode>General</c:formatCode>
                <c:ptCount val="3"/>
                <c:pt idx="0">
                  <c:v>8985700</c:v>
                </c:pt>
                <c:pt idx="1">
                  <c:v>10000000</c:v>
                </c:pt>
                <c:pt idx="2">
                  <c:v>1014300</c:v>
                </c:pt>
              </c:numCache>
              <c:extLst/>
            </c:numRef>
          </c:val>
          <c:extLst>
            <c:ext xmlns:c16="http://schemas.microsoft.com/office/drawing/2014/chart" uri="{C3380CC4-5D6E-409C-BE32-E72D297353CC}">
              <c16:uniqueId val="{00000002-FD56-46CD-B456-C1C5C48577D7}"/>
            </c:ext>
          </c:extLst>
        </c:ser>
        <c:dLbls>
          <c:showLegendKey val="0"/>
          <c:showVal val="0"/>
          <c:showCatName val="0"/>
          <c:showSerName val="0"/>
          <c:showPercent val="0"/>
          <c:showBubbleSize val="0"/>
        </c:dLbls>
        <c:gapWidth val="219"/>
        <c:overlap val="-27"/>
        <c:axId val="1303657839"/>
        <c:axId val="1303667823"/>
      </c:barChart>
      <c:catAx>
        <c:axId val="1303657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667823"/>
        <c:crosses val="autoZero"/>
        <c:auto val="1"/>
        <c:lblAlgn val="ctr"/>
        <c:lblOffset val="100"/>
        <c:noMultiLvlLbl val="0"/>
      </c:catAx>
      <c:valAx>
        <c:axId val="130366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657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4546-8980-460D-8010-197C1E81B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1F7CDC-8253-4E87-9F4C-C69601C1C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245282-A5E3-4C8F-81BE-107946AF4F9C}"/>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4490C1CF-8A84-499E-B2EA-C0E621E0F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1C0B7-5F80-4150-872A-AA7601345BDA}"/>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386229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F75-FE40-4C3C-B2D3-B5CC6F9C13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A43CD-A3AF-4E1B-B9C9-79C768A32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5890A-93A4-4723-964A-199E307B2C2D}"/>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08708FD6-9B26-4AFE-B06E-DEBC957AE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39E34-C8F2-4ACA-9F1E-28A711F9ABAD}"/>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166120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53CB6-8BAB-4C28-8395-AF12EFC1F3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13FA3-43E4-4E1E-889B-1FEEF19A6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19AAC-D352-488F-AA3C-B9F3A599FFD2}"/>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FCE31B55-B37E-4C82-9916-15C3FF28A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671C5-E226-4BA6-A201-051FE41CEBA7}"/>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301835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0448-5426-4B69-9E1E-4E3A3237A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F15FD-40E1-4C8D-ABA1-8CB4B0C3E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63E3C-849B-4FC8-BB9B-19E9441B01AA}"/>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2F275F96-2C12-4C89-9CDB-A6ED51DE2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80F14-621C-4DA1-93DB-EB60C14D9455}"/>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82169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E956-7BE3-4866-B907-87D2D0BF3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F7D11-99EF-40C7-A122-330B10648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8BD41-860E-4D5D-8E0C-0557C67E3F67}"/>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BB73B338-26BE-47ED-B972-92E51339C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D80C7-8250-4BE9-8E44-3BDAD39B4249}"/>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13376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B34C-393C-4D7D-A55B-18DDE87DA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E52A1-453D-4F29-B774-C8F92F9DD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E493B-66C2-4CDD-9E3C-A217C56F5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DCC8D-05A7-408F-A8A4-206C37E71BAB}"/>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6" name="Footer Placeholder 5">
            <a:extLst>
              <a:ext uri="{FF2B5EF4-FFF2-40B4-BE49-F238E27FC236}">
                <a16:creationId xmlns:a16="http://schemas.microsoft.com/office/drawing/2014/main" id="{89B21F2D-793D-4405-B971-310C5D1BC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A0C3C-8350-4A39-BDBF-93C2CF47407D}"/>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237516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1383-8C71-45EA-BED9-6129CD697F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5A70E-5059-461A-94B7-22BE4919E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08C6E-201E-4B25-B293-D0A8728F6A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7816BE-6215-499B-8831-D4925B656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6A854-8FFD-4F3A-94F0-E26F88FB3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2CCC67-696D-4FAC-9E74-08F40A2CE121}"/>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8" name="Footer Placeholder 7">
            <a:extLst>
              <a:ext uri="{FF2B5EF4-FFF2-40B4-BE49-F238E27FC236}">
                <a16:creationId xmlns:a16="http://schemas.microsoft.com/office/drawing/2014/main" id="{9F1E88DC-B602-4A8C-BA4E-865F4401DD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AF370-0E90-422F-9240-FA8C46AB491A}"/>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314215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4813-D0C9-4FF3-8A10-F995628074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3CDED-2042-43D1-8A5A-6F196F0B0A0F}"/>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4" name="Footer Placeholder 3">
            <a:extLst>
              <a:ext uri="{FF2B5EF4-FFF2-40B4-BE49-F238E27FC236}">
                <a16:creationId xmlns:a16="http://schemas.microsoft.com/office/drawing/2014/main" id="{1DD20020-0BB4-481E-AB9E-3C10C708F0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C57B1F-0047-42D6-9E81-36B226E98A1F}"/>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346361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69E1B-0555-445E-BD72-407382188B34}"/>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3" name="Footer Placeholder 2">
            <a:extLst>
              <a:ext uri="{FF2B5EF4-FFF2-40B4-BE49-F238E27FC236}">
                <a16:creationId xmlns:a16="http://schemas.microsoft.com/office/drawing/2014/main" id="{7C9D58E4-B0FE-4ED7-9BC0-34CF633FD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E05C7D-1192-4B12-89C3-05F3AB1B0EF0}"/>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294625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D8A2-5958-47CF-8951-362FDDA82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65FA1-007A-4339-B270-CF172C604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213272-6475-4747-B719-C55633BB9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D3448-37B7-4501-8627-B2909F47E8D4}"/>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6" name="Footer Placeholder 5">
            <a:extLst>
              <a:ext uri="{FF2B5EF4-FFF2-40B4-BE49-F238E27FC236}">
                <a16:creationId xmlns:a16="http://schemas.microsoft.com/office/drawing/2014/main" id="{2FF47960-26B4-4406-B404-593788239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CCBFD-FC12-4AB7-899F-2BE7F8E3924D}"/>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387106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3FF6-8A8F-4257-995A-D8279F801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4EF5C6-544B-41FA-9B15-9B4BE62E6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CB1A940-89A8-4B0A-A650-DB8A07A8D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0C9CD-AA48-40BE-891C-F61E00931906}"/>
              </a:ext>
            </a:extLst>
          </p:cNvPr>
          <p:cNvSpPr>
            <a:spLocks noGrp="1"/>
          </p:cNvSpPr>
          <p:nvPr>
            <p:ph type="dt" sz="half" idx="10"/>
          </p:nvPr>
        </p:nvSpPr>
        <p:spPr/>
        <p:txBody>
          <a:bodyPr/>
          <a:lstStyle/>
          <a:p>
            <a:fld id="{CA4C8861-27BD-485D-B931-DE7E3BD0F3E9}" type="datetimeFigureOut">
              <a:rPr lang="en-US" smtClean="0"/>
              <a:t>12/4/2024</a:t>
            </a:fld>
            <a:endParaRPr lang="en-US"/>
          </a:p>
        </p:txBody>
      </p:sp>
      <p:sp>
        <p:nvSpPr>
          <p:cNvPr id="6" name="Footer Placeholder 5">
            <a:extLst>
              <a:ext uri="{FF2B5EF4-FFF2-40B4-BE49-F238E27FC236}">
                <a16:creationId xmlns:a16="http://schemas.microsoft.com/office/drawing/2014/main" id="{CE31059F-41E7-49E7-AF30-D2DD60782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E20AC-F5A4-4792-9762-BFDCCB8F38DD}"/>
              </a:ext>
            </a:extLst>
          </p:cNvPr>
          <p:cNvSpPr>
            <a:spLocks noGrp="1"/>
          </p:cNvSpPr>
          <p:nvPr>
            <p:ph type="sldNum" sz="quarter" idx="12"/>
          </p:nvPr>
        </p:nvSpPr>
        <p:spPr/>
        <p:txBody>
          <a:bodyPr/>
          <a:lstStyle/>
          <a:p>
            <a:fld id="{877322BC-50C3-48F5-B9E4-D19E6437AF71}" type="slidenum">
              <a:rPr lang="en-US" smtClean="0"/>
              <a:t>‹#›</a:t>
            </a:fld>
            <a:endParaRPr lang="en-US"/>
          </a:p>
        </p:txBody>
      </p:sp>
    </p:spTree>
    <p:extLst>
      <p:ext uri="{BB962C8B-B14F-4D97-AF65-F5344CB8AC3E}">
        <p14:creationId xmlns:p14="http://schemas.microsoft.com/office/powerpoint/2010/main" val="15382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A77B7-44D5-4C9F-9784-080FC253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314BD1-B644-4DCC-B86B-76260684D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77E70-9DDB-48C3-BB0A-3A1D83725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C8861-27BD-485D-B931-DE7E3BD0F3E9}" type="datetimeFigureOut">
              <a:rPr lang="en-US" smtClean="0"/>
              <a:t>12/4/2024</a:t>
            </a:fld>
            <a:endParaRPr lang="en-US"/>
          </a:p>
        </p:txBody>
      </p:sp>
      <p:sp>
        <p:nvSpPr>
          <p:cNvPr id="5" name="Footer Placeholder 4">
            <a:extLst>
              <a:ext uri="{FF2B5EF4-FFF2-40B4-BE49-F238E27FC236}">
                <a16:creationId xmlns:a16="http://schemas.microsoft.com/office/drawing/2014/main" id="{DA4761E5-0571-4379-9D54-9911E12ED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32FD4-4BF4-4D2F-ACB9-C76383086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322BC-50C3-48F5-B9E4-D19E6437AF71}" type="slidenum">
              <a:rPr lang="en-US" smtClean="0"/>
              <a:t>‹#›</a:t>
            </a:fld>
            <a:endParaRPr lang="en-US"/>
          </a:p>
        </p:txBody>
      </p:sp>
    </p:spTree>
    <p:extLst>
      <p:ext uri="{BB962C8B-B14F-4D97-AF65-F5344CB8AC3E}">
        <p14:creationId xmlns:p14="http://schemas.microsoft.com/office/powerpoint/2010/main" val="233176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hyperlink" Target="https://www.google.com/search?q=SONALI+PAPER+%26+BOARD+MILLS+LIMITED+(SPBML)%250B&amp;oq=sona&amp;gs_lcrp=EgZjaHJvbWUqBggCEEUYOzIGCAAQRRg5MgYIARBFGEAyBggCEEUYOzIGCAMQRRg70gEINDIzNmowajeoAgiwAgE&amp;sourceid=chrome&amp;ie=UTF-8"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slideLayout" Target="../slideLayouts/slideLayout2.xml" /><Relationship Id="rId1" Type="http://schemas.openxmlformats.org/officeDocument/2006/relationships/video" Target="https://www.youtube.com/embed/OXQDsSctP1M?feature=oembed" TargetMode="External" /></Relationships>
</file>

<file path=ppt/slides/_rels/slide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A9F8-133B-48D3-AA57-650CE975B7ED}"/>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Effects of Working Capital Management on the performance of </a:t>
            </a:r>
            <a:br>
              <a:rPr lang="en-US" sz="2400" dirty="0">
                <a:latin typeface="Times New Roman" panose="02020603050405020304" pitchFamily="18" charset="0"/>
                <a:cs typeface="Times New Roman" panose="02020603050405020304" pitchFamily="18" charset="0"/>
              </a:rPr>
            </a:br>
            <a:r>
              <a:rPr lang="en-US" sz="20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SONALI  PAPER &amp; BOARD MILLS LIMITED (SPBML)</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2" descr="Sonali Paper's losses increased in the third quarter. - Business Mirror">
            <a:extLst>
              <a:ext uri="{FF2B5EF4-FFF2-40B4-BE49-F238E27FC236}">
                <a16:creationId xmlns:a16="http://schemas.microsoft.com/office/drawing/2014/main" id="{B7FF436B-61BA-4ADA-A53D-84F2B7D257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1535" y="1314582"/>
            <a:ext cx="4031876" cy="2114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0271B5-801C-4C44-A667-059FC3E867F9}"/>
              </a:ext>
            </a:extLst>
          </p:cNvPr>
          <p:cNvSpPr txBox="1"/>
          <p:nvPr/>
        </p:nvSpPr>
        <p:spPr>
          <a:xfrm>
            <a:off x="2868707" y="3963593"/>
            <a:ext cx="6096000" cy="2368854"/>
          </a:xfrm>
          <a:prstGeom prst="rect">
            <a:avLst/>
          </a:prstGeom>
          <a:noFill/>
        </p:spPr>
        <p:txBody>
          <a:bodyPr wrap="square">
            <a:spAutoFit/>
          </a:bodyPr>
          <a:lstStyle/>
          <a:p>
            <a:pPr marL="0" marR="0" algn="ctr">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Presented by:</a:t>
            </a:r>
          </a:p>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Saiful Islam</a:t>
            </a:r>
          </a:p>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 No:01-035-07</a:t>
            </a:r>
          </a:p>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Batch No: </a:t>
            </a:r>
            <a:r>
              <a:rPr lang="en-US" dirty="0">
                <a:latin typeface="Times New Roman" panose="02020603050405020304" pitchFamily="18" charset="0"/>
                <a:ea typeface="Calibri" panose="020F0502020204030204" pitchFamily="34" charset="0"/>
                <a:cs typeface="Times New Roman" panose="02020603050405020304" pitchFamily="18" charset="0"/>
              </a:rPr>
              <a:t>35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Department: Finance &amp; Banking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Date of Submission: </a:t>
            </a:r>
            <a:r>
              <a:rPr lang="en-US" b="1" dirty="0">
                <a:latin typeface="Times New Roman" panose="02020603050405020304" pitchFamily="18" charset="0"/>
                <a:ea typeface="Calibri" panose="020F0502020204030204" pitchFamily="34" charset="0"/>
                <a:cs typeface="Times New Roman" panose="02020603050405020304" pitchFamily="18" charset="0"/>
              </a:rPr>
              <a:t>4</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b="1" dirty="0">
                <a:latin typeface="Times New Roman" panose="02020603050405020304" pitchFamily="18" charset="0"/>
                <a:ea typeface="Calibri" panose="020F0502020204030204" pitchFamily="34" charset="0"/>
                <a:cs typeface="Times New Roman" panose="02020603050405020304" pitchFamily="18" charset="0"/>
              </a:rPr>
              <a:t> December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2024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6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908-14FB-4C09-9047-8ABC5D0A1348}"/>
              </a:ext>
            </a:extLst>
          </p:cNvPr>
          <p:cNvSpPr>
            <a:spLocks noGrp="1"/>
          </p:cNvSpPr>
          <p:nvPr>
            <p:ph type="title"/>
          </p:nvPr>
        </p:nvSpPr>
        <p:spPr/>
        <p:txBody>
          <a:bodyPr>
            <a:normAutofit/>
          </a:bodyPr>
          <a:lstStyle/>
          <a:p>
            <a:pPr algn="ctr"/>
            <a:r>
              <a:rPr lang="en-US" sz="2400" b="1" u="sng"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hlinkClick r:id="rId2"/>
              </a:rPr>
              <a:t>SONALI  PAPER </a:t>
            </a:r>
            <a:r>
              <a:rPr lang="en-US" sz="24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&amp; BOARD MILLS LIMITED (SPBML)</a:t>
            </a:r>
            <a:b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2"/>
              </a:rPr>
            </a:br>
            <a:endParaRPr lang="en-US" sz="2400" dirty="0"/>
          </a:p>
        </p:txBody>
      </p:sp>
      <p:sp>
        <p:nvSpPr>
          <p:cNvPr id="3" name="Content Placeholder 2">
            <a:extLst>
              <a:ext uri="{FF2B5EF4-FFF2-40B4-BE49-F238E27FC236}">
                <a16:creationId xmlns:a16="http://schemas.microsoft.com/office/drawing/2014/main" id="{424FE566-AF66-48E6-867E-5DEA71F43C82}"/>
              </a:ext>
            </a:extLst>
          </p:cNvPr>
          <p:cNvSpPr>
            <a:spLocks noGrp="1"/>
          </p:cNvSpPr>
          <p:nvPr>
            <p:ph idx="1"/>
          </p:nvPr>
        </p:nvSpPr>
        <p:spPr>
          <a:xfrm>
            <a:off x="705853" y="3881940"/>
            <a:ext cx="11109158" cy="2075782"/>
          </a:xfrm>
        </p:spPr>
        <p:txBody>
          <a:bodyPr/>
          <a:lstStyle/>
          <a:p>
            <a:pPr marL="0" marR="0" indent="0" algn="just">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Sonali Paper &amp; Board Mills Limited (SPBML) is one of the principal companies of the Younus Group. The Company was established as a public limited company in Bangladesh in 1977 in accordance with the Companies Acts of 1913 and 1994. In 2006, the current owner acquired all of the company's shares. Prior to then, the business had been closed for an extended period of 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6146" name="Picture 2" descr="Sonali Paper's losses increased in the third quarter. - Business Mirror">
            <a:extLst>
              <a:ext uri="{FF2B5EF4-FFF2-40B4-BE49-F238E27FC236}">
                <a16:creationId xmlns:a16="http://schemas.microsoft.com/office/drawing/2014/main" id="{2DD5637F-E6CA-4F81-AF54-7FA7508B8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20116"/>
            <a:ext cx="4828898" cy="25323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B1F12A-E857-4460-BB1F-6364B3EB19F6}"/>
              </a:ext>
            </a:extLst>
          </p:cNvPr>
          <p:cNvSpPr txBox="1"/>
          <p:nvPr/>
        </p:nvSpPr>
        <p:spPr>
          <a:xfrm>
            <a:off x="738161" y="3679256"/>
            <a:ext cx="3317708" cy="405367"/>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COMPANY OVERVIEW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42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5D15-1B34-421D-B2DD-AAEE6F5DE669}"/>
              </a:ext>
            </a:extLst>
          </p:cNvPr>
          <p:cNvSpPr>
            <a:spLocks noGrp="1"/>
          </p:cNvSpPr>
          <p:nvPr>
            <p:ph type="title"/>
          </p:nvPr>
        </p:nvSpPr>
        <p:spPr/>
        <p:txBody>
          <a:bodyPr/>
          <a:lstStyle/>
          <a:p>
            <a:pPr algn="ctr"/>
            <a:r>
              <a:rPr lang="en-US" sz="18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SONALI  PAPER &amp; BOARD MILLS LIMITED (SPBML)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098" name="Picture 2" descr="Mission and Vision">
            <a:extLst>
              <a:ext uri="{FF2B5EF4-FFF2-40B4-BE49-F238E27FC236}">
                <a16:creationId xmlns:a16="http://schemas.microsoft.com/office/drawing/2014/main" id="{77CD73F2-A26A-459A-807A-06F60E522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920988"/>
            <a:ext cx="3006892" cy="28329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FD6D32-BC5E-40AD-94E5-806508A37868}"/>
              </a:ext>
            </a:extLst>
          </p:cNvPr>
          <p:cNvSpPr txBox="1"/>
          <p:nvPr/>
        </p:nvSpPr>
        <p:spPr>
          <a:xfrm>
            <a:off x="8956507" y="1618620"/>
            <a:ext cx="1641309" cy="468077"/>
          </a:xfrm>
          <a:prstGeom prst="rect">
            <a:avLst/>
          </a:prstGeom>
          <a:noFill/>
        </p:spPr>
        <p:txBody>
          <a:bodyPr wrap="square">
            <a:spAutoFit/>
          </a:bodyPr>
          <a:lstStyle/>
          <a:p>
            <a:pPr marL="0" marR="0" algn="just">
              <a:lnSpc>
                <a:spcPct val="107000"/>
              </a:lnSpc>
              <a:spcBef>
                <a:spcPts val="0"/>
              </a:spcBef>
              <a:spcAft>
                <a:spcPts val="800"/>
              </a:spcAft>
            </a:pPr>
            <a:r>
              <a:rPr lang="en-US" sz="24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MISSION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DC8FAD0-6513-4AF2-8D95-0B1111DB0C92}"/>
              </a:ext>
            </a:extLst>
          </p:cNvPr>
          <p:cNvSpPr txBox="1"/>
          <p:nvPr/>
        </p:nvSpPr>
        <p:spPr>
          <a:xfrm>
            <a:off x="1788985" y="3621290"/>
            <a:ext cx="1428751" cy="468077"/>
          </a:xfrm>
          <a:prstGeom prst="rect">
            <a:avLst/>
          </a:prstGeom>
          <a:noFill/>
        </p:spPr>
        <p:txBody>
          <a:bodyPr wrap="square">
            <a:spAutoFit/>
          </a:bodyPr>
          <a:lstStyle/>
          <a:p>
            <a:pPr marL="0" marR="0" algn="just">
              <a:lnSpc>
                <a:spcPct val="107000"/>
              </a:lnSpc>
              <a:spcBef>
                <a:spcPts val="0"/>
              </a:spcBef>
              <a:spcAft>
                <a:spcPts val="800"/>
              </a:spcAft>
            </a:pPr>
            <a:r>
              <a:rPr lang="en-US" sz="2400" b="1" dirty="0">
                <a:solidFill>
                  <a:srgbClr val="1F3864"/>
                </a:solidFill>
                <a:latin typeface="Times New Roman" panose="02020603050405020304" pitchFamily="18" charset="0"/>
                <a:ea typeface="Calibri" panose="020F0502020204030204" pitchFamily="34" charset="0"/>
                <a:cs typeface="Times New Roman" panose="02020603050405020304" pitchFamily="18" charset="0"/>
              </a:rPr>
              <a:t>VI</a:t>
            </a:r>
            <a:r>
              <a:rPr lang="en-US" sz="24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4EB16C9-EAFD-4FD3-A58F-A579EBEBD5AF}"/>
              </a:ext>
            </a:extLst>
          </p:cNvPr>
          <p:cNvSpPr txBox="1"/>
          <p:nvPr/>
        </p:nvSpPr>
        <p:spPr>
          <a:xfrm>
            <a:off x="7251031" y="2059663"/>
            <a:ext cx="4600073" cy="1722651"/>
          </a:xfrm>
          <a:prstGeom prst="rect">
            <a:avLst/>
          </a:prstGeom>
          <a:noFill/>
        </p:spPr>
        <p:txBody>
          <a:bodyPr wrap="square">
            <a:sp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strive continuously for excellence and sustain our position as a preferred supplier of quality paper, board and packaging material within a team environment and with a customer focused strategy.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517A981-D6AA-4907-8DC8-EEB076453AF2}"/>
              </a:ext>
            </a:extLst>
          </p:cNvPr>
          <p:cNvSpPr txBox="1"/>
          <p:nvPr/>
        </p:nvSpPr>
        <p:spPr>
          <a:xfrm>
            <a:off x="552030" y="4224304"/>
            <a:ext cx="4320759" cy="1722651"/>
          </a:xfrm>
          <a:prstGeom prst="rect">
            <a:avLst/>
          </a:prstGeom>
          <a:noFill/>
        </p:spPr>
        <p:txBody>
          <a:bodyPr wrap="square">
            <a:sp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be the market leader and an enduring force in the paper, board and packaging industry, positively influencing &amp; providing value to stakeholders, society and our nation.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1529E351-3680-4105-AE0D-29B19AE00875}"/>
              </a:ext>
            </a:extLst>
          </p:cNvPr>
          <p:cNvSpPr>
            <a:spLocks noGrp="1"/>
          </p:cNvSpPr>
          <p:nvPr>
            <p:ph idx="1"/>
          </p:nvPr>
        </p:nvSpPr>
        <p:spPr>
          <a:xfrm flipV="1">
            <a:off x="838200" y="1029985"/>
            <a:ext cx="9918032" cy="795640"/>
          </a:xfrm>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1159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circle(in)">
                                      <p:cBhvr>
                                        <p:cTn id="26" dur="20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1000"/>
                                        <p:tgtEl>
                                          <p:spTgt spid="12">
                                            <p:txEl>
                                              <p:pRg st="0" end="0"/>
                                            </p:txEl>
                                          </p:spTgt>
                                        </p:tgtEl>
                                      </p:cBhvr>
                                    </p:animEffect>
                                    <p:anim calcmode="lin" valueType="num">
                                      <p:cBhvr>
                                        <p:cTn id="3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C7F4-6961-4B44-8561-E0D3CD39BB87}"/>
              </a:ext>
            </a:extLst>
          </p:cNvPr>
          <p:cNvSpPr>
            <a:spLocks noGrp="1"/>
          </p:cNvSpPr>
          <p:nvPr>
            <p:ph type="title"/>
          </p:nvPr>
        </p:nvSpPr>
        <p:spPr>
          <a:xfrm>
            <a:off x="838200" y="422108"/>
            <a:ext cx="10515600" cy="1325563"/>
          </a:xfrm>
        </p:spPr>
        <p:txBody>
          <a:bodyPr>
            <a:normAutofit/>
          </a:bodyPr>
          <a:lstStyle/>
          <a:p>
            <a:pPr algn="ctr"/>
            <a:r>
              <a:rPr lang="en-US" sz="24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SONALI  PAPER &amp; BOARD MILLS LIMITED (SPBML)</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85025C41-3679-443F-9599-9EB7BFA57B91}"/>
              </a:ext>
            </a:extLst>
          </p:cNvPr>
          <p:cNvSpPr>
            <a:spLocks noGrp="1"/>
          </p:cNvSpPr>
          <p:nvPr>
            <p:ph idx="1"/>
          </p:nvPr>
        </p:nvSpPr>
        <p:spPr>
          <a:xfrm>
            <a:off x="838201" y="1825625"/>
            <a:ext cx="6825916" cy="4286417"/>
          </a:xfrm>
        </p:spPr>
        <p:txBody>
          <a:bodyPr>
            <a:normAutofit lnSpcReduction="10000"/>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CORE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Commitment to ethical practices and transparency in all dealings.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Focus on delivering high-quality products and services.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Prioritizing the needs and feedback of customers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Fostering collaboration and respect among employees to achieve common goals.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Encouragement of creativity and new ideas to improve processes and products.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The Importance of your Core Values in the Workplace">
            <a:extLst>
              <a:ext uri="{FF2B5EF4-FFF2-40B4-BE49-F238E27FC236}">
                <a16:creationId xmlns:a16="http://schemas.microsoft.com/office/drawing/2014/main" id="{32FDA6DA-790E-47E4-B45D-D82750DEA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463" y="2585202"/>
            <a:ext cx="4087813" cy="228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heel(1)">
                                      <p:cBhvr>
                                        <p:cTn id="12" dur="20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F96E-5D40-4BCE-820E-04E895500B46}"/>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SONALI  PAPER &amp; BOARD MILLS LIMITED (SPBML)</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DF78F-3077-468D-B350-C956C66CCCDA}"/>
              </a:ext>
            </a:extLst>
          </p:cNvPr>
          <p:cNvSpPr>
            <a:spLocks noGrp="1"/>
          </p:cNvSpPr>
          <p:nvPr>
            <p:ph idx="1"/>
          </p:nvPr>
        </p:nvSpPr>
        <p:spPr/>
        <p:txBody>
          <a:bodyPr/>
          <a:lstStyle/>
          <a:p>
            <a:pPr marL="0" indent="0">
              <a:buNone/>
            </a:pPr>
            <a:r>
              <a:rPr lang="en-US" sz="2000" b="1" i="0" dirty="0">
                <a:effectLst/>
                <a:latin typeface="Times New Roman" panose="02020603050405020304" pitchFamily="18" charset="0"/>
                <a:cs typeface="Times New Roman" panose="02020603050405020304" pitchFamily="18" charset="0"/>
              </a:rPr>
              <a:t>Type of Service:</a:t>
            </a:r>
          </a:p>
          <a:p>
            <a:pPr marL="0" indent="0">
              <a:buNone/>
            </a:pPr>
            <a:br>
              <a:rPr lang="en-US" sz="2400" dirty="0"/>
            </a:br>
            <a:r>
              <a:rPr lang="en-US" sz="1800" b="0" i="0" dirty="0">
                <a:solidFill>
                  <a:srgbClr val="656565"/>
                </a:solidFill>
                <a:effectLst/>
                <a:latin typeface="Times New Roman" panose="02020603050405020304" pitchFamily="18" charset="0"/>
                <a:cs typeface="Times New Roman" panose="02020603050405020304" pitchFamily="18" charset="0"/>
              </a:rPr>
              <a:t>Manufacturing various grade of paper &amp; marketing them to the local buyers.</a:t>
            </a:r>
          </a:p>
          <a:p>
            <a:pPr marL="0" indent="0">
              <a:buNone/>
            </a:pPr>
            <a:endParaRPr lang="en-US" sz="1800" dirty="0">
              <a:solidFill>
                <a:srgbClr val="656565"/>
              </a:solidFill>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Online Media 3" title="How Paper Is Made">
            <a:hlinkClick r:id="" action="ppaction://media"/>
            <a:extLst>
              <a:ext uri="{FF2B5EF4-FFF2-40B4-BE49-F238E27FC236}">
                <a16:creationId xmlns:a16="http://schemas.microsoft.com/office/drawing/2014/main" id="{EAB35BE0-46A1-4339-B2A9-C56FE6F6E71B}"/>
              </a:ext>
            </a:extLst>
          </p:cNvPr>
          <p:cNvPicPr>
            <a:picLocks noRot="1" noChangeAspect="1"/>
          </p:cNvPicPr>
          <p:nvPr>
            <a:videoFile r:link="rId1"/>
          </p:nvPr>
        </p:nvPicPr>
        <p:blipFill>
          <a:blip r:embed="rId3"/>
          <a:stretch>
            <a:fillRect/>
          </a:stretch>
        </p:blipFill>
        <p:spPr>
          <a:xfrm>
            <a:off x="4592917" y="3769566"/>
            <a:ext cx="4260880" cy="2407397"/>
          </a:xfrm>
          <a:prstGeom prst="rect">
            <a:avLst/>
          </a:prstGeom>
        </p:spPr>
      </p:pic>
      <p:sp>
        <p:nvSpPr>
          <p:cNvPr id="6" name="TextBox 5">
            <a:extLst>
              <a:ext uri="{FF2B5EF4-FFF2-40B4-BE49-F238E27FC236}">
                <a16:creationId xmlns:a16="http://schemas.microsoft.com/office/drawing/2014/main" id="{B4E7A47D-06DA-4517-8A9D-519A2731C3DE}"/>
              </a:ext>
            </a:extLst>
          </p:cNvPr>
          <p:cNvSpPr txBox="1"/>
          <p:nvPr/>
        </p:nvSpPr>
        <p:spPr>
          <a:xfrm>
            <a:off x="838200" y="3451412"/>
            <a:ext cx="4867835" cy="369332"/>
          </a:xfrm>
          <a:prstGeom prst="rect">
            <a:avLst/>
          </a:prstGeom>
          <a:noFill/>
        </p:spPr>
        <p:txBody>
          <a:bodyPr wrap="square">
            <a:spAutoFit/>
          </a:bodyPr>
          <a:lstStyle/>
          <a:p>
            <a:pPr algn="l"/>
            <a:r>
              <a:rPr lang="en-US" b="1" i="0" dirty="0">
                <a:solidFill>
                  <a:srgbClr val="0F0F0F"/>
                </a:solidFill>
                <a:effectLst/>
                <a:latin typeface="Roboto" panose="02000000000000000000" pitchFamily="2" charset="0"/>
              </a:rPr>
              <a:t>How Paper Is Made</a:t>
            </a:r>
          </a:p>
        </p:txBody>
      </p:sp>
    </p:spTree>
    <p:extLst>
      <p:ext uri="{BB962C8B-B14F-4D97-AF65-F5344CB8AC3E}">
        <p14:creationId xmlns:p14="http://schemas.microsoft.com/office/powerpoint/2010/main" val="10269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756D-A072-402A-A2BF-5E90337C5149}"/>
              </a:ext>
            </a:extLst>
          </p:cNvPr>
          <p:cNvSpPr>
            <a:spLocks noGrp="1"/>
          </p:cNvSpPr>
          <p:nvPr>
            <p:ph type="title"/>
          </p:nvPr>
        </p:nvSpPr>
        <p:spPr/>
        <p:txBody>
          <a:bodyPr/>
          <a:lstStyle/>
          <a:p>
            <a:pPr algn="ctr"/>
            <a:r>
              <a:rPr kumimoji="0" lang="en-US" sz="2400" b="1" i="0" u="none" strike="noStrike" kern="1200" cap="none" spc="0" normalizeH="0" baseline="0" noProof="0" dirty="0">
                <a:ln>
                  <a:noFill/>
                </a:ln>
                <a:solidFill>
                  <a:srgbClr val="1F3864"/>
                </a:solidFill>
                <a:effectLst/>
                <a:uLnTx/>
                <a:uFillTx/>
                <a:latin typeface="Times New Roman" panose="02020603050405020304" pitchFamily="18" charset="0"/>
                <a:ea typeface="Calibri" panose="020F0502020204030204" pitchFamily="34" charset="0"/>
                <a:cs typeface="Times New Roman" panose="02020603050405020304" pitchFamily="18" charset="0"/>
              </a:rPr>
              <a:t>SONALI  PAPER &amp; BOARD MILLS LIMITED (SPBML)</a:t>
            </a:r>
            <a:b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7" name="Content Placeholder 6">
            <a:extLst>
              <a:ext uri="{FF2B5EF4-FFF2-40B4-BE49-F238E27FC236}">
                <a16:creationId xmlns:a16="http://schemas.microsoft.com/office/drawing/2014/main" id="{8667CC89-A248-4642-AF4C-68268B248E56}"/>
              </a:ext>
            </a:extLst>
          </p:cNvPr>
          <p:cNvGraphicFramePr>
            <a:graphicFrameLocks noGrp="1"/>
          </p:cNvGraphicFramePr>
          <p:nvPr>
            <p:ph idx="1"/>
            <p:extLst>
              <p:ext uri="{D42A27DB-BD31-4B8C-83A1-F6EECF244321}">
                <p14:modId xmlns:p14="http://schemas.microsoft.com/office/powerpoint/2010/main" val="1623785433"/>
              </p:ext>
            </p:extLst>
          </p:nvPr>
        </p:nvGraphicFramePr>
        <p:xfrm>
          <a:off x="917763" y="2585767"/>
          <a:ext cx="4254873" cy="2301463"/>
        </p:xfrm>
        <a:graphic>
          <a:graphicData uri="http://schemas.openxmlformats.org/drawingml/2006/table">
            <a:tbl>
              <a:tblPr/>
              <a:tblGrid>
                <a:gridCol w="650494">
                  <a:extLst>
                    <a:ext uri="{9D8B030D-6E8A-4147-A177-3AD203B41FA5}">
                      <a16:colId xmlns:a16="http://schemas.microsoft.com/office/drawing/2014/main" val="1133484154"/>
                    </a:ext>
                  </a:extLst>
                </a:gridCol>
                <a:gridCol w="757133">
                  <a:extLst>
                    <a:ext uri="{9D8B030D-6E8A-4147-A177-3AD203B41FA5}">
                      <a16:colId xmlns:a16="http://schemas.microsoft.com/office/drawing/2014/main" val="3345342197"/>
                    </a:ext>
                  </a:extLst>
                </a:gridCol>
                <a:gridCol w="885099">
                  <a:extLst>
                    <a:ext uri="{9D8B030D-6E8A-4147-A177-3AD203B41FA5}">
                      <a16:colId xmlns:a16="http://schemas.microsoft.com/office/drawing/2014/main" val="1855230451"/>
                    </a:ext>
                  </a:extLst>
                </a:gridCol>
                <a:gridCol w="1083606">
                  <a:extLst>
                    <a:ext uri="{9D8B030D-6E8A-4147-A177-3AD203B41FA5}">
                      <a16:colId xmlns:a16="http://schemas.microsoft.com/office/drawing/2014/main" val="1051596979"/>
                    </a:ext>
                  </a:extLst>
                </a:gridCol>
                <a:gridCol w="878541">
                  <a:extLst>
                    <a:ext uri="{9D8B030D-6E8A-4147-A177-3AD203B41FA5}">
                      <a16:colId xmlns:a16="http://schemas.microsoft.com/office/drawing/2014/main" val="758106937"/>
                    </a:ext>
                  </a:extLst>
                </a:gridCol>
              </a:tblGrid>
              <a:tr h="639295">
                <a:tc>
                  <a:txBody>
                    <a:bodyPr/>
                    <a:lstStyle/>
                    <a:p>
                      <a:pPr algn="ctr" fontAlgn="ctr"/>
                      <a:r>
                        <a:rPr lang="en-US" sz="1400" b="1" i="0" u="none" strike="noStrike">
                          <a:solidFill>
                            <a:srgbClr val="000000"/>
                          </a:solidFill>
                          <a:effectLst/>
                          <a:latin typeface="Calibri" panose="020F0502020204030204" pitchFamily="34" charset="0"/>
                        </a:rPr>
                        <a:t>Months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Expenses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Sales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Calibri" panose="020F0502020204030204" pitchFamily="34" charset="0"/>
                        </a:rPr>
                        <a:t>Retail Profit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Profit/Loss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880783"/>
                  </a:ext>
                </a:extLst>
              </a:tr>
              <a:tr h="554056">
                <a:tc>
                  <a:txBody>
                    <a:bodyPr/>
                    <a:lstStyle/>
                    <a:p>
                      <a:pPr algn="ctr" fontAlgn="ctr"/>
                      <a:r>
                        <a:rPr lang="en-US" sz="1200" b="0" i="0" u="none" strike="noStrike">
                          <a:solidFill>
                            <a:srgbClr val="000000"/>
                          </a:solidFill>
                          <a:effectLst/>
                          <a:latin typeface="Calibri" panose="020F0502020204030204" pitchFamily="34" charset="0"/>
                        </a:rPr>
                        <a:t>January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7854500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8750000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895500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Profit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495832154"/>
                  </a:ext>
                </a:extLst>
              </a:tr>
              <a:tr h="554056">
                <a:tc>
                  <a:txBody>
                    <a:bodyPr/>
                    <a:lstStyle/>
                    <a:p>
                      <a:pPr algn="ctr" fontAlgn="ctr"/>
                      <a:r>
                        <a:rPr lang="en-US" sz="1200" b="0" i="0" u="none" strike="noStrike">
                          <a:solidFill>
                            <a:srgbClr val="000000"/>
                          </a:solidFill>
                          <a:effectLst/>
                          <a:latin typeface="Calibri" panose="020F0502020204030204" pitchFamily="34" charset="0"/>
                        </a:rPr>
                        <a:t>February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9998300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9920000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-78300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B5B2"/>
                    </a:solidFill>
                  </a:tcPr>
                </a:tc>
                <a:extLst>
                  <a:ext uri="{0D108BD9-81ED-4DB2-BD59-A6C34878D82A}">
                    <a16:rowId xmlns:a16="http://schemas.microsoft.com/office/drawing/2014/main" val="2933952764"/>
                  </a:ext>
                </a:extLst>
              </a:tr>
              <a:tr h="554056">
                <a:tc>
                  <a:txBody>
                    <a:bodyPr/>
                    <a:lstStyle/>
                    <a:p>
                      <a:pPr algn="ctr" fontAlgn="ctr"/>
                      <a:r>
                        <a:rPr lang="en-US" sz="1200" b="0" i="0" u="none" strike="noStrike">
                          <a:solidFill>
                            <a:srgbClr val="000000"/>
                          </a:solidFill>
                          <a:effectLst/>
                          <a:latin typeface="Calibri" panose="020F0502020204030204" pitchFamily="34" charset="0"/>
                        </a:rPr>
                        <a:t>March</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8985700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1014300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Profit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4262886108"/>
                  </a:ext>
                </a:extLst>
              </a:tr>
            </a:tbl>
          </a:graphicData>
        </a:graphic>
      </p:graphicFrame>
      <p:graphicFrame>
        <p:nvGraphicFramePr>
          <p:cNvPr id="14" name="Chart 13">
            <a:extLst>
              <a:ext uri="{FF2B5EF4-FFF2-40B4-BE49-F238E27FC236}">
                <a16:creationId xmlns:a16="http://schemas.microsoft.com/office/drawing/2014/main" id="{09D92344-3722-4186-B555-C4FBD1FED2C1}"/>
              </a:ext>
            </a:extLst>
          </p:cNvPr>
          <p:cNvGraphicFramePr>
            <a:graphicFrameLocks/>
          </p:cNvGraphicFramePr>
          <p:nvPr>
            <p:extLst>
              <p:ext uri="{D42A27DB-BD31-4B8C-83A1-F6EECF244321}">
                <p14:modId xmlns:p14="http://schemas.microsoft.com/office/powerpoint/2010/main" val="1436724301"/>
              </p:ext>
            </p:extLst>
          </p:nvPr>
        </p:nvGraphicFramePr>
        <p:xfrm>
          <a:off x="6173543" y="3283547"/>
          <a:ext cx="4512386" cy="28393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776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38F1-3D05-4B7A-9E86-FF74A0078110}"/>
              </a:ext>
            </a:extLst>
          </p:cNvPr>
          <p:cNvSpPr>
            <a:spLocks noGrp="1"/>
          </p:cNvSpPr>
          <p:nvPr>
            <p:ph type="title"/>
          </p:nvPr>
        </p:nvSpPr>
        <p:spPr>
          <a:xfrm>
            <a:off x="772212" y="1119269"/>
            <a:ext cx="10515600" cy="1325563"/>
          </a:xfrm>
        </p:spPr>
        <p:txBody>
          <a:bodyPr/>
          <a:lstStyle/>
          <a:p>
            <a:r>
              <a:rPr lang="en-US" dirty="0">
                <a:solidFill>
                  <a:srgbClr val="00B050"/>
                </a:solidFill>
              </a:rPr>
              <a:t>                </a:t>
            </a:r>
            <a:r>
              <a:rPr lang="en-US" sz="8800" b="1" dirty="0">
                <a:solidFill>
                  <a:srgbClr val="00B050"/>
                </a:solidFill>
              </a:rPr>
              <a:t>Thank You</a:t>
            </a:r>
            <a:endParaRPr lang="en-US" dirty="0">
              <a:solidFill>
                <a:srgbClr val="00B050"/>
              </a:solidFill>
            </a:endParaRPr>
          </a:p>
        </p:txBody>
      </p:sp>
      <p:sp>
        <p:nvSpPr>
          <p:cNvPr id="4" name="Rectangle 3">
            <a:extLst>
              <a:ext uri="{FF2B5EF4-FFF2-40B4-BE49-F238E27FC236}">
                <a16:creationId xmlns:a16="http://schemas.microsoft.com/office/drawing/2014/main" id="{CE9885C4-3BE8-40B0-B68C-4DD11628B47E}"/>
              </a:ext>
            </a:extLst>
          </p:cNvPr>
          <p:cNvSpPr/>
          <p:nvPr/>
        </p:nvSpPr>
        <p:spPr>
          <a:xfrm>
            <a:off x="772212" y="4086847"/>
            <a:ext cx="9926425" cy="165911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600" dirty="0">
                <a:solidFill>
                  <a:schemeClr val="tx1"/>
                </a:solidFill>
              </a:rPr>
              <a:t>Any Question?</a:t>
            </a:r>
          </a:p>
        </p:txBody>
      </p:sp>
    </p:spTree>
    <p:extLst>
      <p:ext uri="{BB962C8B-B14F-4D97-AF65-F5344CB8AC3E}">
        <p14:creationId xmlns:p14="http://schemas.microsoft.com/office/powerpoint/2010/main" val="42255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 point project EDGE</Template>
  <TotalTime>20</TotalTime>
  <Words>339</Words>
  <Application>Microsoft Office PowerPoint</Application>
  <PresentationFormat>Widescreen</PresentationFormat>
  <Paragraphs>51</Paragraphs>
  <Slides>7</Slides>
  <Notes>0</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Effects of Working Capital Management on the performance of  SONALI  PAPER &amp; BOARD MILLS LIMITED (SPBML) </vt:lpstr>
      <vt:lpstr>SONALI  PAPER &amp; BOARD MILLS LIMITED (SPBML) </vt:lpstr>
      <vt:lpstr>SONALI  PAPER &amp; BOARD MILLS LIMITED (SPBML) </vt:lpstr>
      <vt:lpstr>SONALI  PAPER &amp; BOARD MILLS LIMITED (SPBML) </vt:lpstr>
      <vt:lpstr>SONALI  PAPER &amp; BOARD MILLS LIMITED (SPBML) </vt:lpstr>
      <vt:lpstr>SONALI  PAPER &amp; BOARD MILLS LIMITED (SPBML)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Working Capital Management on the performance of  SONALI  PAPER &amp; BOARD MILLS LIMITED (SPBML)</dc:title>
  <dc:creator>sahedulislam61052@gmail.com</dc:creator>
  <cp:lastModifiedBy>8801874168419</cp:lastModifiedBy>
  <cp:revision>3</cp:revision>
  <dcterms:created xsi:type="dcterms:W3CDTF">2024-12-04T03:43:24Z</dcterms:created>
  <dcterms:modified xsi:type="dcterms:W3CDTF">2024-12-04T04:15:48Z</dcterms:modified>
</cp:coreProperties>
</file>