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4" autoAdjust="0"/>
  </p:normalViewPr>
  <p:slideViewPr>
    <p:cSldViewPr snapToGrid="0">
      <p:cViewPr varScale="1">
        <p:scale>
          <a:sx n="78" d="100"/>
          <a:sy n="78" d="100"/>
        </p:scale>
        <p:origin x="2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CD10F-33A0-4AE2-9D42-A9F409A315D5}" type="datetimeFigureOut">
              <a:rPr lang="en-US" smtClean="0"/>
              <a:t>9/9/2017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2EBC83-F8A0-4589-9E80-D33448715D2A}" type="slidenum">
              <a:rPr lang="en-US" smtClean="0"/>
              <a:t>‹#›</a:t>
            </a:fld>
            <a:endParaRPr lang="en-US"/>
          </a:p>
        </p:txBody>
      </p:sp>
    </p:spTree>
    <p:extLst>
      <p:ext uri="{BB962C8B-B14F-4D97-AF65-F5344CB8AC3E}">
        <p14:creationId xmlns:p14="http://schemas.microsoft.com/office/powerpoint/2010/main" val="3155644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Nominal: Married, Single, Divorced</a:t>
            </a:r>
          </a:p>
          <a:p>
            <a:r>
              <a:rPr lang="en-US" dirty="0"/>
              <a:t>Ordinal: Excellent, Good, Fair, Poor</a:t>
            </a:r>
          </a:p>
          <a:p>
            <a:r>
              <a:rPr lang="en-US" dirty="0"/>
              <a:t>Interval: Temperature</a:t>
            </a:r>
          </a:p>
          <a:p>
            <a:r>
              <a:rPr lang="en-US" dirty="0"/>
              <a:t>Ratio: Number of children</a:t>
            </a:r>
          </a:p>
        </p:txBody>
      </p:sp>
      <p:sp>
        <p:nvSpPr>
          <p:cNvPr id="4" name="Slide Number Placeholder 3"/>
          <p:cNvSpPr>
            <a:spLocks noGrp="1"/>
          </p:cNvSpPr>
          <p:nvPr>
            <p:ph type="sldNum" sz="quarter" idx="10"/>
          </p:nvPr>
        </p:nvSpPr>
        <p:spPr/>
        <p:txBody>
          <a:bodyPr/>
          <a:lstStyle/>
          <a:p>
            <a:fld id="{0D2EBC83-F8A0-4589-9E80-D33448715D2A}" type="slidenum">
              <a:rPr lang="en-US" smtClean="0"/>
              <a:t>4</a:t>
            </a:fld>
            <a:endParaRPr lang="en-US"/>
          </a:p>
        </p:txBody>
      </p:sp>
    </p:spTree>
    <p:extLst>
      <p:ext uri="{BB962C8B-B14F-4D97-AF65-F5344CB8AC3E}">
        <p14:creationId xmlns:p14="http://schemas.microsoft.com/office/powerpoint/2010/main" val="3864290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following boxplot displays the winning times for women Ironman champions from 1979 to 2014 (note the race was conducted twice in 1982).  You can mouse over the boxplot to see the values of Max, Q3, Median, Q1, and min.  Note that in this graph, we have displayed all of the data points (not just the outliers) next to the boxplot.  </a:t>
            </a:r>
            <a:endParaRPr lang="en-US" dirty="0"/>
          </a:p>
        </p:txBody>
      </p:sp>
      <p:sp>
        <p:nvSpPr>
          <p:cNvPr id="4" name="Slide Number Placeholder 3"/>
          <p:cNvSpPr>
            <a:spLocks noGrp="1"/>
          </p:cNvSpPr>
          <p:nvPr>
            <p:ph type="sldNum" sz="quarter" idx="10"/>
          </p:nvPr>
        </p:nvSpPr>
        <p:spPr/>
        <p:txBody>
          <a:bodyPr/>
          <a:lstStyle/>
          <a:p>
            <a:fld id="{0D2EBC83-F8A0-4589-9E80-D33448715D2A}" type="slidenum">
              <a:rPr lang="en-US" smtClean="0"/>
              <a:t>30</a:t>
            </a:fld>
            <a:endParaRPr lang="en-US"/>
          </a:p>
        </p:txBody>
      </p:sp>
    </p:spTree>
    <p:extLst>
      <p:ext uri="{BB962C8B-B14F-4D97-AF65-F5344CB8AC3E}">
        <p14:creationId xmlns:p14="http://schemas.microsoft.com/office/powerpoint/2010/main" val="28594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Center:</a:t>
            </a:r>
            <a:r>
              <a:rPr lang="en-US" sz="1200" b="0" i="0" kern="1200" dirty="0">
                <a:solidFill>
                  <a:schemeClr val="tx1"/>
                </a:solidFill>
                <a:effectLst/>
                <a:latin typeface="+mn-lt"/>
                <a:ea typeface="+mn-ea"/>
                <a:cs typeface="+mn-cs"/>
              </a:rPr>
              <a:t> The graph reveals that the age distribution of the males is higher than the females' age distribution. This is supported by the numerical measures. The median age for females (34.5) is lower than for the males (43.5). Actually, it should be noted that even the third quartile of the females' distribution (42) is lower than the median age for males. We therefore conclude that in general, actresses win the Best Actress Oscar at a younger age than actors do.</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Spread:</a:t>
            </a:r>
            <a:r>
              <a:rPr lang="en-US" sz="1200" b="0" i="0" kern="1200" dirty="0">
                <a:solidFill>
                  <a:schemeClr val="tx1"/>
                </a:solidFill>
                <a:effectLst/>
                <a:latin typeface="+mn-lt"/>
                <a:ea typeface="+mn-ea"/>
                <a:cs typeface="+mn-cs"/>
              </a:rPr>
              <a:t> Judging by the range of the data, there is much more variability in the females' distribution (range = 59) than there is in the males' distribution (range = 47). On the other hand, if we look at the IQR, which measures the variability only among the middle 50% of the distribution, we see slightly more spread in the ages of males (IQR = 12.5) than females (IQR = 11.5). We conclude that among all the winners, the actors' ages are more alike than the actresses' ages. However, the middle 50% of the age distribution of actresses is more homogeneous than the actors' age distribution.</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Outliers:</a:t>
            </a:r>
            <a:r>
              <a:rPr lang="en-US" sz="1200" b="0" i="0" kern="1200" dirty="0">
                <a:solidFill>
                  <a:schemeClr val="tx1"/>
                </a:solidFill>
                <a:effectLst/>
                <a:latin typeface="+mn-lt"/>
                <a:ea typeface="+mn-ea"/>
                <a:cs typeface="+mn-cs"/>
              </a:rPr>
              <a:t> We see that we have outliers in both distributions. There is only one high outlier in the actors' distribution (76, Henry Fonda, </a:t>
            </a:r>
            <a:r>
              <a:rPr lang="en-US" sz="1200" b="0" i="1" kern="1200" dirty="0">
                <a:solidFill>
                  <a:schemeClr val="tx1"/>
                </a:solidFill>
                <a:effectLst/>
                <a:latin typeface="+mn-lt"/>
                <a:ea typeface="+mn-ea"/>
                <a:cs typeface="+mn-cs"/>
              </a:rPr>
              <a:t>On Golden Pond</a:t>
            </a:r>
            <a:r>
              <a:rPr lang="en-US" sz="1200" b="0" i="0" kern="1200" dirty="0">
                <a:solidFill>
                  <a:schemeClr val="tx1"/>
                </a:solidFill>
                <a:effectLst/>
                <a:latin typeface="+mn-lt"/>
                <a:ea typeface="+mn-ea"/>
                <a:cs typeface="+mn-cs"/>
              </a:rPr>
              <a:t>), compared with five high outliers in the actresses' distribution.</a:t>
            </a:r>
          </a:p>
          <a:p>
            <a:endParaRPr lang="en-US" dirty="0"/>
          </a:p>
        </p:txBody>
      </p:sp>
      <p:sp>
        <p:nvSpPr>
          <p:cNvPr id="4" name="Slide Number Placeholder 3"/>
          <p:cNvSpPr>
            <a:spLocks noGrp="1"/>
          </p:cNvSpPr>
          <p:nvPr>
            <p:ph type="sldNum" sz="quarter" idx="10"/>
          </p:nvPr>
        </p:nvSpPr>
        <p:spPr/>
        <p:txBody>
          <a:bodyPr/>
          <a:lstStyle/>
          <a:p>
            <a:fld id="{0D2EBC83-F8A0-4589-9E80-D33448715D2A}" type="slidenum">
              <a:rPr lang="en-US" smtClean="0"/>
              <a:t>31</a:t>
            </a:fld>
            <a:endParaRPr lang="en-US"/>
          </a:p>
        </p:txBody>
      </p:sp>
    </p:spTree>
    <p:extLst>
      <p:ext uri="{BB962C8B-B14F-4D97-AF65-F5344CB8AC3E}">
        <p14:creationId xmlns:p14="http://schemas.microsoft.com/office/powerpoint/2010/main" val="2829212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looking at the graph, the similarities and differences between the two distributions are striking. Both distributions have roughly the same center (medians are 61.4 for Pitt, and 62.7 for San Francisco). However, the temperatures in Pittsburgh have a much larger variability than the temperatures in San Francisco (Range: 49 vs. 12. IQR: 36.5 vs. 5).</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practical interpretation of the results we got is that the weather in San Francisco is much more consistent than the weather in Pittsburgh, which varies a lot during the year. Also, because the temperatures in San Francisco vary so little during the year, knowing that the median temperature is around 63 is actually very informative. On the other hand, knowing that the median temperature in Pittsburgh is around 61 is practically useless, since temperatures vary so much during the year, and can get much warmer or much colder.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that this example provides more intuition about variability by interpreting small variability as consistency, and large variability as lack of consistency. Also, through this example we learned that the center of the distribution is more meaningful as a typical value for the distribution when there is little variability (or, as statisticians say, little "noise") around it. When there is large variability, the center loses its practical meaning as a typical value.</a:t>
            </a:r>
          </a:p>
          <a:p>
            <a:endParaRPr lang="en-US" dirty="0"/>
          </a:p>
        </p:txBody>
      </p:sp>
      <p:sp>
        <p:nvSpPr>
          <p:cNvPr id="4" name="Slide Number Placeholder 3"/>
          <p:cNvSpPr>
            <a:spLocks noGrp="1"/>
          </p:cNvSpPr>
          <p:nvPr>
            <p:ph type="sldNum" sz="quarter" idx="10"/>
          </p:nvPr>
        </p:nvSpPr>
        <p:spPr/>
        <p:txBody>
          <a:bodyPr/>
          <a:lstStyle/>
          <a:p>
            <a:fld id="{0D2EBC83-F8A0-4589-9E80-D33448715D2A}" type="slidenum">
              <a:rPr lang="en-US" smtClean="0"/>
              <a:t>32</a:t>
            </a:fld>
            <a:endParaRPr lang="en-US"/>
          </a:p>
        </p:txBody>
      </p:sp>
    </p:spTree>
    <p:extLst>
      <p:ext uri="{BB962C8B-B14F-4D97-AF65-F5344CB8AC3E}">
        <p14:creationId xmlns:p14="http://schemas.microsoft.com/office/powerpoint/2010/main" val="928428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This average of the squared deviations is called the </a:t>
            </a:r>
            <a:r>
              <a:rPr lang="en-US" sz="1200" b="1" i="0" kern="1200" dirty="0">
                <a:solidFill>
                  <a:schemeClr val="tx1"/>
                </a:solidFill>
                <a:effectLst/>
                <a:latin typeface="+mn-lt"/>
                <a:ea typeface="+mn-ea"/>
                <a:cs typeface="+mn-cs"/>
              </a:rPr>
              <a:t>variance</a:t>
            </a:r>
            <a:r>
              <a:rPr lang="en-US" sz="1200" b="0" i="0" kern="1200" dirty="0">
                <a:solidFill>
                  <a:schemeClr val="tx1"/>
                </a:solidFill>
                <a:effectLst/>
                <a:latin typeface="+mn-lt"/>
                <a:ea typeface="+mn-ea"/>
                <a:cs typeface="+mn-cs"/>
              </a:rPr>
              <a:t> of the data.</a:t>
            </a:r>
          </a:p>
          <a:p>
            <a:pPr marL="228600" indent="-228600">
              <a:buAutoNum type="arabicPeriod"/>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Why do we take the square root? Note that 16 is an average of the squared deviations, and therefore has different units of measurement. In this case 16 is measured in "squared customers," which obviously cannot be interpreted. We therefore take the square root in order to compensate for the fact that we squared our deviations, and in order to go back to the original unit of measurement.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Recall that the average number of customers who enter the store in an hour is 9. The interpretation of SD = 4 is that on average, the actual number of customers that enter the store each hour is 4 away from 9.</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D2EBC83-F8A0-4589-9E80-D33448715D2A}" type="slidenum">
              <a:rPr lang="en-US" smtClean="0"/>
              <a:t>35</a:t>
            </a:fld>
            <a:endParaRPr lang="en-US"/>
          </a:p>
        </p:txBody>
      </p:sp>
    </p:spTree>
    <p:extLst>
      <p:ext uri="{BB962C8B-B14F-4D97-AF65-F5344CB8AC3E}">
        <p14:creationId xmlns:p14="http://schemas.microsoft.com/office/powerpoint/2010/main" val="769615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2EBC83-F8A0-4589-9E80-D33448715D2A}" type="slidenum">
              <a:rPr lang="en-US" smtClean="0"/>
              <a:t>36</a:t>
            </a:fld>
            <a:endParaRPr lang="en-US"/>
          </a:p>
        </p:txBody>
      </p:sp>
    </p:spTree>
    <p:extLst>
      <p:ext uri="{BB962C8B-B14F-4D97-AF65-F5344CB8AC3E}">
        <p14:creationId xmlns:p14="http://schemas.microsoft.com/office/powerpoint/2010/main" val="154720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9/9/2017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9/9/2017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9/9/2017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9/9/2017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9/9/2017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9/9/2017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1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E2E6E-AFAF-4B10-8A87-2DDEB758CE4E}"/>
              </a:ext>
            </a:extLst>
          </p:cNvPr>
          <p:cNvSpPr>
            <a:spLocks noGrp="1"/>
          </p:cNvSpPr>
          <p:nvPr>
            <p:ph type="ctrTitle"/>
          </p:nvPr>
        </p:nvSpPr>
        <p:spPr/>
        <p:txBody>
          <a:bodyPr/>
          <a:lstStyle/>
          <a:p>
            <a:r>
              <a:rPr lang="en-US" dirty="0"/>
              <a:t>Exploratory Data Analysis</a:t>
            </a:r>
          </a:p>
        </p:txBody>
      </p:sp>
      <p:sp>
        <p:nvSpPr>
          <p:cNvPr id="5" name="Subtitle 4">
            <a:extLst>
              <a:ext uri="{FF2B5EF4-FFF2-40B4-BE49-F238E27FC236}">
                <a16:creationId xmlns:a16="http://schemas.microsoft.com/office/drawing/2014/main" id="{6FC73D80-F82C-40BD-A3CE-EC06EB474B5D}"/>
              </a:ext>
            </a:extLst>
          </p:cNvPr>
          <p:cNvSpPr>
            <a:spLocks noGrp="1"/>
          </p:cNvSpPr>
          <p:nvPr>
            <p:ph type="subTitle" idx="1"/>
          </p:nvPr>
        </p:nvSpPr>
        <p:spPr/>
        <p:txBody>
          <a:bodyPr/>
          <a:lstStyle/>
          <a:p>
            <a:r>
              <a:rPr lang="en-US" dirty="0"/>
              <a:t>Examining Distributions</a:t>
            </a:r>
          </a:p>
        </p:txBody>
      </p:sp>
    </p:spTree>
    <p:extLst>
      <p:ext uri="{BB962C8B-B14F-4D97-AF65-F5344CB8AC3E}">
        <p14:creationId xmlns:p14="http://schemas.microsoft.com/office/powerpoint/2010/main" val="1840373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352E0-1A90-420C-A102-68E816D0876C}"/>
              </a:ext>
            </a:extLst>
          </p:cNvPr>
          <p:cNvSpPr>
            <a:spLocks noGrp="1"/>
          </p:cNvSpPr>
          <p:nvPr>
            <p:ph type="title"/>
          </p:nvPr>
        </p:nvSpPr>
        <p:spPr/>
        <p:txBody>
          <a:bodyPr/>
          <a:lstStyle/>
          <a:p>
            <a:r>
              <a:rPr lang="en-US" dirty="0"/>
              <a:t>Histogram: Intervals</a:t>
            </a:r>
            <a:br>
              <a:rPr lang="en-US" dirty="0"/>
            </a:br>
            <a:r>
              <a:rPr lang="en-US" dirty="0"/>
              <a:t>(Part-II)</a:t>
            </a:r>
            <a:br>
              <a:rPr lang="en-US" dirty="0"/>
            </a:br>
            <a:endParaRPr lang="en-US" dirty="0"/>
          </a:p>
        </p:txBody>
      </p:sp>
      <p:sp>
        <p:nvSpPr>
          <p:cNvPr id="3" name="Content Placeholder 2">
            <a:extLst>
              <a:ext uri="{FF2B5EF4-FFF2-40B4-BE49-F238E27FC236}">
                <a16:creationId xmlns:a16="http://schemas.microsoft.com/office/drawing/2014/main" id="{93B72B16-CE5D-4F4B-B13A-C108CD33DB13}"/>
              </a:ext>
            </a:extLst>
          </p:cNvPr>
          <p:cNvSpPr>
            <a:spLocks noGrp="1"/>
          </p:cNvSpPr>
          <p:nvPr>
            <p:ph idx="1"/>
          </p:nvPr>
        </p:nvSpPr>
        <p:spPr>
          <a:xfrm>
            <a:off x="3869268" y="864107"/>
            <a:ext cx="7276527" cy="5425481"/>
          </a:xfrm>
        </p:spPr>
        <p:txBody>
          <a:bodyPr>
            <a:normAutofit/>
          </a:bodyPr>
          <a:lstStyle/>
          <a:p>
            <a:pPr marL="0" indent="0">
              <a:buNone/>
            </a:pPr>
            <a:r>
              <a:rPr lang="en-US" dirty="0"/>
              <a:t>We first need to break the range of values into intervals (also called "</a:t>
            </a:r>
            <a:r>
              <a:rPr lang="en-US" dirty="0">
                <a:solidFill>
                  <a:schemeClr val="accent6">
                    <a:lumMod val="75000"/>
                  </a:schemeClr>
                </a:solidFill>
              </a:rPr>
              <a:t>bins</a:t>
            </a:r>
            <a:r>
              <a:rPr lang="en-US" dirty="0"/>
              <a:t>" or "</a:t>
            </a:r>
            <a:r>
              <a:rPr lang="en-US" dirty="0">
                <a:solidFill>
                  <a:schemeClr val="accent6">
                    <a:lumMod val="75000"/>
                  </a:schemeClr>
                </a:solidFill>
              </a:rPr>
              <a:t>classes</a:t>
            </a:r>
            <a:r>
              <a:rPr lang="en-US" dirty="0"/>
              <a:t>"). In this case, since our dataset consists of exam scores, it will make sense to choose intervals that typically correspond to the range of a letter grade, 10 points wide: 40-50, 50-60, ... 90-100. By counting how many of the 15 observations fall in each of the intervals, we get the following table:</a:t>
            </a:r>
          </a:p>
          <a:p>
            <a:pPr marL="0" indent="0">
              <a:buNone/>
            </a:pPr>
            <a:r>
              <a:rPr lang="en-US" dirty="0"/>
              <a:t>			Exam Grades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78273890-4371-4528-9F59-300FAA909D35}"/>
              </a:ext>
            </a:extLst>
          </p:cNvPr>
          <p:cNvGraphicFramePr>
            <a:graphicFrameLocks noGrp="1"/>
          </p:cNvGraphicFramePr>
          <p:nvPr>
            <p:extLst>
              <p:ext uri="{D42A27DB-BD31-4B8C-83A1-F6EECF244321}">
                <p14:modId xmlns:p14="http://schemas.microsoft.com/office/powerpoint/2010/main" val="558774203"/>
              </p:ext>
            </p:extLst>
          </p:nvPr>
        </p:nvGraphicFramePr>
        <p:xfrm>
          <a:off x="4293286" y="3361036"/>
          <a:ext cx="5975178" cy="2560320"/>
        </p:xfrm>
        <a:graphic>
          <a:graphicData uri="http://schemas.openxmlformats.org/drawingml/2006/table">
            <a:tbl>
              <a:tblPr firstRow="1" bandRow="1">
                <a:tableStyleId>{5C22544A-7EE6-4342-B048-85BDC9FD1C3A}</a:tableStyleId>
              </a:tblPr>
              <a:tblGrid>
                <a:gridCol w="2987589">
                  <a:extLst>
                    <a:ext uri="{9D8B030D-6E8A-4147-A177-3AD203B41FA5}">
                      <a16:colId xmlns:a16="http://schemas.microsoft.com/office/drawing/2014/main" val="608816986"/>
                    </a:ext>
                  </a:extLst>
                </a:gridCol>
                <a:gridCol w="2987589">
                  <a:extLst>
                    <a:ext uri="{9D8B030D-6E8A-4147-A177-3AD203B41FA5}">
                      <a16:colId xmlns:a16="http://schemas.microsoft.com/office/drawing/2014/main" val="1777990570"/>
                    </a:ext>
                  </a:extLst>
                </a:gridCol>
              </a:tblGrid>
              <a:tr h="349873">
                <a:tc>
                  <a:txBody>
                    <a:bodyPr/>
                    <a:lstStyle/>
                    <a:p>
                      <a:r>
                        <a:rPr lang="en-US" dirty="0"/>
                        <a:t>Score</a:t>
                      </a:r>
                    </a:p>
                  </a:txBody>
                  <a:tcPr/>
                </a:tc>
                <a:tc>
                  <a:txBody>
                    <a:bodyPr/>
                    <a:lstStyle/>
                    <a:p>
                      <a:r>
                        <a:rPr lang="en-US" dirty="0"/>
                        <a:t>Count</a:t>
                      </a:r>
                    </a:p>
                  </a:txBody>
                  <a:tcPr/>
                </a:tc>
                <a:extLst>
                  <a:ext uri="{0D108BD9-81ED-4DB2-BD59-A6C34878D82A}">
                    <a16:rowId xmlns:a16="http://schemas.microsoft.com/office/drawing/2014/main" val="1264463037"/>
                  </a:ext>
                </a:extLst>
              </a:tr>
              <a:tr h="349873">
                <a:tc>
                  <a:txBody>
                    <a:bodyPr/>
                    <a:lstStyle/>
                    <a:p>
                      <a:r>
                        <a:rPr lang="en-US" sz="1800" b="0" i="0" kern="1200" dirty="0">
                          <a:solidFill>
                            <a:schemeClr val="dk1"/>
                          </a:solidFill>
                          <a:effectLst/>
                          <a:latin typeface="+mn-lt"/>
                          <a:ea typeface="+mn-ea"/>
                          <a:cs typeface="+mn-cs"/>
                        </a:rPr>
                        <a:t>[40-50)</a:t>
                      </a:r>
                      <a:endParaRPr lang="en-US" dirty="0"/>
                    </a:p>
                  </a:txBody>
                  <a:tcPr/>
                </a:tc>
                <a:tc>
                  <a:txBody>
                    <a:bodyPr/>
                    <a:lstStyle/>
                    <a:p>
                      <a:r>
                        <a:rPr lang="en-US" dirty="0"/>
                        <a:t>1</a:t>
                      </a:r>
                    </a:p>
                  </a:txBody>
                  <a:tcPr/>
                </a:tc>
                <a:extLst>
                  <a:ext uri="{0D108BD9-81ED-4DB2-BD59-A6C34878D82A}">
                    <a16:rowId xmlns:a16="http://schemas.microsoft.com/office/drawing/2014/main" val="3458887655"/>
                  </a:ext>
                </a:extLst>
              </a:tr>
              <a:tr h="349873">
                <a:tc>
                  <a:txBody>
                    <a:bodyPr/>
                    <a:lstStyle/>
                    <a:p>
                      <a:r>
                        <a:rPr lang="en-US" sz="1800" b="0" i="0" kern="1200" dirty="0">
                          <a:solidFill>
                            <a:schemeClr val="dk1"/>
                          </a:solidFill>
                          <a:effectLst/>
                          <a:latin typeface="+mn-lt"/>
                          <a:ea typeface="+mn-ea"/>
                          <a:cs typeface="+mn-cs"/>
                        </a:rPr>
                        <a:t>[50-60)</a:t>
                      </a:r>
                      <a:endParaRPr lang="en-US" dirty="0"/>
                    </a:p>
                  </a:txBody>
                  <a:tcPr/>
                </a:tc>
                <a:tc>
                  <a:txBody>
                    <a:bodyPr/>
                    <a:lstStyle/>
                    <a:p>
                      <a:r>
                        <a:rPr lang="en-US" dirty="0"/>
                        <a:t>2</a:t>
                      </a:r>
                    </a:p>
                  </a:txBody>
                  <a:tcPr/>
                </a:tc>
                <a:extLst>
                  <a:ext uri="{0D108BD9-81ED-4DB2-BD59-A6C34878D82A}">
                    <a16:rowId xmlns:a16="http://schemas.microsoft.com/office/drawing/2014/main" val="2754069030"/>
                  </a:ext>
                </a:extLst>
              </a:tr>
              <a:tr h="349873">
                <a:tc>
                  <a:txBody>
                    <a:bodyPr/>
                    <a:lstStyle/>
                    <a:p>
                      <a:r>
                        <a:rPr lang="en-US" sz="1800" b="0" i="0" kern="1200" dirty="0">
                          <a:solidFill>
                            <a:schemeClr val="dk1"/>
                          </a:solidFill>
                          <a:effectLst/>
                          <a:latin typeface="+mn-lt"/>
                          <a:ea typeface="+mn-ea"/>
                          <a:cs typeface="+mn-cs"/>
                        </a:rPr>
                        <a:t>[60-70)</a:t>
                      </a:r>
                      <a:endParaRPr lang="en-US" dirty="0"/>
                    </a:p>
                  </a:txBody>
                  <a:tcPr/>
                </a:tc>
                <a:tc>
                  <a:txBody>
                    <a:bodyPr/>
                    <a:lstStyle/>
                    <a:p>
                      <a:r>
                        <a:rPr lang="en-US" dirty="0"/>
                        <a:t>4</a:t>
                      </a:r>
                    </a:p>
                  </a:txBody>
                  <a:tcPr/>
                </a:tc>
                <a:extLst>
                  <a:ext uri="{0D108BD9-81ED-4DB2-BD59-A6C34878D82A}">
                    <a16:rowId xmlns:a16="http://schemas.microsoft.com/office/drawing/2014/main" val="2979396181"/>
                  </a:ext>
                </a:extLst>
              </a:tr>
              <a:tr h="349873">
                <a:tc>
                  <a:txBody>
                    <a:bodyPr/>
                    <a:lstStyle/>
                    <a:p>
                      <a:r>
                        <a:rPr lang="en-US" sz="1800" b="0" i="0" kern="1200" dirty="0">
                          <a:solidFill>
                            <a:schemeClr val="dk1"/>
                          </a:solidFill>
                          <a:effectLst/>
                          <a:latin typeface="+mn-lt"/>
                          <a:ea typeface="+mn-ea"/>
                          <a:cs typeface="+mn-cs"/>
                        </a:rPr>
                        <a:t>[70-80)</a:t>
                      </a:r>
                      <a:endParaRPr lang="en-US" dirty="0"/>
                    </a:p>
                  </a:txBody>
                  <a:tcPr/>
                </a:tc>
                <a:tc>
                  <a:txBody>
                    <a:bodyPr/>
                    <a:lstStyle/>
                    <a:p>
                      <a:r>
                        <a:rPr lang="en-US" dirty="0"/>
                        <a:t>5</a:t>
                      </a:r>
                    </a:p>
                  </a:txBody>
                  <a:tcPr/>
                </a:tc>
                <a:extLst>
                  <a:ext uri="{0D108BD9-81ED-4DB2-BD59-A6C34878D82A}">
                    <a16:rowId xmlns:a16="http://schemas.microsoft.com/office/drawing/2014/main" val="2423680424"/>
                  </a:ext>
                </a:extLst>
              </a:tr>
              <a:tr h="349873">
                <a:tc>
                  <a:txBody>
                    <a:bodyPr/>
                    <a:lstStyle/>
                    <a:p>
                      <a:r>
                        <a:rPr lang="en-US" sz="1800" b="0" i="0" kern="1200" dirty="0">
                          <a:solidFill>
                            <a:schemeClr val="dk1"/>
                          </a:solidFill>
                          <a:effectLst/>
                          <a:latin typeface="+mn-lt"/>
                          <a:ea typeface="+mn-ea"/>
                          <a:cs typeface="+mn-cs"/>
                        </a:rPr>
                        <a:t>[80-90)</a:t>
                      </a:r>
                      <a:endParaRPr lang="en-US" dirty="0"/>
                    </a:p>
                  </a:txBody>
                  <a:tcPr/>
                </a:tc>
                <a:tc>
                  <a:txBody>
                    <a:bodyPr/>
                    <a:lstStyle/>
                    <a:p>
                      <a:r>
                        <a:rPr lang="en-US" dirty="0"/>
                        <a:t>2</a:t>
                      </a:r>
                    </a:p>
                  </a:txBody>
                  <a:tcPr/>
                </a:tc>
                <a:extLst>
                  <a:ext uri="{0D108BD9-81ED-4DB2-BD59-A6C34878D82A}">
                    <a16:rowId xmlns:a16="http://schemas.microsoft.com/office/drawing/2014/main" val="1830000431"/>
                  </a:ext>
                </a:extLst>
              </a:tr>
              <a:tr h="349873">
                <a:tc>
                  <a:txBody>
                    <a:bodyPr/>
                    <a:lstStyle/>
                    <a:p>
                      <a:r>
                        <a:rPr lang="en-US" sz="1800" b="0" i="0" kern="1200" dirty="0">
                          <a:solidFill>
                            <a:schemeClr val="dk1"/>
                          </a:solidFill>
                          <a:effectLst/>
                          <a:latin typeface="+mn-lt"/>
                          <a:ea typeface="+mn-ea"/>
                          <a:cs typeface="+mn-cs"/>
                        </a:rPr>
                        <a:t>[90-100]</a:t>
                      </a:r>
                      <a:endParaRPr lang="en-US" dirty="0"/>
                    </a:p>
                  </a:txBody>
                  <a:tcPr/>
                </a:tc>
                <a:tc>
                  <a:txBody>
                    <a:bodyPr/>
                    <a:lstStyle/>
                    <a:p>
                      <a:r>
                        <a:rPr lang="en-US" dirty="0"/>
                        <a:t>1</a:t>
                      </a:r>
                    </a:p>
                  </a:txBody>
                  <a:tcPr/>
                </a:tc>
                <a:extLst>
                  <a:ext uri="{0D108BD9-81ED-4DB2-BD59-A6C34878D82A}">
                    <a16:rowId xmlns:a16="http://schemas.microsoft.com/office/drawing/2014/main" val="3362459764"/>
                  </a:ext>
                </a:extLst>
              </a:tr>
            </a:tbl>
          </a:graphicData>
        </a:graphic>
      </p:graphicFrame>
    </p:spTree>
    <p:extLst>
      <p:ext uri="{BB962C8B-B14F-4D97-AF65-F5344CB8AC3E}">
        <p14:creationId xmlns:p14="http://schemas.microsoft.com/office/powerpoint/2010/main" val="206403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26" name="Rectangle 2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0" name="Rectangle 2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Content Placeholder 18" descr="A screenshot of a cell phone&#10;&#10;Description generated with high confidence">
            <a:extLst>
              <a:ext uri="{FF2B5EF4-FFF2-40B4-BE49-F238E27FC236}">
                <a16:creationId xmlns:a16="http://schemas.microsoft.com/office/drawing/2014/main" id="{2F8F3134-5638-435B-BF65-0303CBA84FD3}"/>
              </a:ext>
            </a:extLst>
          </p:cNvPr>
          <p:cNvPicPr>
            <a:picLocks noGrp="1" noChangeAspect="1"/>
          </p:cNvPicPr>
          <p:nvPr>
            <p:ph idx="1"/>
          </p:nvPr>
        </p:nvPicPr>
        <p:blipFill>
          <a:blip r:embed="rId2"/>
          <a:stretch>
            <a:fillRect/>
          </a:stretch>
        </p:blipFill>
        <p:spPr>
          <a:xfrm>
            <a:off x="5196025" y="759599"/>
            <a:ext cx="6216501" cy="5330650"/>
          </a:xfrm>
          <a:prstGeom prst="rect">
            <a:avLst/>
          </a:prstGeom>
        </p:spPr>
      </p:pic>
      <p:sp>
        <p:nvSpPr>
          <p:cNvPr id="34" name="Rectangle 3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7647799-7FF2-490F-A1E8-0DF51612EE27}"/>
              </a:ext>
            </a:extLst>
          </p:cNvPr>
          <p:cNvSpPr>
            <a:spLocks noGrp="1"/>
          </p:cNvSpPr>
          <p:nvPr>
            <p:ph type="title"/>
          </p:nvPr>
        </p:nvSpPr>
        <p:spPr>
          <a:xfrm>
            <a:off x="1069849" y="1298448"/>
            <a:ext cx="3258688" cy="3255264"/>
          </a:xfrm>
        </p:spPr>
        <p:txBody>
          <a:bodyPr vert="horz" lIns="91440" tIns="45720" rIns="91440" bIns="45720" rtlCol="0" anchor="b">
            <a:noAutofit/>
          </a:bodyPr>
          <a:lstStyle/>
          <a:p>
            <a:r>
              <a:rPr lang="en-US" sz="2400" spc="-100" dirty="0"/>
              <a:t>To construct the histogram from this table we plot the intervals on the X-axis, and show the number of observations in each interval (frequency of the interval) on the Y-axis, which is represented by the height of a rectangle located above the interval:</a:t>
            </a:r>
          </a:p>
        </p:txBody>
      </p:sp>
    </p:spTree>
    <p:extLst>
      <p:ext uri="{BB962C8B-B14F-4D97-AF65-F5344CB8AC3E}">
        <p14:creationId xmlns:p14="http://schemas.microsoft.com/office/powerpoint/2010/main" val="1512394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Content Placeholder 8" descr="A screenshot of a cell phone&#10;&#10;Description generated with very high confidence">
            <a:extLst>
              <a:ext uri="{FF2B5EF4-FFF2-40B4-BE49-F238E27FC236}">
                <a16:creationId xmlns:a16="http://schemas.microsoft.com/office/drawing/2014/main" id="{C2D133E2-2EF6-413A-A41F-1FB08D1C2027}"/>
              </a:ext>
            </a:extLst>
          </p:cNvPr>
          <p:cNvPicPr>
            <a:picLocks noGrp="1" noChangeAspect="1"/>
          </p:cNvPicPr>
          <p:nvPr>
            <p:ph idx="1"/>
          </p:nvPr>
        </p:nvPicPr>
        <p:blipFill>
          <a:blip r:embed="rId2"/>
          <a:stretch>
            <a:fillRect/>
          </a:stretch>
        </p:blipFill>
        <p:spPr>
          <a:xfrm>
            <a:off x="1367916" y="-34683"/>
            <a:ext cx="9271252" cy="4402322"/>
          </a:xfrm>
          <a:prstGeom prst="rect">
            <a:avLst/>
          </a:prstGeom>
        </p:spPr>
      </p:pic>
      <p:sp>
        <p:nvSpPr>
          <p:cNvPr id="2" name="Title 1">
            <a:extLst>
              <a:ext uri="{FF2B5EF4-FFF2-40B4-BE49-F238E27FC236}">
                <a16:creationId xmlns:a16="http://schemas.microsoft.com/office/drawing/2014/main" id="{868F9D71-65FD-496A-9C27-35048248A3B3}"/>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3200" spc="-100" dirty="0"/>
              <a:t>The given table can also be turned into a relative frequency table</a:t>
            </a:r>
          </a:p>
        </p:txBody>
      </p:sp>
    </p:spTree>
    <p:extLst>
      <p:ext uri="{BB962C8B-B14F-4D97-AF65-F5344CB8AC3E}">
        <p14:creationId xmlns:p14="http://schemas.microsoft.com/office/powerpoint/2010/main" val="24785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4C0C7-FF23-4CB2-8ACC-8D1A4A9449A8}"/>
              </a:ext>
            </a:extLst>
          </p:cNvPr>
          <p:cNvSpPr>
            <a:spLocks noGrp="1"/>
          </p:cNvSpPr>
          <p:nvPr>
            <p:ph type="title"/>
          </p:nvPr>
        </p:nvSpPr>
        <p:spPr/>
        <p:txBody>
          <a:bodyPr/>
          <a:lstStyle/>
          <a:p>
            <a:r>
              <a:rPr lang="en-US" b="1" dirty="0"/>
              <a:t>Many Students Wonder ... </a:t>
            </a:r>
            <a:br>
              <a:rPr lang="en-US" b="1" dirty="0"/>
            </a:br>
            <a:endParaRPr lang="en-US" dirty="0"/>
          </a:p>
        </p:txBody>
      </p:sp>
      <p:sp>
        <p:nvSpPr>
          <p:cNvPr id="3" name="Content Placeholder 2">
            <a:extLst>
              <a:ext uri="{FF2B5EF4-FFF2-40B4-BE49-F238E27FC236}">
                <a16:creationId xmlns:a16="http://schemas.microsoft.com/office/drawing/2014/main" id="{9DFC06B1-EBEE-4C64-8C7D-ABD36C335FB6}"/>
              </a:ext>
            </a:extLst>
          </p:cNvPr>
          <p:cNvSpPr>
            <a:spLocks noGrp="1"/>
          </p:cNvSpPr>
          <p:nvPr>
            <p:ph idx="1"/>
          </p:nvPr>
        </p:nvSpPr>
        <p:spPr/>
        <p:txBody>
          <a:bodyPr>
            <a:normAutofit/>
          </a:bodyPr>
          <a:lstStyle/>
          <a:p>
            <a:pPr marL="0" indent="0">
              <a:buNone/>
            </a:pPr>
            <a:r>
              <a:rPr lang="en-US" sz="2400" b="1" dirty="0">
                <a:solidFill>
                  <a:srgbClr val="00B0F0"/>
                </a:solidFill>
              </a:rPr>
              <a:t>Question</a:t>
            </a:r>
            <a:r>
              <a:rPr lang="en-US" sz="2400" b="1" dirty="0"/>
              <a:t>: </a:t>
            </a:r>
            <a:r>
              <a:rPr lang="en-US" sz="2400" dirty="0"/>
              <a:t>How do I know what interval width to choose?</a:t>
            </a:r>
          </a:p>
          <a:p>
            <a:pPr marL="0" indent="0">
              <a:buNone/>
            </a:pPr>
            <a:r>
              <a:rPr lang="en-US" sz="2400" b="1" dirty="0">
                <a:solidFill>
                  <a:srgbClr val="00B0F0"/>
                </a:solidFill>
              </a:rPr>
              <a:t>Answer</a:t>
            </a:r>
            <a:r>
              <a:rPr lang="en-US" sz="2400" b="1" dirty="0"/>
              <a:t>: </a:t>
            </a:r>
            <a:r>
              <a:rPr lang="en-US" sz="2400" dirty="0"/>
              <a:t>There are no right or wrong choices of interval widths. In this course, we will rely on a statistical package to produce the histogram for us, and we will focus instead on describing and summarizing the distribution as it appears from the histogram.</a:t>
            </a:r>
          </a:p>
          <a:p>
            <a:pPr>
              <a:buFont typeface="Wingdings" panose="05000000000000000000" pitchFamily="2" charset="2"/>
              <a:buChar char="§"/>
            </a:pPr>
            <a:endParaRPr lang="en-US" sz="2400" dirty="0"/>
          </a:p>
        </p:txBody>
      </p:sp>
    </p:spTree>
    <p:extLst>
      <p:ext uri="{BB962C8B-B14F-4D97-AF65-F5344CB8AC3E}">
        <p14:creationId xmlns:p14="http://schemas.microsoft.com/office/powerpoint/2010/main" val="1823803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1B40-B971-4A2F-9BD9-B286D87A961F}"/>
              </a:ext>
            </a:extLst>
          </p:cNvPr>
          <p:cNvSpPr>
            <a:spLocks noGrp="1"/>
          </p:cNvSpPr>
          <p:nvPr>
            <p:ph type="title"/>
          </p:nvPr>
        </p:nvSpPr>
        <p:spPr/>
        <p:txBody>
          <a:bodyPr/>
          <a:lstStyle/>
          <a:p>
            <a:r>
              <a:rPr lang="en-US" b="1" dirty="0"/>
              <a:t>Interpreting the Histogram</a:t>
            </a:r>
          </a:p>
        </p:txBody>
      </p:sp>
      <p:sp>
        <p:nvSpPr>
          <p:cNvPr id="3" name="Content Placeholder 2">
            <a:extLst>
              <a:ext uri="{FF2B5EF4-FFF2-40B4-BE49-F238E27FC236}">
                <a16:creationId xmlns:a16="http://schemas.microsoft.com/office/drawing/2014/main" id="{E61504DE-673E-406A-B3F1-06A018EBBDD7}"/>
              </a:ext>
            </a:extLst>
          </p:cNvPr>
          <p:cNvSpPr>
            <a:spLocks noGrp="1"/>
          </p:cNvSpPr>
          <p:nvPr>
            <p:ph idx="1"/>
          </p:nvPr>
        </p:nvSpPr>
        <p:spPr/>
        <p:txBody>
          <a:bodyPr/>
          <a:lstStyle/>
          <a:p>
            <a:pPr marL="0" indent="0">
              <a:buNone/>
            </a:pPr>
            <a:r>
              <a:rPr lang="en-US" sz="2400" b="1" dirty="0">
                <a:solidFill>
                  <a:srgbClr val="00B0F0"/>
                </a:solidFill>
              </a:rPr>
              <a:t>Interpreting the Histogram</a:t>
            </a:r>
          </a:p>
          <a:p>
            <a:pPr marL="0" indent="0">
              <a:buNone/>
            </a:pPr>
            <a:endParaRPr lang="en-US" b="1" dirty="0">
              <a:solidFill>
                <a:srgbClr val="00B0F0"/>
              </a:solidFill>
            </a:endParaRPr>
          </a:p>
          <a:p>
            <a:pPr marL="0" indent="0">
              <a:buNone/>
            </a:pPr>
            <a:endParaRPr lang="en-US" b="1" dirty="0">
              <a:solidFill>
                <a:srgbClr val="00B0F0"/>
              </a:solidFill>
            </a:endParaRPr>
          </a:p>
          <a:p>
            <a:pPr marL="0" indent="0">
              <a:buNone/>
            </a:pPr>
            <a:endParaRPr lang="en-US" b="1" dirty="0">
              <a:solidFill>
                <a:srgbClr val="00B0F0"/>
              </a:solidFill>
            </a:endParaRPr>
          </a:p>
          <a:p>
            <a:pPr marL="0" indent="0">
              <a:buNone/>
            </a:pPr>
            <a:endParaRPr lang="en-US" dirty="0"/>
          </a:p>
          <a:p>
            <a:pPr marL="0" indent="0">
              <a:buNone/>
            </a:pPr>
            <a:endParaRPr lang="en-US" dirty="0"/>
          </a:p>
          <a:p>
            <a:pPr marL="0" indent="0">
              <a:buNone/>
            </a:pPr>
            <a:r>
              <a:rPr lang="en-US" dirty="0"/>
              <a:t>We will get a sense of the overall pattern of the data from the histogram's center, spread and shape, while outliers will highlight deviations from that pattern.</a:t>
            </a:r>
            <a:endParaRPr lang="en-US" b="1" dirty="0">
              <a:solidFill>
                <a:srgbClr val="00B0F0"/>
              </a:solidFill>
            </a:endParaRPr>
          </a:p>
          <a:p>
            <a:pPr marL="0" indent="0">
              <a:buNone/>
            </a:pPr>
            <a:endParaRPr lang="en-US" b="1" dirty="0">
              <a:solidFill>
                <a:srgbClr val="00B0F0"/>
              </a:solidFill>
            </a:endParaRPr>
          </a:p>
          <a:p>
            <a:pPr marL="0" indent="0">
              <a:buNone/>
            </a:pPr>
            <a:endParaRPr lang="en-US" b="1" dirty="0">
              <a:solidFill>
                <a:srgbClr val="00B0F0"/>
              </a:solidFill>
            </a:endParaRPr>
          </a:p>
          <a:p>
            <a:pPr marL="0" indent="0">
              <a:buNone/>
            </a:pPr>
            <a:endParaRPr lang="en-US" b="1" dirty="0">
              <a:solidFill>
                <a:srgbClr val="00B0F0"/>
              </a:solidFill>
            </a:endParaRPr>
          </a:p>
        </p:txBody>
      </p:sp>
      <p:pic>
        <p:nvPicPr>
          <p:cNvPr id="5" name="Picture 4">
            <a:extLst>
              <a:ext uri="{FF2B5EF4-FFF2-40B4-BE49-F238E27FC236}">
                <a16:creationId xmlns:a16="http://schemas.microsoft.com/office/drawing/2014/main" id="{6A4D2805-ADEE-40C8-8FC7-015A2D8A4FDA}"/>
              </a:ext>
            </a:extLst>
          </p:cNvPr>
          <p:cNvPicPr>
            <a:picLocks noChangeAspect="1"/>
          </p:cNvPicPr>
          <p:nvPr/>
        </p:nvPicPr>
        <p:blipFill>
          <a:blip r:embed="rId2"/>
          <a:stretch>
            <a:fillRect/>
          </a:stretch>
        </p:blipFill>
        <p:spPr>
          <a:xfrm>
            <a:off x="4091948" y="2181544"/>
            <a:ext cx="4433750" cy="1242884"/>
          </a:xfrm>
          <a:prstGeom prst="rect">
            <a:avLst/>
          </a:prstGeom>
        </p:spPr>
      </p:pic>
    </p:spTree>
    <p:extLst>
      <p:ext uri="{BB962C8B-B14F-4D97-AF65-F5344CB8AC3E}">
        <p14:creationId xmlns:p14="http://schemas.microsoft.com/office/powerpoint/2010/main" val="611701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A4F9-A488-49AD-AF09-013A2975ACF1}"/>
              </a:ext>
            </a:extLst>
          </p:cNvPr>
          <p:cNvSpPr>
            <a:spLocks noGrp="1"/>
          </p:cNvSpPr>
          <p:nvPr>
            <p:ph type="title"/>
          </p:nvPr>
        </p:nvSpPr>
        <p:spPr/>
        <p:txBody>
          <a:bodyPr/>
          <a:lstStyle/>
          <a:p>
            <a:r>
              <a:rPr lang="en-US" b="1"/>
              <a:t>Shape</a:t>
            </a:r>
          </a:p>
        </p:txBody>
      </p:sp>
      <p:sp>
        <p:nvSpPr>
          <p:cNvPr id="3" name="Content Placeholder 2">
            <a:extLst>
              <a:ext uri="{FF2B5EF4-FFF2-40B4-BE49-F238E27FC236}">
                <a16:creationId xmlns:a16="http://schemas.microsoft.com/office/drawing/2014/main" id="{D2120F0E-9CED-4F26-8EF3-4EE11A87F93D}"/>
              </a:ext>
            </a:extLst>
          </p:cNvPr>
          <p:cNvSpPr>
            <a:spLocks noGrp="1"/>
          </p:cNvSpPr>
          <p:nvPr>
            <p:ph idx="1"/>
          </p:nvPr>
        </p:nvSpPr>
        <p:spPr/>
        <p:txBody>
          <a:bodyPr>
            <a:normAutofit/>
          </a:bodyPr>
          <a:lstStyle/>
          <a:p>
            <a:pPr marL="0" indent="0">
              <a:buNone/>
            </a:pPr>
            <a:r>
              <a:rPr lang="en-US" sz="2400" dirty="0"/>
              <a:t>When describing the shape of a distribution, we should consider:</a:t>
            </a:r>
          </a:p>
          <a:p>
            <a:pPr marL="0" indent="0">
              <a:buNone/>
            </a:pPr>
            <a:r>
              <a:rPr lang="en-US" sz="2400" b="1" dirty="0">
                <a:solidFill>
                  <a:srgbClr val="00B0F0"/>
                </a:solidFill>
              </a:rPr>
              <a:t>1. Symmetry/skewness</a:t>
            </a:r>
            <a:r>
              <a:rPr lang="en-US" sz="2400" dirty="0"/>
              <a:t> of the distribution.</a:t>
            </a:r>
          </a:p>
          <a:p>
            <a:pPr marL="0" indent="0">
              <a:buNone/>
            </a:pPr>
            <a:r>
              <a:rPr lang="en-US" sz="2400" b="1" dirty="0">
                <a:solidFill>
                  <a:srgbClr val="00B0F0"/>
                </a:solidFill>
              </a:rPr>
              <a:t>2. </a:t>
            </a:r>
            <a:r>
              <a:rPr lang="en-US" sz="2400" b="1" dirty="0" err="1">
                <a:solidFill>
                  <a:srgbClr val="00B0F0"/>
                </a:solidFill>
              </a:rPr>
              <a:t>Peakedness</a:t>
            </a:r>
            <a:r>
              <a:rPr lang="en-US" sz="2400" b="1" dirty="0">
                <a:solidFill>
                  <a:srgbClr val="00B0F0"/>
                </a:solidFill>
              </a:rPr>
              <a:t> (modality)</a:t>
            </a:r>
            <a:r>
              <a:rPr lang="en-US" sz="2400" dirty="0"/>
              <a:t>—the number of peaks (modes) the distribution has.</a:t>
            </a:r>
          </a:p>
          <a:p>
            <a:pPr>
              <a:buFont typeface="Wingdings" panose="05000000000000000000" pitchFamily="2" charset="2"/>
              <a:buChar char="§"/>
            </a:pPr>
            <a:endParaRPr lang="en-US" sz="2400" dirty="0"/>
          </a:p>
        </p:txBody>
      </p:sp>
    </p:spTree>
    <p:extLst>
      <p:ext uri="{BB962C8B-B14F-4D97-AF65-F5344CB8AC3E}">
        <p14:creationId xmlns:p14="http://schemas.microsoft.com/office/powerpoint/2010/main" val="1332430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4BB36-238C-4549-8758-6E11C70AF667}"/>
              </a:ext>
            </a:extLst>
          </p:cNvPr>
          <p:cNvSpPr>
            <a:spLocks noGrp="1"/>
          </p:cNvSpPr>
          <p:nvPr>
            <p:ph type="title"/>
          </p:nvPr>
        </p:nvSpPr>
        <p:spPr>
          <a:xfrm>
            <a:off x="215849" y="1111480"/>
            <a:ext cx="2947482" cy="4601183"/>
          </a:xfrm>
        </p:spPr>
        <p:txBody>
          <a:bodyPr/>
          <a:lstStyle/>
          <a:p>
            <a:r>
              <a:rPr lang="en-US" b="1"/>
              <a:t>Symmetric Distributions</a:t>
            </a:r>
            <a:br>
              <a:rPr lang="en-US" b="1"/>
            </a:br>
            <a:endParaRPr lang="en-US" dirty="0"/>
          </a:p>
        </p:txBody>
      </p:sp>
      <p:pic>
        <p:nvPicPr>
          <p:cNvPr id="5" name="Content Placeholder 4">
            <a:extLst>
              <a:ext uri="{FF2B5EF4-FFF2-40B4-BE49-F238E27FC236}">
                <a16:creationId xmlns:a16="http://schemas.microsoft.com/office/drawing/2014/main" id="{B9CFE10B-0C22-4373-A877-A2FC66D41040}"/>
              </a:ext>
            </a:extLst>
          </p:cNvPr>
          <p:cNvPicPr>
            <a:picLocks noGrp="1" noChangeAspect="1"/>
          </p:cNvPicPr>
          <p:nvPr>
            <p:ph idx="1"/>
          </p:nvPr>
        </p:nvPicPr>
        <p:blipFill>
          <a:blip r:embed="rId2"/>
          <a:stretch>
            <a:fillRect/>
          </a:stretch>
        </p:blipFill>
        <p:spPr>
          <a:xfrm>
            <a:off x="3448833" y="490937"/>
            <a:ext cx="4484206" cy="3055817"/>
          </a:xfrm>
        </p:spPr>
      </p:pic>
      <p:pic>
        <p:nvPicPr>
          <p:cNvPr id="7" name="Picture 6">
            <a:extLst>
              <a:ext uri="{FF2B5EF4-FFF2-40B4-BE49-F238E27FC236}">
                <a16:creationId xmlns:a16="http://schemas.microsoft.com/office/drawing/2014/main" id="{B30AB360-6E69-41E2-804A-5C5E7812E045}"/>
              </a:ext>
            </a:extLst>
          </p:cNvPr>
          <p:cNvPicPr>
            <a:picLocks noChangeAspect="1"/>
          </p:cNvPicPr>
          <p:nvPr/>
        </p:nvPicPr>
        <p:blipFill>
          <a:blip r:embed="rId3"/>
          <a:stretch>
            <a:fillRect/>
          </a:stretch>
        </p:blipFill>
        <p:spPr>
          <a:xfrm>
            <a:off x="7714768" y="406577"/>
            <a:ext cx="4477232" cy="3224535"/>
          </a:xfrm>
          <a:prstGeom prst="rect">
            <a:avLst/>
          </a:prstGeom>
        </p:spPr>
      </p:pic>
      <p:pic>
        <p:nvPicPr>
          <p:cNvPr id="9" name="Picture 8">
            <a:extLst>
              <a:ext uri="{FF2B5EF4-FFF2-40B4-BE49-F238E27FC236}">
                <a16:creationId xmlns:a16="http://schemas.microsoft.com/office/drawing/2014/main" id="{29BE5D93-7202-4D9B-9AAE-416BAA675E40}"/>
              </a:ext>
            </a:extLst>
          </p:cNvPr>
          <p:cNvPicPr>
            <a:picLocks noChangeAspect="1"/>
          </p:cNvPicPr>
          <p:nvPr/>
        </p:nvPicPr>
        <p:blipFill>
          <a:blip r:embed="rId4"/>
          <a:stretch>
            <a:fillRect/>
          </a:stretch>
        </p:blipFill>
        <p:spPr>
          <a:xfrm>
            <a:off x="5690936" y="3715472"/>
            <a:ext cx="4177192" cy="3013783"/>
          </a:xfrm>
          <a:prstGeom prst="rect">
            <a:avLst/>
          </a:prstGeom>
        </p:spPr>
      </p:pic>
    </p:spTree>
    <p:extLst>
      <p:ext uri="{BB962C8B-B14F-4D97-AF65-F5344CB8AC3E}">
        <p14:creationId xmlns:p14="http://schemas.microsoft.com/office/powerpoint/2010/main" val="946444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6C7D52FA-82C6-42F6-8760-91D1BFECA7C1}"/>
              </a:ext>
            </a:extLst>
          </p:cNvPr>
          <p:cNvPicPr>
            <a:picLocks noGrp="1" noChangeAspect="1"/>
          </p:cNvPicPr>
          <p:nvPr>
            <p:ph idx="1"/>
          </p:nvPr>
        </p:nvPicPr>
        <p:blipFill>
          <a:blip r:embed="rId2"/>
          <a:stretch>
            <a:fillRect/>
          </a:stretch>
        </p:blipFill>
        <p:spPr>
          <a:xfrm>
            <a:off x="1063690" y="376953"/>
            <a:ext cx="4998575" cy="3621014"/>
          </a:xfrm>
          <a:prstGeom prst="rect">
            <a:avLst/>
          </a:prstGeom>
        </p:spPr>
      </p:pic>
      <p:pic>
        <p:nvPicPr>
          <p:cNvPr id="7" name="Picture 6">
            <a:extLst>
              <a:ext uri="{FF2B5EF4-FFF2-40B4-BE49-F238E27FC236}">
                <a16:creationId xmlns:a16="http://schemas.microsoft.com/office/drawing/2014/main" id="{0E46E0C7-E8DD-46E9-A6A4-E6CA947E8B1B}"/>
              </a:ext>
            </a:extLst>
          </p:cNvPr>
          <p:cNvPicPr>
            <a:picLocks noChangeAspect="1"/>
          </p:cNvPicPr>
          <p:nvPr/>
        </p:nvPicPr>
        <p:blipFill>
          <a:blip r:embed="rId3"/>
          <a:stretch>
            <a:fillRect/>
          </a:stretch>
        </p:blipFill>
        <p:spPr>
          <a:xfrm>
            <a:off x="6338316" y="376953"/>
            <a:ext cx="4968116" cy="3641550"/>
          </a:xfrm>
          <a:prstGeom prst="rect">
            <a:avLst/>
          </a:prstGeom>
        </p:spPr>
      </p:pic>
      <p:sp>
        <p:nvSpPr>
          <p:cNvPr id="2" name="Title 1">
            <a:extLst>
              <a:ext uri="{FF2B5EF4-FFF2-40B4-BE49-F238E27FC236}">
                <a16:creationId xmlns:a16="http://schemas.microsoft.com/office/drawing/2014/main" id="{6D466017-97E7-4BDD-89F1-CA0F9282D4AB}"/>
              </a:ext>
            </a:extLst>
          </p:cNvPr>
          <p:cNvSpPr>
            <a:spLocks noGrp="1"/>
          </p:cNvSpPr>
          <p:nvPr>
            <p:ph type="title"/>
          </p:nvPr>
        </p:nvSpPr>
        <p:spPr>
          <a:xfrm>
            <a:off x="420130" y="4590661"/>
            <a:ext cx="11287237" cy="1065690"/>
          </a:xfrm>
        </p:spPr>
        <p:txBody>
          <a:bodyPr vert="horz" lIns="91440" tIns="45720" rIns="91440" bIns="45720" rtlCol="0" anchor="b">
            <a:normAutofit fontScale="90000"/>
          </a:bodyPr>
          <a:lstStyle/>
          <a:p>
            <a:r>
              <a:rPr lang="en-US" b="1" dirty="0"/>
              <a:t>Skewed Right Distributions           | 	   Skewed Left Distributions</a:t>
            </a:r>
            <a:br>
              <a:rPr lang="en-US" dirty="0"/>
            </a:br>
            <a:endParaRPr lang="en-US" sz="1500" spc="-100" dirty="0"/>
          </a:p>
        </p:txBody>
      </p:sp>
    </p:spTree>
    <p:extLst>
      <p:ext uri="{BB962C8B-B14F-4D97-AF65-F5344CB8AC3E}">
        <p14:creationId xmlns:p14="http://schemas.microsoft.com/office/powerpoint/2010/main" val="4067374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C3B13A2-8FEA-4589-8A1A-64378514CAA3}"/>
              </a:ext>
            </a:extLst>
          </p:cNvPr>
          <p:cNvPicPr>
            <a:picLocks noChangeAspect="1"/>
          </p:cNvPicPr>
          <p:nvPr/>
        </p:nvPicPr>
        <p:blipFill>
          <a:blip r:embed="rId2"/>
          <a:stretch>
            <a:fillRect/>
          </a:stretch>
        </p:blipFill>
        <p:spPr>
          <a:xfrm>
            <a:off x="7299086" y="3424427"/>
            <a:ext cx="4092813" cy="2800917"/>
          </a:xfrm>
          <a:prstGeom prst="rect">
            <a:avLst/>
          </a:prstGeom>
        </p:spPr>
      </p:pic>
      <p:sp>
        <p:nvSpPr>
          <p:cNvPr id="2" name="Title 1">
            <a:extLst>
              <a:ext uri="{FF2B5EF4-FFF2-40B4-BE49-F238E27FC236}">
                <a16:creationId xmlns:a16="http://schemas.microsoft.com/office/drawing/2014/main" id="{8E52BB7F-45AC-467B-B3B6-315F60240F3E}"/>
              </a:ext>
            </a:extLst>
          </p:cNvPr>
          <p:cNvSpPr>
            <a:spLocks noGrp="1"/>
          </p:cNvSpPr>
          <p:nvPr>
            <p:ph type="title"/>
          </p:nvPr>
        </p:nvSpPr>
        <p:spPr>
          <a:xfrm>
            <a:off x="252919" y="1123837"/>
            <a:ext cx="2947482" cy="4601183"/>
          </a:xfrm>
        </p:spPr>
        <p:txBody>
          <a:bodyPr>
            <a:normAutofit/>
          </a:bodyPr>
          <a:lstStyle/>
          <a:p>
            <a:r>
              <a:rPr lang="en-US" dirty="0"/>
              <a:t>Histogram: Center, Spread, &amp; Outliers</a:t>
            </a:r>
            <a:br>
              <a:rPr lang="en-US" dirty="0"/>
            </a:br>
            <a:endParaRPr lang="en-US" dirty="0"/>
          </a:p>
        </p:txBody>
      </p:sp>
      <p:sp>
        <p:nvSpPr>
          <p:cNvPr id="3" name="Content Placeholder 2">
            <a:extLst>
              <a:ext uri="{FF2B5EF4-FFF2-40B4-BE49-F238E27FC236}">
                <a16:creationId xmlns:a16="http://schemas.microsoft.com/office/drawing/2014/main" id="{B547D545-15A3-4884-8482-E2932DCC843C}"/>
              </a:ext>
            </a:extLst>
          </p:cNvPr>
          <p:cNvSpPr>
            <a:spLocks noGrp="1"/>
          </p:cNvSpPr>
          <p:nvPr>
            <p:ph idx="1"/>
          </p:nvPr>
        </p:nvSpPr>
        <p:spPr>
          <a:xfrm>
            <a:off x="3869268" y="864108"/>
            <a:ext cx="7315200" cy="2998765"/>
          </a:xfrm>
        </p:spPr>
        <p:txBody>
          <a:bodyPr>
            <a:noAutofit/>
          </a:bodyPr>
          <a:lstStyle/>
          <a:p>
            <a:pPr marL="0" indent="0">
              <a:buNone/>
            </a:pPr>
            <a:r>
              <a:rPr lang="en-US" sz="1800" b="1" dirty="0">
                <a:solidFill>
                  <a:srgbClr val="00B0F0"/>
                </a:solidFill>
              </a:rPr>
              <a:t>Center</a:t>
            </a:r>
            <a:endParaRPr lang="en-US" sz="1800" dirty="0">
              <a:solidFill>
                <a:srgbClr val="00B0F0"/>
              </a:solidFill>
            </a:endParaRPr>
          </a:p>
          <a:p>
            <a:pPr marL="0" indent="0">
              <a:buNone/>
            </a:pPr>
            <a:r>
              <a:rPr lang="en-US" sz="1800" dirty="0"/>
              <a:t>The center of the distribution is its </a:t>
            </a:r>
            <a:r>
              <a:rPr lang="en-US" sz="1800" b="1" dirty="0"/>
              <a:t>midpoint</a:t>
            </a:r>
            <a:r>
              <a:rPr lang="en-US" sz="1800" dirty="0"/>
              <a:t>—the value that divides the distribution so that approximately half the observations take smaller values, and approximately half the observations take larger values.</a:t>
            </a:r>
            <a:endParaRPr lang="en-US" sz="1800" b="1" dirty="0"/>
          </a:p>
          <a:p>
            <a:pPr marL="0" indent="0">
              <a:buNone/>
            </a:pPr>
            <a:r>
              <a:rPr lang="en-US" sz="1800" b="1" dirty="0">
                <a:solidFill>
                  <a:srgbClr val="00B0F0"/>
                </a:solidFill>
              </a:rPr>
              <a:t>Spread</a:t>
            </a:r>
          </a:p>
          <a:p>
            <a:pPr marL="0" indent="0">
              <a:buNone/>
            </a:pPr>
            <a:r>
              <a:rPr lang="en-US" sz="1800" dirty="0"/>
              <a:t>The </a:t>
            </a:r>
            <a:r>
              <a:rPr lang="en-US" sz="1800" b="1" dirty="0"/>
              <a:t>spread</a:t>
            </a:r>
            <a:r>
              <a:rPr lang="en-US" sz="1800" dirty="0"/>
              <a:t> (also called </a:t>
            </a:r>
            <a:r>
              <a:rPr lang="en-US" sz="1800" b="1" dirty="0"/>
              <a:t>variability</a:t>
            </a:r>
            <a:r>
              <a:rPr lang="en-US" sz="1800" dirty="0"/>
              <a:t>) of the distribution can be described by the approximate range covered by the data. From looking at the histogram, we can approximate the smallest observation (</a:t>
            </a:r>
            <a:r>
              <a:rPr lang="en-US" sz="1800" b="1" dirty="0"/>
              <a:t>min</a:t>
            </a:r>
            <a:r>
              <a:rPr lang="en-US" sz="1800" dirty="0"/>
              <a:t>), and the largest observation (</a:t>
            </a:r>
            <a:r>
              <a:rPr lang="en-US" sz="1800" b="1" dirty="0"/>
              <a:t>max</a:t>
            </a:r>
            <a:r>
              <a:rPr lang="en-US" sz="1800" dirty="0"/>
              <a:t>), and thus approximate the range.</a:t>
            </a:r>
          </a:p>
        </p:txBody>
      </p:sp>
      <p:sp>
        <p:nvSpPr>
          <p:cNvPr id="9" name="TextBox 8">
            <a:extLst>
              <a:ext uri="{FF2B5EF4-FFF2-40B4-BE49-F238E27FC236}">
                <a16:creationId xmlns:a16="http://schemas.microsoft.com/office/drawing/2014/main" id="{A0C71B87-5FE7-45DC-B48C-0B85A9955E19}"/>
              </a:ext>
            </a:extLst>
          </p:cNvPr>
          <p:cNvSpPr txBox="1"/>
          <p:nvPr/>
        </p:nvSpPr>
        <p:spPr>
          <a:xfrm>
            <a:off x="3869268" y="3862873"/>
            <a:ext cx="3606800" cy="2031325"/>
          </a:xfrm>
          <a:prstGeom prst="rect">
            <a:avLst/>
          </a:prstGeom>
          <a:noFill/>
        </p:spPr>
        <p:txBody>
          <a:bodyPr wrap="square" rtlCol="0">
            <a:spAutoFit/>
          </a:bodyPr>
          <a:lstStyle/>
          <a:p>
            <a:r>
              <a:rPr lang="en-US" b="1" dirty="0">
                <a:solidFill>
                  <a:srgbClr val="00B0F0"/>
                </a:solidFill>
              </a:rPr>
              <a:t>Outliers</a:t>
            </a:r>
          </a:p>
          <a:p>
            <a:r>
              <a:rPr lang="en-US" b="1" dirty="0">
                <a:solidFill>
                  <a:schemeClr val="tx1">
                    <a:lumMod val="65000"/>
                    <a:lumOff val="35000"/>
                  </a:schemeClr>
                </a:solidFill>
              </a:rPr>
              <a:t>Outliers</a:t>
            </a:r>
            <a:r>
              <a:rPr lang="en-US" dirty="0">
                <a:solidFill>
                  <a:schemeClr val="tx1">
                    <a:lumMod val="65000"/>
                    <a:lumOff val="35000"/>
                  </a:schemeClr>
                </a:solidFill>
              </a:rPr>
              <a:t> are observations that fall outside the overall pattern. For example, the given histogram represents a distribution that has a high probable outlier:</a:t>
            </a:r>
          </a:p>
          <a:p>
            <a:endParaRPr lang="en-US" dirty="0">
              <a:solidFill>
                <a:schemeClr val="tx1">
                  <a:lumMod val="65000"/>
                  <a:lumOff val="35000"/>
                </a:schemeClr>
              </a:solidFill>
            </a:endParaRPr>
          </a:p>
        </p:txBody>
      </p:sp>
    </p:spTree>
    <p:extLst>
      <p:ext uri="{BB962C8B-B14F-4D97-AF65-F5344CB8AC3E}">
        <p14:creationId xmlns:p14="http://schemas.microsoft.com/office/powerpoint/2010/main" val="1211514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3700F-3B68-4153-86D6-A96C9B253D21}"/>
              </a:ext>
            </a:extLst>
          </p:cNvPr>
          <p:cNvSpPr>
            <a:spLocks noGrp="1"/>
          </p:cNvSpPr>
          <p:nvPr>
            <p:ph type="title"/>
          </p:nvPr>
        </p:nvSpPr>
        <p:spPr/>
        <p:txBody>
          <a:bodyPr/>
          <a:lstStyle/>
          <a:p>
            <a:r>
              <a:rPr lang="en-US" b="1" dirty="0"/>
              <a:t>Let's Summarize!</a:t>
            </a:r>
            <a:br>
              <a:rPr lang="en-US" b="1" dirty="0"/>
            </a:br>
            <a:endParaRPr lang="en-US" dirty="0"/>
          </a:p>
        </p:txBody>
      </p:sp>
      <p:sp>
        <p:nvSpPr>
          <p:cNvPr id="3" name="Content Placeholder 2">
            <a:extLst>
              <a:ext uri="{FF2B5EF4-FFF2-40B4-BE49-F238E27FC236}">
                <a16:creationId xmlns:a16="http://schemas.microsoft.com/office/drawing/2014/main" id="{E6885678-1C10-4FC5-AE11-6F4F0ECCF583}"/>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The </a:t>
            </a:r>
            <a:r>
              <a:rPr lang="en-US" dirty="0">
                <a:solidFill>
                  <a:schemeClr val="accent6">
                    <a:lumMod val="75000"/>
                  </a:schemeClr>
                </a:solidFill>
              </a:rPr>
              <a:t>histogram</a:t>
            </a:r>
            <a:r>
              <a:rPr lang="en-US" dirty="0"/>
              <a:t> is a graphical display of the distribution of a quantitative variable. It plots the number (</a:t>
            </a:r>
            <a:r>
              <a:rPr lang="en-US" dirty="0">
                <a:solidFill>
                  <a:schemeClr val="accent6">
                    <a:lumMod val="75000"/>
                  </a:schemeClr>
                </a:solidFill>
              </a:rPr>
              <a:t>count</a:t>
            </a:r>
            <a:r>
              <a:rPr lang="en-US" dirty="0"/>
              <a:t>) of observations that fall in intervals of values.</a:t>
            </a:r>
          </a:p>
          <a:p>
            <a:pPr>
              <a:buFont typeface="Wingdings" panose="05000000000000000000" pitchFamily="2" charset="2"/>
              <a:buChar char="§"/>
            </a:pPr>
            <a:r>
              <a:rPr lang="en-US" dirty="0"/>
              <a:t>When examining the distribution of a quantitative variable, one should describe the overall pattern of the data (</a:t>
            </a:r>
            <a:r>
              <a:rPr lang="en-US" dirty="0">
                <a:solidFill>
                  <a:schemeClr val="accent6">
                    <a:lumMod val="75000"/>
                  </a:schemeClr>
                </a:solidFill>
              </a:rPr>
              <a:t>shape</a:t>
            </a:r>
            <a:r>
              <a:rPr lang="en-US" dirty="0"/>
              <a:t>, </a:t>
            </a:r>
            <a:r>
              <a:rPr lang="en-US" dirty="0">
                <a:solidFill>
                  <a:schemeClr val="accent6">
                    <a:lumMod val="75000"/>
                  </a:schemeClr>
                </a:solidFill>
              </a:rPr>
              <a:t>center</a:t>
            </a:r>
            <a:r>
              <a:rPr lang="en-US" dirty="0"/>
              <a:t>, </a:t>
            </a:r>
            <a:r>
              <a:rPr lang="en-US" dirty="0">
                <a:solidFill>
                  <a:schemeClr val="accent6">
                    <a:lumMod val="75000"/>
                  </a:schemeClr>
                </a:solidFill>
              </a:rPr>
              <a:t>spread</a:t>
            </a:r>
            <a:r>
              <a:rPr lang="en-US" dirty="0"/>
              <a:t>), and any deviations from the pattern (</a:t>
            </a:r>
            <a:r>
              <a:rPr lang="en-US" dirty="0">
                <a:solidFill>
                  <a:schemeClr val="accent6">
                    <a:lumMod val="75000"/>
                  </a:schemeClr>
                </a:solidFill>
              </a:rPr>
              <a:t>outliers</a:t>
            </a:r>
            <a:r>
              <a:rPr lang="en-US" dirty="0"/>
              <a:t>).</a:t>
            </a:r>
          </a:p>
          <a:p>
            <a:pPr>
              <a:buFont typeface="Wingdings" panose="05000000000000000000" pitchFamily="2" charset="2"/>
              <a:buChar char="§"/>
            </a:pPr>
            <a:r>
              <a:rPr lang="en-US" dirty="0"/>
              <a:t>When describing the shape of a distribution, one should consider:</a:t>
            </a:r>
          </a:p>
          <a:p>
            <a:pPr lvl="1">
              <a:buFont typeface="Wingdings" panose="05000000000000000000" pitchFamily="2" charset="2"/>
              <a:buChar char="§"/>
            </a:pPr>
            <a:r>
              <a:rPr lang="en-US" dirty="0">
                <a:solidFill>
                  <a:schemeClr val="accent6">
                    <a:lumMod val="75000"/>
                  </a:schemeClr>
                </a:solidFill>
              </a:rPr>
              <a:t>Symmetry/skewness </a:t>
            </a:r>
            <a:r>
              <a:rPr lang="en-US" dirty="0"/>
              <a:t>of the distribution</a:t>
            </a:r>
          </a:p>
          <a:p>
            <a:pPr lvl="1">
              <a:buFont typeface="Wingdings" panose="05000000000000000000" pitchFamily="2" charset="2"/>
              <a:buChar char="§"/>
            </a:pPr>
            <a:r>
              <a:rPr lang="en-US" dirty="0" err="1">
                <a:solidFill>
                  <a:schemeClr val="accent6">
                    <a:lumMod val="75000"/>
                  </a:schemeClr>
                </a:solidFill>
              </a:rPr>
              <a:t>Peakedness</a:t>
            </a:r>
            <a:r>
              <a:rPr lang="en-US" dirty="0">
                <a:solidFill>
                  <a:schemeClr val="accent6">
                    <a:lumMod val="75000"/>
                  </a:schemeClr>
                </a:solidFill>
              </a:rPr>
              <a:t> (modality)</a:t>
            </a:r>
            <a:r>
              <a:rPr lang="en-US" dirty="0"/>
              <a:t>—the number of peaks (modes) the distribution has.</a:t>
            </a:r>
          </a:p>
          <a:p>
            <a:pPr>
              <a:buFont typeface="Wingdings" panose="05000000000000000000" pitchFamily="2" charset="2"/>
              <a:buChar char="§"/>
            </a:pPr>
            <a:r>
              <a:rPr lang="en-US" dirty="0"/>
              <a:t>Not all distributions have a simple, recognizable shape.</a:t>
            </a:r>
          </a:p>
          <a:p>
            <a:pPr>
              <a:buFont typeface="Wingdings" panose="05000000000000000000" pitchFamily="2" charset="2"/>
              <a:buChar char="§"/>
            </a:pPr>
            <a:r>
              <a:rPr lang="en-US" dirty="0">
                <a:solidFill>
                  <a:schemeClr val="accent6">
                    <a:lumMod val="75000"/>
                  </a:schemeClr>
                </a:solidFill>
              </a:rPr>
              <a:t>Outliers</a:t>
            </a:r>
            <a:r>
              <a:rPr lang="en-US" dirty="0"/>
              <a:t> are data points that fall outside the overall pattern of the distribution and need further research before continuing the analysis.</a:t>
            </a:r>
          </a:p>
          <a:p>
            <a:pPr>
              <a:buFont typeface="Wingdings" panose="05000000000000000000" pitchFamily="2" charset="2"/>
              <a:buChar char="§"/>
            </a:pPr>
            <a:r>
              <a:rPr lang="en-US" dirty="0"/>
              <a:t>It is always important to interpret what the features of the distribution (as they appear in the histogram) mean in the context of the data.</a:t>
            </a:r>
          </a:p>
        </p:txBody>
      </p:sp>
    </p:spTree>
    <p:extLst>
      <p:ext uri="{BB962C8B-B14F-4D97-AF65-F5344CB8AC3E}">
        <p14:creationId xmlns:p14="http://schemas.microsoft.com/office/powerpoint/2010/main" val="175102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EBCE5-DAA4-4B52-A5A2-3FEAEE413233}"/>
              </a:ext>
            </a:extLst>
          </p:cNvPr>
          <p:cNvSpPr>
            <a:spLocks noGrp="1"/>
          </p:cNvSpPr>
          <p:nvPr>
            <p:ph type="title"/>
          </p:nvPr>
        </p:nvSpPr>
        <p:spPr/>
        <p:txBody>
          <a:bodyPr/>
          <a:lstStyle/>
          <a:p>
            <a:r>
              <a:rPr lang="en-US" dirty="0"/>
              <a:t>Data and Variables</a:t>
            </a:r>
          </a:p>
        </p:txBody>
      </p:sp>
      <p:sp>
        <p:nvSpPr>
          <p:cNvPr id="3" name="Content Placeholder 2">
            <a:extLst>
              <a:ext uri="{FF2B5EF4-FFF2-40B4-BE49-F238E27FC236}">
                <a16:creationId xmlns:a16="http://schemas.microsoft.com/office/drawing/2014/main" id="{EA079676-D33C-433C-95F0-C91616F4369B}"/>
              </a:ext>
            </a:extLst>
          </p:cNvPr>
          <p:cNvSpPr>
            <a:spLocks noGrp="1"/>
          </p:cNvSpPr>
          <p:nvPr>
            <p:ph idx="1"/>
          </p:nvPr>
        </p:nvSpPr>
        <p:spPr/>
        <p:txBody>
          <a:bodyPr>
            <a:normAutofit/>
          </a:bodyPr>
          <a:lstStyle/>
          <a:p>
            <a:pPr>
              <a:buFont typeface="Wingdings" panose="05000000000000000000" pitchFamily="2" charset="2"/>
              <a:buChar char="§"/>
            </a:pPr>
            <a:r>
              <a:rPr lang="en-US" sz="2400" b="1" dirty="0"/>
              <a:t>Data</a:t>
            </a:r>
            <a:r>
              <a:rPr lang="en-US" sz="2400" dirty="0"/>
              <a:t> are pieces of information about individuals organized into variables.</a:t>
            </a:r>
          </a:p>
          <a:p>
            <a:pPr>
              <a:buFont typeface="Wingdings" panose="05000000000000000000" pitchFamily="2" charset="2"/>
              <a:buChar char="§"/>
            </a:pPr>
            <a:r>
              <a:rPr lang="en-US" sz="2400" dirty="0"/>
              <a:t>A </a:t>
            </a:r>
            <a:r>
              <a:rPr lang="en-US" sz="2400" b="1" dirty="0"/>
              <a:t>dataset</a:t>
            </a:r>
            <a:r>
              <a:rPr lang="en-US" sz="2400" dirty="0"/>
              <a:t> is a set of data identified with particular circumstances.</a:t>
            </a:r>
          </a:p>
          <a:p>
            <a:pPr>
              <a:buFont typeface="Wingdings" panose="05000000000000000000" pitchFamily="2" charset="2"/>
              <a:buChar char="§"/>
            </a:pPr>
            <a:r>
              <a:rPr lang="en-US" sz="2400" dirty="0"/>
              <a:t>Variables can be classified into one of two types: categorical or quantitative.</a:t>
            </a:r>
          </a:p>
          <a:p>
            <a:pPr>
              <a:buFont typeface="Wingdings" panose="05000000000000000000" pitchFamily="2" charset="2"/>
              <a:buChar char="§"/>
            </a:pPr>
            <a:r>
              <a:rPr lang="en-US" sz="2400" b="1" dirty="0"/>
              <a:t>Categorical variables</a:t>
            </a:r>
            <a:r>
              <a:rPr lang="en-US" sz="2400" dirty="0"/>
              <a:t> take category or label values and place an individual into one of several groups. Each observation can be placed in </a:t>
            </a:r>
            <a:r>
              <a:rPr lang="en-US" sz="2400" i="1" dirty="0"/>
              <a:t>only</a:t>
            </a:r>
            <a:r>
              <a:rPr lang="en-US" sz="2400" dirty="0"/>
              <a:t> one category, and the categories are mutually exclusive.</a:t>
            </a:r>
          </a:p>
          <a:p>
            <a:pPr>
              <a:buFont typeface="Wingdings" panose="05000000000000000000" pitchFamily="2" charset="2"/>
              <a:buChar char="§"/>
            </a:pPr>
            <a:r>
              <a:rPr lang="en-US" sz="2400" b="1" dirty="0"/>
              <a:t>Quantitative variables</a:t>
            </a:r>
            <a:r>
              <a:rPr lang="en-US" sz="2400" dirty="0"/>
              <a:t> take numerical values and represent some kind of measurement.</a:t>
            </a:r>
          </a:p>
        </p:txBody>
      </p:sp>
    </p:spTree>
    <p:extLst>
      <p:ext uri="{BB962C8B-B14F-4D97-AF65-F5344CB8AC3E}">
        <p14:creationId xmlns:p14="http://schemas.microsoft.com/office/powerpoint/2010/main" val="172057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8651A-2E66-43C8-9C5B-834DEB53B3CA}"/>
              </a:ext>
            </a:extLst>
          </p:cNvPr>
          <p:cNvSpPr>
            <a:spLocks noGrp="1"/>
          </p:cNvSpPr>
          <p:nvPr>
            <p:ph type="title" idx="4294967295"/>
          </p:nvPr>
        </p:nvSpPr>
        <p:spPr>
          <a:xfrm>
            <a:off x="0" y="1123950"/>
            <a:ext cx="2947988" cy="4600575"/>
          </a:xfrm>
        </p:spPr>
        <p:txBody>
          <a:bodyPr/>
          <a:lstStyle/>
          <a:p>
            <a:r>
              <a:rPr lang="en-US" b="1" dirty="0"/>
              <a:t>Dotpot</a:t>
            </a:r>
            <a:br>
              <a:rPr lang="en-US" b="1" dirty="0"/>
            </a:br>
            <a:endParaRPr lang="en-US" dirty="0"/>
          </a:p>
        </p:txBody>
      </p:sp>
      <p:sp>
        <p:nvSpPr>
          <p:cNvPr id="3" name="Content Placeholder 2">
            <a:extLst>
              <a:ext uri="{FF2B5EF4-FFF2-40B4-BE49-F238E27FC236}">
                <a16:creationId xmlns:a16="http://schemas.microsoft.com/office/drawing/2014/main" id="{D3B70198-E690-44C8-8AC9-1DC6E47FD3EF}"/>
              </a:ext>
            </a:extLst>
          </p:cNvPr>
          <p:cNvSpPr>
            <a:spLocks noGrp="1"/>
          </p:cNvSpPr>
          <p:nvPr>
            <p:ph idx="4294967295"/>
          </p:nvPr>
        </p:nvSpPr>
        <p:spPr>
          <a:xfrm>
            <a:off x="2120128" y="1123950"/>
            <a:ext cx="6784975" cy="1841500"/>
          </a:xfrm>
        </p:spPr>
        <p:txBody>
          <a:bodyPr>
            <a:normAutofit/>
          </a:bodyPr>
          <a:lstStyle/>
          <a:p>
            <a:pPr marL="0" indent="0">
              <a:buNone/>
            </a:pPr>
            <a:r>
              <a:rPr lang="en-US" sz="2400" b="1" dirty="0">
                <a:solidFill>
                  <a:srgbClr val="00B0F0"/>
                </a:solidFill>
              </a:rPr>
              <a:t>Dotplot</a:t>
            </a:r>
            <a:endParaRPr lang="en-US" sz="2400" dirty="0">
              <a:solidFill>
                <a:srgbClr val="00B0F0"/>
              </a:solidFill>
            </a:endParaRPr>
          </a:p>
          <a:p>
            <a:pPr marL="0" indent="0">
              <a:buNone/>
            </a:pPr>
            <a:r>
              <a:rPr lang="en-US" sz="2400" dirty="0"/>
              <a:t>The dotplot shows displays each observation with a dot rather than with its actual value.</a:t>
            </a:r>
          </a:p>
        </p:txBody>
      </p:sp>
      <p:pic>
        <p:nvPicPr>
          <p:cNvPr id="5" name="Picture 4" descr="A picture containing object&#10;&#10;Description generated with high confidence">
            <a:extLst>
              <a:ext uri="{FF2B5EF4-FFF2-40B4-BE49-F238E27FC236}">
                <a16:creationId xmlns:a16="http://schemas.microsoft.com/office/drawing/2014/main" id="{E3874C32-9D73-4456-A67E-5B79E2C3F9BC}"/>
              </a:ext>
            </a:extLst>
          </p:cNvPr>
          <p:cNvPicPr>
            <a:picLocks noChangeAspect="1"/>
          </p:cNvPicPr>
          <p:nvPr/>
        </p:nvPicPr>
        <p:blipFill>
          <a:blip r:embed="rId2"/>
          <a:stretch>
            <a:fillRect/>
          </a:stretch>
        </p:blipFill>
        <p:spPr>
          <a:xfrm>
            <a:off x="0" y="4158015"/>
            <a:ext cx="12192000" cy="1072972"/>
          </a:xfrm>
          <a:prstGeom prst="rect">
            <a:avLst/>
          </a:prstGeom>
        </p:spPr>
      </p:pic>
    </p:spTree>
    <p:extLst>
      <p:ext uri="{BB962C8B-B14F-4D97-AF65-F5344CB8AC3E}">
        <p14:creationId xmlns:p14="http://schemas.microsoft.com/office/powerpoint/2010/main" val="266378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3700F-3B68-4153-86D6-A96C9B253D21}"/>
              </a:ext>
            </a:extLst>
          </p:cNvPr>
          <p:cNvSpPr>
            <a:spLocks noGrp="1"/>
          </p:cNvSpPr>
          <p:nvPr>
            <p:ph type="title"/>
          </p:nvPr>
        </p:nvSpPr>
        <p:spPr/>
        <p:txBody>
          <a:bodyPr/>
          <a:lstStyle/>
          <a:p>
            <a:r>
              <a:rPr lang="en-US" dirty="0"/>
              <a:t>Numerical Measures Introduction-I</a:t>
            </a:r>
            <a:br>
              <a:rPr lang="en-US" dirty="0"/>
            </a:br>
            <a:endParaRPr lang="en-US" dirty="0"/>
          </a:p>
        </p:txBody>
      </p:sp>
      <p:sp>
        <p:nvSpPr>
          <p:cNvPr id="3" name="Content Placeholder 2">
            <a:extLst>
              <a:ext uri="{FF2B5EF4-FFF2-40B4-BE49-F238E27FC236}">
                <a16:creationId xmlns:a16="http://schemas.microsoft.com/office/drawing/2014/main" id="{E6885678-1C10-4FC5-AE11-6F4F0ECCF583}"/>
              </a:ext>
            </a:extLst>
          </p:cNvPr>
          <p:cNvSpPr>
            <a:spLocks noGrp="1"/>
          </p:cNvSpPr>
          <p:nvPr>
            <p:ph idx="1"/>
          </p:nvPr>
        </p:nvSpPr>
        <p:spPr/>
        <p:txBody>
          <a:bodyPr>
            <a:normAutofit/>
          </a:bodyPr>
          <a:lstStyle/>
          <a:p>
            <a:pPr marL="0" indent="0">
              <a:buNone/>
            </a:pPr>
            <a:r>
              <a:rPr lang="en-US" sz="2400" dirty="0"/>
              <a:t>Intuitively speaking, the numerical measure of center is telling us what is a “typical value” of the distribution.</a:t>
            </a:r>
          </a:p>
          <a:p>
            <a:pPr marL="0" indent="0">
              <a:buNone/>
            </a:pPr>
            <a:r>
              <a:rPr lang="en-US" sz="2400" b="1" dirty="0">
                <a:solidFill>
                  <a:srgbClr val="00B0F0"/>
                </a:solidFill>
              </a:rPr>
              <a:t>Mode</a:t>
            </a:r>
          </a:p>
          <a:p>
            <a:pPr marL="502920" lvl="1" indent="0">
              <a:buNone/>
            </a:pPr>
            <a:r>
              <a:rPr lang="en-US" sz="2200" dirty="0"/>
              <a:t> The mode is the most commonly occurring value in a distribution</a:t>
            </a:r>
            <a:endParaRPr lang="en-US" sz="2200" b="1" dirty="0"/>
          </a:p>
          <a:p>
            <a:pPr marL="0" indent="0">
              <a:buNone/>
            </a:pPr>
            <a:r>
              <a:rPr lang="en-US" sz="2400" b="1" dirty="0">
                <a:solidFill>
                  <a:srgbClr val="00B0F0"/>
                </a:solidFill>
              </a:rPr>
              <a:t>Mean</a:t>
            </a:r>
          </a:p>
          <a:p>
            <a:pPr marL="502920" lvl="1" indent="0">
              <a:buNone/>
            </a:pPr>
            <a:r>
              <a:rPr lang="en-US" sz="2200" dirty="0"/>
              <a:t>The mean is the average of a set of observations (i.e., the sum of the observations divided by the number of observations). If the n observations are x</a:t>
            </a:r>
            <a:r>
              <a:rPr lang="en-US" sz="2200" baseline="-25000" dirty="0"/>
              <a:t>1</a:t>
            </a:r>
            <a:r>
              <a:rPr lang="en-US" sz="2200" dirty="0"/>
              <a:t>, x</a:t>
            </a:r>
            <a:r>
              <a:rPr lang="en-US" sz="2200" baseline="-25000" dirty="0"/>
              <a:t>2</a:t>
            </a:r>
            <a:r>
              <a:rPr lang="en-US" sz="2200" dirty="0"/>
              <a:t>, ... , </a:t>
            </a:r>
            <a:r>
              <a:rPr lang="en-US" sz="2200" dirty="0" err="1"/>
              <a:t>x</a:t>
            </a:r>
            <a:r>
              <a:rPr lang="en-US" sz="2200" baseline="-25000" dirty="0" err="1"/>
              <a:t>n</a:t>
            </a:r>
            <a:r>
              <a:rPr lang="en-US" sz="2200" dirty="0"/>
              <a:t>, their mean, which we denote by x¯ (and read x¯), is therefore: </a:t>
            </a:r>
            <a:br>
              <a:rPr lang="en-US" sz="2200" dirty="0"/>
            </a:br>
            <a:endParaRPr lang="en-US" sz="2200" dirty="0"/>
          </a:p>
        </p:txBody>
      </p:sp>
      <p:pic>
        <p:nvPicPr>
          <p:cNvPr id="5" name="Picture 4" descr="A picture containing object&#10;&#10;Description generated with very high confidence">
            <a:extLst>
              <a:ext uri="{FF2B5EF4-FFF2-40B4-BE49-F238E27FC236}">
                <a16:creationId xmlns:a16="http://schemas.microsoft.com/office/drawing/2014/main" id="{D72514CB-6275-4F36-835D-28CCD5CB5A95}"/>
              </a:ext>
            </a:extLst>
          </p:cNvPr>
          <p:cNvPicPr>
            <a:picLocks noChangeAspect="1"/>
          </p:cNvPicPr>
          <p:nvPr/>
        </p:nvPicPr>
        <p:blipFill>
          <a:blip r:embed="rId2"/>
          <a:stretch>
            <a:fillRect/>
          </a:stretch>
        </p:blipFill>
        <p:spPr>
          <a:xfrm>
            <a:off x="5241126" y="5126203"/>
            <a:ext cx="2544976" cy="598817"/>
          </a:xfrm>
          <a:prstGeom prst="rect">
            <a:avLst/>
          </a:prstGeom>
        </p:spPr>
      </p:pic>
    </p:spTree>
    <p:extLst>
      <p:ext uri="{BB962C8B-B14F-4D97-AF65-F5344CB8AC3E}">
        <p14:creationId xmlns:p14="http://schemas.microsoft.com/office/powerpoint/2010/main" val="2643264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DCBD05-DC23-48D0-87D1-A4A0741914DB}"/>
              </a:ext>
            </a:extLst>
          </p:cNvPr>
          <p:cNvPicPr>
            <a:picLocks noChangeAspect="1"/>
          </p:cNvPicPr>
          <p:nvPr/>
        </p:nvPicPr>
        <p:blipFill>
          <a:blip r:embed="rId2"/>
          <a:stretch>
            <a:fillRect/>
          </a:stretch>
        </p:blipFill>
        <p:spPr>
          <a:xfrm>
            <a:off x="7818120" y="2188029"/>
            <a:ext cx="3474720" cy="2481942"/>
          </a:xfrm>
          <a:prstGeom prst="rect">
            <a:avLst/>
          </a:prstGeom>
        </p:spPr>
      </p:pic>
      <p:sp>
        <p:nvSpPr>
          <p:cNvPr id="2" name="Title 1">
            <a:extLst>
              <a:ext uri="{FF2B5EF4-FFF2-40B4-BE49-F238E27FC236}">
                <a16:creationId xmlns:a16="http://schemas.microsoft.com/office/drawing/2014/main" id="{4716690F-1796-407D-8005-760A10D4229C}"/>
              </a:ext>
            </a:extLst>
          </p:cNvPr>
          <p:cNvSpPr>
            <a:spLocks noGrp="1"/>
          </p:cNvSpPr>
          <p:nvPr>
            <p:ph type="title"/>
          </p:nvPr>
        </p:nvSpPr>
        <p:spPr>
          <a:xfrm>
            <a:off x="252919" y="1123837"/>
            <a:ext cx="2947482" cy="4601183"/>
          </a:xfrm>
        </p:spPr>
        <p:txBody>
          <a:bodyPr>
            <a:normAutofit/>
          </a:bodyPr>
          <a:lstStyle/>
          <a:p>
            <a:r>
              <a:rPr lang="en-US"/>
              <a:t>Numerical Measures Introduction-II</a:t>
            </a:r>
            <a:br>
              <a:rPr lang="en-US"/>
            </a:br>
            <a:endParaRPr lang="en-US" dirty="0"/>
          </a:p>
        </p:txBody>
      </p:sp>
      <p:sp>
        <p:nvSpPr>
          <p:cNvPr id="3" name="Content Placeholder 2">
            <a:extLst>
              <a:ext uri="{FF2B5EF4-FFF2-40B4-BE49-F238E27FC236}">
                <a16:creationId xmlns:a16="http://schemas.microsoft.com/office/drawing/2014/main" id="{68E2B202-5987-4C21-95AC-95DD2DF658C7}"/>
              </a:ext>
            </a:extLst>
          </p:cNvPr>
          <p:cNvSpPr>
            <a:spLocks noGrp="1"/>
          </p:cNvSpPr>
          <p:nvPr>
            <p:ph idx="1"/>
          </p:nvPr>
        </p:nvSpPr>
        <p:spPr>
          <a:xfrm>
            <a:off x="3856204" y="722438"/>
            <a:ext cx="3585891" cy="5403980"/>
          </a:xfrm>
        </p:spPr>
        <p:txBody>
          <a:bodyPr>
            <a:normAutofit lnSpcReduction="10000"/>
          </a:bodyPr>
          <a:lstStyle/>
          <a:p>
            <a:pPr marL="0" indent="0">
              <a:buNone/>
            </a:pPr>
            <a:endParaRPr lang="en-US" sz="1600" b="1" dirty="0"/>
          </a:p>
          <a:p>
            <a:pPr marL="0" indent="0">
              <a:buNone/>
            </a:pPr>
            <a:r>
              <a:rPr lang="en-US" sz="2400" b="1" dirty="0">
                <a:solidFill>
                  <a:srgbClr val="00B0F0"/>
                </a:solidFill>
              </a:rPr>
              <a:t>Median</a:t>
            </a:r>
          </a:p>
          <a:p>
            <a:pPr>
              <a:buFont typeface="Wingdings" panose="05000000000000000000" pitchFamily="2" charset="2"/>
              <a:buChar char="§"/>
            </a:pPr>
            <a:r>
              <a:rPr lang="en-US" sz="1600" dirty="0"/>
              <a:t>The median M is the midpoint of the distribution. It is the number such that half of the observations fall above, and half fall below. To find the median:</a:t>
            </a:r>
          </a:p>
          <a:p>
            <a:pPr>
              <a:buFont typeface="Wingdings" panose="05000000000000000000" pitchFamily="2" charset="2"/>
              <a:buChar char="§"/>
            </a:pPr>
            <a:r>
              <a:rPr lang="en-US" sz="1600" dirty="0"/>
              <a:t>Order the data from smallest to largest.</a:t>
            </a:r>
          </a:p>
          <a:p>
            <a:pPr>
              <a:buFont typeface="Wingdings" panose="05000000000000000000" pitchFamily="2" charset="2"/>
              <a:buChar char="§"/>
            </a:pPr>
            <a:r>
              <a:rPr lang="en-US" sz="1600" dirty="0"/>
              <a:t>Consider whether n, the number of observations, is even or odd.</a:t>
            </a:r>
          </a:p>
          <a:p>
            <a:pPr lvl="1">
              <a:buFont typeface="Wingdings" panose="05000000000000000000" pitchFamily="2" charset="2"/>
              <a:buChar char="§"/>
            </a:pPr>
            <a:r>
              <a:rPr lang="en-US" sz="1600" dirty="0"/>
              <a:t>If n is </a:t>
            </a:r>
            <a:r>
              <a:rPr lang="en-US" sz="1600" b="1" dirty="0"/>
              <a:t>odd</a:t>
            </a:r>
            <a:r>
              <a:rPr lang="en-US" sz="1600" dirty="0"/>
              <a:t>, the median M is the center observation in the ordered list. This observation is the one "sitting" in the </a:t>
            </a:r>
            <a:r>
              <a:rPr lang="en-US" sz="1600" b="1" dirty="0"/>
              <a:t>(n + 1) / 2 spot</a:t>
            </a:r>
            <a:r>
              <a:rPr lang="en-US" sz="1600" dirty="0"/>
              <a:t> in the ordered list.</a:t>
            </a:r>
          </a:p>
          <a:p>
            <a:pPr lvl="1">
              <a:buFont typeface="Wingdings" panose="05000000000000000000" pitchFamily="2" charset="2"/>
              <a:buChar char="§"/>
            </a:pPr>
            <a:r>
              <a:rPr lang="en-US" sz="1600" dirty="0"/>
              <a:t>If n is </a:t>
            </a:r>
            <a:r>
              <a:rPr lang="en-US" sz="1600" b="1" dirty="0"/>
              <a:t>even</a:t>
            </a:r>
            <a:r>
              <a:rPr lang="en-US" sz="1600" dirty="0"/>
              <a:t>, the median M is the </a:t>
            </a:r>
            <a:r>
              <a:rPr lang="en-US" sz="1600" b="1" dirty="0"/>
              <a:t>mean</a:t>
            </a:r>
            <a:r>
              <a:rPr lang="en-US" sz="1600" dirty="0"/>
              <a:t> of the</a:t>
            </a:r>
            <a:r>
              <a:rPr lang="en-US" sz="1600" b="1" dirty="0"/>
              <a:t> two center observations</a:t>
            </a:r>
            <a:r>
              <a:rPr lang="en-US" sz="1600" dirty="0"/>
              <a:t> in the ordered list. These two observations are the ones "sitting" in the </a:t>
            </a:r>
            <a:r>
              <a:rPr lang="en-US" sz="1600" b="1" dirty="0"/>
              <a:t>n / 2</a:t>
            </a:r>
            <a:r>
              <a:rPr lang="en-US" sz="1600" dirty="0"/>
              <a:t> and </a:t>
            </a:r>
            <a:r>
              <a:rPr lang="en-US" sz="1600" b="1" dirty="0"/>
              <a:t>n / 2 + 1</a:t>
            </a:r>
            <a:r>
              <a:rPr lang="en-US" sz="1600" dirty="0"/>
              <a:t> spots in the ordered list.</a:t>
            </a:r>
          </a:p>
          <a:p>
            <a:pPr marL="0" indent="0">
              <a:buNone/>
            </a:pPr>
            <a:endParaRPr lang="en-US" sz="1600" b="1" dirty="0"/>
          </a:p>
          <a:p>
            <a:endParaRPr lang="en-US" sz="1600" dirty="0"/>
          </a:p>
        </p:txBody>
      </p:sp>
    </p:spTree>
    <p:extLst>
      <p:ext uri="{BB962C8B-B14F-4D97-AF65-F5344CB8AC3E}">
        <p14:creationId xmlns:p14="http://schemas.microsoft.com/office/powerpoint/2010/main" val="4071877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6AAAF-E916-4110-9CEF-3CF26F897175}"/>
              </a:ext>
            </a:extLst>
          </p:cNvPr>
          <p:cNvSpPr>
            <a:spLocks noGrp="1"/>
          </p:cNvSpPr>
          <p:nvPr>
            <p:ph type="title"/>
          </p:nvPr>
        </p:nvSpPr>
        <p:spPr/>
        <p:txBody>
          <a:bodyPr/>
          <a:lstStyle/>
          <a:p>
            <a:r>
              <a:rPr lang="en-US" b="1"/>
              <a:t>Comparing the Mean and the Median</a:t>
            </a:r>
          </a:p>
        </p:txBody>
      </p:sp>
      <p:sp>
        <p:nvSpPr>
          <p:cNvPr id="3" name="Content Placeholder 2">
            <a:extLst>
              <a:ext uri="{FF2B5EF4-FFF2-40B4-BE49-F238E27FC236}">
                <a16:creationId xmlns:a16="http://schemas.microsoft.com/office/drawing/2014/main" id="{C67A9830-AC4E-4EDB-B3B0-3F3267872C04}"/>
              </a:ext>
            </a:extLst>
          </p:cNvPr>
          <p:cNvSpPr>
            <a:spLocks noGrp="1"/>
          </p:cNvSpPr>
          <p:nvPr>
            <p:ph idx="1"/>
          </p:nvPr>
        </p:nvSpPr>
        <p:spPr/>
        <p:txBody>
          <a:bodyPr>
            <a:normAutofit/>
          </a:bodyPr>
          <a:lstStyle/>
          <a:p>
            <a:pPr marL="0" indent="0">
              <a:buNone/>
            </a:pPr>
            <a:r>
              <a:rPr lang="en-US" sz="2400" dirty="0"/>
              <a:t>The mean describes the center as an average value, in which the </a:t>
            </a:r>
            <a:r>
              <a:rPr lang="en-US" sz="2400" i="1" dirty="0">
                <a:solidFill>
                  <a:srgbClr val="00B0F0"/>
                </a:solidFill>
              </a:rPr>
              <a:t>actual values</a:t>
            </a:r>
            <a:r>
              <a:rPr lang="en-US" sz="2400" dirty="0"/>
              <a:t> of the data points play an important role. The median, on the other hand, locates the middle value as the center, and the </a:t>
            </a:r>
            <a:r>
              <a:rPr lang="en-US" sz="2400" i="1" dirty="0">
                <a:solidFill>
                  <a:srgbClr val="00B0F0"/>
                </a:solidFill>
              </a:rPr>
              <a:t>order</a:t>
            </a:r>
            <a:r>
              <a:rPr lang="en-US" sz="2400" dirty="0"/>
              <a:t> of the data is the key to finding it.</a:t>
            </a:r>
          </a:p>
          <a:p>
            <a:pPr marL="0" indent="0">
              <a:buNone/>
            </a:pPr>
            <a:endParaRPr lang="en-US" sz="2400" b="1" dirty="0"/>
          </a:p>
          <a:p>
            <a:pPr marL="0" indent="0">
              <a:buNone/>
            </a:pPr>
            <a:r>
              <a:rPr lang="en-US" sz="2400" b="1" dirty="0"/>
              <a:t>The mean is very sensitive to outliers (because it factors in their magnitude), while the median is resistant to outliers.</a:t>
            </a:r>
            <a:endParaRPr lang="en-US" sz="2400" dirty="0"/>
          </a:p>
          <a:p>
            <a:pPr marL="0" indent="0">
              <a:buNone/>
            </a:pPr>
            <a:br>
              <a:rPr lang="en-US" sz="2400" dirty="0"/>
            </a:br>
            <a:endParaRPr lang="en-US" sz="2400" dirty="0"/>
          </a:p>
        </p:txBody>
      </p:sp>
    </p:spTree>
    <p:extLst>
      <p:ext uri="{BB962C8B-B14F-4D97-AF65-F5344CB8AC3E}">
        <p14:creationId xmlns:p14="http://schemas.microsoft.com/office/powerpoint/2010/main" val="2630461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FB257-0567-4A36-AE41-98BDC0C58599}"/>
              </a:ext>
            </a:extLst>
          </p:cNvPr>
          <p:cNvSpPr>
            <a:spLocks noGrp="1"/>
          </p:cNvSpPr>
          <p:nvPr>
            <p:ph type="title"/>
          </p:nvPr>
        </p:nvSpPr>
        <p:spPr/>
        <p:txBody>
          <a:bodyPr/>
          <a:lstStyle/>
          <a:p>
            <a:r>
              <a:rPr lang="en-US" dirty="0"/>
              <a:t>Measures of Spread Introduction-I</a:t>
            </a:r>
            <a:br>
              <a:rPr lang="en-US" dirty="0"/>
            </a:br>
            <a:endParaRPr lang="en-US" dirty="0"/>
          </a:p>
        </p:txBody>
      </p:sp>
      <p:sp>
        <p:nvSpPr>
          <p:cNvPr id="3" name="Content Placeholder 2">
            <a:extLst>
              <a:ext uri="{FF2B5EF4-FFF2-40B4-BE49-F238E27FC236}">
                <a16:creationId xmlns:a16="http://schemas.microsoft.com/office/drawing/2014/main" id="{EC9A0F3C-0B47-486A-965A-DF3DA571993C}"/>
              </a:ext>
            </a:extLst>
          </p:cNvPr>
          <p:cNvSpPr>
            <a:spLocks noGrp="1"/>
          </p:cNvSpPr>
          <p:nvPr>
            <p:ph idx="1"/>
          </p:nvPr>
        </p:nvSpPr>
        <p:spPr/>
        <p:txBody>
          <a:bodyPr>
            <a:normAutofit/>
          </a:bodyPr>
          <a:lstStyle/>
          <a:p>
            <a:pPr>
              <a:buFont typeface="Wingdings" panose="05000000000000000000" pitchFamily="2" charset="2"/>
              <a:buChar char="§"/>
            </a:pPr>
            <a:r>
              <a:rPr lang="en-US" sz="2400" dirty="0"/>
              <a:t>In order to describe the distribution, we need to supplement the graphical display not only with a measure of center, but also with a measure of the variability (or spread) of the distribution.</a:t>
            </a:r>
          </a:p>
          <a:p>
            <a:pPr>
              <a:buFont typeface="Wingdings" panose="05000000000000000000" pitchFamily="2" charset="2"/>
              <a:buChar char="§"/>
            </a:pPr>
            <a:r>
              <a:rPr lang="en-US" sz="2400" dirty="0"/>
              <a:t>In this section, we will discuss the three most commonly used measures of spread:</a:t>
            </a:r>
          </a:p>
          <a:p>
            <a:pPr lvl="1">
              <a:buFont typeface="Wingdings" panose="05000000000000000000" pitchFamily="2" charset="2"/>
              <a:buChar char="§"/>
            </a:pPr>
            <a:r>
              <a:rPr lang="en-US" sz="2400" dirty="0"/>
              <a:t>Range</a:t>
            </a:r>
          </a:p>
          <a:p>
            <a:pPr lvl="1">
              <a:buFont typeface="Wingdings" panose="05000000000000000000" pitchFamily="2" charset="2"/>
              <a:buChar char="§"/>
            </a:pPr>
            <a:r>
              <a:rPr lang="en-US" sz="2400" dirty="0"/>
              <a:t>Inter-quartile range (IQR)</a:t>
            </a:r>
          </a:p>
          <a:p>
            <a:pPr lvl="1">
              <a:buFont typeface="Wingdings" panose="05000000000000000000" pitchFamily="2" charset="2"/>
              <a:buChar char="§"/>
            </a:pPr>
            <a:r>
              <a:rPr lang="en-US" sz="2400" dirty="0"/>
              <a:t>Standard deviation</a:t>
            </a:r>
          </a:p>
          <a:p>
            <a:pPr>
              <a:buFont typeface="Wingdings" panose="05000000000000000000" pitchFamily="2" charset="2"/>
              <a:buChar char="§"/>
            </a:pPr>
            <a:r>
              <a:rPr lang="en-US" sz="2400" dirty="0"/>
              <a:t>Like the different measures of center, these measures provide different ways to quantify the variability of the distribution.</a:t>
            </a:r>
          </a:p>
          <a:p>
            <a:endParaRPr lang="en-US" sz="2400" dirty="0"/>
          </a:p>
        </p:txBody>
      </p:sp>
    </p:spTree>
    <p:extLst>
      <p:ext uri="{BB962C8B-B14F-4D97-AF65-F5344CB8AC3E}">
        <p14:creationId xmlns:p14="http://schemas.microsoft.com/office/powerpoint/2010/main" val="3372424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65CAA5-B47C-48D8-B265-0CD4F77F2B5C}"/>
              </a:ext>
            </a:extLst>
          </p:cNvPr>
          <p:cNvPicPr>
            <a:picLocks noChangeAspect="1"/>
          </p:cNvPicPr>
          <p:nvPr/>
        </p:nvPicPr>
        <p:blipFill>
          <a:blip r:embed="rId2"/>
          <a:stretch>
            <a:fillRect/>
          </a:stretch>
        </p:blipFill>
        <p:spPr>
          <a:xfrm>
            <a:off x="4328160" y="3862873"/>
            <a:ext cx="6507479" cy="2428869"/>
          </a:xfrm>
          <a:prstGeom prst="rect">
            <a:avLst/>
          </a:prstGeom>
        </p:spPr>
      </p:pic>
      <p:sp>
        <p:nvSpPr>
          <p:cNvPr id="2" name="Title 1">
            <a:extLst>
              <a:ext uri="{FF2B5EF4-FFF2-40B4-BE49-F238E27FC236}">
                <a16:creationId xmlns:a16="http://schemas.microsoft.com/office/drawing/2014/main" id="{6F7CA346-C135-4533-888F-F2122C254DCB}"/>
              </a:ext>
            </a:extLst>
          </p:cNvPr>
          <p:cNvSpPr>
            <a:spLocks noGrp="1"/>
          </p:cNvSpPr>
          <p:nvPr>
            <p:ph type="title"/>
          </p:nvPr>
        </p:nvSpPr>
        <p:spPr>
          <a:xfrm>
            <a:off x="252919" y="1123837"/>
            <a:ext cx="2947482" cy="4601183"/>
          </a:xfrm>
        </p:spPr>
        <p:txBody>
          <a:bodyPr>
            <a:normAutofit/>
          </a:bodyPr>
          <a:lstStyle/>
          <a:p>
            <a:r>
              <a:rPr lang="en-US" dirty="0"/>
              <a:t>Measures of Spread Introduction-II</a:t>
            </a:r>
            <a:br>
              <a:rPr lang="en-US" dirty="0"/>
            </a:br>
            <a:endParaRPr lang="en-US" dirty="0"/>
          </a:p>
        </p:txBody>
      </p:sp>
      <p:sp>
        <p:nvSpPr>
          <p:cNvPr id="3" name="Content Placeholder 2">
            <a:extLst>
              <a:ext uri="{FF2B5EF4-FFF2-40B4-BE49-F238E27FC236}">
                <a16:creationId xmlns:a16="http://schemas.microsoft.com/office/drawing/2014/main" id="{B3F03EB8-9733-4EE2-A599-B0885A8E5AFC}"/>
              </a:ext>
            </a:extLst>
          </p:cNvPr>
          <p:cNvSpPr>
            <a:spLocks noGrp="1"/>
          </p:cNvSpPr>
          <p:nvPr>
            <p:ph idx="1"/>
          </p:nvPr>
        </p:nvSpPr>
        <p:spPr>
          <a:xfrm>
            <a:off x="3869268" y="864108"/>
            <a:ext cx="7315200" cy="2998765"/>
          </a:xfrm>
        </p:spPr>
        <p:txBody>
          <a:bodyPr>
            <a:normAutofit/>
          </a:bodyPr>
          <a:lstStyle/>
          <a:p>
            <a:pPr marL="0" indent="0">
              <a:buNone/>
            </a:pPr>
            <a:r>
              <a:rPr lang="en-US" sz="1700" b="1" dirty="0">
                <a:solidFill>
                  <a:srgbClr val="00B0F0"/>
                </a:solidFill>
              </a:rPr>
              <a:t>Range</a:t>
            </a:r>
          </a:p>
          <a:p>
            <a:pPr marL="0" indent="0">
              <a:buNone/>
            </a:pPr>
            <a:r>
              <a:rPr lang="en-US" sz="1700" dirty="0"/>
              <a:t>The </a:t>
            </a:r>
            <a:r>
              <a:rPr lang="en-US" sz="1700" b="1" dirty="0"/>
              <a:t>range</a:t>
            </a:r>
            <a:r>
              <a:rPr lang="en-US" sz="1700" dirty="0"/>
              <a:t> covered by the data is the most intuitive measure of variability. The range is exactly the distance between the smallest data point (</a:t>
            </a:r>
            <a:r>
              <a:rPr lang="en-US" sz="1700" dirty="0">
                <a:solidFill>
                  <a:schemeClr val="accent6">
                    <a:lumMod val="75000"/>
                  </a:schemeClr>
                </a:solidFill>
              </a:rPr>
              <a:t>min</a:t>
            </a:r>
            <a:r>
              <a:rPr lang="en-US" sz="1700" dirty="0"/>
              <a:t>) and the largest one (</a:t>
            </a:r>
            <a:r>
              <a:rPr lang="en-US" sz="1700" dirty="0">
                <a:solidFill>
                  <a:schemeClr val="accent6">
                    <a:lumMod val="75000"/>
                  </a:schemeClr>
                </a:solidFill>
              </a:rPr>
              <a:t>Max</a:t>
            </a:r>
            <a:r>
              <a:rPr lang="en-US" sz="1700" dirty="0"/>
              <a:t>).</a:t>
            </a:r>
          </a:p>
          <a:p>
            <a:pPr marL="0" indent="0">
              <a:buNone/>
            </a:pPr>
            <a:r>
              <a:rPr lang="en-US" sz="1700" dirty="0">
                <a:solidFill>
                  <a:schemeClr val="accent6">
                    <a:lumMod val="75000"/>
                  </a:schemeClr>
                </a:solidFill>
              </a:rPr>
              <a:t>Range = Max – min</a:t>
            </a:r>
          </a:p>
          <a:p>
            <a:pPr marL="0" indent="0">
              <a:buNone/>
            </a:pPr>
            <a:r>
              <a:rPr lang="en-US" sz="1700" b="1" dirty="0">
                <a:solidFill>
                  <a:srgbClr val="00B0F0"/>
                </a:solidFill>
              </a:rPr>
              <a:t>Inter-Quartile Range (IQR)</a:t>
            </a:r>
          </a:p>
          <a:p>
            <a:pPr marL="0" indent="0">
              <a:buNone/>
            </a:pPr>
            <a:r>
              <a:rPr lang="en-US" sz="1700" dirty="0"/>
              <a:t>While the range quantifies the variability by looking at the range covered by </a:t>
            </a:r>
            <a:r>
              <a:rPr lang="en-US" sz="1700" i="1" dirty="0">
                <a:solidFill>
                  <a:schemeClr val="accent6">
                    <a:lumMod val="75000"/>
                  </a:schemeClr>
                </a:solidFill>
              </a:rPr>
              <a:t>ALL</a:t>
            </a:r>
            <a:r>
              <a:rPr lang="en-US" sz="1700" dirty="0"/>
              <a:t> the data, the </a:t>
            </a:r>
            <a:r>
              <a:rPr lang="en-US" sz="1700" dirty="0">
                <a:solidFill>
                  <a:schemeClr val="accent6">
                    <a:lumMod val="75000"/>
                  </a:schemeClr>
                </a:solidFill>
              </a:rPr>
              <a:t>IQR</a:t>
            </a:r>
            <a:r>
              <a:rPr lang="en-US" sz="1700" dirty="0"/>
              <a:t> measures the variability of a distribution by giving us the range covered by the </a:t>
            </a:r>
            <a:r>
              <a:rPr lang="en-US" sz="1700" i="1" dirty="0">
                <a:solidFill>
                  <a:schemeClr val="accent6">
                    <a:lumMod val="75000"/>
                  </a:schemeClr>
                </a:solidFill>
              </a:rPr>
              <a:t>MIDDLE 50%</a:t>
            </a:r>
            <a:r>
              <a:rPr lang="en-US" sz="1700" dirty="0"/>
              <a:t> of the data.</a:t>
            </a:r>
          </a:p>
          <a:p>
            <a:pPr marL="0" indent="0">
              <a:buNone/>
            </a:pPr>
            <a:endParaRPr lang="en-US" sz="1700" b="1" dirty="0"/>
          </a:p>
        </p:txBody>
      </p:sp>
    </p:spTree>
    <p:extLst>
      <p:ext uri="{BB962C8B-B14F-4D97-AF65-F5344CB8AC3E}">
        <p14:creationId xmlns:p14="http://schemas.microsoft.com/office/powerpoint/2010/main" val="1650568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17A1-F965-4038-BBC9-A2E986DD40A9}"/>
              </a:ext>
            </a:extLst>
          </p:cNvPr>
          <p:cNvSpPr>
            <a:spLocks noGrp="1"/>
          </p:cNvSpPr>
          <p:nvPr>
            <p:ph type="title"/>
          </p:nvPr>
        </p:nvSpPr>
        <p:spPr/>
        <p:txBody>
          <a:bodyPr/>
          <a:lstStyle/>
          <a:p>
            <a:r>
              <a:rPr lang="en-US" dirty="0"/>
              <a:t>Using the IQR to Detect Outliers</a:t>
            </a:r>
            <a:br>
              <a:rPr lang="en-US" dirty="0"/>
            </a:br>
            <a:endParaRPr lang="en-US" dirty="0"/>
          </a:p>
        </p:txBody>
      </p:sp>
      <p:sp>
        <p:nvSpPr>
          <p:cNvPr id="3" name="Content Placeholder 2">
            <a:extLst>
              <a:ext uri="{FF2B5EF4-FFF2-40B4-BE49-F238E27FC236}">
                <a16:creationId xmlns:a16="http://schemas.microsoft.com/office/drawing/2014/main" id="{7BD91C54-5509-4645-AAAE-F36A538A1414}"/>
              </a:ext>
            </a:extLst>
          </p:cNvPr>
          <p:cNvSpPr>
            <a:spLocks noGrp="1"/>
          </p:cNvSpPr>
          <p:nvPr>
            <p:ph idx="1"/>
          </p:nvPr>
        </p:nvSpPr>
        <p:spPr/>
        <p:txBody>
          <a:bodyPr/>
          <a:lstStyle/>
          <a:p>
            <a:pPr marL="0" indent="0">
              <a:buNone/>
            </a:pPr>
            <a:r>
              <a:rPr lang="en-US" dirty="0"/>
              <a:t>The </a:t>
            </a:r>
            <a:r>
              <a:rPr lang="en-US" dirty="0">
                <a:solidFill>
                  <a:schemeClr val="accent6">
                    <a:lumMod val="75000"/>
                  </a:schemeClr>
                </a:solidFill>
              </a:rPr>
              <a:t>IQR</a:t>
            </a:r>
            <a:r>
              <a:rPr lang="en-US" dirty="0"/>
              <a:t> is used as the basis for a rule of thumb for identifying outliers.</a:t>
            </a:r>
          </a:p>
          <a:p>
            <a:pPr marL="0" indent="0">
              <a:buNone/>
            </a:pPr>
            <a:r>
              <a:rPr lang="en-US" b="1" dirty="0">
                <a:solidFill>
                  <a:srgbClr val="00B0F0"/>
                </a:solidFill>
              </a:rPr>
              <a:t>The 1.5(IQR) Criterion for Outliers</a:t>
            </a:r>
          </a:p>
          <a:p>
            <a:pPr marL="0" indent="0">
              <a:buNone/>
            </a:pPr>
            <a:r>
              <a:rPr lang="en-US" dirty="0"/>
              <a:t>An observation is considered a suspected outlier if it is:</a:t>
            </a:r>
          </a:p>
          <a:p>
            <a:r>
              <a:rPr lang="en-US" dirty="0"/>
              <a:t>below Q1 - 1.5(IQR) or</a:t>
            </a:r>
          </a:p>
          <a:p>
            <a:r>
              <a:rPr lang="en-US" dirty="0"/>
              <a:t>above Q3 + 1.5(IQR)</a:t>
            </a:r>
          </a:p>
          <a:p>
            <a:endParaRPr lang="en-US" dirty="0"/>
          </a:p>
          <a:p>
            <a:endParaRPr lang="en-US" dirty="0"/>
          </a:p>
          <a:p>
            <a:endParaRPr lang="en-US" dirty="0"/>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D8E6648E-1AEF-4A90-84EE-80D626056FE7}"/>
              </a:ext>
            </a:extLst>
          </p:cNvPr>
          <p:cNvPicPr>
            <a:picLocks noChangeAspect="1"/>
          </p:cNvPicPr>
          <p:nvPr/>
        </p:nvPicPr>
        <p:blipFill>
          <a:blip r:embed="rId2"/>
          <a:stretch>
            <a:fillRect/>
          </a:stretch>
        </p:blipFill>
        <p:spPr>
          <a:xfrm>
            <a:off x="6685597" y="3037065"/>
            <a:ext cx="4733925" cy="2809875"/>
          </a:xfrm>
          <a:prstGeom prst="rect">
            <a:avLst/>
          </a:prstGeom>
        </p:spPr>
      </p:pic>
    </p:spTree>
    <p:extLst>
      <p:ext uri="{BB962C8B-B14F-4D97-AF65-F5344CB8AC3E}">
        <p14:creationId xmlns:p14="http://schemas.microsoft.com/office/powerpoint/2010/main" val="3506371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215EB-EE52-42D4-8F83-5DAB6B0461D1}"/>
              </a:ext>
            </a:extLst>
          </p:cNvPr>
          <p:cNvSpPr>
            <a:spLocks noGrp="1"/>
          </p:cNvSpPr>
          <p:nvPr>
            <p:ph type="title"/>
          </p:nvPr>
        </p:nvSpPr>
        <p:spPr/>
        <p:txBody>
          <a:bodyPr/>
          <a:lstStyle/>
          <a:p>
            <a:r>
              <a:rPr lang="en-US" b="1" dirty="0"/>
              <a:t>Let's Summarize!</a:t>
            </a:r>
            <a:br>
              <a:rPr lang="en-US" b="1" dirty="0"/>
            </a:br>
            <a:endParaRPr lang="en-US" dirty="0"/>
          </a:p>
        </p:txBody>
      </p:sp>
      <p:sp>
        <p:nvSpPr>
          <p:cNvPr id="3" name="Content Placeholder 2">
            <a:extLst>
              <a:ext uri="{FF2B5EF4-FFF2-40B4-BE49-F238E27FC236}">
                <a16:creationId xmlns:a16="http://schemas.microsoft.com/office/drawing/2014/main" id="{8AD1AAC1-E411-490B-8A11-3E0DDC8D509A}"/>
              </a:ext>
            </a:extLst>
          </p:cNvPr>
          <p:cNvSpPr>
            <a:spLocks noGrp="1"/>
          </p:cNvSpPr>
          <p:nvPr>
            <p:ph idx="1"/>
          </p:nvPr>
        </p:nvSpPr>
        <p:spPr>
          <a:xfrm>
            <a:off x="3869268" y="988542"/>
            <a:ext cx="7363024" cy="5338118"/>
          </a:xfrm>
        </p:spPr>
        <p:txBody>
          <a:bodyPr>
            <a:normAutofit lnSpcReduction="10000"/>
          </a:bodyPr>
          <a:lstStyle/>
          <a:p>
            <a:pPr>
              <a:buFont typeface="Wingdings" panose="05000000000000000000" pitchFamily="2" charset="2"/>
              <a:buChar char="§"/>
            </a:pPr>
            <a:r>
              <a:rPr lang="en-US" sz="1800" dirty="0"/>
              <a:t>The range covered by the data is the most intuitive measure of spread and is exactly the distance between the smallest data point (</a:t>
            </a:r>
            <a:r>
              <a:rPr lang="en-US" sz="1800" dirty="0">
                <a:solidFill>
                  <a:schemeClr val="accent6">
                    <a:lumMod val="75000"/>
                  </a:schemeClr>
                </a:solidFill>
              </a:rPr>
              <a:t>min</a:t>
            </a:r>
            <a:r>
              <a:rPr lang="en-US" sz="1800" dirty="0"/>
              <a:t>) and the largest one (</a:t>
            </a:r>
            <a:r>
              <a:rPr lang="en-US" sz="1800" dirty="0">
                <a:solidFill>
                  <a:schemeClr val="accent6">
                    <a:lumMod val="75000"/>
                  </a:schemeClr>
                </a:solidFill>
              </a:rPr>
              <a:t>Max</a:t>
            </a:r>
            <a:r>
              <a:rPr lang="en-US" sz="1800" dirty="0"/>
              <a:t>).</a:t>
            </a:r>
          </a:p>
          <a:p>
            <a:pPr>
              <a:buFont typeface="Wingdings" panose="05000000000000000000" pitchFamily="2" charset="2"/>
              <a:buChar char="§"/>
            </a:pPr>
            <a:endParaRPr lang="en-US" sz="1800" dirty="0"/>
          </a:p>
          <a:p>
            <a:pPr>
              <a:buFont typeface="Wingdings" panose="05000000000000000000" pitchFamily="2" charset="2"/>
              <a:buChar char="§"/>
            </a:pPr>
            <a:r>
              <a:rPr lang="en-US" sz="1800" dirty="0"/>
              <a:t>Another measure of spread is the inter-quartile range (</a:t>
            </a:r>
            <a:r>
              <a:rPr lang="en-US" sz="1800" dirty="0">
                <a:solidFill>
                  <a:schemeClr val="accent6">
                    <a:lumMod val="75000"/>
                  </a:schemeClr>
                </a:solidFill>
              </a:rPr>
              <a:t>IQR</a:t>
            </a:r>
            <a:r>
              <a:rPr lang="en-US" sz="1800" dirty="0"/>
              <a:t>), which is the range covered by the middle 50% of the data.</a:t>
            </a:r>
          </a:p>
          <a:p>
            <a:pPr>
              <a:buFont typeface="Wingdings" panose="05000000000000000000" pitchFamily="2" charset="2"/>
              <a:buChar char="§"/>
            </a:pPr>
            <a:endParaRPr lang="en-US" sz="1800" dirty="0"/>
          </a:p>
          <a:p>
            <a:pPr algn="just">
              <a:buFont typeface="Wingdings" panose="05000000000000000000" pitchFamily="2" charset="2"/>
              <a:buChar char="§"/>
            </a:pPr>
            <a:r>
              <a:rPr lang="en-US" sz="1800" dirty="0">
                <a:solidFill>
                  <a:schemeClr val="accent6">
                    <a:lumMod val="75000"/>
                  </a:schemeClr>
                </a:solidFill>
              </a:rPr>
              <a:t>IQR = Q3 - Q1</a:t>
            </a:r>
            <a:r>
              <a:rPr lang="en-US" sz="1800" dirty="0"/>
              <a:t>, the difference between the third and first quartiles. The first quartile (</a:t>
            </a:r>
            <a:r>
              <a:rPr lang="en-US" sz="1800" dirty="0">
                <a:solidFill>
                  <a:schemeClr val="accent6">
                    <a:lumMod val="75000"/>
                  </a:schemeClr>
                </a:solidFill>
              </a:rPr>
              <a:t>Q1</a:t>
            </a:r>
            <a:r>
              <a:rPr lang="en-US" sz="1800" dirty="0"/>
              <a:t>) is the value such that one quarter (25%) of the data points fall below it, or the median of the bottom half of the data. The third quartile(</a:t>
            </a:r>
            <a:r>
              <a:rPr lang="en-US" sz="1800" dirty="0">
                <a:solidFill>
                  <a:schemeClr val="accent6">
                    <a:lumMod val="75000"/>
                  </a:schemeClr>
                </a:solidFill>
              </a:rPr>
              <a:t>Q3</a:t>
            </a:r>
            <a:r>
              <a:rPr lang="en-US" sz="1800" dirty="0"/>
              <a:t>) is the value such that three quarters (75%) of the data points fall below it, or the median of the top half of the data.</a:t>
            </a:r>
          </a:p>
          <a:p>
            <a:pPr>
              <a:buFont typeface="Wingdings" panose="05000000000000000000" pitchFamily="2" charset="2"/>
              <a:buChar char="§"/>
            </a:pPr>
            <a:endParaRPr lang="en-US" sz="1800" dirty="0"/>
          </a:p>
          <a:p>
            <a:pPr>
              <a:buFont typeface="Wingdings" panose="05000000000000000000" pitchFamily="2" charset="2"/>
              <a:buChar char="§"/>
            </a:pPr>
            <a:r>
              <a:rPr lang="en-US" sz="1800" dirty="0"/>
              <a:t>The </a:t>
            </a:r>
            <a:r>
              <a:rPr lang="en-US" sz="1800" dirty="0">
                <a:solidFill>
                  <a:schemeClr val="accent6">
                    <a:lumMod val="75000"/>
                  </a:schemeClr>
                </a:solidFill>
              </a:rPr>
              <a:t>IQR</a:t>
            </a:r>
            <a:r>
              <a:rPr lang="en-US" sz="1800" dirty="0"/>
              <a:t> should be used as a measure of spread of a distribution only when the median is used as a measure of center.</a:t>
            </a:r>
          </a:p>
          <a:p>
            <a:pPr>
              <a:buFont typeface="Wingdings" panose="05000000000000000000" pitchFamily="2" charset="2"/>
              <a:buChar char="§"/>
            </a:pPr>
            <a:endParaRPr lang="en-US" sz="1800" dirty="0"/>
          </a:p>
          <a:p>
            <a:pPr>
              <a:buFont typeface="Wingdings" panose="05000000000000000000" pitchFamily="2" charset="2"/>
              <a:buChar char="§"/>
            </a:pPr>
            <a:r>
              <a:rPr lang="en-US" sz="1800" dirty="0"/>
              <a:t>The </a:t>
            </a:r>
            <a:r>
              <a:rPr lang="en-US" sz="1800" dirty="0">
                <a:solidFill>
                  <a:schemeClr val="accent6">
                    <a:lumMod val="75000"/>
                  </a:schemeClr>
                </a:solidFill>
              </a:rPr>
              <a:t>IQR</a:t>
            </a:r>
            <a:r>
              <a:rPr lang="en-US" sz="1800" dirty="0"/>
              <a:t> can be used to detect outliers using the 1.5(IQR) criterion. Outliers are observations that fall below Q1 - 1.5(IQR) or above Q3 + 1.5(IQR).</a:t>
            </a:r>
          </a:p>
          <a:p>
            <a:pPr>
              <a:buFont typeface="Wingdings" panose="05000000000000000000" pitchFamily="2" charset="2"/>
              <a:buChar char="§"/>
            </a:pPr>
            <a:endParaRPr lang="en-US" sz="1800" dirty="0"/>
          </a:p>
        </p:txBody>
      </p:sp>
    </p:spTree>
    <p:extLst>
      <p:ext uri="{BB962C8B-B14F-4D97-AF65-F5344CB8AC3E}">
        <p14:creationId xmlns:p14="http://schemas.microsoft.com/office/powerpoint/2010/main" val="2705539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866F-7EE1-4BCD-B0DB-78229FED435D}"/>
              </a:ext>
            </a:extLst>
          </p:cNvPr>
          <p:cNvSpPr>
            <a:spLocks noGrp="1"/>
          </p:cNvSpPr>
          <p:nvPr>
            <p:ph type="title"/>
          </p:nvPr>
        </p:nvSpPr>
        <p:spPr/>
        <p:txBody>
          <a:bodyPr/>
          <a:lstStyle/>
          <a:p>
            <a:r>
              <a:rPr lang="en-US" b="1"/>
              <a:t>The Five Number Summary</a:t>
            </a:r>
          </a:p>
        </p:txBody>
      </p:sp>
      <p:sp>
        <p:nvSpPr>
          <p:cNvPr id="3" name="Content Placeholder 2">
            <a:extLst>
              <a:ext uri="{FF2B5EF4-FFF2-40B4-BE49-F238E27FC236}">
                <a16:creationId xmlns:a16="http://schemas.microsoft.com/office/drawing/2014/main" id="{65D4FC06-22C6-4D4A-93AE-E987CD86111A}"/>
              </a:ext>
            </a:extLst>
          </p:cNvPr>
          <p:cNvSpPr>
            <a:spLocks noGrp="1"/>
          </p:cNvSpPr>
          <p:nvPr>
            <p:ph idx="1"/>
          </p:nvPr>
        </p:nvSpPr>
        <p:spPr/>
        <p:txBody>
          <a:bodyPr>
            <a:normAutofit/>
          </a:bodyPr>
          <a:lstStyle/>
          <a:p>
            <a:pPr marL="0" indent="0">
              <a:buNone/>
            </a:pPr>
            <a:r>
              <a:rPr lang="en-US" sz="2400" dirty="0"/>
              <a:t>So far, in our discussion about measures of spread, the key players were:</a:t>
            </a:r>
          </a:p>
          <a:p>
            <a:pPr lvl="1">
              <a:buFont typeface="Wingdings" panose="05000000000000000000" pitchFamily="2" charset="2"/>
              <a:buChar char="§"/>
            </a:pPr>
            <a:r>
              <a:rPr lang="en-US" sz="2400" dirty="0"/>
              <a:t>the extremes (</a:t>
            </a:r>
            <a:r>
              <a:rPr lang="en-US" sz="2400" dirty="0">
                <a:solidFill>
                  <a:schemeClr val="accent6">
                    <a:lumMod val="75000"/>
                  </a:schemeClr>
                </a:solidFill>
              </a:rPr>
              <a:t>min</a:t>
            </a:r>
            <a:r>
              <a:rPr lang="en-US" sz="2400" dirty="0"/>
              <a:t> and </a:t>
            </a:r>
            <a:r>
              <a:rPr lang="en-US" sz="2400" dirty="0">
                <a:solidFill>
                  <a:schemeClr val="accent6">
                    <a:lumMod val="75000"/>
                  </a:schemeClr>
                </a:solidFill>
              </a:rPr>
              <a:t>Max</a:t>
            </a:r>
            <a:r>
              <a:rPr lang="en-US" sz="2400" dirty="0"/>
              <a:t>), which provide the range covered by all the data; and</a:t>
            </a:r>
          </a:p>
          <a:p>
            <a:pPr lvl="1">
              <a:buFont typeface="Wingdings" panose="05000000000000000000" pitchFamily="2" charset="2"/>
              <a:buChar char="§"/>
            </a:pPr>
            <a:r>
              <a:rPr lang="en-US" sz="2400" dirty="0"/>
              <a:t>the quartiles (</a:t>
            </a:r>
            <a:r>
              <a:rPr lang="en-US" sz="2400" dirty="0">
                <a:solidFill>
                  <a:schemeClr val="accent6">
                    <a:lumMod val="75000"/>
                  </a:schemeClr>
                </a:solidFill>
              </a:rPr>
              <a:t>Q1</a:t>
            </a:r>
            <a:r>
              <a:rPr lang="en-US" sz="2400" dirty="0"/>
              <a:t>, </a:t>
            </a:r>
            <a:r>
              <a:rPr lang="en-US" sz="2400" dirty="0">
                <a:solidFill>
                  <a:schemeClr val="accent6">
                    <a:lumMod val="75000"/>
                  </a:schemeClr>
                </a:solidFill>
              </a:rPr>
              <a:t>M</a:t>
            </a:r>
            <a:r>
              <a:rPr lang="en-US" sz="2400" dirty="0"/>
              <a:t> and </a:t>
            </a:r>
            <a:r>
              <a:rPr lang="en-US" sz="2400" dirty="0">
                <a:solidFill>
                  <a:schemeClr val="accent6">
                    <a:lumMod val="75000"/>
                  </a:schemeClr>
                </a:solidFill>
              </a:rPr>
              <a:t>Q3</a:t>
            </a:r>
            <a:r>
              <a:rPr lang="en-US" sz="2400" dirty="0"/>
              <a:t>), which together provide the IQR, the range covered by the middle 50% of the data.</a:t>
            </a:r>
          </a:p>
          <a:p>
            <a:pPr lvl="1">
              <a:buFont typeface="Wingdings" panose="05000000000000000000" pitchFamily="2" charset="2"/>
              <a:buChar char="§"/>
            </a:pPr>
            <a:endParaRPr lang="en-US" sz="2400" dirty="0"/>
          </a:p>
          <a:p>
            <a:pPr marL="0" indent="0">
              <a:buNone/>
            </a:pPr>
            <a:r>
              <a:rPr lang="en-US" sz="2400" dirty="0"/>
              <a:t>The combination of all five numbers (</a:t>
            </a:r>
            <a:r>
              <a:rPr lang="en-US" sz="2400" dirty="0">
                <a:solidFill>
                  <a:schemeClr val="accent6">
                    <a:lumMod val="75000"/>
                  </a:schemeClr>
                </a:solidFill>
              </a:rPr>
              <a:t>min</a:t>
            </a:r>
            <a:r>
              <a:rPr lang="en-US" sz="2400" dirty="0"/>
              <a:t>, </a:t>
            </a:r>
            <a:r>
              <a:rPr lang="en-US" sz="2400" dirty="0">
                <a:solidFill>
                  <a:schemeClr val="accent6">
                    <a:lumMod val="75000"/>
                  </a:schemeClr>
                </a:solidFill>
              </a:rPr>
              <a:t>Q1</a:t>
            </a:r>
            <a:r>
              <a:rPr lang="en-US" sz="2400" dirty="0"/>
              <a:t>, </a:t>
            </a:r>
            <a:r>
              <a:rPr lang="en-US" sz="2400" dirty="0">
                <a:solidFill>
                  <a:schemeClr val="accent6">
                    <a:lumMod val="75000"/>
                  </a:schemeClr>
                </a:solidFill>
              </a:rPr>
              <a:t>M</a:t>
            </a:r>
            <a:r>
              <a:rPr lang="en-US" sz="2400" dirty="0"/>
              <a:t>, </a:t>
            </a:r>
            <a:r>
              <a:rPr lang="en-US" sz="2400" dirty="0">
                <a:solidFill>
                  <a:schemeClr val="accent6">
                    <a:lumMod val="75000"/>
                  </a:schemeClr>
                </a:solidFill>
              </a:rPr>
              <a:t>Q3</a:t>
            </a:r>
            <a:r>
              <a:rPr lang="en-US" sz="2400" dirty="0"/>
              <a:t>, </a:t>
            </a:r>
            <a:r>
              <a:rPr lang="en-US" sz="2400" dirty="0">
                <a:solidFill>
                  <a:schemeClr val="accent6">
                    <a:lumMod val="75000"/>
                  </a:schemeClr>
                </a:solidFill>
              </a:rPr>
              <a:t>Max</a:t>
            </a:r>
            <a:r>
              <a:rPr lang="en-US" sz="2400" dirty="0"/>
              <a:t>) is called the </a:t>
            </a:r>
            <a:r>
              <a:rPr lang="en-US" sz="2400" b="1" dirty="0">
                <a:solidFill>
                  <a:srgbClr val="00B0F0"/>
                </a:solidFill>
              </a:rPr>
              <a:t>five number summary</a:t>
            </a:r>
            <a:r>
              <a:rPr lang="en-US" sz="2400" dirty="0"/>
              <a:t>, and provides a quick numerical description of both the center and spread of a distribution.</a:t>
            </a:r>
          </a:p>
          <a:p>
            <a:endParaRPr lang="en-US" sz="2400" dirty="0"/>
          </a:p>
        </p:txBody>
      </p:sp>
    </p:spTree>
    <p:extLst>
      <p:ext uri="{BB962C8B-B14F-4D97-AF65-F5344CB8AC3E}">
        <p14:creationId xmlns:p14="http://schemas.microsoft.com/office/powerpoint/2010/main" val="2838692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creenshot&#10;&#10;Description generated with high confidence">
            <a:extLst>
              <a:ext uri="{FF2B5EF4-FFF2-40B4-BE49-F238E27FC236}">
                <a16:creationId xmlns:a16="http://schemas.microsoft.com/office/drawing/2014/main" id="{35475B67-13B9-4D2C-9153-97F74CD528EC}"/>
              </a:ext>
            </a:extLst>
          </p:cNvPr>
          <p:cNvPicPr>
            <a:picLocks noChangeAspect="1"/>
          </p:cNvPicPr>
          <p:nvPr/>
        </p:nvPicPr>
        <p:blipFill rotWithShape="1">
          <a:blip r:embed="rId2"/>
          <a:srcRect l="12507" r="13670"/>
          <a:stretch/>
        </p:blipFill>
        <p:spPr>
          <a:xfrm>
            <a:off x="7818120" y="758952"/>
            <a:ext cx="3617432" cy="5330952"/>
          </a:xfrm>
          <a:prstGeom prst="rect">
            <a:avLst/>
          </a:prstGeom>
        </p:spPr>
      </p:pic>
      <p:sp>
        <p:nvSpPr>
          <p:cNvPr id="2" name="Title 1">
            <a:extLst>
              <a:ext uri="{FF2B5EF4-FFF2-40B4-BE49-F238E27FC236}">
                <a16:creationId xmlns:a16="http://schemas.microsoft.com/office/drawing/2014/main" id="{569DD2C3-52BB-4332-9CEC-CF5F4D273451}"/>
              </a:ext>
            </a:extLst>
          </p:cNvPr>
          <p:cNvSpPr>
            <a:spLocks noGrp="1"/>
          </p:cNvSpPr>
          <p:nvPr>
            <p:ph type="title"/>
          </p:nvPr>
        </p:nvSpPr>
        <p:spPr>
          <a:xfrm>
            <a:off x="252919" y="1123837"/>
            <a:ext cx="2947482" cy="4601183"/>
          </a:xfrm>
        </p:spPr>
        <p:txBody>
          <a:bodyPr>
            <a:normAutofit/>
          </a:bodyPr>
          <a:lstStyle/>
          <a:p>
            <a:r>
              <a:rPr lang="en-US" b="1"/>
              <a:t>The Boxplot</a:t>
            </a:r>
          </a:p>
        </p:txBody>
      </p:sp>
      <p:sp>
        <p:nvSpPr>
          <p:cNvPr id="3" name="Content Placeholder 2">
            <a:extLst>
              <a:ext uri="{FF2B5EF4-FFF2-40B4-BE49-F238E27FC236}">
                <a16:creationId xmlns:a16="http://schemas.microsoft.com/office/drawing/2014/main" id="{AA3F1013-6CB5-4E7B-99CA-2D43AF9EA31D}"/>
              </a:ext>
            </a:extLst>
          </p:cNvPr>
          <p:cNvSpPr>
            <a:spLocks noGrp="1"/>
          </p:cNvSpPr>
          <p:nvPr>
            <p:ph idx="1"/>
          </p:nvPr>
        </p:nvSpPr>
        <p:spPr>
          <a:xfrm>
            <a:off x="3869267" y="864108"/>
            <a:ext cx="3585891" cy="5120640"/>
          </a:xfrm>
        </p:spPr>
        <p:txBody>
          <a:bodyPr>
            <a:normAutofit/>
          </a:bodyPr>
          <a:lstStyle/>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The boxplot graphically represents the distribution of a quantitative variable by visually displaying the </a:t>
            </a:r>
            <a:r>
              <a:rPr lang="en-US" sz="2400" dirty="0">
                <a:solidFill>
                  <a:srgbClr val="00B0F0"/>
                </a:solidFill>
              </a:rPr>
              <a:t>five-number summary</a:t>
            </a:r>
            <a:r>
              <a:rPr lang="en-US" sz="2400" dirty="0"/>
              <a:t> and any observation that was classified as a suspected outlier using the </a:t>
            </a:r>
            <a:r>
              <a:rPr lang="en-US" sz="2400" dirty="0">
                <a:solidFill>
                  <a:schemeClr val="accent6">
                    <a:lumMod val="75000"/>
                  </a:schemeClr>
                </a:solidFill>
              </a:rPr>
              <a:t>1.5(IQR) criterion</a:t>
            </a:r>
            <a:r>
              <a:rPr lang="en-US" sz="2400" dirty="0"/>
              <a: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388630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EB3B1-61E3-4B83-96EC-4DF44E7CD750}"/>
              </a:ext>
            </a:extLst>
          </p:cNvPr>
          <p:cNvSpPr>
            <a:spLocks noGrp="1"/>
          </p:cNvSpPr>
          <p:nvPr>
            <p:ph type="title"/>
          </p:nvPr>
        </p:nvSpPr>
        <p:spPr/>
        <p:txBody>
          <a:bodyPr/>
          <a:lstStyle/>
          <a:p>
            <a:r>
              <a:rPr lang="en-US" b="1" dirty="0"/>
              <a:t>Scales of Measurement/ Types of Variable</a:t>
            </a:r>
            <a:br>
              <a:rPr lang="en-US" b="1" dirty="0"/>
            </a:br>
            <a:endParaRPr lang="en-US" dirty="0"/>
          </a:p>
        </p:txBody>
      </p:sp>
      <p:sp>
        <p:nvSpPr>
          <p:cNvPr id="3" name="Content Placeholder 2">
            <a:extLst>
              <a:ext uri="{FF2B5EF4-FFF2-40B4-BE49-F238E27FC236}">
                <a16:creationId xmlns:a16="http://schemas.microsoft.com/office/drawing/2014/main" id="{609C5091-2AC3-42EE-9024-73C13BE7926B}"/>
              </a:ext>
            </a:extLst>
          </p:cNvPr>
          <p:cNvSpPr>
            <a:spLocks noGrp="1"/>
          </p:cNvSpPr>
          <p:nvPr>
            <p:ph idx="1"/>
          </p:nvPr>
        </p:nvSpPr>
        <p:spPr/>
        <p:txBody>
          <a:bodyPr/>
          <a:lstStyle/>
          <a:p>
            <a:pPr>
              <a:buFont typeface="Wingdings" panose="05000000000000000000" pitchFamily="2" charset="2"/>
              <a:buChar char="§"/>
            </a:pPr>
            <a:r>
              <a:rPr lang="en-US" dirty="0"/>
              <a:t>The four different scales of measurement, from least to most precise, are</a:t>
            </a:r>
          </a:p>
          <a:p>
            <a:pPr lvl="1"/>
            <a:r>
              <a:rPr lang="en-US" dirty="0"/>
              <a:t>Nominal</a:t>
            </a:r>
          </a:p>
          <a:p>
            <a:pPr lvl="1"/>
            <a:r>
              <a:rPr lang="en-US" dirty="0"/>
              <a:t>Ordinal</a:t>
            </a:r>
          </a:p>
          <a:p>
            <a:pPr lvl="1"/>
            <a:r>
              <a:rPr lang="en-US" dirty="0"/>
              <a:t>Interval</a:t>
            </a:r>
          </a:p>
          <a:p>
            <a:pPr lvl="1"/>
            <a:r>
              <a:rPr lang="en-US" dirty="0"/>
              <a:t>Ratio</a:t>
            </a:r>
          </a:p>
          <a:p>
            <a:pPr marL="0" indent="0">
              <a:buNone/>
            </a:pPr>
            <a:endParaRPr lang="en-US" dirty="0"/>
          </a:p>
        </p:txBody>
      </p:sp>
    </p:spTree>
    <p:extLst>
      <p:ext uri="{BB962C8B-B14F-4D97-AF65-F5344CB8AC3E}">
        <p14:creationId xmlns:p14="http://schemas.microsoft.com/office/powerpoint/2010/main" val="4237367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descr="A screenshot of a social media post&#10;&#10;Description generated with very high confidence">
            <a:extLst>
              <a:ext uri="{FF2B5EF4-FFF2-40B4-BE49-F238E27FC236}">
                <a16:creationId xmlns:a16="http://schemas.microsoft.com/office/drawing/2014/main" id="{F178AB9D-6ABB-4B05-9AC0-64B85A2F139E}"/>
              </a:ext>
            </a:extLst>
          </p:cNvPr>
          <p:cNvPicPr>
            <a:picLocks noChangeAspect="1"/>
          </p:cNvPicPr>
          <p:nvPr/>
        </p:nvPicPr>
        <p:blipFill rotWithShape="1">
          <a:blip r:embed="rId3"/>
          <a:srcRect l="366" r="-2" b="-2"/>
          <a:stretch/>
        </p:blipFill>
        <p:spPr>
          <a:xfrm>
            <a:off x="5137463" y="759599"/>
            <a:ext cx="6193767" cy="5330650"/>
          </a:xfrm>
          <a:prstGeom prst="rect">
            <a:avLst/>
          </a:prstGeom>
        </p:spPr>
      </p:pic>
      <p:sp>
        <p:nvSpPr>
          <p:cNvPr id="2" name="Title 1">
            <a:extLst>
              <a:ext uri="{FF2B5EF4-FFF2-40B4-BE49-F238E27FC236}">
                <a16:creationId xmlns:a16="http://schemas.microsoft.com/office/drawing/2014/main" id="{F82BA36E-A658-4BE0-9EE3-983441C94D9E}"/>
              </a:ext>
            </a:extLst>
          </p:cNvPr>
          <p:cNvSpPr>
            <a:spLocks noGrp="1"/>
          </p:cNvSpPr>
          <p:nvPr>
            <p:ph type="title"/>
          </p:nvPr>
        </p:nvSpPr>
        <p:spPr>
          <a:xfrm>
            <a:off x="289249" y="1123837"/>
            <a:ext cx="4016116" cy="1255469"/>
          </a:xfrm>
        </p:spPr>
        <p:txBody>
          <a:bodyPr>
            <a:normAutofit/>
          </a:bodyPr>
          <a:lstStyle/>
          <a:p>
            <a:r>
              <a:rPr lang="en-US" dirty="0"/>
              <a:t>Learn By Doing</a:t>
            </a:r>
            <a:br>
              <a:rPr lang="en-US" dirty="0"/>
            </a:br>
            <a:endParaRPr lang="en-US" dirty="0"/>
          </a:p>
        </p:txBody>
      </p:sp>
      <p:sp>
        <p:nvSpPr>
          <p:cNvPr id="3" name="Content Placeholder 2">
            <a:extLst>
              <a:ext uri="{FF2B5EF4-FFF2-40B4-BE49-F238E27FC236}">
                <a16:creationId xmlns:a16="http://schemas.microsoft.com/office/drawing/2014/main" id="{F0E7E11F-F134-4BD2-8E9F-24AA1F0A5CAD}"/>
              </a:ext>
            </a:extLst>
          </p:cNvPr>
          <p:cNvSpPr>
            <a:spLocks noGrp="1"/>
          </p:cNvSpPr>
          <p:nvPr>
            <p:ph idx="1"/>
          </p:nvPr>
        </p:nvSpPr>
        <p:spPr>
          <a:xfrm>
            <a:off x="289249" y="1787631"/>
            <a:ext cx="4016116" cy="3274586"/>
          </a:xfrm>
        </p:spPr>
        <p:txBody>
          <a:bodyPr anchor="t">
            <a:noAutofit/>
          </a:bodyPr>
          <a:lstStyle/>
          <a:p>
            <a:pPr marL="457200" indent="-457200">
              <a:buFont typeface="+mj-lt"/>
              <a:buAutoNum type="arabicPeriod"/>
            </a:pPr>
            <a:r>
              <a:rPr lang="en-US" sz="2400" dirty="0">
                <a:solidFill>
                  <a:schemeClr val="bg1">
                    <a:lumMod val="95000"/>
                  </a:schemeClr>
                </a:solidFill>
              </a:rPr>
              <a:t>1. What percentage of the winners had a time of less than 9.5 hours?</a:t>
            </a:r>
          </a:p>
          <a:p>
            <a:pPr marL="457200" indent="-457200">
              <a:buFont typeface="+mj-lt"/>
              <a:buAutoNum type="arabicPeriod"/>
            </a:pPr>
            <a:r>
              <a:rPr lang="en-US" sz="2400" dirty="0">
                <a:solidFill>
                  <a:schemeClr val="bg1">
                    <a:lumMod val="95000"/>
                  </a:schemeClr>
                </a:solidFill>
              </a:rPr>
              <a:t>2 What is the IQR of this dataset?</a:t>
            </a:r>
          </a:p>
          <a:p>
            <a:pPr marL="457200" indent="-457200">
              <a:buFont typeface="+mj-lt"/>
              <a:buAutoNum type="arabicPeriod"/>
            </a:pPr>
            <a:r>
              <a:rPr lang="en-US" sz="2400" dirty="0">
                <a:solidFill>
                  <a:schemeClr val="bg1">
                    <a:lumMod val="95000"/>
                  </a:schemeClr>
                </a:solidFill>
              </a:rPr>
              <a:t>3. Within which interval of times would you expect to find the largest number of winners?</a:t>
            </a:r>
          </a:p>
          <a:p>
            <a:pPr marL="457200" indent="-457200">
              <a:buFont typeface="+mj-lt"/>
              <a:buAutoNum type="arabicPeriod"/>
            </a:pPr>
            <a:endParaRPr lang="en-US" sz="2400" dirty="0">
              <a:solidFill>
                <a:schemeClr val="bg1">
                  <a:lumMod val="95000"/>
                </a:schemeClr>
              </a:solidFill>
            </a:endParaRPr>
          </a:p>
          <a:p>
            <a:pPr marL="457200" indent="-457200">
              <a:buFont typeface="+mj-lt"/>
              <a:buAutoNum type="arabicPeriod"/>
            </a:pPr>
            <a:endParaRPr lang="en-US" sz="2400" dirty="0">
              <a:solidFill>
                <a:schemeClr val="bg1">
                  <a:lumMod val="95000"/>
                </a:schemeClr>
              </a:solidFill>
            </a:endParaRPr>
          </a:p>
        </p:txBody>
      </p:sp>
    </p:spTree>
    <p:extLst>
      <p:ext uri="{BB962C8B-B14F-4D97-AF65-F5344CB8AC3E}">
        <p14:creationId xmlns:p14="http://schemas.microsoft.com/office/powerpoint/2010/main" val="3464236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35CD-B2E2-4B98-9FCF-5A22C4A0E995}"/>
              </a:ext>
            </a:extLst>
          </p:cNvPr>
          <p:cNvSpPr>
            <a:spLocks noGrp="1"/>
          </p:cNvSpPr>
          <p:nvPr>
            <p:ph type="title"/>
          </p:nvPr>
        </p:nvSpPr>
        <p:spPr/>
        <p:txBody>
          <a:bodyPr/>
          <a:lstStyle/>
          <a:p>
            <a:r>
              <a:rPr lang="en-US" b="1" dirty="0"/>
              <a:t>Side-By-Side (Comparative) Boxplots-I</a:t>
            </a:r>
            <a:br>
              <a:rPr lang="en-US" b="1" dirty="0"/>
            </a:br>
            <a:endParaRPr lang="en-US" dirty="0"/>
          </a:p>
        </p:txBody>
      </p:sp>
      <p:pic>
        <p:nvPicPr>
          <p:cNvPr id="9" name="Content Placeholder 8" descr="A screenshot of a map&#10;&#10;Description generated with very high confidence">
            <a:extLst>
              <a:ext uri="{FF2B5EF4-FFF2-40B4-BE49-F238E27FC236}">
                <a16:creationId xmlns:a16="http://schemas.microsoft.com/office/drawing/2014/main" id="{2DBED048-363F-401D-87DC-9280D5C3D424}"/>
              </a:ext>
            </a:extLst>
          </p:cNvPr>
          <p:cNvPicPr>
            <a:picLocks noGrp="1" noChangeAspect="1"/>
          </p:cNvPicPr>
          <p:nvPr>
            <p:ph idx="1"/>
          </p:nvPr>
        </p:nvPicPr>
        <p:blipFill>
          <a:blip r:embed="rId3"/>
          <a:stretch>
            <a:fillRect/>
          </a:stretch>
        </p:blipFill>
        <p:spPr>
          <a:xfrm>
            <a:off x="4023360" y="421686"/>
            <a:ext cx="6490388" cy="5563190"/>
          </a:xfrm>
        </p:spPr>
      </p:pic>
    </p:spTree>
    <p:extLst>
      <p:ext uri="{BB962C8B-B14F-4D97-AF65-F5344CB8AC3E}">
        <p14:creationId xmlns:p14="http://schemas.microsoft.com/office/powerpoint/2010/main" val="2832070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73E48-6CB8-411E-BC88-1818214FB6C5}"/>
              </a:ext>
            </a:extLst>
          </p:cNvPr>
          <p:cNvSpPr>
            <a:spLocks noGrp="1"/>
          </p:cNvSpPr>
          <p:nvPr>
            <p:ph type="title"/>
          </p:nvPr>
        </p:nvSpPr>
        <p:spPr/>
        <p:txBody>
          <a:bodyPr/>
          <a:lstStyle/>
          <a:p>
            <a:r>
              <a:rPr lang="en-US" b="1" dirty="0"/>
              <a:t>Side-By-Side (Comparative) Boxplots-II</a:t>
            </a:r>
            <a:br>
              <a:rPr lang="en-US" b="1" dirty="0"/>
            </a:br>
            <a:endParaRPr lang="en-US" dirty="0"/>
          </a:p>
        </p:txBody>
      </p:sp>
      <p:pic>
        <p:nvPicPr>
          <p:cNvPr id="5" name="Content Placeholder 4" descr="A close up of text on a white background&#10;&#10;Description generated with high confidence">
            <a:extLst>
              <a:ext uri="{FF2B5EF4-FFF2-40B4-BE49-F238E27FC236}">
                <a16:creationId xmlns:a16="http://schemas.microsoft.com/office/drawing/2014/main" id="{3569C117-7D6F-4953-A3FD-7AAF3F9E8BB8}"/>
              </a:ext>
            </a:extLst>
          </p:cNvPr>
          <p:cNvPicPr>
            <a:picLocks noGrp="1" noChangeAspect="1"/>
          </p:cNvPicPr>
          <p:nvPr>
            <p:ph idx="1"/>
          </p:nvPr>
        </p:nvPicPr>
        <p:blipFill>
          <a:blip r:embed="rId3"/>
          <a:stretch>
            <a:fillRect/>
          </a:stretch>
        </p:blipFill>
        <p:spPr>
          <a:xfrm>
            <a:off x="4127864" y="0"/>
            <a:ext cx="5865222" cy="4213766"/>
          </a:xfrm>
        </p:spPr>
      </p:pic>
      <p:graphicFrame>
        <p:nvGraphicFramePr>
          <p:cNvPr id="6" name="Table 5">
            <a:extLst>
              <a:ext uri="{FF2B5EF4-FFF2-40B4-BE49-F238E27FC236}">
                <a16:creationId xmlns:a16="http://schemas.microsoft.com/office/drawing/2014/main" id="{C3707963-425D-4FCA-B67E-F090A1A9A98B}"/>
              </a:ext>
            </a:extLst>
          </p:cNvPr>
          <p:cNvGraphicFramePr>
            <a:graphicFrameLocks noGrp="1"/>
          </p:cNvGraphicFramePr>
          <p:nvPr>
            <p:extLst>
              <p:ext uri="{D42A27DB-BD31-4B8C-83A1-F6EECF244321}">
                <p14:modId xmlns:p14="http://schemas.microsoft.com/office/powerpoint/2010/main" val="2643031451"/>
              </p:ext>
            </p:extLst>
          </p:nvPr>
        </p:nvGraphicFramePr>
        <p:xfrm>
          <a:off x="3605349" y="3920067"/>
          <a:ext cx="7268754" cy="2423160"/>
        </p:xfrm>
        <a:graphic>
          <a:graphicData uri="http://schemas.openxmlformats.org/drawingml/2006/table">
            <a:tbl>
              <a:tblPr firstRow="1" bandRow="1">
                <a:tableStyleId>{5C22544A-7EE6-4342-B048-85BDC9FD1C3A}</a:tableStyleId>
              </a:tblPr>
              <a:tblGrid>
                <a:gridCol w="2422918">
                  <a:extLst>
                    <a:ext uri="{9D8B030D-6E8A-4147-A177-3AD203B41FA5}">
                      <a16:colId xmlns:a16="http://schemas.microsoft.com/office/drawing/2014/main" val="3964597659"/>
                    </a:ext>
                  </a:extLst>
                </a:gridCol>
                <a:gridCol w="2422918">
                  <a:extLst>
                    <a:ext uri="{9D8B030D-6E8A-4147-A177-3AD203B41FA5}">
                      <a16:colId xmlns:a16="http://schemas.microsoft.com/office/drawing/2014/main" val="2470889612"/>
                    </a:ext>
                  </a:extLst>
                </a:gridCol>
                <a:gridCol w="2422918">
                  <a:extLst>
                    <a:ext uri="{9D8B030D-6E8A-4147-A177-3AD203B41FA5}">
                      <a16:colId xmlns:a16="http://schemas.microsoft.com/office/drawing/2014/main" val="2344096682"/>
                    </a:ext>
                  </a:extLst>
                </a:gridCol>
              </a:tblGrid>
              <a:tr h="363381">
                <a:tc>
                  <a:txBody>
                    <a:bodyPr/>
                    <a:lstStyle/>
                    <a:p>
                      <a:r>
                        <a:rPr lang="en-US" sz="1400" b="1" dirty="0">
                          <a:solidFill>
                            <a:srgbClr val="FFFFFF"/>
                          </a:solidFill>
                          <a:effectLst/>
                        </a:rPr>
                        <a:t>Statistic</a:t>
                      </a:r>
                    </a:p>
                  </a:txBody>
                  <a:tcPr marL="95250" marR="95250" marT="95250" marB="95250" anchor="ctr"/>
                </a:tc>
                <a:tc>
                  <a:txBody>
                    <a:bodyPr/>
                    <a:lstStyle/>
                    <a:p>
                      <a:r>
                        <a:rPr lang="en-US" sz="1400" b="1">
                          <a:solidFill>
                            <a:srgbClr val="FFFFFF"/>
                          </a:solidFill>
                          <a:effectLst/>
                        </a:rPr>
                        <a:t>San Francisco</a:t>
                      </a:r>
                    </a:p>
                  </a:txBody>
                  <a:tcPr marL="95250" marR="95250" marT="95250" marB="95250" anchor="ctr"/>
                </a:tc>
                <a:tc>
                  <a:txBody>
                    <a:bodyPr/>
                    <a:lstStyle/>
                    <a:p>
                      <a:r>
                        <a:rPr lang="en-US" sz="1400" b="1">
                          <a:solidFill>
                            <a:srgbClr val="FFFFFF"/>
                          </a:solidFill>
                          <a:effectLst/>
                        </a:rPr>
                        <a:t>Pittsburgh</a:t>
                      </a:r>
                    </a:p>
                  </a:txBody>
                  <a:tcPr marL="95250" marR="95250" marT="95250" marB="95250" anchor="ctr"/>
                </a:tc>
                <a:extLst>
                  <a:ext uri="{0D108BD9-81ED-4DB2-BD59-A6C34878D82A}">
                    <a16:rowId xmlns:a16="http://schemas.microsoft.com/office/drawing/2014/main" val="439734437"/>
                  </a:ext>
                </a:extLst>
              </a:tr>
              <a:tr h="363381">
                <a:tc>
                  <a:txBody>
                    <a:bodyPr/>
                    <a:lstStyle/>
                    <a:p>
                      <a:r>
                        <a:rPr lang="en-US" sz="1400" b="1" dirty="0">
                          <a:solidFill>
                            <a:schemeClr val="tx1">
                              <a:lumMod val="75000"/>
                              <a:lumOff val="25000"/>
                            </a:schemeClr>
                          </a:solidFill>
                          <a:effectLst/>
                        </a:rPr>
                        <a:t>min</a:t>
                      </a:r>
                    </a:p>
                  </a:txBody>
                  <a:tcPr marL="95250" marR="95250" marT="95250" marB="95250" anchor="ctr"/>
                </a:tc>
                <a:tc>
                  <a:txBody>
                    <a:bodyPr/>
                    <a:lstStyle/>
                    <a:p>
                      <a:pPr fontAlgn="t"/>
                      <a:r>
                        <a:rPr lang="en-US" sz="1400" dirty="0">
                          <a:effectLst/>
                        </a:rPr>
                        <a:t>56.3</a:t>
                      </a:r>
                    </a:p>
                  </a:txBody>
                  <a:tcPr marL="95250" marR="95250" marT="95250" marB="95250"/>
                </a:tc>
                <a:tc>
                  <a:txBody>
                    <a:bodyPr/>
                    <a:lstStyle/>
                    <a:p>
                      <a:pPr fontAlgn="t"/>
                      <a:r>
                        <a:rPr lang="en-US" sz="1400">
                          <a:effectLst/>
                        </a:rPr>
                        <a:t>33.7</a:t>
                      </a:r>
                    </a:p>
                  </a:txBody>
                  <a:tcPr marL="95250" marR="95250" marT="95250" marB="95250"/>
                </a:tc>
                <a:extLst>
                  <a:ext uri="{0D108BD9-81ED-4DB2-BD59-A6C34878D82A}">
                    <a16:rowId xmlns:a16="http://schemas.microsoft.com/office/drawing/2014/main" val="1933060424"/>
                  </a:ext>
                </a:extLst>
              </a:tr>
              <a:tr h="363381">
                <a:tc>
                  <a:txBody>
                    <a:bodyPr/>
                    <a:lstStyle/>
                    <a:p>
                      <a:r>
                        <a:rPr lang="en-US" sz="1400" b="1" dirty="0">
                          <a:solidFill>
                            <a:schemeClr val="tx1">
                              <a:lumMod val="75000"/>
                              <a:lumOff val="25000"/>
                            </a:schemeClr>
                          </a:solidFill>
                          <a:effectLst/>
                        </a:rPr>
                        <a:t>Q1</a:t>
                      </a:r>
                    </a:p>
                  </a:txBody>
                  <a:tcPr marL="95250" marR="95250" marT="95250" marB="95250" anchor="ctr"/>
                </a:tc>
                <a:tc>
                  <a:txBody>
                    <a:bodyPr/>
                    <a:lstStyle/>
                    <a:p>
                      <a:pPr fontAlgn="t"/>
                      <a:r>
                        <a:rPr lang="en-US" sz="1400" dirty="0">
                          <a:effectLst/>
                        </a:rPr>
                        <a:t>60.2</a:t>
                      </a:r>
                    </a:p>
                  </a:txBody>
                  <a:tcPr marL="95250" marR="95250" marT="95250" marB="95250"/>
                </a:tc>
                <a:tc>
                  <a:txBody>
                    <a:bodyPr/>
                    <a:lstStyle/>
                    <a:p>
                      <a:pPr fontAlgn="t"/>
                      <a:r>
                        <a:rPr lang="en-US" sz="1400">
                          <a:effectLst/>
                        </a:rPr>
                        <a:t>41.2</a:t>
                      </a:r>
                    </a:p>
                  </a:txBody>
                  <a:tcPr marL="95250" marR="95250" marT="95250" marB="95250"/>
                </a:tc>
                <a:extLst>
                  <a:ext uri="{0D108BD9-81ED-4DB2-BD59-A6C34878D82A}">
                    <a16:rowId xmlns:a16="http://schemas.microsoft.com/office/drawing/2014/main" val="2038334776"/>
                  </a:ext>
                </a:extLst>
              </a:tr>
              <a:tr h="363381">
                <a:tc>
                  <a:txBody>
                    <a:bodyPr/>
                    <a:lstStyle/>
                    <a:p>
                      <a:r>
                        <a:rPr lang="en-US" sz="1400" b="1" dirty="0">
                          <a:solidFill>
                            <a:schemeClr val="tx1">
                              <a:lumMod val="75000"/>
                              <a:lumOff val="25000"/>
                            </a:schemeClr>
                          </a:solidFill>
                          <a:effectLst/>
                        </a:rPr>
                        <a:t>Median</a:t>
                      </a:r>
                    </a:p>
                  </a:txBody>
                  <a:tcPr marL="95250" marR="95250" marT="95250" marB="95250" anchor="ctr"/>
                </a:tc>
                <a:tc>
                  <a:txBody>
                    <a:bodyPr/>
                    <a:lstStyle/>
                    <a:p>
                      <a:pPr fontAlgn="t"/>
                      <a:r>
                        <a:rPr lang="en-US" sz="1400">
                          <a:effectLst/>
                        </a:rPr>
                        <a:t>62.7</a:t>
                      </a:r>
                    </a:p>
                  </a:txBody>
                  <a:tcPr marL="95250" marR="95250" marT="95250" marB="95250"/>
                </a:tc>
                <a:tc>
                  <a:txBody>
                    <a:bodyPr/>
                    <a:lstStyle/>
                    <a:p>
                      <a:pPr fontAlgn="t"/>
                      <a:r>
                        <a:rPr lang="en-US" sz="1400">
                          <a:effectLst/>
                        </a:rPr>
                        <a:t>61.4</a:t>
                      </a:r>
                    </a:p>
                  </a:txBody>
                  <a:tcPr marL="95250" marR="95250" marT="95250" marB="95250"/>
                </a:tc>
                <a:extLst>
                  <a:ext uri="{0D108BD9-81ED-4DB2-BD59-A6C34878D82A}">
                    <a16:rowId xmlns:a16="http://schemas.microsoft.com/office/drawing/2014/main" val="733695642"/>
                  </a:ext>
                </a:extLst>
              </a:tr>
              <a:tr h="363381">
                <a:tc>
                  <a:txBody>
                    <a:bodyPr/>
                    <a:lstStyle/>
                    <a:p>
                      <a:r>
                        <a:rPr lang="en-US" sz="1400" b="1" dirty="0">
                          <a:solidFill>
                            <a:schemeClr val="tx1">
                              <a:lumMod val="75000"/>
                              <a:lumOff val="25000"/>
                            </a:schemeClr>
                          </a:solidFill>
                          <a:effectLst/>
                        </a:rPr>
                        <a:t>Q3</a:t>
                      </a:r>
                    </a:p>
                  </a:txBody>
                  <a:tcPr marL="95250" marR="95250" marT="95250" marB="95250" anchor="ctr"/>
                </a:tc>
                <a:tc>
                  <a:txBody>
                    <a:bodyPr/>
                    <a:lstStyle/>
                    <a:p>
                      <a:pPr fontAlgn="t"/>
                      <a:r>
                        <a:rPr lang="en-US" sz="1400">
                          <a:effectLst/>
                        </a:rPr>
                        <a:t>65.35</a:t>
                      </a:r>
                    </a:p>
                  </a:txBody>
                  <a:tcPr marL="95250" marR="95250" marT="95250" marB="95250"/>
                </a:tc>
                <a:tc>
                  <a:txBody>
                    <a:bodyPr/>
                    <a:lstStyle/>
                    <a:p>
                      <a:pPr fontAlgn="t"/>
                      <a:r>
                        <a:rPr lang="en-US" sz="1400">
                          <a:effectLst/>
                        </a:rPr>
                        <a:t>77.75</a:t>
                      </a:r>
                    </a:p>
                  </a:txBody>
                  <a:tcPr marL="95250" marR="95250" marT="95250" marB="95250"/>
                </a:tc>
                <a:extLst>
                  <a:ext uri="{0D108BD9-81ED-4DB2-BD59-A6C34878D82A}">
                    <a16:rowId xmlns:a16="http://schemas.microsoft.com/office/drawing/2014/main" val="4277477187"/>
                  </a:ext>
                </a:extLst>
              </a:tr>
              <a:tr h="363381">
                <a:tc>
                  <a:txBody>
                    <a:bodyPr/>
                    <a:lstStyle/>
                    <a:p>
                      <a:r>
                        <a:rPr lang="en-US" sz="1400" b="1" dirty="0">
                          <a:solidFill>
                            <a:schemeClr val="tx1">
                              <a:lumMod val="75000"/>
                              <a:lumOff val="25000"/>
                            </a:schemeClr>
                          </a:solidFill>
                          <a:effectLst/>
                        </a:rPr>
                        <a:t>Max</a:t>
                      </a:r>
                    </a:p>
                  </a:txBody>
                  <a:tcPr marL="95250" marR="95250" marT="95250" marB="95250" anchor="ctr"/>
                </a:tc>
                <a:tc>
                  <a:txBody>
                    <a:bodyPr/>
                    <a:lstStyle/>
                    <a:p>
                      <a:pPr fontAlgn="t"/>
                      <a:r>
                        <a:rPr lang="en-US" sz="1400">
                          <a:effectLst/>
                        </a:rPr>
                        <a:t>68.7</a:t>
                      </a:r>
                    </a:p>
                  </a:txBody>
                  <a:tcPr marL="95250" marR="95250" marT="95250" marB="95250"/>
                </a:tc>
                <a:tc>
                  <a:txBody>
                    <a:bodyPr/>
                    <a:lstStyle/>
                    <a:p>
                      <a:pPr fontAlgn="t"/>
                      <a:r>
                        <a:rPr lang="en-US" sz="1400" dirty="0">
                          <a:effectLst/>
                        </a:rPr>
                        <a:t>82.6</a:t>
                      </a:r>
                    </a:p>
                  </a:txBody>
                  <a:tcPr marL="95250" marR="95250" marT="95250" marB="95250"/>
                </a:tc>
                <a:extLst>
                  <a:ext uri="{0D108BD9-81ED-4DB2-BD59-A6C34878D82A}">
                    <a16:rowId xmlns:a16="http://schemas.microsoft.com/office/drawing/2014/main" val="3400480593"/>
                  </a:ext>
                </a:extLst>
              </a:tr>
            </a:tbl>
          </a:graphicData>
        </a:graphic>
      </p:graphicFrame>
    </p:spTree>
    <p:extLst>
      <p:ext uri="{BB962C8B-B14F-4D97-AF65-F5344CB8AC3E}">
        <p14:creationId xmlns:p14="http://schemas.microsoft.com/office/powerpoint/2010/main" val="2175970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9C64-A683-4775-B551-E5352F1F2152}"/>
              </a:ext>
            </a:extLst>
          </p:cNvPr>
          <p:cNvSpPr>
            <a:spLocks noGrp="1"/>
          </p:cNvSpPr>
          <p:nvPr>
            <p:ph type="title"/>
          </p:nvPr>
        </p:nvSpPr>
        <p:spPr/>
        <p:txBody>
          <a:bodyPr/>
          <a:lstStyle/>
          <a:p>
            <a:r>
              <a:rPr lang="en-US" dirty="0"/>
              <a:t>Standard Deviation: Introduction</a:t>
            </a:r>
            <a:br>
              <a:rPr lang="en-US" dirty="0"/>
            </a:br>
            <a:endParaRPr lang="en-US" dirty="0"/>
          </a:p>
        </p:txBody>
      </p:sp>
      <p:sp>
        <p:nvSpPr>
          <p:cNvPr id="3" name="Content Placeholder 2">
            <a:extLst>
              <a:ext uri="{FF2B5EF4-FFF2-40B4-BE49-F238E27FC236}">
                <a16:creationId xmlns:a16="http://schemas.microsoft.com/office/drawing/2014/main" id="{FD5A9DFE-937E-4F8E-9585-534714FE210F}"/>
              </a:ext>
            </a:extLst>
          </p:cNvPr>
          <p:cNvSpPr>
            <a:spLocks noGrp="1"/>
          </p:cNvSpPr>
          <p:nvPr>
            <p:ph idx="1"/>
          </p:nvPr>
        </p:nvSpPr>
        <p:spPr>
          <a:xfrm>
            <a:off x="3869268" y="864108"/>
            <a:ext cx="7315200" cy="5120640"/>
          </a:xfrm>
        </p:spPr>
        <p:txBody>
          <a:bodyPr>
            <a:normAutofit/>
          </a:bodyPr>
          <a:lstStyle/>
          <a:p>
            <a:pPr marL="0" indent="0">
              <a:buNone/>
            </a:pPr>
            <a:r>
              <a:rPr lang="en-US" sz="2800" b="1" dirty="0">
                <a:solidFill>
                  <a:srgbClr val="00B0F0"/>
                </a:solidFill>
              </a:rPr>
              <a:t>Idea</a:t>
            </a:r>
          </a:p>
          <a:p>
            <a:pPr marL="0" indent="0">
              <a:buNone/>
            </a:pPr>
            <a:r>
              <a:rPr lang="en-US" sz="2400" dirty="0"/>
              <a:t>The idea behind the standard deviation is to quantify the spread of a distribution by measuring how far the observations are from their mean, </a:t>
            </a:r>
            <a:r>
              <a:rPr lang="en-US" sz="2400" dirty="0">
                <a:solidFill>
                  <a:schemeClr val="accent6">
                    <a:lumMod val="75000"/>
                  </a:schemeClr>
                </a:solidFill>
              </a:rPr>
              <a:t>x¯</a:t>
            </a:r>
            <a:r>
              <a:rPr lang="en-US" sz="2400" dirty="0"/>
              <a:t>. The standard deviation gives the average (or typical distance) between a data point and the mean, </a:t>
            </a:r>
            <a:r>
              <a:rPr lang="en-US" sz="2400" dirty="0">
                <a:solidFill>
                  <a:schemeClr val="accent6">
                    <a:lumMod val="75000"/>
                  </a:schemeClr>
                </a:solidFill>
              </a:rPr>
              <a:t>x¯</a:t>
            </a:r>
            <a:r>
              <a:rPr lang="en-US" sz="2400" dirty="0"/>
              <a:t>.</a:t>
            </a:r>
          </a:p>
          <a:p>
            <a:pPr marL="0" indent="0">
              <a:buNone/>
            </a:pPr>
            <a:r>
              <a:rPr lang="en-US" sz="2800" b="1" dirty="0">
                <a:solidFill>
                  <a:srgbClr val="00B0F0"/>
                </a:solidFill>
              </a:rPr>
              <a:t>Notation</a:t>
            </a:r>
          </a:p>
          <a:p>
            <a:pPr marL="0" indent="0">
              <a:buNone/>
            </a:pPr>
            <a:r>
              <a:rPr lang="en-US" sz="2400" dirty="0"/>
              <a:t>There are many notations for the standard deviation: </a:t>
            </a:r>
            <a:r>
              <a:rPr lang="en-US" sz="2400" dirty="0">
                <a:solidFill>
                  <a:schemeClr val="accent6">
                    <a:lumMod val="75000"/>
                  </a:schemeClr>
                </a:solidFill>
              </a:rPr>
              <a:t>SD</a:t>
            </a:r>
            <a:r>
              <a:rPr lang="en-US" sz="2400" dirty="0"/>
              <a:t>, </a:t>
            </a:r>
            <a:r>
              <a:rPr lang="en-US" sz="2400" dirty="0">
                <a:solidFill>
                  <a:schemeClr val="accent6">
                    <a:lumMod val="75000"/>
                  </a:schemeClr>
                </a:solidFill>
              </a:rPr>
              <a:t>s</a:t>
            </a:r>
            <a:r>
              <a:rPr lang="en-US" sz="2400" dirty="0"/>
              <a:t>, </a:t>
            </a:r>
            <a:r>
              <a:rPr lang="en-US" sz="2400" dirty="0" err="1">
                <a:solidFill>
                  <a:schemeClr val="accent6">
                    <a:lumMod val="75000"/>
                  </a:schemeClr>
                </a:solidFill>
              </a:rPr>
              <a:t>Sd</a:t>
            </a:r>
            <a:r>
              <a:rPr lang="en-US" sz="2400" dirty="0"/>
              <a:t>, </a:t>
            </a:r>
            <a:r>
              <a:rPr lang="en-US" sz="2400" dirty="0" err="1">
                <a:solidFill>
                  <a:schemeClr val="accent6">
                    <a:lumMod val="75000"/>
                  </a:schemeClr>
                </a:solidFill>
              </a:rPr>
              <a:t>StDev</a:t>
            </a:r>
            <a:r>
              <a:rPr lang="en-US" sz="2400" dirty="0"/>
              <a:t>. Here, we'll use </a:t>
            </a:r>
            <a:r>
              <a:rPr lang="en-US" sz="2400" b="1" dirty="0">
                <a:solidFill>
                  <a:schemeClr val="accent6">
                    <a:lumMod val="75000"/>
                  </a:schemeClr>
                </a:solidFill>
              </a:rPr>
              <a:t>SD</a:t>
            </a:r>
            <a:r>
              <a:rPr lang="en-US" sz="2400" dirty="0"/>
              <a:t> as an abbreviation for standard deviation, and use </a:t>
            </a:r>
            <a:r>
              <a:rPr lang="en-US" sz="2400" b="1" dirty="0">
                <a:solidFill>
                  <a:schemeClr val="accent6">
                    <a:lumMod val="75000"/>
                  </a:schemeClr>
                </a:solidFill>
              </a:rPr>
              <a:t>s</a:t>
            </a:r>
            <a:r>
              <a:rPr lang="en-US" sz="2400" dirty="0"/>
              <a:t> as the symbol.</a:t>
            </a:r>
          </a:p>
          <a:p>
            <a:pPr marL="0" indent="0">
              <a:buNone/>
            </a:pPr>
            <a:endParaRPr lang="en-US" sz="2400" dirty="0"/>
          </a:p>
        </p:txBody>
      </p:sp>
    </p:spTree>
    <p:extLst>
      <p:ext uri="{BB962C8B-B14F-4D97-AF65-F5344CB8AC3E}">
        <p14:creationId xmlns:p14="http://schemas.microsoft.com/office/powerpoint/2010/main" val="3888861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D4EB-B124-4613-920D-5D38A0B2E98E}"/>
              </a:ext>
            </a:extLst>
          </p:cNvPr>
          <p:cNvSpPr>
            <a:spLocks noGrp="1"/>
          </p:cNvSpPr>
          <p:nvPr>
            <p:ph type="title"/>
          </p:nvPr>
        </p:nvSpPr>
        <p:spPr/>
        <p:txBody>
          <a:bodyPr/>
          <a:lstStyle/>
          <a:p>
            <a:r>
              <a:rPr lang="en-US" cap="all" dirty="0"/>
              <a:t>EXAMPLE: VIDEO STORE CUSTOMERS</a:t>
            </a:r>
            <a:br>
              <a:rPr lang="en-US" cap="all" dirty="0"/>
            </a:br>
            <a:r>
              <a:rPr lang="en-US" cap="all" dirty="0"/>
              <a:t>(I)</a:t>
            </a:r>
            <a:endParaRPr lang="en-US" dirty="0"/>
          </a:p>
        </p:txBody>
      </p:sp>
      <p:sp>
        <p:nvSpPr>
          <p:cNvPr id="3" name="Content Placeholder 2">
            <a:extLst>
              <a:ext uri="{FF2B5EF4-FFF2-40B4-BE49-F238E27FC236}">
                <a16:creationId xmlns:a16="http://schemas.microsoft.com/office/drawing/2014/main" id="{2D76CD61-A7EC-4137-B656-67F8B0EC5F40}"/>
              </a:ext>
            </a:extLst>
          </p:cNvPr>
          <p:cNvSpPr>
            <a:spLocks noGrp="1"/>
          </p:cNvSpPr>
          <p:nvPr>
            <p:ph idx="1"/>
          </p:nvPr>
        </p:nvSpPr>
        <p:spPr/>
        <p:txBody>
          <a:bodyPr>
            <a:noAutofit/>
          </a:bodyPr>
          <a:lstStyle/>
          <a:p>
            <a:pPr marL="0" indent="0">
              <a:buNone/>
            </a:pPr>
            <a:endParaRPr lang="en-US" sz="2400" dirty="0"/>
          </a:p>
          <a:p>
            <a:pPr marL="0" indent="0">
              <a:buNone/>
            </a:pPr>
            <a:r>
              <a:rPr lang="en-US" sz="2400" dirty="0"/>
              <a:t>The following are the number of customers who entered a video store in 8 consecutive hours:</a:t>
            </a:r>
          </a:p>
          <a:p>
            <a:pPr marL="0" indent="0">
              <a:buNone/>
            </a:pPr>
            <a:r>
              <a:rPr lang="en-US" sz="2400" dirty="0"/>
              <a:t>		7, 9, 5, 13, 3, 11, 15, 9</a:t>
            </a:r>
          </a:p>
          <a:p>
            <a:pPr marL="0" indent="0">
              <a:buNone/>
            </a:pPr>
            <a:r>
              <a:rPr lang="en-US" sz="2400" dirty="0"/>
              <a:t>To find the standard deviation of the number of hourly customers:</a:t>
            </a:r>
          </a:p>
          <a:p>
            <a:pPr marL="457200" indent="-457200">
              <a:buFont typeface="+mj-lt"/>
              <a:buAutoNum type="arabicPeriod"/>
            </a:pPr>
            <a:r>
              <a:rPr lang="en-US" sz="2400" dirty="0"/>
              <a:t>Find the mean, x¯ of your data:</a:t>
            </a:r>
          </a:p>
          <a:p>
            <a:pPr marL="457200" indent="-457200">
              <a:buFont typeface="+mj-lt"/>
              <a:buAutoNum type="arabicPeriod"/>
            </a:pPr>
            <a:endParaRPr lang="en-US" sz="2400" dirty="0"/>
          </a:p>
          <a:p>
            <a:pPr marL="457200" indent="-457200">
              <a:buFont typeface="+mj-lt"/>
              <a:buAutoNum type="arabicPeriod"/>
            </a:pPr>
            <a:r>
              <a:rPr lang="en-US" sz="2400" dirty="0"/>
              <a:t> Find the deviations from the mean: the difference between each observation and the mean:</a:t>
            </a:r>
          </a:p>
          <a:p>
            <a:pPr marL="0" indent="0">
              <a:buNone/>
            </a:pPr>
            <a:r>
              <a:rPr lang="en-US" sz="2400" dirty="0"/>
              <a:t>	(7 - 9), (9 - 9), (5 - 9), (13 - 9), (3 - 9), (11 - 9), (15 - 9), (9 - 9)</a:t>
            </a:r>
          </a:p>
          <a:p>
            <a:pPr marL="0" indent="0">
              <a:buNone/>
            </a:pPr>
            <a:r>
              <a:rPr lang="en-US" sz="2400" dirty="0"/>
              <a:t>		-2, 0, -4, 4, -6, 2, 6, 0</a:t>
            </a:r>
          </a:p>
          <a:p>
            <a:pPr marL="457200" indent="-457200">
              <a:buFont typeface="+mj-lt"/>
              <a:buAutoNum type="arabicPeriod" startAt="4"/>
            </a:pPr>
            <a:endParaRPr lang="en-US" sz="2400" dirty="0"/>
          </a:p>
        </p:txBody>
      </p:sp>
      <p:pic>
        <p:nvPicPr>
          <p:cNvPr id="6" name="Picture 5" descr="A picture containing object&#10;&#10;Description generated with high confidence">
            <a:extLst>
              <a:ext uri="{FF2B5EF4-FFF2-40B4-BE49-F238E27FC236}">
                <a16:creationId xmlns:a16="http://schemas.microsoft.com/office/drawing/2014/main" id="{83CB5E94-1431-4D6F-B4B4-825CA64C4230}"/>
              </a:ext>
            </a:extLst>
          </p:cNvPr>
          <p:cNvPicPr>
            <a:picLocks noChangeAspect="1"/>
          </p:cNvPicPr>
          <p:nvPr/>
        </p:nvPicPr>
        <p:blipFill>
          <a:blip r:embed="rId2"/>
          <a:stretch>
            <a:fillRect/>
          </a:stretch>
        </p:blipFill>
        <p:spPr>
          <a:xfrm>
            <a:off x="7781114" y="3424428"/>
            <a:ext cx="2248214" cy="466790"/>
          </a:xfrm>
          <a:prstGeom prst="rect">
            <a:avLst/>
          </a:prstGeom>
        </p:spPr>
      </p:pic>
    </p:spTree>
    <p:extLst>
      <p:ext uri="{BB962C8B-B14F-4D97-AF65-F5344CB8AC3E}">
        <p14:creationId xmlns:p14="http://schemas.microsoft.com/office/powerpoint/2010/main" val="3277746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687A-F576-462D-829D-866E7C096C6E}"/>
              </a:ext>
            </a:extLst>
          </p:cNvPr>
          <p:cNvSpPr>
            <a:spLocks noGrp="1"/>
          </p:cNvSpPr>
          <p:nvPr>
            <p:ph type="title"/>
          </p:nvPr>
        </p:nvSpPr>
        <p:spPr/>
        <p:txBody>
          <a:bodyPr/>
          <a:lstStyle/>
          <a:p>
            <a:r>
              <a:rPr lang="en-US" cap="all" dirty="0"/>
              <a:t>EXAMPLE: VIDEO STORE CUSTOMERS</a:t>
            </a:r>
            <a:br>
              <a:rPr lang="en-US" cap="all" dirty="0"/>
            </a:br>
            <a:r>
              <a:rPr lang="en-US" cap="all" dirty="0"/>
              <a:t>(II)</a:t>
            </a:r>
            <a:endParaRPr lang="en-US" dirty="0"/>
          </a:p>
        </p:txBody>
      </p:sp>
      <p:sp>
        <p:nvSpPr>
          <p:cNvPr id="3" name="Content Placeholder 2">
            <a:extLst>
              <a:ext uri="{FF2B5EF4-FFF2-40B4-BE49-F238E27FC236}">
                <a16:creationId xmlns:a16="http://schemas.microsoft.com/office/drawing/2014/main" id="{26ECCEB3-3570-4042-B8AC-1D1CB30FA819}"/>
              </a:ext>
            </a:extLst>
          </p:cNvPr>
          <p:cNvSpPr>
            <a:spLocks noGrp="1"/>
          </p:cNvSpPr>
          <p:nvPr>
            <p:ph idx="1"/>
          </p:nvPr>
        </p:nvSpPr>
        <p:spPr/>
        <p:txBody>
          <a:bodyPr>
            <a:normAutofit/>
          </a:bodyPr>
          <a:lstStyle/>
          <a:p>
            <a:pPr marL="457200" indent="-457200">
              <a:buFont typeface="+mj-lt"/>
              <a:buAutoNum type="arabicPeriod" startAt="3"/>
            </a:pPr>
            <a:endParaRPr lang="en-US" sz="2400" dirty="0"/>
          </a:p>
          <a:p>
            <a:pPr marL="457200" indent="-457200">
              <a:buFont typeface="+mj-lt"/>
              <a:buAutoNum type="arabicPeriod" startAt="3"/>
            </a:pPr>
            <a:endParaRPr lang="en-US" sz="2400" dirty="0"/>
          </a:p>
          <a:p>
            <a:pPr marL="457200" indent="-457200">
              <a:buFont typeface="+mj-lt"/>
              <a:buAutoNum type="arabicPeriod" startAt="3"/>
            </a:pPr>
            <a:r>
              <a:rPr lang="en-US" sz="2400" dirty="0"/>
              <a:t>Square each of the deviations:</a:t>
            </a:r>
          </a:p>
          <a:p>
            <a:pPr marL="0" indent="0">
              <a:buNone/>
            </a:pPr>
            <a:r>
              <a:rPr lang="en-US" sz="2400" dirty="0"/>
              <a:t>	(-2)</a:t>
            </a:r>
            <a:r>
              <a:rPr lang="en-US" sz="2400" baseline="30000" dirty="0"/>
              <a:t>2</a:t>
            </a:r>
            <a:r>
              <a:rPr lang="en-US" sz="2400" dirty="0"/>
              <a:t> = </a:t>
            </a:r>
            <a:r>
              <a:rPr lang="en-US" sz="2400" b="1" dirty="0"/>
              <a:t>4</a:t>
            </a:r>
            <a:r>
              <a:rPr lang="en-US" sz="2400" dirty="0"/>
              <a:t>, (0)</a:t>
            </a:r>
            <a:r>
              <a:rPr lang="en-US" sz="2400" baseline="30000" dirty="0"/>
              <a:t>2</a:t>
            </a:r>
            <a:r>
              <a:rPr lang="en-US" sz="2400" dirty="0"/>
              <a:t> = </a:t>
            </a:r>
            <a:r>
              <a:rPr lang="en-US" sz="2400" b="1" dirty="0"/>
              <a:t>0</a:t>
            </a:r>
            <a:r>
              <a:rPr lang="en-US" sz="2400" dirty="0"/>
              <a:t>, (-4)</a:t>
            </a:r>
            <a:r>
              <a:rPr lang="en-US" sz="2400" baseline="30000" dirty="0"/>
              <a:t>2</a:t>
            </a:r>
            <a:r>
              <a:rPr lang="en-US" sz="2400" dirty="0"/>
              <a:t> = </a:t>
            </a:r>
            <a:r>
              <a:rPr lang="en-US" sz="2400" b="1" dirty="0"/>
              <a:t>16</a:t>
            </a:r>
            <a:r>
              <a:rPr lang="en-US" sz="2400" dirty="0"/>
              <a:t>, and the rest are </a:t>
            </a:r>
            <a:r>
              <a:rPr lang="en-US" sz="2400" b="1" dirty="0"/>
              <a:t>16, 36, 4, 36, 0.</a:t>
            </a:r>
          </a:p>
          <a:p>
            <a:pPr marL="457200" indent="-457200">
              <a:buFont typeface="+mj-lt"/>
              <a:buAutoNum type="arabicPeriod" startAt="4"/>
            </a:pPr>
            <a:endParaRPr lang="en-US" sz="2400" dirty="0"/>
          </a:p>
          <a:p>
            <a:pPr marL="457200" indent="-457200">
              <a:buFont typeface="+mj-lt"/>
              <a:buAutoNum type="arabicPeriod" startAt="4"/>
            </a:pPr>
            <a:r>
              <a:rPr lang="en-US" sz="2400" dirty="0"/>
              <a:t>Average the square deviations by adding them up, and dividing by n - 1, (one less than the sample size):</a:t>
            </a:r>
          </a:p>
          <a:p>
            <a:pPr marL="457200" indent="-457200">
              <a:buFont typeface="+mj-lt"/>
              <a:buAutoNum type="arabicPeriod" startAt="4"/>
            </a:pPr>
            <a:r>
              <a:rPr lang="en-US" sz="2400" dirty="0"/>
              <a:t>The SD of the data is the square root of the variance:  	</a:t>
            </a:r>
            <a:r>
              <a:rPr lang="en-US" sz="2400" b="1" dirty="0"/>
              <a:t>SD = 16 = 4</a:t>
            </a:r>
            <a:br>
              <a:rPr lang="en-US" sz="2400" b="1" dirty="0"/>
            </a:br>
            <a:endParaRPr lang="en-US" sz="2400" b="1" dirty="0"/>
          </a:p>
          <a:p>
            <a:pPr marL="457200" indent="-457200">
              <a:buFont typeface="+mj-lt"/>
              <a:buAutoNum type="arabicPeriod" startAt="4"/>
            </a:pPr>
            <a:endParaRPr lang="en-US" sz="2400" dirty="0"/>
          </a:p>
          <a:p>
            <a:pPr marL="457200" indent="-457200">
              <a:buFont typeface="+mj-lt"/>
              <a:buAutoNum type="arabicPeriod" startAt="4"/>
            </a:pPr>
            <a:endParaRPr lang="en-US" sz="2400" dirty="0"/>
          </a:p>
          <a:p>
            <a:pPr marL="457200" indent="-457200">
              <a:buFont typeface="+mj-lt"/>
              <a:buAutoNum type="arabicPeriod" startAt="4"/>
            </a:pPr>
            <a:endParaRPr lang="en-US" sz="2400" dirty="0"/>
          </a:p>
        </p:txBody>
      </p:sp>
    </p:spTree>
    <p:extLst>
      <p:ext uri="{BB962C8B-B14F-4D97-AF65-F5344CB8AC3E}">
        <p14:creationId xmlns:p14="http://schemas.microsoft.com/office/powerpoint/2010/main" val="1298141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65C5D-1087-43F1-96AE-40E3A17F8F87}"/>
              </a:ext>
            </a:extLst>
          </p:cNvPr>
          <p:cNvSpPr>
            <a:spLocks noGrp="1"/>
          </p:cNvSpPr>
          <p:nvPr>
            <p:ph type="title"/>
          </p:nvPr>
        </p:nvSpPr>
        <p:spPr/>
        <p:txBody>
          <a:bodyPr/>
          <a:lstStyle/>
          <a:p>
            <a:r>
              <a:rPr lang="en-US" b="1" dirty="0"/>
              <a:t>Choosing Numerical Summaries</a:t>
            </a:r>
            <a:br>
              <a:rPr lang="en-US" b="1" dirty="0"/>
            </a:br>
            <a:endParaRPr lang="en-US" dirty="0"/>
          </a:p>
        </p:txBody>
      </p:sp>
      <p:sp>
        <p:nvSpPr>
          <p:cNvPr id="3" name="Content Placeholder 2">
            <a:extLst>
              <a:ext uri="{FF2B5EF4-FFF2-40B4-BE49-F238E27FC236}">
                <a16:creationId xmlns:a16="http://schemas.microsoft.com/office/drawing/2014/main" id="{EF859EE5-1D33-4ECF-8400-0D05CF3285FA}"/>
              </a:ext>
            </a:extLst>
          </p:cNvPr>
          <p:cNvSpPr>
            <a:spLocks noGrp="1"/>
          </p:cNvSpPr>
          <p:nvPr>
            <p:ph idx="1"/>
          </p:nvPr>
        </p:nvSpPr>
        <p:spPr/>
        <p:txBody>
          <a:bodyPr>
            <a:normAutofit/>
          </a:bodyPr>
          <a:lstStyle/>
          <a:p>
            <a:pPr>
              <a:buFont typeface="Wingdings" panose="05000000000000000000" pitchFamily="2" charset="2"/>
              <a:buChar char="§"/>
            </a:pPr>
            <a:r>
              <a:rPr lang="en-US" sz="2400" dirty="0"/>
              <a:t>Use </a:t>
            </a:r>
            <a:r>
              <a:rPr lang="en-US" sz="2400" dirty="0">
                <a:solidFill>
                  <a:schemeClr val="accent6">
                    <a:lumMod val="75000"/>
                  </a:schemeClr>
                </a:solidFill>
              </a:rPr>
              <a:t>x¯</a:t>
            </a:r>
            <a:r>
              <a:rPr lang="en-US" sz="2400" dirty="0"/>
              <a:t> (</a:t>
            </a:r>
            <a:r>
              <a:rPr lang="en-US" sz="2400" dirty="0">
                <a:solidFill>
                  <a:schemeClr val="accent6">
                    <a:lumMod val="75000"/>
                  </a:schemeClr>
                </a:solidFill>
              </a:rPr>
              <a:t>the mean</a:t>
            </a:r>
            <a:r>
              <a:rPr lang="en-US" sz="2400" dirty="0"/>
              <a:t>) and the </a:t>
            </a:r>
            <a:r>
              <a:rPr lang="en-US" sz="2400" dirty="0">
                <a:solidFill>
                  <a:schemeClr val="accent6">
                    <a:lumMod val="75000"/>
                  </a:schemeClr>
                </a:solidFill>
              </a:rPr>
              <a:t>standard deviation</a:t>
            </a:r>
            <a:r>
              <a:rPr lang="en-US" sz="2400" dirty="0"/>
              <a:t> as measures of center and spread </a:t>
            </a:r>
            <a:r>
              <a:rPr lang="en-US" sz="2400" b="1" dirty="0">
                <a:solidFill>
                  <a:schemeClr val="accent6">
                    <a:lumMod val="75000"/>
                  </a:schemeClr>
                </a:solidFill>
              </a:rPr>
              <a:t>only</a:t>
            </a:r>
            <a:r>
              <a:rPr lang="en-US" sz="2400" dirty="0"/>
              <a:t> for reasonably symmetric distributions with no outliers.</a:t>
            </a:r>
          </a:p>
          <a:p>
            <a:pPr>
              <a:buFont typeface="Wingdings" panose="05000000000000000000" pitchFamily="2" charset="2"/>
              <a:buChar char="§"/>
            </a:pPr>
            <a:endParaRPr lang="en-US" sz="2400" dirty="0"/>
          </a:p>
          <a:p>
            <a:pPr>
              <a:buFont typeface="Wingdings" panose="05000000000000000000" pitchFamily="2" charset="2"/>
              <a:buChar char="§"/>
            </a:pPr>
            <a:r>
              <a:rPr lang="en-US" sz="2400" dirty="0"/>
              <a:t>Use the </a:t>
            </a:r>
            <a:r>
              <a:rPr lang="en-US" sz="2400" dirty="0">
                <a:solidFill>
                  <a:srgbClr val="00B0F0"/>
                </a:solidFill>
              </a:rPr>
              <a:t>five-number summary</a:t>
            </a:r>
            <a:r>
              <a:rPr lang="en-US" sz="2400" dirty="0"/>
              <a:t> (which gives the </a:t>
            </a:r>
            <a:r>
              <a:rPr lang="en-US" sz="2400" dirty="0">
                <a:solidFill>
                  <a:schemeClr val="accent6">
                    <a:lumMod val="75000"/>
                  </a:schemeClr>
                </a:solidFill>
              </a:rPr>
              <a:t>median</a:t>
            </a:r>
            <a:r>
              <a:rPr lang="en-US" sz="2400" dirty="0"/>
              <a:t>, </a:t>
            </a:r>
            <a:r>
              <a:rPr lang="en-US" sz="2400" dirty="0">
                <a:solidFill>
                  <a:schemeClr val="accent6">
                    <a:lumMod val="75000"/>
                  </a:schemeClr>
                </a:solidFill>
              </a:rPr>
              <a:t>IQR</a:t>
            </a:r>
            <a:r>
              <a:rPr lang="en-US" sz="2400" dirty="0"/>
              <a:t> and </a:t>
            </a:r>
            <a:r>
              <a:rPr lang="en-US" sz="2400" dirty="0">
                <a:solidFill>
                  <a:schemeClr val="accent6">
                    <a:lumMod val="75000"/>
                  </a:schemeClr>
                </a:solidFill>
              </a:rPr>
              <a:t>range</a:t>
            </a:r>
            <a:r>
              <a:rPr lang="en-US" sz="2400" dirty="0"/>
              <a:t>) for all other cases.</a:t>
            </a:r>
          </a:p>
          <a:p>
            <a:pPr>
              <a:buFont typeface="Wingdings" panose="05000000000000000000" pitchFamily="2" charset="2"/>
              <a:buChar char="§"/>
            </a:pPr>
            <a:endParaRPr lang="en-US" sz="2400" dirty="0"/>
          </a:p>
        </p:txBody>
      </p:sp>
    </p:spTree>
    <p:extLst>
      <p:ext uri="{BB962C8B-B14F-4D97-AF65-F5344CB8AC3E}">
        <p14:creationId xmlns:p14="http://schemas.microsoft.com/office/powerpoint/2010/main" val="6728042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D2884B-E59A-492D-B3AA-9D9615E5FED4}"/>
              </a:ext>
            </a:extLst>
          </p:cNvPr>
          <p:cNvPicPr>
            <a:picLocks noChangeAspect="1"/>
          </p:cNvPicPr>
          <p:nvPr/>
        </p:nvPicPr>
        <p:blipFill rotWithShape="1">
          <a:blip r:embed="rId2"/>
          <a:srcRect l="24350" r="23579"/>
          <a:stretch/>
        </p:blipFill>
        <p:spPr>
          <a:xfrm>
            <a:off x="7818120" y="758952"/>
            <a:ext cx="3617432" cy="5330952"/>
          </a:xfrm>
          <a:prstGeom prst="rect">
            <a:avLst/>
          </a:prstGeom>
        </p:spPr>
      </p:pic>
      <p:sp>
        <p:nvSpPr>
          <p:cNvPr id="2" name="Title 1">
            <a:extLst>
              <a:ext uri="{FF2B5EF4-FFF2-40B4-BE49-F238E27FC236}">
                <a16:creationId xmlns:a16="http://schemas.microsoft.com/office/drawing/2014/main" id="{404CAEE6-B9D3-4CBB-93C8-70A8D7882000}"/>
              </a:ext>
            </a:extLst>
          </p:cNvPr>
          <p:cNvSpPr>
            <a:spLocks noGrp="1"/>
          </p:cNvSpPr>
          <p:nvPr>
            <p:ph type="title"/>
          </p:nvPr>
        </p:nvSpPr>
        <p:spPr>
          <a:xfrm>
            <a:off x="252919" y="1123837"/>
            <a:ext cx="2947482" cy="4601183"/>
          </a:xfrm>
        </p:spPr>
        <p:txBody>
          <a:bodyPr>
            <a:normAutofit/>
          </a:bodyPr>
          <a:lstStyle/>
          <a:p>
            <a:r>
              <a:rPr lang="en-US" b="1" dirty="0"/>
              <a:t>The Standard Deviation Rule</a:t>
            </a:r>
          </a:p>
        </p:txBody>
      </p:sp>
      <p:sp>
        <p:nvSpPr>
          <p:cNvPr id="3" name="Content Placeholder 2">
            <a:extLst>
              <a:ext uri="{FF2B5EF4-FFF2-40B4-BE49-F238E27FC236}">
                <a16:creationId xmlns:a16="http://schemas.microsoft.com/office/drawing/2014/main" id="{CC0BBE22-0A11-4727-B93B-18FB8DB09C78}"/>
              </a:ext>
            </a:extLst>
          </p:cNvPr>
          <p:cNvSpPr>
            <a:spLocks noGrp="1"/>
          </p:cNvSpPr>
          <p:nvPr>
            <p:ph idx="1"/>
          </p:nvPr>
        </p:nvSpPr>
        <p:spPr>
          <a:xfrm>
            <a:off x="3869266" y="864108"/>
            <a:ext cx="3948853" cy="5120640"/>
          </a:xfrm>
        </p:spPr>
        <p:txBody>
          <a:bodyPr>
            <a:normAutofit/>
          </a:bodyPr>
          <a:lstStyle/>
          <a:p>
            <a:pPr marL="0" indent="0">
              <a:buNone/>
            </a:pPr>
            <a:r>
              <a:rPr lang="en-US" sz="1900" b="1" dirty="0">
                <a:solidFill>
                  <a:srgbClr val="00B0F0"/>
                </a:solidFill>
              </a:rPr>
              <a:t>The Standard Deviation Rule:</a:t>
            </a:r>
          </a:p>
          <a:p>
            <a:pPr marL="0" indent="0">
              <a:buNone/>
            </a:pPr>
            <a:r>
              <a:rPr lang="en-US" sz="1900" b="1" dirty="0"/>
              <a:t>(For a Normal shaped distribution)</a:t>
            </a:r>
            <a:endParaRPr lang="en-US" sz="1900" dirty="0">
              <a:solidFill>
                <a:srgbClr val="00B0F0"/>
              </a:solidFill>
            </a:endParaRPr>
          </a:p>
          <a:p>
            <a:pPr>
              <a:buFont typeface="Wingdings" panose="05000000000000000000" pitchFamily="2" charset="2"/>
              <a:buChar char="§"/>
            </a:pPr>
            <a:r>
              <a:rPr lang="en-US" sz="1900" dirty="0"/>
              <a:t>Approximately 68% of the observations fall within 1 standard deviation of the mean.</a:t>
            </a:r>
          </a:p>
          <a:p>
            <a:pPr>
              <a:buFont typeface="Wingdings" panose="05000000000000000000" pitchFamily="2" charset="2"/>
              <a:buChar char="§"/>
            </a:pPr>
            <a:r>
              <a:rPr lang="en-US" sz="1900" dirty="0"/>
              <a:t>Approximately 95% of the observations fall within 2 standard deviations of the mean.</a:t>
            </a:r>
          </a:p>
          <a:p>
            <a:pPr>
              <a:buFont typeface="Wingdings" panose="05000000000000000000" pitchFamily="2" charset="2"/>
              <a:buChar char="§"/>
            </a:pPr>
            <a:r>
              <a:rPr lang="en-US" sz="1900" dirty="0"/>
              <a:t>Approximately 99.7% (or virtually all) of the observations fall within 3 standard deviations of the mean.</a:t>
            </a:r>
          </a:p>
          <a:p>
            <a:endParaRPr lang="en-US" sz="1900" dirty="0"/>
          </a:p>
        </p:txBody>
      </p:sp>
    </p:spTree>
    <p:extLst>
      <p:ext uri="{BB962C8B-B14F-4D97-AF65-F5344CB8AC3E}">
        <p14:creationId xmlns:p14="http://schemas.microsoft.com/office/powerpoint/2010/main" val="21094125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7" name="Rectangle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9" name="Rectangle 2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8" name="Content Placeholder 4"/>
          <p:cNvPicPr>
            <a:picLocks noGrp="1" noChangeAspect="1"/>
          </p:cNvPicPr>
          <p:nvPr>
            <p:ph idx="1"/>
          </p:nvPr>
        </p:nvPicPr>
        <p:blipFill>
          <a:blip r:embed="rId2"/>
          <a:stretch>
            <a:fillRect/>
          </a:stretch>
        </p:blipFill>
        <p:spPr>
          <a:xfrm>
            <a:off x="5491423" y="759599"/>
            <a:ext cx="5625704" cy="5330650"/>
          </a:xfrm>
          <a:prstGeom prst="rect">
            <a:avLst/>
          </a:prstGeom>
        </p:spPr>
      </p:pic>
      <p:sp>
        <p:nvSpPr>
          <p:cNvPr id="31" name="Rectangle 3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FF3FCAE-7354-439A-8016-53A13B1BBAFA}"/>
              </a:ext>
            </a:extLst>
          </p:cNvPr>
          <p:cNvSpPr>
            <a:spLocks noGrp="1"/>
          </p:cNvSpPr>
          <p:nvPr>
            <p:ph type="title"/>
          </p:nvPr>
        </p:nvSpPr>
        <p:spPr>
          <a:xfrm>
            <a:off x="209006" y="758953"/>
            <a:ext cx="4433223" cy="5339448"/>
          </a:xfrm>
        </p:spPr>
        <p:txBody>
          <a:bodyPr vert="horz" lIns="91440" tIns="45720" rIns="91440" bIns="45720" rtlCol="0" anchor="b">
            <a:noAutofit/>
          </a:bodyPr>
          <a:lstStyle/>
          <a:p>
            <a:br>
              <a:rPr lang="en-US" sz="2800" b="1" spc="-100" dirty="0"/>
            </a:br>
            <a:br>
              <a:rPr lang="en-US" sz="2800" b="1" spc="-100" dirty="0"/>
            </a:br>
            <a:br>
              <a:rPr lang="en-US" sz="2800" b="1" spc="-100" dirty="0"/>
            </a:br>
            <a:r>
              <a:rPr lang="en-US" sz="2800" b="1" spc="-100" dirty="0"/>
              <a:t>Applications:</a:t>
            </a:r>
            <a:br>
              <a:rPr lang="en-US" sz="2800" b="1" spc="-100" dirty="0"/>
            </a:br>
            <a:br>
              <a:rPr lang="en-US" sz="2800" b="1" spc="-100" dirty="0"/>
            </a:br>
            <a:r>
              <a:rPr lang="en-US" sz="2800" b="1" spc="-100" dirty="0"/>
              <a:t>Male Height</a:t>
            </a:r>
            <a:br>
              <a:rPr lang="en-US" sz="2800" b="1" spc="-100" dirty="0"/>
            </a:br>
            <a:br>
              <a:rPr lang="en-US" sz="2800" b="1" spc="-100" dirty="0"/>
            </a:br>
            <a:r>
              <a:rPr lang="en-US" sz="2800" b="1" spc="-100" dirty="0"/>
              <a:t>Length of Human Pregnancy</a:t>
            </a:r>
            <a:br>
              <a:rPr lang="en-US" sz="2800" cap="all" dirty="0">
                <a:solidFill>
                  <a:schemeClr val="accent6">
                    <a:lumMod val="75000"/>
                  </a:schemeClr>
                </a:solidFill>
              </a:rPr>
            </a:br>
            <a:br>
              <a:rPr lang="en-US" sz="2800" cap="all" dirty="0">
                <a:solidFill>
                  <a:schemeClr val="accent6">
                    <a:lumMod val="75000"/>
                  </a:schemeClr>
                </a:solidFill>
              </a:rPr>
            </a:br>
            <a:br>
              <a:rPr lang="en-US" sz="2800" cap="all" dirty="0">
                <a:solidFill>
                  <a:schemeClr val="accent6">
                    <a:lumMod val="75000"/>
                  </a:schemeClr>
                </a:solidFill>
              </a:rPr>
            </a:br>
            <a:br>
              <a:rPr lang="en-US" sz="2800" dirty="0">
                <a:solidFill>
                  <a:schemeClr val="accent6">
                    <a:lumMod val="75000"/>
                  </a:schemeClr>
                </a:solidFill>
              </a:rPr>
            </a:br>
            <a:endParaRPr lang="en-US" sz="2800" spc="-100" dirty="0"/>
          </a:p>
        </p:txBody>
      </p:sp>
    </p:spTree>
    <p:extLst>
      <p:ext uri="{BB962C8B-B14F-4D97-AF65-F5344CB8AC3E}">
        <p14:creationId xmlns:p14="http://schemas.microsoft.com/office/powerpoint/2010/main" val="21914421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7C116-BAB8-48CB-8F1B-233A1E07311E}"/>
              </a:ext>
            </a:extLst>
          </p:cNvPr>
          <p:cNvSpPr>
            <a:spLocks noGrp="1"/>
          </p:cNvSpPr>
          <p:nvPr>
            <p:ph type="title"/>
          </p:nvPr>
        </p:nvSpPr>
        <p:spPr/>
        <p:txBody>
          <a:bodyPr/>
          <a:lstStyle/>
          <a:p>
            <a:r>
              <a:rPr lang="en-US" b="1" dirty="0"/>
              <a:t>Let's Summarize!</a:t>
            </a:r>
            <a:br>
              <a:rPr lang="en-US" b="1" dirty="0"/>
            </a:br>
            <a:endParaRPr lang="en-US" dirty="0"/>
          </a:p>
        </p:txBody>
      </p:sp>
      <p:sp>
        <p:nvSpPr>
          <p:cNvPr id="3" name="Content Placeholder 2">
            <a:extLst>
              <a:ext uri="{FF2B5EF4-FFF2-40B4-BE49-F238E27FC236}">
                <a16:creationId xmlns:a16="http://schemas.microsoft.com/office/drawing/2014/main" id="{60A8CC74-8758-40AF-986F-341319EE75FC}"/>
              </a:ext>
            </a:extLst>
          </p:cNvPr>
          <p:cNvSpPr>
            <a:spLocks noGrp="1"/>
          </p:cNvSpPr>
          <p:nvPr>
            <p:ph idx="1"/>
          </p:nvPr>
        </p:nvSpPr>
        <p:spPr/>
        <p:txBody>
          <a:bodyPr>
            <a:normAutofit/>
          </a:bodyPr>
          <a:lstStyle/>
          <a:p>
            <a:pPr>
              <a:buFont typeface="Wingdings" panose="05000000000000000000" pitchFamily="2" charset="2"/>
              <a:buChar char="§"/>
            </a:pPr>
            <a:r>
              <a:rPr lang="en-US" dirty="0"/>
              <a:t>The </a:t>
            </a:r>
            <a:r>
              <a:rPr lang="en-US" dirty="0">
                <a:solidFill>
                  <a:schemeClr val="accent6">
                    <a:lumMod val="75000"/>
                  </a:schemeClr>
                </a:solidFill>
              </a:rPr>
              <a:t>standard deviation</a:t>
            </a:r>
            <a:r>
              <a:rPr lang="en-US" dirty="0"/>
              <a:t> measures the spread by reporting a typical (average) distance between the data points and their average.</a:t>
            </a:r>
          </a:p>
          <a:p>
            <a:pPr>
              <a:buFont typeface="Wingdings" panose="05000000000000000000" pitchFamily="2" charset="2"/>
              <a:buChar char="§"/>
            </a:pPr>
            <a:r>
              <a:rPr lang="en-US" dirty="0"/>
              <a:t>It is appropriate to use the </a:t>
            </a:r>
            <a:r>
              <a:rPr lang="en-US" dirty="0">
                <a:solidFill>
                  <a:schemeClr val="accent6">
                    <a:lumMod val="75000"/>
                  </a:schemeClr>
                </a:solidFill>
              </a:rPr>
              <a:t>SD</a:t>
            </a:r>
            <a:r>
              <a:rPr lang="en-US" dirty="0"/>
              <a:t> as a </a:t>
            </a:r>
            <a:r>
              <a:rPr lang="en-US" dirty="0">
                <a:solidFill>
                  <a:schemeClr val="accent6">
                    <a:lumMod val="75000"/>
                  </a:schemeClr>
                </a:solidFill>
              </a:rPr>
              <a:t>measure of spread</a:t>
            </a:r>
            <a:r>
              <a:rPr lang="en-US" dirty="0"/>
              <a:t> with the </a:t>
            </a:r>
            <a:r>
              <a:rPr lang="en-US" dirty="0">
                <a:solidFill>
                  <a:schemeClr val="accent6">
                    <a:lumMod val="75000"/>
                  </a:schemeClr>
                </a:solidFill>
              </a:rPr>
              <a:t>mean</a:t>
            </a:r>
            <a:r>
              <a:rPr lang="en-US" dirty="0"/>
              <a:t> as the </a:t>
            </a:r>
            <a:r>
              <a:rPr lang="en-US" dirty="0">
                <a:solidFill>
                  <a:schemeClr val="accent6">
                    <a:lumMod val="75000"/>
                  </a:schemeClr>
                </a:solidFill>
              </a:rPr>
              <a:t>measure of center</a:t>
            </a:r>
            <a:r>
              <a:rPr lang="en-US" dirty="0"/>
              <a:t>.</a:t>
            </a:r>
          </a:p>
          <a:p>
            <a:pPr>
              <a:buFont typeface="Wingdings" panose="05000000000000000000" pitchFamily="2" charset="2"/>
              <a:buChar char="§"/>
            </a:pPr>
            <a:r>
              <a:rPr lang="en-US" dirty="0"/>
              <a:t>Since the mean and standard deviations are highly influenced by extreme observations, they should be used as numerical descriptions of the center and spread only for distributions that are roughly symmetric, and have no outliers.</a:t>
            </a:r>
          </a:p>
          <a:p>
            <a:pPr>
              <a:buFont typeface="Wingdings" panose="05000000000000000000" pitchFamily="2" charset="2"/>
              <a:buChar char="§"/>
            </a:pPr>
            <a:r>
              <a:rPr lang="en-US" dirty="0"/>
              <a:t>For symmetric mound-shaped distributions, </a:t>
            </a:r>
            <a:r>
              <a:rPr lang="en-US" dirty="0">
                <a:solidFill>
                  <a:schemeClr val="accent6">
                    <a:lumMod val="75000"/>
                  </a:schemeClr>
                </a:solidFill>
              </a:rPr>
              <a:t>the Standard Deviation Rule</a:t>
            </a:r>
            <a:r>
              <a:rPr lang="en-US" dirty="0"/>
              <a:t> tells us what percentage of the observations falls within 1, 2, and 3 standard deviations of the mean, and thus provides another way to interpret the standard deviation's value for distributions of this type.</a:t>
            </a:r>
          </a:p>
        </p:txBody>
      </p:sp>
    </p:spTree>
    <p:extLst>
      <p:ext uri="{BB962C8B-B14F-4D97-AF65-F5344CB8AC3E}">
        <p14:creationId xmlns:p14="http://schemas.microsoft.com/office/powerpoint/2010/main" val="391793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B3F98-9FA0-4120-8746-CD0197334D29}"/>
              </a:ext>
            </a:extLst>
          </p:cNvPr>
          <p:cNvSpPr>
            <a:spLocks noGrp="1"/>
          </p:cNvSpPr>
          <p:nvPr>
            <p:ph type="title"/>
          </p:nvPr>
        </p:nvSpPr>
        <p:spPr/>
        <p:txBody>
          <a:bodyPr/>
          <a:lstStyle/>
          <a:p>
            <a:r>
              <a:rPr lang="en-US" b="1" dirty="0"/>
              <a:t>Scales of Measurement</a:t>
            </a:r>
            <a:br>
              <a:rPr lang="en-US" b="1" dirty="0"/>
            </a:br>
            <a:endParaRPr lang="en-US" dirty="0"/>
          </a:p>
        </p:txBody>
      </p:sp>
      <p:sp>
        <p:nvSpPr>
          <p:cNvPr id="3" name="Content Placeholder 2">
            <a:extLst>
              <a:ext uri="{FF2B5EF4-FFF2-40B4-BE49-F238E27FC236}">
                <a16:creationId xmlns:a16="http://schemas.microsoft.com/office/drawing/2014/main" id="{83972EAD-62AD-4908-A5F7-145D56A486C9}"/>
              </a:ext>
            </a:extLst>
          </p:cNvPr>
          <p:cNvSpPr>
            <a:spLocks noGrp="1"/>
          </p:cNvSpPr>
          <p:nvPr>
            <p:ph idx="1"/>
          </p:nvPr>
        </p:nvSpPr>
        <p:spPr/>
        <p:txBody>
          <a:bodyPr/>
          <a:lstStyle/>
          <a:p>
            <a:pPr>
              <a:buFont typeface="Wingdings" panose="05000000000000000000" pitchFamily="2" charset="2"/>
              <a:buChar char="§"/>
            </a:pPr>
            <a:r>
              <a:rPr lang="en-US" dirty="0"/>
              <a:t>The </a:t>
            </a:r>
            <a:r>
              <a:rPr lang="en-US" b="1" dirty="0"/>
              <a:t>nominal scale of measurement</a:t>
            </a:r>
            <a:r>
              <a:rPr lang="en-US" dirty="0"/>
              <a:t> is a qualitative measure that uses discrete categories to describe a characteristic of the research participants.</a:t>
            </a:r>
          </a:p>
          <a:p>
            <a:pPr>
              <a:buFont typeface="Wingdings" panose="05000000000000000000" pitchFamily="2" charset="2"/>
              <a:buChar char="§"/>
            </a:pPr>
            <a:r>
              <a:rPr lang="en-US" dirty="0"/>
              <a:t>An </a:t>
            </a:r>
            <a:r>
              <a:rPr lang="en-US" b="1" dirty="0"/>
              <a:t>ordinal scale of measurement</a:t>
            </a:r>
            <a:r>
              <a:rPr lang="en-US" dirty="0"/>
              <a:t> rank-orders participants on some scale or attribute, but the difference between numbers does not convey fixed or equal differences.</a:t>
            </a:r>
          </a:p>
          <a:p>
            <a:pPr>
              <a:buFont typeface="Wingdings" panose="05000000000000000000" pitchFamily="2" charset="2"/>
              <a:buChar char="§"/>
            </a:pPr>
            <a:r>
              <a:rPr lang="en-US" dirty="0"/>
              <a:t>The </a:t>
            </a:r>
            <a:r>
              <a:rPr lang="en-US" b="1" dirty="0"/>
              <a:t>interval scale of measurement</a:t>
            </a:r>
            <a:r>
              <a:rPr lang="en-US" dirty="0"/>
              <a:t> takes numerical form, and the distance between pairs of consecutive numbers is assumed to be equal. However, interval variables do not have a meaningful zero point; thus, a zero does not mean the absence of the attribute, but rather it is a particular (but arbitrary) point on the scale.</a:t>
            </a:r>
          </a:p>
          <a:p>
            <a:pPr>
              <a:buFont typeface="Wingdings" panose="05000000000000000000" pitchFamily="2" charset="2"/>
              <a:buChar char="§"/>
            </a:pPr>
            <a:r>
              <a:rPr lang="en-US" dirty="0"/>
              <a:t>The </a:t>
            </a:r>
            <a:r>
              <a:rPr lang="en-US" b="1" dirty="0"/>
              <a:t>ratio scale of measurement</a:t>
            </a:r>
            <a:r>
              <a:rPr lang="en-US" dirty="0"/>
              <a:t> is similar to the interval scale. As with the interval scale, a number is assigned to a subject that represents the amount of the attribute that the subject has and the difference between consecutive numbers is assumed to be equal.</a:t>
            </a:r>
          </a:p>
        </p:txBody>
      </p:sp>
    </p:spTree>
    <p:extLst>
      <p:ext uri="{BB962C8B-B14F-4D97-AF65-F5344CB8AC3E}">
        <p14:creationId xmlns:p14="http://schemas.microsoft.com/office/powerpoint/2010/main" val="40821992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B2D96-CFA3-40DC-9C83-D468EB8F4DC3}"/>
              </a:ext>
            </a:extLst>
          </p:cNvPr>
          <p:cNvSpPr>
            <a:spLocks noGrp="1"/>
          </p:cNvSpPr>
          <p:nvPr>
            <p:ph type="title"/>
          </p:nvPr>
        </p:nvSpPr>
        <p:spPr/>
        <p:txBody>
          <a:bodyPr/>
          <a:lstStyle/>
          <a:p>
            <a:r>
              <a:rPr lang="en-US" dirty="0"/>
              <a:t>Wrap-Up</a:t>
            </a:r>
            <a:br>
              <a:rPr lang="en-US" dirty="0"/>
            </a:br>
            <a:endParaRPr lang="en-US" dirty="0"/>
          </a:p>
        </p:txBody>
      </p:sp>
      <p:sp>
        <p:nvSpPr>
          <p:cNvPr id="3" name="Content Placeholder 2">
            <a:extLst>
              <a:ext uri="{FF2B5EF4-FFF2-40B4-BE49-F238E27FC236}">
                <a16:creationId xmlns:a16="http://schemas.microsoft.com/office/drawing/2014/main" id="{EE1FD338-A1DF-4174-A083-5B1695838483}"/>
              </a:ext>
            </a:extLst>
          </p:cNvPr>
          <p:cNvSpPr>
            <a:spLocks noGrp="1"/>
          </p:cNvSpPr>
          <p:nvPr>
            <p:ph idx="1"/>
          </p:nvPr>
        </p:nvSpPr>
        <p:spPr/>
        <p:txBody>
          <a:bodyPr>
            <a:normAutofit/>
          </a:bodyPr>
          <a:lstStyle/>
          <a:p>
            <a:pPr marL="0" indent="0">
              <a:buNone/>
            </a:pPr>
            <a:r>
              <a:rPr lang="en-US" sz="2400" dirty="0"/>
              <a:t>You've seen how, by using graphs and numbers, we can bring to light all the information that is stored in the data about the variable of interest. Another important point is that graphs and numbers are powerful only when accompanied by their interpretation in the context of the problem. </a:t>
            </a:r>
          </a:p>
        </p:txBody>
      </p:sp>
    </p:spTree>
    <p:extLst>
      <p:ext uri="{BB962C8B-B14F-4D97-AF65-F5344CB8AC3E}">
        <p14:creationId xmlns:p14="http://schemas.microsoft.com/office/powerpoint/2010/main" val="2391059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46DA2-A771-4FC5-A447-80B7FB742782}"/>
              </a:ext>
            </a:extLst>
          </p:cNvPr>
          <p:cNvSpPr>
            <a:spLocks noGrp="1"/>
          </p:cNvSpPr>
          <p:nvPr>
            <p:ph type="title"/>
          </p:nvPr>
        </p:nvSpPr>
        <p:spPr/>
        <p:txBody>
          <a:bodyPr/>
          <a:lstStyle/>
          <a:p>
            <a:r>
              <a:rPr lang="en-US" dirty="0"/>
              <a:t>Examining Distributions</a:t>
            </a:r>
            <a:br>
              <a:rPr lang="en-US" dirty="0"/>
            </a:br>
            <a:endParaRPr lang="en-US" dirty="0"/>
          </a:p>
        </p:txBody>
      </p:sp>
      <p:sp>
        <p:nvSpPr>
          <p:cNvPr id="3" name="Content Placeholder 2">
            <a:extLst>
              <a:ext uri="{FF2B5EF4-FFF2-40B4-BE49-F238E27FC236}">
                <a16:creationId xmlns:a16="http://schemas.microsoft.com/office/drawing/2014/main" id="{16B6696E-EA2C-4BA5-B8F2-29DE3374EA69}"/>
              </a:ext>
            </a:extLst>
          </p:cNvPr>
          <p:cNvSpPr>
            <a:spLocks noGrp="1"/>
          </p:cNvSpPr>
          <p:nvPr>
            <p:ph idx="1"/>
          </p:nvPr>
        </p:nvSpPr>
        <p:spPr/>
        <p:txBody>
          <a:bodyPr/>
          <a:lstStyle/>
          <a:p>
            <a:pPr>
              <a:buFont typeface="Wingdings" panose="05000000000000000000" pitchFamily="2" charset="2"/>
              <a:buChar char="§"/>
            </a:pPr>
            <a:r>
              <a:rPr lang="en-US" dirty="0"/>
              <a:t> In order to convert these raw data into useful information we need to summarize and then examine the </a:t>
            </a:r>
            <a:r>
              <a:rPr lang="en-US" b="1" dirty="0"/>
              <a:t>distribution</a:t>
            </a:r>
            <a:r>
              <a:rPr lang="en-US" dirty="0"/>
              <a:t> of the variable. By </a:t>
            </a:r>
            <a:r>
              <a:rPr lang="en-US" b="1" dirty="0"/>
              <a:t>distribution</a:t>
            </a:r>
            <a:r>
              <a:rPr lang="en-US" dirty="0"/>
              <a:t> of a variable, we mean:</a:t>
            </a:r>
          </a:p>
          <a:p>
            <a:pPr lvl="1">
              <a:buFont typeface="Wingdings" panose="05000000000000000000" pitchFamily="2" charset="2"/>
              <a:buChar char="§"/>
            </a:pPr>
            <a:r>
              <a:rPr lang="en-US" dirty="0"/>
              <a:t>what values the variable takes, and</a:t>
            </a:r>
          </a:p>
          <a:p>
            <a:pPr lvl="1">
              <a:buFont typeface="Wingdings" panose="05000000000000000000" pitchFamily="2" charset="2"/>
              <a:buChar char="§"/>
            </a:pPr>
            <a:r>
              <a:rPr lang="en-US" dirty="0"/>
              <a:t>how often the variable takes those values.</a:t>
            </a:r>
          </a:p>
          <a:p>
            <a:pPr>
              <a:buFont typeface="Wingdings" panose="05000000000000000000" pitchFamily="2" charset="2"/>
              <a:buChar char="§"/>
            </a:pPr>
            <a:r>
              <a:rPr lang="en-US" dirty="0"/>
              <a:t>In order to summarize the distribution of a categorical variable, we first create a table of the different values (categories) the variable takes, how many times each value occurs (count) and, more importantly, how often each value occurs (by converting the counts to percentages); this table is called a frequency distribution.</a:t>
            </a:r>
          </a:p>
        </p:txBody>
      </p:sp>
    </p:spTree>
    <p:extLst>
      <p:ext uri="{BB962C8B-B14F-4D97-AF65-F5344CB8AC3E}">
        <p14:creationId xmlns:p14="http://schemas.microsoft.com/office/powerpoint/2010/main" val="1392777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generated with high confidence">
            <a:extLst>
              <a:ext uri="{FF2B5EF4-FFF2-40B4-BE49-F238E27FC236}">
                <a16:creationId xmlns:a16="http://schemas.microsoft.com/office/drawing/2014/main" id="{9266E94B-4155-4355-9CE5-4DC92DD405F4}"/>
              </a:ext>
            </a:extLst>
          </p:cNvPr>
          <p:cNvPicPr>
            <a:picLocks noChangeAspect="1"/>
          </p:cNvPicPr>
          <p:nvPr/>
        </p:nvPicPr>
        <p:blipFill rotWithShape="1">
          <a:blip r:embed="rId2"/>
          <a:srcRect t="8581" r="5" b="8185"/>
          <a:stretch/>
        </p:blipFill>
        <p:spPr>
          <a:xfrm>
            <a:off x="7818120" y="761999"/>
            <a:ext cx="3617432" cy="2581995"/>
          </a:xfrm>
          <a:prstGeom prst="rect">
            <a:avLst/>
          </a:prstGeom>
        </p:spPr>
      </p:pic>
      <p:pic>
        <p:nvPicPr>
          <p:cNvPr id="8" name="Picture 7" descr="A screenshot of a cell phone&#10;&#10;Description generated with high confidence">
            <a:extLst>
              <a:ext uri="{FF2B5EF4-FFF2-40B4-BE49-F238E27FC236}">
                <a16:creationId xmlns:a16="http://schemas.microsoft.com/office/drawing/2014/main" id="{A7C4119C-3BCF-4227-A650-BF590128D09B}"/>
              </a:ext>
            </a:extLst>
          </p:cNvPr>
          <p:cNvPicPr>
            <a:picLocks noChangeAspect="1"/>
          </p:cNvPicPr>
          <p:nvPr/>
        </p:nvPicPr>
        <p:blipFill rotWithShape="1">
          <a:blip r:embed="rId3"/>
          <a:srcRect t="16443" r="5" b="5"/>
          <a:stretch/>
        </p:blipFill>
        <p:spPr>
          <a:xfrm>
            <a:off x="7818120" y="3504142"/>
            <a:ext cx="3617432" cy="2591857"/>
          </a:xfrm>
          <a:prstGeom prst="rect">
            <a:avLst/>
          </a:prstGeom>
        </p:spPr>
      </p:pic>
      <p:sp>
        <p:nvSpPr>
          <p:cNvPr id="2" name="Title 1">
            <a:extLst>
              <a:ext uri="{FF2B5EF4-FFF2-40B4-BE49-F238E27FC236}">
                <a16:creationId xmlns:a16="http://schemas.microsoft.com/office/drawing/2014/main" id="{1FB56154-1665-4FD7-9A7C-34CA4706CB54}"/>
              </a:ext>
            </a:extLst>
          </p:cNvPr>
          <p:cNvSpPr>
            <a:spLocks noGrp="1"/>
          </p:cNvSpPr>
          <p:nvPr>
            <p:ph type="title"/>
          </p:nvPr>
        </p:nvSpPr>
        <p:spPr>
          <a:xfrm>
            <a:off x="252919" y="1123837"/>
            <a:ext cx="2947482" cy="4601183"/>
          </a:xfrm>
        </p:spPr>
        <p:txBody>
          <a:bodyPr>
            <a:normAutofit/>
          </a:bodyPr>
          <a:lstStyle/>
          <a:p>
            <a:r>
              <a:rPr lang="en-US"/>
              <a:t>Pie and Bar Charts</a:t>
            </a:r>
          </a:p>
        </p:txBody>
      </p:sp>
      <p:sp>
        <p:nvSpPr>
          <p:cNvPr id="3" name="Content Placeholder 2">
            <a:extLst>
              <a:ext uri="{FF2B5EF4-FFF2-40B4-BE49-F238E27FC236}">
                <a16:creationId xmlns:a16="http://schemas.microsoft.com/office/drawing/2014/main" id="{62D50575-6803-4865-9FFE-9E1A05EB3288}"/>
              </a:ext>
            </a:extLst>
          </p:cNvPr>
          <p:cNvSpPr>
            <a:spLocks noGrp="1"/>
          </p:cNvSpPr>
          <p:nvPr>
            <p:ph idx="1"/>
          </p:nvPr>
        </p:nvSpPr>
        <p:spPr>
          <a:xfrm>
            <a:off x="3869267" y="761999"/>
            <a:ext cx="3585891" cy="5333999"/>
          </a:xfrm>
        </p:spPr>
        <p:txBody>
          <a:bodyPr>
            <a:normAutofit/>
          </a:bodyPr>
          <a:lstStyle/>
          <a:p>
            <a:pPr>
              <a:buFont typeface="Wingdings" panose="05000000000000000000" pitchFamily="2" charset="2"/>
              <a:buChar char="§"/>
            </a:pPr>
            <a:r>
              <a:rPr lang="en-US" dirty="0"/>
              <a:t>In order to visualize the numerical summaries we've obtained, we need a graphical display. There are two simple graphical displays for visualizing the distribution of categorical data:</a:t>
            </a:r>
          </a:p>
          <a:p>
            <a:pPr marL="0" indent="0">
              <a:buNone/>
            </a:pPr>
            <a:r>
              <a:rPr lang="en-US" dirty="0"/>
              <a:t>	1. The Pie Chart</a:t>
            </a:r>
          </a:p>
          <a:p>
            <a:pPr marL="0" indent="0">
              <a:buNone/>
            </a:pPr>
            <a:r>
              <a:rPr lang="en-US" dirty="0"/>
              <a:t>	2. The Bar Chart</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495167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C6BC-2637-42C0-832B-DD578FD3C66A}"/>
              </a:ext>
            </a:extLst>
          </p:cNvPr>
          <p:cNvSpPr>
            <a:spLocks noGrp="1"/>
          </p:cNvSpPr>
          <p:nvPr>
            <p:ph type="title"/>
          </p:nvPr>
        </p:nvSpPr>
        <p:spPr/>
        <p:txBody>
          <a:bodyPr/>
          <a:lstStyle/>
          <a:p>
            <a:r>
              <a:rPr lang="en-US" b="1" dirty="0"/>
              <a:t>Let's Summarize!</a:t>
            </a:r>
            <a:br>
              <a:rPr lang="en-US" b="1" dirty="0"/>
            </a:br>
            <a:endParaRPr lang="en-US" dirty="0"/>
          </a:p>
        </p:txBody>
      </p:sp>
      <p:sp>
        <p:nvSpPr>
          <p:cNvPr id="3" name="Content Placeholder 2">
            <a:extLst>
              <a:ext uri="{FF2B5EF4-FFF2-40B4-BE49-F238E27FC236}">
                <a16:creationId xmlns:a16="http://schemas.microsoft.com/office/drawing/2014/main" id="{B549E119-0A8E-4EAA-ADE8-F663ABA35C07}"/>
              </a:ext>
            </a:extLst>
          </p:cNvPr>
          <p:cNvSpPr>
            <a:spLocks noGrp="1"/>
          </p:cNvSpPr>
          <p:nvPr>
            <p:ph idx="1"/>
          </p:nvPr>
        </p:nvSpPr>
        <p:spPr/>
        <p:txBody>
          <a:bodyPr>
            <a:normAutofit/>
          </a:bodyPr>
          <a:lstStyle/>
          <a:p>
            <a:pPr>
              <a:buFont typeface="Wingdings" panose="05000000000000000000" pitchFamily="2" charset="2"/>
              <a:buChar char="§"/>
            </a:pPr>
            <a:r>
              <a:rPr lang="en-US" sz="2400" dirty="0"/>
              <a:t>The distribution of a categorical variable is summarized using:</a:t>
            </a:r>
          </a:p>
          <a:p>
            <a:pPr lvl="1">
              <a:buFont typeface="Wingdings" panose="05000000000000000000" pitchFamily="2" charset="2"/>
              <a:buChar char="§"/>
            </a:pPr>
            <a:r>
              <a:rPr lang="en-US" sz="2400" b="1" dirty="0"/>
              <a:t>Graphical display:</a:t>
            </a:r>
            <a:r>
              <a:rPr lang="en-US" sz="2400" dirty="0"/>
              <a:t> pie chart or bar chart, supplemented by</a:t>
            </a:r>
          </a:p>
          <a:p>
            <a:pPr lvl="1">
              <a:buFont typeface="Wingdings" panose="05000000000000000000" pitchFamily="2" charset="2"/>
              <a:buChar char="§"/>
            </a:pPr>
            <a:r>
              <a:rPr lang="en-US" sz="2400" b="1" dirty="0"/>
              <a:t>Numerical summaries:</a:t>
            </a:r>
            <a:r>
              <a:rPr lang="en-US" sz="2400" dirty="0"/>
              <a:t> category counts and percentages.</a:t>
            </a:r>
          </a:p>
          <a:p>
            <a:pPr>
              <a:buFont typeface="Wingdings" panose="05000000000000000000" pitchFamily="2" charset="2"/>
              <a:buChar char="§"/>
            </a:pPr>
            <a:endParaRPr lang="en-US" sz="2400" dirty="0"/>
          </a:p>
        </p:txBody>
      </p:sp>
    </p:spTree>
    <p:extLst>
      <p:ext uri="{BB962C8B-B14F-4D97-AF65-F5344CB8AC3E}">
        <p14:creationId xmlns:p14="http://schemas.microsoft.com/office/powerpoint/2010/main" val="2750101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62906-859F-4874-88E6-BB9D4BB0438A}"/>
              </a:ext>
            </a:extLst>
          </p:cNvPr>
          <p:cNvSpPr>
            <a:spLocks noGrp="1"/>
          </p:cNvSpPr>
          <p:nvPr>
            <p:ph type="title"/>
          </p:nvPr>
        </p:nvSpPr>
        <p:spPr/>
        <p:txBody>
          <a:bodyPr/>
          <a:lstStyle/>
          <a:p>
            <a:r>
              <a:rPr lang="en-US" dirty="0"/>
              <a:t>Quantitative Variable: Introduction</a:t>
            </a:r>
            <a:br>
              <a:rPr lang="en-US" dirty="0"/>
            </a:br>
            <a:endParaRPr lang="en-US" dirty="0"/>
          </a:p>
        </p:txBody>
      </p:sp>
      <p:sp>
        <p:nvSpPr>
          <p:cNvPr id="3" name="Content Placeholder 2">
            <a:extLst>
              <a:ext uri="{FF2B5EF4-FFF2-40B4-BE49-F238E27FC236}">
                <a16:creationId xmlns:a16="http://schemas.microsoft.com/office/drawing/2014/main" id="{3F59E367-C899-4886-BE40-7C67377B2D99}"/>
              </a:ext>
            </a:extLst>
          </p:cNvPr>
          <p:cNvSpPr>
            <a:spLocks noGrp="1"/>
          </p:cNvSpPr>
          <p:nvPr>
            <p:ph idx="1"/>
          </p:nvPr>
        </p:nvSpPr>
        <p:spPr/>
        <p:txBody>
          <a:bodyPr>
            <a:normAutofit/>
          </a:bodyPr>
          <a:lstStyle/>
          <a:p>
            <a:pPr>
              <a:buFont typeface="Wingdings" panose="05000000000000000000" pitchFamily="2" charset="2"/>
              <a:buChar char="§"/>
            </a:pPr>
            <a:r>
              <a:rPr lang="en-US" sz="2400" dirty="0"/>
              <a:t>Now, we will explore the data collected from a </a:t>
            </a:r>
            <a:r>
              <a:rPr lang="en-US" sz="2400" b="1" dirty="0"/>
              <a:t>quantitative </a:t>
            </a:r>
            <a:r>
              <a:rPr lang="en-US" sz="2400" dirty="0"/>
              <a:t>variable, and learn how to describe and summarize the important features of its distribution. We will first learn how to display the distribution using graphs and then move on to discuss numerical measures.</a:t>
            </a:r>
          </a:p>
          <a:p>
            <a:pPr>
              <a:buFont typeface="Wingdings" panose="05000000000000000000" pitchFamily="2" charset="2"/>
              <a:buChar char="§"/>
            </a:pPr>
            <a:r>
              <a:rPr lang="en-US" sz="2400" dirty="0"/>
              <a:t>To display data from one quantitative variable graphically, we can use either the </a:t>
            </a:r>
            <a:r>
              <a:rPr lang="en-US" sz="2400" b="1" dirty="0"/>
              <a:t>histogram</a:t>
            </a:r>
            <a:r>
              <a:rPr lang="en-US" sz="2400" dirty="0"/>
              <a:t> or the </a:t>
            </a:r>
            <a:r>
              <a:rPr lang="en-US" sz="2400" b="1" dirty="0"/>
              <a:t>boxplot</a:t>
            </a:r>
            <a:r>
              <a:rPr lang="en-US" sz="2400" dirty="0"/>
              <a:t>.</a:t>
            </a:r>
          </a:p>
        </p:txBody>
      </p:sp>
    </p:spTree>
    <p:extLst>
      <p:ext uri="{BB962C8B-B14F-4D97-AF65-F5344CB8AC3E}">
        <p14:creationId xmlns:p14="http://schemas.microsoft.com/office/powerpoint/2010/main" val="1237593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4557-2B3E-488B-ACBA-44399F7E3C67}"/>
              </a:ext>
            </a:extLst>
          </p:cNvPr>
          <p:cNvSpPr>
            <a:spLocks noGrp="1"/>
          </p:cNvSpPr>
          <p:nvPr>
            <p:ph type="title"/>
          </p:nvPr>
        </p:nvSpPr>
        <p:spPr/>
        <p:txBody>
          <a:bodyPr/>
          <a:lstStyle/>
          <a:p>
            <a:r>
              <a:rPr lang="en-US" dirty="0"/>
              <a:t>Histogram: Intervals</a:t>
            </a:r>
            <a:br>
              <a:rPr lang="en-US" dirty="0"/>
            </a:br>
            <a:r>
              <a:rPr lang="en-US" dirty="0"/>
              <a:t>(Part-I)</a:t>
            </a:r>
            <a:br>
              <a:rPr lang="en-US" dirty="0"/>
            </a:br>
            <a:endParaRPr lang="en-US" dirty="0"/>
          </a:p>
        </p:txBody>
      </p:sp>
      <p:sp>
        <p:nvSpPr>
          <p:cNvPr id="3" name="Content Placeholder 2">
            <a:extLst>
              <a:ext uri="{FF2B5EF4-FFF2-40B4-BE49-F238E27FC236}">
                <a16:creationId xmlns:a16="http://schemas.microsoft.com/office/drawing/2014/main" id="{C01C207A-3E2F-410F-93FC-0AED018A1DA3}"/>
              </a:ext>
            </a:extLst>
          </p:cNvPr>
          <p:cNvSpPr>
            <a:spLocks noGrp="1"/>
          </p:cNvSpPr>
          <p:nvPr>
            <p:ph idx="1"/>
          </p:nvPr>
        </p:nvSpPr>
        <p:spPr/>
        <p:txBody>
          <a:bodyPr>
            <a:normAutofit/>
          </a:bodyPr>
          <a:lstStyle/>
          <a:p>
            <a:pPr marL="0" indent="0">
              <a:buNone/>
            </a:pPr>
            <a:r>
              <a:rPr lang="en-US" sz="2800" b="1" dirty="0">
                <a:solidFill>
                  <a:srgbClr val="00B0F0"/>
                </a:solidFill>
              </a:rPr>
              <a:t>Idea</a:t>
            </a:r>
          </a:p>
          <a:p>
            <a:pPr marL="0" indent="0">
              <a:buNone/>
            </a:pPr>
            <a:r>
              <a:rPr lang="en-US" sz="2400" dirty="0"/>
              <a:t>Break the range of values into intervals and count how many observations fall into each interval</a:t>
            </a:r>
          </a:p>
          <a:p>
            <a:pPr marL="0" indent="0">
              <a:buNone/>
            </a:pPr>
            <a:r>
              <a:rPr lang="en-US" sz="2400" cap="all" dirty="0">
                <a:solidFill>
                  <a:schemeClr val="accent6">
                    <a:lumMod val="75000"/>
                  </a:schemeClr>
                </a:solidFill>
              </a:rPr>
              <a:t>	</a:t>
            </a:r>
          </a:p>
          <a:p>
            <a:pPr marL="0" indent="0">
              <a:buNone/>
            </a:pPr>
            <a:r>
              <a:rPr lang="en-US" sz="2400" cap="all" dirty="0">
                <a:solidFill>
                  <a:schemeClr val="accent6">
                    <a:lumMod val="75000"/>
                  </a:schemeClr>
                </a:solidFill>
              </a:rPr>
              <a:t>EXAMPLE: EXAM GRADES</a:t>
            </a:r>
          </a:p>
          <a:p>
            <a:pPr marL="0" indent="0">
              <a:buNone/>
            </a:pPr>
            <a:r>
              <a:rPr lang="en-US" sz="2400" dirty="0"/>
              <a:t>Grades of 15 students:</a:t>
            </a:r>
          </a:p>
          <a:p>
            <a:pPr marL="0" indent="0">
              <a:buNone/>
            </a:pPr>
            <a:r>
              <a:rPr lang="en-US" sz="2400" dirty="0"/>
              <a:t>88, 48, 60, 51, 57, 85, 69, 75, 97, 72, 71, 79, 65, 63, 73</a:t>
            </a:r>
            <a:endParaRPr lang="en-US" sz="2400" cap="all" dirty="0">
              <a:solidFill>
                <a:schemeClr val="accent6">
                  <a:lumMod val="75000"/>
                </a:schemeClr>
              </a:solidFill>
            </a:endParaRPr>
          </a:p>
        </p:txBody>
      </p:sp>
    </p:spTree>
    <p:extLst>
      <p:ext uri="{BB962C8B-B14F-4D97-AF65-F5344CB8AC3E}">
        <p14:creationId xmlns:p14="http://schemas.microsoft.com/office/powerpoint/2010/main" val="128867560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609</TotalTime>
  <Words>1884</Words>
  <Application>Microsoft Office PowerPoint</Application>
  <PresentationFormat>Widescreen</PresentationFormat>
  <Paragraphs>261</Paragraphs>
  <Slides>40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Calibri</vt:lpstr>
      <vt:lpstr>Corbel</vt:lpstr>
      <vt:lpstr>Wingdings</vt:lpstr>
      <vt:lpstr>Wingdings 2</vt:lpstr>
      <vt:lpstr>Frame</vt:lpstr>
      <vt:lpstr>Exploratory Data Analysis</vt:lpstr>
      <vt:lpstr>Data and Variables</vt:lpstr>
      <vt:lpstr>Scales of Measurement/ Types of Variable </vt:lpstr>
      <vt:lpstr>Scales of Measurement </vt:lpstr>
      <vt:lpstr>Examining Distributions </vt:lpstr>
      <vt:lpstr>Pie and Bar Charts</vt:lpstr>
      <vt:lpstr>Let's Summarize! </vt:lpstr>
      <vt:lpstr>Quantitative Variable: Introduction </vt:lpstr>
      <vt:lpstr>Histogram: Intervals (Part-I) </vt:lpstr>
      <vt:lpstr>Histogram: Intervals (Part-II) </vt:lpstr>
      <vt:lpstr>To construct the histogram from this table we plot the intervals on the X-axis, and show the number of observations in each interval (frequency of the interval) on the Y-axis, which is represented by the height of a rectangle located above the interval:</vt:lpstr>
      <vt:lpstr>The given table can also be turned into a relative frequency table</vt:lpstr>
      <vt:lpstr>Many Students Wonder ...  </vt:lpstr>
      <vt:lpstr>Interpreting the Histogram</vt:lpstr>
      <vt:lpstr>Shape</vt:lpstr>
      <vt:lpstr>Symmetric Distributions </vt:lpstr>
      <vt:lpstr>Skewed Right Distributions           |     Skewed Left Distributions </vt:lpstr>
      <vt:lpstr>Histogram: Center, Spread, &amp; Outliers </vt:lpstr>
      <vt:lpstr>Let's Summarize! </vt:lpstr>
      <vt:lpstr>Dotpot </vt:lpstr>
      <vt:lpstr>Numerical Measures Introduction-I </vt:lpstr>
      <vt:lpstr>Numerical Measures Introduction-II </vt:lpstr>
      <vt:lpstr>Comparing the Mean and the Median</vt:lpstr>
      <vt:lpstr>Measures of Spread Introduction-I </vt:lpstr>
      <vt:lpstr>Measures of Spread Introduction-II </vt:lpstr>
      <vt:lpstr>Using the IQR to Detect Outliers </vt:lpstr>
      <vt:lpstr>Let's Summarize! </vt:lpstr>
      <vt:lpstr>The Five Number Summary</vt:lpstr>
      <vt:lpstr>The Boxplot</vt:lpstr>
      <vt:lpstr>Learn By Doing </vt:lpstr>
      <vt:lpstr>Side-By-Side (Comparative) Boxplots-I </vt:lpstr>
      <vt:lpstr>Side-By-Side (Comparative) Boxplots-II </vt:lpstr>
      <vt:lpstr>Standard Deviation: Introduction </vt:lpstr>
      <vt:lpstr>EXAMPLE: VIDEO STORE CUSTOMERS (I)</vt:lpstr>
      <vt:lpstr>EXAMPLE: VIDEO STORE CUSTOMERS (II)</vt:lpstr>
      <vt:lpstr>Choosing Numerical Summaries </vt:lpstr>
      <vt:lpstr>The Standard Deviation Rule</vt:lpstr>
      <vt:lpstr>   Applications:  Male Height  Length of Human Pregnancy    </vt:lpstr>
      <vt:lpstr>Let's Summarize! </vt:lpstr>
      <vt:lpstr>Wrap-Up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SAIFULLAH KATPAR</dc:creator>
  <cp:lastModifiedBy>SAIFULLAH KATPAR</cp:lastModifiedBy>
  <cp:revision>278</cp:revision>
  <dcterms:created xsi:type="dcterms:W3CDTF">2017-09-06T01:47:46Z</dcterms:created>
  <dcterms:modified xsi:type="dcterms:W3CDTF">2017-09-09T13:46:27Z</dcterms:modified>
</cp:coreProperties>
</file>