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01" r:id="rId4"/>
    <p:sldId id="302" r:id="rId5"/>
    <p:sldId id="303" r:id="rId6"/>
    <p:sldId id="304" r:id="rId7"/>
    <p:sldId id="305" r:id="rId8"/>
    <p:sldId id="336" r:id="rId9"/>
    <p:sldId id="337" r:id="rId10"/>
    <p:sldId id="335" r:id="rId11"/>
    <p:sldId id="338" r:id="rId12"/>
    <p:sldId id="334" r:id="rId13"/>
    <p:sldId id="332" r:id="rId14"/>
    <p:sldId id="343" r:id="rId15"/>
    <p:sldId id="344" r:id="rId16"/>
    <p:sldId id="345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CC0000"/>
    <a:srgbClr val="00FF99"/>
    <a:srgbClr val="FFFF66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4"/>
    <p:restoredTop sz="69139" autoAdjust="0"/>
  </p:normalViewPr>
  <p:slideViewPr>
    <p:cSldViewPr>
      <p:cViewPr>
        <p:scale>
          <a:sx n="130" d="100"/>
          <a:sy n="130" d="100"/>
        </p:scale>
        <p:origin x="2104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76FA6EF2-1880-4B48-8449-9CC870930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070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ga-IE" noProof="0"/>
              <a:t>Click to edit Master text styles</a:t>
            </a:r>
          </a:p>
          <a:p>
            <a:pPr lvl="1"/>
            <a:r>
              <a:rPr lang="ga-IE" noProof="0"/>
              <a:t>Second level</a:t>
            </a:r>
          </a:p>
          <a:p>
            <a:pPr lvl="2"/>
            <a:r>
              <a:rPr lang="ga-IE" noProof="0"/>
              <a:t>Third level</a:t>
            </a:r>
          </a:p>
          <a:p>
            <a:pPr lvl="3"/>
            <a:r>
              <a:rPr lang="ga-IE" noProof="0"/>
              <a:t>Fourth level</a:t>
            </a:r>
          </a:p>
          <a:p>
            <a:pPr lvl="4"/>
            <a:r>
              <a:rPr lang="ga-I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0CA1BC6-48E1-4AD9-A3D5-0871A1302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0465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istency_(database_systems)" TargetMode="External"/><Relationship Id="rId4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Network_partition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493713" eaLnBrk="1" hangingPunct="1">
              <a:spcBef>
                <a:spcPct val="0"/>
              </a:spcBef>
            </a:pPr>
            <a:r>
              <a:rPr lang="en-US" altLang="en-US" sz="1700" smtClean="0">
                <a:ea typeface="ＭＳ Ｐゴシック" pitchFamily="34" charset="-128"/>
              </a:rPr>
              <a:t>Amazon’s S3 holds more than a trillion objects (up to 5 terabytes in size each), and processes up to 650,000 requests per second at peak times! (Q1, 2012).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1A5A0A-2B90-43E9-9946-5927D97EF800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4199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12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4536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13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830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sz="1700" dirty="0">
                <a:ea typeface="+mn-ea"/>
                <a:cs typeface="+mn-cs"/>
              </a:rPr>
              <a:t>One of the key aspects associated to </a:t>
            </a:r>
            <a:r>
              <a:rPr lang="en-GB" sz="1700" dirty="0" err="1">
                <a:ea typeface="+mn-ea"/>
                <a:cs typeface="+mn-cs"/>
              </a:rPr>
              <a:t>NoSQL</a:t>
            </a:r>
            <a:r>
              <a:rPr lang="en-GB" sz="1700" dirty="0">
                <a:ea typeface="+mn-ea"/>
                <a:cs typeface="+mn-cs"/>
              </a:rPr>
              <a:t> is related to consistency. A common term often associated to these technologies is </a:t>
            </a:r>
            <a:r>
              <a:rPr lang="en-GB" sz="1700" i="1" dirty="0">
                <a:ea typeface="+mn-ea"/>
                <a:cs typeface="+mn-cs"/>
              </a:rPr>
              <a:t>eventual consistency</a:t>
            </a:r>
            <a:r>
              <a:rPr lang="en-GB" sz="1700" dirty="0">
                <a:ea typeface="+mn-ea"/>
                <a:cs typeface="+mn-cs"/>
              </a:rPr>
              <a:t>. Consistency essentially means that a read would always returns the most up-to-date written value. When scaling data stores at a very large scale, expecting to operate on a single global state without creating a bottleneck somewhere is somehow hard to achieve. </a:t>
            </a:r>
            <a:r>
              <a:rPr lang="en-GB" sz="1700" dirty="0" err="1">
                <a:ea typeface="+mn-ea"/>
                <a:cs typeface="+mn-cs"/>
              </a:rPr>
              <a:t>NoSQL</a:t>
            </a:r>
            <a:r>
              <a:rPr lang="en-GB" sz="1700" dirty="0">
                <a:ea typeface="+mn-ea"/>
                <a:cs typeface="+mn-cs"/>
              </a:rPr>
              <a:t> eases this by making certain trade-offs between consistency and availability, c.f. CAP theorem</a:t>
            </a:r>
            <a:r>
              <a:rPr lang="en-GB" sz="1700" dirty="0" smtClean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GB" sz="1700" dirty="0" smtClean="0">
              <a:ea typeface="+mn-ea"/>
              <a:cs typeface="+mn-cs"/>
            </a:endParaRPr>
          </a:p>
          <a:p>
            <a:pPr>
              <a:defRPr/>
            </a:pPr>
            <a:endParaRPr lang="en-GB" sz="1700" dirty="0" smtClean="0">
              <a:ea typeface="+mn-ea"/>
              <a:cs typeface="+mn-cs"/>
            </a:endParaRPr>
          </a:p>
          <a:p>
            <a:pPr>
              <a:defRPr/>
            </a:pPr>
            <a:endParaRPr lang="en-GB" sz="1700" dirty="0" smtClean="0"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 smtClean="0">
                <a:solidFill>
                  <a:srgbClr val="00FF99"/>
                </a:solidFill>
              </a:rPr>
              <a:t>“Big data is like teenage ---: everyone talks about it, nobody really knows how to do it, everyone thinks everyone else is doing it, so everyone claims they are doing it.” (Dan </a:t>
            </a:r>
            <a:r>
              <a:rPr lang="en-IE" sz="1800" dirty="0" err="1" smtClean="0">
                <a:solidFill>
                  <a:srgbClr val="00FF99"/>
                </a:solidFill>
              </a:rPr>
              <a:t>Ariely</a:t>
            </a:r>
            <a:r>
              <a:rPr lang="en-IE" sz="1800" dirty="0" smtClean="0">
                <a:solidFill>
                  <a:srgbClr val="00FF99"/>
                </a:solidFill>
              </a:rPr>
              <a:t>)</a:t>
            </a:r>
          </a:p>
          <a:p>
            <a:pPr>
              <a:defRPr/>
            </a:pPr>
            <a:endParaRPr lang="en-GB" sz="17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BC5E668-1A28-4007-9DBD-3C23AB4358AA}" type="slidenum">
              <a:rPr lang="en-GB" altLang="en-US" smtClean="0"/>
              <a:pPr/>
              <a:t>14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5130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 smtClean="0">
                <a:hlinkClick r:id="rId3" tooltip="Consistency (database systems)"/>
              </a:rPr>
              <a:t>Consistency</a:t>
            </a:r>
            <a:r>
              <a:rPr lang="en-US" sz="1800" dirty="0" smtClean="0"/>
              <a:t> (every read receives the most recent write or an error)</a:t>
            </a:r>
          </a:p>
          <a:p>
            <a:r>
              <a:rPr lang="en-US" sz="1800" i="1" dirty="0" smtClean="0">
                <a:hlinkClick r:id="rId4" tooltip="Availability"/>
              </a:rPr>
              <a:t>Availability</a:t>
            </a:r>
            <a:r>
              <a:rPr lang="en-US" sz="1800" dirty="0" smtClean="0"/>
              <a:t> (every request receives a response, without guarantee that it contains the most recent version of the information)</a:t>
            </a:r>
          </a:p>
          <a:p>
            <a:r>
              <a:rPr lang="en-US" sz="1800" i="1" dirty="0" smtClean="0">
                <a:hlinkClick r:id="rId5" tooltip="Network partitioning"/>
              </a:rPr>
              <a:t>Partition tolerance</a:t>
            </a:r>
            <a:r>
              <a:rPr lang="en-US" sz="1800" dirty="0" smtClean="0"/>
              <a:t> (the system continues to operate despite arbitrary partitioning due to network failures)</a:t>
            </a:r>
          </a:p>
          <a:p>
            <a:pPr>
              <a:defRPr/>
            </a:pPr>
            <a:endParaRPr lang="en-GB" sz="17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BC5E668-1A28-4007-9DBD-3C23AB4358AA}" type="slidenum">
              <a:rPr lang="en-GB" altLang="en-US" smtClean="0"/>
              <a:pPr/>
              <a:t>15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9387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z="17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BC5E668-1A28-4007-9DBD-3C23AB4358AA}" type="slidenum">
              <a:rPr lang="en-GB" altLang="en-US" smtClean="0"/>
              <a:pPr/>
              <a:t>16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689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700" dirty="0">
                <a:ea typeface="+mn-ea"/>
                <a:cs typeface="+mn-cs"/>
              </a:rPr>
              <a:t>One of the key aspects associated to </a:t>
            </a:r>
            <a:r>
              <a:rPr lang="en-GB" sz="1700" dirty="0" err="1">
                <a:ea typeface="+mn-ea"/>
                <a:cs typeface="+mn-cs"/>
              </a:rPr>
              <a:t>NoSQL</a:t>
            </a:r>
            <a:r>
              <a:rPr lang="en-GB" sz="1700" dirty="0">
                <a:ea typeface="+mn-ea"/>
                <a:cs typeface="+mn-cs"/>
              </a:rPr>
              <a:t> is related to consistency. A common term often associated to these technologies is </a:t>
            </a:r>
            <a:r>
              <a:rPr lang="en-GB" sz="1700" i="1" dirty="0">
                <a:ea typeface="+mn-ea"/>
                <a:cs typeface="+mn-cs"/>
              </a:rPr>
              <a:t>eventual consistency</a:t>
            </a:r>
            <a:r>
              <a:rPr lang="en-GB" sz="1700" dirty="0">
                <a:ea typeface="+mn-ea"/>
                <a:cs typeface="+mn-cs"/>
              </a:rPr>
              <a:t>. Consistency essentially means that a read would </a:t>
            </a:r>
            <a:endParaRPr lang="en-GB" sz="17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sz="1700" dirty="0" smtClean="0">
                <a:ea typeface="+mn-ea"/>
                <a:cs typeface="+mn-cs"/>
              </a:rPr>
              <a:t>always </a:t>
            </a:r>
            <a:r>
              <a:rPr lang="en-GB" sz="1700" dirty="0">
                <a:ea typeface="+mn-ea"/>
                <a:cs typeface="+mn-cs"/>
              </a:rPr>
              <a:t>returns the most up-to-date written value. When scaling data stores at a very large scale, expecting to operate on a single global state without creating a bottleneck somewhere is somehow </a:t>
            </a:r>
            <a:endParaRPr lang="en-GB" sz="17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GB" sz="1700" dirty="0" smtClean="0">
                <a:ea typeface="+mn-ea"/>
                <a:cs typeface="+mn-cs"/>
              </a:rPr>
              <a:t>hard </a:t>
            </a:r>
            <a:r>
              <a:rPr lang="en-GB" sz="1700" dirty="0">
                <a:ea typeface="+mn-ea"/>
                <a:cs typeface="+mn-cs"/>
              </a:rPr>
              <a:t>to achieve. </a:t>
            </a:r>
            <a:r>
              <a:rPr lang="en-GB" sz="1700" dirty="0" err="1">
                <a:ea typeface="+mn-ea"/>
                <a:cs typeface="+mn-cs"/>
              </a:rPr>
              <a:t>NoSQL</a:t>
            </a:r>
            <a:r>
              <a:rPr lang="en-GB" sz="1700" dirty="0">
                <a:ea typeface="+mn-ea"/>
                <a:cs typeface="+mn-cs"/>
              </a:rPr>
              <a:t> eases this by making certain trade-offs between consistency and availability, c.f. CAP theorem.</a:t>
            </a:r>
            <a:endParaRPr lang="en-GB" sz="17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BC5E668-1A28-4007-9DBD-3C23AB4358AA}" type="slidenum">
              <a:rPr lang="en-GB" altLang="en-US" smtClean="0"/>
              <a:pPr/>
              <a:t>17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3966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1C1A1EF-7232-4FD0-8EF4-1B70C2CDE384}" type="slidenum">
              <a:rPr lang="en-GB" altLang="en-US" smtClean="0"/>
              <a:pPr/>
              <a:t>18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56330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6873351-CA01-416F-A12B-BAEB4BC821E2}" type="slidenum">
              <a:rPr lang="en-GB" altLang="en-US" smtClean="0"/>
              <a:pPr/>
              <a:t>19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247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E629343-3426-4E4D-B44C-AFB6A3BDC3FD}" type="slidenum">
              <a:rPr lang="en-GB" altLang="en-US" smtClean="0"/>
              <a:pPr/>
              <a:t>20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1346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018E2B3-2D60-457B-AC27-CC846D85C2BF}" type="slidenum">
              <a:rPr lang="en-GB" altLang="en-US" smtClean="0"/>
              <a:pPr/>
              <a:t>21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5884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700" smtClean="0">
                <a:ea typeface="ＭＳ Ｐゴシック" pitchFamily="34" charset="-128"/>
              </a:rPr>
              <a:t>You can securely upload/download your data to Amazon S3 via the SSL encrypted endpoints using the HTTPS protocol.</a:t>
            </a:r>
          </a:p>
          <a:p>
            <a:endParaRPr lang="en-GB" altLang="en-US" sz="1700" smtClean="0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C254C6A-09DD-41FC-A11B-438052BD5AF6}" type="slidenum">
              <a:rPr lang="en-GB" altLang="en-US" smtClean="0"/>
              <a:pPr/>
              <a:t>4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6670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err="1" smtClean="0"/>
              <a:t>MONyog</a:t>
            </a:r>
            <a:r>
              <a:rPr lang="en-US" dirty="0" smtClean="0"/>
              <a:t> is a monitoring and advisory tool for MySQL Community, MySQL Enterprise and </a:t>
            </a:r>
            <a:r>
              <a:rPr lang="en-US" dirty="0" err="1" smtClean="0"/>
              <a:t>MariaDB</a:t>
            </a:r>
            <a:r>
              <a:rPr lang="en-US" dirty="0" smtClean="0"/>
              <a:t>. This software is created by </a:t>
            </a:r>
            <a:r>
              <a:rPr lang="en-US" dirty="0" err="1" smtClean="0"/>
              <a:t>Webyog</a:t>
            </a:r>
            <a:r>
              <a:rPr lang="en-US" dirty="0" smtClean="0"/>
              <a:t> Inc. based out of Bangalore, India and Santa Clara, California.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most</a:t>
            </a:r>
            <a:r>
              <a:rPr lang="en-US" altLang="en-US" baseline="0" dirty="0" smtClean="0">
                <a:ea typeface="ＭＳ Ｐゴシック" pitchFamily="34" charset="-128"/>
              </a:rPr>
              <a:t> secure and scalable MySQL monitoring tool</a:t>
            </a:r>
            <a:r>
              <a:rPr lang="mr-IN" altLang="en-US" baseline="0" dirty="0" smtClean="0">
                <a:ea typeface="ＭＳ Ｐゴシック" pitchFamily="34" charset="-128"/>
              </a:rPr>
              <a:t>…</a:t>
            </a:r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9FAE694-3AB4-419B-9E08-B106B68DDDAA}" type="slidenum">
              <a:rPr lang="en-GB" altLang="en-US" smtClean="0"/>
              <a:pPr/>
              <a:t>23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41894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700" smtClean="0">
                <a:ea typeface="ＭＳ Ｐゴシック" pitchFamily="34" charset="-128"/>
              </a:rPr>
              <a:t>Service endpoint + bucket + key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111C3D4-96DD-4004-8927-A7B4E206C92D}" type="slidenum">
              <a:rPr lang="en-GB" altLang="en-US" smtClean="0"/>
              <a:pPr/>
              <a:t>5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5594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DA6A83C-172B-4440-AB43-FD3B8F1CC679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2708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150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3942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0658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3963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00B4C47F-88AF-40D2-9C11-EE6619B2AA0D}" type="slidenum">
              <a:rPr lang="en-GB" altLang="en-US" smtClean="0"/>
              <a:pPr/>
              <a:t>11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1297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9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latin typeface="Arial" pitchFamily="-111" charset="0"/>
                <a:ea typeface="+mn-ea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58966-B884-4A29-B6AD-F206A7F573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01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59CA5-6CAF-411F-9FC8-1F8F460E42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B3689-0459-40E8-8CAC-06FEBF01C1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23B43-8A1E-48CF-AA6D-4793BBB3C4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85BAF-94D7-49D7-8200-9CEB4B85C3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13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9CC55-63B3-4991-8A0F-ECB6CD060F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9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421D-9866-45B8-9A99-41A5D78AC0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BAFDB-CBC8-4002-A46E-33A2D4FB6C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FEB3-6669-4F45-99E2-A07CC03F26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7C0B-A78F-4916-A407-9FA5BACF9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E9270-6266-4349-8F05-5264FE4CF2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-111" charset="0"/>
                <a:ea typeface="+mn-ea"/>
              </a:endParaRPr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D424B4A2-1463-439C-8516-E844F62181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rgbClr val="00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danariel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ocs.aws.amazon.com/AmazonSimpleDB/latest/DeveloperGuide/Welc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mazonRDS/latest/APIReference/Welcom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amazonwebservices.com/AmazonS3/latest/API/Welcome.html?r=322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Cloud Platform: </a:t>
            </a:r>
            <a:br>
              <a:rPr lang="en-US" dirty="0" smtClean="0"/>
            </a:br>
            <a:r>
              <a:rPr lang="en-US" dirty="0" smtClean="0"/>
              <a:t>AWS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S3, </a:t>
            </a:r>
            <a:r>
              <a:rPr lang="en-US" dirty="0" err="1" smtClean="0"/>
              <a:t>SimpleDB</a:t>
            </a:r>
            <a:r>
              <a:rPr lang="en-US" dirty="0" smtClean="0"/>
              <a:t>, RDB</a:t>
            </a:r>
            <a:endParaRPr lang="en-GB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GB" dirty="0" err="1">
                <a:ea typeface="ＭＳ Ｐゴシック" charset="0"/>
                <a:cs typeface="ＭＳ Ｐゴシック" charset="0"/>
              </a:rPr>
              <a:t>Prof.</a:t>
            </a:r>
            <a:r>
              <a:rPr lang="en-GB" dirty="0">
                <a:ea typeface="ＭＳ Ｐゴシック" charset="0"/>
                <a:cs typeface="ＭＳ Ｐゴシック" charset="0"/>
              </a:rPr>
              <a:t> Tahar Kechadi</a:t>
            </a:r>
          </a:p>
          <a:p>
            <a:pPr eaLnBrk="1" hangingPunct="1">
              <a:buFont typeface="Wingdings" charset="0"/>
              <a:buNone/>
              <a:defRPr/>
            </a:pPr>
            <a:endParaRPr lang="en-GB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GB" sz="2800" dirty="0">
                <a:ea typeface="ＭＳ Ｐゴシック" charset="0"/>
                <a:cs typeface="ＭＳ Ｐゴシック" charset="0"/>
              </a:rPr>
              <a:t>School of Computer </a:t>
            </a:r>
            <a:r>
              <a:rPr lang="en-GB" sz="2800" dirty="0" smtClean="0">
                <a:ea typeface="ＭＳ Ｐゴシック" charset="0"/>
                <a:cs typeface="ＭＳ Ｐゴシック" charset="0"/>
              </a:rPr>
              <a:t>Science</a:t>
            </a: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Browser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75656" y="1412776"/>
            <a:ext cx="6264696" cy="5040560"/>
            <a:chOff x="5636002" y="3277738"/>
            <a:chExt cx="3205770" cy="2869728"/>
          </a:xfrm>
        </p:grpSpPr>
        <p:sp>
          <p:nvSpPr>
            <p:cNvPr id="23" name="TextBox 22"/>
            <p:cNvSpPr txBox="1"/>
            <p:nvPr/>
          </p:nvSpPr>
          <p:spPr>
            <a:xfrm>
              <a:off x="5636002" y="5916084"/>
              <a:ext cx="773418" cy="231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latin typeface="Arial" pitchFamily="34" charset="0"/>
                </a:rPr>
                <a:t>S3 Browser</a:t>
              </a:r>
            </a:p>
          </p:txBody>
        </p:sp>
        <p:pic>
          <p:nvPicPr>
            <p:cNvPr id="17417" name="Picture 1" descr="s3browser2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384" y="3277738"/>
              <a:ext cx="3194388" cy="269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18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Browser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8039213" cy="45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S3 - Firefox Organiser</a:t>
            </a:r>
            <a:endParaRPr lang="en-GB" dirty="0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187624" y="1484784"/>
            <a:ext cx="7632848" cy="4824536"/>
            <a:chOff x="2426682" y="2915709"/>
            <a:chExt cx="4601872" cy="3189548"/>
          </a:xfrm>
        </p:grpSpPr>
        <p:pic>
          <p:nvPicPr>
            <p:cNvPr id="17420" name="Picture 15" descr="s3firefoxorganis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682" y="2915709"/>
              <a:ext cx="4014232" cy="292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426682" y="5841167"/>
              <a:ext cx="4601872" cy="264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FFFFFF"/>
                  </a:solidFill>
                  <a:latin typeface="Arial" pitchFamily="34" charset="0"/>
                </a:rPr>
                <a:t>S3 Firefox Organiser (</a:t>
              </a:r>
              <a:r>
                <a:rPr lang="en-GB" sz="1100" dirty="0">
                  <a:solidFill>
                    <a:srgbClr val="FFFFFF"/>
                  </a:solidFill>
                  <a:latin typeface="Arial" pitchFamily="34" charset="0"/>
                </a:rPr>
                <a:t>https://</a:t>
              </a:r>
              <a:r>
                <a:rPr lang="en-GB" sz="1100" dirty="0" err="1">
                  <a:solidFill>
                    <a:srgbClr val="FFFFFF"/>
                  </a:solidFill>
                  <a:latin typeface="Arial" pitchFamily="34" charset="0"/>
                </a:rPr>
                <a:t>addons.mozilla.org</a:t>
              </a:r>
              <a:r>
                <a:rPr lang="en-GB" sz="1100" dirty="0">
                  <a:solidFill>
                    <a:srgbClr val="FFFFFF"/>
                  </a:solidFill>
                  <a:latin typeface="Arial" pitchFamily="34" charset="0"/>
                </a:rPr>
                <a:t>/en-US/</a:t>
              </a:r>
              <a:r>
                <a:rPr lang="en-GB" sz="1100" dirty="0" err="1">
                  <a:solidFill>
                    <a:srgbClr val="FFFFFF"/>
                  </a:solidFill>
                  <a:latin typeface="Arial" pitchFamily="34" charset="0"/>
                </a:rPr>
                <a:t>firefox</a:t>
              </a:r>
              <a:r>
                <a:rPr lang="en-GB" sz="1100" dirty="0">
                  <a:solidFill>
                    <a:srgbClr val="FFFFFF"/>
                  </a:solidFill>
                  <a:latin typeface="Arial" pitchFamily="34" charset="0"/>
                </a:rPr>
                <a:t>/</a:t>
              </a:r>
              <a:r>
                <a:rPr lang="en-GB" sz="1100" dirty="0" err="1">
                  <a:solidFill>
                    <a:srgbClr val="FFFFFF"/>
                  </a:solidFill>
                  <a:latin typeface="Arial" pitchFamily="34" charset="0"/>
                </a:rPr>
                <a:t>addon</a:t>
              </a:r>
              <a:r>
                <a:rPr lang="en-GB" sz="1100" dirty="0">
                  <a:solidFill>
                    <a:srgbClr val="FFFFFF"/>
                  </a:solidFill>
                  <a:latin typeface="Arial" pitchFamily="34" charset="0"/>
                </a:rPr>
                <a:t>/amazon-s3-organizers3fox/</a:t>
              </a:r>
              <a:r>
                <a:rPr lang="en-GB" dirty="0">
                  <a:solidFill>
                    <a:srgbClr val="FFFFFF"/>
                  </a:solidFill>
                  <a:latin typeface="Arial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1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6" y="44624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S3 - </a:t>
            </a:r>
            <a:r>
              <a:rPr lang="en-GB" dirty="0" err="1" smtClean="0"/>
              <a:t>CloudBerry</a:t>
            </a:r>
            <a:endParaRPr lang="en-GB" dirty="0"/>
          </a:p>
        </p:txBody>
      </p:sp>
      <p:grpSp>
        <p:nvGrpSpPr>
          <p:cNvPr id="17412" name="Group 13"/>
          <p:cNvGrpSpPr>
            <a:grpSpLocks/>
          </p:cNvGrpSpPr>
          <p:nvPr/>
        </p:nvGrpSpPr>
        <p:grpSpPr bwMode="auto">
          <a:xfrm>
            <a:off x="899592" y="980728"/>
            <a:ext cx="7128791" cy="5630435"/>
            <a:chOff x="459252" y="1919935"/>
            <a:chExt cx="4288165" cy="3316693"/>
          </a:xfrm>
        </p:grpSpPr>
        <p:pic>
          <p:nvPicPr>
            <p:cNvPr id="17422" name="Picture 11" descr="s3explor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52" y="1919935"/>
              <a:ext cx="4288165" cy="308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89196" y="5002203"/>
              <a:ext cx="1670257" cy="2344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dirty="0">
                  <a:solidFill>
                    <a:srgbClr val="FFFFFF"/>
                  </a:solidFill>
                  <a:latin typeface="Arial" pitchFamily="34" charset="0"/>
                </a:rPr>
                <a:t>S3 </a:t>
              </a:r>
              <a:r>
                <a:rPr lang="en-GB" dirty="0" err="1">
                  <a:solidFill>
                    <a:srgbClr val="FFFFFF"/>
                  </a:solidFill>
                  <a:latin typeface="Arial" pitchFamily="34" charset="0"/>
                </a:rPr>
                <a:t>CloudBerry</a:t>
              </a:r>
              <a:r>
                <a:rPr lang="en-GB" dirty="0">
                  <a:solidFill>
                    <a:srgbClr val="FFFFFF"/>
                  </a:solidFill>
                  <a:latin typeface="Arial" pitchFamily="34" charset="0"/>
                </a:rPr>
                <a:t> Explorer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7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0808"/>
            <a:ext cx="8351837" cy="475252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Relational Database</a:t>
            </a:r>
          </a:p>
          <a:p>
            <a:pPr lvl="1">
              <a:defRPr/>
            </a:pPr>
            <a:r>
              <a:rPr lang="en-GB" dirty="0" smtClean="0"/>
              <a:t>Tables, Key</a:t>
            </a:r>
          </a:p>
          <a:p>
            <a:pPr lvl="1">
              <a:defRPr/>
            </a:pPr>
            <a:r>
              <a:rPr lang="en-GB" dirty="0" smtClean="0"/>
              <a:t>Integrity Rules (distinct, not be repeating, primary key, etc.)</a:t>
            </a:r>
          </a:p>
          <a:p>
            <a:pPr lvl="1">
              <a:defRPr/>
            </a:pPr>
            <a:r>
              <a:rPr lang="en-GB" dirty="0" smtClean="0"/>
              <a:t>Database Normalisation</a:t>
            </a:r>
          </a:p>
          <a:p>
            <a:pPr lvl="1">
              <a:defRPr/>
            </a:pPr>
            <a:r>
              <a:rPr lang="en-GB" dirty="0"/>
              <a:t>Consistency</a:t>
            </a:r>
          </a:p>
          <a:p>
            <a:pPr lvl="1">
              <a:defRPr/>
            </a:pPr>
            <a:r>
              <a:rPr lang="en-GB" dirty="0" smtClean="0"/>
              <a:t>SQL</a:t>
            </a:r>
          </a:p>
          <a:p>
            <a:pPr lvl="1">
              <a:defRPr/>
            </a:pPr>
            <a:r>
              <a:rPr lang="en-GB" dirty="0" smtClean="0"/>
              <a:t>RDBMS</a:t>
            </a:r>
            <a:endParaRPr lang="en-GB" dirty="0"/>
          </a:p>
          <a:p>
            <a:pPr>
              <a:defRPr/>
            </a:pPr>
            <a:r>
              <a:rPr lang="en-GB" dirty="0" smtClean="0"/>
              <a:t>Big Data</a:t>
            </a:r>
          </a:p>
          <a:p>
            <a:pPr>
              <a:defRPr/>
            </a:pPr>
            <a:endParaRPr lang="en-GB" sz="1000" dirty="0" smtClean="0"/>
          </a:p>
          <a:p>
            <a:pPr lvl="1">
              <a:defRPr/>
            </a:pPr>
            <a:r>
              <a:rPr lang="en-GB" dirty="0" smtClean="0"/>
              <a:t>Volume 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Velocity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Variety</a:t>
            </a:r>
          </a:p>
          <a:p>
            <a:pPr lvl="1">
              <a:defRPr/>
            </a:pPr>
            <a:r>
              <a:rPr lang="en-GB" dirty="0" smtClean="0"/>
              <a:t>Veracity  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Viscosity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4000" dirty="0" smtClean="0"/>
              <a:t>Relational databases vs. </a:t>
            </a:r>
            <a:br>
              <a:rPr lang="en-GB" sz="4000" dirty="0" smtClean="0"/>
            </a:br>
            <a:r>
              <a:rPr lang="en-GB" sz="4000" dirty="0" smtClean="0"/>
              <a:t>Non-relational databases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167336" y="5289113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FF99"/>
                </a:solidFill>
              </a:rPr>
              <a:t>“Big data is like teenage </a:t>
            </a:r>
            <a:r>
              <a:rPr lang="en-IE" dirty="0" smtClean="0">
                <a:solidFill>
                  <a:srgbClr val="00FF99"/>
                </a:solidFill>
              </a:rPr>
              <a:t>---: </a:t>
            </a:r>
            <a:r>
              <a:rPr lang="en-IE" dirty="0">
                <a:solidFill>
                  <a:srgbClr val="00FF99"/>
                </a:solidFill>
              </a:rPr>
              <a:t>everyone talks about it, nobody really knows how to do it, everyone thinks everyone else is doing it, so everyone claims they are doing it.”</a:t>
            </a:r>
          </a:p>
          <a:p>
            <a:pPr algn="r"/>
            <a:r>
              <a:rPr lang="en-IE" dirty="0">
                <a:hlinkClick r:id="rId3" tooltip="Dan Ariely"/>
              </a:rPr>
              <a:t>–Dan </a:t>
            </a:r>
            <a:r>
              <a:rPr lang="en-IE" dirty="0" smtClean="0">
                <a:hlinkClick r:id="rId3" tooltip="Dan Ariely"/>
              </a:rPr>
              <a:t>Ariely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36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0808"/>
            <a:ext cx="8351837" cy="46805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Issues with Relational Database</a:t>
            </a:r>
          </a:p>
          <a:p>
            <a:pPr lvl="1">
              <a:defRPr/>
            </a:pPr>
            <a:r>
              <a:rPr lang="en-GB" dirty="0" smtClean="0"/>
              <a:t>Lots of data</a:t>
            </a:r>
          </a:p>
          <a:p>
            <a:pPr lvl="1">
              <a:defRPr/>
            </a:pPr>
            <a:r>
              <a:rPr lang="en-GB" dirty="0" smtClean="0"/>
              <a:t>Distribution</a:t>
            </a:r>
          </a:p>
          <a:p>
            <a:pPr lvl="1">
              <a:defRPr/>
            </a:pPr>
            <a:r>
              <a:rPr lang="en-GB" dirty="0" smtClean="0"/>
              <a:t>Not scalable</a:t>
            </a:r>
          </a:p>
          <a:p>
            <a:pPr lvl="1">
              <a:defRPr/>
            </a:pPr>
            <a:r>
              <a:rPr lang="en-GB" dirty="0" smtClean="0"/>
              <a:t>…</a:t>
            </a:r>
            <a:endParaRPr lang="en-GB" dirty="0"/>
          </a:p>
          <a:p>
            <a:pPr>
              <a:defRPr/>
            </a:pPr>
            <a:r>
              <a:rPr lang="en-GB" dirty="0" smtClean="0"/>
              <a:t>CAP theorem (Eric Brewer, 2000)</a:t>
            </a:r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C</a:t>
            </a:r>
            <a:r>
              <a:rPr lang="en-GB" dirty="0" smtClean="0"/>
              <a:t>onsistency</a:t>
            </a:r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A</a:t>
            </a:r>
            <a:r>
              <a:rPr lang="en-GB" dirty="0" smtClean="0"/>
              <a:t>vailability</a:t>
            </a:r>
          </a:p>
          <a:p>
            <a:pPr lvl="1">
              <a:defRPr/>
            </a:pPr>
            <a:r>
              <a:rPr lang="en-GB" dirty="0" smtClean="0">
                <a:solidFill>
                  <a:srgbClr val="00B050"/>
                </a:solidFill>
              </a:rPr>
              <a:t>P</a:t>
            </a:r>
            <a:r>
              <a:rPr lang="en-GB" dirty="0" smtClean="0"/>
              <a:t>artition-tolerance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4000" dirty="0" smtClean="0"/>
              <a:t>Relational databases vs. </a:t>
            </a:r>
            <a:br>
              <a:rPr lang="en-GB" sz="4000" dirty="0" smtClean="0"/>
            </a:br>
            <a:r>
              <a:rPr lang="en-GB" sz="4000" dirty="0" smtClean="0"/>
              <a:t>Non-relational databases (2)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639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0808"/>
            <a:ext cx="8351837" cy="496855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New kinds of DBMS: non-relational</a:t>
            </a:r>
          </a:p>
          <a:p>
            <a:pPr lvl="1">
              <a:defRPr/>
            </a:pPr>
            <a:r>
              <a:rPr lang="en-GB" dirty="0" err="1" smtClean="0"/>
              <a:t>BigTable</a:t>
            </a:r>
            <a:endParaRPr lang="en-GB" dirty="0" smtClean="0"/>
          </a:p>
          <a:p>
            <a:pPr lvl="1">
              <a:defRPr/>
            </a:pPr>
            <a:r>
              <a:rPr lang="en-GB" dirty="0" err="1" smtClean="0"/>
              <a:t>Hbase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Dynamo</a:t>
            </a:r>
          </a:p>
          <a:p>
            <a:pPr lvl="1">
              <a:defRPr/>
            </a:pPr>
            <a:r>
              <a:rPr lang="en-GB" dirty="0" err="1" smtClean="0"/>
              <a:t>MongoDB</a:t>
            </a:r>
            <a:endParaRPr lang="en-GB" dirty="0"/>
          </a:p>
          <a:p>
            <a:pPr>
              <a:defRPr/>
            </a:pPr>
            <a:r>
              <a:rPr lang="en-GB" dirty="0" smtClean="0"/>
              <a:t>Advantages</a:t>
            </a:r>
          </a:p>
          <a:p>
            <a:pPr lvl="1">
              <a:defRPr/>
            </a:pPr>
            <a:r>
              <a:rPr lang="en-GB" dirty="0" smtClean="0"/>
              <a:t>Scalable</a:t>
            </a:r>
          </a:p>
          <a:p>
            <a:pPr lvl="1">
              <a:defRPr/>
            </a:pPr>
            <a:r>
              <a:rPr lang="en-GB" dirty="0" smtClean="0"/>
              <a:t>Fast</a:t>
            </a:r>
          </a:p>
          <a:p>
            <a:pPr lvl="1">
              <a:defRPr/>
            </a:pPr>
            <a:r>
              <a:rPr lang="en-GB" dirty="0" smtClean="0"/>
              <a:t>Highly available, </a:t>
            </a:r>
            <a:r>
              <a:rPr lang="en-GB" dirty="0" err="1" smtClean="0"/>
              <a:t>dencentralised</a:t>
            </a:r>
            <a:r>
              <a:rPr lang="en-GB" dirty="0" smtClean="0"/>
              <a:t>, fault-tolerant</a:t>
            </a:r>
          </a:p>
          <a:p>
            <a:pPr lvl="1">
              <a:defRPr/>
            </a:pPr>
            <a:r>
              <a:rPr lang="en-GB" dirty="0" smtClean="0"/>
              <a:t>Parallel processing</a:t>
            </a:r>
          </a:p>
          <a:p>
            <a:pPr lvl="1">
              <a:defRPr/>
            </a:pP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Relational databases vs. </a:t>
            </a:r>
            <a:br>
              <a:rPr lang="en-GB" dirty="0" smtClean="0"/>
            </a:br>
            <a:r>
              <a:rPr lang="en-GB" dirty="0" smtClean="0"/>
              <a:t>Non-relational databases (3)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3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088" y="1484784"/>
            <a:ext cx="8351837" cy="51125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Amazon </a:t>
            </a:r>
            <a:r>
              <a:rPr lang="en-GB" dirty="0" err="1" smtClean="0"/>
              <a:t>SimpleDB</a:t>
            </a:r>
            <a:r>
              <a:rPr lang="en-GB" dirty="0" smtClean="0"/>
              <a:t> </a:t>
            </a:r>
          </a:p>
          <a:p>
            <a:pPr lvl="1">
              <a:defRPr/>
            </a:pPr>
            <a:r>
              <a:rPr lang="en-GB" dirty="0" smtClean="0"/>
              <a:t>Is a </a:t>
            </a:r>
            <a:r>
              <a:rPr lang="en-GB" dirty="0"/>
              <a:t>non-relational data </a:t>
            </a:r>
            <a:r>
              <a:rPr lang="en-GB" dirty="0" smtClean="0"/>
              <a:t>store</a:t>
            </a:r>
          </a:p>
          <a:p>
            <a:pPr lvl="1">
              <a:defRPr/>
            </a:pPr>
            <a:r>
              <a:rPr lang="en-GB" dirty="0" smtClean="0"/>
              <a:t>It provides </a:t>
            </a:r>
            <a:r>
              <a:rPr lang="en-GB" dirty="0"/>
              <a:t>the core database functions of data indexing and </a:t>
            </a:r>
            <a:r>
              <a:rPr lang="en-GB" dirty="0" smtClean="0"/>
              <a:t>querying non-relational DB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dirty="0" err="1" smtClean="0"/>
              <a:t>SimpleDB</a:t>
            </a:r>
            <a:r>
              <a:rPr lang="en-GB" dirty="0" smtClean="0"/>
              <a:t> Features</a:t>
            </a:r>
          </a:p>
          <a:p>
            <a:pPr lvl="1">
              <a:defRPr/>
            </a:pPr>
            <a:r>
              <a:rPr lang="en-GB" dirty="0" smtClean="0"/>
              <a:t>No </a:t>
            </a:r>
            <a:r>
              <a:rPr lang="en-GB" dirty="0"/>
              <a:t>need to pre-define schema </a:t>
            </a:r>
          </a:p>
          <a:p>
            <a:pPr lvl="1">
              <a:defRPr/>
            </a:pPr>
            <a:r>
              <a:rPr lang="en-GB" dirty="0" smtClean="0"/>
              <a:t>Store </a:t>
            </a:r>
            <a:r>
              <a:rPr lang="en-GB" dirty="0"/>
              <a:t>and retrieve structured data</a:t>
            </a:r>
          </a:p>
          <a:p>
            <a:pPr lvl="1">
              <a:defRPr/>
            </a:pPr>
            <a:r>
              <a:rPr lang="en-GB" dirty="0" smtClean="0"/>
              <a:t>Optional </a:t>
            </a:r>
            <a:r>
              <a:rPr lang="en-GB" dirty="0"/>
              <a:t>consistent reads</a:t>
            </a:r>
          </a:p>
          <a:p>
            <a:pPr lvl="1">
              <a:defRPr/>
            </a:pPr>
            <a:r>
              <a:rPr lang="en-GB" dirty="0"/>
              <a:t>No </a:t>
            </a:r>
            <a:r>
              <a:rPr lang="en-GB" dirty="0" smtClean="0"/>
              <a:t>transactions, conditional put/delete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 err="1" smtClean="0"/>
              <a:t>SimpleDB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863" y="1484784"/>
            <a:ext cx="8318500" cy="48318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Domains</a:t>
            </a:r>
          </a:p>
          <a:p>
            <a:pPr lvl="1">
              <a:defRPr/>
            </a:pPr>
            <a:r>
              <a:rPr lang="en-GB" dirty="0"/>
              <a:t>Containers to store and query structured </a:t>
            </a:r>
            <a:r>
              <a:rPr lang="en-GB" dirty="0" smtClean="0"/>
              <a:t>data (similar to spreadsheet)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No </a:t>
            </a:r>
            <a:r>
              <a:rPr lang="en-GB" dirty="0"/>
              <a:t>cross domain querying</a:t>
            </a:r>
          </a:p>
          <a:p>
            <a:pPr>
              <a:defRPr/>
            </a:pPr>
            <a:r>
              <a:rPr lang="en-GB" dirty="0"/>
              <a:t>Items</a:t>
            </a:r>
          </a:p>
          <a:p>
            <a:pPr lvl="1">
              <a:defRPr/>
            </a:pPr>
            <a:r>
              <a:rPr lang="en-GB" dirty="0"/>
              <a:t>Individual objects within </a:t>
            </a:r>
            <a:r>
              <a:rPr lang="en-GB" dirty="0" smtClean="0"/>
              <a:t>domains (similar </a:t>
            </a:r>
            <a:r>
              <a:rPr lang="en-GB" dirty="0"/>
              <a:t>to a row in </a:t>
            </a:r>
            <a:r>
              <a:rPr lang="en-GB" dirty="0" smtClean="0"/>
              <a:t>worksheet)</a:t>
            </a:r>
            <a:endParaRPr lang="en-GB" dirty="0"/>
          </a:p>
          <a:p>
            <a:pPr>
              <a:defRPr/>
            </a:pPr>
            <a:r>
              <a:rPr lang="en-GB" dirty="0" smtClean="0"/>
              <a:t>Attributes</a:t>
            </a:r>
          </a:p>
          <a:p>
            <a:pPr lvl="1">
              <a:defRPr/>
            </a:pPr>
            <a:r>
              <a:rPr lang="en-GB" dirty="0" smtClean="0"/>
              <a:t>Categories </a:t>
            </a:r>
            <a:r>
              <a:rPr lang="en-GB" dirty="0"/>
              <a:t>of data that can be assigned to </a:t>
            </a:r>
            <a:r>
              <a:rPr lang="en-GB" dirty="0" smtClean="0"/>
              <a:t>items</a:t>
            </a:r>
            <a:endParaRPr lang="en-GB" dirty="0"/>
          </a:p>
          <a:p>
            <a:pPr>
              <a:defRPr/>
            </a:pPr>
            <a:r>
              <a:rPr lang="en-GB" dirty="0" smtClean="0"/>
              <a:t>Values </a:t>
            </a:r>
          </a:p>
          <a:p>
            <a:pPr lvl="1">
              <a:defRPr/>
            </a:pPr>
            <a:r>
              <a:rPr lang="en-GB" dirty="0" smtClean="0"/>
              <a:t>Instances </a:t>
            </a:r>
            <a:r>
              <a:rPr lang="en-GB" dirty="0"/>
              <a:t>of attributes for items. An attribute can have multiple values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 err="1" smtClean="0"/>
              <a:t>SimpleDB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SimpleDB</a:t>
            </a:r>
            <a:r>
              <a:rPr lang="en-GB" dirty="0" smtClean="0"/>
              <a:t> Operations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200" y="1988840"/>
            <a:ext cx="8496300" cy="4261148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en-GB" sz="400" dirty="0" smtClean="0"/>
          </a:p>
          <a:p>
            <a:pPr>
              <a:defRPr/>
            </a:pPr>
            <a:r>
              <a:rPr lang="en-GB" dirty="0" smtClean="0"/>
              <a:t>Operations include:</a:t>
            </a:r>
            <a:endParaRPr lang="en-GB" sz="1800" dirty="0" smtClean="0"/>
          </a:p>
          <a:p>
            <a:pPr lvl="1">
              <a:defRPr/>
            </a:pPr>
            <a:r>
              <a:rPr lang="en-GB" dirty="0" err="1" smtClean="0"/>
              <a:t>CreateDomain</a:t>
            </a:r>
            <a:r>
              <a:rPr lang="en-GB" dirty="0" smtClean="0"/>
              <a:t>, </a:t>
            </a:r>
            <a:r>
              <a:rPr lang="en-GB" dirty="0" err="1" smtClean="0"/>
              <a:t>DeleteDomain</a:t>
            </a:r>
            <a:r>
              <a:rPr lang="en-GB" dirty="0" smtClean="0"/>
              <a:t>, </a:t>
            </a:r>
            <a:r>
              <a:rPr lang="en-GB" dirty="0" err="1" smtClean="0"/>
              <a:t>ListDomains</a:t>
            </a:r>
            <a:endParaRPr lang="en-GB" dirty="0" smtClean="0"/>
          </a:p>
          <a:p>
            <a:pPr lvl="1">
              <a:defRPr/>
            </a:pPr>
            <a:r>
              <a:rPr lang="en-GB" dirty="0" err="1" smtClean="0"/>
              <a:t>PutAttributes</a:t>
            </a:r>
            <a:endParaRPr lang="en-GB" dirty="0"/>
          </a:p>
          <a:p>
            <a:pPr lvl="1">
              <a:defRPr/>
            </a:pPr>
            <a:r>
              <a:rPr lang="en-GB" dirty="0" err="1" smtClean="0"/>
              <a:t>BatchPutAttributes</a:t>
            </a:r>
            <a:endParaRPr lang="en-GB" dirty="0"/>
          </a:p>
          <a:p>
            <a:pPr lvl="1">
              <a:defRPr/>
            </a:pPr>
            <a:r>
              <a:rPr lang="en-GB" dirty="0" err="1" smtClean="0"/>
              <a:t>DeleteAttributes</a:t>
            </a:r>
            <a:endParaRPr lang="en-GB" dirty="0"/>
          </a:p>
          <a:p>
            <a:pPr lvl="1">
              <a:defRPr/>
            </a:pPr>
            <a:r>
              <a:rPr lang="en-GB" dirty="0" err="1" smtClean="0"/>
              <a:t>GetAttributes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Select, etc.</a:t>
            </a:r>
          </a:p>
          <a:p>
            <a:pPr lvl="4">
              <a:buFont typeface="Wingdings" charset="2"/>
              <a:buChar char="Ø"/>
              <a:defRPr/>
            </a:pPr>
            <a:r>
              <a:rPr lang="en-GB" dirty="0">
                <a:hlinkClick r:id="rId3"/>
              </a:rPr>
              <a:t>http://docs.aws.amazon.com/AmazonSimpleDB/latest/DeveloperGuide/</a:t>
            </a:r>
            <a:r>
              <a:rPr lang="en-GB" dirty="0" smtClean="0">
                <a:hlinkClick r:id="rId3"/>
              </a:rPr>
              <a:t>Welcome.html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19736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Understand Large Scale Data Storage with S3</a:t>
            </a:r>
            <a:endParaRPr lang="en-US" altLang="en-US" sz="2000" dirty="0" smtClean="0">
              <a:solidFill>
                <a:schemeClr val="accent3">
                  <a:lumMod val="20000"/>
                  <a:lumOff val="80000"/>
                </a:schemeClr>
              </a:solidFill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What are the main S3 concepts </a:t>
            </a:r>
          </a:p>
          <a:p>
            <a:pPr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Other AWS offerings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sbdexplor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792288"/>
            <a:ext cx="1917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 err="1" smtClean="0"/>
              <a:t>SimpleDB</a:t>
            </a:r>
            <a:endParaRPr lang="en-GB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370263" y="2016125"/>
            <a:ext cx="5565775" cy="2452688"/>
            <a:chOff x="3370210" y="2016750"/>
            <a:chExt cx="5566329" cy="2452759"/>
          </a:xfrm>
        </p:grpSpPr>
        <p:pic>
          <p:nvPicPr>
            <p:cNvPr id="27658" name="Picture 11" descr="biz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210" y="2016750"/>
              <a:ext cx="5034989" cy="245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302969" y="2323147"/>
              <a:ext cx="633570" cy="3693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GB" dirty="0" err="1">
                  <a:latin typeface="Arial" pitchFamily="34" charset="0"/>
                </a:rPr>
                <a:t>Bizo</a:t>
              </a:r>
              <a:endParaRPr lang="en-GB" dirty="0">
                <a:latin typeface="Arial" pitchFamily="34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6525" y="3243263"/>
            <a:ext cx="4165600" cy="3071812"/>
            <a:chOff x="220857" y="2982986"/>
            <a:chExt cx="3971492" cy="2962882"/>
          </a:xfrm>
        </p:grpSpPr>
        <p:pic>
          <p:nvPicPr>
            <p:cNvPr id="27660" name="Picture 8" descr="bolso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9" y="2982986"/>
              <a:ext cx="3884220" cy="266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0857" y="5576848"/>
              <a:ext cx="728006" cy="3690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GB" dirty="0" err="1">
                  <a:latin typeface="Arial" pitchFamily="34" charset="0"/>
                </a:rPr>
                <a:t>Bolso</a:t>
              </a:r>
              <a:endParaRPr lang="en-GB" dirty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613427" y="3984625"/>
            <a:ext cx="5920973" cy="2674382"/>
            <a:chOff x="1228114" y="3491495"/>
            <a:chExt cx="6768733" cy="3329250"/>
          </a:xfrm>
        </p:grpSpPr>
        <p:pic>
          <p:nvPicPr>
            <p:cNvPr id="27656" name="Picture 6" descr="VSIntegrat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935" y="3491495"/>
              <a:ext cx="5152912" cy="327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28114" y="6360976"/>
              <a:ext cx="1603821" cy="459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 </a:t>
              </a:r>
              <a:r>
                <a:rPr lang="en-GB" dirty="0" err="1">
                  <a:latin typeface="Arial" pitchFamily="34" charset="0"/>
                </a:rPr>
                <a:t>MindScape</a:t>
              </a:r>
              <a:endParaRPr lang="en-GB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2168525"/>
            <a:ext cx="8351838" cy="42767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Amazon RDS </a:t>
            </a:r>
            <a:r>
              <a:rPr lang="en-GB" dirty="0" smtClean="0"/>
              <a:t>(Relational DB)</a:t>
            </a:r>
          </a:p>
          <a:p>
            <a:pPr lvl="1">
              <a:defRPr/>
            </a:pPr>
            <a:r>
              <a:rPr lang="en-GB" dirty="0" smtClean="0"/>
              <a:t>It </a:t>
            </a:r>
            <a:r>
              <a:rPr lang="en-GB" dirty="0"/>
              <a:t>provides </a:t>
            </a:r>
            <a:r>
              <a:rPr lang="en-GB" dirty="0" smtClean="0"/>
              <a:t>resizable </a:t>
            </a:r>
            <a:r>
              <a:rPr lang="en-GB" dirty="0"/>
              <a:t>database capacity while managing time-consuming database </a:t>
            </a:r>
            <a:r>
              <a:rPr lang="en-GB" dirty="0" smtClean="0"/>
              <a:t>admin tasks</a:t>
            </a:r>
          </a:p>
          <a:p>
            <a:pPr>
              <a:defRPr/>
            </a:pPr>
            <a:r>
              <a:rPr lang="en-GB" dirty="0" smtClean="0"/>
              <a:t>RDB Features</a:t>
            </a:r>
            <a:endParaRPr lang="en-GB" sz="1000" dirty="0" smtClean="0"/>
          </a:p>
          <a:p>
            <a:pPr lvl="1">
              <a:defRPr/>
            </a:pPr>
            <a:r>
              <a:rPr lang="en-GB" dirty="0" smtClean="0"/>
              <a:t>Full </a:t>
            </a:r>
            <a:r>
              <a:rPr lang="en-GB" dirty="0"/>
              <a:t>capabilities of </a:t>
            </a:r>
            <a:r>
              <a:rPr lang="en-GB" dirty="0" smtClean="0"/>
              <a:t>MySQL/Oracle/SQL Servers</a:t>
            </a:r>
          </a:p>
          <a:p>
            <a:pPr lvl="1">
              <a:defRPr/>
            </a:pPr>
            <a:r>
              <a:rPr lang="en-GB" dirty="0" smtClean="0"/>
              <a:t>Automated backups</a:t>
            </a:r>
          </a:p>
          <a:p>
            <a:pPr lvl="1">
              <a:defRPr/>
            </a:pPr>
            <a:r>
              <a:rPr lang="en-GB" dirty="0" smtClean="0"/>
              <a:t>DB </a:t>
            </a:r>
            <a:r>
              <a:rPr lang="en-GB" dirty="0"/>
              <a:t>snapshots</a:t>
            </a:r>
          </a:p>
          <a:p>
            <a:pPr lvl="1">
              <a:defRPr/>
            </a:pPr>
            <a:r>
              <a:rPr lang="en-GB" dirty="0"/>
              <a:t>Multi-</a:t>
            </a:r>
            <a:r>
              <a:rPr lang="en-GB" dirty="0" smtClean="0"/>
              <a:t>Availability Zone </a:t>
            </a:r>
            <a:r>
              <a:rPr lang="en-GB" dirty="0"/>
              <a:t>deployments</a:t>
            </a:r>
          </a:p>
          <a:p>
            <a:pPr lvl="2">
              <a:defRPr/>
            </a:pPr>
            <a:r>
              <a:rPr lang="en-GB" dirty="0"/>
              <a:t>Enhanced availability though multiple availability zones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RDS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7325" y="2132013"/>
            <a:ext cx="8785225" cy="42767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RDS Use</a:t>
            </a:r>
          </a:p>
          <a:p>
            <a:pPr lvl="1">
              <a:defRPr/>
            </a:pPr>
            <a:r>
              <a:rPr lang="en-GB" dirty="0" smtClean="0"/>
              <a:t>Easy to deploy, manage, </a:t>
            </a:r>
            <a:r>
              <a:rPr lang="en-GB" dirty="0"/>
              <a:t>secure, </a:t>
            </a:r>
            <a:endParaRPr lang="en-GB" dirty="0" smtClean="0"/>
          </a:p>
          <a:p>
            <a:pPr lvl="2">
              <a:defRPr/>
            </a:pPr>
            <a:r>
              <a:rPr lang="en-GB" dirty="0" smtClean="0"/>
              <a:t>Use </a:t>
            </a:r>
            <a:r>
              <a:rPr lang="en-GB" dirty="0"/>
              <a:t>AWS Management Console/API to launch a database instance (DB Instance)</a:t>
            </a:r>
          </a:p>
          <a:p>
            <a:pPr lvl="2">
              <a:defRPr/>
            </a:pPr>
            <a:r>
              <a:rPr lang="en-GB" dirty="0"/>
              <a:t>Connect to DB Instance with any MySQL supported tool</a:t>
            </a:r>
          </a:p>
          <a:p>
            <a:pPr lvl="2">
              <a:defRPr/>
            </a:pPr>
            <a:r>
              <a:rPr lang="en-GB" dirty="0" smtClean="0"/>
              <a:t>Like other services, easy to monitor </a:t>
            </a:r>
            <a:r>
              <a:rPr lang="en-GB" dirty="0"/>
              <a:t>through Amazon </a:t>
            </a:r>
            <a:r>
              <a:rPr lang="en-GB" dirty="0" err="1" smtClean="0"/>
              <a:t>CloudWatch</a:t>
            </a:r>
            <a:endParaRPr lang="en-GB" dirty="0" smtClean="0"/>
          </a:p>
          <a:p>
            <a:pPr lvl="1">
              <a:defRPr/>
            </a:pPr>
            <a:r>
              <a:rPr lang="en-GB" dirty="0"/>
              <a:t>It is scalable, and </a:t>
            </a:r>
            <a:r>
              <a:rPr lang="en-GB" dirty="0" smtClean="0"/>
              <a:t>reliable</a:t>
            </a:r>
          </a:p>
          <a:p>
            <a:pPr>
              <a:defRPr/>
            </a:pPr>
            <a:r>
              <a:rPr lang="en-GB" dirty="0" smtClean="0"/>
              <a:t>Some common operations</a:t>
            </a:r>
          </a:p>
          <a:p>
            <a:pPr lvl="1">
              <a:defRPr/>
            </a:pPr>
            <a:r>
              <a:rPr lang="en-GB" dirty="0" err="1" smtClean="0"/>
              <a:t>CreateDBInstance</a:t>
            </a:r>
            <a:endParaRPr lang="en-GB" dirty="0"/>
          </a:p>
          <a:p>
            <a:pPr lvl="1">
              <a:defRPr/>
            </a:pPr>
            <a:r>
              <a:rPr lang="en-GB" dirty="0" err="1"/>
              <a:t>ModifyDBInstance</a:t>
            </a:r>
            <a:r>
              <a:rPr lang="en-GB" dirty="0"/>
              <a:t> </a:t>
            </a:r>
          </a:p>
          <a:p>
            <a:pPr lvl="1">
              <a:defRPr/>
            </a:pPr>
            <a:r>
              <a:rPr lang="en-GB" dirty="0" err="1" smtClean="0"/>
              <a:t>CreateDBSnapshot</a:t>
            </a:r>
            <a:r>
              <a:rPr lang="en-GB" dirty="0" smtClean="0"/>
              <a:t>, etc.</a:t>
            </a:r>
            <a:endParaRPr lang="en-GB" dirty="0"/>
          </a:p>
          <a:p>
            <a:pPr lvl="2">
              <a:defRPr/>
            </a:pPr>
            <a:r>
              <a:rPr lang="en-GB" dirty="0">
                <a:hlinkClick r:id="rId2"/>
              </a:rPr>
              <a:t>http://docs.aws.amazon.com/AmazonRDS/latest/APIReference/</a:t>
            </a:r>
            <a:r>
              <a:rPr lang="en-GB" dirty="0" smtClean="0">
                <a:hlinkClick r:id="rId2"/>
              </a:rPr>
              <a:t>Welcome.html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RDS use &amp; operations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4"/>
          <p:cNvGrpSpPr>
            <a:grpSpLocks/>
          </p:cNvGrpSpPr>
          <p:nvPr/>
        </p:nvGrpSpPr>
        <p:grpSpPr bwMode="auto">
          <a:xfrm>
            <a:off x="314325" y="2008188"/>
            <a:ext cx="4560888" cy="3016250"/>
            <a:chOff x="314647" y="2008541"/>
            <a:chExt cx="3973150" cy="2672949"/>
          </a:xfrm>
        </p:grpSpPr>
        <p:sp>
          <p:nvSpPr>
            <p:cNvPr id="10" name="TextBox 9"/>
            <p:cNvSpPr txBox="1"/>
            <p:nvPr/>
          </p:nvSpPr>
          <p:spPr>
            <a:xfrm>
              <a:off x="314647" y="2008541"/>
              <a:ext cx="932093" cy="5727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>
                  <a:latin typeface="Arial" pitchFamily="34" charset="0"/>
                </a:rPr>
                <a:t>RDS</a:t>
              </a: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 CLI</a:t>
              </a:r>
            </a:p>
          </p:txBody>
        </p:sp>
        <p:pic>
          <p:nvPicPr>
            <p:cNvPr id="30732" name="Picture 10" descr="remoteaccessEC2_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57" y="2336908"/>
              <a:ext cx="3945840" cy="2344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RDS</a:t>
            </a:r>
            <a:endParaRPr lang="en-GB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3838575"/>
            <a:ext cx="4668838" cy="2670175"/>
            <a:chOff x="-614060" y="2325150"/>
            <a:chExt cx="4668855" cy="2669378"/>
          </a:xfrm>
        </p:grpSpPr>
        <p:sp>
          <p:nvSpPr>
            <p:cNvPr id="12" name="TextBox 11"/>
            <p:cNvSpPr txBox="1"/>
            <p:nvPr/>
          </p:nvSpPr>
          <p:spPr>
            <a:xfrm>
              <a:off x="-614060" y="4380349"/>
              <a:ext cx="996954" cy="369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GB" dirty="0" err="1">
                  <a:latin typeface="Arial" pitchFamily="34" charset="0"/>
                </a:rPr>
                <a:t>Monyog</a:t>
              </a:r>
              <a:endParaRPr lang="en-GB" dirty="0">
                <a:latin typeface="Arial" pitchFamily="34" charset="0"/>
              </a:endParaRPr>
            </a:p>
          </p:txBody>
        </p:sp>
        <p:pic>
          <p:nvPicPr>
            <p:cNvPr id="30730" name="Picture 12" descr="monyog-downloads-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46" y="2325150"/>
              <a:ext cx="3713449" cy="2669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722688" y="2303463"/>
            <a:ext cx="5268912" cy="3984069"/>
            <a:chOff x="3419132" y="2355085"/>
            <a:chExt cx="5267668" cy="3983920"/>
          </a:xfrm>
        </p:grpSpPr>
        <p:pic>
          <p:nvPicPr>
            <p:cNvPr id="30727" name="Picture 5" descr="MySQL_Workbench_Mainscreen_Windows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132" y="2355085"/>
              <a:ext cx="5267668" cy="3615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514794" y="5969687"/>
              <a:ext cx="2172006" cy="369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GB" dirty="0">
                  <a:latin typeface="Arial" pitchFamily="34" charset="0"/>
                </a:rPr>
                <a:t>MySQL Workbench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72816"/>
            <a:ext cx="8467725" cy="44164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err="1"/>
              <a:t>SimpleDB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Scales </a:t>
            </a:r>
            <a:r>
              <a:rPr lang="en-GB" dirty="0"/>
              <a:t>up/down automatically</a:t>
            </a:r>
          </a:p>
          <a:p>
            <a:pPr lvl="1">
              <a:defRPr/>
            </a:pPr>
            <a:r>
              <a:rPr lang="en-GB" dirty="0"/>
              <a:t>Highly </a:t>
            </a:r>
            <a:r>
              <a:rPr lang="en-GB" dirty="0" smtClean="0"/>
              <a:t>available (no downtime)</a:t>
            </a:r>
            <a:endParaRPr lang="en-GB" dirty="0"/>
          </a:p>
          <a:p>
            <a:pPr lvl="1">
              <a:defRPr/>
            </a:pPr>
            <a:r>
              <a:rPr lang="en-GB" dirty="0"/>
              <a:t>No joins, no </a:t>
            </a:r>
            <a:r>
              <a:rPr lang="en-GB" dirty="0" smtClean="0"/>
              <a:t>transactions, more flexible</a:t>
            </a:r>
            <a:endParaRPr lang="en-GB" dirty="0"/>
          </a:p>
          <a:p>
            <a:pPr>
              <a:defRPr/>
            </a:pPr>
            <a:r>
              <a:rPr lang="en-GB" dirty="0"/>
              <a:t>RDS</a:t>
            </a:r>
          </a:p>
          <a:p>
            <a:pPr lvl="1">
              <a:defRPr/>
            </a:pPr>
            <a:r>
              <a:rPr lang="en-GB" dirty="0"/>
              <a:t>Existing applications that require relational database</a:t>
            </a:r>
          </a:p>
          <a:p>
            <a:pPr lvl="1">
              <a:defRPr/>
            </a:pPr>
            <a:r>
              <a:rPr lang="en-GB" dirty="0"/>
              <a:t>Need to decide the scaling decisions</a:t>
            </a:r>
          </a:p>
          <a:p>
            <a:pPr lvl="2">
              <a:defRPr/>
            </a:pPr>
            <a:r>
              <a:rPr lang="en-GB" dirty="0"/>
              <a:t>How much storage, what size instance, </a:t>
            </a:r>
            <a:r>
              <a:rPr lang="en-GB" dirty="0" smtClean="0"/>
              <a:t>etc.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RDS vs. </a:t>
            </a:r>
            <a:r>
              <a:rPr lang="en-GB" dirty="0" err="1" smtClean="0"/>
              <a:t>SimpleDB</a:t>
            </a: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532859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 sz="4500" dirty="0"/>
              <a:t>Amazon S3 </a:t>
            </a:r>
            <a:endParaRPr lang="en-GB" sz="4500" dirty="0" smtClean="0"/>
          </a:p>
          <a:p>
            <a:pPr lvl="1">
              <a:defRPr/>
            </a:pPr>
            <a:r>
              <a:rPr lang="en-GB" sz="4100" dirty="0" smtClean="0"/>
              <a:t>Very large scale data storage cloud service, called simple storage service (S3)</a:t>
            </a:r>
          </a:p>
          <a:p>
            <a:pPr>
              <a:defRPr/>
            </a:pPr>
            <a:r>
              <a:rPr lang="en-GB" sz="4500" dirty="0" smtClean="0"/>
              <a:t>S3 Access</a:t>
            </a:r>
          </a:p>
          <a:p>
            <a:pPr lvl="1">
              <a:defRPr/>
            </a:pPr>
            <a:r>
              <a:rPr lang="en-GB" sz="4100" dirty="0" smtClean="0"/>
              <a:t>Uses web </a:t>
            </a:r>
            <a:r>
              <a:rPr lang="en-GB" sz="4100" dirty="0"/>
              <a:t>services interface to store and retrieve </a:t>
            </a:r>
            <a:r>
              <a:rPr lang="en-GB" sz="4100" dirty="0" smtClean="0"/>
              <a:t>data</a:t>
            </a:r>
            <a:r>
              <a:rPr lang="en-GB" sz="4100" dirty="0"/>
              <a:t>, at any time, </a:t>
            </a:r>
            <a:r>
              <a:rPr lang="en-GB" sz="4100" dirty="0" smtClean="0"/>
              <a:t>and from anywhere</a:t>
            </a:r>
          </a:p>
          <a:p>
            <a:pPr>
              <a:defRPr/>
            </a:pPr>
            <a:r>
              <a:rPr lang="en-GB" sz="4500" dirty="0" smtClean="0"/>
              <a:t>S3 Features</a:t>
            </a:r>
          </a:p>
          <a:p>
            <a:pPr lvl="1">
              <a:defRPr/>
            </a:pPr>
            <a:r>
              <a:rPr lang="en-GB" sz="4100" dirty="0" smtClean="0"/>
              <a:t>Amazon </a:t>
            </a:r>
            <a:r>
              <a:rPr lang="en-GB" sz="4100" dirty="0"/>
              <a:t>S3 </a:t>
            </a:r>
            <a:r>
              <a:rPr lang="en-GB" sz="4100" dirty="0" smtClean="0"/>
              <a:t>duplicates the data</a:t>
            </a:r>
          </a:p>
          <a:p>
            <a:pPr lvl="1">
              <a:defRPr/>
            </a:pPr>
            <a:r>
              <a:rPr lang="en-GB" sz="3800" dirty="0" smtClean="0"/>
              <a:t>No setup fee, no monthly minimum</a:t>
            </a:r>
          </a:p>
          <a:p>
            <a:pPr lvl="1">
              <a:defRPr/>
            </a:pPr>
            <a:r>
              <a:rPr lang="en-GB" sz="3800" dirty="0" smtClean="0"/>
              <a:t>Each </a:t>
            </a:r>
            <a:r>
              <a:rPr lang="en-GB" sz="3800" dirty="0"/>
              <a:t>object is </a:t>
            </a:r>
            <a:r>
              <a:rPr lang="en-GB" sz="3800" dirty="0" smtClean="0"/>
              <a:t>assigned a unique key by </a:t>
            </a:r>
            <a:r>
              <a:rPr lang="en-GB" sz="3800" dirty="0"/>
              <a:t>the </a:t>
            </a:r>
            <a:r>
              <a:rPr lang="en-GB" sz="3800" dirty="0" smtClean="0"/>
              <a:t>developer/user</a:t>
            </a:r>
          </a:p>
          <a:p>
            <a:pPr lvl="1">
              <a:defRPr/>
            </a:pPr>
            <a:r>
              <a:rPr lang="en-GB" sz="3800" dirty="0"/>
              <a:t>Authentication </a:t>
            </a:r>
            <a:r>
              <a:rPr lang="en-GB" sz="3800" dirty="0" smtClean="0"/>
              <a:t>mechanisms</a:t>
            </a:r>
          </a:p>
          <a:p>
            <a:pPr lvl="1">
              <a:defRPr/>
            </a:pPr>
            <a:r>
              <a:rPr lang="en-GB" sz="3800" dirty="0" smtClean="0"/>
              <a:t>Pricing of storage and transfer varies depending on the usage</a:t>
            </a:r>
          </a:p>
          <a:p>
            <a:pPr lvl="1">
              <a:defRPr/>
            </a:pPr>
            <a:r>
              <a:rPr lang="en-GB" sz="3800" dirty="0" smtClean="0"/>
              <a:t>Private and public storage</a:t>
            </a:r>
          </a:p>
          <a:p>
            <a:pPr lvl="1">
              <a:defRPr/>
            </a:pPr>
            <a:r>
              <a:rPr lang="en-GB" sz="3800" dirty="0" smtClean="0"/>
              <a:t>Each object up to 5GB in size, unlimited amount of objects</a:t>
            </a:r>
          </a:p>
          <a:p>
            <a:pPr lvl="1">
              <a:defRPr/>
            </a:pPr>
            <a:r>
              <a:rPr lang="en-GB" sz="3800" dirty="0" smtClean="0"/>
              <a:t>Location can be chosen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Amazon S3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628800"/>
            <a:ext cx="8850312" cy="5040560"/>
          </a:xfrm>
        </p:spPr>
        <p:txBody>
          <a:bodyPr/>
          <a:lstStyle/>
          <a:p>
            <a:pPr>
              <a:defRPr/>
            </a:pPr>
            <a:r>
              <a:rPr lang="en-GB" i="1" dirty="0" smtClean="0"/>
              <a:t>Object</a:t>
            </a:r>
            <a:r>
              <a:rPr lang="en-GB" b="1" dirty="0" smtClean="0"/>
              <a:t> </a:t>
            </a:r>
          </a:p>
          <a:p>
            <a:pPr lvl="1">
              <a:defRPr/>
            </a:pPr>
            <a:r>
              <a:rPr lang="en-GB" dirty="0" smtClean="0"/>
              <a:t>Is the </a:t>
            </a:r>
            <a:r>
              <a:rPr lang="en-GB" dirty="0"/>
              <a:t>fundamental storage </a:t>
            </a:r>
            <a:r>
              <a:rPr lang="en-GB" dirty="0" smtClean="0"/>
              <a:t>entity in S3  </a:t>
            </a:r>
          </a:p>
          <a:p>
            <a:pPr lvl="1">
              <a:defRPr/>
            </a:pPr>
            <a:r>
              <a:rPr lang="en-GB" dirty="0" smtClean="0"/>
              <a:t>It is composed </a:t>
            </a:r>
            <a:r>
              <a:rPr lang="en-GB" dirty="0"/>
              <a:t>of object data and </a:t>
            </a:r>
            <a:r>
              <a:rPr lang="en-GB" dirty="0" smtClean="0"/>
              <a:t>metadata</a:t>
            </a:r>
          </a:p>
          <a:p>
            <a:pPr>
              <a:defRPr/>
            </a:pPr>
            <a:r>
              <a:rPr lang="en-GB" i="1" dirty="0"/>
              <a:t>B</a:t>
            </a:r>
            <a:r>
              <a:rPr lang="en-GB" i="1" dirty="0" smtClean="0"/>
              <a:t>ucket </a:t>
            </a:r>
          </a:p>
          <a:p>
            <a:pPr lvl="1">
              <a:defRPr/>
            </a:pPr>
            <a:r>
              <a:rPr lang="en-GB" dirty="0" smtClean="0"/>
              <a:t>Is </a:t>
            </a:r>
            <a:r>
              <a:rPr lang="en-GB" dirty="0"/>
              <a:t>a container for </a:t>
            </a:r>
            <a:r>
              <a:rPr lang="en-GB" dirty="0" smtClean="0"/>
              <a:t>objects  </a:t>
            </a:r>
          </a:p>
          <a:p>
            <a:pPr lvl="1">
              <a:defRPr/>
            </a:pPr>
            <a:r>
              <a:rPr lang="en-GB" dirty="0" smtClean="0"/>
              <a:t>Every </a:t>
            </a:r>
            <a:r>
              <a:rPr lang="en-GB" dirty="0"/>
              <a:t>object is contained within a </a:t>
            </a:r>
            <a:r>
              <a:rPr lang="en-GB" dirty="0" smtClean="0"/>
              <a:t>bucket</a:t>
            </a:r>
          </a:p>
          <a:p>
            <a:pPr>
              <a:defRPr/>
            </a:pPr>
            <a:r>
              <a:rPr lang="en-GB" i="1" dirty="0"/>
              <a:t>K</a:t>
            </a:r>
            <a:r>
              <a:rPr lang="en-GB" i="1" dirty="0" smtClean="0"/>
              <a:t>ey </a:t>
            </a:r>
          </a:p>
          <a:p>
            <a:pPr lvl="1">
              <a:defRPr/>
            </a:pPr>
            <a:r>
              <a:rPr lang="en-GB" dirty="0" smtClean="0"/>
              <a:t>Is </a:t>
            </a:r>
            <a:r>
              <a:rPr lang="en-GB" dirty="0"/>
              <a:t>a unique identifier for an object within a </a:t>
            </a:r>
            <a:r>
              <a:rPr lang="en-GB" dirty="0" smtClean="0"/>
              <a:t>bucket  </a:t>
            </a:r>
          </a:p>
          <a:p>
            <a:pPr lvl="1">
              <a:defRPr/>
            </a:pPr>
            <a:r>
              <a:rPr lang="en-GB" dirty="0" smtClean="0"/>
              <a:t>Every </a:t>
            </a:r>
            <a:r>
              <a:rPr lang="en-GB" dirty="0"/>
              <a:t>object has exactly one key</a:t>
            </a:r>
            <a:endParaRPr lang="en-GB" dirty="0" smtClean="0"/>
          </a:p>
          <a:p>
            <a:pPr>
              <a:defRPr/>
            </a:pP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S3 - Components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121" y="1409700"/>
            <a:ext cx="8650359" cy="417954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Object Name</a:t>
            </a:r>
          </a:p>
          <a:p>
            <a:pPr lvl="1">
              <a:defRPr/>
            </a:pPr>
            <a:r>
              <a:rPr lang="en-GB" dirty="0" smtClean="0"/>
              <a:t>Consists of bucket </a:t>
            </a:r>
            <a:r>
              <a:rPr lang="en-GB" dirty="0"/>
              <a:t>name + key 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Object Access</a:t>
            </a:r>
          </a:p>
          <a:p>
            <a:pPr lvl="1">
              <a:defRPr/>
            </a:pPr>
            <a:r>
              <a:rPr lang="en-GB" dirty="0" smtClean="0"/>
              <a:t>Requires authentication, unless the </a:t>
            </a:r>
            <a:r>
              <a:rPr lang="en-GB" dirty="0"/>
              <a:t>owner of an object has specifically granted anonymous  access to an object or </a:t>
            </a:r>
            <a:r>
              <a:rPr lang="en-GB" dirty="0" smtClean="0"/>
              <a:t>bucket</a:t>
            </a:r>
          </a:p>
          <a:p>
            <a:pPr>
              <a:defRPr/>
            </a:pPr>
            <a:r>
              <a:rPr lang="en-GB" dirty="0" smtClean="0"/>
              <a:t>AWS </a:t>
            </a:r>
            <a:r>
              <a:rPr lang="en-GB" dirty="0"/>
              <a:t>Access Key </a:t>
            </a:r>
            <a:r>
              <a:rPr lang="en-GB" dirty="0" smtClean="0"/>
              <a:t>required by S3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– Components (2)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500" y="1700808"/>
            <a:ext cx="8486775" cy="454918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/>
              <a:t>Common operations:</a:t>
            </a:r>
          </a:p>
          <a:p>
            <a:pPr lvl="1">
              <a:defRPr/>
            </a:pPr>
            <a:r>
              <a:rPr lang="en-GB" dirty="0"/>
              <a:t>Create a bucket (</a:t>
            </a:r>
            <a:r>
              <a:rPr lang="en-GB" dirty="0" err="1"/>
              <a:t>CreateBucket</a:t>
            </a:r>
            <a:r>
              <a:rPr lang="en-GB" dirty="0"/>
              <a:t>)</a:t>
            </a:r>
          </a:p>
          <a:p>
            <a:pPr lvl="1">
              <a:defRPr/>
            </a:pPr>
            <a:r>
              <a:rPr lang="en-GB" dirty="0"/>
              <a:t>Write an object (</a:t>
            </a:r>
            <a:r>
              <a:rPr lang="en-GB" dirty="0" err="1"/>
              <a:t>PutObjectInline</a:t>
            </a:r>
            <a:r>
              <a:rPr lang="en-GB" dirty="0"/>
              <a:t>)</a:t>
            </a:r>
          </a:p>
          <a:p>
            <a:pPr lvl="1">
              <a:defRPr/>
            </a:pPr>
            <a:r>
              <a:rPr lang="en-GB" dirty="0"/>
              <a:t>Read an object (</a:t>
            </a:r>
            <a:r>
              <a:rPr lang="en-GB" dirty="0" err="1"/>
              <a:t>GetObject</a:t>
            </a:r>
            <a:r>
              <a:rPr lang="en-GB" dirty="0"/>
              <a:t>)</a:t>
            </a:r>
          </a:p>
          <a:p>
            <a:pPr lvl="1">
              <a:defRPr/>
            </a:pPr>
            <a:r>
              <a:rPr lang="en-GB" dirty="0" smtClean="0"/>
              <a:t>Delete </a:t>
            </a:r>
            <a:r>
              <a:rPr lang="en-GB" dirty="0"/>
              <a:t>an object (</a:t>
            </a:r>
            <a:r>
              <a:rPr lang="en-GB" dirty="0" err="1"/>
              <a:t>DeleteObject</a:t>
            </a:r>
            <a:r>
              <a:rPr lang="en-GB" dirty="0"/>
              <a:t>)</a:t>
            </a:r>
          </a:p>
          <a:p>
            <a:pPr lvl="1">
              <a:defRPr/>
            </a:pPr>
            <a:r>
              <a:rPr lang="en-GB" dirty="0" smtClean="0"/>
              <a:t>List </a:t>
            </a:r>
            <a:r>
              <a:rPr lang="en-GB" dirty="0"/>
              <a:t>keys (</a:t>
            </a:r>
            <a:r>
              <a:rPr lang="en-GB" dirty="0" err="1"/>
              <a:t>ListBucket</a:t>
            </a:r>
            <a:r>
              <a:rPr lang="en-GB" dirty="0" smtClean="0"/>
              <a:t>) </a:t>
            </a:r>
          </a:p>
          <a:p>
            <a:pPr lvl="1">
              <a:defRPr/>
            </a:pPr>
            <a:r>
              <a:rPr lang="en-GB" dirty="0" smtClean="0"/>
              <a:t>Etc.</a:t>
            </a:r>
          </a:p>
          <a:p>
            <a:pPr lvl="1">
              <a:defRPr/>
            </a:pPr>
            <a:endParaRPr lang="en-GB" sz="1800" dirty="0"/>
          </a:p>
          <a:p>
            <a:pPr lvl="1">
              <a:defRPr/>
            </a:pPr>
            <a:r>
              <a:rPr lang="en-GB" dirty="0"/>
              <a:t>API </a:t>
            </a:r>
            <a:r>
              <a:rPr lang="en-GB" dirty="0" smtClean="0"/>
              <a:t>operations &amp; Examples of how to use the </a:t>
            </a:r>
            <a:r>
              <a:rPr lang="en-GB" dirty="0"/>
              <a:t>service, bucket, </a:t>
            </a:r>
            <a:r>
              <a:rPr lang="en-GB" dirty="0" smtClean="0"/>
              <a:t>object, etc.:</a:t>
            </a:r>
          </a:p>
          <a:p>
            <a:pPr lvl="3">
              <a:buFont typeface="Wingdings" charset="2"/>
              <a:buChar char="Ø"/>
              <a:defRPr/>
            </a:pPr>
            <a:r>
              <a:rPr lang="en-GB" dirty="0">
                <a:hlinkClick r:id="rId3"/>
              </a:rPr>
              <a:t>http://docs.amazonwebservices.com/AmazonS3/latest/API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S3 - Operations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/>
              <a:t>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971160" cy="5067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/>
              <a:t>S3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711952" cy="48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Amazon </a:t>
            </a:r>
            <a:r>
              <a:rPr lang="en-GB" dirty="0"/>
              <a:t>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5760640" cy="2919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140968"/>
            <a:ext cx="3048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mazon&amp;#x0D;&amp;#x0A;A pioneer in deploying cloud solu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&amp;quot;&quot;/&gt;&lt;property id=&quot;20307&quot; value=&quot;293&quot;/&gt;&lt;/object&gt;&lt;object type=&quot;3&quot; unique_id=&quot;14771&quot;&gt;&lt;property id=&quot;20148&quot; value=&quot;5&quot;/&gt;&lt;property id=&quot;20300&quot; value=&quot;Slide 3 - &amp;quot;Amazon Web Services (AWS)&amp;quot;&quot;/&gt;&lt;property id=&quot;20307&quot; value=&quot;295&quot;/&gt;&lt;/object&gt;&lt;object type=&quot;3&quot; unique_id=&quot;14772&quot;&gt;&lt;property id=&quot;20148&quot; value=&quot;5&quot;/&gt;&lt;property id=&quot;20300&quot; value=&quot;Slide 4 - &amp;quot;Amazon Web Services (AWS)&amp;quot;&quot;/&gt;&lt;property id=&quot;20307&quot; value=&quot;296&quot;/&gt;&lt;/object&gt;&lt;object type=&quot;3&quot; unique_id=&quot;14773&quot;&gt;&lt;property id=&quot;20148&quot; value=&quot;5&quot;/&gt;&lt;property id=&quot;20300&quot; value=&quot;Slide 7 - &amp;quot;Amazon’s EC2 – Getting Start&amp;quot;&quot;/&gt;&lt;property id=&quot;20307&quot; value=&quot;297&quot;/&gt;&lt;/object&gt;&lt;object type=&quot;3&quot; unique_id=&quot;14774&quot;&gt;&lt;property id=&quot;20148&quot; value=&quot;5&quot;/&gt;&lt;property id=&quot;20300&quot; value=&quot;Slide 56 - &amp;quot;Amazon’s EC2&amp;quot;&quot;/&gt;&lt;property id=&quot;20307&quot; value=&quot;298&quot;/&gt;&lt;/object&gt;&lt;object type=&quot;3&quot; unique_id=&quot;14775&quot;&gt;&lt;property id=&quot;20148&quot; value=&quot;5&quot;/&gt;&lt;property id=&quot;20300&quot; value=&quot;Slide 57 - &amp;quot;Amazon’s EC2 - APIs&amp;quot;&quot;/&gt;&lt;property id=&quot;20307&quot; value=&quot;299&quot;/&gt;&lt;/object&gt;&lt;object type=&quot;3&quot; unique_id=&quot;14776&quot;&gt;&lt;property id=&quot;20148&quot; value=&quot;5&quot;/&gt;&lt;property id=&quot;20300&quot; value=&quot;Slide 20 - &amp;quot;Amazon’s EC2 - CLI&amp;quot;&quot;/&gt;&lt;property id=&quot;20307&quot; value=&quot;300&quot;/&gt;&lt;/object&gt;&lt;object type=&quot;3&quot; unique_id=&quot;14777&quot;&gt;&lt;property id=&quot;20148&quot; value=&quot;5&quot;/&gt;&lt;property id=&quot;20300&quot; value=&quot;Slide 58 - &amp;quot;Amazon’s EC2 - BitNami &amp;quot;&quot;/&gt;&lt;property id=&quot;20307&quot; value=&quot;328&quot;/&gt;&lt;/object&gt;&lt;object type=&quot;3&quot; unique_id=&quot;14778&quot;&gt;&lt;property id=&quot;20148&quot; value=&quot;5&quot;/&gt;&lt;property id=&quot;20300&quot; value=&quot;Slide 59 - &amp;quot;Amazon’s EC2 - ElasticFox&amp;quot;&quot;/&gt;&lt;property id=&quot;20307&quot; value=&quot;329&quot;/&gt;&lt;/object&gt;&lt;object type=&quot;3&quot; unique_id=&quot;14779&quot;&gt;&lt;property id=&quot;20148&quot; value=&quot;5&quot;/&gt;&lt;property id=&quot;20300&quot; value=&quot;Slide 21 - &amp;quot;Amazon’s S3&amp;quot;&quot;/&gt;&lt;property id=&quot;20307&quot; value=&quot;301&quot;/&gt;&lt;/object&gt;&lt;object type=&quot;3&quot; unique_id=&quot;14780&quot;&gt;&lt;property id=&quot;20148&quot; value=&quot;5&quot;/&gt;&lt;property id=&quot;20300&quot; value=&quot;Slide 22 - &amp;quot;S3 - Components&amp;quot;&quot;/&gt;&lt;property id=&quot;20307&quot; value=&quot;302&quot;/&gt;&lt;/object&gt;&lt;object type=&quot;3&quot; unique_id=&quot;14781&quot;&gt;&lt;property id=&quot;20148&quot; value=&quot;5&quot;/&gt;&lt;property id=&quot;20300&quot; value=&quot;Slide 23 - &amp;quot;S3 – Components (cont.)&amp;quot;&quot;/&gt;&lt;property id=&quot;20307&quot; value=&quot;303&quot;/&gt;&lt;/object&gt;&lt;object type=&quot;3&quot; unique_id=&quot;14782&quot;&gt;&lt;property id=&quot;20148&quot; value=&quot;5&quot;/&gt;&lt;property id=&quot;20300&quot; value=&quot;Slide 24 - &amp;quot;Amazon’s S3 - Operations&amp;quot;&quot;/&gt;&lt;property id=&quot;20307&quot; value=&quot;304&quot;/&gt;&lt;/object&gt;&lt;object type=&quot;3&quot; unique_id=&quot;14783&quot;&gt;&lt;property id=&quot;20148&quot; value=&quot;5&quot;/&gt;&lt;property id=&quot;20300&quot; value=&quot;Slide 25 - &amp;quot;Amazon’s S3&amp;quot;&quot;/&gt;&lt;property id=&quot;20307&quot; value=&quot;305&quot;/&gt;&lt;/object&gt;&lt;object type=&quot;3&quot; unique_id=&quot;14784&quot;&gt;&lt;property id=&quot;20148&quot; value=&quot;5&quot;/&gt;&lt;property id=&quot;20300&quot; value=&quot;Slide 60 - &amp;quot;Amazon’s SQS&amp;quot;&quot;/&gt;&lt;property id=&quot;20307&quot; value=&quot;306&quot;/&gt;&lt;/object&gt;&lt;object type=&quot;3&quot; unique_id=&quot;14785&quot;&gt;&lt;property id=&quot;20148&quot; value=&quot;5&quot;/&gt;&lt;property id=&quot;20300&quot; value=&quot;Slide 61 - &amp;quot;Amazon’s SQS&amp;quot;&quot;/&gt;&lt;property id=&quot;20307&quot; value=&quot;307&quot;/&gt;&lt;/object&gt;&lt;object type=&quot;3&quot; unique_id=&quot;14786&quot;&gt;&lt;property id=&quot;20148&quot; value=&quot;5&quot;/&gt;&lt;property id=&quot;20300&quot; value=&quot;Slide 62 - &amp;quot;SQS, S3 and EC2 at work&amp;#x0D;&amp;#x0A;RightScale Grid processing &amp;quot;&quot;/&gt;&lt;property id=&quot;20307&quot; value=&quot;308&quot;/&gt;&lt;/object&gt;&lt;object type=&quot;3&quot; unique_id=&quot;14787&quot;&gt;&lt;property id=&quot;20148&quot; value=&quot;5&quot;/&gt;&lt;property id=&quot;20300&quot; value=&quot;Slide 52 - &amp;quot;Amazon’s Elastic MapReduce&amp;quot;&quot;/&gt;&lt;property id=&quot;20307&quot; value=&quot;309&quot;/&gt;&lt;/object&gt;&lt;object type=&quot;3&quot; unique_id=&quot;14788&quot;&gt;&lt;property id=&quot;20148&quot; value=&quot;5&quot;/&gt;&lt;property id=&quot;20300&quot; value=&quot;Slide 53 - &amp;quot;Amazon’s Elastic MapReduce&amp;quot;&quot;/&gt;&lt;property id=&quot;20307&quot; value=&quot;310&quot;/&gt;&lt;/object&gt;&lt;object type=&quot;3&quot; unique_id=&quot;14789&quot;&gt;&lt;property id=&quot;20148&quot; value=&quot;5&quot;/&gt;&lt;property id=&quot;20300&quot; value=&quot;Slide 54 - &amp;quot;Amazon’s Elastic MapReduce&amp;quot;&quot;/&gt;&lt;property id=&quot;20307&quot; value=&quot;311&quot;/&gt;&lt;/object&gt;&lt;object type=&quot;3&quot; unique_id=&quot;14790&quot;&gt;&lt;property id=&quot;20148&quot; value=&quot;5&quot;/&gt;&lt;property id=&quot;20300&quot; value=&quot;Slide 32 - &amp;quot;Amazon’s SimpleDB&amp;quot;&quot;/&gt;&lt;property id=&quot;20307&quot; value=&quot;312&quot;/&gt;&lt;/object&gt;&lt;object type=&quot;3&quot; unique_id=&quot;14791&quot;&gt;&lt;property id=&quot;20148&quot; value=&quot;5&quot;/&gt;&lt;property id=&quot;20300&quot; value=&quot;Slide 38 - &amp;quot;Amazon’s SimpleDB&amp;quot;&quot;/&gt;&lt;property id=&quot;20307&quot; value=&quot;313&quot;/&gt;&lt;/object&gt;&lt;object type=&quot;3&quot; unique_id=&quot;14792&quot;&gt;&lt;property id=&quot;20148&quot; value=&quot;5&quot;/&gt;&lt;property id=&quot;20300&quot; value=&quot;Slide 39 - &amp;quot;Amazon’s SimpleDB&amp;quot;&quot;/&gt;&lt;property id=&quot;20307&quot; value=&quot;314&quot;/&gt;&lt;/object&gt;&lt;object type=&quot;3&quot; unique_id=&quot;14793&quot;&gt;&lt;property id=&quot;20148&quot; value=&quot;5&quot;/&gt;&lt;property id=&quot;20300&quot; value=&quot;Slide 40 - &amp;quot;Amazon’s SimpleDB&amp;quot;&quot;/&gt;&lt;property id=&quot;20307&quot; value=&quot;315&quot;/&gt;&lt;/object&gt;&lt;object type=&quot;3&quot; unique_id=&quot;14794&quot;&gt;&lt;property id=&quot;20148&quot; value=&quot;5&quot;/&gt;&lt;property id=&quot;20300&quot; value=&quot;Slide 41 - &amp;quot;Amazon’s RDS&amp;quot;&quot;/&gt;&lt;property id=&quot;20307&quot; value=&quot;316&quot;/&gt;&lt;/object&gt;&lt;object type=&quot;3&quot; unique_id=&quot;14795&quot;&gt;&lt;property id=&quot;20148&quot; value=&quot;5&quot;/&gt;&lt;property id=&quot;20300&quot; value=&quot;Slide 42 - &amp;quot;Amazon’s RDS&amp;quot;&quot;/&gt;&lt;property id=&quot;20307&quot; value=&quot;317&quot;/&gt;&lt;/object&gt;&lt;object type=&quot;3&quot; unique_id=&quot;14796&quot;&gt;&lt;property id=&quot;20148&quot; value=&quot;5&quot;/&gt;&lt;property id=&quot;20300&quot; value=&quot;Slide 43 - &amp;quot;Amazon’s RDS&amp;quot;&quot;/&gt;&lt;property id=&quot;20307&quot; value=&quot;318&quot;/&gt;&lt;/object&gt;&lt;object type=&quot;3&quot; unique_id=&quot;14797&quot;&gt;&lt;property id=&quot;20148&quot; value=&quot;5&quot;/&gt;&lt;property id=&quot;20300&quot; value=&quot;Slide 44 - &amp;quot;RDS vs. SimpleDB&amp;amp;#x09;&amp;quot;&quot;/&gt;&lt;property id=&quot;20307&quot; value=&quot;319&quot;/&gt;&lt;/object&gt;&lt;object type=&quot;3&quot; unique_id=&quot;14798&quot;&gt;&lt;property id=&quot;20148&quot; value=&quot;5&quot;/&gt;&lt;property id=&quot;20300&quot; value=&quot;Slide 48 - &amp;quot;Amazon’s CloudFront&amp;quot;&quot;/&gt;&lt;property id=&quot;20307&quot; value=&quot;320&quot;/&gt;&lt;/object&gt;&lt;object type=&quot;3&quot; unique_id=&quot;14799&quot;&gt;&lt;property id=&quot;20148&quot; value=&quot;5&quot;/&gt;&lt;property id=&quot;20300&quot; value=&quot;Slide 49 - &amp;quot;Amazon’s CloudFront&amp;quot;&quot;/&gt;&lt;property id=&quot;20307&quot; value=&quot;321&quot;/&gt;&lt;/object&gt;&lt;object type=&quot;3&quot; unique_id=&quot;14800&quot;&gt;&lt;property id=&quot;20148&quot; value=&quot;5&quot;/&gt;&lt;property id=&quot;20300&quot; value=&quot;Slide 45 - &amp;quot;Amazon’s DevPay&amp;quot;&quot;/&gt;&lt;property id=&quot;20307&quot; value=&quot;322&quot;/&gt;&lt;/object&gt;&lt;object type=&quot;3&quot; unique_id=&quot;14801&quot;&gt;&lt;property id=&quot;20148&quot; value=&quot;5&quot;/&gt;&lt;property id=&quot;20300&quot; value=&quot;Slide 46 - &amp;quot;Amazon’s DevPay&amp;quot;&quot;/&gt;&lt;property id=&quot;20307&quot; value=&quot;323&quot;/&gt;&lt;/object&gt;&lt;object type=&quot;3&quot; unique_id=&quot;14802&quot;&gt;&lt;property id=&quot;20148&quot; value=&quot;5&quot;/&gt;&lt;property id=&quot;20300&quot; value=&quot;Slide 47 - &amp;quot;DevPay vs. PayPal!&amp;quot;&quot;/&gt;&lt;property id=&quot;20307&quot; value=&quot;324&quot;/&gt;&lt;/object&gt;&lt;object type=&quot;3&quot; unique_id=&quot;14803&quot;&gt;&lt;property id=&quot;20148&quot; value=&quot;5&quot;/&gt;&lt;property id=&quot;20300&quot; value=&quot;Slide 50 - &amp;quot;Amazon’s Mechanical Turk&amp;quot;&quot;/&gt;&lt;property id=&quot;20307&quot; value=&quot;325&quot;/&gt;&lt;/object&gt;&lt;object type=&quot;3&quot; unique_id=&quot;14804&quot;&gt;&lt;property id=&quot;20148&quot; value=&quot;5&quot;/&gt;&lt;property id=&quot;20300&quot; value=&quot;Slide 51 - &amp;quot;Amazon’s Mechanical Turk&amp;quot;&quot;/&gt;&lt;property id=&quot;20307&quot; value=&quot;326&quot;/&gt;&lt;/object&gt;&lt;object type=&quot;3&quot; unique_id=&quot;14805&quot;&gt;&lt;property id=&quot;20148&quot; value=&quot;5&quot;/&gt;&lt;property id=&quot;20300&quot; value=&quot;Slide 55 - &amp;quot;Among others…&amp;quot;&quot;/&gt;&lt;property id=&quot;20307&quot; value=&quot;327&quot;/&gt;&lt;/object&gt;&lt;object type=&quot;3&quot; unique_id=&quot;14845&quot;&gt;&lt;property id=&quot;20148&quot; value=&quot;5&quot;/&gt;&lt;property id=&quot;20300&quot; value=&quot;Slide 6 - &amp;quot;Amazon’s EC2 - Services&amp;quot;&quot;/&gt;&lt;property id=&quot;20307&quot; value=&quot;330&quot;/&gt;&lt;/object&gt;&lt;object type=&quot;3&quot; unique_id=&quot;15926&quot;&gt;&lt;property id=&quot;20148&quot; value=&quot;5&quot;/&gt;&lt;property id=&quot;20300&quot; value=&quot;Slide 5 - &amp;quot;Amazon’s EC2&amp;quot;&quot;/&gt;&lt;property id=&quot;20307&quot; value=&quot;331&quot;/&gt;&lt;/object&gt;&lt;object type=&quot;3&quot; unique_id=&quot;15927&quot;&gt;&lt;property id=&quot;20148&quot; value=&quot;5&quot;/&gt;&lt;property id=&quot;20300&quot; value=&quot;Slide 26 - &amp;quot;Amazon’s S3&amp;quot;&quot;/&gt;&lt;property id=&quot;20307&quot; value=&quot;336&quot;/&gt;&lt;/object&gt;&lt;object type=&quot;3&quot; unique_id=&quot;15928&quot;&gt;&lt;property id=&quot;20148&quot; value=&quot;5&quot;/&gt;&lt;property id=&quot;20300&quot; value=&quot;Slide 27 - &amp;quot;Amazon’s S3&amp;quot;&quot;/&gt;&lt;property id=&quot;20307&quot; value=&quot;337&quot;/&gt;&lt;/object&gt;&lt;object type=&quot;3&quot; unique_id=&quot;15929&quot;&gt;&lt;property id=&quot;20148&quot; value=&quot;5&quot;/&gt;&lt;property id=&quot;20300&quot; value=&quot;Slide 28 - &amp;quot;S3 Browser&amp;quot;&quot;/&gt;&lt;property id=&quot;20307&quot; value=&quot;335&quot;/&gt;&lt;/object&gt;&lt;object type=&quot;3&quot; unique_id=&quot;15930&quot;&gt;&lt;property id=&quot;20148&quot; value=&quot;5&quot;/&gt;&lt;property id=&quot;20300&quot; value=&quot;Slide 29 - &amp;quot;S3 Browser&amp;quot;&quot;/&gt;&lt;property id=&quot;20307&quot; value=&quot;338&quot;/&gt;&lt;/object&gt;&lt;object type=&quot;3&quot; unique_id=&quot;15931&quot;&gt;&lt;property id=&quot;20148&quot; value=&quot;5&quot;/&gt;&lt;property id=&quot;20300&quot; value=&quot;Slide 30 - &amp;quot;Firefox Organiser&amp;quot;&quot;/&gt;&lt;property id=&quot;20307&quot; value=&quot;334&quot;/&gt;&lt;/object&gt;&lt;object type=&quot;3&quot; unique_id=&quot;15932&quot;&gt;&lt;property id=&quot;20148&quot; value=&quot;5&quot;/&gt;&lt;property id=&quot;20300&quot; value=&quot;Slide 31 - &amp;quot;Amazon’s S3&amp;quot;&quot;/&gt;&lt;property id=&quot;20307&quot; value=&quot;332&quot;/&gt;&lt;/object&gt;&lt;object type=&quot;3&quot; unique_id=&quot;15980&quot;&gt;&lt;property id=&quot;20148&quot; value=&quot;5&quot;/&gt;&lt;property id=&quot;20300&quot; value=&quot;Slide 8 - &amp;quot;Amazon EC2 Free Tier &amp;quot;&quot;/&gt;&lt;property id=&quot;20307&quot; value=&quot;339&quot;/&gt;&lt;/object&gt;&lt;object type=&quot;3&quot; unique_id=&quot;16461&quot;&gt;&lt;property id=&quot;20148&quot; value=&quot;5&quot;/&gt;&lt;property id=&quot;20300&quot; value=&quot;Slide 33 - &amp;quot;Relational database vs. &amp;#x0D;&amp;#x0A;Non-relational database&amp;quot;&quot;/&gt;&lt;property id=&quot;20307&quot; value=&quot;340&quot;/&gt;&lt;/object&gt;&lt;object type=&quot;3&quot; unique_id=&quot;16658&quot;&gt;&lt;property id=&quot;20148&quot; value=&quot;5&quot;/&gt;&lt;property id=&quot;20300&quot; value=&quot;Slide 34 - &amp;quot;Relational databases vs. &amp;#x0D;&amp;#x0A;Non-relational databases&amp;quot;&quot;/&gt;&lt;property id=&quot;20307&quot; value=&quot;342&quot;/&gt;&lt;/object&gt;&lt;object type=&quot;3&quot; unique_id=&quot;16909&quot;&gt;&lt;property id=&quot;20148&quot; value=&quot;5&quot;/&gt;&lt;property id=&quot;20300&quot; value=&quot;Slide 35 - &amp;quot;Relational databases vs. &amp;#x0D;&amp;#x0A;Non-relational databases (cont.)&amp;quot;&quot;/&gt;&lt;property id=&quot;20307&quot; value=&quot;343&quot;/&gt;&lt;/object&gt;&lt;object type=&quot;3&quot; unique_id=&quot;17369&quot;&gt;&lt;property id=&quot;20148&quot; value=&quot;5&quot;/&gt;&lt;property id=&quot;20300&quot; value=&quot;Slide 36 - &amp;quot;Relational databases vs. &amp;#x0D;&amp;#x0A;Non-relational databases (cont.)&amp;quot;&quot;/&gt;&lt;property id=&quot;20307&quot; value=&quot;344&quot;/&gt;&lt;/object&gt;&lt;object type=&quot;3&quot; unique_id=&quot;17734&quot;&gt;&lt;property id=&quot;20148&quot; value=&quot;5&quot;/&gt;&lt;property id=&quot;20300&quot; value=&quot;Slide 37 - &amp;quot;Relational databases vs. &amp;#x0D;&amp;#x0A;Non-relational databases (cont.)&amp;quot;&quot;/&gt;&lt;property id=&quot;20307&quot; value=&quot;345&quot;/&gt;&lt;/object&gt;&lt;object type=&quot;3&quot; unique_id=&quot;18212&quot;&gt;&lt;property id=&quot;20148&quot; value=&quot;5&quot;/&gt;&lt;property id=&quot;20300&quot; value=&quot;Slide 9 - &amp;quot;AWS&amp;quot;&quot;/&gt;&lt;property id=&quot;20307&quot; value=&quot;346&quot;/&gt;&lt;/object&gt;&lt;object type=&quot;3&quot; unique_id=&quot;18213&quot;&gt;&lt;property id=&quot;20148&quot; value=&quot;5&quot;/&gt;&lt;property id=&quot;20300&quot; value=&quot;Slide 10 - &amp;quot;Amazon EC2 - Region&amp;quot;&quot;/&gt;&lt;property id=&quot;20307&quot; value=&quot;347&quot;/&gt;&lt;/object&gt;&lt;object type=&quot;3&quot; unique_id=&quot;18214&quot;&gt;&lt;property id=&quot;20148&quot; value=&quot;5&quot;/&gt;&lt;property id=&quot;20300&quot; value=&quot;Slide 11 - &amp;quot;Amazon EC2 Create Key Pair &amp;quot;&quot;/&gt;&lt;property id=&quot;20307&quot; value=&quot;348&quot;/&gt;&lt;/object&gt;&lt;object type=&quot;3&quot; unique_id=&quot;18215&quot;&gt;&lt;property id=&quot;20148&quot; value=&quot;5&quot;/&gt;&lt;property id=&quot;20300&quot; value=&quot;Slide 12 - &amp;quot;Amazon EC2 - Security Group &amp;quot;&quot;/&gt;&lt;property id=&quot;20307&quot; value=&quot;349&quot;/&gt;&lt;/object&gt;&lt;object type=&quot;3&quot; unique_id=&quot;18216&quot;&gt;&lt;property id=&quot;20148&quot; value=&quot;5&quot;/&gt;&lt;property id=&quot;20300&quot; value=&quot;Slide 13 - &amp;quot;Amazon EC2-Select AMI&amp;quot;&quot;/&gt;&lt;property id=&quot;20307&quot; value=&quot;350&quot;/&gt;&lt;/object&gt;&lt;object type=&quot;3&quot; unique_id=&quot;18855&quot;&gt;&lt;property id=&quot;20148&quot; value=&quot;5&quot;/&gt;&lt;property id=&quot;20300&quot; value=&quot;Slide 14 - &amp;quot;Amazon EC2 - Instance&amp;quot;&quot;/&gt;&lt;property id=&quot;20307&quot; value=&quot;351&quot;/&gt;&lt;/object&gt;&lt;object type=&quot;3&quot; unique_id=&quot;19092&quot;&gt;&lt;property id=&quot;20148&quot; value=&quot;5&quot;/&gt;&lt;property id=&quot;20300&quot; value=&quot;Slide 15 - &amp;quot;Amazon EC2 - Instance&amp;quot;&quot;/&gt;&lt;property id=&quot;20307&quot; value=&quot;352&quot;/&gt;&lt;/object&gt;&lt;object type=&quot;3&quot; unique_id=&quot;19093&quot;&gt;&lt;property id=&quot;20148&quot; value=&quot;5&quot;/&gt;&lt;property id=&quot;20300&quot; value=&quot;Slide 16 - &amp;quot;Amazon EC2 - Launching&amp;quot;&quot;/&gt;&lt;property id=&quot;20307&quot; value=&quot;353&quot;/&gt;&lt;/object&gt;&lt;object type=&quot;3&quot; unique_id=&quot;19277&quot;&gt;&lt;property id=&quot;20148&quot; value=&quot;5&quot;/&gt;&lt;property id=&quot;20300&quot; value=&quot;Slide 17 - &amp;quot;Amazon EC2 - Connect&amp;quot;&quot;/&gt;&lt;property id=&quot;20307&quot; value=&quot;354&quot;/&gt;&lt;/object&gt;&lt;object type=&quot;3&quot; unique_id=&quot;19650&quot;&gt;&lt;property id=&quot;20148&quot; value=&quot;5&quot;/&gt;&lt;property id=&quot;20300&quot; value=&quot;Slide 18 - &amp;quot;Amazon EC2 - Connect&amp;quot;&quot;/&gt;&lt;property id=&quot;20307&quot; value=&quot;355&quot;/&gt;&lt;/object&gt;&lt;object type=&quot;3&quot; unique_id=&quot;19651&quot;&gt;&lt;property id=&quot;20148&quot; value=&quot;5&quot;/&gt;&lt;property id=&quot;20300&quot; value=&quot;Slide 19 - &amp;quot;Amazon EC2 – Stop/Terminate&amp;quot;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1093</Words>
  <Application>Microsoft Macintosh PowerPoint</Application>
  <PresentationFormat>On-screen Show (4:3)</PresentationFormat>
  <Paragraphs>204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ＭＳ Ｐゴシック</vt:lpstr>
      <vt:lpstr>Wingdings</vt:lpstr>
      <vt:lpstr>Arial</vt:lpstr>
      <vt:lpstr>Digital Dots</vt:lpstr>
      <vt:lpstr>Cloud Platform:  AWS – S3, SimpleDB, RDB</vt:lpstr>
      <vt:lpstr>Learning Outcomes</vt:lpstr>
      <vt:lpstr>Amazon S3</vt:lpstr>
      <vt:lpstr>S3 - Components</vt:lpstr>
      <vt:lpstr>S3 – Components (2)</vt:lpstr>
      <vt:lpstr>S3 - Operations</vt:lpstr>
      <vt:lpstr>Amazon S3</vt:lpstr>
      <vt:lpstr>Amazon S3</vt:lpstr>
      <vt:lpstr>Amazon S3</vt:lpstr>
      <vt:lpstr>S3 Browser</vt:lpstr>
      <vt:lpstr>S3 Browser</vt:lpstr>
      <vt:lpstr>S3 - Firefox Organiser</vt:lpstr>
      <vt:lpstr>S3 - CloudBerry</vt:lpstr>
      <vt:lpstr>Relational databases vs.  Non-relational databases</vt:lpstr>
      <vt:lpstr>Relational databases vs.  Non-relational databases (2)</vt:lpstr>
      <vt:lpstr>Relational databases vs.  Non-relational databases (3)</vt:lpstr>
      <vt:lpstr>Amazon SimpleDB</vt:lpstr>
      <vt:lpstr>Amazon SimpleDB</vt:lpstr>
      <vt:lpstr>SimpleDB Operations</vt:lpstr>
      <vt:lpstr>Amazon SimpleDB</vt:lpstr>
      <vt:lpstr>Amazon RDS</vt:lpstr>
      <vt:lpstr>RDS use &amp; operations</vt:lpstr>
      <vt:lpstr>Amazon RDS</vt:lpstr>
      <vt:lpstr>RDS vs. SimpleDB </vt:lpstr>
    </vt:vector>
  </TitlesOfParts>
  <Company>Tahar Kechadi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Nafnaf</dc:creator>
  <cp:lastModifiedBy>Tahar Kechadi</cp:lastModifiedBy>
  <cp:revision>334</cp:revision>
  <cp:lastPrinted>2014-02-06T14:13:10Z</cp:lastPrinted>
  <dcterms:created xsi:type="dcterms:W3CDTF">2010-09-15T15:19:01Z</dcterms:created>
  <dcterms:modified xsi:type="dcterms:W3CDTF">2016-10-03T12:07:11Z</dcterms:modified>
</cp:coreProperties>
</file>