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40"/>
  </p:notesMasterIdLst>
  <p:handoutMasterIdLst>
    <p:handoutMasterId r:id="rId41"/>
  </p:handoutMasterIdLst>
  <p:sldIdLst>
    <p:sldId id="256" r:id="rId2"/>
    <p:sldId id="321" r:id="rId3"/>
    <p:sldId id="279" r:id="rId4"/>
    <p:sldId id="280" r:id="rId5"/>
    <p:sldId id="281" r:id="rId6"/>
    <p:sldId id="282" r:id="rId7"/>
    <p:sldId id="283" r:id="rId8"/>
    <p:sldId id="284" r:id="rId9"/>
    <p:sldId id="285" r:id="rId10"/>
    <p:sldId id="286" r:id="rId11"/>
    <p:sldId id="288" r:id="rId12"/>
    <p:sldId id="289" r:id="rId13"/>
    <p:sldId id="290" r:id="rId14"/>
    <p:sldId id="291"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3" r:id="rId35"/>
    <p:sldId id="314" r:id="rId36"/>
    <p:sldId id="315" r:id="rId37"/>
    <p:sldId id="319" r:id="rId38"/>
    <p:sldId id="320"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CCC"/>
    <a:srgbClr val="677A80"/>
    <a:srgbClr val="9999FF"/>
    <a:srgbClr val="FFFF66"/>
    <a:srgbClr val="CC0000"/>
    <a:srgbClr val="00FF99"/>
    <a:srgbClr val="32FF65"/>
    <a:srgbClr val="FF4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p:restoredTop sz="86553"/>
  </p:normalViewPr>
  <p:slideViewPr>
    <p:cSldViewPr>
      <p:cViewPr varScale="1">
        <p:scale>
          <a:sx n="192" d="100"/>
          <a:sy n="192" d="100"/>
        </p:scale>
        <p:origin x="95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3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mn-ea"/>
                <a:cs typeface="+mn-cs"/>
              </a:defRPr>
            </a:lvl1pPr>
          </a:lstStyle>
          <a:p>
            <a:pPr>
              <a:defRPr/>
            </a:pPr>
            <a:endParaRPr lang="en-GB"/>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mn-ea"/>
                <a:cs typeface="+mn-cs"/>
              </a:defRPr>
            </a:lvl1pPr>
          </a:lstStyle>
          <a:p>
            <a:pPr>
              <a:defRPr/>
            </a:pPr>
            <a:endParaRPr lang="en-GB"/>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mn-ea"/>
                <a:cs typeface="+mn-cs"/>
              </a:defRPr>
            </a:lvl1pPr>
          </a:lstStyle>
          <a:p>
            <a:pPr>
              <a:defRPr/>
            </a:pPr>
            <a:endParaRPr lang="en-GB"/>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9B658C-EEA0-3F42-98CB-4CCD864B198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mn-ea"/>
                <a:cs typeface="+mn-cs"/>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mn-ea"/>
                <a:cs typeface="+mn-cs"/>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BD6C1DB-5DA4-AD4D-9967-A75D7CE751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3E22F7D-D1C1-AB4B-8A76-D9A8EFB712A1}" type="slidenum">
              <a:rPr lang="en-US" altLang="en-US"/>
              <a:pPr/>
              <a:t>1</a:t>
            </a:fld>
            <a:endParaRPr lang="en-US"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8569856-0FCF-4641-9AC4-861EAE116335}" type="slidenum">
              <a:rPr lang="en-US" altLang="en-US"/>
              <a:pPr/>
              <a:t>10</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511B8EF-E2B7-6E49-8C94-CDB6902B0C89}" type="slidenum">
              <a:rPr lang="en-US" altLang="en-US"/>
              <a:pPr/>
              <a:t>11</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Such metadata can be used to help avoid errors in schema integration. The metadata may also be used to help transform the data (e.g., where data codes for pay type in one database may be </a:t>
            </a:r>
            <a:r>
              <a:rPr lang="ja-JP" altLang="en-US"/>
              <a:t>“</a:t>
            </a:r>
            <a:r>
              <a:rPr lang="en-US" altLang="ja-JP"/>
              <a:t>H</a:t>
            </a:r>
            <a:r>
              <a:rPr lang="ja-JP" altLang="en-US"/>
              <a:t>”</a:t>
            </a:r>
            <a:r>
              <a:rPr lang="en-US" altLang="ja-JP"/>
              <a:t> and </a:t>
            </a:r>
            <a:r>
              <a:rPr lang="ja-JP" altLang="en-US"/>
              <a:t>“</a:t>
            </a:r>
            <a:r>
              <a:rPr lang="en-US" altLang="ja-JP"/>
              <a:t>S</a:t>
            </a:r>
            <a:r>
              <a:rPr lang="ja-JP" altLang="en-US"/>
              <a:t>”</a:t>
            </a:r>
            <a:r>
              <a:rPr lang="en-US" altLang="ja-JP"/>
              <a:t>, and 1 and 2 in another).</a:t>
            </a:r>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2109A9C-845A-6741-A571-BFAD8BEF3179}" type="slidenum">
              <a:rPr lang="en-US" altLang="en-US"/>
              <a:pPr/>
              <a:t>12</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Stopped here on the 27/09/2016</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CF46DF7B-06F7-5A4C-AB99-6D04F160870E}" type="slidenum">
              <a:rPr lang="en-US" altLang="en-US"/>
              <a:pPr/>
              <a:t>13</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9DE21336-C894-B149-8DA3-8CDB780AC961}" type="slidenum">
              <a:rPr lang="en-US" altLang="en-US"/>
              <a:pPr/>
              <a:t>14</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28CCAB15-D044-8149-9109-0A3B62686B67}" type="slidenum">
              <a:rPr lang="en-US" altLang="en-US"/>
              <a:pPr/>
              <a:t>15</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en-US" b="1"/>
              <a:t>Data cube aggregation</a:t>
            </a:r>
            <a:r>
              <a:rPr lang="en-US" altLang="en-US"/>
              <a:t>, where aggregation operations are applied to the data in the construction of a data cube. </a:t>
            </a:r>
          </a:p>
          <a:p>
            <a:pPr marL="228600" indent="-228600" eaLnBrk="1" hangingPunct="1">
              <a:buFontTx/>
              <a:buAutoNum type="arabicPeriod"/>
            </a:pPr>
            <a:r>
              <a:rPr lang="en-US" altLang="en-US" b="1"/>
              <a:t>Attribute subset selection</a:t>
            </a:r>
            <a:r>
              <a:rPr lang="en-US" altLang="en-US"/>
              <a:t>, where irrelevant, weakly relevant, or redundant attributes or dimensions may be detected and removed. </a:t>
            </a:r>
          </a:p>
          <a:p>
            <a:pPr marL="228600" indent="-228600" eaLnBrk="1" hangingPunct="1">
              <a:buFontTx/>
              <a:buAutoNum type="arabicPeriod"/>
            </a:pPr>
            <a:r>
              <a:rPr lang="en-US" altLang="en-US" b="1"/>
              <a:t>Dimensionality reduction</a:t>
            </a:r>
            <a:r>
              <a:rPr lang="en-US" altLang="en-US"/>
              <a:t>, where encoding mechanisms are used to reduce the data set size. </a:t>
            </a:r>
          </a:p>
          <a:p>
            <a:pPr marL="228600" indent="-228600" eaLnBrk="1" hangingPunct="1">
              <a:buFontTx/>
              <a:buAutoNum type="arabicPeriod"/>
            </a:pPr>
            <a:r>
              <a:rPr lang="en-US" altLang="en-US" b="1"/>
              <a:t>Numerosity reduction</a:t>
            </a:r>
            <a:r>
              <a:rPr lang="en-US" altLang="en-US"/>
              <a:t>, where the data are replaced or estimated by alternative, smaller data representations such as parametric models (which need store only the model parameters instead of the actual data) or nonparametric methods such as clustering, sampling, and the use of histograms. </a:t>
            </a:r>
          </a:p>
          <a:p>
            <a:pPr marL="228600" indent="-228600" eaLnBrk="1" hangingPunct="1">
              <a:buFontTx/>
              <a:buAutoNum type="arabicPeriod"/>
            </a:pPr>
            <a:r>
              <a:rPr lang="en-US" altLang="en-US" b="1"/>
              <a:t>Discretisation and concept hierarchy generation</a:t>
            </a:r>
            <a:r>
              <a:rPr lang="en-US" altLang="en-US"/>
              <a:t>, where raw data values for attributes are replaced by ranges or higher conceptual levels. Data discretisation is a form of numerosity reduction that is very useful for the automatic generation of concept hierarchies. Discretisation and concept hierarchy generation are powerful tools for data mining, in that they allow the mining of data at multiple levels of abstraction.</a:t>
            </a:r>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A79D57C-7148-2C41-BAD7-F670D24C6BD2}" type="slidenum">
              <a:rPr lang="en-US" altLang="en-US"/>
              <a:pPr/>
              <a:t>16</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823C077-4783-BC4C-878D-BA6989BA9961}" type="slidenum">
              <a:rPr lang="en-US" altLang="en-US"/>
              <a:pPr/>
              <a:t>17</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98F4371-1A27-F643-92C9-DAB5AC938A91}" type="slidenum">
              <a:rPr lang="en-US" altLang="en-US"/>
              <a:pPr/>
              <a:t>18</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A3E5D98-43C9-3D48-A02E-57A774BB431B}" type="slidenum">
              <a:rPr lang="en-US" altLang="en-US"/>
              <a:pPr/>
              <a:t>19</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59505D79-1C49-3140-9B3A-642B9E158019}" type="slidenum">
              <a:rPr lang="en-US" altLang="en-US"/>
              <a:pPr/>
              <a:t>2</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859152FD-C1C4-AA40-9674-A80A88C1000C}" type="slidenum">
              <a:rPr lang="en-US" altLang="en-US"/>
              <a:pPr/>
              <a:t>20</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C950A56-ABF7-3348-979C-49F45890F1EF}" type="slidenum">
              <a:rPr lang="en-US" altLang="en-US"/>
              <a:pPr/>
              <a:t>21</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FD54F99-27B9-B343-9B75-54AD36753C88}" type="slidenum">
              <a:rPr lang="en-US" altLang="en-US"/>
              <a:pPr/>
              <a:t>22</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B96937C-CAC5-AF4D-833A-95B57C92643C}" type="slidenum">
              <a:rPr lang="en-US" altLang="en-US"/>
              <a:pPr/>
              <a:t>23</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94370A4-9CA1-8B4A-A264-69C6ADEB9D6A}" type="slidenum">
              <a:rPr lang="en-US" altLang="en-US"/>
              <a:pPr/>
              <a:t>24</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C12BA074-3604-E448-86BC-C5425FD7342C}" type="slidenum">
              <a:rPr lang="en-US" altLang="en-US"/>
              <a:pPr/>
              <a:t>25</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Log-linear models </a:t>
            </a:r>
            <a:r>
              <a:rPr lang="en-US" altLang="en-US"/>
              <a:t>approximate discrete multidimensional probability distributions. Given a set of tuples in n dimensions (e.g., described by n attributes), we can consider each tuple as a point in an n-dimensional space. </a:t>
            </a:r>
          </a:p>
          <a:p>
            <a:pPr eaLnBrk="1" hangingPunct="1"/>
            <a:r>
              <a:rPr lang="en-US" altLang="en-US" b="1"/>
              <a:t>Log-linear models </a:t>
            </a:r>
            <a:r>
              <a:rPr lang="en-US" altLang="en-US"/>
              <a:t>can be used to estimate the probability of each point in a multidimensional space for a set of discretised attributes, based on a smaller subset of dimensional combinations. </a:t>
            </a:r>
          </a:p>
          <a:p>
            <a:pPr eaLnBrk="1" hangingPunct="1"/>
            <a:r>
              <a:rPr lang="en-US" altLang="en-US"/>
              <a:t>This allows a higher-dimensional data space to be constructed from lower- dimensional spaces. </a:t>
            </a:r>
          </a:p>
          <a:p>
            <a:pPr eaLnBrk="1" hangingPunct="1"/>
            <a:r>
              <a:rPr lang="en-US" altLang="en-US" b="1"/>
              <a:t>Log-linear models </a:t>
            </a:r>
            <a:r>
              <a:rPr lang="en-US" altLang="en-US"/>
              <a:t>are therefore also useful for dimensionality reduction (since the lower-dimensional points together typically occupy less space than the original data points) and data smoothing (since aggregate estimates in the lower-dimensional space are less subject to sampling variations than the estimates in the higher-dimensional space)</a:t>
            </a:r>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E4EF6F2-5E66-AB46-859D-16CFC8C6A6A6}" type="slidenum">
              <a:rPr lang="en-US" altLang="en-US"/>
              <a:pPr/>
              <a:t>26</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3BC0E1F-E15F-2F44-A8F2-B05D0F8E754C}" type="slidenum">
              <a:rPr lang="en-US" altLang="en-US"/>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6582EFF-9830-5340-A3DC-53D7F8F5404E}" type="slidenum">
              <a:rPr lang="en-US" altLang="en-US"/>
              <a:pPr/>
              <a:t>28</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7735690-3B49-B241-848E-890407592B86}" type="slidenum">
              <a:rPr lang="en-US" altLang="en-US"/>
              <a:pPr/>
              <a:t>29</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A51520C-D48F-5940-83B1-EDCAA2140E62}" type="slidenum">
              <a:rPr lang="en-US" altLang="en-US"/>
              <a:pPr/>
              <a:t>3</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7E629CD-DB92-0045-B058-8B3340654C22}" type="slidenum">
              <a:rPr lang="en-US" altLang="en-US"/>
              <a:pPr/>
              <a:t>30</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358EEA1-12C7-0849-A600-FB74079A1B82}" type="slidenum">
              <a:rPr lang="en-US" altLang="en-US"/>
              <a:pPr/>
              <a:t>31</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631A0FF-867D-A545-82D9-49C97FF0C164}" type="slidenum">
              <a:rPr lang="en-US" altLang="en-US"/>
              <a:pPr/>
              <a:t>32</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90B12410-22C4-4C4B-9C72-9F03F38D30BA}" type="slidenum">
              <a:rPr lang="en-US" altLang="en-US"/>
              <a:pPr/>
              <a:t>33</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2C55EDD-19B0-554D-AC89-727712BD4ABE}" type="slidenum">
              <a:rPr lang="en-US" altLang="en-US"/>
              <a:pPr/>
              <a:t>34</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CE19D38-83FA-8343-B922-FD925997854F}" type="slidenum">
              <a:rPr lang="en-US" altLang="en-US"/>
              <a:pPr/>
              <a:t>35</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C3DF881-1C64-1843-AE72-385F2965E868}" type="slidenum">
              <a:rPr lang="en-US" altLang="en-US"/>
              <a:pPr/>
              <a:t>36</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9C830DE-D17D-AF49-8649-36C9D74224BD}" type="slidenum">
              <a:rPr lang="en-US" altLang="en-US"/>
              <a:pPr/>
              <a:t>37</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93C9C902-5637-D145-B115-3AEA76880E67}" type="slidenum">
              <a:rPr lang="en-US" altLang="en-US"/>
              <a:pPr/>
              <a:t>38</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F89FA366-F2F5-FD4E-9384-D9E8D41D4B04}" type="slidenum">
              <a:rPr lang="en-US" altLang="en-US"/>
              <a:pPr/>
              <a:t>4</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C815431-41DA-A046-BA99-2E16ED0E4C73}" type="slidenum">
              <a:rPr lang="en-US" altLang="en-US"/>
              <a:pPr/>
              <a:t>5</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5C90FE7-DF6B-0847-821C-A8D976712497}" type="slidenum">
              <a:rPr lang="en-US" altLang="en-US"/>
              <a:pPr/>
              <a:t>6</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FF36DBEF-E2EB-8F4F-A4FA-6F4CC8C38710}" type="slidenum">
              <a:rPr lang="en-US" altLang="en-US"/>
              <a:pPr/>
              <a:t>7</a:t>
            </a:fld>
            <a:endParaRPr lang="en-US"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Discretization: </a:t>
            </a:r>
            <a:r>
              <a:rPr lang="en-US" altLang="en-US"/>
              <a:t>the process of dividing geometry into smaller pieces (finite elements) to prepare for analysis. Also see Meshing. </a:t>
            </a:r>
          </a:p>
          <a:p>
            <a:pPr eaLnBrk="1" hangingPunct="1"/>
            <a:r>
              <a:rPr lang="en-GB" altLang="en-US"/>
              <a:t>Binning: </a:t>
            </a:r>
            <a:r>
              <a:rPr lang="en-US" altLang="en-US"/>
              <a:t> In CCD imaging technology, the technique of combining the charge from adjacent pixels so that the total charge can be read out as an image at the expense of spatial resolution. </a:t>
            </a:r>
            <a:r>
              <a:rPr lang="en-US" altLang="en-US" b="1"/>
              <a:t>A CCD chip is an array of rectangular (generally square) light detecting regions called pixels (for picture elements). Sometimes pictures can be taken by combining the information in adjacent pixels and make them one effective superpixel. The figures below represent a detector of 144 pixels with the red squares indicating the current binning mode</a:t>
            </a:r>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52D01C23-B095-F84F-ADAB-EE3E3A2FE880}" type="slidenum">
              <a:rPr lang="en-US" altLang="en-US"/>
              <a:pPr/>
              <a:t>8</a:t>
            </a:fld>
            <a:endParaRPr lang="en-US"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1C85E86-AAD5-F240-B140-9A7BD59E5910}" type="slidenum">
              <a:rPr lang="en-US" altLang="en-US"/>
              <a:pPr/>
              <a:t>9</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a typeface="+mn-ea"/>
              </a:endParaRPr>
            </a:p>
          </p:txBody>
        </p:sp>
        <p:sp>
          <p:nvSpPr>
            <p:cNvPr id="20" name="Rectangle 18"/>
            <p:cNvSpPr>
              <a:spLocks noChangeArrowheads="1"/>
            </p:cNvSpPr>
            <p:nvPr userDrawn="1"/>
          </p:nvSpPr>
          <p:spPr bwMode="hidden">
            <a:xfrm rot="39991575" flipH="1" flipV="1">
              <a:off x="5377"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a typeface="+mn-ea"/>
              </a:endParaRPr>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ea typeface="+mn-ea"/>
              </a:endParaRPr>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ea typeface="+mn-ea"/>
              </a:endParaRPr>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ea typeface="+mn-ea"/>
              </a:endParaRPr>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a typeface="+mn-ea"/>
              </a:endParaRPr>
            </a:p>
          </p:txBody>
        </p:sp>
      </p:grpSp>
      <p:sp>
        <p:nvSpPr>
          <p:cNvPr id="5338" name="Rectangle 218"/>
          <p:cNvSpPr>
            <a:spLocks noGrp="1" noChangeArrowheads="1"/>
          </p:cNvSpPr>
          <p:nvPr>
            <p:ph type="ctrTitle" sz="quarter"/>
          </p:nvPr>
        </p:nvSpPr>
        <p:spPr>
          <a:xfrm>
            <a:off x="685800" y="1844675"/>
            <a:ext cx="7772400" cy="1736725"/>
          </a:xfrm>
        </p:spPr>
        <p:txBody>
          <a:bodyPr anchor="b" anchorCtr="1"/>
          <a:lstStyle>
            <a:lvl1pPr>
              <a:defRPr sz="4800"/>
            </a:lvl1pPr>
          </a:lstStyle>
          <a:p>
            <a:r>
              <a:rPr lang="en-US"/>
              <a:t>Click to edit Master title style</a:t>
            </a:r>
          </a:p>
        </p:txBody>
      </p:sp>
      <p:sp>
        <p:nvSpPr>
          <p:cNvPr id="533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7EE992D6-39D9-0743-99B8-32737577BED7}" type="slidenum">
              <a:rPr lang="en-US" altLang="en-US"/>
              <a:pPr>
                <a:defRPr/>
              </a:pPr>
              <a:t>‹#›</a:t>
            </a:fld>
            <a:endParaRPr lang="en-US" altLang="en-US"/>
          </a:p>
        </p:txBody>
      </p:sp>
    </p:spTree>
    <p:extLst>
      <p:ext uri="{BB962C8B-B14F-4D97-AF65-F5344CB8AC3E}">
        <p14:creationId xmlns:p14="http://schemas.microsoft.com/office/powerpoint/2010/main" val="157522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C05BE06A-5CA2-1E40-840B-0C36E3B5B150}" type="slidenum">
              <a:rPr lang="en-US" altLang="en-US"/>
              <a:pPr>
                <a:defRPr/>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9949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32AD1B3A-912E-A94E-921F-2261B5CBFFC7}" type="slidenum">
              <a:rPr lang="en-US" altLang="en-US"/>
              <a:pPr>
                <a:defRPr/>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1893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360E6117-A125-3042-B069-EC380A13B2AD}" type="slidenum">
              <a:rPr lang="en-US" altLang="en-US"/>
              <a:pPr>
                <a:defRPr/>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4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ga-IE"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0C817258-9EF0-9E4B-8496-320F76116A75}" type="slidenum">
              <a:rPr lang="en-US" altLang="en-US"/>
              <a:pPr>
                <a:defRPr/>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3997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Rectangle 218"/>
          <p:cNvSpPr>
            <a:spLocks noGrp="1" noChangeArrowheads="1"/>
          </p:cNvSpPr>
          <p:nvPr>
            <p:ph type="sldNum" sz="quarter" idx="10"/>
          </p:nvPr>
        </p:nvSpPr>
        <p:spPr>
          <a:ln/>
        </p:spPr>
        <p:txBody>
          <a:bodyPr/>
          <a:lstStyle>
            <a:lvl1pPr>
              <a:defRPr/>
            </a:lvl1pPr>
          </a:lstStyle>
          <a:p>
            <a:pPr>
              <a:defRPr/>
            </a:pPr>
            <a:fld id="{000B33DE-0BD9-AB42-9934-CFB11A14C7B1}" type="slidenum">
              <a:rPr lang="en-US" altLang="en-US"/>
              <a:pPr>
                <a:defRPr/>
              </a:pPr>
              <a:t>‹#›</a:t>
            </a:fld>
            <a:endParaRPr lang="en-US" alt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144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Rectangle 218"/>
          <p:cNvSpPr>
            <a:spLocks noGrp="1" noChangeArrowheads="1"/>
          </p:cNvSpPr>
          <p:nvPr>
            <p:ph type="sldNum" sz="quarter" idx="10"/>
          </p:nvPr>
        </p:nvSpPr>
        <p:spPr>
          <a:ln/>
        </p:spPr>
        <p:txBody>
          <a:bodyPr/>
          <a:lstStyle>
            <a:lvl1pPr>
              <a:defRPr/>
            </a:lvl1pPr>
          </a:lstStyle>
          <a:p>
            <a:pPr>
              <a:defRPr/>
            </a:pPr>
            <a:fld id="{A54E64EB-2ED1-A646-9D2F-1A68DE6B9DD5}" type="slidenum">
              <a:rPr lang="en-US" altLang="en-US"/>
              <a:pPr>
                <a:defRPr/>
              </a:pPr>
              <a:t>‹#›</a:t>
            </a:fld>
            <a:endParaRPr lang="en-US" altLang="en-US"/>
          </a:p>
        </p:txBody>
      </p:sp>
      <p:sp>
        <p:nvSpPr>
          <p:cNvPr id="8" name="Rectangle 219"/>
          <p:cNvSpPr>
            <a:spLocks noGrp="1" noChangeArrowheads="1"/>
          </p:cNvSpPr>
          <p:nvPr>
            <p:ph type="dt" sz="half" idx="11"/>
          </p:nvPr>
        </p:nvSpPr>
        <p:spPr>
          <a:ln/>
        </p:spPr>
        <p:txBody>
          <a:bodyPr/>
          <a:lstStyle>
            <a:lvl1pPr>
              <a:defRPr/>
            </a:lvl1pPr>
          </a:lstStyle>
          <a:p>
            <a:pPr>
              <a:defRPr/>
            </a:pPr>
            <a:endParaRPr lang="en-US"/>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6458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Rectangle 218"/>
          <p:cNvSpPr>
            <a:spLocks noGrp="1" noChangeArrowheads="1"/>
          </p:cNvSpPr>
          <p:nvPr>
            <p:ph type="sldNum" sz="quarter" idx="10"/>
          </p:nvPr>
        </p:nvSpPr>
        <p:spPr>
          <a:ln/>
        </p:spPr>
        <p:txBody>
          <a:bodyPr/>
          <a:lstStyle>
            <a:lvl1pPr>
              <a:defRPr/>
            </a:lvl1pPr>
          </a:lstStyle>
          <a:p>
            <a:pPr>
              <a:defRPr/>
            </a:pPr>
            <a:fld id="{BD86BD43-6B60-3D41-A9CF-A1AB0E439231}" type="slidenum">
              <a:rPr lang="en-US" altLang="en-US"/>
              <a:pPr>
                <a:defRPr/>
              </a:pPr>
              <a:t>‹#›</a:t>
            </a:fld>
            <a:endParaRPr lang="en-US" altLang="en-US"/>
          </a:p>
        </p:txBody>
      </p:sp>
      <p:sp>
        <p:nvSpPr>
          <p:cNvPr id="4" name="Rectangle 219"/>
          <p:cNvSpPr>
            <a:spLocks noGrp="1" noChangeArrowheads="1"/>
          </p:cNvSpPr>
          <p:nvPr>
            <p:ph type="dt" sz="half" idx="11"/>
          </p:nvPr>
        </p:nvSpPr>
        <p:spPr>
          <a:ln/>
        </p:spPr>
        <p:txBody>
          <a:bodyPr/>
          <a:lstStyle>
            <a:lvl1pPr>
              <a:defRPr/>
            </a:lvl1pPr>
          </a:lstStyle>
          <a:p>
            <a:pPr>
              <a:defRPr/>
            </a:pPr>
            <a:endParaRPr lang="en-US"/>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907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F36F131E-ABD6-C841-8E3B-D86BEEC29E49}" type="slidenum">
              <a:rPr lang="en-US" altLang="en-US"/>
              <a:pPr>
                <a:defRPr/>
              </a:pPr>
              <a:t>‹#›</a:t>
            </a:fld>
            <a:endParaRPr lang="en-US" altLang="en-US"/>
          </a:p>
        </p:txBody>
      </p:sp>
      <p:sp>
        <p:nvSpPr>
          <p:cNvPr id="3" name="Rectangle 219"/>
          <p:cNvSpPr>
            <a:spLocks noGrp="1" noChangeArrowheads="1"/>
          </p:cNvSpPr>
          <p:nvPr>
            <p:ph type="dt" sz="half" idx="11"/>
          </p:nvPr>
        </p:nvSpPr>
        <p:spPr>
          <a:ln/>
        </p:spPr>
        <p:txBody>
          <a:bodyPr/>
          <a:lstStyle>
            <a:lvl1pPr>
              <a:defRPr/>
            </a:lvl1pPr>
          </a:lstStyle>
          <a:p>
            <a:pPr>
              <a:defRPr/>
            </a:pPr>
            <a:endParaRPr lang="en-US"/>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811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2ADDFEFC-19FE-484B-8482-C0E61138CC3C}" type="slidenum">
              <a:rPr lang="en-US" altLang="en-US"/>
              <a:pPr>
                <a:defRPr/>
              </a:pPr>
              <a:t>‹#›</a:t>
            </a:fld>
            <a:endParaRPr lang="en-US" alt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33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9D4C758A-EFC1-F843-8FD8-795CDEA72D23}" type="slidenum">
              <a:rPr lang="en-US" altLang="en-US"/>
              <a:pPr>
                <a:defRPr/>
              </a:pPr>
              <a:t>‹#›</a:t>
            </a:fld>
            <a:endParaRPr lang="en-US" alt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011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4099"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0"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1"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2"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3"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4"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5"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6"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7"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8"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09"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10"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11"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12"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13"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a typeface="+mn-ea"/>
              </a:endParaRPr>
            </a:p>
          </p:txBody>
        </p:sp>
        <p:sp>
          <p:nvSpPr>
            <p:cNvPr id="4114"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a typeface="+mn-ea"/>
              </a:endParaRPr>
            </a:p>
          </p:txBody>
        </p:sp>
        <p:sp>
          <p:nvSpPr>
            <p:cNvPr id="4115"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16"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17"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18"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19"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20"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21"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22"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23"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24"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25"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a typeface="+mn-ea"/>
              </a:endParaRPr>
            </a:p>
          </p:txBody>
        </p:sp>
        <p:sp>
          <p:nvSpPr>
            <p:cNvPr id="4126"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27"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28"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29"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30"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a typeface="+mn-ea"/>
              </a:endParaRPr>
            </a:p>
          </p:txBody>
        </p:sp>
        <p:sp>
          <p:nvSpPr>
            <p:cNvPr id="4131"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32"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33"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34"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35"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36"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37"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38"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39"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0"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41"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2"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3"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44"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5"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6"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7"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48"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49"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50"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51"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52"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53"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54"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55"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56"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57"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58"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59"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60"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61"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62"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63"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164"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165"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66"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167"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68"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169"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0"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1"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2"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3"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174"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5"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6"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7"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78"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179"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180"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181"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182"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83"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184"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85"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86"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87"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188"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89"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190"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1"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2"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3"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4"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5"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6"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7"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8"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199"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200"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01"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02"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03"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04"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205"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a typeface="+mn-ea"/>
              </a:endParaRPr>
            </a:p>
          </p:txBody>
        </p:sp>
        <p:sp>
          <p:nvSpPr>
            <p:cNvPr id="4206"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207"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208"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209"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210"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11"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12"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13"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14"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15"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16"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17"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18"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19"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220"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221"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a typeface="+mn-ea"/>
              </a:endParaRPr>
            </a:p>
          </p:txBody>
        </p:sp>
        <p:sp>
          <p:nvSpPr>
            <p:cNvPr id="4222"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223"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24"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25"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26"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27"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28"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29"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30"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31"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32"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33"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234"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235"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236"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37"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38"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239"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40"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41"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42"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43"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44"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45"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46"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47"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4248"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49"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0"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1"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2"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3"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4"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5"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6"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7"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8"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59"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60"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61"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62"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63"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64"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a typeface="+mn-ea"/>
              </a:endParaRPr>
            </a:p>
          </p:txBody>
        </p:sp>
        <p:sp>
          <p:nvSpPr>
            <p:cNvPr id="4265"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a typeface="+mn-ea"/>
              </a:endParaRPr>
            </a:p>
          </p:txBody>
        </p:sp>
        <p:sp>
          <p:nvSpPr>
            <p:cNvPr id="4266"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267"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268"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69"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0"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1"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2"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3"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4"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5"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6"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277"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78"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79"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0"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1"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2"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3"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4"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5"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286"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7"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8"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289"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90"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91"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a typeface="+mn-ea"/>
              </a:endParaRPr>
            </a:p>
          </p:txBody>
        </p:sp>
        <p:sp>
          <p:nvSpPr>
            <p:cNvPr id="4292"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293"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294"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4295"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4296"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297"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298"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4299"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0"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1"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a typeface="+mn-ea"/>
              </a:endParaRPr>
            </a:p>
          </p:txBody>
        </p:sp>
        <p:sp>
          <p:nvSpPr>
            <p:cNvPr id="4302"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3"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4"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5"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6"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07"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308"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ea typeface="+mn-ea"/>
              </a:endParaRPr>
            </a:p>
          </p:txBody>
        </p:sp>
        <p:sp>
          <p:nvSpPr>
            <p:cNvPr id="4309"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a typeface="+mn-ea"/>
              </a:endParaRPr>
            </a:p>
          </p:txBody>
        </p:sp>
        <p:sp>
          <p:nvSpPr>
            <p:cNvPr id="4310"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a typeface="+mn-ea"/>
              </a:endParaRPr>
            </a:p>
          </p:txBody>
        </p:sp>
        <p:sp>
          <p:nvSpPr>
            <p:cNvPr id="4311"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a typeface="+mn-ea"/>
              </a:endParaRPr>
            </a:p>
          </p:txBody>
        </p:sp>
        <p:sp>
          <p:nvSpPr>
            <p:cNvPr id="4312"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4313"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a typeface="+mn-ea"/>
              </a:endParaRPr>
            </a:p>
          </p:txBody>
        </p:sp>
      </p:grpSp>
      <p:sp>
        <p:nvSpPr>
          <p:cNvPr id="4314"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F682CBE6-0705-EE4B-AA3E-A437F7FFB7AB}" type="slidenum">
              <a:rPr lang="en-US" altLang="en-US"/>
              <a:pPr>
                <a:defRPr/>
              </a:pPr>
              <a:t>‹#›</a:t>
            </a:fld>
            <a:endParaRPr lang="en-US" altLang="en-US"/>
          </a:p>
        </p:txBody>
      </p:sp>
      <p:sp>
        <p:nvSpPr>
          <p:cNvPr id="4315"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ea typeface="+mn-ea"/>
                <a:cs typeface="+mn-cs"/>
              </a:defRPr>
            </a:lvl1pPr>
          </a:lstStyle>
          <a:p>
            <a:pPr>
              <a:defRPr/>
            </a:pPr>
            <a:endParaRPr lang="en-US"/>
          </a:p>
        </p:txBody>
      </p:sp>
      <p:sp>
        <p:nvSpPr>
          <p:cNvPr id="4316"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ea typeface="+mn-ea"/>
                <a:cs typeface="+mn-cs"/>
              </a:defRPr>
            </a:lvl1pPr>
          </a:lstStyle>
          <a:p>
            <a:pPr>
              <a:defRPr/>
            </a:pPr>
            <a:endParaRPr lang="en-US"/>
          </a:p>
        </p:txBody>
      </p:sp>
      <p:sp>
        <p:nvSpPr>
          <p:cNvPr id="4317"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18"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sz="4000">
          <a:solidFill>
            <a:srgbClr val="CC0000"/>
          </a:solidFill>
          <a:effectLst>
            <a:outerShdw blurRad="38100" dist="38100" dir="2700000" algn="tl">
              <a:srgbClr val="00000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a:solidFill>
            <a:srgbClr val="CC0000"/>
          </a:solidFill>
          <a:effectLst>
            <a:outerShdw blurRad="38100" dist="38100" dir="2700000" algn="tl">
              <a:srgbClr val="000000"/>
            </a:outerShdw>
          </a:effectLst>
          <a:latin typeface="Arial" charset="0"/>
          <a:ea typeface="ＭＳ Ｐゴシック" charset="-128"/>
          <a:cs typeface="ＭＳ Ｐゴシック" charset="-128"/>
        </a:defRPr>
      </a:lvl2pPr>
      <a:lvl3pPr algn="l" rtl="0" eaLnBrk="0" fontAlgn="base" hangingPunct="0">
        <a:spcBef>
          <a:spcPct val="0"/>
        </a:spcBef>
        <a:spcAft>
          <a:spcPct val="0"/>
        </a:spcAft>
        <a:defRPr sz="4000">
          <a:solidFill>
            <a:srgbClr val="CC0000"/>
          </a:solidFill>
          <a:effectLst>
            <a:outerShdw blurRad="38100" dist="38100" dir="2700000" algn="tl">
              <a:srgbClr val="000000"/>
            </a:outerShdw>
          </a:effectLst>
          <a:latin typeface="Arial" charset="0"/>
          <a:ea typeface="ＭＳ Ｐゴシック" charset="-128"/>
          <a:cs typeface="ＭＳ Ｐゴシック" charset="-128"/>
        </a:defRPr>
      </a:lvl3pPr>
      <a:lvl4pPr algn="l" rtl="0" eaLnBrk="0" fontAlgn="base" hangingPunct="0">
        <a:spcBef>
          <a:spcPct val="0"/>
        </a:spcBef>
        <a:spcAft>
          <a:spcPct val="0"/>
        </a:spcAft>
        <a:defRPr sz="4000">
          <a:solidFill>
            <a:srgbClr val="CC0000"/>
          </a:solidFill>
          <a:effectLst>
            <a:outerShdw blurRad="38100" dist="38100" dir="2700000" algn="tl">
              <a:srgbClr val="000000"/>
            </a:outerShdw>
          </a:effectLst>
          <a:latin typeface="Arial" charset="0"/>
          <a:ea typeface="ＭＳ Ｐゴシック" charset="-128"/>
          <a:cs typeface="ＭＳ Ｐゴシック" charset="-128"/>
        </a:defRPr>
      </a:lvl4pPr>
      <a:lvl5pPr algn="l" rtl="0" eaLnBrk="0" fontAlgn="base" hangingPunct="0">
        <a:spcBef>
          <a:spcPct val="0"/>
        </a:spcBef>
        <a:spcAft>
          <a:spcPct val="0"/>
        </a:spcAft>
        <a:defRPr sz="4000">
          <a:solidFill>
            <a:srgbClr val="CC0000"/>
          </a:solidFill>
          <a:effectLst>
            <a:outerShdw blurRad="38100" dist="38100" dir="2700000" algn="tl">
              <a:srgbClr val="000000"/>
            </a:outerShdw>
          </a:effectLst>
          <a:latin typeface="Arial" charset="0"/>
          <a:ea typeface="ＭＳ Ｐゴシック" charset="-128"/>
          <a:cs typeface="ＭＳ Ｐゴシック" charset="-128"/>
        </a:defRPr>
      </a:lvl5pPr>
      <a:lvl6pPr marL="457200" algn="l" rtl="0" fontAlgn="base">
        <a:spcBef>
          <a:spcPct val="0"/>
        </a:spcBef>
        <a:spcAft>
          <a:spcPct val="0"/>
        </a:spcAft>
        <a:defRPr sz="4000">
          <a:solidFill>
            <a:srgbClr val="CC0000"/>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a:solidFill>
            <a:srgbClr val="CC0000"/>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a:solidFill>
            <a:srgbClr val="CC0000"/>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a:solidFill>
            <a:srgbClr val="CC00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charset="2"/>
        <a:buBlip>
          <a:blip r:embed="rId13"/>
        </a:buBlip>
        <a:defRPr sz="3200">
          <a:solidFill>
            <a:srgbClr val="FFCC00"/>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folHlink"/>
        </a:buClr>
        <a:buSzPct val="50000"/>
        <a:buFont typeface="Wingdings" charset="2"/>
        <a:buChar char="n"/>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hlink"/>
        </a:buClr>
        <a:buFont typeface="Wingdings" charset="2"/>
        <a:buBlip>
          <a:blip r:embed="rId13"/>
        </a:buBlip>
        <a:defRPr sz="2400">
          <a:solidFill>
            <a:srgbClr val="00FF99"/>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charset="2"/>
        <a:buChar char="n"/>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Font typeface="Wingdings" charset="2"/>
        <a:buBlip>
          <a:blip r:embed="rId13"/>
        </a:buBlip>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Font typeface="Wingdings" charset="2"/>
        <a:buBlip>
          <a:blip r:embed="rId13"/>
        </a:buBlip>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Font typeface="Wingdings" charset="2"/>
        <a:buBlip>
          <a:blip r:embed="rId13"/>
        </a:buBlip>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Font typeface="Wingdings" charset="2"/>
        <a:buBlip>
          <a:blip r:embed="rId13"/>
        </a:buBlip>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Font typeface="Wingdings" charset="2"/>
        <a:buBlip>
          <a:blip r:embed="rId13"/>
        </a:buBlip>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image" Target="../media/image2.emf"/><Relationship Id="rId7" Type="http://schemas.openxmlformats.org/officeDocument/2006/relationships/oleObject" Target="../embeddings/oleObject2.bin"/><Relationship Id="rId8" Type="http://schemas.openxmlformats.org/officeDocument/2006/relationships/image" Target="../media/image3.emf"/><Relationship Id="rId9" Type="http://schemas.openxmlformats.org/officeDocument/2006/relationships/oleObject" Target="../embeddings/oleObject3.bin"/><Relationship Id="rId10" Type="http://schemas.openxmlformats.org/officeDocument/2006/relationships/image" Target="../media/image4.emf"/><Relationship Id="rId11"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4.bin"/><Relationship Id="rId5"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WordArt 6"/>
          <p:cNvSpPr>
            <a:spLocks noChangeArrowheads="1" noChangeShapeType="1" noTextEdit="1"/>
          </p:cNvSpPr>
          <p:nvPr/>
        </p:nvSpPr>
        <p:spPr bwMode="auto">
          <a:xfrm>
            <a:off x="900113" y="1412875"/>
            <a:ext cx="7272337" cy="4103688"/>
          </a:xfrm>
          <a:prstGeom prst="rect">
            <a:avLst/>
          </a:prstGeom>
        </p:spPr>
        <p:txBody>
          <a:bodyPr wrap="none" fromWordArt="1">
            <a:prstTxWarp prst="textDoubleWave1">
              <a:avLst>
                <a:gd name="adj1" fmla="val 6500"/>
                <a:gd name="adj2" fmla="val 0"/>
              </a:avLst>
            </a:prstTxWarp>
          </a:bodyPr>
          <a:lstStyle/>
          <a:p>
            <a:pPr algn="ctr"/>
            <a:r>
              <a:rPr lang="en-US" sz="3600" kern="10" spc="-360">
                <a:ln w="12700">
                  <a:solidFill>
                    <a:srgbClr val="000099"/>
                  </a:solidFill>
                  <a:round/>
                  <a:headEnd/>
                  <a:tailEnd/>
                </a:ln>
                <a:solidFill>
                  <a:srgbClr val="33CCFF"/>
                </a:solidFill>
                <a:effectLst>
                  <a:outerShdw blurRad="63500" dist="125724" dir="18900000" algn="ctr" rotWithShape="0">
                    <a:srgbClr val="000099">
                      <a:alpha val="74997"/>
                    </a:srgbClr>
                  </a:outerShdw>
                </a:effectLst>
                <a:latin typeface="Impact" charset="0"/>
                <a:ea typeface="Impact" charset="0"/>
                <a:cs typeface="Impact" charset="0"/>
              </a:rPr>
              <a:t>Data Pre-processing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55650" y="333375"/>
            <a:ext cx="6624638" cy="792163"/>
          </a:xfrm>
        </p:spPr>
        <p:txBody>
          <a:bodyPr/>
          <a:lstStyle/>
          <a:p>
            <a:pPr eaLnBrk="1" hangingPunct="1">
              <a:defRPr/>
            </a:pPr>
            <a:r>
              <a:rPr lang="en-GB" altLang="en-US" sz="3600"/>
              <a:t>Regression</a:t>
            </a:r>
          </a:p>
        </p:txBody>
      </p:sp>
      <p:sp>
        <p:nvSpPr>
          <p:cNvPr id="33794"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95"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96" name="Oval 5"/>
          <p:cNvSpPr>
            <a:spLocks noChangeArrowheads="1"/>
          </p:cNvSpPr>
          <p:nvPr/>
        </p:nvSpPr>
        <p:spPr bwMode="auto">
          <a:xfrm flipV="1">
            <a:off x="5942013" y="3303588"/>
            <a:ext cx="42862"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797" name="Oval 6"/>
          <p:cNvSpPr>
            <a:spLocks noChangeArrowheads="1"/>
          </p:cNvSpPr>
          <p:nvPr/>
        </p:nvSpPr>
        <p:spPr bwMode="auto">
          <a:xfrm flipV="1">
            <a:off x="5524500" y="3408363"/>
            <a:ext cx="42863"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798"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799" name="Oval 8"/>
          <p:cNvSpPr>
            <a:spLocks noChangeArrowheads="1"/>
          </p:cNvSpPr>
          <p:nvPr/>
        </p:nvSpPr>
        <p:spPr bwMode="auto">
          <a:xfrm flipV="1">
            <a:off x="5175250" y="3876675"/>
            <a:ext cx="42863" cy="42863"/>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0" name="Oval 9"/>
          <p:cNvSpPr>
            <a:spLocks noChangeArrowheads="1"/>
          </p:cNvSpPr>
          <p:nvPr/>
        </p:nvSpPr>
        <p:spPr bwMode="auto">
          <a:xfrm flipV="1">
            <a:off x="6046788" y="2951163"/>
            <a:ext cx="42862"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1" name="Oval 10"/>
          <p:cNvSpPr>
            <a:spLocks noChangeArrowheads="1"/>
          </p:cNvSpPr>
          <p:nvPr/>
        </p:nvSpPr>
        <p:spPr bwMode="auto">
          <a:xfrm flipV="1">
            <a:off x="6248400" y="2678113"/>
            <a:ext cx="42863"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2" name="Oval 11"/>
          <p:cNvSpPr>
            <a:spLocks noChangeArrowheads="1"/>
          </p:cNvSpPr>
          <p:nvPr/>
        </p:nvSpPr>
        <p:spPr bwMode="auto">
          <a:xfrm flipV="1">
            <a:off x="4816475" y="3973513"/>
            <a:ext cx="42863"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3" name="Oval 12"/>
          <p:cNvSpPr>
            <a:spLocks noChangeArrowheads="1"/>
          </p:cNvSpPr>
          <p:nvPr/>
        </p:nvSpPr>
        <p:spPr bwMode="auto">
          <a:xfrm flipV="1">
            <a:off x="6569075" y="2673350"/>
            <a:ext cx="42863" cy="42863"/>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4" name="Oval 13"/>
          <p:cNvSpPr>
            <a:spLocks noChangeArrowheads="1"/>
          </p:cNvSpPr>
          <p:nvPr/>
        </p:nvSpPr>
        <p:spPr bwMode="auto">
          <a:xfrm flipV="1">
            <a:off x="6589713" y="2433638"/>
            <a:ext cx="42862"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5" name="Oval 14"/>
          <p:cNvSpPr>
            <a:spLocks noChangeArrowheads="1"/>
          </p:cNvSpPr>
          <p:nvPr/>
        </p:nvSpPr>
        <p:spPr bwMode="auto">
          <a:xfrm flipV="1">
            <a:off x="7004050" y="2406650"/>
            <a:ext cx="42863" cy="42863"/>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6" name="Oval 15"/>
          <p:cNvSpPr>
            <a:spLocks noChangeArrowheads="1"/>
          </p:cNvSpPr>
          <p:nvPr/>
        </p:nvSpPr>
        <p:spPr bwMode="auto">
          <a:xfrm flipV="1">
            <a:off x="4772025" y="4240213"/>
            <a:ext cx="42863"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7" name="Oval 16"/>
          <p:cNvSpPr>
            <a:spLocks noChangeArrowheads="1"/>
          </p:cNvSpPr>
          <p:nvPr/>
        </p:nvSpPr>
        <p:spPr bwMode="auto">
          <a:xfrm flipV="1">
            <a:off x="6983413" y="2155825"/>
            <a:ext cx="42862" cy="42863"/>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8" name="Oval 17"/>
          <p:cNvSpPr>
            <a:spLocks noChangeArrowheads="1"/>
          </p:cNvSpPr>
          <p:nvPr/>
        </p:nvSpPr>
        <p:spPr bwMode="auto">
          <a:xfrm flipV="1">
            <a:off x="7313613" y="2030413"/>
            <a:ext cx="42862" cy="4286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3809" name="Line 18"/>
          <p:cNvSpPr>
            <a:spLocks noChangeShapeType="1"/>
          </p:cNvSpPr>
          <p:nvPr/>
        </p:nvSpPr>
        <p:spPr bwMode="auto">
          <a:xfrm flipV="1">
            <a:off x="4538663" y="1943100"/>
            <a:ext cx="2906712" cy="2270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Text Box 19"/>
          <p:cNvSpPr txBox="1">
            <a:spLocks noChangeArrowheads="1"/>
          </p:cNvSpPr>
          <p:nvPr/>
        </p:nvSpPr>
        <p:spPr bwMode="auto">
          <a:xfrm>
            <a:off x="8104188" y="4379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x</a:t>
            </a:r>
          </a:p>
        </p:txBody>
      </p:sp>
      <p:sp>
        <p:nvSpPr>
          <p:cNvPr id="33811" name="Text Box 20"/>
          <p:cNvSpPr txBox="1">
            <a:spLocks noChangeArrowheads="1"/>
          </p:cNvSpPr>
          <p:nvPr/>
        </p:nvSpPr>
        <p:spPr bwMode="auto">
          <a:xfrm>
            <a:off x="4757738" y="1455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y</a:t>
            </a:r>
          </a:p>
        </p:txBody>
      </p:sp>
      <p:sp>
        <p:nvSpPr>
          <p:cNvPr id="33812" name="Text Box 21"/>
          <p:cNvSpPr txBox="1">
            <a:spLocks noChangeArrowheads="1"/>
          </p:cNvSpPr>
          <p:nvPr/>
        </p:nvSpPr>
        <p:spPr bwMode="auto">
          <a:xfrm>
            <a:off x="6324600" y="3219450"/>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y = x + 1</a:t>
            </a:r>
          </a:p>
        </p:txBody>
      </p:sp>
      <p:sp>
        <p:nvSpPr>
          <p:cNvPr id="33813" name="Line 22"/>
          <p:cNvSpPr>
            <a:spLocks noChangeShapeType="1"/>
          </p:cNvSpPr>
          <p:nvPr/>
        </p:nvSpPr>
        <p:spPr bwMode="auto">
          <a:xfrm>
            <a:off x="5372100" y="2498725"/>
            <a:ext cx="0" cy="1909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Line 23"/>
          <p:cNvSpPr>
            <a:spLocks noChangeShapeType="1"/>
          </p:cNvSpPr>
          <p:nvPr/>
        </p:nvSpPr>
        <p:spPr bwMode="auto">
          <a:xfrm flipH="1">
            <a:off x="4556125" y="2514600"/>
            <a:ext cx="8001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5" name="Line 24"/>
          <p:cNvSpPr>
            <a:spLocks noChangeShapeType="1"/>
          </p:cNvSpPr>
          <p:nvPr/>
        </p:nvSpPr>
        <p:spPr bwMode="auto">
          <a:xfrm flipH="1">
            <a:off x="4540250" y="3525838"/>
            <a:ext cx="815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Text Box 25"/>
          <p:cNvSpPr txBox="1">
            <a:spLocks noChangeArrowheads="1"/>
          </p:cNvSpPr>
          <p:nvPr/>
        </p:nvSpPr>
        <p:spPr bwMode="auto">
          <a:xfrm>
            <a:off x="5295900" y="441166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000">
                <a:solidFill>
                  <a:schemeClr val="tx1"/>
                </a:solidFill>
                <a:latin typeface="Times New Roman" charset="0"/>
              </a:rPr>
              <a:t>X1</a:t>
            </a:r>
          </a:p>
        </p:txBody>
      </p:sp>
      <p:sp>
        <p:nvSpPr>
          <p:cNvPr id="33817" name="Text Box 26"/>
          <p:cNvSpPr txBox="1">
            <a:spLocks noChangeArrowheads="1"/>
          </p:cNvSpPr>
          <p:nvPr/>
        </p:nvSpPr>
        <p:spPr bwMode="auto">
          <a:xfrm>
            <a:off x="4071938" y="232251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000">
                <a:solidFill>
                  <a:schemeClr val="tx1"/>
                </a:solidFill>
                <a:latin typeface="Times New Roman" charset="0"/>
              </a:rPr>
              <a:t>Y1</a:t>
            </a:r>
          </a:p>
        </p:txBody>
      </p:sp>
      <p:sp>
        <p:nvSpPr>
          <p:cNvPr id="33818" name="Text Box 27"/>
          <p:cNvSpPr txBox="1">
            <a:spLocks noChangeArrowheads="1"/>
          </p:cNvSpPr>
          <p:nvPr/>
        </p:nvSpPr>
        <p:spPr bwMode="auto">
          <a:xfrm>
            <a:off x="4071938" y="3268663"/>
            <a:ext cx="579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000">
                <a:solidFill>
                  <a:schemeClr val="tx1"/>
                </a:solidFill>
                <a:latin typeface="Times New Roman" charset="0"/>
              </a:rPr>
              <a:t>Y1</a:t>
            </a:r>
            <a:r>
              <a:rPr lang="ja-JP" altLang="en-US" sz="2000">
                <a:solidFill>
                  <a:schemeClr val="tx1"/>
                </a:solidFill>
                <a:latin typeface="Times New Roman" charset="0"/>
              </a:rPr>
              <a:t>’</a:t>
            </a:r>
            <a:endParaRPr lang="en-US" altLang="en-US" sz="2000">
              <a:solidFill>
                <a:schemeClr val="tx1"/>
              </a:solidFill>
              <a:latin typeface="Times New Roman" charset="0"/>
            </a:endParaRPr>
          </a:p>
        </p:txBody>
      </p:sp>
    </p:spTree>
  </p:cSld>
  <p:clrMapOvr>
    <a:masterClrMapping/>
  </p:clrMapOvr>
  <p:transition>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76400" y="533400"/>
            <a:ext cx="4038600" cy="609600"/>
          </a:xfrm>
        </p:spPr>
        <p:txBody>
          <a:bodyPr/>
          <a:lstStyle/>
          <a:p>
            <a:pPr eaLnBrk="1" hangingPunct="1">
              <a:defRPr/>
            </a:pPr>
            <a:r>
              <a:rPr lang="en-GB" altLang="en-US" sz="3600"/>
              <a:t>Data Integration</a:t>
            </a:r>
          </a:p>
        </p:txBody>
      </p:sp>
      <p:sp>
        <p:nvSpPr>
          <p:cNvPr id="40963" name="Rectangle 3"/>
          <p:cNvSpPr>
            <a:spLocks noGrp="1" noChangeArrowheads="1"/>
          </p:cNvSpPr>
          <p:nvPr>
            <p:ph type="body" idx="1"/>
          </p:nvPr>
        </p:nvSpPr>
        <p:spPr>
          <a:xfrm>
            <a:off x="381000" y="1600200"/>
            <a:ext cx="8534400" cy="4800600"/>
          </a:xfrm>
        </p:spPr>
        <p:txBody>
          <a:bodyPr/>
          <a:lstStyle/>
          <a:p>
            <a:pPr eaLnBrk="1" hangingPunct="1">
              <a:lnSpc>
                <a:spcPct val="90000"/>
              </a:lnSpc>
              <a:defRPr/>
            </a:pPr>
            <a:r>
              <a:rPr lang="en-GB" altLang="en-US" sz="2800"/>
              <a:t>Data integration</a:t>
            </a:r>
          </a:p>
          <a:p>
            <a:pPr lvl="1" eaLnBrk="1" hangingPunct="1">
              <a:lnSpc>
                <a:spcPct val="90000"/>
              </a:lnSpc>
              <a:defRPr/>
            </a:pPr>
            <a:r>
              <a:rPr lang="en-GB" altLang="en-US" sz="2400"/>
              <a:t>combines data from multiple sources into a coherent store</a:t>
            </a:r>
          </a:p>
          <a:p>
            <a:pPr eaLnBrk="1" hangingPunct="1">
              <a:lnSpc>
                <a:spcPct val="90000"/>
              </a:lnSpc>
              <a:defRPr/>
            </a:pPr>
            <a:r>
              <a:rPr lang="en-GB" altLang="en-US" sz="2800"/>
              <a:t>Schema integration</a:t>
            </a:r>
          </a:p>
          <a:p>
            <a:pPr lvl="1" eaLnBrk="1" hangingPunct="1">
              <a:lnSpc>
                <a:spcPct val="90000"/>
              </a:lnSpc>
              <a:defRPr/>
            </a:pPr>
            <a:r>
              <a:rPr lang="en-GB" altLang="en-US" sz="2400"/>
              <a:t>integrate metadata from different sources</a:t>
            </a:r>
          </a:p>
          <a:p>
            <a:pPr lvl="1" eaLnBrk="1" hangingPunct="1">
              <a:lnSpc>
                <a:spcPct val="90000"/>
              </a:lnSpc>
              <a:defRPr/>
            </a:pPr>
            <a:r>
              <a:rPr lang="en-GB" altLang="en-US" sz="2400"/>
              <a:t>Entity identification problem: identify real world entities from multiple data sources, e.g., A.cust-id </a:t>
            </a:r>
            <a:r>
              <a:rPr lang="en-GB" altLang="en-US" sz="2400">
                <a:sym typeface="Symbol" charset="2"/>
              </a:rPr>
              <a:t> B.</a:t>
            </a:r>
            <a:r>
              <a:rPr lang="en-GB" altLang="en-US" sz="2400"/>
              <a:t>cust-#</a:t>
            </a:r>
          </a:p>
          <a:p>
            <a:pPr eaLnBrk="1" hangingPunct="1">
              <a:lnSpc>
                <a:spcPct val="90000"/>
              </a:lnSpc>
              <a:defRPr/>
            </a:pPr>
            <a:r>
              <a:rPr lang="en-GB" altLang="en-US" sz="2800"/>
              <a:t>Detecting and resolving data value conflicts</a:t>
            </a:r>
          </a:p>
          <a:p>
            <a:pPr lvl="1" eaLnBrk="1" hangingPunct="1">
              <a:lnSpc>
                <a:spcPct val="90000"/>
              </a:lnSpc>
              <a:defRPr/>
            </a:pPr>
            <a:r>
              <a:rPr lang="en-GB" altLang="en-US" sz="2400"/>
              <a:t>for the same real world entity, attribute values from different sources are different</a:t>
            </a:r>
          </a:p>
          <a:p>
            <a:pPr lvl="1" eaLnBrk="1" hangingPunct="1">
              <a:lnSpc>
                <a:spcPct val="90000"/>
              </a:lnSpc>
              <a:defRPr/>
            </a:pPr>
            <a:r>
              <a:rPr lang="en-GB" altLang="en-US" sz="2400"/>
              <a:t>possible reasons: different representations, different scales, e.g., metric vs. imperial units</a:t>
            </a:r>
          </a:p>
        </p:txBody>
      </p:sp>
    </p:spTree>
  </p:cSld>
  <p:clrMapOvr>
    <a:masterClrMapping/>
  </p:clrMapOvr>
  <p:transition>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55650" y="304800"/>
            <a:ext cx="7704138" cy="1066800"/>
          </a:xfrm>
        </p:spPr>
        <p:txBody>
          <a:bodyPr/>
          <a:lstStyle/>
          <a:p>
            <a:pPr eaLnBrk="1" hangingPunct="1">
              <a:defRPr/>
            </a:pPr>
            <a:r>
              <a:rPr lang="en-GB" altLang="en-US" sz="3200"/>
              <a:t>Handling Redundant Data in Data Integration</a:t>
            </a:r>
          </a:p>
        </p:txBody>
      </p:sp>
      <p:sp>
        <p:nvSpPr>
          <p:cNvPr id="41987" name="Rectangle 3"/>
          <p:cNvSpPr>
            <a:spLocks noGrp="1" noChangeArrowheads="1"/>
          </p:cNvSpPr>
          <p:nvPr>
            <p:ph type="body" idx="1"/>
          </p:nvPr>
        </p:nvSpPr>
        <p:spPr>
          <a:xfrm>
            <a:off x="381000" y="1600200"/>
            <a:ext cx="8305800" cy="4648200"/>
          </a:xfrm>
        </p:spPr>
        <p:txBody>
          <a:bodyPr/>
          <a:lstStyle/>
          <a:p>
            <a:pPr eaLnBrk="1" hangingPunct="1">
              <a:lnSpc>
                <a:spcPct val="110000"/>
              </a:lnSpc>
              <a:defRPr/>
            </a:pPr>
            <a:r>
              <a:rPr lang="en-GB" altLang="en-US" sz="2000" dirty="0"/>
              <a:t>Redundant data occur often when </a:t>
            </a:r>
            <a:r>
              <a:rPr lang="en-GB" altLang="en-US" sz="2000" dirty="0" smtClean="0"/>
              <a:t>integrating multiple </a:t>
            </a:r>
            <a:r>
              <a:rPr lang="en-GB" altLang="en-US" sz="2000" dirty="0"/>
              <a:t>databases</a:t>
            </a:r>
          </a:p>
          <a:p>
            <a:pPr lvl="1" eaLnBrk="1" hangingPunct="1">
              <a:lnSpc>
                <a:spcPct val="110000"/>
              </a:lnSpc>
              <a:defRPr/>
            </a:pPr>
            <a:r>
              <a:rPr lang="en-GB" altLang="en-US" sz="1800" dirty="0"/>
              <a:t>The same attribute may have different names in different databases (</a:t>
            </a:r>
            <a:r>
              <a:rPr lang="en-GB" altLang="en-US" sz="1800" dirty="0">
                <a:solidFill>
                  <a:srgbClr val="32FF65"/>
                </a:solidFill>
              </a:rPr>
              <a:t>e.g., </a:t>
            </a:r>
            <a:r>
              <a:rPr lang="en-GB" altLang="en-US" sz="1800" dirty="0" err="1">
                <a:solidFill>
                  <a:srgbClr val="32FF65"/>
                </a:solidFill>
              </a:rPr>
              <a:t>customer_ID</a:t>
            </a:r>
            <a:r>
              <a:rPr lang="en-GB" altLang="en-US" sz="1800" dirty="0">
                <a:solidFill>
                  <a:srgbClr val="32FF65"/>
                </a:solidFill>
              </a:rPr>
              <a:t>, </a:t>
            </a:r>
            <a:r>
              <a:rPr lang="en-GB" altLang="en-US" sz="1800" dirty="0" err="1">
                <a:solidFill>
                  <a:srgbClr val="32FF65"/>
                </a:solidFill>
              </a:rPr>
              <a:t>customer_No</a:t>
            </a:r>
            <a:r>
              <a:rPr lang="en-GB" altLang="en-US" sz="1800" dirty="0"/>
              <a:t>)</a:t>
            </a:r>
          </a:p>
          <a:p>
            <a:pPr lvl="1" eaLnBrk="1" hangingPunct="1">
              <a:lnSpc>
                <a:spcPct val="110000"/>
              </a:lnSpc>
              <a:defRPr/>
            </a:pPr>
            <a:r>
              <a:rPr lang="en-GB" altLang="en-US" sz="1800" dirty="0"/>
              <a:t>One attribute may be a </a:t>
            </a:r>
            <a:r>
              <a:rPr lang="en-GB" altLang="en-GB" sz="1800" dirty="0"/>
              <a:t>“</a:t>
            </a:r>
            <a:r>
              <a:rPr lang="en-GB" altLang="en-US" sz="1800" dirty="0"/>
              <a:t>derived</a:t>
            </a:r>
            <a:r>
              <a:rPr lang="en-GB" altLang="en-GB" sz="1800" dirty="0"/>
              <a:t>”</a:t>
            </a:r>
            <a:r>
              <a:rPr lang="en-GB" altLang="en-US" sz="1800" dirty="0"/>
              <a:t> attribute in another table, (</a:t>
            </a:r>
            <a:r>
              <a:rPr lang="en-GB" altLang="en-US" sz="1800" dirty="0">
                <a:solidFill>
                  <a:srgbClr val="32FF65"/>
                </a:solidFill>
              </a:rPr>
              <a:t>e.g., annual revenue</a:t>
            </a:r>
            <a:r>
              <a:rPr lang="en-GB" altLang="en-US" sz="1800" dirty="0"/>
              <a:t>)</a:t>
            </a:r>
          </a:p>
          <a:p>
            <a:pPr eaLnBrk="1" hangingPunct="1">
              <a:lnSpc>
                <a:spcPct val="110000"/>
              </a:lnSpc>
              <a:defRPr/>
            </a:pPr>
            <a:r>
              <a:rPr lang="en-GB" altLang="en-US" sz="2000" dirty="0"/>
              <a:t>Redundant data may be detected by correlation-based analysis</a:t>
            </a:r>
          </a:p>
          <a:p>
            <a:pPr lvl="1" eaLnBrk="1" hangingPunct="1">
              <a:lnSpc>
                <a:spcPct val="110000"/>
              </a:lnSpc>
              <a:defRPr/>
            </a:pPr>
            <a:r>
              <a:rPr lang="en-GB" altLang="en-US" sz="1800" dirty="0"/>
              <a:t>Correlation-based analysis measures how strongly one attribute implies the other</a:t>
            </a:r>
          </a:p>
          <a:p>
            <a:pPr lvl="1" eaLnBrk="1" hangingPunct="1">
              <a:lnSpc>
                <a:spcPct val="110000"/>
              </a:lnSpc>
              <a:defRPr/>
            </a:pPr>
            <a:r>
              <a:rPr lang="en-GB" altLang="en-US" sz="1800" dirty="0"/>
              <a:t>Correlation does not mean causality</a:t>
            </a:r>
          </a:p>
          <a:p>
            <a:pPr eaLnBrk="1" hangingPunct="1">
              <a:lnSpc>
                <a:spcPct val="110000"/>
              </a:lnSpc>
              <a:defRPr/>
            </a:pPr>
            <a:r>
              <a:rPr lang="en-GB" altLang="en-US" sz="2000" dirty="0"/>
              <a:t>Careful integration of the data from multiple sources </a:t>
            </a:r>
          </a:p>
          <a:p>
            <a:pPr lvl="1" eaLnBrk="1" hangingPunct="1">
              <a:lnSpc>
                <a:spcPct val="110000"/>
              </a:lnSpc>
              <a:defRPr/>
            </a:pPr>
            <a:r>
              <a:rPr lang="en-GB" altLang="en-US" sz="1800" dirty="0" smtClean="0"/>
              <a:t>May </a:t>
            </a:r>
            <a:r>
              <a:rPr lang="en-GB" altLang="en-US" sz="1800" dirty="0"/>
              <a:t>help reduce/avoid redundancies and inconsistencies and improve mining speed and quality</a:t>
            </a:r>
          </a:p>
        </p:txBody>
      </p:sp>
    </p:spTree>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31963" y="533400"/>
            <a:ext cx="4897437" cy="609600"/>
          </a:xfrm>
        </p:spPr>
        <p:txBody>
          <a:bodyPr/>
          <a:lstStyle/>
          <a:p>
            <a:pPr eaLnBrk="1" hangingPunct="1">
              <a:defRPr/>
            </a:pPr>
            <a:r>
              <a:rPr lang="en-GB" altLang="en-US" sz="3200"/>
              <a:t>Data Transformation</a:t>
            </a:r>
          </a:p>
        </p:txBody>
      </p:sp>
      <p:sp>
        <p:nvSpPr>
          <p:cNvPr id="43011" name="Rectangle 3"/>
          <p:cNvSpPr>
            <a:spLocks noGrp="1" noChangeArrowheads="1"/>
          </p:cNvSpPr>
          <p:nvPr>
            <p:ph type="body" idx="1"/>
          </p:nvPr>
        </p:nvSpPr>
        <p:spPr>
          <a:xfrm>
            <a:off x="609600" y="1752600"/>
            <a:ext cx="8077200" cy="4495800"/>
          </a:xfrm>
        </p:spPr>
        <p:txBody>
          <a:bodyPr/>
          <a:lstStyle/>
          <a:p>
            <a:pPr eaLnBrk="1" hangingPunct="1">
              <a:lnSpc>
                <a:spcPct val="110000"/>
              </a:lnSpc>
              <a:defRPr/>
            </a:pPr>
            <a:r>
              <a:rPr lang="en-GB" altLang="en-US" sz="2400"/>
              <a:t>Smoothing: </a:t>
            </a:r>
            <a:r>
              <a:rPr lang="en-GB" altLang="en-US" sz="2000">
                <a:solidFill>
                  <a:schemeClr val="tx1"/>
                </a:solidFill>
              </a:rPr>
              <a:t>remove noise from data</a:t>
            </a:r>
          </a:p>
          <a:p>
            <a:pPr eaLnBrk="1" hangingPunct="1">
              <a:lnSpc>
                <a:spcPct val="110000"/>
              </a:lnSpc>
              <a:defRPr/>
            </a:pPr>
            <a:r>
              <a:rPr lang="en-GB" altLang="en-US" sz="2400"/>
              <a:t>Aggregation: </a:t>
            </a:r>
            <a:r>
              <a:rPr lang="en-GB" altLang="en-US" sz="2000">
                <a:solidFill>
                  <a:schemeClr val="tx1"/>
                </a:solidFill>
              </a:rPr>
              <a:t>summarisation, data cube construction</a:t>
            </a:r>
          </a:p>
          <a:p>
            <a:pPr eaLnBrk="1" hangingPunct="1">
              <a:lnSpc>
                <a:spcPct val="110000"/>
              </a:lnSpc>
              <a:defRPr/>
            </a:pPr>
            <a:r>
              <a:rPr lang="en-GB" altLang="en-US" sz="2400"/>
              <a:t>Generalisation: </a:t>
            </a:r>
            <a:r>
              <a:rPr lang="en-GB" altLang="en-US" sz="2000">
                <a:solidFill>
                  <a:schemeClr val="tx1"/>
                </a:solidFill>
              </a:rPr>
              <a:t>concept hierarchy climbing</a:t>
            </a:r>
          </a:p>
          <a:p>
            <a:pPr eaLnBrk="1" hangingPunct="1">
              <a:lnSpc>
                <a:spcPct val="110000"/>
              </a:lnSpc>
              <a:defRPr/>
            </a:pPr>
            <a:r>
              <a:rPr lang="en-GB" altLang="en-US" sz="2400"/>
              <a:t>Normalisation: </a:t>
            </a:r>
            <a:r>
              <a:rPr lang="en-GB" altLang="en-US" sz="2000">
                <a:solidFill>
                  <a:schemeClr val="tx1"/>
                </a:solidFill>
              </a:rPr>
              <a:t>scaled to fall within a small, specified range</a:t>
            </a:r>
          </a:p>
          <a:p>
            <a:pPr lvl="1" eaLnBrk="1" hangingPunct="1">
              <a:lnSpc>
                <a:spcPct val="110000"/>
              </a:lnSpc>
              <a:defRPr/>
            </a:pPr>
            <a:r>
              <a:rPr lang="en-GB" altLang="en-US" sz="2000"/>
              <a:t>min-max normalisation</a:t>
            </a:r>
          </a:p>
          <a:p>
            <a:pPr lvl="1" eaLnBrk="1" hangingPunct="1">
              <a:lnSpc>
                <a:spcPct val="110000"/>
              </a:lnSpc>
              <a:defRPr/>
            </a:pPr>
            <a:r>
              <a:rPr lang="en-GB" altLang="en-US" sz="2000"/>
              <a:t>z-score normalisation</a:t>
            </a:r>
          </a:p>
          <a:p>
            <a:pPr lvl="1" eaLnBrk="1" hangingPunct="1">
              <a:lnSpc>
                <a:spcPct val="110000"/>
              </a:lnSpc>
              <a:defRPr/>
            </a:pPr>
            <a:r>
              <a:rPr lang="en-GB" altLang="en-US" sz="2000"/>
              <a:t>normalisation by decimal scaling</a:t>
            </a:r>
          </a:p>
          <a:p>
            <a:pPr eaLnBrk="1" hangingPunct="1">
              <a:lnSpc>
                <a:spcPct val="110000"/>
              </a:lnSpc>
              <a:defRPr/>
            </a:pPr>
            <a:r>
              <a:rPr lang="en-GB" altLang="en-US" sz="2400"/>
              <a:t>Attribute/feature construction</a:t>
            </a:r>
          </a:p>
          <a:p>
            <a:pPr lvl="1" eaLnBrk="1" hangingPunct="1">
              <a:lnSpc>
                <a:spcPct val="110000"/>
              </a:lnSpc>
              <a:defRPr/>
            </a:pPr>
            <a:r>
              <a:rPr lang="en-GB" altLang="en-US" sz="2000"/>
              <a:t>New attributes constructed from the given ones</a:t>
            </a:r>
          </a:p>
        </p:txBody>
      </p:sp>
    </p:spTree>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39800" y="274638"/>
            <a:ext cx="7232650" cy="1143000"/>
          </a:xfrm>
        </p:spPr>
        <p:txBody>
          <a:bodyPr/>
          <a:lstStyle/>
          <a:p>
            <a:pPr eaLnBrk="1" hangingPunct="1">
              <a:defRPr/>
            </a:pPr>
            <a:r>
              <a:rPr lang="en-GB" altLang="en-US" sz="3200" dirty="0"/>
              <a:t>Data Transformation: Normalisation</a:t>
            </a:r>
          </a:p>
        </p:txBody>
      </p:sp>
      <p:sp>
        <p:nvSpPr>
          <p:cNvPr id="44035" name="Rectangle 3"/>
          <p:cNvSpPr>
            <a:spLocks noGrp="1" noChangeArrowheads="1"/>
          </p:cNvSpPr>
          <p:nvPr>
            <p:ph type="body" idx="1"/>
          </p:nvPr>
        </p:nvSpPr>
        <p:spPr>
          <a:xfrm>
            <a:off x="685800" y="1752600"/>
            <a:ext cx="8077200" cy="4495800"/>
          </a:xfrm>
        </p:spPr>
        <p:txBody>
          <a:bodyPr/>
          <a:lstStyle/>
          <a:p>
            <a:pPr eaLnBrk="1" hangingPunct="1">
              <a:buFont typeface="Wingdings" charset="0"/>
              <a:buBlip>
                <a:blip r:embed="rId4"/>
              </a:buBlip>
              <a:defRPr/>
            </a:pPr>
            <a:r>
              <a:rPr lang="en-GB" sz="2800">
                <a:ea typeface="ＭＳ Ｐゴシック" charset="0"/>
                <a:cs typeface="ＭＳ Ｐゴシック" charset="0"/>
              </a:rPr>
              <a:t>min-max normalisation</a:t>
            </a:r>
          </a:p>
          <a:p>
            <a:pPr lvl="1" eaLnBrk="1" hangingPunct="1">
              <a:buFont typeface="Wingdings" charset="0"/>
              <a:buChar char="n"/>
              <a:defRPr/>
            </a:pPr>
            <a:endParaRPr lang="en-GB">
              <a:ea typeface="ＭＳ Ｐゴシック" charset="0"/>
            </a:endParaRPr>
          </a:p>
          <a:p>
            <a:pPr lvl="1" eaLnBrk="1" hangingPunct="1">
              <a:buFont typeface="Wingdings" charset="0"/>
              <a:buChar char="n"/>
              <a:defRPr/>
            </a:pPr>
            <a:endParaRPr lang="en-GB" sz="2400">
              <a:ea typeface="ＭＳ Ｐゴシック" charset="0"/>
            </a:endParaRPr>
          </a:p>
          <a:p>
            <a:pPr eaLnBrk="1" hangingPunct="1">
              <a:buFont typeface="Wingdings" charset="0"/>
              <a:buBlip>
                <a:blip r:embed="rId4"/>
              </a:buBlip>
              <a:defRPr/>
            </a:pPr>
            <a:r>
              <a:rPr lang="en-GB" sz="2800">
                <a:ea typeface="ＭＳ Ｐゴシック" charset="0"/>
                <a:cs typeface="ＭＳ Ｐゴシック" charset="0"/>
              </a:rPr>
              <a:t>z-score normalisation</a:t>
            </a:r>
          </a:p>
          <a:p>
            <a:pPr lvl="1" eaLnBrk="1" hangingPunct="1">
              <a:buFont typeface="Wingdings" charset="0"/>
              <a:buChar char="n"/>
              <a:defRPr/>
            </a:pPr>
            <a:endParaRPr lang="en-GB" sz="2400">
              <a:ea typeface="ＭＳ Ｐゴシック" charset="0"/>
            </a:endParaRPr>
          </a:p>
          <a:p>
            <a:pPr lvl="1" eaLnBrk="1" hangingPunct="1">
              <a:buFont typeface="Wingdings" charset="0"/>
              <a:buChar char="n"/>
              <a:defRPr/>
            </a:pPr>
            <a:endParaRPr lang="en-GB" sz="2400">
              <a:ea typeface="ＭＳ Ｐゴシック" charset="0"/>
            </a:endParaRPr>
          </a:p>
          <a:p>
            <a:pPr eaLnBrk="1" hangingPunct="1">
              <a:buFont typeface="Wingdings" charset="0"/>
              <a:buBlip>
                <a:blip r:embed="rId4"/>
              </a:buBlip>
              <a:defRPr/>
            </a:pPr>
            <a:r>
              <a:rPr lang="en-GB" sz="2800">
                <a:ea typeface="ＭＳ Ｐゴシック" charset="0"/>
                <a:cs typeface="ＭＳ Ｐゴシック" charset="0"/>
              </a:rPr>
              <a:t>normalisation by decimal scaling</a:t>
            </a:r>
          </a:p>
          <a:p>
            <a:pPr lvl="1" eaLnBrk="1" hangingPunct="1">
              <a:buFont typeface="Wingdings" charset="0"/>
              <a:buChar char="n"/>
              <a:defRPr/>
            </a:pPr>
            <a:endParaRPr lang="en-GB" sz="2400">
              <a:ea typeface="ＭＳ Ｐゴシック" charset="0"/>
            </a:endParaRPr>
          </a:p>
          <a:p>
            <a:pPr lvl="1" eaLnBrk="1" hangingPunct="1">
              <a:buFont typeface="Wingdings" charset="0"/>
              <a:buNone/>
              <a:defRPr/>
            </a:pPr>
            <a:endParaRPr lang="en-GB" sz="2400">
              <a:ea typeface="ＭＳ Ｐゴシック" charset="0"/>
            </a:endParaRPr>
          </a:p>
        </p:txBody>
      </p:sp>
      <p:graphicFrame>
        <p:nvGraphicFramePr>
          <p:cNvPr id="41988" name="Object 3"/>
          <p:cNvGraphicFramePr>
            <a:graphicFrameLocks noChangeAspect="1"/>
          </p:cNvGraphicFramePr>
          <p:nvPr/>
        </p:nvGraphicFramePr>
        <p:xfrm>
          <a:off x="2971800" y="3632200"/>
          <a:ext cx="3048000" cy="939800"/>
        </p:xfrm>
        <a:graphic>
          <a:graphicData uri="http://schemas.openxmlformats.org/presentationml/2006/ole">
            <mc:AlternateContent xmlns:mc="http://schemas.openxmlformats.org/markup-compatibility/2006">
              <mc:Choice xmlns:v="urn:schemas-microsoft-com:vml" Requires="v">
                <p:oleObj spid="_x0000_s42004" name="Equation" r:id="rId5" imgW="1028700" imgH="419100" progId="Equation.3">
                  <p:embed/>
                </p:oleObj>
              </mc:Choice>
              <mc:Fallback>
                <p:oleObj name="Equation" r:id="rId5" imgW="10287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632200"/>
                        <a:ext cx="3048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1989" name="Object 4"/>
          <p:cNvGraphicFramePr>
            <a:graphicFrameLocks noChangeAspect="1"/>
          </p:cNvGraphicFramePr>
          <p:nvPr/>
        </p:nvGraphicFramePr>
        <p:xfrm>
          <a:off x="1219200" y="4953000"/>
          <a:ext cx="1066800" cy="847725"/>
        </p:xfrm>
        <a:graphic>
          <a:graphicData uri="http://schemas.openxmlformats.org/presentationml/2006/ole">
            <mc:AlternateContent xmlns:mc="http://schemas.openxmlformats.org/markup-compatibility/2006">
              <mc:Choice xmlns:v="urn:schemas-microsoft-com:vml" Requires="v">
                <p:oleObj spid="_x0000_s42005" name="Equation" r:id="rId7" imgW="495300" imgH="393700" progId="Equation.3">
                  <p:embed/>
                </p:oleObj>
              </mc:Choice>
              <mc:Fallback>
                <p:oleObj name="Equation" r:id="rId7" imgW="495300"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953000"/>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199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42006" name="Equation" r:id="rId9" imgW="114300" imgH="215900" progId="Equation.3">
                  <p:embed/>
                </p:oleObj>
              </mc:Choice>
              <mc:Fallback>
                <p:oleObj name="Equation" r:id="rId9" imgW="114300" imgH="215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1991" name="Text Box 8"/>
          <p:cNvSpPr txBox="1">
            <a:spLocks noChangeArrowheads="1"/>
          </p:cNvSpPr>
          <p:nvPr/>
        </p:nvSpPr>
        <p:spPr bwMode="auto">
          <a:xfrm>
            <a:off x="2514600" y="5181600"/>
            <a:ext cx="6126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charset="2"/>
              <a:buBlip>
                <a:blip r:embed="rId4"/>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4"/>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4"/>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4"/>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4"/>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4"/>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4"/>
              </a:buBlip>
              <a:defRPr sz="2000">
                <a:solidFill>
                  <a:schemeClr val="tx1"/>
                </a:solidFill>
                <a:latin typeface="Arial" charset="0"/>
                <a:ea typeface="ＭＳ Ｐゴシック" charset="-128"/>
              </a:defRPr>
            </a:lvl9pPr>
          </a:lstStyle>
          <a:p>
            <a:pPr>
              <a:spcBef>
                <a:spcPct val="0"/>
              </a:spcBef>
              <a:buClrTx/>
              <a:buFontTx/>
              <a:buNone/>
            </a:pPr>
            <a:r>
              <a:rPr lang="en-US" altLang="en-US" sz="2000">
                <a:solidFill>
                  <a:schemeClr val="tx1"/>
                </a:solidFill>
                <a:latin typeface="Times New Roman" charset="0"/>
              </a:rPr>
              <a:t>Where </a:t>
            </a:r>
            <a:r>
              <a:rPr lang="en-US" altLang="en-US" sz="2000" i="1">
                <a:solidFill>
                  <a:schemeClr val="tx1"/>
                </a:solidFill>
                <a:latin typeface="Times New Roman" charset="0"/>
              </a:rPr>
              <a:t>j</a:t>
            </a:r>
            <a:r>
              <a:rPr lang="en-US" altLang="en-US" sz="2000">
                <a:solidFill>
                  <a:schemeClr val="tx1"/>
                </a:solidFill>
                <a:latin typeface="Times New Roman" charset="0"/>
              </a:rPr>
              <a:t> is the smallest integer such that Max(|</a:t>
            </a:r>
            <a:r>
              <a:rPr lang="en-US" altLang="en-US" sz="2000">
                <a:solidFill>
                  <a:schemeClr val="tx1"/>
                </a:solidFill>
                <a:latin typeface="Times New Roman" charset="0"/>
                <a:sym typeface="Symbol" charset="2"/>
              </a:rPr>
              <a:t></a:t>
            </a:r>
            <a:r>
              <a:rPr lang="ja-JP" altLang="en-US" sz="2000">
                <a:solidFill>
                  <a:schemeClr val="tx1"/>
                </a:solidFill>
                <a:latin typeface="Times New Roman" charset="0"/>
                <a:sym typeface="Symbol" charset="2"/>
              </a:rPr>
              <a:t>’</a:t>
            </a:r>
            <a:r>
              <a:rPr lang="en-US" altLang="ja-JP" sz="2000">
                <a:solidFill>
                  <a:schemeClr val="tx1"/>
                </a:solidFill>
                <a:latin typeface="Times New Roman" charset="0"/>
              </a:rPr>
              <a:t>|)&lt;1</a:t>
            </a:r>
            <a:endParaRPr lang="en-US" altLang="en-US" sz="2400">
              <a:solidFill>
                <a:schemeClr val="tx1"/>
              </a:solidFill>
              <a:latin typeface="Times New Roman" charset="0"/>
            </a:endParaRPr>
          </a:p>
        </p:txBody>
      </p:sp>
      <mc:AlternateContent xmlns:mc="http://schemas.openxmlformats.org/markup-compatibility/2006">
        <mc:Choice xmlns:a14="http://schemas.microsoft.com/office/drawing/2010/main" Requires="a14">
          <p:sp>
            <p:nvSpPr>
              <p:cNvPr id="2" name="TextBox 1"/>
              <p:cNvSpPr txBox="1"/>
              <p:nvPr/>
            </p:nvSpPr>
            <p:spPr>
              <a:xfrm>
                <a:off x="2051720" y="2319440"/>
                <a:ext cx="6405969" cy="68890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mr-IN" sz="2400" i="1" smtClean="0">
                              <a:latin typeface="Cambria Math" charset="0"/>
                            </a:rPr>
                          </m:ctrlPr>
                        </m:sSupPr>
                        <m:e>
                          <m:r>
                            <a:rPr lang="en-IE" sz="2400" b="0" i="1" smtClean="0">
                              <a:latin typeface="Cambria Math" charset="0"/>
                            </a:rPr>
                            <m:t>𝑣</m:t>
                          </m:r>
                        </m:e>
                        <m:sup>
                          <m:r>
                            <a:rPr lang="en-IE" sz="2400" b="0" i="1" smtClean="0">
                              <a:latin typeface="Cambria Math" charset="0"/>
                            </a:rPr>
                            <m:t>′</m:t>
                          </m:r>
                        </m:sup>
                      </m:sSup>
                      <m:r>
                        <a:rPr lang="mr-IN" sz="2400" i="1" smtClean="0">
                          <a:latin typeface="Cambria Math" charset="0"/>
                        </a:rPr>
                        <m:t>=</m:t>
                      </m:r>
                      <m:f>
                        <m:fPr>
                          <m:ctrlPr>
                            <a:rPr lang="mr-IN" sz="2400" i="1" smtClean="0">
                              <a:latin typeface="Cambria Math" charset="0"/>
                            </a:rPr>
                          </m:ctrlPr>
                        </m:fPr>
                        <m:num>
                          <m:r>
                            <a:rPr lang="en-IE" sz="2400" b="0" i="1" smtClean="0">
                              <a:latin typeface="Cambria Math" charset="0"/>
                            </a:rPr>
                            <m:t>𝑣</m:t>
                          </m:r>
                          <m:r>
                            <a:rPr lang="en-IE" sz="2400" b="0" i="1" smtClean="0">
                              <a:latin typeface="Cambria Math" charset="0"/>
                            </a:rPr>
                            <m:t>−</m:t>
                          </m:r>
                          <m:r>
                            <a:rPr lang="en-IE" sz="2400" b="0" i="1" smtClean="0">
                              <a:latin typeface="Cambria Math" charset="0"/>
                            </a:rPr>
                            <m:t>𝑚𝑖𝑛𝐴</m:t>
                          </m:r>
                        </m:num>
                        <m:den>
                          <m:r>
                            <a:rPr lang="en-IE" sz="2400" b="0" i="1" smtClean="0">
                              <a:latin typeface="Cambria Math" charset="0"/>
                            </a:rPr>
                            <m:t>𝑚𝑎𝑥</m:t>
                          </m:r>
                          <m:r>
                            <a:rPr lang="en-IE" sz="2400" b="0" i="1" baseline="-25000" smtClean="0">
                              <a:latin typeface="Cambria Math" charset="0"/>
                            </a:rPr>
                            <m:t>𝐴</m:t>
                          </m:r>
                          <m:r>
                            <a:rPr lang="en-IE" sz="2400" b="0" i="1" smtClean="0">
                              <a:latin typeface="Cambria Math" charset="0"/>
                            </a:rPr>
                            <m:t>−</m:t>
                          </m:r>
                          <m:r>
                            <a:rPr lang="en-IE" sz="2400" b="0" i="1" smtClean="0">
                              <a:latin typeface="Cambria Math" charset="0"/>
                            </a:rPr>
                            <m:t>𝑚𝑖𝑛𝐴</m:t>
                          </m:r>
                        </m:den>
                      </m:f>
                      <m:d>
                        <m:dPr>
                          <m:ctrlPr>
                            <a:rPr lang="en-IE" sz="2400" b="0" i="1" smtClean="0">
                              <a:latin typeface="Cambria Math" charset="0"/>
                            </a:rPr>
                          </m:ctrlPr>
                        </m:dPr>
                        <m:e>
                          <m:r>
                            <a:rPr lang="en-IE" sz="2400" b="0" i="1" smtClean="0">
                              <a:latin typeface="Cambria Math" charset="0"/>
                            </a:rPr>
                            <m:t>𝑁𝑚𝑎𝑥</m:t>
                          </m:r>
                          <m:r>
                            <a:rPr lang="en-IE" sz="2400" b="0" i="1" baseline="-25000" smtClean="0">
                              <a:latin typeface="Cambria Math" charset="0"/>
                            </a:rPr>
                            <m:t>𝐴</m:t>
                          </m:r>
                          <m:r>
                            <a:rPr lang="en-IE" sz="2400" b="0" i="1" smtClean="0">
                              <a:latin typeface="Cambria Math" charset="0"/>
                            </a:rPr>
                            <m:t>−</m:t>
                          </m:r>
                          <m:r>
                            <a:rPr lang="en-IE" sz="2400" b="0" i="1" smtClean="0">
                              <a:latin typeface="Cambria Math" charset="0"/>
                            </a:rPr>
                            <m:t>𝑁𝑚𝑖𝑛𝐴</m:t>
                          </m:r>
                        </m:e>
                      </m:d>
                      <m:r>
                        <a:rPr lang="en-IE" sz="2400" b="0" i="1" smtClean="0">
                          <a:latin typeface="Cambria Math" charset="0"/>
                        </a:rPr>
                        <m:t>+</m:t>
                      </m:r>
                      <m:r>
                        <a:rPr lang="en-IE" sz="2400" b="0" i="1" smtClean="0">
                          <a:latin typeface="Cambria Math" charset="0"/>
                        </a:rPr>
                        <m:t>𝑁𝑚𝑖𝑛𝐴</m:t>
                      </m:r>
                    </m:oMath>
                  </m:oMathPara>
                </a14:m>
                <a:endParaRPr lang="en-US" baseline="-25000" dirty="0"/>
              </a:p>
            </p:txBody>
          </p:sp>
        </mc:Choice>
        <mc:Fallback>
          <p:sp>
            <p:nvSpPr>
              <p:cNvPr id="2" name="TextBox 1"/>
              <p:cNvSpPr txBox="1">
                <a:spLocks noRot="1" noChangeAspect="1" noMove="1" noResize="1" noEditPoints="1" noAdjustHandles="1" noChangeArrowheads="1" noChangeShapeType="1" noTextEdit="1"/>
              </p:cNvSpPr>
              <p:nvPr/>
            </p:nvSpPr>
            <p:spPr>
              <a:xfrm>
                <a:off x="2051720" y="2319440"/>
                <a:ext cx="6405969" cy="688907"/>
              </a:xfrm>
              <a:prstGeom prst="rect">
                <a:avLst/>
              </a:prstGeom>
              <a:blipFill rotWithShape="0">
                <a:blip r:embed="rId11"/>
                <a:stretch>
                  <a:fillRect b="-9735"/>
                </a:stretch>
              </a:blipFill>
            </p:spPr>
            <p:txBody>
              <a:bodyPr/>
              <a:lstStyle/>
              <a:p>
                <a:r>
                  <a:rPr lang="en-US">
                    <a:noFill/>
                  </a:rPr>
                  <a:t> </a:t>
                </a:r>
              </a:p>
            </p:txBody>
          </p:sp>
        </mc:Fallback>
      </mc:AlternateContent>
    </p:spTree>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00200" y="381000"/>
            <a:ext cx="5486400" cy="762000"/>
          </a:xfrm>
        </p:spPr>
        <p:txBody>
          <a:bodyPr/>
          <a:lstStyle/>
          <a:p>
            <a:pPr eaLnBrk="1" hangingPunct="1">
              <a:defRPr/>
            </a:pPr>
            <a:r>
              <a:rPr lang="en-GB" sz="3200">
                <a:ea typeface="ＭＳ Ｐゴシック" charset="0"/>
                <a:cs typeface="ＭＳ Ｐゴシック" charset="0"/>
              </a:rPr>
              <a:t>Data Reduction Strategies</a:t>
            </a:r>
            <a:endParaRPr lang="en-GB" sz="3600">
              <a:ea typeface="ＭＳ Ｐゴシック" charset="0"/>
              <a:cs typeface="ＭＳ Ｐゴシック" charset="0"/>
            </a:endParaRPr>
          </a:p>
        </p:txBody>
      </p:sp>
      <p:sp>
        <p:nvSpPr>
          <p:cNvPr id="46083" name="Rectangle 3"/>
          <p:cNvSpPr>
            <a:spLocks noGrp="1" noChangeArrowheads="1"/>
          </p:cNvSpPr>
          <p:nvPr>
            <p:ph type="body" idx="1"/>
          </p:nvPr>
        </p:nvSpPr>
        <p:spPr>
          <a:xfrm>
            <a:off x="304800" y="1524000"/>
            <a:ext cx="8610600" cy="5162550"/>
          </a:xfrm>
        </p:spPr>
        <p:txBody>
          <a:bodyPr/>
          <a:lstStyle/>
          <a:p>
            <a:pPr eaLnBrk="1" hangingPunct="1">
              <a:defRPr/>
            </a:pPr>
            <a:r>
              <a:rPr lang="en-GB" altLang="en-US" sz="2400" dirty="0"/>
              <a:t>Data Warehouse may store </a:t>
            </a:r>
            <a:r>
              <a:rPr lang="en-GB" altLang="en-US" sz="2400" dirty="0" smtClean="0"/>
              <a:t>petabytes </a:t>
            </a:r>
            <a:r>
              <a:rPr lang="en-GB" altLang="en-US" sz="2400" dirty="0"/>
              <a:t>of data </a:t>
            </a:r>
          </a:p>
          <a:p>
            <a:pPr lvl="1" eaLnBrk="1" hangingPunct="1">
              <a:defRPr/>
            </a:pPr>
            <a:r>
              <a:rPr lang="en-GB" altLang="en-US" sz="2000" dirty="0"/>
              <a:t>Complex data analysis/mining may take a very long time to run on the complete data set</a:t>
            </a:r>
          </a:p>
          <a:p>
            <a:pPr eaLnBrk="1" hangingPunct="1">
              <a:defRPr/>
            </a:pPr>
            <a:r>
              <a:rPr lang="en-GB" altLang="en-US" sz="2400" dirty="0"/>
              <a:t>Data reduction </a:t>
            </a:r>
          </a:p>
          <a:p>
            <a:pPr lvl="1" eaLnBrk="1" hangingPunct="1">
              <a:defRPr/>
            </a:pPr>
            <a:r>
              <a:rPr lang="en-GB" altLang="en-US" sz="2000" dirty="0"/>
              <a:t>Obtains a reduced representation of the dataset that is much smaller in volume but yet produces the same (or almost the same) analytical results</a:t>
            </a:r>
          </a:p>
          <a:p>
            <a:pPr eaLnBrk="1" hangingPunct="1">
              <a:defRPr/>
            </a:pPr>
            <a:r>
              <a:rPr lang="en-GB" altLang="en-US" sz="2400" dirty="0"/>
              <a:t>Data reduction strategies</a:t>
            </a:r>
          </a:p>
          <a:p>
            <a:pPr lvl="1" eaLnBrk="1" hangingPunct="1">
              <a:defRPr/>
            </a:pPr>
            <a:r>
              <a:rPr lang="en-GB" altLang="en-US" sz="2000" dirty="0"/>
              <a:t>Data cube aggregation</a:t>
            </a:r>
          </a:p>
          <a:p>
            <a:pPr lvl="1" eaLnBrk="1" hangingPunct="1">
              <a:defRPr/>
            </a:pPr>
            <a:r>
              <a:rPr lang="en-GB" altLang="en-US" sz="2000" dirty="0"/>
              <a:t>Dimensionality reduction</a:t>
            </a:r>
          </a:p>
          <a:p>
            <a:pPr lvl="1" eaLnBrk="1" hangingPunct="1">
              <a:defRPr/>
            </a:pPr>
            <a:r>
              <a:rPr lang="en-GB" altLang="en-US" sz="2000" dirty="0" err="1"/>
              <a:t>Numerosity</a:t>
            </a:r>
            <a:r>
              <a:rPr lang="en-GB" altLang="en-US" sz="2000" dirty="0"/>
              <a:t> reduction</a:t>
            </a:r>
          </a:p>
          <a:p>
            <a:pPr lvl="1" eaLnBrk="1" hangingPunct="1">
              <a:defRPr/>
            </a:pPr>
            <a:r>
              <a:rPr lang="en-GB" altLang="en-US" sz="2000" dirty="0"/>
              <a:t>Discretisation and concept hierarchy generation</a:t>
            </a:r>
          </a:p>
        </p:txBody>
      </p:sp>
    </p:spTree>
  </p:cSld>
  <p:clrMapOvr>
    <a:masterClrMapping/>
  </p:clrMapOvr>
  <p:transition>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71550" y="404813"/>
            <a:ext cx="7162800" cy="838200"/>
          </a:xfrm>
        </p:spPr>
        <p:txBody>
          <a:bodyPr/>
          <a:lstStyle/>
          <a:p>
            <a:pPr eaLnBrk="1" hangingPunct="1">
              <a:defRPr/>
            </a:pPr>
            <a:r>
              <a:rPr lang="en-GB" altLang="en-US" sz="3600"/>
              <a:t>Data Cube Aggregation</a:t>
            </a:r>
          </a:p>
        </p:txBody>
      </p:sp>
      <p:sp>
        <p:nvSpPr>
          <p:cNvPr id="47107" name="Rectangle 3"/>
          <p:cNvSpPr>
            <a:spLocks noGrp="1" noChangeArrowheads="1"/>
          </p:cNvSpPr>
          <p:nvPr>
            <p:ph type="body" idx="1"/>
          </p:nvPr>
        </p:nvSpPr>
        <p:spPr>
          <a:xfrm>
            <a:off x="304800" y="1524000"/>
            <a:ext cx="8610600" cy="5162550"/>
          </a:xfrm>
        </p:spPr>
        <p:txBody>
          <a:bodyPr/>
          <a:lstStyle/>
          <a:p>
            <a:pPr eaLnBrk="1" hangingPunct="1">
              <a:lnSpc>
                <a:spcPct val="120000"/>
              </a:lnSpc>
              <a:defRPr/>
            </a:pPr>
            <a:r>
              <a:rPr lang="en-GB" altLang="en-US" sz="2400"/>
              <a:t>The lowest level of a data cube</a:t>
            </a:r>
          </a:p>
          <a:p>
            <a:pPr lvl="1" eaLnBrk="1" hangingPunct="1">
              <a:lnSpc>
                <a:spcPct val="120000"/>
              </a:lnSpc>
              <a:defRPr/>
            </a:pPr>
            <a:r>
              <a:rPr lang="en-GB" altLang="en-US" sz="2000"/>
              <a:t>the aggregated data for an individual entity of interest</a:t>
            </a:r>
          </a:p>
          <a:p>
            <a:pPr lvl="1" eaLnBrk="1" hangingPunct="1">
              <a:lnSpc>
                <a:spcPct val="120000"/>
              </a:lnSpc>
              <a:defRPr/>
            </a:pPr>
            <a:r>
              <a:rPr lang="en-GB" altLang="en-US" sz="2000"/>
              <a:t>e.g., customer, sales (low level), total sales (high level)</a:t>
            </a:r>
          </a:p>
          <a:p>
            <a:pPr eaLnBrk="1" hangingPunct="1">
              <a:lnSpc>
                <a:spcPct val="120000"/>
              </a:lnSpc>
              <a:defRPr/>
            </a:pPr>
            <a:r>
              <a:rPr lang="en-GB" altLang="en-US" sz="2400"/>
              <a:t>Multiple levels of aggregation in data cubes</a:t>
            </a:r>
          </a:p>
          <a:p>
            <a:pPr lvl="1" eaLnBrk="1" hangingPunct="1">
              <a:lnSpc>
                <a:spcPct val="120000"/>
              </a:lnSpc>
              <a:defRPr/>
            </a:pPr>
            <a:r>
              <a:rPr lang="en-GB" altLang="en-US" sz="2000"/>
              <a:t>Further reduce the size of data to deal with</a:t>
            </a:r>
          </a:p>
          <a:p>
            <a:pPr eaLnBrk="1" hangingPunct="1">
              <a:lnSpc>
                <a:spcPct val="120000"/>
              </a:lnSpc>
              <a:defRPr/>
            </a:pPr>
            <a:r>
              <a:rPr lang="en-GB" altLang="en-US" sz="2400"/>
              <a:t>Reference appropriate levels</a:t>
            </a:r>
          </a:p>
          <a:p>
            <a:pPr lvl="1" eaLnBrk="1" hangingPunct="1">
              <a:lnSpc>
                <a:spcPct val="120000"/>
              </a:lnSpc>
              <a:defRPr/>
            </a:pPr>
            <a:r>
              <a:rPr lang="en-GB" altLang="en-US" sz="2000"/>
              <a:t>Use the smallest representation which is enough to solve the task</a:t>
            </a:r>
          </a:p>
          <a:p>
            <a:pPr eaLnBrk="1" hangingPunct="1">
              <a:lnSpc>
                <a:spcPct val="120000"/>
              </a:lnSpc>
              <a:defRPr/>
            </a:pPr>
            <a:r>
              <a:rPr lang="en-GB" altLang="en-US" sz="2400"/>
              <a:t>Queries regarding aggregated information </a:t>
            </a:r>
          </a:p>
          <a:p>
            <a:pPr lvl="1" eaLnBrk="1" hangingPunct="1">
              <a:lnSpc>
                <a:spcPct val="120000"/>
              </a:lnSpc>
              <a:defRPr/>
            </a:pPr>
            <a:r>
              <a:rPr lang="en-GB" altLang="en-US" sz="2000"/>
              <a:t>should be answered using data cube, when possible</a:t>
            </a:r>
          </a:p>
        </p:txBody>
      </p:sp>
    </p:spTree>
  </p:cSld>
  <p:clrMapOvr>
    <a:masterClrMapping/>
  </p:clrMapOvr>
  <p:transition>
    <p:checke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42988" y="333375"/>
            <a:ext cx="7086600" cy="838200"/>
          </a:xfrm>
        </p:spPr>
        <p:txBody>
          <a:bodyPr/>
          <a:lstStyle/>
          <a:p>
            <a:pPr eaLnBrk="1" hangingPunct="1">
              <a:defRPr/>
            </a:pPr>
            <a:r>
              <a:rPr lang="en-GB" altLang="en-US" sz="3200"/>
              <a:t>Dimensionality Reduction</a:t>
            </a:r>
          </a:p>
        </p:txBody>
      </p:sp>
      <p:sp>
        <p:nvSpPr>
          <p:cNvPr id="48131" name="Rectangle 3"/>
          <p:cNvSpPr>
            <a:spLocks noGrp="1" noChangeArrowheads="1"/>
          </p:cNvSpPr>
          <p:nvPr>
            <p:ph type="body" idx="1"/>
          </p:nvPr>
        </p:nvSpPr>
        <p:spPr>
          <a:xfrm>
            <a:off x="304800" y="1676400"/>
            <a:ext cx="8610600" cy="5010150"/>
          </a:xfrm>
        </p:spPr>
        <p:txBody>
          <a:bodyPr/>
          <a:lstStyle/>
          <a:p>
            <a:pPr eaLnBrk="1" hangingPunct="1">
              <a:defRPr/>
            </a:pPr>
            <a:r>
              <a:rPr lang="en-GB" altLang="en-US" sz="2400"/>
              <a:t>Feature selection (i.e., attribute subset selection)</a:t>
            </a:r>
          </a:p>
          <a:p>
            <a:pPr lvl="1" eaLnBrk="1" hangingPunct="1">
              <a:defRPr/>
            </a:pPr>
            <a:r>
              <a:rPr lang="en-GB" altLang="en-US" sz="2000"/>
              <a:t>Select a minimum set of features </a:t>
            </a:r>
            <a:r>
              <a:rPr lang="en-GB" altLang="en-US" sz="2000">
                <a:sym typeface="Symbol" charset="2"/>
              </a:rPr>
              <a:t>such that the probability distribution of different classes given the values for those features is as close as possible to the original distribution given the values of all features</a:t>
            </a:r>
          </a:p>
          <a:p>
            <a:pPr lvl="1" eaLnBrk="1" hangingPunct="1">
              <a:defRPr/>
            </a:pPr>
            <a:r>
              <a:rPr lang="en-GB" altLang="en-US" sz="2000">
                <a:sym typeface="Symbol" charset="2"/>
              </a:rPr>
              <a:t>reduce the number of patterns ==&gt; easier to understand</a:t>
            </a:r>
          </a:p>
          <a:p>
            <a:pPr eaLnBrk="1" hangingPunct="1">
              <a:defRPr/>
            </a:pPr>
            <a:endParaRPr lang="en-GB" altLang="en-US" sz="2400">
              <a:sym typeface="Symbol" charset="2"/>
            </a:endParaRPr>
          </a:p>
          <a:p>
            <a:pPr eaLnBrk="1" hangingPunct="1">
              <a:defRPr/>
            </a:pPr>
            <a:r>
              <a:rPr lang="en-GB" altLang="en-US" sz="2400">
                <a:sym typeface="Symbol" charset="2"/>
              </a:rPr>
              <a:t>Heuristic methods (due to exponential # of choices)</a:t>
            </a:r>
          </a:p>
          <a:p>
            <a:pPr lvl="1" eaLnBrk="1" hangingPunct="1">
              <a:defRPr/>
            </a:pPr>
            <a:r>
              <a:rPr lang="en-GB" altLang="en-US" sz="2000">
                <a:sym typeface="Symbol" charset="2"/>
              </a:rPr>
              <a:t>step-wise forward selection</a:t>
            </a:r>
          </a:p>
          <a:p>
            <a:pPr lvl="1" eaLnBrk="1" hangingPunct="1">
              <a:defRPr/>
            </a:pPr>
            <a:r>
              <a:rPr lang="en-GB" altLang="en-US" sz="2000">
                <a:sym typeface="Symbol" charset="2"/>
              </a:rPr>
              <a:t>step-wise backward elimination</a:t>
            </a:r>
          </a:p>
          <a:p>
            <a:pPr lvl="1" eaLnBrk="1" hangingPunct="1">
              <a:defRPr/>
            </a:pPr>
            <a:r>
              <a:rPr lang="en-GB" altLang="en-US" sz="2000">
                <a:sym typeface="Symbol" charset="2"/>
              </a:rPr>
              <a:t>combining forward selection and backward elimination</a:t>
            </a:r>
          </a:p>
          <a:p>
            <a:pPr lvl="1" eaLnBrk="1" hangingPunct="1">
              <a:defRPr/>
            </a:pPr>
            <a:r>
              <a:rPr lang="en-GB" altLang="en-US" sz="2000">
                <a:sym typeface="Symbol" charset="2"/>
              </a:rPr>
              <a:t>decision-tree induction</a:t>
            </a:r>
          </a:p>
        </p:txBody>
      </p:sp>
    </p:spTree>
  </p:cSld>
  <p:clrMapOvr>
    <a:masterClrMapping/>
  </p:clrMapOvr>
  <p:transition>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3"/>
          <p:cNvSpPr txBox="1">
            <a:spLocks noChangeArrowheads="1"/>
          </p:cNvSpPr>
          <p:nvPr/>
        </p:nvSpPr>
        <p:spPr bwMode="auto">
          <a:xfrm>
            <a:off x="1295400" y="1752600"/>
            <a:ext cx="3473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Initial attribute set:</a:t>
            </a:r>
          </a:p>
          <a:p>
            <a:pPr>
              <a:spcBef>
                <a:spcPct val="0"/>
              </a:spcBef>
              <a:buClrTx/>
              <a:buFontTx/>
              <a:buNone/>
            </a:pPr>
            <a:r>
              <a:rPr lang="en-US" altLang="en-US" sz="2400">
                <a:solidFill>
                  <a:schemeClr val="tx1"/>
                </a:solidFill>
                <a:latin typeface="Times New Roman" charset="0"/>
              </a:rPr>
              <a:t>{A1, A2, A3, A4, A5, A6}</a:t>
            </a:r>
          </a:p>
        </p:txBody>
      </p:sp>
      <p:sp>
        <p:nvSpPr>
          <p:cNvPr id="50178"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79" name="Text Box 5"/>
          <p:cNvSpPr txBox="1">
            <a:spLocks noChangeArrowheads="1"/>
          </p:cNvSpPr>
          <p:nvPr/>
        </p:nvSpPr>
        <p:spPr bwMode="auto">
          <a:xfrm>
            <a:off x="3963988" y="2619375"/>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A4 ?</a:t>
            </a:r>
          </a:p>
        </p:txBody>
      </p:sp>
      <p:sp>
        <p:nvSpPr>
          <p:cNvPr id="50180"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81"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82" name="Text Box 8"/>
          <p:cNvSpPr txBox="1">
            <a:spLocks noChangeArrowheads="1"/>
          </p:cNvSpPr>
          <p:nvPr/>
        </p:nvSpPr>
        <p:spPr bwMode="auto">
          <a:xfrm>
            <a:off x="2460625" y="3643313"/>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A1?</a:t>
            </a:r>
          </a:p>
        </p:txBody>
      </p:sp>
      <p:sp>
        <p:nvSpPr>
          <p:cNvPr id="50183" name="Text Box 9"/>
          <p:cNvSpPr txBox="1">
            <a:spLocks noChangeArrowheads="1"/>
          </p:cNvSpPr>
          <p:nvPr/>
        </p:nvSpPr>
        <p:spPr bwMode="auto">
          <a:xfrm>
            <a:off x="5305425" y="3614738"/>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A6?</a:t>
            </a:r>
          </a:p>
        </p:txBody>
      </p:sp>
      <p:sp>
        <p:nvSpPr>
          <p:cNvPr id="50184" name="Oval 10"/>
          <p:cNvSpPr>
            <a:spLocks noChangeArrowheads="1"/>
          </p:cNvSpPr>
          <p:nvPr/>
        </p:nvSpPr>
        <p:spPr bwMode="auto">
          <a:xfrm>
            <a:off x="1443038" y="4935538"/>
            <a:ext cx="1139825" cy="606425"/>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85" name="Text Box 11"/>
          <p:cNvSpPr txBox="1">
            <a:spLocks noChangeArrowheads="1"/>
          </p:cNvSpPr>
          <p:nvPr/>
        </p:nvSpPr>
        <p:spPr bwMode="auto">
          <a:xfrm>
            <a:off x="1509713" y="503078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Class 1</a:t>
            </a:r>
          </a:p>
        </p:txBody>
      </p:sp>
      <p:sp>
        <p:nvSpPr>
          <p:cNvPr id="50186" name="Rectangle 12"/>
          <p:cNvSpPr>
            <a:spLocks noChangeArrowheads="1"/>
          </p:cNvSpPr>
          <p:nvPr/>
        </p:nvSpPr>
        <p:spPr bwMode="auto">
          <a:xfrm>
            <a:off x="3127375" y="4983163"/>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Class 2</a:t>
            </a:r>
          </a:p>
        </p:txBody>
      </p:sp>
      <p:sp>
        <p:nvSpPr>
          <p:cNvPr id="50187" name="Rectangle 13"/>
          <p:cNvSpPr>
            <a:spLocks noChangeArrowheads="1"/>
          </p:cNvSpPr>
          <p:nvPr/>
        </p:nvSpPr>
        <p:spPr bwMode="auto">
          <a:xfrm>
            <a:off x="4654550" y="502443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Class 1</a:t>
            </a:r>
          </a:p>
        </p:txBody>
      </p:sp>
      <p:sp>
        <p:nvSpPr>
          <p:cNvPr id="50188" name="Rectangle 14"/>
          <p:cNvSpPr>
            <a:spLocks noChangeArrowheads="1"/>
          </p:cNvSpPr>
          <p:nvPr/>
        </p:nvSpPr>
        <p:spPr bwMode="auto">
          <a:xfrm>
            <a:off x="6056313" y="495458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Class 2</a:t>
            </a:r>
          </a:p>
        </p:txBody>
      </p:sp>
      <p:sp>
        <p:nvSpPr>
          <p:cNvPr id="50189" name="Oval 15"/>
          <p:cNvSpPr>
            <a:spLocks noChangeArrowheads="1"/>
          </p:cNvSpPr>
          <p:nvPr/>
        </p:nvSpPr>
        <p:spPr bwMode="auto">
          <a:xfrm>
            <a:off x="3052763" y="4929188"/>
            <a:ext cx="1139825" cy="606425"/>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90" name="Oval 16"/>
          <p:cNvSpPr>
            <a:spLocks noChangeArrowheads="1"/>
          </p:cNvSpPr>
          <p:nvPr/>
        </p:nvSpPr>
        <p:spPr bwMode="auto">
          <a:xfrm>
            <a:off x="4625975" y="4943475"/>
            <a:ext cx="1139825" cy="606425"/>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91" name="Oval 17"/>
          <p:cNvSpPr>
            <a:spLocks noChangeArrowheads="1"/>
          </p:cNvSpPr>
          <p:nvPr/>
        </p:nvSpPr>
        <p:spPr bwMode="auto">
          <a:xfrm>
            <a:off x="5953125" y="4899025"/>
            <a:ext cx="1139825" cy="606425"/>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50192" name="Line 18"/>
          <p:cNvSpPr>
            <a:spLocks noChangeShapeType="1"/>
          </p:cNvSpPr>
          <p:nvPr/>
        </p:nvSpPr>
        <p:spPr bwMode="auto">
          <a:xfrm flipH="1">
            <a:off x="2843213" y="3132138"/>
            <a:ext cx="1414462"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3" name="Line 19"/>
          <p:cNvSpPr>
            <a:spLocks noChangeShapeType="1"/>
          </p:cNvSpPr>
          <p:nvPr/>
        </p:nvSpPr>
        <p:spPr bwMode="auto">
          <a:xfrm>
            <a:off x="4271963" y="3132138"/>
            <a:ext cx="1355725"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4" name="Line 20"/>
          <p:cNvSpPr>
            <a:spLocks noChangeShapeType="1"/>
          </p:cNvSpPr>
          <p:nvPr/>
        </p:nvSpPr>
        <p:spPr bwMode="auto">
          <a:xfrm flipH="1">
            <a:off x="2020888" y="4141788"/>
            <a:ext cx="808037" cy="779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5" name="Line 21"/>
          <p:cNvSpPr>
            <a:spLocks noChangeShapeType="1"/>
          </p:cNvSpPr>
          <p:nvPr/>
        </p:nvSpPr>
        <p:spPr bwMode="auto">
          <a:xfrm>
            <a:off x="2828925" y="4141788"/>
            <a:ext cx="763588"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6" name="Line 22"/>
          <p:cNvSpPr>
            <a:spLocks noChangeShapeType="1"/>
          </p:cNvSpPr>
          <p:nvPr/>
        </p:nvSpPr>
        <p:spPr bwMode="auto">
          <a:xfrm flipH="1">
            <a:off x="5180013" y="4113213"/>
            <a:ext cx="504825" cy="836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7" name="Line 23"/>
          <p:cNvSpPr>
            <a:spLocks noChangeShapeType="1"/>
          </p:cNvSpPr>
          <p:nvPr/>
        </p:nvSpPr>
        <p:spPr bwMode="auto">
          <a:xfrm>
            <a:off x="5715000" y="4098925"/>
            <a:ext cx="808038"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8" name="Text Box 24"/>
          <p:cNvSpPr txBox="1">
            <a:spLocks noChangeArrowheads="1"/>
          </p:cNvSpPr>
          <p:nvPr/>
        </p:nvSpPr>
        <p:spPr bwMode="auto">
          <a:xfrm>
            <a:off x="715963" y="56784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2400">
              <a:solidFill>
                <a:schemeClr val="tx1"/>
              </a:solidFill>
              <a:latin typeface="Times New Roman" charset="0"/>
            </a:endParaRPr>
          </a:p>
        </p:txBody>
      </p:sp>
      <p:grpSp>
        <p:nvGrpSpPr>
          <p:cNvPr id="50199" name="Group 25"/>
          <p:cNvGrpSpPr>
            <a:grpSpLocks/>
          </p:cNvGrpSpPr>
          <p:nvPr/>
        </p:nvGrpSpPr>
        <p:grpSpPr bwMode="auto">
          <a:xfrm>
            <a:off x="779463" y="5810250"/>
            <a:ext cx="652462" cy="366713"/>
            <a:chOff x="491" y="3660"/>
            <a:chExt cx="411" cy="231"/>
          </a:xfrm>
        </p:grpSpPr>
        <p:sp>
          <p:nvSpPr>
            <p:cNvPr id="50202" name="Line 26"/>
            <p:cNvSpPr>
              <a:spLocks noChangeShapeType="1"/>
            </p:cNvSpPr>
            <p:nvPr/>
          </p:nvSpPr>
          <p:spPr bwMode="auto">
            <a:xfrm>
              <a:off x="491" y="3773"/>
              <a:ext cx="27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3" name="Text Box 27"/>
            <p:cNvSpPr txBox="1">
              <a:spLocks noChangeArrowheads="1"/>
            </p:cNvSpPr>
            <p:nvPr/>
          </p:nvSpPr>
          <p:spPr bwMode="auto">
            <a:xfrm>
              <a:off x="705" y="3660"/>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1800">
                  <a:solidFill>
                    <a:schemeClr val="tx1"/>
                  </a:solidFill>
                  <a:latin typeface="Times New Roman" charset="0"/>
                </a:rPr>
                <a:t>&gt;</a:t>
              </a:r>
              <a:endParaRPr lang="en-US" altLang="en-US" sz="2400">
                <a:solidFill>
                  <a:schemeClr val="tx1"/>
                </a:solidFill>
                <a:latin typeface="Times New Roman" charset="0"/>
              </a:endParaRPr>
            </a:p>
          </p:txBody>
        </p:sp>
      </p:grpSp>
      <p:sp>
        <p:nvSpPr>
          <p:cNvPr id="50200" name="Text Box 28"/>
          <p:cNvSpPr txBox="1">
            <a:spLocks noChangeArrowheads="1"/>
          </p:cNvSpPr>
          <p:nvPr/>
        </p:nvSpPr>
        <p:spPr bwMode="auto">
          <a:xfrm>
            <a:off x="1422400" y="5737225"/>
            <a:ext cx="470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Reduced attribute set:  {A1, A4, A6}</a:t>
            </a:r>
          </a:p>
        </p:txBody>
      </p:sp>
      <p:sp>
        <p:nvSpPr>
          <p:cNvPr id="49181" name="Rectangle 29"/>
          <p:cNvSpPr>
            <a:spLocks noChangeArrowheads="1"/>
          </p:cNvSpPr>
          <p:nvPr/>
        </p:nvSpPr>
        <p:spPr bwMode="auto">
          <a:xfrm>
            <a:off x="1042988" y="228600"/>
            <a:ext cx="7086600" cy="83820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GB" altLang="en-US" sz="3200" smtClean="0">
                <a:solidFill>
                  <a:srgbClr val="CC0000"/>
                </a:solidFill>
                <a:effectLst>
                  <a:outerShdw blurRad="38100" dist="38100" dir="2700000" algn="tl">
                    <a:srgbClr val="000000"/>
                  </a:outerShdw>
                </a:effectLst>
              </a:rPr>
              <a:t>Example of Decision Tree Induction</a:t>
            </a:r>
          </a:p>
        </p:txBody>
      </p:sp>
    </p:spTree>
  </p:cSld>
  <p:clrMapOvr>
    <a:masterClrMapping/>
  </p:clrMapOvr>
  <p:transition>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00113" y="404813"/>
            <a:ext cx="7696200" cy="838200"/>
          </a:xfrm>
        </p:spPr>
        <p:txBody>
          <a:bodyPr/>
          <a:lstStyle/>
          <a:p>
            <a:pPr eaLnBrk="1" hangingPunct="1">
              <a:defRPr/>
            </a:pPr>
            <a:r>
              <a:rPr lang="en-GB" altLang="en-US" sz="3600"/>
              <a:t>Heuristic Feature Selection Methods</a:t>
            </a:r>
          </a:p>
        </p:txBody>
      </p:sp>
      <p:sp>
        <p:nvSpPr>
          <p:cNvPr id="50179" name="Rectangle 3"/>
          <p:cNvSpPr>
            <a:spLocks noGrp="1" noChangeArrowheads="1"/>
          </p:cNvSpPr>
          <p:nvPr>
            <p:ph type="body" idx="1"/>
          </p:nvPr>
        </p:nvSpPr>
        <p:spPr>
          <a:xfrm>
            <a:off x="381000" y="1676400"/>
            <a:ext cx="8382000" cy="4933950"/>
          </a:xfrm>
        </p:spPr>
        <p:txBody>
          <a:bodyPr/>
          <a:lstStyle/>
          <a:p>
            <a:pPr eaLnBrk="1" hangingPunct="1">
              <a:lnSpc>
                <a:spcPct val="90000"/>
              </a:lnSpc>
              <a:defRPr/>
            </a:pPr>
            <a:r>
              <a:rPr lang="en-GB" altLang="en-US" sz="2800"/>
              <a:t>There are </a:t>
            </a:r>
            <a:r>
              <a:rPr lang="en-GB" altLang="en-US" sz="2800" i="1"/>
              <a:t>2</a:t>
            </a:r>
            <a:r>
              <a:rPr lang="en-GB" altLang="en-US" sz="2800" i="1" baseline="30000"/>
              <a:t>d</a:t>
            </a:r>
            <a:r>
              <a:rPr lang="en-GB" altLang="en-US" sz="2800" baseline="30000"/>
              <a:t> </a:t>
            </a:r>
            <a:r>
              <a:rPr lang="en-GB" altLang="en-US" sz="2800"/>
              <a:t>possible sub-features of </a:t>
            </a:r>
            <a:r>
              <a:rPr lang="en-GB" altLang="en-US" sz="2800" i="1"/>
              <a:t>d</a:t>
            </a:r>
            <a:r>
              <a:rPr lang="en-GB" altLang="en-US" sz="2800"/>
              <a:t> features</a:t>
            </a:r>
          </a:p>
          <a:p>
            <a:pPr eaLnBrk="1" hangingPunct="1">
              <a:lnSpc>
                <a:spcPct val="90000"/>
              </a:lnSpc>
              <a:defRPr/>
            </a:pPr>
            <a:r>
              <a:rPr lang="en-GB" altLang="en-US" sz="2800"/>
              <a:t>Several heuristic feature selection methods</a:t>
            </a:r>
          </a:p>
          <a:p>
            <a:pPr lvl="1" eaLnBrk="1" hangingPunct="1">
              <a:lnSpc>
                <a:spcPct val="90000"/>
              </a:lnSpc>
              <a:defRPr/>
            </a:pPr>
            <a:r>
              <a:rPr lang="en-GB" altLang="en-US" sz="2400"/>
              <a:t>Best single features under the feature independence assumption: choose by significance tests</a:t>
            </a:r>
          </a:p>
          <a:p>
            <a:pPr lvl="1" eaLnBrk="1" hangingPunct="1">
              <a:lnSpc>
                <a:spcPct val="90000"/>
              </a:lnSpc>
              <a:defRPr/>
            </a:pPr>
            <a:r>
              <a:rPr lang="en-GB" altLang="en-US" sz="2400"/>
              <a:t>Best step-wise feature selection</a:t>
            </a:r>
          </a:p>
          <a:p>
            <a:pPr lvl="2" eaLnBrk="1" hangingPunct="1">
              <a:lnSpc>
                <a:spcPct val="90000"/>
              </a:lnSpc>
              <a:defRPr/>
            </a:pPr>
            <a:r>
              <a:rPr lang="en-GB" altLang="en-US"/>
              <a:t>The best single-feature is picked first</a:t>
            </a:r>
          </a:p>
          <a:p>
            <a:pPr lvl="2" eaLnBrk="1" hangingPunct="1">
              <a:lnSpc>
                <a:spcPct val="90000"/>
              </a:lnSpc>
              <a:defRPr/>
            </a:pPr>
            <a:r>
              <a:rPr lang="en-GB" altLang="en-US"/>
              <a:t>Then next best feature condition to the first, ...</a:t>
            </a:r>
          </a:p>
          <a:p>
            <a:pPr lvl="1" eaLnBrk="1" hangingPunct="1">
              <a:lnSpc>
                <a:spcPct val="90000"/>
              </a:lnSpc>
              <a:defRPr/>
            </a:pPr>
            <a:r>
              <a:rPr lang="en-GB" altLang="en-US" sz="2400"/>
              <a:t>Step-wise feature elimination</a:t>
            </a:r>
          </a:p>
          <a:p>
            <a:pPr lvl="2" eaLnBrk="1" hangingPunct="1">
              <a:lnSpc>
                <a:spcPct val="90000"/>
              </a:lnSpc>
              <a:defRPr/>
            </a:pPr>
            <a:r>
              <a:rPr lang="en-GB" altLang="en-US"/>
              <a:t>Repeatedly eliminate the worst feature</a:t>
            </a:r>
          </a:p>
          <a:p>
            <a:pPr lvl="1" eaLnBrk="1" hangingPunct="1">
              <a:lnSpc>
                <a:spcPct val="90000"/>
              </a:lnSpc>
              <a:defRPr/>
            </a:pPr>
            <a:r>
              <a:rPr lang="en-GB" altLang="en-US" sz="2400"/>
              <a:t>Best combined feature selection and elimination</a:t>
            </a:r>
          </a:p>
          <a:p>
            <a:pPr lvl="1" eaLnBrk="1" hangingPunct="1">
              <a:lnSpc>
                <a:spcPct val="90000"/>
              </a:lnSpc>
              <a:defRPr/>
            </a:pPr>
            <a:r>
              <a:rPr lang="en-GB" altLang="en-US" sz="2400"/>
              <a:t>Optimal branch and bound</a:t>
            </a:r>
          </a:p>
          <a:p>
            <a:pPr lvl="2" eaLnBrk="1" hangingPunct="1">
              <a:lnSpc>
                <a:spcPct val="90000"/>
              </a:lnSpc>
              <a:defRPr/>
            </a:pPr>
            <a:r>
              <a:rPr lang="en-GB" altLang="en-US">
                <a:sym typeface="Symbol" charset="2"/>
              </a:rPr>
              <a:t>Use feature elimination and backtracking</a:t>
            </a:r>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GB" altLang="en-US"/>
              <a:t>Learning Outcomes</a:t>
            </a:r>
          </a:p>
        </p:txBody>
      </p:sp>
      <p:sp>
        <p:nvSpPr>
          <p:cNvPr id="128003" name="Rectangle 3"/>
          <p:cNvSpPr>
            <a:spLocks noGrp="1" noChangeArrowheads="1"/>
          </p:cNvSpPr>
          <p:nvPr>
            <p:ph type="body" idx="1"/>
          </p:nvPr>
        </p:nvSpPr>
        <p:spPr/>
        <p:txBody>
          <a:bodyPr/>
          <a:lstStyle/>
          <a:p>
            <a:pPr eaLnBrk="1" hangingPunct="1">
              <a:lnSpc>
                <a:spcPct val="140000"/>
              </a:lnSpc>
              <a:defRPr/>
            </a:pPr>
            <a:r>
              <a:rPr lang="en-GB" altLang="en-US" sz="2800"/>
              <a:t>Data cleaning</a:t>
            </a:r>
          </a:p>
          <a:p>
            <a:pPr lvl="1" eaLnBrk="1" hangingPunct="1">
              <a:lnSpc>
                <a:spcPct val="140000"/>
              </a:lnSpc>
              <a:defRPr/>
            </a:pPr>
            <a:r>
              <a:rPr lang="en-GB" altLang="en-US" sz="2400"/>
              <a:t>Fill in missing values</a:t>
            </a:r>
          </a:p>
          <a:p>
            <a:pPr lvl="1" eaLnBrk="1" hangingPunct="1">
              <a:lnSpc>
                <a:spcPct val="140000"/>
              </a:lnSpc>
              <a:defRPr/>
            </a:pPr>
            <a:r>
              <a:rPr lang="en-GB" altLang="en-US" sz="2400"/>
              <a:t>Identify outliers and smooth out noisy data </a:t>
            </a:r>
          </a:p>
          <a:p>
            <a:pPr lvl="1" eaLnBrk="1" hangingPunct="1">
              <a:lnSpc>
                <a:spcPct val="140000"/>
              </a:lnSpc>
              <a:defRPr/>
            </a:pPr>
            <a:r>
              <a:rPr lang="en-GB" altLang="en-US" sz="2400"/>
              <a:t>Correct inconsistent data</a:t>
            </a:r>
          </a:p>
          <a:p>
            <a:pPr eaLnBrk="1" hangingPunct="1">
              <a:lnSpc>
                <a:spcPct val="140000"/>
              </a:lnSpc>
              <a:defRPr/>
            </a:pPr>
            <a:r>
              <a:rPr lang="en-GB" altLang="en-US" sz="2800"/>
              <a:t>Data Integration</a:t>
            </a:r>
          </a:p>
          <a:p>
            <a:pPr eaLnBrk="1" hangingPunct="1">
              <a:lnSpc>
                <a:spcPct val="140000"/>
              </a:lnSpc>
              <a:defRPr/>
            </a:pPr>
            <a:r>
              <a:rPr lang="en-GB" altLang="en-US" sz="2800"/>
              <a:t>Data Transformation</a:t>
            </a:r>
          </a:p>
          <a:p>
            <a:pPr eaLnBrk="1" hangingPunct="1">
              <a:lnSpc>
                <a:spcPct val="140000"/>
              </a:lnSpc>
              <a:defRPr/>
            </a:pPr>
            <a:r>
              <a:rPr lang="en-GB" altLang="en-US" sz="2800"/>
              <a:t>Data Reduction and Discretisation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600200" y="381000"/>
            <a:ext cx="4800600" cy="838200"/>
          </a:xfrm>
        </p:spPr>
        <p:txBody>
          <a:bodyPr/>
          <a:lstStyle/>
          <a:p>
            <a:pPr eaLnBrk="1" hangingPunct="1">
              <a:defRPr/>
            </a:pPr>
            <a:r>
              <a:rPr lang="en-GB" altLang="en-US" sz="3600"/>
              <a:t>Data Compression</a:t>
            </a:r>
          </a:p>
        </p:txBody>
      </p:sp>
      <p:sp>
        <p:nvSpPr>
          <p:cNvPr id="51203" name="Rectangle 3"/>
          <p:cNvSpPr>
            <a:spLocks noGrp="1" noChangeArrowheads="1"/>
          </p:cNvSpPr>
          <p:nvPr>
            <p:ph type="body" idx="1"/>
          </p:nvPr>
        </p:nvSpPr>
        <p:spPr>
          <a:xfrm>
            <a:off x="457200" y="1412875"/>
            <a:ext cx="8382000" cy="5273675"/>
          </a:xfrm>
        </p:spPr>
        <p:txBody>
          <a:bodyPr/>
          <a:lstStyle/>
          <a:p>
            <a:pPr eaLnBrk="1" hangingPunct="1">
              <a:defRPr/>
            </a:pPr>
            <a:r>
              <a:rPr lang="en-GB" altLang="en-US" sz="2800"/>
              <a:t>String compression</a:t>
            </a:r>
          </a:p>
          <a:p>
            <a:pPr lvl="1" eaLnBrk="1" hangingPunct="1">
              <a:defRPr/>
            </a:pPr>
            <a:r>
              <a:rPr lang="en-GB" altLang="en-US" sz="2400"/>
              <a:t>There are extensive theories and well-tuned algorithms</a:t>
            </a:r>
          </a:p>
          <a:p>
            <a:pPr lvl="1" eaLnBrk="1" hangingPunct="1">
              <a:defRPr/>
            </a:pPr>
            <a:r>
              <a:rPr lang="en-GB" altLang="en-US" sz="2400"/>
              <a:t>Typically lossless</a:t>
            </a:r>
          </a:p>
          <a:p>
            <a:pPr lvl="1" eaLnBrk="1" hangingPunct="1">
              <a:defRPr/>
            </a:pPr>
            <a:r>
              <a:rPr lang="en-GB" altLang="en-US" sz="2400"/>
              <a:t>But only limited manipulation is possible without expansion</a:t>
            </a:r>
            <a:endParaRPr lang="en-GB" altLang="en-US" sz="2400">
              <a:sym typeface="Symbol" charset="2"/>
            </a:endParaRPr>
          </a:p>
          <a:p>
            <a:pPr eaLnBrk="1" hangingPunct="1">
              <a:defRPr/>
            </a:pPr>
            <a:r>
              <a:rPr lang="en-GB" altLang="en-US" sz="2800">
                <a:sym typeface="Symbol" charset="2"/>
              </a:rPr>
              <a:t>Audio/video compression</a:t>
            </a:r>
          </a:p>
          <a:p>
            <a:pPr lvl="1" eaLnBrk="1" hangingPunct="1">
              <a:defRPr/>
            </a:pPr>
            <a:r>
              <a:rPr lang="en-GB" altLang="en-US" sz="2400">
                <a:sym typeface="Symbol" charset="2"/>
              </a:rPr>
              <a:t>Typically lossy compression, with progressive refinement</a:t>
            </a:r>
          </a:p>
          <a:p>
            <a:pPr lvl="1" eaLnBrk="1" hangingPunct="1">
              <a:defRPr/>
            </a:pPr>
            <a:r>
              <a:rPr lang="en-GB" altLang="en-US" sz="2400">
                <a:sym typeface="Symbol" charset="2"/>
              </a:rPr>
              <a:t>Sometimes small fragments of signal can be reconstructed without reconstructing the whole</a:t>
            </a:r>
          </a:p>
          <a:p>
            <a:pPr eaLnBrk="1" hangingPunct="1">
              <a:defRPr/>
            </a:pPr>
            <a:r>
              <a:rPr lang="en-GB" altLang="en-US" sz="2800">
                <a:sym typeface="Symbol" charset="2"/>
              </a:rPr>
              <a:t>Time sequence is not audio</a:t>
            </a:r>
          </a:p>
          <a:p>
            <a:pPr lvl="1" eaLnBrk="1" hangingPunct="1">
              <a:defRPr/>
            </a:pPr>
            <a:r>
              <a:rPr lang="en-GB" altLang="en-US" sz="2400">
                <a:sym typeface="Symbol" charset="2"/>
              </a:rPr>
              <a:t>Typically short and vary slowly with time</a:t>
            </a:r>
          </a:p>
        </p:txBody>
      </p:sp>
    </p:spTree>
  </p:cSld>
  <p:clrMapOvr>
    <a:masterClrMapping/>
  </p:clrMapOvr>
  <p:transition>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03363" y="381000"/>
            <a:ext cx="4821237" cy="609600"/>
          </a:xfrm>
        </p:spPr>
        <p:txBody>
          <a:bodyPr/>
          <a:lstStyle/>
          <a:p>
            <a:pPr eaLnBrk="1" hangingPunct="1">
              <a:defRPr/>
            </a:pPr>
            <a:r>
              <a:rPr lang="en-GB" altLang="en-US" sz="3600"/>
              <a:t>Data Compression</a:t>
            </a:r>
          </a:p>
        </p:txBody>
      </p:sp>
      <p:sp>
        <p:nvSpPr>
          <p:cNvPr id="56322" name="AutoShape 4"/>
          <p:cNvSpPr>
            <a:spLocks noChangeArrowheads="1"/>
          </p:cNvSpPr>
          <p:nvPr/>
        </p:nvSpPr>
        <p:spPr bwMode="auto">
          <a:xfrm>
            <a:off x="6175375" y="2249488"/>
            <a:ext cx="2182813" cy="1608137"/>
          </a:xfrm>
          <a:prstGeom prst="cube">
            <a:avLst>
              <a:gd name="adj" fmla="val 25000"/>
            </a:avLst>
          </a:prstGeom>
          <a:solidFill>
            <a:srgbClr val="008000"/>
          </a:solidFill>
          <a:ln w="9525">
            <a:solidFill>
              <a:srgbClr val="008000"/>
            </a:solidFill>
            <a:miter lim="800000"/>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Compressed </a:t>
            </a:r>
          </a:p>
          <a:p>
            <a:pPr algn="ctr">
              <a:spcBef>
                <a:spcPct val="0"/>
              </a:spcBef>
              <a:buClrTx/>
              <a:buFontTx/>
              <a:buNone/>
            </a:pPr>
            <a:r>
              <a:rPr lang="en-US" altLang="en-US" sz="2400">
                <a:solidFill>
                  <a:schemeClr val="tx1"/>
                </a:solidFill>
                <a:latin typeface="Times New Roman" charset="0"/>
              </a:rPr>
              <a:t>Data</a:t>
            </a:r>
          </a:p>
        </p:txBody>
      </p:sp>
      <p:sp>
        <p:nvSpPr>
          <p:cNvPr id="56323"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4"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5" name="Text Box 7"/>
          <p:cNvSpPr txBox="1">
            <a:spLocks noChangeArrowheads="1"/>
          </p:cNvSpPr>
          <p:nvPr/>
        </p:nvSpPr>
        <p:spPr bwMode="auto">
          <a:xfrm>
            <a:off x="4637088" y="36655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lossless</a:t>
            </a:r>
          </a:p>
        </p:txBody>
      </p:sp>
      <p:sp>
        <p:nvSpPr>
          <p:cNvPr id="56326" name="AutoShape 8"/>
          <p:cNvSpPr>
            <a:spLocks noChangeArrowheads="1"/>
          </p:cNvSpPr>
          <p:nvPr/>
        </p:nvSpPr>
        <p:spPr bwMode="auto">
          <a:xfrm>
            <a:off x="803275" y="4267200"/>
            <a:ext cx="3481388" cy="2330450"/>
          </a:xfrm>
          <a:prstGeom prst="can">
            <a:avLst>
              <a:gd name="adj" fmla="val 25000"/>
            </a:avLst>
          </a:prstGeom>
          <a:solidFill>
            <a:schemeClr val="bg1"/>
          </a:solidFill>
          <a:ln w="9525">
            <a:solidFill>
              <a:schemeClr va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Original Data</a:t>
            </a:r>
          </a:p>
          <a:p>
            <a:pPr algn="ctr">
              <a:spcBef>
                <a:spcPct val="0"/>
              </a:spcBef>
              <a:buClrTx/>
              <a:buFontTx/>
              <a:buNone/>
            </a:pPr>
            <a:r>
              <a:rPr lang="en-US" altLang="en-US" sz="2400">
                <a:solidFill>
                  <a:schemeClr val="tx1"/>
                </a:solidFill>
                <a:latin typeface="Times New Roman" charset="0"/>
              </a:rPr>
              <a:t>Approximated </a:t>
            </a:r>
          </a:p>
        </p:txBody>
      </p:sp>
      <p:sp>
        <p:nvSpPr>
          <p:cNvPr id="56327" name="Line 9"/>
          <p:cNvSpPr>
            <a:spLocks noChangeShapeType="1"/>
          </p:cNvSpPr>
          <p:nvPr/>
        </p:nvSpPr>
        <p:spPr bwMode="auto">
          <a:xfrm flipH="1">
            <a:off x="4284663" y="3875088"/>
            <a:ext cx="2711450" cy="1714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8" name="Text Box 10"/>
          <p:cNvSpPr txBox="1">
            <a:spLocks noChangeArrowheads="1"/>
          </p:cNvSpPr>
          <p:nvPr/>
        </p:nvSpPr>
        <p:spPr bwMode="auto">
          <a:xfrm rot="-1797028">
            <a:off x="5227638" y="4783138"/>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lossy</a:t>
            </a:r>
          </a:p>
        </p:txBody>
      </p:sp>
      <p:sp>
        <p:nvSpPr>
          <p:cNvPr id="56329"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Original Data</a:t>
            </a:r>
          </a:p>
        </p:txBody>
      </p:sp>
    </p:spTree>
  </p:cSld>
  <p:clrMapOvr>
    <a:masterClrMapping/>
  </p:clrMapOvr>
  <p:transition>
    <p:checke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55650" y="404813"/>
            <a:ext cx="6934200" cy="838200"/>
          </a:xfrm>
        </p:spPr>
        <p:txBody>
          <a:bodyPr/>
          <a:lstStyle/>
          <a:p>
            <a:pPr eaLnBrk="1" hangingPunct="1">
              <a:defRPr/>
            </a:pPr>
            <a:r>
              <a:rPr lang="en-GB" altLang="en-US" sz="3200"/>
              <a:t>Wavelet Transforms</a:t>
            </a:r>
            <a:r>
              <a:rPr lang="en-GB" altLang="en-US"/>
              <a:t> </a:t>
            </a:r>
          </a:p>
        </p:txBody>
      </p:sp>
      <p:sp>
        <p:nvSpPr>
          <p:cNvPr id="53251" name="Rectangle 3"/>
          <p:cNvSpPr>
            <a:spLocks noGrp="1" noChangeArrowheads="1"/>
          </p:cNvSpPr>
          <p:nvPr>
            <p:ph type="body" idx="1"/>
          </p:nvPr>
        </p:nvSpPr>
        <p:spPr>
          <a:xfrm>
            <a:off x="250825" y="1341438"/>
            <a:ext cx="8602663" cy="4933950"/>
          </a:xfrm>
        </p:spPr>
        <p:txBody>
          <a:bodyPr/>
          <a:lstStyle/>
          <a:p>
            <a:pPr eaLnBrk="1" hangingPunct="1">
              <a:lnSpc>
                <a:spcPct val="110000"/>
              </a:lnSpc>
              <a:defRPr/>
            </a:pPr>
            <a:r>
              <a:rPr lang="en-GB" altLang="en-US" sz="2400"/>
              <a:t>Discrete wavelet transform (DWT) </a:t>
            </a:r>
          </a:p>
          <a:p>
            <a:pPr lvl="1" eaLnBrk="1" hangingPunct="1">
              <a:lnSpc>
                <a:spcPct val="110000"/>
              </a:lnSpc>
              <a:defRPr/>
            </a:pPr>
            <a:r>
              <a:rPr lang="en-GB" altLang="en-US" sz="2000"/>
              <a:t>linear signal processing </a:t>
            </a:r>
          </a:p>
          <a:p>
            <a:pPr eaLnBrk="1" hangingPunct="1">
              <a:lnSpc>
                <a:spcPct val="110000"/>
              </a:lnSpc>
              <a:defRPr/>
            </a:pPr>
            <a:r>
              <a:rPr lang="en-GB" altLang="en-US" sz="2400"/>
              <a:t>Compressed approximation</a:t>
            </a:r>
          </a:p>
          <a:p>
            <a:pPr lvl="1" eaLnBrk="1" hangingPunct="1">
              <a:lnSpc>
                <a:spcPct val="110000"/>
              </a:lnSpc>
              <a:defRPr/>
            </a:pPr>
            <a:r>
              <a:rPr lang="en-GB" altLang="en-US" sz="2000"/>
              <a:t>store only a small fraction of the strongest of the wavelet coefficients</a:t>
            </a:r>
          </a:p>
          <a:p>
            <a:pPr eaLnBrk="1" hangingPunct="1">
              <a:lnSpc>
                <a:spcPct val="110000"/>
              </a:lnSpc>
              <a:defRPr/>
            </a:pPr>
            <a:r>
              <a:rPr lang="en-GB" altLang="en-US" sz="2400"/>
              <a:t>Similar to DFT, but better lossy compression, localised in space</a:t>
            </a:r>
          </a:p>
          <a:p>
            <a:pPr eaLnBrk="1" hangingPunct="1">
              <a:lnSpc>
                <a:spcPct val="110000"/>
              </a:lnSpc>
              <a:defRPr/>
            </a:pPr>
            <a:r>
              <a:rPr lang="en-GB" altLang="en-US" sz="2400"/>
              <a:t>Method</a:t>
            </a:r>
          </a:p>
          <a:p>
            <a:pPr lvl="1" eaLnBrk="1" hangingPunct="1">
              <a:lnSpc>
                <a:spcPct val="110000"/>
              </a:lnSpc>
              <a:defRPr/>
            </a:pPr>
            <a:r>
              <a:rPr lang="en-GB" altLang="en-US" sz="2000">
                <a:latin typeface="Times New Roman" charset="0"/>
              </a:rPr>
              <a:t>Length, L, must be an integer power of 2 (padding with 0s, when necessary)</a:t>
            </a:r>
          </a:p>
          <a:p>
            <a:pPr lvl="1" eaLnBrk="1" hangingPunct="1">
              <a:lnSpc>
                <a:spcPct val="110000"/>
              </a:lnSpc>
              <a:defRPr/>
            </a:pPr>
            <a:r>
              <a:rPr lang="en-GB" altLang="en-US" sz="2000">
                <a:latin typeface="Times New Roman" charset="0"/>
              </a:rPr>
              <a:t>Each transform has 2 functions: smoothing, difference</a:t>
            </a:r>
          </a:p>
          <a:p>
            <a:pPr lvl="1" eaLnBrk="1" hangingPunct="1">
              <a:lnSpc>
                <a:spcPct val="110000"/>
              </a:lnSpc>
              <a:defRPr/>
            </a:pPr>
            <a:r>
              <a:rPr lang="en-GB" altLang="en-US" sz="2000">
                <a:latin typeface="Times New Roman" charset="0"/>
              </a:rPr>
              <a:t>Applies to pairs of data, resulting in two sets of data of length L/2</a:t>
            </a:r>
          </a:p>
          <a:p>
            <a:pPr lvl="1" eaLnBrk="1" hangingPunct="1">
              <a:lnSpc>
                <a:spcPct val="110000"/>
              </a:lnSpc>
              <a:defRPr/>
            </a:pPr>
            <a:r>
              <a:rPr lang="en-GB" altLang="en-US" sz="2000">
                <a:latin typeface="Times New Roman" charset="0"/>
              </a:rPr>
              <a:t>Applies two functions recursively, until reaches the desired length</a:t>
            </a:r>
          </a:p>
        </p:txBody>
      </p:sp>
      <p:grpSp>
        <p:nvGrpSpPr>
          <p:cNvPr id="58371" name="Group 4"/>
          <p:cNvGrpSpPr>
            <a:grpSpLocks/>
          </p:cNvGrpSpPr>
          <p:nvPr/>
        </p:nvGrpSpPr>
        <p:grpSpPr bwMode="auto">
          <a:xfrm>
            <a:off x="6443663" y="115888"/>
            <a:ext cx="2590800" cy="1433512"/>
            <a:chOff x="3936" y="96"/>
            <a:chExt cx="1632" cy="1026"/>
          </a:xfrm>
        </p:grpSpPr>
        <p:sp>
          <p:nvSpPr>
            <p:cNvPr id="58372"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eaLnBrk="1" hangingPunct="1">
                <a:spcBef>
                  <a:spcPct val="0"/>
                </a:spcBef>
                <a:buClrTx/>
                <a:buFontTx/>
                <a:buNone/>
              </a:pPr>
              <a:r>
                <a:rPr lang="en-US" altLang="en-US" sz="2400">
                  <a:solidFill>
                    <a:schemeClr val="tx1"/>
                  </a:solidFill>
                  <a:latin typeface="Tahoma" charset="0"/>
                </a:rPr>
                <a:t> </a:t>
              </a:r>
              <a:endParaRPr lang="en-US" altLang="en-US" sz="1600">
                <a:solidFill>
                  <a:schemeClr val="tx1"/>
                </a:solidFill>
                <a:latin typeface="Tahoma" charset="0"/>
              </a:endParaRPr>
            </a:p>
            <a:p>
              <a:pPr algn="ctr" eaLnBrk="1" hangingPunct="1">
                <a:spcBef>
                  <a:spcPct val="0"/>
                </a:spcBef>
                <a:buClrTx/>
                <a:buFontTx/>
                <a:buNone/>
              </a:pPr>
              <a:endParaRPr lang="en-US" altLang="en-US" sz="2400">
                <a:solidFill>
                  <a:schemeClr val="tx1"/>
                </a:solidFill>
                <a:latin typeface="Tahoma" charset="0"/>
              </a:endParaRPr>
            </a:p>
          </p:txBody>
        </p:sp>
        <p:sp>
          <p:nvSpPr>
            <p:cNvPr id="58373" name="Line 6"/>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74"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75" name="Line 8"/>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76" name="Line 9"/>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77" name="Line 10"/>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78" name="Line 11"/>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79" name="Line 12"/>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80" name="Line 13"/>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81" name="Line 14"/>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82" name="Line 15"/>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83" name="Line 16"/>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8384" name="Rectangle 17"/>
            <p:cNvSpPr>
              <a:spLocks noChangeArrowheads="1"/>
            </p:cNvSpPr>
            <p:nvPr/>
          </p:nvSpPr>
          <p:spPr bwMode="auto">
            <a:xfrm>
              <a:off x="4080" y="864"/>
              <a:ext cx="45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eaLnBrk="1" hangingPunct="1">
                <a:spcBef>
                  <a:spcPct val="0"/>
                </a:spcBef>
                <a:buClrTx/>
                <a:buFontTx/>
                <a:buNone/>
              </a:pPr>
              <a:r>
                <a:rPr lang="en-US" altLang="en-US" sz="1600">
                  <a:solidFill>
                    <a:schemeClr val="tx1"/>
                  </a:solidFill>
                  <a:latin typeface="Tahoma" charset="0"/>
                </a:rPr>
                <a:t>Haar2</a:t>
              </a:r>
            </a:p>
          </p:txBody>
        </p:sp>
        <p:sp>
          <p:nvSpPr>
            <p:cNvPr id="58385" name="Rectangle 18"/>
            <p:cNvSpPr>
              <a:spLocks noChangeArrowheads="1"/>
            </p:cNvSpPr>
            <p:nvPr/>
          </p:nvSpPr>
          <p:spPr bwMode="auto">
            <a:xfrm>
              <a:off x="4752" y="864"/>
              <a:ext cx="77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eaLnBrk="1" hangingPunct="1">
                <a:lnSpc>
                  <a:spcPct val="110000"/>
                </a:lnSpc>
                <a:buClr>
                  <a:schemeClr val="folHlink"/>
                </a:buClr>
                <a:buSzPct val="60000"/>
                <a:buFont typeface="Wingdings" charset="2"/>
                <a:buNone/>
              </a:pPr>
              <a:r>
                <a:rPr lang="en-US" altLang="en-US" sz="1600">
                  <a:solidFill>
                    <a:schemeClr val="tx1"/>
                  </a:solidFill>
                  <a:latin typeface="Tahoma" charset="0"/>
                </a:rPr>
                <a:t>Daubechie4</a:t>
              </a:r>
            </a:p>
          </p:txBody>
        </p:sp>
      </p:grpSp>
    </p:spTree>
  </p:cSld>
  <p:clrMapOvr>
    <a:masterClrMapping/>
  </p:clrMapOvr>
  <p:transition>
    <p:checke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p:txBody>
          <a:bodyPr/>
          <a:lstStyle/>
          <a:p>
            <a:pPr eaLnBrk="1" hangingPunct="1">
              <a:lnSpc>
                <a:spcPct val="110000"/>
              </a:lnSpc>
              <a:defRPr/>
            </a:pPr>
            <a:r>
              <a:rPr lang="en-GB" altLang="en-US" sz="2400"/>
              <a:t>Given M data vectors from n-dimensions, find </a:t>
            </a:r>
            <a:r>
              <a:rPr lang="en-GB" altLang="en-US" sz="2400" i="1"/>
              <a:t>k ≤  n </a:t>
            </a:r>
            <a:r>
              <a:rPr lang="en-GB" altLang="en-US" sz="2400"/>
              <a:t> orthogonal vectors that can be best used to represent data </a:t>
            </a:r>
          </a:p>
          <a:p>
            <a:pPr lvl="1" eaLnBrk="1" hangingPunct="1">
              <a:lnSpc>
                <a:spcPct val="110000"/>
              </a:lnSpc>
              <a:defRPr/>
            </a:pPr>
            <a:r>
              <a:rPr lang="en-GB" altLang="en-US" sz="2000">
                <a:sym typeface="Symbol" charset="2"/>
              </a:rPr>
              <a:t>The original data set is reduced to one consisting of N data vectors on x principal components (reduced dimensions) </a:t>
            </a:r>
            <a:endParaRPr lang="en-GB" altLang="en-US" sz="2000"/>
          </a:p>
          <a:p>
            <a:pPr eaLnBrk="1" hangingPunct="1">
              <a:lnSpc>
                <a:spcPct val="110000"/>
              </a:lnSpc>
              <a:defRPr/>
            </a:pPr>
            <a:r>
              <a:rPr lang="en-GB" altLang="en-US" sz="2400"/>
              <a:t>Each data vector is a linear combination of the </a:t>
            </a:r>
            <a:r>
              <a:rPr lang="en-GB" altLang="en-US" sz="2400" i="1"/>
              <a:t>x</a:t>
            </a:r>
            <a:r>
              <a:rPr lang="en-GB" altLang="en-US" sz="2400"/>
              <a:t> principal component vectors</a:t>
            </a:r>
          </a:p>
          <a:p>
            <a:pPr eaLnBrk="1" hangingPunct="1">
              <a:lnSpc>
                <a:spcPct val="110000"/>
              </a:lnSpc>
              <a:defRPr/>
            </a:pPr>
            <a:r>
              <a:rPr lang="en-GB" altLang="en-US" sz="2400"/>
              <a:t>Works for numerical data only</a:t>
            </a:r>
          </a:p>
          <a:p>
            <a:pPr eaLnBrk="1" hangingPunct="1">
              <a:lnSpc>
                <a:spcPct val="110000"/>
              </a:lnSpc>
              <a:defRPr/>
            </a:pPr>
            <a:r>
              <a:rPr lang="en-GB" altLang="en-US" sz="2400"/>
              <a:t>Used when the number of dimensions is large</a:t>
            </a:r>
          </a:p>
        </p:txBody>
      </p:sp>
      <p:sp>
        <p:nvSpPr>
          <p:cNvPr id="54275" name="Rectangle 3"/>
          <p:cNvSpPr>
            <a:spLocks noGrp="1" noChangeArrowheads="1"/>
          </p:cNvSpPr>
          <p:nvPr>
            <p:ph type="title"/>
          </p:nvPr>
        </p:nvSpPr>
        <p:spPr>
          <a:xfrm>
            <a:off x="457200" y="274638"/>
            <a:ext cx="8229600" cy="993775"/>
          </a:xfrm>
        </p:spPr>
        <p:txBody>
          <a:bodyPr/>
          <a:lstStyle/>
          <a:p>
            <a:pPr eaLnBrk="1" hangingPunct="1">
              <a:defRPr/>
            </a:pPr>
            <a:r>
              <a:rPr lang="en-GB" altLang="en-US" sz="3200"/>
              <a:t>Principal Component Analysis (PCA)</a:t>
            </a:r>
            <a:r>
              <a:rPr lang="en-GB" altLang="en-US"/>
              <a:t> </a:t>
            </a:r>
          </a:p>
        </p:txBody>
      </p:sp>
    </p:spTree>
  </p:cSld>
  <p:clrMapOvr>
    <a:masterClrMapping/>
  </p:clrMapOvr>
  <p:transition>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66"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67"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62468" name="Line 5"/>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69"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0" name="Text Box 7"/>
          <p:cNvSpPr txBox="1">
            <a:spLocks noChangeArrowheads="1"/>
          </p:cNvSpPr>
          <p:nvPr/>
        </p:nvSpPr>
        <p:spPr bwMode="auto">
          <a:xfrm>
            <a:off x="8080375" y="44037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X1</a:t>
            </a:r>
          </a:p>
        </p:txBody>
      </p:sp>
      <p:sp>
        <p:nvSpPr>
          <p:cNvPr id="62471" name="Text Box 8"/>
          <p:cNvSpPr txBox="1">
            <a:spLocks noChangeArrowheads="1"/>
          </p:cNvSpPr>
          <p:nvPr/>
        </p:nvSpPr>
        <p:spPr bwMode="auto">
          <a:xfrm>
            <a:off x="4308475" y="14319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X2</a:t>
            </a:r>
          </a:p>
        </p:txBody>
      </p:sp>
      <p:sp>
        <p:nvSpPr>
          <p:cNvPr id="62472" name="Text Box 9"/>
          <p:cNvSpPr txBox="1">
            <a:spLocks noChangeArrowheads="1"/>
          </p:cNvSpPr>
          <p:nvPr/>
        </p:nvSpPr>
        <p:spPr bwMode="auto">
          <a:xfrm>
            <a:off x="7489825" y="21177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2"/>
                </a:solidFill>
                <a:latin typeface="Times New Roman" charset="0"/>
              </a:rPr>
              <a:t>Y1</a:t>
            </a:r>
          </a:p>
        </p:txBody>
      </p:sp>
      <p:sp>
        <p:nvSpPr>
          <p:cNvPr id="62473" name="Text Box 10"/>
          <p:cNvSpPr txBox="1">
            <a:spLocks noChangeArrowheads="1"/>
          </p:cNvSpPr>
          <p:nvPr/>
        </p:nvSpPr>
        <p:spPr bwMode="auto">
          <a:xfrm>
            <a:off x="2022475" y="25749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2"/>
                </a:solidFill>
                <a:latin typeface="Times New Roman" charset="0"/>
              </a:rPr>
              <a:t>Y2</a:t>
            </a:r>
          </a:p>
        </p:txBody>
      </p:sp>
      <p:sp>
        <p:nvSpPr>
          <p:cNvPr id="62474" name="Text Box 11"/>
          <p:cNvSpPr txBox="1">
            <a:spLocks noChangeArrowheads="1"/>
          </p:cNvSpPr>
          <p:nvPr/>
        </p:nvSpPr>
        <p:spPr bwMode="auto">
          <a:xfrm>
            <a:off x="1371600" y="330200"/>
            <a:ext cx="670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b="1">
                <a:solidFill>
                  <a:srgbClr val="CC0000"/>
                </a:solidFill>
                <a:latin typeface="Times New Roman" charset="0"/>
              </a:rPr>
              <a:t>Principal Component Analysis</a:t>
            </a:r>
            <a:endParaRPr lang="en-US" altLang="en-US" sz="2000">
              <a:solidFill>
                <a:srgbClr val="CC0000"/>
              </a:solidFill>
              <a:latin typeface="Times New Roman" charset="0"/>
            </a:endParaRPr>
          </a:p>
        </p:txBody>
      </p:sp>
    </p:spTree>
  </p:cSld>
  <p:clrMapOvr>
    <a:masterClrMapping/>
  </p:clrMapOvr>
  <p:transition>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600200" y="381000"/>
            <a:ext cx="5334000" cy="838200"/>
          </a:xfrm>
        </p:spPr>
        <p:txBody>
          <a:bodyPr/>
          <a:lstStyle/>
          <a:p>
            <a:pPr eaLnBrk="1" hangingPunct="1">
              <a:defRPr/>
            </a:pPr>
            <a:r>
              <a:rPr lang="en-GB" altLang="en-US" sz="3600"/>
              <a:t>Numerosity Reduction</a:t>
            </a:r>
          </a:p>
        </p:txBody>
      </p:sp>
      <p:sp>
        <p:nvSpPr>
          <p:cNvPr id="56323" name="Rectangle 3"/>
          <p:cNvSpPr>
            <a:spLocks noGrp="1" noChangeArrowheads="1"/>
          </p:cNvSpPr>
          <p:nvPr>
            <p:ph type="body" idx="1"/>
          </p:nvPr>
        </p:nvSpPr>
        <p:spPr>
          <a:xfrm>
            <a:off x="533400" y="1695450"/>
            <a:ext cx="8077200" cy="4629150"/>
          </a:xfrm>
        </p:spPr>
        <p:txBody>
          <a:bodyPr/>
          <a:lstStyle/>
          <a:p>
            <a:pPr eaLnBrk="1" hangingPunct="1">
              <a:lnSpc>
                <a:spcPct val="110000"/>
              </a:lnSpc>
              <a:defRPr/>
            </a:pPr>
            <a:r>
              <a:rPr lang="en-GB" altLang="en-US" sz="2800"/>
              <a:t>Parametric methods</a:t>
            </a:r>
          </a:p>
          <a:p>
            <a:pPr lvl="1" eaLnBrk="1" hangingPunct="1">
              <a:lnSpc>
                <a:spcPct val="110000"/>
              </a:lnSpc>
              <a:defRPr/>
            </a:pPr>
            <a:r>
              <a:rPr lang="en-GB" altLang="en-US" sz="2400"/>
              <a:t>Assume the data fits some model, estimate model parameters, store only the parameters, and discard the data (except possible outliers)</a:t>
            </a:r>
            <a:endParaRPr lang="en-GB" altLang="en-US" sz="2400">
              <a:sym typeface="Symbol" charset="2"/>
            </a:endParaRPr>
          </a:p>
          <a:p>
            <a:pPr lvl="1" eaLnBrk="1" hangingPunct="1">
              <a:lnSpc>
                <a:spcPct val="110000"/>
              </a:lnSpc>
              <a:defRPr/>
            </a:pPr>
            <a:r>
              <a:rPr lang="en-GB" altLang="en-US" sz="2400"/>
              <a:t>Log-linear models: obtain value at a point in m-D space as the product on appropriate marginal subspaces </a:t>
            </a:r>
          </a:p>
          <a:p>
            <a:pPr eaLnBrk="1" hangingPunct="1">
              <a:lnSpc>
                <a:spcPct val="110000"/>
              </a:lnSpc>
              <a:defRPr/>
            </a:pPr>
            <a:r>
              <a:rPr lang="en-GB" altLang="en-US" sz="2800"/>
              <a:t>Non-parametric methods</a:t>
            </a:r>
            <a:r>
              <a:rPr lang="en-GB" altLang="en-US" sz="2800">
                <a:sym typeface="Symbol" charset="2"/>
              </a:rPr>
              <a:t> </a:t>
            </a:r>
          </a:p>
          <a:p>
            <a:pPr lvl="1" eaLnBrk="1" hangingPunct="1">
              <a:lnSpc>
                <a:spcPct val="110000"/>
              </a:lnSpc>
              <a:defRPr/>
            </a:pPr>
            <a:r>
              <a:rPr lang="en-GB" altLang="en-US" sz="2400">
                <a:sym typeface="Symbol" charset="2"/>
              </a:rPr>
              <a:t>Do not assume models</a:t>
            </a:r>
          </a:p>
          <a:p>
            <a:pPr lvl="1" eaLnBrk="1" hangingPunct="1">
              <a:lnSpc>
                <a:spcPct val="110000"/>
              </a:lnSpc>
              <a:defRPr/>
            </a:pPr>
            <a:r>
              <a:rPr lang="en-GB" altLang="en-US" sz="2400">
                <a:sym typeface="Symbol" charset="2"/>
              </a:rPr>
              <a:t>Major families: histograms, clustering, sampling </a:t>
            </a:r>
          </a:p>
        </p:txBody>
      </p:sp>
    </p:spTree>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404813"/>
            <a:ext cx="7391400" cy="838200"/>
          </a:xfrm>
        </p:spPr>
        <p:txBody>
          <a:bodyPr/>
          <a:lstStyle/>
          <a:p>
            <a:pPr eaLnBrk="1" hangingPunct="1">
              <a:defRPr/>
            </a:pPr>
            <a:r>
              <a:rPr lang="en-GB" altLang="en-US" sz="3200"/>
              <a:t>Regression and Log-Linear Models</a:t>
            </a:r>
          </a:p>
        </p:txBody>
      </p:sp>
      <p:sp>
        <p:nvSpPr>
          <p:cNvPr id="57347" name="Rectangle 3"/>
          <p:cNvSpPr>
            <a:spLocks noGrp="1" noChangeArrowheads="1"/>
          </p:cNvSpPr>
          <p:nvPr>
            <p:ph type="body" idx="1"/>
          </p:nvPr>
        </p:nvSpPr>
        <p:spPr>
          <a:xfrm>
            <a:off x="457200" y="1752600"/>
            <a:ext cx="8229600" cy="4705350"/>
          </a:xfrm>
        </p:spPr>
        <p:txBody>
          <a:bodyPr/>
          <a:lstStyle/>
          <a:p>
            <a:pPr eaLnBrk="1" hangingPunct="1">
              <a:lnSpc>
                <a:spcPct val="160000"/>
              </a:lnSpc>
              <a:defRPr/>
            </a:pPr>
            <a:r>
              <a:rPr lang="en-GB" altLang="en-US" sz="2400"/>
              <a:t>Linear regression</a:t>
            </a:r>
          </a:p>
          <a:p>
            <a:pPr lvl="1" eaLnBrk="1" hangingPunct="1">
              <a:lnSpc>
                <a:spcPct val="160000"/>
              </a:lnSpc>
              <a:defRPr/>
            </a:pPr>
            <a:r>
              <a:rPr lang="en-GB" altLang="en-US" sz="2000"/>
              <a:t>Data are modeled to fit a straight line</a:t>
            </a:r>
          </a:p>
          <a:p>
            <a:pPr lvl="1" eaLnBrk="1" hangingPunct="1">
              <a:lnSpc>
                <a:spcPct val="160000"/>
              </a:lnSpc>
              <a:defRPr/>
            </a:pPr>
            <a:r>
              <a:rPr lang="en-GB" altLang="en-US" sz="2000"/>
              <a:t>Often uses the least-square method to fit the line</a:t>
            </a:r>
          </a:p>
          <a:p>
            <a:pPr eaLnBrk="1" hangingPunct="1">
              <a:lnSpc>
                <a:spcPct val="160000"/>
              </a:lnSpc>
              <a:defRPr/>
            </a:pPr>
            <a:r>
              <a:rPr lang="en-GB" altLang="en-US" sz="2400">
                <a:sym typeface="Symbol" charset="2"/>
              </a:rPr>
              <a:t>Multiple regression</a:t>
            </a:r>
          </a:p>
          <a:p>
            <a:pPr lvl="1" eaLnBrk="1" hangingPunct="1">
              <a:lnSpc>
                <a:spcPct val="160000"/>
              </a:lnSpc>
              <a:defRPr/>
            </a:pPr>
            <a:r>
              <a:rPr lang="en-GB" altLang="en-US" sz="2000">
                <a:sym typeface="Symbol" charset="2"/>
              </a:rPr>
              <a:t>allows a response variable Y to be modeled as a linear function of multidimensional feature vector</a:t>
            </a:r>
          </a:p>
          <a:p>
            <a:pPr eaLnBrk="1" hangingPunct="1">
              <a:lnSpc>
                <a:spcPct val="160000"/>
              </a:lnSpc>
              <a:defRPr/>
            </a:pPr>
            <a:r>
              <a:rPr lang="en-GB" altLang="en-US" sz="2400">
                <a:sym typeface="Symbol" charset="2"/>
              </a:rPr>
              <a:t>Log-linear model</a:t>
            </a:r>
          </a:p>
          <a:p>
            <a:pPr lvl="1" eaLnBrk="1" hangingPunct="1">
              <a:lnSpc>
                <a:spcPct val="160000"/>
              </a:lnSpc>
              <a:defRPr/>
            </a:pPr>
            <a:r>
              <a:rPr lang="en-GB" altLang="en-US" sz="2000">
                <a:sym typeface="Symbol" charset="2"/>
              </a:rPr>
              <a:t>approximates discrete multidimensional probability distributions</a:t>
            </a:r>
          </a:p>
        </p:txBody>
      </p:sp>
    </p:spTree>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533400" y="1524000"/>
            <a:ext cx="8382000" cy="5029200"/>
          </a:xfrm>
        </p:spPr>
        <p:txBody>
          <a:bodyPr lIns="92075" tIns="46038" rIns="92075" bIns="46038"/>
          <a:lstStyle/>
          <a:p>
            <a:pPr eaLnBrk="1" hangingPunct="1">
              <a:lnSpc>
                <a:spcPct val="90000"/>
              </a:lnSpc>
              <a:defRPr/>
            </a:pPr>
            <a:r>
              <a:rPr lang="en-GB" altLang="en-US" sz="2800"/>
              <a:t>Linear regression</a:t>
            </a:r>
            <a:r>
              <a:rPr lang="en-GB" altLang="en-US" sz="2400"/>
              <a:t>: </a:t>
            </a:r>
            <a:r>
              <a:rPr lang="en-GB" altLang="en-US" sz="2400" i="1"/>
              <a:t>Y = </a:t>
            </a:r>
            <a:r>
              <a:rPr lang="en-GB" altLang="en-US" sz="2400" i="1">
                <a:sym typeface="Symbol" charset="2"/>
              </a:rPr>
              <a:t> X + </a:t>
            </a:r>
            <a:endParaRPr lang="en-GB" altLang="en-US" sz="2400" i="1"/>
          </a:p>
          <a:p>
            <a:pPr lvl="1" eaLnBrk="1" hangingPunct="1">
              <a:lnSpc>
                <a:spcPct val="90000"/>
              </a:lnSpc>
              <a:defRPr/>
            </a:pPr>
            <a:r>
              <a:rPr lang="en-GB" altLang="en-US" sz="2400"/>
              <a:t>Two parameters , </a:t>
            </a:r>
            <a:r>
              <a:rPr lang="en-GB" altLang="en-US" sz="2400">
                <a:sym typeface="Symbol" charset="2"/>
              </a:rPr>
              <a:t> and </a:t>
            </a:r>
            <a:r>
              <a:rPr lang="en-GB" altLang="en-US" sz="2400"/>
              <a:t> specify the line and are to be estimated by using the data at hand</a:t>
            </a:r>
          </a:p>
          <a:p>
            <a:pPr lvl="1" eaLnBrk="1" hangingPunct="1">
              <a:lnSpc>
                <a:spcPct val="90000"/>
              </a:lnSpc>
              <a:defRPr/>
            </a:pPr>
            <a:r>
              <a:rPr lang="en-GB" altLang="en-US" sz="2400"/>
              <a:t>using the least squares criterion to the known values of </a:t>
            </a:r>
            <a:r>
              <a:rPr lang="en-GB" altLang="en-US" sz="2400" i="1"/>
              <a:t>Y</a:t>
            </a:r>
            <a:r>
              <a:rPr lang="en-GB" altLang="en-US" sz="1800" i="1"/>
              <a:t>1</a:t>
            </a:r>
            <a:r>
              <a:rPr lang="en-GB" altLang="en-US" sz="2400" i="1"/>
              <a:t>, Y</a:t>
            </a:r>
            <a:r>
              <a:rPr lang="en-GB" altLang="en-US" sz="1800" i="1"/>
              <a:t>2</a:t>
            </a:r>
            <a:r>
              <a:rPr lang="en-GB" altLang="en-US" sz="2400" i="1"/>
              <a:t>, …, X</a:t>
            </a:r>
            <a:r>
              <a:rPr lang="en-GB" altLang="en-US" sz="1800" i="1"/>
              <a:t>1</a:t>
            </a:r>
            <a:r>
              <a:rPr lang="en-GB" altLang="en-US" sz="2400" i="1"/>
              <a:t>, X</a:t>
            </a:r>
            <a:r>
              <a:rPr lang="en-GB" altLang="en-US" sz="2000" i="1"/>
              <a:t>2</a:t>
            </a:r>
            <a:r>
              <a:rPr lang="en-GB" altLang="en-US" sz="2400" i="1"/>
              <a:t>, ….</a:t>
            </a:r>
          </a:p>
          <a:p>
            <a:pPr eaLnBrk="1" hangingPunct="1">
              <a:lnSpc>
                <a:spcPct val="90000"/>
              </a:lnSpc>
              <a:defRPr/>
            </a:pPr>
            <a:r>
              <a:rPr lang="en-GB" altLang="en-US" sz="2800"/>
              <a:t>Multiple regression</a:t>
            </a:r>
            <a:r>
              <a:rPr lang="en-GB" altLang="en-US" sz="2400"/>
              <a:t>: </a:t>
            </a:r>
            <a:r>
              <a:rPr lang="en-GB" altLang="en-US" sz="2400" i="1"/>
              <a:t>Y = b0 + b1 X1 + b2 X2.</a:t>
            </a:r>
            <a:endParaRPr lang="en-GB" altLang="en-US" sz="2800" i="1"/>
          </a:p>
          <a:p>
            <a:pPr lvl="1" eaLnBrk="1" hangingPunct="1">
              <a:lnSpc>
                <a:spcPct val="90000"/>
              </a:lnSpc>
              <a:defRPr/>
            </a:pPr>
            <a:r>
              <a:rPr lang="en-GB" altLang="en-US" sz="2400"/>
              <a:t>Many nonlinear functions can be transformed into the above</a:t>
            </a:r>
          </a:p>
          <a:p>
            <a:pPr eaLnBrk="1" hangingPunct="1">
              <a:lnSpc>
                <a:spcPct val="90000"/>
              </a:lnSpc>
              <a:defRPr/>
            </a:pPr>
            <a:r>
              <a:rPr lang="en-GB" altLang="en-US" sz="2800"/>
              <a:t>Log-linear models</a:t>
            </a:r>
            <a:r>
              <a:rPr lang="en-GB" altLang="en-US" sz="2400"/>
              <a:t>:</a:t>
            </a:r>
          </a:p>
          <a:p>
            <a:pPr lvl="1" eaLnBrk="1" hangingPunct="1">
              <a:lnSpc>
                <a:spcPct val="90000"/>
              </a:lnSpc>
              <a:defRPr/>
            </a:pPr>
            <a:r>
              <a:rPr lang="en-GB" altLang="en-US" sz="2400"/>
              <a:t>The multi-way table of joint probabilities is approximated by a product of lower-order tables.</a:t>
            </a:r>
          </a:p>
          <a:p>
            <a:pPr lvl="1" eaLnBrk="1" hangingPunct="1">
              <a:lnSpc>
                <a:spcPct val="90000"/>
              </a:lnSpc>
              <a:defRPr/>
            </a:pPr>
            <a:r>
              <a:rPr lang="en-GB" altLang="en-US" sz="2400"/>
              <a:t>Probability:  </a:t>
            </a:r>
            <a:r>
              <a:rPr lang="en-GB" altLang="en-US" sz="2400" i="1"/>
              <a:t>p(a, b, c, d) = </a:t>
            </a:r>
            <a:r>
              <a:rPr lang="en-GB" altLang="en-US" i="1">
                <a:sym typeface="Symbol" charset="2"/>
              </a:rPr>
              <a:t></a:t>
            </a:r>
            <a:r>
              <a:rPr lang="en-GB" altLang="en-US" sz="2000" i="1">
                <a:sym typeface="Symbol" charset="2"/>
              </a:rPr>
              <a:t>ab </a:t>
            </a:r>
            <a:r>
              <a:rPr lang="en-GB" altLang="en-US" i="1">
                <a:sym typeface="Symbol" charset="2"/>
              </a:rPr>
              <a:t></a:t>
            </a:r>
            <a:r>
              <a:rPr lang="en-GB" altLang="en-US" sz="2000" i="1">
                <a:sym typeface="Symbol" charset="2"/>
              </a:rPr>
              <a:t>ac</a:t>
            </a:r>
            <a:r>
              <a:rPr lang="en-GB" altLang="en-US" i="1">
                <a:sym typeface="Symbol" charset="2"/>
              </a:rPr>
              <a:t></a:t>
            </a:r>
            <a:r>
              <a:rPr lang="en-GB" altLang="en-US" sz="2000" i="1">
                <a:sym typeface="Symbol" charset="2"/>
              </a:rPr>
              <a:t>ad</a:t>
            </a:r>
            <a:r>
              <a:rPr lang="en-GB" altLang="en-US" i="1">
                <a:sym typeface="Symbol" charset="2"/>
              </a:rPr>
              <a:t> </a:t>
            </a:r>
            <a:r>
              <a:rPr lang="en-GB" altLang="en-US" sz="2000" i="1">
                <a:sym typeface="Symbol" charset="2"/>
              </a:rPr>
              <a:t>bcd</a:t>
            </a:r>
            <a:endParaRPr lang="en-GB" altLang="en-US" sz="2000" i="1"/>
          </a:p>
        </p:txBody>
      </p:sp>
      <p:sp>
        <p:nvSpPr>
          <p:cNvPr id="58371" name="Rectangle 3"/>
          <p:cNvSpPr>
            <a:spLocks noGrp="1" noChangeArrowheads="1"/>
          </p:cNvSpPr>
          <p:nvPr>
            <p:ph type="title"/>
          </p:nvPr>
        </p:nvSpPr>
        <p:spPr>
          <a:xfrm>
            <a:off x="827088" y="228600"/>
            <a:ext cx="7632700" cy="838200"/>
          </a:xfrm>
        </p:spPr>
        <p:txBody>
          <a:bodyPr lIns="92075" tIns="46038" rIns="92075" bIns="46038"/>
          <a:lstStyle/>
          <a:p>
            <a:pPr eaLnBrk="1" hangingPunct="1">
              <a:defRPr/>
            </a:pPr>
            <a:r>
              <a:rPr lang="en-GB" sz="3200">
                <a:ea typeface="ＭＳ Ｐゴシック" charset="0"/>
                <a:cs typeface="ＭＳ Ｐゴシック" charset="0"/>
              </a:rPr>
              <a:t>Regression Analysis and Log-Linear Models</a:t>
            </a:r>
            <a:endParaRPr lang="en-GB" sz="2000">
              <a:ea typeface="ＭＳ Ｐゴシック" charset="0"/>
              <a:cs typeface="ＭＳ Ｐゴシック" charset="0"/>
            </a:endParaRPr>
          </a:p>
        </p:txBody>
      </p:sp>
    </p:spTree>
  </p:cSld>
  <p:clrMapOvr>
    <a:masterClrMapping/>
  </p:clrMapOvr>
  <p:transition>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7391400" cy="838200"/>
          </a:xfrm>
        </p:spPr>
        <p:txBody>
          <a:bodyPr/>
          <a:lstStyle/>
          <a:p>
            <a:pPr eaLnBrk="1" hangingPunct="1">
              <a:defRPr/>
            </a:pPr>
            <a:r>
              <a:rPr lang="en-GB" altLang="en-US" sz="3600"/>
              <a:t>Histograms</a:t>
            </a:r>
          </a:p>
        </p:txBody>
      </p:sp>
      <p:sp>
        <p:nvSpPr>
          <p:cNvPr id="59395" name="Rectangle 3"/>
          <p:cNvSpPr>
            <a:spLocks noGrp="1" noChangeArrowheads="1"/>
          </p:cNvSpPr>
          <p:nvPr>
            <p:ph type="body" idx="1"/>
          </p:nvPr>
        </p:nvSpPr>
        <p:spPr>
          <a:xfrm>
            <a:off x="457200" y="1752600"/>
            <a:ext cx="3962400" cy="4705350"/>
          </a:xfrm>
        </p:spPr>
        <p:txBody>
          <a:bodyPr/>
          <a:lstStyle/>
          <a:p>
            <a:pPr eaLnBrk="1" hangingPunct="1">
              <a:defRPr/>
            </a:pPr>
            <a:r>
              <a:rPr lang="en-GB" altLang="en-US" sz="2400"/>
              <a:t>A popular data reduction technique</a:t>
            </a:r>
          </a:p>
          <a:p>
            <a:pPr eaLnBrk="1" hangingPunct="1">
              <a:defRPr/>
            </a:pPr>
            <a:r>
              <a:rPr lang="en-GB" altLang="en-US" sz="2400"/>
              <a:t>Divide data into buckets and store average (sum) for each bucket</a:t>
            </a:r>
          </a:p>
          <a:p>
            <a:pPr eaLnBrk="1" hangingPunct="1">
              <a:defRPr/>
            </a:pPr>
            <a:r>
              <a:rPr lang="en-GB" altLang="en-US" sz="2400"/>
              <a:t>Can be constructed optimally in one dimension using dynamic programming</a:t>
            </a:r>
            <a:endParaRPr lang="en-GB" altLang="en-US" sz="2800"/>
          </a:p>
          <a:p>
            <a:pPr eaLnBrk="1" hangingPunct="1">
              <a:defRPr/>
            </a:pPr>
            <a:r>
              <a:rPr lang="en-GB" altLang="en-US" sz="2400"/>
              <a:t>Related to quantization problems</a:t>
            </a:r>
          </a:p>
        </p:txBody>
      </p:sp>
      <p:graphicFrame>
        <p:nvGraphicFramePr>
          <p:cNvPr id="70659" name="Object 2"/>
          <p:cNvGraphicFramePr>
            <a:graphicFrameLocks/>
          </p:cNvGraphicFramePr>
          <p:nvPr/>
        </p:nvGraphicFramePr>
        <p:xfrm>
          <a:off x="4421188" y="2667000"/>
          <a:ext cx="4646612" cy="4114800"/>
        </p:xfrm>
        <a:graphic>
          <a:graphicData uri="http://schemas.openxmlformats.org/presentationml/2006/ole">
            <mc:AlternateContent xmlns:mc="http://schemas.openxmlformats.org/markup-compatibility/2006">
              <mc:Choice xmlns:v="urn:schemas-microsoft-com:vml" Requires="v">
                <p:oleObj spid="_x0000_s70663" name="Chart" r:id="rId4" imgW="31644444" imgH="15390476" progId="MSGraph.Chart.8">
                  <p:embed followColorScheme="full"/>
                </p:oleObj>
              </mc:Choice>
              <mc:Fallback>
                <p:oleObj name="Chart" r:id="rId4" imgW="31644444" imgH="15390476"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1188" y="2667000"/>
                        <a:ext cx="4646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checke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16013" y="381000"/>
            <a:ext cx="6551612" cy="838200"/>
          </a:xfrm>
        </p:spPr>
        <p:txBody>
          <a:bodyPr/>
          <a:lstStyle/>
          <a:p>
            <a:pPr eaLnBrk="1" hangingPunct="1">
              <a:defRPr/>
            </a:pPr>
            <a:r>
              <a:rPr lang="en-GB" altLang="en-US" sz="3600"/>
              <a:t>Clustering</a:t>
            </a:r>
          </a:p>
        </p:txBody>
      </p:sp>
      <p:sp>
        <p:nvSpPr>
          <p:cNvPr id="60419" name="Rectangle 3"/>
          <p:cNvSpPr>
            <a:spLocks noGrp="1" noChangeArrowheads="1"/>
          </p:cNvSpPr>
          <p:nvPr>
            <p:ph type="body" idx="1"/>
          </p:nvPr>
        </p:nvSpPr>
        <p:spPr>
          <a:xfrm>
            <a:off x="685800" y="1752600"/>
            <a:ext cx="8153400" cy="4705350"/>
          </a:xfrm>
        </p:spPr>
        <p:txBody>
          <a:bodyPr/>
          <a:lstStyle/>
          <a:p>
            <a:pPr eaLnBrk="1" hangingPunct="1">
              <a:lnSpc>
                <a:spcPct val="140000"/>
              </a:lnSpc>
              <a:buFont typeface="Wingdings" charset="0"/>
              <a:buBlip>
                <a:blip r:embed="rId3"/>
              </a:buBlip>
              <a:defRPr/>
            </a:pPr>
            <a:r>
              <a:rPr lang="en-GB" sz="2400">
                <a:ea typeface="ＭＳ Ｐゴシック" charset="0"/>
                <a:cs typeface="ＭＳ Ｐゴシック" charset="0"/>
              </a:rPr>
              <a:t>Partition data set into clusters, and one can store cluster representation only</a:t>
            </a:r>
          </a:p>
          <a:p>
            <a:pPr eaLnBrk="1" hangingPunct="1">
              <a:lnSpc>
                <a:spcPct val="140000"/>
              </a:lnSpc>
              <a:buFont typeface="Wingdings" charset="0"/>
              <a:buBlip>
                <a:blip r:embed="rId3"/>
              </a:buBlip>
              <a:defRPr/>
            </a:pPr>
            <a:r>
              <a:rPr lang="en-GB" sz="2400">
                <a:ea typeface="ＭＳ Ｐゴシック" charset="0"/>
                <a:cs typeface="ＭＳ Ｐゴシック" charset="0"/>
              </a:rPr>
              <a:t>Can have hierarchical clustering and be stored in multi-dimensional index tree structures</a:t>
            </a:r>
          </a:p>
          <a:p>
            <a:pPr eaLnBrk="1" hangingPunct="1">
              <a:lnSpc>
                <a:spcPct val="140000"/>
              </a:lnSpc>
              <a:buFont typeface="Wingdings" charset="0"/>
              <a:buBlip>
                <a:blip r:embed="rId3"/>
              </a:buBlip>
              <a:defRPr/>
            </a:pPr>
            <a:r>
              <a:rPr lang="en-GB" sz="2400">
                <a:ea typeface="ＭＳ Ｐゴシック" charset="0"/>
                <a:cs typeface="ＭＳ Ｐゴシック" charset="0"/>
              </a:rPr>
              <a:t>There are many choices of clustering definitions and clustering algorithms</a:t>
            </a:r>
            <a:endParaRPr lang="en-GB" sz="2400">
              <a:ea typeface="ＭＳ Ｐゴシック" charset="0"/>
              <a:cs typeface="ＭＳ Ｐゴシック" charset="0"/>
              <a:sym typeface="Symbol" charset="0"/>
            </a:endParaRPr>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00200" y="304800"/>
            <a:ext cx="5708650" cy="914400"/>
          </a:xfrm>
        </p:spPr>
        <p:txBody>
          <a:bodyPr/>
          <a:lstStyle/>
          <a:p>
            <a:pPr eaLnBrk="1" hangingPunct="1">
              <a:defRPr/>
            </a:pPr>
            <a:r>
              <a:rPr lang="en-GB" altLang="en-US" sz="3200"/>
              <a:t>Missing Data</a:t>
            </a:r>
          </a:p>
        </p:txBody>
      </p:sp>
      <p:sp>
        <p:nvSpPr>
          <p:cNvPr id="31747" name="Rectangle 3"/>
          <p:cNvSpPr>
            <a:spLocks noGrp="1" noChangeArrowheads="1"/>
          </p:cNvSpPr>
          <p:nvPr>
            <p:ph type="body" idx="1"/>
          </p:nvPr>
        </p:nvSpPr>
        <p:spPr>
          <a:xfrm>
            <a:off x="685800" y="1676400"/>
            <a:ext cx="8001000" cy="4953000"/>
          </a:xfrm>
        </p:spPr>
        <p:txBody>
          <a:bodyPr/>
          <a:lstStyle/>
          <a:p>
            <a:pPr eaLnBrk="1" hangingPunct="1">
              <a:lnSpc>
                <a:spcPct val="120000"/>
              </a:lnSpc>
              <a:defRPr/>
            </a:pPr>
            <a:r>
              <a:rPr lang="en-GB" altLang="en-US" sz="2400"/>
              <a:t>Data is not always available</a:t>
            </a:r>
          </a:p>
          <a:p>
            <a:pPr lvl="1" eaLnBrk="1" hangingPunct="1">
              <a:lnSpc>
                <a:spcPct val="120000"/>
              </a:lnSpc>
              <a:defRPr/>
            </a:pPr>
            <a:r>
              <a:rPr lang="en-GB" altLang="en-US" sz="2000"/>
              <a:t>E.g., many tuples have no recorded value for several attributes, such as customer income in sales data</a:t>
            </a:r>
          </a:p>
          <a:p>
            <a:pPr eaLnBrk="1" hangingPunct="1">
              <a:lnSpc>
                <a:spcPct val="120000"/>
              </a:lnSpc>
              <a:defRPr/>
            </a:pPr>
            <a:r>
              <a:rPr lang="en-GB" altLang="en-US" sz="2400"/>
              <a:t>Missing data may be due to </a:t>
            </a:r>
          </a:p>
          <a:p>
            <a:pPr lvl="1" eaLnBrk="1" hangingPunct="1">
              <a:lnSpc>
                <a:spcPct val="120000"/>
              </a:lnSpc>
              <a:defRPr/>
            </a:pPr>
            <a:r>
              <a:rPr lang="en-GB" altLang="en-US" sz="2000"/>
              <a:t>equipment malfunction</a:t>
            </a:r>
          </a:p>
          <a:p>
            <a:pPr lvl="1" eaLnBrk="1" hangingPunct="1">
              <a:lnSpc>
                <a:spcPct val="120000"/>
              </a:lnSpc>
              <a:defRPr/>
            </a:pPr>
            <a:r>
              <a:rPr lang="en-GB" altLang="en-US" sz="2000"/>
              <a:t>inconsistent with other recorded data and thus deleted</a:t>
            </a:r>
          </a:p>
          <a:p>
            <a:pPr lvl="1" eaLnBrk="1" hangingPunct="1">
              <a:lnSpc>
                <a:spcPct val="120000"/>
              </a:lnSpc>
              <a:defRPr/>
            </a:pPr>
            <a:r>
              <a:rPr lang="en-GB" altLang="en-US" sz="2000"/>
              <a:t>data not entered due to misunderstanding</a:t>
            </a:r>
          </a:p>
          <a:p>
            <a:pPr lvl="1" eaLnBrk="1" hangingPunct="1">
              <a:lnSpc>
                <a:spcPct val="120000"/>
              </a:lnSpc>
              <a:defRPr/>
            </a:pPr>
            <a:r>
              <a:rPr lang="en-GB" altLang="en-US" sz="2000"/>
              <a:t>certain data may not be considered important at the time of entry</a:t>
            </a:r>
          </a:p>
          <a:p>
            <a:pPr lvl="1" eaLnBrk="1" hangingPunct="1">
              <a:lnSpc>
                <a:spcPct val="120000"/>
              </a:lnSpc>
              <a:defRPr/>
            </a:pPr>
            <a:r>
              <a:rPr lang="en-GB" altLang="en-US" sz="2000"/>
              <a:t>no register history or changes of the data</a:t>
            </a:r>
          </a:p>
          <a:p>
            <a:pPr eaLnBrk="1" hangingPunct="1">
              <a:lnSpc>
                <a:spcPct val="120000"/>
              </a:lnSpc>
              <a:defRPr/>
            </a:pPr>
            <a:r>
              <a:rPr lang="en-GB" altLang="en-US" sz="2400"/>
              <a:t>Missing data may need to be inferred</a:t>
            </a:r>
          </a:p>
        </p:txBody>
      </p:sp>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71550" y="404813"/>
            <a:ext cx="7467600" cy="838200"/>
          </a:xfrm>
        </p:spPr>
        <p:txBody>
          <a:bodyPr/>
          <a:lstStyle/>
          <a:p>
            <a:pPr eaLnBrk="1" hangingPunct="1">
              <a:defRPr/>
            </a:pPr>
            <a:r>
              <a:rPr lang="en-GB" altLang="en-US" sz="3600"/>
              <a:t>Sampling</a:t>
            </a:r>
          </a:p>
        </p:txBody>
      </p:sp>
      <p:sp>
        <p:nvSpPr>
          <p:cNvPr id="61443" name="Rectangle 3"/>
          <p:cNvSpPr>
            <a:spLocks noGrp="1" noChangeArrowheads="1"/>
          </p:cNvSpPr>
          <p:nvPr>
            <p:ph type="body" idx="1"/>
          </p:nvPr>
        </p:nvSpPr>
        <p:spPr>
          <a:xfrm>
            <a:off x="395288" y="1557338"/>
            <a:ext cx="8382000" cy="4705350"/>
          </a:xfrm>
        </p:spPr>
        <p:txBody>
          <a:bodyPr/>
          <a:lstStyle/>
          <a:p>
            <a:pPr eaLnBrk="1" hangingPunct="1">
              <a:defRPr/>
            </a:pPr>
            <a:r>
              <a:rPr lang="en-GB" altLang="en-US" sz="2400"/>
              <a:t>Complexity</a:t>
            </a:r>
          </a:p>
          <a:p>
            <a:pPr lvl="1" eaLnBrk="1" hangingPunct="1">
              <a:defRPr/>
            </a:pPr>
            <a:r>
              <a:rPr lang="en-GB" altLang="en-US" sz="2000"/>
              <a:t>Allow a mining algorithm to run in complexity that is potentially sub-linear to the size of the data</a:t>
            </a:r>
          </a:p>
          <a:p>
            <a:pPr eaLnBrk="1" hangingPunct="1">
              <a:defRPr/>
            </a:pPr>
            <a:r>
              <a:rPr lang="en-GB" altLang="en-US" sz="2400"/>
              <a:t>Choose a representative subset of the data</a:t>
            </a:r>
          </a:p>
          <a:p>
            <a:pPr lvl="1" eaLnBrk="1" hangingPunct="1">
              <a:defRPr/>
            </a:pPr>
            <a:r>
              <a:rPr lang="en-GB" altLang="en-US" sz="2000"/>
              <a:t>Simple random sampling may have very poor performance in the presence of skew</a:t>
            </a:r>
          </a:p>
          <a:p>
            <a:pPr eaLnBrk="1" hangingPunct="1">
              <a:defRPr/>
            </a:pPr>
            <a:r>
              <a:rPr lang="en-GB" altLang="en-US" sz="2400"/>
              <a:t>Develop adaptive sampling methods</a:t>
            </a:r>
          </a:p>
          <a:p>
            <a:pPr lvl="1" eaLnBrk="1" hangingPunct="1">
              <a:defRPr/>
            </a:pPr>
            <a:r>
              <a:rPr lang="en-GB" altLang="en-US" sz="2000"/>
              <a:t>Stratified sampling: </a:t>
            </a:r>
          </a:p>
          <a:p>
            <a:pPr lvl="2" eaLnBrk="1" hangingPunct="1">
              <a:defRPr/>
            </a:pPr>
            <a:r>
              <a:rPr lang="en-GB" altLang="en-US" sz="2000">
                <a:solidFill>
                  <a:srgbClr val="FFFF66"/>
                </a:solidFill>
              </a:rPr>
              <a:t>Approximate the percentage of each class (or subpopulation of interest) in the overall database </a:t>
            </a:r>
          </a:p>
          <a:p>
            <a:pPr lvl="2" eaLnBrk="1" hangingPunct="1">
              <a:defRPr/>
            </a:pPr>
            <a:r>
              <a:rPr lang="en-GB" altLang="en-US" sz="2000">
                <a:solidFill>
                  <a:srgbClr val="FFFF66"/>
                </a:solidFill>
              </a:rPr>
              <a:t>Used in conjunction with skewed data</a:t>
            </a:r>
          </a:p>
        </p:txBody>
      </p:sp>
    </p:spTree>
  </p:cSld>
  <p:clrMapOvr>
    <a:masterClrMapping/>
  </p:clrMapOvr>
  <p:transition>
    <p:checke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p:cNvSpPr txBox="1">
            <a:spLocks noChangeArrowheads="1"/>
          </p:cNvSpPr>
          <p:nvPr/>
        </p:nvSpPr>
        <p:spPr bwMode="auto">
          <a:xfrm>
            <a:off x="1828800" y="381000"/>
            <a:ext cx="526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3600" b="1">
                <a:latin typeface="Times New Roman" charset="0"/>
              </a:rPr>
              <a:t>Sampling</a:t>
            </a:r>
          </a:p>
        </p:txBody>
      </p:sp>
      <p:sp>
        <p:nvSpPr>
          <p:cNvPr id="76802" name="Text Box 3"/>
          <p:cNvSpPr txBox="1">
            <a:spLocks noChangeArrowheads="1"/>
          </p:cNvSpPr>
          <p:nvPr/>
        </p:nvSpPr>
        <p:spPr bwMode="auto">
          <a:xfrm rot="-1013563">
            <a:off x="3733800" y="2819400"/>
            <a:ext cx="22082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SRSWOR</a:t>
            </a:r>
          </a:p>
          <a:p>
            <a:pPr>
              <a:spcBef>
                <a:spcPct val="0"/>
              </a:spcBef>
              <a:buClrTx/>
              <a:buFontTx/>
              <a:buNone/>
            </a:pPr>
            <a:r>
              <a:rPr lang="en-US" altLang="en-US" sz="2400">
                <a:solidFill>
                  <a:schemeClr val="tx1"/>
                </a:solidFill>
                <a:latin typeface="Times New Roman" charset="0"/>
              </a:rPr>
              <a:t>(simple random</a:t>
            </a:r>
          </a:p>
          <a:p>
            <a:pPr>
              <a:spcBef>
                <a:spcPct val="0"/>
              </a:spcBef>
              <a:buClrTx/>
              <a:buFontTx/>
              <a:buNone/>
            </a:pPr>
            <a:r>
              <a:rPr lang="en-US" altLang="en-US" sz="2400">
                <a:solidFill>
                  <a:schemeClr val="tx1"/>
                </a:solidFill>
                <a:latin typeface="Times New Roman" charset="0"/>
              </a:rPr>
              <a:t> sample without </a:t>
            </a:r>
          </a:p>
          <a:p>
            <a:pPr>
              <a:spcBef>
                <a:spcPct val="0"/>
              </a:spcBef>
              <a:buClrTx/>
              <a:buFontTx/>
              <a:buNone/>
            </a:pPr>
            <a:r>
              <a:rPr lang="en-US" altLang="en-US" sz="2400">
                <a:solidFill>
                  <a:schemeClr val="tx1"/>
                </a:solidFill>
                <a:latin typeface="Times New Roman" charset="0"/>
              </a:rPr>
              <a:t>replacement)</a:t>
            </a:r>
          </a:p>
        </p:txBody>
      </p:sp>
      <p:grpSp>
        <p:nvGrpSpPr>
          <p:cNvPr id="76803" name="Group 4"/>
          <p:cNvGrpSpPr>
            <a:grpSpLocks/>
          </p:cNvGrpSpPr>
          <p:nvPr/>
        </p:nvGrpSpPr>
        <p:grpSpPr bwMode="auto">
          <a:xfrm>
            <a:off x="5695950" y="1771650"/>
            <a:ext cx="2438400" cy="1676400"/>
            <a:chOff x="3588" y="1116"/>
            <a:chExt cx="1536" cy="1056"/>
          </a:xfrm>
        </p:grpSpPr>
        <p:sp>
          <p:nvSpPr>
            <p:cNvPr id="76824"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25"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26"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27"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grpSp>
      <p:sp>
        <p:nvSpPr>
          <p:cNvPr id="76804" name="Text Box 9"/>
          <p:cNvSpPr txBox="1">
            <a:spLocks noChangeArrowheads="1"/>
          </p:cNvSpPr>
          <p:nvPr/>
        </p:nvSpPr>
        <p:spPr bwMode="auto">
          <a:xfrm rot="848056">
            <a:off x="3962400"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SRSWR</a:t>
            </a:r>
          </a:p>
        </p:txBody>
      </p:sp>
      <p:grpSp>
        <p:nvGrpSpPr>
          <p:cNvPr id="76805" name="Group 10"/>
          <p:cNvGrpSpPr>
            <a:grpSpLocks/>
          </p:cNvGrpSpPr>
          <p:nvPr/>
        </p:nvGrpSpPr>
        <p:grpSpPr bwMode="auto">
          <a:xfrm>
            <a:off x="5772150" y="4457700"/>
            <a:ext cx="2438400" cy="1676400"/>
            <a:chOff x="3636" y="2808"/>
            <a:chExt cx="1536" cy="1056"/>
          </a:xfrm>
        </p:grpSpPr>
        <p:sp>
          <p:nvSpPr>
            <p:cNvPr id="76820"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21"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22"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23"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grpSp>
      <p:grpSp>
        <p:nvGrpSpPr>
          <p:cNvPr id="76806" name="Group 15"/>
          <p:cNvGrpSpPr>
            <a:grpSpLocks/>
          </p:cNvGrpSpPr>
          <p:nvPr/>
        </p:nvGrpSpPr>
        <p:grpSpPr bwMode="auto">
          <a:xfrm>
            <a:off x="876300" y="1905000"/>
            <a:ext cx="2724150" cy="4556125"/>
            <a:chOff x="564" y="1284"/>
            <a:chExt cx="1716" cy="2870"/>
          </a:xfrm>
        </p:grpSpPr>
        <p:sp>
          <p:nvSpPr>
            <p:cNvPr id="76809"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0"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1"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2"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3"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4"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5"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6"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7"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8"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6819" name="Text Box 26"/>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Raw Data</a:t>
              </a:r>
            </a:p>
          </p:txBody>
        </p:sp>
      </p:grpSp>
      <p:sp>
        <p:nvSpPr>
          <p:cNvPr id="76807"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08"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GB" altLang="en-US"/>
              <a:t>Sampling</a:t>
            </a:r>
          </a:p>
        </p:txBody>
      </p:sp>
      <p:grpSp>
        <p:nvGrpSpPr>
          <p:cNvPr id="78850" name="Group 3"/>
          <p:cNvGrpSpPr>
            <a:grpSpLocks/>
          </p:cNvGrpSpPr>
          <p:nvPr/>
        </p:nvGrpSpPr>
        <p:grpSpPr bwMode="auto">
          <a:xfrm>
            <a:off x="520700" y="2698750"/>
            <a:ext cx="3751263" cy="3348038"/>
            <a:chOff x="274" y="1418"/>
            <a:chExt cx="2363" cy="2109"/>
          </a:xfrm>
        </p:grpSpPr>
        <p:sp>
          <p:nvSpPr>
            <p:cNvPr id="78871"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2"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3"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4"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5"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6"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7"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8"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79"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0" name="Freeform 13"/>
            <p:cNvSpPr>
              <a:spLocks/>
            </p:cNvSpPr>
            <p:nvPr/>
          </p:nvSpPr>
          <p:spPr bwMode="auto">
            <a:xfrm>
              <a:off x="1376" y="1763"/>
              <a:ext cx="686" cy="877"/>
            </a:xfrm>
            <a:custGeom>
              <a:avLst/>
              <a:gdLst>
                <a:gd name="T0" fmla="*/ 24 w 1101"/>
                <a:gd name="T1" fmla="*/ 57 h 1077"/>
                <a:gd name="T2" fmla="*/ 24 w 1101"/>
                <a:gd name="T3" fmla="*/ 94 h 1077"/>
                <a:gd name="T4" fmla="*/ 23 w 1101"/>
                <a:gd name="T5" fmla="*/ 180 h 1077"/>
                <a:gd name="T6" fmla="*/ 21 w 1101"/>
                <a:gd name="T7" fmla="*/ 202 h 1077"/>
                <a:gd name="T8" fmla="*/ 19 w 1101"/>
                <a:gd name="T9" fmla="*/ 208 h 1077"/>
                <a:gd name="T10" fmla="*/ 14 w 1101"/>
                <a:gd name="T11" fmla="*/ 202 h 1077"/>
                <a:gd name="T12" fmla="*/ 11 w 1101"/>
                <a:gd name="T13" fmla="*/ 192 h 1077"/>
                <a:gd name="T14" fmla="*/ 11 w 1101"/>
                <a:gd name="T15" fmla="*/ 191 h 1077"/>
                <a:gd name="T16" fmla="*/ 7 w 1101"/>
                <a:gd name="T17" fmla="*/ 169 h 1077"/>
                <a:gd name="T18" fmla="*/ 6 w 1101"/>
                <a:gd name="T19" fmla="*/ 156 h 1077"/>
                <a:gd name="T20" fmla="*/ 2 w 1101"/>
                <a:gd name="T21" fmla="*/ 133 h 1077"/>
                <a:gd name="T22" fmla="*/ 1 w 1101"/>
                <a:gd name="T23" fmla="*/ 87 h 1077"/>
                <a:gd name="T24" fmla="*/ 1 w 1101"/>
                <a:gd name="T25" fmla="*/ 24 h 1077"/>
                <a:gd name="T26" fmla="*/ 4 w 1101"/>
                <a:gd name="T27" fmla="*/ 4 h 1077"/>
                <a:gd name="T28" fmla="*/ 5 w 1101"/>
                <a:gd name="T29" fmla="*/ 2 h 1077"/>
                <a:gd name="T30" fmla="*/ 10 w 1101"/>
                <a:gd name="T31" fmla="*/ 6 h 1077"/>
                <a:gd name="T32" fmla="*/ 13 w 1101"/>
                <a:gd name="T33" fmla="*/ 20 h 1077"/>
                <a:gd name="T34" fmla="*/ 16 w 1101"/>
                <a:gd name="T35" fmla="*/ 34 h 1077"/>
                <a:gd name="T36" fmla="*/ 17 w 1101"/>
                <a:gd name="T37" fmla="*/ 39 h 1077"/>
                <a:gd name="T38" fmla="*/ 24 w 1101"/>
                <a:gd name="T39" fmla="*/ 57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81"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2"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3"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4"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5"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6"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7"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8"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89"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0" name="Freeform 23"/>
            <p:cNvSpPr>
              <a:spLocks/>
            </p:cNvSpPr>
            <p:nvPr/>
          </p:nvSpPr>
          <p:spPr bwMode="auto">
            <a:xfrm>
              <a:off x="1061" y="2373"/>
              <a:ext cx="573" cy="785"/>
            </a:xfrm>
            <a:custGeom>
              <a:avLst/>
              <a:gdLst>
                <a:gd name="T0" fmla="*/ 6 w 918"/>
                <a:gd name="T1" fmla="*/ 157 h 965"/>
                <a:gd name="T2" fmla="*/ 4 w 918"/>
                <a:gd name="T3" fmla="*/ 150 h 965"/>
                <a:gd name="T4" fmla="*/ 2 w 918"/>
                <a:gd name="T5" fmla="*/ 142 h 965"/>
                <a:gd name="T6" fmla="*/ 1 w 918"/>
                <a:gd name="T7" fmla="*/ 134 h 965"/>
                <a:gd name="T8" fmla="*/ 1 w 918"/>
                <a:gd name="T9" fmla="*/ 124 h 965"/>
                <a:gd name="T10" fmla="*/ 0 w 918"/>
                <a:gd name="T11" fmla="*/ 89 h 965"/>
                <a:gd name="T12" fmla="*/ 1 w 918"/>
                <a:gd name="T13" fmla="*/ 39 h 965"/>
                <a:gd name="T14" fmla="*/ 1 w 918"/>
                <a:gd name="T15" fmla="*/ 26 h 965"/>
                <a:gd name="T16" fmla="*/ 7 w 918"/>
                <a:gd name="T17" fmla="*/ 0 h 965"/>
                <a:gd name="T18" fmla="*/ 9 w 918"/>
                <a:gd name="T19" fmla="*/ 4 h 965"/>
                <a:gd name="T20" fmla="*/ 11 w 918"/>
                <a:gd name="T21" fmla="*/ 11 h 965"/>
                <a:gd name="T22" fmla="*/ 16 w 918"/>
                <a:gd name="T23" fmla="*/ 32 h 965"/>
                <a:gd name="T24" fmla="*/ 16 w 918"/>
                <a:gd name="T25" fmla="*/ 41 h 965"/>
                <a:gd name="T26" fmla="*/ 17 w 918"/>
                <a:gd name="T27" fmla="*/ 48 h 965"/>
                <a:gd name="T28" fmla="*/ 19 w 918"/>
                <a:gd name="T29" fmla="*/ 66 h 965"/>
                <a:gd name="T30" fmla="*/ 19 w 918"/>
                <a:gd name="T31" fmla="*/ 81 h 965"/>
                <a:gd name="T32" fmla="*/ 20 w 918"/>
                <a:gd name="T33" fmla="*/ 99 h 965"/>
                <a:gd name="T34" fmla="*/ 20 w 918"/>
                <a:gd name="T35" fmla="*/ 117 h 965"/>
                <a:gd name="T36" fmla="*/ 21 w 918"/>
                <a:gd name="T37" fmla="*/ 148 h 965"/>
                <a:gd name="T38" fmla="*/ 19 w 918"/>
                <a:gd name="T39" fmla="*/ 177 h 965"/>
                <a:gd name="T40" fmla="*/ 17 w 918"/>
                <a:gd name="T41" fmla="*/ 181 h 965"/>
                <a:gd name="T42" fmla="*/ 16 w 918"/>
                <a:gd name="T43" fmla="*/ 183 h 965"/>
                <a:gd name="T44" fmla="*/ 8 w 918"/>
                <a:gd name="T45" fmla="*/ 180 h 965"/>
                <a:gd name="T46" fmla="*/ 6 w 918"/>
                <a:gd name="T47" fmla="*/ 165 h 965"/>
                <a:gd name="T48" fmla="*/ 6 w 918"/>
                <a:gd name="T49" fmla="*/ 15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8891" name="Group 24"/>
            <p:cNvGrpSpPr>
              <a:grpSpLocks/>
            </p:cNvGrpSpPr>
            <p:nvPr/>
          </p:nvGrpSpPr>
          <p:grpSpPr bwMode="auto">
            <a:xfrm>
              <a:off x="551" y="1796"/>
              <a:ext cx="542" cy="954"/>
              <a:chOff x="551" y="1796"/>
              <a:chExt cx="542" cy="954"/>
            </a:xfrm>
          </p:grpSpPr>
          <p:sp>
            <p:nvSpPr>
              <p:cNvPr id="78892"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3"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4"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5"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6"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7"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8"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99"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900"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901"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902" name="Freeform 35"/>
              <p:cNvSpPr>
                <a:spLocks/>
              </p:cNvSpPr>
              <p:nvPr/>
            </p:nvSpPr>
            <p:spPr bwMode="auto">
              <a:xfrm>
                <a:off x="551" y="1796"/>
                <a:ext cx="542" cy="954"/>
              </a:xfrm>
              <a:custGeom>
                <a:avLst/>
                <a:gdLst>
                  <a:gd name="T0" fmla="*/ 17 w 869"/>
                  <a:gd name="T1" fmla="*/ 151 h 1173"/>
                  <a:gd name="T2" fmla="*/ 16 w 869"/>
                  <a:gd name="T3" fmla="*/ 181 h 1173"/>
                  <a:gd name="T4" fmla="*/ 15 w 869"/>
                  <a:gd name="T5" fmla="*/ 207 h 1173"/>
                  <a:gd name="T6" fmla="*/ 14 w 869"/>
                  <a:gd name="T7" fmla="*/ 218 h 1173"/>
                  <a:gd name="T8" fmla="*/ 14 w 869"/>
                  <a:gd name="T9" fmla="*/ 221 h 1173"/>
                  <a:gd name="T10" fmla="*/ 13 w 869"/>
                  <a:gd name="T11" fmla="*/ 224 h 1173"/>
                  <a:gd name="T12" fmla="*/ 7 w 869"/>
                  <a:gd name="T13" fmla="*/ 219 h 1173"/>
                  <a:gd name="T14" fmla="*/ 2 w 869"/>
                  <a:gd name="T15" fmla="*/ 205 h 1173"/>
                  <a:gd name="T16" fmla="*/ 1 w 869"/>
                  <a:gd name="T17" fmla="*/ 193 h 1173"/>
                  <a:gd name="T18" fmla="*/ 0 w 869"/>
                  <a:gd name="T19" fmla="*/ 183 h 1173"/>
                  <a:gd name="T20" fmla="*/ 1 w 869"/>
                  <a:gd name="T21" fmla="*/ 96 h 1173"/>
                  <a:gd name="T22" fmla="*/ 2 w 869"/>
                  <a:gd name="T23" fmla="*/ 45 h 1173"/>
                  <a:gd name="T24" fmla="*/ 4 w 869"/>
                  <a:gd name="T25" fmla="*/ 32 h 1173"/>
                  <a:gd name="T26" fmla="*/ 4 w 869"/>
                  <a:gd name="T27" fmla="*/ 26 h 1173"/>
                  <a:gd name="T28" fmla="*/ 7 w 869"/>
                  <a:gd name="T29" fmla="*/ 14 h 1173"/>
                  <a:gd name="T30" fmla="*/ 8 w 869"/>
                  <a:gd name="T31" fmla="*/ 9 h 1173"/>
                  <a:gd name="T32" fmla="*/ 10 w 869"/>
                  <a:gd name="T33" fmla="*/ 0 h 1173"/>
                  <a:gd name="T34" fmla="*/ 16 w 869"/>
                  <a:gd name="T35" fmla="*/ 16 h 1173"/>
                  <a:gd name="T36" fmla="*/ 18 w 869"/>
                  <a:gd name="T37" fmla="*/ 39 h 1173"/>
                  <a:gd name="T38" fmla="*/ 19 w 869"/>
                  <a:gd name="T39" fmla="*/ 48 h 1173"/>
                  <a:gd name="T40" fmla="*/ 20 w 869"/>
                  <a:gd name="T41" fmla="*/ 59 h 1173"/>
                  <a:gd name="T42" fmla="*/ 18 w 869"/>
                  <a:gd name="T43" fmla="*/ 136 h 1173"/>
                  <a:gd name="T44" fmla="*/ 17 w 869"/>
                  <a:gd name="T45" fmla="*/ 15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8851"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grpSp>
        <p:nvGrpSpPr>
          <p:cNvPr id="78852" name="Group 37"/>
          <p:cNvGrpSpPr>
            <a:grpSpLocks/>
          </p:cNvGrpSpPr>
          <p:nvPr/>
        </p:nvGrpSpPr>
        <p:grpSpPr bwMode="auto">
          <a:xfrm>
            <a:off x="5241925" y="3225800"/>
            <a:ext cx="2398713" cy="2214563"/>
            <a:chOff x="3302" y="2032"/>
            <a:chExt cx="1511" cy="1395"/>
          </a:xfrm>
        </p:grpSpPr>
        <p:sp>
          <p:nvSpPr>
            <p:cNvPr id="78855"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56"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57"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58"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59"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0"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1"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2"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3"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4"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5"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6"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7"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78868" name="Freeform 51"/>
            <p:cNvSpPr>
              <a:spLocks/>
            </p:cNvSpPr>
            <p:nvPr/>
          </p:nvSpPr>
          <p:spPr bwMode="auto">
            <a:xfrm>
              <a:off x="4127" y="2032"/>
              <a:ext cx="686" cy="877"/>
            </a:xfrm>
            <a:custGeom>
              <a:avLst/>
              <a:gdLst>
                <a:gd name="T0" fmla="*/ 24 w 1101"/>
                <a:gd name="T1" fmla="*/ 57 h 1077"/>
                <a:gd name="T2" fmla="*/ 24 w 1101"/>
                <a:gd name="T3" fmla="*/ 94 h 1077"/>
                <a:gd name="T4" fmla="*/ 23 w 1101"/>
                <a:gd name="T5" fmla="*/ 180 h 1077"/>
                <a:gd name="T6" fmla="*/ 21 w 1101"/>
                <a:gd name="T7" fmla="*/ 202 h 1077"/>
                <a:gd name="T8" fmla="*/ 19 w 1101"/>
                <a:gd name="T9" fmla="*/ 208 h 1077"/>
                <a:gd name="T10" fmla="*/ 14 w 1101"/>
                <a:gd name="T11" fmla="*/ 202 h 1077"/>
                <a:gd name="T12" fmla="*/ 11 w 1101"/>
                <a:gd name="T13" fmla="*/ 192 h 1077"/>
                <a:gd name="T14" fmla="*/ 11 w 1101"/>
                <a:gd name="T15" fmla="*/ 191 h 1077"/>
                <a:gd name="T16" fmla="*/ 7 w 1101"/>
                <a:gd name="T17" fmla="*/ 169 h 1077"/>
                <a:gd name="T18" fmla="*/ 6 w 1101"/>
                <a:gd name="T19" fmla="*/ 156 h 1077"/>
                <a:gd name="T20" fmla="*/ 2 w 1101"/>
                <a:gd name="T21" fmla="*/ 133 h 1077"/>
                <a:gd name="T22" fmla="*/ 1 w 1101"/>
                <a:gd name="T23" fmla="*/ 87 h 1077"/>
                <a:gd name="T24" fmla="*/ 1 w 1101"/>
                <a:gd name="T25" fmla="*/ 24 h 1077"/>
                <a:gd name="T26" fmla="*/ 4 w 1101"/>
                <a:gd name="T27" fmla="*/ 4 h 1077"/>
                <a:gd name="T28" fmla="*/ 5 w 1101"/>
                <a:gd name="T29" fmla="*/ 2 h 1077"/>
                <a:gd name="T30" fmla="*/ 10 w 1101"/>
                <a:gd name="T31" fmla="*/ 6 h 1077"/>
                <a:gd name="T32" fmla="*/ 13 w 1101"/>
                <a:gd name="T33" fmla="*/ 20 h 1077"/>
                <a:gd name="T34" fmla="*/ 16 w 1101"/>
                <a:gd name="T35" fmla="*/ 34 h 1077"/>
                <a:gd name="T36" fmla="*/ 17 w 1101"/>
                <a:gd name="T37" fmla="*/ 39 h 1077"/>
                <a:gd name="T38" fmla="*/ 24 w 1101"/>
                <a:gd name="T39" fmla="*/ 57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9" name="Freeform 52"/>
            <p:cNvSpPr>
              <a:spLocks/>
            </p:cNvSpPr>
            <p:nvPr/>
          </p:nvSpPr>
          <p:spPr bwMode="auto">
            <a:xfrm>
              <a:off x="3812" y="2642"/>
              <a:ext cx="573" cy="785"/>
            </a:xfrm>
            <a:custGeom>
              <a:avLst/>
              <a:gdLst>
                <a:gd name="T0" fmla="*/ 6 w 918"/>
                <a:gd name="T1" fmla="*/ 157 h 965"/>
                <a:gd name="T2" fmla="*/ 4 w 918"/>
                <a:gd name="T3" fmla="*/ 150 h 965"/>
                <a:gd name="T4" fmla="*/ 2 w 918"/>
                <a:gd name="T5" fmla="*/ 142 h 965"/>
                <a:gd name="T6" fmla="*/ 1 w 918"/>
                <a:gd name="T7" fmla="*/ 134 h 965"/>
                <a:gd name="T8" fmla="*/ 1 w 918"/>
                <a:gd name="T9" fmla="*/ 124 h 965"/>
                <a:gd name="T10" fmla="*/ 0 w 918"/>
                <a:gd name="T11" fmla="*/ 89 h 965"/>
                <a:gd name="T12" fmla="*/ 1 w 918"/>
                <a:gd name="T13" fmla="*/ 39 h 965"/>
                <a:gd name="T14" fmla="*/ 1 w 918"/>
                <a:gd name="T15" fmla="*/ 26 h 965"/>
                <a:gd name="T16" fmla="*/ 7 w 918"/>
                <a:gd name="T17" fmla="*/ 0 h 965"/>
                <a:gd name="T18" fmla="*/ 9 w 918"/>
                <a:gd name="T19" fmla="*/ 4 h 965"/>
                <a:gd name="T20" fmla="*/ 11 w 918"/>
                <a:gd name="T21" fmla="*/ 11 h 965"/>
                <a:gd name="T22" fmla="*/ 16 w 918"/>
                <a:gd name="T23" fmla="*/ 32 h 965"/>
                <a:gd name="T24" fmla="*/ 16 w 918"/>
                <a:gd name="T25" fmla="*/ 41 h 965"/>
                <a:gd name="T26" fmla="*/ 17 w 918"/>
                <a:gd name="T27" fmla="*/ 48 h 965"/>
                <a:gd name="T28" fmla="*/ 19 w 918"/>
                <a:gd name="T29" fmla="*/ 66 h 965"/>
                <a:gd name="T30" fmla="*/ 19 w 918"/>
                <a:gd name="T31" fmla="*/ 81 h 965"/>
                <a:gd name="T32" fmla="*/ 20 w 918"/>
                <a:gd name="T33" fmla="*/ 99 h 965"/>
                <a:gd name="T34" fmla="*/ 20 w 918"/>
                <a:gd name="T35" fmla="*/ 117 h 965"/>
                <a:gd name="T36" fmla="*/ 21 w 918"/>
                <a:gd name="T37" fmla="*/ 148 h 965"/>
                <a:gd name="T38" fmla="*/ 19 w 918"/>
                <a:gd name="T39" fmla="*/ 177 h 965"/>
                <a:gd name="T40" fmla="*/ 17 w 918"/>
                <a:gd name="T41" fmla="*/ 181 h 965"/>
                <a:gd name="T42" fmla="*/ 16 w 918"/>
                <a:gd name="T43" fmla="*/ 183 h 965"/>
                <a:gd name="T44" fmla="*/ 8 w 918"/>
                <a:gd name="T45" fmla="*/ 180 h 965"/>
                <a:gd name="T46" fmla="*/ 6 w 918"/>
                <a:gd name="T47" fmla="*/ 165 h 965"/>
                <a:gd name="T48" fmla="*/ 6 w 918"/>
                <a:gd name="T49" fmla="*/ 15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70" name="Freeform 53"/>
            <p:cNvSpPr>
              <a:spLocks/>
            </p:cNvSpPr>
            <p:nvPr/>
          </p:nvSpPr>
          <p:spPr bwMode="auto">
            <a:xfrm>
              <a:off x="3302" y="2065"/>
              <a:ext cx="542" cy="954"/>
            </a:xfrm>
            <a:custGeom>
              <a:avLst/>
              <a:gdLst>
                <a:gd name="T0" fmla="*/ 17 w 869"/>
                <a:gd name="T1" fmla="*/ 151 h 1173"/>
                <a:gd name="T2" fmla="*/ 16 w 869"/>
                <a:gd name="T3" fmla="*/ 181 h 1173"/>
                <a:gd name="T4" fmla="*/ 15 w 869"/>
                <a:gd name="T5" fmla="*/ 207 h 1173"/>
                <a:gd name="T6" fmla="*/ 14 w 869"/>
                <a:gd name="T7" fmla="*/ 218 h 1173"/>
                <a:gd name="T8" fmla="*/ 14 w 869"/>
                <a:gd name="T9" fmla="*/ 221 h 1173"/>
                <a:gd name="T10" fmla="*/ 13 w 869"/>
                <a:gd name="T11" fmla="*/ 224 h 1173"/>
                <a:gd name="T12" fmla="*/ 7 w 869"/>
                <a:gd name="T13" fmla="*/ 219 h 1173"/>
                <a:gd name="T14" fmla="*/ 2 w 869"/>
                <a:gd name="T15" fmla="*/ 205 h 1173"/>
                <a:gd name="T16" fmla="*/ 1 w 869"/>
                <a:gd name="T17" fmla="*/ 193 h 1173"/>
                <a:gd name="T18" fmla="*/ 0 w 869"/>
                <a:gd name="T19" fmla="*/ 183 h 1173"/>
                <a:gd name="T20" fmla="*/ 1 w 869"/>
                <a:gd name="T21" fmla="*/ 96 h 1173"/>
                <a:gd name="T22" fmla="*/ 2 w 869"/>
                <a:gd name="T23" fmla="*/ 45 h 1173"/>
                <a:gd name="T24" fmla="*/ 4 w 869"/>
                <a:gd name="T25" fmla="*/ 32 h 1173"/>
                <a:gd name="T26" fmla="*/ 4 w 869"/>
                <a:gd name="T27" fmla="*/ 26 h 1173"/>
                <a:gd name="T28" fmla="*/ 7 w 869"/>
                <a:gd name="T29" fmla="*/ 14 h 1173"/>
                <a:gd name="T30" fmla="*/ 8 w 869"/>
                <a:gd name="T31" fmla="*/ 9 h 1173"/>
                <a:gd name="T32" fmla="*/ 10 w 869"/>
                <a:gd name="T33" fmla="*/ 0 h 1173"/>
                <a:gd name="T34" fmla="*/ 16 w 869"/>
                <a:gd name="T35" fmla="*/ 16 h 1173"/>
                <a:gd name="T36" fmla="*/ 18 w 869"/>
                <a:gd name="T37" fmla="*/ 39 h 1173"/>
                <a:gd name="T38" fmla="*/ 19 w 869"/>
                <a:gd name="T39" fmla="*/ 48 h 1173"/>
                <a:gd name="T40" fmla="*/ 20 w 869"/>
                <a:gd name="T41" fmla="*/ 59 h 1173"/>
                <a:gd name="T42" fmla="*/ 18 w 869"/>
                <a:gd name="T43" fmla="*/ 136 h 1173"/>
                <a:gd name="T44" fmla="*/ 17 w 869"/>
                <a:gd name="T45" fmla="*/ 15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8853" name="Text Box 54"/>
          <p:cNvSpPr txBox="1">
            <a:spLocks noChangeArrowheads="1"/>
          </p:cNvSpPr>
          <p:nvPr/>
        </p:nvSpPr>
        <p:spPr bwMode="auto">
          <a:xfrm>
            <a:off x="1463675"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Raw Data </a:t>
            </a:r>
          </a:p>
        </p:txBody>
      </p:sp>
      <p:sp>
        <p:nvSpPr>
          <p:cNvPr id="78854" name="Text Box 55"/>
          <p:cNvSpPr txBox="1">
            <a:spLocks noChangeArrowheads="1"/>
          </p:cNvSpPr>
          <p:nvPr/>
        </p:nvSpPr>
        <p:spPr bwMode="auto">
          <a:xfrm>
            <a:off x="5043488" y="1839913"/>
            <a:ext cx="327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r>
              <a:rPr lang="en-US" altLang="en-US" sz="2400">
                <a:solidFill>
                  <a:schemeClr val="tx1"/>
                </a:solidFill>
                <a:latin typeface="Times New Roman" charset="0"/>
              </a:rPr>
              <a:t>Cluster/Stratified Sample</a:t>
            </a:r>
          </a:p>
        </p:txBody>
      </p:sp>
    </p:spTree>
  </p:cSld>
  <p:clrMapOvr>
    <a:masterClrMapping/>
  </p:clrMapOvr>
  <p:transition>
    <p:checke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404813"/>
            <a:ext cx="7315200" cy="838200"/>
          </a:xfrm>
        </p:spPr>
        <p:txBody>
          <a:bodyPr/>
          <a:lstStyle/>
          <a:p>
            <a:pPr eaLnBrk="1" hangingPunct="1">
              <a:defRPr/>
            </a:pPr>
            <a:r>
              <a:rPr lang="en-GB" altLang="en-US" sz="3200"/>
              <a:t>Hierarchical Reduction</a:t>
            </a:r>
          </a:p>
        </p:txBody>
      </p:sp>
      <p:sp>
        <p:nvSpPr>
          <p:cNvPr id="64515" name="Rectangle 3"/>
          <p:cNvSpPr>
            <a:spLocks noGrp="1" noChangeArrowheads="1"/>
          </p:cNvSpPr>
          <p:nvPr>
            <p:ph type="body" idx="1"/>
          </p:nvPr>
        </p:nvSpPr>
        <p:spPr>
          <a:xfrm>
            <a:off x="381000" y="1600200"/>
            <a:ext cx="8458200" cy="4953000"/>
          </a:xfrm>
        </p:spPr>
        <p:txBody>
          <a:bodyPr/>
          <a:lstStyle/>
          <a:p>
            <a:pPr eaLnBrk="1" hangingPunct="1">
              <a:defRPr/>
            </a:pPr>
            <a:r>
              <a:rPr lang="en-GB" altLang="en-US" sz="2400"/>
              <a:t>Use multi-resolution structure with different degrees of reduction</a:t>
            </a:r>
          </a:p>
          <a:p>
            <a:pPr eaLnBrk="1" hangingPunct="1">
              <a:defRPr/>
            </a:pPr>
            <a:r>
              <a:rPr lang="en-GB" altLang="en-US" sz="2400"/>
              <a:t>Hierarchical clustering is often performed but tends to define partitions of data sets rather than </a:t>
            </a:r>
            <a:r>
              <a:rPr lang="en-GB" altLang="en-GB" sz="2400"/>
              <a:t>“</a:t>
            </a:r>
            <a:r>
              <a:rPr lang="en-GB" altLang="en-US" sz="2400"/>
              <a:t>clusters</a:t>
            </a:r>
            <a:r>
              <a:rPr lang="en-GB" altLang="en-GB" sz="2400"/>
              <a:t>”</a:t>
            </a:r>
            <a:endParaRPr lang="en-GB" altLang="en-US" sz="2400"/>
          </a:p>
          <a:p>
            <a:pPr eaLnBrk="1" hangingPunct="1">
              <a:defRPr/>
            </a:pPr>
            <a:r>
              <a:rPr lang="en-GB" altLang="en-US" sz="2400"/>
              <a:t>Parametric methods are usually not amenable to hierarchical representation</a:t>
            </a:r>
          </a:p>
          <a:p>
            <a:pPr eaLnBrk="1" hangingPunct="1">
              <a:defRPr/>
            </a:pPr>
            <a:r>
              <a:rPr lang="en-GB" altLang="en-US" sz="2400"/>
              <a:t>Hierarchical aggregation </a:t>
            </a:r>
          </a:p>
          <a:p>
            <a:pPr lvl="1" eaLnBrk="1" hangingPunct="1">
              <a:defRPr/>
            </a:pPr>
            <a:r>
              <a:rPr lang="en-GB" altLang="en-US" sz="2000"/>
              <a:t>An index tree hierarchically divides a data set into partitions by value range of some attributes</a:t>
            </a:r>
          </a:p>
          <a:p>
            <a:pPr lvl="1" eaLnBrk="1" hangingPunct="1">
              <a:defRPr/>
            </a:pPr>
            <a:r>
              <a:rPr lang="en-GB" altLang="en-US" sz="2000"/>
              <a:t>Each partition can be considered as a bucket</a:t>
            </a:r>
          </a:p>
          <a:p>
            <a:pPr lvl="1" eaLnBrk="1" hangingPunct="1">
              <a:defRPr/>
            </a:pPr>
            <a:r>
              <a:rPr lang="en-GB" altLang="en-US" sz="2000"/>
              <a:t>Thus an index tree with aggregates stored at each node is a hierarchical histogram</a:t>
            </a:r>
          </a:p>
        </p:txBody>
      </p:sp>
    </p:spTree>
  </p:cSld>
  <p:clrMapOvr>
    <a:masterClrMapping/>
  </p:clrMapOvr>
  <p:transition>
    <p:checke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GB" altLang="en-US" sz="3600"/>
              <a:t>Discretisation</a:t>
            </a:r>
          </a:p>
        </p:txBody>
      </p:sp>
      <p:sp>
        <p:nvSpPr>
          <p:cNvPr id="66563" name="Rectangle 3"/>
          <p:cNvSpPr>
            <a:spLocks noGrp="1" noChangeArrowheads="1"/>
          </p:cNvSpPr>
          <p:nvPr>
            <p:ph type="body" idx="1"/>
          </p:nvPr>
        </p:nvSpPr>
        <p:spPr>
          <a:xfrm>
            <a:off x="533400" y="1619250"/>
            <a:ext cx="8172450" cy="4572000"/>
          </a:xfrm>
        </p:spPr>
        <p:txBody>
          <a:bodyPr/>
          <a:lstStyle/>
          <a:p>
            <a:pPr eaLnBrk="1" hangingPunct="1">
              <a:lnSpc>
                <a:spcPct val="90000"/>
              </a:lnSpc>
              <a:defRPr/>
            </a:pPr>
            <a:r>
              <a:rPr lang="en-GB" altLang="en-US" sz="2800"/>
              <a:t>Three types of attributes</a:t>
            </a:r>
          </a:p>
          <a:p>
            <a:pPr lvl="1" eaLnBrk="1" hangingPunct="1">
              <a:lnSpc>
                <a:spcPct val="90000"/>
              </a:lnSpc>
              <a:defRPr/>
            </a:pPr>
            <a:r>
              <a:rPr lang="en-GB" altLang="en-US" sz="2400">
                <a:solidFill>
                  <a:srgbClr val="FFFF66"/>
                </a:solidFill>
              </a:rPr>
              <a:t>Nominal</a:t>
            </a:r>
            <a:r>
              <a:rPr lang="en-GB" altLang="en-US" sz="2400"/>
              <a:t> — values from an unordered set</a:t>
            </a:r>
          </a:p>
          <a:p>
            <a:pPr lvl="1" eaLnBrk="1" hangingPunct="1">
              <a:lnSpc>
                <a:spcPct val="90000"/>
              </a:lnSpc>
              <a:defRPr/>
            </a:pPr>
            <a:r>
              <a:rPr lang="en-GB" altLang="en-US" sz="2400">
                <a:solidFill>
                  <a:srgbClr val="FFFF66"/>
                </a:solidFill>
              </a:rPr>
              <a:t>Ordinal</a:t>
            </a:r>
            <a:r>
              <a:rPr lang="en-GB" altLang="en-US" sz="2400"/>
              <a:t> — values from an ordered set</a:t>
            </a:r>
          </a:p>
          <a:p>
            <a:pPr lvl="1" eaLnBrk="1" hangingPunct="1">
              <a:lnSpc>
                <a:spcPct val="90000"/>
              </a:lnSpc>
              <a:defRPr/>
            </a:pPr>
            <a:r>
              <a:rPr lang="en-GB" altLang="en-US" sz="2400">
                <a:solidFill>
                  <a:srgbClr val="FFFF66"/>
                </a:solidFill>
              </a:rPr>
              <a:t>Continuous</a:t>
            </a:r>
            <a:r>
              <a:rPr lang="en-GB" altLang="en-US" sz="2400"/>
              <a:t> — real numbers</a:t>
            </a:r>
          </a:p>
          <a:p>
            <a:pPr eaLnBrk="1" hangingPunct="1">
              <a:lnSpc>
                <a:spcPct val="90000"/>
              </a:lnSpc>
              <a:defRPr/>
            </a:pPr>
            <a:r>
              <a:rPr lang="en-GB" altLang="en-US" sz="2800"/>
              <a:t>Discretisation</a:t>
            </a:r>
          </a:p>
          <a:p>
            <a:pPr lvl="1" eaLnBrk="1" hangingPunct="1">
              <a:lnSpc>
                <a:spcPct val="90000"/>
              </a:lnSpc>
              <a:defRPr/>
            </a:pPr>
            <a:r>
              <a:rPr lang="en-GB" altLang="en-US" sz="2400"/>
              <a:t>divide the range of a continuous attribute into intervals</a:t>
            </a:r>
          </a:p>
          <a:p>
            <a:pPr lvl="1" eaLnBrk="1" hangingPunct="1">
              <a:lnSpc>
                <a:spcPct val="90000"/>
              </a:lnSpc>
              <a:defRPr/>
            </a:pPr>
            <a:r>
              <a:rPr lang="en-GB" altLang="en-US" sz="2400"/>
              <a:t>Some classification algorithms only accept categorical attributes</a:t>
            </a:r>
          </a:p>
          <a:p>
            <a:pPr lvl="1" eaLnBrk="1" hangingPunct="1">
              <a:lnSpc>
                <a:spcPct val="90000"/>
              </a:lnSpc>
              <a:defRPr/>
            </a:pPr>
            <a:r>
              <a:rPr lang="en-GB" altLang="en-US" sz="2400"/>
              <a:t>Reduce data size by discretisation</a:t>
            </a:r>
          </a:p>
          <a:p>
            <a:pPr lvl="1" eaLnBrk="1" hangingPunct="1">
              <a:lnSpc>
                <a:spcPct val="90000"/>
              </a:lnSpc>
              <a:defRPr/>
            </a:pPr>
            <a:r>
              <a:rPr lang="en-GB" altLang="en-US" sz="2400"/>
              <a:t>Prepare for further analysis</a:t>
            </a:r>
          </a:p>
        </p:txBody>
      </p:sp>
    </p:spTree>
  </p:cSld>
  <p:clrMapOvr>
    <a:masterClrMapping/>
  </p:clrMapOvr>
  <p:transition>
    <p:checke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GB" altLang="en-US" sz="3600"/>
              <a:t>Discretisation and Concept hierarchy</a:t>
            </a:r>
          </a:p>
        </p:txBody>
      </p:sp>
      <p:sp>
        <p:nvSpPr>
          <p:cNvPr id="67587" name="Rectangle 3"/>
          <p:cNvSpPr>
            <a:spLocks noGrp="1" noChangeArrowheads="1"/>
          </p:cNvSpPr>
          <p:nvPr>
            <p:ph type="body" idx="1"/>
          </p:nvPr>
        </p:nvSpPr>
        <p:spPr>
          <a:xfrm>
            <a:off x="685800" y="1905000"/>
            <a:ext cx="8077200" cy="4572000"/>
          </a:xfrm>
        </p:spPr>
        <p:txBody>
          <a:bodyPr/>
          <a:lstStyle/>
          <a:p>
            <a:pPr eaLnBrk="1" hangingPunct="1">
              <a:lnSpc>
                <a:spcPct val="110000"/>
              </a:lnSpc>
              <a:defRPr/>
            </a:pPr>
            <a:r>
              <a:rPr lang="en-GB" altLang="en-US" sz="2800"/>
              <a:t>Discretisation </a:t>
            </a:r>
          </a:p>
          <a:p>
            <a:pPr lvl="1" eaLnBrk="1" hangingPunct="1">
              <a:lnSpc>
                <a:spcPct val="110000"/>
              </a:lnSpc>
              <a:defRPr/>
            </a:pPr>
            <a:r>
              <a:rPr lang="en-GB" altLang="en-US" sz="2400"/>
              <a:t>reduce the number of values for a given continuous attribute by dividing the range of the attribute into intervals. Interval labels can then be used to replace actual data values</a:t>
            </a:r>
          </a:p>
          <a:p>
            <a:pPr eaLnBrk="1" hangingPunct="1">
              <a:lnSpc>
                <a:spcPct val="110000"/>
              </a:lnSpc>
              <a:defRPr/>
            </a:pPr>
            <a:r>
              <a:rPr lang="en-GB" altLang="en-US" sz="2800"/>
              <a:t>Concept hierarchies </a:t>
            </a:r>
          </a:p>
          <a:p>
            <a:pPr lvl="1" eaLnBrk="1" hangingPunct="1">
              <a:lnSpc>
                <a:spcPct val="110000"/>
              </a:lnSpc>
              <a:defRPr/>
            </a:pPr>
            <a:r>
              <a:rPr lang="en-GB" altLang="en-US" sz="2400"/>
              <a:t>reduce the data by collecting and replacing low level concepts (such as numeric values for the attribute age) by higher level concepts (such as young, middle-aged, or senior).</a:t>
            </a:r>
          </a:p>
        </p:txBody>
      </p:sp>
    </p:spTree>
  </p:cSld>
  <p:clrMapOvr>
    <a:masterClrMapping/>
  </p:clrMapOvr>
  <p:transition>
    <p:checke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GB" altLang="en-US" sz="3200" dirty="0"/>
              <a:t>Discretisation and concept hierarchy generation for numeric </a:t>
            </a:r>
            <a:r>
              <a:rPr lang="en-GB" altLang="en-US" sz="3200" dirty="0" smtClean="0"/>
              <a:t>data</a:t>
            </a:r>
            <a:endParaRPr lang="en-GB" altLang="en-US" sz="3200" dirty="0"/>
          </a:p>
        </p:txBody>
      </p:sp>
      <p:sp>
        <p:nvSpPr>
          <p:cNvPr id="68611" name="Rectangle 3"/>
          <p:cNvSpPr>
            <a:spLocks noGrp="1" noChangeArrowheads="1"/>
          </p:cNvSpPr>
          <p:nvPr>
            <p:ph type="body" idx="1"/>
          </p:nvPr>
        </p:nvSpPr>
        <p:spPr/>
        <p:txBody>
          <a:bodyPr/>
          <a:lstStyle/>
          <a:p>
            <a:pPr eaLnBrk="1" hangingPunct="1">
              <a:lnSpc>
                <a:spcPct val="170000"/>
              </a:lnSpc>
              <a:defRPr/>
            </a:pPr>
            <a:r>
              <a:rPr lang="en-GB" altLang="en-US" sz="2800" dirty="0"/>
              <a:t>Binning</a:t>
            </a:r>
          </a:p>
          <a:p>
            <a:pPr eaLnBrk="1" hangingPunct="1">
              <a:lnSpc>
                <a:spcPct val="170000"/>
              </a:lnSpc>
              <a:defRPr/>
            </a:pPr>
            <a:r>
              <a:rPr lang="en-GB" altLang="en-US" sz="2800" dirty="0"/>
              <a:t>Histogram analysis</a:t>
            </a:r>
          </a:p>
          <a:p>
            <a:pPr eaLnBrk="1" hangingPunct="1">
              <a:lnSpc>
                <a:spcPct val="170000"/>
              </a:lnSpc>
              <a:defRPr/>
            </a:pPr>
            <a:r>
              <a:rPr lang="en-GB" altLang="en-US" sz="2800" dirty="0"/>
              <a:t>Clustering analysis</a:t>
            </a:r>
          </a:p>
          <a:p>
            <a:pPr eaLnBrk="1" hangingPunct="1">
              <a:lnSpc>
                <a:spcPct val="170000"/>
              </a:lnSpc>
              <a:defRPr/>
            </a:pPr>
            <a:r>
              <a:rPr lang="en-GB" altLang="en-US" sz="2800" dirty="0"/>
              <a:t>Entropy-based discretisation</a:t>
            </a:r>
          </a:p>
          <a:p>
            <a:pPr eaLnBrk="1" hangingPunct="1">
              <a:lnSpc>
                <a:spcPct val="170000"/>
              </a:lnSpc>
              <a:defRPr/>
            </a:pPr>
            <a:r>
              <a:rPr lang="en-GB" altLang="en-US" sz="2800" dirty="0"/>
              <a:t>Segmentation by natural partitioning</a:t>
            </a:r>
          </a:p>
        </p:txBody>
      </p:sp>
    </p:spTree>
  </p:cSld>
  <p:clrMapOvr>
    <a:masterClrMapping/>
  </p:clrMapOvr>
  <p:transition>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GB" altLang="en-US" sz="3200"/>
              <a:t>Concept hierarchy generation for categorical data</a:t>
            </a:r>
          </a:p>
        </p:txBody>
      </p:sp>
      <p:sp>
        <p:nvSpPr>
          <p:cNvPr id="72707" name="Rectangle 3"/>
          <p:cNvSpPr>
            <a:spLocks noGrp="1" noChangeArrowheads="1"/>
          </p:cNvSpPr>
          <p:nvPr>
            <p:ph type="body" idx="1"/>
          </p:nvPr>
        </p:nvSpPr>
        <p:spPr/>
        <p:txBody>
          <a:bodyPr/>
          <a:lstStyle/>
          <a:p>
            <a:pPr eaLnBrk="1" hangingPunct="1">
              <a:buFont typeface="Wingdings" charset="0"/>
              <a:buBlip>
                <a:blip r:embed="rId3"/>
              </a:buBlip>
              <a:defRPr/>
            </a:pPr>
            <a:r>
              <a:rPr lang="en-GB" sz="2800">
                <a:ea typeface="ＭＳ Ｐゴシック" charset="0"/>
                <a:cs typeface="ＭＳ Ｐゴシック" charset="0"/>
              </a:rPr>
              <a:t>Specification of a partial ordering of attributes explicitly at the schema level by users or experts</a:t>
            </a:r>
          </a:p>
          <a:p>
            <a:pPr eaLnBrk="1" hangingPunct="1">
              <a:lnSpc>
                <a:spcPct val="130000"/>
              </a:lnSpc>
              <a:buFont typeface="Wingdings" charset="0"/>
              <a:buBlip>
                <a:blip r:embed="rId3"/>
              </a:buBlip>
              <a:defRPr/>
            </a:pPr>
            <a:r>
              <a:rPr lang="en-GB" sz="2800">
                <a:ea typeface="ＭＳ Ｐゴシック" charset="0"/>
                <a:cs typeface="ＭＳ Ｐゴシック" charset="0"/>
              </a:rPr>
              <a:t>Specification of a portion of a hierarchy by explicit data grouping</a:t>
            </a:r>
          </a:p>
          <a:p>
            <a:pPr eaLnBrk="1" hangingPunct="1">
              <a:lnSpc>
                <a:spcPct val="130000"/>
              </a:lnSpc>
              <a:buFont typeface="Wingdings" charset="0"/>
              <a:buBlip>
                <a:blip r:embed="rId3"/>
              </a:buBlip>
              <a:defRPr/>
            </a:pPr>
            <a:r>
              <a:rPr lang="en-GB" sz="2800">
                <a:ea typeface="ＭＳ Ｐゴシック" charset="0"/>
                <a:cs typeface="ＭＳ Ｐゴシック" charset="0"/>
              </a:rPr>
              <a:t>Specification of a set of attributes, but not of their partial ordering</a:t>
            </a:r>
          </a:p>
          <a:p>
            <a:pPr eaLnBrk="1" hangingPunct="1">
              <a:lnSpc>
                <a:spcPct val="130000"/>
              </a:lnSpc>
              <a:buFont typeface="Wingdings" charset="0"/>
              <a:buBlip>
                <a:blip r:embed="rId3"/>
              </a:buBlip>
              <a:defRPr/>
            </a:pPr>
            <a:r>
              <a:rPr lang="en-GB" sz="2800">
                <a:ea typeface="ＭＳ Ｐゴシック" charset="0"/>
                <a:cs typeface="ＭＳ Ｐゴシック" charset="0"/>
              </a:rPr>
              <a:t>Specification of only a partial set of attributes</a:t>
            </a:r>
            <a:endParaRPr lang="en-GB">
              <a:ea typeface="ＭＳ Ｐゴシック" charset="0"/>
              <a:cs typeface="ＭＳ Ｐゴシック" charset="0"/>
            </a:endParaRPr>
          </a:p>
        </p:txBody>
      </p:sp>
    </p:spTree>
  </p:cSld>
  <p:clrMapOvr>
    <a:masterClrMapping/>
  </p:clrMapOvr>
  <p:transition>
    <p:checke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GB" altLang="en-US" sz="3600"/>
              <a:t>Specification of a set of attributes</a:t>
            </a:r>
          </a:p>
        </p:txBody>
      </p:sp>
      <p:sp>
        <p:nvSpPr>
          <p:cNvPr id="73731" name="Rectangle 3"/>
          <p:cNvSpPr>
            <a:spLocks noGrp="1" noChangeArrowheads="1"/>
          </p:cNvSpPr>
          <p:nvPr>
            <p:ph type="body" idx="1"/>
          </p:nvPr>
        </p:nvSpPr>
        <p:spPr>
          <a:xfrm>
            <a:off x="685800" y="1752600"/>
            <a:ext cx="7848600" cy="1905000"/>
          </a:xfrm>
        </p:spPr>
        <p:txBody>
          <a:bodyPr/>
          <a:lstStyle/>
          <a:p>
            <a:pPr eaLnBrk="1" hangingPunct="1">
              <a:lnSpc>
                <a:spcPct val="90000"/>
              </a:lnSpc>
              <a:buClr>
                <a:srgbClr val="9999FF"/>
              </a:buClr>
              <a:buFont typeface="Wingdings" charset="2"/>
              <a:buChar char="l"/>
              <a:defRPr/>
            </a:pPr>
            <a:r>
              <a:rPr lang="en-GB" altLang="en-US" sz="2400"/>
              <a:t>Concept hierarchy can be automatically generated based on the number of distinct values per attribute in the given attribute set. The attribute with the most distinct values is placed at the lowest level of the hierarchy</a:t>
            </a:r>
            <a:r>
              <a:rPr lang="en-GB" altLang="en-US" sz="2800"/>
              <a:t>.</a:t>
            </a:r>
          </a:p>
        </p:txBody>
      </p:sp>
      <p:sp>
        <p:nvSpPr>
          <p:cNvPr id="91139" name="Oval 4"/>
          <p:cNvSpPr>
            <a:spLocks noChangeArrowheads="1"/>
          </p:cNvSpPr>
          <p:nvPr/>
        </p:nvSpPr>
        <p:spPr bwMode="auto">
          <a:xfrm>
            <a:off x="1116013" y="3933825"/>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country</a:t>
            </a:r>
          </a:p>
        </p:txBody>
      </p:sp>
      <p:sp>
        <p:nvSpPr>
          <p:cNvPr id="91140" name="Oval 5"/>
          <p:cNvSpPr>
            <a:spLocks noChangeArrowheads="1"/>
          </p:cNvSpPr>
          <p:nvPr/>
        </p:nvSpPr>
        <p:spPr bwMode="auto">
          <a:xfrm>
            <a:off x="1123950" y="4686300"/>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province_or_ state</a:t>
            </a:r>
          </a:p>
        </p:txBody>
      </p:sp>
      <p:sp>
        <p:nvSpPr>
          <p:cNvPr id="91141" name="Oval 6"/>
          <p:cNvSpPr>
            <a:spLocks noChangeArrowheads="1"/>
          </p:cNvSpPr>
          <p:nvPr/>
        </p:nvSpPr>
        <p:spPr bwMode="auto">
          <a:xfrm>
            <a:off x="1200150" y="5486400"/>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city</a:t>
            </a:r>
          </a:p>
        </p:txBody>
      </p:sp>
      <p:sp>
        <p:nvSpPr>
          <p:cNvPr id="91142" name="Oval 7"/>
          <p:cNvSpPr>
            <a:spLocks noChangeArrowheads="1"/>
          </p:cNvSpPr>
          <p:nvPr/>
        </p:nvSpPr>
        <p:spPr bwMode="auto">
          <a:xfrm>
            <a:off x="1181100" y="6248400"/>
            <a:ext cx="3581400" cy="342900"/>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street</a:t>
            </a:r>
          </a:p>
        </p:txBody>
      </p:sp>
      <p:sp>
        <p:nvSpPr>
          <p:cNvPr id="91143" name="Line 8"/>
          <p:cNvSpPr>
            <a:spLocks noChangeShapeType="1"/>
          </p:cNvSpPr>
          <p:nvPr/>
        </p:nvSpPr>
        <p:spPr bwMode="auto">
          <a:xfrm flipH="1">
            <a:off x="2914650" y="4343400"/>
            <a:ext cx="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4" name="Line 9"/>
          <p:cNvSpPr>
            <a:spLocks noChangeShapeType="1"/>
          </p:cNvSpPr>
          <p:nvPr/>
        </p:nvSpPr>
        <p:spPr bwMode="auto">
          <a:xfrm>
            <a:off x="2914650" y="4914900"/>
            <a:ext cx="0" cy="533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5" name="Line 10"/>
          <p:cNvSpPr>
            <a:spLocks noChangeShapeType="1"/>
          </p:cNvSpPr>
          <p:nvPr/>
        </p:nvSpPr>
        <p:spPr bwMode="auto">
          <a:xfrm>
            <a:off x="2914650" y="5734050"/>
            <a:ext cx="0" cy="55245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6" name="Text Box 11"/>
          <p:cNvSpPr txBox="1">
            <a:spLocks noChangeArrowheads="1"/>
          </p:cNvSpPr>
          <p:nvPr/>
        </p:nvSpPr>
        <p:spPr bwMode="auto">
          <a:xfrm>
            <a:off x="5621338" y="387032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15 distinct values</a:t>
            </a:r>
          </a:p>
        </p:txBody>
      </p:sp>
      <p:sp>
        <p:nvSpPr>
          <p:cNvPr id="91147" name="Text Box 12"/>
          <p:cNvSpPr txBox="1">
            <a:spLocks noChangeArrowheads="1"/>
          </p:cNvSpPr>
          <p:nvPr/>
        </p:nvSpPr>
        <p:spPr bwMode="auto">
          <a:xfrm>
            <a:off x="5737225" y="4670425"/>
            <a:ext cx="2314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65 distinct values</a:t>
            </a:r>
          </a:p>
        </p:txBody>
      </p:sp>
      <p:sp>
        <p:nvSpPr>
          <p:cNvPr id="91148" name="Text Box 13"/>
          <p:cNvSpPr txBox="1">
            <a:spLocks noChangeArrowheads="1"/>
          </p:cNvSpPr>
          <p:nvPr/>
        </p:nvSpPr>
        <p:spPr bwMode="auto">
          <a:xfrm>
            <a:off x="5507038" y="54133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3567 distinct values</a:t>
            </a:r>
          </a:p>
        </p:txBody>
      </p:sp>
      <p:sp>
        <p:nvSpPr>
          <p:cNvPr id="91149" name="Text Box 14"/>
          <p:cNvSpPr txBox="1">
            <a:spLocks noChangeArrowheads="1"/>
          </p:cNvSpPr>
          <p:nvPr/>
        </p:nvSpPr>
        <p:spPr bwMode="auto">
          <a:xfrm>
            <a:off x="5221288" y="6137275"/>
            <a:ext cx="300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lgn="ctr">
              <a:spcBef>
                <a:spcPct val="0"/>
              </a:spcBef>
              <a:buClrTx/>
              <a:buFontTx/>
              <a:buNone/>
            </a:pPr>
            <a:r>
              <a:rPr lang="en-US" altLang="en-US" sz="2400">
                <a:solidFill>
                  <a:schemeClr val="tx1"/>
                </a:solidFill>
                <a:latin typeface="Times New Roman" charset="0"/>
              </a:rPr>
              <a:t>674,339 distinct values</a:t>
            </a:r>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650" y="404813"/>
            <a:ext cx="6324600" cy="792162"/>
          </a:xfrm>
        </p:spPr>
        <p:txBody>
          <a:bodyPr/>
          <a:lstStyle/>
          <a:p>
            <a:pPr eaLnBrk="1" hangingPunct="1">
              <a:defRPr/>
            </a:pPr>
            <a:r>
              <a:rPr lang="en-GB" altLang="en-US" sz="3200"/>
              <a:t>How to Handle Missing Data?</a:t>
            </a:r>
          </a:p>
        </p:txBody>
      </p:sp>
      <p:sp>
        <p:nvSpPr>
          <p:cNvPr id="32771" name="Rectangle 3"/>
          <p:cNvSpPr>
            <a:spLocks noGrp="1" noChangeArrowheads="1"/>
          </p:cNvSpPr>
          <p:nvPr>
            <p:ph type="body" idx="1"/>
          </p:nvPr>
        </p:nvSpPr>
        <p:spPr>
          <a:xfrm>
            <a:off x="381000" y="1524000"/>
            <a:ext cx="8305800" cy="5029200"/>
          </a:xfrm>
        </p:spPr>
        <p:txBody>
          <a:bodyPr/>
          <a:lstStyle/>
          <a:p>
            <a:pPr eaLnBrk="1" hangingPunct="1">
              <a:lnSpc>
                <a:spcPct val="140000"/>
              </a:lnSpc>
              <a:defRPr/>
            </a:pPr>
            <a:r>
              <a:rPr lang="en-GB" altLang="en-US" sz="2000"/>
              <a:t>Ignore the tuple</a:t>
            </a:r>
            <a:r>
              <a:rPr lang="en-GB" altLang="en-US" sz="2000">
                <a:solidFill>
                  <a:schemeClr val="tx1"/>
                </a:solidFill>
              </a:rPr>
              <a:t>:  not effective when the percentage of missing values per attribute varies considerably</a:t>
            </a:r>
          </a:p>
          <a:p>
            <a:pPr eaLnBrk="1" hangingPunct="1">
              <a:lnSpc>
                <a:spcPct val="140000"/>
              </a:lnSpc>
              <a:defRPr/>
            </a:pPr>
            <a:r>
              <a:rPr lang="en-GB" altLang="en-US" sz="2000"/>
              <a:t>Fill in the missing value manually</a:t>
            </a:r>
            <a:r>
              <a:rPr lang="en-GB" altLang="en-US" sz="2000">
                <a:solidFill>
                  <a:schemeClr val="tx1"/>
                </a:solidFill>
              </a:rPr>
              <a:t>: tedious + infeasible?</a:t>
            </a:r>
          </a:p>
          <a:p>
            <a:pPr eaLnBrk="1" hangingPunct="1">
              <a:lnSpc>
                <a:spcPct val="140000"/>
              </a:lnSpc>
              <a:defRPr/>
            </a:pPr>
            <a:r>
              <a:rPr lang="en-GB" altLang="en-US" sz="2000"/>
              <a:t>Use a global constant to fill in the missing value</a:t>
            </a:r>
            <a:r>
              <a:rPr lang="en-GB" altLang="en-US" sz="2000">
                <a:solidFill>
                  <a:schemeClr val="tx1"/>
                </a:solidFill>
              </a:rPr>
              <a:t>: e.g., </a:t>
            </a:r>
            <a:r>
              <a:rPr lang="en-GB" altLang="en-GB" sz="2000">
                <a:solidFill>
                  <a:schemeClr val="tx1"/>
                </a:solidFill>
              </a:rPr>
              <a:t>“</a:t>
            </a:r>
            <a:r>
              <a:rPr lang="en-GB" altLang="en-US" sz="2000">
                <a:solidFill>
                  <a:schemeClr val="tx1"/>
                </a:solidFill>
              </a:rPr>
              <a:t>unknown</a:t>
            </a:r>
            <a:r>
              <a:rPr lang="en-GB" altLang="en-GB" sz="2000">
                <a:solidFill>
                  <a:schemeClr val="tx1"/>
                </a:solidFill>
              </a:rPr>
              <a:t>”</a:t>
            </a:r>
            <a:r>
              <a:rPr lang="en-GB" altLang="en-US" sz="2000">
                <a:solidFill>
                  <a:schemeClr val="tx1"/>
                </a:solidFill>
              </a:rPr>
              <a:t>, a new class?! </a:t>
            </a:r>
          </a:p>
          <a:p>
            <a:pPr eaLnBrk="1" hangingPunct="1">
              <a:lnSpc>
                <a:spcPct val="140000"/>
              </a:lnSpc>
              <a:defRPr/>
            </a:pPr>
            <a:r>
              <a:rPr lang="en-GB" altLang="en-US" sz="2000"/>
              <a:t>Use the attribute mean to fill in the missing value</a:t>
            </a:r>
          </a:p>
          <a:p>
            <a:pPr eaLnBrk="1" hangingPunct="1">
              <a:lnSpc>
                <a:spcPct val="140000"/>
              </a:lnSpc>
              <a:defRPr/>
            </a:pPr>
            <a:r>
              <a:rPr lang="en-GB" altLang="en-US" sz="2000"/>
              <a:t>Use the attribute mean for all samples belonging to the same class to fill in the missing value</a:t>
            </a:r>
            <a:r>
              <a:rPr lang="en-GB" altLang="en-US" sz="2000">
                <a:solidFill>
                  <a:schemeClr val="tx1"/>
                </a:solidFill>
              </a:rPr>
              <a:t>: smarter</a:t>
            </a:r>
          </a:p>
          <a:p>
            <a:pPr eaLnBrk="1" hangingPunct="1">
              <a:lnSpc>
                <a:spcPct val="140000"/>
              </a:lnSpc>
              <a:defRPr/>
            </a:pPr>
            <a:r>
              <a:rPr lang="en-GB" altLang="en-US" sz="2000"/>
              <a:t>Use the most probable value to fill in the missing value</a:t>
            </a:r>
            <a:r>
              <a:rPr lang="en-GB" altLang="en-US" sz="2000">
                <a:solidFill>
                  <a:schemeClr val="tx1"/>
                </a:solidFill>
              </a:rPr>
              <a:t>: inference-based such as Bayesian formula or decision tree</a:t>
            </a:r>
            <a:endParaRPr lang="en-GB" altLang="en-US" sz="2400">
              <a:solidFill>
                <a:schemeClr val="tx1"/>
              </a:solidFill>
            </a:endParaRPr>
          </a:p>
        </p:txBody>
      </p:sp>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76400" y="228600"/>
            <a:ext cx="3429000" cy="838200"/>
          </a:xfrm>
        </p:spPr>
        <p:txBody>
          <a:bodyPr/>
          <a:lstStyle/>
          <a:p>
            <a:pPr eaLnBrk="1" hangingPunct="1">
              <a:defRPr/>
            </a:pPr>
            <a:r>
              <a:rPr lang="en-GB" altLang="en-US" sz="3200"/>
              <a:t>Noisy Data</a:t>
            </a:r>
          </a:p>
        </p:txBody>
      </p:sp>
      <p:sp>
        <p:nvSpPr>
          <p:cNvPr id="33795" name="Rectangle 3"/>
          <p:cNvSpPr>
            <a:spLocks noGrp="1" noChangeArrowheads="1"/>
          </p:cNvSpPr>
          <p:nvPr>
            <p:ph type="body" idx="1"/>
          </p:nvPr>
        </p:nvSpPr>
        <p:spPr>
          <a:xfrm>
            <a:off x="285750" y="1676400"/>
            <a:ext cx="8401050" cy="4800600"/>
          </a:xfrm>
        </p:spPr>
        <p:txBody>
          <a:bodyPr/>
          <a:lstStyle/>
          <a:p>
            <a:pPr eaLnBrk="1" hangingPunct="1">
              <a:defRPr/>
            </a:pPr>
            <a:r>
              <a:rPr lang="en-GB" altLang="en-US" sz="2400"/>
              <a:t>Noise: </a:t>
            </a:r>
            <a:r>
              <a:rPr lang="en-GB" altLang="en-US" sz="2400">
                <a:solidFill>
                  <a:schemeClr val="tx1"/>
                </a:solidFill>
              </a:rPr>
              <a:t>random error or variance in a measured variable</a:t>
            </a:r>
          </a:p>
          <a:p>
            <a:pPr eaLnBrk="1" hangingPunct="1">
              <a:defRPr/>
            </a:pPr>
            <a:r>
              <a:rPr lang="en-GB" altLang="en-US" sz="2400"/>
              <a:t>Incorrect attribute values may due to</a:t>
            </a:r>
          </a:p>
          <a:p>
            <a:pPr lvl="1" eaLnBrk="1" hangingPunct="1">
              <a:defRPr/>
            </a:pPr>
            <a:r>
              <a:rPr lang="en-GB" altLang="en-US" sz="2000"/>
              <a:t>faulty data collection instruments</a:t>
            </a:r>
          </a:p>
          <a:p>
            <a:pPr lvl="1" eaLnBrk="1" hangingPunct="1">
              <a:defRPr/>
            </a:pPr>
            <a:r>
              <a:rPr lang="en-GB" altLang="en-US" sz="2000"/>
              <a:t>data entry problems</a:t>
            </a:r>
          </a:p>
          <a:p>
            <a:pPr lvl="1" eaLnBrk="1" hangingPunct="1">
              <a:defRPr/>
            </a:pPr>
            <a:r>
              <a:rPr lang="en-GB" altLang="en-US" sz="2000"/>
              <a:t>data transmission problems</a:t>
            </a:r>
          </a:p>
          <a:p>
            <a:pPr lvl="1" eaLnBrk="1" hangingPunct="1">
              <a:defRPr/>
            </a:pPr>
            <a:r>
              <a:rPr lang="en-GB" altLang="en-US" sz="2000"/>
              <a:t>technology limitation</a:t>
            </a:r>
          </a:p>
          <a:p>
            <a:pPr lvl="1" eaLnBrk="1" hangingPunct="1">
              <a:defRPr/>
            </a:pPr>
            <a:r>
              <a:rPr lang="en-GB" altLang="en-US" sz="2000"/>
              <a:t>inconsistency in naming convention </a:t>
            </a:r>
          </a:p>
          <a:p>
            <a:pPr eaLnBrk="1" hangingPunct="1">
              <a:defRPr/>
            </a:pPr>
            <a:r>
              <a:rPr lang="en-GB" altLang="en-US" sz="2400"/>
              <a:t>Other data problems which requires data cleaning</a:t>
            </a:r>
          </a:p>
          <a:p>
            <a:pPr lvl="1" eaLnBrk="1" hangingPunct="1">
              <a:defRPr/>
            </a:pPr>
            <a:r>
              <a:rPr lang="en-GB" altLang="en-US" sz="2000"/>
              <a:t>duplicate records</a:t>
            </a:r>
          </a:p>
          <a:p>
            <a:pPr lvl="1" eaLnBrk="1" hangingPunct="1">
              <a:defRPr/>
            </a:pPr>
            <a:r>
              <a:rPr lang="en-GB" altLang="en-US" sz="2000"/>
              <a:t>incomplete data</a:t>
            </a:r>
          </a:p>
          <a:p>
            <a:pPr lvl="1" eaLnBrk="1" hangingPunct="1">
              <a:defRPr/>
            </a:pPr>
            <a:r>
              <a:rPr lang="en-GB" altLang="en-US" sz="2000"/>
              <a:t>inconsistent data</a:t>
            </a:r>
          </a:p>
        </p:txBody>
      </p:sp>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7538" y="274638"/>
            <a:ext cx="8069262" cy="1143000"/>
          </a:xfrm>
        </p:spPr>
        <p:txBody>
          <a:bodyPr/>
          <a:lstStyle/>
          <a:p>
            <a:pPr eaLnBrk="1" hangingPunct="1">
              <a:defRPr/>
            </a:pPr>
            <a:r>
              <a:rPr lang="en-GB" altLang="en-US" sz="3200"/>
              <a:t>How to Handle Noisy Data?</a:t>
            </a:r>
          </a:p>
        </p:txBody>
      </p:sp>
      <p:sp>
        <p:nvSpPr>
          <p:cNvPr id="34819" name="Rectangle 3"/>
          <p:cNvSpPr>
            <a:spLocks noGrp="1" noChangeArrowheads="1"/>
          </p:cNvSpPr>
          <p:nvPr>
            <p:ph type="body" idx="1"/>
          </p:nvPr>
        </p:nvSpPr>
        <p:spPr>
          <a:xfrm>
            <a:off x="285750" y="1676400"/>
            <a:ext cx="8401050" cy="4800600"/>
          </a:xfrm>
        </p:spPr>
        <p:txBody>
          <a:bodyPr/>
          <a:lstStyle/>
          <a:p>
            <a:pPr eaLnBrk="1" hangingPunct="1">
              <a:defRPr/>
            </a:pPr>
            <a:r>
              <a:rPr lang="en-GB" altLang="en-US" sz="2800"/>
              <a:t>Binning method</a:t>
            </a:r>
          </a:p>
          <a:p>
            <a:pPr lvl="1" eaLnBrk="1" hangingPunct="1">
              <a:defRPr/>
            </a:pPr>
            <a:r>
              <a:rPr lang="en-GB" altLang="en-US" sz="2400"/>
              <a:t>first sort data and partition into bins (buckets)</a:t>
            </a:r>
          </a:p>
          <a:p>
            <a:pPr lvl="1" eaLnBrk="1" hangingPunct="1">
              <a:defRPr/>
            </a:pPr>
            <a:r>
              <a:rPr lang="en-GB" altLang="en-US" sz="2400"/>
              <a:t>then one can </a:t>
            </a:r>
            <a:r>
              <a:rPr lang="en-GB" altLang="en-US" sz="2400">
                <a:solidFill>
                  <a:srgbClr val="FFFF66"/>
                </a:solidFill>
              </a:rPr>
              <a:t>smooth by bin means,  smooth by bin median, smooth by bin boundaries</a:t>
            </a:r>
            <a:r>
              <a:rPr lang="en-GB" altLang="en-US" sz="2400"/>
              <a:t>, etc.</a:t>
            </a:r>
          </a:p>
          <a:p>
            <a:pPr eaLnBrk="1" hangingPunct="1">
              <a:defRPr/>
            </a:pPr>
            <a:r>
              <a:rPr lang="en-GB" altLang="en-US" sz="2800"/>
              <a:t>Clustering</a:t>
            </a:r>
          </a:p>
          <a:p>
            <a:pPr lvl="1" eaLnBrk="1" hangingPunct="1">
              <a:defRPr/>
            </a:pPr>
            <a:r>
              <a:rPr lang="en-GB" altLang="en-US" sz="2400"/>
              <a:t>detect and remove outliers</a:t>
            </a:r>
          </a:p>
          <a:p>
            <a:pPr eaLnBrk="1" hangingPunct="1">
              <a:defRPr/>
            </a:pPr>
            <a:r>
              <a:rPr lang="en-GB" altLang="en-US" sz="2800"/>
              <a:t>Combined computer and human inspection</a:t>
            </a:r>
          </a:p>
          <a:p>
            <a:pPr lvl="1" eaLnBrk="1" hangingPunct="1">
              <a:defRPr/>
            </a:pPr>
            <a:r>
              <a:rPr lang="en-GB" altLang="en-US" sz="2400"/>
              <a:t>detect suspicious values and check by human</a:t>
            </a:r>
          </a:p>
          <a:p>
            <a:pPr eaLnBrk="1" hangingPunct="1">
              <a:defRPr/>
            </a:pPr>
            <a:r>
              <a:rPr lang="en-GB" altLang="en-US" sz="2800"/>
              <a:t>Regression</a:t>
            </a:r>
          </a:p>
          <a:p>
            <a:pPr lvl="1" eaLnBrk="1" hangingPunct="1">
              <a:defRPr/>
            </a:pPr>
            <a:r>
              <a:rPr lang="en-GB" altLang="en-US" sz="2400"/>
              <a:t>smooth by fitting the data into regression functions</a:t>
            </a:r>
          </a:p>
        </p:txBody>
      </p: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GB" sz="2800">
                <a:ea typeface="ＭＳ Ｐゴシック" charset="0"/>
                <a:cs typeface="ＭＳ Ｐゴシック" charset="0"/>
              </a:rPr>
              <a:t>Simple Discretisation Methods: Binning</a:t>
            </a:r>
            <a:endParaRPr lang="en-GB" sz="3200">
              <a:ea typeface="ＭＳ Ｐゴシック" charset="0"/>
              <a:cs typeface="ＭＳ Ｐゴシック" charset="0"/>
            </a:endParaRPr>
          </a:p>
        </p:txBody>
      </p:sp>
      <p:sp>
        <p:nvSpPr>
          <p:cNvPr id="35843" name="Rectangle 3"/>
          <p:cNvSpPr>
            <a:spLocks noGrp="1" noChangeArrowheads="1"/>
          </p:cNvSpPr>
          <p:nvPr>
            <p:ph type="body" idx="1"/>
          </p:nvPr>
        </p:nvSpPr>
        <p:spPr>
          <a:xfrm>
            <a:off x="304800" y="1412875"/>
            <a:ext cx="8229600" cy="4968875"/>
          </a:xfrm>
        </p:spPr>
        <p:txBody>
          <a:bodyPr/>
          <a:lstStyle/>
          <a:p>
            <a:pPr eaLnBrk="1" hangingPunct="1">
              <a:lnSpc>
                <a:spcPct val="90000"/>
              </a:lnSpc>
              <a:defRPr/>
            </a:pPr>
            <a:r>
              <a:rPr lang="en-GB" altLang="en-US" sz="2800">
                <a:solidFill>
                  <a:srgbClr val="FFFF66"/>
                </a:solidFill>
              </a:rPr>
              <a:t>Equal-width</a:t>
            </a:r>
            <a:r>
              <a:rPr lang="en-GB" altLang="en-US" sz="2800"/>
              <a:t> (distance) partitioning</a:t>
            </a:r>
          </a:p>
          <a:p>
            <a:pPr lvl="1" eaLnBrk="1" hangingPunct="1">
              <a:lnSpc>
                <a:spcPct val="90000"/>
              </a:lnSpc>
              <a:spcBef>
                <a:spcPct val="0"/>
              </a:spcBef>
              <a:defRPr/>
            </a:pPr>
            <a:r>
              <a:rPr lang="en-GB" altLang="en-US" sz="2400"/>
              <a:t>It divides the range into </a:t>
            </a:r>
            <a:r>
              <a:rPr lang="en-GB" altLang="en-US" sz="2400" i="1"/>
              <a:t>N</a:t>
            </a:r>
            <a:r>
              <a:rPr lang="en-GB" altLang="en-US" sz="2400"/>
              <a:t> intervals of equal size: </a:t>
            </a:r>
            <a:r>
              <a:rPr lang="en-GB" altLang="en-US" sz="2400">
                <a:solidFill>
                  <a:srgbClr val="00FF99"/>
                </a:solidFill>
              </a:rPr>
              <a:t>uniform grid</a:t>
            </a:r>
          </a:p>
          <a:p>
            <a:pPr lvl="1" eaLnBrk="1" hangingPunct="1">
              <a:lnSpc>
                <a:spcPct val="90000"/>
              </a:lnSpc>
              <a:spcBef>
                <a:spcPct val="0"/>
              </a:spcBef>
              <a:defRPr/>
            </a:pPr>
            <a:r>
              <a:rPr lang="en-GB" altLang="en-US" sz="2400"/>
              <a:t>if </a:t>
            </a:r>
            <a:r>
              <a:rPr lang="en-GB" altLang="en-US" sz="2400" i="1">
                <a:solidFill>
                  <a:srgbClr val="32FF65"/>
                </a:solidFill>
              </a:rPr>
              <a:t>A</a:t>
            </a:r>
            <a:r>
              <a:rPr lang="en-GB" altLang="en-US" sz="2400"/>
              <a:t> and </a:t>
            </a:r>
            <a:r>
              <a:rPr lang="en-GB" altLang="en-US" sz="2400" i="1">
                <a:solidFill>
                  <a:srgbClr val="32FF65"/>
                </a:solidFill>
              </a:rPr>
              <a:t>B</a:t>
            </a:r>
            <a:r>
              <a:rPr lang="en-GB" altLang="en-US" sz="2400"/>
              <a:t> are the lowest and highest values of the attribute, the width of intervals will be: </a:t>
            </a:r>
            <a:r>
              <a:rPr lang="en-GB" altLang="en-US" sz="2400" i="1">
                <a:solidFill>
                  <a:srgbClr val="FFFF66"/>
                </a:solidFill>
              </a:rPr>
              <a:t>W </a:t>
            </a:r>
            <a:r>
              <a:rPr lang="en-GB" altLang="en-US" sz="2400">
                <a:solidFill>
                  <a:srgbClr val="FFFF66"/>
                </a:solidFill>
              </a:rPr>
              <a:t>= (</a:t>
            </a:r>
            <a:r>
              <a:rPr lang="en-GB" altLang="en-US" sz="2400" i="1">
                <a:solidFill>
                  <a:srgbClr val="FFFF66"/>
                </a:solidFill>
              </a:rPr>
              <a:t>B </a:t>
            </a:r>
            <a:r>
              <a:rPr lang="en-GB" altLang="en-US" sz="2400">
                <a:solidFill>
                  <a:srgbClr val="FFFF66"/>
                </a:solidFill>
              </a:rPr>
              <a:t>- </a:t>
            </a:r>
            <a:r>
              <a:rPr lang="en-GB" altLang="en-US" sz="2400" i="1">
                <a:solidFill>
                  <a:srgbClr val="FFFF66"/>
                </a:solidFill>
              </a:rPr>
              <a:t>A</a:t>
            </a:r>
            <a:r>
              <a:rPr lang="en-GB" altLang="en-US" sz="2400">
                <a:solidFill>
                  <a:srgbClr val="FFFF66"/>
                </a:solidFill>
              </a:rPr>
              <a:t>)/</a:t>
            </a:r>
            <a:r>
              <a:rPr lang="en-GB" altLang="en-US" sz="2400" i="1">
                <a:solidFill>
                  <a:srgbClr val="FFFF66"/>
                </a:solidFill>
              </a:rPr>
              <a:t>N</a:t>
            </a:r>
            <a:endParaRPr lang="en-GB" altLang="en-US" sz="2400"/>
          </a:p>
          <a:p>
            <a:pPr lvl="1" eaLnBrk="1" hangingPunct="1">
              <a:lnSpc>
                <a:spcPct val="90000"/>
              </a:lnSpc>
              <a:spcBef>
                <a:spcPct val="0"/>
              </a:spcBef>
              <a:defRPr/>
            </a:pPr>
            <a:r>
              <a:rPr lang="en-GB" altLang="en-US" sz="2400"/>
              <a:t>The most straightforward</a:t>
            </a:r>
          </a:p>
          <a:p>
            <a:pPr lvl="1" eaLnBrk="1" hangingPunct="1">
              <a:lnSpc>
                <a:spcPct val="90000"/>
              </a:lnSpc>
              <a:spcBef>
                <a:spcPct val="0"/>
              </a:spcBef>
              <a:defRPr/>
            </a:pPr>
            <a:r>
              <a:rPr lang="en-GB" altLang="en-US" sz="2400"/>
              <a:t>But outliers may dominate presentation</a:t>
            </a:r>
          </a:p>
          <a:p>
            <a:pPr lvl="1" eaLnBrk="1" hangingPunct="1">
              <a:lnSpc>
                <a:spcPct val="90000"/>
              </a:lnSpc>
              <a:spcBef>
                <a:spcPct val="0"/>
              </a:spcBef>
              <a:defRPr/>
            </a:pPr>
            <a:r>
              <a:rPr lang="en-GB" altLang="en-US" sz="2400"/>
              <a:t>Skewed data is not handled well</a:t>
            </a:r>
            <a:endParaRPr lang="en-GB" altLang="en-US" sz="2400" i="1"/>
          </a:p>
          <a:p>
            <a:pPr eaLnBrk="1" hangingPunct="1">
              <a:lnSpc>
                <a:spcPct val="90000"/>
              </a:lnSpc>
              <a:defRPr/>
            </a:pPr>
            <a:r>
              <a:rPr lang="en-GB" altLang="en-US" sz="2800">
                <a:solidFill>
                  <a:srgbClr val="FFFF66"/>
                </a:solidFill>
              </a:rPr>
              <a:t>Equal-depth </a:t>
            </a:r>
            <a:r>
              <a:rPr lang="en-GB" altLang="en-US" sz="2800"/>
              <a:t>(frequency) partitioning</a:t>
            </a:r>
          </a:p>
          <a:p>
            <a:pPr lvl="1" eaLnBrk="1" hangingPunct="1">
              <a:lnSpc>
                <a:spcPct val="90000"/>
              </a:lnSpc>
              <a:spcBef>
                <a:spcPct val="0"/>
              </a:spcBef>
              <a:defRPr/>
            </a:pPr>
            <a:r>
              <a:rPr lang="en-GB" altLang="en-US" sz="2400"/>
              <a:t>It divides the range into </a:t>
            </a:r>
            <a:r>
              <a:rPr lang="en-GB" altLang="en-US" sz="2400" i="1"/>
              <a:t>N</a:t>
            </a:r>
            <a:r>
              <a:rPr lang="en-GB" altLang="en-US" sz="2400"/>
              <a:t> intervals, each containing approximately the same number of objects</a:t>
            </a:r>
          </a:p>
          <a:p>
            <a:pPr lvl="1" eaLnBrk="1" hangingPunct="1">
              <a:lnSpc>
                <a:spcPct val="90000"/>
              </a:lnSpc>
              <a:spcBef>
                <a:spcPct val="0"/>
              </a:spcBef>
              <a:defRPr/>
            </a:pPr>
            <a:r>
              <a:rPr lang="en-GB" altLang="en-US" sz="2400"/>
              <a:t>Good data scaling</a:t>
            </a:r>
          </a:p>
          <a:p>
            <a:pPr lvl="1" eaLnBrk="1" hangingPunct="1">
              <a:lnSpc>
                <a:spcPct val="90000"/>
              </a:lnSpc>
              <a:spcBef>
                <a:spcPct val="0"/>
              </a:spcBef>
              <a:defRPr/>
            </a:pPr>
            <a:r>
              <a:rPr lang="en-GB" altLang="en-US" sz="2400"/>
              <a:t>Managing categorical attributes can be tricky</a:t>
            </a:r>
          </a:p>
        </p:txBody>
      </p: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GB" altLang="en-US" sz="3200"/>
              <a:t>Binning Methods for Data Smoothing</a:t>
            </a:r>
          </a:p>
        </p:txBody>
      </p:sp>
      <p:sp>
        <p:nvSpPr>
          <p:cNvPr id="36868" name="Rectangle 4"/>
          <p:cNvSpPr>
            <a:spLocks noChangeArrowheads="1"/>
          </p:cNvSpPr>
          <p:nvPr/>
        </p:nvSpPr>
        <p:spPr bwMode="auto">
          <a:xfrm>
            <a:off x="827088" y="1484313"/>
            <a:ext cx="8077200" cy="4968875"/>
          </a:xfrm>
          <a:prstGeom prst="rect">
            <a:avLst/>
          </a:prstGeom>
          <a:noFill/>
          <a:ln w="9525">
            <a:noFill/>
            <a:miter lim="800000"/>
            <a:headEnd/>
            <a:tailEnd/>
          </a:ln>
          <a:effectLst/>
        </p:spPr>
        <p:txBody>
          <a:bodyPr lIns="92075" tIns="46038" rIns="92075" bIns="46038"/>
          <a:lstStyle>
            <a:lvl1pPr marL="342900" indent="-3429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110000"/>
              </a:lnSpc>
              <a:spcBef>
                <a:spcPct val="20000"/>
              </a:spcBef>
              <a:buClr>
                <a:schemeClr val="hlink"/>
              </a:buClr>
              <a:buFont typeface="Wingdings" charset="2"/>
              <a:buBlip>
                <a:blip r:embed="rId3"/>
              </a:buBlip>
              <a:defRPr/>
            </a:pPr>
            <a:r>
              <a:rPr lang="en-US" altLang="en-US" sz="2000" smtClean="0">
                <a:solidFill>
                  <a:srgbClr val="FFCC00"/>
                </a:solidFill>
                <a:effectLst>
                  <a:outerShdw blurRad="38100" dist="38100" dir="2700000" algn="tl">
                    <a:srgbClr val="000000"/>
                  </a:outerShdw>
                </a:effectLst>
              </a:rPr>
              <a:t>Sorted data for price (in €)</a:t>
            </a:r>
            <a:r>
              <a:rPr lang="en-US" altLang="en-US" sz="2000" smtClean="0">
                <a:effectLst>
                  <a:outerShdw blurRad="38100" dist="38100" dir="2700000" algn="tl">
                    <a:srgbClr val="000000"/>
                  </a:outerShdw>
                </a:effectLst>
              </a:rPr>
              <a:t> </a:t>
            </a:r>
          </a:p>
          <a:p>
            <a:pPr lvl="1" eaLnBrk="1" hangingPunct="1">
              <a:lnSpc>
                <a:spcPct val="110000"/>
              </a:lnSpc>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4, 8, 9, 15, 21, 21, 24, 25, 26, 28, 29, 34</a:t>
            </a:r>
          </a:p>
          <a:p>
            <a:pPr eaLnBrk="1" hangingPunct="1">
              <a:lnSpc>
                <a:spcPct val="110000"/>
              </a:lnSpc>
              <a:spcBef>
                <a:spcPct val="20000"/>
              </a:spcBef>
              <a:buClr>
                <a:schemeClr val="hlink"/>
              </a:buClr>
              <a:buFont typeface="Wingdings" charset="2"/>
              <a:buBlip>
                <a:blip r:embed="rId3"/>
              </a:buBlip>
              <a:defRPr/>
            </a:pPr>
            <a:r>
              <a:rPr lang="en-US" altLang="en-US" sz="2000" smtClean="0">
                <a:solidFill>
                  <a:srgbClr val="FFCC00"/>
                </a:solidFill>
                <a:effectLst>
                  <a:outerShdw blurRad="38100" dist="38100" dir="2700000" algn="tl">
                    <a:srgbClr val="000000"/>
                  </a:outerShdw>
                </a:effectLst>
              </a:rPr>
              <a:t>Partition into (equi-depth) bins</a:t>
            </a:r>
          </a:p>
          <a:p>
            <a:pPr lvl="1" eaLnBrk="1" hangingPunct="1">
              <a:lnSpc>
                <a:spcPct val="110000"/>
              </a:lnSpc>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1: 	4, 8, 9, 15</a:t>
            </a:r>
          </a:p>
          <a:p>
            <a:pPr lvl="1" eaLnBrk="1" hangingPunct="1">
              <a:lnSpc>
                <a:spcPct val="110000"/>
              </a:lnSpc>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2: 	21, 21, 24, 25</a:t>
            </a:r>
          </a:p>
          <a:p>
            <a:pPr lvl="1" eaLnBrk="1" hangingPunct="1">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3: 	26, 28, 29, 34</a:t>
            </a:r>
            <a:endParaRPr lang="en-US" altLang="en-US" sz="2000" smtClean="0">
              <a:effectLst>
                <a:outerShdw blurRad="38100" dist="38100" dir="2700000" algn="tl">
                  <a:srgbClr val="000000"/>
                </a:outerShdw>
              </a:effectLst>
            </a:endParaRPr>
          </a:p>
          <a:p>
            <a:pPr eaLnBrk="1" hangingPunct="1">
              <a:spcBef>
                <a:spcPct val="20000"/>
              </a:spcBef>
              <a:buClr>
                <a:schemeClr val="hlink"/>
              </a:buClr>
              <a:buFont typeface="Wingdings" charset="2"/>
              <a:buBlip>
                <a:blip r:embed="rId3"/>
              </a:buBlip>
              <a:defRPr/>
            </a:pPr>
            <a:r>
              <a:rPr lang="en-US" altLang="en-US" sz="2000" smtClean="0">
                <a:solidFill>
                  <a:srgbClr val="FFCC00"/>
                </a:solidFill>
                <a:effectLst>
                  <a:outerShdw blurRad="38100" dist="38100" dir="2700000" algn="tl">
                    <a:srgbClr val="000000"/>
                  </a:outerShdw>
                </a:effectLst>
              </a:rPr>
              <a:t>Smoothing</a:t>
            </a:r>
            <a:r>
              <a:rPr lang="en-US" altLang="en-US" sz="2000" smtClean="0">
                <a:effectLst>
                  <a:outerShdw blurRad="38100" dist="38100" dir="2700000" algn="tl">
                    <a:srgbClr val="000000"/>
                  </a:outerShdw>
                </a:effectLst>
              </a:rPr>
              <a:t> </a:t>
            </a:r>
            <a:r>
              <a:rPr lang="en-US" altLang="en-US" sz="2000" smtClean="0">
                <a:solidFill>
                  <a:srgbClr val="FFCC00"/>
                </a:solidFill>
                <a:effectLst>
                  <a:outerShdw blurRad="38100" dist="38100" dir="2700000" algn="tl">
                    <a:srgbClr val="000000"/>
                  </a:outerShdw>
                </a:effectLst>
              </a:rPr>
              <a:t>by bin means</a:t>
            </a:r>
            <a:endParaRPr lang="en-US" altLang="en-US" sz="2000" smtClean="0">
              <a:effectLst>
                <a:outerShdw blurRad="38100" dist="38100" dir="2700000" algn="tl">
                  <a:srgbClr val="000000"/>
                </a:outerShdw>
              </a:effectLst>
            </a:endParaRPr>
          </a:p>
          <a:p>
            <a:pPr lvl="1" eaLnBrk="1" hangingPunct="1">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1: 	9, 9, 9, 9</a:t>
            </a:r>
          </a:p>
          <a:p>
            <a:pPr lvl="1" eaLnBrk="1" hangingPunct="1">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2: 	23, 23, 23, 23</a:t>
            </a:r>
          </a:p>
          <a:p>
            <a:pPr lvl="1" eaLnBrk="1" hangingPunct="1">
              <a:lnSpc>
                <a:spcPct val="90000"/>
              </a:lnSpc>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3: 	29, 29, 29, 29</a:t>
            </a:r>
            <a:endParaRPr lang="en-US" altLang="en-US" sz="2000" smtClean="0">
              <a:effectLst>
                <a:outerShdw blurRad="38100" dist="38100" dir="2700000" algn="tl">
                  <a:srgbClr val="000000"/>
                </a:outerShdw>
              </a:effectLst>
            </a:endParaRPr>
          </a:p>
          <a:p>
            <a:pPr eaLnBrk="1" hangingPunct="1">
              <a:lnSpc>
                <a:spcPct val="90000"/>
              </a:lnSpc>
              <a:spcBef>
                <a:spcPct val="20000"/>
              </a:spcBef>
              <a:buClr>
                <a:schemeClr val="hlink"/>
              </a:buClr>
              <a:buFont typeface="Wingdings" charset="2"/>
              <a:buBlip>
                <a:blip r:embed="rId3"/>
              </a:buBlip>
              <a:defRPr/>
            </a:pPr>
            <a:r>
              <a:rPr lang="en-US" altLang="en-US" sz="2000" smtClean="0">
                <a:solidFill>
                  <a:srgbClr val="FFCC00"/>
                </a:solidFill>
                <a:effectLst>
                  <a:outerShdw blurRad="38100" dist="38100" dir="2700000" algn="tl">
                    <a:srgbClr val="000000"/>
                  </a:outerShdw>
                </a:effectLst>
              </a:rPr>
              <a:t>Smoothing by bin boundaries</a:t>
            </a:r>
            <a:endParaRPr lang="en-US" altLang="en-US" sz="2000" smtClean="0">
              <a:effectLst>
                <a:outerShdw blurRad="38100" dist="38100" dir="2700000" algn="tl">
                  <a:srgbClr val="000000"/>
                </a:outerShdw>
              </a:effectLst>
            </a:endParaRPr>
          </a:p>
          <a:p>
            <a:pPr lvl="1" eaLnBrk="1" hangingPunct="1">
              <a:lnSpc>
                <a:spcPct val="90000"/>
              </a:lnSpc>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1: 	4, 4, 4, 15</a:t>
            </a:r>
          </a:p>
          <a:p>
            <a:pPr lvl="1" eaLnBrk="1" hangingPunct="1">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2: 	21, 21, 25, 25</a:t>
            </a:r>
          </a:p>
          <a:p>
            <a:pPr lvl="1" eaLnBrk="1" hangingPunct="1">
              <a:spcBef>
                <a:spcPct val="20000"/>
              </a:spcBef>
              <a:buClr>
                <a:schemeClr val="folHlink"/>
              </a:buClr>
              <a:buSzPct val="50000"/>
              <a:buFont typeface="Wingdings" charset="2"/>
              <a:buChar char="n"/>
              <a:defRPr/>
            </a:pPr>
            <a:r>
              <a:rPr lang="en-US" altLang="en-US" sz="1800" smtClean="0">
                <a:effectLst>
                  <a:outerShdw blurRad="38100" dist="38100" dir="2700000" algn="tl">
                    <a:srgbClr val="000000"/>
                  </a:outerShdw>
                </a:effectLst>
              </a:rPr>
              <a:t>Bin 3: 	26, 26, 26, 34</a:t>
            </a:r>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0" y="457200"/>
            <a:ext cx="4343400" cy="609600"/>
          </a:xfrm>
        </p:spPr>
        <p:txBody>
          <a:bodyPr/>
          <a:lstStyle/>
          <a:p>
            <a:pPr eaLnBrk="1" hangingPunct="1">
              <a:defRPr/>
            </a:pPr>
            <a:r>
              <a:rPr lang="en-GB" altLang="en-US" sz="3600"/>
              <a:t>Cluster Analysis</a:t>
            </a:r>
          </a:p>
        </p:txBody>
      </p:sp>
      <p:sp>
        <p:nvSpPr>
          <p:cNvPr id="31746" name="AutoShape 3"/>
          <p:cNvSpPr>
            <a:spLocks noChangeArrowheads="1"/>
          </p:cNvSpPr>
          <p:nvPr/>
        </p:nvSpPr>
        <p:spPr bwMode="auto">
          <a:xfrm>
            <a:off x="6697663" y="5157788"/>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47" name="AutoShape 4"/>
          <p:cNvSpPr>
            <a:spLocks noChangeArrowheads="1"/>
          </p:cNvSpPr>
          <p:nvPr/>
        </p:nvSpPr>
        <p:spPr bwMode="auto">
          <a:xfrm>
            <a:off x="4211638" y="5589588"/>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48" name="AutoShape 5"/>
          <p:cNvSpPr>
            <a:spLocks noChangeArrowheads="1"/>
          </p:cNvSpPr>
          <p:nvPr/>
        </p:nvSpPr>
        <p:spPr bwMode="auto">
          <a:xfrm>
            <a:off x="7075488" y="2514600"/>
            <a:ext cx="142875" cy="14605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grpSp>
        <p:nvGrpSpPr>
          <p:cNvPr id="31749" name="Group 6"/>
          <p:cNvGrpSpPr>
            <a:grpSpLocks/>
          </p:cNvGrpSpPr>
          <p:nvPr/>
        </p:nvGrpSpPr>
        <p:grpSpPr bwMode="auto">
          <a:xfrm>
            <a:off x="4141788" y="4845050"/>
            <a:ext cx="173037" cy="173038"/>
            <a:chOff x="1900" y="3589"/>
            <a:chExt cx="109" cy="109"/>
          </a:xfrm>
        </p:grpSpPr>
        <p:sp>
          <p:nvSpPr>
            <p:cNvPr id="31788" name="Line 7"/>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9" name="Line 8"/>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750" name="Group 9"/>
          <p:cNvGrpSpPr>
            <a:grpSpLocks/>
          </p:cNvGrpSpPr>
          <p:nvPr/>
        </p:nvGrpSpPr>
        <p:grpSpPr bwMode="auto">
          <a:xfrm>
            <a:off x="5160963" y="3625850"/>
            <a:ext cx="173037" cy="173038"/>
            <a:chOff x="1900" y="3589"/>
            <a:chExt cx="109" cy="109"/>
          </a:xfrm>
        </p:grpSpPr>
        <p:sp>
          <p:nvSpPr>
            <p:cNvPr id="31786" name="Line 10"/>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7" name="Line 11"/>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751" name="Group 12"/>
          <p:cNvGrpSpPr>
            <a:grpSpLocks/>
          </p:cNvGrpSpPr>
          <p:nvPr/>
        </p:nvGrpSpPr>
        <p:grpSpPr bwMode="auto">
          <a:xfrm>
            <a:off x="2924175" y="3959225"/>
            <a:ext cx="173038" cy="173038"/>
            <a:chOff x="1900" y="3589"/>
            <a:chExt cx="109" cy="109"/>
          </a:xfrm>
        </p:grpSpPr>
        <p:sp>
          <p:nvSpPr>
            <p:cNvPr id="31784" name="Line 13"/>
            <p:cNvSpPr>
              <a:spLocks noChangeShapeType="1"/>
            </p:cNvSpPr>
            <p:nvPr/>
          </p:nvSpPr>
          <p:spPr bwMode="auto">
            <a:xfrm>
              <a:off x="1900" y="3637"/>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5" name="Line 14"/>
            <p:cNvSpPr>
              <a:spLocks noChangeShapeType="1"/>
            </p:cNvSpPr>
            <p:nvPr/>
          </p:nvSpPr>
          <p:spPr bwMode="auto">
            <a:xfrm rot="-5400000">
              <a:off x="1896" y="3644"/>
              <a:ext cx="1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752" name="Group 15"/>
          <p:cNvGrpSpPr>
            <a:grpSpLocks/>
          </p:cNvGrpSpPr>
          <p:nvPr/>
        </p:nvGrpSpPr>
        <p:grpSpPr bwMode="auto">
          <a:xfrm>
            <a:off x="1403350" y="1844675"/>
            <a:ext cx="6016625" cy="4113213"/>
            <a:chOff x="1028" y="1418"/>
            <a:chExt cx="3790" cy="2591"/>
          </a:xfrm>
        </p:grpSpPr>
        <p:sp>
          <p:nvSpPr>
            <p:cNvPr id="31753"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54"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55"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56"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57"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58"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59"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0"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1"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2"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3"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4"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5" name="Rectangle 28"/>
            <p:cNvSpPr>
              <a:spLocks noChangeArrowheads="1"/>
            </p:cNvSpPr>
            <p:nvPr/>
          </p:nvSpPr>
          <p:spPr bwMode="auto">
            <a:xfrm>
              <a:off x="1028" y="1418"/>
              <a:ext cx="3790" cy="25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6"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7"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8"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69"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0"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1"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2"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3"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4"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5"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6"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7"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8"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79"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80"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hlink"/>
                </a:buClr>
                <a:buFont typeface="Wingdings" charset="2"/>
                <a:buBlip>
                  <a:blip r:embed="rId3"/>
                </a:buBlip>
                <a:defRPr sz="3200">
                  <a:solidFill>
                    <a:srgbClr val="FFCC00"/>
                  </a:solidFill>
                  <a:latin typeface="Arial" charset="0"/>
                  <a:ea typeface="ＭＳ Ｐゴシック" charset="-128"/>
                </a:defRPr>
              </a:lvl1pPr>
              <a:lvl2pPr marL="742950" indent="-285750">
                <a:spcBef>
                  <a:spcPct val="20000"/>
                </a:spcBef>
                <a:buClr>
                  <a:schemeClr val="folHlink"/>
                </a:buClr>
                <a:buSzPct val="50000"/>
                <a:buFont typeface="Wingdings" charset="2"/>
                <a:buChar char="n"/>
                <a:defRPr sz="2800">
                  <a:solidFill>
                    <a:schemeClr val="tx1"/>
                  </a:solidFill>
                  <a:latin typeface="Arial" charset="0"/>
                  <a:ea typeface="ＭＳ Ｐゴシック" charset="-128"/>
                </a:defRPr>
              </a:lvl2pPr>
              <a:lvl3pPr marL="1143000" indent="-228600">
                <a:spcBef>
                  <a:spcPct val="20000"/>
                </a:spcBef>
                <a:buClr>
                  <a:schemeClr val="hlink"/>
                </a:buClr>
                <a:buFont typeface="Wingdings" charset="2"/>
                <a:buBlip>
                  <a:blip r:embed="rId3"/>
                </a:buBlip>
                <a:defRPr sz="2400">
                  <a:solidFill>
                    <a:srgbClr val="00FF99"/>
                  </a:solidFill>
                  <a:latin typeface="Arial" charset="0"/>
                  <a:ea typeface="ＭＳ Ｐゴシック" charset="-128"/>
                </a:defRPr>
              </a:lvl3pPr>
              <a:lvl4pPr marL="1600200" indent="-228600">
                <a:spcBef>
                  <a:spcPct val="20000"/>
                </a:spcBef>
                <a:buClr>
                  <a:schemeClr val="folHlink"/>
                </a:buClr>
                <a:buSzPct val="50000"/>
                <a:buFont typeface="Wingdings" charset="2"/>
                <a:buChar char="n"/>
                <a:defRPr sz="2000">
                  <a:solidFill>
                    <a:schemeClr val="tx1"/>
                  </a:solidFill>
                  <a:latin typeface="Arial" charset="0"/>
                  <a:ea typeface="ＭＳ Ｐゴシック" charset="-128"/>
                </a:defRPr>
              </a:lvl4pPr>
              <a:lvl5pPr marL="2057400" indent="-228600">
                <a:spcBef>
                  <a:spcPct val="20000"/>
                </a:spcBef>
                <a:buClr>
                  <a:schemeClr val="hlink"/>
                </a:buClr>
                <a:buFont typeface="Wingdings" charset="2"/>
                <a:buBlip>
                  <a:blip r:embed="rId3"/>
                </a:buBlip>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hlink"/>
                </a:buClr>
                <a:buFont typeface="Wingdings" charset="2"/>
                <a:buBlip>
                  <a:blip r:embed="rId3"/>
                </a:buBlip>
                <a:defRPr sz="2000">
                  <a:solidFill>
                    <a:schemeClr val="tx1"/>
                  </a:solidFill>
                  <a:latin typeface="Arial" charset="0"/>
                  <a:ea typeface="ＭＳ Ｐゴシック" charset="-128"/>
                </a:defRPr>
              </a:lvl9pPr>
            </a:lstStyle>
            <a:p>
              <a:pPr>
                <a:spcBef>
                  <a:spcPct val="0"/>
                </a:spcBef>
                <a:buClrTx/>
                <a:buFontTx/>
                <a:buNone/>
              </a:pPr>
              <a:endParaRPr lang="en-GB" altLang="en-US" sz="1800">
                <a:solidFill>
                  <a:schemeClr val="tx1"/>
                </a:solidFill>
              </a:endParaRPr>
            </a:p>
          </p:txBody>
        </p:sp>
        <p:sp>
          <p:nvSpPr>
            <p:cNvPr id="31781"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2"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3"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1230</TotalTime>
  <Words>2456</Words>
  <Application>Microsoft Macintosh PowerPoint</Application>
  <PresentationFormat>On-screen Show (4:3)</PresentationFormat>
  <Paragraphs>364</Paragraphs>
  <Slides>38</Slides>
  <Notes>38</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9" baseType="lpstr">
      <vt:lpstr>Cambria Math</vt:lpstr>
      <vt:lpstr>Impact</vt:lpstr>
      <vt:lpstr>ＭＳ Ｐゴシック</vt:lpstr>
      <vt:lpstr>Symbol</vt:lpstr>
      <vt:lpstr>Tahoma</vt:lpstr>
      <vt:lpstr>Times New Roman</vt:lpstr>
      <vt:lpstr>Wingdings</vt:lpstr>
      <vt:lpstr>Arial</vt:lpstr>
      <vt:lpstr>Digital Dots</vt:lpstr>
      <vt:lpstr>Equation</vt:lpstr>
      <vt:lpstr>Chart</vt:lpstr>
      <vt:lpstr>PowerPoint Presentation</vt:lpstr>
      <vt:lpstr>Learning Outcomes</vt:lpstr>
      <vt:lpstr>Missing Data</vt:lpstr>
      <vt:lpstr>How to Handle Missing Data?</vt:lpstr>
      <vt:lpstr>Noisy Data</vt:lpstr>
      <vt:lpstr>How to Handle Noisy Data?</vt:lpstr>
      <vt:lpstr>Simple Discretisation Methods: Binning</vt:lpstr>
      <vt:lpstr>Binning Methods for Data Smoothing</vt:lpstr>
      <vt:lpstr>Cluster Analysis</vt:lpstr>
      <vt:lpstr>Regression</vt:lpstr>
      <vt:lpstr>Data Integration</vt:lpstr>
      <vt:lpstr>Handling Redundant Data in Data Integration</vt:lpstr>
      <vt:lpstr>Data Transformation</vt:lpstr>
      <vt:lpstr>Data Transformation: Normalisation</vt:lpstr>
      <vt:lpstr>Data Reduction Strategies</vt:lpstr>
      <vt:lpstr>Data Cube Aggregation</vt:lpstr>
      <vt:lpstr>Dimensionality Reduction</vt:lpstr>
      <vt:lpstr>PowerPoint Presentation</vt:lpstr>
      <vt:lpstr>Heuristic Feature Selection Methods</vt:lpstr>
      <vt:lpstr>Data Compression</vt:lpstr>
      <vt:lpstr>Data Compression</vt:lpstr>
      <vt:lpstr>Wavelet Transforms </vt:lpstr>
      <vt:lpstr>Principal Component Analysis (PCA) </vt:lpstr>
      <vt:lpstr>PowerPoint Presentation</vt:lpstr>
      <vt:lpstr>Numerosity Reduction</vt:lpstr>
      <vt:lpstr>Regression and Log-Linear Models</vt:lpstr>
      <vt:lpstr>Regression Analysis and Log-Linear Models</vt:lpstr>
      <vt:lpstr>Histograms</vt:lpstr>
      <vt:lpstr>Clustering</vt:lpstr>
      <vt:lpstr>Sampling</vt:lpstr>
      <vt:lpstr>PowerPoint Presentation</vt:lpstr>
      <vt:lpstr>Sampling</vt:lpstr>
      <vt:lpstr>Hierarchical Reduction</vt:lpstr>
      <vt:lpstr>Discretisation</vt:lpstr>
      <vt:lpstr>Discretisation and Concept hierarchy</vt:lpstr>
      <vt:lpstr>Discretisation and concept hierarchy generation for numeric data</vt:lpstr>
      <vt:lpstr>Concept hierarchy generation for categorical data</vt:lpstr>
      <vt:lpstr>Specification of a set of attributes</vt:lpstr>
    </vt:vector>
  </TitlesOfParts>
  <Company>Tahar Kechadi</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Mohand Kechadi</cp:lastModifiedBy>
  <cp:revision>77</cp:revision>
  <dcterms:created xsi:type="dcterms:W3CDTF">2009-09-24T07:37:44Z</dcterms:created>
  <dcterms:modified xsi:type="dcterms:W3CDTF">2017-08-30T07:43:49Z</dcterms:modified>
</cp:coreProperties>
</file>