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1"/>
  </p:notesMasterIdLst>
  <p:handoutMasterIdLst>
    <p:handoutMasterId r:id="rId52"/>
  </p:handoutMasterIdLst>
  <p:sldIdLst>
    <p:sldId id="561" r:id="rId2"/>
    <p:sldId id="519" r:id="rId3"/>
    <p:sldId id="520" r:id="rId4"/>
    <p:sldId id="521" r:id="rId5"/>
    <p:sldId id="517" r:id="rId6"/>
    <p:sldId id="563" r:id="rId7"/>
    <p:sldId id="518" r:id="rId8"/>
    <p:sldId id="575" r:id="rId9"/>
    <p:sldId id="522" r:id="rId10"/>
    <p:sldId id="531" r:id="rId11"/>
    <p:sldId id="554" r:id="rId12"/>
    <p:sldId id="555" r:id="rId13"/>
    <p:sldId id="532" r:id="rId14"/>
    <p:sldId id="533" r:id="rId15"/>
    <p:sldId id="534" r:id="rId16"/>
    <p:sldId id="535" r:id="rId17"/>
    <p:sldId id="536" r:id="rId18"/>
    <p:sldId id="537" r:id="rId19"/>
    <p:sldId id="538" r:id="rId20"/>
    <p:sldId id="539" r:id="rId21"/>
    <p:sldId id="572" r:id="rId22"/>
    <p:sldId id="556" r:id="rId23"/>
    <p:sldId id="540" r:id="rId24"/>
    <p:sldId id="541" r:id="rId25"/>
    <p:sldId id="542" r:id="rId26"/>
    <p:sldId id="543" r:id="rId27"/>
    <p:sldId id="544" r:id="rId28"/>
    <p:sldId id="545" r:id="rId29"/>
    <p:sldId id="557" r:id="rId30"/>
    <p:sldId id="546" r:id="rId31"/>
    <p:sldId id="547" r:id="rId32"/>
    <p:sldId id="548" r:id="rId33"/>
    <p:sldId id="549" r:id="rId34"/>
    <p:sldId id="558" r:id="rId35"/>
    <p:sldId id="550" r:id="rId36"/>
    <p:sldId id="551" r:id="rId37"/>
    <p:sldId id="559" r:id="rId38"/>
    <p:sldId id="552" r:id="rId39"/>
    <p:sldId id="574" r:id="rId40"/>
    <p:sldId id="530" r:id="rId41"/>
    <p:sldId id="566" r:id="rId42"/>
    <p:sldId id="553" r:id="rId43"/>
    <p:sldId id="564" r:id="rId44"/>
    <p:sldId id="565" r:id="rId45"/>
    <p:sldId id="567" r:id="rId46"/>
    <p:sldId id="568" r:id="rId47"/>
    <p:sldId id="569" r:id="rId48"/>
    <p:sldId id="570" r:id="rId49"/>
    <p:sldId id="571" r:id="rId50"/>
  </p:sldIdLst>
  <p:sldSz cx="9144000" cy="6858000" type="screen4x3"/>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5pPr>
    <a:lvl6pPr marL="2286000" algn="l" defTabSz="914400" rtl="0" eaLnBrk="1" latinLnBrk="0" hangingPunct="1">
      <a:defRPr sz="1400" b="1" kern="1200">
        <a:solidFill>
          <a:schemeClr val="tx1"/>
        </a:solidFill>
        <a:latin typeface="Arial" panose="020B0604020202020204" pitchFamily="34" charset="0"/>
        <a:ea typeface="+mn-ea"/>
        <a:cs typeface="+mn-cs"/>
      </a:defRPr>
    </a:lvl6pPr>
    <a:lvl7pPr marL="2743200" algn="l" defTabSz="914400" rtl="0" eaLnBrk="1" latinLnBrk="0" hangingPunct="1">
      <a:defRPr sz="1400" b="1" kern="1200">
        <a:solidFill>
          <a:schemeClr val="tx1"/>
        </a:solidFill>
        <a:latin typeface="Arial" panose="020B0604020202020204" pitchFamily="34" charset="0"/>
        <a:ea typeface="+mn-ea"/>
        <a:cs typeface="+mn-cs"/>
      </a:defRPr>
    </a:lvl7pPr>
    <a:lvl8pPr marL="3200400" algn="l" defTabSz="914400" rtl="0" eaLnBrk="1" latinLnBrk="0" hangingPunct="1">
      <a:defRPr sz="1400" b="1" kern="1200">
        <a:solidFill>
          <a:schemeClr val="tx1"/>
        </a:solidFill>
        <a:latin typeface="Arial" panose="020B0604020202020204" pitchFamily="34" charset="0"/>
        <a:ea typeface="+mn-ea"/>
        <a:cs typeface="+mn-cs"/>
      </a:defRPr>
    </a:lvl8pPr>
    <a:lvl9pPr marL="3657600" algn="l" defTabSz="914400" rtl="0" eaLnBrk="1" latinLnBrk="0" hangingPunct="1">
      <a:defRPr sz="14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36">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8487"/>
    <a:srgbClr val="1C5A61"/>
    <a:srgbClr val="0C6D9C"/>
    <a:srgbClr val="FF0000"/>
    <a:srgbClr val="CC3300"/>
    <a:srgbClr val="F5F5F5"/>
    <a:srgbClr val="F4F4F4"/>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47" autoAdjust="0"/>
    <p:restoredTop sz="94541" autoAdjust="0"/>
  </p:normalViewPr>
  <p:slideViewPr>
    <p:cSldViewPr>
      <p:cViewPr varScale="1">
        <p:scale>
          <a:sx n="71" d="100"/>
          <a:sy n="71" d="100"/>
        </p:scale>
        <p:origin x="1086" y="60"/>
      </p:cViewPr>
      <p:guideLst>
        <p:guide orient="horz" pos="2160"/>
        <p:guide pos="2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83" d="100"/>
          <a:sy n="83" d="100"/>
        </p:scale>
        <p:origin x="-840" y="-66"/>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0449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3138" y="4560888"/>
            <a:ext cx="5367337" cy="431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0439" tIns="50221" rIns="100439" bIns="50221" numCol="1" anchor="t" anchorCtr="0" compatLnSpc="1">
            <a:prstTxWarp prst="textNoShape">
              <a:avLst/>
            </a:prstTxWarp>
          </a:bodyPr>
          <a:lstStyle/>
          <a:p>
            <a:pPr lvl="0"/>
            <a:r>
              <a:rPr lang="en-US" altLang="en-US" noProof="0" smtClean="0"/>
              <a:t>Click to edit Master notes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051" name="Rectangle 3"/>
          <p:cNvSpPr>
            <a:spLocks noGrp="1" noRot="1" noChangeAspect="1" noChangeArrowheads="1" noTextEdit="1"/>
          </p:cNvSpPr>
          <p:nvPr>
            <p:ph type="sldImg" idx="2"/>
          </p:nvPr>
        </p:nvSpPr>
        <p:spPr bwMode="auto">
          <a:xfrm>
            <a:off x="1270000" y="728663"/>
            <a:ext cx="4779963" cy="3584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570103545"/>
      </p:ext>
    </p:extLst>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1260475" y="722313"/>
            <a:ext cx="4799013" cy="3598862"/>
          </a:xfrm>
          <a:solidFill>
            <a:srgbClr val="FFFFFF"/>
          </a:solidFill>
          <a:ln/>
        </p:spPr>
      </p:sp>
      <p:sp>
        <p:nvSpPr>
          <p:cNvPr id="5123" name="Rectangle 3"/>
          <p:cNvSpPr>
            <a:spLocks noGrp="1" noChangeArrowheads="1"/>
          </p:cNvSpPr>
          <p:nvPr>
            <p:ph type="body" idx="1"/>
          </p:nvPr>
        </p:nvSpPr>
        <p:spPr>
          <a:xfrm>
            <a:off x="974725" y="4559300"/>
            <a:ext cx="5365750" cy="4319588"/>
          </a:xfrm>
          <a:solidFill>
            <a:srgbClr val="FFFFFF"/>
          </a:solidFill>
          <a:ln w="12700">
            <a:solidFill>
              <a:srgbClr val="000000"/>
            </a:solidFill>
            <a:miter lim="800000"/>
            <a:headEnd/>
            <a:tailEnd/>
          </a:ln>
        </p:spPr>
        <p:txBody>
          <a:bodyPr lIns="95035" tIns="47517" rIns="95035" bIns="47517"/>
          <a:lstStyle/>
          <a:p>
            <a:endParaRPr lang="en-US" altLang="en-US" smtClean="0"/>
          </a:p>
        </p:txBody>
      </p:sp>
    </p:spTree>
    <p:extLst>
      <p:ext uri="{BB962C8B-B14F-4D97-AF65-F5344CB8AC3E}">
        <p14:creationId xmlns:p14="http://schemas.microsoft.com/office/powerpoint/2010/main" val="2421112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260475" y="722313"/>
            <a:ext cx="4799013" cy="3598862"/>
          </a:xfrm>
          <a:ln/>
        </p:spPr>
      </p:sp>
      <p:sp>
        <p:nvSpPr>
          <p:cNvPr id="34819" name="Rectangle 3"/>
          <p:cNvSpPr>
            <a:spLocks noGrp="1" noChangeArrowheads="1"/>
          </p:cNvSpPr>
          <p:nvPr>
            <p:ph type="body" idx="1"/>
          </p:nvPr>
        </p:nvSpPr>
        <p:spPr>
          <a:xfrm>
            <a:off x="974725" y="4559300"/>
            <a:ext cx="5365750" cy="4319588"/>
          </a:xfrm>
          <a:noFill/>
        </p:spPr>
        <p:txBody>
          <a:bodyPr lIns="95035" tIns="47517" rIns="95035" bIns="47517"/>
          <a:lstStyle/>
          <a:p>
            <a:endParaRPr lang="en-US" altLang="en-US" smtClean="0"/>
          </a:p>
        </p:txBody>
      </p:sp>
    </p:spTree>
    <p:extLst>
      <p:ext uri="{BB962C8B-B14F-4D97-AF65-F5344CB8AC3E}">
        <p14:creationId xmlns:p14="http://schemas.microsoft.com/office/powerpoint/2010/main" val="1709907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262063" y="722313"/>
            <a:ext cx="4799012" cy="3598862"/>
          </a:xfrm>
          <a:ln/>
        </p:spPr>
      </p:sp>
      <p:sp>
        <p:nvSpPr>
          <p:cNvPr id="36867" name="Rectangle 3"/>
          <p:cNvSpPr>
            <a:spLocks noGrp="1" noChangeArrowheads="1"/>
          </p:cNvSpPr>
          <p:nvPr>
            <p:ph type="body" idx="1"/>
          </p:nvPr>
        </p:nvSpPr>
        <p:spPr>
          <a:xfrm>
            <a:off x="974725" y="4559300"/>
            <a:ext cx="5365750" cy="4319588"/>
          </a:xfrm>
          <a:noFill/>
        </p:spPr>
        <p:txBody>
          <a:bodyPr lIns="95027" tIns="47514" rIns="95027" bIns="47514"/>
          <a:lstStyle/>
          <a:p>
            <a:endParaRPr lang="en-US" altLang="en-US" smtClean="0"/>
          </a:p>
        </p:txBody>
      </p:sp>
    </p:spTree>
    <p:extLst>
      <p:ext uri="{BB962C8B-B14F-4D97-AF65-F5344CB8AC3E}">
        <p14:creationId xmlns:p14="http://schemas.microsoft.com/office/powerpoint/2010/main" val="201671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262063" y="722313"/>
            <a:ext cx="4799012" cy="3598862"/>
          </a:xfrm>
          <a:ln/>
        </p:spPr>
      </p:sp>
      <p:sp>
        <p:nvSpPr>
          <p:cNvPr id="39939" name="Rectangle 3"/>
          <p:cNvSpPr>
            <a:spLocks noGrp="1" noChangeArrowheads="1"/>
          </p:cNvSpPr>
          <p:nvPr>
            <p:ph type="body" idx="1"/>
          </p:nvPr>
        </p:nvSpPr>
        <p:spPr>
          <a:xfrm>
            <a:off x="974725" y="4559300"/>
            <a:ext cx="5365750" cy="4319588"/>
          </a:xfrm>
          <a:noFill/>
        </p:spPr>
        <p:txBody>
          <a:bodyPr lIns="95027" tIns="47514" rIns="95027" bIns="47514"/>
          <a:lstStyle/>
          <a:p>
            <a:endParaRPr lang="en-US" altLang="en-US" smtClean="0"/>
          </a:p>
        </p:txBody>
      </p:sp>
    </p:spTree>
    <p:extLst>
      <p:ext uri="{BB962C8B-B14F-4D97-AF65-F5344CB8AC3E}">
        <p14:creationId xmlns:p14="http://schemas.microsoft.com/office/powerpoint/2010/main" val="3002319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262063" y="722313"/>
            <a:ext cx="4799012" cy="3598862"/>
          </a:xfrm>
          <a:ln/>
        </p:spPr>
      </p:sp>
      <p:sp>
        <p:nvSpPr>
          <p:cNvPr id="41987" name="Rectangle 3"/>
          <p:cNvSpPr>
            <a:spLocks noGrp="1" noChangeArrowheads="1"/>
          </p:cNvSpPr>
          <p:nvPr>
            <p:ph type="body" idx="1"/>
          </p:nvPr>
        </p:nvSpPr>
        <p:spPr>
          <a:xfrm>
            <a:off x="974725" y="4559300"/>
            <a:ext cx="5365750" cy="4319588"/>
          </a:xfrm>
          <a:noFill/>
        </p:spPr>
        <p:txBody>
          <a:bodyPr lIns="95027" tIns="47514" rIns="95027" bIns="47514"/>
          <a:lstStyle/>
          <a:p>
            <a:endParaRPr lang="en-US" altLang="en-US" smtClean="0"/>
          </a:p>
        </p:txBody>
      </p:sp>
    </p:spTree>
    <p:extLst>
      <p:ext uri="{BB962C8B-B14F-4D97-AF65-F5344CB8AC3E}">
        <p14:creationId xmlns:p14="http://schemas.microsoft.com/office/powerpoint/2010/main" val="2227263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260475" y="722313"/>
            <a:ext cx="4799013" cy="3598862"/>
          </a:xfrm>
          <a:ln/>
        </p:spPr>
      </p:sp>
      <p:sp>
        <p:nvSpPr>
          <p:cNvPr id="46083" name="Rectangle 3"/>
          <p:cNvSpPr>
            <a:spLocks noGrp="1" noChangeArrowheads="1"/>
          </p:cNvSpPr>
          <p:nvPr>
            <p:ph type="body" idx="1"/>
          </p:nvPr>
        </p:nvSpPr>
        <p:spPr>
          <a:xfrm>
            <a:off x="974725" y="4559300"/>
            <a:ext cx="5365750" cy="4319588"/>
          </a:xfrm>
          <a:noFill/>
        </p:spPr>
        <p:txBody>
          <a:bodyPr lIns="95035" tIns="47517" rIns="95035" bIns="47517"/>
          <a:lstStyle/>
          <a:p>
            <a:endParaRPr lang="en-US" altLang="en-US" smtClean="0"/>
          </a:p>
        </p:txBody>
      </p:sp>
    </p:spTree>
    <p:extLst>
      <p:ext uri="{BB962C8B-B14F-4D97-AF65-F5344CB8AC3E}">
        <p14:creationId xmlns:p14="http://schemas.microsoft.com/office/powerpoint/2010/main" val="1454676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262063" y="722313"/>
            <a:ext cx="4799012" cy="3598862"/>
          </a:xfrm>
          <a:ln/>
        </p:spPr>
      </p:sp>
      <p:sp>
        <p:nvSpPr>
          <p:cNvPr id="49155" name="Rectangle 3"/>
          <p:cNvSpPr>
            <a:spLocks noGrp="1" noChangeArrowheads="1"/>
          </p:cNvSpPr>
          <p:nvPr>
            <p:ph type="body" idx="1"/>
          </p:nvPr>
        </p:nvSpPr>
        <p:spPr>
          <a:xfrm>
            <a:off x="974725" y="4559300"/>
            <a:ext cx="5365750" cy="4319588"/>
          </a:xfrm>
          <a:noFill/>
        </p:spPr>
        <p:txBody>
          <a:bodyPr lIns="95027" tIns="47514" rIns="95027" bIns="47514"/>
          <a:lstStyle/>
          <a:p>
            <a:endParaRPr lang="en-US" altLang="en-US" smtClean="0"/>
          </a:p>
        </p:txBody>
      </p:sp>
    </p:spTree>
    <p:extLst>
      <p:ext uri="{BB962C8B-B14F-4D97-AF65-F5344CB8AC3E}">
        <p14:creationId xmlns:p14="http://schemas.microsoft.com/office/powerpoint/2010/main" val="868964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262063" y="722313"/>
            <a:ext cx="4799012" cy="3598862"/>
          </a:xfrm>
          <a:ln/>
        </p:spPr>
      </p:sp>
      <p:sp>
        <p:nvSpPr>
          <p:cNvPr id="51203" name="Rectangle 3"/>
          <p:cNvSpPr>
            <a:spLocks noGrp="1" noChangeArrowheads="1"/>
          </p:cNvSpPr>
          <p:nvPr>
            <p:ph type="body" idx="1"/>
          </p:nvPr>
        </p:nvSpPr>
        <p:spPr>
          <a:xfrm>
            <a:off x="974725" y="4559300"/>
            <a:ext cx="5365750" cy="4319588"/>
          </a:xfrm>
          <a:noFill/>
        </p:spPr>
        <p:txBody>
          <a:bodyPr lIns="95027" tIns="47514" rIns="95027" bIns="47514"/>
          <a:lstStyle/>
          <a:p>
            <a:endParaRPr lang="en-US" altLang="en-US" smtClean="0"/>
          </a:p>
        </p:txBody>
      </p:sp>
    </p:spTree>
    <p:extLst>
      <p:ext uri="{BB962C8B-B14F-4D97-AF65-F5344CB8AC3E}">
        <p14:creationId xmlns:p14="http://schemas.microsoft.com/office/powerpoint/2010/main" val="3323007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262063" y="722313"/>
            <a:ext cx="4799012" cy="3598862"/>
          </a:xfrm>
          <a:ln/>
        </p:spPr>
      </p:sp>
      <p:sp>
        <p:nvSpPr>
          <p:cNvPr id="53251" name="Rectangle 3"/>
          <p:cNvSpPr>
            <a:spLocks noGrp="1" noChangeArrowheads="1"/>
          </p:cNvSpPr>
          <p:nvPr>
            <p:ph type="body" idx="1"/>
          </p:nvPr>
        </p:nvSpPr>
        <p:spPr>
          <a:xfrm>
            <a:off x="974725" y="4559300"/>
            <a:ext cx="5365750" cy="4319588"/>
          </a:xfrm>
          <a:noFill/>
        </p:spPr>
        <p:txBody>
          <a:bodyPr lIns="95027" tIns="47514" rIns="95027" bIns="47514"/>
          <a:lstStyle/>
          <a:p>
            <a:endParaRPr lang="en-US" altLang="en-US" smtClean="0"/>
          </a:p>
        </p:txBody>
      </p:sp>
    </p:spTree>
    <p:extLst>
      <p:ext uri="{BB962C8B-B14F-4D97-AF65-F5344CB8AC3E}">
        <p14:creationId xmlns:p14="http://schemas.microsoft.com/office/powerpoint/2010/main" val="2620976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260475" y="722313"/>
            <a:ext cx="4799013" cy="3598862"/>
          </a:xfrm>
          <a:ln/>
        </p:spPr>
      </p:sp>
      <p:sp>
        <p:nvSpPr>
          <p:cNvPr id="55299" name="Rectangle 3"/>
          <p:cNvSpPr>
            <a:spLocks noGrp="1" noChangeArrowheads="1"/>
          </p:cNvSpPr>
          <p:nvPr>
            <p:ph type="body" idx="1"/>
          </p:nvPr>
        </p:nvSpPr>
        <p:spPr>
          <a:xfrm>
            <a:off x="974725" y="4559300"/>
            <a:ext cx="5365750" cy="4319588"/>
          </a:xfrm>
          <a:noFill/>
        </p:spPr>
        <p:txBody>
          <a:bodyPr lIns="95035" tIns="47517" rIns="95035" bIns="47517"/>
          <a:lstStyle/>
          <a:p>
            <a:endParaRPr lang="en-US" altLang="en-US" smtClean="0"/>
          </a:p>
        </p:txBody>
      </p:sp>
    </p:spTree>
    <p:extLst>
      <p:ext uri="{BB962C8B-B14F-4D97-AF65-F5344CB8AC3E}">
        <p14:creationId xmlns:p14="http://schemas.microsoft.com/office/powerpoint/2010/main" val="3906722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262063" y="722313"/>
            <a:ext cx="4799012" cy="3598862"/>
          </a:xfrm>
          <a:ln/>
        </p:spPr>
      </p:sp>
      <p:sp>
        <p:nvSpPr>
          <p:cNvPr id="58371" name="Rectangle 3"/>
          <p:cNvSpPr>
            <a:spLocks noGrp="1" noChangeArrowheads="1"/>
          </p:cNvSpPr>
          <p:nvPr>
            <p:ph type="body" idx="1"/>
          </p:nvPr>
        </p:nvSpPr>
        <p:spPr>
          <a:xfrm>
            <a:off x="974725" y="4559300"/>
            <a:ext cx="5365750" cy="4319588"/>
          </a:xfrm>
          <a:noFill/>
        </p:spPr>
        <p:txBody>
          <a:bodyPr lIns="95027" tIns="47514" rIns="95027" bIns="47514"/>
          <a:lstStyle/>
          <a:p>
            <a:endParaRPr lang="en-US" altLang="en-US" smtClean="0"/>
          </a:p>
        </p:txBody>
      </p:sp>
    </p:spTree>
    <p:extLst>
      <p:ext uri="{BB962C8B-B14F-4D97-AF65-F5344CB8AC3E}">
        <p14:creationId xmlns:p14="http://schemas.microsoft.com/office/powerpoint/2010/main" val="2211885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1260475" y="722313"/>
            <a:ext cx="4799013" cy="3598862"/>
          </a:xfrm>
          <a:solidFill>
            <a:srgbClr val="FFFFFF"/>
          </a:solidFill>
          <a:ln/>
        </p:spPr>
      </p:sp>
      <p:sp>
        <p:nvSpPr>
          <p:cNvPr id="7171" name="Rectangle 3"/>
          <p:cNvSpPr>
            <a:spLocks noGrp="1" noChangeArrowheads="1"/>
          </p:cNvSpPr>
          <p:nvPr>
            <p:ph type="body" idx="1"/>
          </p:nvPr>
        </p:nvSpPr>
        <p:spPr>
          <a:xfrm>
            <a:off x="974725" y="4559300"/>
            <a:ext cx="5365750" cy="4319588"/>
          </a:xfrm>
          <a:solidFill>
            <a:srgbClr val="FFFFFF"/>
          </a:solidFill>
          <a:ln w="12700">
            <a:solidFill>
              <a:srgbClr val="000000"/>
            </a:solidFill>
            <a:miter lim="800000"/>
            <a:headEnd/>
            <a:tailEnd/>
          </a:ln>
        </p:spPr>
        <p:txBody>
          <a:bodyPr lIns="95035" tIns="47517" rIns="95035" bIns="47517"/>
          <a:lstStyle/>
          <a:p>
            <a:endParaRPr lang="en-US" altLang="en-US" smtClean="0"/>
          </a:p>
        </p:txBody>
      </p:sp>
    </p:spTree>
    <p:extLst>
      <p:ext uri="{BB962C8B-B14F-4D97-AF65-F5344CB8AC3E}">
        <p14:creationId xmlns:p14="http://schemas.microsoft.com/office/powerpoint/2010/main" val="1158839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260475" y="722313"/>
            <a:ext cx="4799013" cy="3598862"/>
          </a:xfrm>
          <a:ln/>
        </p:spPr>
      </p:sp>
      <p:sp>
        <p:nvSpPr>
          <p:cNvPr id="60419" name="Rectangle 3"/>
          <p:cNvSpPr>
            <a:spLocks noGrp="1" noChangeArrowheads="1"/>
          </p:cNvSpPr>
          <p:nvPr>
            <p:ph type="body" idx="1"/>
          </p:nvPr>
        </p:nvSpPr>
        <p:spPr>
          <a:xfrm>
            <a:off x="974725" y="4559300"/>
            <a:ext cx="5365750" cy="4319588"/>
          </a:xfrm>
          <a:noFill/>
        </p:spPr>
        <p:txBody>
          <a:bodyPr lIns="95035" tIns="47517" rIns="95035" bIns="47517"/>
          <a:lstStyle/>
          <a:p>
            <a:endParaRPr lang="en-US" altLang="en-US" smtClean="0"/>
          </a:p>
        </p:txBody>
      </p:sp>
    </p:spTree>
    <p:extLst>
      <p:ext uri="{BB962C8B-B14F-4D97-AF65-F5344CB8AC3E}">
        <p14:creationId xmlns:p14="http://schemas.microsoft.com/office/powerpoint/2010/main" val="2916021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260475" y="722313"/>
            <a:ext cx="4799013" cy="3598862"/>
          </a:xfrm>
          <a:ln/>
        </p:spPr>
      </p:sp>
      <p:sp>
        <p:nvSpPr>
          <p:cNvPr id="62467" name="Rectangle 3"/>
          <p:cNvSpPr>
            <a:spLocks noGrp="1" noChangeArrowheads="1"/>
          </p:cNvSpPr>
          <p:nvPr>
            <p:ph type="body" idx="1"/>
          </p:nvPr>
        </p:nvSpPr>
        <p:spPr>
          <a:xfrm>
            <a:off x="974725" y="4559300"/>
            <a:ext cx="5365750" cy="4319588"/>
          </a:xfrm>
          <a:noFill/>
        </p:spPr>
        <p:txBody>
          <a:bodyPr lIns="95035" tIns="47517" rIns="95035" bIns="47517"/>
          <a:lstStyle/>
          <a:p>
            <a:endParaRPr lang="en-US" altLang="en-US" smtClean="0"/>
          </a:p>
        </p:txBody>
      </p:sp>
    </p:spTree>
    <p:extLst>
      <p:ext uri="{BB962C8B-B14F-4D97-AF65-F5344CB8AC3E}">
        <p14:creationId xmlns:p14="http://schemas.microsoft.com/office/powerpoint/2010/main" val="19447464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260475" y="722313"/>
            <a:ext cx="4799013" cy="3598862"/>
          </a:xfrm>
          <a:solidFill>
            <a:srgbClr val="FFFFFF"/>
          </a:solidFill>
          <a:ln/>
        </p:spPr>
      </p:sp>
      <p:sp>
        <p:nvSpPr>
          <p:cNvPr id="65539" name="Rectangle 3"/>
          <p:cNvSpPr>
            <a:spLocks noGrp="1" noChangeArrowheads="1"/>
          </p:cNvSpPr>
          <p:nvPr>
            <p:ph type="body" idx="1"/>
          </p:nvPr>
        </p:nvSpPr>
        <p:spPr>
          <a:xfrm>
            <a:off x="974725" y="4559300"/>
            <a:ext cx="5365750" cy="4319588"/>
          </a:xfrm>
          <a:solidFill>
            <a:srgbClr val="FFFFFF"/>
          </a:solidFill>
          <a:ln w="12700">
            <a:solidFill>
              <a:srgbClr val="000000"/>
            </a:solidFill>
            <a:miter lim="800000"/>
            <a:headEnd/>
            <a:tailEnd/>
          </a:ln>
        </p:spPr>
        <p:txBody>
          <a:bodyPr lIns="95035" tIns="47517" rIns="95035" bIns="47517"/>
          <a:lstStyle/>
          <a:p>
            <a:endParaRPr lang="en-US" altLang="en-US" smtClean="0"/>
          </a:p>
        </p:txBody>
      </p:sp>
    </p:spTree>
    <p:extLst>
      <p:ext uri="{BB962C8B-B14F-4D97-AF65-F5344CB8AC3E}">
        <p14:creationId xmlns:p14="http://schemas.microsoft.com/office/powerpoint/2010/main" val="1536473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60475" y="722313"/>
            <a:ext cx="4799013" cy="3598862"/>
          </a:xfrm>
          <a:ln/>
        </p:spPr>
      </p:sp>
      <p:sp>
        <p:nvSpPr>
          <p:cNvPr id="68611" name="Rectangle 3"/>
          <p:cNvSpPr>
            <a:spLocks noGrp="1" noChangeArrowheads="1"/>
          </p:cNvSpPr>
          <p:nvPr>
            <p:ph type="body" idx="1"/>
          </p:nvPr>
        </p:nvSpPr>
        <p:spPr>
          <a:xfrm>
            <a:off x="974725" y="4559300"/>
            <a:ext cx="5365750" cy="4319588"/>
          </a:xfrm>
          <a:noFill/>
        </p:spPr>
        <p:txBody>
          <a:bodyPr lIns="95035" tIns="47517" rIns="95035" bIns="47517"/>
          <a:lstStyle/>
          <a:p>
            <a:endParaRPr lang="en-US" altLang="en-US" smtClean="0"/>
          </a:p>
        </p:txBody>
      </p:sp>
    </p:spTree>
    <p:extLst>
      <p:ext uri="{BB962C8B-B14F-4D97-AF65-F5344CB8AC3E}">
        <p14:creationId xmlns:p14="http://schemas.microsoft.com/office/powerpoint/2010/main" val="13501310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60475" y="722313"/>
            <a:ext cx="4799013" cy="3598862"/>
          </a:xfrm>
          <a:ln/>
        </p:spPr>
      </p:sp>
      <p:sp>
        <p:nvSpPr>
          <p:cNvPr id="70659" name="Rectangle 3"/>
          <p:cNvSpPr>
            <a:spLocks noGrp="1" noChangeArrowheads="1"/>
          </p:cNvSpPr>
          <p:nvPr>
            <p:ph type="body" idx="1"/>
          </p:nvPr>
        </p:nvSpPr>
        <p:spPr>
          <a:xfrm>
            <a:off x="974725" y="4559300"/>
            <a:ext cx="5365750" cy="4319588"/>
          </a:xfrm>
          <a:noFill/>
        </p:spPr>
        <p:txBody>
          <a:bodyPr lIns="95035" tIns="47517" rIns="95035" bIns="47517"/>
          <a:lstStyle/>
          <a:p>
            <a:endParaRPr lang="en-US" altLang="en-US" smtClean="0"/>
          </a:p>
        </p:txBody>
      </p:sp>
    </p:spTree>
    <p:extLst>
      <p:ext uri="{BB962C8B-B14F-4D97-AF65-F5344CB8AC3E}">
        <p14:creationId xmlns:p14="http://schemas.microsoft.com/office/powerpoint/2010/main" val="6167143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260475" y="722313"/>
            <a:ext cx="4799013" cy="3598862"/>
          </a:xfrm>
          <a:ln/>
        </p:spPr>
      </p:sp>
      <p:sp>
        <p:nvSpPr>
          <p:cNvPr id="72707" name="Rectangle 3"/>
          <p:cNvSpPr>
            <a:spLocks noGrp="1" noChangeArrowheads="1"/>
          </p:cNvSpPr>
          <p:nvPr>
            <p:ph type="body" idx="1"/>
          </p:nvPr>
        </p:nvSpPr>
        <p:spPr>
          <a:xfrm>
            <a:off x="974725" y="4559300"/>
            <a:ext cx="5365750" cy="4319588"/>
          </a:xfrm>
          <a:noFill/>
        </p:spPr>
        <p:txBody>
          <a:bodyPr lIns="95035" tIns="47517" rIns="95035" bIns="47517"/>
          <a:lstStyle/>
          <a:p>
            <a:endParaRPr lang="en-US" altLang="en-US" smtClean="0"/>
          </a:p>
        </p:txBody>
      </p:sp>
    </p:spTree>
    <p:extLst>
      <p:ext uri="{BB962C8B-B14F-4D97-AF65-F5344CB8AC3E}">
        <p14:creationId xmlns:p14="http://schemas.microsoft.com/office/powerpoint/2010/main" val="1797397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260475" y="722313"/>
            <a:ext cx="4799013" cy="3598862"/>
          </a:xfrm>
          <a:ln/>
        </p:spPr>
      </p:sp>
      <p:sp>
        <p:nvSpPr>
          <p:cNvPr id="74755" name="Rectangle 3"/>
          <p:cNvSpPr>
            <a:spLocks noGrp="1" noChangeArrowheads="1"/>
          </p:cNvSpPr>
          <p:nvPr>
            <p:ph type="body" idx="1"/>
          </p:nvPr>
        </p:nvSpPr>
        <p:spPr>
          <a:xfrm>
            <a:off x="974725" y="4559300"/>
            <a:ext cx="5365750" cy="4319588"/>
          </a:xfrm>
          <a:noFill/>
        </p:spPr>
        <p:txBody>
          <a:bodyPr lIns="95035" tIns="47517" rIns="95035" bIns="47517"/>
          <a:lstStyle/>
          <a:p>
            <a:endParaRPr lang="en-US" altLang="en-US" smtClean="0"/>
          </a:p>
        </p:txBody>
      </p:sp>
    </p:spTree>
    <p:extLst>
      <p:ext uri="{BB962C8B-B14F-4D97-AF65-F5344CB8AC3E}">
        <p14:creationId xmlns:p14="http://schemas.microsoft.com/office/powerpoint/2010/main" val="1259105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260475" y="722313"/>
            <a:ext cx="4799013" cy="3598862"/>
          </a:xfrm>
          <a:ln/>
        </p:spPr>
      </p:sp>
      <p:sp>
        <p:nvSpPr>
          <p:cNvPr id="76803" name="Rectangle 3"/>
          <p:cNvSpPr>
            <a:spLocks noGrp="1" noChangeArrowheads="1"/>
          </p:cNvSpPr>
          <p:nvPr>
            <p:ph type="body" idx="1"/>
          </p:nvPr>
        </p:nvSpPr>
        <p:spPr>
          <a:xfrm>
            <a:off x="974725" y="4559300"/>
            <a:ext cx="5365750" cy="4319588"/>
          </a:xfrm>
          <a:noFill/>
        </p:spPr>
        <p:txBody>
          <a:bodyPr lIns="95035" tIns="47517" rIns="95035" bIns="47517"/>
          <a:lstStyle/>
          <a:p>
            <a:endParaRPr lang="en-US" altLang="en-US" smtClean="0"/>
          </a:p>
        </p:txBody>
      </p:sp>
    </p:spTree>
    <p:extLst>
      <p:ext uri="{BB962C8B-B14F-4D97-AF65-F5344CB8AC3E}">
        <p14:creationId xmlns:p14="http://schemas.microsoft.com/office/powerpoint/2010/main" val="35813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260475" y="722313"/>
            <a:ext cx="4799013" cy="3598862"/>
          </a:xfrm>
          <a:ln/>
        </p:spPr>
      </p:sp>
      <p:sp>
        <p:nvSpPr>
          <p:cNvPr id="78851" name="Rectangle 3"/>
          <p:cNvSpPr>
            <a:spLocks noGrp="1" noChangeArrowheads="1"/>
          </p:cNvSpPr>
          <p:nvPr>
            <p:ph type="body" idx="1"/>
          </p:nvPr>
        </p:nvSpPr>
        <p:spPr>
          <a:xfrm>
            <a:off x="974725" y="4559300"/>
            <a:ext cx="5365750" cy="4319588"/>
          </a:xfrm>
          <a:noFill/>
        </p:spPr>
        <p:txBody>
          <a:bodyPr lIns="95035" tIns="47517" rIns="95035" bIns="47517"/>
          <a:lstStyle/>
          <a:p>
            <a:endParaRPr lang="en-US" altLang="en-US" smtClean="0"/>
          </a:p>
        </p:txBody>
      </p:sp>
    </p:spTree>
    <p:extLst>
      <p:ext uri="{BB962C8B-B14F-4D97-AF65-F5344CB8AC3E}">
        <p14:creationId xmlns:p14="http://schemas.microsoft.com/office/powerpoint/2010/main" val="2380776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260475" y="722313"/>
            <a:ext cx="4799013" cy="3598862"/>
          </a:xfrm>
          <a:solidFill>
            <a:srgbClr val="FFFFFF"/>
          </a:solidFill>
          <a:ln/>
        </p:spPr>
      </p:sp>
      <p:sp>
        <p:nvSpPr>
          <p:cNvPr id="10243" name="Rectangle 3"/>
          <p:cNvSpPr>
            <a:spLocks noGrp="1" noChangeArrowheads="1"/>
          </p:cNvSpPr>
          <p:nvPr>
            <p:ph type="body" idx="1"/>
          </p:nvPr>
        </p:nvSpPr>
        <p:spPr>
          <a:xfrm>
            <a:off x="974725" y="4559300"/>
            <a:ext cx="5365750" cy="4319588"/>
          </a:xfrm>
          <a:solidFill>
            <a:srgbClr val="FFFFFF"/>
          </a:solidFill>
          <a:ln w="12700">
            <a:solidFill>
              <a:srgbClr val="000000"/>
            </a:solidFill>
            <a:miter lim="800000"/>
            <a:headEnd/>
            <a:tailEnd/>
          </a:ln>
        </p:spPr>
        <p:txBody>
          <a:bodyPr lIns="95035" tIns="47517" rIns="95035" bIns="47517"/>
          <a:lstStyle/>
          <a:p>
            <a:endParaRPr lang="en-US" altLang="en-US" smtClean="0"/>
          </a:p>
        </p:txBody>
      </p:sp>
    </p:spTree>
    <p:extLst>
      <p:ext uri="{BB962C8B-B14F-4D97-AF65-F5344CB8AC3E}">
        <p14:creationId xmlns:p14="http://schemas.microsoft.com/office/powerpoint/2010/main" val="1504273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260475" y="722313"/>
            <a:ext cx="4799013" cy="3598862"/>
          </a:xfrm>
          <a:solidFill>
            <a:srgbClr val="FFFFFF"/>
          </a:solidFill>
          <a:ln/>
        </p:spPr>
      </p:sp>
      <p:sp>
        <p:nvSpPr>
          <p:cNvPr id="13315" name="Rectangle 3"/>
          <p:cNvSpPr>
            <a:spLocks noGrp="1" noChangeArrowheads="1"/>
          </p:cNvSpPr>
          <p:nvPr>
            <p:ph type="body" idx="1"/>
          </p:nvPr>
        </p:nvSpPr>
        <p:spPr>
          <a:xfrm>
            <a:off x="974725" y="4559300"/>
            <a:ext cx="5365750" cy="4319588"/>
          </a:xfrm>
          <a:solidFill>
            <a:srgbClr val="FFFFFF"/>
          </a:solidFill>
          <a:ln w="12700">
            <a:solidFill>
              <a:srgbClr val="000000"/>
            </a:solidFill>
            <a:miter lim="800000"/>
            <a:headEnd/>
            <a:tailEnd/>
          </a:ln>
        </p:spPr>
        <p:txBody>
          <a:bodyPr lIns="95035" tIns="47517" rIns="95035" bIns="47517"/>
          <a:lstStyle/>
          <a:p>
            <a:endParaRPr lang="en-US" altLang="en-US" smtClean="0"/>
          </a:p>
        </p:txBody>
      </p:sp>
    </p:spTree>
    <p:extLst>
      <p:ext uri="{BB962C8B-B14F-4D97-AF65-F5344CB8AC3E}">
        <p14:creationId xmlns:p14="http://schemas.microsoft.com/office/powerpoint/2010/main" val="186588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260475" y="722313"/>
            <a:ext cx="4799013" cy="3598862"/>
          </a:xfrm>
          <a:solidFill>
            <a:srgbClr val="FFFFFF"/>
          </a:solidFill>
          <a:ln/>
        </p:spPr>
      </p:sp>
      <p:sp>
        <p:nvSpPr>
          <p:cNvPr id="16387" name="Rectangle 3"/>
          <p:cNvSpPr>
            <a:spLocks noGrp="1" noChangeArrowheads="1"/>
          </p:cNvSpPr>
          <p:nvPr>
            <p:ph type="body" idx="1"/>
          </p:nvPr>
        </p:nvSpPr>
        <p:spPr>
          <a:xfrm>
            <a:off x="974725" y="4559300"/>
            <a:ext cx="5365750" cy="4319588"/>
          </a:xfrm>
          <a:solidFill>
            <a:srgbClr val="FFFFFF"/>
          </a:solidFill>
          <a:ln w="12700">
            <a:solidFill>
              <a:srgbClr val="000000"/>
            </a:solidFill>
            <a:miter lim="800000"/>
            <a:headEnd/>
            <a:tailEnd/>
          </a:ln>
        </p:spPr>
        <p:txBody>
          <a:bodyPr lIns="95035" tIns="47517" rIns="95035" bIns="47517"/>
          <a:lstStyle/>
          <a:p>
            <a:endParaRPr lang="en-US" altLang="en-US" smtClean="0"/>
          </a:p>
        </p:txBody>
      </p:sp>
    </p:spTree>
    <p:extLst>
      <p:ext uri="{BB962C8B-B14F-4D97-AF65-F5344CB8AC3E}">
        <p14:creationId xmlns:p14="http://schemas.microsoft.com/office/powerpoint/2010/main" val="1129763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878029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260475" y="722313"/>
            <a:ext cx="4799013" cy="3598862"/>
          </a:xfrm>
          <a:ln/>
        </p:spPr>
      </p:sp>
      <p:sp>
        <p:nvSpPr>
          <p:cNvPr id="22531" name="Rectangle 3"/>
          <p:cNvSpPr>
            <a:spLocks noGrp="1" noChangeArrowheads="1"/>
          </p:cNvSpPr>
          <p:nvPr>
            <p:ph type="body" idx="1"/>
          </p:nvPr>
        </p:nvSpPr>
        <p:spPr>
          <a:xfrm>
            <a:off x="974725" y="4559300"/>
            <a:ext cx="5365750" cy="4319588"/>
          </a:xfrm>
          <a:noFill/>
        </p:spPr>
        <p:txBody>
          <a:bodyPr lIns="95035" tIns="47517" rIns="95035" bIns="47517"/>
          <a:lstStyle/>
          <a:p>
            <a:endParaRPr lang="en-US" altLang="en-US" smtClean="0"/>
          </a:p>
        </p:txBody>
      </p:sp>
    </p:spTree>
    <p:extLst>
      <p:ext uri="{BB962C8B-B14F-4D97-AF65-F5344CB8AC3E}">
        <p14:creationId xmlns:p14="http://schemas.microsoft.com/office/powerpoint/2010/main" val="3737487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262063" y="722313"/>
            <a:ext cx="4799012" cy="3598862"/>
          </a:xfrm>
          <a:ln/>
        </p:spPr>
      </p:sp>
      <p:sp>
        <p:nvSpPr>
          <p:cNvPr id="24579" name="Rectangle 3"/>
          <p:cNvSpPr>
            <a:spLocks noGrp="1" noChangeArrowheads="1"/>
          </p:cNvSpPr>
          <p:nvPr>
            <p:ph type="body" idx="1"/>
          </p:nvPr>
        </p:nvSpPr>
        <p:spPr>
          <a:xfrm>
            <a:off x="974725" y="4559300"/>
            <a:ext cx="5365750" cy="4319588"/>
          </a:xfrm>
          <a:noFill/>
        </p:spPr>
        <p:txBody>
          <a:bodyPr lIns="95027" tIns="47514" rIns="95027" bIns="47514"/>
          <a:lstStyle/>
          <a:p>
            <a:endParaRPr lang="en-US" altLang="en-US" smtClean="0"/>
          </a:p>
        </p:txBody>
      </p:sp>
    </p:spTree>
    <p:extLst>
      <p:ext uri="{BB962C8B-B14F-4D97-AF65-F5344CB8AC3E}">
        <p14:creationId xmlns:p14="http://schemas.microsoft.com/office/powerpoint/2010/main" val="512943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262063" y="722313"/>
            <a:ext cx="4799012" cy="3598862"/>
          </a:xfrm>
          <a:ln/>
        </p:spPr>
      </p:sp>
      <p:sp>
        <p:nvSpPr>
          <p:cNvPr id="28675" name="Rectangle 3"/>
          <p:cNvSpPr>
            <a:spLocks noGrp="1" noChangeArrowheads="1"/>
          </p:cNvSpPr>
          <p:nvPr>
            <p:ph type="body" idx="1"/>
          </p:nvPr>
        </p:nvSpPr>
        <p:spPr>
          <a:xfrm>
            <a:off x="974725" y="4559300"/>
            <a:ext cx="5365750" cy="4319588"/>
          </a:xfrm>
          <a:noFill/>
        </p:spPr>
        <p:txBody>
          <a:bodyPr lIns="95027" tIns="47514" rIns="95027" bIns="47514"/>
          <a:lstStyle/>
          <a:p>
            <a:endParaRPr lang="en-US" altLang="en-US" smtClean="0"/>
          </a:p>
        </p:txBody>
      </p:sp>
    </p:spTree>
    <p:extLst>
      <p:ext uri="{BB962C8B-B14F-4D97-AF65-F5344CB8AC3E}">
        <p14:creationId xmlns:p14="http://schemas.microsoft.com/office/powerpoint/2010/main" val="563404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lnSpc>
                <a:spcPct val="100000"/>
              </a:lnSpc>
              <a:defRPr sz="4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Footer Placeholder 1"/>
          <p:cNvSpPr>
            <a:spLocks noGrp="1"/>
          </p:cNvSpPr>
          <p:nvPr>
            <p:ph type="ftr" sz="quarter" idx="10"/>
          </p:nvPr>
        </p:nvSpPr>
        <p:spPr/>
        <p:txBody>
          <a:bodyPr/>
          <a:lstStyle>
            <a:lvl1pPr>
              <a:defRPr/>
            </a:lvl1pPr>
          </a:lstStyle>
          <a:p>
            <a:pPr>
              <a:defRPr/>
            </a:pPr>
            <a:r>
              <a:rPr lang="en-US"/>
              <a:t>Compiled by G Murtaza Memon</a:t>
            </a:r>
          </a:p>
        </p:txBody>
      </p:sp>
      <p:sp>
        <p:nvSpPr>
          <p:cNvPr id="5" name="Slide Number Placeholder 2"/>
          <p:cNvSpPr>
            <a:spLocks noGrp="1"/>
          </p:cNvSpPr>
          <p:nvPr>
            <p:ph type="sldNum" sz="quarter" idx="11"/>
          </p:nvPr>
        </p:nvSpPr>
        <p:spPr/>
        <p:txBody>
          <a:bodyPr/>
          <a:lstStyle>
            <a:lvl1pPr>
              <a:defRPr/>
            </a:lvl1pPr>
          </a:lstStyle>
          <a:p>
            <a:pPr>
              <a:defRPr/>
            </a:pPr>
            <a:fld id="{61C27772-90C7-48E3-B01F-7BFC85D524DD}" type="slidenum">
              <a:rPr lang="en-US"/>
              <a:pPr>
                <a:defRPr/>
              </a:pPr>
              <a:t>‹#›</a:t>
            </a:fld>
            <a:endParaRPr lang="en-US"/>
          </a:p>
        </p:txBody>
      </p:sp>
    </p:spTree>
    <p:extLst>
      <p:ext uri="{BB962C8B-B14F-4D97-AF65-F5344CB8AC3E}">
        <p14:creationId xmlns:p14="http://schemas.microsoft.com/office/powerpoint/2010/main" val="1815882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1"/>
          <p:cNvSpPr>
            <a:spLocks noGrp="1"/>
          </p:cNvSpPr>
          <p:nvPr>
            <p:ph type="ftr" sz="quarter" idx="10"/>
          </p:nvPr>
        </p:nvSpPr>
        <p:spPr/>
        <p:txBody>
          <a:bodyPr/>
          <a:lstStyle>
            <a:lvl1pPr>
              <a:defRPr/>
            </a:lvl1pPr>
          </a:lstStyle>
          <a:p>
            <a:pPr>
              <a:defRPr/>
            </a:pPr>
            <a:r>
              <a:rPr lang="en-US"/>
              <a:t>Compiled by G Murtaza Memon</a:t>
            </a:r>
          </a:p>
        </p:txBody>
      </p:sp>
      <p:sp>
        <p:nvSpPr>
          <p:cNvPr id="5" name="Slide Number Placeholder 2"/>
          <p:cNvSpPr>
            <a:spLocks noGrp="1"/>
          </p:cNvSpPr>
          <p:nvPr>
            <p:ph type="sldNum" sz="quarter" idx="11"/>
          </p:nvPr>
        </p:nvSpPr>
        <p:spPr/>
        <p:txBody>
          <a:bodyPr/>
          <a:lstStyle>
            <a:lvl1pPr>
              <a:defRPr/>
            </a:lvl1pPr>
          </a:lstStyle>
          <a:p>
            <a:pPr>
              <a:defRPr/>
            </a:pPr>
            <a:fld id="{A53A5925-25AC-4AB3-9A29-B22CF95DAB3A}" type="slidenum">
              <a:rPr lang="en-US"/>
              <a:pPr>
                <a:defRPr/>
              </a:pPr>
              <a:t>‹#›</a:t>
            </a:fld>
            <a:endParaRPr lang="en-US"/>
          </a:p>
        </p:txBody>
      </p:sp>
    </p:spTree>
    <p:extLst>
      <p:ext uri="{BB962C8B-B14F-4D97-AF65-F5344CB8AC3E}">
        <p14:creationId xmlns:p14="http://schemas.microsoft.com/office/powerpoint/2010/main" val="260134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1" y="152400"/>
            <a:ext cx="6110288"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1"/>
          <p:cNvSpPr>
            <a:spLocks noGrp="1"/>
          </p:cNvSpPr>
          <p:nvPr>
            <p:ph type="ftr" sz="quarter" idx="10"/>
          </p:nvPr>
        </p:nvSpPr>
        <p:spPr/>
        <p:txBody>
          <a:bodyPr/>
          <a:lstStyle>
            <a:lvl1pPr>
              <a:defRPr/>
            </a:lvl1pPr>
          </a:lstStyle>
          <a:p>
            <a:pPr>
              <a:defRPr/>
            </a:pPr>
            <a:r>
              <a:rPr lang="en-US"/>
              <a:t>Compiled by G Murtaza Memon</a:t>
            </a:r>
          </a:p>
        </p:txBody>
      </p:sp>
      <p:sp>
        <p:nvSpPr>
          <p:cNvPr id="5" name="Slide Number Placeholder 2"/>
          <p:cNvSpPr>
            <a:spLocks noGrp="1"/>
          </p:cNvSpPr>
          <p:nvPr>
            <p:ph type="sldNum" sz="quarter" idx="11"/>
          </p:nvPr>
        </p:nvSpPr>
        <p:spPr/>
        <p:txBody>
          <a:bodyPr/>
          <a:lstStyle>
            <a:lvl1pPr>
              <a:defRPr/>
            </a:lvl1pPr>
          </a:lstStyle>
          <a:p>
            <a:pPr>
              <a:defRPr/>
            </a:pPr>
            <a:fld id="{861919AF-54BC-4BF8-87C9-63CBA29B5BE9}" type="slidenum">
              <a:rPr lang="en-US"/>
              <a:pPr>
                <a:defRPr/>
              </a:pPr>
              <a:t>‹#›</a:t>
            </a:fld>
            <a:endParaRPr lang="en-US"/>
          </a:p>
        </p:txBody>
      </p:sp>
    </p:spTree>
    <p:extLst>
      <p:ext uri="{BB962C8B-B14F-4D97-AF65-F5344CB8AC3E}">
        <p14:creationId xmlns:p14="http://schemas.microsoft.com/office/powerpoint/2010/main" val="1585137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1"/>
          <p:cNvSpPr>
            <a:spLocks noGrp="1"/>
          </p:cNvSpPr>
          <p:nvPr>
            <p:ph type="ftr" sz="quarter" idx="10"/>
          </p:nvPr>
        </p:nvSpPr>
        <p:spPr/>
        <p:txBody>
          <a:bodyPr/>
          <a:lstStyle>
            <a:lvl1pPr>
              <a:defRPr/>
            </a:lvl1pPr>
          </a:lstStyle>
          <a:p>
            <a:pPr>
              <a:defRPr/>
            </a:pPr>
            <a:r>
              <a:rPr lang="en-US"/>
              <a:t>Compiled by G Murtaza Memon</a:t>
            </a:r>
          </a:p>
        </p:txBody>
      </p:sp>
      <p:sp>
        <p:nvSpPr>
          <p:cNvPr id="5" name="Slide Number Placeholder 2"/>
          <p:cNvSpPr>
            <a:spLocks noGrp="1"/>
          </p:cNvSpPr>
          <p:nvPr>
            <p:ph type="sldNum" sz="quarter" idx="11"/>
          </p:nvPr>
        </p:nvSpPr>
        <p:spPr/>
        <p:txBody>
          <a:bodyPr/>
          <a:lstStyle>
            <a:lvl1pPr>
              <a:defRPr/>
            </a:lvl1pPr>
          </a:lstStyle>
          <a:p>
            <a:pPr>
              <a:defRPr/>
            </a:pPr>
            <a:fld id="{7CB97718-6584-40F1-977E-EDBFDB7DA448}" type="slidenum">
              <a:rPr lang="en-US"/>
              <a:pPr>
                <a:defRPr/>
              </a:pPr>
              <a:t>‹#›</a:t>
            </a:fld>
            <a:endParaRPr lang="en-US"/>
          </a:p>
        </p:txBody>
      </p:sp>
    </p:spTree>
    <p:extLst>
      <p:ext uri="{BB962C8B-B14F-4D97-AF65-F5344CB8AC3E}">
        <p14:creationId xmlns:p14="http://schemas.microsoft.com/office/powerpoint/2010/main" val="2761535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5"/>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1"/>
          <p:cNvSpPr>
            <a:spLocks noGrp="1"/>
          </p:cNvSpPr>
          <p:nvPr>
            <p:ph type="ftr" sz="quarter" idx="10"/>
          </p:nvPr>
        </p:nvSpPr>
        <p:spPr/>
        <p:txBody>
          <a:bodyPr/>
          <a:lstStyle>
            <a:lvl1pPr>
              <a:defRPr/>
            </a:lvl1pPr>
          </a:lstStyle>
          <a:p>
            <a:pPr>
              <a:defRPr/>
            </a:pPr>
            <a:r>
              <a:rPr lang="en-US"/>
              <a:t>Compiled by G Murtaza Memon</a:t>
            </a:r>
          </a:p>
        </p:txBody>
      </p:sp>
      <p:sp>
        <p:nvSpPr>
          <p:cNvPr id="5" name="Slide Number Placeholder 2"/>
          <p:cNvSpPr>
            <a:spLocks noGrp="1"/>
          </p:cNvSpPr>
          <p:nvPr>
            <p:ph type="sldNum" sz="quarter" idx="11"/>
          </p:nvPr>
        </p:nvSpPr>
        <p:spPr/>
        <p:txBody>
          <a:bodyPr/>
          <a:lstStyle>
            <a:lvl1pPr>
              <a:defRPr/>
            </a:lvl1pPr>
          </a:lstStyle>
          <a:p>
            <a:pPr>
              <a:defRPr/>
            </a:pPr>
            <a:fld id="{92AF3669-5494-4645-B16F-810F749C5CEB}" type="slidenum">
              <a:rPr lang="en-US"/>
              <a:pPr>
                <a:defRPr/>
              </a:pPr>
              <a:t>‹#›</a:t>
            </a:fld>
            <a:endParaRPr lang="en-US"/>
          </a:p>
        </p:txBody>
      </p:sp>
    </p:spTree>
    <p:extLst>
      <p:ext uri="{BB962C8B-B14F-4D97-AF65-F5344CB8AC3E}">
        <p14:creationId xmlns:p14="http://schemas.microsoft.com/office/powerpoint/2010/main" val="128839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16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4"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1"/>
          <p:cNvSpPr>
            <a:spLocks noGrp="1"/>
          </p:cNvSpPr>
          <p:nvPr>
            <p:ph type="ftr" sz="quarter" idx="10"/>
          </p:nvPr>
        </p:nvSpPr>
        <p:spPr/>
        <p:txBody>
          <a:bodyPr/>
          <a:lstStyle>
            <a:lvl1pPr>
              <a:defRPr/>
            </a:lvl1pPr>
          </a:lstStyle>
          <a:p>
            <a:pPr>
              <a:defRPr/>
            </a:pPr>
            <a:r>
              <a:rPr lang="en-US"/>
              <a:t>Compiled by G Murtaza Memon</a:t>
            </a:r>
          </a:p>
        </p:txBody>
      </p:sp>
      <p:sp>
        <p:nvSpPr>
          <p:cNvPr id="6" name="Slide Number Placeholder 2"/>
          <p:cNvSpPr>
            <a:spLocks noGrp="1"/>
          </p:cNvSpPr>
          <p:nvPr>
            <p:ph type="sldNum" sz="quarter" idx="11"/>
          </p:nvPr>
        </p:nvSpPr>
        <p:spPr/>
        <p:txBody>
          <a:bodyPr/>
          <a:lstStyle>
            <a:lvl1pPr>
              <a:defRPr/>
            </a:lvl1pPr>
          </a:lstStyle>
          <a:p>
            <a:pPr>
              <a:defRPr/>
            </a:pPr>
            <a:fld id="{7183974F-2AB6-4502-B82C-B125A5E88770}" type="slidenum">
              <a:rPr lang="en-US"/>
              <a:pPr>
                <a:defRPr/>
              </a:pPr>
              <a:t>‹#›</a:t>
            </a:fld>
            <a:endParaRPr lang="en-US"/>
          </a:p>
        </p:txBody>
      </p:sp>
    </p:spTree>
    <p:extLst>
      <p:ext uri="{BB962C8B-B14F-4D97-AF65-F5344CB8AC3E}">
        <p14:creationId xmlns:p14="http://schemas.microsoft.com/office/powerpoint/2010/main" val="696681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7"/>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9"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1"/>
          <p:cNvSpPr>
            <a:spLocks noGrp="1"/>
          </p:cNvSpPr>
          <p:nvPr>
            <p:ph type="ftr" sz="quarter" idx="10"/>
          </p:nvPr>
        </p:nvSpPr>
        <p:spPr/>
        <p:txBody>
          <a:bodyPr/>
          <a:lstStyle>
            <a:lvl1pPr>
              <a:defRPr/>
            </a:lvl1pPr>
          </a:lstStyle>
          <a:p>
            <a:pPr>
              <a:defRPr/>
            </a:pPr>
            <a:r>
              <a:rPr lang="en-US"/>
              <a:t>Compiled by G Murtaza Memon</a:t>
            </a:r>
          </a:p>
        </p:txBody>
      </p:sp>
      <p:sp>
        <p:nvSpPr>
          <p:cNvPr id="8" name="Slide Number Placeholder 2"/>
          <p:cNvSpPr>
            <a:spLocks noGrp="1"/>
          </p:cNvSpPr>
          <p:nvPr>
            <p:ph type="sldNum" sz="quarter" idx="11"/>
          </p:nvPr>
        </p:nvSpPr>
        <p:spPr/>
        <p:txBody>
          <a:bodyPr/>
          <a:lstStyle>
            <a:lvl1pPr>
              <a:defRPr/>
            </a:lvl1pPr>
          </a:lstStyle>
          <a:p>
            <a:pPr>
              <a:defRPr/>
            </a:pPr>
            <a:fld id="{30AD5BF1-DF37-4530-BC57-D76DD14931DF}" type="slidenum">
              <a:rPr lang="en-US"/>
              <a:pPr>
                <a:defRPr/>
              </a:pPr>
              <a:t>‹#›</a:t>
            </a:fld>
            <a:endParaRPr lang="en-US"/>
          </a:p>
        </p:txBody>
      </p:sp>
    </p:spTree>
    <p:extLst>
      <p:ext uri="{BB962C8B-B14F-4D97-AF65-F5344CB8AC3E}">
        <p14:creationId xmlns:p14="http://schemas.microsoft.com/office/powerpoint/2010/main" val="240763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1"/>
          <p:cNvSpPr>
            <a:spLocks noGrp="1"/>
          </p:cNvSpPr>
          <p:nvPr>
            <p:ph type="ftr" sz="quarter" idx="10"/>
          </p:nvPr>
        </p:nvSpPr>
        <p:spPr/>
        <p:txBody>
          <a:bodyPr/>
          <a:lstStyle>
            <a:lvl1pPr>
              <a:defRPr/>
            </a:lvl1pPr>
          </a:lstStyle>
          <a:p>
            <a:pPr>
              <a:defRPr/>
            </a:pPr>
            <a:r>
              <a:rPr lang="en-US"/>
              <a:t>Compiled by G Murtaza Memon</a:t>
            </a:r>
          </a:p>
        </p:txBody>
      </p:sp>
      <p:sp>
        <p:nvSpPr>
          <p:cNvPr id="4" name="Slide Number Placeholder 2"/>
          <p:cNvSpPr>
            <a:spLocks noGrp="1"/>
          </p:cNvSpPr>
          <p:nvPr>
            <p:ph type="sldNum" sz="quarter" idx="11"/>
          </p:nvPr>
        </p:nvSpPr>
        <p:spPr/>
        <p:txBody>
          <a:bodyPr/>
          <a:lstStyle>
            <a:lvl1pPr>
              <a:defRPr/>
            </a:lvl1pPr>
          </a:lstStyle>
          <a:p>
            <a:pPr>
              <a:defRPr/>
            </a:pPr>
            <a:fld id="{6A215E69-08B9-4CC9-B7A5-2D80C31D82BE}" type="slidenum">
              <a:rPr lang="en-US"/>
              <a:pPr>
                <a:defRPr/>
              </a:pPr>
              <a:t>‹#›</a:t>
            </a:fld>
            <a:endParaRPr lang="en-US"/>
          </a:p>
        </p:txBody>
      </p:sp>
    </p:spTree>
    <p:extLst>
      <p:ext uri="{BB962C8B-B14F-4D97-AF65-F5344CB8AC3E}">
        <p14:creationId xmlns:p14="http://schemas.microsoft.com/office/powerpoint/2010/main" val="1746454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US"/>
              <a:t>Compiled by G Murtaza Memon</a:t>
            </a:r>
          </a:p>
        </p:txBody>
      </p:sp>
      <p:sp>
        <p:nvSpPr>
          <p:cNvPr id="3" name="Slide Number Placeholder 2"/>
          <p:cNvSpPr>
            <a:spLocks noGrp="1"/>
          </p:cNvSpPr>
          <p:nvPr>
            <p:ph type="sldNum" sz="quarter" idx="11"/>
          </p:nvPr>
        </p:nvSpPr>
        <p:spPr/>
        <p:txBody>
          <a:bodyPr/>
          <a:lstStyle>
            <a:lvl1pPr>
              <a:defRPr/>
            </a:lvl1pPr>
          </a:lstStyle>
          <a:p>
            <a:pPr>
              <a:defRPr/>
            </a:pPr>
            <a:fld id="{4E791DF8-6CCC-422E-B599-BBAEC5A2F79C}" type="slidenum">
              <a:rPr lang="en-US"/>
              <a:pPr>
                <a:defRPr/>
              </a:pPr>
              <a:t>‹#›</a:t>
            </a:fld>
            <a:endParaRPr lang="en-US"/>
          </a:p>
        </p:txBody>
      </p:sp>
    </p:spTree>
    <p:extLst>
      <p:ext uri="{BB962C8B-B14F-4D97-AF65-F5344CB8AC3E}">
        <p14:creationId xmlns:p14="http://schemas.microsoft.com/office/powerpoint/2010/main" val="247453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1"/>
          <p:cNvSpPr>
            <a:spLocks noGrp="1"/>
          </p:cNvSpPr>
          <p:nvPr>
            <p:ph type="ftr" sz="quarter" idx="10"/>
          </p:nvPr>
        </p:nvSpPr>
        <p:spPr/>
        <p:txBody>
          <a:bodyPr/>
          <a:lstStyle>
            <a:lvl1pPr>
              <a:defRPr/>
            </a:lvl1pPr>
          </a:lstStyle>
          <a:p>
            <a:pPr>
              <a:defRPr/>
            </a:pPr>
            <a:r>
              <a:rPr lang="en-US"/>
              <a:t>Compiled by G Murtaza Memon</a:t>
            </a:r>
          </a:p>
        </p:txBody>
      </p:sp>
      <p:sp>
        <p:nvSpPr>
          <p:cNvPr id="6" name="Slide Number Placeholder 2"/>
          <p:cNvSpPr>
            <a:spLocks noGrp="1"/>
          </p:cNvSpPr>
          <p:nvPr>
            <p:ph type="sldNum" sz="quarter" idx="11"/>
          </p:nvPr>
        </p:nvSpPr>
        <p:spPr/>
        <p:txBody>
          <a:bodyPr/>
          <a:lstStyle>
            <a:lvl1pPr>
              <a:defRPr/>
            </a:lvl1pPr>
          </a:lstStyle>
          <a:p>
            <a:pPr>
              <a:defRPr/>
            </a:pPr>
            <a:fld id="{06929D5C-0062-46C7-92FE-E231B3C073D8}" type="slidenum">
              <a:rPr lang="en-US"/>
              <a:pPr>
                <a:defRPr/>
              </a:pPr>
              <a:t>‹#›</a:t>
            </a:fld>
            <a:endParaRPr lang="en-US"/>
          </a:p>
        </p:txBody>
      </p:sp>
    </p:spTree>
    <p:extLst>
      <p:ext uri="{BB962C8B-B14F-4D97-AF65-F5344CB8AC3E}">
        <p14:creationId xmlns:p14="http://schemas.microsoft.com/office/powerpoint/2010/main" val="3688202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1"/>
          <p:cNvSpPr>
            <a:spLocks noGrp="1"/>
          </p:cNvSpPr>
          <p:nvPr>
            <p:ph type="ftr" sz="quarter" idx="10"/>
          </p:nvPr>
        </p:nvSpPr>
        <p:spPr/>
        <p:txBody>
          <a:bodyPr/>
          <a:lstStyle>
            <a:lvl1pPr>
              <a:defRPr/>
            </a:lvl1pPr>
          </a:lstStyle>
          <a:p>
            <a:pPr>
              <a:defRPr/>
            </a:pPr>
            <a:r>
              <a:rPr lang="en-US"/>
              <a:t>Compiled by G Murtaza Memon</a:t>
            </a:r>
          </a:p>
        </p:txBody>
      </p:sp>
      <p:sp>
        <p:nvSpPr>
          <p:cNvPr id="6" name="Slide Number Placeholder 2"/>
          <p:cNvSpPr>
            <a:spLocks noGrp="1"/>
          </p:cNvSpPr>
          <p:nvPr>
            <p:ph type="sldNum" sz="quarter" idx="11"/>
          </p:nvPr>
        </p:nvSpPr>
        <p:spPr/>
        <p:txBody>
          <a:bodyPr/>
          <a:lstStyle>
            <a:lvl1pPr>
              <a:defRPr/>
            </a:lvl1pPr>
          </a:lstStyle>
          <a:p>
            <a:pPr>
              <a:defRPr/>
            </a:pPr>
            <a:fld id="{04EB3C0A-AB83-44F2-A5E5-618171DEF383}" type="slidenum">
              <a:rPr lang="en-US"/>
              <a:pPr>
                <a:defRPr/>
              </a:pPr>
              <a:t>‹#›</a:t>
            </a:fld>
            <a:endParaRPr lang="en-US"/>
          </a:p>
        </p:txBody>
      </p:sp>
    </p:spTree>
    <p:extLst>
      <p:ext uri="{BB962C8B-B14F-4D97-AF65-F5344CB8AC3E}">
        <p14:creationId xmlns:p14="http://schemas.microsoft.com/office/powerpoint/2010/main" val="299037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280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11163" y="1143000"/>
            <a:ext cx="83185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 Third Level</a:t>
            </a:r>
          </a:p>
        </p:txBody>
      </p:sp>
      <p:grpSp>
        <p:nvGrpSpPr>
          <p:cNvPr id="1028" name="Group 16"/>
          <p:cNvGrpSpPr>
            <a:grpSpLocks/>
          </p:cNvGrpSpPr>
          <p:nvPr userDrawn="1"/>
        </p:nvGrpSpPr>
        <p:grpSpPr bwMode="auto">
          <a:xfrm>
            <a:off x="304800" y="838200"/>
            <a:ext cx="8534400" cy="152400"/>
            <a:chOff x="264" y="788"/>
            <a:chExt cx="5232" cy="124"/>
          </a:xfrm>
        </p:grpSpPr>
        <p:sp>
          <p:nvSpPr>
            <p:cNvPr id="1031" name="Rectangle 17"/>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defRPr/>
              </a:pPr>
              <a:endParaRPr lang="en-US" altLang="en-US" smtClean="0"/>
            </a:p>
          </p:txBody>
        </p:sp>
        <p:sp>
          <p:nvSpPr>
            <p:cNvPr id="1032" name="Rectangle 18"/>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defRPr/>
              </a:pPr>
              <a:endParaRPr lang="en-US" altLang="en-US" smtClean="0"/>
            </a:p>
          </p:txBody>
        </p:sp>
      </p:grpSp>
      <p:sp>
        <p:nvSpPr>
          <p:cNvPr id="2" name="Footer Placeholder 1"/>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Compiled by G Murtaza Memon</a:t>
            </a:r>
          </a:p>
        </p:txBody>
      </p:sp>
      <p:sp>
        <p:nvSpPr>
          <p:cNvPr id="3"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DDAE58F-CEFD-46D2-828E-564D15C2DA2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rtl="0" eaLnBrk="0" fontAlgn="base" hangingPunct="0">
        <a:lnSpc>
          <a:spcPts val="3600"/>
        </a:lnSpc>
        <a:spcBef>
          <a:spcPct val="0"/>
        </a:spcBef>
        <a:spcAft>
          <a:spcPct val="0"/>
        </a:spcAft>
        <a:defRPr sz="3200" b="1" kern="1200">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2pPr>
      <a:lvl3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3pPr>
      <a:lvl4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4pPr>
      <a:lvl5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5pPr>
      <a:lvl6pPr marL="4572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6pPr>
      <a:lvl7pPr marL="9144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7pPr>
      <a:lvl8pPr marL="13716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8pPr>
      <a:lvl9pPr marL="18288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2" charset="2"/>
        <a:buChar char="l"/>
        <a:defRPr sz="2800" kern="12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mn-lt"/>
          <a:ea typeface="+mn-ea"/>
          <a:cs typeface="+mn-cs"/>
        </a:defRPr>
      </a:lvl2pPr>
      <a:lvl3pPr marL="914400" algn="l" rtl="0" eaLnBrk="0" fontAlgn="base" hangingPunct="0">
        <a:spcBef>
          <a:spcPct val="10000"/>
        </a:spcBef>
        <a:spcAft>
          <a:spcPts val="400"/>
        </a:spcAft>
        <a:buClr>
          <a:srgbClr val="0C7B9C"/>
        </a:buClr>
        <a:buSzPct val="70000"/>
        <a:buFont typeface="Wingdings" panose="05000000000000000000"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9.bin"/><Relationship Id="rId4" Type="http://schemas.openxmlformats.org/officeDocument/2006/relationships/image" Target="../media/image15.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notesSlide" Target="../notesSlides/notesSlide1.xml"/><Relationship Id="rId7" Type="http://schemas.openxmlformats.org/officeDocument/2006/relationships/oleObject" Target="../embeddings/oleObject2.bin"/><Relationship Id="rId12"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jpeg"/><Relationship Id="rId11" Type="http://schemas.openxmlformats.org/officeDocument/2006/relationships/oleObject" Target="../embeddings/oleObject4.bin"/><Relationship Id="rId5" Type="http://schemas.openxmlformats.org/officeDocument/2006/relationships/image" Target="../media/image1.wmf"/><Relationship Id="rId10" Type="http://schemas.openxmlformats.org/officeDocument/2006/relationships/image" Target="../media/image3.w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0.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21.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2.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9.png"/><Relationship Id="rId10" Type="http://schemas.openxmlformats.org/officeDocument/2006/relationships/image" Target="../media/image10.jpeg"/><Relationship Id="rId4" Type="http://schemas.openxmlformats.org/officeDocument/2006/relationships/image" Target="../media/image8.png"/><Relationship Id="rId9" Type="http://schemas.openxmlformats.org/officeDocument/2006/relationships/image" Target="../media/image7.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2.wmf"/></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22.xml"/><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png"/><Relationship Id="rId9" Type="http://schemas.openxmlformats.org/officeDocument/2006/relationships/image" Target="../media/image25.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r>
              <a:rPr lang="en-US" altLang="en-US" smtClean="0"/>
              <a:t>Chapter #1</a:t>
            </a:r>
            <a:br>
              <a:rPr lang="en-US" altLang="en-US" smtClean="0"/>
            </a:br>
            <a:r>
              <a:rPr lang="en-US" altLang="en-US" smtClean="0"/>
              <a:t>Data Mining: Introduction</a:t>
            </a:r>
          </a:p>
        </p:txBody>
      </p:sp>
      <p:sp>
        <p:nvSpPr>
          <p:cNvPr id="3075" name="Subtitle 2"/>
          <p:cNvSpPr>
            <a:spLocks noGrp="1"/>
          </p:cNvSpPr>
          <p:nvPr>
            <p:ph type="subTitle" idx="1"/>
          </p:nvPr>
        </p:nvSpPr>
        <p:spPr/>
        <p:txBody>
          <a:bodyPr/>
          <a:lstStyle/>
          <a:p>
            <a:pPr eaLnBrk="1" hangingPunct="1">
              <a:spcBef>
                <a:spcPct val="20000"/>
              </a:spcBef>
              <a:buClr>
                <a:schemeClr val="folHlink"/>
              </a:buClr>
              <a:buSzPct val="60000"/>
            </a:pPr>
            <a:r>
              <a:rPr lang="en-US" altLang="en-US" smtClean="0"/>
              <a:t>by</a:t>
            </a:r>
          </a:p>
          <a:p>
            <a:pPr eaLnBrk="1" hangingPunct="1">
              <a:spcBef>
                <a:spcPct val="20000"/>
              </a:spcBef>
              <a:buClr>
                <a:schemeClr val="folHlink"/>
              </a:buClr>
              <a:buSzPct val="60000"/>
            </a:pPr>
            <a:r>
              <a:rPr lang="en-US" altLang="en-US" smtClean="0"/>
              <a:t>Tan, Steinbach, Kumar</a:t>
            </a:r>
          </a:p>
        </p:txBody>
      </p:sp>
      <p:sp>
        <p:nvSpPr>
          <p:cNvPr id="4" name="Footer Placeholder 3"/>
          <p:cNvSpPr>
            <a:spLocks noGrp="1"/>
          </p:cNvSpPr>
          <p:nvPr>
            <p:ph type="ftr" sz="quarter" idx="10"/>
          </p:nvPr>
        </p:nvSpPr>
        <p:spPr/>
        <p:txBody>
          <a:bodyPr/>
          <a:lstStyle/>
          <a:p>
            <a:pPr>
              <a:defRPr/>
            </a:pPr>
            <a:r>
              <a:rPr lang="en-US"/>
              <a:t>Compiled by G Murtaza Memon</a:t>
            </a:r>
          </a:p>
        </p:txBody>
      </p:sp>
      <p:sp>
        <p:nvSpPr>
          <p:cNvPr id="5" name="Slide Number Placeholder 4"/>
          <p:cNvSpPr>
            <a:spLocks noGrp="1"/>
          </p:cNvSpPr>
          <p:nvPr>
            <p:ph type="sldNum" sz="quarter" idx="11"/>
          </p:nvPr>
        </p:nvSpPr>
        <p:spPr/>
        <p:txBody>
          <a:bodyPr/>
          <a:lstStyle/>
          <a:p>
            <a:pPr>
              <a:defRPr/>
            </a:pPr>
            <a:fld id="{D834AFA1-FA27-478B-8070-3F195D9D180D}"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smtClean="0"/>
              <a:t>Data Mining Tasks</a:t>
            </a:r>
          </a:p>
        </p:txBody>
      </p:sp>
      <p:sp>
        <p:nvSpPr>
          <p:cNvPr id="17411" name="Rectangle 3"/>
          <p:cNvSpPr>
            <a:spLocks noGrp="1" noChangeArrowheads="1"/>
          </p:cNvSpPr>
          <p:nvPr>
            <p:ph type="body" idx="1"/>
          </p:nvPr>
        </p:nvSpPr>
        <p:spPr>
          <a:xfrm>
            <a:off x="457200" y="1295400"/>
            <a:ext cx="8178800" cy="4171950"/>
          </a:xfrm>
        </p:spPr>
        <p:txBody>
          <a:bodyPr/>
          <a:lstStyle/>
          <a:p>
            <a:r>
              <a:rPr lang="en-US" altLang="en-US" sz="2400" b="1" smtClean="0">
                <a:solidFill>
                  <a:srgbClr val="FF0000"/>
                </a:solidFill>
              </a:rPr>
              <a:t>Prediction</a:t>
            </a:r>
            <a:r>
              <a:rPr lang="en-US" altLang="en-US" sz="2400" smtClean="0"/>
              <a:t> tasks/Methods (Future prediction)</a:t>
            </a:r>
          </a:p>
          <a:p>
            <a:pPr lvl="1"/>
            <a:r>
              <a:rPr lang="en-US" altLang="en-US" sz="2400" smtClean="0"/>
              <a:t>Use some variables to predict unknown or future values of other variables.</a:t>
            </a:r>
          </a:p>
          <a:p>
            <a:pPr lvl="3"/>
            <a:r>
              <a:rPr lang="en-US" altLang="en-US" sz="1800" smtClean="0"/>
              <a:t>The attributed to be predicted are commonly known as </a:t>
            </a:r>
            <a:r>
              <a:rPr lang="en-US" altLang="en-US" sz="1800" b="1" smtClean="0"/>
              <a:t>target or dependent </a:t>
            </a:r>
            <a:r>
              <a:rPr lang="en-US" altLang="en-US" sz="1800" smtClean="0"/>
              <a:t>variables </a:t>
            </a:r>
          </a:p>
          <a:p>
            <a:pPr lvl="3"/>
            <a:r>
              <a:rPr lang="en-US" altLang="en-US" sz="1800" smtClean="0"/>
              <a:t>The attributes to be used for making prediction are known as the e</a:t>
            </a:r>
            <a:r>
              <a:rPr lang="en-US" altLang="en-US" sz="1800" b="1" smtClean="0"/>
              <a:t>xplanatory or independent </a:t>
            </a:r>
            <a:r>
              <a:rPr lang="en-US" altLang="en-US" sz="1800" smtClean="0"/>
              <a:t>variables</a:t>
            </a:r>
            <a:r>
              <a:rPr lang="en-US" altLang="en-US" sz="1800" b="1" smtClean="0"/>
              <a:t>.</a:t>
            </a:r>
          </a:p>
          <a:p>
            <a:r>
              <a:rPr lang="en-US" altLang="en-US" sz="2400" b="1" smtClean="0">
                <a:solidFill>
                  <a:srgbClr val="FF0000"/>
                </a:solidFill>
              </a:rPr>
              <a:t>Description</a:t>
            </a:r>
            <a:r>
              <a:rPr lang="en-US" altLang="en-US" sz="2400" smtClean="0"/>
              <a:t> tasks/Methods (Past Exploration)</a:t>
            </a:r>
          </a:p>
          <a:p>
            <a:pPr lvl="1"/>
            <a:r>
              <a:rPr lang="en-US" altLang="en-US" sz="2400" smtClean="0"/>
              <a:t>Objective is to derive patterns, rules(correlation, trends, clusters, trajectories and anomalies) to summarize the underlying relationships in data</a:t>
            </a:r>
          </a:p>
          <a:p>
            <a:pPr lvl="1"/>
            <a:r>
              <a:rPr lang="en-US" altLang="en-US" sz="2400" smtClean="0"/>
              <a:t>Find human-interpretable patterns that describe the data.</a:t>
            </a:r>
          </a:p>
          <a:p>
            <a:pPr lvl="2">
              <a:buFont typeface="Wingdings" panose="05000000000000000000" pitchFamily="2" charset="2"/>
              <a:buNone/>
            </a:pPr>
            <a:endParaRPr lang="en-US" altLang="en-US" sz="2000" smtClean="0"/>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4A167669-3631-44A1-8B19-596B921E579E}" type="slidenum">
              <a:rPr lang="en-US"/>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DM Tasks</a:t>
            </a:r>
          </a:p>
        </p:txBody>
      </p:sp>
      <p:pic>
        <p:nvPicPr>
          <p:cNvPr id="184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1270000"/>
            <a:ext cx="6167437" cy="488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0"/>
          </p:nvPr>
        </p:nvSpPr>
        <p:spPr/>
        <p:txBody>
          <a:bodyPr/>
          <a:lstStyle/>
          <a:p>
            <a:pPr>
              <a:defRPr/>
            </a:pPr>
            <a:r>
              <a:rPr lang="en-US"/>
              <a:t>Compiled by G Murtaza Memon</a:t>
            </a:r>
          </a:p>
        </p:txBody>
      </p:sp>
      <p:sp>
        <p:nvSpPr>
          <p:cNvPr id="6" name="Slide Number Placeholder 5"/>
          <p:cNvSpPr>
            <a:spLocks noGrp="1"/>
          </p:cNvSpPr>
          <p:nvPr>
            <p:ph type="sldNum" sz="quarter" idx="11"/>
          </p:nvPr>
        </p:nvSpPr>
        <p:spPr/>
        <p:txBody>
          <a:bodyPr/>
          <a:lstStyle/>
          <a:p>
            <a:pPr>
              <a:defRPr/>
            </a:pPr>
            <a:fld id="{2E548B1A-69DB-4542-95E5-579365246FB1}" type="slidenum">
              <a:rPr lang="en-US"/>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Predictive modeling</a:t>
            </a:r>
          </a:p>
        </p:txBody>
      </p:sp>
      <p:sp>
        <p:nvSpPr>
          <p:cNvPr id="19459" name="Content Placeholder 2"/>
          <p:cNvSpPr>
            <a:spLocks noGrp="1"/>
          </p:cNvSpPr>
          <p:nvPr>
            <p:ph idx="1"/>
          </p:nvPr>
        </p:nvSpPr>
        <p:spPr>
          <a:xfrm>
            <a:off x="411163" y="1066800"/>
            <a:ext cx="8318500" cy="5181600"/>
          </a:xfrm>
        </p:spPr>
        <p:txBody>
          <a:bodyPr/>
          <a:lstStyle/>
          <a:p>
            <a:r>
              <a:rPr lang="en-US" altLang="en-US" sz="1800" smtClean="0"/>
              <a:t>Task of building a model for the target variable as a function of the explanatory variables.</a:t>
            </a:r>
          </a:p>
          <a:p>
            <a:r>
              <a:rPr lang="en-US" altLang="en-US" sz="1800" smtClean="0"/>
              <a:t>Two type of predictive modeling tasks</a:t>
            </a:r>
          </a:p>
          <a:p>
            <a:pPr lvl="1"/>
            <a:r>
              <a:rPr lang="en-US" altLang="en-US" sz="1800" smtClean="0"/>
              <a:t>Classification</a:t>
            </a:r>
          </a:p>
          <a:p>
            <a:pPr lvl="1"/>
            <a:r>
              <a:rPr lang="en-US" altLang="en-US" sz="1800" smtClean="0"/>
              <a:t>Regression</a:t>
            </a:r>
          </a:p>
          <a:p>
            <a:r>
              <a:rPr lang="en-US" altLang="en-US" sz="1800" smtClean="0">
                <a:solidFill>
                  <a:srgbClr val="FF0000"/>
                </a:solidFill>
              </a:rPr>
              <a:t>Classification</a:t>
            </a:r>
            <a:r>
              <a:rPr lang="en-US" altLang="en-US" sz="1800" smtClean="0"/>
              <a:t>: Used for discrete target variables.</a:t>
            </a:r>
          </a:p>
          <a:p>
            <a:pPr lvl="3"/>
            <a:r>
              <a:rPr lang="en-US" altLang="en-US" sz="1400" smtClean="0"/>
              <a:t>E.g predicting weather a particular user will buy online book or not.</a:t>
            </a:r>
          </a:p>
          <a:p>
            <a:pPr lvl="3"/>
            <a:r>
              <a:rPr lang="en-US" altLang="en-US" sz="1400" smtClean="0"/>
              <a:t>It’s a binary valued attribute like yes,no or good, bad or etc.</a:t>
            </a:r>
          </a:p>
          <a:p>
            <a:pPr lvl="3"/>
            <a:endParaRPr lang="en-US" altLang="en-US" sz="1400" smtClean="0"/>
          </a:p>
          <a:p>
            <a:r>
              <a:rPr lang="en-US" altLang="en-US" sz="1800" smtClean="0">
                <a:solidFill>
                  <a:srgbClr val="FF0000"/>
                </a:solidFill>
              </a:rPr>
              <a:t>Regression</a:t>
            </a:r>
            <a:r>
              <a:rPr lang="en-US" altLang="en-US" sz="1800" smtClean="0"/>
              <a:t>: used for continuous(numeric) target variables.</a:t>
            </a:r>
          </a:p>
          <a:p>
            <a:pPr lvl="3"/>
            <a:r>
              <a:rPr lang="en-US" altLang="en-US" sz="1400" smtClean="0"/>
              <a:t>Example: Forecasting the future price of a stock is a numeric valued attribute.</a:t>
            </a:r>
          </a:p>
          <a:p>
            <a:r>
              <a:rPr lang="en-US" altLang="en-US" sz="2000" smtClean="0"/>
              <a:t>The goal of both modeling techniques is to minimize the error between the predicted and the true values of the target variable.</a:t>
            </a:r>
          </a:p>
          <a:p>
            <a:r>
              <a:rPr lang="en-US" altLang="en-US" sz="2000" smtClean="0"/>
              <a:t>It can identify/predict </a:t>
            </a:r>
          </a:p>
          <a:p>
            <a:pPr lvl="1"/>
            <a:r>
              <a:rPr lang="en-US" altLang="en-US" sz="2000" smtClean="0"/>
              <a:t>The customers that will respond to a marketing campaign</a:t>
            </a:r>
          </a:p>
          <a:p>
            <a:pPr lvl="1"/>
            <a:r>
              <a:rPr lang="en-US" altLang="en-US" sz="2000" smtClean="0"/>
              <a:t>The disturbance in the earths ecosystem</a:t>
            </a:r>
          </a:p>
          <a:p>
            <a:pPr lvl="1"/>
            <a:r>
              <a:rPr lang="en-US" altLang="en-US" sz="2000" smtClean="0"/>
              <a:t>Patient has particular disease based medical tests.</a:t>
            </a:r>
          </a:p>
        </p:txBody>
      </p:sp>
      <p:sp>
        <p:nvSpPr>
          <p:cNvPr id="4" name="Footer Placeholder 3"/>
          <p:cNvSpPr>
            <a:spLocks noGrp="1"/>
          </p:cNvSpPr>
          <p:nvPr>
            <p:ph type="ftr" sz="quarter" idx="10"/>
          </p:nvPr>
        </p:nvSpPr>
        <p:spPr/>
        <p:txBody>
          <a:bodyPr/>
          <a:lstStyle/>
          <a:p>
            <a:pPr>
              <a:defRPr/>
            </a:pPr>
            <a:r>
              <a:rPr lang="en-US"/>
              <a:t>Compiled by G Murtaza Memon</a:t>
            </a:r>
          </a:p>
        </p:txBody>
      </p:sp>
      <p:sp>
        <p:nvSpPr>
          <p:cNvPr id="5" name="Slide Number Placeholder 4"/>
          <p:cNvSpPr>
            <a:spLocks noGrp="1"/>
          </p:cNvSpPr>
          <p:nvPr>
            <p:ph type="sldNum" sz="quarter" idx="11"/>
          </p:nvPr>
        </p:nvSpPr>
        <p:spPr/>
        <p:txBody>
          <a:bodyPr/>
          <a:lstStyle/>
          <a:p>
            <a:pPr>
              <a:defRPr/>
            </a:pPr>
            <a:fld id="{240BD5E7-5E78-4388-975B-AF0BD194E43E}" type="slidenum">
              <a:rPr lang="en-US"/>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t>Data Mining Tasks...</a:t>
            </a:r>
          </a:p>
        </p:txBody>
      </p:sp>
      <p:sp>
        <p:nvSpPr>
          <p:cNvPr id="21507" name="Rectangle 3"/>
          <p:cNvSpPr>
            <a:spLocks noGrp="1" noChangeArrowheads="1"/>
          </p:cNvSpPr>
          <p:nvPr>
            <p:ph type="body" idx="1"/>
          </p:nvPr>
        </p:nvSpPr>
        <p:spPr/>
        <p:txBody>
          <a:bodyPr/>
          <a:lstStyle/>
          <a:p>
            <a:pPr marL="514350" indent="-514350">
              <a:buFont typeface="Tahoma" panose="020B0604030504040204" pitchFamily="34" charset="0"/>
              <a:buAutoNum type="arabicPeriod"/>
            </a:pPr>
            <a:r>
              <a:rPr lang="en-US" altLang="en-US" b="1" smtClean="0">
                <a:solidFill>
                  <a:srgbClr val="FF0000"/>
                </a:solidFill>
              </a:rPr>
              <a:t>Classification </a:t>
            </a:r>
            <a:r>
              <a:rPr lang="en-US" altLang="en-US" sz="2000" b="1" smtClean="0">
                <a:solidFill>
                  <a:srgbClr val="FF0000"/>
                </a:solidFill>
              </a:rPr>
              <a:t>[Predictive]</a:t>
            </a:r>
            <a:endParaRPr lang="en-US" altLang="en-US" b="1" smtClean="0">
              <a:solidFill>
                <a:srgbClr val="FF0000"/>
              </a:solidFill>
            </a:endParaRPr>
          </a:p>
          <a:p>
            <a:pPr marL="514350" indent="-514350">
              <a:buFont typeface="Tahoma" panose="020B0604030504040204" pitchFamily="34" charset="0"/>
              <a:buAutoNum type="arabicPeriod"/>
            </a:pPr>
            <a:r>
              <a:rPr lang="en-US" altLang="en-US" smtClean="0"/>
              <a:t>Clustering </a:t>
            </a:r>
            <a:r>
              <a:rPr lang="en-US" altLang="en-US" sz="2000" smtClean="0"/>
              <a:t>[Descriptive]</a:t>
            </a:r>
            <a:endParaRPr lang="en-US" altLang="en-US" smtClean="0"/>
          </a:p>
          <a:p>
            <a:pPr marL="514350" indent="-514350">
              <a:buFont typeface="Tahoma" panose="020B0604030504040204" pitchFamily="34" charset="0"/>
              <a:buAutoNum type="arabicPeriod"/>
            </a:pPr>
            <a:r>
              <a:rPr lang="en-US" altLang="en-US" smtClean="0"/>
              <a:t>Association Rule Discovery </a:t>
            </a:r>
            <a:r>
              <a:rPr lang="en-US" altLang="en-US" sz="2000" smtClean="0"/>
              <a:t>[Descriptive]</a:t>
            </a:r>
            <a:endParaRPr lang="en-US" altLang="en-US" smtClean="0"/>
          </a:p>
          <a:p>
            <a:pPr marL="514350" indent="-514350">
              <a:buFont typeface="Tahoma" panose="020B0604030504040204" pitchFamily="34" charset="0"/>
              <a:buAutoNum type="arabicPeriod"/>
            </a:pPr>
            <a:r>
              <a:rPr lang="en-US" altLang="en-US" smtClean="0"/>
              <a:t>Sequential Pattern Discovery </a:t>
            </a:r>
            <a:r>
              <a:rPr lang="en-US" altLang="en-US" sz="2000" smtClean="0"/>
              <a:t>[Descriptive]</a:t>
            </a:r>
            <a:endParaRPr lang="en-US" altLang="en-US" smtClean="0"/>
          </a:p>
          <a:p>
            <a:pPr marL="514350" indent="-514350">
              <a:buFont typeface="Tahoma" panose="020B0604030504040204" pitchFamily="34" charset="0"/>
              <a:buAutoNum type="arabicPeriod"/>
            </a:pPr>
            <a:r>
              <a:rPr lang="en-US" altLang="en-US" smtClean="0"/>
              <a:t>Regression </a:t>
            </a:r>
            <a:r>
              <a:rPr lang="en-US" altLang="en-US" sz="2000" smtClean="0"/>
              <a:t>[Predictive]</a:t>
            </a:r>
            <a:endParaRPr lang="en-US" altLang="en-US" smtClean="0"/>
          </a:p>
          <a:p>
            <a:pPr marL="514350" indent="-514350">
              <a:buFont typeface="Tahoma" panose="020B0604030504040204" pitchFamily="34" charset="0"/>
              <a:buAutoNum type="arabicPeriod"/>
            </a:pPr>
            <a:r>
              <a:rPr lang="en-US" altLang="en-US" smtClean="0"/>
              <a:t>Deviation Detection </a:t>
            </a:r>
            <a:r>
              <a:rPr lang="en-US" altLang="en-US" sz="2000" smtClean="0"/>
              <a:t>[Predictive]</a:t>
            </a:r>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01A23553-5705-4090-8A3C-F4256A7AEF45}" type="slidenum">
              <a:rPr lang="en-US"/>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t>Classification: Definition</a:t>
            </a:r>
          </a:p>
        </p:txBody>
      </p:sp>
      <p:sp>
        <p:nvSpPr>
          <p:cNvPr id="23555" name="Rectangle 3"/>
          <p:cNvSpPr>
            <a:spLocks noGrp="1" noChangeArrowheads="1"/>
          </p:cNvSpPr>
          <p:nvPr>
            <p:ph type="body" idx="1"/>
          </p:nvPr>
        </p:nvSpPr>
        <p:spPr>
          <a:xfrm>
            <a:off x="685800" y="1295400"/>
            <a:ext cx="7924800" cy="4419600"/>
          </a:xfrm>
        </p:spPr>
        <p:txBody>
          <a:bodyPr/>
          <a:lstStyle/>
          <a:p>
            <a:pPr marL="342900" indent="-342900">
              <a:lnSpc>
                <a:spcPct val="90000"/>
              </a:lnSpc>
            </a:pPr>
            <a:r>
              <a:rPr lang="en-US" altLang="en-US" smtClean="0"/>
              <a:t>Given a collection of records (</a:t>
            </a:r>
            <a:r>
              <a:rPr lang="en-US" altLang="en-US" i="1" smtClean="0">
                <a:solidFill>
                  <a:srgbClr val="CC0000"/>
                </a:solidFill>
              </a:rPr>
              <a:t>training set </a:t>
            </a:r>
            <a:r>
              <a:rPr lang="en-US" altLang="en-US" smtClean="0"/>
              <a:t>)</a:t>
            </a:r>
          </a:p>
          <a:p>
            <a:pPr marL="742950" lvl="1" indent="-285750">
              <a:lnSpc>
                <a:spcPct val="90000"/>
              </a:lnSpc>
            </a:pPr>
            <a:r>
              <a:rPr lang="en-US" altLang="en-US" sz="2400" smtClean="0"/>
              <a:t>Each record contains a set of </a:t>
            </a:r>
            <a:r>
              <a:rPr lang="en-US" altLang="en-US" sz="2400" i="1" smtClean="0">
                <a:solidFill>
                  <a:srgbClr val="CC0000"/>
                </a:solidFill>
              </a:rPr>
              <a:t>attributes</a:t>
            </a:r>
            <a:r>
              <a:rPr lang="en-US" altLang="en-US" sz="2400" smtClean="0"/>
              <a:t>, one of the attributes is the </a:t>
            </a:r>
            <a:r>
              <a:rPr lang="en-US" altLang="en-US" sz="2400" i="1" smtClean="0">
                <a:solidFill>
                  <a:srgbClr val="CC0000"/>
                </a:solidFill>
              </a:rPr>
              <a:t>class</a:t>
            </a:r>
            <a:r>
              <a:rPr lang="en-US" altLang="en-US" sz="2400" smtClean="0"/>
              <a:t>.</a:t>
            </a:r>
            <a:endParaRPr lang="en-US" altLang="en-US" smtClean="0"/>
          </a:p>
          <a:p>
            <a:pPr marL="342900" indent="-342900">
              <a:lnSpc>
                <a:spcPct val="90000"/>
              </a:lnSpc>
            </a:pPr>
            <a:r>
              <a:rPr lang="en-US" altLang="en-US" smtClean="0"/>
              <a:t>Find a </a:t>
            </a:r>
            <a:r>
              <a:rPr lang="en-US" altLang="en-US" i="1" smtClean="0">
                <a:solidFill>
                  <a:srgbClr val="CC0000"/>
                </a:solidFill>
              </a:rPr>
              <a:t>model</a:t>
            </a:r>
            <a:r>
              <a:rPr lang="en-US" altLang="en-US" smtClean="0"/>
              <a:t>  for class attribute as a function of the values of other attributes.</a:t>
            </a:r>
          </a:p>
          <a:p>
            <a:pPr marL="342900" indent="-342900">
              <a:lnSpc>
                <a:spcPct val="90000"/>
              </a:lnSpc>
            </a:pPr>
            <a:r>
              <a:rPr lang="en-US" altLang="en-US" smtClean="0"/>
              <a:t>Goal: </a:t>
            </a:r>
            <a:r>
              <a:rPr lang="en-US" altLang="en-US" u="sng" smtClean="0"/>
              <a:t>previously unseen</a:t>
            </a:r>
            <a:r>
              <a:rPr lang="en-US" altLang="en-US" smtClean="0"/>
              <a:t> records should be assigned a class as accurately as possible.</a:t>
            </a:r>
          </a:p>
          <a:p>
            <a:pPr marL="742950" lvl="1" indent="-285750">
              <a:lnSpc>
                <a:spcPct val="90000"/>
              </a:lnSpc>
            </a:pPr>
            <a:r>
              <a:rPr lang="en-US" altLang="en-US" sz="2400" smtClean="0"/>
              <a:t>A </a:t>
            </a:r>
            <a:r>
              <a:rPr lang="en-US" altLang="en-US" sz="2400" i="1" smtClean="0">
                <a:solidFill>
                  <a:srgbClr val="CC0000"/>
                </a:solidFill>
              </a:rPr>
              <a:t>test set</a:t>
            </a:r>
            <a:r>
              <a:rPr lang="en-US" altLang="en-US" sz="2400" smtClean="0"/>
              <a:t> is used to determine the accuracy of the model. Usually, the given data set is divided into training and test sets, with training set used to build the model and test set used to validate it.</a:t>
            </a:r>
            <a:endParaRPr lang="en-US" altLang="en-US" smtClean="0"/>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26BBF99C-AE42-4BEB-B244-97F8C8EF58E0}" type="slidenum">
              <a:rPr lang="en-US"/>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mtClean="0"/>
              <a:t>Classification Example</a:t>
            </a:r>
          </a:p>
        </p:txBody>
      </p:sp>
      <p:graphicFrame>
        <p:nvGraphicFramePr>
          <p:cNvPr id="25603" name="Object 3"/>
          <p:cNvGraphicFramePr>
            <a:graphicFrameLocks noChangeAspect="1"/>
          </p:cNvGraphicFramePr>
          <p:nvPr/>
        </p:nvGraphicFramePr>
        <p:xfrm>
          <a:off x="228600" y="2057400"/>
          <a:ext cx="3565525" cy="3687763"/>
        </p:xfrm>
        <a:graphic>
          <a:graphicData uri="http://schemas.openxmlformats.org/presentationml/2006/ole">
            <mc:AlternateContent xmlns:mc="http://schemas.openxmlformats.org/markup-compatibility/2006">
              <mc:Choice xmlns:v="urn:schemas-microsoft-com:vml" Requires="v">
                <p:oleObj spid="_x0000_s25630" name="Document" r:id="rId3" imgW="5405628" imgH="5782056" progId="Word.Document.8">
                  <p:embed/>
                </p:oleObj>
              </mc:Choice>
              <mc:Fallback>
                <p:oleObj name="Document" r:id="rId3" imgW="5405628" imgH="5782056"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057400"/>
                        <a:ext cx="356552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4" name="Text Box 4"/>
          <p:cNvSpPr txBox="1">
            <a:spLocks noChangeArrowheads="1"/>
          </p:cNvSpPr>
          <p:nvPr/>
        </p:nvSpPr>
        <p:spPr bwMode="auto">
          <a:xfrm rot="-2416809">
            <a:off x="838200" y="1433513"/>
            <a:ext cx="1257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006600"/>
                </a:solidFill>
              </a:rPr>
              <a:t>categorical</a:t>
            </a:r>
            <a:endParaRPr lang="en-US" altLang="en-US" sz="1600">
              <a:solidFill>
                <a:schemeClr val="bg2"/>
              </a:solidFill>
            </a:endParaRPr>
          </a:p>
        </p:txBody>
      </p:sp>
      <p:sp>
        <p:nvSpPr>
          <p:cNvPr id="25605" name="Text Box 5"/>
          <p:cNvSpPr txBox="1">
            <a:spLocks noChangeArrowheads="1"/>
          </p:cNvSpPr>
          <p:nvPr/>
        </p:nvSpPr>
        <p:spPr bwMode="auto">
          <a:xfrm rot="-2416809">
            <a:off x="1600200" y="1433513"/>
            <a:ext cx="1257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006600"/>
                </a:solidFill>
              </a:rPr>
              <a:t>categorical</a:t>
            </a:r>
            <a:endParaRPr lang="en-US" altLang="en-US" sz="1600">
              <a:solidFill>
                <a:schemeClr val="bg2"/>
              </a:solidFill>
            </a:endParaRPr>
          </a:p>
        </p:txBody>
      </p:sp>
      <p:sp>
        <p:nvSpPr>
          <p:cNvPr id="25606" name="Text Box 6"/>
          <p:cNvSpPr txBox="1">
            <a:spLocks noChangeArrowheads="1"/>
          </p:cNvSpPr>
          <p:nvPr/>
        </p:nvSpPr>
        <p:spPr bwMode="auto">
          <a:xfrm rot="-2416809">
            <a:off x="2362200" y="1433513"/>
            <a:ext cx="12779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006600"/>
                </a:solidFill>
              </a:rPr>
              <a:t>continuous</a:t>
            </a:r>
            <a:endParaRPr lang="en-US" altLang="en-US" sz="1600">
              <a:solidFill>
                <a:schemeClr val="bg2"/>
              </a:solidFill>
            </a:endParaRPr>
          </a:p>
        </p:txBody>
      </p:sp>
      <p:sp>
        <p:nvSpPr>
          <p:cNvPr id="25607" name="Text Box 7"/>
          <p:cNvSpPr txBox="1">
            <a:spLocks noChangeArrowheads="1"/>
          </p:cNvSpPr>
          <p:nvPr/>
        </p:nvSpPr>
        <p:spPr bwMode="auto">
          <a:xfrm rot="-2416809">
            <a:off x="3124200" y="1662113"/>
            <a:ext cx="6921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006600"/>
                </a:solidFill>
              </a:rPr>
              <a:t>class</a:t>
            </a:r>
            <a:endParaRPr lang="en-US" altLang="en-US" sz="1600">
              <a:solidFill>
                <a:schemeClr val="bg2"/>
              </a:solidFill>
            </a:endParaRPr>
          </a:p>
        </p:txBody>
      </p:sp>
      <p:graphicFrame>
        <p:nvGraphicFramePr>
          <p:cNvPr id="25608" name="Object 8"/>
          <p:cNvGraphicFramePr>
            <a:graphicFrameLocks noChangeAspect="1"/>
          </p:cNvGraphicFramePr>
          <p:nvPr/>
        </p:nvGraphicFramePr>
        <p:xfrm>
          <a:off x="4267200" y="2043113"/>
          <a:ext cx="2994025" cy="2646362"/>
        </p:xfrm>
        <a:graphic>
          <a:graphicData uri="http://schemas.openxmlformats.org/presentationml/2006/ole">
            <mc:AlternateContent xmlns:mc="http://schemas.openxmlformats.org/markup-compatibility/2006">
              <mc:Choice xmlns:v="urn:schemas-microsoft-com:vml" Requires="v">
                <p:oleObj spid="_x0000_s25631" name="Document" r:id="rId5" imgW="4614672" imgH="4076700" progId="Word.Document.8">
                  <p:embed/>
                </p:oleObj>
              </mc:Choice>
              <mc:Fallback>
                <p:oleObj name="Document" r:id="rId5" imgW="4614672" imgH="4076700" progId="Word.Document.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2043113"/>
                        <a:ext cx="2994025" cy="2646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5609" name="Group 9"/>
          <p:cNvGrpSpPr>
            <a:grpSpLocks/>
          </p:cNvGrpSpPr>
          <p:nvPr/>
        </p:nvGrpSpPr>
        <p:grpSpPr bwMode="auto">
          <a:xfrm>
            <a:off x="7696200" y="3948113"/>
            <a:ext cx="990600" cy="685800"/>
            <a:chOff x="4944" y="2736"/>
            <a:chExt cx="624" cy="432"/>
          </a:xfrm>
        </p:grpSpPr>
        <p:sp>
          <p:nvSpPr>
            <p:cNvPr id="25624" name="AutoShape 10"/>
            <p:cNvSpPr>
              <a:spLocks noChangeArrowheads="1"/>
            </p:cNvSpPr>
            <p:nvPr/>
          </p:nvSpPr>
          <p:spPr bwMode="auto">
            <a:xfrm>
              <a:off x="4944" y="2736"/>
              <a:ext cx="624" cy="432"/>
            </a:xfrm>
            <a:prstGeom prst="can">
              <a:avLst>
                <a:gd name="adj" fmla="val 25000"/>
              </a:avLst>
            </a:prstGeom>
            <a:solidFill>
              <a:srgbClr val="CCCCFF"/>
            </a:solid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5625" name="Text Box 11"/>
            <p:cNvSpPr txBox="1">
              <a:spLocks noChangeArrowheads="1"/>
            </p:cNvSpPr>
            <p:nvPr/>
          </p:nvSpPr>
          <p:spPr bwMode="auto">
            <a:xfrm>
              <a:off x="5089" y="2856"/>
              <a:ext cx="339" cy="302"/>
            </a:xfrm>
            <a:prstGeom prst="rect">
              <a:avLst/>
            </a:prstGeom>
            <a:solidFill>
              <a:srgbClr val="CC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80000"/>
                </a:lnSpc>
                <a:spcBef>
                  <a:spcPct val="20000"/>
                </a:spcBef>
                <a:spcAft>
                  <a:spcPct val="0"/>
                </a:spcAft>
                <a:buClr>
                  <a:schemeClr val="accent2"/>
                </a:buClr>
                <a:buFont typeface="Monotype Sorts" pitchFamily="2" charset="2"/>
                <a:buNone/>
              </a:pPr>
              <a:r>
                <a:rPr lang="en-US" altLang="en-US" sz="1400">
                  <a:solidFill>
                    <a:srgbClr val="0000CC"/>
                  </a:solidFill>
                </a:rPr>
                <a:t>Test</a:t>
              </a:r>
            </a:p>
            <a:p>
              <a:pPr algn="ctr">
                <a:lnSpc>
                  <a:spcPct val="80000"/>
                </a:lnSpc>
                <a:spcBef>
                  <a:spcPct val="20000"/>
                </a:spcBef>
                <a:spcAft>
                  <a:spcPct val="0"/>
                </a:spcAft>
                <a:buClr>
                  <a:schemeClr val="accent2"/>
                </a:buClr>
                <a:buFont typeface="Monotype Sorts" pitchFamily="2" charset="2"/>
                <a:buNone/>
              </a:pPr>
              <a:r>
                <a:rPr lang="en-US" altLang="en-US" sz="1400">
                  <a:solidFill>
                    <a:srgbClr val="0000CC"/>
                  </a:solidFill>
                </a:rPr>
                <a:t>Set</a:t>
              </a:r>
              <a:endParaRPr lang="en-US" altLang="en-US" sz="1400" b="0">
                <a:solidFill>
                  <a:schemeClr val="bg2"/>
                </a:solidFill>
              </a:endParaRPr>
            </a:p>
          </p:txBody>
        </p:sp>
      </p:grpSp>
      <p:sp>
        <p:nvSpPr>
          <p:cNvPr id="25610" name="AutoShape 12"/>
          <p:cNvSpPr>
            <a:spLocks noChangeArrowheads="1"/>
          </p:cNvSpPr>
          <p:nvPr/>
        </p:nvSpPr>
        <p:spPr bwMode="auto">
          <a:xfrm>
            <a:off x="3886200" y="5091113"/>
            <a:ext cx="990600" cy="685800"/>
          </a:xfrm>
          <a:prstGeom prst="can">
            <a:avLst>
              <a:gd name="adj" fmla="val 25056"/>
            </a:avLst>
          </a:prstGeom>
          <a:solidFill>
            <a:schemeClr val="accent2"/>
          </a:solid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5611" name="Text Box 13"/>
          <p:cNvSpPr txBox="1">
            <a:spLocks noChangeArrowheads="1"/>
          </p:cNvSpPr>
          <p:nvPr/>
        </p:nvSpPr>
        <p:spPr bwMode="auto">
          <a:xfrm>
            <a:off x="3886200" y="5238750"/>
            <a:ext cx="1042988"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80000"/>
              </a:lnSpc>
              <a:spcBef>
                <a:spcPct val="20000"/>
              </a:spcBef>
              <a:spcAft>
                <a:spcPct val="0"/>
              </a:spcAft>
              <a:buClr>
                <a:schemeClr val="accent2"/>
              </a:buClr>
              <a:buFont typeface="Monotype Sorts" pitchFamily="2" charset="2"/>
              <a:buNone/>
            </a:pPr>
            <a:r>
              <a:rPr lang="en-US" altLang="en-US" sz="1600">
                <a:solidFill>
                  <a:schemeClr val="tx2"/>
                </a:solidFill>
              </a:rPr>
              <a:t>Training </a:t>
            </a:r>
          </a:p>
          <a:p>
            <a:pPr algn="ctr">
              <a:lnSpc>
                <a:spcPct val="80000"/>
              </a:lnSpc>
              <a:spcBef>
                <a:spcPct val="20000"/>
              </a:spcBef>
              <a:spcAft>
                <a:spcPct val="0"/>
              </a:spcAft>
              <a:buClr>
                <a:schemeClr val="accent2"/>
              </a:buClr>
              <a:buFont typeface="Monotype Sorts" pitchFamily="2" charset="2"/>
              <a:buNone/>
            </a:pPr>
            <a:r>
              <a:rPr lang="en-US" altLang="en-US" sz="1600">
                <a:solidFill>
                  <a:schemeClr val="tx2"/>
                </a:solidFill>
              </a:rPr>
              <a:t>Set</a:t>
            </a:r>
            <a:endParaRPr lang="en-US" altLang="en-US" sz="1400" b="0">
              <a:solidFill>
                <a:schemeClr val="bg2"/>
              </a:solidFill>
            </a:endParaRPr>
          </a:p>
        </p:txBody>
      </p:sp>
      <p:grpSp>
        <p:nvGrpSpPr>
          <p:cNvPr id="25612" name="Group 14"/>
          <p:cNvGrpSpPr>
            <a:grpSpLocks/>
          </p:cNvGrpSpPr>
          <p:nvPr/>
        </p:nvGrpSpPr>
        <p:grpSpPr bwMode="auto">
          <a:xfrm>
            <a:off x="7637463" y="5086350"/>
            <a:ext cx="1125537" cy="690563"/>
            <a:chOff x="3360" y="2880"/>
            <a:chExt cx="672" cy="415"/>
          </a:xfrm>
        </p:grpSpPr>
        <p:sp>
          <p:nvSpPr>
            <p:cNvPr id="25622" name="AutoShape 15"/>
            <p:cNvSpPr>
              <a:spLocks noChangeArrowheads="1"/>
            </p:cNvSpPr>
            <p:nvPr/>
          </p:nvSpPr>
          <p:spPr bwMode="auto">
            <a:xfrm>
              <a:off x="3360" y="2880"/>
              <a:ext cx="672" cy="415"/>
            </a:xfrm>
            <a:prstGeom prst="flowChartMultidocument">
              <a:avLst/>
            </a:prstGeom>
            <a:solidFill>
              <a:srgbClr val="00E0CB"/>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5623" name="Text Box 16"/>
            <p:cNvSpPr txBox="1">
              <a:spLocks noChangeArrowheads="1"/>
            </p:cNvSpPr>
            <p:nvPr/>
          </p:nvSpPr>
          <p:spPr bwMode="auto">
            <a:xfrm>
              <a:off x="3387" y="2978"/>
              <a:ext cx="55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2000">
                  <a:solidFill>
                    <a:srgbClr val="CC0000"/>
                  </a:solidFill>
                </a:rPr>
                <a:t>Model</a:t>
              </a:r>
              <a:endParaRPr lang="en-US" altLang="en-US" sz="1400" b="0">
                <a:solidFill>
                  <a:schemeClr val="bg2"/>
                </a:solidFill>
              </a:endParaRPr>
            </a:p>
          </p:txBody>
        </p:sp>
      </p:grpSp>
      <p:sp>
        <p:nvSpPr>
          <p:cNvPr id="25613" name="AutoShape 17"/>
          <p:cNvSpPr>
            <a:spLocks noChangeArrowheads="1"/>
          </p:cNvSpPr>
          <p:nvPr/>
        </p:nvSpPr>
        <p:spPr bwMode="auto">
          <a:xfrm>
            <a:off x="5486400" y="4938713"/>
            <a:ext cx="1447800" cy="995362"/>
          </a:xfrm>
          <a:prstGeom prst="bevel">
            <a:avLst>
              <a:gd name="adj" fmla="val 12500"/>
            </a:avLst>
          </a:prstGeom>
          <a:solidFill>
            <a:srgbClr val="C0C0C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5614" name="Text Box 18"/>
          <p:cNvSpPr txBox="1">
            <a:spLocks noChangeArrowheads="1"/>
          </p:cNvSpPr>
          <p:nvPr/>
        </p:nvSpPr>
        <p:spPr bwMode="auto">
          <a:xfrm>
            <a:off x="5562600" y="5014913"/>
            <a:ext cx="13255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2000">
                <a:solidFill>
                  <a:srgbClr val="000000"/>
                </a:solidFill>
              </a:rPr>
              <a:t>Learn </a:t>
            </a:r>
          </a:p>
          <a:p>
            <a:pPr algn="ctr">
              <a:spcBef>
                <a:spcPct val="20000"/>
              </a:spcBef>
              <a:spcAft>
                <a:spcPct val="0"/>
              </a:spcAft>
              <a:buClr>
                <a:schemeClr val="accent2"/>
              </a:buClr>
              <a:buFont typeface="Monotype Sorts" pitchFamily="2" charset="2"/>
              <a:buNone/>
            </a:pPr>
            <a:r>
              <a:rPr lang="en-US" altLang="en-US" sz="2000">
                <a:solidFill>
                  <a:srgbClr val="000000"/>
                </a:solidFill>
              </a:rPr>
              <a:t>Classifier</a:t>
            </a:r>
            <a:endParaRPr lang="en-US" altLang="en-US" sz="1400" b="0">
              <a:solidFill>
                <a:srgbClr val="00E0CB"/>
              </a:solidFill>
            </a:endParaRPr>
          </a:p>
        </p:txBody>
      </p:sp>
      <p:sp>
        <p:nvSpPr>
          <p:cNvPr id="25615" name="AutoShape 19"/>
          <p:cNvSpPr>
            <a:spLocks noChangeArrowheads="1"/>
          </p:cNvSpPr>
          <p:nvPr/>
        </p:nvSpPr>
        <p:spPr bwMode="auto">
          <a:xfrm>
            <a:off x="4987925" y="5349875"/>
            <a:ext cx="484188" cy="141288"/>
          </a:xfrm>
          <a:prstGeom prst="rightArrow">
            <a:avLst>
              <a:gd name="adj1" fmla="val 50000"/>
              <a:gd name="adj2" fmla="val 85674"/>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5616" name="AutoShape 20"/>
          <p:cNvSpPr>
            <a:spLocks noChangeArrowheads="1"/>
          </p:cNvSpPr>
          <p:nvPr/>
        </p:nvSpPr>
        <p:spPr bwMode="auto">
          <a:xfrm>
            <a:off x="7010400" y="5314950"/>
            <a:ext cx="484188" cy="141288"/>
          </a:xfrm>
          <a:prstGeom prst="rightArrow">
            <a:avLst>
              <a:gd name="adj1" fmla="val 50000"/>
              <a:gd name="adj2" fmla="val 85674"/>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5617" name="AutoShape 21"/>
          <p:cNvSpPr>
            <a:spLocks noChangeArrowheads="1"/>
          </p:cNvSpPr>
          <p:nvPr/>
        </p:nvSpPr>
        <p:spPr bwMode="auto">
          <a:xfrm rot="5400000">
            <a:off x="8073231" y="4790282"/>
            <a:ext cx="312737" cy="152400"/>
          </a:xfrm>
          <a:prstGeom prst="rightArrow">
            <a:avLst>
              <a:gd name="adj1" fmla="val 50000"/>
              <a:gd name="adj2" fmla="val 51302"/>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5618" name="Line 22"/>
          <p:cNvSpPr>
            <a:spLocks noChangeShapeType="1"/>
          </p:cNvSpPr>
          <p:nvPr/>
        </p:nvSpPr>
        <p:spPr bwMode="auto">
          <a:xfrm>
            <a:off x="3657600" y="4481513"/>
            <a:ext cx="304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9" name="Line 23"/>
          <p:cNvSpPr>
            <a:spLocks noChangeShapeType="1"/>
          </p:cNvSpPr>
          <p:nvPr/>
        </p:nvSpPr>
        <p:spPr bwMode="auto">
          <a:xfrm>
            <a:off x="7315200" y="3414713"/>
            <a:ext cx="304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B94249F5-4416-4892-AD5B-2EA1B3ACF54B}" type="slidenum">
              <a:rPr lang="en-US"/>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mtClean="0"/>
              <a:t>Classification: Application 1</a:t>
            </a:r>
          </a:p>
        </p:txBody>
      </p:sp>
      <p:sp>
        <p:nvSpPr>
          <p:cNvPr id="26627" name="Rectangle 3"/>
          <p:cNvSpPr>
            <a:spLocks noGrp="1" noChangeArrowheads="1"/>
          </p:cNvSpPr>
          <p:nvPr>
            <p:ph type="body" idx="1"/>
          </p:nvPr>
        </p:nvSpPr>
        <p:spPr>
          <a:xfrm>
            <a:off x="457200" y="1295400"/>
            <a:ext cx="8178800" cy="4876800"/>
          </a:xfrm>
        </p:spPr>
        <p:txBody>
          <a:bodyPr/>
          <a:lstStyle/>
          <a:p>
            <a:pPr marL="342900" indent="-342900"/>
            <a:r>
              <a:rPr lang="en-US" altLang="en-US" sz="2400" smtClean="0"/>
              <a:t>Direct Marketing</a:t>
            </a:r>
          </a:p>
          <a:p>
            <a:pPr marL="742950" lvl="1" indent="-285750"/>
            <a:r>
              <a:rPr lang="en-US" altLang="en-US" sz="2400" smtClean="0"/>
              <a:t>Goal: Reduce cost of mailing by </a:t>
            </a:r>
            <a:r>
              <a:rPr lang="en-US" altLang="en-US" sz="2400" i="1" smtClean="0">
                <a:solidFill>
                  <a:srgbClr val="FF0066"/>
                </a:solidFill>
              </a:rPr>
              <a:t>targeting</a:t>
            </a:r>
            <a:r>
              <a:rPr lang="en-US" altLang="en-US" sz="2400" smtClean="0"/>
              <a:t> a set of consumers likely to buy a new cell-phone product.</a:t>
            </a:r>
          </a:p>
          <a:p>
            <a:pPr marL="742950" lvl="1" indent="-285750"/>
            <a:r>
              <a:rPr lang="en-US" altLang="en-US" sz="2400" smtClean="0"/>
              <a:t>Approach:</a:t>
            </a:r>
          </a:p>
          <a:p>
            <a:pPr marL="1143000" lvl="2" indent="-228600"/>
            <a:r>
              <a:rPr lang="en-US" altLang="en-US" sz="2000" smtClean="0"/>
              <a:t>Use the data for a similar product introduced before. </a:t>
            </a:r>
          </a:p>
          <a:p>
            <a:pPr marL="1143000" lvl="2" indent="-228600"/>
            <a:r>
              <a:rPr lang="en-US" altLang="en-US" sz="2000" smtClean="0"/>
              <a:t>We know which customers decided to buy and which decided otherwise. This </a:t>
            </a:r>
            <a:r>
              <a:rPr lang="en-US" altLang="en-US" sz="2000" i="1" smtClean="0">
                <a:solidFill>
                  <a:srgbClr val="0000FF"/>
                </a:solidFill>
              </a:rPr>
              <a:t>{buy, don’t buy}</a:t>
            </a:r>
            <a:r>
              <a:rPr lang="en-US" altLang="en-US" sz="2000" smtClean="0"/>
              <a:t> decision forms the </a:t>
            </a:r>
            <a:r>
              <a:rPr lang="en-US" altLang="en-US" sz="2000" i="1" smtClean="0">
                <a:solidFill>
                  <a:srgbClr val="0000FF"/>
                </a:solidFill>
              </a:rPr>
              <a:t>class attribute</a:t>
            </a:r>
            <a:r>
              <a:rPr lang="en-US" altLang="en-US" sz="2000" smtClean="0"/>
              <a:t>.</a:t>
            </a:r>
          </a:p>
          <a:p>
            <a:pPr marL="1143000" lvl="2" indent="-228600"/>
            <a:r>
              <a:rPr lang="en-US" altLang="en-US" sz="2000" smtClean="0"/>
              <a:t>Collect various demographic, lifestyle, and company-interaction related information about all such customers.</a:t>
            </a:r>
          </a:p>
          <a:p>
            <a:pPr lvl="3"/>
            <a:r>
              <a:rPr lang="en-US" altLang="en-US" sz="1800" smtClean="0"/>
              <a:t>Type of business, where they stay, how much they earn, etc.</a:t>
            </a:r>
          </a:p>
          <a:p>
            <a:pPr marL="1143000" lvl="2" indent="-228600"/>
            <a:r>
              <a:rPr lang="en-US" altLang="en-US" sz="2000" smtClean="0"/>
              <a:t>Use this information as input attributes to learn a classifier model.</a:t>
            </a:r>
          </a:p>
        </p:txBody>
      </p:sp>
      <p:sp>
        <p:nvSpPr>
          <p:cNvPr id="26628" name="Text Box 4"/>
          <p:cNvSpPr txBox="1">
            <a:spLocks noChangeArrowheads="1"/>
          </p:cNvSpPr>
          <p:nvPr/>
        </p:nvSpPr>
        <p:spPr bwMode="auto">
          <a:xfrm>
            <a:off x="5029200" y="6019800"/>
            <a:ext cx="35258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r>
              <a:rPr lang="en-US" altLang="en-US" sz="1200" b="0">
                <a:latin typeface="Times New Roman" panose="02020603050405020304" pitchFamily="18" charset="0"/>
              </a:rPr>
              <a:t>From [Berry &amp; Linoff] Data Mining Techniques, 1997</a:t>
            </a:r>
            <a:endParaRPr lang="en-US" altLang="en-US" sz="1200">
              <a:latin typeface="Times New Roman" panose="02020603050405020304" pitchFamily="18" charset="0"/>
            </a:endParaRPr>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B03127FB-30E8-4E08-9D16-CA485EF18957}" type="slidenum">
              <a:rPr lang="en-US"/>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smtClean="0"/>
              <a:t>Classification: Application 2</a:t>
            </a:r>
          </a:p>
        </p:txBody>
      </p:sp>
      <p:sp>
        <p:nvSpPr>
          <p:cNvPr id="27651" name="Rectangle 3"/>
          <p:cNvSpPr>
            <a:spLocks noGrp="1" noChangeArrowheads="1"/>
          </p:cNvSpPr>
          <p:nvPr>
            <p:ph type="body" idx="1"/>
          </p:nvPr>
        </p:nvSpPr>
        <p:spPr>
          <a:xfrm>
            <a:off x="457200" y="1295400"/>
            <a:ext cx="8178800" cy="4171950"/>
          </a:xfrm>
        </p:spPr>
        <p:txBody>
          <a:bodyPr/>
          <a:lstStyle/>
          <a:p>
            <a:pPr marL="342900" indent="-342900">
              <a:lnSpc>
                <a:spcPct val="90000"/>
              </a:lnSpc>
            </a:pPr>
            <a:r>
              <a:rPr lang="en-US" altLang="en-US" sz="2400" smtClean="0"/>
              <a:t>Fraud Detection</a:t>
            </a:r>
          </a:p>
          <a:p>
            <a:pPr marL="742950" lvl="1" indent="-285750">
              <a:lnSpc>
                <a:spcPct val="90000"/>
              </a:lnSpc>
            </a:pPr>
            <a:r>
              <a:rPr lang="en-US" altLang="en-US" sz="2400" smtClean="0"/>
              <a:t>Goal: Predict fraudulent cases in credit card transactions.</a:t>
            </a:r>
          </a:p>
          <a:p>
            <a:pPr marL="742950" lvl="1" indent="-285750">
              <a:lnSpc>
                <a:spcPct val="90000"/>
              </a:lnSpc>
            </a:pPr>
            <a:r>
              <a:rPr lang="en-US" altLang="en-US" sz="2400" smtClean="0"/>
              <a:t>Approach:</a:t>
            </a:r>
          </a:p>
          <a:p>
            <a:pPr marL="1143000" lvl="2" indent="-228600">
              <a:lnSpc>
                <a:spcPct val="90000"/>
              </a:lnSpc>
            </a:pPr>
            <a:r>
              <a:rPr lang="en-US" altLang="en-US" sz="2000" smtClean="0"/>
              <a:t>Use credit card transactions and the information on its account-holder as attributes.</a:t>
            </a:r>
          </a:p>
          <a:p>
            <a:pPr lvl="3">
              <a:lnSpc>
                <a:spcPct val="90000"/>
              </a:lnSpc>
            </a:pPr>
            <a:r>
              <a:rPr lang="en-US" altLang="en-US" sz="1800" smtClean="0"/>
              <a:t>When does a customer buy, what does he buy, how often he pays on time, etc</a:t>
            </a:r>
          </a:p>
          <a:p>
            <a:pPr marL="1143000" lvl="2" indent="-228600">
              <a:lnSpc>
                <a:spcPct val="90000"/>
              </a:lnSpc>
            </a:pPr>
            <a:r>
              <a:rPr lang="en-US" altLang="en-US" sz="2000" smtClean="0"/>
              <a:t>Label past transactions as fraud or fair transactions. This forms the class attribute.</a:t>
            </a:r>
          </a:p>
          <a:p>
            <a:pPr marL="1143000" lvl="2" indent="-228600">
              <a:lnSpc>
                <a:spcPct val="90000"/>
              </a:lnSpc>
            </a:pPr>
            <a:r>
              <a:rPr lang="en-US" altLang="en-US" sz="2000" smtClean="0"/>
              <a:t>Learn a model for the class of the transactions.</a:t>
            </a:r>
          </a:p>
          <a:p>
            <a:pPr marL="1143000" lvl="2" indent="-228600">
              <a:lnSpc>
                <a:spcPct val="90000"/>
              </a:lnSpc>
            </a:pPr>
            <a:r>
              <a:rPr lang="en-US" altLang="en-US" sz="2000" smtClean="0"/>
              <a:t>Use this model to detect fraud by observing credit card transactions on an account.</a:t>
            </a:r>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A9097F4A-24C8-400C-A1F9-E8FFEF879651}" type="slidenum">
              <a:rPr lang="en-US"/>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mtClean="0"/>
              <a:t>Classification: Application 3</a:t>
            </a:r>
          </a:p>
        </p:txBody>
      </p:sp>
      <p:sp>
        <p:nvSpPr>
          <p:cNvPr id="29699" name="Rectangle 3"/>
          <p:cNvSpPr>
            <a:spLocks noGrp="1" noChangeArrowheads="1"/>
          </p:cNvSpPr>
          <p:nvPr>
            <p:ph type="body" idx="1"/>
          </p:nvPr>
        </p:nvSpPr>
        <p:spPr/>
        <p:txBody>
          <a:bodyPr/>
          <a:lstStyle/>
          <a:p>
            <a:pPr marL="342900" indent="-342900"/>
            <a:r>
              <a:rPr lang="en-US" altLang="en-US" smtClean="0"/>
              <a:t>Customer Attrition/Churn:</a:t>
            </a:r>
          </a:p>
          <a:p>
            <a:pPr marL="742950" lvl="1" indent="-285750"/>
            <a:r>
              <a:rPr lang="en-US" altLang="en-US" smtClean="0"/>
              <a:t>Goal: To predict whether a customer is likely to be lost to a competitor.</a:t>
            </a:r>
          </a:p>
          <a:p>
            <a:pPr marL="742950" lvl="1" indent="-285750"/>
            <a:r>
              <a:rPr lang="en-US" altLang="en-US" smtClean="0"/>
              <a:t>Approach:</a:t>
            </a:r>
          </a:p>
          <a:p>
            <a:pPr marL="1143000" lvl="2" indent="-228600"/>
            <a:r>
              <a:rPr lang="en-US" altLang="en-US" smtClean="0"/>
              <a:t>Use detailed record of transactions with each of the past and present customers, to find attributes.</a:t>
            </a:r>
          </a:p>
          <a:p>
            <a:pPr lvl="3"/>
            <a:r>
              <a:rPr lang="en-US" altLang="en-US" smtClean="0"/>
              <a:t>How often the customer calls, where he calls, what time-of-the day he calls most, his financial status, marital status, etc. </a:t>
            </a:r>
          </a:p>
          <a:p>
            <a:pPr marL="1143000" lvl="2" indent="-228600"/>
            <a:r>
              <a:rPr lang="en-US" altLang="en-US" smtClean="0"/>
              <a:t>Label the customers as loyal or disloyal.</a:t>
            </a:r>
          </a:p>
          <a:p>
            <a:pPr marL="1143000" lvl="2" indent="-228600"/>
            <a:r>
              <a:rPr lang="en-US" altLang="en-US" smtClean="0"/>
              <a:t>Find a model for loyalty.</a:t>
            </a:r>
          </a:p>
        </p:txBody>
      </p:sp>
      <p:sp>
        <p:nvSpPr>
          <p:cNvPr id="29700" name="Text Box 4"/>
          <p:cNvSpPr txBox="1">
            <a:spLocks noChangeArrowheads="1"/>
          </p:cNvSpPr>
          <p:nvPr/>
        </p:nvSpPr>
        <p:spPr bwMode="auto">
          <a:xfrm>
            <a:off x="5029200" y="6096000"/>
            <a:ext cx="35258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r>
              <a:rPr lang="en-US" altLang="en-US" sz="1200" b="0">
                <a:latin typeface="Times New Roman" panose="02020603050405020304" pitchFamily="18" charset="0"/>
              </a:rPr>
              <a:t>From [Berry &amp; Linoff] Data Mining Techniques, 1997</a:t>
            </a:r>
            <a:endParaRPr lang="en-US" altLang="en-US" sz="1200">
              <a:latin typeface="Times New Roman" panose="02020603050405020304" pitchFamily="18" charset="0"/>
            </a:endParaRPr>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98990845-BC1C-4786-8BB7-78547A4B5D35}" type="slidenum">
              <a:rPr lang="en-US"/>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mtClean="0"/>
              <a:t>Classification: Application 4</a:t>
            </a:r>
          </a:p>
        </p:txBody>
      </p:sp>
      <p:sp>
        <p:nvSpPr>
          <p:cNvPr id="30723" name="Rectangle 3"/>
          <p:cNvSpPr>
            <a:spLocks noGrp="1" noChangeArrowheads="1"/>
          </p:cNvSpPr>
          <p:nvPr>
            <p:ph type="body" idx="1"/>
          </p:nvPr>
        </p:nvSpPr>
        <p:spPr/>
        <p:txBody>
          <a:bodyPr/>
          <a:lstStyle/>
          <a:p>
            <a:pPr marL="342900" indent="-342900"/>
            <a:r>
              <a:rPr lang="en-US" altLang="en-US" sz="2400" smtClean="0"/>
              <a:t>Sky Survey Cataloging</a:t>
            </a:r>
          </a:p>
          <a:p>
            <a:pPr marL="742950" lvl="1" indent="-285750"/>
            <a:r>
              <a:rPr lang="en-US" altLang="en-US" sz="2400" smtClean="0"/>
              <a:t>Goal: To predict class (star or galaxy) of sky objects, especially visually faint ones, based on the telescopic survey images (from Palomar Observatory).</a:t>
            </a:r>
          </a:p>
          <a:p>
            <a:pPr lvl="3"/>
            <a:r>
              <a:rPr lang="en-US" altLang="en-US" sz="1800" smtClean="0"/>
              <a:t>3000 images with 23,040 x 23,040 pixels per image.</a:t>
            </a:r>
          </a:p>
          <a:p>
            <a:pPr marL="742950" lvl="1" indent="-285750"/>
            <a:r>
              <a:rPr lang="en-US" altLang="en-US" sz="2400" smtClean="0"/>
              <a:t>Approach:</a:t>
            </a:r>
          </a:p>
          <a:p>
            <a:pPr marL="1143000" lvl="2" indent="-228600"/>
            <a:r>
              <a:rPr lang="en-US" altLang="en-US" sz="2000" smtClean="0"/>
              <a:t>Segment the image. </a:t>
            </a:r>
          </a:p>
          <a:p>
            <a:pPr marL="1143000" lvl="2" indent="-228600"/>
            <a:r>
              <a:rPr lang="en-US" altLang="en-US" sz="2000" smtClean="0"/>
              <a:t>Measure image attributes (features) - 40 of them per object.</a:t>
            </a:r>
          </a:p>
          <a:p>
            <a:pPr marL="1143000" lvl="2" indent="-228600"/>
            <a:r>
              <a:rPr lang="en-US" altLang="en-US" sz="2000" smtClean="0"/>
              <a:t>Model the class based on these features.</a:t>
            </a:r>
          </a:p>
          <a:p>
            <a:pPr marL="1143000" lvl="2" indent="-228600"/>
            <a:r>
              <a:rPr lang="en-US" altLang="en-US" sz="2000" smtClean="0"/>
              <a:t>Success Story: Could find 16 new high red-shift quasars, some of the farthest objects that are difficult to find!</a:t>
            </a:r>
          </a:p>
        </p:txBody>
      </p:sp>
      <p:sp>
        <p:nvSpPr>
          <p:cNvPr id="30724" name="Text Box 4"/>
          <p:cNvSpPr txBox="1">
            <a:spLocks noChangeArrowheads="1"/>
          </p:cNvSpPr>
          <p:nvPr/>
        </p:nvSpPr>
        <p:spPr bwMode="auto">
          <a:xfrm>
            <a:off x="3810000" y="6096000"/>
            <a:ext cx="51355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r>
              <a:rPr lang="en-US" altLang="en-US" sz="1200" b="0">
                <a:latin typeface="Times New Roman" panose="02020603050405020304" pitchFamily="18" charset="0"/>
              </a:rPr>
              <a:t>From [Fayyad, et.al.] Advances in Knowledge Discovery and Data Mining, 1996</a:t>
            </a:r>
            <a:endParaRPr lang="en-US" altLang="en-US" sz="1200">
              <a:latin typeface="Times New Roman" panose="02020603050405020304" pitchFamily="18" charset="0"/>
            </a:endParaRPr>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4FFCD878-48F4-439F-9C46-4DAA855A95E7}" type="slidenum">
              <a:rPr lang="en-US"/>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52400" y="1143000"/>
            <a:ext cx="8763000" cy="5334000"/>
          </a:xfrm>
        </p:spPr>
        <p:txBody>
          <a:bodyPr/>
          <a:lstStyle/>
          <a:p>
            <a:pPr marL="342900" indent="-342900"/>
            <a:r>
              <a:rPr lang="en-US" altLang="en-US" sz="2400" smtClean="0"/>
              <a:t>Lots of data is being collected </a:t>
            </a:r>
            <a:br>
              <a:rPr lang="en-US" altLang="en-US" sz="2400" smtClean="0"/>
            </a:br>
            <a:r>
              <a:rPr lang="en-US" altLang="en-US" sz="2400" smtClean="0"/>
              <a:t>and warehoused </a:t>
            </a:r>
          </a:p>
          <a:p>
            <a:pPr marL="742950" lvl="1" indent="-285750"/>
            <a:r>
              <a:rPr lang="en-US" altLang="en-US" sz="2400" smtClean="0"/>
              <a:t>Web data, e-commerce</a:t>
            </a:r>
          </a:p>
          <a:p>
            <a:pPr marL="742950" lvl="1" indent="-285750"/>
            <a:r>
              <a:rPr lang="en-US" altLang="en-US" sz="2400" smtClean="0"/>
              <a:t>purchases at department/</a:t>
            </a:r>
            <a:br>
              <a:rPr lang="en-US" altLang="en-US" sz="2400" smtClean="0"/>
            </a:br>
            <a:r>
              <a:rPr lang="en-US" altLang="en-US" sz="2400" smtClean="0"/>
              <a:t>grocery stores</a:t>
            </a:r>
          </a:p>
          <a:p>
            <a:pPr marL="742950" lvl="1" indent="-285750"/>
            <a:r>
              <a:rPr lang="en-US" altLang="en-US" sz="2400" smtClean="0"/>
              <a:t>Bank/Credit Card </a:t>
            </a:r>
            <a:br>
              <a:rPr lang="en-US" altLang="en-US" sz="2400" smtClean="0"/>
            </a:br>
            <a:r>
              <a:rPr lang="en-US" altLang="en-US" sz="2400" smtClean="0"/>
              <a:t>transactions</a:t>
            </a:r>
          </a:p>
          <a:p>
            <a:pPr marL="342900" indent="-342900">
              <a:spcBef>
                <a:spcPct val="75000"/>
              </a:spcBef>
            </a:pPr>
            <a:r>
              <a:rPr lang="en-US" altLang="en-US" sz="2400" smtClean="0"/>
              <a:t>Computers have become cheaper and more powerful</a:t>
            </a:r>
          </a:p>
          <a:p>
            <a:pPr marL="342900" indent="-342900">
              <a:spcBef>
                <a:spcPct val="40000"/>
              </a:spcBef>
            </a:pPr>
            <a:r>
              <a:rPr lang="en-US" altLang="en-US" sz="2400" smtClean="0"/>
              <a:t>Competitive Pressure is Strong </a:t>
            </a:r>
          </a:p>
          <a:p>
            <a:pPr marL="742950" lvl="1" indent="-285750"/>
            <a:r>
              <a:rPr lang="en-US" altLang="en-US" sz="2400" smtClean="0"/>
              <a:t>Provide better, customized services for an </a:t>
            </a:r>
            <a:r>
              <a:rPr lang="en-US" altLang="en-US" sz="2400" i="1" smtClean="0"/>
              <a:t>edge </a:t>
            </a:r>
            <a:r>
              <a:rPr lang="en-US" altLang="en-US" sz="2400" smtClean="0"/>
              <a:t>(e.g. in Customer Relationship Management)</a:t>
            </a:r>
          </a:p>
          <a:p>
            <a:pPr marL="742950" lvl="1" indent="-285750">
              <a:buFont typeface="Arial" panose="020B0604020202020204" pitchFamily="34" charset="0"/>
              <a:buNone/>
            </a:pPr>
            <a:endParaRPr lang="en-US" altLang="en-US" sz="2000" smtClean="0"/>
          </a:p>
        </p:txBody>
      </p:sp>
      <p:graphicFrame>
        <p:nvGraphicFramePr>
          <p:cNvPr id="4099" name="Object 3"/>
          <p:cNvGraphicFramePr>
            <a:graphicFrameLocks noChangeAspect="1"/>
          </p:cNvGraphicFramePr>
          <p:nvPr/>
        </p:nvGraphicFramePr>
        <p:xfrm>
          <a:off x="6705600" y="1981200"/>
          <a:ext cx="2146300" cy="2341563"/>
        </p:xfrm>
        <a:graphic>
          <a:graphicData uri="http://schemas.openxmlformats.org/presentationml/2006/ole">
            <mc:AlternateContent xmlns:mc="http://schemas.openxmlformats.org/markup-compatibility/2006">
              <mc:Choice xmlns:v="urn:schemas-microsoft-com:vml" Requires="v">
                <p:oleObj spid="_x0000_s4115" name="VISIO" r:id="rId4" imgW="2142744" imgH="2343912" progId="Visio.Drawing.6">
                  <p:embed/>
                </p:oleObj>
              </mc:Choice>
              <mc:Fallback>
                <p:oleObj name="VISIO" r:id="rId4" imgW="2142744" imgH="2343912" progId="Visio.Drawing.6">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1981200"/>
                        <a:ext cx="2146300" cy="234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0" name="Rectangle 4"/>
          <p:cNvSpPr>
            <a:spLocks noGrp="1" noChangeArrowheads="1"/>
          </p:cNvSpPr>
          <p:nvPr>
            <p:ph type="title"/>
          </p:nvPr>
        </p:nvSpPr>
        <p:spPr>
          <a:xfrm>
            <a:off x="228600" y="152400"/>
            <a:ext cx="8763000" cy="609600"/>
          </a:xfrm>
        </p:spPr>
        <p:txBody>
          <a:bodyPr lIns="0" rIns="0"/>
          <a:lstStyle/>
          <a:p>
            <a:r>
              <a:rPr lang="en-US" altLang="en-US" smtClean="0"/>
              <a:t>Why Mine Data? Commercial Viewpoint</a:t>
            </a:r>
          </a:p>
        </p:txBody>
      </p:sp>
      <p:pic>
        <p:nvPicPr>
          <p:cNvPr id="4101" name="Picture 8" descr="story-3dimensional-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6075" y="1219200"/>
            <a:ext cx="1965325"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02" name="Object 9"/>
          <p:cNvGraphicFramePr>
            <a:graphicFrameLocks noChangeAspect="1"/>
          </p:cNvGraphicFramePr>
          <p:nvPr/>
        </p:nvGraphicFramePr>
        <p:xfrm>
          <a:off x="5349875" y="1833563"/>
          <a:ext cx="685800" cy="681037"/>
        </p:xfrm>
        <a:graphic>
          <a:graphicData uri="http://schemas.openxmlformats.org/presentationml/2006/ole">
            <mc:AlternateContent xmlns:mc="http://schemas.openxmlformats.org/markup-compatibility/2006">
              <mc:Choice xmlns:v="urn:schemas-microsoft-com:vml" Requires="v">
                <p:oleObj spid="_x0000_s4116" name="VISIO" r:id="rId7" imgW="617220" imgH="615696" progId="Visio.Drawing.6">
                  <p:embed/>
                </p:oleObj>
              </mc:Choice>
              <mc:Fallback>
                <p:oleObj name="VISIO" r:id="rId7" imgW="617220" imgH="615696" progId="Visio.Drawing.6">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49875" y="1833563"/>
                        <a:ext cx="685800"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3" name="Object 10"/>
          <p:cNvGraphicFramePr>
            <a:graphicFrameLocks noChangeAspect="1"/>
          </p:cNvGraphicFramePr>
          <p:nvPr/>
        </p:nvGraphicFramePr>
        <p:xfrm>
          <a:off x="5334000" y="1447800"/>
          <a:ext cx="685800" cy="563563"/>
        </p:xfrm>
        <a:graphic>
          <a:graphicData uri="http://schemas.openxmlformats.org/presentationml/2006/ole">
            <mc:AlternateContent xmlns:mc="http://schemas.openxmlformats.org/markup-compatibility/2006">
              <mc:Choice xmlns:v="urn:schemas-microsoft-com:vml" Requires="v">
                <p:oleObj spid="_x0000_s4117" name="VISIO" r:id="rId9" imgW="806196" imgH="662940" progId="Visio.Drawing.6">
                  <p:embed/>
                </p:oleObj>
              </mc:Choice>
              <mc:Fallback>
                <p:oleObj name="VISIO" r:id="rId9" imgW="806196" imgH="662940" progId="Visio.Drawing.6">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1447800"/>
                        <a:ext cx="6858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4" name="Object 11"/>
          <p:cNvGraphicFramePr>
            <a:graphicFrameLocks noChangeAspect="1"/>
          </p:cNvGraphicFramePr>
          <p:nvPr/>
        </p:nvGraphicFramePr>
        <p:xfrm>
          <a:off x="5181600" y="2667000"/>
          <a:ext cx="1485900" cy="1558925"/>
        </p:xfrm>
        <a:graphic>
          <a:graphicData uri="http://schemas.openxmlformats.org/presentationml/2006/ole">
            <mc:AlternateContent xmlns:mc="http://schemas.openxmlformats.org/markup-compatibility/2006">
              <mc:Choice xmlns:v="urn:schemas-microsoft-com:vml" Requires="v">
                <p:oleObj spid="_x0000_s4118" name="VISIO" r:id="rId11" imgW="1661160" imgH="1748028" progId="Visio.Drawing.6">
                  <p:embed/>
                </p:oleObj>
              </mc:Choice>
              <mc:Fallback>
                <p:oleObj name="VISIO" r:id="rId11" imgW="1661160" imgH="1748028" progId="Visio.Drawing.6">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1600" y="2667000"/>
                        <a:ext cx="14859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BDF6DB27-C28B-4324-AD71-BBA3F441FAAD}"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smtClean="0"/>
              <a:t>Classifying Galaxies</a:t>
            </a:r>
          </a:p>
        </p:txBody>
      </p:sp>
      <p:pic>
        <p:nvPicPr>
          <p:cNvPr id="31747" name="Picture 3" descr="ear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400"/>
            <a:ext cx="25908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4" descr="intermedi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124200"/>
            <a:ext cx="25908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5" descr="l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4098925"/>
            <a:ext cx="2643188"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Text Box 6"/>
          <p:cNvSpPr txBox="1">
            <a:spLocks noChangeArrowheads="1"/>
          </p:cNvSpPr>
          <p:nvPr/>
        </p:nvSpPr>
        <p:spPr bwMode="auto">
          <a:xfrm>
            <a:off x="1447800" y="1676400"/>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r>
              <a:rPr lang="en-US" altLang="en-US" sz="1800" i="1"/>
              <a:t>Early</a:t>
            </a:r>
            <a:endParaRPr lang="en-US" altLang="en-US"/>
          </a:p>
        </p:txBody>
      </p:sp>
      <p:sp>
        <p:nvSpPr>
          <p:cNvPr id="31751" name="Text Box 7"/>
          <p:cNvSpPr txBox="1">
            <a:spLocks noChangeArrowheads="1"/>
          </p:cNvSpPr>
          <p:nvPr/>
        </p:nvSpPr>
        <p:spPr bwMode="auto">
          <a:xfrm>
            <a:off x="3886200" y="2743200"/>
            <a:ext cx="1543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r>
              <a:rPr lang="en-US" altLang="en-US" sz="1800" i="1"/>
              <a:t>Intermediate</a:t>
            </a:r>
            <a:endParaRPr lang="en-US" altLang="en-US" sz="2400" i="1"/>
          </a:p>
        </p:txBody>
      </p:sp>
      <p:sp>
        <p:nvSpPr>
          <p:cNvPr id="31752" name="Text Box 8"/>
          <p:cNvSpPr txBox="1">
            <a:spLocks noChangeArrowheads="1"/>
          </p:cNvSpPr>
          <p:nvPr/>
        </p:nvSpPr>
        <p:spPr bwMode="auto">
          <a:xfrm>
            <a:off x="7162800" y="37338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r>
              <a:rPr lang="en-US" altLang="en-US" sz="1800" i="1"/>
              <a:t>Late</a:t>
            </a:r>
            <a:endParaRPr lang="en-US" altLang="en-US"/>
          </a:p>
        </p:txBody>
      </p:sp>
      <p:sp>
        <p:nvSpPr>
          <p:cNvPr id="31753" name="Text Box 9"/>
          <p:cNvSpPr txBox="1">
            <a:spLocks noChangeArrowheads="1"/>
          </p:cNvSpPr>
          <p:nvPr/>
        </p:nvSpPr>
        <p:spPr bwMode="auto">
          <a:xfrm>
            <a:off x="381000" y="5029200"/>
            <a:ext cx="3986213"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73038" indent="-173038">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r>
              <a:rPr lang="en-US" altLang="en-US" sz="1800">
                <a:latin typeface="Tahoma" panose="020B0604030504040204" pitchFamily="34" charset="0"/>
              </a:rPr>
              <a:t>Data Size: </a:t>
            </a:r>
          </a:p>
          <a:p>
            <a:pPr>
              <a:spcBef>
                <a:spcPct val="0"/>
              </a:spcBef>
              <a:spcAft>
                <a:spcPct val="0"/>
              </a:spcAft>
              <a:buClrTx/>
              <a:buSzTx/>
              <a:buFontTx/>
              <a:buChar char="•"/>
            </a:pPr>
            <a:r>
              <a:rPr lang="en-US" altLang="en-US" sz="1600">
                <a:latin typeface="Tahoma" panose="020B0604030504040204" pitchFamily="34" charset="0"/>
              </a:rPr>
              <a:t>72 million stars, 20 million galaxies</a:t>
            </a:r>
          </a:p>
          <a:p>
            <a:pPr>
              <a:spcBef>
                <a:spcPct val="0"/>
              </a:spcBef>
              <a:spcAft>
                <a:spcPct val="0"/>
              </a:spcAft>
              <a:buClrTx/>
              <a:buSzTx/>
              <a:buFontTx/>
              <a:buChar char="•"/>
            </a:pPr>
            <a:r>
              <a:rPr lang="en-US" altLang="en-US" sz="1600">
                <a:latin typeface="Tahoma" panose="020B0604030504040204" pitchFamily="34" charset="0"/>
              </a:rPr>
              <a:t>Object Catalog: 9 GB</a:t>
            </a:r>
          </a:p>
          <a:p>
            <a:pPr>
              <a:spcBef>
                <a:spcPct val="0"/>
              </a:spcBef>
              <a:spcAft>
                <a:spcPct val="0"/>
              </a:spcAft>
              <a:buClrTx/>
              <a:buSzTx/>
              <a:buFontTx/>
              <a:buChar char="•"/>
            </a:pPr>
            <a:r>
              <a:rPr lang="en-US" altLang="en-US" sz="1600">
                <a:latin typeface="Tahoma" panose="020B0604030504040204" pitchFamily="34" charset="0"/>
              </a:rPr>
              <a:t>Image Database: 150 GB</a:t>
            </a:r>
            <a:r>
              <a:rPr lang="en-US" altLang="en-US" sz="1800">
                <a:latin typeface="Tahoma" panose="020B0604030504040204" pitchFamily="34" charset="0"/>
              </a:rPr>
              <a:t> </a:t>
            </a:r>
            <a:endParaRPr lang="en-US" altLang="en-US" sz="2400">
              <a:latin typeface="Tahoma" panose="020B0604030504040204" pitchFamily="34" charset="0"/>
            </a:endParaRPr>
          </a:p>
        </p:txBody>
      </p:sp>
      <p:sp>
        <p:nvSpPr>
          <p:cNvPr id="31754" name="Text Box 10"/>
          <p:cNvSpPr txBox="1">
            <a:spLocks noChangeArrowheads="1"/>
          </p:cNvSpPr>
          <p:nvPr/>
        </p:nvSpPr>
        <p:spPr bwMode="auto">
          <a:xfrm>
            <a:off x="3581400" y="1676400"/>
            <a:ext cx="2516188"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3038" indent="-173038">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r>
              <a:rPr lang="en-US" altLang="en-US" sz="1800">
                <a:latin typeface="Tahoma" panose="020B0604030504040204" pitchFamily="34" charset="0"/>
              </a:rPr>
              <a:t>Class: </a:t>
            </a:r>
          </a:p>
          <a:p>
            <a:pPr>
              <a:spcBef>
                <a:spcPct val="0"/>
              </a:spcBef>
              <a:spcAft>
                <a:spcPct val="0"/>
              </a:spcAft>
              <a:buClrTx/>
              <a:buSzTx/>
              <a:buFontTx/>
              <a:buChar char="•"/>
            </a:pPr>
            <a:r>
              <a:rPr lang="en-US" altLang="en-US" sz="1600">
                <a:latin typeface="Tahoma" panose="020B0604030504040204" pitchFamily="34" charset="0"/>
              </a:rPr>
              <a:t>Stages of Formation</a:t>
            </a:r>
            <a:endParaRPr lang="en-US" altLang="en-US" sz="1800">
              <a:latin typeface="Tahoma" panose="020B0604030504040204" pitchFamily="34" charset="0"/>
            </a:endParaRPr>
          </a:p>
        </p:txBody>
      </p:sp>
      <p:sp>
        <p:nvSpPr>
          <p:cNvPr id="31755" name="Text Box 11"/>
          <p:cNvSpPr txBox="1">
            <a:spLocks noChangeArrowheads="1"/>
          </p:cNvSpPr>
          <p:nvPr/>
        </p:nvSpPr>
        <p:spPr bwMode="auto">
          <a:xfrm>
            <a:off x="6253163" y="1671638"/>
            <a:ext cx="2890837" cy="110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3038" indent="-173038">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r>
              <a:rPr lang="en-US" altLang="en-US" sz="1800">
                <a:latin typeface="Tahoma" panose="020B0604030504040204" pitchFamily="34" charset="0"/>
              </a:rPr>
              <a:t>Attributes:</a:t>
            </a:r>
          </a:p>
          <a:p>
            <a:pPr>
              <a:spcBef>
                <a:spcPct val="0"/>
              </a:spcBef>
              <a:spcAft>
                <a:spcPct val="0"/>
              </a:spcAft>
              <a:buClrTx/>
              <a:buSzTx/>
              <a:buFontTx/>
              <a:buChar char="•"/>
            </a:pPr>
            <a:r>
              <a:rPr lang="en-US" altLang="en-US" sz="1600">
                <a:latin typeface="Tahoma" panose="020B0604030504040204" pitchFamily="34" charset="0"/>
              </a:rPr>
              <a:t>Image features, </a:t>
            </a:r>
          </a:p>
          <a:p>
            <a:pPr>
              <a:spcBef>
                <a:spcPct val="0"/>
              </a:spcBef>
              <a:spcAft>
                <a:spcPct val="0"/>
              </a:spcAft>
              <a:buClrTx/>
              <a:buSzTx/>
              <a:buFontTx/>
              <a:buChar char="•"/>
            </a:pPr>
            <a:r>
              <a:rPr lang="en-US" altLang="en-US" sz="1600">
                <a:latin typeface="Tahoma" panose="020B0604030504040204" pitchFamily="34" charset="0"/>
              </a:rPr>
              <a:t>Characteristics of light waves received, etc.</a:t>
            </a:r>
          </a:p>
        </p:txBody>
      </p:sp>
      <p:sp>
        <p:nvSpPr>
          <p:cNvPr id="31756" name="Text Box 12"/>
          <p:cNvSpPr txBox="1">
            <a:spLocks noChangeArrowheads="1"/>
          </p:cNvSpPr>
          <p:nvPr/>
        </p:nvSpPr>
        <p:spPr bwMode="auto">
          <a:xfrm>
            <a:off x="6248400" y="914400"/>
            <a:ext cx="2744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r>
              <a:rPr lang="en-US" altLang="en-US" sz="1600">
                <a:latin typeface="Times New Roman" panose="02020603050405020304" pitchFamily="18" charset="0"/>
              </a:rPr>
              <a:t>Courtesy: http://aps.umn.edu</a:t>
            </a:r>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906139EC-444D-4552-9833-0B9F0C145553}" type="slidenum">
              <a:rPr lang="en-US"/>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endParaRPr lang="en-US" altLang="en-US" smtClean="0"/>
          </a:p>
        </p:txBody>
      </p:sp>
      <p:sp>
        <p:nvSpPr>
          <p:cNvPr id="3" name="Footer Placeholder 2"/>
          <p:cNvSpPr>
            <a:spLocks noGrp="1"/>
          </p:cNvSpPr>
          <p:nvPr>
            <p:ph type="ftr" sz="quarter" idx="10"/>
          </p:nvPr>
        </p:nvSpPr>
        <p:spPr/>
        <p:txBody>
          <a:bodyPr/>
          <a:lstStyle/>
          <a:p>
            <a:pPr>
              <a:defRPr/>
            </a:pPr>
            <a:r>
              <a:rPr lang="en-US" smtClean="0"/>
              <a:t>Compiled by G Murtaza Memon</a:t>
            </a:r>
            <a:endParaRPr lang="en-US"/>
          </a:p>
        </p:txBody>
      </p:sp>
      <p:sp>
        <p:nvSpPr>
          <p:cNvPr id="4" name="Slide Number Placeholder 3"/>
          <p:cNvSpPr>
            <a:spLocks noGrp="1"/>
          </p:cNvSpPr>
          <p:nvPr>
            <p:ph type="sldNum" sz="quarter" idx="11"/>
          </p:nvPr>
        </p:nvSpPr>
        <p:spPr/>
        <p:txBody>
          <a:bodyPr/>
          <a:lstStyle/>
          <a:p>
            <a:pPr>
              <a:defRPr/>
            </a:pPr>
            <a:fld id="{C9BB6EDA-52E5-485F-9CA0-BD752D597AC8}"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mtClean="0"/>
              <a:t>Data Mining Tasks...</a:t>
            </a:r>
          </a:p>
        </p:txBody>
      </p:sp>
      <p:sp>
        <p:nvSpPr>
          <p:cNvPr id="33795" name="Rectangle 3"/>
          <p:cNvSpPr>
            <a:spLocks noGrp="1" noChangeArrowheads="1"/>
          </p:cNvSpPr>
          <p:nvPr>
            <p:ph type="body" idx="1"/>
          </p:nvPr>
        </p:nvSpPr>
        <p:spPr/>
        <p:txBody>
          <a:bodyPr/>
          <a:lstStyle/>
          <a:p>
            <a:pPr marL="514350" indent="-514350">
              <a:buFont typeface="Tahoma" panose="020B0604030504040204" pitchFamily="34" charset="0"/>
              <a:buAutoNum type="arabicPeriod"/>
            </a:pPr>
            <a:r>
              <a:rPr lang="en-US" altLang="en-US" smtClean="0"/>
              <a:t>Classification [Predictive]</a:t>
            </a:r>
          </a:p>
          <a:p>
            <a:pPr marL="514350" indent="-514350">
              <a:buFont typeface="Tahoma" panose="020B0604030504040204" pitchFamily="34" charset="0"/>
              <a:buAutoNum type="arabicPeriod"/>
            </a:pPr>
            <a:r>
              <a:rPr lang="en-US" altLang="en-US" b="1" smtClean="0">
                <a:solidFill>
                  <a:srgbClr val="FF0000"/>
                </a:solidFill>
              </a:rPr>
              <a:t>Clustering [Descriptive]</a:t>
            </a:r>
          </a:p>
          <a:p>
            <a:pPr marL="514350" indent="-514350">
              <a:buFont typeface="Tahoma" panose="020B0604030504040204" pitchFamily="34" charset="0"/>
              <a:buAutoNum type="arabicPeriod"/>
            </a:pPr>
            <a:r>
              <a:rPr lang="en-US" altLang="en-US" smtClean="0"/>
              <a:t>Association Rule Discovery </a:t>
            </a:r>
            <a:r>
              <a:rPr lang="en-US" altLang="en-US" sz="2000" smtClean="0"/>
              <a:t>[Descriptive]</a:t>
            </a:r>
            <a:endParaRPr lang="en-US" altLang="en-US" smtClean="0"/>
          </a:p>
          <a:p>
            <a:pPr marL="514350" indent="-514350">
              <a:buFont typeface="Tahoma" panose="020B0604030504040204" pitchFamily="34" charset="0"/>
              <a:buAutoNum type="arabicPeriod"/>
            </a:pPr>
            <a:r>
              <a:rPr lang="en-US" altLang="en-US" smtClean="0"/>
              <a:t>Sequential Pattern Discovery </a:t>
            </a:r>
            <a:r>
              <a:rPr lang="en-US" altLang="en-US" sz="2000" smtClean="0"/>
              <a:t>[Descriptive]</a:t>
            </a:r>
            <a:endParaRPr lang="en-US" altLang="en-US" smtClean="0"/>
          </a:p>
          <a:p>
            <a:pPr marL="514350" indent="-514350">
              <a:buFont typeface="Tahoma" panose="020B0604030504040204" pitchFamily="34" charset="0"/>
              <a:buAutoNum type="arabicPeriod"/>
            </a:pPr>
            <a:r>
              <a:rPr lang="en-US" altLang="en-US" smtClean="0"/>
              <a:t>Regression </a:t>
            </a:r>
            <a:r>
              <a:rPr lang="en-US" altLang="en-US" sz="2000" smtClean="0"/>
              <a:t>[Predictive]</a:t>
            </a:r>
            <a:endParaRPr lang="en-US" altLang="en-US" smtClean="0"/>
          </a:p>
          <a:p>
            <a:pPr marL="514350" indent="-514350">
              <a:buFont typeface="Tahoma" panose="020B0604030504040204" pitchFamily="34" charset="0"/>
              <a:buAutoNum type="arabicPeriod"/>
            </a:pPr>
            <a:r>
              <a:rPr lang="en-US" altLang="en-US" smtClean="0"/>
              <a:t>Deviation Detection </a:t>
            </a:r>
            <a:r>
              <a:rPr lang="en-US" altLang="en-US" sz="2000" smtClean="0"/>
              <a:t>[Predictive]</a:t>
            </a:r>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7F454042-BE35-4EA3-B105-827852E52756}" type="slidenum">
              <a:rPr lang="en-US"/>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smtClean="0"/>
              <a:t>Clustering Definition</a:t>
            </a:r>
          </a:p>
        </p:txBody>
      </p:sp>
      <p:sp>
        <p:nvSpPr>
          <p:cNvPr id="35843" name="Rectangle 3"/>
          <p:cNvSpPr>
            <a:spLocks noGrp="1" noChangeArrowheads="1"/>
          </p:cNvSpPr>
          <p:nvPr>
            <p:ph type="body" idx="1"/>
          </p:nvPr>
        </p:nvSpPr>
        <p:spPr/>
        <p:txBody>
          <a:bodyPr/>
          <a:lstStyle/>
          <a:p>
            <a:pPr marL="342900" indent="-342900">
              <a:lnSpc>
                <a:spcPct val="90000"/>
              </a:lnSpc>
            </a:pPr>
            <a:r>
              <a:rPr lang="en-US" altLang="en-US" smtClean="0"/>
              <a:t>Given a set of data points, each having a set of attributes, and a similarity measure among them, find clusters such that</a:t>
            </a:r>
          </a:p>
          <a:p>
            <a:pPr marL="742950" lvl="1" indent="-285750">
              <a:lnSpc>
                <a:spcPct val="90000"/>
              </a:lnSpc>
            </a:pPr>
            <a:r>
              <a:rPr lang="en-US" altLang="en-US" smtClean="0"/>
              <a:t>Data points in one cluster are more similar to one another.</a:t>
            </a:r>
          </a:p>
          <a:p>
            <a:pPr marL="742950" lvl="1" indent="-285750">
              <a:lnSpc>
                <a:spcPct val="90000"/>
              </a:lnSpc>
            </a:pPr>
            <a:r>
              <a:rPr lang="en-US" altLang="en-US" smtClean="0"/>
              <a:t>Data points in separate clusters are less similar to one another.</a:t>
            </a:r>
          </a:p>
          <a:p>
            <a:pPr marL="342900" indent="-342900">
              <a:lnSpc>
                <a:spcPct val="90000"/>
              </a:lnSpc>
            </a:pPr>
            <a:r>
              <a:rPr lang="en-US" altLang="en-US" smtClean="0"/>
              <a:t>Similarity Measures:</a:t>
            </a:r>
          </a:p>
          <a:p>
            <a:pPr marL="742950" lvl="1" indent="-285750">
              <a:lnSpc>
                <a:spcPct val="90000"/>
              </a:lnSpc>
            </a:pPr>
            <a:r>
              <a:rPr lang="en-US" altLang="en-US" smtClean="0"/>
              <a:t>Euclidean Distance if attributes are continuous.</a:t>
            </a:r>
          </a:p>
          <a:p>
            <a:pPr marL="742950" lvl="1" indent="-285750">
              <a:lnSpc>
                <a:spcPct val="90000"/>
              </a:lnSpc>
            </a:pPr>
            <a:r>
              <a:rPr lang="en-US" altLang="en-US" smtClean="0"/>
              <a:t>Other Problem-specific Measures.</a:t>
            </a:r>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20E81E0E-B6D1-4A7B-B60E-5F0D97FC1C05}" type="slidenum">
              <a:rPr lang="en-US"/>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smtClean="0"/>
              <a:t>Illustrating Clustering</a:t>
            </a:r>
          </a:p>
        </p:txBody>
      </p:sp>
      <p:sp>
        <p:nvSpPr>
          <p:cNvPr id="37891" name="Text Box 3"/>
          <p:cNvSpPr txBox="1">
            <a:spLocks noChangeArrowheads="1"/>
          </p:cNvSpPr>
          <p:nvPr/>
        </p:nvSpPr>
        <p:spPr bwMode="auto">
          <a:xfrm>
            <a:off x="381000" y="1295400"/>
            <a:ext cx="61118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68275" indent="-168275">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20000"/>
              </a:spcBef>
              <a:spcAft>
                <a:spcPct val="0"/>
              </a:spcAft>
              <a:buClr>
                <a:schemeClr val="accent2"/>
              </a:buClr>
              <a:buSzTx/>
              <a:buFont typeface="Monotype Sorts" pitchFamily="2" charset="2"/>
              <a:buChar char="x"/>
            </a:pPr>
            <a:r>
              <a:rPr kumimoji="1" lang="en-US" altLang="en-US" sz="2000" b="0">
                <a:latin typeface="Tahoma" panose="020B0604030504040204" pitchFamily="34" charset="0"/>
              </a:rPr>
              <a:t>Euclidean Distance Based Clustering in 3-D space.</a:t>
            </a:r>
          </a:p>
        </p:txBody>
      </p:sp>
      <p:sp>
        <p:nvSpPr>
          <p:cNvPr id="37892" name="Text Box 4"/>
          <p:cNvSpPr txBox="1">
            <a:spLocks noChangeArrowheads="1"/>
          </p:cNvSpPr>
          <p:nvPr/>
        </p:nvSpPr>
        <p:spPr bwMode="auto">
          <a:xfrm>
            <a:off x="1282700" y="1981200"/>
            <a:ext cx="2787650" cy="830263"/>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2400" b="0">
                <a:latin typeface="Times New Roman" panose="02020603050405020304" pitchFamily="18" charset="0"/>
              </a:rPr>
              <a:t>Intracluster distances</a:t>
            </a:r>
          </a:p>
          <a:p>
            <a:pPr algn="ctr">
              <a:spcBef>
                <a:spcPct val="0"/>
              </a:spcBef>
              <a:spcAft>
                <a:spcPct val="0"/>
              </a:spcAft>
              <a:buClrTx/>
              <a:buSzTx/>
              <a:buFontTx/>
              <a:buNone/>
            </a:pPr>
            <a:r>
              <a:rPr lang="en-US" altLang="en-US" sz="2400" b="0">
                <a:latin typeface="Times New Roman" panose="02020603050405020304" pitchFamily="18" charset="0"/>
              </a:rPr>
              <a:t>are minimized</a:t>
            </a:r>
          </a:p>
        </p:txBody>
      </p:sp>
      <p:sp>
        <p:nvSpPr>
          <p:cNvPr id="37893" name="Text Box 5"/>
          <p:cNvSpPr txBox="1">
            <a:spLocks noChangeArrowheads="1"/>
          </p:cNvSpPr>
          <p:nvPr/>
        </p:nvSpPr>
        <p:spPr bwMode="auto">
          <a:xfrm>
            <a:off x="5168900" y="1981200"/>
            <a:ext cx="2787650" cy="830263"/>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2400" b="0">
                <a:latin typeface="Times New Roman" panose="02020603050405020304" pitchFamily="18" charset="0"/>
              </a:rPr>
              <a:t>Intercluster distances</a:t>
            </a:r>
          </a:p>
          <a:p>
            <a:pPr algn="ctr">
              <a:spcBef>
                <a:spcPct val="0"/>
              </a:spcBef>
              <a:spcAft>
                <a:spcPct val="0"/>
              </a:spcAft>
              <a:buClrTx/>
              <a:buSzTx/>
              <a:buFontTx/>
              <a:buNone/>
            </a:pPr>
            <a:r>
              <a:rPr lang="en-US" altLang="en-US" sz="2400" b="0">
                <a:latin typeface="Times New Roman" panose="02020603050405020304" pitchFamily="18" charset="0"/>
              </a:rPr>
              <a:t>are maximized</a:t>
            </a:r>
          </a:p>
        </p:txBody>
      </p:sp>
      <p:grpSp>
        <p:nvGrpSpPr>
          <p:cNvPr id="37894" name="Group 6"/>
          <p:cNvGrpSpPr>
            <a:grpSpLocks/>
          </p:cNvGrpSpPr>
          <p:nvPr/>
        </p:nvGrpSpPr>
        <p:grpSpPr bwMode="auto">
          <a:xfrm>
            <a:off x="3276600" y="3200400"/>
            <a:ext cx="3048000" cy="2678113"/>
            <a:chOff x="2160" y="2544"/>
            <a:chExt cx="1920" cy="1687"/>
          </a:xfrm>
        </p:grpSpPr>
        <p:sp>
          <p:nvSpPr>
            <p:cNvPr id="37897" name="Line 7"/>
            <p:cNvSpPr>
              <a:spLocks noChangeShapeType="1"/>
            </p:cNvSpPr>
            <p:nvPr/>
          </p:nvSpPr>
          <p:spPr bwMode="auto">
            <a:xfrm>
              <a:off x="2736" y="2544"/>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8" name="Line 8"/>
            <p:cNvSpPr>
              <a:spLocks noChangeShapeType="1"/>
            </p:cNvSpPr>
            <p:nvPr/>
          </p:nvSpPr>
          <p:spPr bwMode="auto">
            <a:xfrm>
              <a:off x="2736" y="369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9" name="Freeform 9"/>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Lst>
              <a:ahLst/>
              <a:cxnLst>
                <a:cxn ang="T4">
                  <a:pos x="T0" y="T1"/>
                </a:cxn>
                <a:cxn ang="T5">
                  <a:pos x="T2" y="T3"/>
                </a:cxn>
              </a:cxnLst>
              <a:rect l="0" t="0" r="r" b="b"/>
              <a:pathLst>
                <a:path w="510" h="535">
                  <a:moveTo>
                    <a:pt x="510" y="0"/>
                  </a:moveTo>
                  <a:lnTo>
                    <a:pt x="0" y="53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0"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37901"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37902"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37903"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37904"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37905"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37906"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37907"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37908"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37909"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37910"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37911"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37912"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37913"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37914"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37915"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37916"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37917"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37918"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37919"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37920"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37921"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37922"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gr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EDBA5168-95AC-4C78-8794-C7BD2880C425}" type="slidenum">
              <a:rPr lang="en-US"/>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smtClean="0"/>
              <a:t>Clustering: Application 1</a:t>
            </a:r>
          </a:p>
        </p:txBody>
      </p:sp>
      <p:sp>
        <p:nvSpPr>
          <p:cNvPr id="38915" name="Rectangle 3"/>
          <p:cNvSpPr>
            <a:spLocks noGrp="1" noChangeArrowheads="1"/>
          </p:cNvSpPr>
          <p:nvPr>
            <p:ph type="body" idx="1"/>
          </p:nvPr>
        </p:nvSpPr>
        <p:spPr>
          <a:xfrm>
            <a:off x="457200" y="1219200"/>
            <a:ext cx="8178800" cy="4171950"/>
          </a:xfrm>
        </p:spPr>
        <p:txBody>
          <a:bodyPr/>
          <a:lstStyle/>
          <a:p>
            <a:pPr marL="342900" indent="-342900">
              <a:lnSpc>
                <a:spcPct val="90000"/>
              </a:lnSpc>
            </a:pPr>
            <a:r>
              <a:rPr lang="en-US" altLang="en-US" sz="2400" smtClean="0"/>
              <a:t>Market Segmentation:</a:t>
            </a:r>
          </a:p>
          <a:p>
            <a:pPr marL="742950" lvl="1" indent="-285750">
              <a:lnSpc>
                <a:spcPct val="90000"/>
              </a:lnSpc>
            </a:pPr>
            <a:r>
              <a:rPr lang="en-US" altLang="en-US" sz="2400" smtClean="0"/>
              <a:t>Goal: subdivide a market into distinct subsets of customers where any subset may conceivably be selected as a market target to be reached with a distinct marketing mix.</a:t>
            </a:r>
          </a:p>
          <a:p>
            <a:pPr marL="742950" lvl="1" indent="-285750">
              <a:lnSpc>
                <a:spcPct val="90000"/>
              </a:lnSpc>
            </a:pPr>
            <a:r>
              <a:rPr lang="en-US" altLang="en-US" sz="2400" smtClean="0"/>
              <a:t>Approach: </a:t>
            </a:r>
          </a:p>
          <a:p>
            <a:pPr marL="1143000" lvl="2" indent="-228600">
              <a:lnSpc>
                <a:spcPct val="90000"/>
              </a:lnSpc>
            </a:pPr>
            <a:r>
              <a:rPr lang="en-US" altLang="en-US" sz="2000" smtClean="0"/>
              <a:t>Collect different attributes of customers based on their geographical and lifestyle related information.</a:t>
            </a:r>
          </a:p>
          <a:p>
            <a:pPr marL="1143000" lvl="2" indent="-228600">
              <a:lnSpc>
                <a:spcPct val="90000"/>
              </a:lnSpc>
            </a:pPr>
            <a:r>
              <a:rPr lang="en-US" altLang="en-US" sz="2000" smtClean="0"/>
              <a:t>Find clusters of similar customers.</a:t>
            </a:r>
          </a:p>
          <a:p>
            <a:pPr marL="1143000" lvl="2" indent="-228600">
              <a:lnSpc>
                <a:spcPct val="90000"/>
              </a:lnSpc>
            </a:pPr>
            <a:r>
              <a:rPr lang="en-US" altLang="en-US" sz="2000" smtClean="0"/>
              <a:t>Measure the clustering quality by observing buying patterns of customers in same cluster vs. those from different clusters. </a:t>
            </a:r>
            <a:endParaRPr lang="en-US" altLang="en-US" smtClean="0"/>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3AEBB0AA-A80B-4082-B84A-5799563C9B64}" type="slidenum">
              <a:rPr lang="en-US"/>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smtClean="0"/>
              <a:t>Clustering: Application 2</a:t>
            </a:r>
          </a:p>
        </p:txBody>
      </p:sp>
      <p:sp>
        <p:nvSpPr>
          <p:cNvPr id="40963" name="Rectangle 3"/>
          <p:cNvSpPr>
            <a:spLocks noGrp="1" noChangeArrowheads="1"/>
          </p:cNvSpPr>
          <p:nvPr>
            <p:ph type="body" idx="1"/>
          </p:nvPr>
        </p:nvSpPr>
        <p:spPr/>
        <p:txBody>
          <a:bodyPr/>
          <a:lstStyle/>
          <a:p>
            <a:pPr marL="342900" indent="-342900"/>
            <a:r>
              <a:rPr lang="en-US" altLang="en-US" smtClean="0"/>
              <a:t>Document Clustering:</a:t>
            </a:r>
          </a:p>
          <a:p>
            <a:pPr marL="742950" lvl="1" indent="-285750"/>
            <a:r>
              <a:rPr lang="en-US" altLang="en-US" smtClean="0"/>
              <a:t>Goal: To find groups of documents that are similar to each other based on the important terms appearing in them.</a:t>
            </a:r>
          </a:p>
          <a:p>
            <a:pPr marL="742950" lvl="1" indent="-285750"/>
            <a:r>
              <a:rPr lang="en-US" altLang="en-US" smtClean="0"/>
              <a:t>Approach: To identify frequently occurring terms in each document. Form a similarity measure based on the frequencies of different terms. Use it to cluster.</a:t>
            </a:r>
          </a:p>
          <a:p>
            <a:pPr marL="742950" lvl="1" indent="-285750"/>
            <a:r>
              <a:rPr lang="en-US" altLang="en-US" smtClean="0"/>
              <a:t>Gain: Information Retrieval can utilize the clusters to relate a new document or search term to clustered documents.</a:t>
            </a:r>
            <a:endParaRPr lang="en-US" altLang="en-US" sz="3200" smtClean="0"/>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17EBE6BA-F10F-4BA5-8D8C-70880B5D6A55}" type="slidenum">
              <a:rPr lang="en-US"/>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smtClean="0"/>
              <a:t>Illustrating Document Clustering</a:t>
            </a:r>
          </a:p>
        </p:txBody>
      </p:sp>
      <p:sp>
        <p:nvSpPr>
          <p:cNvPr id="43011" name="Rectangle 3"/>
          <p:cNvSpPr>
            <a:spLocks noGrp="1" noChangeArrowheads="1"/>
          </p:cNvSpPr>
          <p:nvPr>
            <p:ph type="body" idx="1"/>
          </p:nvPr>
        </p:nvSpPr>
        <p:spPr>
          <a:xfrm>
            <a:off x="381000" y="1219200"/>
            <a:ext cx="8178800" cy="1295400"/>
          </a:xfrm>
        </p:spPr>
        <p:txBody>
          <a:bodyPr/>
          <a:lstStyle/>
          <a:p>
            <a:pPr marL="342900" indent="-342900"/>
            <a:r>
              <a:rPr lang="en-US" altLang="en-US" sz="2400" smtClean="0"/>
              <a:t>Clustering Points: 3204 Articles of Los Angeles Times.</a:t>
            </a:r>
          </a:p>
          <a:p>
            <a:pPr marL="342900" indent="-342900"/>
            <a:r>
              <a:rPr lang="en-US" altLang="en-US" sz="2400" smtClean="0"/>
              <a:t>Similarity Measure: How many words are common in these documents (after some word filtering).</a:t>
            </a:r>
            <a:endParaRPr lang="en-US" altLang="en-US" sz="2000" smtClean="0"/>
          </a:p>
        </p:txBody>
      </p:sp>
      <p:graphicFrame>
        <p:nvGraphicFramePr>
          <p:cNvPr id="43012" name="Object 4"/>
          <p:cNvGraphicFramePr>
            <a:graphicFrameLocks noChangeAspect="1"/>
          </p:cNvGraphicFramePr>
          <p:nvPr/>
        </p:nvGraphicFramePr>
        <p:xfrm>
          <a:off x="2057400" y="2743200"/>
          <a:ext cx="4424363" cy="3675063"/>
        </p:xfrm>
        <a:graphic>
          <a:graphicData uri="http://schemas.openxmlformats.org/presentationml/2006/ole">
            <mc:AlternateContent xmlns:mc="http://schemas.openxmlformats.org/markup-compatibility/2006">
              <mc:Choice xmlns:v="urn:schemas-microsoft-com:vml" Requires="v">
                <p:oleObj spid="_x0000_s43017" name="Document" r:id="rId3" imgW="6108192" imgH="5064252" progId="Word.Document.8">
                  <p:embed/>
                </p:oleObj>
              </mc:Choice>
              <mc:Fallback>
                <p:oleObj name="Document" r:id="rId3" imgW="6108192" imgH="5064252"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743200"/>
                        <a:ext cx="4424363" cy="367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8E7220E5-B57A-40BA-827B-DA343C773CB9}" type="slidenum">
              <a:rPr lang="en-US"/>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09600" y="228600"/>
            <a:ext cx="7772400" cy="457200"/>
          </a:xfrm>
        </p:spPr>
        <p:txBody>
          <a:bodyPr/>
          <a:lstStyle/>
          <a:p>
            <a:r>
              <a:rPr lang="en-US" altLang="en-US" smtClean="0"/>
              <a:t>Clustering of S&amp;P 500 Stock Data</a:t>
            </a:r>
          </a:p>
        </p:txBody>
      </p:sp>
      <p:graphicFrame>
        <p:nvGraphicFramePr>
          <p:cNvPr id="44035" name="Object 3"/>
          <p:cNvGraphicFramePr>
            <a:graphicFrameLocks noChangeAspect="1"/>
          </p:cNvGraphicFramePr>
          <p:nvPr/>
        </p:nvGraphicFramePr>
        <p:xfrm>
          <a:off x="1219200" y="2819400"/>
          <a:ext cx="5895975" cy="5942013"/>
        </p:xfrm>
        <a:graphic>
          <a:graphicData uri="http://schemas.openxmlformats.org/presentationml/2006/ole">
            <mc:AlternateContent xmlns:mc="http://schemas.openxmlformats.org/markup-compatibility/2006">
              <mc:Choice xmlns:v="urn:schemas-microsoft-com:vml" Requires="v">
                <p:oleObj spid="_x0000_s44041" name="Document" r:id="rId3" imgW="5629275" imgH="5676900" progId="Word.Document.8">
                  <p:embed/>
                </p:oleObj>
              </mc:Choice>
              <mc:Fallback>
                <p:oleObj name="Document" r:id="rId3" imgW="5629275" imgH="567690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819400"/>
                        <a:ext cx="5895975" cy="594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6" name="Text Box 4"/>
          <p:cNvSpPr txBox="1">
            <a:spLocks noChangeArrowheads="1"/>
          </p:cNvSpPr>
          <p:nvPr/>
        </p:nvSpPr>
        <p:spPr bwMode="auto">
          <a:xfrm>
            <a:off x="609600" y="1066800"/>
            <a:ext cx="82296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33363">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
                <a:schemeClr val="accent2"/>
              </a:buClr>
              <a:buSzTx/>
              <a:buFont typeface="Monotype Sorts" pitchFamily="2" charset="2"/>
              <a:buChar char="z"/>
            </a:pPr>
            <a:r>
              <a:rPr lang="en-US" altLang="en-US" sz="2000" b="0">
                <a:latin typeface="Tahoma" panose="020B0604030504040204" pitchFamily="34" charset="0"/>
              </a:rPr>
              <a:t>Observe Stock Movements every day. </a:t>
            </a:r>
          </a:p>
          <a:p>
            <a:pPr>
              <a:spcBef>
                <a:spcPct val="0"/>
              </a:spcBef>
              <a:spcAft>
                <a:spcPct val="0"/>
              </a:spcAft>
              <a:buClr>
                <a:schemeClr val="accent2"/>
              </a:buClr>
              <a:buSzTx/>
              <a:buFont typeface="Monotype Sorts" pitchFamily="2" charset="2"/>
              <a:buChar char="z"/>
            </a:pPr>
            <a:r>
              <a:rPr lang="en-US" altLang="en-US" sz="2000" b="0">
                <a:latin typeface="Tahoma" panose="020B0604030504040204" pitchFamily="34" charset="0"/>
              </a:rPr>
              <a:t>Clustering points: Stock-{UP/DOWN}</a:t>
            </a:r>
          </a:p>
          <a:p>
            <a:pPr>
              <a:spcBef>
                <a:spcPct val="0"/>
              </a:spcBef>
              <a:spcAft>
                <a:spcPct val="0"/>
              </a:spcAft>
              <a:buClr>
                <a:schemeClr val="accent2"/>
              </a:buClr>
              <a:buSzTx/>
              <a:buFont typeface="Monotype Sorts" pitchFamily="2" charset="2"/>
              <a:buChar char="z"/>
            </a:pPr>
            <a:r>
              <a:rPr lang="en-US" altLang="en-US" sz="2000" b="0">
                <a:latin typeface="Tahoma" panose="020B0604030504040204" pitchFamily="34" charset="0"/>
              </a:rPr>
              <a:t>Similarity Measure: Two points are more similar if the events described by them frequently happen together on the same day. </a:t>
            </a:r>
          </a:p>
          <a:p>
            <a:pPr lvl="1">
              <a:spcBef>
                <a:spcPct val="0"/>
              </a:spcBef>
              <a:spcAft>
                <a:spcPct val="0"/>
              </a:spcAft>
              <a:buClr>
                <a:schemeClr val="accent2"/>
              </a:buClr>
              <a:buSzTx/>
              <a:buFont typeface="Monotype Sorts" pitchFamily="2" charset="2"/>
              <a:buChar char="z"/>
            </a:pPr>
            <a:r>
              <a:rPr lang="en-US" altLang="en-US" sz="1800" b="0">
                <a:latin typeface="Tahoma" panose="020B0604030504040204" pitchFamily="34" charset="0"/>
              </a:rPr>
              <a:t>We used association rules to quantify a similarity measure.</a:t>
            </a:r>
            <a:r>
              <a:rPr lang="en-US" altLang="en-US" sz="2000" b="0">
                <a:latin typeface="Times New Roman" panose="02020603050405020304" pitchFamily="18" charset="0"/>
              </a:rPr>
              <a:t> </a:t>
            </a:r>
          </a:p>
        </p:txBody>
      </p:sp>
      <p:sp>
        <p:nvSpPr>
          <p:cNvPr id="3" name="Footer Placeholder 2"/>
          <p:cNvSpPr>
            <a:spLocks noGrp="1"/>
          </p:cNvSpPr>
          <p:nvPr>
            <p:ph type="ftr" sz="quarter" idx="10"/>
          </p:nvPr>
        </p:nvSpPr>
        <p:spPr/>
        <p:txBody>
          <a:bodyPr/>
          <a:lstStyle/>
          <a:p>
            <a:pPr>
              <a:defRPr/>
            </a:pPr>
            <a:r>
              <a:rPr lang="en-US"/>
              <a:t>Compiled by G Murtaza Memon</a:t>
            </a:r>
          </a:p>
        </p:txBody>
      </p:sp>
      <p:sp>
        <p:nvSpPr>
          <p:cNvPr id="4" name="Slide Number Placeholder 3"/>
          <p:cNvSpPr>
            <a:spLocks noGrp="1"/>
          </p:cNvSpPr>
          <p:nvPr>
            <p:ph type="sldNum" sz="quarter" idx="11"/>
          </p:nvPr>
        </p:nvSpPr>
        <p:spPr/>
        <p:txBody>
          <a:bodyPr/>
          <a:lstStyle/>
          <a:p>
            <a:pPr>
              <a:defRPr/>
            </a:pPr>
            <a:fld id="{A3CD48D8-0BF6-4B71-9383-40D0CC90F552}" type="slidenum">
              <a:rPr lang="en-US"/>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smtClean="0"/>
              <a:t>Data Mining Tasks...</a:t>
            </a:r>
          </a:p>
        </p:txBody>
      </p:sp>
      <p:sp>
        <p:nvSpPr>
          <p:cNvPr id="45059" name="Rectangle 3"/>
          <p:cNvSpPr>
            <a:spLocks noGrp="1" noChangeArrowheads="1"/>
          </p:cNvSpPr>
          <p:nvPr>
            <p:ph type="body" idx="1"/>
          </p:nvPr>
        </p:nvSpPr>
        <p:spPr/>
        <p:txBody>
          <a:bodyPr/>
          <a:lstStyle/>
          <a:p>
            <a:pPr marL="514350" indent="-514350">
              <a:buFont typeface="Tahoma" panose="020B0604030504040204" pitchFamily="34" charset="0"/>
              <a:buAutoNum type="arabicPeriod"/>
            </a:pPr>
            <a:r>
              <a:rPr lang="en-US" altLang="en-US" smtClean="0"/>
              <a:t>Classification [Predictive]</a:t>
            </a:r>
          </a:p>
          <a:p>
            <a:pPr marL="514350" indent="-514350">
              <a:buFont typeface="Tahoma" panose="020B0604030504040204" pitchFamily="34" charset="0"/>
              <a:buAutoNum type="arabicPeriod"/>
            </a:pPr>
            <a:r>
              <a:rPr lang="en-US" altLang="en-US" smtClean="0"/>
              <a:t>Clustering [Descriptive]</a:t>
            </a:r>
          </a:p>
          <a:p>
            <a:pPr marL="514350" indent="-514350">
              <a:buFont typeface="Tahoma" panose="020B0604030504040204" pitchFamily="34" charset="0"/>
              <a:buAutoNum type="arabicPeriod"/>
            </a:pPr>
            <a:r>
              <a:rPr lang="en-US" altLang="en-US" b="1" smtClean="0">
                <a:solidFill>
                  <a:srgbClr val="FF0000"/>
                </a:solidFill>
              </a:rPr>
              <a:t>Association Rule Discovery [Descriptive]</a:t>
            </a:r>
          </a:p>
          <a:p>
            <a:pPr marL="514350" indent="-514350">
              <a:buFont typeface="Tahoma" panose="020B0604030504040204" pitchFamily="34" charset="0"/>
              <a:buAutoNum type="arabicPeriod"/>
            </a:pPr>
            <a:r>
              <a:rPr lang="en-US" altLang="en-US" smtClean="0"/>
              <a:t>Sequential Pattern Discovery </a:t>
            </a:r>
            <a:r>
              <a:rPr lang="en-US" altLang="en-US" sz="2000" smtClean="0"/>
              <a:t>[Descriptive]</a:t>
            </a:r>
            <a:endParaRPr lang="en-US" altLang="en-US" smtClean="0"/>
          </a:p>
          <a:p>
            <a:pPr marL="514350" indent="-514350">
              <a:buFont typeface="Tahoma" panose="020B0604030504040204" pitchFamily="34" charset="0"/>
              <a:buAutoNum type="arabicPeriod"/>
            </a:pPr>
            <a:r>
              <a:rPr lang="en-US" altLang="en-US" smtClean="0"/>
              <a:t>Regression </a:t>
            </a:r>
            <a:r>
              <a:rPr lang="en-US" altLang="en-US" sz="2000" smtClean="0"/>
              <a:t>[Predictive]</a:t>
            </a:r>
            <a:endParaRPr lang="en-US" altLang="en-US" smtClean="0"/>
          </a:p>
          <a:p>
            <a:pPr marL="514350" indent="-514350">
              <a:buFont typeface="Tahoma" panose="020B0604030504040204" pitchFamily="34" charset="0"/>
              <a:buAutoNum type="arabicPeriod"/>
            </a:pPr>
            <a:r>
              <a:rPr lang="en-US" altLang="en-US" smtClean="0"/>
              <a:t>Deviation Detection </a:t>
            </a:r>
            <a:r>
              <a:rPr lang="en-US" altLang="en-US" sz="2000" smtClean="0"/>
              <a:t>[Predictive]</a:t>
            </a:r>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27839DDC-029D-48B1-B1EF-3C4D6F26A3BD}" type="slidenum">
              <a:rPr lang="en-US"/>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6705600" y="4953000"/>
            <a:ext cx="2360613" cy="1744663"/>
            <a:chOff x="4240" y="3165"/>
            <a:chExt cx="1487" cy="1099"/>
          </a:xfrm>
        </p:grpSpPr>
        <p:sp>
          <p:nvSpPr>
            <p:cNvPr id="6158" name="Rectangle 3"/>
            <p:cNvSpPr>
              <a:spLocks noChangeArrowheads="1"/>
            </p:cNvSpPr>
            <p:nvPr/>
          </p:nvSpPr>
          <p:spPr bwMode="auto">
            <a:xfrm>
              <a:off x="4240" y="3165"/>
              <a:ext cx="1487" cy="10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59" name="Rectangle 4"/>
            <p:cNvSpPr>
              <a:spLocks noChangeArrowheads="1"/>
            </p:cNvSpPr>
            <p:nvPr/>
          </p:nvSpPr>
          <p:spPr bwMode="auto">
            <a:xfrm>
              <a:off x="4240" y="3165"/>
              <a:ext cx="1487" cy="1098"/>
            </a:xfrm>
            <a:prstGeom prst="rect">
              <a:avLst/>
            </a:prstGeom>
            <a:noFill/>
            <a:ln w="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pic>
          <p:nvPicPr>
            <p:cNvPr id="6160"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0" y="3165"/>
              <a:ext cx="1487" cy="1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1" name="Line 6"/>
            <p:cNvSpPr>
              <a:spLocks noChangeShapeType="1"/>
            </p:cNvSpPr>
            <p:nvPr/>
          </p:nvSpPr>
          <p:spPr bwMode="auto">
            <a:xfrm>
              <a:off x="4240" y="4263"/>
              <a:ext cx="148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2" name="Freeform 7"/>
            <p:cNvSpPr>
              <a:spLocks/>
            </p:cNvSpPr>
            <p:nvPr/>
          </p:nvSpPr>
          <p:spPr bwMode="auto">
            <a:xfrm>
              <a:off x="4240" y="3165"/>
              <a:ext cx="1487" cy="1098"/>
            </a:xfrm>
            <a:custGeom>
              <a:avLst/>
              <a:gdLst>
                <a:gd name="T0" fmla="*/ 0 w 744"/>
                <a:gd name="T1" fmla="*/ 0 h 586"/>
                <a:gd name="T2" fmla="*/ 23728 w 744"/>
                <a:gd name="T3" fmla="*/ 0 h 586"/>
                <a:gd name="T4" fmla="*/ 23728 w 744"/>
                <a:gd name="T5" fmla="*/ 13530 h 586"/>
                <a:gd name="T6" fmla="*/ 0 60000 65536"/>
                <a:gd name="T7" fmla="*/ 0 60000 65536"/>
                <a:gd name="T8" fmla="*/ 0 60000 65536"/>
              </a:gdLst>
              <a:ahLst/>
              <a:cxnLst>
                <a:cxn ang="T6">
                  <a:pos x="T0" y="T1"/>
                </a:cxn>
                <a:cxn ang="T7">
                  <a:pos x="T2" y="T3"/>
                </a:cxn>
                <a:cxn ang="T8">
                  <a:pos x="T4" y="T5"/>
                </a:cxn>
              </a:cxnLst>
              <a:rect l="0" t="0" r="r" b="b"/>
              <a:pathLst>
                <a:path w="744" h="586">
                  <a:moveTo>
                    <a:pt x="0" y="0"/>
                  </a:moveTo>
                  <a:lnTo>
                    <a:pt x="744" y="0"/>
                  </a:lnTo>
                  <a:lnTo>
                    <a:pt x="744" y="58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63" name="Freeform 8"/>
            <p:cNvSpPr>
              <a:spLocks/>
            </p:cNvSpPr>
            <p:nvPr/>
          </p:nvSpPr>
          <p:spPr bwMode="auto">
            <a:xfrm>
              <a:off x="4240" y="3165"/>
              <a:ext cx="1487" cy="1098"/>
            </a:xfrm>
            <a:custGeom>
              <a:avLst/>
              <a:gdLst>
                <a:gd name="T0" fmla="*/ 0 w 744"/>
                <a:gd name="T1" fmla="*/ 0 h 586"/>
                <a:gd name="T2" fmla="*/ 0 w 744"/>
                <a:gd name="T3" fmla="*/ 13530 h 586"/>
                <a:gd name="T4" fmla="*/ 23728 w 744"/>
                <a:gd name="T5" fmla="*/ 13530 h 586"/>
                <a:gd name="T6" fmla="*/ 0 60000 65536"/>
                <a:gd name="T7" fmla="*/ 0 60000 65536"/>
                <a:gd name="T8" fmla="*/ 0 60000 65536"/>
              </a:gdLst>
              <a:ahLst/>
              <a:cxnLst>
                <a:cxn ang="T6">
                  <a:pos x="T0" y="T1"/>
                </a:cxn>
                <a:cxn ang="T7">
                  <a:pos x="T2" y="T3"/>
                </a:cxn>
                <a:cxn ang="T8">
                  <a:pos x="T4" y="T5"/>
                </a:cxn>
              </a:cxnLst>
              <a:rect l="0" t="0" r="r" b="b"/>
              <a:pathLst>
                <a:path w="744" h="586">
                  <a:moveTo>
                    <a:pt x="0" y="0"/>
                  </a:moveTo>
                  <a:lnTo>
                    <a:pt x="0" y="586"/>
                  </a:lnTo>
                  <a:lnTo>
                    <a:pt x="744" y="58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64" name="Freeform 9"/>
            <p:cNvSpPr>
              <a:spLocks/>
            </p:cNvSpPr>
            <p:nvPr/>
          </p:nvSpPr>
          <p:spPr bwMode="auto">
            <a:xfrm>
              <a:off x="4240" y="3165"/>
              <a:ext cx="1487" cy="1098"/>
            </a:xfrm>
            <a:custGeom>
              <a:avLst/>
              <a:gdLst>
                <a:gd name="T0" fmla="*/ 0 w 744"/>
                <a:gd name="T1" fmla="*/ 0 h 586"/>
                <a:gd name="T2" fmla="*/ 0 w 744"/>
                <a:gd name="T3" fmla="*/ 13530 h 586"/>
                <a:gd name="T4" fmla="*/ 23728 w 744"/>
                <a:gd name="T5" fmla="*/ 13530 h 586"/>
                <a:gd name="T6" fmla="*/ 0 60000 65536"/>
                <a:gd name="T7" fmla="*/ 0 60000 65536"/>
                <a:gd name="T8" fmla="*/ 0 60000 65536"/>
              </a:gdLst>
              <a:ahLst/>
              <a:cxnLst>
                <a:cxn ang="T6">
                  <a:pos x="T0" y="T1"/>
                </a:cxn>
                <a:cxn ang="T7">
                  <a:pos x="T2" y="T3"/>
                </a:cxn>
                <a:cxn ang="T8">
                  <a:pos x="T4" y="T5"/>
                </a:cxn>
              </a:cxnLst>
              <a:rect l="0" t="0" r="r" b="b"/>
              <a:pathLst>
                <a:path w="744" h="586">
                  <a:moveTo>
                    <a:pt x="0" y="0"/>
                  </a:moveTo>
                  <a:lnTo>
                    <a:pt x="0" y="586"/>
                  </a:lnTo>
                  <a:lnTo>
                    <a:pt x="744" y="58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65" name="Freeform 10"/>
            <p:cNvSpPr>
              <a:spLocks/>
            </p:cNvSpPr>
            <p:nvPr/>
          </p:nvSpPr>
          <p:spPr bwMode="auto">
            <a:xfrm>
              <a:off x="4240" y="3165"/>
              <a:ext cx="1487" cy="1098"/>
            </a:xfrm>
            <a:custGeom>
              <a:avLst/>
              <a:gdLst>
                <a:gd name="T0" fmla="*/ 0 w 744"/>
                <a:gd name="T1" fmla="*/ 0 h 586"/>
                <a:gd name="T2" fmla="*/ 23728 w 744"/>
                <a:gd name="T3" fmla="*/ 0 h 586"/>
                <a:gd name="T4" fmla="*/ 23728 w 744"/>
                <a:gd name="T5" fmla="*/ 13530 h 586"/>
                <a:gd name="T6" fmla="*/ 0 60000 65536"/>
                <a:gd name="T7" fmla="*/ 0 60000 65536"/>
                <a:gd name="T8" fmla="*/ 0 60000 65536"/>
              </a:gdLst>
              <a:ahLst/>
              <a:cxnLst>
                <a:cxn ang="T6">
                  <a:pos x="T0" y="T1"/>
                </a:cxn>
                <a:cxn ang="T7">
                  <a:pos x="T2" y="T3"/>
                </a:cxn>
                <a:cxn ang="T8">
                  <a:pos x="T4" y="T5"/>
                </a:cxn>
              </a:cxnLst>
              <a:rect l="0" t="0" r="r" b="b"/>
              <a:pathLst>
                <a:path w="744" h="586">
                  <a:moveTo>
                    <a:pt x="0" y="0"/>
                  </a:moveTo>
                  <a:lnTo>
                    <a:pt x="744" y="0"/>
                  </a:lnTo>
                  <a:lnTo>
                    <a:pt x="744" y="58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66" name="Line 11"/>
            <p:cNvSpPr>
              <a:spLocks noChangeShapeType="1"/>
            </p:cNvSpPr>
            <p:nvPr/>
          </p:nvSpPr>
          <p:spPr bwMode="auto">
            <a:xfrm>
              <a:off x="4240" y="3165"/>
              <a:ext cx="1" cy="109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147" name="Rectangle 12"/>
          <p:cNvSpPr>
            <a:spLocks noGrp="1" noChangeArrowheads="1"/>
          </p:cNvSpPr>
          <p:nvPr>
            <p:ph type="title"/>
          </p:nvPr>
        </p:nvSpPr>
        <p:spPr>
          <a:xfrm>
            <a:off x="152400" y="76200"/>
            <a:ext cx="8915400" cy="609600"/>
          </a:xfrm>
        </p:spPr>
        <p:txBody>
          <a:bodyPr lIns="0" rIns="0"/>
          <a:lstStyle/>
          <a:p>
            <a:r>
              <a:rPr lang="en-US" altLang="en-US" sz="2800" smtClean="0"/>
              <a:t>Why Mine Data? Scientific Viewpoint</a:t>
            </a:r>
          </a:p>
        </p:txBody>
      </p:sp>
      <p:sp>
        <p:nvSpPr>
          <p:cNvPr id="6148" name="Rectangle 13"/>
          <p:cNvSpPr>
            <a:spLocks noGrp="1" noChangeArrowheads="1"/>
          </p:cNvSpPr>
          <p:nvPr>
            <p:ph type="body" idx="1"/>
          </p:nvPr>
        </p:nvSpPr>
        <p:spPr>
          <a:xfrm>
            <a:off x="184150" y="1066800"/>
            <a:ext cx="7588250" cy="5791200"/>
          </a:xfrm>
        </p:spPr>
        <p:txBody>
          <a:bodyPr/>
          <a:lstStyle/>
          <a:p>
            <a:pPr marL="342900" indent="-342900"/>
            <a:r>
              <a:rPr lang="en-US" altLang="en-US" sz="2000" smtClean="0"/>
              <a:t>Data collected and stored at </a:t>
            </a:r>
            <a:br>
              <a:rPr lang="en-US" altLang="en-US" sz="2000" smtClean="0"/>
            </a:br>
            <a:r>
              <a:rPr lang="en-US" altLang="en-US" sz="2000" smtClean="0"/>
              <a:t>enormous speeds (GB/hour)</a:t>
            </a:r>
          </a:p>
          <a:p>
            <a:pPr marL="742950" lvl="1" indent="-285750">
              <a:spcBef>
                <a:spcPct val="40000"/>
              </a:spcBef>
            </a:pPr>
            <a:r>
              <a:rPr lang="en-US" altLang="en-US" sz="2000" smtClean="0"/>
              <a:t>remote sensors on a satellite</a:t>
            </a:r>
          </a:p>
          <a:p>
            <a:pPr marL="742950" lvl="1" indent="-285750">
              <a:spcBef>
                <a:spcPct val="40000"/>
              </a:spcBef>
            </a:pPr>
            <a:r>
              <a:rPr lang="en-US" altLang="en-US" sz="2000" smtClean="0"/>
              <a:t>telescopes scanning the skies</a:t>
            </a:r>
          </a:p>
          <a:p>
            <a:pPr marL="742950" lvl="1" indent="-285750">
              <a:spcBef>
                <a:spcPct val="40000"/>
              </a:spcBef>
            </a:pPr>
            <a:r>
              <a:rPr lang="en-US" altLang="en-US" sz="2000" smtClean="0"/>
              <a:t>microarrays generating gene </a:t>
            </a:r>
            <a:br>
              <a:rPr lang="en-US" altLang="en-US" sz="2000" smtClean="0"/>
            </a:br>
            <a:r>
              <a:rPr lang="en-US" altLang="en-US" sz="2000" smtClean="0"/>
              <a:t>expression data</a:t>
            </a:r>
          </a:p>
          <a:p>
            <a:pPr marL="742950" lvl="1" indent="-285750">
              <a:spcBef>
                <a:spcPct val="40000"/>
              </a:spcBef>
            </a:pPr>
            <a:r>
              <a:rPr lang="en-US" altLang="en-US" sz="2000" smtClean="0"/>
              <a:t>scientific simulations </a:t>
            </a:r>
            <a:br>
              <a:rPr lang="en-US" altLang="en-US" sz="2000" smtClean="0"/>
            </a:br>
            <a:r>
              <a:rPr lang="en-US" altLang="en-US" sz="2000" smtClean="0"/>
              <a:t>generating terabytes of data</a:t>
            </a:r>
          </a:p>
          <a:p>
            <a:pPr marL="342900" indent="-342900">
              <a:spcBef>
                <a:spcPct val="40000"/>
              </a:spcBef>
            </a:pPr>
            <a:r>
              <a:rPr lang="en-US" altLang="en-US" sz="2000" smtClean="0"/>
              <a:t>Traditional techniques infeasible for raw data</a:t>
            </a:r>
          </a:p>
          <a:p>
            <a:pPr marL="342900" indent="-342900"/>
            <a:r>
              <a:rPr lang="en-US" altLang="en-US" sz="2000" smtClean="0"/>
              <a:t>Data mining may help scientists </a:t>
            </a:r>
          </a:p>
          <a:p>
            <a:pPr marL="742950" lvl="1" indent="-285750"/>
            <a:r>
              <a:rPr lang="en-US" altLang="en-US" sz="2000" smtClean="0"/>
              <a:t>in classifying and segmenting data</a:t>
            </a:r>
          </a:p>
          <a:p>
            <a:pPr marL="742950" lvl="1" indent="-285750"/>
            <a:r>
              <a:rPr lang="en-US" altLang="en-US" sz="2000" smtClean="0"/>
              <a:t>in Hypothesis Formation</a:t>
            </a:r>
            <a:endParaRPr lang="en-US" altLang="en-US" sz="2400" smtClean="0"/>
          </a:p>
        </p:txBody>
      </p:sp>
      <p:grpSp>
        <p:nvGrpSpPr>
          <p:cNvPr id="6149" name="Group 14"/>
          <p:cNvGrpSpPr>
            <a:grpSpLocks/>
          </p:cNvGrpSpPr>
          <p:nvPr/>
        </p:nvGrpSpPr>
        <p:grpSpPr bwMode="auto">
          <a:xfrm>
            <a:off x="152400" y="685800"/>
            <a:ext cx="8610600" cy="152400"/>
            <a:chOff x="264" y="788"/>
            <a:chExt cx="5232" cy="124"/>
          </a:xfrm>
        </p:grpSpPr>
        <p:sp>
          <p:nvSpPr>
            <p:cNvPr id="6156" name="Rectangle 15"/>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57" name="Rectangle 16"/>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grpSp>
      <p:pic>
        <p:nvPicPr>
          <p:cNvPr id="6150" name="Picture 17"/>
          <p:cNvPicPr>
            <a:picLocks noChangeAspect="1" noChangeArrowheads="1"/>
          </p:cNvPicPr>
          <p:nvPr/>
        </p:nvPicPr>
        <p:blipFill>
          <a:blip r:embed="rId5">
            <a:clrChange>
              <a:clrFrom>
                <a:srgbClr val="FFFFFF"/>
              </a:clrFrom>
              <a:clrTo>
                <a:srgbClr val="FFFFFF">
                  <a:alpha val="0"/>
                </a:srgbClr>
              </a:clrTo>
            </a:clrChange>
            <a:lum contrast="12000"/>
            <a:extLst>
              <a:ext uri="{28A0092B-C50C-407E-A947-70E740481C1C}">
                <a14:useLocalDpi xmlns:a14="http://schemas.microsoft.com/office/drawing/2010/main" val="0"/>
              </a:ext>
            </a:extLst>
          </a:blip>
          <a:srcRect l="946" t="2650" r="946" b="2745"/>
          <a:stretch>
            <a:fillRect/>
          </a:stretch>
        </p:blipFill>
        <p:spPr bwMode="auto">
          <a:xfrm>
            <a:off x="4548188" y="971550"/>
            <a:ext cx="2005012"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151" name="Object 18"/>
          <p:cNvGraphicFramePr>
            <a:graphicFrameLocks noChangeAspect="1"/>
          </p:cNvGraphicFramePr>
          <p:nvPr/>
        </p:nvGraphicFramePr>
        <p:xfrm>
          <a:off x="6583363" y="685800"/>
          <a:ext cx="2560637" cy="1990725"/>
        </p:xfrm>
        <a:graphic>
          <a:graphicData uri="http://schemas.openxmlformats.org/presentationml/2006/ole">
            <mc:AlternateContent xmlns:mc="http://schemas.openxmlformats.org/markup-compatibility/2006">
              <mc:Choice xmlns:v="urn:schemas-microsoft-com:vml" Requires="v">
                <p:oleObj spid="_x0000_s6171" name="VISIO" r:id="rId6" imgW="2557272" imgH="1991868" progId="Visio.Drawing.6">
                  <p:embed/>
                </p:oleObj>
              </mc:Choice>
              <mc:Fallback>
                <p:oleObj name="VISIO" r:id="rId6" imgW="2557272" imgH="1991868" progId="Visio.Drawing.6">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3363" y="685800"/>
                        <a:ext cx="2560637"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2" name="Object 19"/>
          <p:cNvGraphicFramePr>
            <a:graphicFrameLocks noChangeAspect="1"/>
          </p:cNvGraphicFramePr>
          <p:nvPr/>
        </p:nvGraphicFramePr>
        <p:xfrm>
          <a:off x="6705600" y="2667000"/>
          <a:ext cx="2209800" cy="1181100"/>
        </p:xfrm>
        <a:graphic>
          <a:graphicData uri="http://schemas.openxmlformats.org/presentationml/2006/ole">
            <mc:AlternateContent xmlns:mc="http://schemas.openxmlformats.org/markup-compatibility/2006">
              <mc:Choice xmlns:v="urn:schemas-microsoft-com:vml" Requires="v">
                <p:oleObj spid="_x0000_s6172" name="VISIO" r:id="rId8" imgW="2401824" imgH="1491996" progId="Visio.Drawing.6">
                  <p:embed/>
                </p:oleObj>
              </mc:Choice>
              <mc:Fallback>
                <p:oleObj name="VISIO" r:id="rId8" imgW="2401824" imgH="1491996" progId="Visio.Drawing.6">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5600" y="2667000"/>
                        <a:ext cx="22098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153" name="Picture 20" descr="crop"/>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4650" y="3851275"/>
            <a:ext cx="2166938"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98D2A40F-7373-4374-A39A-A841CA0432CB}" type="slidenum">
              <a:rPr lang="en-US"/>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smtClean="0"/>
              <a:t>Association Rule Discovery: Definition</a:t>
            </a:r>
          </a:p>
        </p:txBody>
      </p:sp>
      <p:sp>
        <p:nvSpPr>
          <p:cNvPr id="47107" name="Rectangle 3"/>
          <p:cNvSpPr>
            <a:spLocks noGrp="1" noChangeArrowheads="1"/>
          </p:cNvSpPr>
          <p:nvPr>
            <p:ph type="body" idx="1"/>
          </p:nvPr>
        </p:nvSpPr>
        <p:spPr/>
        <p:txBody>
          <a:bodyPr/>
          <a:lstStyle/>
          <a:p>
            <a:r>
              <a:rPr lang="en-US" altLang="en-US" sz="2400" smtClean="0"/>
              <a:t>Given a set of records each of which contain some number of items from a given collection;</a:t>
            </a:r>
          </a:p>
          <a:p>
            <a:pPr lvl="1"/>
            <a:r>
              <a:rPr lang="en-US" altLang="en-US" sz="2400" smtClean="0"/>
              <a:t>Produce dependency rules which will predict occurrence of an item based on occurrences of other items.</a:t>
            </a:r>
            <a:endParaRPr lang="en-US" altLang="en-US" smtClean="0"/>
          </a:p>
        </p:txBody>
      </p:sp>
      <p:graphicFrame>
        <p:nvGraphicFramePr>
          <p:cNvPr id="47108" name="Object 4"/>
          <p:cNvGraphicFramePr>
            <a:graphicFrameLocks noChangeAspect="1"/>
          </p:cNvGraphicFramePr>
          <p:nvPr/>
        </p:nvGraphicFramePr>
        <p:xfrm>
          <a:off x="381000" y="3276600"/>
          <a:ext cx="4181475" cy="2152650"/>
        </p:xfrm>
        <a:graphic>
          <a:graphicData uri="http://schemas.openxmlformats.org/presentationml/2006/ole">
            <mc:AlternateContent xmlns:mc="http://schemas.openxmlformats.org/markup-compatibility/2006">
              <mc:Choice xmlns:v="urn:schemas-microsoft-com:vml" Requires="v">
                <p:oleObj spid="_x0000_s47114" name="Document" r:id="rId3" imgW="3823716" imgH="1999488" progId="Word.Document.8">
                  <p:embed/>
                </p:oleObj>
              </mc:Choice>
              <mc:Fallback>
                <p:oleObj name="Document" r:id="rId3" imgW="3823716" imgH="1999488"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276600"/>
                        <a:ext cx="4181475" cy="215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9" name="Text Box 5"/>
          <p:cNvSpPr txBox="1">
            <a:spLocks noChangeArrowheads="1"/>
          </p:cNvSpPr>
          <p:nvPr/>
        </p:nvSpPr>
        <p:spPr bwMode="auto">
          <a:xfrm>
            <a:off x="4876800" y="3657600"/>
            <a:ext cx="3443288" cy="976313"/>
          </a:xfrm>
          <a:prstGeom prst="rect">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r>
              <a:rPr lang="en-US" altLang="en-US" sz="2000" b="0">
                <a:latin typeface="Times New Roman" panose="02020603050405020304" pitchFamily="18" charset="0"/>
              </a:rPr>
              <a:t>Rules Discovered:</a:t>
            </a:r>
          </a:p>
          <a:p>
            <a:pPr>
              <a:spcBef>
                <a:spcPct val="0"/>
              </a:spcBef>
              <a:spcAft>
                <a:spcPct val="0"/>
              </a:spcAft>
              <a:buClrTx/>
              <a:buSzTx/>
              <a:buFontTx/>
              <a:buNone/>
            </a:pPr>
            <a:r>
              <a:rPr lang="en-US" altLang="en-US" sz="2000" b="0">
                <a:latin typeface="Times New Roman" panose="02020603050405020304" pitchFamily="18" charset="0"/>
              </a:rPr>
              <a:t>    </a:t>
            </a:r>
            <a:r>
              <a:rPr lang="en-US" altLang="en-US" sz="1800">
                <a:solidFill>
                  <a:srgbClr val="CC0000"/>
                </a:solidFill>
                <a:latin typeface="Tahoma" panose="020B0604030504040204" pitchFamily="34" charset="0"/>
              </a:rPr>
              <a:t>{Milk} --&gt; {Coke}</a:t>
            </a:r>
          </a:p>
          <a:p>
            <a:pPr>
              <a:spcBef>
                <a:spcPct val="0"/>
              </a:spcBef>
              <a:spcAft>
                <a:spcPct val="0"/>
              </a:spcAft>
              <a:buClrTx/>
              <a:buSzTx/>
              <a:buFontTx/>
              <a:buNone/>
            </a:pPr>
            <a:r>
              <a:rPr lang="en-US" altLang="en-US" sz="1800">
                <a:solidFill>
                  <a:srgbClr val="CC0000"/>
                </a:solidFill>
                <a:latin typeface="Tahoma" panose="020B0604030504040204" pitchFamily="34" charset="0"/>
              </a:rPr>
              <a:t>    {Diaper, Milk} --&gt; {Beer}</a:t>
            </a:r>
            <a:endParaRPr lang="en-US" altLang="en-US" sz="2400" b="0">
              <a:latin typeface="Times New Roman" panose="02020603050405020304" pitchFamily="18" charset="0"/>
            </a:endParaRPr>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BC40D9E4-3B9F-4661-ACAC-16AE81F4C3BF}" type="slidenum">
              <a:rPr lang="en-US"/>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sz="2800" smtClean="0"/>
              <a:t>Association Rule Discovery: Application 1</a:t>
            </a:r>
          </a:p>
        </p:txBody>
      </p:sp>
      <p:sp>
        <p:nvSpPr>
          <p:cNvPr id="48131" name="Rectangle 3"/>
          <p:cNvSpPr>
            <a:spLocks noGrp="1" noChangeArrowheads="1"/>
          </p:cNvSpPr>
          <p:nvPr>
            <p:ph type="body" idx="1"/>
          </p:nvPr>
        </p:nvSpPr>
        <p:spPr>
          <a:xfrm>
            <a:off x="381000" y="1371600"/>
            <a:ext cx="8178800" cy="4171950"/>
          </a:xfrm>
        </p:spPr>
        <p:txBody>
          <a:bodyPr/>
          <a:lstStyle/>
          <a:p>
            <a:pPr marL="342900" indent="-342900">
              <a:lnSpc>
                <a:spcPct val="90000"/>
              </a:lnSpc>
            </a:pPr>
            <a:r>
              <a:rPr lang="en-US" altLang="en-US" sz="2400" smtClean="0"/>
              <a:t>Marketing and Sales Promotion:</a:t>
            </a:r>
            <a:endParaRPr lang="en-US" altLang="en-US" sz="2000" smtClean="0"/>
          </a:p>
          <a:p>
            <a:pPr marL="742950" lvl="1" indent="-285750">
              <a:lnSpc>
                <a:spcPct val="90000"/>
              </a:lnSpc>
            </a:pPr>
            <a:r>
              <a:rPr lang="en-US" altLang="en-US" sz="2400" smtClean="0">
                <a:solidFill>
                  <a:srgbClr val="FF0066"/>
                </a:solidFill>
              </a:rPr>
              <a:t>Let the rule discovered be</a:t>
            </a:r>
            <a:r>
              <a:rPr lang="en-US" altLang="en-US" sz="2400" i="1" smtClean="0">
                <a:solidFill>
                  <a:srgbClr val="FF0066"/>
                </a:solidFill>
              </a:rPr>
              <a:t> </a:t>
            </a:r>
          </a:p>
          <a:p>
            <a:pPr marL="742950" lvl="1" indent="-285750">
              <a:lnSpc>
                <a:spcPct val="90000"/>
              </a:lnSpc>
              <a:buFont typeface="Arial" panose="020B0604020202020204" pitchFamily="34" charset="0"/>
              <a:buNone/>
            </a:pPr>
            <a:r>
              <a:rPr lang="en-US" altLang="en-US" sz="2400" i="1" smtClean="0">
                <a:solidFill>
                  <a:srgbClr val="FF0066"/>
                </a:solidFill>
              </a:rPr>
              <a:t> 			{Bagels, … } --&gt; {Potato Chips}</a:t>
            </a:r>
            <a:endParaRPr lang="en-US" altLang="en-US" sz="2400" smtClean="0"/>
          </a:p>
          <a:p>
            <a:pPr marL="742950" lvl="1" indent="-285750">
              <a:lnSpc>
                <a:spcPct val="90000"/>
              </a:lnSpc>
            </a:pPr>
            <a:r>
              <a:rPr lang="en-US" altLang="en-US" sz="2400" u="sng" smtClean="0">
                <a:solidFill>
                  <a:srgbClr val="0000FF"/>
                </a:solidFill>
              </a:rPr>
              <a:t>Potato Chips</a:t>
            </a:r>
            <a:r>
              <a:rPr lang="en-US" altLang="en-US" sz="2400" u="sng" smtClean="0"/>
              <a:t> </a:t>
            </a:r>
            <a:r>
              <a:rPr lang="en-US" altLang="en-US" sz="2400" u="sng" smtClean="0">
                <a:solidFill>
                  <a:srgbClr val="0000FF"/>
                </a:solidFill>
              </a:rPr>
              <a:t>as consequent</a:t>
            </a:r>
            <a:r>
              <a:rPr lang="en-US" altLang="en-US" sz="2000" smtClean="0"/>
              <a:t> =&gt; </a:t>
            </a:r>
            <a:r>
              <a:rPr lang="en-US" altLang="en-US" sz="2400" smtClean="0"/>
              <a:t>Can be used to determine what should be done to boost its sales.</a:t>
            </a:r>
          </a:p>
          <a:p>
            <a:pPr marL="742950" lvl="1" indent="-285750">
              <a:lnSpc>
                <a:spcPct val="90000"/>
              </a:lnSpc>
            </a:pPr>
            <a:r>
              <a:rPr lang="en-US" altLang="en-US" sz="2400" u="sng" smtClean="0">
                <a:solidFill>
                  <a:srgbClr val="0000FF"/>
                </a:solidFill>
              </a:rPr>
              <a:t>Bagels in the antecedent</a:t>
            </a:r>
            <a:r>
              <a:rPr lang="en-US" altLang="en-US" sz="2000" smtClean="0"/>
              <a:t> =&gt; C</a:t>
            </a:r>
            <a:r>
              <a:rPr lang="en-US" altLang="en-US" sz="2400" smtClean="0"/>
              <a:t>an be used to see which products would be affected if the store discontinues selling bagels.</a:t>
            </a:r>
          </a:p>
          <a:p>
            <a:pPr marL="742950" lvl="1" indent="-285750">
              <a:lnSpc>
                <a:spcPct val="90000"/>
              </a:lnSpc>
            </a:pPr>
            <a:r>
              <a:rPr lang="en-US" altLang="en-US" sz="2400" u="sng" smtClean="0">
                <a:solidFill>
                  <a:srgbClr val="0000FF"/>
                </a:solidFill>
              </a:rPr>
              <a:t>Bagels in </a:t>
            </a:r>
            <a:r>
              <a:rPr lang="en-US" altLang="en-US" sz="2400" u="sng" smtClean="0">
                <a:solidFill>
                  <a:srgbClr val="FF0000"/>
                </a:solidFill>
              </a:rPr>
              <a:t>antecedent</a:t>
            </a:r>
            <a:r>
              <a:rPr lang="en-US" altLang="en-US" sz="2400" u="sng" smtClean="0"/>
              <a:t> </a:t>
            </a:r>
            <a:r>
              <a:rPr lang="en-US" altLang="en-US" sz="2400" i="1" u="sng" smtClean="0">
                <a:solidFill>
                  <a:srgbClr val="0000FF"/>
                </a:solidFill>
              </a:rPr>
              <a:t>and</a:t>
            </a:r>
            <a:r>
              <a:rPr lang="en-US" altLang="en-US" sz="2400" u="sng" smtClean="0"/>
              <a:t> </a:t>
            </a:r>
            <a:r>
              <a:rPr lang="en-US" altLang="en-US" sz="2400" u="sng" smtClean="0">
                <a:solidFill>
                  <a:srgbClr val="0000FF"/>
                </a:solidFill>
              </a:rPr>
              <a:t>Potato chips in </a:t>
            </a:r>
            <a:r>
              <a:rPr lang="en-US" altLang="en-US" sz="2400" u="sng" smtClean="0">
                <a:solidFill>
                  <a:srgbClr val="FF0000"/>
                </a:solidFill>
              </a:rPr>
              <a:t>consequent</a:t>
            </a:r>
            <a:r>
              <a:rPr lang="en-US" altLang="en-US" sz="2000" u="sng" smtClean="0">
                <a:solidFill>
                  <a:srgbClr val="0000FF"/>
                </a:solidFill>
              </a:rPr>
              <a:t> </a:t>
            </a:r>
            <a:r>
              <a:rPr lang="en-US" altLang="en-US" sz="2000" smtClean="0">
                <a:solidFill>
                  <a:schemeClr val="tx2"/>
                </a:solidFill>
              </a:rPr>
              <a:t>=&gt; </a:t>
            </a:r>
            <a:r>
              <a:rPr lang="en-US" altLang="en-US" sz="2400" smtClean="0"/>
              <a:t>Can be used to see what products should be sold with Bagels to promote sale of Potato chips!</a:t>
            </a:r>
            <a:endParaRPr lang="en-US" altLang="en-US" smtClean="0"/>
          </a:p>
        </p:txBody>
      </p:sp>
      <p:pic>
        <p:nvPicPr>
          <p:cNvPr id="48132"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990600"/>
            <a:ext cx="19050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0"/>
          </p:nvPr>
        </p:nvSpPr>
        <p:spPr/>
        <p:txBody>
          <a:bodyPr/>
          <a:lstStyle/>
          <a:p>
            <a:pPr>
              <a:defRPr/>
            </a:pPr>
            <a:r>
              <a:rPr lang="en-US"/>
              <a:t>Compiled by G Murtaza Memon</a:t>
            </a:r>
          </a:p>
        </p:txBody>
      </p:sp>
      <p:sp>
        <p:nvSpPr>
          <p:cNvPr id="7" name="Slide Number Placeholder 6"/>
          <p:cNvSpPr>
            <a:spLocks noGrp="1"/>
          </p:cNvSpPr>
          <p:nvPr>
            <p:ph type="sldNum" sz="quarter" idx="11"/>
          </p:nvPr>
        </p:nvSpPr>
        <p:spPr/>
        <p:txBody>
          <a:bodyPr/>
          <a:lstStyle/>
          <a:p>
            <a:pPr>
              <a:defRPr/>
            </a:pPr>
            <a:fld id="{C29C3B64-822A-4B7A-99BC-C9A0DBDF36CD}" type="slidenum">
              <a:rPr lang="en-US"/>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sz="2800" smtClean="0"/>
              <a:t>Association Rule Discovery: Application 2</a:t>
            </a:r>
          </a:p>
        </p:txBody>
      </p:sp>
      <p:sp>
        <p:nvSpPr>
          <p:cNvPr id="50179" name="Rectangle 3"/>
          <p:cNvSpPr>
            <a:spLocks noGrp="1" noChangeArrowheads="1"/>
          </p:cNvSpPr>
          <p:nvPr>
            <p:ph type="body" idx="1"/>
          </p:nvPr>
        </p:nvSpPr>
        <p:spPr/>
        <p:txBody>
          <a:bodyPr/>
          <a:lstStyle/>
          <a:p>
            <a:pPr marL="342900" indent="-342900"/>
            <a:r>
              <a:rPr lang="en-US" altLang="en-US" smtClean="0"/>
              <a:t>Supermarket shelf management.</a:t>
            </a:r>
          </a:p>
          <a:p>
            <a:pPr marL="742950" lvl="1" indent="-285750"/>
            <a:r>
              <a:rPr lang="en-US" altLang="en-US" smtClean="0"/>
              <a:t>Goal: To identify items that are bought together by sufficiently many customers.</a:t>
            </a:r>
          </a:p>
          <a:p>
            <a:pPr marL="742950" lvl="1" indent="-285750"/>
            <a:r>
              <a:rPr lang="en-US" altLang="en-US" smtClean="0"/>
              <a:t>Approach: Process the point-of-sale data collected with barcode scanners to find dependencies among items.</a:t>
            </a:r>
          </a:p>
          <a:p>
            <a:pPr marL="742950" lvl="1" indent="-285750"/>
            <a:r>
              <a:rPr lang="en-US" altLang="en-US" smtClean="0"/>
              <a:t>A classic rule --</a:t>
            </a:r>
          </a:p>
          <a:p>
            <a:pPr marL="1143000" lvl="2" indent="-228600"/>
            <a:r>
              <a:rPr lang="en-US" altLang="en-US" smtClean="0"/>
              <a:t>If a customer buys diaper and milk, then he is very likely to buy beer.</a:t>
            </a:r>
          </a:p>
          <a:p>
            <a:pPr marL="1143000" lvl="2" indent="-228600"/>
            <a:r>
              <a:rPr lang="en-US" altLang="en-US" smtClean="0"/>
              <a:t>So, don’t be surprised if you find six-packs stacked next to diapers!</a:t>
            </a:r>
            <a:endParaRPr lang="en-US" altLang="en-US" sz="2800" smtClean="0"/>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CC9C5144-AF86-4265-B2E9-FEE8F4AF9BB8}" type="slidenum">
              <a:rPr lang="en-US"/>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81000" y="152400"/>
            <a:ext cx="8305800" cy="533400"/>
          </a:xfrm>
        </p:spPr>
        <p:txBody>
          <a:bodyPr/>
          <a:lstStyle/>
          <a:p>
            <a:r>
              <a:rPr lang="en-US" altLang="en-US" sz="2800" smtClean="0"/>
              <a:t>Association Rule Discovery: Application 3</a:t>
            </a:r>
          </a:p>
        </p:txBody>
      </p:sp>
      <p:sp>
        <p:nvSpPr>
          <p:cNvPr id="52227" name="Rectangle 3"/>
          <p:cNvSpPr>
            <a:spLocks noGrp="1" noChangeArrowheads="1"/>
          </p:cNvSpPr>
          <p:nvPr>
            <p:ph type="body" idx="1"/>
          </p:nvPr>
        </p:nvSpPr>
        <p:spPr/>
        <p:txBody>
          <a:bodyPr/>
          <a:lstStyle/>
          <a:p>
            <a:r>
              <a:rPr lang="en-US" altLang="en-US" sz="2400" smtClean="0"/>
              <a:t>Inventory Management:</a:t>
            </a:r>
          </a:p>
          <a:p>
            <a:pPr lvl="1"/>
            <a:r>
              <a:rPr lang="en-US" altLang="en-US" sz="2400" smtClean="0"/>
              <a:t>Goal: A consumer appliance repair company wants to anticipate the nature of repairs on its consumer products and keep the service vehicles equipped with right parts to reduce on number of visits to consumer households.</a:t>
            </a:r>
          </a:p>
          <a:p>
            <a:pPr lvl="1"/>
            <a:r>
              <a:rPr lang="en-US" altLang="en-US" sz="2400" smtClean="0"/>
              <a:t>Approach: Process the data on tools and parts required in previous repairs at different consumer locations and discover the co-occurrence patterns.</a:t>
            </a:r>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CAD6958A-F700-404F-A7C9-073AA87E8932}" type="slidenum">
              <a:rPr lang="en-US"/>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smtClean="0"/>
              <a:t>Data Mining Tasks...</a:t>
            </a:r>
          </a:p>
        </p:txBody>
      </p:sp>
      <p:sp>
        <p:nvSpPr>
          <p:cNvPr id="54275" name="Rectangle 3"/>
          <p:cNvSpPr>
            <a:spLocks noGrp="1" noChangeArrowheads="1"/>
          </p:cNvSpPr>
          <p:nvPr>
            <p:ph type="body" idx="1"/>
          </p:nvPr>
        </p:nvSpPr>
        <p:spPr/>
        <p:txBody>
          <a:bodyPr/>
          <a:lstStyle/>
          <a:p>
            <a:pPr marL="514350" indent="-514350">
              <a:buFont typeface="Tahoma" panose="020B0604030504040204" pitchFamily="34" charset="0"/>
              <a:buAutoNum type="arabicPeriod"/>
            </a:pPr>
            <a:r>
              <a:rPr lang="en-US" altLang="en-US" smtClean="0"/>
              <a:t>Classification [Predictive]</a:t>
            </a:r>
          </a:p>
          <a:p>
            <a:pPr marL="514350" indent="-514350">
              <a:buFont typeface="Tahoma" panose="020B0604030504040204" pitchFamily="34" charset="0"/>
              <a:buAutoNum type="arabicPeriod"/>
            </a:pPr>
            <a:r>
              <a:rPr lang="en-US" altLang="en-US" smtClean="0"/>
              <a:t>Clustering [Descriptive]</a:t>
            </a:r>
          </a:p>
          <a:p>
            <a:pPr marL="514350" indent="-514350">
              <a:buFont typeface="Tahoma" panose="020B0604030504040204" pitchFamily="34" charset="0"/>
              <a:buAutoNum type="arabicPeriod"/>
            </a:pPr>
            <a:r>
              <a:rPr lang="en-US" altLang="en-US" smtClean="0"/>
              <a:t>Association Rule Discovery [Descriptive]</a:t>
            </a:r>
          </a:p>
          <a:p>
            <a:pPr marL="514350" indent="-514350">
              <a:buFont typeface="Tahoma" panose="020B0604030504040204" pitchFamily="34" charset="0"/>
              <a:buAutoNum type="arabicPeriod"/>
            </a:pPr>
            <a:r>
              <a:rPr lang="en-US" altLang="en-US" b="1" smtClean="0">
                <a:solidFill>
                  <a:srgbClr val="FF0000"/>
                </a:solidFill>
              </a:rPr>
              <a:t>Sequential Pattern Discovery [Descriptive]</a:t>
            </a:r>
          </a:p>
          <a:p>
            <a:pPr marL="514350" indent="-514350">
              <a:buFont typeface="Tahoma" panose="020B0604030504040204" pitchFamily="34" charset="0"/>
              <a:buAutoNum type="arabicPeriod"/>
            </a:pPr>
            <a:r>
              <a:rPr lang="en-US" altLang="en-US" smtClean="0"/>
              <a:t>Regression </a:t>
            </a:r>
            <a:r>
              <a:rPr lang="en-US" altLang="en-US" sz="2000" smtClean="0"/>
              <a:t>[Predictive]</a:t>
            </a:r>
            <a:endParaRPr lang="en-US" altLang="en-US" smtClean="0"/>
          </a:p>
          <a:p>
            <a:pPr marL="514350" indent="-514350">
              <a:buFont typeface="Tahoma" panose="020B0604030504040204" pitchFamily="34" charset="0"/>
              <a:buAutoNum type="arabicPeriod"/>
            </a:pPr>
            <a:r>
              <a:rPr lang="en-US" altLang="en-US" smtClean="0"/>
              <a:t>Deviation Detection </a:t>
            </a:r>
            <a:r>
              <a:rPr lang="en-US" altLang="en-US" sz="2000" smtClean="0"/>
              <a:t>[Predictive]</a:t>
            </a:r>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13099736-5146-4A03-83BE-2BEC4B37FF8C}" type="slidenum">
              <a:rPr lang="en-US"/>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81000" y="152400"/>
            <a:ext cx="8763000" cy="533400"/>
          </a:xfrm>
        </p:spPr>
        <p:txBody>
          <a:bodyPr/>
          <a:lstStyle/>
          <a:p>
            <a:r>
              <a:rPr lang="en-US" altLang="en-US" smtClean="0"/>
              <a:t>Sequential Pattern Discovery: Definition</a:t>
            </a:r>
          </a:p>
        </p:txBody>
      </p:sp>
      <p:sp>
        <p:nvSpPr>
          <p:cNvPr id="56323" name="Rectangle 3"/>
          <p:cNvSpPr>
            <a:spLocks noGrp="1" noChangeArrowheads="1"/>
          </p:cNvSpPr>
          <p:nvPr>
            <p:ph type="body" idx="1"/>
          </p:nvPr>
        </p:nvSpPr>
        <p:spPr>
          <a:xfrm>
            <a:off x="228600" y="1295400"/>
            <a:ext cx="8382000" cy="1143000"/>
          </a:xfrm>
        </p:spPr>
        <p:txBody>
          <a:bodyPr/>
          <a:lstStyle/>
          <a:p>
            <a:pPr marL="342900" indent="-342900">
              <a:lnSpc>
                <a:spcPct val="90000"/>
              </a:lnSpc>
            </a:pPr>
            <a:r>
              <a:rPr lang="en-US" altLang="en-US" sz="1800" smtClean="0"/>
              <a:t>Given is a set of </a:t>
            </a:r>
            <a:r>
              <a:rPr lang="en-US" altLang="en-US" sz="1800" i="1" smtClean="0"/>
              <a:t>objects</a:t>
            </a:r>
            <a:r>
              <a:rPr lang="en-US" altLang="en-US" sz="1800" smtClean="0"/>
              <a:t>, with each object associated with its own </a:t>
            </a:r>
            <a:r>
              <a:rPr lang="en-US" altLang="en-US" sz="1800" i="1" smtClean="0"/>
              <a:t>timeline of events</a:t>
            </a:r>
            <a:r>
              <a:rPr lang="en-US" altLang="en-US" sz="1800" smtClean="0"/>
              <a:t>, find rules that predict strong </a:t>
            </a:r>
            <a:r>
              <a:rPr lang="en-US" altLang="en-US" sz="1800" smtClean="0">
                <a:solidFill>
                  <a:srgbClr val="0000FF"/>
                </a:solidFill>
              </a:rPr>
              <a:t>sequential dependencies</a:t>
            </a:r>
            <a:r>
              <a:rPr lang="en-US" altLang="en-US" sz="1800" smtClean="0"/>
              <a:t> among different events.</a:t>
            </a:r>
          </a:p>
          <a:p>
            <a:pPr marL="342900" indent="-342900">
              <a:lnSpc>
                <a:spcPct val="90000"/>
              </a:lnSpc>
            </a:pPr>
            <a:endParaRPr lang="en-US" altLang="en-US" sz="1800" smtClean="0"/>
          </a:p>
          <a:p>
            <a:pPr marL="342900" indent="-342900">
              <a:lnSpc>
                <a:spcPct val="90000"/>
              </a:lnSpc>
            </a:pPr>
            <a:endParaRPr lang="en-US" altLang="en-US" sz="1800" smtClean="0"/>
          </a:p>
          <a:p>
            <a:pPr marL="342900" indent="-342900">
              <a:lnSpc>
                <a:spcPct val="90000"/>
              </a:lnSpc>
            </a:pPr>
            <a:endParaRPr lang="en-US" altLang="en-US" sz="1800" smtClean="0"/>
          </a:p>
          <a:p>
            <a:pPr marL="342900" indent="-342900">
              <a:lnSpc>
                <a:spcPct val="90000"/>
              </a:lnSpc>
            </a:pPr>
            <a:endParaRPr lang="en-US" altLang="en-US" sz="1800" smtClean="0"/>
          </a:p>
          <a:p>
            <a:pPr marL="342900" indent="-342900">
              <a:lnSpc>
                <a:spcPct val="90000"/>
              </a:lnSpc>
            </a:pPr>
            <a:r>
              <a:rPr lang="en-US" altLang="en-US" sz="1800" smtClean="0"/>
              <a:t>Rules are formed by first discovering patterns. Event occurrences in the patterns are governed by timing constraints.</a:t>
            </a:r>
            <a:endParaRPr lang="en-US" altLang="en-US" sz="2000" smtClean="0"/>
          </a:p>
        </p:txBody>
      </p:sp>
      <p:grpSp>
        <p:nvGrpSpPr>
          <p:cNvPr id="56324" name="Group 4"/>
          <p:cNvGrpSpPr>
            <a:grpSpLocks/>
          </p:cNvGrpSpPr>
          <p:nvPr/>
        </p:nvGrpSpPr>
        <p:grpSpPr bwMode="auto">
          <a:xfrm>
            <a:off x="2667000" y="4114800"/>
            <a:ext cx="3657600" cy="1752600"/>
            <a:chOff x="1728" y="2928"/>
            <a:chExt cx="2304" cy="1104"/>
          </a:xfrm>
        </p:grpSpPr>
        <p:sp>
          <p:nvSpPr>
            <p:cNvPr id="56331" name="Rectangle 5"/>
            <p:cNvSpPr>
              <a:spLocks noChangeArrowheads="1"/>
            </p:cNvSpPr>
            <p:nvPr/>
          </p:nvSpPr>
          <p:spPr bwMode="auto">
            <a:xfrm>
              <a:off x="1728" y="2928"/>
              <a:ext cx="2304" cy="1104"/>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56332" name="Text Box 6"/>
            <p:cNvSpPr txBox="1">
              <a:spLocks noChangeArrowheads="1"/>
            </p:cNvSpPr>
            <p:nvPr/>
          </p:nvSpPr>
          <p:spPr bwMode="auto">
            <a:xfrm>
              <a:off x="1776" y="2983"/>
              <a:ext cx="2190" cy="32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r>
                <a:rPr lang="en-US" altLang="en-US">
                  <a:latin typeface="Times New Roman" panose="02020603050405020304" pitchFamily="18" charset="0"/>
                </a:rPr>
                <a:t>(A   B)     (C)    (D   E)</a:t>
              </a:r>
            </a:p>
          </p:txBody>
        </p:sp>
        <p:sp>
          <p:nvSpPr>
            <p:cNvPr id="56333" name="Line 11"/>
            <p:cNvSpPr>
              <a:spLocks noChangeShapeType="1"/>
            </p:cNvSpPr>
            <p:nvPr/>
          </p:nvSpPr>
          <p:spPr bwMode="auto">
            <a:xfrm>
              <a:off x="1824" y="3817"/>
              <a:ext cx="2064"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4" name="Line 12"/>
            <p:cNvSpPr>
              <a:spLocks noChangeShapeType="1"/>
            </p:cNvSpPr>
            <p:nvPr/>
          </p:nvSpPr>
          <p:spPr bwMode="auto">
            <a:xfrm>
              <a:off x="1824" y="3500"/>
              <a:ext cx="12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5" name="Line 13"/>
            <p:cNvSpPr>
              <a:spLocks noChangeShapeType="1"/>
            </p:cNvSpPr>
            <p:nvPr/>
          </p:nvSpPr>
          <p:spPr bwMode="auto">
            <a:xfrm>
              <a:off x="3024" y="3500"/>
              <a:ext cx="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6" name="Line 14"/>
            <p:cNvSpPr>
              <a:spLocks noChangeShapeType="1"/>
            </p:cNvSpPr>
            <p:nvPr/>
          </p:nvSpPr>
          <p:spPr bwMode="auto">
            <a:xfrm>
              <a:off x="3312" y="3500"/>
              <a:ext cx="576"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7" name="Line 15"/>
            <p:cNvSpPr>
              <a:spLocks noChangeShapeType="1"/>
            </p:cNvSpPr>
            <p:nvPr/>
          </p:nvSpPr>
          <p:spPr bwMode="auto">
            <a:xfrm>
              <a:off x="1824" y="3264"/>
              <a:ext cx="0" cy="7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8" name="Line 16"/>
            <p:cNvSpPr>
              <a:spLocks noChangeShapeType="1"/>
            </p:cNvSpPr>
            <p:nvPr/>
          </p:nvSpPr>
          <p:spPr bwMode="auto">
            <a:xfrm flipV="1">
              <a:off x="3024" y="3319"/>
              <a:ext cx="0" cy="3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9" name="Line 17"/>
            <p:cNvSpPr>
              <a:spLocks noChangeShapeType="1"/>
            </p:cNvSpPr>
            <p:nvPr/>
          </p:nvSpPr>
          <p:spPr bwMode="auto">
            <a:xfrm flipV="1">
              <a:off x="3312" y="3319"/>
              <a:ext cx="0" cy="3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0" name="Line 18"/>
            <p:cNvSpPr>
              <a:spLocks noChangeShapeType="1"/>
            </p:cNvSpPr>
            <p:nvPr/>
          </p:nvSpPr>
          <p:spPr bwMode="auto">
            <a:xfrm>
              <a:off x="3888" y="3264"/>
              <a:ext cx="0" cy="7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6325" name="Group 19"/>
          <p:cNvGrpSpPr>
            <a:grpSpLocks/>
          </p:cNvGrpSpPr>
          <p:nvPr/>
        </p:nvGrpSpPr>
        <p:grpSpPr bwMode="auto">
          <a:xfrm>
            <a:off x="2514600" y="2362200"/>
            <a:ext cx="4038600" cy="685800"/>
            <a:chOff x="1632" y="1728"/>
            <a:chExt cx="2304" cy="432"/>
          </a:xfrm>
        </p:grpSpPr>
        <p:sp>
          <p:nvSpPr>
            <p:cNvPr id="56329" name="Rectangle 20"/>
            <p:cNvSpPr>
              <a:spLocks noChangeArrowheads="1"/>
            </p:cNvSpPr>
            <p:nvPr/>
          </p:nvSpPr>
          <p:spPr bwMode="auto">
            <a:xfrm>
              <a:off x="1632" y="1728"/>
              <a:ext cx="2304" cy="432"/>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56330" name="Text Box 21"/>
            <p:cNvSpPr txBox="1">
              <a:spLocks noChangeArrowheads="1"/>
            </p:cNvSpPr>
            <p:nvPr/>
          </p:nvSpPr>
          <p:spPr bwMode="auto">
            <a:xfrm>
              <a:off x="1680" y="1783"/>
              <a:ext cx="2186" cy="32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r>
                <a:rPr lang="en-US" altLang="en-US">
                  <a:latin typeface="Times New Roman" panose="02020603050405020304" pitchFamily="18" charset="0"/>
                </a:rPr>
                <a:t>(A   B)     (C)        (D   E)</a:t>
              </a:r>
            </a:p>
          </p:txBody>
        </p:sp>
      </p:grpSp>
      <p:sp>
        <p:nvSpPr>
          <p:cNvPr id="56326" name="Line 22"/>
          <p:cNvSpPr>
            <a:spLocks noChangeShapeType="1"/>
          </p:cNvSpPr>
          <p:nvPr/>
        </p:nvSpPr>
        <p:spPr bwMode="auto">
          <a:xfrm>
            <a:off x="4800600" y="2743200"/>
            <a:ext cx="457200" cy="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9F7972F7-7E6B-4129-AA3A-973C6B6D41DB}" type="slidenum">
              <a:rPr lang="en-US"/>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81000" y="152400"/>
            <a:ext cx="8534400" cy="533400"/>
          </a:xfrm>
        </p:spPr>
        <p:txBody>
          <a:bodyPr/>
          <a:lstStyle/>
          <a:p>
            <a:r>
              <a:rPr lang="en-US" altLang="en-US" smtClean="0"/>
              <a:t>Sequential Pattern Discovery: Examples</a:t>
            </a:r>
          </a:p>
        </p:txBody>
      </p:sp>
      <p:sp>
        <p:nvSpPr>
          <p:cNvPr id="57347" name="Rectangle 3"/>
          <p:cNvSpPr>
            <a:spLocks noGrp="1" noChangeArrowheads="1"/>
          </p:cNvSpPr>
          <p:nvPr>
            <p:ph type="body" idx="1"/>
          </p:nvPr>
        </p:nvSpPr>
        <p:spPr>
          <a:xfrm>
            <a:off x="381000" y="1143000"/>
            <a:ext cx="8229600" cy="4286250"/>
          </a:xfrm>
        </p:spPr>
        <p:txBody>
          <a:bodyPr/>
          <a:lstStyle/>
          <a:p>
            <a:r>
              <a:rPr lang="en-US" altLang="en-US" sz="2000" smtClean="0"/>
              <a:t>In telecommunications alarm logs,</a:t>
            </a:r>
            <a:r>
              <a:rPr lang="en-US" altLang="en-US" sz="1800" smtClean="0"/>
              <a:t> </a:t>
            </a:r>
          </a:p>
          <a:p>
            <a:pPr lvl="1"/>
            <a:r>
              <a:rPr lang="en-US" altLang="en-US" sz="2000" smtClean="0"/>
              <a:t>(Inverter_Problem  Excessive_Line_Current) </a:t>
            </a:r>
          </a:p>
          <a:p>
            <a:pPr lvl="1">
              <a:buFont typeface="Arial" panose="020B0604020202020204" pitchFamily="34" charset="0"/>
              <a:buNone/>
            </a:pPr>
            <a:r>
              <a:rPr lang="en-US" altLang="en-US" sz="2000" smtClean="0"/>
              <a:t>        (Rectifier_Alarm) --&gt; (Fire_Alarm)</a:t>
            </a:r>
          </a:p>
          <a:p>
            <a:r>
              <a:rPr lang="en-US" altLang="en-US" sz="2000" smtClean="0"/>
              <a:t>In point-of-sale transaction sequences,</a:t>
            </a:r>
          </a:p>
          <a:p>
            <a:pPr lvl="1"/>
            <a:r>
              <a:rPr lang="en-US" altLang="en-US" sz="2000" smtClean="0"/>
              <a:t>Computer Bookstore:  </a:t>
            </a:r>
          </a:p>
          <a:p>
            <a:pPr lvl="1">
              <a:buFont typeface="Arial" panose="020B0604020202020204" pitchFamily="34" charset="0"/>
              <a:buNone/>
            </a:pPr>
            <a:r>
              <a:rPr lang="en-US" altLang="en-US" sz="2000" smtClean="0"/>
              <a:t>	  (Intro_To_Visual_C)  (C++_Primer) --&gt; 							(Perl_for_dummies,Tcl_Tk)</a:t>
            </a:r>
          </a:p>
          <a:p>
            <a:pPr lvl="1"/>
            <a:r>
              <a:rPr lang="en-US" altLang="en-US" sz="2000" smtClean="0"/>
              <a:t>Athletic Apparel Store: </a:t>
            </a:r>
          </a:p>
          <a:p>
            <a:pPr lvl="1">
              <a:buFont typeface="Arial" panose="020B0604020202020204" pitchFamily="34" charset="0"/>
              <a:buNone/>
            </a:pPr>
            <a:r>
              <a:rPr lang="en-US" altLang="en-US" sz="2000" smtClean="0"/>
              <a:t>	  (Shoes) (Racket, Racketball) --&gt; (Sports_Jacket)</a:t>
            </a:r>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E76FC7DC-E9DE-44EC-A321-25700C4112D6}" type="slidenum">
              <a:rPr lang="en-US"/>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smtClean="0"/>
              <a:t>Data Mining Tasks...</a:t>
            </a:r>
          </a:p>
        </p:txBody>
      </p:sp>
      <p:sp>
        <p:nvSpPr>
          <p:cNvPr id="59395" name="Rectangle 3"/>
          <p:cNvSpPr>
            <a:spLocks noGrp="1" noChangeArrowheads="1"/>
          </p:cNvSpPr>
          <p:nvPr>
            <p:ph type="body" idx="1"/>
          </p:nvPr>
        </p:nvSpPr>
        <p:spPr/>
        <p:txBody>
          <a:bodyPr/>
          <a:lstStyle/>
          <a:p>
            <a:pPr marL="514350" indent="-514350">
              <a:buFont typeface="Tahoma" panose="020B0604030504040204" pitchFamily="34" charset="0"/>
              <a:buAutoNum type="arabicPeriod"/>
            </a:pPr>
            <a:r>
              <a:rPr lang="en-US" altLang="en-US" smtClean="0"/>
              <a:t>Classification [Predictive]</a:t>
            </a:r>
          </a:p>
          <a:p>
            <a:pPr marL="514350" indent="-514350">
              <a:buFont typeface="Tahoma" panose="020B0604030504040204" pitchFamily="34" charset="0"/>
              <a:buAutoNum type="arabicPeriod"/>
            </a:pPr>
            <a:r>
              <a:rPr lang="en-US" altLang="en-US" smtClean="0"/>
              <a:t>Clustering [Descriptive]</a:t>
            </a:r>
          </a:p>
          <a:p>
            <a:pPr marL="514350" indent="-514350">
              <a:buFont typeface="Tahoma" panose="020B0604030504040204" pitchFamily="34" charset="0"/>
              <a:buAutoNum type="arabicPeriod"/>
            </a:pPr>
            <a:r>
              <a:rPr lang="en-US" altLang="en-US" smtClean="0"/>
              <a:t>Association Rule Discovery [Descriptive]</a:t>
            </a:r>
          </a:p>
          <a:p>
            <a:pPr marL="514350" indent="-514350">
              <a:buFont typeface="Tahoma" panose="020B0604030504040204" pitchFamily="34" charset="0"/>
              <a:buAutoNum type="arabicPeriod"/>
            </a:pPr>
            <a:r>
              <a:rPr lang="en-US" altLang="en-US" smtClean="0"/>
              <a:t>Sequential Pattern Discovery [Descriptive]</a:t>
            </a:r>
          </a:p>
          <a:p>
            <a:pPr marL="514350" indent="-514350">
              <a:buFont typeface="Tahoma" panose="020B0604030504040204" pitchFamily="34" charset="0"/>
              <a:buAutoNum type="arabicPeriod"/>
            </a:pPr>
            <a:r>
              <a:rPr lang="en-US" altLang="en-US" b="1" smtClean="0">
                <a:solidFill>
                  <a:srgbClr val="FF0000"/>
                </a:solidFill>
              </a:rPr>
              <a:t>Regression [Predictive]</a:t>
            </a:r>
          </a:p>
          <a:p>
            <a:pPr marL="514350" indent="-514350">
              <a:buFont typeface="Tahoma" panose="020B0604030504040204" pitchFamily="34" charset="0"/>
              <a:buAutoNum type="arabicPeriod"/>
            </a:pPr>
            <a:r>
              <a:rPr lang="en-US" altLang="en-US" smtClean="0"/>
              <a:t>Deviation Detection </a:t>
            </a:r>
            <a:r>
              <a:rPr lang="en-US" altLang="en-US" sz="2000" smtClean="0"/>
              <a:t>[Predictive]</a:t>
            </a:r>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A13139AB-AABD-414A-BD9A-C0B2A704C6B9}" type="slidenum">
              <a:rPr lang="en-US"/>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smtClean="0"/>
              <a:t>5-Regression</a:t>
            </a:r>
          </a:p>
        </p:txBody>
      </p:sp>
      <p:sp>
        <p:nvSpPr>
          <p:cNvPr id="61443" name="Rectangle 3"/>
          <p:cNvSpPr>
            <a:spLocks noGrp="1" noChangeArrowheads="1"/>
          </p:cNvSpPr>
          <p:nvPr>
            <p:ph type="body" idx="1"/>
          </p:nvPr>
        </p:nvSpPr>
        <p:spPr>
          <a:xfrm>
            <a:off x="381000" y="1219200"/>
            <a:ext cx="8229600" cy="4286250"/>
          </a:xfrm>
        </p:spPr>
        <p:txBody>
          <a:bodyPr/>
          <a:lstStyle/>
          <a:p>
            <a:pPr marL="342900" indent="-342900"/>
            <a:r>
              <a:rPr lang="en-US" altLang="en-US" sz="2400" smtClean="0"/>
              <a:t>Predict a value of a given continuous valued variable based on the values of other variables, assuming a linear or nonlinear model of dependency.</a:t>
            </a:r>
          </a:p>
          <a:p>
            <a:pPr marL="342900" indent="-342900"/>
            <a:r>
              <a:rPr lang="en-US" altLang="en-US" sz="2400" smtClean="0"/>
              <a:t>Greatly studied in statistics, neural network fields.</a:t>
            </a:r>
          </a:p>
          <a:p>
            <a:pPr marL="342900" indent="-342900"/>
            <a:r>
              <a:rPr lang="en-US" altLang="en-US" sz="2400" smtClean="0"/>
              <a:t>Examples:</a:t>
            </a:r>
          </a:p>
          <a:p>
            <a:pPr marL="742950" lvl="1" indent="-285750"/>
            <a:r>
              <a:rPr lang="en-US" altLang="en-US" sz="2400" smtClean="0"/>
              <a:t>Predicting sales amounts of new product based on advertising expenditure.</a:t>
            </a:r>
          </a:p>
          <a:p>
            <a:pPr marL="742950" lvl="1" indent="-285750"/>
            <a:r>
              <a:rPr lang="en-US" altLang="en-US" sz="2400" smtClean="0"/>
              <a:t>Predicting wind velocities as a function of temperature, humidity, air pressure, etc.</a:t>
            </a:r>
          </a:p>
          <a:p>
            <a:pPr marL="742950" lvl="1" indent="-285750"/>
            <a:r>
              <a:rPr lang="en-US" altLang="en-US" sz="2400" smtClean="0"/>
              <a:t>Time series prediction of stock market indices.</a:t>
            </a:r>
            <a:endParaRPr lang="en-US" altLang="en-US" sz="3200" smtClean="0"/>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164D41BF-E569-46A2-BB0A-3728B4D540D8}" type="slidenum">
              <a:rPr lang="en-US"/>
              <a:pPr>
                <a:defRPr/>
              </a:pPr>
              <a:t>38</a:t>
            </a:fld>
            <a:endParaRPr lang="en-US"/>
          </a:p>
        </p:txBody>
      </p:sp>
      <p:grpSp>
        <p:nvGrpSpPr>
          <p:cNvPr id="61446" name="Group 5"/>
          <p:cNvGrpSpPr>
            <a:grpSpLocks/>
          </p:cNvGrpSpPr>
          <p:nvPr/>
        </p:nvGrpSpPr>
        <p:grpSpPr bwMode="auto">
          <a:xfrm>
            <a:off x="6388100" y="4789488"/>
            <a:ext cx="2679700" cy="1905000"/>
            <a:chOff x="1155700" y="3238500"/>
            <a:chExt cx="3505200" cy="2933700"/>
          </a:xfrm>
        </p:grpSpPr>
        <p:sp>
          <p:nvSpPr>
            <p:cNvPr id="61447" name="Line 5"/>
            <p:cNvSpPr>
              <a:spLocks noChangeShapeType="1"/>
            </p:cNvSpPr>
            <p:nvPr/>
          </p:nvSpPr>
          <p:spPr bwMode="auto">
            <a:xfrm>
              <a:off x="1155700" y="3238500"/>
              <a:ext cx="0" cy="2895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8" name="Line 6"/>
            <p:cNvSpPr>
              <a:spLocks noChangeShapeType="1"/>
            </p:cNvSpPr>
            <p:nvPr/>
          </p:nvSpPr>
          <p:spPr bwMode="auto">
            <a:xfrm>
              <a:off x="1155700" y="6172200"/>
              <a:ext cx="3505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9" name="Oval 7"/>
            <p:cNvSpPr>
              <a:spLocks noChangeArrowheads="1"/>
            </p:cNvSpPr>
            <p:nvPr/>
          </p:nvSpPr>
          <p:spPr bwMode="auto">
            <a:xfrm>
              <a:off x="1847850" y="43878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450" name="Oval 8"/>
            <p:cNvSpPr>
              <a:spLocks noChangeArrowheads="1"/>
            </p:cNvSpPr>
            <p:nvPr/>
          </p:nvSpPr>
          <p:spPr bwMode="auto">
            <a:xfrm>
              <a:off x="2000250" y="45402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451" name="Oval 9"/>
            <p:cNvSpPr>
              <a:spLocks noChangeArrowheads="1"/>
            </p:cNvSpPr>
            <p:nvPr/>
          </p:nvSpPr>
          <p:spPr bwMode="auto">
            <a:xfrm>
              <a:off x="2305050" y="44640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452" name="Oval 10"/>
            <p:cNvSpPr>
              <a:spLocks noChangeArrowheads="1"/>
            </p:cNvSpPr>
            <p:nvPr/>
          </p:nvSpPr>
          <p:spPr bwMode="auto">
            <a:xfrm>
              <a:off x="2609850" y="43878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453" name="Oval 11"/>
            <p:cNvSpPr>
              <a:spLocks noChangeArrowheads="1"/>
            </p:cNvSpPr>
            <p:nvPr/>
          </p:nvSpPr>
          <p:spPr bwMode="auto">
            <a:xfrm>
              <a:off x="1771650" y="50736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454" name="Oval 12"/>
            <p:cNvSpPr>
              <a:spLocks noChangeArrowheads="1"/>
            </p:cNvSpPr>
            <p:nvPr/>
          </p:nvSpPr>
          <p:spPr bwMode="auto">
            <a:xfrm>
              <a:off x="2990850" y="40830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455" name="Oval 13"/>
            <p:cNvSpPr>
              <a:spLocks noChangeArrowheads="1"/>
            </p:cNvSpPr>
            <p:nvPr/>
          </p:nvSpPr>
          <p:spPr bwMode="auto">
            <a:xfrm>
              <a:off x="2152650" y="48450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456" name="Oval 14"/>
            <p:cNvSpPr>
              <a:spLocks noChangeArrowheads="1"/>
            </p:cNvSpPr>
            <p:nvPr/>
          </p:nvSpPr>
          <p:spPr bwMode="auto">
            <a:xfrm>
              <a:off x="2609850" y="46926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457" name="Oval 15"/>
            <p:cNvSpPr>
              <a:spLocks noChangeArrowheads="1"/>
            </p:cNvSpPr>
            <p:nvPr/>
          </p:nvSpPr>
          <p:spPr bwMode="auto">
            <a:xfrm>
              <a:off x="2990850" y="46164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458" name="Oval 16"/>
            <p:cNvSpPr>
              <a:spLocks noChangeArrowheads="1"/>
            </p:cNvSpPr>
            <p:nvPr/>
          </p:nvSpPr>
          <p:spPr bwMode="auto">
            <a:xfrm>
              <a:off x="1924050" y="52260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459" name="Oval 17"/>
            <p:cNvSpPr>
              <a:spLocks noChangeArrowheads="1"/>
            </p:cNvSpPr>
            <p:nvPr/>
          </p:nvSpPr>
          <p:spPr bwMode="auto">
            <a:xfrm>
              <a:off x="1695450" y="54546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460" name="Oval 18"/>
            <p:cNvSpPr>
              <a:spLocks noChangeArrowheads="1"/>
            </p:cNvSpPr>
            <p:nvPr/>
          </p:nvSpPr>
          <p:spPr bwMode="auto">
            <a:xfrm>
              <a:off x="2381250" y="40830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461" name="Oval 19"/>
            <p:cNvSpPr>
              <a:spLocks noChangeArrowheads="1"/>
            </p:cNvSpPr>
            <p:nvPr/>
          </p:nvSpPr>
          <p:spPr bwMode="auto">
            <a:xfrm>
              <a:off x="2990850" y="43116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462" name="Oval 20"/>
            <p:cNvSpPr>
              <a:spLocks noChangeArrowheads="1"/>
            </p:cNvSpPr>
            <p:nvPr/>
          </p:nvSpPr>
          <p:spPr bwMode="auto">
            <a:xfrm>
              <a:off x="4057650" y="43878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463" name="Oval 21"/>
            <p:cNvSpPr>
              <a:spLocks noChangeArrowheads="1"/>
            </p:cNvSpPr>
            <p:nvPr/>
          </p:nvSpPr>
          <p:spPr bwMode="auto">
            <a:xfrm>
              <a:off x="3752850" y="46164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464" name="Oval 22"/>
            <p:cNvSpPr>
              <a:spLocks noChangeArrowheads="1"/>
            </p:cNvSpPr>
            <p:nvPr/>
          </p:nvSpPr>
          <p:spPr bwMode="auto">
            <a:xfrm>
              <a:off x="3676650" y="49212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465" name="Oval 23"/>
            <p:cNvSpPr>
              <a:spLocks noChangeArrowheads="1"/>
            </p:cNvSpPr>
            <p:nvPr/>
          </p:nvSpPr>
          <p:spPr bwMode="auto">
            <a:xfrm>
              <a:off x="3981450" y="49974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466" name="Oval 24"/>
            <p:cNvSpPr>
              <a:spLocks noChangeArrowheads="1"/>
            </p:cNvSpPr>
            <p:nvPr/>
          </p:nvSpPr>
          <p:spPr bwMode="auto">
            <a:xfrm>
              <a:off x="4133850" y="51498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467" name="Oval 25"/>
            <p:cNvSpPr>
              <a:spLocks noChangeArrowheads="1"/>
            </p:cNvSpPr>
            <p:nvPr/>
          </p:nvSpPr>
          <p:spPr bwMode="auto">
            <a:xfrm>
              <a:off x="4057650" y="47688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468" name="Oval 26"/>
            <p:cNvSpPr>
              <a:spLocks noChangeArrowheads="1"/>
            </p:cNvSpPr>
            <p:nvPr/>
          </p:nvSpPr>
          <p:spPr bwMode="auto">
            <a:xfrm>
              <a:off x="2146300" y="560070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469" name="Oval 27"/>
            <p:cNvSpPr>
              <a:spLocks noChangeArrowheads="1"/>
            </p:cNvSpPr>
            <p:nvPr/>
          </p:nvSpPr>
          <p:spPr bwMode="auto">
            <a:xfrm>
              <a:off x="2374900" y="544830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470" name="Oval 28"/>
            <p:cNvSpPr>
              <a:spLocks noChangeArrowheads="1"/>
            </p:cNvSpPr>
            <p:nvPr/>
          </p:nvSpPr>
          <p:spPr bwMode="auto">
            <a:xfrm>
              <a:off x="2679700" y="552450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471" name="Oval 29"/>
            <p:cNvSpPr>
              <a:spLocks noChangeArrowheads="1"/>
            </p:cNvSpPr>
            <p:nvPr/>
          </p:nvSpPr>
          <p:spPr bwMode="auto">
            <a:xfrm>
              <a:off x="2679700" y="529590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472" name="Oval 30"/>
            <p:cNvSpPr>
              <a:spLocks noChangeArrowheads="1"/>
            </p:cNvSpPr>
            <p:nvPr/>
          </p:nvSpPr>
          <p:spPr bwMode="auto">
            <a:xfrm>
              <a:off x="2984500" y="521970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473" name="Oval 31"/>
            <p:cNvSpPr>
              <a:spLocks noChangeArrowheads="1"/>
            </p:cNvSpPr>
            <p:nvPr/>
          </p:nvSpPr>
          <p:spPr bwMode="auto">
            <a:xfrm>
              <a:off x="3060700" y="5524500"/>
              <a:ext cx="152400" cy="1524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474" name="Oval 32"/>
            <p:cNvSpPr>
              <a:spLocks noChangeArrowheads="1"/>
            </p:cNvSpPr>
            <p:nvPr/>
          </p:nvSpPr>
          <p:spPr bwMode="auto">
            <a:xfrm>
              <a:off x="2679700" y="407670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475" name="Oval 33"/>
            <p:cNvSpPr>
              <a:spLocks noChangeArrowheads="1"/>
            </p:cNvSpPr>
            <p:nvPr/>
          </p:nvSpPr>
          <p:spPr bwMode="auto">
            <a:xfrm>
              <a:off x="3670300" y="521970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61476" name="Line 34"/>
            <p:cNvSpPr>
              <a:spLocks noChangeShapeType="1"/>
            </p:cNvSpPr>
            <p:nvPr/>
          </p:nvSpPr>
          <p:spPr bwMode="auto">
            <a:xfrm flipV="1">
              <a:off x="1371600" y="4038600"/>
              <a:ext cx="2819400" cy="1981200"/>
            </a:xfrm>
            <a:prstGeom prst="line">
              <a:avLst/>
            </a:prstGeom>
            <a:noFill/>
            <a:ln w="19050">
              <a:solidFill>
                <a:srgbClr val="008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7" name="Oval 35"/>
            <p:cNvSpPr>
              <a:spLocks noChangeArrowheads="1"/>
            </p:cNvSpPr>
            <p:nvPr/>
          </p:nvSpPr>
          <p:spPr bwMode="auto">
            <a:xfrm>
              <a:off x="3060700" y="491490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endParaRPr lang="en-US" altLang="en-US" smtClean="0"/>
          </a:p>
        </p:txBody>
      </p:sp>
      <p:sp>
        <p:nvSpPr>
          <p:cNvPr id="63491" name="Content Placeholder 2"/>
          <p:cNvSpPr>
            <a:spLocks noGrp="1"/>
          </p:cNvSpPr>
          <p:nvPr>
            <p:ph idx="1"/>
          </p:nvPr>
        </p:nvSpPr>
        <p:spPr/>
        <p:txBody>
          <a:bodyPr/>
          <a:lstStyle/>
          <a:p>
            <a:endParaRPr lang="en-US" altLang="en-US" smtClean="0"/>
          </a:p>
        </p:txBody>
      </p:sp>
      <p:sp>
        <p:nvSpPr>
          <p:cNvPr id="4" name="Footer Placeholder 3"/>
          <p:cNvSpPr>
            <a:spLocks noGrp="1"/>
          </p:cNvSpPr>
          <p:nvPr>
            <p:ph type="ftr" sz="quarter" idx="10"/>
          </p:nvPr>
        </p:nvSpPr>
        <p:spPr/>
        <p:txBody>
          <a:bodyPr/>
          <a:lstStyle/>
          <a:p>
            <a:pPr>
              <a:defRPr/>
            </a:pPr>
            <a:r>
              <a:rPr lang="en-US" smtClean="0"/>
              <a:t>Compiled by G Murtaza Memon</a:t>
            </a:r>
            <a:endParaRPr lang="en-US"/>
          </a:p>
        </p:txBody>
      </p:sp>
      <p:sp>
        <p:nvSpPr>
          <p:cNvPr id="5" name="Slide Number Placeholder 4"/>
          <p:cNvSpPr>
            <a:spLocks noGrp="1"/>
          </p:cNvSpPr>
          <p:nvPr>
            <p:ph type="sldNum" sz="quarter" idx="11"/>
          </p:nvPr>
        </p:nvSpPr>
        <p:spPr/>
        <p:txBody>
          <a:bodyPr/>
          <a:lstStyle/>
          <a:p>
            <a:pPr>
              <a:defRPr/>
            </a:pPr>
            <a:fld id="{B5DAEE44-5E7D-4E33-AEE3-42CD810E6851}" type="slidenum">
              <a:rPr lang="en-US" smtClean="0"/>
              <a:pPr>
                <a:defRPr/>
              </a:pPr>
              <a:t>39</a:t>
            </a:fld>
            <a:endParaRPr lang="en-US"/>
          </a:p>
        </p:txBody>
      </p:sp>
      <p:pic>
        <p:nvPicPr>
          <p:cNvPr id="63494" name="Picture 7" descr="Image result for linear and nonlinear regres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66975"/>
            <a:ext cx="655320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 y="228600"/>
            <a:ext cx="8763000" cy="508000"/>
          </a:xfrm>
        </p:spPr>
        <p:txBody>
          <a:bodyPr lIns="0" rIns="0"/>
          <a:lstStyle/>
          <a:p>
            <a:r>
              <a:rPr lang="en-US" altLang="en-US" sz="2800" smtClean="0">
                <a:solidFill>
                  <a:srgbClr val="CC0000"/>
                </a:solidFill>
                <a:ea typeface="MS Mincho" panose="02020609040205080304" pitchFamily="49" charset="-128"/>
              </a:rPr>
              <a:t>Mining Large Data Sets - Motivation</a:t>
            </a:r>
          </a:p>
        </p:txBody>
      </p:sp>
      <p:sp>
        <p:nvSpPr>
          <p:cNvPr id="8195" name="Rectangle 3"/>
          <p:cNvSpPr>
            <a:spLocks noGrp="1" noChangeArrowheads="1"/>
          </p:cNvSpPr>
          <p:nvPr>
            <p:ph type="body" idx="1"/>
          </p:nvPr>
        </p:nvSpPr>
        <p:spPr>
          <a:xfrm>
            <a:off x="228600" y="990600"/>
            <a:ext cx="8534400" cy="2057400"/>
          </a:xfrm>
        </p:spPr>
        <p:txBody>
          <a:bodyPr/>
          <a:lstStyle/>
          <a:p>
            <a:pPr marL="284163" indent="-284163">
              <a:lnSpc>
                <a:spcPct val="90000"/>
              </a:lnSpc>
            </a:pPr>
            <a:r>
              <a:rPr lang="en-US" altLang="en-US" sz="2400" b="1" smtClean="0">
                <a:solidFill>
                  <a:srgbClr val="000000"/>
                </a:solidFill>
                <a:cs typeface="Times New Roman" panose="02020603050405020304" pitchFamily="18" charset="0"/>
              </a:rPr>
              <a:t>There is often information </a:t>
            </a:r>
            <a:r>
              <a:rPr lang="en-US" altLang="en-US" sz="2400" b="1" smtClean="0">
                <a:solidFill>
                  <a:srgbClr val="000000"/>
                </a:solidFill>
                <a:latin typeface="Tahoma" panose="020B0604030504040204" pitchFamily="34" charset="0"/>
                <a:cs typeface="Times New Roman" panose="02020603050405020304" pitchFamily="18" charset="0"/>
              </a:rPr>
              <a:t>“</a:t>
            </a:r>
            <a:r>
              <a:rPr lang="en-US" altLang="en-US" sz="2400" b="1" smtClean="0">
                <a:solidFill>
                  <a:srgbClr val="000000"/>
                </a:solidFill>
                <a:cs typeface="Times New Roman" panose="02020603050405020304" pitchFamily="18" charset="0"/>
              </a:rPr>
              <a:t>hidden</a:t>
            </a:r>
            <a:r>
              <a:rPr lang="en-US" altLang="en-US" sz="2400" b="1" smtClean="0">
                <a:solidFill>
                  <a:srgbClr val="000000"/>
                </a:solidFill>
                <a:latin typeface="Tahoma" panose="020B0604030504040204" pitchFamily="34" charset="0"/>
                <a:cs typeface="Times New Roman" panose="02020603050405020304" pitchFamily="18" charset="0"/>
              </a:rPr>
              <a:t>”</a:t>
            </a:r>
            <a:r>
              <a:rPr lang="en-US" altLang="en-US" sz="2400" b="1" smtClean="0">
                <a:solidFill>
                  <a:srgbClr val="000000"/>
                </a:solidFill>
                <a:cs typeface="Times New Roman" panose="02020603050405020304" pitchFamily="18" charset="0"/>
              </a:rPr>
              <a:t> in the data that is </a:t>
            </a:r>
            <a:br>
              <a:rPr lang="en-US" altLang="en-US" sz="2400" b="1" smtClean="0">
                <a:solidFill>
                  <a:srgbClr val="000000"/>
                </a:solidFill>
                <a:cs typeface="Times New Roman" panose="02020603050405020304" pitchFamily="18" charset="0"/>
              </a:rPr>
            </a:br>
            <a:r>
              <a:rPr lang="en-US" altLang="en-US" sz="2400" b="1" smtClean="0">
                <a:solidFill>
                  <a:srgbClr val="000000"/>
                </a:solidFill>
                <a:cs typeface="Times New Roman" panose="02020603050405020304" pitchFamily="18" charset="0"/>
              </a:rPr>
              <a:t>not readily evident</a:t>
            </a:r>
            <a:endParaRPr lang="en-US" altLang="en-US" sz="1200" b="1" smtClean="0">
              <a:solidFill>
                <a:srgbClr val="000000"/>
              </a:solidFill>
              <a:cs typeface="Times New Roman" panose="02020603050405020304" pitchFamily="18" charset="0"/>
            </a:endParaRPr>
          </a:p>
          <a:p>
            <a:pPr marL="284163" indent="-284163">
              <a:lnSpc>
                <a:spcPct val="90000"/>
              </a:lnSpc>
            </a:pPr>
            <a:r>
              <a:rPr lang="en-US" altLang="en-US" sz="2400" b="1" smtClean="0">
                <a:solidFill>
                  <a:srgbClr val="000000"/>
                </a:solidFill>
                <a:cs typeface="Times New Roman" panose="02020603050405020304" pitchFamily="18" charset="0"/>
              </a:rPr>
              <a:t>Human analysts may take weeks to discover useful information</a:t>
            </a:r>
            <a:endParaRPr lang="en-US" altLang="en-US" sz="1200" b="1" smtClean="0">
              <a:solidFill>
                <a:srgbClr val="000000"/>
              </a:solidFill>
              <a:cs typeface="Times New Roman" panose="02020603050405020304" pitchFamily="18" charset="0"/>
            </a:endParaRPr>
          </a:p>
          <a:p>
            <a:pPr marL="284163" indent="-284163">
              <a:lnSpc>
                <a:spcPct val="90000"/>
              </a:lnSpc>
            </a:pPr>
            <a:r>
              <a:rPr lang="en-US" altLang="en-US" sz="2400" b="1" smtClean="0">
                <a:solidFill>
                  <a:srgbClr val="000000"/>
                </a:solidFill>
                <a:cs typeface="Times New Roman" panose="02020603050405020304" pitchFamily="18" charset="0"/>
              </a:rPr>
              <a:t>Much of the data is never analyzed at all</a:t>
            </a:r>
          </a:p>
        </p:txBody>
      </p:sp>
      <p:graphicFrame>
        <p:nvGraphicFramePr>
          <p:cNvPr id="8196" name="Object 7"/>
          <p:cNvGraphicFramePr>
            <a:graphicFrameLocks noChangeAspect="1"/>
          </p:cNvGraphicFramePr>
          <p:nvPr/>
        </p:nvGraphicFramePr>
        <p:xfrm>
          <a:off x="914400" y="2667000"/>
          <a:ext cx="7124700" cy="3959225"/>
        </p:xfrm>
        <a:graphic>
          <a:graphicData uri="http://schemas.openxmlformats.org/presentationml/2006/ole">
            <mc:AlternateContent xmlns:mc="http://schemas.openxmlformats.org/markup-compatibility/2006">
              <mc:Choice xmlns:v="urn:schemas-microsoft-com:vml" Requires="v">
                <p:oleObj spid="_x0000_s8204" name="Chart" r:id="rId3" imgW="4677156" imgH="2600554" progId="Excel.Chart.8">
                  <p:embed/>
                </p:oleObj>
              </mc:Choice>
              <mc:Fallback>
                <p:oleObj name="Chart" r:id="rId3" imgW="4677156" imgH="2600554" progId="Excel.Chart.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667000"/>
                        <a:ext cx="7124700"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7" name="AutoShape 8"/>
          <p:cNvSpPr>
            <a:spLocks noChangeArrowheads="1"/>
          </p:cNvSpPr>
          <p:nvPr/>
        </p:nvSpPr>
        <p:spPr bwMode="auto">
          <a:xfrm>
            <a:off x="3505200" y="3429000"/>
            <a:ext cx="3276600" cy="762000"/>
          </a:xfrm>
          <a:prstGeom prst="wedgeEllipseCallout">
            <a:avLst>
              <a:gd name="adj1" fmla="val 47046"/>
              <a:gd name="adj2" fmla="val 172083"/>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eaLnBrk="1" hangingPunct="1">
              <a:spcBef>
                <a:spcPct val="0"/>
              </a:spcBef>
              <a:spcAft>
                <a:spcPct val="0"/>
              </a:spcAft>
              <a:buClrTx/>
              <a:buSzTx/>
              <a:buFontTx/>
              <a:buNone/>
            </a:pPr>
            <a:r>
              <a:rPr lang="en-US" altLang="en-US" b="0">
                <a:latin typeface="Times New Roman" panose="02020603050405020304" pitchFamily="18" charset="0"/>
              </a:rPr>
              <a:t>The Data Gap</a:t>
            </a:r>
          </a:p>
        </p:txBody>
      </p:sp>
      <p:sp>
        <p:nvSpPr>
          <p:cNvPr id="8198" name="Text Box 9"/>
          <p:cNvSpPr txBox="1">
            <a:spLocks noChangeArrowheads="1"/>
          </p:cNvSpPr>
          <p:nvPr/>
        </p:nvSpPr>
        <p:spPr bwMode="auto">
          <a:xfrm>
            <a:off x="1905000" y="4495800"/>
            <a:ext cx="411480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eaLnBrk="1" hangingPunct="1">
              <a:spcBef>
                <a:spcPct val="50000"/>
              </a:spcBef>
              <a:spcAft>
                <a:spcPct val="0"/>
              </a:spcAft>
              <a:buClrTx/>
              <a:buSzTx/>
              <a:buFontTx/>
              <a:buNone/>
            </a:pPr>
            <a:r>
              <a:rPr lang="en-US" altLang="en-US" sz="2300" b="0">
                <a:latin typeface="Times New Roman" panose="02020603050405020304" pitchFamily="18" charset="0"/>
              </a:rPr>
              <a:t>Total new disk (TB) since 1995</a:t>
            </a:r>
          </a:p>
        </p:txBody>
      </p:sp>
      <p:sp>
        <p:nvSpPr>
          <p:cNvPr id="8199" name="Text Box 10"/>
          <p:cNvSpPr txBox="1">
            <a:spLocks noChangeArrowheads="1"/>
          </p:cNvSpPr>
          <p:nvPr/>
        </p:nvSpPr>
        <p:spPr bwMode="auto">
          <a:xfrm>
            <a:off x="6096000" y="5197475"/>
            <a:ext cx="17526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eaLnBrk="1" hangingPunct="1">
              <a:spcBef>
                <a:spcPct val="50000"/>
              </a:spcBef>
              <a:spcAft>
                <a:spcPct val="0"/>
              </a:spcAft>
              <a:buClrTx/>
              <a:buSzTx/>
              <a:buFontTx/>
              <a:buNone/>
            </a:pPr>
            <a:r>
              <a:rPr lang="en-US" altLang="en-US" sz="2400" b="0">
                <a:latin typeface="Times New Roman" panose="02020603050405020304" pitchFamily="18" charset="0"/>
              </a:rPr>
              <a:t>Number of analysts</a:t>
            </a:r>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106E9EBD-1C56-49AA-AE81-6B183027A763}" type="slidenum">
              <a:rPr lang="en-US"/>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28600" y="228600"/>
            <a:ext cx="8763000" cy="533400"/>
          </a:xfrm>
        </p:spPr>
        <p:txBody>
          <a:bodyPr/>
          <a:lstStyle/>
          <a:p>
            <a:r>
              <a:rPr lang="en-US" altLang="en-US" smtClean="0"/>
              <a:t>6-Deviation/Anomaly Detection</a:t>
            </a:r>
          </a:p>
        </p:txBody>
      </p:sp>
      <p:sp>
        <p:nvSpPr>
          <p:cNvPr id="64515" name="Rectangle 3"/>
          <p:cNvSpPr>
            <a:spLocks noGrp="1" noChangeArrowheads="1"/>
          </p:cNvSpPr>
          <p:nvPr>
            <p:ph type="body" idx="1"/>
          </p:nvPr>
        </p:nvSpPr>
        <p:spPr>
          <a:xfrm>
            <a:off x="228600" y="1066800"/>
            <a:ext cx="8915400" cy="5105400"/>
          </a:xfrm>
        </p:spPr>
        <p:txBody>
          <a:bodyPr/>
          <a:lstStyle/>
          <a:p>
            <a:r>
              <a:rPr lang="en-US" altLang="en-US" smtClean="0"/>
              <a:t>Detect significant deviations from normal behavior</a:t>
            </a:r>
            <a:endParaRPr lang="en-US" altLang="en-US" sz="3200" smtClean="0"/>
          </a:p>
          <a:p>
            <a:r>
              <a:rPr lang="en-US" altLang="en-US" smtClean="0"/>
              <a:t>Applications:</a:t>
            </a:r>
          </a:p>
          <a:p>
            <a:pPr lvl="1"/>
            <a:r>
              <a:rPr lang="en-US" altLang="en-US" smtClean="0"/>
              <a:t>Credit Card Fraud Detection</a:t>
            </a:r>
          </a:p>
          <a:p>
            <a:pPr lvl="1"/>
            <a:endParaRPr lang="en-US" altLang="en-US" smtClean="0"/>
          </a:p>
          <a:p>
            <a:pPr lvl="1"/>
            <a:endParaRPr lang="en-US" altLang="en-US" smtClean="0"/>
          </a:p>
          <a:p>
            <a:pPr lvl="1"/>
            <a:r>
              <a:rPr lang="en-US" altLang="en-US" smtClean="0"/>
              <a:t>Network Intrusion </a:t>
            </a:r>
            <a:br>
              <a:rPr lang="en-US" altLang="en-US" smtClean="0"/>
            </a:br>
            <a:r>
              <a:rPr lang="en-US" altLang="en-US" smtClean="0"/>
              <a:t>Detection</a:t>
            </a:r>
          </a:p>
          <a:p>
            <a:pPr lvl="1"/>
            <a:endParaRPr lang="en-US" altLang="en-US" smtClean="0"/>
          </a:p>
        </p:txBody>
      </p:sp>
      <p:pic>
        <p:nvPicPr>
          <p:cNvPr id="6451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1700" y="3922713"/>
            <a:ext cx="3162300"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4517" name="Group 8"/>
          <p:cNvGrpSpPr>
            <a:grpSpLocks/>
          </p:cNvGrpSpPr>
          <p:nvPr/>
        </p:nvGrpSpPr>
        <p:grpSpPr bwMode="auto">
          <a:xfrm>
            <a:off x="4818063" y="4013200"/>
            <a:ext cx="2605087" cy="2387600"/>
            <a:chOff x="2963" y="2441"/>
            <a:chExt cx="1641" cy="1504"/>
          </a:xfrm>
        </p:grpSpPr>
        <p:pic>
          <p:nvPicPr>
            <p:cNvPr id="64523"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3" y="2441"/>
              <a:ext cx="1641" cy="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4"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3" y="2441"/>
              <a:ext cx="1641" cy="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4518"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9563" y="3886200"/>
            <a:ext cx="1922462"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9" name="Text Box 12"/>
          <p:cNvSpPr txBox="1">
            <a:spLocks noChangeArrowheads="1"/>
          </p:cNvSpPr>
          <p:nvPr/>
        </p:nvSpPr>
        <p:spPr bwMode="auto">
          <a:xfrm>
            <a:off x="228600" y="5715000"/>
            <a:ext cx="8305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b="0" i="1">
                <a:latin typeface="Helvetica" panose="020B0604020202020204" pitchFamily="34" charset="0"/>
              </a:rPr>
              <a:t>						</a:t>
            </a:r>
            <a:br>
              <a:rPr lang="en-US" altLang="en-US" sz="1600" b="0" i="1">
                <a:latin typeface="Helvetica" panose="020B0604020202020204" pitchFamily="34" charset="0"/>
              </a:rPr>
            </a:br>
            <a:r>
              <a:rPr lang="en-US" altLang="en-US" sz="1600" b="0" i="1">
                <a:latin typeface="Helvetica" panose="020B0604020202020204" pitchFamily="34" charset="0"/>
              </a:rPr>
              <a:t>Typical network traffic at University level may reach over 100 million connections per day</a:t>
            </a:r>
            <a:endParaRPr lang="en-US" altLang="en-US" sz="2400" b="0">
              <a:latin typeface="Times New Roman" panose="02020603050405020304" pitchFamily="18" charset="0"/>
            </a:endParaRPr>
          </a:p>
        </p:txBody>
      </p:sp>
      <p:graphicFrame>
        <p:nvGraphicFramePr>
          <p:cNvPr id="64520" name="Object 13"/>
          <p:cNvGraphicFramePr>
            <a:graphicFrameLocks noChangeAspect="1"/>
          </p:cNvGraphicFramePr>
          <p:nvPr/>
        </p:nvGraphicFramePr>
        <p:xfrm>
          <a:off x="5791200" y="1851025"/>
          <a:ext cx="3124200" cy="1882775"/>
        </p:xfrm>
        <a:graphic>
          <a:graphicData uri="http://schemas.openxmlformats.org/presentationml/2006/ole">
            <mc:AlternateContent xmlns:mc="http://schemas.openxmlformats.org/markup-compatibility/2006">
              <mc:Choice xmlns:v="urn:schemas-microsoft-com:vml" Requires="v">
                <p:oleObj spid="_x0000_s64527" name="VISIO" r:id="rId8" imgW="2900172" imgH="1752600" progId="Visio.Drawing.6">
                  <p:embed/>
                </p:oleObj>
              </mc:Choice>
              <mc:Fallback>
                <p:oleObj name="VISIO" r:id="rId8" imgW="2900172" imgH="1752600" progId="Visio.Drawing.6">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1200" y="1851025"/>
                        <a:ext cx="312420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B981D7DF-4438-4869-AF09-0B8DEDEB69F6}" type="slidenum">
              <a:rPr lang="en-US"/>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smtClean="0"/>
              <a:t>Dataset</a:t>
            </a:r>
          </a:p>
        </p:txBody>
      </p:sp>
      <p:sp>
        <p:nvSpPr>
          <p:cNvPr id="66563" name="Content Placeholder 2"/>
          <p:cNvSpPr>
            <a:spLocks noGrp="1"/>
          </p:cNvSpPr>
          <p:nvPr>
            <p:ph idx="1"/>
          </p:nvPr>
        </p:nvSpPr>
        <p:spPr/>
        <p:txBody>
          <a:bodyPr/>
          <a:lstStyle/>
          <a:p>
            <a:r>
              <a:rPr lang="en-US" altLang="en-US" smtClean="0"/>
              <a:t>a collection of related sets of information that is composed of separate elements but can be manipulated as a unit by a computer.</a:t>
            </a:r>
          </a:p>
          <a:p>
            <a:pPr lvl="1"/>
            <a:r>
              <a:rPr lang="en-US" altLang="en-US" smtClean="0"/>
              <a:t>Same attributes</a:t>
            </a:r>
          </a:p>
          <a:p>
            <a:pPr lvl="1"/>
            <a:r>
              <a:rPr lang="en-US" altLang="en-US" smtClean="0"/>
              <a:t>But different rows</a:t>
            </a:r>
          </a:p>
        </p:txBody>
      </p:sp>
      <p:sp>
        <p:nvSpPr>
          <p:cNvPr id="4" name="Footer Placeholder 3"/>
          <p:cNvSpPr>
            <a:spLocks noGrp="1"/>
          </p:cNvSpPr>
          <p:nvPr>
            <p:ph type="ftr" sz="quarter" idx="10"/>
          </p:nvPr>
        </p:nvSpPr>
        <p:spPr/>
        <p:txBody>
          <a:bodyPr/>
          <a:lstStyle/>
          <a:p>
            <a:pPr>
              <a:defRPr/>
            </a:pPr>
            <a:r>
              <a:rPr lang="en-US"/>
              <a:t>Compiled by G Murtaza Memon</a:t>
            </a:r>
          </a:p>
        </p:txBody>
      </p:sp>
      <p:sp>
        <p:nvSpPr>
          <p:cNvPr id="5" name="Slide Number Placeholder 4"/>
          <p:cNvSpPr>
            <a:spLocks noGrp="1"/>
          </p:cNvSpPr>
          <p:nvPr>
            <p:ph type="sldNum" sz="quarter" idx="11"/>
          </p:nvPr>
        </p:nvSpPr>
        <p:spPr/>
        <p:txBody>
          <a:bodyPr/>
          <a:lstStyle/>
          <a:p>
            <a:pPr>
              <a:defRPr/>
            </a:pPr>
            <a:fld id="{256E053D-CAB2-474E-85F7-B496484F478D}" type="slidenum">
              <a:rPr lang="en-US"/>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smtClean="0"/>
              <a:t>Challenges of Data Mining</a:t>
            </a:r>
          </a:p>
        </p:txBody>
      </p:sp>
      <p:sp>
        <p:nvSpPr>
          <p:cNvPr id="67587" name="Rectangle 3"/>
          <p:cNvSpPr>
            <a:spLocks noGrp="1" noChangeArrowheads="1"/>
          </p:cNvSpPr>
          <p:nvPr>
            <p:ph type="body" idx="1"/>
          </p:nvPr>
        </p:nvSpPr>
        <p:spPr>
          <a:xfrm>
            <a:off x="228600" y="1219200"/>
            <a:ext cx="8610600" cy="4286250"/>
          </a:xfrm>
        </p:spPr>
        <p:txBody>
          <a:bodyPr/>
          <a:lstStyle/>
          <a:p>
            <a:pPr marL="342900" indent="-342900"/>
            <a:r>
              <a:rPr lang="en-US" altLang="en-US" smtClean="0"/>
              <a:t>Scalability: </a:t>
            </a:r>
          </a:p>
          <a:p>
            <a:pPr marL="342900" indent="-342900"/>
            <a:r>
              <a:rPr lang="en-US" altLang="en-US" smtClean="0"/>
              <a:t>Dimensionality</a:t>
            </a:r>
          </a:p>
          <a:p>
            <a:pPr marL="342900" indent="-342900"/>
            <a:r>
              <a:rPr lang="en-US" altLang="en-US" smtClean="0"/>
              <a:t>Complex and Heterogeneous Data</a:t>
            </a:r>
          </a:p>
          <a:p>
            <a:pPr marL="342900" indent="-342900"/>
            <a:r>
              <a:rPr lang="en-US" altLang="en-US" smtClean="0"/>
              <a:t>Data Quality</a:t>
            </a:r>
          </a:p>
          <a:p>
            <a:pPr marL="342900" indent="-342900"/>
            <a:r>
              <a:rPr lang="en-US" altLang="en-US" smtClean="0"/>
              <a:t>Data Ownership and Distribution</a:t>
            </a:r>
          </a:p>
          <a:p>
            <a:pPr marL="342900" indent="-342900"/>
            <a:r>
              <a:rPr lang="en-US" altLang="en-US" smtClean="0"/>
              <a:t>Privacy Preservation</a:t>
            </a:r>
          </a:p>
          <a:p>
            <a:pPr marL="342900" indent="-342900"/>
            <a:r>
              <a:rPr lang="en-US" altLang="en-US" smtClean="0"/>
              <a:t>Streaming Data</a:t>
            </a:r>
          </a:p>
          <a:p>
            <a:pPr marL="342900" indent="-342900"/>
            <a:endParaRPr lang="en-US" altLang="en-US" smtClean="0"/>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C3118700-33C9-4C79-9CF3-F158ED405B6A}" type="slidenum">
              <a:rPr lang="en-US"/>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smtClean="0"/>
              <a:t>Challenges of Data Mining</a:t>
            </a:r>
          </a:p>
        </p:txBody>
      </p:sp>
      <p:sp>
        <p:nvSpPr>
          <p:cNvPr id="69635" name="Rectangle 3"/>
          <p:cNvSpPr>
            <a:spLocks noGrp="1" noChangeArrowheads="1"/>
          </p:cNvSpPr>
          <p:nvPr>
            <p:ph type="body" idx="1"/>
          </p:nvPr>
        </p:nvSpPr>
        <p:spPr>
          <a:xfrm>
            <a:off x="228600" y="1219200"/>
            <a:ext cx="8610600" cy="4286250"/>
          </a:xfrm>
        </p:spPr>
        <p:txBody>
          <a:bodyPr/>
          <a:lstStyle/>
          <a:p>
            <a:pPr marL="342900" indent="-342900"/>
            <a:r>
              <a:rPr lang="en-US" altLang="en-US" sz="3200" smtClean="0"/>
              <a:t>Scalability: </a:t>
            </a:r>
          </a:p>
          <a:p>
            <a:pPr marL="860425" lvl="3"/>
            <a:r>
              <a:rPr lang="en-US" altLang="en-US" sz="2400" smtClean="0"/>
              <a:t>Managing large and rapidly increasing volumes of data is a challenging issue. Traditional software tools are not enough for managing the increasing volumes of data. </a:t>
            </a:r>
          </a:p>
          <a:p>
            <a:pPr marL="860425" lvl="3"/>
            <a:r>
              <a:rPr lang="en-US" altLang="en-US" sz="2400" smtClean="0"/>
              <a:t>Data mining algorithm must be scalable to handle large amount data. </a:t>
            </a:r>
          </a:p>
          <a:p>
            <a:pPr marL="860425" lvl="3"/>
            <a:r>
              <a:rPr lang="en-US" altLang="en-US" sz="2400" smtClean="0"/>
              <a:t>Implementation of novel data structures to access each record efficiently.</a:t>
            </a:r>
          </a:p>
          <a:p>
            <a:pPr marL="860425" lvl="3"/>
            <a:r>
              <a:rPr lang="en-US" altLang="en-US" sz="2400" smtClean="0"/>
              <a:t>Algorithms needed for processing datasets that can not fit into memory.</a:t>
            </a:r>
          </a:p>
          <a:p>
            <a:pPr marL="860425" lvl="3"/>
            <a:r>
              <a:rPr lang="en-US" altLang="en-US" sz="2400" smtClean="0"/>
              <a:t>Scalable by data sampling, developing parallel or distributed algorithms</a:t>
            </a:r>
          </a:p>
          <a:p>
            <a:pPr marL="342900" indent="-342900"/>
            <a:endParaRPr lang="en-US" altLang="en-US" sz="3200" smtClean="0"/>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E777292D-14EF-41D9-8760-05800BDD260F}" type="slidenum">
              <a:rPr lang="en-US"/>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smtClean="0"/>
              <a:t>Challenges of Data Mining</a:t>
            </a:r>
          </a:p>
        </p:txBody>
      </p:sp>
      <p:sp>
        <p:nvSpPr>
          <p:cNvPr id="71683" name="Rectangle 3"/>
          <p:cNvSpPr>
            <a:spLocks noGrp="1" noChangeArrowheads="1"/>
          </p:cNvSpPr>
          <p:nvPr>
            <p:ph type="body" idx="1"/>
          </p:nvPr>
        </p:nvSpPr>
        <p:spPr>
          <a:xfrm>
            <a:off x="228600" y="1219200"/>
            <a:ext cx="8610600" cy="4286250"/>
          </a:xfrm>
        </p:spPr>
        <p:txBody>
          <a:bodyPr/>
          <a:lstStyle/>
          <a:p>
            <a:pPr marL="342900" indent="-342900"/>
            <a:r>
              <a:rPr lang="en-US" altLang="en-US" sz="3200" smtClean="0"/>
              <a:t>Dimensionality</a:t>
            </a:r>
          </a:p>
          <a:p>
            <a:pPr marL="860425" lvl="3"/>
            <a:r>
              <a:rPr lang="en-US" altLang="en-US" sz="2400" smtClean="0"/>
              <a:t>Today data sets with hundreds or thousands of attributes unlike few decades before.</a:t>
            </a:r>
          </a:p>
          <a:p>
            <a:pPr marL="860425" lvl="3"/>
            <a:r>
              <a:rPr lang="en-US" altLang="en-US" sz="2400" smtClean="0"/>
              <a:t>Traditional techniques were developed for low dimensional data can not handle such kind of high dimensionality</a:t>
            </a:r>
          </a:p>
          <a:p>
            <a:pPr marL="860425" lvl="3"/>
            <a:r>
              <a:rPr lang="en-US" altLang="en-US" sz="2400" smtClean="0"/>
              <a:t>Also some Data analysis algorithms complexity increases as dimensionality increases.</a:t>
            </a:r>
          </a:p>
          <a:p>
            <a:pPr marL="860425" lvl="3"/>
            <a:endParaRPr lang="en-US" altLang="en-US" sz="2400" smtClean="0"/>
          </a:p>
          <a:p>
            <a:pPr marL="860425" lvl="3"/>
            <a:endParaRPr lang="en-US" altLang="en-US" sz="2400" smtClean="0"/>
          </a:p>
          <a:p>
            <a:pPr marL="342900" indent="-342900"/>
            <a:endParaRPr lang="en-US" altLang="en-US" sz="3200" smtClean="0"/>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94FD0633-E3C7-4175-968A-3D5D03F3DF48}" type="slidenum">
              <a:rPr lang="en-US"/>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smtClean="0"/>
              <a:t>Challenges of Data Mining</a:t>
            </a:r>
          </a:p>
        </p:txBody>
      </p:sp>
      <p:sp>
        <p:nvSpPr>
          <p:cNvPr id="73731" name="Rectangle 3"/>
          <p:cNvSpPr>
            <a:spLocks noGrp="1" noChangeArrowheads="1"/>
          </p:cNvSpPr>
          <p:nvPr>
            <p:ph type="body" idx="1"/>
          </p:nvPr>
        </p:nvSpPr>
        <p:spPr>
          <a:xfrm>
            <a:off x="228600" y="1219200"/>
            <a:ext cx="8610600" cy="4286250"/>
          </a:xfrm>
        </p:spPr>
        <p:txBody>
          <a:bodyPr/>
          <a:lstStyle/>
          <a:p>
            <a:pPr marL="342900" indent="-342900"/>
            <a:r>
              <a:rPr lang="en-US" altLang="en-US" sz="3200" smtClean="0"/>
              <a:t>Complex and Heterogeneous Data</a:t>
            </a:r>
          </a:p>
          <a:p>
            <a:pPr marL="860425" lvl="3"/>
            <a:r>
              <a:rPr lang="en-US" altLang="en-US" sz="2400" smtClean="0"/>
              <a:t>Tradition data analysis, methods deal attributes of same type either continuous or categorical.</a:t>
            </a:r>
          </a:p>
          <a:p>
            <a:pPr marL="860425" lvl="3"/>
            <a:r>
              <a:rPr lang="en-US" altLang="en-US" sz="2400" smtClean="0"/>
              <a:t>Due to vast DM role various fields like in business, science, medicine and etc </a:t>
            </a:r>
          </a:p>
          <a:p>
            <a:pPr marL="860425" lvl="3"/>
            <a:r>
              <a:rPr lang="en-US" altLang="en-US" sz="2400" smtClean="0"/>
              <a:t>Heterogeneous data attributes involved in DM process like</a:t>
            </a:r>
          </a:p>
          <a:p>
            <a:pPr marL="1317625" lvl="4"/>
            <a:r>
              <a:rPr lang="en-US" altLang="en-US" sz="2400" smtClean="0"/>
              <a:t>Web pages contain semi structured text and hyperlinks</a:t>
            </a:r>
          </a:p>
          <a:p>
            <a:pPr marL="1317625" lvl="4"/>
            <a:r>
              <a:rPr lang="en-US" altLang="en-US" sz="2400" smtClean="0"/>
              <a:t>DNA contains sequential and 3-D structures</a:t>
            </a:r>
          </a:p>
          <a:p>
            <a:pPr marL="1317625" lvl="4"/>
            <a:r>
              <a:rPr lang="en-US" altLang="en-US" sz="2400" smtClean="0"/>
              <a:t>Climate data with time series measurements like temperature, pressure etc.</a:t>
            </a:r>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F769D8B8-3EC2-42F0-BD3C-F0290C11E942}" type="slidenum">
              <a:rPr lang="en-US"/>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smtClean="0"/>
              <a:t>Challenges of Data Mining</a:t>
            </a:r>
          </a:p>
        </p:txBody>
      </p:sp>
      <p:sp>
        <p:nvSpPr>
          <p:cNvPr id="75779" name="Rectangle 3"/>
          <p:cNvSpPr>
            <a:spLocks noGrp="1" noChangeArrowheads="1"/>
          </p:cNvSpPr>
          <p:nvPr>
            <p:ph type="body" idx="1"/>
          </p:nvPr>
        </p:nvSpPr>
        <p:spPr>
          <a:xfrm>
            <a:off x="228600" y="1219200"/>
            <a:ext cx="8610600" cy="4286250"/>
          </a:xfrm>
        </p:spPr>
        <p:txBody>
          <a:bodyPr/>
          <a:lstStyle/>
          <a:p>
            <a:pPr marL="342900" indent="-342900"/>
            <a:r>
              <a:rPr lang="en-US" altLang="en-US" sz="3200" smtClean="0"/>
              <a:t>Data Ownership and Distribution</a:t>
            </a:r>
          </a:p>
          <a:p>
            <a:pPr marL="860425" lvl="3"/>
            <a:r>
              <a:rPr lang="en-US" altLang="en-US" sz="2400" smtClean="0"/>
              <a:t>Data may be geographically distributed</a:t>
            </a:r>
          </a:p>
          <a:p>
            <a:pPr marL="860425" lvl="3"/>
            <a:r>
              <a:rPr lang="en-US" altLang="en-US" sz="2400" smtClean="0"/>
              <a:t>No single owner</a:t>
            </a:r>
          </a:p>
          <a:p>
            <a:pPr marL="860425" lvl="3"/>
            <a:r>
              <a:rPr lang="en-US" altLang="en-US" sz="2400" smtClean="0"/>
              <a:t>This needs Distributed DM techniques/Algorithm</a:t>
            </a:r>
          </a:p>
          <a:p>
            <a:pPr marL="860425" lvl="3"/>
            <a:r>
              <a:rPr lang="en-US" altLang="en-US" sz="2400" smtClean="0"/>
              <a:t>Key challenges</a:t>
            </a:r>
          </a:p>
          <a:p>
            <a:pPr marL="1317625" lvl="4"/>
            <a:r>
              <a:rPr lang="en-US" altLang="en-US" sz="2400" smtClean="0"/>
              <a:t>To reduce amount of communication</a:t>
            </a:r>
          </a:p>
          <a:p>
            <a:pPr marL="1317625" lvl="4"/>
            <a:r>
              <a:rPr lang="en-US" altLang="en-US" sz="2400" smtClean="0"/>
              <a:t>Effective consolidation of DM distributed computation</a:t>
            </a:r>
          </a:p>
          <a:p>
            <a:pPr marL="1317625" lvl="4"/>
            <a:r>
              <a:rPr lang="en-US" altLang="en-US" sz="2400" smtClean="0"/>
              <a:t>Data security issues.</a:t>
            </a:r>
          </a:p>
          <a:p>
            <a:pPr marL="860425" lvl="3"/>
            <a:endParaRPr lang="en-US" altLang="en-US" sz="2400" smtClean="0"/>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9D73DE5D-6EFF-4821-A041-F8CCFAA4677A}" type="slidenum">
              <a:rPr lang="en-US"/>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smtClean="0"/>
              <a:t>Challenges of Data Mining</a:t>
            </a:r>
          </a:p>
        </p:txBody>
      </p:sp>
      <p:sp>
        <p:nvSpPr>
          <p:cNvPr id="77827" name="Rectangle 3"/>
          <p:cNvSpPr>
            <a:spLocks noGrp="1" noChangeArrowheads="1"/>
          </p:cNvSpPr>
          <p:nvPr>
            <p:ph type="body" idx="1"/>
          </p:nvPr>
        </p:nvSpPr>
        <p:spPr>
          <a:xfrm>
            <a:off x="228600" y="1219200"/>
            <a:ext cx="8610600" cy="4953000"/>
          </a:xfrm>
        </p:spPr>
        <p:txBody>
          <a:bodyPr/>
          <a:lstStyle/>
          <a:p>
            <a:pPr marL="342900" indent="-342900"/>
            <a:r>
              <a:rPr lang="en-US" altLang="en-US" smtClean="0"/>
              <a:t>Non-traditional analysis</a:t>
            </a:r>
          </a:p>
          <a:p>
            <a:pPr marL="860425" lvl="3"/>
            <a:r>
              <a:rPr lang="en-US" altLang="en-US" smtClean="0"/>
              <a:t>Based on hypothesized-and –test paradigm</a:t>
            </a:r>
          </a:p>
          <a:p>
            <a:pPr marL="860425" lvl="3"/>
            <a:r>
              <a:rPr lang="en-US" altLang="en-US" smtClean="0"/>
              <a:t>A hypothesis is proposed initially</a:t>
            </a:r>
          </a:p>
          <a:p>
            <a:pPr marL="860425" lvl="3"/>
            <a:r>
              <a:rPr lang="en-US" altLang="en-US" smtClean="0"/>
              <a:t>Experiment is designed to collect the data</a:t>
            </a:r>
          </a:p>
          <a:p>
            <a:pPr marL="860425" lvl="3"/>
            <a:r>
              <a:rPr lang="en-US" altLang="en-US" smtClean="0"/>
              <a:t>Then data is analyzed according to hypothesis</a:t>
            </a:r>
          </a:p>
          <a:p>
            <a:pPr marL="860425" lvl="3"/>
            <a:r>
              <a:rPr lang="en-US" altLang="en-US" smtClean="0"/>
              <a:t>Its an laborious job</a:t>
            </a:r>
          </a:p>
          <a:p>
            <a:pPr marL="860425" lvl="3"/>
            <a:r>
              <a:rPr lang="en-US" altLang="en-US" smtClean="0"/>
              <a:t>Now DM is used to create thousands of hypothesis and evaluations.</a:t>
            </a:r>
          </a:p>
          <a:p>
            <a:pPr marL="860425" lvl="3"/>
            <a:r>
              <a:rPr lang="en-US" altLang="en-US" smtClean="0"/>
              <a:t>Second data is not carefully/optimistically collected but random samples are used</a:t>
            </a:r>
          </a:p>
          <a:p>
            <a:pPr marL="860425" lvl="3"/>
            <a:r>
              <a:rPr lang="en-US" altLang="en-US" smtClean="0"/>
              <a:t>DM uses non-traditional data type. It can be unstructured ( images, videos, blogs, tweets, sensors data) or semi-structured(web logs, email, web pages) instead of only structured(RDBMS, OLAP, Data warehouses).</a:t>
            </a:r>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1BBDDE40-9FF7-4C6A-B9F4-EDDBB265C1A2}" type="slidenum">
              <a:rPr lang="en-US"/>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altLang="en-US" smtClean="0"/>
              <a:t>OLAP</a:t>
            </a:r>
          </a:p>
        </p:txBody>
      </p:sp>
      <p:sp>
        <p:nvSpPr>
          <p:cNvPr id="79875" name="Content Placeholder 2"/>
          <p:cNvSpPr>
            <a:spLocks noGrp="1"/>
          </p:cNvSpPr>
          <p:nvPr>
            <p:ph idx="1"/>
          </p:nvPr>
        </p:nvSpPr>
        <p:spPr/>
        <p:txBody>
          <a:bodyPr/>
          <a:lstStyle/>
          <a:p>
            <a:r>
              <a:rPr lang="en-US" altLang="en-US" b="1" smtClean="0"/>
              <a:t>OLAP</a:t>
            </a:r>
            <a:r>
              <a:rPr lang="en-US" altLang="en-US" smtClean="0"/>
              <a:t> is an acronym for Online Analytical Processing. </a:t>
            </a:r>
          </a:p>
          <a:p>
            <a:r>
              <a:rPr lang="en-US" altLang="en-US" b="1" smtClean="0"/>
              <a:t>OLAP</a:t>
            </a:r>
            <a:r>
              <a:rPr lang="en-US" altLang="en-US" smtClean="0"/>
              <a:t> performs multidimensional analysis of business data and provides the capability for complex calculations, trend analysis, and sophisticated data modeling.</a:t>
            </a:r>
          </a:p>
          <a:p>
            <a:r>
              <a:rPr lang="en-US" altLang="en-US" smtClean="0"/>
              <a:t>Collections of databases that work together are called </a:t>
            </a:r>
            <a:r>
              <a:rPr lang="en-US" altLang="en-US" b="1" smtClean="0"/>
              <a:t>data warehouses</a:t>
            </a:r>
            <a:r>
              <a:rPr lang="en-US" altLang="en-US" smtClean="0"/>
              <a:t>. This makes it possible to integrate </a:t>
            </a:r>
            <a:r>
              <a:rPr lang="en-US" altLang="en-US" b="1" smtClean="0"/>
              <a:t>data</a:t>
            </a:r>
            <a:r>
              <a:rPr lang="en-US" altLang="en-US" smtClean="0"/>
              <a:t> from multiple databases. </a:t>
            </a:r>
            <a:r>
              <a:rPr lang="en-US" altLang="en-US" b="1" smtClean="0"/>
              <a:t>Data mining</a:t>
            </a:r>
            <a:r>
              <a:rPr lang="en-US" altLang="en-US" smtClean="0"/>
              <a:t> is used to help individuals and organizations make better decisions. </a:t>
            </a:r>
          </a:p>
        </p:txBody>
      </p:sp>
      <p:sp>
        <p:nvSpPr>
          <p:cNvPr id="4" name="Footer Placeholder 3"/>
          <p:cNvSpPr>
            <a:spLocks noGrp="1"/>
          </p:cNvSpPr>
          <p:nvPr>
            <p:ph type="ftr" sz="quarter" idx="10"/>
          </p:nvPr>
        </p:nvSpPr>
        <p:spPr/>
        <p:txBody>
          <a:bodyPr/>
          <a:lstStyle/>
          <a:p>
            <a:pPr>
              <a:defRPr/>
            </a:pPr>
            <a:r>
              <a:rPr lang="en-US"/>
              <a:t>Compiled by G Murtaza Memon</a:t>
            </a:r>
          </a:p>
        </p:txBody>
      </p:sp>
      <p:sp>
        <p:nvSpPr>
          <p:cNvPr id="5" name="Slide Number Placeholder 4"/>
          <p:cNvSpPr>
            <a:spLocks noGrp="1"/>
          </p:cNvSpPr>
          <p:nvPr>
            <p:ph type="sldNum" sz="quarter" idx="11"/>
          </p:nvPr>
        </p:nvSpPr>
        <p:spPr/>
        <p:txBody>
          <a:bodyPr/>
          <a:lstStyle/>
          <a:p>
            <a:pPr>
              <a:defRPr/>
            </a:pPr>
            <a:fld id="{9F6685F6-99B8-49C6-B030-A7282C304FFC}" type="slidenum">
              <a:rPr lang="en-US"/>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altLang="en-US" smtClean="0"/>
              <a:t>DataWarehousing vs DataMining</a:t>
            </a:r>
          </a:p>
        </p:txBody>
      </p:sp>
      <p:sp>
        <p:nvSpPr>
          <p:cNvPr id="80899" name="Content Placeholder 2"/>
          <p:cNvSpPr>
            <a:spLocks noGrp="1"/>
          </p:cNvSpPr>
          <p:nvPr>
            <p:ph idx="1"/>
          </p:nvPr>
        </p:nvSpPr>
        <p:spPr/>
        <p:txBody>
          <a:bodyPr/>
          <a:lstStyle/>
          <a:p>
            <a:r>
              <a:rPr lang="en-US" altLang="en-US" b="1" smtClean="0"/>
              <a:t>DataWarehousing</a:t>
            </a:r>
            <a:r>
              <a:rPr lang="en-US" altLang="en-US" smtClean="0"/>
              <a:t> is the process of compiling and organizing data into one common database, and </a:t>
            </a:r>
            <a:r>
              <a:rPr lang="en-US" altLang="en-US" b="1" smtClean="0"/>
              <a:t>DataMining</a:t>
            </a:r>
            <a:r>
              <a:rPr lang="en-US" altLang="en-US" smtClean="0"/>
              <a:t> is the process of extracting meaningful data from that database. </a:t>
            </a:r>
          </a:p>
          <a:p>
            <a:r>
              <a:rPr lang="en-US" altLang="en-US" smtClean="0"/>
              <a:t>The </a:t>
            </a:r>
            <a:r>
              <a:rPr lang="en-US" altLang="en-US" b="1" smtClean="0"/>
              <a:t>DataMining</a:t>
            </a:r>
            <a:r>
              <a:rPr lang="en-US" altLang="en-US" smtClean="0"/>
              <a:t> process relies on the data compiled in the </a:t>
            </a:r>
            <a:r>
              <a:rPr lang="en-US" altLang="en-US" b="1" smtClean="0"/>
              <a:t>DataWarehousing</a:t>
            </a:r>
            <a:r>
              <a:rPr lang="en-US" altLang="en-US" smtClean="0"/>
              <a:t> phase in order to detect meaningful patterns.</a:t>
            </a:r>
          </a:p>
        </p:txBody>
      </p:sp>
      <p:sp>
        <p:nvSpPr>
          <p:cNvPr id="4" name="Footer Placeholder 3"/>
          <p:cNvSpPr>
            <a:spLocks noGrp="1"/>
          </p:cNvSpPr>
          <p:nvPr>
            <p:ph type="ftr" sz="quarter" idx="10"/>
          </p:nvPr>
        </p:nvSpPr>
        <p:spPr/>
        <p:txBody>
          <a:bodyPr/>
          <a:lstStyle/>
          <a:p>
            <a:pPr>
              <a:defRPr/>
            </a:pPr>
            <a:r>
              <a:rPr lang="en-US"/>
              <a:t>Compiled by G Murtaza Memon</a:t>
            </a:r>
          </a:p>
        </p:txBody>
      </p:sp>
      <p:sp>
        <p:nvSpPr>
          <p:cNvPr id="5" name="Slide Number Placeholder 4"/>
          <p:cNvSpPr>
            <a:spLocks noGrp="1"/>
          </p:cNvSpPr>
          <p:nvPr>
            <p:ph type="sldNum" sz="quarter" idx="11"/>
          </p:nvPr>
        </p:nvSpPr>
        <p:spPr/>
        <p:txBody>
          <a:bodyPr/>
          <a:lstStyle/>
          <a:p>
            <a:pPr>
              <a:defRPr/>
            </a:pPr>
            <a:fld id="{AB36524A-8081-40F1-8A88-09826ACA5857}" type="slidenum">
              <a:rPr lang="en-US"/>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l="5333" b="2116"/>
          <a:stretch>
            <a:fillRect/>
          </a:stretch>
        </p:blipFill>
        <p:spPr bwMode="auto">
          <a:xfrm>
            <a:off x="3505200" y="2971800"/>
            <a:ext cx="5486400" cy="323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9" name="Rectangle 3"/>
          <p:cNvSpPr>
            <a:spLocks noGrp="1" noChangeArrowheads="1"/>
          </p:cNvSpPr>
          <p:nvPr>
            <p:ph type="title"/>
          </p:nvPr>
        </p:nvSpPr>
        <p:spPr>
          <a:xfrm>
            <a:off x="203200" y="228600"/>
            <a:ext cx="8280400" cy="533400"/>
          </a:xfrm>
        </p:spPr>
        <p:txBody>
          <a:bodyPr/>
          <a:lstStyle/>
          <a:p>
            <a:r>
              <a:rPr lang="en-US" altLang="en-US" smtClean="0"/>
              <a:t>What is Data Mining?</a:t>
            </a:r>
          </a:p>
        </p:txBody>
      </p:sp>
      <p:sp>
        <p:nvSpPr>
          <p:cNvPr id="9220" name="Rectangle 4"/>
          <p:cNvSpPr>
            <a:spLocks noGrp="1" noChangeArrowheads="1"/>
          </p:cNvSpPr>
          <p:nvPr>
            <p:ph type="body" idx="1"/>
          </p:nvPr>
        </p:nvSpPr>
        <p:spPr>
          <a:xfrm>
            <a:off x="146050" y="990600"/>
            <a:ext cx="8394700" cy="5029200"/>
          </a:xfrm>
        </p:spPr>
        <p:txBody>
          <a:bodyPr/>
          <a:lstStyle/>
          <a:p>
            <a:pPr marL="285750" indent="-285750">
              <a:lnSpc>
                <a:spcPct val="95000"/>
              </a:lnSpc>
              <a:spcBef>
                <a:spcPct val="20000"/>
              </a:spcBef>
            </a:pPr>
            <a:r>
              <a:rPr lang="en-US" altLang="en-US" sz="3200" b="1" smtClean="0"/>
              <a:t>Many Definitions</a:t>
            </a:r>
          </a:p>
          <a:p>
            <a:pPr lvl="1">
              <a:lnSpc>
                <a:spcPct val="95000"/>
              </a:lnSpc>
              <a:spcBef>
                <a:spcPct val="20000"/>
              </a:spcBef>
            </a:pPr>
            <a:r>
              <a:rPr lang="en-US" altLang="en-US" sz="2400" b="1" smtClean="0"/>
              <a:t>Non-trivial extraction of implicit, previously unknown and potentially useful information from data</a:t>
            </a:r>
          </a:p>
          <a:p>
            <a:pPr lvl="1">
              <a:lnSpc>
                <a:spcPct val="95000"/>
              </a:lnSpc>
              <a:spcBef>
                <a:spcPct val="20000"/>
              </a:spcBef>
            </a:pPr>
            <a:r>
              <a:rPr lang="en-US" altLang="en-US" sz="2400" b="1" smtClean="0"/>
              <a:t>Exploration &amp; analysis, by automatic or </a:t>
            </a:r>
            <a:br>
              <a:rPr lang="en-US" altLang="en-US" sz="2400" b="1" smtClean="0"/>
            </a:br>
            <a:r>
              <a:rPr lang="en-US" altLang="en-US" sz="2400" b="1" smtClean="0"/>
              <a:t>semi-automatic means, of </a:t>
            </a:r>
            <a:br>
              <a:rPr lang="en-US" altLang="en-US" sz="2400" b="1" smtClean="0"/>
            </a:br>
            <a:r>
              <a:rPr lang="en-US" altLang="en-US" sz="2400" b="1" smtClean="0"/>
              <a:t>large quantities of data </a:t>
            </a:r>
            <a:br>
              <a:rPr lang="en-US" altLang="en-US" sz="2400" b="1" smtClean="0"/>
            </a:br>
            <a:r>
              <a:rPr lang="en-US" altLang="en-US" sz="2400" b="1" smtClean="0"/>
              <a:t>in order to discover </a:t>
            </a:r>
            <a:br>
              <a:rPr lang="en-US" altLang="en-US" sz="2400" b="1" smtClean="0"/>
            </a:br>
            <a:r>
              <a:rPr lang="en-US" altLang="en-US" sz="2400" b="1" smtClean="0"/>
              <a:t>meaningful patterns </a:t>
            </a:r>
            <a:br>
              <a:rPr lang="en-US" altLang="en-US" sz="2400" b="1" smtClean="0"/>
            </a:br>
            <a:endParaRPr lang="en-US" altLang="en-US" sz="2400" b="1" smtClean="0"/>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86DBBB01-F43B-45CF-B916-C8214F1FBFCB}" type="slidenum">
              <a:rPr lang="en-US"/>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t>KDD Process</a:t>
            </a:r>
          </a:p>
        </p:txBody>
      </p:sp>
      <p:sp>
        <p:nvSpPr>
          <p:cNvPr id="11267" name="Content Placeholder 2"/>
          <p:cNvSpPr>
            <a:spLocks noGrp="1"/>
          </p:cNvSpPr>
          <p:nvPr>
            <p:ph idx="1"/>
          </p:nvPr>
        </p:nvSpPr>
        <p:spPr/>
        <p:txBody>
          <a:bodyPr/>
          <a:lstStyle/>
          <a:p>
            <a:r>
              <a:rPr lang="en-US" altLang="en-US" sz="2000" smtClean="0"/>
              <a:t>Data mining is integral part of Knowledge discovery in databases(KDD).</a:t>
            </a:r>
          </a:p>
          <a:p>
            <a:r>
              <a:rPr lang="en-US" altLang="en-US" sz="2000" smtClean="0"/>
              <a:t>It’s the overall process to convert raw data into useful information.</a:t>
            </a:r>
          </a:p>
          <a:p>
            <a:r>
              <a:rPr lang="en-US" altLang="en-US" sz="2000" smtClean="0"/>
              <a:t>Pre-porcessing: Transforms data in form to become ready for analysis for particular objective.</a:t>
            </a:r>
          </a:p>
          <a:p>
            <a:r>
              <a:rPr lang="en-US" altLang="en-US" sz="2000" smtClean="0"/>
              <a:t>In-processing(DM Process): extracts patterns, rules or associations.</a:t>
            </a:r>
          </a:p>
          <a:p>
            <a:r>
              <a:rPr lang="en-US" altLang="en-US" sz="2000" smtClean="0"/>
              <a:t>Pot-processing: Filters ,visualize and interpretation of patterns</a:t>
            </a:r>
          </a:p>
        </p:txBody>
      </p:sp>
      <p:sp>
        <p:nvSpPr>
          <p:cNvPr id="4" name="Footer Placeholder 3"/>
          <p:cNvSpPr>
            <a:spLocks noGrp="1"/>
          </p:cNvSpPr>
          <p:nvPr>
            <p:ph type="ftr" sz="quarter" idx="10"/>
          </p:nvPr>
        </p:nvSpPr>
        <p:spPr/>
        <p:txBody>
          <a:bodyPr/>
          <a:lstStyle/>
          <a:p>
            <a:pPr>
              <a:defRPr/>
            </a:pPr>
            <a:r>
              <a:rPr lang="en-US"/>
              <a:t>Compiled by G Murtaza Memon</a:t>
            </a:r>
          </a:p>
        </p:txBody>
      </p:sp>
      <p:sp>
        <p:nvSpPr>
          <p:cNvPr id="5" name="Slide Number Placeholder 4"/>
          <p:cNvSpPr>
            <a:spLocks noGrp="1"/>
          </p:cNvSpPr>
          <p:nvPr>
            <p:ph type="sldNum" sz="quarter" idx="11"/>
          </p:nvPr>
        </p:nvSpPr>
        <p:spPr/>
        <p:txBody>
          <a:bodyPr/>
          <a:lstStyle/>
          <a:p>
            <a:pPr>
              <a:defRPr/>
            </a:pPr>
            <a:fld id="{B254F107-C862-414F-A588-E1D9B889EBA8}" type="slidenum">
              <a:rPr lang="en-US"/>
              <a:pPr>
                <a:defRPr/>
              </a:pPr>
              <a:t>6</a:t>
            </a:fld>
            <a:endParaRPr lang="en-US"/>
          </a:p>
        </p:txBody>
      </p:sp>
      <p:pic>
        <p:nvPicPr>
          <p:cNvPr id="1127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394075"/>
            <a:ext cx="7897813" cy="300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0"/>
            <a:ext cx="8585200" cy="685800"/>
          </a:xfrm>
        </p:spPr>
        <p:txBody>
          <a:bodyPr/>
          <a:lstStyle/>
          <a:p>
            <a:r>
              <a:rPr lang="en-US" altLang="en-US" smtClean="0"/>
              <a:t>What is (not) Data Mining?</a:t>
            </a:r>
          </a:p>
        </p:txBody>
      </p:sp>
      <p:sp>
        <p:nvSpPr>
          <p:cNvPr id="12291" name="Text Box 6"/>
          <p:cNvSpPr txBox="1">
            <a:spLocks noChangeArrowheads="1"/>
          </p:cNvSpPr>
          <p:nvPr/>
        </p:nvSpPr>
        <p:spPr bwMode="auto">
          <a:xfrm>
            <a:off x="3962400" y="1233488"/>
            <a:ext cx="5029200" cy="49847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5000"/>
              </a:lnSpc>
              <a:spcBef>
                <a:spcPct val="20000"/>
              </a:spcBef>
            </a:pPr>
            <a:r>
              <a:rPr lang="en-US" altLang="en-US"/>
              <a:t> What is Data Mining?</a:t>
            </a:r>
          </a:p>
          <a:p>
            <a:pPr lvl="1">
              <a:lnSpc>
                <a:spcPct val="95000"/>
              </a:lnSpc>
              <a:spcBef>
                <a:spcPct val="20000"/>
              </a:spcBef>
              <a:buFontTx/>
              <a:buNone/>
            </a:pPr>
            <a:r>
              <a:rPr lang="en-US" altLang="en-US" b="0"/>
              <a:t> </a:t>
            </a:r>
          </a:p>
          <a:p>
            <a:pPr lvl="1">
              <a:lnSpc>
                <a:spcPct val="95000"/>
              </a:lnSpc>
              <a:spcBef>
                <a:spcPct val="20000"/>
              </a:spcBef>
            </a:pPr>
            <a:r>
              <a:rPr lang="en-US" altLang="en-US" b="0"/>
              <a:t> Certain names are more prevalent in certain US locations (O’Brien, O’Rurke, O’Reilly… in Boston area)</a:t>
            </a:r>
          </a:p>
          <a:p>
            <a:pPr lvl="1">
              <a:lnSpc>
                <a:spcPct val="95000"/>
              </a:lnSpc>
              <a:spcBef>
                <a:spcPct val="20000"/>
              </a:spcBef>
            </a:pPr>
            <a:r>
              <a:rPr lang="en-US" altLang="en-US" b="0"/>
              <a:t> Group together similar documents returned by search engine according to their context (e.g. Amazon rainforest, Amazon.com,)</a:t>
            </a:r>
          </a:p>
        </p:txBody>
      </p:sp>
      <p:sp>
        <p:nvSpPr>
          <p:cNvPr id="12292" name="Text Box 7"/>
          <p:cNvSpPr txBox="1">
            <a:spLocks noChangeArrowheads="1"/>
          </p:cNvSpPr>
          <p:nvPr/>
        </p:nvSpPr>
        <p:spPr bwMode="auto">
          <a:xfrm>
            <a:off x="304800" y="1231900"/>
            <a:ext cx="3429000" cy="50323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5000"/>
              </a:lnSpc>
              <a:spcBef>
                <a:spcPct val="20000"/>
              </a:spcBef>
            </a:pPr>
            <a:r>
              <a:rPr lang="en-US" altLang="en-US"/>
              <a:t> What is not Data Mining?</a:t>
            </a:r>
          </a:p>
          <a:p>
            <a:pPr lvl="1">
              <a:lnSpc>
                <a:spcPct val="95000"/>
              </a:lnSpc>
              <a:spcBef>
                <a:spcPct val="60000"/>
              </a:spcBef>
            </a:pPr>
            <a:r>
              <a:rPr lang="en-US" altLang="en-US" b="0"/>
              <a:t> Look up phone number in phone directory</a:t>
            </a:r>
          </a:p>
          <a:p>
            <a:pPr lvl="1">
              <a:lnSpc>
                <a:spcPct val="95000"/>
              </a:lnSpc>
              <a:spcBef>
                <a:spcPct val="20000"/>
              </a:spcBef>
              <a:buFontTx/>
              <a:buNone/>
            </a:pPr>
            <a:r>
              <a:rPr lang="en-US" altLang="en-US" b="0"/>
              <a:t> </a:t>
            </a:r>
          </a:p>
          <a:p>
            <a:pPr lvl="1">
              <a:lnSpc>
                <a:spcPct val="95000"/>
              </a:lnSpc>
              <a:spcBef>
                <a:spcPct val="0"/>
              </a:spcBef>
            </a:pPr>
            <a:r>
              <a:rPr lang="en-US" altLang="en-US" b="0"/>
              <a:t> Query a Web search engine for information about “Amazon”</a:t>
            </a:r>
          </a:p>
          <a:p>
            <a:pPr>
              <a:spcBef>
                <a:spcPct val="50000"/>
              </a:spcBef>
              <a:spcAft>
                <a:spcPct val="0"/>
              </a:spcAft>
              <a:buClrTx/>
              <a:buSzTx/>
              <a:buFontTx/>
              <a:buNone/>
            </a:pPr>
            <a:endParaRPr lang="en-US" altLang="en-US" sz="1400"/>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154CF208-6187-4EF3-856C-A360C24A6CAB}" type="slidenum">
              <a:rPr lang="en-US"/>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What is (not) Data Mining?</a:t>
            </a:r>
          </a:p>
        </p:txBody>
      </p:sp>
      <p:sp>
        <p:nvSpPr>
          <p:cNvPr id="14339" name="Content Placeholder 2"/>
          <p:cNvSpPr>
            <a:spLocks noGrp="1"/>
          </p:cNvSpPr>
          <p:nvPr>
            <p:ph idx="1"/>
          </p:nvPr>
        </p:nvSpPr>
        <p:spPr/>
        <p:txBody>
          <a:bodyPr/>
          <a:lstStyle/>
          <a:p>
            <a:r>
              <a:rPr lang="en-US" altLang="en-US" sz="1800" smtClean="0"/>
              <a:t>What is not data mining: Searching for particular information on Internet (e.g., about cooking on Google). </a:t>
            </a:r>
          </a:p>
          <a:p>
            <a:pPr lvl="1"/>
            <a:r>
              <a:rPr lang="en-US" altLang="en-US" sz="1800" smtClean="0"/>
              <a:t>What data mining could be: Grouping together similar information in a certain context (e.g., about French cuisine, Italian cuisine, etc., found on Google).</a:t>
            </a:r>
          </a:p>
          <a:p>
            <a:r>
              <a:rPr lang="en-US" altLang="en-US" sz="1800" smtClean="0"/>
              <a:t>What is not data mining: A physician seeking a medical register for analyzing the record of a patient with a certain disease. </a:t>
            </a:r>
          </a:p>
          <a:p>
            <a:pPr lvl="1"/>
            <a:r>
              <a:rPr lang="en-US" altLang="en-US" sz="1800" smtClean="0"/>
              <a:t>What data mining could be: Medical researchers finding a way of grouping patients with the same disease, based on a certain number of specific symptoms.</a:t>
            </a:r>
          </a:p>
          <a:p>
            <a:r>
              <a:rPr lang="en-US" altLang="en-US" sz="1800" smtClean="0"/>
              <a:t>What is not data mining: Looking up </a:t>
            </a:r>
            <a:r>
              <a:rPr lang="en-US" altLang="en-US" sz="1800" i="1" smtClean="0"/>
              <a:t>spa</a:t>
            </a:r>
            <a:r>
              <a:rPr lang="en-US" altLang="en-US" sz="1800" smtClean="0"/>
              <a:t> resorts in a list of place names. </a:t>
            </a:r>
          </a:p>
          <a:p>
            <a:pPr lvl="1"/>
            <a:r>
              <a:rPr lang="en-US" altLang="en-US" sz="1800" smtClean="0"/>
              <a:t>What data mining could be: Grouping together </a:t>
            </a:r>
            <a:r>
              <a:rPr lang="en-US" altLang="en-US" sz="1800" i="1" smtClean="0"/>
              <a:t>spa</a:t>
            </a:r>
            <a:r>
              <a:rPr lang="en-US" altLang="en-US" sz="1800" smtClean="0"/>
              <a:t> resorts that are more relevant for curing certain diseases (gastrointestinal, urology, etc.).</a:t>
            </a:r>
          </a:p>
          <a:p>
            <a:r>
              <a:rPr lang="en-US" altLang="en-US" sz="1800" smtClean="0"/>
              <a:t>What is not data mining: The analysis of figures in a financial report of a trade company. </a:t>
            </a:r>
          </a:p>
          <a:p>
            <a:pPr lvl="1"/>
            <a:r>
              <a:rPr lang="en-US" altLang="en-US" sz="1800" smtClean="0"/>
              <a:t>What data mining could be: Using the trade company database concerning sales, to identify the customers’ main profiles.</a:t>
            </a:r>
          </a:p>
        </p:txBody>
      </p:sp>
      <p:sp>
        <p:nvSpPr>
          <p:cNvPr id="4" name="Footer Placeholder 3"/>
          <p:cNvSpPr>
            <a:spLocks noGrp="1"/>
          </p:cNvSpPr>
          <p:nvPr>
            <p:ph type="ftr" sz="quarter" idx="10"/>
          </p:nvPr>
        </p:nvSpPr>
        <p:spPr/>
        <p:txBody>
          <a:bodyPr/>
          <a:lstStyle/>
          <a:p>
            <a:pPr>
              <a:defRPr/>
            </a:pPr>
            <a:r>
              <a:rPr lang="en-US" smtClean="0"/>
              <a:t>Compiled by G Murtaza Memon</a:t>
            </a:r>
            <a:endParaRPr lang="en-US"/>
          </a:p>
        </p:txBody>
      </p:sp>
      <p:sp>
        <p:nvSpPr>
          <p:cNvPr id="5" name="Slide Number Placeholder 4"/>
          <p:cNvSpPr>
            <a:spLocks noGrp="1"/>
          </p:cNvSpPr>
          <p:nvPr>
            <p:ph type="sldNum" sz="quarter" idx="11"/>
          </p:nvPr>
        </p:nvSpPr>
        <p:spPr/>
        <p:txBody>
          <a:bodyPr/>
          <a:lstStyle/>
          <a:p>
            <a:pPr>
              <a:defRPr/>
            </a:pPr>
            <a:fld id="{24C3B1F7-7EDD-4D5D-B11E-E2D14247A2D8}"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152400" y="1066800"/>
            <a:ext cx="8839200" cy="5486400"/>
          </a:xfrm>
        </p:spPr>
        <p:txBody>
          <a:bodyPr/>
          <a:lstStyle/>
          <a:p>
            <a:r>
              <a:rPr lang="en-US" altLang="en-US" b="1" smtClean="0"/>
              <a:t>Draws ideas from machine learning/AI, pattern recognition, statistics, and database systems</a:t>
            </a:r>
          </a:p>
          <a:p>
            <a:r>
              <a:rPr lang="en-US" altLang="en-US" b="1" smtClean="0"/>
              <a:t>Traditional Techniques</a:t>
            </a:r>
            <a:br>
              <a:rPr lang="en-US" altLang="en-US" b="1" smtClean="0"/>
            </a:br>
            <a:r>
              <a:rPr lang="en-US" altLang="en-US" b="1" smtClean="0"/>
              <a:t>may be unsuitable due to </a:t>
            </a:r>
          </a:p>
          <a:p>
            <a:pPr lvl="1"/>
            <a:r>
              <a:rPr lang="en-US" altLang="en-US" b="1" smtClean="0"/>
              <a:t>Enormity of data</a:t>
            </a:r>
          </a:p>
          <a:p>
            <a:pPr lvl="1"/>
            <a:r>
              <a:rPr lang="en-US" altLang="en-US" b="1" smtClean="0"/>
              <a:t>High dimensionality </a:t>
            </a:r>
            <a:br>
              <a:rPr lang="en-US" altLang="en-US" b="1" smtClean="0"/>
            </a:br>
            <a:r>
              <a:rPr lang="en-US" altLang="en-US" b="1" smtClean="0"/>
              <a:t>of data</a:t>
            </a:r>
          </a:p>
          <a:p>
            <a:pPr lvl="1"/>
            <a:r>
              <a:rPr lang="en-US" altLang="en-US" b="1" smtClean="0"/>
              <a:t>Heterogeneous, </a:t>
            </a:r>
            <a:br>
              <a:rPr lang="en-US" altLang="en-US" b="1" smtClean="0"/>
            </a:br>
            <a:r>
              <a:rPr lang="en-US" altLang="en-US" b="1" smtClean="0"/>
              <a:t>distributed nature </a:t>
            </a:r>
            <a:br>
              <a:rPr lang="en-US" altLang="en-US" b="1" smtClean="0"/>
            </a:br>
            <a:r>
              <a:rPr lang="en-US" altLang="en-US" b="1" smtClean="0"/>
              <a:t>of data</a:t>
            </a:r>
          </a:p>
        </p:txBody>
      </p:sp>
      <p:sp>
        <p:nvSpPr>
          <p:cNvPr id="15363" name="Oval 3"/>
          <p:cNvSpPr>
            <a:spLocks noChangeArrowheads="1"/>
          </p:cNvSpPr>
          <p:nvPr/>
        </p:nvSpPr>
        <p:spPr bwMode="auto">
          <a:xfrm>
            <a:off x="5638800" y="3962400"/>
            <a:ext cx="2057400" cy="2108200"/>
          </a:xfrm>
          <a:prstGeom prst="ellipse">
            <a:avLst/>
          </a:prstGeom>
          <a:solidFill>
            <a:schemeClr val="accent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5364" name="Oval 4"/>
          <p:cNvSpPr>
            <a:spLocks noChangeArrowheads="1"/>
          </p:cNvSpPr>
          <p:nvPr/>
        </p:nvSpPr>
        <p:spPr bwMode="auto">
          <a:xfrm>
            <a:off x="4953000" y="2286000"/>
            <a:ext cx="2057400" cy="2108200"/>
          </a:xfrm>
          <a:prstGeom prst="ellipse">
            <a:avLst/>
          </a:prstGeom>
          <a:solidFill>
            <a:srgbClr val="CC33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5365" name="Rectangle 5"/>
          <p:cNvSpPr>
            <a:spLocks noGrp="1" noChangeArrowheads="1"/>
          </p:cNvSpPr>
          <p:nvPr>
            <p:ph type="title"/>
          </p:nvPr>
        </p:nvSpPr>
        <p:spPr>
          <a:xfrm>
            <a:off x="304800" y="228600"/>
            <a:ext cx="8280400" cy="533400"/>
          </a:xfrm>
        </p:spPr>
        <p:txBody>
          <a:bodyPr lIns="0" rIns="0"/>
          <a:lstStyle/>
          <a:p>
            <a:r>
              <a:rPr lang="en-US" altLang="en-US" smtClean="0"/>
              <a:t>Origins of Data Mining</a:t>
            </a:r>
          </a:p>
        </p:txBody>
      </p:sp>
      <p:sp>
        <p:nvSpPr>
          <p:cNvPr id="15366" name="Oval 9"/>
          <p:cNvSpPr>
            <a:spLocks noChangeArrowheads="1"/>
          </p:cNvSpPr>
          <p:nvPr/>
        </p:nvSpPr>
        <p:spPr bwMode="auto">
          <a:xfrm>
            <a:off x="6629400" y="2362200"/>
            <a:ext cx="2057400" cy="2108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5367" name="Text Box 10"/>
          <p:cNvSpPr txBox="1">
            <a:spLocks noChangeArrowheads="1"/>
          </p:cNvSpPr>
          <p:nvPr/>
        </p:nvSpPr>
        <p:spPr bwMode="auto">
          <a:xfrm>
            <a:off x="6718300" y="2894013"/>
            <a:ext cx="2133600" cy="95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1800" b="0"/>
              <a:t>Machine Learning/</a:t>
            </a:r>
          </a:p>
          <a:p>
            <a:pPr algn="ctr">
              <a:spcBef>
                <a:spcPct val="15000"/>
              </a:spcBef>
              <a:spcAft>
                <a:spcPct val="0"/>
              </a:spcAft>
              <a:buClrTx/>
              <a:buSzTx/>
              <a:buFontTx/>
              <a:buNone/>
            </a:pPr>
            <a:r>
              <a:rPr lang="en-US" altLang="en-US" sz="1800" b="0"/>
              <a:t>Pattern </a:t>
            </a:r>
            <a:br>
              <a:rPr lang="en-US" altLang="en-US" sz="1800" b="0"/>
            </a:br>
            <a:r>
              <a:rPr lang="en-US" altLang="en-US" sz="1800" b="0"/>
              <a:t> Recognition</a:t>
            </a:r>
          </a:p>
        </p:txBody>
      </p:sp>
      <p:sp>
        <p:nvSpPr>
          <p:cNvPr id="15368" name="Text Box 11"/>
          <p:cNvSpPr txBox="1">
            <a:spLocks noChangeArrowheads="1"/>
          </p:cNvSpPr>
          <p:nvPr/>
        </p:nvSpPr>
        <p:spPr bwMode="auto">
          <a:xfrm>
            <a:off x="5181600" y="2879725"/>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spcAft>
                <a:spcPct val="0"/>
              </a:spcAft>
              <a:buClrTx/>
              <a:buSzTx/>
              <a:buFontTx/>
              <a:buNone/>
            </a:pPr>
            <a:r>
              <a:rPr lang="en-US" altLang="en-US" sz="1800" b="0"/>
              <a:t>Statistics/</a:t>
            </a:r>
            <a:br>
              <a:rPr lang="en-US" altLang="en-US" sz="1800" b="0"/>
            </a:br>
            <a:r>
              <a:rPr lang="en-US" altLang="en-US" sz="1800" b="0"/>
              <a:t>AI</a:t>
            </a:r>
          </a:p>
        </p:txBody>
      </p:sp>
      <p:sp>
        <p:nvSpPr>
          <p:cNvPr id="15369" name="Oval 12"/>
          <p:cNvSpPr>
            <a:spLocks noChangeArrowheads="1"/>
          </p:cNvSpPr>
          <p:nvPr/>
        </p:nvSpPr>
        <p:spPr bwMode="auto">
          <a:xfrm>
            <a:off x="5943600" y="3505200"/>
            <a:ext cx="1504950" cy="1543050"/>
          </a:xfrm>
          <a:prstGeom prst="ellipse">
            <a:avLst/>
          </a:prstGeom>
          <a:solidFill>
            <a:srgbClr val="66C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800"/>
              <a:t>Data Mining</a:t>
            </a:r>
          </a:p>
        </p:txBody>
      </p:sp>
      <p:sp>
        <p:nvSpPr>
          <p:cNvPr id="15370" name="Text Box 13"/>
          <p:cNvSpPr txBox="1">
            <a:spLocks noChangeArrowheads="1"/>
          </p:cNvSpPr>
          <p:nvPr/>
        </p:nvSpPr>
        <p:spPr bwMode="auto">
          <a:xfrm>
            <a:off x="6096000" y="5105400"/>
            <a:ext cx="1447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1800" b="0"/>
              <a:t>Database systems</a:t>
            </a:r>
          </a:p>
        </p:txBody>
      </p:sp>
      <p:sp>
        <p:nvSpPr>
          <p:cNvPr id="2" name="Footer Placeholder 1"/>
          <p:cNvSpPr>
            <a:spLocks noGrp="1"/>
          </p:cNvSpPr>
          <p:nvPr>
            <p:ph type="ftr" sz="quarter" idx="10"/>
          </p:nvPr>
        </p:nvSpPr>
        <p:spPr/>
        <p:txBody>
          <a:bodyPr/>
          <a:lstStyle/>
          <a:p>
            <a:pPr>
              <a:defRPr/>
            </a:pPr>
            <a:r>
              <a:rPr lang="en-US"/>
              <a:t>Compiled by G Murtaza Memon</a:t>
            </a:r>
          </a:p>
        </p:txBody>
      </p:sp>
      <p:sp>
        <p:nvSpPr>
          <p:cNvPr id="3" name="Slide Number Placeholder 2"/>
          <p:cNvSpPr>
            <a:spLocks noGrp="1"/>
          </p:cNvSpPr>
          <p:nvPr>
            <p:ph type="sldNum" sz="quarter" idx="11"/>
          </p:nvPr>
        </p:nvSpPr>
        <p:spPr/>
        <p:txBody>
          <a:bodyPr/>
          <a:lstStyle/>
          <a:p>
            <a:pPr>
              <a:defRPr/>
            </a:pPr>
            <a:fld id="{53A8DEE0-A198-4ED0-A85F-0C59D4900A22}" type="slidenum">
              <a:rPr lang="en-US"/>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4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4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146476312</TotalTime>
  <Pages>3</Pages>
  <Words>2889</Words>
  <Application>Microsoft Office PowerPoint</Application>
  <PresentationFormat>On-screen Show (4:3)</PresentationFormat>
  <Paragraphs>444</Paragraphs>
  <Slides>49</Slides>
  <Notes>28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49</vt:i4>
      </vt:variant>
    </vt:vector>
  </HeadingPairs>
  <TitlesOfParts>
    <vt:vector size="60" baseType="lpstr">
      <vt:lpstr>MS Mincho</vt:lpstr>
      <vt:lpstr>Arial</vt:lpstr>
      <vt:lpstr>Helvetica</vt:lpstr>
      <vt:lpstr>Monotype Sorts</vt:lpstr>
      <vt:lpstr>Tahoma</vt:lpstr>
      <vt:lpstr>Times New Roman</vt:lpstr>
      <vt:lpstr>Wingdings</vt:lpstr>
      <vt:lpstr>LC.BRev.FY97</vt:lpstr>
      <vt:lpstr>VISIO</vt:lpstr>
      <vt:lpstr>Chart</vt:lpstr>
      <vt:lpstr>Document</vt:lpstr>
      <vt:lpstr>Chapter #1 Data Mining: Introduction</vt:lpstr>
      <vt:lpstr>Why Mine Data? Commercial Viewpoint</vt:lpstr>
      <vt:lpstr>Why Mine Data? Scientific Viewpoint</vt:lpstr>
      <vt:lpstr>Mining Large Data Sets - Motivation</vt:lpstr>
      <vt:lpstr>What is Data Mining?</vt:lpstr>
      <vt:lpstr>KDD Process</vt:lpstr>
      <vt:lpstr>What is (not) Data Mining?</vt:lpstr>
      <vt:lpstr>What is (not) Data Mining?</vt:lpstr>
      <vt:lpstr>Origins of Data Mining</vt:lpstr>
      <vt:lpstr>Data Mining Tasks</vt:lpstr>
      <vt:lpstr>DM Tasks</vt:lpstr>
      <vt:lpstr>Predictive modeling</vt:lpstr>
      <vt:lpstr>Data Mining Tasks...</vt:lpstr>
      <vt:lpstr>Classification: Definition</vt:lpstr>
      <vt:lpstr>Classification Example</vt:lpstr>
      <vt:lpstr>Classification: Application 1</vt:lpstr>
      <vt:lpstr>Classification: Application 2</vt:lpstr>
      <vt:lpstr>Classification: Application 3</vt:lpstr>
      <vt:lpstr>Classification: Application 4</vt:lpstr>
      <vt:lpstr>Classifying Galaxies</vt:lpstr>
      <vt:lpstr>PowerPoint Presentation</vt:lpstr>
      <vt:lpstr>Data Mining Tasks...</vt:lpstr>
      <vt:lpstr>Clustering Definition</vt:lpstr>
      <vt:lpstr>Illustrating Clustering</vt:lpstr>
      <vt:lpstr>Clustering: Application 1</vt:lpstr>
      <vt:lpstr>Clustering: Application 2</vt:lpstr>
      <vt:lpstr>Illustrating Document Clustering</vt:lpstr>
      <vt:lpstr>Clustering of S&amp;P 500 Stock Data</vt:lpstr>
      <vt:lpstr>Data Mining Tasks...</vt:lpstr>
      <vt:lpstr>Association Rule Discovery: Definition</vt:lpstr>
      <vt:lpstr>Association Rule Discovery: Application 1</vt:lpstr>
      <vt:lpstr>Association Rule Discovery: Application 2</vt:lpstr>
      <vt:lpstr>Association Rule Discovery: Application 3</vt:lpstr>
      <vt:lpstr>Data Mining Tasks...</vt:lpstr>
      <vt:lpstr>Sequential Pattern Discovery: Definition</vt:lpstr>
      <vt:lpstr>Sequential Pattern Discovery: Examples</vt:lpstr>
      <vt:lpstr>Data Mining Tasks...</vt:lpstr>
      <vt:lpstr>5-Regression</vt:lpstr>
      <vt:lpstr>PowerPoint Presentation</vt:lpstr>
      <vt:lpstr>6-Deviation/Anomaly Detection</vt:lpstr>
      <vt:lpstr>Dataset</vt:lpstr>
      <vt:lpstr>Challenges of Data Mining</vt:lpstr>
      <vt:lpstr>Challenges of Data Mining</vt:lpstr>
      <vt:lpstr>Challenges of Data Mining</vt:lpstr>
      <vt:lpstr>Challenges of Data Mining</vt:lpstr>
      <vt:lpstr>Challenges of Data Mining</vt:lpstr>
      <vt:lpstr>Challenges of Data Mining</vt:lpstr>
      <vt:lpstr>OLAP</vt:lpstr>
      <vt:lpstr>DataWarehousing vs DataMining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subject/>
  <dc:creator>Computations</dc:creator>
  <cp:keywords/>
  <dc:description/>
  <cp:lastModifiedBy>GM</cp:lastModifiedBy>
  <cp:revision>373</cp:revision>
  <cp:lastPrinted>2001-08-28T17:59:37Z</cp:lastPrinted>
  <dcterms:created xsi:type="dcterms:W3CDTF">1998-03-18T13:44:31Z</dcterms:created>
  <dcterms:modified xsi:type="dcterms:W3CDTF">2017-01-26T16:46:52Z</dcterms:modified>
</cp:coreProperties>
</file>