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5"/>
  </p:notesMasterIdLst>
  <p:handoutMasterIdLst>
    <p:handoutMasterId r:id="rId76"/>
  </p:handoutMasterIdLst>
  <p:sldIdLst>
    <p:sldId id="569" r:id="rId2"/>
    <p:sldId id="517" r:id="rId3"/>
    <p:sldId id="609" r:id="rId4"/>
    <p:sldId id="570" r:id="rId5"/>
    <p:sldId id="572" r:id="rId6"/>
    <p:sldId id="610" r:id="rId7"/>
    <p:sldId id="611" r:id="rId8"/>
    <p:sldId id="612" r:id="rId9"/>
    <p:sldId id="548" r:id="rId10"/>
    <p:sldId id="571" r:id="rId11"/>
    <p:sldId id="615" r:id="rId12"/>
    <p:sldId id="613" r:id="rId13"/>
    <p:sldId id="573" r:id="rId14"/>
    <p:sldId id="574" r:id="rId15"/>
    <p:sldId id="616" r:id="rId16"/>
    <p:sldId id="617" r:id="rId17"/>
    <p:sldId id="575" r:id="rId18"/>
    <p:sldId id="614" r:id="rId19"/>
    <p:sldId id="620" r:id="rId20"/>
    <p:sldId id="621" r:id="rId21"/>
    <p:sldId id="622" r:id="rId22"/>
    <p:sldId id="623" r:id="rId23"/>
    <p:sldId id="625" r:id="rId24"/>
    <p:sldId id="587" r:id="rId25"/>
    <p:sldId id="588" r:id="rId26"/>
    <p:sldId id="589" r:id="rId27"/>
    <p:sldId id="590" r:id="rId28"/>
    <p:sldId id="624" r:id="rId29"/>
    <p:sldId id="591" r:id="rId30"/>
    <p:sldId id="629" r:id="rId31"/>
    <p:sldId id="630" r:id="rId32"/>
    <p:sldId id="626" r:id="rId33"/>
    <p:sldId id="627" r:id="rId34"/>
    <p:sldId id="628" r:id="rId35"/>
    <p:sldId id="593" r:id="rId36"/>
    <p:sldId id="594" r:id="rId37"/>
    <p:sldId id="595" r:id="rId38"/>
    <p:sldId id="596" r:id="rId39"/>
    <p:sldId id="597" r:id="rId40"/>
    <p:sldId id="598" r:id="rId41"/>
    <p:sldId id="631" r:id="rId42"/>
    <p:sldId id="632" r:id="rId43"/>
    <p:sldId id="633" r:id="rId44"/>
    <p:sldId id="634" r:id="rId45"/>
    <p:sldId id="636" r:id="rId46"/>
    <p:sldId id="637" r:id="rId47"/>
    <p:sldId id="635" r:id="rId48"/>
    <p:sldId id="599" r:id="rId49"/>
    <p:sldId id="600" r:id="rId50"/>
    <p:sldId id="638" r:id="rId51"/>
    <p:sldId id="601" r:id="rId52"/>
    <p:sldId id="603" r:id="rId53"/>
    <p:sldId id="602" r:id="rId54"/>
    <p:sldId id="604" r:id="rId55"/>
    <p:sldId id="605" r:id="rId56"/>
    <p:sldId id="606" r:id="rId57"/>
    <p:sldId id="639" r:id="rId58"/>
    <p:sldId id="607" r:id="rId59"/>
    <p:sldId id="641" r:id="rId60"/>
    <p:sldId id="608" r:id="rId61"/>
    <p:sldId id="642" r:id="rId62"/>
    <p:sldId id="640" r:id="rId63"/>
    <p:sldId id="576" r:id="rId64"/>
    <p:sldId id="577" r:id="rId65"/>
    <p:sldId id="578" r:id="rId66"/>
    <p:sldId id="579" r:id="rId67"/>
    <p:sldId id="580" r:id="rId68"/>
    <p:sldId id="581" r:id="rId69"/>
    <p:sldId id="584" r:id="rId70"/>
    <p:sldId id="582" r:id="rId71"/>
    <p:sldId id="583" r:id="rId72"/>
    <p:sldId id="585" r:id="rId73"/>
    <p:sldId id="586" r:id="rId74"/>
  </p:sldIdLst>
  <p:sldSz cx="9144000" cy="6858000" type="screen4x3"/>
  <p:notesSz cx="7315200" cy="9601200"/>
  <p:defaultTextStyle>
    <a:defPPr>
      <a:defRPr lang="en-US"/>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autoAdjust="0"/>
    <p:restoredTop sz="94434" autoAdjust="0"/>
  </p:normalViewPr>
  <p:slideViewPr>
    <p:cSldViewPr>
      <p:cViewPr varScale="1">
        <p:scale>
          <a:sx n="70" d="100"/>
          <a:sy n="70" d="100"/>
        </p:scale>
        <p:origin x="1578" y="7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264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8"/>
            <a:ext cx="536733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37" tIns="50221" rIns="100437" bIns="50221" numCol="1" anchor="t" anchorCtr="0" compatLnSpc="1">
            <a:prstTxWarp prst="textNoShape">
              <a:avLst/>
            </a:prstTxWarp>
          </a:bodyPr>
          <a:lstStyle/>
          <a:p>
            <a:pPr lvl="0"/>
            <a:r>
              <a:rPr lang="en-US" altLang="en-US" noProof="0" smtClean="0"/>
              <a:t>Click to edit Master notes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1" name="Rectangle 3"/>
          <p:cNvSpPr>
            <a:spLocks noGrp="1" noRot="1" noChangeAspect="1" noChangeArrowheads="1" noTextEdit="1"/>
          </p:cNvSpPr>
          <p:nvPr>
            <p:ph type="sldImg" idx="2"/>
          </p:nvPr>
        </p:nvSpPr>
        <p:spPr bwMode="auto">
          <a:xfrm>
            <a:off x="1268413" y="728663"/>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759306985"/>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262063" y="722313"/>
            <a:ext cx="4795837" cy="3597275"/>
          </a:xfrm>
          <a:ln/>
        </p:spPr>
      </p:sp>
      <p:sp>
        <p:nvSpPr>
          <p:cNvPr id="4099" name="Rectangle 3"/>
          <p:cNvSpPr>
            <a:spLocks noGrp="1" noChangeArrowheads="1"/>
          </p:cNvSpPr>
          <p:nvPr>
            <p:ph type="body" idx="1"/>
          </p:nvPr>
        </p:nvSpPr>
        <p:spPr>
          <a:xfrm>
            <a:off x="974725" y="4560888"/>
            <a:ext cx="5365750" cy="4318000"/>
          </a:xfrm>
          <a:noFill/>
        </p:spPr>
        <p:txBody>
          <a:bodyPr lIns="95007" tIns="47499" rIns="95007" bIns="47499"/>
          <a:lstStyle/>
          <a:p>
            <a:endParaRPr lang="en-US" altLang="en-US" smtClean="0"/>
          </a:p>
        </p:txBody>
      </p:sp>
    </p:spTree>
    <p:extLst>
      <p:ext uri="{BB962C8B-B14F-4D97-AF65-F5344CB8AC3E}">
        <p14:creationId xmlns:p14="http://schemas.microsoft.com/office/powerpoint/2010/main" val="395211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25603"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785444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2765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21057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270000" y="728663"/>
            <a:ext cx="4778375" cy="3584575"/>
          </a:xfrm>
          <a:ln/>
        </p:spPr>
      </p:sp>
      <p:sp>
        <p:nvSpPr>
          <p:cNvPr id="3072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04962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3277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92792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270000" y="728663"/>
            <a:ext cx="4778375" cy="3584575"/>
          </a:xfrm>
          <a:ln/>
        </p:spPr>
      </p:sp>
      <p:sp>
        <p:nvSpPr>
          <p:cNvPr id="348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07033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70000" y="728663"/>
            <a:ext cx="4778375" cy="3584575"/>
          </a:xfrm>
          <a:ln/>
        </p:spPr>
      </p:sp>
      <p:sp>
        <p:nvSpPr>
          <p:cNvPr id="368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73791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270000" y="728663"/>
            <a:ext cx="4778375" cy="3584575"/>
          </a:xfrm>
          <a:ln/>
        </p:spPr>
      </p:sp>
      <p:sp>
        <p:nvSpPr>
          <p:cNvPr id="389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4698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270000" y="728663"/>
            <a:ext cx="4778375" cy="3584575"/>
          </a:xfrm>
          <a:ln/>
        </p:spPr>
      </p:sp>
      <p:sp>
        <p:nvSpPr>
          <p:cNvPr id="409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92041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270000" y="728663"/>
            <a:ext cx="4778375" cy="3584575"/>
          </a:xfrm>
          <a:ln/>
        </p:spPr>
      </p:sp>
      <p:sp>
        <p:nvSpPr>
          <p:cNvPr id="430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32340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270000" y="728663"/>
            <a:ext cx="4778375" cy="3584575"/>
          </a:xfrm>
          <a:ln/>
        </p:spPr>
      </p:sp>
      <p:sp>
        <p:nvSpPr>
          <p:cNvPr id="4505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72153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260475" y="720725"/>
            <a:ext cx="4799013" cy="3598863"/>
          </a:xfrm>
          <a:solidFill>
            <a:srgbClr val="FFFFFF"/>
          </a:solidFill>
          <a:ln/>
        </p:spPr>
      </p:sp>
      <p:sp>
        <p:nvSpPr>
          <p:cNvPr id="6147" name="Rectangle 3"/>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p:spPr>
        <p:txBody>
          <a:bodyPr lIns="95034" tIns="47516" rIns="95034" bIns="47516"/>
          <a:lstStyle/>
          <a:p>
            <a:endParaRPr lang="en-US" altLang="en-US" smtClean="0"/>
          </a:p>
        </p:txBody>
      </p:sp>
    </p:spTree>
    <p:extLst>
      <p:ext uri="{BB962C8B-B14F-4D97-AF65-F5344CB8AC3E}">
        <p14:creationId xmlns:p14="http://schemas.microsoft.com/office/powerpoint/2010/main" val="173756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270000" y="728663"/>
            <a:ext cx="4778375" cy="3584575"/>
          </a:xfrm>
          <a:ln/>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405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270000" y="728663"/>
            <a:ext cx="4778375" cy="3584575"/>
          </a:xfrm>
          <a:ln/>
        </p:spPr>
      </p:sp>
      <p:sp>
        <p:nvSpPr>
          <p:cNvPr id="4915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59030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270000" y="728663"/>
            <a:ext cx="4778375" cy="3584575"/>
          </a:xfrm>
          <a:ln/>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227043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70000" y="728663"/>
            <a:ext cx="4778375" cy="3584575"/>
          </a:xfrm>
          <a:ln/>
        </p:spPr>
      </p:sp>
      <p:sp>
        <p:nvSpPr>
          <p:cNvPr id="5325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303897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70000" y="728663"/>
            <a:ext cx="4778375" cy="3584575"/>
          </a:xfrm>
          <a:ln/>
        </p:spPr>
      </p:sp>
      <p:sp>
        <p:nvSpPr>
          <p:cNvPr id="5529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429015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70000" y="728663"/>
            <a:ext cx="4778375" cy="3584575"/>
          </a:xfrm>
          <a:ln/>
        </p:spPr>
      </p:sp>
      <p:sp>
        <p:nvSpPr>
          <p:cNvPr id="5734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61062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xfrm>
            <a:off x="1270000" y="728663"/>
            <a:ext cx="4778375" cy="3584575"/>
          </a:xfrm>
          <a:ln/>
        </p:spPr>
      </p:sp>
      <p:sp>
        <p:nvSpPr>
          <p:cNvPr id="61443" name="Rectangle 1027"/>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31423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70000" y="728663"/>
            <a:ext cx="4778375" cy="3584575"/>
          </a:xfrm>
          <a:ln/>
        </p:spPr>
      </p:sp>
      <p:sp>
        <p:nvSpPr>
          <p:cNvPr id="5939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353321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70000" y="728663"/>
            <a:ext cx="4778375" cy="3584575"/>
          </a:xfrm>
          <a:ln/>
        </p:spPr>
      </p:sp>
      <p:sp>
        <p:nvSpPr>
          <p:cNvPr id="6349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73185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270000" y="728663"/>
            <a:ext cx="4778375" cy="3584575"/>
          </a:xfrm>
          <a:ln/>
        </p:spPr>
      </p:sp>
      <p:sp>
        <p:nvSpPr>
          <p:cNvPr id="6553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54952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260475" y="720725"/>
            <a:ext cx="4799013" cy="3598863"/>
          </a:xfrm>
          <a:solidFill>
            <a:srgbClr val="FFFFFF"/>
          </a:solidFill>
          <a:ln/>
        </p:spPr>
      </p:sp>
      <p:sp>
        <p:nvSpPr>
          <p:cNvPr id="8195" name="Rectangle 3"/>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p:spPr>
        <p:txBody>
          <a:bodyPr lIns="95034" tIns="47516" rIns="95034" bIns="47516"/>
          <a:lstStyle/>
          <a:p>
            <a:endParaRPr lang="en-US" altLang="en-US" smtClean="0"/>
          </a:p>
        </p:txBody>
      </p:sp>
    </p:spTree>
    <p:extLst>
      <p:ext uri="{BB962C8B-B14F-4D97-AF65-F5344CB8AC3E}">
        <p14:creationId xmlns:p14="http://schemas.microsoft.com/office/powerpoint/2010/main" val="2156113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270000" y="728663"/>
            <a:ext cx="4778375" cy="3584575"/>
          </a:xfrm>
          <a:ln/>
        </p:spPr>
      </p:sp>
      <p:sp>
        <p:nvSpPr>
          <p:cNvPr id="6758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78602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70000" y="728663"/>
            <a:ext cx="4778375" cy="3584575"/>
          </a:xfrm>
          <a:ln/>
        </p:spPr>
      </p:sp>
      <p:sp>
        <p:nvSpPr>
          <p:cNvPr id="696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746906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70000" y="728663"/>
            <a:ext cx="4778375" cy="3584575"/>
          </a:xfrm>
          <a:ln/>
        </p:spPr>
      </p:sp>
      <p:sp>
        <p:nvSpPr>
          <p:cNvPr id="716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685169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7373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061900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75779"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683858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77827"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3663070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79875"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490480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81923"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000784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8397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4253148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270000" y="728663"/>
            <a:ext cx="4778375" cy="3584575"/>
          </a:xfrm>
          <a:ln/>
        </p:spPr>
      </p:sp>
      <p:sp>
        <p:nvSpPr>
          <p:cNvPr id="8601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88059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1260475" y="720725"/>
            <a:ext cx="4799013" cy="3598863"/>
          </a:xfrm>
          <a:solidFill>
            <a:srgbClr val="FFFFFF"/>
          </a:solidFill>
          <a:ln/>
        </p:spPr>
      </p:sp>
      <p:sp>
        <p:nvSpPr>
          <p:cNvPr id="10243" name="Rectangle 3"/>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p:spPr>
        <p:txBody>
          <a:bodyPr lIns="95034" tIns="47516" rIns="95034" bIns="47516"/>
          <a:lstStyle/>
          <a:p>
            <a:endParaRPr lang="en-US" altLang="en-US" smtClean="0"/>
          </a:p>
        </p:txBody>
      </p:sp>
    </p:spTree>
    <p:extLst>
      <p:ext uri="{BB962C8B-B14F-4D97-AF65-F5344CB8AC3E}">
        <p14:creationId xmlns:p14="http://schemas.microsoft.com/office/powerpoint/2010/main" val="4133990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70000" y="728663"/>
            <a:ext cx="4778375" cy="3584575"/>
          </a:xfrm>
          <a:ln/>
        </p:spPr>
      </p:sp>
      <p:sp>
        <p:nvSpPr>
          <p:cNvPr id="8806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1605475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270000" y="728663"/>
            <a:ext cx="4778375" cy="3584575"/>
          </a:xfrm>
          <a:ln/>
        </p:spPr>
      </p:sp>
      <p:sp>
        <p:nvSpPr>
          <p:cNvPr id="9011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410675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70000" y="728663"/>
            <a:ext cx="4778375" cy="3584575"/>
          </a:xfrm>
          <a:ln/>
        </p:spPr>
      </p:sp>
      <p:sp>
        <p:nvSpPr>
          <p:cNvPr id="9216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137418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70000" y="728663"/>
            <a:ext cx="4778375" cy="3584575"/>
          </a:xfrm>
          <a:ln/>
        </p:spPr>
      </p:sp>
      <p:sp>
        <p:nvSpPr>
          <p:cNvPr id="9421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09687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260475" y="720725"/>
            <a:ext cx="4799013" cy="3598863"/>
          </a:xfrm>
          <a:solidFill>
            <a:srgbClr val="FFFFFF"/>
          </a:solidFill>
          <a:ln/>
        </p:spPr>
      </p:sp>
      <p:sp>
        <p:nvSpPr>
          <p:cNvPr id="12291" name="Rectangle 3"/>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p:spPr>
        <p:txBody>
          <a:bodyPr lIns="95034" tIns="47516" rIns="95034" bIns="47516"/>
          <a:lstStyle/>
          <a:p>
            <a:endParaRPr lang="en-US" altLang="en-US" smtClean="0"/>
          </a:p>
        </p:txBody>
      </p:sp>
    </p:spTree>
    <p:extLst>
      <p:ext uri="{BB962C8B-B14F-4D97-AF65-F5344CB8AC3E}">
        <p14:creationId xmlns:p14="http://schemas.microsoft.com/office/powerpoint/2010/main" val="109844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260475" y="720725"/>
            <a:ext cx="4799013" cy="3598863"/>
          </a:xfrm>
          <a:solidFill>
            <a:srgbClr val="FFFFFF"/>
          </a:solidFill>
          <a:ln/>
        </p:spPr>
      </p:sp>
      <p:sp>
        <p:nvSpPr>
          <p:cNvPr id="14339" name="Rectangle 3"/>
          <p:cNvSpPr>
            <a:spLocks noGrp="1" noChangeArrowheads="1"/>
          </p:cNvSpPr>
          <p:nvPr>
            <p:ph type="body" idx="1"/>
          </p:nvPr>
        </p:nvSpPr>
        <p:spPr>
          <a:xfrm>
            <a:off x="974725" y="4559300"/>
            <a:ext cx="5365750" cy="4321175"/>
          </a:xfrm>
          <a:solidFill>
            <a:srgbClr val="FFFFFF"/>
          </a:solidFill>
          <a:ln w="12700">
            <a:solidFill>
              <a:srgbClr val="000000"/>
            </a:solidFill>
            <a:miter lim="800000"/>
            <a:headEnd/>
            <a:tailEnd/>
          </a:ln>
        </p:spPr>
        <p:txBody>
          <a:bodyPr lIns="95034" tIns="47516" rIns="95034" bIns="47516"/>
          <a:lstStyle/>
          <a:p>
            <a:endParaRPr lang="en-US" altLang="en-US" smtClean="0"/>
          </a:p>
        </p:txBody>
      </p:sp>
    </p:spTree>
    <p:extLst>
      <p:ext uri="{BB962C8B-B14F-4D97-AF65-F5344CB8AC3E}">
        <p14:creationId xmlns:p14="http://schemas.microsoft.com/office/powerpoint/2010/main" val="386954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270000" y="728663"/>
            <a:ext cx="4778375" cy="3584575"/>
          </a:xfrm>
          <a:ln/>
        </p:spPr>
      </p:sp>
      <p:sp>
        <p:nvSpPr>
          <p:cNvPr id="18435"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23983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20483"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158698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270000" y="728663"/>
            <a:ext cx="4778375" cy="3584575"/>
          </a:xfrm>
          <a:solidFill>
            <a:srgbClr val="FFFFFF"/>
          </a:solidFill>
          <a:ln/>
        </p:spPr>
      </p:sp>
      <p:sp>
        <p:nvSpPr>
          <p:cNvPr id="22531" name="Rectangle 3"/>
          <p:cNvSpPr>
            <a:spLocks noGrp="1" noChangeArrowheads="1"/>
          </p:cNvSpPr>
          <p:nvPr>
            <p:ph type="body" idx="1"/>
          </p:nvPr>
        </p:nvSpPr>
        <p:spPr>
          <a:solidFill>
            <a:srgbClr val="FFFFFF"/>
          </a:solidFill>
          <a:ln w="12700">
            <a:solidFill>
              <a:srgbClr val="000000"/>
            </a:solidFill>
            <a:miter lim="800000"/>
            <a:headEnd/>
            <a:tailEnd/>
          </a:ln>
        </p:spPr>
        <p:txBody>
          <a:bodyPr/>
          <a:lstStyle/>
          <a:p>
            <a:endParaRPr lang="en-US" altLang="en-US" smtClean="0"/>
          </a:p>
        </p:txBody>
      </p:sp>
    </p:spTree>
    <p:extLst>
      <p:ext uri="{BB962C8B-B14F-4D97-AF65-F5344CB8AC3E}">
        <p14:creationId xmlns:p14="http://schemas.microsoft.com/office/powerpoint/2010/main" val="979711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92944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4454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902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475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396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81049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924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46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172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92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13372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0540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29"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endParaRPr lang="en-US" altLang="en-US"/>
            </a:p>
          </p:txBody>
        </p:sp>
        <p:sp>
          <p:nvSpPr>
            <p:cNvPr id="1030"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endParaRPr lang="en-US"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0" fontAlgn="base" hangingPunct="0">
        <a:lnSpc>
          <a:spcPts val="3600"/>
        </a:lnSpc>
        <a:spcBef>
          <a:spcPct val="0"/>
        </a:spcBef>
        <a:spcAft>
          <a:spcPct val="0"/>
        </a:spcAft>
        <a:defRPr sz="3200" b="1" kern="1200">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6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604030504040204"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charset="2"/>
        <a:buChar char="l"/>
        <a:defRPr sz="2800" kern="12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400" kern="1200">
          <a:solidFill>
            <a:schemeClr val="tx1"/>
          </a:solidFill>
          <a:latin typeface="+mn-lt"/>
          <a:ea typeface="+mn-ea"/>
          <a:cs typeface="+mn-cs"/>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Microsoft_Word_97_-_2003_Document1.doc"/></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tl.nist.gov/div898/handbook/index.ht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cs.uci.edu/~mlearn/MLRepository.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52400"/>
            <a:ext cx="8763000" cy="838200"/>
          </a:xfrm>
        </p:spPr>
        <p:txBody>
          <a:bodyPr/>
          <a:lstStyle/>
          <a:p>
            <a:pPr algn="ctr"/>
            <a:r>
              <a:rPr lang="en-US" altLang="en-US" smtClean="0"/>
              <a:t>Data Mining: Exploring Data</a:t>
            </a:r>
            <a:endParaRPr lang="en-US" altLang="en-US" sz="2800" smtClean="0"/>
          </a:p>
        </p:txBody>
      </p:sp>
      <p:sp>
        <p:nvSpPr>
          <p:cNvPr id="3075" name="Rectangle 3"/>
          <p:cNvSpPr>
            <a:spLocks noChangeArrowheads="1"/>
          </p:cNvSpPr>
          <p:nvPr/>
        </p:nvSpPr>
        <p:spPr bwMode="auto">
          <a:xfrm>
            <a:off x="381000" y="1706563"/>
            <a:ext cx="8153400" cy="430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lgn="ctr" eaLnBrk="1" hangingPunct="1">
              <a:lnSpc>
                <a:spcPct val="100000"/>
              </a:lnSpc>
              <a:spcBef>
                <a:spcPct val="20000"/>
              </a:spcBef>
              <a:spcAft>
                <a:spcPct val="0"/>
              </a:spcAft>
              <a:buClr>
                <a:schemeClr val="folHlink"/>
              </a:buClr>
              <a:buSzPct val="60000"/>
              <a:buFont typeface="Wingdings" panose="05000000000000000000" pitchFamily="2" charset="2"/>
              <a:buNone/>
            </a:pPr>
            <a:r>
              <a:rPr lang="en-US" altLang="en-US" sz="3200"/>
              <a:t>Lecture Notes for Chapter 3</a:t>
            </a:r>
          </a:p>
          <a:p>
            <a:pPr algn="ctr" eaLnBrk="1" hangingPunct="1">
              <a:lnSpc>
                <a:spcPct val="100000"/>
              </a:lnSpc>
              <a:spcBef>
                <a:spcPct val="20000"/>
              </a:spcBef>
              <a:spcAft>
                <a:spcPct val="0"/>
              </a:spcAft>
              <a:buClr>
                <a:schemeClr val="folHlink"/>
              </a:buClr>
              <a:buSzPct val="60000"/>
              <a:buFont typeface="Wingdings" panose="05000000000000000000" pitchFamily="2" charset="2"/>
              <a:buNone/>
            </a:pPr>
            <a:endParaRPr lang="en-US" altLang="en-US" sz="3200"/>
          </a:p>
          <a:p>
            <a:pPr algn="ctr" eaLnBrk="1" hangingPunct="1">
              <a:lnSpc>
                <a:spcPct val="100000"/>
              </a:lnSpc>
              <a:spcBef>
                <a:spcPct val="20000"/>
              </a:spcBef>
              <a:spcAft>
                <a:spcPct val="0"/>
              </a:spcAft>
              <a:buClr>
                <a:schemeClr val="folHlink"/>
              </a:buClr>
              <a:buSzPct val="60000"/>
              <a:buFont typeface="Wingdings" panose="05000000000000000000" pitchFamily="2" charset="2"/>
              <a:buNone/>
            </a:pPr>
            <a:r>
              <a:rPr lang="en-US" altLang="en-US" sz="3200"/>
              <a:t>Introduction to Data Mining</a:t>
            </a:r>
          </a:p>
          <a:p>
            <a:pPr algn="ctr" eaLnBrk="1" hangingPunct="1">
              <a:lnSpc>
                <a:spcPct val="100000"/>
              </a:lnSpc>
              <a:spcBef>
                <a:spcPct val="20000"/>
              </a:spcBef>
              <a:spcAft>
                <a:spcPct val="0"/>
              </a:spcAft>
              <a:buClr>
                <a:schemeClr val="folHlink"/>
              </a:buClr>
              <a:buSzPct val="60000"/>
              <a:buFont typeface="Wingdings" panose="05000000000000000000" pitchFamily="2" charset="2"/>
              <a:buNone/>
            </a:pPr>
            <a:r>
              <a:rPr lang="en-US" altLang="en-US" sz="2800"/>
              <a:t>by</a:t>
            </a:r>
          </a:p>
          <a:p>
            <a:pPr algn="ctr" eaLnBrk="1" hangingPunct="1">
              <a:lnSpc>
                <a:spcPct val="100000"/>
              </a:lnSpc>
              <a:spcBef>
                <a:spcPct val="20000"/>
              </a:spcBef>
              <a:spcAft>
                <a:spcPct val="0"/>
              </a:spcAft>
              <a:buClr>
                <a:schemeClr val="folHlink"/>
              </a:buClr>
              <a:buSzPct val="60000"/>
              <a:buFont typeface="Wingdings" panose="05000000000000000000" pitchFamily="2" charset="2"/>
              <a:buNone/>
            </a:pPr>
            <a:r>
              <a:rPr lang="en-US" altLang="en-US" sz="2800"/>
              <a:t>Tan, Steinbach, Kumar</a:t>
            </a:r>
          </a:p>
          <a:p>
            <a:pPr algn="ctr">
              <a:lnSpc>
                <a:spcPct val="100000"/>
              </a:lnSpc>
              <a:spcAft>
                <a:spcPct val="0"/>
              </a:spcAft>
              <a:buClrTx/>
              <a:buSzTx/>
              <a:buFontTx/>
              <a:buNone/>
            </a:pPr>
            <a:endParaRPr lang="en-US" altLang="en-US" sz="1600">
              <a:solidFill>
                <a:srgbClr val="0000FF"/>
              </a:solidFill>
            </a:endParaRPr>
          </a:p>
          <a:p>
            <a:pPr algn="ctr">
              <a:lnSpc>
                <a:spcPct val="100000"/>
              </a:lnSpc>
              <a:spcAft>
                <a:spcPct val="0"/>
              </a:spcAft>
              <a:buClrTx/>
              <a:buSzTx/>
              <a:buFontTx/>
              <a:buNone/>
            </a:pPr>
            <a:endParaRPr lang="en-US" altLang="en-US" sz="1600">
              <a:solidFill>
                <a:srgbClr val="0000FF"/>
              </a:solidFill>
            </a:endParaRPr>
          </a:p>
          <a:p>
            <a:pPr algn="ctr">
              <a:lnSpc>
                <a:spcPct val="100000"/>
              </a:lnSpc>
              <a:spcAft>
                <a:spcPct val="0"/>
              </a:spcAft>
              <a:buClrTx/>
              <a:buSzTx/>
              <a:buFontTx/>
              <a:buNone/>
            </a:pPr>
            <a:endParaRPr lang="en-US" altLang="en-US" sz="1600"/>
          </a:p>
          <a:p>
            <a:pPr algn="ctr">
              <a:lnSpc>
                <a:spcPct val="100000"/>
              </a:lnSpc>
              <a:spcAft>
                <a:spcPct val="0"/>
              </a:spcAft>
              <a:buClrTx/>
              <a:buSzTx/>
              <a:buFontTx/>
              <a:buNone/>
            </a:pPr>
            <a:endParaRPr lang="en-US" altLang="en-US" sz="1600"/>
          </a:p>
          <a:p>
            <a:pPr algn="ctr">
              <a:lnSpc>
                <a:spcPct val="100000"/>
              </a:lnSpc>
              <a:spcAft>
                <a:spcPct val="0"/>
              </a:spcAft>
              <a:buClrTx/>
              <a:buSzTx/>
              <a:buFontTx/>
              <a:buNone/>
            </a:pPr>
            <a:endParaRPr lang="en-US" altLang="en-US" sz="1600"/>
          </a:p>
          <a:p>
            <a:pPr>
              <a:lnSpc>
                <a:spcPct val="100000"/>
              </a:lnSpc>
              <a:spcAft>
                <a:spcPct val="0"/>
              </a:spcAft>
              <a:buClrTx/>
              <a:buSzTx/>
              <a:buFontTx/>
              <a:buNone/>
            </a:pPr>
            <a:endParaRPr lang="en-US" altLang="en-US"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Frequency and Mode</a:t>
            </a:r>
          </a:p>
        </p:txBody>
      </p:sp>
      <p:sp>
        <p:nvSpPr>
          <p:cNvPr id="19459" name="Rectangle 3"/>
          <p:cNvSpPr>
            <a:spLocks noGrp="1" noChangeArrowheads="1"/>
          </p:cNvSpPr>
          <p:nvPr>
            <p:ph type="body" idx="1"/>
          </p:nvPr>
        </p:nvSpPr>
        <p:spPr>
          <a:xfrm>
            <a:off x="411163" y="1143000"/>
            <a:ext cx="8428037" cy="5181600"/>
          </a:xfrm>
        </p:spPr>
        <p:txBody>
          <a:bodyPr/>
          <a:lstStyle/>
          <a:p>
            <a:r>
              <a:rPr lang="en-US" altLang="en-US" sz="3200" smtClean="0"/>
              <a:t>The frequency of an attribute value is the percentage of time the value occurs in the </a:t>
            </a:r>
            <a:br>
              <a:rPr lang="en-US" altLang="en-US" sz="3200" smtClean="0"/>
            </a:br>
            <a:r>
              <a:rPr lang="en-US" altLang="en-US" sz="3200" smtClean="0"/>
              <a:t>data set</a:t>
            </a:r>
            <a:r>
              <a:rPr lang="en-US" altLang="en-US" smtClean="0"/>
              <a:t> </a:t>
            </a:r>
          </a:p>
          <a:p>
            <a:pPr lvl="1"/>
            <a:r>
              <a:rPr lang="en-US" altLang="en-US" smtClean="0"/>
              <a:t>For example, given the attribute ‘gender’ and a representative population of people, the gender ‘female’ occurs about 50% of the time.</a:t>
            </a:r>
          </a:p>
          <a:p>
            <a:r>
              <a:rPr lang="en-US" altLang="en-US" smtClean="0"/>
              <a:t>The mode of a an attribute is the most frequent attribute value   </a:t>
            </a:r>
          </a:p>
          <a:p>
            <a:r>
              <a:rPr lang="en-US" altLang="en-US" smtClean="0"/>
              <a:t>The notions of </a:t>
            </a:r>
            <a:r>
              <a:rPr lang="en-US" altLang="en-US" smtClean="0">
                <a:solidFill>
                  <a:srgbClr val="FF0000"/>
                </a:solidFill>
              </a:rPr>
              <a:t>frequency</a:t>
            </a:r>
            <a:r>
              <a:rPr lang="en-US" altLang="en-US" smtClean="0"/>
              <a:t> and </a:t>
            </a:r>
            <a:r>
              <a:rPr lang="en-US" altLang="en-US" smtClean="0">
                <a:solidFill>
                  <a:srgbClr val="FF0000"/>
                </a:solidFill>
              </a:rPr>
              <a:t>mode</a:t>
            </a:r>
            <a:r>
              <a:rPr lang="en-US" altLang="en-US" smtClean="0"/>
              <a:t> are typically used with categorical data</a:t>
            </a:r>
          </a:p>
        </p:txBody>
      </p:sp>
      <p:pic>
        <p:nvPicPr>
          <p:cNvPr id="2" name="Picture 1"/>
          <p:cNvPicPr>
            <a:picLocks noChangeAspect="1"/>
          </p:cNvPicPr>
          <p:nvPr/>
        </p:nvPicPr>
        <p:blipFill>
          <a:blip r:embed="rId3"/>
          <a:stretch>
            <a:fillRect/>
          </a:stretch>
        </p:blipFill>
        <p:spPr>
          <a:xfrm>
            <a:off x="990600" y="5791200"/>
            <a:ext cx="6610350" cy="742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vs </a:t>
            </a:r>
            <a:r>
              <a:rPr lang="en-US" dirty="0"/>
              <a:t>continuous </a:t>
            </a:r>
            <a:r>
              <a:rPr lang="en-US" dirty="0" smtClean="0"/>
              <a:t>data</a:t>
            </a:r>
            <a:endParaRPr lang="en-US" dirty="0"/>
          </a:p>
        </p:txBody>
      </p:sp>
      <p:sp>
        <p:nvSpPr>
          <p:cNvPr id="3" name="Content Placeholder 2"/>
          <p:cNvSpPr>
            <a:spLocks noGrp="1"/>
          </p:cNvSpPr>
          <p:nvPr>
            <p:ph idx="1"/>
          </p:nvPr>
        </p:nvSpPr>
        <p:spPr/>
        <p:txBody>
          <a:bodyPr/>
          <a:lstStyle/>
          <a:p>
            <a:pPr algn="just"/>
            <a:r>
              <a:rPr lang="en-US" dirty="0"/>
              <a:t>Categorical attributes often, but not always, have a small number of </a:t>
            </a:r>
            <a:r>
              <a:rPr lang="en-US" dirty="0" smtClean="0"/>
              <a:t>values, and </a:t>
            </a:r>
            <a:r>
              <a:rPr lang="en-US" dirty="0"/>
              <a:t>consequently, the mode and </a:t>
            </a:r>
            <a:r>
              <a:rPr lang="en-US" b="1" dirty="0" smtClean="0"/>
              <a:t>frequencies</a:t>
            </a:r>
            <a:r>
              <a:rPr lang="en-US" dirty="0" smtClean="0"/>
              <a:t> of </a:t>
            </a:r>
            <a:r>
              <a:rPr lang="en-US" dirty="0"/>
              <a:t>these values can be </a:t>
            </a:r>
            <a:r>
              <a:rPr lang="en-US" dirty="0" smtClean="0"/>
              <a:t>interesting and useful.</a:t>
            </a:r>
          </a:p>
          <a:p>
            <a:pPr algn="just"/>
            <a:r>
              <a:rPr lang="en-US" dirty="0"/>
              <a:t>For continuous data, the </a:t>
            </a:r>
            <a:r>
              <a:rPr lang="en-US" b="1" dirty="0"/>
              <a:t>mode</a:t>
            </a:r>
            <a:r>
              <a:rPr lang="en-US" dirty="0"/>
              <a:t>, </a:t>
            </a:r>
            <a:r>
              <a:rPr lang="en-US" dirty="0" smtClean="0"/>
              <a:t>is </a:t>
            </a:r>
            <a:r>
              <a:rPr lang="en-US" dirty="0"/>
              <a:t>often not </a:t>
            </a:r>
            <a:r>
              <a:rPr lang="en-US" dirty="0" smtClean="0"/>
              <a:t>useful because a </a:t>
            </a:r>
            <a:r>
              <a:rPr lang="en-US" dirty="0"/>
              <a:t>single value may not occur more than once. </a:t>
            </a:r>
            <a:r>
              <a:rPr lang="en-US" dirty="0" smtClean="0"/>
              <a:t>But in some cases, the </a:t>
            </a:r>
            <a:r>
              <a:rPr lang="en-US" dirty="0"/>
              <a:t>mode may indicate important information about the nature of </a:t>
            </a:r>
            <a:r>
              <a:rPr lang="en-US" dirty="0" smtClean="0"/>
              <a:t>the values or </a:t>
            </a:r>
            <a:r>
              <a:rPr lang="en-US" dirty="0"/>
              <a:t>the </a:t>
            </a:r>
            <a:r>
              <a:rPr lang="en-US" dirty="0" smtClean="0"/>
              <a:t>presence of </a:t>
            </a:r>
            <a:r>
              <a:rPr lang="en-US" dirty="0" smtClean="0">
                <a:solidFill>
                  <a:srgbClr val="FF0000"/>
                </a:solidFill>
              </a:rPr>
              <a:t>missing values</a:t>
            </a:r>
            <a:r>
              <a:rPr lang="en-US" dirty="0" smtClean="0"/>
              <a:t>.</a:t>
            </a:r>
            <a:endParaRPr lang="en-US" dirty="0"/>
          </a:p>
        </p:txBody>
      </p:sp>
    </p:spTree>
    <p:extLst>
      <p:ext uri="{BB962C8B-B14F-4D97-AF65-F5344CB8AC3E}">
        <p14:creationId xmlns:p14="http://schemas.microsoft.com/office/powerpoint/2010/main" val="2578240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Percentile</a:t>
            </a:r>
          </a:p>
        </p:txBody>
      </p:sp>
      <p:sp>
        <p:nvSpPr>
          <p:cNvPr id="23555" name="Content Placeholder 2"/>
          <p:cNvSpPr>
            <a:spLocks noGrp="1"/>
          </p:cNvSpPr>
          <p:nvPr>
            <p:ph idx="1"/>
          </p:nvPr>
        </p:nvSpPr>
        <p:spPr/>
        <p:txBody>
          <a:bodyPr/>
          <a:lstStyle/>
          <a:p>
            <a:r>
              <a:rPr lang="en-US" altLang="en-US" sz="2000" smtClean="0"/>
              <a:t>https://www.mathsisfun.com/definitions/percentile-rank.html</a:t>
            </a:r>
          </a:p>
        </p:txBody>
      </p:sp>
      <p:pic>
        <p:nvPicPr>
          <p:cNvPr id="235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63" y="1676400"/>
            <a:ext cx="77470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Percentiles</a:t>
            </a:r>
          </a:p>
        </p:txBody>
      </p:sp>
      <p:sp>
        <p:nvSpPr>
          <p:cNvPr id="21507" name="Rectangle 3"/>
          <p:cNvSpPr>
            <a:spLocks noGrp="1" noChangeArrowheads="1"/>
          </p:cNvSpPr>
          <p:nvPr>
            <p:ph type="body" idx="1"/>
          </p:nvPr>
        </p:nvSpPr>
        <p:spPr>
          <a:xfrm>
            <a:off x="411163" y="1143000"/>
            <a:ext cx="8428037" cy="5181600"/>
          </a:xfrm>
        </p:spPr>
        <p:txBody>
          <a:bodyPr/>
          <a:lstStyle/>
          <a:p>
            <a:r>
              <a:rPr lang="en-US" altLang="en-US" dirty="0" smtClean="0"/>
              <a:t>For continuous data, the notion of a </a:t>
            </a:r>
            <a:r>
              <a:rPr lang="en-US" altLang="en-US" dirty="0" smtClean="0">
                <a:solidFill>
                  <a:srgbClr val="FF0000"/>
                </a:solidFill>
              </a:rPr>
              <a:t>percentile</a:t>
            </a:r>
            <a:r>
              <a:rPr lang="en-US" altLang="en-US" dirty="0" smtClean="0"/>
              <a:t> is more useful. </a:t>
            </a:r>
          </a:p>
          <a:p>
            <a:endParaRPr lang="en-US" altLang="en-US" dirty="0" smtClean="0"/>
          </a:p>
          <a:p>
            <a:pPr algn="just">
              <a:buFont typeface="Monotype Sorts" charset="2"/>
              <a:buNone/>
            </a:pPr>
            <a:r>
              <a:rPr lang="en-US" altLang="en-US" dirty="0" smtClean="0"/>
              <a:t>Given an </a:t>
            </a:r>
            <a:r>
              <a:rPr lang="en-US" altLang="en-US" b="1" dirty="0" smtClean="0"/>
              <a:t>ordinal</a:t>
            </a:r>
            <a:r>
              <a:rPr lang="en-US" altLang="en-US" dirty="0" smtClean="0"/>
              <a:t> or </a:t>
            </a:r>
            <a:r>
              <a:rPr lang="en-US" altLang="en-US" b="1" dirty="0" smtClean="0"/>
              <a:t>continuous</a:t>
            </a:r>
            <a:r>
              <a:rPr lang="en-US" altLang="en-US" dirty="0" smtClean="0"/>
              <a:t> attribute </a:t>
            </a:r>
            <a:r>
              <a:rPr lang="en-US" altLang="en-US" i="1" dirty="0" smtClean="0"/>
              <a:t>x</a:t>
            </a:r>
            <a:r>
              <a:rPr lang="en-US" altLang="en-US" dirty="0" smtClean="0"/>
              <a:t> and a number </a:t>
            </a:r>
            <a:r>
              <a:rPr lang="en-US" altLang="en-US" i="1" dirty="0" smtClean="0"/>
              <a:t>p</a:t>
            </a:r>
            <a:r>
              <a:rPr lang="en-US" altLang="en-US" dirty="0" smtClean="0"/>
              <a:t> between 0 and 100, the </a:t>
            </a:r>
            <a:r>
              <a:rPr lang="en-US" altLang="en-US" i="1" dirty="0" err="1" smtClean="0"/>
              <a:t>p</a:t>
            </a:r>
            <a:r>
              <a:rPr lang="en-US" altLang="en-US" baseline="30000" dirty="0" err="1" smtClean="0"/>
              <a:t>th</a:t>
            </a:r>
            <a:r>
              <a:rPr lang="en-US" altLang="en-US" dirty="0"/>
              <a:t> </a:t>
            </a:r>
            <a:r>
              <a:rPr lang="en-US" altLang="en-US" dirty="0" smtClean="0"/>
              <a:t>percentile </a:t>
            </a:r>
            <a:r>
              <a:rPr lang="en-US" altLang="en-US" i="1" dirty="0" err="1" smtClean="0"/>
              <a:t>x</a:t>
            </a:r>
            <a:r>
              <a:rPr lang="en-US" altLang="en-US" i="1" baseline="-25000" dirty="0" err="1" smtClean="0"/>
              <a:t>p</a:t>
            </a:r>
            <a:r>
              <a:rPr lang="en-US" altLang="en-US" dirty="0" smtClean="0"/>
              <a:t> is a value of x such that </a:t>
            </a:r>
            <a:r>
              <a:rPr lang="en-US" altLang="en-US" i="1" dirty="0" smtClean="0"/>
              <a:t>p</a:t>
            </a:r>
            <a:r>
              <a:rPr lang="en-US" altLang="en-US" dirty="0" smtClean="0"/>
              <a:t>% of the observed values of x are less than </a:t>
            </a:r>
            <a:r>
              <a:rPr lang="en-US" altLang="en-US" i="1" dirty="0" err="1" smtClean="0"/>
              <a:t>x</a:t>
            </a:r>
            <a:r>
              <a:rPr lang="en-US" altLang="en-US" i="1" baseline="-25000" dirty="0" err="1" smtClean="0"/>
              <a:t>p</a:t>
            </a:r>
            <a:r>
              <a:rPr lang="en-US" altLang="en-US" dirty="0" smtClean="0"/>
              <a:t> . </a:t>
            </a:r>
          </a:p>
          <a:p>
            <a:pPr>
              <a:buFont typeface="Monotype Sorts" charset="2"/>
              <a:buNone/>
            </a:pPr>
            <a:endParaRPr lang="en-US" altLang="en-US" dirty="0" smtClean="0"/>
          </a:p>
          <a:p>
            <a:r>
              <a:rPr lang="en-US" altLang="en-US" dirty="0" smtClean="0"/>
              <a:t>For instance, the 50th percentile is the value      such that 50% of all values of x are less than      .</a:t>
            </a:r>
          </a:p>
        </p:txBody>
      </p:sp>
      <p:graphicFrame>
        <p:nvGraphicFramePr>
          <p:cNvPr id="21510" name="Object 7"/>
          <p:cNvGraphicFramePr>
            <a:graphicFrameLocks noChangeAspect="1"/>
          </p:cNvGraphicFramePr>
          <p:nvPr/>
        </p:nvGraphicFramePr>
        <p:xfrm>
          <a:off x="7813675" y="5029200"/>
          <a:ext cx="617538" cy="393700"/>
        </p:xfrm>
        <a:graphic>
          <a:graphicData uri="http://schemas.openxmlformats.org/presentationml/2006/ole">
            <mc:AlternateContent xmlns:mc="http://schemas.openxmlformats.org/markup-compatibility/2006">
              <mc:Choice xmlns:v="urn:schemas-microsoft-com:vml" Requires="v">
                <p:oleObj spid="_x0000_s21734" name="Equation" r:id="rId4" imgW="279400" imgH="177800" progId="Equation.3">
                  <p:embed/>
                </p:oleObj>
              </mc:Choice>
              <mc:Fallback>
                <p:oleObj name="Equation" r:id="rId4" imgW="279400" imgH="177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675" y="5029200"/>
                        <a:ext cx="6175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8"/>
          <p:cNvGraphicFramePr>
            <a:graphicFrameLocks noChangeAspect="1"/>
          </p:cNvGraphicFramePr>
          <p:nvPr/>
        </p:nvGraphicFramePr>
        <p:xfrm>
          <a:off x="7840663" y="5473700"/>
          <a:ext cx="617537" cy="393700"/>
        </p:xfrm>
        <a:graphic>
          <a:graphicData uri="http://schemas.openxmlformats.org/presentationml/2006/ole">
            <mc:AlternateContent xmlns:mc="http://schemas.openxmlformats.org/markup-compatibility/2006">
              <mc:Choice xmlns:v="urn:schemas-microsoft-com:vml" Requires="v">
                <p:oleObj spid="_x0000_s21735" name="Equation" r:id="rId6" imgW="279400" imgH="177800" progId="Equation.3">
                  <p:embed/>
                </p:oleObj>
              </mc:Choice>
              <mc:Fallback>
                <p:oleObj name="Equation" r:id="rId6" imgW="279400" imgH="1778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0663" y="5473700"/>
                        <a:ext cx="6175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953000"/>
            <a:ext cx="5486400" cy="1674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4579" name="Rectangle 2"/>
          <p:cNvSpPr>
            <a:spLocks noGrp="1" noChangeArrowheads="1"/>
          </p:cNvSpPr>
          <p:nvPr>
            <p:ph type="title"/>
          </p:nvPr>
        </p:nvSpPr>
        <p:spPr>
          <a:xfrm>
            <a:off x="381000" y="152400"/>
            <a:ext cx="8458200" cy="533400"/>
          </a:xfrm>
        </p:spPr>
        <p:txBody>
          <a:bodyPr/>
          <a:lstStyle/>
          <a:p>
            <a:r>
              <a:rPr lang="en-US" altLang="en-US" smtClean="0"/>
              <a:t>Measures of Location: Mean and Median</a:t>
            </a:r>
          </a:p>
        </p:txBody>
      </p:sp>
      <p:sp>
        <p:nvSpPr>
          <p:cNvPr id="24580" name="Rectangle 3"/>
          <p:cNvSpPr>
            <a:spLocks noGrp="1" noChangeArrowheads="1"/>
          </p:cNvSpPr>
          <p:nvPr>
            <p:ph type="body" idx="1"/>
          </p:nvPr>
        </p:nvSpPr>
        <p:spPr>
          <a:xfrm>
            <a:off x="411163" y="1143000"/>
            <a:ext cx="8428037" cy="5181600"/>
          </a:xfrm>
        </p:spPr>
        <p:txBody>
          <a:bodyPr/>
          <a:lstStyle/>
          <a:p>
            <a:r>
              <a:rPr lang="en-US" altLang="en-US" dirty="0"/>
              <a:t>For continuous </a:t>
            </a:r>
            <a:r>
              <a:rPr lang="en-US" altLang="en-US" dirty="0" smtClean="0"/>
              <a:t>data, the mean is the most common measure of the location of a set of points. </a:t>
            </a:r>
          </a:p>
          <a:p>
            <a:r>
              <a:rPr lang="en-US" altLang="en-US" dirty="0" smtClean="0"/>
              <a:t>However, the </a:t>
            </a:r>
            <a:r>
              <a:rPr lang="en-US" altLang="en-US" b="1" dirty="0" smtClean="0"/>
              <a:t>mean</a:t>
            </a:r>
            <a:r>
              <a:rPr lang="en-US" altLang="en-US" dirty="0" smtClean="0"/>
              <a:t> is very sensitive to </a:t>
            </a:r>
            <a:r>
              <a:rPr lang="en-US" altLang="en-US" b="1" dirty="0" smtClean="0">
                <a:solidFill>
                  <a:srgbClr val="FF0000"/>
                </a:solidFill>
              </a:rPr>
              <a:t>outliers</a:t>
            </a:r>
            <a:r>
              <a:rPr lang="en-US" altLang="en-US" dirty="0" smtClean="0"/>
              <a:t>.</a:t>
            </a:r>
          </a:p>
          <a:p>
            <a:r>
              <a:rPr lang="en-US" altLang="en-US" dirty="0" smtClean="0"/>
              <a:t>If the values are skewed then  median is better choice for getting middle value.  </a:t>
            </a:r>
          </a:p>
          <a:p>
            <a:r>
              <a:rPr lang="en-US" altLang="en-US" dirty="0" smtClean="0"/>
              <a:t>Thus, the </a:t>
            </a:r>
            <a:r>
              <a:rPr lang="en-US" altLang="en-US" b="1" dirty="0" smtClean="0"/>
              <a:t>median </a:t>
            </a:r>
            <a:r>
              <a:rPr lang="en-US" altLang="en-US" dirty="0" smtClean="0"/>
              <a:t>(middle value) or a trimmed mean is also commonly used.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Trimmed </a:t>
            </a:r>
            <a:r>
              <a:rPr lang="en-US" altLang="en-US" dirty="0"/>
              <a:t>mean</a:t>
            </a:r>
            <a:endParaRPr lang="en-US" dirty="0"/>
          </a:p>
        </p:txBody>
      </p:sp>
      <p:sp>
        <p:nvSpPr>
          <p:cNvPr id="3" name="Content Placeholder 2"/>
          <p:cNvSpPr>
            <a:spLocks noGrp="1"/>
          </p:cNvSpPr>
          <p:nvPr>
            <p:ph idx="1"/>
          </p:nvPr>
        </p:nvSpPr>
        <p:spPr/>
        <p:txBody>
          <a:bodyPr/>
          <a:lstStyle/>
          <a:p>
            <a:r>
              <a:rPr lang="en-US" b="1" dirty="0"/>
              <a:t>Example</a:t>
            </a:r>
            <a:r>
              <a:rPr lang="en-US" dirty="0"/>
              <a:t>: Find the trimmed 20% mean for the following test scores: 60, 81, 83, 91, 99.</a:t>
            </a:r>
          </a:p>
          <a:p>
            <a:r>
              <a:rPr lang="en-US" dirty="0"/>
              <a:t>Step 1: Trim the top and bottom 20% from the data. That leaves us with the middle three values:</a:t>
            </a:r>
            <a:br>
              <a:rPr lang="en-US" dirty="0"/>
            </a:br>
            <a:r>
              <a:rPr lang="en-US" dirty="0"/>
              <a:t>60, </a:t>
            </a:r>
            <a:r>
              <a:rPr lang="en-US" dirty="0">
                <a:solidFill>
                  <a:srgbClr val="FF0000"/>
                </a:solidFill>
              </a:rPr>
              <a:t>81, 83, 91</a:t>
            </a:r>
            <a:r>
              <a:rPr lang="en-US" dirty="0"/>
              <a:t>, 99.</a:t>
            </a:r>
          </a:p>
          <a:p>
            <a:r>
              <a:rPr lang="en-US" dirty="0"/>
              <a:t>Step 2: Find the mean with the remaining values. The mean is (81 + 83 + 91) / 3 ) = 85</a:t>
            </a:r>
            <a:r>
              <a:rPr lang="en-US" dirty="0" smtClean="0"/>
              <a:t>.</a:t>
            </a:r>
          </a:p>
          <a:p>
            <a:r>
              <a:rPr lang="en-US" dirty="0" smtClean="0"/>
              <a:t>For trimming say 10% we follow 2 ways:</a:t>
            </a:r>
          </a:p>
          <a:p>
            <a:pPr lvl="2"/>
            <a:r>
              <a:rPr lang="en-US" dirty="0" smtClean="0"/>
              <a:t>Some times we trim 5% on each side to make total 10%</a:t>
            </a:r>
          </a:p>
          <a:p>
            <a:pPr lvl="2"/>
            <a:r>
              <a:rPr lang="en-US" dirty="0" smtClean="0"/>
              <a:t> or we can trim 10% on both of the sides. It will become total 20%</a:t>
            </a:r>
            <a:endParaRPr lang="en-US" dirty="0"/>
          </a:p>
        </p:txBody>
      </p:sp>
    </p:spTree>
    <p:extLst>
      <p:ext uri="{BB962C8B-B14F-4D97-AF65-F5344CB8AC3E}">
        <p14:creationId xmlns:p14="http://schemas.microsoft.com/office/powerpoint/2010/main" val="262147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Measures of Spread: Range and Variance</a:t>
            </a:r>
            <a:endParaRPr lang="en-US" sz="2800" dirty="0"/>
          </a:p>
        </p:txBody>
      </p:sp>
      <p:sp>
        <p:nvSpPr>
          <p:cNvPr id="3" name="Content Placeholder 2"/>
          <p:cNvSpPr>
            <a:spLocks noGrp="1"/>
          </p:cNvSpPr>
          <p:nvPr>
            <p:ph idx="1"/>
          </p:nvPr>
        </p:nvSpPr>
        <p:spPr/>
        <p:txBody>
          <a:bodyPr/>
          <a:lstStyle/>
          <a:p>
            <a:pPr algn="just"/>
            <a:r>
              <a:rPr lang="en-US" dirty="0"/>
              <a:t>Another set of commonly used summary statistics for continuous data </a:t>
            </a:r>
            <a:r>
              <a:rPr lang="en-US" dirty="0" smtClean="0"/>
              <a:t>are those that </a:t>
            </a:r>
            <a:r>
              <a:rPr lang="en-US" dirty="0"/>
              <a:t>measure the </a:t>
            </a:r>
            <a:r>
              <a:rPr lang="en-US" b="1" dirty="0"/>
              <a:t>dispersion</a:t>
            </a:r>
            <a:r>
              <a:rPr lang="en-US" dirty="0"/>
              <a:t> or </a:t>
            </a:r>
            <a:r>
              <a:rPr lang="en-US" b="1" dirty="0"/>
              <a:t>spread</a:t>
            </a:r>
            <a:r>
              <a:rPr lang="en-US" dirty="0"/>
              <a:t> of a set of values. </a:t>
            </a:r>
            <a:endParaRPr lang="en-US" dirty="0" smtClean="0"/>
          </a:p>
          <a:p>
            <a:pPr algn="just"/>
            <a:r>
              <a:rPr lang="en-US" dirty="0" smtClean="0"/>
              <a:t>Such measures indicate </a:t>
            </a:r>
            <a:r>
              <a:rPr lang="en-US" dirty="0"/>
              <a:t>if the attribute values are widely spread out or </a:t>
            </a:r>
            <a:endParaRPr lang="en-US" dirty="0" smtClean="0"/>
          </a:p>
          <a:p>
            <a:pPr algn="just"/>
            <a:r>
              <a:rPr lang="en-US" dirty="0" smtClean="0"/>
              <a:t>if </a:t>
            </a:r>
            <a:r>
              <a:rPr lang="en-US" dirty="0"/>
              <a:t>they are </a:t>
            </a:r>
            <a:r>
              <a:rPr lang="en-US" dirty="0" smtClean="0"/>
              <a:t>relatively concentrated </a:t>
            </a:r>
            <a:r>
              <a:rPr lang="en-US" dirty="0"/>
              <a:t>around a single point such as the mean</a:t>
            </a:r>
            <a:r>
              <a:rPr lang="en-US" dirty="0" smtClean="0"/>
              <a:t>.</a:t>
            </a:r>
          </a:p>
          <a:p>
            <a:pPr marL="0" indent="0">
              <a:buNone/>
            </a:pPr>
            <a:r>
              <a:rPr lang="en-US" dirty="0" smtClean="0"/>
              <a:t> </a:t>
            </a:r>
            <a:r>
              <a:rPr lang="en-US" dirty="0"/>
              <a:t/>
            </a:r>
            <a:br>
              <a:rPr lang="en-US" dirty="0"/>
            </a:br>
            <a:endParaRPr lang="en-US" dirty="0"/>
          </a:p>
        </p:txBody>
      </p:sp>
    </p:spTree>
    <p:extLst>
      <p:ext uri="{BB962C8B-B14F-4D97-AF65-F5344CB8AC3E}">
        <p14:creationId xmlns:p14="http://schemas.microsoft.com/office/powerpoint/2010/main" val="376613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381000" y="0"/>
            <a:ext cx="8610600" cy="533400"/>
          </a:xfrm>
        </p:spPr>
        <p:txBody>
          <a:bodyPr/>
          <a:lstStyle/>
          <a:p>
            <a:r>
              <a:rPr lang="en-US" altLang="en-US" dirty="0" smtClean="0"/>
              <a:t>Measures of Spread: Range and Variance</a:t>
            </a:r>
          </a:p>
        </p:txBody>
      </p:sp>
      <p:sp>
        <p:nvSpPr>
          <p:cNvPr id="26627" name="Rectangle 4"/>
          <p:cNvSpPr>
            <a:spLocks noGrp="1" noChangeArrowheads="1"/>
          </p:cNvSpPr>
          <p:nvPr>
            <p:ph type="body" idx="1"/>
          </p:nvPr>
        </p:nvSpPr>
        <p:spPr>
          <a:xfrm>
            <a:off x="411163" y="990600"/>
            <a:ext cx="8428037" cy="5181600"/>
          </a:xfrm>
        </p:spPr>
        <p:txBody>
          <a:bodyPr/>
          <a:lstStyle/>
          <a:p>
            <a:r>
              <a:rPr lang="en-US" altLang="en-US" dirty="0" smtClean="0"/>
              <a:t>Range is the difference between the max and min</a:t>
            </a:r>
          </a:p>
          <a:p>
            <a:r>
              <a:rPr lang="en-US" altLang="en-US" dirty="0" smtClean="0"/>
              <a:t>The </a:t>
            </a:r>
            <a:r>
              <a:rPr lang="en-US" altLang="en-US" dirty="0" smtClean="0">
                <a:solidFill>
                  <a:srgbClr val="FF0000"/>
                </a:solidFill>
              </a:rPr>
              <a:t>variance</a:t>
            </a:r>
            <a:r>
              <a:rPr lang="en-US" altLang="en-US" dirty="0" smtClean="0"/>
              <a:t> or </a:t>
            </a:r>
            <a:r>
              <a:rPr lang="en-US" altLang="en-US" dirty="0" smtClean="0">
                <a:solidFill>
                  <a:srgbClr val="FF0000"/>
                </a:solidFill>
              </a:rPr>
              <a:t>standard</a:t>
            </a:r>
            <a:r>
              <a:rPr lang="en-US" altLang="en-US" dirty="0" smtClean="0"/>
              <a:t> </a:t>
            </a:r>
            <a:r>
              <a:rPr lang="en-US" altLang="en-US" dirty="0" smtClean="0">
                <a:solidFill>
                  <a:srgbClr val="FF0000"/>
                </a:solidFill>
              </a:rPr>
              <a:t>deviation</a:t>
            </a:r>
            <a:r>
              <a:rPr lang="en-US" altLang="en-US" dirty="0" smtClean="0"/>
              <a:t> is the most common measure of the spread of a set of points. </a:t>
            </a:r>
          </a:p>
          <a:p>
            <a:pPr>
              <a:buFont typeface="Monotype Sorts" charset="2"/>
              <a:buNone/>
            </a:pPr>
            <a:r>
              <a:rPr lang="en-US" altLang="en-US" dirty="0" smtClean="0"/>
              <a:t> </a:t>
            </a:r>
          </a:p>
          <a:p>
            <a:pPr>
              <a:buFont typeface="Monotype Sorts" charset="2"/>
              <a:buNone/>
            </a:pPr>
            <a:endParaRPr lang="en-US" altLang="en-US" dirty="0" smtClean="0"/>
          </a:p>
          <a:p>
            <a:r>
              <a:rPr lang="en-US" altLang="en-US" dirty="0" smtClean="0"/>
              <a:t>However, this is also </a:t>
            </a:r>
            <a:r>
              <a:rPr lang="en-US" altLang="en-US" dirty="0" smtClean="0">
                <a:solidFill>
                  <a:srgbClr val="FF0000"/>
                </a:solidFill>
              </a:rPr>
              <a:t>sensitive to outliers</a:t>
            </a:r>
            <a:r>
              <a:rPr lang="en-US" altLang="en-US" dirty="0" smtClean="0"/>
              <a:t>, so that other measures are often used.  </a:t>
            </a:r>
          </a:p>
        </p:txBody>
      </p:sp>
      <p:graphicFrame>
        <p:nvGraphicFramePr>
          <p:cNvPr id="26628" name="Object 5"/>
          <p:cNvGraphicFramePr>
            <a:graphicFrameLocks noChangeAspect="1"/>
          </p:cNvGraphicFramePr>
          <p:nvPr/>
        </p:nvGraphicFramePr>
        <p:xfrm>
          <a:off x="1219200" y="2405063"/>
          <a:ext cx="5487988" cy="1100137"/>
        </p:xfrm>
        <a:graphic>
          <a:graphicData uri="http://schemas.openxmlformats.org/presentationml/2006/ole">
            <mc:AlternateContent xmlns:mc="http://schemas.openxmlformats.org/markup-compatibility/2006">
              <mc:Choice xmlns:v="urn:schemas-microsoft-com:vml" Requires="v">
                <p:oleObj spid="_x0000_s26738" name="Document" r:id="rId4" imgW="5486400" imgH="1100328" progId="Word.Document.8">
                  <p:embed/>
                </p:oleObj>
              </mc:Choice>
              <mc:Fallback>
                <p:oleObj name="Document" r:id="rId4" imgW="5486400" imgH="1100328"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405063"/>
                        <a:ext cx="5487988"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629"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156" y="4649787"/>
            <a:ext cx="4643438" cy="1827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6630" name="Picture 1"/>
          <p:cNvPicPr>
            <a:picLocks noChangeAspect="1"/>
          </p:cNvPicPr>
          <p:nvPr/>
        </p:nvPicPr>
        <p:blipFill>
          <a:blip r:embed="rId7">
            <a:extLst>
              <a:ext uri="{28A0092B-C50C-407E-A947-70E740481C1C}">
                <a14:useLocalDpi xmlns:a14="http://schemas.microsoft.com/office/drawing/2010/main" val="0"/>
              </a:ext>
            </a:extLst>
          </a:blip>
          <a:srcRect b="29855"/>
          <a:stretch>
            <a:fillRect/>
          </a:stretch>
        </p:blipFill>
        <p:spPr bwMode="auto">
          <a:xfrm>
            <a:off x="4714875" y="609600"/>
            <a:ext cx="4276725" cy="461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R</a:t>
            </a:r>
            <a:r>
              <a:rPr lang="en-US" dirty="0" smtClean="0"/>
              <a:t>obust Measures </a:t>
            </a:r>
            <a:r>
              <a:rPr lang="en-US" dirty="0"/>
              <a:t>of </a:t>
            </a:r>
            <a:r>
              <a:rPr lang="en-US" dirty="0" smtClean="0"/>
              <a:t>spread</a:t>
            </a:r>
            <a:endParaRPr lang="en-US" altLang="en-US" dirty="0" smtClean="0"/>
          </a:p>
        </p:txBody>
      </p:sp>
      <p:sp>
        <p:nvSpPr>
          <p:cNvPr id="28675" name="Content Placeholder 2"/>
          <p:cNvSpPr>
            <a:spLocks noGrp="1"/>
          </p:cNvSpPr>
          <p:nvPr>
            <p:ph idx="1"/>
          </p:nvPr>
        </p:nvSpPr>
        <p:spPr/>
        <p:txBody>
          <a:bodyPr/>
          <a:lstStyle/>
          <a:p>
            <a:r>
              <a:rPr lang="en-US" altLang="en-US" dirty="0"/>
              <a:t>A</a:t>
            </a:r>
            <a:r>
              <a:rPr lang="en-US" altLang="en-US" dirty="0" smtClean="0"/>
              <a:t>bsolute average deviation (</a:t>
            </a:r>
            <a:r>
              <a:rPr lang="en-US" altLang="en-US" dirty="0" err="1" smtClean="0"/>
              <a:t>AAD</a:t>
            </a:r>
            <a:r>
              <a:rPr lang="en-US" altLang="en-US" dirty="0" smtClean="0"/>
              <a:t>), </a:t>
            </a:r>
          </a:p>
          <a:p>
            <a:r>
              <a:rPr lang="en-US" altLang="en-US" dirty="0" smtClean="0"/>
              <a:t>the median absolute deviation (MAD), </a:t>
            </a:r>
          </a:p>
          <a:p>
            <a:r>
              <a:rPr lang="en-US" altLang="en-US" dirty="0" smtClean="0"/>
              <a:t>and the interquartile range(</a:t>
            </a:r>
            <a:r>
              <a:rPr lang="en-US" altLang="en-US" dirty="0" err="1" smtClean="0"/>
              <a:t>IQR</a:t>
            </a:r>
            <a:r>
              <a:rPr lang="en-US" altLang="en-US" dirty="0" smtClean="0"/>
              <a:t>). </a:t>
            </a:r>
            <a:br>
              <a:rPr lang="en-US" altLang="en-US" dirty="0" smtClean="0"/>
            </a:br>
            <a:endParaRPr lang="en-US" altLang="en-US" dirty="0" smtClean="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0"/>
            <a:ext cx="7358496"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Median absolute deviation (MAD)</a:t>
            </a:r>
            <a:endParaRPr lang="en-US" dirty="0"/>
          </a:p>
        </p:txBody>
      </p:sp>
      <p:sp>
        <p:nvSpPr>
          <p:cNvPr id="3" name="Content Placeholder 2"/>
          <p:cNvSpPr>
            <a:spLocks noGrp="1"/>
          </p:cNvSpPr>
          <p:nvPr>
            <p:ph idx="1"/>
          </p:nvPr>
        </p:nvSpPr>
        <p:spPr/>
        <p:txBody>
          <a:bodyPr/>
          <a:lstStyle/>
          <a:p>
            <a:r>
              <a:rPr lang="en-US" sz="1800" dirty="0" smtClean="0"/>
              <a:t>The </a:t>
            </a:r>
            <a:r>
              <a:rPr lang="en-US" sz="1800" dirty="0"/>
              <a:t>mean deviation is sometimes called the Mean Absolute Deviation (MAD) because it is the mean of the absolute deviations.</a:t>
            </a:r>
          </a:p>
        </p:txBody>
      </p:sp>
      <p:pic>
        <p:nvPicPr>
          <p:cNvPr id="5" name="Picture 4"/>
          <p:cNvPicPr>
            <a:picLocks noChangeAspect="1"/>
          </p:cNvPicPr>
          <p:nvPr/>
        </p:nvPicPr>
        <p:blipFill>
          <a:blip r:embed="rId2"/>
          <a:stretch>
            <a:fillRect/>
          </a:stretch>
        </p:blipFill>
        <p:spPr>
          <a:xfrm>
            <a:off x="1981200" y="1752600"/>
            <a:ext cx="5214709" cy="4890310"/>
          </a:xfrm>
          <a:prstGeom prst="rect">
            <a:avLst/>
          </a:prstGeom>
        </p:spPr>
      </p:pic>
    </p:spTree>
    <p:extLst>
      <p:ext uri="{BB962C8B-B14F-4D97-AF65-F5344CB8AC3E}">
        <p14:creationId xmlns:p14="http://schemas.microsoft.com/office/powerpoint/2010/main" val="1711983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8"/>
          <p:cNvSpPr>
            <a:spLocks noGrp="1" noChangeArrowheads="1"/>
          </p:cNvSpPr>
          <p:nvPr>
            <p:ph type="title"/>
          </p:nvPr>
        </p:nvSpPr>
        <p:spPr/>
        <p:txBody>
          <a:bodyPr/>
          <a:lstStyle/>
          <a:p>
            <a:r>
              <a:rPr lang="en-US" altLang="en-US" smtClean="0"/>
              <a:t>What is data exploration?</a:t>
            </a:r>
          </a:p>
        </p:txBody>
      </p:sp>
      <p:sp>
        <p:nvSpPr>
          <p:cNvPr id="649225" name="Rectangle 9"/>
          <p:cNvSpPr>
            <a:spLocks noGrp="1" noChangeArrowheads="1"/>
          </p:cNvSpPr>
          <p:nvPr>
            <p:ph type="body" sz="half" idx="1"/>
          </p:nvPr>
        </p:nvSpPr>
        <p:spPr>
          <a:xfrm>
            <a:off x="381000" y="2057400"/>
            <a:ext cx="8382000" cy="4343400"/>
          </a:xfrm>
        </p:spPr>
        <p:txBody>
          <a:bodyPr/>
          <a:lstStyle/>
          <a:p>
            <a:pPr algn="just">
              <a:lnSpc>
                <a:spcPct val="90000"/>
              </a:lnSpc>
              <a:defRPr/>
            </a:pPr>
            <a:r>
              <a:rPr lang="en-US" altLang="en-US" sz="2400" dirty="0" smtClean="0"/>
              <a:t>Key motivations of data exploration include</a:t>
            </a:r>
            <a:endParaRPr lang="en-US" altLang="en-US" sz="2000" dirty="0" smtClean="0"/>
          </a:p>
          <a:p>
            <a:pPr lvl="1" algn="just">
              <a:lnSpc>
                <a:spcPct val="90000"/>
              </a:lnSpc>
              <a:defRPr/>
            </a:pPr>
            <a:r>
              <a:rPr lang="en-US" altLang="en-US" sz="2000" dirty="0" smtClean="0"/>
              <a:t>Helping to select the right tool for preprocessing or analysis</a:t>
            </a:r>
          </a:p>
          <a:p>
            <a:pPr lvl="1" algn="just">
              <a:lnSpc>
                <a:spcPct val="90000"/>
              </a:lnSpc>
              <a:defRPr/>
            </a:pPr>
            <a:r>
              <a:rPr lang="en-US" altLang="en-US" sz="2000" dirty="0" smtClean="0"/>
              <a:t>Making use of humans’ abilities to recognize patterns</a:t>
            </a:r>
          </a:p>
          <a:p>
            <a:pPr lvl="2">
              <a:lnSpc>
                <a:spcPct val="90000"/>
              </a:lnSpc>
              <a:defRPr/>
            </a:pPr>
            <a:r>
              <a:rPr lang="en-US" altLang="en-US" dirty="0" smtClean="0"/>
              <a:t> People can recognize patterns not captured by data analysis tools</a:t>
            </a:r>
            <a:r>
              <a:rPr lang="en-US" altLang="en-US" sz="1600" dirty="0" smtClean="0"/>
              <a:t> </a:t>
            </a:r>
            <a:br>
              <a:rPr lang="en-US" altLang="en-US" sz="1600" dirty="0" smtClean="0"/>
            </a:br>
            <a:endParaRPr lang="en-US" altLang="en-US" sz="1600" dirty="0" smtClean="0"/>
          </a:p>
          <a:p>
            <a:pPr algn="just">
              <a:lnSpc>
                <a:spcPct val="90000"/>
              </a:lnSpc>
              <a:defRPr/>
            </a:pPr>
            <a:r>
              <a:rPr lang="en-US" altLang="en-US" sz="2000" dirty="0" smtClean="0"/>
              <a:t>In this chapter we will discuss</a:t>
            </a:r>
          </a:p>
          <a:p>
            <a:pPr lvl="1" algn="just">
              <a:lnSpc>
                <a:spcPct val="90000"/>
              </a:lnSpc>
              <a:defRPr/>
            </a:pPr>
            <a:r>
              <a:rPr lang="en-US" sz="1600" dirty="0" smtClean="0"/>
              <a:t>summary statistics, visualization, and On-Line Analytical Processing (</a:t>
            </a:r>
            <a:r>
              <a:rPr lang="en-US" sz="1600" dirty="0" err="1" smtClean="0"/>
              <a:t>OLAP</a:t>
            </a:r>
            <a:r>
              <a:rPr lang="en-US" sz="1600" dirty="0" smtClean="0"/>
              <a:t>). </a:t>
            </a:r>
          </a:p>
          <a:p>
            <a:pPr algn="just">
              <a:lnSpc>
                <a:spcPct val="90000"/>
              </a:lnSpc>
              <a:defRPr/>
            </a:pPr>
            <a:r>
              <a:rPr lang="en-US" sz="2000" dirty="0" smtClean="0"/>
              <a:t>Summary statistics, such as the mean and standard deviation of a set of values, and </a:t>
            </a:r>
          </a:p>
          <a:p>
            <a:pPr algn="just">
              <a:lnSpc>
                <a:spcPct val="90000"/>
              </a:lnSpc>
              <a:defRPr/>
            </a:pPr>
            <a:r>
              <a:rPr lang="en-US" sz="2000" dirty="0" smtClean="0"/>
              <a:t>visualization techniques, such as histograms and scatter plots, are standard methods that are widely employed for data exploration.</a:t>
            </a:r>
          </a:p>
          <a:p>
            <a:pPr algn="just">
              <a:lnSpc>
                <a:spcPct val="90000"/>
              </a:lnSpc>
              <a:defRPr/>
            </a:pPr>
            <a:r>
              <a:rPr lang="en-US" sz="2000" dirty="0" err="1" smtClean="0"/>
              <a:t>OLAP</a:t>
            </a:r>
            <a:r>
              <a:rPr lang="en-US" sz="2000" dirty="0" smtClean="0"/>
              <a:t>, which is a more recent development, consists of a set of techniques for exploring multidimensional arrays of values .</a:t>
            </a:r>
          </a:p>
          <a:p>
            <a:pPr marL="0" indent="0" algn="just">
              <a:lnSpc>
                <a:spcPct val="90000"/>
              </a:lnSpc>
              <a:buFont typeface="Monotype Sorts" charset="2"/>
              <a:buNone/>
              <a:defRPr/>
            </a:pPr>
            <a:r>
              <a:rPr lang="en-US" sz="2000" dirty="0" smtClean="0"/>
              <a:t/>
            </a:r>
            <a:br>
              <a:rPr lang="en-US" sz="2000" dirty="0" smtClean="0"/>
            </a:br>
            <a:r>
              <a:rPr lang="en-US" sz="2000" dirty="0" smtClean="0"/>
              <a:t> </a:t>
            </a:r>
            <a:br>
              <a:rPr lang="en-US" sz="2000" dirty="0" smtClean="0"/>
            </a:br>
            <a:endParaRPr lang="en-US" altLang="en-US" sz="2000" dirty="0" smtClean="0"/>
          </a:p>
        </p:txBody>
      </p:sp>
      <p:sp>
        <p:nvSpPr>
          <p:cNvPr id="5124" name="Text Box 18"/>
          <p:cNvSpPr txBox="1">
            <a:spLocks noChangeArrowheads="1"/>
          </p:cNvSpPr>
          <p:nvPr/>
        </p:nvSpPr>
        <p:spPr bwMode="auto">
          <a:xfrm>
            <a:off x="381000" y="1066800"/>
            <a:ext cx="78486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spcBef>
                <a:spcPct val="10000"/>
              </a:spcBef>
              <a:buSzPct val="75000"/>
              <a:buFont typeface="Monotype Sorts" charset="2"/>
              <a:buNone/>
            </a:pPr>
            <a:r>
              <a:rPr lang="en-US" altLang="en-US" sz="2800" b="1"/>
              <a:t>A preliminary exploration of the data to better understand its characteristics.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interquartile range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1762" y="671512"/>
            <a:ext cx="6238875" cy="6124575"/>
          </a:xfrm>
          <a:prstGeom prst="rect">
            <a:avLst/>
          </a:prstGeom>
        </p:spPr>
      </p:pic>
    </p:spTree>
    <p:extLst>
      <p:ext uri="{BB962C8B-B14F-4D97-AF65-F5344CB8AC3E}">
        <p14:creationId xmlns:p14="http://schemas.microsoft.com/office/powerpoint/2010/main" val="261112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Multivariate Summary Statistics</a:t>
            </a:r>
            <a:r>
              <a:rPr lang="en-US" dirty="0"/>
              <a:t> </a:t>
            </a:r>
          </a:p>
        </p:txBody>
      </p:sp>
      <p:sp>
        <p:nvSpPr>
          <p:cNvPr id="3" name="Content Placeholder 2"/>
          <p:cNvSpPr>
            <a:spLocks noGrp="1"/>
          </p:cNvSpPr>
          <p:nvPr>
            <p:ph idx="1"/>
          </p:nvPr>
        </p:nvSpPr>
        <p:spPr/>
        <p:txBody>
          <a:bodyPr/>
          <a:lstStyle/>
          <a:p>
            <a:pPr algn="just"/>
            <a:r>
              <a:rPr lang="en-US" dirty="0"/>
              <a:t>Measures of location for data that consists of several attributes (</a:t>
            </a:r>
            <a:r>
              <a:rPr lang="en-US" dirty="0" smtClean="0"/>
              <a:t>multivariate data</a:t>
            </a:r>
            <a:r>
              <a:rPr lang="en-US" dirty="0"/>
              <a:t>) can be obtained by computing the </a:t>
            </a:r>
            <a:r>
              <a:rPr lang="en-US" b="1" dirty="0"/>
              <a:t>mean</a:t>
            </a:r>
            <a:r>
              <a:rPr lang="en-US" dirty="0"/>
              <a:t> or </a:t>
            </a:r>
            <a:r>
              <a:rPr lang="en-US" b="1" dirty="0"/>
              <a:t>median</a:t>
            </a:r>
            <a:r>
              <a:rPr lang="en-US" dirty="0"/>
              <a:t> </a:t>
            </a:r>
            <a:r>
              <a:rPr lang="en-US" dirty="0" smtClean="0"/>
              <a:t>separately for each attribute</a:t>
            </a:r>
            <a:r>
              <a:rPr lang="en-US" dirty="0"/>
              <a:t>. </a:t>
            </a:r>
            <a:endParaRPr lang="en-US" dirty="0" smtClean="0"/>
          </a:p>
          <a:p>
            <a:pPr lvl="1" algn="just"/>
            <a:r>
              <a:rPr lang="en-US" dirty="0" smtClean="0"/>
              <a:t>Mean of data object x is</a:t>
            </a:r>
          </a:p>
          <a:p>
            <a:pPr algn="just"/>
            <a:r>
              <a:rPr lang="en-US" dirty="0"/>
              <a:t>for data with continuous variables</a:t>
            </a:r>
            <a:r>
              <a:rPr lang="en-US" dirty="0" smtClean="0"/>
              <a:t>, the </a:t>
            </a:r>
            <a:r>
              <a:rPr lang="en-US" dirty="0"/>
              <a:t>spread of </a:t>
            </a:r>
            <a:r>
              <a:rPr lang="en-US" dirty="0" smtClean="0"/>
              <a:t>the data </a:t>
            </a:r>
            <a:r>
              <a:rPr lang="en-US" dirty="0"/>
              <a:t>is most commonly captured. by the </a:t>
            </a:r>
            <a:r>
              <a:rPr lang="en-US" b="1" dirty="0"/>
              <a:t>covariance</a:t>
            </a:r>
            <a:r>
              <a:rPr lang="en-US" dirty="0"/>
              <a:t> matrix </a:t>
            </a:r>
            <a:r>
              <a:rPr lang="en-US" dirty="0" smtClean="0"/>
              <a:t>S.</a:t>
            </a:r>
          </a:p>
          <a:p>
            <a:pPr algn="just"/>
            <a:r>
              <a:rPr lang="en-US" dirty="0" smtClean="0"/>
              <a:t>It gives you indication </a:t>
            </a:r>
            <a:r>
              <a:rPr lang="en-US" dirty="0"/>
              <a:t>how strongly two attributes </a:t>
            </a:r>
            <a:r>
              <a:rPr lang="en-US" dirty="0" smtClean="0"/>
              <a:t>are (linearly</a:t>
            </a:r>
            <a:r>
              <a:rPr lang="en-US" dirty="0"/>
              <a:t>) </a:t>
            </a:r>
            <a:r>
              <a:rPr lang="en-US" dirty="0" smtClean="0"/>
              <a:t>related. </a:t>
            </a:r>
          </a:p>
          <a:p>
            <a:pPr algn="just"/>
            <a:r>
              <a:rPr lang="en-US" dirty="0"/>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552950" y="2876550"/>
            <a:ext cx="2152650" cy="628650"/>
          </a:xfrm>
          <a:prstGeom prst="rect">
            <a:avLst/>
          </a:prstGeom>
        </p:spPr>
      </p:pic>
      <p:pic>
        <p:nvPicPr>
          <p:cNvPr id="5" name="Picture 4"/>
          <p:cNvPicPr>
            <a:picLocks noChangeAspect="1"/>
          </p:cNvPicPr>
          <p:nvPr/>
        </p:nvPicPr>
        <p:blipFill>
          <a:blip r:embed="rId3"/>
          <a:stretch>
            <a:fillRect/>
          </a:stretch>
        </p:blipFill>
        <p:spPr>
          <a:xfrm>
            <a:off x="4267200" y="5457949"/>
            <a:ext cx="4724400" cy="866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975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VS correlation</a:t>
            </a:r>
            <a:endParaRPr lang="en-US" dirty="0"/>
          </a:p>
        </p:txBody>
      </p:sp>
      <p:sp>
        <p:nvSpPr>
          <p:cNvPr id="3" name="Content Placeholder 2"/>
          <p:cNvSpPr>
            <a:spLocks noGrp="1"/>
          </p:cNvSpPr>
          <p:nvPr>
            <p:ph idx="1"/>
          </p:nvPr>
        </p:nvSpPr>
        <p:spPr/>
        <p:txBody>
          <a:bodyPr/>
          <a:lstStyle/>
          <a:p>
            <a:pPr algn="just"/>
            <a:r>
              <a:rPr lang="en-US" sz="2400" dirty="0"/>
              <a:t>The problem with </a:t>
            </a:r>
            <a:r>
              <a:rPr lang="en-US" sz="2400" dirty="0" smtClean="0"/>
              <a:t>covariance's </a:t>
            </a:r>
            <a:r>
              <a:rPr lang="en-US" sz="2400" dirty="0"/>
              <a:t>is that they are hard to </a:t>
            </a:r>
            <a:r>
              <a:rPr lang="en-US" sz="2400" b="1" dirty="0"/>
              <a:t>compare</a:t>
            </a:r>
            <a:r>
              <a:rPr lang="en-US" sz="2400" dirty="0"/>
              <a:t>: when you calculate </a:t>
            </a:r>
            <a:r>
              <a:rPr lang="en-US" sz="2400" dirty="0" smtClean="0"/>
              <a:t>the covariance </a:t>
            </a:r>
            <a:r>
              <a:rPr lang="en-US" sz="2400" dirty="0"/>
              <a:t>of a set of heights and weights, as expressed in (respectively) meters and kilograms, you will get a different covariance from when you do it in other </a:t>
            </a:r>
            <a:r>
              <a:rPr lang="en-US" sz="2400" dirty="0" smtClean="0"/>
              <a:t>units.</a:t>
            </a:r>
          </a:p>
          <a:p>
            <a:pPr algn="just"/>
            <a:r>
              <a:rPr lang="en-US" sz="2400" dirty="0" smtClean="0"/>
              <a:t>So to normalize covariance we divide it by some </a:t>
            </a:r>
            <a:r>
              <a:rPr lang="en-US" sz="2400" dirty="0"/>
              <a:t>something that represents the diversity and scale in both the </a:t>
            </a:r>
            <a:r>
              <a:rPr lang="en-US" sz="2400" dirty="0" smtClean="0"/>
              <a:t>covariates.</a:t>
            </a:r>
          </a:p>
          <a:p>
            <a:pPr algn="just"/>
            <a:r>
              <a:rPr lang="en-US" sz="2400" dirty="0" smtClean="0"/>
              <a:t>So </a:t>
            </a:r>
            <a:r>
              <a:rPr lang="en-US" sz="2400" dirty="0"/>
              <a:t>correlation is preferred to covariance for </a:t>
            </a:r>
            <a:r>
              <a:rPr lang="en-US" sz="2400" dirty="0" smtClean="0"/>
              <a:t>data exploration.</a:t>
            </a:r>
            <a:endParaRPr lang="en-US" sz="2400" dirty="0"/>
          </a:p>
        </p:txBody>
      </p:sp>
      <p:pic>
        <p:nvPicPr>
          <p:cNvPr id="4" name="Picture 3"/>
          <p:cNvPicPr>
            <a:picLocks noChangeAspect="1"/>
          </p:cNvPicPr>
          <p:nvPr/>
        </p:nvPicPr>
        <p:blipFill>
          <a:blip r:embed="rId2"/>
          <a:stretch>
            <a:fillRect/>
          </a:stretch>
        </p:blipFill>
        <p:spPr>
          <a:xfrm>
            <a:off x="2035175" y="5295900"/>
            <a:ext cx="4972050" cy="1028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515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Visualization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1940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t>Visualization</a:t>
            </a:r>
          </a:p>
        </p:txBody>
      </p:sp>
      <p:sp>
        <p:nvSpPr>
          <p:cNvPr id="29699" name="Rectangle 3"/>
          <p:cNvSpPr>
            <a:spLocks noGrp="1" noChangeArrowheads="1"/>
          </p:cNvSpPr>
          <p:nvPr>
            <p:ph type="body" idx="1"/>
          </p:nvPr>
        </p:nvSpPr>
        <p:spPr>
          <a:xfrm>
            <a:off x="411163" y="1143000"/>
            <a:ext cx="8428037" cy="5181600"/>
          </a:xfrm>
        </p:spPr>
        <p:txBody>
          <a:bodyPr/>
          <a:lstStyle/>
          <a:p>
            <a:pPr>
              <a:lnSpc>
                <a:spcPct val="90000"/>
              </a:lnSpc>
              <a:spcBef>
                <a:spcPct val="15000"/>
              </a:spcBef>
              <a:buFont typeface="Monotype Sorts" charset="2"/>
              <a:buNone/>
            </a:pPr>
            <a:r>
              <a:rPr lang="en-US" altLang="en-US" smtClean="0"/>
              <a:t>   Visualization is the conversion of data into a visual or tabular format so that the characteristics of the data and the relationships among data items or attributes can be analyzed or reported.</a:t>
            </a:r>
          </a:p>
          <a:p>
            <a:pPr>
              <a:lnSpc>
                <a:spcPct val="90000"/>
              </a:lnSpc>
            </a:pPr>
            <a:endParaRPr lang="en-US" altLang="en-US" smtClean="0"/>
          </a:p>
          <a:p>
            <a:pPr>
              <a:lnSpc>
                <a:spcPct val="90000"/>
              </a:lnSpc>
            </a:pPr>
            <a:r>
              <a:rPr lang="en-US" altLang="en-US" smtClean="0"/>
              <a:t>Visualization of data is one of the most powerful and appealing techniques for data exploration. </a:t>
            </a:r>
          </a:p>
          <a:p>
            <a:pPr lvl="1">
              <a:lnSpc>
                <a:spcPct val="90000"/>
              </a:lnSpc>
              <a:spcBef>
                <a:spcPct val="15000"/>
              </a:spcBef>
            </a:pPr>
            <a:r>
              <a:rPr lang="en-US" altLang="en-US" smtClean="0"/>
              <a:t>Humans have a well developed ability to analyze large amounts of information that is presented visually</a:t>
            </a:r>
          </a:p>
          <a:p>
            <a:pPr lvl="1">
              <a:lnSpc>
                <a:spcPct val="90000"/>
              </a:lnSpc>
              <a:spcBef>
                <a:spcPct val="15000"/>
              </a:spcBef>
            </a:pPr>
            <a:r>
              <a:rPr lang="en-US" altLang="en-US" smtClean="0"/>
              <a:t>Can detect general patterns and trends</a:t>
            </a:r>
          </a:p>
          <a:p>
            <a:pPr lvl="1">
              <a:lnSpc>
                <a:spcPct val="90000"/>
              </a:lnSpc>
              <a:spcBef>
                <a:spcPct val="15000"/>
              </a:spcBef>
            </a:pPr>
            <a:r>
              <a:rPr lang="en-US" altLang="en-US" smtClean="0"/>
              <a:t>Can detect outliers and unusual patterns   </a:t>
            </a:r>
          </a:p>
          <a:p>
            <a:pPr lvl="2">
              <a:lnSpc>
                <a:spcPct val="90000"/>
              </a:lnSpc>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b="2776"/>
          <a:stretch>
            <a:fillRect/>
          </a:stretch>
        </p:blipFill>
        <p:spPr bwMode="auto">
          <a:xfrm>
            <a:off x="1524000" y="2667000"/>
            <a:ext cx="5502275" cy="36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en-US" smtClean="0"/>
              <a:t>Example: Sea Surface Temperature</a:t>
            </a:r>
          </a:p>
        </p:txBody>
      </p:sp>
      <p:sp>
        <p:nvSpPr>
          <p:cNvPr id="31748" name="Rectangle 3"/>
          <p:cNvSpPr>
            <a:spLocks noGrp="1" noChangeArrowheads="1"/>
          </p:cNvSpPr>
          <p:nvPr>
            <p:ph type="body" idx="1"/>
          </p:nvPr>
        </p:nvSpPr>
        <p:spPr>
          <a:xfrm>
            <a:off x="411163" y="1143000"/>
            <a:ext cx="8428037" cy="5181600"/>
          </a:xfrm>
        </p:spPr>
        <p:txBody>
          <a:bodyPr/>
          <a:lstStyle/>
          <a:p>
            <a:r>
              <a:rPr lang="en-US" altLang="en-US" smtClean="0"/>
              <a:t>The following shows the Sea Surface Temperature (SST) for July 1982</a:t>
            </a:r>
          </a:p>
          <a:p>
            <a:pPr lvl="1"/>
            <a:r>
              <a:rPr lang="en-US" altLang="en-US" smtClean="0"/>
              <a:t>Tens of thousands of data points are summarized in a single figure</a:t>
            </a:r>
          </a:p>
          <a:p>
            <a:pPr lvl="1">
              <a:buFont typeface="Arial" panose="020B0604020202020204" pitchFamily="34" charset="0"/>
              <a:buNone/>
            </a:pPr>
            <a:r>
              <a:rPr lang="en-US" altLang="en-US" smtClean="0"/>
              <a:t> </a:t>
            </a:r>
          </a:p>
          <a:p>
            <a:pPr lvl="1">
              <a:lnSpc>
                <a:spcPct val="90000"/>
              </a:lnSpc>
              <a:spcBef>
                <a:spcPct val="15000"/>
              </a:spcBef>
            </a:pPr>
            <a:endParaRPr lang="en-US" altLang="en-US" smtClean="0"/>
          </a:p>
          <a:p>
            <a:pPr lvl="2">
              <a:lnSpc>
                <a:spcPct val="90000"/>
              </a:lnSpc>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Representation</a:t>
            </a:r>
          </a:p>
        </p:txBody>
      </p:sp>
      <p:sp>
        <p:nvSpPr>
          <p:cNvPr id="33795" name="Rectangle 3"/>
          <p:cNvSpPr>
            <a:spLocks noGrp="1" noChangeArrowheads="1"/>
          </p:cNvSpPr>
          <p:nvPr>
            <p:ph type="body" idx="1"/>
          </p:nvPr>
        </p:nvSpPr>
        <p:spPr>
          <a:xfrm>
            <a:off x="411163" y="1143000"/>
            <a:ext cx="8428037" cy="5334000"/>
          </a:xfrm>
        </p:spPr>
        <p:txBody>
          <a:bodyPr/>
          <a:lstStyle/>
          <a:p>
            <a:pPr>
              <a:lnSpc>
                <a:spcPct val="90000"/>
              </a:lnSpc>
              <a:tabLst>
                <a:tab pos="1257300" algn="l"/>
              </a:tabLst>
            </a:pPr>
            <a:r>
              <a:rPr lang="en-US" altLang="en-US" dirty="0" smtClean="0"/>
              <a:t>It is the mapping of information to a visual format</a:t>
            </a:r>
          </a:p>
          <a:p>
            <a:pPr>
              <a:lnSpc>
                <a:spcPct val="90000"/>
              </a:lnSpc>
              <a:tabLst>
                <a:tab pos="1257300" algn="l"/>
              </a:tabLst>
            </a:pPr>
            <a:r>
              <a:rPr lang="en-US" altLang="en-US" dirty="0" smtClean="0"/>
              <a:t>Data objects, their attributes, and the relationships among data objects are translated into graphical elements such as points, lines, shapes, and colors.</a:t>
            </a:r>
          </a:p>
          <a:p>
            <a:pPr>
              <a:lnSpc>
                <a:spcPct val="90000"/>
              </a:lnSpc>
              <a:tabLst>
                <a:tab pos="1257300" algn="l"/>
              </a:tabLst>
            </a:pPr>
            <a:r>
              <a:rPr lang="en-US" altLang="en-US" dirty="0" smtClean="0"/>
              <a:t>Example: </a:t>
            </a:r>
          </a:p>
          <a:p>
            <a:pPr lvl="1">
              <a:lnSpc>
                <a:spcPct val="90000"/>
              </a:lnSpc>
              <a:tabLst>
                <a:tab pos="1257300" algn="l"/>
              </a:tabLst>
            </a:pPr>
            <a:r>
              <a:rPr lang="en-US" altLang="en-US" dirty="0" smtClean="0"/>
              <a:t>Objects are often represented as points</a:t>
            </a:r>
          </a:p>
          <a:p>
            <a:pPr lvl="1">
              <a:lnSpc>
                <a:spcPct val="90000"/>
              </a:lnSpc>
              <a:tabLst>
                <a:tab pos="1257300" algn="l"/>
              </a:tabLst>
            </a:pPr>
            <a:r>
              <a:rPr lang="en-US" altLang="en-US" dirty="0" smtClean="0"/>
              <a:t>Their attribute values can be represented as the position of the points or the characteristics of the points, e.g., color, size, and shape</a:t>
            </a:r>
          </a:p>
          <a:p>
            <a:pPr lvl="1">
              <a:lnSpc>
                <a:spcPct val="90000"/>
              </a:lnSpc>
              <a:tabLst>
                <a:tab pos="1257300" algn="l"/>
              </a:tabLst>
            </a:pPr>
            <a:r>
              <a:rPr lang="en-US" altLang="en-US" dirty="0" smtClean="0"/>
              <a:t>If position is used, then the relationships of points, i.e., whether they form groups or a point is an outlier, is easily perceived.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t>Arrangement</a:t>
            </a:r>
          </a:p>
        </p:txBody>
      </p:sp>
      <p:sp>
        <p:nvSpPr>
          <p:cNvPr id="35843" name="Rectangle 3"/>
          <p:cNvSpPr>
            <a:spLocks noGrp="1" noChangeArrowheads="1"/>
          </p:cNvSpPr>
          <p:nvPr>
            <p:ph type="body" idx="1"/>
          </p:nvPr>
        </p:nvSpPr>
        <p:spPr>
          <a:xfrm>
            <a:off x="381000" y="990600"/>
            <a:ext cx="8428037" cy="5181600"/>
          </a:xfrm>
        </p:spPr>
        <p:txBody>
          <a:bodyPr/>
          <a:lstStyle/>
          <a:p>
            <a:r>
              <a:rPr lang="en-US" altLang="en-US" sz="2400" dirty="0" smtClean="0"/>
              <a:t>It is the placement of visual elements within a display</a:t>
            </a:r>
          </a:p>
          <a:p>
            <a:r>
              <a:rPr lang="en-US" altLang="en-US" sz="2400" dirty="0" smtClean="0"/>
              <a:t>Can make a large difference in how easy it is to understand the data.</a:t>
            </a:r>
          </a:p>
          <a:p>
            <a:pPr lvl="1"/>
            <a:r>
              <a:rPr lang="en-US" altLang="en-US" sz="2000" dirty="0" smtClean="0"/>
              <a:t>9 objects and 6 attributes are there in following Table A and B</a:t>
            </a:r>
          </a:p>
          <a:p>
            <a:pPr lvl="1"/>
            <a:r>
              <a:rPr lang="en-US" altLang="en-US" sz="2000" dirty="0" smtClean="0"/>
              <a:t>In table A, no clear relationship</a:t>
            </a:r>
          </a:p>
          <a:p>
            <a:pPr lvl="1"/>
            <a:r>
              <a:rPr lang="en-US" altLang="en-US" sz="2000" dirty="0" smtClean="0"/>
              <a:t>In table B, after permutation, Now two types of objects are have visible relationship. </a:t>
            </a:r>
            <a:r>
              <a:rPr lang="en-US" altLang="en-US" sz="2000" dirty="0" err="1" smtClean="0"/>
              <a:t>i.e</a:t>
            </a:r>
            <a:r>
              <a:rPr lang="en-US" altLang="en-US" sz="2000" dirty="0" smtClean="0"/>
              <a:t> All ones in first three attributes. </a:t>
            </a:r>
          </a:p>
          <a:p>
            <a:r>
              <a:rPr lang="en-US" altLang="en-US" sz="2400" dirty="0" smtClean="0"/>
              <a:t>Example:  </a:t>
            </a:r>
          </a:p>
          <a:p>
            <a:endParaRPr lang="en-US" altLang="en-US" sz="2400" dirty="0" smtClean="0"/>
          </a:p>
          <a:p>
            <a:pPr lvl="1"/>
            <a:endParaRPr lang="en-US" altLang="en-US" sz="2000" dirty="0" smtClean="0"/>
          </a:p>
        </p:txBody>
      </p:sp>
      <p:pic>
        <p:nvPicPr>
          <p:cNvPr id="358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770" y="3886200"/>
            <a:ext cx="660826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Arrangement…</a:t>
            </a:r>
            <a:endParaRPr lang="en-US" dirty="0"/>
          </a:p>
        </p:txBody>
      </p:sp>
      <p:sp>
        <p:nvSpPr>
          <p:cNvPr id="3" name="Content Placeholder 2"/>
          <p:cNvSpPr>
            <a:spLocks noGrp="1"/>
          </p:cNvSpPr>
          <p:nvPr>
            <p:ph idx="1"/>
          </p:nvPr>
        </p:nvSpPr>
        <p:spPr/>
        <p:txBody>
          <a:bodyPr/>
          <a:lstStyle/>
          <a:p>
            <a:r>
              <a:rPr lang="en-US" dirty="0" smtClean="0"/>
              <a:t>When connected components of graph are separated then the </a:t>
            </a:r>
            <a:r>
              <a:rPr lang="en-US" dirty="0"/>
              <a:t>relationships between nodes and graphs become much simpler </a:t>
            </a:r>
            <a:r>
              <a:rPr lang="en-US" dirty="0" smtClean="0"/>
              <a:t>to understand</a:t>
            </a:r>
            <a:endParaRPr lang="en-US" dirty="0"/>
          </a:p>
        </p:txBody>
      </p:sp>
      <p:pic>
        <p:nvPicPr>
          <p:cNvPr id="4" name="Picture 3"/>
          <p:cNvPicPr>
            <a:picLocks noChangeAspect="1"/>
          </p:cNvPicPr>
          <p:nvPr/>
        </p:nvPicPr>
        <p:blipFill>
          <a:blip r:embed="rId2"/>
          <a:stretch>
            <a:fillRect/>
          </a:stretch>
        </p:blipFill>
        <p:spPr>
          <a:xfrm>
            <a:off x="261938" y="2819400"/>
            <a:ext cx="8429625" cy="2886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3556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Selection</a:t>
            </a:r>
          </a:p>
        </p:txBody>
      </p:sp>
      <p:sp>
        <p:nvSpPr>
          <p:cNvPr id="37891" name="Rectangle 3"/>
          <p:cNvSpPr>
            <a:spLocks noGrp="1" noChangeArrowheads="1"/>
          </p:cNvSpPr>
          <p:nvPr>
            <p:ph type="body" idx="1"/>
          </p:nvPr>
        </p:nvSpPr>
        <p:spPr>
          <a:xfrm>
            <a:off x="411163" y="1143000"/>
            <a:ext cx="8428037" cy="5486400"/>
          </a:xfrm>
        </p:spPr>
        <p:txBody>
          <a:bodyPr/>
          <a:lstStyle/>
          <a:p>
            <a:pPr>
              <a:lnSpc>
                <a:spcPct val="90000"/>
              </a:lnSpc>
            </a:pPr>
            <a:r>
              <a:rPr lang="en-US" altLang="en-US" dirty="0" smtClean="0"/>
              <a:t>Selection is the elimination or the de-emphasis of certain objects and attributes</a:t>
            </a:r>
          </a:p>
          <a:p>
            <a:pPr>
              <a:lnSpc>
                <a:spcPct val="90000"/>
              </a:lnSpc>
            </a:pPr>
            <a:r>
              <a:rPr lang="en-US" altLang="en-US" dirty="0" smtClean="0"/>
              <a:t>Selection may involve the </a:t>
            </a:r>
            <a:r>
              <a:rPr lang="en-US" altLang="en-US" dirty="0" smtClean="0">
                <a:solidFill>
                  <a:srgbClr val="FF0000"/>
                </a:solidFill>
              </a:rPr>
              <a:t>choosing a subset of attributes</a:t>
            </a:r>
            <a:r>
              <a:rPr lang="en-US" altLang="en-US" dirty="0" smtClean="0"/>
              <a:t> </a:t>
            </a:r>
          </a:p>
          <a:p>
            <a:pPr lvl="1">
              <a:lnSpc>
                <a:spcPct val="90000"/>
              </a:lnSpc>
            </a:pPr>
            <a:r>
              <a:rPr lang="en-US" altLang="en-US" dirty="0" smtClean="0"/>
              <a:t>Dimensionality reduction is often used to reduce the number of dimensions to two or three</a:t>
            </a:r>
          </a:p>
          <a:p>
            <a:pPr lvl="1">
              <a:lnSpc>
                <a:spcPct val="90000"/>
              </a:lnSpc>
            </a:pPr>
            <a:r>
              <a:rPr lang="en-US" altLang="en-US" dirty="0" smtClean="0"/>
              <a:t>Alternatively, pairs of attributes can be considered</a:t>
            </a:r>
          </a:p>
          <a:p>
            <a:pPr>
              <a:lnSpc>
                <a:spcPct val="90000"/>
              </a:lnSpc>
            </a:pPr>
            <a:r>
              <a:rPr lang="en-US" altLang="en-US" dirty="0" smtClean="0"/>
              <a:t>Selection may also involve </a:t>
            </a:r>
            <a:r>
              <a:rPr lang="en-US" altLang="en-US" dirty="0" smtClean="0">
                <a:solidFill>
                  <a:srgbClr val="FF0000"/>
                </a:solidFill>
              </a:rPr>
              <a:t>choosing a subset of objects</a:t>
            </a:r>
          </a:p>
          <a:p>
            <a:pPr lvl="1">
              <a:lnSpc>
                <a:spcPct val="90000"/>
              </a:lnSpc>
            </a:pPr>
            <a:r>
              <a:rPr lang="en-US" altLang="en-US" dirty="0" smtClean="0"/>
              <a:t> A region of the screen can only show so many points</a:t>
            </a:r>
          </a:p>
          <a:p>
            <a:pPr lvl="1">
              <a:lnSpc>
                <a:spcPct val="90000"/>
              </a:lnSpc>
            </a:pPr>
            <a:r>
              <a:rPr lang="en-US" altLang="en-US" dirty="0" smtClean="0"/>
              <a:t>Can sample, but want to preserve points in sparse areas </a:t>
            </a:r>
          </a:p>
          <a:p>
            <a:pPr lvl="1">
              <a:lnSpc>
                <a:spcPct val="90000"/>
              </a:lnSpc>
            </a:pPr>
            <a:endParaRPr lang="en-US"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p:nvPr>
        </p:nvSpPr>
        <p:spPr/>
        <p:txBody>
          <a:bodyPr/>
          <a:lstStyle/>
          <a:p>
            <a:pPr>
              <a:lnSpc>
                <a:spcPct val="90000"/>
              </a:lnSpc>
            </a:pPr>
            <a:r>
              <a:rPr lang="en-US" altLang="en-US" smtClean="0"/>
              <a:t>Exploratory Data Analysis (EDA)</a:t>
            </a:r>
          </a:p>
        </p:txBody>
      </p:sp>
      <p:sp>
        <p:nvSpPr>
          <p:cNvPr id="7171" name="Rectangle 9"/>
          <p:cNvSpPr>
            <a:spLocks noGrp="1" noChangeArrowheads="1"/>
          </p:cNvSpPr>
          <p:nvPr>
            <p:ph type="body" sz="half" idx="1"/>
          </p:nvPr>
        </p:nvSpPr>
        <p:spPr>
          <a:xfrm>
            <a:off x="381000" y="1143000"/>
            <a:ext cx="8199438" cy="5257800"/>
          </a:xfrm>
        </p:spPr>
        <p:txBody>
          <a:bodyPr/>
          <a:lstStyle/>
          <a:p>
            <a:pPr>
              <a:lnSpc>
                <a:spcPct val="90000"/>
              </a:lnSpc>
            </a:pPr>
            <a:r>
              <a:rPr lang="en-US" altLang="en-US" sz="2400" smtClean="0"/>
              <a:t>Topics covered in this chapter also overlaps the area known as EDA.</a:t>
            </a:r>
          </a:p>
          <a:p>
            <a:pPr>
              <a:lnSpc>
                <a:spcPct val="90000"/>
              </a:lnSpc>
            </a:pPr>
            <a:r>
              <a:rPr lang="en-US" altLang="en-US" sz="2400" smtClean="0"/>
              <a:t>Related to the area of Exploratory Data Analysis (EDA)</a:t>
            </a:r>
          </a:p>
          <a:p>
            <a:pPr lvl="1">
              <a:lnSpc>
                <a:spcPct val="90000"/>
              </a:lnSpc>
            </a:pPr>
            <a:r>
              <a:rPr lang="en-US" altLang="en-US" sz="2000" smtClean="0"/>
              <a:t>Created by statistician John Tukey</a:t>
            </a:r>
          </a:p>
          <a:p>
            <a:pPr lvl="1">
              <a:lnSpc>
                <a:spcPct val="90000"/>
              </a:lnSpc>
            </a:pPr>
            <a:r>
              <a:rPr lang="en-US" altLang="en-US" sz="2000" smtClean="0"/>
              <a:t>Seminal book is Exploratory Data Analysis by Tukey</a:t>
            </a:r>
          </a:p>
          <a:p>
            <a:pPr lvl="1">
              <a:lnSpc>
                <a:spcPct val="90000"/>
              </a:lnSpc>
            </a:pPr>
            <a:r>
              <a:rPr lang="en-US" altLang="en-US" sz="2000" smtClean="0"/>
              <a:t>A nice online introduction can be found in Chapter 1 of the NIST Engineering Statistics Handbook</a:t>
            </a:r>
          </a:p>
          <a:p>
            <a:pPr lvl="1">
              <a:lnSpc>
                <a:spcPct val="90000"/>
              </a:lnSpc>
              <a:buFont typeface="Arial" panose="020B0604020202020204" pitchFamily="34" charset="0"/>
              <a:buNone/>
            </a:pPr>
            <a:r>
              <a:rPr lang="en-US" altLang="en-US" sz="2000" smtClean="0">
                <a:hlinkClick r:id="rId3"/>
              </a:rPr>
              <a:t>http://www.itl.nist.gov/div898/handbook/index.htm</a:t>
            </a:r>
            <a:endParaRPr lang="en-US" altLang="en-U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a:solidFill>
                  <a:srgbClr val="FF0000"/>
                </a:solidFill>
              </a:rPr>
              <a:t>Download iris.csv dataset </a:t>
            </a:r>
          </a:p>
          <a:p>
            <a:r>
              <a:rPr lang="en-US" dirty="0">
                <a:solidFill>
                  <a:srgbClr val="FF0000"/>
                </a:solidFill>
              </a:rPr>
              <a:t>Download relevant text file for background knowledge </a:t>
            </a:r>
          </a:p>
          <a:p>
            <a:r>
              <a:rPr lang="en-US" dirty="0">
                <a:solidFill>
                  <a:srgbClr val="FF0000"/>
                </a:solidFill>
              </a:rPr>
              <a:t>Try to analyze it by using various statistical functions like mean, </a:t>
            </a:r>
            <a:r>
              <a:rPr lang="en-US" dirty="0" smtClean="0">
                <a:solidFill>
                  <a:srgbClr val="FF0000"/>
                </a:solidFill>
              </a:rPr>
              <a:t>median, mode, covariance </a:t>
            </a:r>
            <a:r>
              <a:rPr lang="en-US" dirty="0">
                <a:solidFill>
                  <a:srgbClr val="FF0000"/>
                </a:solidFill>
              </a:rPr>
              <a:t>n </a:t>
            </a:r>
            <a:r>
              <a:rPr lang="en-US" dirty="0" err="1">
                <a:solidFill>
                  <a:srgbClr val="FF0000"/>
                </a:solidFill>
              </a:rPr>
              <a:t>etc</a:t>
            </a:r>
            <a:endParaRPr lang="en-US" dirty="0">
              <a:solidFill>
                <a:srgbClr val="FF0000"/>
              </a:solidFill>
            </a:endParaRPr>
          </a:p>
          <a:p>
            <a:r>
              <a:rPr lang="en-US" dirty="0">
                <a:solidFill>
                  <a:srgbClr val="FF0000"/>
                </a:solidFill>
              </a:rPr>
              <a:t>Visualize data by using</a:t>
            </a:r>
          </a:p>
          <a:p>
            <a:pPr lvl="1"/>
            <a:r>
              <a:rPr lang="en-US" dirty="0">
                <a:solidFill>
                  <a:srgbClr val="FF0000"/>
                </a:solidFill>
              </a:rPr>
              <a:t>Histograms</a:t>
            </a:r>
          </a:p>
          <a:p>
            <a:pPr lvl="1"/>
            <a:r>
              <a:rPr lang="en-US" dirty="0">
                <a:solidFill>
                  <a:srgbClr val="FF0000"/>
                </a:solidFill>
              </a:rPr>
              <a:t>Boxplot</a:t>
            </a:r>
          </a:p>
          <a:p>
            <a:pPr lvl="1"/>
            <a:r>
              <a:rPr lang="en-US" dirty="0">
                <a:solidFill>
                  <a:srgbClr val="FF0000"/>
                </a:solidFill>
              </a:rPr>
              <a:t>Scatter </a:t>
            </a:r>
            <a:r>
              <a:rPr lang="en-US" dirty="0" smtClean="0">
                <a:solidFill>
                  <a:srgbClr val="FF0000"/>
                </a:solidFill>
              </a:rPr>
              <a:t>plot</a:t>
            </a:r>
          </a:p>
          <a:p>
            <a:r>
              <a:rPr lang="en-US" dirty="0" smtClean="0">
                <a:solidFill>
                  <a:srgbClr val="FF0000"/>
                </a:solidFill>
              </a:rPr>
              <a:t>Create a report.</a:t>
            </a:r>
            <a:endParaRPr lang="en-US" dirty="0"/>
          </a:p>
        </p:txBody>
      </p:sp>
    </p:spTree>
    <p:extLst>
      <p:ext uri="{BB962C8B-B14F-4D97-AF65-F5344CB8AC3E}">
        <p14:creationId xmlns:p14="http://schemas.microsoft.com/office/powerpoint/2010/main" val="1202586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https://vincentarelbundock.github.io/Rdatasets/datasets.html</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65943" y="1143000"/>
            <a:ext cx="7910513" cy="4447492"/>
          </a:xfrm>
          <a:prstGeom prst="rect">
            <a:avLst/>
          </a:prstGeom>
        </p:spPr>
      </p:pic>
    </p:spTree>
    <p:extLst>
      <p:ext uri="{BB962C8B-B14F-4D97-AF65-F5344CB8AC3E}">
        <p14:creationId xmlns:p14="http://schemas.microsoft.com/office/powerpoint/2010/main" val="2066482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Techniques (VT)</a:t>
            </a:r>
            <a:endParaRPr lang="en-US" dirty="0"/>
          </a:p>
        </p:txBody>
      </p:sp>
      <p:sp>
        <p:nvSpPr>
          <p:cNvPr id="3" name="Content Placeholder 2"/>
          <p:cNvSpPr>
            <a:spLocks noGrp="1"/>
          </p:cNvSpPr>
          <p:nvPr>
            <p:ph idx="1"/>
          </p:nvPr>
        </p:nvSpPr>
        <p:spPr/>
        <p:txBody>
          <a:bodyPr/>
          <a:lstStyle/>
          <a:p>
            <a:r>
              <a:rPr lang="en-US" dirty="0" smtClean="0"/>
              <a:t>VT Classification is based on</a:t>
            </a:r>
          </a:p>
          <a:p>
            <a:pPr lvl="1"/>
            <a:r>
              <a:rPr lang="en-US" dirty="0" smtClean="0"/>
              <a:t>Number of attributes, (1,2,3,….n)</a:t>
            </a:r>
          </a:p>
          <a:p>
            <a:pPr lvl="1"/>
            <a:r>
              <a:rPr lang="en-US" dirty="0" smtClean="0"/>
              <a:t>Data is hierarchical or graph structure</a:t>
            </a:r>
          </a:p>
          <a:p>
            <a:r>
              <a:rPr lang="en-US" dirty="0" smtClean="0"/>
              <a:t>An other way of visualization classification can be based on the type of application like</a:t>
            </a:r>
          </a:p>
          <a:p>
            <a:pPr lvl="1"/>
            <a:r>
              <a:rPr lang="en-US" dirty="0"/>
              <a:t>scientific, statistical, or information </a:t>
            </a:r>
            <a:r>
              <a:rPr lang="en-US" dirty="0" smtClean="0"/>
              <a:t>visualization</a:t>
            </a:r>
          </a:p>
          <a:p>
            <a:r>
              <a:rPr lang="en-US" dirty="0" smtClean="0"/>
              <a:t>Here we discuss categories like </a:t>
            </a:r>
          </a:p>
          <a:p>
            <a:pPr marL="914400" lvl="1" indent="-457200">
              <a:buFont typeface="+mj-lt"/>
              <a:buAutoNum type="arabicPeriod"/>
            </a:pPr>
            <a:r>
              <a:rPr lang="en-US" dirty="0"/>
              <a:t>visualization of a small number of attributes, </a:t>
            </a:r>
            <a:endParaRPr lang="en-US" dirty="0" smtClean="0"/>
          </a:p>
          <a:p>
            <a:pPr marL="914400" lvl="1" indent="-457200">
              <a:buFont typeface="+mj-lt"/>
              <a:buAutoNum type="arabicPeriod"/>
            </a:pPr>
            <a:r>
              <a:rPr lang="en-US" dirty="0" smtClean="0"/>
              <a:t>visualization of data </a:t>
            </a:r>
            <a:r>
              <a:rPr lang="en-US" dirty="0"/>
              <a:t>with spatial </a:t>
            </a:r>
            <a:r>
              <a:rPr lang="en-US" dirty="0" smtClean="0"/>
              <a:t>and for </a:t>
            </a:r>
            <a:r>
              <a:rPr lang="en-US" dirty="0"/>
              <a:t>temporal attributes, and </a:t>
            </a:r>
            <a:endParaRPr lang="en-US" dirty="0" smtClean="0"/>
          </a:p>
          <a:p>
            <a:pPr marL="914400" lvl="1" indent="-457200">
              <a:buFont typeface="+mj-lt"/>
              <a:buAutoNum type="arabicPeriod"/>
            </a:pPr>
            <a:r>
              <a:rPr lang="en-US" dirty="0" smtClean="0"/>
              <a:t>visualization </a:t>
            </a:r>
            <a:r>
              <a:rPr lang="en-US" dirty="0"/>
              <a:t>of data </a:t>
            </a:r>
            <a:r>
              <a:rPr lang="en-US" dirty="0" smtClean="0"/>
              <a:t>with many </a:t>
            </a:r>
            <a:r>
              <a:rPr lang="en-US" dirty="0"/>
              <a:t>attributes </a:t>
            </a:r>
          </a:p>
        </p:txBody>
      </p:sp>
    </p:spTree>
    <p:extLst>
      <p:ext uri="{BB962C8B-B14F-4D97-AF65-F5344CB8AC3E}">
        <p14:creationId xmlns:p14="http://schemas.microsoft.com/office/powerpoint/2010/main" val="198142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Visualization </a:t>
            </a:r>
            <a:r>
              <a:rPr lang="en-US" sz="2800" dirty="0" smtClean="0"/>
              <a:t>Techniques…</a:t>
            </a:r>
            <a:endParaRPr lang="en-US" sz="2800"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a:solidFill>
                  <a:srgbClr val="FF0000"/>
                </a:solidFill>
              </a:rPr>
              <a:t>Visualization of a small number of attributes</a:t>
            </a:r>
            <a:endParaRPr lang="en-US" b="1" dirty="0" smtClean="0">
              <a:solidFill>
                <a:srgbClr val="FF0000"/>
              </a:solidFill>
            </a:endParaRPr>
          </a:p>
          <a:p>
            <a:pPr lvl="1"/>
            <a:r>
              <a:rPr lang="en-US" dirty="0" smtClean="0"/>
              <a:t>Stem and leaf Plots</a:t>
            </a:r>
          </a:p>
          <a:p>
            <a:pPr lvl="1"/>
            <a:r>
              <a:rPr lang="en-US" dirty="0" smtClean="0"/>
              <a:t>Box plots</a:t>
            </a:r>
          </a:p>
          <a:p>
            <a:pPr lvl="1"/>
            <a:r>
              <a:rPr lang="en-US" dirty="0" smtClean="0"/>
              <a:t>Pie Chart</a:t>
            </a:r>
          </a:p>
          <a:p>
            <a:pPr lvl="1"/>
            <a:r>
              <a:rPr lang="en-US" dirty="0" smtClean="0"/>
              <a:t>Scatter plot</a:t>
            </a:r>
          </a:p>
          <a:p>
            <a:pPr lvl="1"/>
            <a:r>
              <a:rPr lang="en-US" dirty="0" smtClean="0"/>
              <a:t>Empirical cumulative distribution function(</a:t>
            </a:r>
            <a:r>
              <a:rPr lang="en-US" dirty="0" err="1" smtClean="0"/>
              <a:t>ECDF</a:t>
            </a:r>
            <a:r>
              <a:rPr lang="en-US" dirty="0" smtClean="0"/>
              <a:t>)</a:t>
            </a:r>
          </a:p>
          <a:p>
            <a:pPr lvl="1"/>
            <a:r>
              <a:rPr lang="en-US" dirty="0" smtClean="0"/>
              <a:t>Histograms</a:t>
            </a:r>
            <a:endParaRPr lang="en-US" dirty="0"/>
          </a:p>
          <a:p>
            <a:pPr lvl="2"/>
            <a:r>
              <a:rPr lang="en-US" dirty="0" smtClean="0"/>
              <a:t>Use mamals.csv dataset</a:t>
            </a:r>
          </a:p>
          <a:p>
            <a:pPr lvl="2"/>
            <a:r>
              <a:rPr lang="en-US" dirty="0" smtClean="0"/>
              <a:t>Use ukdriversdeath.csv dataset</a:t>
            </a:r>
          </a:p>
          <a:p>
            <a:endParaRPr lang="en-US" dirty="0"/>
          </a:p>
          <a:p>
            <a:endParaRPr lang="en-US" dirty="0" smtClean="0">
              <a:solidFill>
                <a:srgbClr val="FF0000"/>
              </a:solidFill>
            </a:endParaRPr>
          </a:p>
          <a:p>
            <a:pPr lvl="1"/>
            <a:endParaRPr lang="en-US" dirty="0"/>
          </a:p>
          <a:p>
            <a:pPr lvl="1"/>
            <a:endParaRPr lang="en-US" dirty="0" smtClean="0"/>
          </a:p>
        </p:txBody>
      </p:sp>
    </p:spTree>
    <p:extLst>
      <p:ext uri="{BB962C8B-B14F-4D97-AF65-F5344CB8AC3E}">
        <p14:creationId xmlns:p14="http://schemas.microsoft.com/office/powerpoint/2010/main" val="1857099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Stem and leaf </a:t>
            </a:r>
            <a:r>
              <a:rPr lang="en-US" dirty="0" smtClean="0"/>
              <a:t>Plots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l="21303" t="11459" r="21888" b="7292"/>
          <a:stretch/>
        </p:blipFill>
        <p:spPr>
          <a:xfrm>
            <a:off x="1206378" y="914400"/>
            <a:ext cx="6728069"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3160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t>Visualization Techniques: Histograms</a:t>
            </a:r>
          </a:p>
        </p:txBody>
      </p:sp>
      <p:sp>
        <p:nvSpPr>
          <p:cNvPr id="39939" name="Rectangle 3"/>
          <p:cNvSpPr>
            <a:spLocks noGrp="1" noChangeArrowheads="1"/>
          </p:cNvSpPr>
          <p:nvPr>
            <p:ph type="body" idx="1"/>
          </p:nvPr>
        </p:nvSpPr>
        <p:spPr>
          <a:xfrm>
            <a:off x="411163" y="1143000"/>
            <a:ext cx="8428037" cy="2895600"/>
          </a:xfrm>
        </p:spPr>
        <p:txBody>
          <a:bodyPr/>
          <a:lstStyle/>
          <a:p>
            <a:r>
              <a:rPr lang="en-US" altLang="en-US" sz="2400" smtClean="0"/>
              <a:t>Histogram </a:t>
            </a:r>
          </a:p>
          <a:p>
            <a:pPr lvl="1"/>
            <a:r>
              <a:rPr lang="en-US" altLang="en-US" sz="2000" smtClean="0"/>
              <a:t>Usually shows the distribution of values of a single variable</a:t>
            </a:r>
          </a:p>
          <a:p>
            <a:pPr lvl="1"/>
            <a:r>
              <a:rPr lang="en-US" altLang="en-US" sz="2000" smtClean="0"/>
              <a:t>Divide the values into bins and show a bar plot of the number of objects in each bin. </a:t>
            </a:r>
          </a:p>
          <a:p>
            <a:pPr lvl="1"/>
            <a:r>
              <a:rPr lang="en-US" altLang="en-US" sz="2000" smtClean="0"/>
              <a:t>The height of each bar indicates the number of objects</a:t>
            </a:r>
          </a:p>
          <a:p>
            <a:pPr lvl="1"/>
            <a:r>
              <a:rPr lang="en-US" altLang="en-US" sz="2000" smtClean="0"/>
              <a:t>Shape of histogram depends on the number of bins</a:t>
            </a:r>
          </a:p>
          <a:p>
            <a:r>
              <a:rPr lang="en-US" altLang="en-US" sz="2400" smtClean="0"/>
              <a:t>Example: Petal Width </a:t>
            </a:r>
            <a:r>
              <a:rPr lang="en-US" altLang="en-US" sz="2000" smtClean="0"/>
              <a:t>(10 and 20 bins, respectively)</a:t>
            </a:r>
            <a:r>
              <a:rPr lang="en-US" altLang="en-US" sz="2400" smtClean="0"/>
              <a:t> </a:t>
            </a:r>
          </a:p>
          <a:p>
            <a:pPr lvl="1">
              <a:buFont typeface="Arial" panose="020B0604020202020204" pitchFamily="34" charset="0"/>
              <a:buNone/>
            </a:pPr>
            <a:endParaRPr lang="en-US" altLang="en-US" sz="2000" smtClean="0"/>
          </a:p>
        </p:txBody>
      </p:sp>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l="2278" b="3267"/>
          <a:stretch>
            <a:fillRect/>
          </a:stretch>
        </p:blipFill>
        <p:spPr bwMode="auto">
          <a:xfrm>
            <a:off x="7620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4">
            <a:extLst>
              <a:ext uri="{28A0092B-C50C-407E-A947-70E740481C1C}">
                <a14:useLocalDpi xmlns:a14="http://schemas.microsoft.com/office/drawing/2010/main" val="0"/>
              </a:ext>
            </a:extLst>
          </a:blip>
          <a:srcRect l="2278" b="3267"/>
          <a:stretch>
            <a:fillRect/>
          </a:stretch>
        </p:blipFill>
        <p:spPr bwMode="auto">
          <a:xfrm>
            <a:off x="4495800" y="3962400"/>
            <a:ext cx="3268663"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833687"/>
            <a:ext cx="5353050" cy="367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Rectangle 2"/>
          <p:cNvSpPr>
            <a:spLocks noGrp="1" noChangeArrowheads="1"/>
          </p:cNvSpPr>
          <p:nvPr>
            <p:ph type="title"/>
          </p:nvPr>
        </p:nvSpPr>
        <p:spPr/>
        <p:txBody>
          <a:bodyPr/>
          <a:lstStyle/>
          <a:p>
            <a:r>
              <a:rPr lang="en-US" altLang="en-US" smtClean="0"/>
              <a:t>Two-Dimensional Histograms</a:t>
            </a:r>
          </a:p>
        </p:txBody>
      </p:sp>
      <p:sp>
        <p:nvSpPr>
          <p:cNvPr id="41988" name="Rectangle 3"/>
          <p:cNvSpPr>
            <a:spLocks noGrp="1" noChangeArrowheads="1"/>
          </p:cNvSpPr>
          <p:nvPr>
            <p:ph type="body" idx="1"/>
          </p:nvPr>
        </p:nvSpPr>
        <p:spPr>
          <a:xfrm>
            <a:off x="228601" y="1066800"/>
            <a:ext cx="8610600" cy="1752600"/>
          </a:xfrm>
        </p:spPr>
        <p:txBody>
          <a:bodyPr/>
          <a:lstStyle/>
          <a:p>
            <a:pPr>
              <a:lnSpc>
                <a:spcPct val="90000"/>
              </a:lnSpc>
            </a:pPr>
            <a:r>
              <a:rPr lang="en-US" altLang="en-US" dirty="0" smtClean="0"/>
              <a:t>Show the joint distribution of the values of two attributes </a:t>
            </a:r>
          </a:p>
          <a:p>
            <a:pPr>
              <a:lnSpc>
                <a:spcPct val="90000"/>
              </a:lnSpc>
            </a:pPr>
            <a:r>
              <a:rPr lang="en-US" altLang="en-US" dirty="0" smtClean="0"/>
              <a:t>Example: petal width and petal length</a:t>
            </a:r>
          </a:p>
          <a:p>
            <a:pPr lvl="1">
              <a:lnSpc>
                <a:spcPct val="90000"/>
              </a:lnSpc>
            </a:pPr>
            <a:r>
              <a:rPr lang="en-US" altLang="en-US" sz="2000" dirty="0" smtClean="0"/>
              <a:t>What does this tell us? </a:t>
            </a:r>
          </a:p>
          <a:p>
            <a:pPr lvl="1">
              <a:lnSpc>
                <a:spcPct val="90000"/>
              </a:lnSpc>
            </a:pPr>
            <a:r>
              <a:rPr lang="en-US" altLang="en-US" sz="2000" dirty="0" smtClean="0"/>
              <a:t>Frequency up to </a:t>
            </a:r>
            <a:r>
              <a:rPr lang="en-US" altLang="en-US" sz="2000" dirty="0"/>
              <a:t>2</a:t>
            </a:r>
            <a:r>
              <a:rPr lang="en-US" altLang="en-US" sz="2000" dirty="0" smtClean="0"/>
              <a:t>5 will have petal length&lt;=3 and Petal width&lt;=0.9</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Visualization Techniques: Box Plots</a:t>
            </a:r>
          </a:p>
        </p:txBody>
      </p:sp>
      <p:sp>
        <p:nvSpPr>
          <p:cNvPr id="44035" name="Rectangle 3"/>
          <p:cNvSpPr>
            <a:spLocks noGrp="1" noChangeArrowheads="1"/>
          </p:cNvSpPr>
          <p:nvPr>
            <p:ph type="body" idx="1"/>
          </p:nvPr>
        </p:nvSpPr>
        <p:spPr>
          <a:xfrm>
            <a:off x="411163" y="1143000"/>
            <a:ext cx="8428037" cy="1828800"/>
          </a:xfrm>
        </p:spPr>
        <p:txBody>
          <a:bodyPr/>
          <a:lstStyle/>
          <a:p>
            <a:pPr>
              <a:lnSpc>
                <a:spcPct val="90000"/>
              </a:lnSpc>
            </a:pPr>
            <a:r>
              <a:rPr lang="en-US" altLang="en-US" smtClean="0"/>
              <a:t>Box Plots </a:t>
            </a:r>
          </a:p>
          <a:p>
            <a:pPr lvl="1">
              <a:lnSpc>
                <a:spcPct val="90000"/>
              </a:lnSpc>
            </a:pPr>
            <a:r>
              <a:rPr lang="en-US" altLang="en-US" smtClean="0"/>
              <a:t>Invented by J. Tukey</a:t>
            </a:r>
          </a:p>
          <a:p>
            <a:pPr lvl="1">
              <a:lnSpc>
                <a:spcPct val="90000"/>
              </a:lnSpc>
            </a:pPr>
            <a:r>
              <a:rPr lang="en-US" altLang="en-US" smtClean="0"/>
              <a:t>Another way of displaying the distribution of data </a:t>
            </a:r>
          </a:p>
          <a:p>
            <a:pPr lvl="1">
              <a:lnSpc>
                <a:spcPct val="90000"/>
              </a:lnSpc>
            </a:pPr>
            <a:r>
              <a:rPr lang="en-US" altLang="en-US" smtClean="0"/>
              <a:t>Following figure shows the basic part of a box plot</a:t>
            </a:r>
          </a:p>
          <a:p>
            <a:pPr lvl="1">
              <a:lnSpc>
                <a:spcPct val="90000"/>
              </a:lnSpc>
            </a:pPr>
            <a:endParaRPr lang="en-US" altLang="en-US" smtClean="0"/>
          </a:p>
          <a:p>
            <a:pPr lvl="1">
              <a:lnSpc>
                <a:spcPct val="90000"/>
              </a:lnSpc>
              <a:buFont typeface="Arial" panose="020B0604020202020204" pitchFamily="34" charset="0"/>
              <a:buNone/>
            </a:pPr>
            <a:endParaRPr lang="en-US" altLang="en-US" smtClean="0"/>
          </a:p>
        </p:txBody>
      </p:sp>
      <p:grpSp>
        <p:nvGrpSpPr>
          <p:cNvPr id="44036" name="Group 7"/>
          <p:cNvGrpSpPr>
            <a:grpSpLocks/>
          </p:cNvGrpSpPr>
          <p:nvPr/>
        </p:nvGrpSpPr>
        <p:grpSpPr bwMode="auto">
          <a:xfrm>
            <a:off x="2819400" y="2944813"/>
            <a:ext cx="2514600" cy="3227387"/>
            <a:chOff x="1800" y="677"/>
            <a:chExt cx="3960" cy="5083"/>
          </a:xfrm>
        </p:grpSpPr>
        <p:grpSp>
          <p:nvGrpSpPr>
            <p:cNvPr id="44037" name="Group 8"/>
            <p:cNvGrpSpPr>
              <a:grpSpLocks/>
            </p:cNvGrpSpPr>
            <p:nvPr/>
          </p:nvGrpSpPr>
          <p:grpSpPr bwMode="auto">
            <a:xfrm>
              <a:off x="1800" y="882"/>
              <a:ext cx="1015" cy="4878"/>
              <a:chOff x="1800" y="882"/>
              <a:chExt cx="1015" cy="4878"/>
            </a:xfrm>
          </p:grpSpPr>
          <p:sp>
            <p:nvSpPr>
              <p:cNvPr id="44056" name="Line 9"/>
              <p:cNvSpPr>
                <a:spLocks noChangeShapeType="1"/>
              </p:cNvSpPr>
              <p:nvPr/>
            </p:nvSpPr>
            <p:spPr bwMode="auto">
              <a:xfrm flipV="1">
                <a:off x="2314" y="1729"/>
                <a:ext cx="1" cy="1399"/>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10"/>
              <p:cNvSpPr>
                <a:spLocks noChangeShapeType="1"/>
              </p:cNvSpPr>
              <p:nvPr/>
            </p:nvSpPr>
            <p:spPr bwMode="auto">
              <a:xfrm flipV="1">
                <a:off x="2314" y="4117"/>
                <a:ext cx="1" cy="1181"/>
              </a:xfrm>
              <a:prstGeom prst="line">
                <a:avLst/>
              </a:prstGeom>
              <a:noFill/>
              <a:ln w="0">
                <a:solidFill>
                  <a:srgbClr val="0000FF"/>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11"/>
              <p:cNvSpPr>
                <a:spLocks noChangeShapeType="1"/>
              </p:cNvSpPr>
              <p:nvPr/>
            </p:nvSpPr>
            <p:spPr bwMode="auto">
              <a:xfrm>
                <a:off x="2057" y="5298"/>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12"/>
              <p:cNvSpPr>
                <a:spLocks noChangeShapeType="1"/>
              </p:cNvSpPr>
              <p:nvPr/>
            </p:nvSpPr>
            <p:spPr bwMode="auto">
              <a:xfrm>
                <a:off x="2057" y="1729"/>
                <a:ext cx="5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Rectangle 13"/>
              <p:cNvSpPr>
                <a:spLocks noChangeArrowheads="1"/>
              </p:cNvSpPr>
              <p:nvPr/>
            </p:nvSpPr>
            <p:spPr bwMode="auto">
              <a:xfrm>
                <a:off x="1800" y="3128"/>
                <a:ext cx="1015" cy="989"/>
              </a:xfrm>
              <a:prstGeom prst="rect">
                <a:avLst/>
              </a:prstGeom>
              <a:noFill/>
              <a:ln w="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endParaRPr lang="en-US" altLang="en-US"/>
              </a:p>
            </p:txBody>
          </p:sp>
          <p:sp>
            <p:nvSpPr>
              <p:cNvPr id="44061" name="Line 14"/>
              <p:cNvSpPr>
                <a:spLocks noChangeShapeType="1"/>
              </p:cNvSpPr>
              <p:nvPr/>
            </p:nvSpPr>
            <p:spPr bwMode="auto">
              <a:xfrm>
                <a:off x="1800" y="3719"/>
                <a:ext cx="10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15"/>
              <p:cNvSpPr>
                <a:spLocks noChangeShapeType="1"/>
              </p:cNvSpPr>
              <p:nvPr/>
            </p:nvSpPr>
            <p:spPr bwMode="auto">
              <a:xfrm>
                <a:off x="2250" y="93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16"/>
              <p:cNvSpPr>
                <a:spLocks noChangeShapeType="1"/>
              </p:cNvSpPr>
              <p:nvPr/>
            </p:nvSpPr>
            <p:spPr bwMode="auto">
              <a:xfrm>
                <a:off x="2314" y="882"/>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17"/>
              <p:cNvSpPr>
                <a:spLocks noChangeShapeType="1"/>
              </p:cNvSpPr>
              <p:nvPr/>
            </p:nvSpPr>
            <p:spPr bwMode="auto">
              <a:xfrm>
                <a:off x="2250" y="1524"/>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18"/>
              <p:cNvSpPr>
                <a:spLocks noChangeShapeType="1"/>
              </p:cNvSpPr>
              <p:nvPr/>
            </p:nvSpPr>
            <p:spPr bwMode="auto">
              <a:xfrm>
                <a:off x="2314" y="1473"/>
                <a:ext cx="1" cy="115"/>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19"/>
              <p:cNvSpPr>
                <a:spLocks noChangeShapeType="1"/>
              </p:cNvSpPr>
              <p:nvPr/>
            </p:nvSpPr>
            <p:spPr bwMode="auto">
              <a:xfrm>
                <a:off x="2250" y="1332"/>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7" name="Line 20"/>
              <p:cNvSpPr>
                <a:spLocks noChangeShapeType="1"/>
              </p:cNvSpPr>
              <p:nvPr/>
            </p:nvSpPr>
            <p:spPr bwMode="auto">
              <a:xfrm>
                <a:off x="2314" y="1280"/>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8" name="Line 21"/>
              <p:cNvSpPr>
                <a:spLocks noChangeShapeType="1"/>
              </p:cNvSpPr>
              <p:nvPr/>
            </p:nvSpPr>
            <p:spPr bwMode="auto">
              <a:xfrm>
                <a:off x="2250" y="5708"/>
                <a:ext cx="115" cy="1"/>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9" name="Line 22"/>
              <p:cNvSpPr>
                <a:spLocks noChangeShapeType="1"/>
              </p:cNvSpPr>
              <p:nvPr/>
            </p:nvSpPr>
            <p:spPr bwMode="auto">
              <a:xfrm>
                <a:off x="2314" y="5657"/>
                <a:ext cx="1" cy="103"/>
              </a:xfrm>
              <a:prstGeom prst="line">
                <a:avLst/>
              </a:prstGeom>
              <a:noFill/>
              <a:ln w="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38" name="Group 23"/>
            <p:cNvGrpSpPr>
              <a:grpSpLocks/>
            </p:cNvGrpSpPr>
            <p:nvPr/>
          </p:nvGrpSpPr>
          <p:grpSpPr bwMode="auto">
            <a:xfrm>
              <a:off x="3060" y="677"/>
              <a:ext cx="1800" cy="360"/>
              <a:chOff x="2700" y="677"/>
              <a:chExt cx="1800" cy="360"/>
            </a:xfrm>
          </p:grpSpPr>
          <p:sp>
            <p:nvSpPr>
              <p:cNvPr id="44054" name="Line 24"/>
              <p:cNvSpPr>
                <a:spLocks noChangeShapeType="1"/>
              </p:cNvSpPr>
              <p:nvPr/>
            </p:nvSpPr>
            <p:spPr bwMode="auto">
              <a:xfrm>
                <a:off x="2700" y="900"/>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5" name="Text Box 25"/>
              <p:cNvSpPr txBox="1">
                <a:spLocks noChangeArrowheads="1"/>
              </p:cNvSpPr>
              <p:nvPr/>
            </p:nvSpPr>
            <p:spPr bwMode="auto">
              <a:xfrm>
                <a:off x="3420" y="677"/>
                <a:ext cx="108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outlier</a:t>
                </a:r>
                <a:endParaRPr lang="en-US" altLang="en-US"/>
              </a:p>
            </p:txBody>
          </p:sp>
        </p:grpSp>
        <p:grpSp>
          <p:nvGrpSpPr>
            <p:cNvPr id="44039" name="Group 26"/>
            <p:cNvGrpSpPr>
              <a:grpSpLocks/>
            </p:cNvGrpSpPr>
            <p:nvPr/>
          </p:nvGrpSpPr>
          <p:grpSpPr bwMode="auto">
            <a:xfrm>
              <a:off x="3060" y="5040"/>
              <a:ext cx="2700" cy="540"/>
              <a:chOff x="3060" y="5040"/>
              <a:chExt cx="2700" cy="540"/>
            </a:xfrm>
          </p:grpSpPr>
          <p:sp>
            <p:nvSpPr>
              <p:cNvPr id="44052" name="Line 27"/>
              <p:cNvSpPr>
                <a:spLocks noChangeShapeType="1"/>
              </p:cNvSpPr>
              <p:nvPr/>
            </p:nvSpPr>
            <p:spPr bwMode="auto">
              <a:xfrm>
                <a:off x="3060" y="526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3" name="Text Box 28"/>
              <p:cNvSpPr txBox="1">
                <a:spLocks noChangeArrowheads="1"/>
              </p:cNvSpPr>
              <p:nvPr/>
            </p:nvSpPr>
            <p:spPr bwMode="auto">
              <a:xfrm>
                <a:off x="3780" y="504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10</a:t>
                </a:r>
                <a:r>
                  <a:rPr lang="en-US" altLang="en-US" sz="1200" baseline="30000"/>
                  <a:t>th</a:t>
                </a:r>
                <a:r>
                  <a:rPr lang="en-US" altLang="en-US" sz="1200"/>
                  <a:t> percentile</a:t>
                </a:r>
                <a:endParaRPr lang="en-US" altLang="en-US"/>
              </a:p>
            </p:txBody>
          </p:sp>
        </p:grpSp>
        <p:grpSp>
          <p:nvGrpSpPr>
            <p:cNvPr id="44040" name="Group 29"/>
            <p:cNvGrpSpPr>
              <a:grpSpLocks/>
            </p:cNvGrpSpPr>
            <p:nvPr/>
          </p:nvGrpSpPr>
          <p:grpSpPr bwMode="auto">
            <a:xfrm>
              <a:off x="3060" y="3960"/>
              <a:ext cx="2700" cy="540"/>
              <a:chOff x="3060" y="3960"/>
              <a:chExt cx="2700" cy="540"/>
            </a:xfrm>
          </p:grpSpPr>
          <p:sp>
            <p:nvSpPr>
              <p:cNvPr id="44050" name="Line 30"/>
              <p:cNvSpPr>
                <a:spLocks noChangeShapeType="1"/>
              </p:cNvSpPr>
              <p:nvPr/>
            </p:nvSpPr>
            <p:spPr bwMode="auto">
              <a:xfrm>
                <a:off x="3060" y="418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51" name="Text Box 31"/>
              <p:cNvSpPr txBox="1">
                <a:spLocks noChangeArrowheads="1"/>
              </p:cNvSpPr>
              <p:nvPr/>
            </p:nvSpPr>
            <p:spPr bwMode="auto">
              <a:xfrm>
                <a:off x="3780" y="396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25</a:t>
                </a:r>
                <a:r>
                  <a:rPr lang="en-US" altLang="en-US" sz="1200" baseline="30000"/>
                  <a:t>th</a:t>
                </a:r>
                <a:r>
                  <a:rPr lang="en-US" altLang="en-US" sz="1200"/>
                  <a:t> percentile</a:t>
                </a:r>
                <a:endParaRPr lang="en-US" altLang="en-US"/>
              </a:p>
            </p:txBody>
          </p:sp>
        </p:grpSp>
        <p:grpSp>
          <p:nvGrpSpPr>
            <p:cNvPr id="44041" name="Group 32"/>
            <p:cNvGrpSpPr>
              <a:grpSpLocks/>
            </p:cNvGrpSpPr>
            <p:nvPr/>
          </p:nvGrpSpPr>
          <p:grpSpPr bwMode="auto">
            <a:xfrm>
              <a:off x="3060" y="2880"/>
              <a:ext cx="2700" cy="540"/>
              <a:chOff x="3060" y="2880"/>
              <a:chExt cx="2700" cy="540"/>
            </a:xfrm>
          </p:grpSpPr>
          <p:sp>
            <p:nvSpPr>
              <p:cNvPr id="44048" name="Line 33"/>
              <p:cNvSpPr>
                <a:spLocks noChangeShapeType="1"/>
              </p:cNvSpPr>
              <p:nvPr/>
            </p:nvSpPr>
            <p:spPr bwMode="auto">
              <a:xfrm>
                <a:off x="3060" y="310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9" name="Text Box 34"/>
              <p:cNvSpPr txBox="1">
                <a:spLocks noChangeArrowheads="1"/>
              </p:cNvSpPr>
              <p:nvPr/>
            </p:nvSpPr>
            <p:spPr bwMode="auto">
              <a:xfrm>
                <a:off x="3780" y="288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75</a:t>
                </a:r>
                <a:r>
                  <a:rPr lang="en-US" altLang="en-US" sz="1200" baseline="30000"/>
                  <a:t>th</a:t>
                </a:r>
                <a:r>
                  <a:rPr lang="en-US" altLang="en-US" sz="1200"/>
                  <a:t> percentile</a:t>
                </a:r>
                <a:endParaRPr lang="en-US" altLang="en-US"/>
              </a:p>
            </p:txBody>
          </p:sp>
        </p:grpSp>
        <p:grpSp>
          <p:nvGrpSpPr>
            <p:cNvPr id="44042" name="Group 35"/>
            <p:cNvGrpSpPr>
              <a:grpSpLocks/>
            </p:cNvGrpSpPr>
            <p:nvPr/>
          </p:nvGrpSpPr>
          <p:grpSpPr bwMode="auto">
            <a:xfrm>
              <a:off x="3060" y="3528"/>
              <a:ext cx="2700" cy="540"/>
              <a:chOff x="3060" y="3600"/>
              <a:chExt cx="2700" cy="540"/>
            </a:xfrm>
          </p:grpSpPr>
          <p:sp>
            <p:nvSpPr>
              <p:cNvPr id="44046" name="Line 36"/>
              <p:cNvSpPr>
                <a:spLocks noChangeShapeType="1"/>
              </p:cNvSpPr>
              <p:nvPr/>
            </p:nvSpPr>
            <p:spPr bwMode="auto">
              <a:xfrm>
                <a:off x="3060" y="382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7" name="Text Box 37"/>
              <p:cNvSpPr txBox="1">
                <a:spLocks noChangeArrowheads="1"/>
              </p:cNvSpPr>
              <p:nvPr/>
            </p:nvSpPr>
            <p:spPr bwMode="auto">
              <a:xfrm>
                <a:off x="3780" y="360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50</a:t>
                </a:r>
                <a:r>
                  <a:rPr lang="en-US" altLang="en-US" sz="1200" baseline="30000"/>
                  <a:t>th</a:t>
                </a:r>
                <a:r>
                  <a:rPr lang="en-US" altLang="en-US" sz="1200"/>
                  <a:t> percentile</a:t>
                </a:r>
                <a:endParaRPr lang="en-US" altLang="en-US"/>
              </a:p>
            </p:txBody>
          </p:sp>
        </p:grpSp>
        <p:grpSp>
          <p:nvGrpSpPr>
            <p:cNvPr id="44043" name="Group 38"/>
            <p:cNvGrpSpPr>
              <a:grpSpLocks/>
            </p:cNvGrpSpPr>
            <p:nvPr/>
          </p:nvGrpSpPr>
          <p:grpSpPr bwMode="auto">
            <a:xfrm>
              <a:off x="3060" y="1541"/>
              <a:ext cx="2700" cy="540"/>
              <a:chOff x="3060" y="5040"/>
              <a:chExt cx="2700" cy="540"/>
            </a:xfrm>
          </p:grpSpPr>
          <p:sp>
            <p:nvSpPr>
              <p:cNvPr id="44044" name="Line 39"/>
              <p:cNvSpPr>
                <a:spLocks noChangeShapeType="1"/>
              </p:cNvSpPr>
              <p:nvPr/>
            </p:nvSpPr>
            <p:spPr bwMode="auto">
              <a:xfrm>
                <a:off x="3060" y="5263"/>
                <a:ext cx="72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5" name="Text Box 40"/>
              <p:cNvSpPr txBox="1">
                <a:spLocks noChangeArrowheads="1"/>
              </p:cNvSpPr>
              <p:nvPr/>
            </p:nvSpPr>
            <p:spPr bwMode="auto">
              <a:xfrm>
                <a:off x="3780" y="5040"/>
                <a:ext cx="19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sz="1200"/>
                  <a:t>10</a:t>
                </a:r>
                <a:r>
                  <a:rPr lang="en-US" altLang="en-US" sz="1200" baseline="30000"/>
                  <a:t>th</a:t>
                </a:r>
                <a:r>
                  <a:rPr lang="en-US" altLang="en-US" sz="1200"/>
                  <a:t> percentile</a:t>
                </a:r>
                <a:endParaRPr lang="en-US" altLang="en-US"/>
              </a:p>
            </p:txBody>
          </p:sp>
        </p:gr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66548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Rectangle 2"/>
          <p:cNvSpPr>
            <a:spLocks noGrp="1" noChangeArrowheads="1"/>
          </p:cNvSpPr>
          <p:nvPr>
            <p:ph type="title"/>
          </p:nvPr>
        </p:nvSpPr>
        <p:spPr/>
        <p:txBody>
          <a:bodyPr/>
          <a:lstStyle/>
          <a:p>
            <a:r>
              <a:rPr lang="en-US" altLang="en-US" smtClean="0"/>
              <a:t>Example of Box Plots </a:t>
            </a:r>
          </a:p>
        </p:txBody>
      </p:sp>
      <p:sp>
        <p:nvSpPr>
          <p:cNvPr id="46084" name="Rectangle 3"/>
          <p:cNvSpPr>
            <a:spLocks noGrp="1" noChangeArrowheads="1"/>
          </p:cNvSpPr>
          <p:nvPr>
            <p:ph type="body" idx="1"/>
          </p:nvPr>
        </p:nvSpPr>
        <p:spPr>
          <a:xfrm>
            <a:off x="411163" y="1143000"/>
            <a:ext cx="8428037" cy="1676400"/>
          </a:xfrm>
        </p:spPr>
        <p:txBody>
          <a:bodyPr/>
          <a:lstStyle/>
          <a:p>
            <a:r>
              <a:rPr lang="en-US" altLang="en-US" smtClean="0"/>
              <a:t>Box plots can be used to compare attributes</a:t>
            </a:r>
          </a:p>
          <a:p>
            <a:pPr lvl="1"/>
            <a:endParaRPr lang="en-US" altLang="en-US" smtClean="0"/>
          </a:p>
          <a:p>
            <a:pPr lvl="1">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Visualization Techniques: Scatter Plots</a:t>
            </a:r>
          </a:p>
        </p:txBody>
      </p:sp>
      <p:sp>
        <p:nvSpPr>
          <p:cNvPr id="48131" name="Rectangle 3"/>
          <p:cNvSpPr>
            <a:spLocks noGrp="1" noChangeArrowheads="1"/>
          </p:cNvSpPr>
          <p:nvPr>
            <p:ph type="body" idx="1"/>
          </p:nvPr>
        </p:nvSpPr>
        <p:spPr>
          <a:xfrm>
            <a:off x="381000" y="1143000"/>
            <a:ext cx="8428038" cy="5105400"/>
          </a:xfrm>
        </p:spPr>
        <p:txBody>
          <a:bodyPr/>
          <a:lstStyle/>
          <a:p>
            <a:pPr>
              <a:lnSpc>
                <a:spcPct val="90000"/>
              </a:lnSpc>
            </a:pPr>
            <a:r>
              <a:rPr lang="en-US" altLang="en-US" dirty="0" smtClean="0"/>
              <a:t>Scatter plots </a:t>
            </a:r>
          </a:p>
          <a:p>
            <a:pPr lvl="1">
              <a:lnSpc>
                <a:spcPct val="90000"/>
              </a:lnSpc>
            </a:pPr>
            <a:r>
              <a:rPr lang="en-US" altLang="en-US" dirty="0" smtClean="0"/>
              <a:t>Attributes values determine the position</a:t>
            </a:r>
          </a:p>
          <a:p>
            <a:pPr lvl="1">
              <a:lnSpc>
                <a:spcPct val="90000"/>
              </a:lnSpc>
            </a:pPr>
            <a:r>
              <a:rPr lang="en-US" altLang="en-US" dirty="0" smtClean="0"/>
              <a:t>Two-dimensional scatter plots most common, but can have three-dimensional scatter plots</a:t>
            </a:r>
          </a:p>
          <a:p>
            <a:pPr lvl="1">
              <a:lnSpc>
                <a:spcPct val="90000"/>
              </a:lnSpc>
            </a:pPr>
            <a:r>
              <a:rPr lang="en-US" altLang="en-US" dirty="0" smtClean="0"/>
              <a:t>Often additional attributes can be displayed by using the size, shape, and color of the markers that represent the objects </a:t>
            </a:r>
          </a:p>
          <a:p>
            <a:pPr lvl="1">
              <a:lnSpc>
                <a:spcPct val="90000"/>
              </a:lnSpc>
            </a:pPr>
            <a:r>
              <a:rPr lang="en-US" altLang="en-US" dirty="0" smtClean="0"/>
              <a:t>It is useful to have arrays of scatter plots can compactly summarize the relationships of several pairs of attributes</a:t>
            </a:r>
          </a:p>
          <a:p>
            <a:pPr lvl="2">
              <a:lnSpc>
                <a:spcPct val="90000"/>
              </a:lnSpc>
            </a:pPr>
            <a:r>
              <a:rPr lang="en-US" altLang="en-US" dirty="0" smtClean="0"/>
              <a:t> See example on the next slide</a:t>
            </a:r>
          </a:p>
          <a:p>
            <a:pPr lvl="1">
              <a:lnSpc>
                <a:spcPct val="90000"/>
              </a:lnSpc>
            </a:pPr>
            <a:endParaRPr lang="en-US" altLang="en-US" dirty="0" smtClean="0"/>
          </a:p>
          <a:p>
            <a:pPr lvl="1">
              <a:lnSpc>
                <a:spcPct val="90000"/>
              </a:lnSpc>
              <a:buFont typeface="Arial" panose="020B0604020202020204" pitchFamily="34" charset="0"/>
              <a:buNone/>
            </a:pPr>
            <a:endParaRPr lang="en-US"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Techniques Used In Data Exploration  </a:t>
            </a:r>
          </a:p>
        </p:txBody>
      </p:sp>
      <p:sp>
        <p:nvSpPr>
          <p:cNvPr id="9219" name="Rectangle 3"/>
          <p:cNvSpPr>
            <a:spLocks noGrp="1" noChangeArrowheads="1"/>
          </p:cNvSpPr>
          <p:nvPr>
            <p:ph type="body" sz="half" idx="1"/>
          </p:nvPr>
        </p:nvSpPr>
        <p:spPr>
          <a:xfrm>
            <a:off x="411163" y="1219200"/>
            <a:ext cx="8351837" cy="5029200"/>
          </a:xfrm>
        </p:spPr>
        <p:txBody>
          <a:bodyPr/>
          <a:lstStyle/>
          <a:p>
            <a:pPr>
              <a:lnSpc>
                <a:spcPct val="90000"/>
              </a:lnSpc>
            </a:pPr>
            <a:r>
              <a:rPr lang="en-US" altLang="en-US" smtClean="0"/>
              <a:t>In EDA, as originally defined by Tukey</a:t>
            </a:r>
          </a:p>
          <a:p>
            <a:pPr lvl="1">
              <a:lnSpc>
                <a:spcPct val="90000"/>
              </a:lnSpc>
            </a:pPr>
            <a:r>
              <a:rPr lang="en-US" altLang="en-US" smtClean="0"/>
              <a:t>The focus was on visualization</a:t>
            </a:r>
          </a:p>
          <a:p>
            <a:pPr lvl="1">
              <a:lnSpc>
                <a:spcPct val="90000"/>
              </a:lnSpc>
            </a:pPr>
            <a:r>
              <a:rPr lang="en-US" altLang="en-US" smtClean="0"/>
              <a:t>Clustering and anomaly detection were viewed as exploratory techniques</a:t>
            </a:r>
          </a:p>
          <a:p>
            <a:pPr lvl="1">
              <a:lnSpc>
                <a:spcPct val="90000"/>
              </a:lnSpc>
            </a:pPr>
            <a:r>
              <a:rPr lang="en-US" altLang="en-US" smtClean="0"/>
              <a:t>In data mining, clustering and anomaly detection are major areas of interest, and not thought of as just exploratory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066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2"/>
          <p:cNvSpPr>
            <a:spLocks noGrp="1" noChangeArrowheads="1"/>
          </p:cNvSpPr>
          <p:nvPr>
            <p:ph type="title"/>
          </p:nvPr>
        </p:nvSpPr>
        <p:spPr/>
        <p:txBody>
          <a:bodyPr/>
          <a:lstStyle/>
          <a:p>
            <a:r>
              <a:rPr lang="en-US" altLang="en-US" smtClean="0"/>
              <a:t>Scatter Plot Array of Iris Attributes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3059668"/>
            <a:ext cx="4572000" cy="738664"/>
          </a:xfrm>
          <a:prstGeom prst="rect">
            <a:avLst/>
          </a:prstGeom>
        </p:spPr>
        <p:txBody>
          <a:bodyPr>
            <a:spAutoFit/>
          </a:bodyPr>
          <a:lstStyle/>
          <a:p>
            <a:endParaRPr lang="en-US" dirty="0"/>
          </a:p>
          <a:p>
            <a:endParaRPr lang="en-US" dirty="0"/>
          </a:p>
          <a:p>
            <a:endParaRPr lang="en-US" dirty="0">
              <a:latin typeface="Times New Roman" panose="02020603050405020304" pitchFamily="18" charset="0"/>
            </a:endParaRPr>
          </a:p>
        </p:txBody>
      </p:sp>
      <p:sp>
        <p:nvSpPr>
          <p:cNvPr id="5" name="Rectangle 4"/>
          <p:cNvSpPr/>
          <p:nvPr/>
        </p:nvSpPr>
        <p:spPr>
          <a:xfrm>
            <a:off x="2286000" y="3059668"/>
            <a:ext cx="4572000" cy="738664"/>
          </a:xfrm>
          <a:prstGeom prst="rect">
            <a:avLst/>
          </a:prstGeom>
        </p:spPr>
        <p:txBody>
          <a:bodyPr>
            <a:spAutoFit/>
          </a:bodyPr>
          <a:lstStyle/>
          <a:p>
            <a:endParaRPr lang="en-US" dirty="0"/>
          </a:p>
          <a:p>
            <a:endParaRPr lang="en-US" dirty="0"/>
          </a:p>
          <a:p>
            <a:endParaRPr lang="en-US" dirty="0">
              <a:latin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143000" y="488135"/>
            <a:ext cx="6981825" cy="5836465"/>
          </a:xfrm>
          <a:prstGeom prst="rect">
            <a:avLst/>
          </a:prstGeom>
        </p:spPr>
      </p:pic>
    </p:spTree>
    <p:extLst>
      <p:ext uri="{BB962C8B-B14F-4D97-AF65-F5344CB8AC3E}">
        <p14:creationId xmlns:p14="http://schemas.microsoft.com/office/powerpoint/2010/main" val="3286150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Percentile Plot for </a:t>
            </a:r>
            <a:r>
              <a:rPr lang="en-US" dirty="0" err="1" smtClean="0"/>
              <a:t>SL,PW,PL,PW</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99391" y="990600"/>
            <a:ext cx="6742043" cy="5867400"/>
          </a:xfrm>
          <a:prstGeom prst="rect">
            <a:avLst/>
          </a:prstGeom>
        </p:spPr>
      </p:pic>
    </p:spTree>
    <p:extLst>
      <p:ext uri="{BB962C8B-B14F-4D97-AF65-F5344CB8AC3E}">
        <p14:creationId xmlns:p14="http://schemas.microsoft.com/office/powerpoint/2010/main" val="3527942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 Scatter Plot PL, PW</a:t>
            </a:r>
            <a:endParaRPr lang="en-US" dirty="0"/>
          </a:p>
        </p:txBody>
      </p:sp>
      <p:sp>
        <p:nvSpPr>
          <p:cNvPr id="3" name="Content Placeholder 2"/>
          <p:cNvSpPr>
            <a:spLocks noGrp="1"/>
          </p:cNvSpPr>
          <p:nvPr>
            <p:ph idx="1"/>
          </p:nvPr>
        </p:nvSpPr>
        <p:spPr/>
        <p:txBody>
          <a:bodyPr/>
          <a:lstStyle/>
          <a:p>
            <a:endParaRPr lang="en-US" dirty="0"/>
          </a:p>
        </p:txBody>
      </p:sp>
      <p:pic>
        <p:nvPicPr>
          <p:cNvPr id="27652" name="Picture 4" descr="Image result for iris 2d scatter 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239000"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322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Scatter Plot for </a:t>
            </a:r>
            <a:r>
              <a:rPr lang="en-US" dirty="0" err="1" smtClean="0"/>
              <a:t>SW,PL,SL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8800" y="1109662"/>
            <a:ext cx="5552961" cy="5586413"/>
          </a:xfrm>
          <a:prstGeom prst="rect">
            <a:avLst/>
          </a:prstGeom>
        </p:spPr>
      </p:pic>
    </p:spTree>
    <p:extLst>
      <p:ext uri="{BB962C8B-B14F-4D97-AF65-F5344CB8AC3E}">
        <p14:creationId xmlns:p14="http://schemas.microsoft.com/office/powerpoint/2010/main" val="2709061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286000" y="3059668"/>
            <a:ext cx="4572000" cy="738664"/>
          </a:xfrm>
          <a:prstGeom prst="rect">
            <a:avLst/>
          </a:prstGeom>
        </p:spPr>
        <p:txBody>
          <a:bodyPr>
            <a:spAutoFit/>
          </a:bodyPr>
          <a:lstStyle/>
          <a:p>
            <a:endParaRPr lang="en-US" dirty="0"/>
          </a:p>
          <a:p>
            <a:endParaRPr lang="en-US" dirty="0"/>
          </a:p>
          <a:p>
            <a:endParaRPr lang="en-US" dirty="0">
              <a:latin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6613" y="419100"/>
            <a:ext cx="7467600" cy="5983577"/>
          </a:xfrm>
          <a:prstGeom prst="rect">
            <a:avLst/>
          </a:prstGeom>
        </p:spPr>
      </p:pic>
    </p:spTree>
    <p:extLst>
      <p:ext uri="{BB962C8B-B14F-4D97-AF65-F5344CB8AC3E}">
        <p14:creationId xmlns:p14="http://schemas.microsoft.com/office/powerpoint/2010/main" val="36905569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Visualizing </a:t>
            </a:r>
            <a:r>
              <a:rPr lang="en-US" sz="4000" dirty="0" err="1"/>
              <a:t>Spatio</a:t>
            </a:r>
            <a:r>
              <a:rPr lang="en-US" sz="4000" dirty="0"/>
              <a:t>-temporal </a:t>
            </a:r>
            <a:r>
              <a:rPr lang="en-US" sz="4000" dirty="0" smtClean="0"/>
              <a:t>data</a:t>
            </a:r>
            <a:endParaRPr lang="en-US" sz="4000" dirty="0"/>
          </a:p>
        </p:txBody>
      </p:sp>
      <p:sp>
        <p:nvSpPr>
          <p:cNvPr id="5" name="Text Placeholder 4"/>
          <p:cNvSpPr>
            <a:spLocks noGrp="1"/>
          </p:cNvSpPr>
          <p:nvPr>
            <p:ph type="body" idx="1"/>
          </p:nvPr>
        </p:nvSpPr>
        <p:spPr/>
        <p:txBody>
          <a:bodyPr/>
          <a:lstStyle/>
          <a:p>
            <a:r>
              <a:rPr lang="en-US" dirty="0" smtClean="0"/>
              <a:t>(Surface plot, contour plot)</a:t>
            </a:r>
            <a:endParaRPr lang="en-US" dirty="0"/>
          </a:p>
        </p:txBody>
      </p:sp>
    </p:spTree>
    <p:extLst>
      <p:ext uri="{BB962C8B-B14F-4D97-AF65-F5344CB8AC3E}">
        <p14:creationId xmlns:p14="http://schemas.microsoft.com/office/powerpoint/2010/main" val="12094654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Surface Plot</a:t>
            </a:r>
            <a:endParaRPr lang="en-US" dirty="0"/>
          </a:p>
        </p:txBody>
      </p:sp>
      <p:sp>
        <p:nvSpPr>
          <p:cNvPr id="3" name="Content Placeholder 2"/>
          <p:cNvSpPr>
            <a:spLocks noGrp="1"/>
          </p:cNvSpPr>
          <p:nvPr>
            <p:ph idx="1"/>
          </p:nvPr>
        </p:nvSpPr>
        <p:spPr/>
        <p:txBody>
          <a:bodyPr/>
          <a:lstStyle/>
          <a:p>
            <a:r>
              <a:rPr lang="en-US" sz="2000" dirty="0"/>
              <a:t>two attributes </a:t>
            </a:r>
            <a:r>
              <a:rPr lang="en-US" sz="2000" dirty="0" smtClean="0"/>
              <a:t>for the x </a:t>
            </a:r>
            <a:r>
              <a:rPr lang="en-US" sz="2000" dirty="0"/>
              <a:t>and </a:t>
            </a:r>
            <a:r>
              <a:rPr lang="en-US" sz="2000" dirty="0" smtClean="0"/>
              <a:t>y coordinates</a:t>
            </a:r>
            <a:r>
              <a:rPr lang="en-US" sz="2000" dirty="0"/>
              <a:t>. The third attribute is used to indicate the height </a:t>
            </a:r>
            <a:r>
              <a:rPr lang="en-US" sz="2000" dirty="0" smtClean="0"/>
              <a:t>above </a:t>
            </a:r>
            <a:r>
              <a:rPr lang="en-US" sz="2000" dirty="0"/>
              <a:t>the plane defined by the first two </a:t>
            </a:r>
            <a:r>
              <a:rPr lang="en-US" sz="2000" dirty="0" smtClean="0"/>
              <a:t>attributes</a:t>
            </a:r>
          </a:p>
          <a:p>
            <a:r>
              <a:rPr lang="en-US" sz="2000" dirty="0"/>
              <a:t>While such graphs can be </a:t>
            </a:r>
            <a:r>
              <a:rPr lang="en-US" sz="2000" dirty="0" smtClean="0"/>
              <a:t>useful, they </a:t>
            </a:r>
            <a:r>
              <a:rPr lang="en-US" sz="2000" dirty="0"/>
              <a:t>require that a value of the third attribute be defined for all </a:t>
            </a:r>
            <a:r>
              <a:rPr lang="en-US" sz="2000" dirty="0" smtClean="0"/>
              <a:t>combinations of </a:t>
            </a:r>
            <a:r>
              <a:rPr lang="en-US" sz="2000" dirty="0"/>
              <a:t>values for the first two attributes, at least over some range </a:t>
            </a:r>
            <a:br>
              <a:rPr lang="en-US" sz="2000" dirty="0"/>
            </a:br>
            <a:endParaRPr lang="en-US" sz="2000" dirty="0"/>
          </a:p>
        </p:txBody>
      </p:sp>
      <p:pic>
        <p:nvPicPr>
          <p:cNvPr id="4" name="Picture 3"/>
          <p:cNvPicPr>
            <a:picLocks noChangeAspect="1"/>
          </p:cNvPicPr>
          <p:nvPr/>
        </p:nvPicPr>
        <p:blipFill>
          <a:blip r:embed="rId2"/>
          <a:stretch>
            <a:fillRect/>
          </a:stretch>
        </p:blipFill>
        <p:spPr>
          <a:xfrm>
            <a:off x="1066800" y="3276600"/>
            <a:ext cx="6400800" cy="34068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26493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Visualization Techniques: Contour Plots</a:t>
            </a:r>
          </a:p>
        </p:txBody>
      </p:sp>
      <p:sp>
        <p:nvSpPr>
          <p:cNvPr id="52227" name="Rectangle 3"/>
          <p:cNvSpPr>
            <a:spLocks noGrp="1" noChangeArrowheads="1"/>
          </p:cNvSpPr>
          <p:nvPr>
            <p:ph type="body" idx="1"/>
          </p:nvPr>
        </p:nvSpPr>
        <p:spPr>
          <a:xfrm>
            <a:off x="381000" y="1143000"/>
            <a:ext cx="8428038" cy="5257800"/>
          </a:xfrm>
        </p:spPr>
        <p:txBody>
          <a:bodyPr/>
          <a:lstStyle/>
          <a:p>
            <a:pPr>
              <a:lnSpc>
                <a:spcPct val="90000"/>
              </a:lnSpc>
            </a:pPr>
            <a:r>
              <a:rPr lang="en-US" altLang="en-US" dirty="0" smtClean="0"/>
              <a:t>Contour plots </a:t>
            </a:r>
          </a:p>
          <a:p>
            <a:pPr lvl="1">
              <a:lnSpc>
                <a:spcPct val="90000"/>
              </a:lnSpc>
            </a:pPr>
            <a:r>
              <a:rPr lang="en-US" altLang="en-US" dirty="0" smtClean="0"/>
              <a:t>Useful when a continuous attribute is measured on a spatial grid</a:t>
            </a:r>
          </a:p>
          <a:p>
            <a:pPr lvl="1">
              <a:lnSpc>
                <a:spcPct val="90000"/>
              </a:lnSpc>
            </a:pPr>
            <a:r>
              <a:rPr lang="en-US" altLang="en-US" dirty="0" smtClean="0"/>
              <a:t>They partition the plane into regions of similar values</a:t>
            </a:r>
          </a:p>
          <a:p>
            <a:pPr lvl="1">
              <a:lnSpc>
                <a:spcPct val="90000"/>
              </a:lnSpc>
            </a:pPr>
            <a:r>
              <a:rPr lang="en-US" altLang="en-US" dirty="0" smtClean="0"/>
              <a:t>The contour lines that form the boundaries of these regions connect points with equal values	</a:t>
            </a:r>
          </a:p>
          <a:p>
            <a:pPr lvl="1">
              <a:lnSpc>
                <a:spcPct val="90000"/>
              </a:lnSpc>
            </a:pPr>
            <a:r>
              <a:rPr lang="en-US" altLang="en-US" dirty="0" smtClean="0"/>
              <a:t>The most common example is contour maps of elevation</a:t>
            </a:r>
          </a:p>
          <a:p>
            <a:pPr lvl="1">
              <a:lnSpc>
                <a:spcPct val="90000"/>
              </a:lnSpc>
            </a:pPr>
            <a:r>
              <a:rPr lang="en-US" altLang="en-US" dirty="0" smtClean="0"/>
              <a:t>Can also display </a:t>
            </a:r>
            <a:r>
              <a:rPr lang="en-US" altLang="en-US" dirty="0" smtClean="0">
                <a:solidFill>
                  <a:srgbClr val="FF0000"/>
                </a:solidFill>
              </a:rPr>
              <a:t>temperature</a:t>
            </a:r>
            <a:r>
              <a:rPr lang="en-US" altLang="en-US" dirty="0" smtClean="0"/>
              <a:t>, </a:t>
            </a:r>
            <a:r>
              <a:rPr lang="en-US" altLang="en-US" dirty="0" smtClean="0">
                <a:solidFill>
                  <a:srgbClr val="FF0000"/>
                </a:solidFill>
              </a:rPr>
              <a:t>rainfall</a:t>
            </a:r>
            <a:r>
              <a:rPr lang="en-US" altLang="en-US" dirty="0" smtClean="0"/>
              <a:t>, </a:t>
            </a:r>
            <a:r>
              <a:rPr lang="en-US" altLang="en-US" dirty="0" smtClean="0">
                <a:solidFill>
                  <a:srgbClr val="FF0000"/>
                </a:solidFill>
              </a:rPr>
              <a:t>air</a:t>
            </a:r>
            <a:r>
              <a:rPr lang="en-US" altLang="en-US" dirty="0" smtClean="0"/>
              <a:t> </a:t>
            </a:r>
            <a:r>
              <a:rPr lang="en-US" altLang="en-US" dirty="0" smtClean="0">
                <a:solidFill>
                  <a:srgbClr val="FF0000"/>
                </a:solidFill>
              </a:rPr>
              <a:t>pressure</a:t>
            </a:r>
            <a:r>
              <a:rPr lang="en-US" altLang="en-US" dirty="0" smtClean="0"/>
              <a:t>, etc.</a:t>
            </a:r>
          </a:p>
          <a:p>
            <a:pPr marL="1311275" lvl="2" indent="-396875">
              <a:lnSpc>
                <a:spcPct val="90000"/>
              </a:lnSpc>
            </a:pPr>
            <a:r>
              <a:rPr lang="en-US" altLang="en-US" dirty="0" smtClean="0"/>
              <a:t>An example for Sea Surface Temperature (SST) is provided on  the next slide</a:t>
            </a:r>
          </a:p>
          <a:p>
            <a:pPr lvl="1">
              <a:lnSpc>
                <a:spcPct val="90000"/>
              </a:lnSpc>
              <a:buFont typeface="Arial" panose="020B0604020202020204" pitchFamily="34" charset="0"/>
              <a:buNone/>
            </a:pPr>
            <a:endParaRPr lang="en-US" alt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mtClean="0"/>
              <a:t>Contour Plot Example: SST Dec, 1998</a:t>
            </a:r>
          </a:p>
        </p:txBody>
      </p:sp>
      <p:grpSp>
        <p:nvGrpSpPr>
          <p:cNvPr id="54275" name="Group 7"/>
          <p:cNvGrpSpPr>
            <a:grpSpLocks/>
          </p:cNvGrpSpPr>
          <p:nvPr/>
        </p:nvGrpSpPr>
        <p:grpSpPr bwMode="auto">
          <a:xfrm>
            <a:off x="533400" y="1143000"/>
            <a:ext cx="7802563" cy="4932363"/>
            <a:chOff x="336" y="720"/>
            <a:chExt cx="4915" cy="3107"/>
          </a:xfrm>
        </p:grpSpPr>
        <p:pic>
          <p:nvPicPr>
            <p:cNvPr id="54276"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7"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a:t>Celsius</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Iris Sample Data Set  </a:t>
            </a:r>
          </a:p>
        </p:txBody>
      </p:sp>
      <p:sp>
        <p:nvSpPr>
          <p:cNvPr id="11267" name="Rectangle 3"/>
          <p:cNvSpPr>
            <a:spLocks noGrp="1" noChangeArrowheads="1"/>
          </p:cNvSpPr>
          <p:nvPr>
            <p:ph type="body" sz="half" idx="1"/>
          </p:nvPr>
        </p:nvSpPr>
        <p:spPr>
          <a:xfrm>
            <a:off x="76200" y="1219200"/>
            <a:ext cx="8351838" cy="5410200"/>
          </a:xfrm>
        </p:spPr>
        <p:txBody>
          <a:bodyPr/>
          <a:lstStyle/>
          <a:p>
            <a:pPr>
              <a:lnSpc>
                <a:spcPct val="90000"/>
              </a:lnSpc>
            </a:pPr>
            <a:r>
              <a:rPr lang="en-US" altLang="en-US" sz="2000" smtClean="0"/>
              <a:t>Many of the exploratory data techniques are illustrated with the Iris Plant data set.</a:t>
            </a:r>
          </a:p>
          <a:p>
            <a:pPr lvl="1">
              <a:lnSpc>
                <a:spcPct val="90000"/>
              </a:lnSpc>
            </a:pPr>
            <a:r>
              <a:rPr lang="en-US" altLang="en-US" sz="1800" smtClean="0"/>
              <a:t>Can be obtained from the UCI Machine Learning Repository </a:t>
            </a:r>
            <a:br>
              <a:rPr lang="en-US" altLang="en-US" sz="1800" smtClean="0"/>
            </a:br>
            <a:r>
              <a:rPr lang="en-US" altLang="en-US" sz="1800" smtClean="0">
                <a:hlinkClick r:id="rId3"/>
              </a:rPr>
              <a:t>http://www.ics.uci.edu/~mlearn/MLRepository.html</a:t>
            </a:r>
            <a:r>
              <a:rPr lang="en-US" altLang="en-US" sz="1800" smtClean="0"/>
              <a:t> </a:t>
            </a:r>
          </a:p>
          <a:p>
            <a:pPr lvl="1">
              <a:lnSpc>
                <a:spcPct val="90000"/>
              </a:lnSpc>
            </a:pPr>
            <a:r>
              <a:rPr lang="en-US" altLang="en-US" sz="2000" smtClean="0"/>
              <a:t>From the statistician Douglas Fisher</a:t>
            </a:r>
          </a:p>
          <a:p>
            <a:pPr lvl="1">
              <a:lnSpc>
                <a:spcPct val="90000"/>
              </a:lnSpc>
            </a:pPr>
            <a:r>
              <a:rPr lang="en-US" altLang="en-US" sz="2000" smtClean="0"/>
              <a:t>It consists of information on 150 Iris flowers, 50 each from</a:t>
            </a:r>
            <a:br>
              <a:rPr lang="en-US" altLang="en-US" sz="2000" smtClean="0"/>
            </a:br>
            <a:r>
              <a:rPr lang="en-US" altLang="en-US" sz="2000" smtClean="0"/>
              <a:t>one of three Iris species </a:t>
            </a:r>
          </a:p>
          <a:p>
            <a:pPr lvl="1">
              <a:lnSpc>
                <a:spcPct val="90000"/>
              </a:lnSpc>
            </a:pPr>
            <a:r>
              <a:rPr lang="en-US" altLang="en-US" sz="2000" smtClean="0"/>
              <a:t>Three flower types (classes):</a:t>
            </a:r>
          </a:p>
          <a:p>
            <a:pPr lvl="2">
              <a:lnSpc>
                <a:spcPct val="90000"/>
              </a:lnSpc>
            </a:pPr>
            <a:r>
              <a:rPr lang="en-US" altLang="en-US" sz="1400" smtClean="0"/>
              <a:t> </a:t>
            </a:r>
            <a:r>
              <a:rPr lang="en-US" altLang="en-US" sz="1800" smtClean="0"/>
              <a:t>Setosa</a:t>
            </a:r>
          </a:p>
          <a:p>
            <a:pPr lvl="2">
              <a:lnSpc>
                <a:spcPct val="90000"/>
              </a:lnSpc>
            </a:pPr>
            <a:r>
              <a:rPr lang="en-US" altLang="en-US" sz="1800" smtClean="0"/>
              <a:t> Virginica </a:t>
            </a:r>
          </a:p>
          <a:p>
            <a:pPr lvl="2">
              <a:lnSpc>
                <a:spcPct val="90000"/>
              </a:lnSpc>
            </a:pPr>
            <a:r>
              <a:rPr lang="en-US" altLang="en-US" sz="1800" smtClean="0"/>
              <a:t> Versicolour</a:t>
            </a:r>
          </a:p>
          <a:p>
            <a:pPr lvl="1">
              <a:lnSpc>
                <a:spcPct val="90000"/>
              </a:lnSpc>
            </a:pPr>
            <a:r>
              <a:rPr lang="en-US" altLang="en-US" sz="2000" smtClean="0"/>
              <a:t>Each flowe has Five (non-class) attributes</a:t>
            </a:r>
          </a:p>
          <a:p>
            <a:pPr lvl="2">
              <a:lnSpc>
                <a:spcPct val="90000"/>
              </a:lnSpc>
            </a:pPr>
            <a:r>
              <a:rPr lang="en-US" altLang="en-US" sz="1800" smtClean="0"/>
              <a:t> Sepal width and length</a:t>
            </a:r>
          </a:p>
          <a:p>
            <a:pPr lvl="2">
              <a:lnSpc>
                <a:spcPct val="90000"/>
              </a:lnSpc>
            </a:pPr>
            <a:r>
              <a:rPr lang="en-US" altLang="en-US" sz="1800" smtClean="0"/>
              <a:t> Petal width and length</a:t>
            </a:r>
          </a:p>
          <a:p>
            <a:pPr lvl="2">
              <a:lnSpc>
                <a:spcPct val="90000"/>
              </a:lnSpc>
            </a:pPr>
            <a:r>
              <a:rPr lang="en-US" altLang="en-US" sz="1800" smtClean="0"/>
              <a:t>petal length in centimeters</a:t>
            </a:r>
          </a:p>
          <a:p>
            <a:pPr lvl="2">
              <a:lnSpc>
                <a:spcPct val="90000"/>
              </a:lnSpc>
            </a:pPr>
            <a:r>
              <a:rPr lang="en-US" altLang="en-US" sz="1800" smtClean="0"/>
              <a:t>petal width in centimeters</a:t>
            </a:r>
          </a:p>
          <a:p>
            <a:pPr lvl="2">
              <a:lnSpc>
                <a:spcPct val="90000"/>
              </a:lnSpc>
            </a:pPr>
            <a:r>
              <a:rPr lang="en-US" altLang="en-US" sz="1800" smtClean="0"/>
              <a:t>class (Setosa,Versicolour, Virginica) </a:t>
            </a:r>
            <a:br>
              <a:rPr lang="en-US" altLang="en-US" sz="1800" smtClean="0"/>
            </a:br>
            <a:endParaRPr lang="en-US" altLang="en-US" sz="1800" smtClean="0"/>
          </a:p>
        </p:txBody>
      </p:sp>
      <p:sp>
        <p:nvSpPr>
          <p:cNvPr id="11268"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lnSpc>
                <a:spcPct val="100000"/>
              </a:lnSpc>
              <a:spcAft>
                <a:spcPct val="0"/>
              </a:spcAft>
              <a:buClrTx/>
              <a:buSzTx/>
              <a:buFontTx/>
              <a:buNone/>
            </a:pPr>
            <a:endParaRPr lang="en-US" altLang="en-US" b="1"/>
          </a:p>
        </p:txBody>
      </p:sp>
      <p:sp>
        <p:nvSpPr>
          <p:cNvPr id="11269" name="Rectangle 8"/>
          <p:cNvSpPr>
            <a:spLocks noChangeArrowheads="1"/>
          </p:cNvSpPr>
          <p:nvPr/>
        </p:nvSpPr>
        <p:spPr bwMode="auto">
          <a:xfrm>
            <a:off x="5334000" y="5626100"/>
            <a:ext cx="37338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lnSpc>
                <a:spcPct val="100000"/>
              </a:lnSpc>
              <a:spcAft>
                <a:spcPct val="0"/>
              </a:spcAft>
              <a:buClrTx/>
              <a:buSzTx/>
              <a:buFontTx/>
              <a:buNone/>
            </a:pPr>
            <a:r>
              <a:rPr lang="en-US" altLang="en-US">
                <a:latin typeface="Times New Roman" panose="02020603050405020304" pitchFamily="18" charset="0"/>
              </a:rPr>
              <a:t>Virginica. Robert H. Mohlenbrock. USDA NRCS. 1995. Northeast wetland flora: Field office guide to plant species. Northeast National Technical Center, Chester, PA. Courtesy of USDA NRCS Wetland Science Institute. </a:t>
            </a:r>
          </a:p>
        </p:txBody>
      </p:sp>
      <p:pic>
        <p:nvPicPr>
          <p:cNvPr id="1127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3354388"/>
            <a:ext cx="3427413"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Visualizing of Higher dimensional </a:t>
            </a:r>
            <a:r>
              <a:rPr lang="en-US" sz="4400" dirty="0" smtClean="0"/>
              <a:t>data</a:t>
            </a:r>
            <a:endParaRPr lang="en-US" sz="4400" dirty="0"/>
          </a:p>
        </p:txBody>
      </p:sp>
      <p:sp>
        <p:nvSpPr>
          <p:cNvPr id="5" name="Text Placeholder 4"/>
          <p:cNvSpPr>
            <a:spLocks noGrp="1"/>
          </p:cNvSpPr>
          <p:nvPr>
            <p:ph type="body" idx="1"/>
          </p:nvPr>
        </p:nvSpPr>
        <p:spPr/>
        <p:txBody>
          <a:bodyPr/>
          <a:lstStyle/>
          <a:p>
            <a:r>
              <a:rPr lang="en-US" dirty="0" smtClean="0"/>
              <a:t>(Matrix Plot, Coordinates Plot, </a:t>
            </a:r>
            <a:r>
              <a:rPr lang="en-US" dirty="0" err="1" smtClean="0"/>
              <a:t>chernoff</a:t>
            </a:r>
            <a:r>
              <a:rPr lang="en-US" dirty="0" smtClean="0"/>
              <a:t> face)</a:t>
            </a:r>
            <a:endParaRPr lang="en-US" dirty="0"/>
          </a:p>
        </p:txBody>
      </p:sp>
    </p:spTree>
    <p:extLst>
      <p:ext uri="{BB962C8B-B14F-4D97-AF65-F5344CB8AC3E}">
        <p14:creationId xmlns:p14="http://schemas.microsoft.com/office/powerpoint/2010/main" val="1262049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t>Visualization Techniques: Matrix Plots</a:t>
            </a:r>
          </a:p>
        </p:txBody>
      </p:sp>
      <p:sp>
        <p:nvSpPr>
          <p:cNvPr id="56323" name="Rectangle 3"/>
          <p:cNvSpPr>
            <a:spLocks noGrp="1" noChangeArrowheads="1"/>
          </p:cNvSpPr>
          <p:nvPr>
            <p:ph type="body" idx="1"/>
          </p:nvPr>
        </p:nvSpPr>
        <p:spPr>
          <a:xfrm>
            <a:off x="381000" y="1143000"/>
            <a:ext cx="8428038" cy="4724400"/>
          </a:xfrm>
        </p:spPr>
        <p:txBody>
          <a:bodyPr/>
          <a:lstStyle/>
          <a:p>
            <a:pPr marL="0" indent="0">
              <a:buNone/>
            </a:pPr>
            <a:endParaRPr lang="en-US" altLang="en-US" dirty="0" smtClean="0"/>
          </a:p>
          <a:p>
            <a:r>
              <a:rPr lang="en-US" altLang="en-US" dirty="0" smtClean="0"/>
              <a:t>Matrix plots </a:t>
            </a:r>
          </a:p>
          <a:p>
            <a:pPr lvl="1"/>
            <a:r>
              <a:rPr lang="en-US" altLang="en-US" dirty="0" smtClean="0"/>
              <a:t>Can plot the data matrix</a:t>
            </a:r>
          </a:p>
          <a:p>
            <a:pPr lvl="1"/>
            <a:r>
              <a:rPr lang="en-US" altLang="en-US" dirty="0" smtClean="0"/>
              <a:t>This can be useful when objects are sorted according to </a:t>
            </a:r>
            <a:r>
              <a:rPr lang="en-US" altLang="en-US" dirty="0" smtClean="0">
                <a:solidFill>
                  <a:srgbClr val="FF0000"/>
                </a:solidFill>
              </a:rPr>
              <a:t>class</a:t>
            </a:r>
          </a:p>
          <a:p>
            <a:pPr lvl="1"/>
            <a:r>
              <a:rPr lang="en-US" altLang="en-US" dirty="0" smtClean="0">
                <a:solidFill>
                  <a:srgbClr val="FF0000"/>
                </a:solidFill>
              </a:rPr>
              <a:t>Typically, the attributes are normalized to prevent one attribute from dominating the plot</a:t>
            </a:r>
            <a:r>
              <a:rPr lang="en-US" altLang="en-US" dirty="0" smtClean="0"/>
              <a:t>	</a:t>
            </a:r>
          </a:p>
          <a:p>
            <a:pPr lvl="1"/>
            <a:r>
              <a:rPr lang="en-US" altLang="en-US" dirty="0" smtClean="0"/>
              <a:t>Plots of similarity or distance matrices can also be useful for visualizing the relationships between objects</a:t>
            </a:r>
          </a:p>
          <a:p>
            <a:pPr lvl="1"/>
            <a:r>
              <a:rPr lang="en-US" altLang="en-US" dirty="0" smtClean="0"/>
              <a:t>Examples of matrix plots are presented on the next two slides</a:t>
            </a:r>
          </a:p>
          <a:p>
            <a:pPr lvl="1">
              <a:buFont typeface="Arial" panose="020B0604020202020204" pitchFamily="34" charset="0"/>
              <a:buNone/>
            </a:pPr>
            <a:endParaRPr lang="en-US"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 y="152400"/>
            <a:ext cx="8991600" cy="533400"/>
          </a:xfrm>
        </p:spPr>
        <p:txBody>
          <a:bodyPr/>
          <a:lstStyle/>
          <a:p>
            <a:r>
              <a:rPr lang="en-US" altLang="en-US" dirty="0" smtClean="0"/>
              <a:t>Visualization of the Iris </a:t>
            </a:r>
            <a:r>
              <a:rPr lang="en-US" altLang="en-US" dirty="0" smtClean="0">
                <a:solidFill>
                  <a:srgbClr val="FF0000"/>
                </a:solidFill>
              </a:rPr>
              <a:t>Correlation</a:t>
            </a:r>
            <a:r>
              <a:rPr lang="en-US" altLang="en-US" dirty="0" smtClean="0"/>
              <a:t> Matrix</a:t>
            </a:r>
          </a:p>
        </p:txBody>
      </p:sp>
      <p:pic>
        <p:nvPicPr>
          <p:cNvPr id="60419" name="Picture 4"/>
          <p:cNvPicPr>
            <a:picLocks noChangeAspect="1" noChangeArrowheads="1"/>
          </p:cNvPicPr>
          <p:nvPr/>
        </p:nvPicPr>
        <p:blipFill>
          <a:blip r:embed="rId3">
            <a:extLst>
              <a:ext uri="{28A0092B-C50C-407E-A947-70E740481C1C}">
                <a14:useLocalDpi xmlns:a14="http://schemas.microsoft.com/office/drawing/2010/main" val="0"/>
              </a:ext>
            </a:extLst>
          </a:blip>
          <a:srcRect t="4268"/>
          <a:stretch>
            <a:fillRect/>
          </a:stretch>
        </p:blipFill>
        <p:spPr bwMode="auto">
          <a:xfrm>
            <a:off x="381000" y="1120775"/>
            <a:ext cx="7802563"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46881" y="152400"/>
            <a:ext cx="8280400" cy="533400"/>
          </a:xfrm>
        </p:spPr>
        <p:txBody>
          <a:bodyPr/>
          <a:lstStyle/>
          <a:p>
            <a:r>
              <a:rPr lang="en-US" altLang="en-US" dirty="0" smtClean="0"/>
              <a:t>Visualization of the Iris Data Matrix</a:t>
            </a:r>
          </a:p>
        </p:txBody>
      </p:sp>
      <p:grpSp>
        <p:nvGrpSpPr>
          <p:cNvPr id="58371" name="Group 7"/>
          <p:cNvGrpSpPr>
            <a:grpSpLocks/>
          </p:cNvGrpSpPr>
          <p:nvPr/>
        </p:nvGrpSpPr>
        <p:grpSpPr bwMode="auto">
          <a:xfrm>
            <a:off x="685800" y="1295400"/>
            <a:ext cx="7802563" cy="5099050"/>
            <a:chOff x="432" y="816"/>
            <a:chExt cx="4915" cy="3212"/>
          </a:xfrm>
        </p:grpSpPr>
        <p:pic>
          <p:nvPicPr>
            <p:cNvPr id="58372" name="Picture 5"/>
            <p:cNvPicPr>
              <a:picLocks noChangeAspect="1" noChangeArrowheads="1"/>
            </p:cNvPicPr>
            <p:nvPr/>
          </p:nvPicPr>
          <p:blipFill>
            <a:blip r:embed="rId3">
              <a:extLst>
                <a:ext uri="{28A0092B-C50C-407E-A947-70E740481C1C}">
                  <a14:useLocalDpi xmlns:a14="http://schemas.microsoft.com/office/drawing/2010/main" val="0"/>
                </a:ext>
              </a:extLst>
            </a:blip>
            <a:srcRect t="4475" b="4475"/>
            <a:stretch>
              <a:fillRect/>
            </a:stretch>
          </p:blipFill>
          <p:spPr bwMode="auto">
            <a:xfrm>
              <a:off x="432" y="816"/>
              <a:ext cx="4915"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73" name="Text Box 6"/>
            <p:cNvSpPr txBox="1">
              <a:spLocks noChangeArrowheads="1"/>
            </p:cNvSpPr>
            <p:nvPr/>
          </p:nvSpPr>
          <p:spPr bwMode="auto">
            <a:xfrm>
              <a:off x="4455" y="3666"/>
              <a:ext cx="56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r>
                <a:rPr lang="en-US" altLang="en-US"/>
                <a:t>standard</a:t>
              </a:r>
            </a:p>
            <a:p>
              <a:r>
                <a:rPr lang="en-US" altLang="en-US"/>
                <a:t>deviation</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152400"/>
            <a:ext cx="8458200" cy="533400"/>
          </a:xfrm>
        </p:spPr>
        <p:txBody>
          <a:bodyPr/>
          <a:lstStyle/>
          <a:p>
            <a:r>
              <a:rPr lang="en-US" altLang="en-US" sz="2800" smtClean="0"/>
              <a:t>Visualization Techniques: Parallel Coordinates</a:t>
            </a:r>
          </a:p>
        </p:txBody>
      </p:sp>
      <p:sp>
        <p:nvSpPr>
          <p:cNvPr id="62467" name="Rectangle 3"/>
          <p:cNvSpPr>
            <a:spLocks noGrp="1" noChangeArrowheads="1"/>
          </p:cNvSpPr>
          <p:nvPr>
            <p:ph type="body" idx="1"/>
          </p:nvPr>
        </p:nvSpPr>
        <p:spPr>
          <a:xfrm>
            <a:off x="381000" y="1143000"/>
            <a:ext cx="8428038" cy="5486400"/>
          </a:xfrm>
        </p:spPr>
        <p:txBody>
          <a:bodyPr/>
          <a:lstStyle/>
          <a:p>
            <a:pPr>
              <a:lnSpc>
                <a:spcPct val="90000"/>
              </a:lnSpc>
            </a:pPr>
            <a:r>
              <a:rPr lang="en-US" altLang="en-US" smtClean="0"/>
              <a:t>Parallel Coordinates </a:t>
            </a:r>
          </a:p>
          <a:p>
            <a:pPr marL="749300" lvl="1">
              <a:lnSpc>
                <a:spcPct val="90000"/>
              </a:lnSpc>
            </a:pPr>
            <a:r>
              <a:rPr lang="en-US" altLang="en-US" smtClean="0"/>
              <a:t>Used to plot the attribute values of high-dimensional data</a:t>
            </a:r>
          </a:p>
          <a:p>
            <a:pPr marL="749300" lvl="1">
              <a:lnSpc>
                <a:spcPct val="90000"/>
              </a:lnSpc>
            </a:pPr>
            <a:r>
              <a:rPr lang="en-US" altLang="en-US" smtClean="0"/>
              <a:t>Instead of using perpendicular axes, use a set of parallel axes </a:t>
            </a:r>
          </a:p>
          <a:p>
            <a:pPr marL="749300" lvl="1">
              <a:lnSpc>
                <a:spcPct val="90000"/>
              </a:lnSpc>
            </a:pPr>
            <a:r>
              <a:rPr lang="en-US" altLang="en-US" smtClean="0"/>
              <a:t>The attribute values of each object are plotted as a point on each corresponding coordinate axis and the points are connected by a line	</a:t>
            </a:r>
          </a:p>
          <a:p>
            <a:pPr marL="749300" lvl="1">
              <a:lnSpc>
                <a:spcPct val="90000"/>
              </a:lnSpc>
            </a:pPr>
            <a:r>
              <a:rPr lang="en-US" altLang="en-US" smtClean="0"/>
              <a:t>Thus, each object is represented as a line </a:t>
            </a:r>
          </a:p>
          <a:p>
            <a:pPr marL="749300" lvl="1">
              <a:lnSpc>
                <a:spcPct val="90000"/>
              </a:lnSpc>
            </a:pPr>
            <a:r>
              <a:rPr lang="en-US" altLang="en-US" smtClean="0"/>
              <a:t>Often, the lines representing a distinct class of objects group together, at least for some attributes</a:t>
            </a:r>
          </a:p>
          <a:p>
            <a:pPr marL="749300" lvl="1">
              <a:lnSpc>
                <a:spcPct val="90000"/>
              </a:lnSpc>
            </a:pPr>
            <a:r>
              <a:rPr lang="en-US" altLang="en-US" smtClean="0"/>
              <a:t>Ordering of attributes is important in seeing such groupings</a:t>
            </a:r>
          </a:p>
          <a:p>
            <a:pPr marL="749300" lvl="1">
              <a:lnSpc>
                <a:spcPct val="90000"/>
              </a:lnSpc>
              <a:buFont typeface="Arial" panose="020B0604020202020204" pitchFamily="34" charset="0"/>
              <a:buNone/>
            </a:pPr>
            <a:endParaRPr lang="en-US"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ltLang="en-US" smtClean="0"/>
              <a:t>Parallel Coordinates Plots for Iris Data</a:t>
            </a:r>
          </a:p>
        </p:txBody>
      </p:sp>
      <p:pic>
        <p:nvPicPr>
          <p:cNvPr id="64515" name="Picture 1028"/>
          <p:cNvPicPr>
            <a:picLocks noChangeAspect="1" noChangeArrowheads="1"/>
          </p:cNvPicPr>
          <p:nvPr/>
        </p:nvPicPr>
        <p:blipFill>
          <a:blip r:embed="rId3">
            <a:extLst>
              <a:ext uri="{28A0092B-C50C-407E-A947-70E740481C1C}">
                <a14:useLocalDpi xmlns:a14="http://schemas.microsoft.com/office/drawing/2010/main" val="0"/>
              </a:ext>
            </a:extLst>
          </a:blip>
          <a:srcRect l="4727" t="1036" b="2245"/>
          <a:stretch>
            <a:fillRect/>
          </a:stretch>
        </p:blipFill>
        <p:spPr bwMode="auto">
          <a:xfrm>
            <a:off x="0" y="1981200"/>
            <a:ext cx="4606925"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6" name="Picture 1029"/>
          <p:cNvPicPr>
            <a:picLocks noChangeAspect="1" noChangeArrowheads="1"/>
          </p:cNvPicPr>
          <p:nvPr/>
        </p:nvPicPr>
        <p:blipFill>
          <a:blip r:embed="rId4">
            <a:extLst>
              <a:ext uri="{28A0092B-C50C-407E-A947-70E740481C1C}">
                <a14:useLocalDpi xmlns:a14="http://schemas.microsoft.com/office/drawing/2010/main" val="0"/>
              </a:ext>
            </a:extLst>
          </a:blip>
          <a:srcRect l="5209" r="1634"/>
          <a:stretch>
            <a:fillRect/>
          </a:stretch>
        </p:blipFill>
        <p:spPr bwMode="auto">
          <a:xfrm>
            <a:off x="4648200" y="2057400"/>
            <a:ext cx="4343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r>
              <a:rPr lang="en-US" altLang="en-US" smtClean="0"/>
              <a:t>Other Visualization Techniques</a:t>
            </a:r>
          </a:p>
        </p:txBody>
      </p:sp>
      <p:sp>
        <p:nvSpPr>
          <p:cNvPr id="66563" name="Rectangle 1027"/>
          <p:cNvSpPr>
            <a:spLocks noGrp="1" noChangeArrowheads="1"/>
          </p:cNvSpPr>
          <p:nvPr>
            <p:ph type="body" idx="1"/>
          </p:nvPr>
        </p:nvSpPr>
        <p:spPr>
          <a:xfrm>
            <a:off x="381000" y="1143000"/>
            <a:ext cx="8428038" cy="5334000"/>
          </a:xfrm>
        </p:spPr>
        <p:txBody>
          <a:bodyPr/>
          <a:lstStyle/>
          <a:p>
            <a:pPr>
              <a:lnSpc>
                <a:spcPct val="90000"/>
              </a:lnSpc>
            </a:pPr>
            <a:r>
              <a:rPr lang="en-US" altLang="en-US" smtClean="0"/>
              <a:t>Star Plots </a:t>
            </a:r>
          </a:p>
          <a:p>
            <a:pPr lvl="1">
              <a:lnSpc>
                <a:spcPct val="90000"/>
              </a:lnSpc>
            </a:pPr>
            <a:r>
              <a:rPr lang="en-US" altLang="en-US" smtClean="0"/>
              <a:t>Similar approach to parallel coordinates, but axes radiate from a central point</a:t>
            </a:r>
          </a:p>
          <a:p>
            <a:pPr lvl="1">
              <a:lnSpc>
                <a:spcPct val="90000"/>
              </a:lnSpc>
            </a:pPr>
            <a:r>
              <a:rPr lang="en-US" altLang="en-US" smtClean="0"/>
              <a:t>The line connecting the values of an object is a polygon</a:t>
            </a:r>
          </a:p>
          <a:p>
            <a:pPr>
              <a:lnSpc>
                <a:spcPct val="90000"/>
              </a:lnSpc>
            </a:pPr>
            <a:r>
              <a:rPr lang="en-US" altLang="en-US" smtClean="0"/>
              <a:t>Chernoff Faces</a:t>
            </a:r>
          </a:p>
          <a:p>
            <a:pPr lvl="1">
              <a:lnSpc>
                <a:spcPct val="90000"/>
              </a:lnSpc>
            </a:pPr>
            <a:r>
              <a:rPr lang="en-US" altLang="en-US" smtClean="0"/>
              <a:t>Approach created by Herman Chernoff</a:t>
            </a:r>
          </a:p>
          <a:p>
            <a:pPr lvl="1">
              <a:lnSpc>
                <a:spcPct val="90000"/>
              </a:lnSpc>
            </a:pPr>
            <a:r>
              <a:rPr lang="en-US" altLang="en-US" smtClean="0"/>
              <a:t>This approach associates each attribute with a characteristic of a face</a:t>
            </a:r>
          </a:p>
          <a:p>
            <a:pPr lvl="1">
              <a:lnSpc>
                <a:spcPct val="90000"/>
              </a:lnSpc>
            </a:pPr>
            <a:r>
              <a:rPr lang="en-US" altLang="en-US" smtClean="0"/>
              <a:t>The values of each attribute determine the appearance of the corresponding facial characteristic	</a:t>
            </a:r>
          </a:p>
          <a:p>
            <a:pPr lvl="1">
              <a:lnSpc>
                <a:spcPct val="90000"/>
              </a:lnSpc>
            </a:pPr>
            <a:r>
              <a:rPr lang="en-US" altLang="en-US" smtClean="0"/>
              <a:t>Each object becomes a separate face</a:t>
            </a:r>
          </a:p>
          <a:p>
            <a:pPr lvl="1">
              <a:lnSpc>
                <a:spcPct val="90000"/>
              </a:lnSpc>
            </a:pPr>
            <a:r>
              <a:rPr lang="en-US" altLang="en-US" smtClean="0"/>
              <a:t>Relies on human’s ability to distinguish faces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3200" y="1376362"/>
            <a:ext cx="8458200" cy="4714875"/>
          </a:xfrm>
          <a:prstGeom prst="rect">
            <a:avLst/>
          </a:prstGeom>
        </p:spPr>
      </p:pic>
    </p:spTree>
    <p:extLst>
      <p:ext uri="{BB962C8B-B14F-4D97-AF65-F5344CB8AC3E}">
        <p14:creationId xmlns:p14="http://schemas.microsoft.com/office/powerpoint/2010/main" val="16571608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152400" y="152400"/>
            <a:ext cx="8991600" cy="533400"/>
          </a:xfrm>
        </p:spPr>
        <p:txBody>
          <a:bodyPr/>
          <a:lstStyle/>
          <a:p>
            <a:r>
              <a:rPr lang="en-US" altLang="en-US" smtClean="0"/>
              <a:t>Star Plots for Iris Data</a:t>
            </a:r>
          </a:p>
        </p:txBody>
      </p:sp>
      <p:pic>
        <p:nvPicPr>
          <p:cNvPr id="68611" name="Picture 1028"/>
          <p:cNvPicPr>
            <a:picLocks noChangeAspect="1" noChangeArrowheads="1"/>
          </p:cNvPicPr>
          <p:nvPr/>
        </p:nvPicPr>
        <p:blipFill>
          <a:blip r:embed="rId3">
            <a:extLst>
              <a:ext uri="{28A0092B-C50C-407E-A947-70E740481C1C}">
                <a14:useLocalDpi xmlns:a14="http://schemas.microsoft.com/office/drawing/2010/main" val="0"/>
              </a:ext>
            </a:extLst>
          </a:blip>
          <a:srcRect l="13716" t="18285" r="6215" b="17870"/>
          <a:stretch>
            <a:fillRect/>
          </a:stretch>
        </p:blipFill>
        <p:spPr bwMode="auto">
          <a:xfrm>
            <a:off x="533400" y="1600200"/>
            <a:ext cx="713898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612" name="Rectangle 1029"/>
          <p:cNvSpPr>
            <a:spLocks noGrp="1" noChangeArrowheads="1"/>
          </p:cNvSpPr>
          <p:nvPr>
            <p:ph type="body" idx="1"/>
          </p:nvPr>
        </p:nvSpPr>
        <p:spPr>
          <a:xfrm>
            <a:off x="7086600" y="1828800"/>
            <a:ext cx="2057400" cy="3505200"/>
          </a:xfrm>
          <a:noFill/>
        </p:spPr>
        <p:txBody>
          <a:bodyPr/>
          <a:lstStyle/>
          <a:p>
            <a:pPr>
              <a:lnSpc>
                <a:spcPct val="90000"/>
              </a:lnSpc>
              <a:buFont typeface="Monotype Sorts" charset="2"/>
              <a:buNone/>
            </a:pPr>
            <a:r>
              <a:rPr lang="en-US" altLang="en-US" sz="2400" smtClean="0"/>
              <a:t>Setosa</a:t>
            </a:r>
          </a:p>
          <a:p>
            <a:pPr>
              <a:lnSpc>
                <a:spcPct val="90000"/>
              </a:lnSpc>
              <a:buFont typeface="Monotype Sorts" charset="2"/>
              <a:buNone/>
            </a:pPr>
            <a:endParaRPr lang="en-US" altLang="en-US" sz="2400" smtClean="0"/>
          </a:p>
          <a:p>
            <a:pPr>
              <a:lnSpc>
                <a:spcPct val="90000"/>
              </a:lnSpc>
              <a:buFont typeface="Monotype Sorts" charset="2"/>
              <a:buNone/>
            </a:pPr>
            <a:endParaRPr lang="en-US" altLang="en-US" sz="2400" smtClean="0"/>
          </a:p>
          <a:p>
            <a:pPr>
              <a:lnSpc>
                <a:spcPct val="90000"/>
              </a:lnSpc>
              <a:buFont typeface="Monotype Sorts" charset="2"/>
              <a:buNone/>
            </a:pPr>
            <a:endParaRPr lang="en-US" altLang="en-US" sz="2400" smtClean="0"/>
          </a:p>
          <a:p>
            <a:pPr>
              <a:lnSpc>
                <a:spcPct val="90000"/>
              </a:lnSpc>
              <a:buFont typeface="Monotype Sorts" charset="2"/>
              <a:buNone/>
            </a:pPr>
            <a:r>
              <a:rPr lang="en-US" altLang="en-US" sz="2400" smtClean="0"/>
              <a:t>Versicolour</a:t>
            </a:r>
          </a:p>
          <a:p>
            <a:pPr>
              <a:lnSpc>
                <a:spcPct val="90000"/>
              </a:lnSpc>
              <a:buFont typeface="Monotype Sorts" charset="2"/>
              <a:buNone/>
            </a:pPr>
            <a:endParaRPr lang="en-US" altLang="en-US" sz="2400" smtClean="0"/>
          </a:p>
          <a:p>
            <a:pPr>
              <a:lnSpc>
                <a:spcPct val="90000"/>
              </a:lnSpc>
              <a:buFont typeface="Monotype Sorts" charset="2"/>
              <a:buNone/>
            </a:pPr>
            <a:endParaRPr lang="en-US" altLang="en-US" sz="2400" smtClean="0"/>
          </a:p>
          <a:p>
            <a:pPr>
              <a:lnSpc>
                <a:spcPct val="90000"/>
              </a:lnSpc>
              <a:buFont typeface="Monotype Sorts" charset="2"/>
              <a:buNone/>
            </a:pPr>
            <a:r>
              <a:rPr lang="en-US" altLang="en-US" sz="2400" smtClean="0"/>
              <a:t>Virginica</a:t>
            </a:r>
          </a:p>
          <a:p>
            <a:pPr>
              <a:lnSpc>
                <a:spcPct val="90000"/>
              </a:lnSpc>
              <a:buFont typeface="Monotype Sorts" charset="2"/>
              <a:buNone/>
            </a:pPr>
            <a:endParaRPr lang="en-US" altLang="en-US" sz="2400" smtClean="0"/>
          </a:p>
          <a:p>
            <a:pPr>
              <a:lnSpc>
                <a:spcPct val="90000"/>
              </a:lnSpc>
              <a:buFont typeface="Monotype Sorts" charset="2"/>
              <a:buNone/>
            </a:pPr>
            <a:endParaRPr lang="en-US" altLang="en-US" sz="2400" smtClean="0"/>
          </a:p>
          <a:p>
            <a:pPr>
              <a:lnSpc>
                <a:spcPct val="90000"/>
              </a:lnSpc>
              <a:buFont typeface="Monotype Sorts" charset="2"/>
              <a:buNone/>
            </a:pPr>
            <a:endParaRPr lang="en-US" altLang="en-US" sz="2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9244" y="2133600"/>
            <a:ext cx="7883912" cy="2325470"/>
          </a:xfrm>
          <a:prstGeom prst="rect">
            <a:avLst/>
          </a:prstGeom>
        </p:spPr>
      </p:pic>
    </p:spTree>
    <p:extLst>
      <p:ext uri="{BB962C8B-B14F-4D97-AF65-F5344CB8AC3E}">
        <p14:creationId xmlns:p14="http://schemas.microsoft.com/office/powerpoint/2010/main" val="238207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Iris Sample Data Set  </a:t>
            </a:r>
          </a:p>
        </p:txBody>
      </p:sp>
      <p:sp>
        <p:nvSpPr>
          <p:cNvPr id="13315" name="Rectangle 3"/>
          <p:cNvSpPr>
            <a:spLocks noGrp="1" noChangeArrowheads="1"/>
          </p:cNvSpPr>
          <p:nvPr>
            <p:ph type="body" sz="half" idx="1"/>
          </p:nvPr>
        </p:nvSpPr>
        <p:spPr>
          <a:xfrm>
            <a:off x="411163" y="1219200"/>
            <a:ext cx="8351837" cy="1981200"/>
          </a:xfrm>
        </p:spPr>
        <p:txBody>
          <a:bodyPr/>
          <a:lstStyle/>
          <a:p>
            <a:pPr>
              <a:lnSpc>
                <a:spcPct val="90000"/>
              </a:lnSpc>
            </a:pPr>
            <a:r>
              <a:rPr lang="en-US" altLang="en-US" sz="2400" smtClean="0"/>
              <a:t>Many of the exploratory data techniques are illustrated with the Iris Plant data set.</a:t>
            </a:r>
          </a:p>
          <a:p>
            <a:pPr lvl="1">
              <a:lnSpc>
                <a:spcPct val="90000"/>
              </a:lnSpc>
            </a:pPr>
            <a:r>
              <a:rPr lang="en-US" altLang="en-US" sz="2000" smtClean="0"/>
              <a:t>Can be obtained from the UCI Machine Learning Repository </a:t>
            </a:r>
            <a:br>
              <a:rPr lang="en-US" altLang="en-US" sz="2000" smtClean="0"/>
            </a:br>
            <a:r>
              <a:rPr lang="en-US" altLang="en-US" sz="2000" smtClean="0">
                <a:hlinkClick r:id="rId3"/>
              </a:rPr>
              <a:t>http://www.ics.uci.edu/~mlearn/MLRepository.html</a:t>
            </a:r>
            <a:r>
              <a:rPr lang="en-US" altLang="en-US" sz="2000" smtClean="0"/>
              <a:t> </a:t>
            </a:r>
          </a:p>
          <a:p>
            <a:pPr lvl="1">
              <a:lnSpc>
                <a:spcPct val="90000"/>
              </a:lnSpc>
            </a:pPr>
            <a:r>
              <a:rPr lang="en-US" altLang="en-US" smtClean="0"/>
              <a:t>From the statistician Douglas Fisher</a:t>
            </a:r>
          </a:p>
          <a:p>
            <a:pPr lvl="1">
              <a:lnSpc>
                <a:spcPct val="90000"/>
              </a:lnSpc>
            </a:pPr>
            <a:r>
              <a:rPr lang="en-US" altLang="en-US" smtClean="0"/>
              <a:t>It consists of information on 150 Iris flowers, 50 each from one of three Iris species </a:t>
            </a:r>
          </a:p>
          <a:p>
            <a:pPr lvl="1">
              <a:lnSpc>
                <a:spcPct val="90000"/>
              </a:lnSpc>
            </a:pPr>
            <a:r>
              <a:rPr lang="en-US" altLang="en-US" smtClean="0"/>
              <a:t>Three flower types (classes):</a:t>
            </a:r>
          </a:p>
          <a:p>
            <a:pPr lvl="2">
              <a:lnSpc>
                <a:spcPct val="90000"/>
              </a:lnSpc>
            </a:pPr>
            <a:r>
              <a:rPr lang="en-US" altLang="en-US" sz="1600" smtClean="0"/>
              <a:t> </a:t>
            </a:r>
            <a:r>
              <a:rPr lang="en-US" altLang="en-US" smtClean="0"/>
              <a:t>Setosa</a:t>
            </a:r>
          </a:p>
          <a:p>
            <a:pPr lvl="2">
              <a:lnSpc>
                <a:spcPct val="90000"/>
              </a:lnSpc>
            </a:pPr>
            <a:r>
              <a:rPr lang="en-US" altLang="en-US" smtClean="0"/>
              <a:t> Virginica </a:t>
            </a:r>
          </a:p>
          <a:p>
            <a:pPr lvl="2">
              <a:lnSpc>
                <a:spcPct val="90000"/>
              </a:lnSpc>
            </a:pPr>
            <a:r>
              <a:rPr lang="en-US" altLang="en-US" smtClean="0"/>
              <a:t> Versicolour</a:t>
            </a:r>
          </a:p>
          <a:p>
            <a:pPr lvl="1">
              <a:lnSpc>
                <a:spcPct val="90000"/>
              </a:lnSpc>
            </a:pPr>
            <a:r>
              <a:rPr lang="en-US" altLang="en-US" smtClean="0"/>
              <a:t>Four (non-class) attributes</a:t>
            </a:r>
          </a:p>
          <a:p>
            <a:pPr lvl="2">
              <a:lnSpc>
                <a:spcPct val="90000"/>
              </a:lnSpc>
            </a:pPr>
            <a:r>
              <a:rPr lang="en-US" altLang="en-US" smtClean="0"/>
              <a:t> Sepal width and length</a:t>
            </a:r>
          </a:p>
          <a:p>
            <a:pPr lvl="2">
              <a:lnSpc>
                <a:spcPct val="90000"/>
              </a:lnSpc>
            </a:pPr>
            <a:r>
              <a:rPr lang="en-US" altLang="en-US" smtClean="0"/>
              <a:t> Petal width and length</a:t>
            </a:r>
          </a:p>
        </p:txBody>
      </p:sp>
      <p:sp>
        <p:nvSpPr>
          <p:cNvPr id="13316" name="Text Box 4"/>
          <p:cNvSpPr txBox="1">
            <a:spLocks noChangeArrowheads="1"/>
          </p:cNvSpPr>
          <p:nvPr/>
        </p:nvSpPr>
        <p:spPr bwMode="auto">
          <a:xfrm>
            <a:off x="3032125" y="2906713"/>
            <a:ext cx="207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lnSpc>
                <a:spcPct val="100000"/>
              </a:lnSpc>
              <a:spcAft>
                <a:spcPct val="0"/>
              </a:spcAft>
              <a:buClrTx/>
              <a:buSzTx/>
              <a:buFontTx/>
              <a:buNone/>
            </a:pPr>
            <a:endParaRPr lang="en-US" altLang="en-US" b="1"/>
          </a:p>
        </p:txBody>
      </p:sp>
      <p:sp>
        <p:nvSpPr>
          <p:cNvPr id="13317" name="Rectangle 8"/>
          <p:cNvSpPr>
            <a:spLocks noChangeArrowheads="1"/>
          </p:cNvSpPr>
          <p:nvPr/>
        </p:nvSpPr>
        <p:spPr bwMode="auto">
          <a:xfrm>
            <a:off x="5865813" y="5318125"/>
            <a:ext cx="3048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pPr>
              <a:lnSpc>
                <a:spcPct val="100000"/>
              </a:lnSpc>
              <a:spcAft>
                <a:spcPct val="0"/>
              </a:spcAft>
              <a:buClrTx/>
              <a:buSzTx/>
              <a:buFontTx/>
              <a:buNone/>
            </a:pPr>
            <a:r>
              <a:rPr lang="en-US" altLang="en-US">
                <a:latin typeface="Times New Roman" panose="02020603050405020304" pitchFamily="18" charset="0"/>
              </a:rPr>
              <a:t>Virginica. Robert H. Mohlenbrock. USDA NRCS. 1995. Northeast wetland flora: Field office guide to plant species. Northeast National Technical Center, Chester, PA. Courtesy of USDA NRCS Wetland Science Institute. </a:t>
            </a:r>
          </a:p>
        </p:txBody>
      </p:sp>
      <p:pic>
        <p:nvPicPr>
          <p:cNvPr id="1331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454400"/>
            <a:ext cx="2817813"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 y="152400"/>
            <a:ext cx="8991600" cy="533400"/>
          </a:xfrm>
        </p:spPr>
        <p:txBody>
          <a:bodyPr/>
          <a:lstStyle/>
          <a:p>
            <a:r>
              <a:rPr lang="en-US" altLang="en-US" sz="2800" dirty="0" err="1" smtClean="0"/>
              <a:t>Chernoff</a:t>
            </a:r>
            <a:r>
              <a:rPr lang="en-US" altLang="en-US" sz="2800" dirty="0" smtClean="0"/>
              <a:t> (</a:t>
            </a:r>
            <a:r>
              <a:rPr lang="en-US" sz="2800" b="0" dirty="0" smtClean="0"/>
              <a:t>k-ER-n-aw-f</a:t>
            </a:r>
            <a:r>
              <a:rPr lang="en-US" altLang="en-US" sz="2800" dirty="0" smtClean="0"/>
              <a:t>) Faces for Iris Data</a:t>
            </a:r>
          </a:p>
        </p:txBody>
      </p:sp>
      <p:pic>
        <p:nvPicPr>
          <p:cNvPr id="70659" name="Picture 4"/>
          <p:cNvPicPr>
            <a:picLocks noChangeAspect="1" noChangeArrowheads="1"/>
          </p:cNvPicPr>
          <p:nvPr/>
        </p:nvPicPr>
        <p:blipFill>
          <a:blip r:embed="rId3">
            <a:extLst>
              <a:ext uri="{28A0092B-C50C-407E-A947-70E740481C1C}">
                <a14:useLocalDpi xmlns:a14="http://schemas.microsoft.com/office/drawing/2010/main" val="0"/>
              </a:ext>
            </a:extLst>
          </a:blip>
          <a:srcRect l="18523" t="24202" r="14157" b="19345"/>
          <a:stretch>
            <a:fillRect/>
          </a:stretch>
        </p:blipFill>
        <p:spPr bwMode="auto">
          <a:xfrm>
            <a:off x="152400" y="1295400"/>
            <a:ext cx="739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0" name="Rectangle 6"/>
          <p:cNvSpPr>
            <a:spLocks noGrp="1" noChangeArrowheads="1"/>
          </p:cNvSpPr>
          <p:nvPr>
            <p:ph type="body" idx="1"/>
          </p:nvPr>
        </p:nvSpPr>
        <p:spPr>
          <a:xfrm>
            <a:off x="7391400" y="1447800"/>
            <a:ext cx="2057400" cy="4114800"/>
          </a:xfrm>
          <a:noFill/>
        </p:spPr>
        <p:txBody>
          <a:bodyPr/>
          <a:lstStyle/>
          <a:p>
            <a:pPr>
              <a:lnSpc>
                <a:spcPct val="80000"/>
              </a:lnSpc>
              <a:buFont typeface="Monotype Sorts" charset="2"/>
              <a:buNone/>
            </a:pPr>
            <a:r>
              <a:rPr lang="en-US" altLang="en-US" sz="2400" smtClean="0"/>
              <a:t>Setosa</a:t>
            </a:r>
          </a:p>
          <a:p>
            <a:pPr>
              <a:lnSpc>
                <a:spcPct val="80000"/>
              </a:lnSpc>
            </a:pPr>
            <a:endParaRPr lang="en-US" altLang="en-US" sz="2400" smtClean="0"/>
          </a:p>
          <a:p>
            <a:pPr>
              <a:lnSpc>
                <a:spcPct val="80000"/>
              </a:lnSpc>
            </a:pPr>
            <a:endParaRPr lang="en-US" altLang="en-US" sz="2400" smtClean="0"/>
          </a:p>
          <a:p>
            <a:pPr>
              <a:lnSpc>
                <a:spcPct val="80000"/>
              </a:lnSpc>
            </a:pPr>
            <a:endParaRPr lang="en-US" altLang="en-US" sz="2400" smtClean="0"/>
          </a:p>
          <a:p>
            <a:pPr>
              <a:lnSpc>
                <a:spcPct val="80000"/>
              </a:lnSpc>
              <a:buFont typeface="Monotype Sorts" charset="2"/>
              <a:buNone/>
            </a:pPr>
            <a:r>
              <a:rPr lang="en-US" altLang="en-US" sz="2400" smtClean="0"/>
              <a:t>Versicolour</a:t>
            </a:r>
          </a:p>
          <a:p>
            <a:pPr>
              <a:lnSpc>
                <a:spcPct val="80000"/>
              </a:lnSpc>
            </a:pPr>
            <a:endParaRPr lang="en-US" altLang="en-US" sz="2400" smtClean="0"/>
          </a:p>
          <a:p>
            <a:pPr>
              <a:lnSpc>
                <a:spcPct val="80000"/>
              </a:lnSpc>
            </a:pPr>
            <a:endParaRPr lang="en-US" altLang="en-US" sz="2400" smtClean="0"/>
          </a:p>
          <a:p>
            <a:pPr>
              <a:lnSpc>
                <a:spcPct val="80000"/>
              </a:lnSpc>
              <a:buFont typeface="Monotype Sorts" charset="2"/>
              <a:buNone/>
            </a:pPr>
            <a:endParaRPr lang="en-US" altLang="en-US" sz="2400" smtClean="0"/>
          </a:p>
          <a:p>
            <a:pPr>
              <a:lnSpc>
                <a:spcPct val="80000"/>
              </a:lnSpc>
              <a:buFont typeface="Monotype Sorts" charset="2"/>
              <a:buNone/>
            </a:pPr>
            <a:endParaRPr lang="en-US" altLang="en-US" sz="2400" smtClean="0"/>
          </a:p>
          <a:p>
            <a:pPr>
              <a:lnSpc>
                <a:spcPct val="80000"/>
              </a:lnSpc>
              <a:buFont typeface="Monotype Sorts" charset="2"/>
              <a:buNone/>
            </a:pPr>
            <a:r>
              <a:rPr lang="en-US" altLang="en-US" sz="2400" smtClean="0"/>
              <a:t>Virginica</a:t>
            </a:r>
          </a:p>
          <a:p>
            <a:pPr>
              <a:lnSpc>
                <a:spcPct val="80000"/>
              </a:lnSpc>
            </a:pPr>
            <a:endParaRPr lang="en-US" altLang="en-US" sz="2400" smtClean="0"/>
          </a:p>
          <a:p>
            <a:pPr>
              <a:lnSpc>
                <a:spcPct val="80000"/>
              </a:lnSpc>
            </a:pPr>
            <a:endParaRPr lang="en-US" altLang="en-US" sz="2400" smtClean="0"/>
          </a:p>
          <a:p>
            <a:pPr>
              <a:lnSpc>
                <a:spcPct val="80000"/>
              </a:lnSpc>
              <a:buFont typeface="Monotype Sorts" charset="2"/>
              <a:buNone/>
            </a:pPr>
            <a:endParaRPr lang="en-US" altLang="en-US" sz="2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Do's and Don'ts </a:t>
            </a:r>
            <a:r>
              <a:rPr lang="en-US" dirty="0" smtClean="0"/>
              <a:t> of visualization</a:t>
            </a:r>
          </a:p>
          <a:p>
            <a:pPr lvl="1"/>
            <a:r>
              <a:rPr lang="en-US" dirty="0" smtClean="0"/>
              <a:t>See the book.</a:t>
            </a:r>
            <a:endParaRPr lang="en-US" dirty="0"/>
          </a:p>
        </p:txBody>
      </p:sp>
    </p:spTree>
    <p:extLst>
      <p:ext uri="{BB962C8B-B14F-4D97-AF65-F5344CB8AC3E}">
        <p14:creationId xmlns:p14="http://schemas.microsoft.com/office/powerpoint/2010/main" val="16425794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400" b="0" dirty="0" smtClean="0"/>
              <a:t>On-Line </a:t>
            </a:r>
            <a:r>
              <a:rPr lang="en-US" sz="4400" b="0" dirty="0"/>
              <a:t>Analytical </a:t>
            </a:r>
            <a:r>
              <a:rPr lang="en-US" sz="4400" b="0" dirty="0" smtClean="0"/>
              <a:t>Processing</a:t>
            </a:r>
            <a:r>
              <a:rPr lang="en-US" sz="4400" dirty="0" smtClean="0"/>
              <a:t> </a:t>
            </a:r>
            <a:r>
              <a:rPr lang="en-US" sz="4400" dirty="0"/>
              <a:t/>
            </a:r>
            <a:br>
              <a:rPr lang="en-US" sz="4400" dirty="0"/>
            </a:br>
            <a:r>
              <a:rPr lang="en-US" sz="4400" dirty="0" smtClean="0"/>
              <a:t/>
            </a:r>
            <a:br>
              <a:rPr lang="en-US" sz="4400" dirty="0" smtClean="0"/>
            </a:br>
            <a:r>
              <a:rPr lang="en-US" sz="4400" dirty="0" err="1" smtClean="0"/>
              <a:t>OLAP</a:t>
            </a:r>
            <a:endParaRPr lang="en-US" sz="4400"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5436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mtClean="0"/>
              <a:t>OLAP</a:t>
            </a:r>
          </a:p>
        </p:txBody>
      </p:sp>
      <p:sp>
        <p:nvSpPr>
          <p:cNvPr id="72707"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ltLang="en-US" smtClean="0"/>
              <a:t>On-Line Analytical Processing (OLAP) was proposed by E. F. Codd, the father of the relational database.</a:t>
            </a:r>
          </a:p>
          <a:p>
            <a:pPr>
              <a:lnSpc>
                <a:spcPct val="90000"/>
              </a:lnSpc>
              <a:spcBef>
                <a:spcPct val="15000"/>
              </a:spcBef>
            </a:pPr>
            <a:r>
              <a:rPr lang="en-US" altLang="en-US" smtClean="0"/>
              <a:t>Relational databases put data into tables, while OLAP uses a multidimensional array representation. </a:t>
            </a:r>
          </a:p>
          <a:p>
            <a:pPr lvl="1">
              <a:lnSpc>
                <a:spcPct val="90000"/>
              </a:lnSpc>
              <a:spcBef>
                <a:spcPct val="15000"/>
              </a:spcBef>
            </a:pPr>
            <a:r>
              <a:rPr lang="en-US" altLang="en-US" smtClean="0"/>
              <a:t>Such representations of data previously existed in statistics and other fields</a:t>
            </a:r>
          </a:p>
          <a:p>
            <a:pPr>
              <a:lnSpc>
                <a:spcPct val="90000"/>
              </a:lnSpc>
              <a:spcBef>
                <a:spcPct val="15000"/>
              </a:spcBef>
            </a:pPr>
            <a:r>
              <a:rPr lang="en-US" altLang="en-US" smtClean="0"/>
              <a:t>There are a number of data analysis and data exploration operations that are easier with such a data representation.  </a:t>
            </a:r>
          </a:p>
          <a:p>
            <a:pPr lvl="2">
              <a:lnSpc>
                <a:spcPct val="90000"/>
              </a:lnSpc>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mtClean="0"/>
              <a:t>Creating a Multidimensional Array</a:t>
            </a:r>
          </a:p>
        </p:txBody>
      </p:sp>
      <p:sp>
        <p:nvSpPr>
          <p:cNvPr id="74755"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ltLang="en-US" smtClean="0"/>
              <a:t>Two key steps in converting tabular data into a multidimensional array.</a:t>
            </a:r>
          </a:p>
          <a:p>
            <a:pPr marL="749300" lvl="1">
              <a:lnSpc>
                <a:spcPct val="90000"/>
              </a:lnSpc>
              <a:spcBef>
                <a:spcPct val="15000"/>
              </a:spcBef>
            </a:pPr>
            <a:r>
              <a:rPr lang="en-US" altLang="en-US" smtClean="0"/>
              <a:t>First, identify which attributes are to be the dimensions and which attribute is to be the target attribute whose values appear as entries in the multidimensional array.</a:t>
            </a:r>
          </a:p>
          <a:p>
            <a:pPr marL="1206500" lvl="2" indent="-292100">
              <a:lnSpc>
                <a:spcPct val="90000"/>
              </a:lnSpc>
              <a:spcBef>
                <a:spcPct val="15000"/>
              </a:spcBef>
            </a:pPr>
            <a:r>
              <a:rPr lang="en-US" altLang="en-US" smtClean="0"/>
              <a:t>The attributes used as dimensions must have discrete values</a:t>
            </a:r>
          </a:p>
          <a:p>
            <a:pPr marL="1206500" lvl="2" indent="-292100">
              <a:lnSpc>
                <a:spcPct val="90000"/>
              </a:lnSpc>
              <a:spcBef>
                <a:spcPct val="15000"/>
              </a:spcBef>
            </a:pPr>
            <a:r>
              <a:rPr lang="en-US" altLang="en-US" smtClean="0"/>
              <a:t>The target value is typically a count or continuous value, e.g., the cost of an item</a:t>
            </a:r>
          </a:p>
          <a:p>
            <a:pPr marL="1206500" lvl="2" indent="-292100">
              <a:lnSpc>
                <a:spcPct val="90000"/>
              </a:lnSpc>
              <a:spcBef>
                <a:spcPct val="15000"/>
              </a:spcBef>
            </a:pPr>
            <a:r>
              <a:rPr lang="en-US" altLang="en-US" smtClean="0"/>
              <a:t>Can have no target variable at all except the count of objects that have the same set of attribute values</a:t>
            </a:r>
          </a:p>
          <a:p>
            <a:pPr marL="749300" lvl="1">
              <a:lnSpc>
                <a:spcPct val="90000"/>
              </a:lnSpc>
              <a:spcBef>
                <a:spcPct val="15000"/>
              </a:spcBef>
            </a:pPr>
            <a:r>
              <a:rPr lang="en-US" altLang="en-US" smtClean="0"/>
              <a:t>Second, find the value of each entry in the multidimensional array by summing the values (of the target attribute) or count of all objects that have the attribute values corresponding to that entry.</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smtClean="0"/>
              <a:t>Example: Iris data</a:t>
            </a:r>
          </a:p>
        </p:txBody>
      </p:sp>
      <p:sp>
        <p:nvSpPr>
          <p:cNvPr id="76803"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ltLang="en-US" smtClean="0"/>
              <a:t>We show how the attributes, petal length, petal width, and species type can be converted to a multidimensional array</a:t>
            </a:r>
          </a:p>
          <a:p>
            <a:pPr marL="749300" lvl="1">
              <a:lnSpc>
                <a:spcPct val="90000"/>
              </a:lnSpc>
              <a:spcBef>
                <a:spcPct val="15000"/>
              </a:spcBef>
            </a:pPr>
            <a:r>
              <a:rPr lang="en-US" altLang="en-US" smtClean="0"/>
              <a:t>First, we discretized the petal width and length to have categorical values: </a:t>
            </a:r>
            <a:r>
              <a:rPr lang="en-US" altLang="en-US" i="1" smtClean="0"/>
              <a:t>low</a:t>
            </a:r>
            <a:r>
              <a:rPr lang="en-US" altLang="en-US" smtClean="0"/>
              <a:t>, </a:t>
            </a:r>
            <a:r>
              <a:rPr lang="en-US" altLang="en-US" i="1" smtClean="0"/>
              <a:t>medium</a:t>
            </a:r>
            <a:r>
              <a:rPr lang="en-US" altLang="en-US" smtClean="0"/>
              <a:t>, and </a:t>
            </a:r>
            <a:r>
              <a:rPr lang="en-US" altLang="en-US" i="1" smtClean="0"/>
              <a:t>high</a:t>
            </a:r>
          </a:p>
          <a:p>
            <a:pPr marL="749300" lvl="1">
              <a:lnSpc>
                <a:spcPct val="90000"/>
              </a:lnSpc>
              <a:spcBef>
                <a:spcPct val="15000"/>
              </a:spcBef>
            </a:pPr>
            <a:r>
              <a:rPr lang="en-US" altLang="en-US" smtClean="0"/>
              <a:t>We get the following table - note the count attribute</a:t>
            </a:r>
          </a:p>
          <a:p>
            <a:pPr marL="1206500" lvl="2" indent="-292100">
              <a:lnSpc>
                <a:spcPct val="90000"/>
              </a:lnSpc>
              <a:spcBef>
                <a:spcPct val="15000"/>
              </a:spcBef>
            </a:pPr>
            <a:endParaRPr lang="en-US" altLang="en-US" smtClean="0"/>
          </a:p>
        </p:txBody>
      </p:sp>
      <p:pic>
        <p:nvPicPr>
          <p:cNvPr id="768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581400"/>
            <a:ext cx="525621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1613"/>
            <a:ext cx="4168775" cy="36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1" name="Rectangle 2"/>
          <p:cNvSpPr>
            <a:spLocks noGrp="1" noChangeArrowheads="1"/>
          </p:cNvSpPr>
          <p:nvPr>
            <p:ph type="title"/>
          </p:nvPr>
        </p:nvSpPr>
        <p:spPr/>
        <p:txBody>
          <a:bodyPr/>
          <a:lstStyle/>
          <a:p>
            <a:r>
              <a:rPr lang="en-US" altLang="en-US" smtClean="0"/>
              <a:t>Example: Iris data (continued)</a:t>
            </a:r>
          </a:p>
        </p:txBody>
      </p:sp>
      <p:sp>
        <p:nvSpPr>
          <p:cNvPr id="78852" name="Rectangle 3"/>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ltLang="en-US" smtClean="0"/>
              <a:t>Each unique tuple of petal width, petal length, and species type identifies one element of the array.</a:t>
            </a:r>
          </a:p>
          <a:p>
            <a:pPr>
              <a:lnSpc>
                <a:spcPct val="90000"/>
              </a:lnSpc>
              <a:spcBef>
                <a:spcPct val="15000"/>
              </a:spcBef>
            </a:pPr>
            <a:r>
              <a:rPr lang="en-US" altLang="en-US" smtClean="0"/>
              <a:t>This element is assigned the corresponding count value.   </a:t>
            </a:r>
          </a:p>
          <a:p>
            <a:pPr>
              <a:lnSpc>
                <a:spcPct val="90000"/>
              </a:lnSpc>
              <a:spcBef>
                <a:spcPct val="15000"/>
              </a:spcBef>
            </a:pPr>
            <a:r>
              <a:rPr lang="en-US" altLang="en-US" smtClean="0"/>
              <a:t>The figure illustrates </a:t>
            </a:r>
            <a:br>
              <a:rPr lang="en-US" altLang="en-US" smtClean="0"/>
            </a:br>
            <a:r>
              <a:rPr lang="en-US" altLang="en-US" smtClean="0"/>
              <a:t>the result.</a:t>
            </a:r>
          </a:p>
          <a:p>
            <a:pPr>
              <a:lnSpc>
                <a:spcPct val="90000"/>
              </a:lnSpc>
              <a:spcBef>
                <a:spcPct val="15000"/>
              </a:spcBef>
            </a:pPr>
            <a:r>
              <a:rPr lang="en-US" altLang="en-US" smtClean="0"/>
              <a:t>All non-specified </a:t>
            </a:r>
            <a:br>
              <a:rPr lang="en-US" altLang="en-US" smtClean="0"/>
            </a:br>
            <a:r>
              <a:rPr lang="en-US" altLang="en-US" smtClean="0"/>
              <a:t>tuples are 0.</a:t>
            </a:r>
          </a:p>
          <a:p>
            <a:pPr marL="1206500" lvl="2" indent="-292100">
              <a:lnSpc>
                <a:spcPct val="90000"/>
              </a:lnSpc>
              <a:spcBef>
                <a:spcPct val="15000"/>
              </a:spcBef>
            </a:pPr>
            <a:endParaRPr lang="en-US"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p:txBody>
          <a:bodyPr/>
          <a:lstStyle/>
          <a:p>
            <a:r>
              <a:rPr lang="en-US" altLang="en-US" smtClean="0"/>
              <a:t>Example: Iris data (continued)</a:t>
            </a:r>
          </a:p>
        </p:txBody>
      </p:sp>
      <p:sp>
        <p:nvSpPr>
          <p:cNvPr id="80899" name="Rectangle 4"/>
          <p:cNvSpPr>
            <a:spLocks noGrp="1" noChangeArrowheads="1"/>
          </p:cNvSpPr>
          <p:nvPr>
            <p:ph type="body" idx="1"/>
          </p:nvPr>
        </p:nvSpPr>
        <p:spPr>
          <a:xfrm>
            <a:off x="411163" y="1143000"/>
            <a:ext cx="8428037" cy="5181600"/>
          </a:xfrm>
        </p:spPr>
        <p:txBody>
          <a:bodyPr/>
          <a:lstStyle/>
          <a:p>
            <a:pPr>
              <a:lnSpc>
                <a:spcPct val="90000"/>
              </a:lnSpc>
              <a:spcBef>
                <a:spcPct val="15000"/>
              </a:spcBef>
            </a:pPr>
            <a:r>
              <a:rPr lang="en-US" altLang="en-US" smtClean="0"/>
              <a:t>Slices of the multidimensional array are shown by the following cross-tabulations</a:t>
            </a:r>
          </a:p>
          <a:p>
            <a:pPr>
              <a:lnSpc>
                <a:spcPct val="90000"/>
              </a:lnSpc>
              <a:spcBef>
                <a:spcPct val="15000"/>
              </a:spcBef>
            </a:pPr>
            <a:r>
              <a:rPr lang="en-US" altLang="en-US" smtClean="0"/>
              <a:t>What do these tables tell us?</a:t>
            </a:r>
          </a:p>
          <a:p>
            <a:pPr marL="1206500" lvl="2" indent="-292100">
              <a:lnSpc>
                <a:spcPct val="90000"/>
              </a:lnSpc>
              <a:spcBef>
                <a:spcPct val="15000"/>
              </a:spcBef>
            </a:pPr>
            <a:endParaRPr lang="en-US" altLang="en-US" smtClean="0"/>
          </a:p>
        </p:txBody>
      </p:sp>
      <p:grpSp>
        <p:nvGrpSpPr>
          <p:cNvPr id="80900" name="Group 8"/>
          <p:cNvGrpSpPr>
            <a:grpSpLocks/>
          </p:cNvGrpSpPr>
          <p:nvPr/>
        </p:nvGrpSpPr>
        <p:grpSpPr bwMode="auto">
          <a:xfrm>
            <a:off x="457200" y="2514600"/>
            <a:ext cx="7761288" cy="3657600"/>
            <a:chOff x="288" y="1584"/>
            <a:chExt cx="4889" cy="2304"/>
          </a:xfrm>
        </p:grpSpPr>
        <p:pic>
          <p:nvPicPr>
            <p:cNvPr id="809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584"/>
              <a:ext cx="4889" cy="2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2" name="Rectangle 7"/>
            <p:cNvSpPr>
              <a:spLocks noChangeArrowheads="1"/>
            </p:cNvSpPr>
            <p:nvPr/>
          </p:nvSpPr>
          <p:spPr bwMode="auto">
            <a:xfrm>
              <a:off x="432" y="2496"/>
              <a:ext cx="2352" cy="576"/>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1pPr>
              <a:lvl2pPr marL="742950" indent="-28575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2pPr>
              <a:lvl3pPr marL="11430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3pPr>
              <a:lvl4pPr marL="16002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4pPr>
              <a:lvl5pPr marL="2057400" indent="-228600">
                <a:lnSpc>
                  <a:spcPct val="90000"/>
                </a:lnSpc>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5pPr>
              <a:lvl6pPr marL="25146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6pPr>
              <a:lvl7pPr marL="29718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7pPr>
              <a:lvl8pPr marL="34290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8pPr>
              <a:lvl9pPr marL="3886200" indent="-228600" eaLnBrk="0" fontAlgn="base" hangingPunct="0">
                <a:lnSpc>
                  <a:spcPct val="90000"/>
                </a:lnSpc>
                <a:spcBef>
                  <a:spcPct val="0"/>
                </a:spcBef>
                <a:spcAft>
                  <a:spcPts val="400"/>
                </a:spcAft>
                <a:buClr>
                  <a:srgbClr val="0C7B9C"/>
                </a:buClr>
                <a:buSzPct val="100000"/>
                <a:buFont typeface="Times New Roman" panose="02020603050405020304" pitchFamily="18" charset="0"/>
                <a:defRPr sz="1400">
                  <a:solidFill>
                    <a:schemeClr val="tx1"/>
                  </a:solidFill>
                  <a:latin typeface="Arial" panose="020B0604020202020204" pitchFamily="34" charset="0"/>
                </a:defRPr>
              </a:lvl9pPr>
            </a:lstStyle>
            <a:p>
              <a:endParaRPr lang="en-US"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t>OLAP Operations: Data Cube</a:t>
            </a:r>
          </a:p>
        </p:txBody>
      </p:sp>
      <p:sp>
        <p:nvSpPr>
          <p:cNvPr id="82947" name="Rectangle 3"/>
          <p:cNvSpPr>
            <a:spLocks noGrp="1" noChangeArrowheads="1"/>
          </p:cNvSpPr>
          <p:nvPr>
            <p:ph type="body" idx="1"/>
          </p:nvPr>
        </p:nvSpPr>
        <p:spPr>
          <a:xfrm>
            <a:off x="411163" y="1066800"/>
            <a:ext cx="8428037" cy="5181600"/>
          </a:xfrm>
        </p:spPr>
        <p:txBody>
          <a:bodyPr/>
          <a:lstStyle/>
          <a:p>
            <a:pPr>
              <a:lnSpc>
                <a:spcPct val="90000"/>
              </a:lnSpc>
              <a:spcBef>
                <a:spcPct val="5000"/>
              </a:spcBef>
            </a:pPr>
            <a:r>
              <a:rPr lang="en-US" altLang="en-US" smtClean="0"/>
              <a:t>The key operation of a OLAP is the formation of a data cube</a:t>
            </a:r>
          </a:p>
          <a:p>
            <a:pPr>
              <a:lnSpc>
                <a:spcPct val="90000"/>
              </a:lnSpc>
              <a:spcBef>
                <a:spcPct val="5000"/>
              </a:spcBef>
            </a:pPr>
            <a:r>
              <a:rPr lang="en-US" altLang="en-US" smtClean="0"/>
              <a:t>A data cube is a multidimensional representation of data, together with all possible aggregates.</a:t>
            </a:r>
          </a:p>
          <a:p>
            <a:pPr>
              <a:lnSpc>
                <a:spcPct val="90000"/>
              </a:lnSpc>
              <a:spcBef>
                <a:spcPct val="5000"/>
              </a:spcBef>
            </a:pPr>
            <a:r>
              <a:rPr lang="en-US" altLang="en-US" smtClean="0"/>
              <a:t>By all possible aggregates, we mean the aggregates that result by selecting a proper subset of the dimensions and summing over all remaining dimensions.</a:t>
            </a:r>
          </a:p>
          <a:p>
            <a:pPr>
              <a:lnSpc>
                <a:spcPct val="90000"/>
              </a:lnSpc>
              <a:spcBef>
                <a:spcPct val="5000"/>
              </a:spcBef>
            </a:pPr>
            <a:r>
              <a:rPr lang="en-US" altLang="en-US" smtClean="0"/>
              <a:t>For example, if we choose the species type dimension of the Iris data and sum over all other dimensions, the result will be a one-dimensional entry with three entries, each of which gives the number of flowers of each type.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411163" y="1066800"/>
            <a:ext cx="8428037" cy="5334000"/>
          </a:xfrm>
        </p:spPr>
        <p:txBody>
          <a:bodyPr/>
          <a:lstStyle/>
          <a:p>
            <a:r>
              <a:rPr lang="en-US" altLang="en-US" smtClean="0"/>
              <a:t>Consider a data set that records the sales of products at a number of company stores at various dates.</a:t>
            </a:r>
          </a:p>
          <a:p>
            <a:r>
              <a:rPr lang="en-US" altLang="en-US" smtClean="0"/>
              <a:t>This data can be represented </a:t>
            </a:r>
            <a:br>
              <a:rPr lang="en-US" altLang="en-US" smtClean="0"/>
            </a:br>
            <a:r>
              <a:rPr lang="en-US" altLang="en-US" smtClean="0"/>
              <a:t>as a 3 dimensional array</a:t>
            </a:r>
          </a:p>
          <a:p>
            <a:r>
              <a:rPr lang="en-US" altLang="en-US" smtClean="0"/>
              <a:t>There are 3 two-dimensional</a:t>
            </a:r>
            <a:br>
              <a:rPr lang="en-US" altLang="en-US" smtClean="0"/>
            </a:br>
            <a:r>
              <a:rPr lang="en-US" altLang="en-US" smtClean="0"/>
              <a:t>aggregates (3 choose 2 ),</a:t>
            </a:r>
            <a:br>
              <a:rPr lang="en-US" altLang="en-US" smtClean="0"/>
            </a:br>
            <a:r>
              <a:rPr lang="en-US" altLang="en-US" smtClean="0"/>
              <a:t>3 one-dimensional aggregates,</a:t>
            </a:r>
            <a:br>
              <a:rPr lang="en-US" altLang="en-US" smtClean="0"/>
            </a:br>
            <a:r>
              <a:rPr lang="en-US" altLang="en-US" smtClean="0"/>
              <a:t>and 1 zero-dimensional </a:t>
            </a:r>
            <a:br>
              <a:rPr lang="en-US" altLang="en-US" smtClean="0"/>
            </a:br>
            <a:r>
              <a:rPr lang="en-US" altLang="en-US" smtClean="0"/>
              <a:t>aggregate (the overall total)</a:t>
            </a:r>
          </a:p>
          <a:p>
            <a:endParaRPr lang="en-US" altLang="en-US" smtClean="0"/>
          </a:p>
        </p:txBody>
      </p:sp>
      <p:pic>
        <p:nvPicPr>
          <p:cNvPr id="849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6900" y="2514600"/>
            <a:ext cx="33909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Rectangle 4"/>
          <p:cNvSpPr>
            <a:spLocks noGrp="1" noChangeArrowheads="1"/>
          </p:cNvSpPr>
          <p:nvPr>
            <p:ph type="title"/>
          </p:nvPr>
        </p:nvSpPr>
        <p:spPr/>
        <p:txBody>
          <a:bodyPr/>
          <a:lstStyle/>
          <a:p>
            <a:r>
              <a:rPr lang="en-US" altLang="en-US" smtClean="0"/>
              <a:t>Data Cube Example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US" altLang="en-US" smtClean="0"/>
          </a:p>
        </p:txBody>
      </p:sp>
      <p:sp>
        <p:nvSpPr>
          <p:cNvPr id="15363" name="Text Placeholder 2"/>
          <p:cNvSpPr>
            <a:spLocks noGrp="1"/>
          </p:cNvSpPr>
          <p:nvPr>
            <p:ph type="body" sz="half" idx="1"/>
          </p:nvPr>
        </p:nvSpPr>
        <p:spPr/>
        <p:txBody>
          <a:bodyPr/>
          <a:lstStyle/>
          <a:p>
            <a:endParaRPr lang="en-US" altLang="en-US" smtClean="0"/>
          </a:p>
        </p:txBody>
      </p:sp>
      <p:sp>
        <p:nvSpPr>
          <p:cNvPr id="15364" name="Content Placeholder 3"/>
          <p:cNvSpPr>
            <a:spLocks noGrp="1"/>
          </p:cNvSpPr>
          <p:nvPr>
            <p:ph sz="half" idx="2"/>
          </p:nvPr>
        </p:nvSpPr>
        <p:spPr/>
        <p:txBody>
          <a:bodyPr/>
          <a:lstStyle/>
          <a:p>
            <a:endParaRPr lang="en-US" altLang="en-US" smtClean="0"/>
          </a:p>
        </p:txBody>
      </p:sp>
      <p:pic>
        <p:nvPicPr>
          <p:cNvPr id="15365" name="Picture 2" descr="Image result for sepals and petals of flow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57200"/>
            <a:ext cx="5765800"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411163" y="1066800"/>
            <a:ext cx="8428037" cy="5181600"/>
          </a:xfrm>
        </p:spPr>
        <p:txBody>
          <a:bodyPr/>
          <a:lstStyle/>
          <a:p>
            <a:pPr>
              <a:lnSpc>
                <a:spcPct val="90000"/>
              </a:lnSpc>
            </a:pPr>
            <a:r>
              <a:rPr lang="en-US" altLang="en-US" smtClean="0"/>
              <a:t>The following figure table shows one of the two dimensional aggregates, along with two of the one-dimensional aggregates, and the overall total</a:t>
            </a:r>
          </a:p>
          <a:p>
            <a:pPr>
              <a:lnSpc>
                <a:spcPct val="90000"/>
              </a:lnSpc>
            </a:pPr>
            <a:endParaRPr lang="en-US" altLang="en-US" smtClean="0"/>
          </a:p>
        </p:txBody>
      </p:sp>
      <p:sp>
        <p:nvSpPr>
          <p:cNvPr id="87043" name="Rectangle 2"/>
          <p:cNvSpPr>
            <a:spLocks noGrp="1" noChangeArrowheads="1"/>
          </p:cNvSpPr>
          <p:nvPr>
            <p:ph type="title"/>
          </p:nvPr>
        </p:nvSpPr>
        <p:spPr/>
        <p:txBody>
          <a:bodyPr/>
          <a:lstStyle/>
          <a:p>
            <a:r>
              <a:rPr lang="en-US" altLang="en-US" smtClean="0"/>
              <a:t>Data Cube Example (continued)</a:t>
            </a:r>
          </a:p>
        </p:txBody>
      </p:sp>
      <p:pic>
        <p:nvPicPr>
          <p:cNvPr id="870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63800"/>
            <a:ext cx="914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smtClean="0"/>
              <a:t>OLAP Operations: Slicing and Dicing</a:t>
            </a:r>
          </a:p>
        </p:txBody>
      </p:sp>
      <p:sp>
        <p:nvSpPr>
          <p:cNvPr id="89091" name="Rectangle 3"/>
          <p:cNvSpPr>
            <a:spLocks noGrp="1" noChangeArrowheads="1"/>
          </p:cNvSpPr>
          <p:nvPr>
            <p:ph type="body" idx="1"/>
          </p:nvPr>
        </p:nvSpPr>
        <p:spPr>
          <a:xfrm>
            <a:off x="411163" y="1066800"/>
            <a:ext cx="8428037" cy="5181600"/>
          </a:xfrm>
        </p:spPr>
        <p:txBody>
          <a:bodyPr/>
          <a:lstStyle/>
          <a:p>
            <a:r>
              <a:rPr lang="en-US" altLang="en-US" smtClean="0"/>
              <a:t>Slicing is selecting a group of cells from the entire multidimensional array by specifying a specific value for one or more dimensions. </a:t>
            </a:r>
          </a:p>
          <a:p>
            <a:r>
              <a:rPr lang="en-US" altLang="en-US" smtClean="0"/>
              <a:t>Dicing involves selecting a subset of cells by specifying a range of attribute values. </a:t>
            </a:r>
          </a:p>
          <a:p>
            <a:pPr marL="749300" lvl="1"/>
            <a:r>
              <a:rPr lang="en-US" altLang="en-US" smtClean="0"/>
              <a:t>This is equivalent to defining a subarray from the complete array. </a:t>
            </a:r>
          </a:p>
          <a:p>
            <a:r>
              <a:rPr lang="en-US" altLang="en-US" smtClean="0"/>
              <a:t>In practice, both operations can also be accompanied by aggregation over some dimensions.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152400"/>
            <a:ext cx="8610600" cy="533400"/>
          </a:xfrm>
        </p:spPr>
        <p:txBody>
          <a:bodyPr/>
          <a:lstStyle/>
          <a:p>
            <a:r>
              <a:rPr lang="en-US" altLang="en-US" smtClean="0"/>
              <a:t>OLAP Operations: Roll-up and Drill-down</a:t>
            </a:r>
          </a:p>
        </p:txBody>
      </p:sp>
      <p:sp>
        <p:nvSpPr>
          <p:cNvPr id="91139" name="Rectangle 3"/>
          <p:cNvSpPr>
            <a:spLocks noGrp="1" noChangeArrowheads="1"/>
          </p:cNvSpPr>
          <p:nvPr>
            <p:ph type="body" idx="1"/>
          </p:nvPr>
        </p:nvSpPr>
        <p:spPr>
          <a:xfrm>
            <a:off x="381000" y="1219200"/>
            <a:ext cx="8428038" cy="4953000"/>
          </a:xfrm>
        </p:spPr>
        <p:txBody>
          <a:bodyPr/>
          <a:lstStyle/>
          <a:p>
            <a:r>
              <a:rPr lang="en-US" altLang="en-US" smtClean="0"/>
              <a:t>Attribute values often have a hierarchical structure.</a:t>
            </a:r>
          </a:p>
          <a:p>
            <a:pPr marL="749300" lvl="1"/>
            <a:r>
              <a:rPr lang="en-US" altLang="en-US" smtClean="0"/>
              <a:t>Each date is associated with a year, month, and week.</a:t>
            </a:r>
          </a:p>
          <a:p>
            <a:pPr marL="749300" lvl="1"/>
            <a:r>
              <a:rPr lang="en-US" altLang="en-US" smtClean="0"/>
              <a:t>A location is associated with a continent, country, state (province, etc.), and city. </a:t>
            </a:r>
          </a:p>
          <a:p>
            <a:pPr marL="749300" lvl="1"/>
            <a:r>
              <a:rPr lang="en-US" altLang="en-US" smtClean="0"/>
              <a:t>Products can be divided into various categories, such as clothing, electronics, and furniture.</a:t>
            </a:r>
          </a:p>
          <a:p>
            <a:r>
              <a:rPr lang="en-US" altLang="en-US" smtClean="0"/>
              <a:t>Note that these categories often nest and form a tree or lattice</a:t>
            </a:r>
          </a:p>
          <a:p>
            <a:pPr marL="749300" lvl="1"/>
            <a:r>
              <a:rPr lang="en-US" altLang="en-US" smtClean="0"/>
              <a:t>A year contains months which contains day</a:t>
            </a:r>
          </a:p>
          <a:p>
            <a:pPr marL="749300" lvl="1"/>
            <a:r>
              <a:rPr lang="en-US" altLang="en-US" smtClean="0"/>
              <a:t>A country contains a state which contains a city</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81000" y="152400"/>
            <a:ext cx="8610600" cy="533400"/>
          </a:xfrm>
        </p:spPr>
        <p:txBody>
          <a:bodyPr/>
          <a:lstStyle/>
          <a:p>
            <a:r>
              <a:rPr lang="en-US" altLang="en-US" smtClean="0"/>
              <a:t>OLAP Operations: Roll-up and Drill-down</a:t>
            </a:r>
          </a:p>
        </p:txBody>
      </p:sp>
      <p:sp>
        <p:nvSpPr>
          <p:cNvPr id="93187" name="Rectangle 3"/>
          <p:cNvSpPr>
            <a:spLocks noGrp="1" noChangeArrowheads="1"/>
          </p:cNvSpPr>
          <p:nvPr>
            <p:ph type="body" idx="1"/>
          </p:nvPr>
        </p:nvSpPr>
        <p:spPr>
          <a:xfrm>
            <a:off x="381000" y="1219200"/>
            <a:ext cx="8428038" cy="5181600"/>
          </a:xfrm>
        </p:spPr>
        <p:txBody>
          <a:bodyPr/>
          <a:lstStyle/>
          <a:p>
            <a:r>
              <a:rPr lang="en-US" altLang="en-US" smtClean="0"/>
              <a:t>This hierarchical structure gives rise to the roll-up and drill-down operations.</a:t>
            </a:r>
          </a:p>
          <a:p>
            <a:pPr marL="749300" lvl="1"/>
            <a:r>
              <a:rPr lang="en-US" altLang="en-US" smtClean="0"/>
              <a:t>For sales data, we can aggregate (roll up) the sales across all the dates in a month. </a:t>
            </a:r>
          </a:p>
          <a:p>
            <a:pPr marL="749300" lvl="1"/>
            <a:r>
              <a:rPr lang="en-US" altLang="en-US" smtClean="0"/>
              <a:t>Conversely, given a view of the data where the time dimension is broken into months, we could split the monthly sales totals (drill down) into daily sales totals.</a:t>
            </a:r>
          </a:p>
          <a:p>
            <a:pPr marL="749300" lvl="1"/>
            <a:r>
              <a:rPr lang="en-US" altLang="en-US" smtClean="0"/>
              <a:t>Likewise, we can drill down or roll up on the location or product ID attributes.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sp>
        <p:nvSpPr>
          <p:cNvPr id="16387" name="Text Placeholder 2"/>
          <p:cNvSpPr>
            <a:spLocks noGrp="1"/>
          </p:cNvSpPr>
          <p:nvPr>
            <p:ph type="body" sz="half" idx="1"/>
          </p:nvPr>
        </p:nvSpPr>
        <p:spPr/>
        <p:txBody>
          <a:bodyPr/>
          <a:lstStyle/>
          <a:p>
            <a:endParaRPr lang="en-US" altLang="en-US" smtClean="0"/>
          </a:p>
        </p:txBody>
      </p:sp>
      <p:sp>
        <p:nvSpPr>
          <p:cNvPr id="16388" name="Content Placeholder 3"/>
          <p:cNvSpPr>
            <a:spLocks noGrp="1"/>
          </p:cNvSpPr>
          <p:nvPr>
            <p:ph sz="half" idx="2"/>
          </p:nvPr>
        </p:nvSpPr>
        <p:spPr/>
        <p:txBody>
          <a:bodyPr/>
          <a:lstStyle/>
          <a:p>
            <a:endParaRPr lang="en-US" altLang="en-US" smtClean="0"/>
          </a:p>
        </p:txBody>
      </p:sp>
      <p:pic>
        <p:nvPicPr>
          <p:cNvPr id="16389" name="Picture 2" descr="Large Photo of Iris virgin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63" y="457200"/>
            <a:ext cx="85725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Summary Statistics</a:t>
            </a:r>
          </a:p>
        </p:txBody>
      </p:sp>
      <p:sp>
        <p:nvSpPr>
          <p:cNvPr id="17411" name="Rectangle 3"/>
          <p:cNvSpPr>
            <a:spLocks noGrp="1" noChangeArrowheads="1"/>
          </p:cNvSpPr>
          <p:nvPr>
            <p:ph type="body" idx="1"/>
          </p:nvPr>
        </p:nvSpPr>
        <p:spPr>
          <a:xfrm>
            <a:off x="411163" y="1143000"/>
            <a:ext cx="8428037" cy="5181600"/>
          </a:xfrm>
        </p:spPr>
        <p:txBody>
          <a:bodyPr/>
          <a:lstStyle/>
          <a:p>
            <a:r>
              <a:rPr lang="en-US" altLang="en-US" smtClean="0"/>
              <a:t>Summary statistics  are numbers that summarize properties of the data</a:t>
            </a:r>
          </a:p>
          <a:p>
            <a:pPr lvl="2"/>
            <a:endParaRPr lang="en-US" altLang="en-US" smtClean="0"/>
          </a:p>
          <a:p>
            <a:pPr lvl="1"/>
            <a:r>
              <a:rPr lang="en-US" altLang="en-US" smtClean="0"/>
              <a:t>Summarized properties include frequency, location and spread</a:t>
            </a:r>
          </a:p>
          <a:p>
            <a:pPr lvl="2"/>
            <a:r>
              <a:rPr lang="en-US" altLang="en-US" smtClean="0"/>
              <a:t> </a:t>
            </a:r>
            <a:r>
              <a:rPr lang="en-US" altLang="en-US" sz="2200" smtClean="0"/>
              <a:t>Examples: 	location - mean</a:t>
            </a:r>
            <a:br>
              <a:rPr lang="en-US" altLang="en-US" sz="2200" smtClean="0"/>
            </a:br>
            <a:r>
              <a:rPr lang="en-US" altLang="en-US" sz="2200" smtClean="0"/>
              <a:t>                   	spread - standard deviation</a:t>
            </a:r>
          </a:p>
          <a:p>
            <a:pPr lvl="2"/>
            <a:endParaRPr lang="en-US" altLang="en-US" smtClean="0"/>
          </a:p>
          <a:p>
            <a:pPr lvl="1"/>
            <a:r>
              <a:rPr lang="en-US" altLang="en-US" smtClean="0"/>
              <a:t>Most summary statistics can be calculated in a single pass through the data</a:t>
            </a:r>
          </a:p>
          <a:p>
            <a:pPr lvl="2">
              <a:buFont typeface="Wingdings" panose="05000000000000000000" pitchFamily="2" charset="2"/>
              <a:buNone/>
            </a:pPr>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anose="02020603050405020304" pitchFamily="18" charset="0"/>
          <a:buNone/>
          <a:tabLst/>
          <a:defRPr kumimoji="0" lang="en-US" altLang="en-US"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0488" tIns="44450" rIns="90488" bIns="4445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ts val="400"/>
          </a:spcAft>
          <a:buClr>
            <a:srgbClr val="0C7B9C"/>
          </a:buClr>
          <a:buSzPct val="100000"/>
          <a:buFont typeface="Times New Roman" panose="02020603050405020304" pitchFamily="18" charset="0"/>
          <a:buNone/>
          <a:tabLst/>
          <a:defRPr kumimoji="0" lang="en-US" altLang="en-US"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146479169</TotalTime>
  <Pages>3</Pages>
  <Words>2804</Words>
  <Application>Microsoft Office PowerPoint</Application>
  <PresentationFormat>On-screen Show (4:3)</PresentationFormat>
  <Paragraphs>360</Paragraphs>
  <Slides>73</Slides>
  <Notes>43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81" baseType="lpstr">
      <vt:lpstr>Arial</vt:lpstr>
      <vt:lpstr>Monotype Sorts</vt:lpstr>
      <vt:lpstr>Tahoma</vt:lpstr>
      <vt:lpstr>Times New Roman</vt:lpstr>
      <vt:lpstr>Wingdings</vt:lpstr>
      <vt:lpstr>LC.BRev.FY97</vt:lpstr>
      <vt:lpstr>Equation</vt:lpstr>
      <vt:lpstr>Document</vt:lpstr>
      <vt:lpstr>Data Mining: Exploring Data</vt:lpstr>
      <vt:lpstr>What is data exploration?</vt:lpstr>
      <vt:lpstr>Exploratory Data Analysis (EDA)</vt:lpstr>
      <vt:lpstr>Techniques Used In Data Exploration  </vt:lpstr>
      <vt:lpstr>Iris Sample Data Set  </vt:lpstr>
      <vt:lpstr>Iris Sample Data Set  </vt:lpstr>
      <vt:lpstr>PowerPoint Presentation</vt:lpstr>
      <vt:lpstr>PowerPoint Presentation</vt:lpstr>
      <vt:lpstr>Summary Statistics</vt:lpstr>
      <vt:lpstr>Frequency and Mode</vt:lpstr>
      <vt:lpstr>Categorical vs continuous data</vt:lpstr>
      <vt:lpstr>Percentile</vt:lpstr>
      <vt:lpstr>Percentiles</vt:lpstr>
      <vt:lpstr>Measures of Location: Mean and Median</vt:lpstr>
      <vt:lpstr>Trimmed mean</vt:lpstr>
      <vt:lpstr>Measures of Spread: Range and Variance</vt:lpstr>
      <vt:lpstr>Measures of Spread: Range and Variance</vt:lpstr>
      <vt:lpstr>Robust Measures of spread</vt:lpstr>
      <vt:lpstr>Median absolute deviation (MAD)</vt:lpstr>
      <vt:lpstr>interquartile range</vt:lpstr>
      <vt:lpstr>Multivariate Summary Statistics </vt:lpstr>
      <vt:lpstr>Covariance VS correlation</vt:lpstr>
      <vt:lpstr>Visualization</vt:lpstr>
      <vt:lpstr>Visualization</vt:lpstr>
      <vt:lpstr>Example: Sea Surface Temperature</vt:lpstr>
      <vt:lpstr>Representation</vt:lpstr>
      <vt:lpstr>Arrangement</vt:lpstr>
      <vt:lpstr>Arrangement…</vt:lpstr>
      <vt:lpstr>Selection</vt:lpstr>
      <vt:lpstr>Dataset</vt:lpstr>
      <vt:lpstr>https://vincentarelbundock.github.io/Rdatasets/datasets.html</vt:lpstr>
      <vt:lpstr>Visualization Techniques (VT)</vt:lpstr>
      <vt:lpstr>Visualization Techniques…</vt:lpstr>
      <vt:lpstr>Stem and leaf Plots</vt:lpstr>
      <vt:lpstr>Visualization Techniques: Histograms</vt:lpstr>
      <vt:lpstr>Two-Dimensional Histograms</vt:lpstr>
      <vt:lpstr>Visualization Techniques: Box Plots</vt:lpstr>
      <vt:lpstr>Example of Box Plots </vt:lpstr>
      <vt:lpstr>Visualization Techniques: Scatter Plots</vt:lpstr>
      <vt:lpstr>Scatter Plot Array of Iris Attributes</vt:lpstr>
      <vt:lpstr>PowerPoint Presentation</vt:lpstr>
      <vt:lpstr>Percentile Plot for SL,PW,PL,PW</vt:lpstr>
      <vt:lpstr>2D Scatter Plot PL, PW</vt:lpstr>
      <vt:lpstr>3D Scatter Plot for SW,PL,SL</vt:lpstr>
      <vt:lpstr>PowerPoint Presentation</vt:lpstr>
      <vt:lpstr>Visualizing Spatio-temporal data</vt:lpstr>
      <vt:lpstr>Surface Plot</vt:lpstr>
      <vt:lpstr>Visualization Techniques: Contour Plots</vt:lpstr>
      <vt:lpstr>Contour Plot Example: SST Dec, 1998</vt:lpstr>
      <vt:lpstr>Visualizing of Higher dimensional data</vt:lpstr>
      <vt:lpstr>Visualization Techniques: Matrix Plots</vt:lpstr>
      <vt:lpstr>Visualization of the Iris Correlation Matrix</vt:lpstr>
      <vt:lpstr>Visualization of the Iris Data Matrix</vt:lpstr>
      <vt:lpstr>Visualization Techniques: Parallel Coordinates</vt:lpstr>
      <vt:lpstr>Parallel Coordinates Plots for Iris Data</vt:lpstr>
      <vt:lpstr>Other Visualization Techniques</vt:lpstr>
      <vt:lpstr>PowerPoint Presentation</vt:lpstr>
      <vt:lpstr>Star Plots for Iris Data</vt:lpstr>
      <vt:lpstr>PowerPoint Presentation</vt:lpstr>
      <vt:lpstr>Chernoff (k-ER-n-aw-f) Faces for Iris Data</vt:lpstr>
      <vt:lpstr>PowerPoint Presentation</vt:lpstr>
      <vt:lpstr>On-Line Analytical Processing   OLAP</vt:lpstr>
      <vt:lpstr>OLAP</vt:lpstr>
      <vt:lpstr>Creating a Multidimensional Array</vt:lpstr>
      <vt:lpstr>Example: Iris data</vt:lpstr>
      <vt:lpstr>Example: Iris data (continued)</vt:lpstr>
      <vt:lpstr>Example: Iris data (continued)</vt:lpstr>
      <vt:lpstr>OLAP Operations: Data Cube</vt:lpstr>
      <vt:lpstr>Data Cube Example</vt:lpstr>
      <vt:lpstr>Data Cube Example (continued)</vt:lpstr>
      <vt:lpstr>OLAP Operations: Slicing and Dicing</vt:lpstr>
      <vt:lpstr>OLAP Operations: Roll-up and Drill-down</vt:lpstr>
      <vt:lpstr>OLAP Operations: Roll-up and Drill-down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subject/>
  <dc:creator>Computations</dc:creator>
  <cp:keywords/>
  <dc:description/>
  <cp:lastModifiedBy>Superna Kumari</cp:lastModifiedBy>
  <cp:revision>489</cp:revision>
  <cp:lastPrinted>2001-08-28T17:59:37Z</cp:lastPrinted>
  <dcterms:created xsi:type="dcterms:W3CDTF">1998-03-18T13:44:31Z</dcterms:created>
  <dcterms:modified xsi:type="dcterms:W3CDTF">2017-03-16T11:59:24Z</dcterms:modified>
</cp:coreProperties>
</file>