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1403" r:id="rId2"/>
    <p:sldId id="1404" r:id="rId3"/>
    <p:sldId id="1433" r:id="rId4"/>
    <p:sldId id="1161" r:id="rId5"/>
    <p:sldId id="1462" r:id="rId6"/>
    <p:sldId id="1162" r:id="rId7"/>
    <p:sldId id="1447" r:id="rId8"/>
    <p:sldId id="1232" r:id="rId9"/>
    <p:sldId id="1352" r:id="rId10"/>
    <p:sldId id="1463" r:id="rId11"/>
    <p:sldId id="1235" r:id="rId12"/>
    <p:sldId id="1236" r:id="rId13"/>
    <p:sldId id="1353" r:id="rId14"/>
    <p:sldId id="1354" r:id="rId15"/>
    <p:sldId id="1461" r:id="rId16"/>
    <p:sldId id="1448" r:id="rId17"/>
    <p:sldId id="1240" r:id="rId18"/>
    <p:sldId id="1262" r:id="rId19"/>
    <p:sldId id="1466" r:id="rId20"/>
    <p:sldId id="1467" r:id="rId21"/>
    <p:sldId id="1468" r:id="rId22"/>
    <p:sldId id="1464" r:id="rId23"/>
    <p:sldId id="1465" r:id="rId24"/>
    <p:sldId id="1469" r:id="rId25"/>
    <p:sldId id="1313" r:id="rId26"/>
    <p:sldId id="1308" r:id="rId27"/>
    <p:sldId id="1310" r:id="rId28"/>
    <p:sldId id="1241" r:id="rId29"/>
    <p:sldId id="1358" r:id="rId30"/>
    <p:sldId id="1470" r:id="rId31"/>
    <p:sldId id="1471" r:id="rId32"/>
    <p:sldId id="1259" r:id="rId3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1243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B5BB6BF-FBF5-42DB-9150-48C5D415B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85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77615A9B-FE11-44BD-AD6D-99685361C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4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E219B9A-479B-4168-9511-5DE65DA831BA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5655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A96B76-708C-4AB7-8943-95C66F1E9BE1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4642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272021-0E34-41C5-B11F-D7D4B5EEAA7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r>
              <a:rPr lang="en-US" altLang="en-US" dirty="0" smtClean="0"/>
              <a:t>An attribute continuous A has values (a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,a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</a:t>
            </a:r>
            <a:r>
              <a:rPr lang="en-US" altLang="en-US" baseline="0" dirty="0" smtClean="0"/>
              <a:t> then if A=a</a:t>
            </a:r>
            <a:r>
              <a:rPr lang="en-US" altLang="en-US" baseline="-25000" dirty="0" smtClean="0"/>
              <a:t>0</a:t>
            </a:r>
            <a:r>
              <a:rPr lang="en-US" altLang="en-US" baseline="0" dirty="0" smtClean="0"/>
              <a:t> then input will be (1,0,0), if A=a</a:t>
            </a:r>
            <a:r>
              <a:rPr lang="en-US" altLang="en-US" baseline="-25000" dirty="0" smtClean="0"/>
              <a:t>1</a:t>
            </a:r>
            <a:r>
              <a:rPr lang="en-US" altLang="en-US" baseline="0" dirty="0" smtClean="0"/>
              <a:t> then input will be (0,1,0) and so on…</a:t>
            </a:r>
            <a:endParaRPr lang="en-US" alt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41687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715113-A7DE-4902-BB48-099081350B0D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4810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49942DD-FB18-4FB1-B321-E5035A8B7EB8}" type="slidenum">
              <a:rPr lang="en-US" altLang="en-US" sz="1200">
                <a:latin typeface="Times New Roman" panose="02020603050405020304" pitchFamily="18" charset="0"/>
              </a:rPr>
              <a:pPr algn="r"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48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67D5C4F-0F10-44BB-86B0-4CEA2646D206}" type="slidenum">
              <a:rPr lang="en-US" alt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647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999684-CC01-46BE-9D3E-96984C1C70E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1148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2AEEED-F2FB-4124-A067-617F690181B3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22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A73FBC1-2F22-4B81-8C76-C290F13CFDF1}" type="slidenum">
              <a:rPr lang="en-US" altLang="en-US" sz="1200">
                <a:latin typeface="Times New Roman" panose="02020603050405020304" pitchFamily="18" charset="0"/>
              </a:rPr>
              <a:pPr algn="r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564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24FA45C-E713-401D-81A4-EBB15D7771D3}" type="slidenum">
              <a:rPr lang="en-US" altLang="en-US" sz="1200">
                <a:latin typeface="Times New Roman" panose="02020603050405020304" pitchFamily="18" charset="0"/>
              </a:rPr>
              <a:pPr algn="r"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9649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040B27-9273-4191-BD9B-A3BA7BC35E5E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32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1BABAA8-933E-4D24-B945-CCC1DF9B7180}" type="slidenum">
              <a:rPr lang="en-US" altLang="en-US" sz="1200">
                <a:latin typeface="Times New Roman" panose="02020603050405020304" pitchFamily="18" charset="0"/>
              </a:rPr>
              <a:pPr algn="r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1461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6F026F-6BD0-4A19-BE85-C1CE143990A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2177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78FB86-6C06-48CC-A5B5-41EC88BCDF8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637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8502CA2-281D-4201-B868-A81E9E27EA84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6850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C26798-464E-4D8D-A780-AD0DDA8D95A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930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1975E5-6056-482F-BEA0-D612DF7A73E5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219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40582F2-C20F-4817-86DE-37312007291E}" type="slidenum">
              <a:rPr lang="en-US" altLang="en-US" sz="12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086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86F807-72F7-449E-ACF6-CEE29A5F76F9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796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AFAF3C-E2AE-4A26-A7DA-5DF7A5D48AC4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783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5477E63-EF96-4852-9C69-CD12CB771D53}" type="slidenum">
              <a:rPr lang="en-US" altLang="en-US" sz="1200">
                <a:latin typeface="Times New Roman" panose="02020603050405020304" pitchFamily="18" charset="0"/>
              </a:rPr>
              <a:pPr algn="r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180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DAF16D-A484-4796-BACE-BF2CC0B8264C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055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FBB037-5AEC-421F-9248-18FD77CF6F39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290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5C8D61-8895-463D-8A4B-60ADC63B17F0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MK: Note – different notation than used in book.  Will have to standardize notation.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6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B42692-78C9-45B5-8986-FDE44B7066A6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F1C30F67-FA6F-42BF-A7EA-39908659FB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2917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A4C9-E8C3-4BF3-A42E-A22D04F9A1AD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BDF72-BF85-4FDF-AAC6-2640DE612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81397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6A69-D81B-4C7A-AB19-CAA82824E582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45A23-21BB-491A-9CE6-7F08FD104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31699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E1C6D-FBB0-4769-99A3-A0567A7E2F3F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CF1EC-9AF1-4E03-A91B-D753F9E38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51111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D950F-94B4-418B-978A-039901CF009D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3C4FF-CEA4-4A32-8042-DA5CA4DF25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47637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D6BE-7E3B-4C09-86D8-696064E8AAC6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41396-0CD3-46DA-9740-2DEE597B1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3447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B8666-AD5E-4373-AB21-BB9A127DDE3F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9F6DF-75C6-4FE1-BD6D-3F0B9E2E3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48557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9017E-1D67-4C44-AF47-145D1F000FC6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BBBDB-41A0-42DE-8CAB-C1769FCE26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632076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584A7-BA58-4122-BA59-2EEA84267D24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05201-F9C0-4AA6-9FF5-D5655F30B1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016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9ACFF-FDB8-448A-AF56-E5ACBDCBD26B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CE8E5-D52A-451D-BEFE-13AF4FD29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76507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FFFF0-EFB3-43EF-9CA6-6D55F0DE1403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33DD0-EFE2-419E-A822-C26ED34CE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2453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049D-57EC-4070-B94B-2351D7C3469F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66A6E-B183-4148-873C-E561EAB247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6050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771A4-E437-4BC5-93A7-794070306B66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E4409-95E5-4280-BD56-EC98187AF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16393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55E41-8B40-4757-8264-57654E704406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2607C-1A68-4C02-803F-1983047EC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03616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0B02-75F4-4AEE-B155-2C9B5C725596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D3016-E06C-4753-BB0D-633D1D2EB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13519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E74C9-E481-430F-AD46-755772786012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374FA-EB78-4365-9094-E9A81B551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09738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0B5E-A817-4971-9FFE-237F233B5F8E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E2814-7688-44AB-A9E7-C9110D50D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88680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567B4C6-6617-425F-B5CC-34120E6C95CF}" type="datetime4">
              <a:rPr lang="en-US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9DA994-C279-49A8-8981-8DA20E9F9A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heckerman/tutorial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08F3B23-C13E-455C-AC0A-A89D4F6FCB48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3886200"/>
          </a:xfrm>
        </p:spPr>
        <p:txBody>
          <a:bodyPr/>
          <a:lstStyle/>
          <a:p>
            <a:r>
              <a:rPr lang="en-US" altLang="en-US" sz="5400" smtClean="0"/>
              <a:t>Data Mining: </a:t>
            </a:r>
            <a:br>
              <a:rPr lang="en-US" altLang="en-US" sz="5400" smtClean="0"/>
            </a:br>
            <a:r>
              <a:rPr lang="en-US" altLang="en-US" sz="5400" smtClean="0"/>
              <a:t> </a:t>
            </a:r>
            <a:r>
              <a:rPr lang="en-US" altLang="en-US" sz="4400" smtClean="0"/>
              <a:t>Concepts and Techniques</a:t>
            </a:r>
            <a:br>
              <a:rPr lang="en-US" altLang="en-US" sz="4400" smtClean="0"/>
            </a:br>
            <a:r>
              <a:rPr lang="en-US" altLang="en-US" sz="4400" smtClean="0"/>
              <a:t> </a:t>
            </a:r>
            <a:r>
              <a:rPr lang="en-US" altLang="en-US" sz="2400" smtClean="0"/>
              <a:t>(3</a:t>
            </a:r>
            <a:r>
              <a:rPr lang="en-US" altLang="en-US" sz="2400" baseline="30000" smtClean="0"/>
              <a:t>rd</a:t>
            </a:r>
            <a:r>
              <a:rPr lang="en-US" altLang="en-US" sz="2400" smtClean="0"/>
              <a:t> ed.)</a:t>
            </a:r>
            <a:r>
              <a:rPr lang="en-US" altLang="en-US" sz="4400" smtClean="0"/>
              <a:t/>
            </a:r>
            <a:br>
              <a:rPr lang="en-US" altLang="en-US" sz="4400" smtClean="0"/>
            </a:b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2800" smtClean="0"/>
              <a:t>— Chapter 9</a:t>
            </a:r>
            <a:r>
              <a:rPr lang="en-US" altLang="en-US" sz="2400" smtClean="0"/>
              <a:t> —</a:t>
            </a:r>
            <a:br>
              <a:rPr lang="en-US" altLang="en-US" sz="2400" smtClean="0"/>
            </a:br>
            <a:r>
              <a:rPr lang="en-US" altLang="en-US" sz="2800" smtClean="0"/>
              <a:t>Classification: Advanced Methods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Simon Fraser University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Neural Network as a </a:t>
            </a:r>
            <a:r>
              <a:rPr lang="en-US" altLang="en-US" dirty="0" smtClean="0"/>
              <a:t>Classifier…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kinds of neural networks and neural network </a:t>
            </a:r>
            <a:r>
              <a:rPr lang="en-US" dirty="0" smtClean="0"/>
              <a:t>algorithms.</a:t>
            </a:r>
          </a:p>
          <a:p>
            <a:r>
              <a:rPr lang="en-US" dirty="0" smtClean="0"/>
              <a:t>The </a:t>
            </a:r>
            <a:r>
              <a:rPr lang="en-US" dirty="0"/>
              <a:t>most popular neural network algorithm is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backpropagation</a:t>
            </a:r>
            <a:r>
              <a:rPr lang="en-US" dirty="0"/>
              <a:t>, which gained repute</a:t>
            </a:r>
            <a:br>
              <a:rPr lang="en-US" dirty="0"/>
            </a:br>
            <a:r>
              <a:rPr lang="en-US" dirty="0"/>
              <a:t>in the 1980s.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49882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7ABC72-2ACE-4EAD-96CE-1FEB3110D92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04800"/>
            <a:ext cx="9372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 dirty="0" smtClean="0"/>
              <a:t>A Multi-Layer Feed-Forward Neural Network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2750" y="1600200"/>
            <a:ext cx="6072188" cy="5049838"/>
            <a:chOff x="412750" y="1600200"/>
            <a:chExt cx="6072188" cy="5049838"/>
          </a:xfrm>
        </p:grpSpPr>
        <p:grpSp>
          <p:nvGrpSpPr>
            <p:cNvPr id="11268" name="Group 3"/>
            <p:cNvGrpSpPr>
              <a:grpSpLocks/>
            </p:cNvGrpSpPr>
            <p:nvPr/>
          </p:nvGrpSpPr>
          <p:grpSpPr bwMode="auto">
            <a:xfrm>
              <a:off x="2438400" y="1701800"/>
              <a:ext cx="3409950" cy="4948238"/>
              <a:chOff x="1536" y="1072"/>
              <a:chExt cx="2148" cy="3117"/>
            </a:xfrm>
          </p:grpSpPr>
          <p:sp>
            <p:nvSpPr>
              <p:cNvPr id="11277" name="Oval 4"/>
              <p:cNvSpPr>
                <a:spLocks noChangeArrowheads="1"/>
              </p:cNvSpPr>
              <p:nvPr/>
            </p:nvSpPr>
            <p:spPr bwMode="auto">
              <a:xfrm>
                <a:off x="1730" y="1625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8" name="Oval 5"/>
              <p:cNvSpPr>
                <a:spLocks noChangeArrowheads="1"/>
              </p:cNvSpPr>
              <p:nvPr/>
            </p:nvSpPr>
            <p:spPr bwMode="auto">
              <a:xfrm>
                <a:off x="2430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9" name="Oval 6"/>
              <p:cNvSpPr>
                <a:spLocks noChangeArrowheads="1"/>
              </p:cNvSpPr>
              <p:nvPr/>
            </p:nvSpPr>
            <p:spPr bwMode="auto">
              <a:xfrm>
                <a:off x="3094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0" name="Oval 7"/>
              <p:cNvSpPr>
                <a:spLocks noChangeArrowheads="1"/>
              </p:cNvSpPr>
              <p:nvPr/>
            </p:nvSpPr>
            <p:spPr bwMode="auto">
              <a:xfrm>
                <a:off x="2449" y="2432"/>
                <a:ext cx="339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1" name="Oval 8"/>
              <p:cNvSpPr>
                <a:spLocks noChangeArrowheads="1"/>
              </p:cNvSpPr>
              <p:nvPr/>
            </p:nvSpPr>
            <p:spPr bwMode="auto">
              <a:xfrm>
                <a:off x="3344" y="2432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2" name="Oval 9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3" name="Oval 10"/>
              <p:cNvSpPr>
                <a:spLocks noChangeArrowheads="1"/>
              </p:cNvSpPr>
              <p:nvPr/>
            </p:nvSpPr>
            <p:spPr bwMode="auto">
              <a:xfrm>
                <a:off x="2055" y="3288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4" name="Oval 11"/>
              <p:cNvSpPr>
                <a:spLocks noChangeArrowheads="1"/>
              </p:cNvSpPr>
              <p:nvPr/>
            </p:nvSpPr>
            <p:spPr bwMode="auto">
              <a:xfrm>
                <a:off x="2897" y="3269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5" name="Line 12"/>
              <p:cNvSpPr>
                <a:spLocks noChangeShapeType="1"/>
              </p:cNvSpPr>
              <p:nvPr/>
            </p:nvSpPr>
            <p:spPr bwMode="auto">
              <a:xfrm flipH="1" flipV="1">
                <a:off x="1768" y="2781"/>
                <a:ext cx="320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13"/>
              <p:cNvSpPr>
                <a:spLocks noChangeShapeType="1"/>
              </p:cNvSpPr>
              <p:nvPr/>
            </p:nvSpPr>
            <p:spPr bwMode="auto">
              <a:xfrm flipV="1">
                <a:off x="2217" y="2732"/>
                <a:ext cx="303" cy="5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Line 14"/>
              <p:cNvSpPr>
                <a:spLocks noChangeShapeType="1"/>
              </p:cNvSpPr>
              <p:nvPr/>
            </p:nvSpPr>
            <p:spPr bwMode="auto">
              <a:xfrm flipV="1">
                <a:off x="2358" y="2715"/>
                <a:ext cx="1022" cy="6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Line 15"/>
              <p:cNvSpPr>
                <a:spLocks noChangeShapeType="1"/>
              </p:cNvSpPr>
              <p:nvPr/>
            </p:nvSpPr>
            <p:spPr bwMode="auto">
              <a:xfrm flipH="1" flipV="1">
                <a:off x="1875" y="2714"/>
                <a:ext cx="1020" cy="5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16"/>
              <p:cNvSpPr>
                <a:spLocks noChangeShapeType="1"/>
              </p:cNvSpPr>
              <p:nvPr/>
            </p:nvSpPr>
            <p:spPr bwMode="auto">
              <a:xfrm flipH="1" flipV="1">
                <a:off x="2735" y="2765"/>
                <a:ext cx="322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Line 17"/>
              <p:cNvSpPr>
                <a:spLocks noChangeShapeType="1"/>
              </p:cNvSpPr>
              <p:nvPr/>
            </p:nvSpPr>
            <p:spPr bwMode="auto">
              <a:xfrm flipV="1">
                <a:off x="3219" y="2799"/>
                <a:ext cx="28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Line 18"/>
              <p:cNvSpPr>
                <a:spLocks noChangeShapeType="1"/>
              </p:cNvSpPr>
              <p:nvPr/>
            </p:nvSpPr>
            <p:spPr bwMode="auto">
              <a:xfrm flipV="1">
                <a:off x="1606" y="1943"/>
                <a:ext cx="268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Line 19"/>
              <p:cNvSpPr>
                <a:spLocks noChangeShapeType="1"/>
              </p:cNvSpPr>
              <p:nvPr/>
            </p:nvSpPr>
            <p:spPr bwMode="auto">
              <a:xfrm flipV="1">
                <a:off x="1767" y="1940"/>
                <a:ext cx="78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20"/>
              <p:cNvSpPr>
                <a:spLocks noChangeShapeType="1"/>
              </p:cNvSpPr>
              <p:nvPr/>
            </p:nvSpPr>
            <p:spPr bwMode="auto">
              <a:xfrm flipV="1">
                <a:off x="1858" y="1959"/>
                <a:ext cx="138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21"/>
              <p:cNvSpPr>
                <a:spLocks noChangeShapeType="1"/>
              </p:cNvSpPr>
              <p:nvPr/>
            </p:nvSpPr>
            <p:spPr bwMode="auto">
              <a:xfrm flipH="1" flipV="1">
                <a:off x="2017" y="1905"/>
                <a:ext cx="1342" cy="5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22"/>
              <p:cNvSpPr>
                <a:spLocks noChangeShapeType="1"/>
              </p:cNvSpPr>
              <p:nvPr/>
            </p:nvSpPr>
            <p:spPr bwMode="auto">
              <a:xfrm flipH="1" flipV="1">
                <a:off x="3341" y="1940"/>
                <a:ext cx="19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Line 23"/>
              <p:cNvSpPr>
                <a:spLocks noChangeShapeType="1"/>
              </p:cNvSpPr>
              <p:nvPr/>
            </p:nvSpPr>
            <p:spPr bwMode="auto">
              <a:xfrm flipH="1" flipV="1">
                <a:off x="2679" y="1990"/>
                <a:ext cx="73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24"/>
              <p:cNvSpPr>
                <a:spLocks noChangeShapeType="1"/>
              </p:cNvSpPr>
              <p:nvPr/>
            </p:nvSpPr>
            <p:spPr bwMode="auto">
              <a:xfrm flipH="1" flipV="1">
                <a:off x="1965" y="1960"/>
                <a:ext cx="53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25"/>
              <p:cNvSpPr>
                <a:spLocks noChangeShapeType="1"/>
              </p:cNvSpPr>
              <p:nvPr/>
            </p:nvSpPr>
            <p:spPr bwMode="auto">
              <a:xfrm flipV="1">
                <a:off x="2610" y="1977"/>
                <a:ext cx="0" cy="4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26"/>
              <p:cNvSpPr>
                <a:spLocks noChangeShapeType="1"/>
              </p:cNvSpPr>
              <p:nvPr/>
            </p:nvSpPr>
            <p:spPr bwMode="auto">
              <a:xfrm flipV="1">
                <a:off x="2736" y="2011"/>
                <a:ext cx="501" cy="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27"/>
              <p:cNvSpPr>
                <a:spLocks noChangeShapeType="1"/>
              </p:cNvSpPr>
              <p:nvPr/>
            </p:nvSpPr>
            <p:spPr bwMode="auto">
              <a:xfrm flipV="1">
                <a:off x="2179" y="3604"/>
                <a:ext cx="0" cy="5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28"/>
              <p:cNvSpPr>
                <a:spLocks noChangeShapeType="1"/>
              </p:cNvSpPr>
              <p:nvPr/>
            </p:nvSpPr>
            <p:spPr bwMode="auto">
              <a:xfrm flipV="1">
                <a:off x="3075" y="3621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29"/>
              <p:cNvSpPr>
                <a:spLocks noChangeShapeType="1"/>
              </p:cNvSpPr>
              <p:nvPr/>
            </p:nvSpPr>
            <p:spPr bwMode="auto">
              <a:xfrm flipV="1">
                <a:off x="1875" y="1088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30"/>
              <p:cNvSpPr>
                <a:spLocks noChangeShapeType="1"/>
              </p:cNvSpPr>
              <p:nvPr/>
            </p:nvSpPr>
            <p:spPr bwMode="auto">
              <a:xfrm flipV="1">
                <a:off x="2591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31"/>
              <p:cNvSpPr>
                <a:spLocks noChangeShapeType="1"/>
              </p:cNvSpPr>
              <p:nvPr/>
            </p:nvSpPr>
            <p:spPr bwMode="auto">
              <a:xfrm flipV="1">
                <a:off x="3235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9" name="Rectangle 32"/>
            <p:cNvSpPr>
              <a:spLocks noChangeArrowheads="1"/>
            </p:cNvSpPr>
            <p:nvPr/>
          </p:nvSpPr>
          <p:spPr bwMode="auto">
            <a:xfrm>
              <a:off x="552450" y="2514600"/>
              <a:ext cx="17827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Output layer</a:t>
              </a:r>
              <a:endParaRPr lang="en-US" altLang="en-US" sz="2000"/>
            </a:p>
          </p:txBody>
        </p:sp>
        <p:sp>
          <p:nvSpPr>
            <p:cNvPr id="11270" name="Rectangle 33"/>
            <p:cNvSpPr>
              <a:spLocks noChangeArrowheads="1"/>
            </p:cNvSpPr>
            <p:nvPr/>
          </p:nvSpPr>
          <p:spPr bwMode="auto">
            <a:xfrm>
              <a:off x="517525" y="5191125"/>
              <a:ext cx="1604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Input layer</a:t>
              </a:r>
            </a:p>
          </p:txBody>
        </p:sp>
        <p:sp>
          <p:nvSpPr>
            <p:cNvPr id="11271" name="Rectangle 34"/>
            <p:cNvSpPr>
              <a:spLocks noChangeArrowheads="1"/>
            </p:cNvSpPr>
            <p:nvPr/>
          </p:nvSpPr>
          <p:spPr bwMode="auto">
            <a:xfrm>
              <a:off x="412750" y="3946525"/>
              <a:ext cx="17970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Hidden layer</a:t>
              </a:r>
              <a:endParaRPr lang="en-US" altLang="en-US" sz="2000"/>
            </a:p>
          </p:txBody>
        </p:sp>
        <p:sp>
          <p:nvSpPr>
            <p:cNvPr id="11272" name="Rectangle 35"/>
            <p:cNvSpPr>
              <a:spLocks noChangeArrowheads="1"/>
            </p:cNvSpPr>
            <p:nvPr/>
          </p:nvSpPr>
          <p:spPr bwMode="auto">
            <a:xfrm>
              <a:off x="438150" y="1600200"/>
              <a:ext cx="1951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Output vector</a:t>
              </a:r>
              <a:endParaRPr lang="en-US" altLang="en-US" sz="2000"/>
            </a:p>
          </p:txBody>
        </p:sp>
        <p:sp>
          <p:nvSpPr>
            <p:cNvPr id="11273" name="Rectangle 36"/>
            <p:cNvSpPr>
              <a:spLocks noChangeArrowheads="1"/>
            </p:cNvSpPr>
            <p:nvPr/>
          </p:nvSpPr>
          <p:spPr bwMode="auto">
            <a:xfrm>
              <a:off x="454025" y="6076950"/>
              <a:ext cx="2114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Input vector: </a:t>
              </a:r>
              <a:r>
                <a:rPr lang="en-US" altLang="en-US" sz="2000" b="1" i="1"/>
                <a:t>X</a:t>
              </a:r>
              <a:endParaRPr lang="en-US" altLang="en-US" sz="2000" b="1" i="1" baseline="-25000"/>
            </a:p>
          </p:txBody>
        </p:sp>
        <p:sp>
          <p:nvSpPr>
            <p:cNvPr id="11274" name="Rectangle 37"/>
            <p:cNvSpPr>
              <a:spLocks noChangeArrowheads="1"/>
            </p:cNvSpPr>
            <p:nvPr/>
          </p:nvSpPr>
          <p:spPr bwMode="auto">
            <a:xfrm>
              <a:off x="5983288" y="4521200"/>
              <a:ext cx="501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i="1">
                  <a:latin typeface="Times New Roman" panose="02020603050405020304" pitchFamily="18" charset="0"/>
                </a:rPr>
                <a:t>w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ij</a:t>
              </a:r>
            </a:p>
          </p:txBody>
        </p:sp>
        <p:sp>
          <p:nvSpPr>
            <p:cNvPr id="11275" name="Freeform 38"/>
            <p:cNvSpPr>
              <a:spLocks/>
            </p:cNvSpPr>
            <p:nvPr/>
          </p:nvSpPr>
          <p:spPr bwMode="auto">
            <a:xfrm>
              <a:off x="5249863" y="4808538"/>
              <a:ext cx="611187" cy="160337"/>
            </a:xfrm>
            <a:custGeom>
              <a:avLst/>
              <a:gdLst>
                <a:gd name="T0" fmla="*/ 2147483647 w 385"/>
                <a:gd name="T1" fmla="*/ 0 h 101"/>
                <a:gd name="T2" fmla="*/ 2147483647 w 385"/>
                <a:gd name="T3" fmla="*/ 2147483647 h 101"/>
                <a:gd name="T4" fmla="*/ 2147483647 w 385"/>
                <a:gd name="T5" fmla="*/ 2147483647 h 101"/>
                <a:gd name="T6" fmla="*/ 2147483647 w 385"/>
                <a:gd name="T7" fmla="*/ 2147483647 h 101"/>
                <a:gd name="T8" fmla="*/ 2147483647 w 385"/>
                <a:gd name="T9" fmla="*/ 2147483647 h 101"/>
                <a:gd name="T10" fmla="*/ 2147483647 w 385"/>
                <a:gd name="T11" fmla="*/ 2147483647 h 101"/>
                <a:gd name="T12" fmla="*/ 2147483647 w 385"/>
                <a:gd name="T13" fmla="*/ 2147483647 h 101"/>
                <a:gd name="T14" fmla="*/ 2147483647 w 385"/>
                <a:gd name="T15" fmla="*/ 2147483647 h 101"/>
                <a:gd name="T16" fmla="*/ 2147483647 w 385"/>
                <a:gd name="T17" fmla="*/ 2147483647 h 101"/>
                <a:gd name="T18" fmla="*/ 2147483647 w 385"/>
                <a:gd name="T19" fmla="*/ 2147483647 h 101"/>
                <a:gd name="T20" fmla="*/ 2147483647 w 385"/>
                <a:gd name="T21" fmla="*/ 2147483647 h 101"/>
                <a:gd name="T22" fmla="*/ 2147483647 w 385"/>
                <a:gd name="T23" fmla="*/ 2147483647 h 101"/>
                <a:gd name="T24" fmla="*/ 0 w 385"/>
                <a:gd name="T25" fmla="*/ 2147483647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5"/>
                <a:gd name="T40" fmla="*/ 0 h 101"/>
                <a:gd name="T41" fmla="*/ 385 w 385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5" h="101">
                  <a:moveTo>
                    <a:pt x="384" y="0"/>
                  </a:moveTo>
                  <a:lnTo>
                    <a:pt x="313" y="5"/>
                  </a:lnTo>
                  <a:lnTo>
                    <a:pt x="254" y="15"/>
                  </a:lnTo>
                  <a:lnTo>
                    <a:pt x="230" y="25"/>
                  </a:lnTo>
                  <a:lnTo>
                    <a:pt x="213" y="30"/>
                  </a:lnTo>
                  <a:lnTo>
                    <a:pt x="201" y="40"/>
                  </a:lnTo>
                  <a:lnTo>
                    <a:pt x="195" y="50"/>
                  </a:lnTo>
                  <a:lnTo>
                    <a:pt x="189" y="60"/>
                  </a:lnTo>
                  <a:lnTo>
                    <a:pt x="177" y="70"/>
                  </a:lnTo>
                  <a:lnTo>
                    <a:pt x="160" y="75"/>
                  </a:lnTo>
                  <a:lnTo>
                    <a:pt x="136" y="85"/>
                  </a:lnTo>
                  <a:lnTo>
                    <a:pt x="71" y="95"/>
                  </a:lnTo>
                  <a:lnTo>
                    <a:pt x="0" y="1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276" name="Object 42"/>
          <p:cNvGraphicFramePr>
            <a:graphicFrameLocks noChangeAspect="1"/>
          </p:cNvGraphicFramePr>
          <p:nvPr/>
        </p:nvGraphicFramePr>
        <p:xfrm>
          <a:off x="5257800" y="1905000"/>
          <a:ext cx="37052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4" imgW="1726451" imgH="253890" progId="Equation.3">
                  <p:embed/>
                </p:oleObj>
              </mc:Choice>
              <mc:Fallback>
                <p:oleObj name="Equation" r:id="rId4" imgW="1726451" imgH="25389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3705225" cy="544513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965825" y="2603500"/>
            <a:ext cx="3003992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Two layered neural </a:t>
            </a:r>
            <a:r>
              <a:rPr lang="en-US" altLang="en-US" dirty="0" smtClean="0"/>
              <a:t>network </a:t>
            </a:r>
            <a:r>
              <a:rPr lang="en-US" altLang="en-US" dirty="0"/>
              <a:t>(one </a:t>
            </a:r>
            <a:r>
              <a:rPr lang="en-US" altLang="en-US" dirty="0" smtClean="0"/>
              <a:t>hidden layer and </a:t>
            </a:r>
            <a:r>
              <a:rPr lang="en-US" altLang="en-US" dirty="0"/>
              <a:t>other </a:t>
            </a:r>
            <a:r>
              <a:rPr lang="en-US" altLang="en-US" dirty="0" smtClean="0"/>
              <a:t>one is </a:t>
            </a:r>
            <a:r>
              <a:rPr lang="en-US" altLang="en-US" dirty="0"/>
              <a:t>output layer) input layer is not counted b/c it just passes the values.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B6DAC4-D1EE-4341-92F9-444A7756349C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How A Multi-Layer Neural Network Works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b="1" dirty="0" smtClean="0"/>
              <a:t>inputs</a:t>
            </a:r>
            <a:r>
              <a:rPr lang="en-US" altLang="en-US" sz="1800" dirty="0" smtClean="0"/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 smtClean="0"/>
              <a:t>Inputs are fed simultaneously into the units making up the </a:t>
            </a:r>
            <a:r>
              <a:rPr lang="en-US" altLang="en-US" sz="1800" b="1" dirty="0" smtClean="0"/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 smtClean="0"/>
              <a:t>They are then weighted and fed simultaneously to a </a:t>
            </a:r>
            <a:r>
              <a:rPr lang="en-US" altLang="en-US" sz="1800" b="1" dirty="0" smtClean="0"/>
              <a:t>hidden layer </a:t>
            </a:r>
            <a:r>
              <a:rPr lang="en-US" altLang="en-US" sz="1800" dirty="0" smtClean="0"/>
              <a:t>(a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“neuronlike”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units) 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/>
              <a:t>The outputs of the hidden layer units can be input to another hidden</a:t>
            </a:r>
            <a:br>
              <a:rPr lang="en-US" sz="1800" dirty="0"/>
            </a:br>
            <a:r>
              <a:rPr lang="en-US" sz="1800" dirty="0"/>
              <a:t>layer, and so </a:t>
            </a:r>
            <a:r>
              <a:rPr lang="en-US" sz="1800" dirty="0" smtClean="0"/>
              <a:t>on.</a:t>
            </a:r>
            <a:r>
              <a:rPr lang="en-US" sz="1800" dirty="0"/>
              <a:t> </a:t>
            </a:r>
            <a:r>
              <a:rPr lang="en-US" altLang="en-US" sz="1800" dirty="0" smtClean="0"/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 smtClean="0"/>
              <a:t>The weighted outputs of the last hidden layer are input to units making up the </a:t>
            </a:r>
            <a:r>
              <a:rPr lang="en-US" altLang="en-US" sz="1800" b="1" dirty="0" smtClean="0"/>
              <a:t>output layer</a:t>
            </a:r>
            <a:r>
              <a:rPr lang="en-US" altLang="en-US" sz="1800" dirty="0" smtClean="0"/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 smtClean="0"/>
              <a:t>The network is </a:t>
            </a:r>
            <a:r>
              <a:rPr lang="en-US" altLang="en-US" sz="1800" b="1" dirty="0" smtClean="0"/>
              <a:t>feed-forward</a:t>
            </a:r>
            <a:r>
              <a:rPr lang="en-US" altLang="en-US" sz="1800" dirty="0" smtClean="0"/>
              <a:t>: None of the weights cycles back to an input unit or </a:t>
            </a:r>
            <a:r>
              <a:rPr lang="en-US" sz="1800" dirty="0"/>
              <a:t>to a previous layer’s output unit. </a:t>
            </a:r>
            <a:endParaRPr lang="en-US" sz="1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 smtClean="0"/>
              <a:t>From a statistical point of view, networks perform </a:t>
            </a:r>
            <a:r>
              <a:rPr lang="en-US" altLang="en-US" sz="1800" b="1" dirty="0" smtClean="0"/>
              <a:t>nonlinear regression</a:t>
            </a:r>
            <a:r>
              <a:rPr lang="en-US" altLang="en-US" sz="1800" dirty="0" smtClean="0"/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109074-8D31-4061-94F4-EEEB1ABC7E5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Defining a Network Topology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dirty="0" smtClean="0"/>
              <a:t>Decide the </a:t>
            </a:r>
            <a:r>
              <a:rPr lang="en-US" altLang="en-US" sz="1800" b="1" dirty="0" smtClean="0"/>
              <a:t>network topology: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dirty="0" smtClean="0"/>
              <a:t>Specify # of units in the </a:t>
            </a:r>
            <a:r>
              <a:rPr lang="en-US" altLang="en-US" sz="1800" i="1" dirty="0" smtClean="0"/>
              <a:t>input layer</a:t>
            </a:r>
            <a:r>
              <a:rPr lang="en-US" altLang="en-US" sz="1800" dirty="0" smtClean="0"/>
              <a:t>,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dirty="0" smtClean="0"/>
              <a:t># of </a:t>
            </a:r>
            <a:r>
              <a:rPr lang="en-US" altLang="en-US" sz="1800" i="1" dirty="0" smtClean="0"/>
              <a:t>hidden layers</a:t>
            </a:r>
            <a:r>
              <a:rPr lang="en-US" altLang="en-US" sz="1800" dirty="0" smtClean="0"/>
              <a:t> (if &gt; 1),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dirty="0" smtClean="0"/>
              <a:t># of units in </a:t>
            </a:r>
            <a:r>
              <a:rPr lang="en-US" altLang="en-US" sz="1800" i="1" dirty="0" smtClean="0"/>
              <a:t>each hidden layer</a:t>
            </a:r>
            <a:r>
              <a:rPr lang="en-US" altLang="en-US" sz="1800" dirty="0" smtClean="0"/>
              <a:t>, and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dirty="0" smtClean="0"/>
              <a:t># of units in the </a:t>
            </a:r>
            <a:r>
              <a:rPr lang="en-US" altLang="en-US" sz="1800" i="1" dirty="0" smtClean="0"/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 smtClean="0"/>
              <a:t>Normalize the input values for each attribute measured in the training tuples to [0.0—1.0], it speeds up the learning process.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 smtClean="0"/>
              <a:t>One </a:t>
            </a:r>
            <a:r>
              <a:rPr lang="en-US" altLang="en-US" sz="1800" b="1" dirty="0" smtClean="0"/>
              <a:t>input</a:t>
            </a:r>
            <a:r>
              <a:rPr lang="en-US" altLang="en-US" sz="1800" dirty="0" smtClean="0"/>
              <a:t> unit per domain value, each initialized to 0. (see notes)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 smtClean="0"/>
              <a:t>Neural network can predict a class label(classification) or a continuous value (Regression)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/>
              <a:t>Output</a:t>
            </a:r>
            <a:r>
              <a:rPr lang="en-US" altLang="en-US" sz="1800" dirty="0" smtClean="0"/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 smtClean="0"/>
              <a:t>Once a network has been trained and its accuracy is </a:t>
            </a:r>
            <a:r>
              <a:rPr lang="en-US" altLang="en-US" sz="1800" b="1" dirty="0" smtClean="0"/>
              <a:t>unacceptable</a:t>
            </a:r>
            <a:r>
              <a:rPr lang="en-US" altLang="en-US" sz="1800" dirty="0" smtClean="0"/>
              <a:t>, repeat the training process with a </a:t>
            </a:r>
            <a:r>
              <a:rPr lang="en-US" altLang="en-US" sz="1800" i="1" dirty="0" smtClean="0"/>
              <a:t>different network topology</a:t>
            </a:r>
            <a:r>
              <a:rPr lang="en-US" altLang="en-US" sz="1800" dirty="0" smtClean="0"/>
              <a:t> or a </a:t>
            </a:r>
            <a:r>
              <a:rPr lang="en-US" altLang="en-US" sz="1800" i="1" dirty="0" smtClean="0"/>
              <a:t>different set of initial weights.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343236-9112-4D14-81F7-6D4D64448AA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Backpropagation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Iteratively process a set of training tuples &amp; compare the network's prediction with the actual known target value.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For each training tuple, the weights are modified to </a:t>
            </a:r>
            <a:r>
              <a:rPr lang="en-US" altLang="en-US" sz="2000" b="1" dirty="0" smtClean="0"/>
              <a:t>minimize the mean squared error</a:t>
            </a:r>
            <a:r>
              <a:rPr lang="en-US" altLang="en-US" sz="2000" dirty="0" smtClean="0"/>
              <a:t> between the network's prediction and the actual target value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Modifications are made in the “</a:t>
            </a:r>
            <a:r>
              <a:rPr lang="en-US" altLang="en-US" sz="2000" b="1" dirty="0" smtClean="0"/>
              <a:t>backwards</a:t>
            </a:r>
            <a:r>
              <a:rPr lang="en-US" altLang="en-US" sz="2000" dirty="0" smtClean="0"/>
              <a:t>” direction: from the output layer, through each hidden layer down to the first hidden layer, hence “</a:t>
            </a:r>
            <a:r>
              <a:rPr lang="en-US" altLang="en-US" sz="2000" b="1" dirty="0" smtClean="0"/>
              <a:t>backpropagation</a:t>
            </a:r>
            <a:r>
              <a:rPr lang="en-US" altLang="en-US" sz="2000" dirty="0" smtClean="0"/>
              <a:t>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Steps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en-US" sz="2000" dirty="0" smtClean="0"/>
              <a:t>Initialize weights to small random numbers, associated with biases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en-US" sz="2000" dirty="0" smtClean="0"/>
              <a:t>Propagate the inputs forward (by applying activation function)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en-US" sz="2000" dirty="0" err="1" smtClean="0"/>
              <a:t>Backpropagate</a:t>
            </a:r>
            <a:r>
              <a:rPr lang="en-US" altLang="en-US" sz="2000" dirty="0" smtClean="0"/>
              <a:t> the error (by updating weights and biases)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en-US" sz="2000" dirty="0" smtClean="0"/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D70087F-655D-4FDD-9081-7134E487358E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  <p:sp>
        <p:nvSpPr>
          <p:cNvPr id="15363" name="Rectangle 409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Neuron: A Hidden/Output Layer Unit</a:t>
            </a:r>
            <a:r>
              <a:rPr lang="en-US" altLang="en-US" sz="4000" smtClean="0"/>
              <a:t> </a:t>
            </a:r>
          </a:p>
        </p:txBody>
      </p:sp>
      <p:sp>
        <p:nvSpPr>
          <p:cNvPr id="15364" name="Rectangle 409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4876800"/>
            <a:ext cx="8686800" cy="152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latin typeface="Calibri" pitchFamily="34" charset="0"/>
              </a:rPr>
              <a:t>An </a:t>
            </a:r>
            <a:r>
              <a:rPr lang="en-US" altLang="en-US" sz="2000" i="1" smtClean="0">
                <a:latin typeface="Calibri" pitchFamily="34" charset="0"/>
              </a:rPr>
              <a:t>n</a:t>
            </a:r>
            <a:r>
              <a:rPr lang="en-US" altLang="en-US" sz="2000" smtClean="0">
                <a:latin typeface="Calibri" pitchFamily="34" charset="0"/>
              </a:rPr>
              <a:t>-dimensional input vector </a:t>
            </a:r>
            <a:r>
              <a:rPr lang="en-US" altLang="en-US" sz="2000" b="1" smtClean="0">
                <a:latin typeface="Calibri" pitchFamily="34" charset="0"/>
                <a:ea typeface="HYGungSo-Bold" pitchFamily="18" charset="-127"/>
              </a:rPr>
              <a:t>x</a:t>
            </a:r>
            <a:r>
              <a:rPr lang="en-US" altLang="en-US" sz="2000" smtClean="0">
                <a:latin typeface="Calibri" pitchFamily="34" charset="0"/>
              </a:rPr>
              <a:t> is mapped into variable y by means of the scalar product and a nonlinear function mapping</a:t>
            </a:r>
          </a:p>
          <a:p>
            <a:r>
              <a:rPr lang="en-US" altLang="en-US" sz="2000" smtClean="0">
                <a:latin typeface="Calibri" pitchFamily="34" charset="0"/>
              </a:rPr>
              <a:t>The inputs to unit are outputs from the previous layer. They are multiplied by their corresponding weights to form a weighted sum, which is added to the bias associated with unit. Then a nonlinear activation function is applied to it.</a:t>
            </a:r>
          </a:p>
        </p:txBody>
      </p:sp>
      <p:grpSp>
        <p:nvGrpSpPr>
          <p:cNvPr id="15365" name="Group 42"/>
          <p:cNvGrpSpPr>
            <a:grpSpLocks/>
          </p:cNvGrpSpPr>
          <p:nvPr/>
        </p:nvGrpSpPr>
        <p:grpSpPr bwMode="auto">
          <a:xfrm>
            <a:off x="336550" y="1219200"/>
            <a:ext cx="8731250" cy="3581400"/>
            <a:chOff x="212" y="768"/>
            <a:chExt cx="5500" cy="2256"/>
          </a:xfrm>
        </p:grpSpPr>
        <p:sp>
          <p:nvSpPr>
            <p:cNvPr id="15366" name="Rectangle 4101"/>
            <p:cNvSpPr>
              <a:spLocks noChangeArrowheads="1"/>
            </p:cNvSpPr>
            <p:nvPr/>
          </p:nvSpPr>
          <p:spPr bwMode="auto">
            <a:xfrm>
              <a:off x="3072" y="864"/>
              <a:ext cx="41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3600">
                  <a:latin typeface="Symbol" panose="05050102010706020507" pitchFamily="18" charset="2"/>
                </a:rPr>
                <a:t>m</a:t>
              </a:r>
              <a:r>
                <a:rPr lang="en-US" altLang="en-US" sz="3600" i="1" baseline="-25000">
                  <a:latin typeface="Times New Roman" panose="02020603050405020304" pitchFamily="18" charset="0"/>
                </a:rPr>
                <a:t>k </a:t>
              </a:r>
            </a:p>
          </p:txBody>
        </p:sp>
        <p:sp>
          <p:nvSpPr>
            <p:cNvPr id="15367" name="Oval 4104"/>
            <p:cNvSpPr>
              <a:spLocks noChangeArrowheads="1"/>
            </p:cNvSpPr>
            <p:nvPr/>
          </p:nvSpPr>
          <p:spPr bwMode="auto">
            <a:xfrm>
              <a:off x="1180" y="810"/>
              <a:ext cx="480" cy="158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Oval 4105"/>
            <p:cNvSpPr>
              <a:spLocks noChangeArrowheads="1"/>
            </p:cNvSpPr>
            <p:nvPr/>
          </p:nvSpPr>
          <p:spPr bwMode="auto">
            <a:xfrm>
              <a:off x="356" y="801"/>
              <a:ext cx="478" cy="1582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9" name="Line 4106"/>
            <p:cNvSpPr>
              <a:spLocks noChangeShapeType="1"/>
            </p:cNvSpPr>
            <p:nvPr/>
          </p:nvSpPr>
          <p:spPr bwMode="auto">
            <a:xfrm>
              <a:off x="2661" y="1615"/>
              <a:ext cx="68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Rectangle 4107"/>
            <p:cNvSpPr>
              <a:spLocks noChangeArrowheads="1"/>
            </p:cNvSpPr>
            <p:nvPr/>
          </p:nvSpPr>
          <p:spPr bwMode="auto">
            <a:xfrm>
              <a:off x="3328" y="1373"/>
              <a:ext cx="515" cy="488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rgbClr val="00FF99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44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5371" name="Line 4108"/>
            <p:cNvSpPr>
              <a:spLocks noChangeShapeType="1"/>
            </p:cNvSpPr>
            <p:nvPr/>
          </p:nvSpPr>
          <p:spPr bwMode="auto">
            <a:xfrm>
              <a:off x="3851" y="1625"/>
              <a:ext cx="9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Rectangle 4109"/>
            <p:cNvSpPr>
              <a:spLocks noChangeArrowheads="1"/>
            </p:cNvSpPr>
            <p:nvPr/>
          </p:nvSpPr>
          <p:spPr bwMode="auto">
            <a:xfrm>
              <a:off x="1942" y="2506"/>
              <a:ext cx="90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itchFamily="34" charset="0"/>
                </a:rPr>
                <a:t>weighted </a:t>
              </a:r>
            </a:p>
            <a:p>
              <a:pPr algn="ctr"/>
              <a:r>
                <a:rPr lang="en-US" altLang="en-US" sz="2400" b="1">
                  <a:latin typeface="Calibri" pitchFamily="34" charset="0"/>
                </a:rPr>
                <a:t>sum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5373" name="Rectangle 4110"/>
            <p:cNvSpPr>
              <a:spLocks noChangeArrowheads="1"/>
            </p:cNvSpPr>
            <p:nvPr/>
          </p:nvSpPr>
          <p:spPr bwMode="auto">
            <a:xfrm>
              <a:off x="212" y="2506"/>
              <a:ext cx="75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itchFamily="34" charset="0"/>
                </a:rPr>
                <a:t>Input</a:t>
              </a:r>
            </a:p>
            <a:p>
              <a:pPr algn="ctr"/>
              <a:r>
                <a:rPr lang="en-US" altLang="en-US" sz="2400" b="1">
                  <a:latin typeface="Calibri" pitchFamily="34" charset="0"/>
                </a:rPr>
                <a:t>vector </a:t>
              </a:r>
              <a:r>
                <a:rPr lang="en-US" altLang="en-US" sz="2400" b="1">
                  <a:latin typeface="Calibri" pitchFamily="34" charset="0"/>
                  <a:ea typeface="HYGungSo-Bold" pitchFamily="18" charset="-127"/>
                </a:rPr>
                <a:t>x</a:t>
              </a:r>
            </a:p>
          </p:txBody>
        </p:sp>
        <p:sp>
          <p:nvSpPr>
            <p:cNvPr id="15374" name="Rectangle 4111"/>
            <p:cNvSpPr>
              <a:spLocks noChangeArrowheads="1"/>
            </p:cNvSpPr>
            <p:nvPr/>
          </p:nvSpPr>
          <p:spPr bwMode="auto">
            <a:xfrm>
              <a:off x="4550" y="1584"/>
              <a:ext cx="7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itchFamily="34" charset="0"/>
                </a:rPr>
                <a:t>output </a:t>
              </a:r>
              <a:r>
                <a:rPr lang="en-US" altLang="en-US" sz="2400" b="1" i="1">
                  <a:latin typeface="Calibri" pitchFamily="34" charset="0"/>
                </a:rPr>
                <a:t>y</a:t>
              </a:r>
              <a:endParaRPr lang="en-US" altLang="en-US" sz="2400" i="1">
                <a:latin typeface="Calibri" pitchFamily="34" charset="0"/>
              </a:endParaRPr>
            </a:p>
          </p:txBody>
        </p:sp>
        <p:sp>
          <p:nvSpPr>
            <p:cNvPr id="15375" name="Rectangle 4112"/>
            <p:cNvSpPr>
              <a:spLocks noChangeArrowheads="1"/>
            </p:cNvSpPr>
            <p:nvPr/>
          </p:nvSpPr>
          <p:spPr bwMode="auto">
            <a:xfrm>
              <a:off x="3100" y="2506"/>
              <a:ext cx="9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itchFamily="34" charset="0"/>
                </a:rPr>
                <a:t>Activation</a:t>
              </a:r>
              <a:endParaRPr lang="en-US" altLang="en-US" sz="2400">
                <a:latin typeface="Calibri" pitchFamily="34" charset="0"/>
              </a:endParaRPr>
            </a:p>
            <a:p>
              <a:pPr algn="ctr"/>
              <a:r>
                <a:rPr lang="en-US" altLang="en-US" sz="2400" b="1">
                  <a:latin typeface="Calibri" pitchFamily="34" charset="0"/>
                </a:rPr>
                <a:t>function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5376" name="Oval 4113"/>
            <p:cNvSpPr>
              <a:spLocks noChangeArrowheads="1"/>
            </p:cNvSpPr>
            <p:nvPr/>
          </p:nvSpPr>
          <p:spPr bwMode="auto">
            <a:xfrm>
              <a:off x="2719" y="798"/>
              <a:ext cx="401" cy="402"/>
            </a:xfrm>
            <a:prstGeom prst="ellipse">
              <a:avLst/>
            </a:prstGeom>
            <a:solidFill>
              <a:srgbClr val="00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7" name="Line 4114"/>
            <p:cNvSpPr>
              <a:spLocks noChangeShapeType="1"/>
            </p:cNvSpPr>
            <p:nvPr/>
          </p:nvSpPr>
          <p:spPr bwMode="auto">
            <a:xfrm flipH="1">
              <a:off x="2918" y="1200"/>
              <a:ext cx="10" cy="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Rectangle 4115"/>
            <p:cNvSpPr>
              <a:spLocks noChangeArrowheads="1"/>
            </p:cNvSpPr>
            <p:nvPr/>
          </p:nvSpPr>
          <p:spPr bwMode="auto">
            <a:xfrm>
              <a:off x="992" y="2506"/>
              <a:ext cx="80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itchFamily="34" charset="0"/>
                </a:rPr>
                <a:t>weight</a:t>
              </a:r>
            </a:p>
            <a:p>
              <a:pPr algn="ctr"/>
              <a:r>
                <a:rPr lang="en-US" altLang="en-US" sz="2400" b="1">
                  <a:latin typeface="Calibri" pitchFamily="34" charset="0"/>
                </a:rPr>
                <a:t>vector </a:t>
              </a:r>
              <a:r>
                <a:rPr lang="en-US" altLang="en-US" sz="2400" b="1">
                  <a:latin typeface="Calibri" pitchFamily="34" charset="0"/>
                  <a:ea typeface="HYGungSo-Bold" pitchFamily="18" charset="-127"/>
                </a:rPr>
                <a:t>w</a:t>
              </a:r>
              <a:endParaRPr lang="en-US" altLang="en-US" sz="2400">
                <a:latin typeface="Calibri" pitchFamily="34" charset="0"/>
                <a:ea typeface="HYGungSo-Bold" pitchFamily="18" charset="-127"/>
              </a:endParaRPr>
            </a:p>
          </p:txBody>
        </p:sp>
        <p:sp>
          <p:nvSpPr>
            <p:cNvPr id="15379" name="Freeform 4116"/>
            <p:cNvSpPr>
              <a:spLocks/>
            </p:cNvSpPr>
            <p:nvPr/>
          </p:nvSpPr>
          <p:spPr bwMode="auto">
            <a:xfrm>
              <a:off x="2064" y="991"/>
              <a:ext cx="568" cy="1220"/>
            </a:xfrm>
            <a:custGeom>
              <a:avLst/>
              <a:gdLst>
                <a:gd name="T0" fmla="*/ 0 w 568"/>
                <a:gd name="T1" fmla="*/ 0 h 1220"/>
                <a:gd name="T2" fmla="*/ 0 w 568"/>
                <a:gd name="T3" fmla="*/ 1219 h 1220"/>
                <a:gd name="T4" fmla="*/ 254 w 568"/>
                <a:gd name="T5" fmla="*/ 1219 h 1220"/>
                <a:gd name="T6" fmla="*/ 567 w 568"/>
                <a:gd name="T7" fmla="*/ 632 h 1220"/>
                <a:gd name="T8" fmla="*/ 254 w 568"/>
                <a:gd name="T9" fmla="*/ 14 h 1220"/>
                <a:gd name="T10" fmla="*/ 0 w 568"/>
                <a:gd name="T11" fmla="*/ 0 h 1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1220"/>
                <a:gd name="T20" fmla="*/ 568 w 568"/>
                <a:gd name="T21" fmla="*/ 1220 h 1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1220">
                  <a:moveTo>
                    <a:pt x="0" y="0"/>
                  </a:moveTo>
                  <a:lnTo>
                    <a:pt x="0" y="1219"/>
                  </a:lnTo>
                  <a:lnTo>
                    <a:pt x="254" y="1219"/>
                  </a:lnTo>
                  <a:lnTo>
                    <a:pt x="567" y="632"/>
                  </a:lnTo>
                  <a:lnTo>
                    <a:pt x="254" y="14"/>
                  </a:lnTo>
                  <a:lnTo>
                    <a:pt x="0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Rectangle 4117"/>
            <p:cNvSpPr>
              <a:spLocks noChangeArrowheads="1"/>
            </p:cNvSpPr>
            <p:nvPr/>
          </p:nvSpPr>
          <p:spPr bwMode="auto">
            <a:xfrm>
              <a:off x="2116" y="1387"/>
              <a:ext cx="3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3600">
                  <a:latin typeface="Symbol" panose="05050102010706020507" pitchFamily="18" charset="2"/>
                </a:rPr>
                <a:t>å</a:t>
              </a:r>
            </a:p>
          </p:txBody>
        </p:sp>
        <p:sp>
          <p:nvSpPr>
            <p:cNvPr id="15381" name="Line 4118"/>
            <p:cNvSpPr>
              <a:spLocks noChangeShapeType="1"/>
            </p:cNvSpPr>
            <p:nvPr/>
          </p:nvSpPr>
          <p:spPr bwMode="auto">
            <a:xfrm>
              <a:off x="1643" y="1126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4119"/>
            <p:cNvSpPr>
              <a:spLocks noChangeArrowheads="1"/>
            </p:cNvSpPr>
            <p:nvPr/>
          </p:nvSpPr>
          <p:spPr bwMode="auto">
            <a:xfrm>
              <a:off x="1277" y="97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w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383" name="Line 4120"/>
            <p:cNvSpPr>
              <a:spLocks noChangeShapeType="1"/>
            </p:cNvSpPr>
            <p:nvPr/>
          </p:nvSpPr>
          <p:spPr bwMode="auto">
            <a:xfrm>
              <a:off x="817" y="1126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4121"/>
            <p:cNvSpPr>
              <a:spLocks noChangeShapeType="1"/>
            </p:cNvSpPr>
            <p:nvPr/>
          </p:nvSpPr>
          <p:spPr bwMode="auto">
            <a:xfrm>
              <a:off x="1634" y="1482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Rectangle 4122"/>
            <p:cNvSpPr>
              <a:spLocks noChangeArrowheads="1"/>
            </p:cNvSpPr>
            <p:nvPr/>
          </p:nvSpPr>
          <p:spPr bwMode="auto">
            <a:xfrm>
              <a:off x="1268" y="133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w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6" name="Line 4123"/>
            <p:cNvSpPr>
              <a:spLocks noChangeShapeType="1"/>
            </p:cNvSpPr>
            <p:nvPr/>
          </p:nvSpPr>
          <p:spPr bwMode="auto">
            <a:xfrm>
              <a:off x="808" y="1482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4124"/>
            <p:cNvSpPr>
              <a:spLocks noChangeShapeType="1"/>
            </p:cNvSpPr>
            <p:nvPr/>
          </p:nvSpPr>
          <p:spPr bwMode="auto">
            <a:xfrm>
              <a:off x="1633" y="2066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Rectangle 4125"/>
            <p:cNvSpPr>
              <a:spLocks noChangeArrowheads="1"/>
            </p:cNvSpPr>
            <p:nvPr/>
          </p:nvSpPr>
          <p:spPr bwMode="auto">
            <a:xfrm>
              <a:off x="1267" y="191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w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389" name="Line 4126"/>
            <p:cNvSpPr>
              <a:spLocks noChangeShapeType="1"/>
            </p:cNvSpPr>
            <p:nvPr/>
          </p:nvSpPr>
          <p:spPr bwMode="auto">
            <a:xfrm>
              <a:off x="807" y="2066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Rectangle 4127"/>
            <p:cNvSpPr>
              <a:spLocks noChangeArrowheads="1"/>
            </p:cNvSpPr>
            <p:nvPr/>
          </p:nvSpPr>
          <p:spPr bwMode="auto">
            <a:xfrm>
              <a:off x="434" y="95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391" name="Rectangle 4128"/>
            <p:cNvSpPr>
              <a:spLocks noChangeArrowheads="1"/>
            </p:cNvSpPr>
            <p:nvPr/>
          </p:nvSpPr>
          <p:spPr bwMode="auto">
            <a:xfrm>
              <a:off x="453" y="132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92" name="Rectangle 4129"/>
            <p:cNvSpPr>
              <a:spLocks noChangeArrowheads="1"/>
            </p:cNvSpPr>
            <p:nvPr/>
          </p:nvSpPr>
          <p:spPr bwMode="auto">
            <a:xfrm>
              <a:off x="472" y="188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grpSp>
          <p:nvGrpSpPr>
            <p:cNvPr id="15393" name="Group 41"/>
            <p:cNvGrpSpPr>
              <a:grpSpLocks/>
            </p:cNvGrpSpPr>
            <p:nvPr/>
          </p:nvGrpSpPr>
          <p:grpSpPr bwMode="auto">
            <a:xfrm>
              <a:off x="3360" y="2016"/>
              <a:ext cx="528" cy="384"/>
              <a:chOff x="3408" y="2352"/>
              <a:chExt cx="528" cy="384"/>
            </a:xfrm>
          </p:grpSpPr>
          <p:sp>
            <p:nvSpPr>
              <p:cNvPr id="15396" name="Rectangle 4130"/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52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97" name="Line 4131"/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98" name="Line 4132"/>
              <p:cNvSpPr>
                <a:spLocks noChangeShapeType="1"/>
              </p:cNvSpPr>
              <p:nvPr/>
            </p:nvSpPr>
            <p:spPr bwMode="auto">
              <a:xfrm flipV="1">
                <a:off x="3648" y="235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99" name="Line 413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aphicFrame>
          <p:nvGraphicFramePr>
            <p:cNvPr id="15394" name="Object 4134"/>
            <p:cNvGraphicFramePr>
              <a:graphicFrameLocks noChangeAspect="1"/>
            </p:cNvGraphicFramePr>
            <p:nvPr/>
          </p:nvGraphicFramePr>
          <p:xfrm>
            <a:off x="4224" y="2016"/>
            <a:ext cx="1488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Equation" r:id="rId4" imgW="1371600" imgH="660400" progId="Equation.3">
                    <p:embed/>
                  </p:oleObj>
                </mc:Choice>
                <mc:Fallback>
                  <p:oleObj name="Equation" r:id="rId4" imgW="1371600" imgH="660400" progId="Equation.3">
                    <p:embed/>
                    <p:pic>
                      <p:nvPicPr>
                        <p:cNvPr id="0" name="Object 4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488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5" name="Text Box 43"/>
            <p:cNvSpPr txBox="1">
              <a:spLocks noChangeArrowheads="1"/>
            </p:cNvSpPr>
            <p:nvPr/>
          </p:nvSpPr>
          <p:spPr bwMode="auto">
            <a:xfrm>
              <a:off x="3024" y="76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itchFamily="34" charset="0"/>
                </a:rPr>
                <a:t>bias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3905ED2-51BF-4DE8-AAE8-D157AC9989FF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304800"/>
            <a:ext cx="9372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 dirty="0" smtClean="0"/>
              <a:t>Chapter 9. Classification: Advanced Methods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Classification by Backpropagation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Support Vector </a:t>
            </a:r>
            <a:r>
              <a:rPr lang="en-US" altLang="en-US" dirty="0" smtClean="0"/>
              <a:t>Machines(</a:t>
            </a:r>
            <a:r>
              <a:rPr lang="en-US" altLang="en-US" dirty="0" err="1" smtClean="0"/>
              <a:t>SVM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 rot="9678759">
            <a:off x="5682472" y="2444899"/>
            <a:ext cx="1121855" cy="457200"/>
          </a:xfrm>
          <a:custGeom>
            <a:avLst/>
            <a:gdLst>
              <a:gd name="T0" fmla="*/ 1568194607 w 21600"/>
              <a:gd name="T1" fmla="*/ 0 h 21600"/>
              <a:gd name="T2" fmla="*/ 0 w 21600"/>
              <a:gd name="T3" fmla="*/ 2147483647 h 21600"/>
              <a:gd name="T4" fmla="*/ 1568194607 w 21600"/>
              <a:gd name="T5" fmla="*/ 2147483647 h 21600"/>
              <a:gd name="T6" fmla="*/ 2090925725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12E6B5-193A-4381-A3B6-C867208E5CFB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SVM—Support Vector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A relatively new classification method for both </a:t>
            </a:r>
            <a:r>
              <a:rPr lang="en-US" altLang="en-US" sz="2400" u="sng" smtClean="0"/>
              <a:t>linear and nonlinear</a:t>
            </a:r>
            <a:r>
              <a:rPr lang="en-US" altLang="en-US" sz="2400" smtClean="0"/>
              <a:t>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It uses a </a:t>
            </a:r>
            <a:r>
              <a:rPr lang="en-US" altLang="en-US" sz="2400" u="sng" smtClean="0"/>
              <a:t>nonlinear mapping</a:t>
            </a:r>
            <a:r>
              <a:rPr lang="en-US" altLang="en-US" sz="2400" smtClean="0"/>
              <a:t> to transform the original training data into a higher dimension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With the new dimension, it searches for the linear optimal separating </a:t>
            </a:r>
            <a:r>
              <a:rPr lang="en-US" altLang="en-US" sz="2400" b="1" smtClean="0"/>
              <a:t>hyperplane</a:t>
            </a:r>
            <a:r>
              <a:rPr lang="en-US" altLang="en-US" sz="2400" smtClean="0"/>
              <a:t> (i.e., “decision boundary”)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With an appropriate nonlinear mapping to a sufficiently high dimension, data from two classes can always be separated by a hyperplane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SVM finds this hyperplane using </a:t>
            </a:r>
            <a:r>
              <a:rPr lang="en-US" altLang="en-US" sz="2400" b="1" smtClean="0"/>
              <a:t>support vectors</a:t>
            </a:r>
            <a:r>
              <a:rPr lang="en-US" altLang="en-US" sz="2400" smtClean="0"/>
              <a:t> (“essential” training tuples) and </a:t>
            </a:r>
            <a:r>
              <a:rPr lang="en-US" altLang="en-US" sz="2400" b="1" smtClean="0"/>
              <a:t>margins</a:t>
            </a:r>
            <a:r>
              <a:rPr lang="en-US" altLang="en-US" sz="2400" smtClean="0"/>
              <a:t> (defined by the support vectors)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E7D954-1184-4977-9924-426752EC9927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SVM—History and Applications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 err="1" smtClean="0"/>
              <a:t>Vapnik</a:t>
            </a:r>
            <a:r>
              <a:rPr lang="en-US" altLang="en-US" sz="2400" dirty="0" smtClean="0"/>
              <a:t> and colleagues (1992)—groundwork from </a:t>
            </a:r>
            <a:r>
              <a:rPr lang="en-US" altLang="en-US" sz="2400" dirty="0" err="1" smtClean="0"/>
              <a:t>Vapnik</a:t>
            </a:r>
            <a:r>
              <a:rPr lang="en-US" altLang="en-US" sz="2400" dirty="0" smtClean="0"/>
              <a:t> &amp; </a:t>
            </a:r>
            <a:r>
              <a:rPr lang="en-US" altLang="en-US" sz="2400" dirty="0" err="1" smtClean="0"/>
              <a:t>Chervonenkis</a:t>
            </a:r>
            <a:r>
              <a:rPr lang="en-US" altLang="en-US" sz="2400" dirty="0" smtClean="0"/>
              <a:t>’ statistical learning theory in 1960s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 dirty="0" smtClean="0"/>
              <a:t>Features</a:t>
            </a:r>
            <a:r>
              <a:rPr lang="en-US" altLang="en-US" sz="2400" dirty="0" smtClean="0"/>
              <a:t>: training can be slow but accuracy is high owing to their ability to model complex nonlinear decision boundaries (margin maximization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 dirty="0" smtClean="0"/>
              <a:t>Used for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solidFill>
                  <a:srgbClr val="FF0000"/>
                </a:solidFill>
              </a:rPr>
              <a:t>classification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numeric</a:t>
            </a:r>
            <a:r>
              <a:rPr lang="en-US" altLang="en-US" sz="2400" dirty="0" smtClean="0"/>
              <a:t> prediction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 dirty="0" smtClean="0"/>
              <a:t>Applications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handwritten digit recognition, object recognition, speaker identification, benchmarking time-series prediction tests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linear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explain the mystery of </a:t>
            </a:r>
            <a:r>
              <a:rPr lang="en-US" sz="2400" dirty="0" err="1"/>
              <a:t>SVMs</a:t>
            </a:r>
            <a:r>
              <a:rPr lang="en-US" sz="2400" dirty="0"/>
              <a:t>, let’s first look at the simplest case</a:t>
            </a:r>
            <a:r>
              <a:rPr lang="en-US" sz="2400" dirty="0" smtClean="0"/>
              <a:t>—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two-class problem where the classes are linearly separable. </a:t>
            </a:r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the data set </a:t>
            </a:r>
            <a:r>
              <a:rPr lang="en-US" sz="2400" i="1" dirty="0"/>
              <a:t>D </a:t>
            </a:r>
            <a:r>
              <a:rPr lang="en-US" sz="2400" dirty="0"/>
              <a:t>be given as </a:t>
            </a:r>
            <a:endParaRPr lang="en-US" sz="2400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b="1" i="1" dirty="0"/>
              <a:t>X</a:t>
            </a:r>
            <a:r>
              <a:rPr lang="en-US" sz="2400" dirty="0"/>
              <a:t>1, </a:t>
            </a:r>
            <a:r>
              <a:rPr lang="en-US" sz="2400" i="1" dirty="0"/>
              <a:t>y</a:t>
            </a:r>
            <a:r>
              <a:rPr lang="en-US" sz="2400" dirty="0"/>
              <a:t>1</a:t>
            </a:r>
            <a:r>
              <a:rPr lang="en-US" sz="2400" dirty="0" smtClean="0"/>
              <a:t>),(</a:t>
            </a:r>
            <a:r>
              <a:rPr lang="en-US" sz="2400" b="1" i="1" dirty="0"/>
              <a:t>X</a:t>
            </a:r>
            <a:r>
              <a:rPr lang="en-US" sz="2400" dirty="0"/>
              <a:t>2, </a:t>
            </a:r>
            <a:r>
              <a:rPr lang="en-US" sz="2400" i="1" dirty="0"/>
              <a:t>y</a:t>
            </a:r>
            <a:r>
              <a:rPr lang="en-US" sz="2400" dirty="0"/>
              <a:t>2), </a:t>
            </a:r>
            <a:r>
              <a:rPr lang="en-US" sz="2400" dirty="0" smtClean="0"/>
              <a:t>…</a:t>
            </a:r>
            <a:r>
              <a:rPr lang="en-US" sz="2400" i="1" dirty="0" smtClean="0"/>
              <a:t> </a:t>
            </a:r>
            <a:r>
              <a:rPr lang="en-US" sz="2400" dirty="0"/>
              <a:t>, (</a:t>
            </a:r>
            <a:r>
              <a:rPr lang="en-US" sz="2400" b="1" i="1" dirty="0" err="1"/>
              <a:t>X</a:t>
            </a:r>
            <a:r>
              <a:rPr lang="en-US" sz="2400" dirty="0" err="1"/>
              <a:t>j</a:t>
            </a:r>
            <a:r>
              <a:rPr lang="en-US" sz="2400" i="1" dirty="0" err="1"/>
              <a:t>D</a:t>
            </a:r>
            <a:r>
              <a:rPr lang="en-US" sz="2400" dirty="0" err="1"/>
              <a:t>j</a:t>
            </a:r>
            <a:r>
              <a:rPr lang="en-US" sz="2400" dirty="0"/>
              <a:t>, </a:t>
            </a:r>
            <a:r>
              <a:rPr lang="en-US" sz="2400" i="1" dirty="0" err="1"/>
              <a:t>y</a:t>
            </a:r>
            <a:r>
              <a:rPr lang="en-US" sz="2400" dirty="0" err="1"/>
              <a:t>j</a:t>
            </a:r>
            <a:r>
              <a:rPr lang="en-US" sz="2400" i="1" dirty="0" err="1"/>
              <a:t>D</a:t>
            </a:r>
            <a:r>
              <a:rPr lang="en-US" sz="2400" dirty="0" err="1"/>
              <a:t>j</a:t>
            </a:r>
            <a:r>
              <a:rPr lang="en-US" sz="2400" dirty="0"/>
              <a:t>), </a:t>
            </a:r>
            <a:endParaRPr lang="en-US" sz="24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b="1" i="1" dirty="0"/>
              <a:t>X</a:t>
            </a:r>
            <a:r>
              <a:rPr lang="en-US" sz="2400" i="1" dirty="0"/>
              <a:t>i </a:t>
            </a:r>
            <a:r>
              <a:rPr lang="en-US" sz="2400" dirty="0"/>
              <a:t>is the set of training tuples with associated </a:t>
            </a:r>
            <a:r>
              <a:rPr lang="en-US" sz="2400" dirty="0" smtClean="0"/>
              <a:t>class labels</a:t>
            </a:r>
            <a:r>
              <a:rPr lang="en-US" sz="2400" dirty="0"/>
              <a:t>, </a:t>
            </a:r>
            <a:r>
              <a:rPr lang="en-US" sz="2400" i="1" dirty="0" err="1"/>
              <a:t>yi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i="1" dirty="0" err="1"/>
              <a:t>yi</a:t>
            </a:r>
            <a:r>
              <a:rPr lang="en-US" sz="2400" i="1" dirty="0"/>
              <a:t> </a:t>
            </a:r>
            <a:r>
              <a:rPr lang="en-US" sz="2400" dirty="0"/>
              <a:t>can take one of two values, either </a:t>
            </a:r>
            <a:r>
              <a:rPr lang="en-US" sz="2400" dirty="0" smtClean="0"/>
              <a:t>+1 </a:t>
            </a:r>
            <a:r>
              <a:rPr lang="en-US" sz="2400" dirty="0"/>
              <a:t>or -1 (i.e., </a:t>
            </a:r>
            <a:r>
              <a:rPr lang="en-US" sz="2400" i="1" dirty="0" err="1"/>
              <a:t>yi</a:t>
            </a:r>
            <a:r>
              <a:rPr lang="en-US" sz="2400" i="1" dirty="0"/>
              <a:t> </a:t>
            </a:r>
            <a:r>
              <a:rPr lang="en-US" sz="2400" dirty="0" smtClean="0"/>
              <a:t>∈{+1</a:t>
            </a:r>
            <a:r>
              <a:rPr lang="en-US" sz="2400" dirty="0"/>
              <a:t>, - </a:t>
            </a:r>
            <a:r>
              <a:rPr lang="en-US" sz="2400" dirty="0" smtClean="0"/>
              <a:t>1), </a:t>
            </a:r>
          </a:p>
          <a:p>
            <a:pPr lvl="1"/>
            <a:r>
              <a:rPr lang="en-US" sz="2400" dirty="0"/>
              <a:t>corresponding to the classes </a:t>
            </a:r>
            <a:r>
              <a:rPr lang="en-US" sz="2400" i="1" dirty="0" err="1" smtClean="0"/>
              <a:t>buys_computer</a:t>
            </a:r>
            <a:r>
              <a:rPr lang="en-US" sz="2400" i="1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yes </a:t>
            </a:r>
            <a:r>
              <a:rPr lang="en-US" sz="2400" dirty="0"/>
              <a:t>and </a:t>
            </a:r>
            <a:r>
              <a:rPr lang="en-US" sz="2400" i="1" dirty="0" err="1" smtClean="0"/>
              <a:t>buys_computer</a:t>
            </a:r>
            <a:r>
              <a:rPr lang="en-US" sz="2400" i="1" dirty="0" smtClean="0"/>
              <a:t> </a:t>
            </a:r>
            <a:r>
              <a:rPr lang="en-US" sz="2400" dirty="0"/>
              <a:t>=</a:t>
            </a:r>
            <a:r>
              <a:rPr lang="en-US" sz="2400" i="1" dirty="0" smtClean="0"/>
              <a:t>no</a:t>
            </a:r>
            <a:r>
              <a:rPr lang="en-US" sz="2400" dirty="0"/>
              <a:t>, </a:t>
            </a:r>
            <a:r>
              <a:rPr lang="en-US" sz="2400" dirty="0" smtClean="0"/>
              <a:t>respectively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854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494A97A-40E2-45B2-A82A-22BB2CBC4ADD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304800"/>
            <a:ext cx="9372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9. Classification: Advanced Methods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Classification by Backpropagation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Support Vector </a:t>
            </a:r>
            <a:r>
              <a:rPr lang="en-US" altLang="en-US" dirty="0" smtClean="0"/>
              <a:t>Machines(</a:t>
            </a:r>
            <a:r>
              <a:rPr lang="en-US" altLang="en-US" dirty="0" err="1" smtClean="0"/>
              <a:t>SVM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 rot="9678759">
            <a:off x="4936112" y="1192764"/>
            <a:ext cx="1021664" cy="457200"/>
          </a:xfrm>
          <a:custGeom>
            <a:avLst/>
            <a:gdLst>
              <a:gd name="T0" fmla="*/ 1568194607 w 21600"/>
              <a:gd name="T1" fmla="*/ 0 h 21600"/>
              <a:gd name="T2" fmla="*/ 0 w 21600"/>
              <a:gd name="T3" fmla="*/ 2147483647 h 21600"/>
              <a:gd name="T4" fmla="*/ 1568194607 w 21600"/>
              <a:gd name="T5" fmla="*/ 2147483647 h 21600"/>
              <a:gd name="T6" fmla="*/ 2090925725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80" y="1143000"/>
            <a:ext cx="7167639" cy="5183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9717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an infinite number of separating lines that could be drawn.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want to </a:t>
            </a:r>
            <a:r>
              <a:rPr lang="en-US" sz="2400" dirty="0" smtClean="0"/>
              <a:t>find the </a:t>
            </a:r>
            <a:r>
              <a:rPr lang="en-US" sz="2400" dirty="0"/>
              <a:t>“best” one, that is, one that (we hope) will have the minimum classification error </a:t>
            </a:r>
            <a:r>
              <a:rPr lang="en-US" sz="2400" dirty="0" smtClean="0"/>
              <a:t>on previously </a:t>
            </a:r>
            <a:r>
              <a:rPr lang="en-US" sz="2400" dirty="0"/>
              <a:t>unseen tuples. </a:t>
            </a: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if our data were </a:t>
            </a:r>
            <a:r>
              <a:rPr lang="en-US" sz="2400" dirty="0" smtClean="0"/>
              <a:t>3-D (i.e</a:t>
            </a:r>
            <a:r>
              <a:rPr lang="en-US" sz="2400" dirty="0"/>
              <a:t>., with three attributes), we would want to find the best separating </a:t>
            </a:r>
            <a:r>
              <a:rPr lang="en-US" sz="2400" i="1" dirty="0" smtClean="0"/>
              <a:t>plane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n dimension we need best fit </a:t>
            </a:r>
            <a:r>
              <a:rPr lang="en-US" sz="2400" dirty="0" err="1" smtClean="0"/>
              <a:t>hyperplan</a:t>
            </a:r>
            <a:endParaRPr lang="en-US" sz="2400" dirty="0" smtClean="0"/>
          </a:p>
          <a:p>
            <a:r>
              <a:rPr lang="en-US" sz="2400" dirty="0" smtClean="0"/>
              <a:t>We will use </a:t>
            </a:r>
            <a:r>
              <a:rPr lang="en-US" sz="2400" dirty="0" err="1" smtClean="0"/>
              <a:t>hyperplan</a:t>
            </a:r>
            <a:r>
              <a:rPr lang="en-US" sz="2400" dirty="0" smtClean="0"/>
              <a:t> to refer to the </a:t>
            </a:r>
            <a:r>
              <a:rPr lang="en-US" sz="2400" dirty="0"/>
              <a:t>decision boundary that we are seeking, regardless of the number of input attributes.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36333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6EDF352-599F-4890-8E35-2614454FA230}" type="slidenum">
              <a:rPr lang="en-US" altLang="en-US" sz="1200"/>
              <a:pPr algn="r" eaLnBrk="1" hangingPunct="1"/>
              <a:t>22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Classification: A Mathematical Mapping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hlink"/>
                </a:solidFill>
                <a:latin typeface="Calibri" pitchFamily="34" charset="0"/>
              </a:rPr>
              <a:t>Classification:</a:t>
            </a:r>
            <a:r>
              <a:rPr lang="en-US" altLang="en-US" sz="2400" dirty="0" smtClean="0">
                <a:latin typeface="Calibri" pitchFamily="34" charset="0"/>
              </a:rPr>
              <a:t> predicts categorical class labels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</a:rPr>
              <a:t>E.g., Personal homepage classification</a:t>
            </a:r>
          </a:p>
          <a:p>
            <a:pPr lvl="2" eaLnBrk="1" hangingPunct="1"/>
            <a:r>
              <a:rPr lang="en-US" altLang="en-US" dirty="0" smtClean="0">
                <a:latin typeface="Calibri" pitchFamily="34" charset="0"/>
                <a:ea typeface="HYGungSo-Bold" pitchFamily="18" charset="-127"/>
              </a:rPr>
              <a:t>x</a:t>
            </a:r>
            <a:r>
              <a:rPr lang="en-US" altLang="en-US" baseline="-25000" dirty="0" smtClean="0">
                <a:latin typeface="Calibri" pitchFamily="34" charset="0"/>
                <a:ea typeface="HYGungSo-Bold" pitchFamily="18" charset="-127"/>
              </a:rPr>
              <a:t>i</a:t>
            </a:r>
            <a:r>
              <a:rPr lang="en-US" altLang="en-US" dirty="0" smtClean="0">
                <a:latin typeface="Calibri" pitchFamily="34" charset="0"/>
              </a:rPr>
              <a:t> = (x</a:t>
            </a:r>
            <a:r>
              <a:rPr lang="en-US" altLang="en-US" baseline="-25000" dirty="0" smtClean="0">
                <a:latin typeface="Calibri" pitchFamily="34" charset="0"/>
              </a:rPr>
              <a:t>1</a:t>
            </a:r>
            <a:r>
              <a:rPr lang="en-US" altLang="en-US" dirty="0" smtClean="0">
                <a:latin typeface="Calibri" pitchFamily="34" charset="0"/>
              </a:rPr>
              <a:t>, x</a:t>
            </a:r>
            <a:r>
              <a:rPr lang="en-US" altLang="en-US" baseline="-25000" dirty="0" smtClean="0">
                <a:latin typeface="Calibri" pitchFamily="34" charset="0"/>
              </a:rPr>
              <a:t>2</a:t>
            </a:r>
            <a:r>
              <a:rPr lang="en-US" altLang="en-US" dirty="0" smtClean="0">
                <a:latin typeface="Calibri" pitchFamily="34" charset="0"/>
              </a:rPr>
              <a:t>, x</a:t>
            </a:r>
            <a:r>
              <a:rPr lang="en-US" altLang="en-US" baseline="-25000" dirty="0" smtClean="0">
                <a:latin typeface="Calibri" pitchFamily="34" charset="0"/>
              </a:rPr>
              <a:t>3</a:t>
            </a:r>
            <a:r>
              <a:rPr lang="en-US" altLang="en-US" dirty="0" smtClean="0">
                <a:latin typeface="Calibri" pitchFamily="34" charset="0"/>
              </a:rPr>
              <a:t>, …), </a:t>
            </a:r>
            <a:r>
              <a:rPr lang="en-US" altLang="en-US" dirty="0" err="1" smtClean="0">
                <a:latin typeface="Calibri" pitchFamily="34" charset="0"/>
              </a:rPr>
              <a:t>y</a:t>
            </a:r>
            <a:r>
              <a:rPr lang="en-US" altLang="en-US" baseline="-25000" dirty="0" err="1" smtClean="0">
                <a:latin typeface="Calibri" pitchFamily="34" charset="0"/>
              </a:rPr>
              <a:t>i</a:t>
            </a:r>
            <a:r>
              <a:rPr lang="en-US" altLang="en-US" dirty="0" smtClean="0">
                <a:latin typeface="Calibri" pitchFamily="34" charset="0"/>
              </a:rPr>
              <a:t> = +1 or –1</a:t>
            </a:r>
          </a:p>
          <a:p>
            <a:pPr lvl="2" eaLnBrk="1" hangingPunct="1"/>
            <a:r>
              <a:rPr lang="en-US" altLang="en-US" dirty="0" smtClean="0">
                <a:latin typeface="Calibri" pitchFamily="34" charset="0"/>
              </a:rPr>
              <a:t>x</a:t>
            </a:r>
            <a:r>
              <a:rPr lang="en-US" altLang="en-US" baseline="-25000" dirty="0" smtClean="0">
                <a:latin typeface="Calibri" pitchFamily="34" charset="0"/>
              </a:rPr>
              <a:t>1</a:t>
            </a:r>
            <a:r>
              <a:rPr lang="en-US" altLang="en-US" dirty="0" smtClean="0">
                <a:latin typeface="Calibri" pitchFamily="34" charset="0"/>
              </a:rPr>
              <a:t> : # of word “homepage”</a:t>
            </a:r>
          </a:p>
          <a:p>
            <a:pPr lvl="2" eaLnBrk="1" hangingPunct="1"/>
            <a:r>
              <a:rPr lang="en-US" altLang="en-US" dirty="0" smtClean="0">
                <a:latin typeface="Calibri" pitchFamily="34" charset="0"/>
              </a:rPr>
              <a:t>x</a:t>
            </a:r>
            <a:r>
              <a:rPr lang="en-US" altLang="en-US" baseline="-25000" dirty="0" smtClean="0">
                <a:latin typeface="Calibri" pitchFamily="34" charset="0"/>
              </a:rPr>
              <a:t>2</a:t>
            </a:r>
            <a:r>
              <a:rPr lang="en-US" altLang="en-US" dirty="0" smtClean="0">
                <a:latin typeface="Calibri" pitchFamily="34" charset="0"/>
              </a:rPr>
              <a:t> : # of word “welcome”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Mathematically, </a:t>
            </a:r>
            <a:r>
              <a:rPr lang="en-US" altLang="en-US" sz="2400" dirty="0" smtClean="0">
                <a:latin typeface="Calibri" pitchFamily="34" charset="0"/>
                <a:ea typeface="HYGungSo-Bold" pitchFamily="18" charset="-127"/>
              </a:rPr>
              <a:t>x</a:t>
            </a:r>
            <a:r>
              <a:rPr lang="en-US" altLang="en-US" sz="2400" dirty="0" smtClean="0">
                <a:latin typeface="Calibri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400" dirty="0" smtClean="0">
                <a:latin typeface="Calibri" pitchFamily="34" charset="0"/>
              </a:rPr>
              <a:t>X = </a:t>
            </a:r>
            <a:r>
              <a:rPr lang="en-US" altLang="en-US" sz="2400" dirty="0" smtClean="0">
                <a:latin typeface="Calibri" pitchFamily="34" charset="0"/>
                <a:sym typeface="Symbol" panose="05050102010706020507" pitchFamily="18" charset="2"/>
              </a:rPr>
              <a:t></a:t>
            </a:r>
            <a:r>
              <a:rPr lang="en-US" altLang="en-US" sz="2400" baseline="30000" dirty="0" smtClean="0">
                <a:latin typeface="Calibri" pitchFamily="34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latin typeface="Calibri" pitchFamily="34" charset="0"/>
                <a:sym typeface="Symbol" panose="05050102010706020507" pitchFamily="18" charset="2"/>
              </a:rPr>
              <a:t>, y  Y = {+1, </a:t>
            </a:r>
            <a:r>
              <a:rPr lang="en-US" altLang="en-US" sz="2400" dirty="0" smtClean="0">
                <a:latin typeface="Calibri" pitchFamily="34" charset="0"/>
              </a:rPr>
              <a:t>–</a:t>
            </a:r>
            <a:r>
              <a:rPr lang="en-US" altLang="en-US" sz="2400" dirty="0" smtClean="0">
                <a:latin typeface="Calibri" pitchFamily="34" charset="0"/>
                <a:sym typeface="Symbol" panose="05050102010706020507" pitchFamily="18" charset="2"/>
              </a:rPr>
              <a:t>1}, 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  <a:sym typeface="Symbol" panose="05050102010706020507" pitchFamily="18" charset="2"/>
              </a:rPr>
              <a:t>We want to derive a function f: </a:t>
            </a:r>
            <a:r>
              <a:rPr lang="en-US" altLang="en-US" sz="2400" dirty="0" smtClean="0">
                <a:latin typeface="Calibri" pitchFamily="34" charset="0"/>
              </a:rPr>
              <a:t>X </a:t>
            </a:r>
            <a:r>
              <a:rPr lang="en-US" altLang="en-US" sz="2400" dirty="0" smtClean="0">
                <a:latin typeface="Calibri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latin typeface="Calibri" pitchFamily="34" charset="0"/>
              </a:rPr>
              <a:t> Y</a:t>
            </a:r>
            <a:r>
              <a:rPr lang="en-US" altLang="en-US" sz="2400" dirty="0" smtClean="0">
                <a:latin typeface="Calibri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Linear Classification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</a:rPr>
              <a:t>Binary Classification problem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</a:rPr>
              <a:t>Data above the red line belongs to class ‘x’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</a:rPr>
              <a:t>Data below red line belongs to class ‘o’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</a:rPr>
              <a:t>Examples: </a:t>
            </a:r>
            <a:r>
              <a:rPr lang="en-US" altLang="en-US" sz="2400" dirty="0" err="1" smtClean="0">
                <a:latin typeface="Calibri" pitchFamily="34" charset="0"/>
              </a:rPr>
              <a:t>SVM</a:t>
            </a:r>
            <a:r>
              <a:rPr lang="en-US" altLang="en-US" sz="2400" dirty="0" smtClean="0">
                <a:latin typeface="Calibri" pitchFamily="34" charset="0"/>
              </a:rPr>
              <a:t>, Perceptron, Probabilistic Classifiers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09" y="1981200"/>
            <a:ext cx="222766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28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90E1FCB-3E89-4E1A-A718-5AF2AE2540A0}" type="slidenum">
              <a:rPr lang="en-US" altLang="en-US" sz="1200"/>
              <a:pPr algn="r" eaLnBrk="1" hangingPunct="1"/>
              <a:t>23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436563"/>
            <a:ext cx="8380412" cy="4984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Discriminative Classifiers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Prediction accuracy is generally high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As compared to Bayesian methods – in general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Robust, works when training examples contain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Fast evaluation of the learned target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Bayesian networks are normally slow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Criticism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Long training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 to understand the learned function (weights)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Bayesian networks can be used easily for pattern discovery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easy to incorporate domain knowledge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Easy in the form of priors on the data 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524826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SVM</a:t>
            </a:r>
            <a:r>
              <a:rPr lang="en-US" altLang="en-US" dirty="0"/>
              <a:t>—General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find best line/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We solve it by finding </a:t>
            </a:r>
            <a:r>
              <a:rPr lang="en-US" sz="2400" b="1" dirty="0"/>
              <a:t>maximum </a:t>
            </a:r>
            <a:r>
              <a:rPr lang="en-US" sz="2400" b="1" dirty="0" smtClean="0"/>
              <a:t>marginal </a:t>
            </a:r>
            <a:r>
              <a:rPr lang="en-US" sz="2400" b="1" dirty="0" err="1" smtClean="0"/>
              <a:t>hyperplane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MMH</a:t>
            </a:r>
            <a:r>
              <a:rPr lang="en-US" sz="2400" b="1" dirty="0" smtClean="0"/>
              <a:t>)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48" y="2513434"/>
            <a:ext cx="5448300" cy="394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336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C8705F-2FC8-45F2-8F80-8CCB937E218F}" type="datetime4">
              <a:rPr lang="en-US" altLang="en-US" smtClean="0"/>
              <a:pPr eaLnBrk="1" hangingPunct="1"/>
              <a:t>April 12, 2017</a:t>
            </a:fld>
            <a:endParaRPr lang="en-US" altLang="en-US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Data Mining: Concepts and Techniques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05883C-0E08-4713-AAAA-6E4ED7B4EFBD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SVM—Margins and Support Vectors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6825"/>
            <a:ext cx="74485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8338"/>
            <a:ext cx="3886200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DA5417-EC09-4EF6-BFE3-33BFE5DF751B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SVM—When Data Is Linearly Separable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458788" y="1524000"/>
            <a:ext cx="4114800" cy="2667000"/>
            <a:chOff x="337" y="1296"/>
            <a:chExt cx="2592" cy="1680"/>
          </a:xfrm>
        </p:grpSpPr>
        <p:sp>
          <p:nvSpPr>
            <p:cNvPr id="24616" name="Oval 4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7" name="Oval 5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8" name="Oval 6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9" name="Oval 7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0" name="Oval 8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1" name="Oval 9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2" name="Oval 10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3" name="Oval 11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4" name="Oval 12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5" name="Oval 13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6" name="Oval 14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7" name="Oval 15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8" name="Oval 16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4629" name="Group 17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634" name="Rectangle 18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5" name="Rectangle 19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6" name="Rectangle 20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7" name="Rectangle 21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8" name="Rectangle 22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9" name="Rectangle 23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0" name="Rectangle 24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1" name="Rectangle 25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2" name="Rectangle 26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3" name="Rectangle 27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4" name="Rectangle 28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5" name="Rectangle 29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6" name="Rectangle 30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7" name="Rectangle 31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630" name="Rectangle 32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1" name="Line 33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34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35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1" name="Group 36"/>
          <p:cNvGrpSpPr>
            <a:grpSpLocks/>
          </p:cNvGrpSpPr>
          <p:nvPr/>
        </p:nvGrpSpPr>
        <p:grpSpPr bwMode="auto">
          <a:xfrm>
            <a:off x="4572000" y="1524000"/>
            <a:ext cx="4113213" cy="2667000"/>
            <a:chOff x="2929" y="1296"/>
            <a:chExt cx="2591" cy="1680"/>
          </a:xfrm>
        </p:grpSpPr>
        <p:sp>
          <p:nvSpPr>
            <p:cNvPr id="24585" name="Oval 37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6" name="Oval 38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7" name="Oval 39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Oval 40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9" name="Oval 41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0" name="Oval 42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1" name="Oval 43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2" name="Oval 44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Oval 45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4" name="Oval 46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5" name="Oval 47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6" name="Oval 48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7" name="Oval 49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8" name="Rectangle 50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9" name="Rectangle 51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0" name="Rectangle 52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1" name="Rectangle 53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2" name="Rectangle 54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3" name="Rectangle 55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4" name="Rectangle 56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5" name="Rectangle 57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6" name="Rectangle 58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7" name="Rectangle 59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8" name="Rectangle 60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9" name="Rectangle 61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0" name="Rectangle 62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1" name="Rectangle 63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2" name="Rectangle 64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3" name="Line 65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66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67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2" name="Line 68"/>
          <p:cNvSpPr>
            <a:spLocks noChangeShapeType="1"/>
          </p:cNvSpPr>
          <p:nvPr/>
        </p:nvSpPr>
        <p:spPr bwMode="auto">
          <a:xfrm flipV="1">
            <a:off x="6756400" y="3124200"/>
            <a:ext cx="406400" cy="220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69"/>
          <p:cNvSpPr txBox="1">
            <a:spLocks noChangeArrowheads="1"/>
          </p:cNvSpPr>
          <p:nvPr/>
        </p:nvSpPr>
        <p:spPr bwMode="auto">
          <a:xfrm>
            <a:off x="68580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</a:p>
        </p:txBody>
      </p:sp>
      <p:sp>
        <p:nvSpPr>
          <p:cNvPr id="1796167" name="Text Box 71"/>
          <p:cNvSpPr txBox="1">
            <a:spLocks noChangeArrowheads="1"/>
          </p:cNvSpPr>
          <p:nvPr/>
        </p:nvSpPr>
        <p:spPr bwMode="auto">
          <a:xfrm>
            <a:off x="381000" y="4267200"/>
            <a:ext cx="8305800" cy="202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Let data D be (</a:t>
            </a:r>
            <a:r>
              <a:rPr lang="en-US" altLang="en-US" b="1"/>
              <a:t>X</a:t>
            </a:r>
            <a:r>
              <a:rPr lang="en-US" altLang="en-US" baseline="-25000"/>
              <a:t>1</a:t>
            </a:r>
            <a:r>
              <a:rPr lang="en-US" altLang="en-US"/>
              <a:t>, y</a:t>
            </a:r>
            <a:r>
              <a:rPr lang="en-US" altLang="en-US" baseline="-25000"/>
              <a:t>1</a:t>
            </a:r>
            <a:r>
              <a:rPr lang="en-US" altLang="en-US"/>
              <a:t>), …, (</a:t>
            </a:r>
            <a:r>
              <a:rPr lang="en-US" altLang="en-US" b="1"/>
              <a:t>X</a:t>
            </a:r>
            <a:r>
              <a:rPr lang="en-US" altLang="en-US" baseline="-25000"/>
              <a:t>|D|</a:t>
            </a:r>
            <a:r>
              <a:rPr lang="en-US" altLang="en-US"/>
              <a:t>, y</a:t>
            </a:r>
            <a:r>
              <a:rPr lang="en-US" altLang="en-US" baseline="-25000"/>
              <a:t>|D|</a:t>
            </a:r>
            <a:r>
              <a:rPr lang="en-US" altLang="en-US"/>
              <a:t>), where </a:t>
            </a:r>
            <a:r>
              <a:rPr lang="en-US" altLang="en-US" b="1"/>
              <a:t>X</a:t>
            </a:r>
            <a:r>
              <a:rPr lang="en-US" altLang="en-US" baseline="-25000"/>
              <a:t>i</a:t>
            </a:r>
            <a:r>
              <a:rPr lang="en-US" altLang="en-US"/>
              <a:t> is the set of training tuples associated with the class labels y</a:t>
            </a:r>
            <a:r>
              <a:rPr lang="en-US" altLang="en-US" baseline="-25000"/>
              <a:t>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There are infinite lines (</a:t>
            </a:r>
            <a:r>
              <a:rPr lang="en-US" altLang="en-US" u="sng"/>
              <a:t>hyperplanes</a:t>
            </a:r>
            <a:r>
              <a:rPr lang="en-US" altLang="en-US"/>
              <a:t>) separating the two classes but we want to </a:t>
            </a:r>
            <a:r>
              <a:rPr lang="en-US" altLang="en-US" u="sng"/>
              <a:t>find the best one</a:t>
            </a:r>
            <a:r>
              <a:rPr lang="en-US" altLang="en-US"/>
              <a:t> (the one that minimizes classification error on unseen data)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/>
              <a:t>SVM searches for the hyperplane with the largest margin</a:t>
            </a:r>
            <a:r>
              <a:rPr lang="en-US" altLang="en-US"/>
              <a:t>, i.e., </a:t>
            </a:r>
            <a:r>
              <a:rPr lang="en-US" altLang="en-US" b="1"/>
              <a:t>maximum marginal hyperplane</a:t>
            </a:r>
            <a:r>
              <a:rPr lang="en-US" altLang="en-US"/>
              <a:t> (MMH)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17FFA0-96D3-42EA-ADD3-3A8C2E37B49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SVM—Linearly Separable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810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A separating </a:t>
            </a:r>
            <a:r>
              <a:rPr lang="en-US" altLang="en-US" sz="2000" dirty="0" err="1"/>
              <a:t>hyperplane</a:t>
            </a:r>
            <a:r>
              <a:rPr lang="en-US" altLang="en-US" sz="2000" dirty="0"/>
              <a:t> can be written as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b="1" dirty="0"/>
              <a:t>W</a:t>
            </a:r>
            <a:r>
              <a:rPr lang="en-US" altLang="en-US" sz="2000" dirty="0"/>
              <a:t> ● </a:t>
            </a:r>
            <a:r>
              <a:rPr lang="en-US" altLang="en-US" sz="2000" b="1" dirty="0"/>
              <a:t>X</a:t>
            </a:r>
            <a:r>
              <a:rPr lang="en-US" altLang="en-US" sz="2000" dirty="0"/>
              <a:t> + b = 0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/>
              <a:t>where </a:t>
            </a:r>
            <a:r>
              <a:rPr lang="en-US" altLang="en-US" sz="2000" b="1" dirty="0"/>
              <a:t>W</a:t>
            </a:r>
            <a:r>
              <a:rPr lang="en-US" altLang="en-US" sz="2000" dirty="0"/>
              <a:t>={w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is a weight vector and </a:t>
            </a:r>
            <a:r>
              <a:rPr lang="en-US" altLang="en-US" sz="2000" b="1" dirty="0">
                <a:solidFill>
                  <a:srgbClr val="FF0000"/>
                </a:solidFill>
              </a:rPr>
              <a:t>b</a:t>
            </a:r>
            <a:r>
              <a:rPr lang="en-US" altLang="en-US" sz="2000" dirty="0"/>
              <a:t> a scalar (bias)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For 2-D it can be written </a:t>
            </a:r>
            <a:r>
              <a:rPr lang="en-US" altLang="en-US" sz="2000" dirty="0" smtClean="0"/>
              <a:t>as (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 X=(x1,x2) </a:t>
            </a:r>
            <a:r>
              <a:rPr lang="en-US" altLang="en-US" sz="2000" dirty="0" err="1" smtClean="0"/>
              <a:t>i.e</a:t>
            </a:r>
            <a:r>
              <a:rPr lang="en-US" altLang="en-US" sz="2000" dirty="0" smtClean="0"/>
              <a:t> A1=x1, A2=x2</a:t>
            </a:r>
            <a:endParaRPr lang="en-US" altLang="en-US" sz="2000" dirty="0"/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/>
              <a:t>w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0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The </a:t>
            </a:r>
            <a:r>
              <a:rPr lang="en-US" altLang="en-US" sz="2000" dirty="0" err="1"/>
              <a:t>hyperplane</a:t>
            </a:r>
            <a:r>
              <a:rPr lang="en-US" altLang="en-US" sz="2000" dirty="0"/>
              <a:t> defining the sides of the margin: 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/>
              <a:t>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: w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≥ 1    for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+1, and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/>
              <a:t>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: w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≤ – 1 for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–1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Any training tuples that fall on </a:t>
            </a:r>
            <a:r>
              <a:rPr lang="en-US" altLang="en-US" sz="2000" dirty="0" err="1"/>
              <a:t>hyperplanes</a:t>
            </a:r>
            <a:r>
              <a:rPr lang="en-US" altLang="en-US" sz="2000" dirty="0"/>
              <a:t> 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or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(i.e., the </a:t>
            </a:r>
            <a:br>
              <a:rPr lang="en-US" altLang="en-US" sz="2000" dirty="0"/>
            </a:br>
            <a:r>
              <a:rPr lang="en-US" altLang="en-US" sz="2000" dirty="0"/>
              <a:t>sides defining the margin) are </a:t>
            </a:r>
            <a:r>
              <a:rPr lang="en-US" altLang="en-US" sz="2000" b="1" dirty="0"/>
              <a:t>support </a:t>
            </a:r>
            <a:r>
              <a:rPr lang="en-US" altLang="en-US" sz="2000" b="1" dirty="0" smtClean="0"/>
              <a:t>vectors</a:t>
            </a:r>
            <a:endParaRPr lang="en-US" altLang="en-US" sz="2000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F29322-38FC-459F-9DD0-44DE5C16EFB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err="1" smtClean="0"/>
              <a:t>SVM</a:t>
            </a:r>
            <a:r>
              <a:rPr lang="en-US" altLang="en-US" dirty="0" smtClean="0"/>
              <a:t>—General Philosophy</a:t>
            </a:r>
          </a:p>
        </p:txBody>
      </p:sp>
      <p:grpSp>
        <p:nvGrpSpPr>
          <p:cNvPr id="22532" name="Group 1027"/>
          <p:cNvGrpSpPr>
            <a:grpSpLocks/>
          </p:cNvGrpSpPr>
          <p:nvPr/>
        </p:nvGrpSpPr>
        <p:grpSpPr bwMode="auto">
          <a:xfrm>
            <a:off x="534988" y="2057400"/>
            <a:ext cx="4114800" cy="2667000"/>
            <a:chOff x="337" y="1296"/>
            <a:chExt cx="2592" cy="1680"/>
          </a:xfrm>
        </p:grpSpPr>
        <p:sp>
          <p:nvSpPr>
            <p:cNvPr id="22580" name="Oval 1028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1" name="Oval 1029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2" name="Oval 1030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3" name="Oval 1031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4" name="Oval 1032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5" name="Oval 1033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6" name="Oval 1034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7" name="Oval 1035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8" name="Oval 1036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9" name="Oval 1037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0" name="Oval 1038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1" name="Oval 1039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2" name="Oval 1040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2593" name="Group 1041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2598" name="Rectangle 1042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99" name="Rectangle 1043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0" name="Rectangle 1044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1" name="Rectangle 1045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2" name="Rectangle 1046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3" name="Rectangle 1047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4" name="Rectangle 1048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5" name="Rectangle 1049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6" name="Rectangle 1050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7" name="Rectangle 1051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8" name="Rectangle 1052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9" name="Rectangle 1053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10" name="Rectangle 1054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11" name="Rectangle 1055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94" name="Rectangle 1056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5" name="Line 1057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1058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Line 1059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3" name="Group 1060"/>
          <p:cNvGrpSpPr>
            <a:grpSpLocks/>
          </p:cNvGrpSpPr>
          <p:nvPr/>
        </p:nvGrpSpPr>
        <p:grpSpPr bwMode="auto">
          <a:xfrm>
            <a:off x="4648200" y="2057400"/>
            <a:ext cx="4113213" cy="2667000"/>
            <a:chOff x="2929" y="1296"/>
            <a:chExt cx="2591" cy="1680"/>
          </a:xfrm>
        </p:grpSpPr>
        <p:sp>
          <p:nvSpPr>
            <p:cNvPr id="22549" name="Oval 1061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0" name="Oval 1062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1" name="Oval 1063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2" name="Oval 1064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3" name="Oval 1065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4" name="Oval 1066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5" name="Oval 1067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6" name="Oval 1068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7" name="Oval 1069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8" name="Oval 1070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9" name="Oval 1071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0" name="Oval 1072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1" name="Oval 1073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2" name="Rectangle 1074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3" name="Rectangle 1075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4" name="Rectangle 1076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5" name="Rectangle 1077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6" name="Rectangle 1078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7" name="Rectangle 1079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8" name="Rectangle 1080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9" name="Rectangle 1081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0" name="Rectangle 1082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1" name="Rectangle 1083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2" name="Rectangle 1084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3" name="Rectangle 1085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4" name="Rectangle 1086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5" name="Rectangle 1087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6" name="Rectangle 1088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7" name="Line 1089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1090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1091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92"/>
          <p:cNvGrpSpPr>
            <a:grpSpLocks/>
          </p:cNvGrpSpPr>
          <p:nvPr/>
        </p:nvGrpSpPr>
        <p:grpSpPr bwMode="auto">
          <a:xfrm>
            <a:off x="3489325" y="2667000"/>
            <a:ext cx="3749675" cy="3386138"/>
            <a:chOff x="2198" y="1680"/>
            <a:chExt cx="2362" cy="2133"/>
          </a:xfrm>
        </p:grpSpPr>
        <p:sp>
          <p:nvSpPr>
            <p:cNvPr id="22543" name="Text Box 1093"/>
            <p:cNvSpPr txBox="1">
              <a:spLocks noChangeArrowheads="1"/>
            </p:cNvSpPr>
            <p:nvPr/>
          </p:nvSpPr>
          <p:spPr bwMode="auto">
            <a:xfrm>
              <a:off x="2198" y="3525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hlink"/>
                  </a:solidFill>
                </a:rPr>
                <a:t>Support Vectors</a:t>
              </a:r>
            </a:p>
          </p:txBody>
        </p:sp>
        <p:sp>
          <p:nvSpPr>
            <p:cNvPr id="22544" name="Line 1094"/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5" name="Line 1095"/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6" name="Line 1096"/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Line 1097"/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8" name="Line 1098"/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099"/>
          <p:cNvGrpSpPr>
            <a:grpSpLocks/>
          </p:cNvGrpSpPr>
          <p:nvPr/>
        </p:nvGrpSpPr>
        <p:grpSpPr bwMode="auto">
          <a:xfrm>
            <a:off x="1066800" y="3352800"/>
            <a:ext cx="1917700" cy="2133600"/>
            <a:chOff x="682" y="2112"/>
            <a:chExt cx="1208" cy="1344"/>
          </a:xfrm>
        </p:grpSpPr>
        <p:sp>
          <p:nvSpPr>
            <p:cNvPr id="22540" name="Text Box 1100"/>
            <p:cNvSpPr txBox="1">
              <a:spLocks noChangeArrowheads="1"/>
            </p:cNvSpPr>
            <p:nvPr/>
          </p:nvSpPr>
          <p:spPr bwMode="auto">
            <a:xfrm>
              <a:off x="682" y="3168"/>
              <a:ext cx="1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Small Margin</a:t>
              </a:r>
            </a:p>
          </p:txBody>
        </p:sp>
        <p:sp>
          <p:nvSpPr>
            <p:cNvPr id="22541" name="Line 1101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1102"/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103"/>
          <p:cNvGrpSpPr>
            <a:grpSpLocks/>
          </p:cNvGrpSpPr>
          <p:nvPr/>
        </p:nvGrpSpPr>
        <p:grpSpPr bwMode="auto">
          <a:xfrm>
            <a:off x="5349875" y="2667000"/>
            <a:ext cx="1943100" cy="2819400"/>
            <a:chOff x="3370" y="1680"/>
            <a:chExt cx="1224" cy="1776"/>
          </a:xfrm>
        </p:grpSpPr>
        <p:sp>
          <p:nvSpPr>
            <p:cNvPr id="22537" name="Text Box 1104"/>
            <p:cNvSpPr txBox="1">
              <a:spLocks noChangeArrowheads="1"/>
            </p:cNvSpPr>
            <p:nvPr/>
          </p:nvSpPr>
          <p:spPr bwMode="auto">
            <a:xfrm>
              <a:off x="3370" y="3168"/>
              <a:ext cx="1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Large Margin</a:t>
              </a:r>
            </a:p>
          </p:txBody>
        </p:sp>
        <p:sp>
          <p:nvSpPr>
            <p:cNvPr id="22538" name="Line 1105"/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9" name="Line 1106"/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E3C494C-5D28-41CB-9E35-F62308F0848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Why Is SVM Effective on High Dimensional Data?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The </a:t>
            </a:r>
            <a:r>
              <a:rPr lang="en-US" altLang="en-US" sz="2000" b="1"/>
              <a:t>complexity</a:t>
            </a:r>
            <a:r>
              <a:rPr lang="en-US" altLang="en-US" sz="2000"/>
              <a:t> of trained classifier is characterized by the </a:t>
            </a:r>
            <a:r>
              <a:rPr lang="en-US" altLang="en-US" sz="2000" u="sng"/>
              <a:t># of support vectors</a:t>
            </a:r>
            <a:r>
              <a:rPr lang="en-US" altLang="en-US" sz="2000"/>
              <a:t> rather than the dimensionality of the data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The </a:t>
            </a:r>
            <a:r>
              <a:rPr lang="en-US" altLang="en-US" sz="2000" b="1"/>
              <a:t>support vectors</a:t>
            </a:r>
            <a:r>
              <a:rPr lang="en-US" altLang="en-US" sz="2000"/>
              <a:t> are the </a:t>
            </a:r>
            <a:r>
              <a:rPr lang="en-US" altLang="en-US" sz="2000" u="sng"/>
              <a:t>essential or critical training examples</a:t>
            </a:r>
            <a:r>
              <a:rPr lang="en-US" altLang="en-US" sz="2000"/>
              <a:t> —they lie closest to the decision boundary (MMH)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If all other training examples are removed and the training is repeated, the same separating hyperplane would be found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The number of support vectors found can be used to compute an </a:t>
            </a:r>
            <a:r>
              <a:rPr lang="en-US" altLang="en-US" sz="2000" u="sng"/>
              <a:t>(upper) bound on the expected error rate</a:t>
            </a:r>
            <a:r>
              <a:rPr lang="en-US" altLang="en-US" sz="2000"/>
              <a:t> of the SVM classifier, which is independent of the data dimensionality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Thus, an SVM with a small number of support vectors can have good generalization, even when the dimensionality of the data is high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AFDCCBD-A357-4DE2-A6EF-F137CA4A3C2D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Belief Networks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30130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b="1" dirty="0" smtClean="0"/>
              <a:t>Bayesian belief networks</a:t>
            </a:r>
            <a:r>
              <a:rPr lang="en-US" altLang="en-US" sz="2400" dirty="0" smtClean="0"/>
              <a:t> (also known as </a:t>
            </a:r>
            <a:r>
              <a:rPr lang="en-US" altLang="en-US" sz="2400" b="1" dirty="0" smtClean="0"/>
              <a:t>Bayesian networks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probabilistic networks</a:t>
            </a:r>
            <a:r>
              <a:rPr lang="en-US" altLang="en-US" sz="2400" dirty="0" smtClean="0"/>
              <a:t>): allow </a:t>
            </a:r>
            <a:r>
              <a:rPr lang="en-US" altLang="en-US" sz="2400" i="1" dirty="0" smtClean="0"/>
              <a:t>class conditional independencies</a:t>
            </a:r>
            <a:r>
              <a:rPr lang="en-US" altLang="en-US" sz="2400" dirty="0" smtClean="0"/>
              <a:t> between </a:t>
            </a:r>
            <a:r>
              <a:rPr lang="en-US" altLang="en-US" sz="2400" i="1" dirty="0" smtClean="0"/>
              <a:t>subsets</a:t>
            </a:r>
            <a:r>
              <a:rPr lang="en-US" altLang="en-US" sz="2400" dirty="0" smtClean="0"/>
              <a:t> of variables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 smtClean="0"/>
              <a:t>A (</a:t>
            </a:r>
            <a:r>
              <a:rPr lang="en-US" altLang="en-US" sz="2400" i="1" dirty="0" smtClean="0"/>
              <a:t>directed acyclic</a:t>
            </a:r>
            <a:r>
              <a:rPr lang="en-US" altLang="en-US" sz="2400" dirty="0" smtClean="0"/>
              <a:t>) graphical model of causal relationships</a:t>
            </a:r>
          </a:p>
          <a:p>
            <a:pPr lvl="1" eaLnBrk="1" hangingPunct="1"/>
            <a:r>
              <a:rPr lang="en-US" altLang="en-US" sz="2400" dirty="0" smtClean="0"/>
              <a:t>Represents </a:t>
            </a:r>
            <a:r>
              <a:rPr lang="en-US" altLang="en-US" sz="2400" u="sng" dirty="0" smtClean="0"/>
              <a:t>dependency</a:t>
            </a:r>
            <a:r>
              <a:rPr lang="en-US" altLang="en-US" sz="2400" dirty="0" smtClean="0"/>
              <a:t> among the variables </a:t>
            </a:r>
          </a:p>
          <a:p>
            <a:pPr lvl="1" eaLnBrk="1" hangingPunct="1"/>
            <a:r>
              <a:rPr lang="en-US" altLang="en-US" sz="2400" dirty="0" smtClean="0"/>
              <a:t>Gives a specification of joint probability distribution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278495"/>
            <a:ext cx="2133600" cy="1905000"/>
            <a:chOff x="1447800" y="4419600"/>
            <a:chExt cx="2133600" cy="1905000"/>
          </a:xfrm>
        </p:grpSpPr>
        <p:sp>
          <p:nvSpPr>
            <p:cNvPr id="5125" name="AutoShape 4"/>
            <p:cNvSpPr>
              <a:spLocks noChangeArrowheads="1"/>
            </p:cNvSpPr>
            <p:nvPr/>
          </p:nvSpPr>
          <p:spPr bwMode="auto">
            <a:xfrm>
              <a:off x="1447800" y="48768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/>
                <a:t>X</a:t>
              </a:r>
            </a:p>
          </p:txBody>
        </p:sp>
        <p:grpSp>
          <p:nvGrpSpPr>
            <p:cNvPr id="5126" name="Group 14"/>
            <p:cNvGrpSpPr>
              <a:grpSpLocks/>
            </p:cNvGrpSpPr>
            <p:nvPr/>
          </p:nvGrpSpPr>
          <p:grpSpPr bwMode="auto">
            <a:xfrm>
              <a:off x="1676400" y="4419600"/>
              <a:ext cx="1905000" cy="1905000"/>
              <a:chOff x="1344" y="2400"/>
              <a:chExt cx="1200" cy="1200"/>
            </a:xfrm>
          </p:grpSpPr>
          <p:sp>
            <p:nvSpPr>
              <p:cNvPr id="5128" name="AutoShape 5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Y</a:t>
                </a:r>
              </a:p>
            </p:txBody>
          </p:sp>
          <p:sp>
            <p:nvSpPr>
              <p:cNvPr id="5129" name="AutoShape 6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Z</a:t>
                </a:r>
              </a:p>
            </p:txBody>
          </p:sp>
          <p:sp>
            <p:nvSpPr>
              <p:cNvPr id="5130" name="Line 7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31" name="Line 8"/>
              <p:cNvSpPr>
                <a:spLocks noChangeShapeType="1"/>
              </p:cNvSpPr>
              <p:nvPr/>
            </p:nvSpPr>
            <p:spPr bwMode="auto">
              <a:xfrm flipH="1">
                <a:off x="1776" y="288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32" name="AutoShape 9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P</a:t>
                </a:r>
              </a:p>
            </p:txBody>
          </p:sp>
          <p:sp>
            <p:nvSpPr>
              <p:cNvPr id="5133" name="Line 10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34" name="Line 11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35" name="Line 12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819400" y="4232275"/>
            <a:ext cx="6157914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 Nodes: random variables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 Links: dependency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 X and Y are the </a:t>
            </a:r>
            <a:r>
              <a:rPr lang="en-US" altLang="en-US" sz="2000" dirty="0" smtClean="0"/>
              <a:t>parents/ancestor </a:t>
            </a:r>
            <a:r>
              <a:rPr lang="en-US" altLang="en-US" sz="2000" dirty="0"/>
              <a:t>of Z, and Y is the parent of </a:t>
            </a:r>
            <a:r>
              <a:rPr lang="en-US" altLang="en-US" sz="2000" dirty="0" smtClean="0"/>
              <a:t>P. P is non-descendent of Z.</a:t>
            </a:r>
            <a:endParaRPr lang="en-US" altLang="en-US" sz="2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 No dependency between Z and </a:t>
            </a:r>
            <a:r>
              <a:rPr lang="en-US" altLang="en-US" sz="2000" dirty="0" smtClean="0"/>
              <a:t>P (b/c </a:t>
            </a:r>
            <a:r>
              <a:rPr lang="en-US" altLang="en-US" sz="2000" dirty="0" err="1" smtClean="0"/>
              <a:t>nondesc</a:t>
            </a:r>
            <a:r>
              <a:rPr lang="en-US" altLang="en-US" sz="2000" dirty="0" smtClean="0"/>
              <a:t>.)</a:t>
            </a:r>
            <a:endParaRPr lang="en-US" altLang="en-US" sz="2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 Has no loops/cycles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SVM</a:t>
            </a:r>
            <a:r>
              <a:rPr lang="en-US" altLang="en-US" dirty="0"/>
              <a:t>—Linearly Inseparable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1620"/>
            <a:ext cx="851268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93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SVM</a:t>
            </a:r>
            <a:r>
              <a:rPr lang="en-US" altLang="en-US" dirty="0"/>
              <a:t>—Linearly Inseparable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good news is that the approach described for linear </a:t>
            </a:r>
            <a:r>
              <a:rPr lang="en-US" sz="2400" dirty="0" err="1"/>
              <a:t>SVMs</a:t>
            </a:r>
            <a:r>
              <a:rPr lang="en-US" sz="2400" dirty="0"/>
              <a:t> can be extended </a:t>
            </a:r>
            <a:r>
              <a:rPr lang="en-US" sz="2400" dirty="0" smtClean="0"/>
              <a:t>to create </a:t>
            </a:r>
            <a:r>
              <a:rPr lang="en-US" sz="2400" i="1" dirty="0"/>
              <a:t>nonlinear </a:t>
            </a:r>
            <a:r>
              <a:rPr lang="en-US" sz="2400" i="1" dirty="0" err="1"/>
              <a:t>SVMs</a:t>
            </a:r>
            <a:r>
              <a:rPr lang="en-US" sz="2400" i="1" dirty="0"/>
              <a:t> </a:t>
            </a:r>
            <a:r>
              <a:rPr lang="en-US" sz="2400" dirty="0"/>
              <a:t>for the classification of </a:t>
            </a:r>
            <a:r>
              <a:rPr lang="en-US" sz="2400" i="1" dirty="0"/>
              <a:t>linearly inseparable data </a:t>
            </a:r>
            <a:r>
              <a:rPr lang="en-US" sz="2400" dirty="0"/>
              <a:t>(also called </a:t>
            </a:r>
            <a:r>
              <a:rPr lang="en-US" sz="2400" i="1" dirty="0"/>
              <a:t>nonlinearly separable data</a:t>
            </a:r>
            <a:r>
              <a:rPr lang="en-US" sz="2400" dirty="0"/>
              <a:t>, or </a:t>
            </a:r>
            <a:r>
              <a:rPr lang="en-US" sz="2400" i="1" dirty="0"/>
              <a:t>nonlinear data </a:t>
            </a:r>
            <a:r>
              <a:rPr lang="en-US" sz="2400" dirty="0"/>
              <a:t>for short). </a:t>
            </a:r>
            <a:endParaRPr lang="en-US" sz="2400" dirty="0" smtClean="0"/>
          </a:p>
          <a:p>
            <a:r>
              <a:rPr lang="en-US" sz="2400" dirty="0" smtClean="0"/>
              <a:t>Such </a:t>
            </a:r>
            <a:r>
              <a:rPr lang="en-US" sz="2400" dirty="0" err="1"/>
              <a:t>SVMs</a:t>
            </a:r>
            <a:r>
              <a:rPr lang="en-US" sz="2400" dirty="0"/>
              <a:t> are capable of </a:t>
            </a:r>
            <a:r>
              <a:rPr lang="en-US" sz="2400" dirty="0" smtClean="0"/>
              <a:t>finding nonlinear </a:t>
            </a:r>
            <a:r>
              <a:rPr lang="en-US" sz="2400" dirty="0"/>
              <a:t>decision boundaries (i.e., </a:t>
            </a:r>
            <a:r>
              <a:rPr lang="en-US" sz="2400" dirty="0" smtClean="0"/>
              <a:t>nonlinear hypersurfaces</a:t>
            </a:r>
            <a:r>
              <a:rPr lang="en-US" sz="2400" dirty="0"/>
              <a:t>) in input space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Two step process</a:t>
            </a:r>
          </a:p>
          <a:p>
            <a:pPr lvl="1"/>
            <a:r>
              <a:rPr lang="en-US" sz="2400" dirty="0" smtClean="0"/>
              <a:t>First, we </a:t>
            </a:r>
            <a:r>
              <a:rPr lang="en-US" sz="2400" dirty="0"/>
              <a:t>transform the original input data into a higher dimensional </a:t>
            </a:r>
            <a:r>
              <a:rPr lang="en-US" sz="2400" dirty="0" smtClean="0"/>
              <a:t>space using </a:t>
            </a:r>
            <a:r>
              <a:rPr lang="en-US" sz="2400" dirty="0"/>
              <a:t>a nonlinear mapping.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econd step, </a:t>
            </a:r>
            <a:r>
              <a:rPr lang="en-US" sz="2400" dirty="0"/>
              <a:t>searches for a linear separating </a:t>
            </a:r>
            <a:r>
              <a:rPr lang="en-US" sz="2400" dirty="0" err="1"/>
              <a:t>hyperplane</a:t>
            </a:r>
            <a:r>
              <a:rPr lang="en-US" sz="2400" dirty="0"/>
              <a:t> in the </a:t>
            </a:r>
            <a:r>
              <a:rPr lang="en-US" sz="2400" dirty="0" smtClean="0"/>
              <a:t>new space</a:t>
            </a:r>
            <a:r>
              <a:rPr lang="en-US" sz="2400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043031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B573EB-8B93-474C-A5E8-B134CE7B694A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 vs. Neural Network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1910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 smtClean="0"/>
              <a:t>SVM</a:t>
            </a:r>
            <a:r>
              <a:rPr lang="en-US" altLang="en-US" sz="2400" smtClean="0"/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Deterministic algorithm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Nice generalization properties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Hard to learn – learned in batch mode using quadratic programming techniques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Using kernels can learn very complex functions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43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smtClean="0"/>
              <a:t>Neural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Nondeterministic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Generalizes well but doesn’t have strong mathematical foundation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Can easily be learned in incremental fashion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To learn complex functions—use multilayer perceptron (nontrivial)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4DA8BD-F8B5-491F-BCCF-E008F7B2AEB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Bayesian Belief Network: An Example</a:t>
            </a:r>
          </a:p>
        </p:txBody>
      </p:sp>
      <p:sp>
        <p:nvSpPr>
          <p:cNvPr id="6148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Family</a:t>
            </a: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History (</a:t>
            </a:r>
            <a:r>
              <a:rPr lang="en-US" alt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FH</a:t>
            </a:r>
            <a:r>
              <a:rPr lang="en-US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149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Lung Cancer</a:t>
            </a:r>
            <a:endParaRPr lang="en-US" alt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(LC)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150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Positive </a:t>
            </a:r>
            <a:r>
              <a:rPr lang="en-US" altLang="en-US" sz="1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XRay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151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Smoker (S)</a:t>
            </a:r>
          </a:p>
        </p:txBody>
      </p:sp>
      <p:sp>
        <p:nvSpPr>
          <p:cNvPr id="6152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Emphysema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3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Dyspnea</a:t>
            </a:r>
          </a:p>
        </p:txBody>
      </p:sp>
      <p:sp>
        <p:nvSpPr>
          <p:cNvPr id="6154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0" name="Group 1063"/>
          <p:cNvGrpSpPr>
            <a:grpSpLocks/>
          </p:cNvGrpSpPr>
          <p:nvPr/>
        </p:nvGrpSpPr>
        <p:grpSpPr bwMode="auto">
          <a:xfrm>
            <a:off x="4267200" y="2209800"/>
            <a:ext cx="4687888" cy="1555750"/>
            <a:chOff x="2688" y="1420"/>
            <a:chExt cx="2953" cy="980"/>
          </a:xfrm>
        </p:grpSpPr>
        <p:sp>
          <p:nvSpPr>
            <p:cNvPr id="6167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68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75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~LC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76" name="Text Box 1048"/>
            <p:cNvSpPr txBox="1">
              <a:spLocks noChangeArrowheads="1"/>
            </p:cNvSpPr>
            <p:nvPr/>
          </p:nvSpPr>
          <p:spPr bwMode="auto">
            <a:xfrm>
              <a:off x="3408" y="1420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(FH, S)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7" name="Text Box 1049"/>
            <p:cNvSpPr txBox="1">
              <a:spLocks noChangeArrowheads="1"/>
            </p:cNvSpPr>
            <p:nvPr/>
          </p:nvSpPr>
          <p:spPr bwMode="auto">
            <a:xfrm>
              <a:off x="3930" y="1420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(FH, ~S)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178" name="Text Box 1050"/>
            <p:cNvSpPr txBox="1">
              <a:spLocks noChangeArrowheads="1"/>
            </p:cNvSpPr>
            <p:nvPr/>
          </p:nvSpPr>
          <p:spPr bwMode="auto">
            <a:xfrm>
              <a:off x="4464" y="1420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(~FH, 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179" name="Text Box 1051"/>
            <p:cNvSpPr txBox="1">
              <a:spLocks noChangeArrowheads="1"/>
            </p:cNvSpPr>
            <p:nvPr/>
          </p:nvSpPr>
          <p:spPr bwMode="auto">
            <a:xfrm>
              <a:off x="4992" y="142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(~FH, ~S)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180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0.8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2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3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4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0.7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5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0.3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6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7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0.9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6161" name="Text Box 1060"/>
          <p:cNvSpPr txBox="1">
            <a:spLocks noChangeArrowheads="1"/>
          </p:cNvSpPr>
          <p:nvPr/>
        </p:nvSpPr>
        <p:spPr bwMode="auto">
          <a:xfrm>
            <a:off x="338138" y="5715000"/>
            <a:ext cx="392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2400" b="1">
                <a:solidFill>
                  <a:srgbClr val="000000"/>
                </a:solidFill>
              </a:rPr>
              <a:t>Bayesian Belief Network</a:t>
            </a:r>
            <a:endParaRPr lang="en-US" altLang="en-US"/>
          </a:p>
        </p:txBody>
      </p:sp>
      <p:sp>
        <p:nvSpPr>
          <p:cNvPr id="6162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CPT</a:t>
            </a:r>
            <a:r>
              <a:rPr lang="en-US" altLang="en-US" sz="2000">
                <a:solidFill>
                  <a:srgbClr val="000000"/>
                </a:solidFill>
              </a:rPr>
              <a:t>: </a:t>
            </a:r>
            <a:r>
              <a:rPr lang="en-US" altLang="en-US" sz="2000" b="1">
                <a:solidFill>
                  <a:srgbClr val="000000"/>
                </a:solidFill>
              </a:rPr>
              <a:t>Conditional Probability Table</a:t>
            </a:r>
            <a:r>
              <a:rPr lang="en-US" altLang="en-US" sz="2000">
                <a:solidFill>
                  <a:srgbClr val="000000"/>
                </a:solidFill>
              </a:rPr>
              <a:t> for variable LungCancer:</a:t>
            </a:r>
            <a:endParaRPr lang="en-US" altLang="en-US" sz="2000"/>
          </a:p>
        </p:txBody>
      </p:sp>
      <p:graphicFrame>
        <p:nvGraphicFramePr>
          <p:cNvPr id="6163" name="Object 1062"/>
          <p:cNvGraphicFramePr>
            <a:graphicFrameLocks noChangeAspect="1"/>
          </p:cNvGraphicFramePr>
          <p:nvPr/>
        </p:nvGraphicFramePr>
        <p:xfrm>
          <a:off x="4411663" y="5715000"/>
          <a:ext cx="46561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4" imgW="2286000" imgH="508000" progId="Equation.3">
                  <p:embed/>
                </p:oleObj>
              </mc:Choice>
              <mc:Fallback>
                <p:oleObj name="Equation" r:id="rId4" imgW="2286000" imgH="50800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5715000"/>
                        <a:ext cx="465613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1064"/>
          <p:cNvSpPr>
            <a:spLocks noChangeArrowheads="1"/>
          </p:cNvSpPr>
          <p:nvPr/>
        </p:nvSpPr>
        <p:spPr bwMode="auto">
          <a:xfrm>
            <a:off x="4267200" y="3854450"/>
            <a:ext cx="480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shows the conditional probability for each possible combination of its parents</a:t>
            </a:r>
          </a:p>
        </p:txBody>
      </p:sp>
      <p:sp>
        <p:nvSpPr>
          <p:cNvPr id="6165" name="Text Box 1065"/>
          <p:cNvSpPr txBox="1">
            <a:spLocks noChangeArrowheads="1"/>
          </p:cNvSpPr>
          <p:nvPr/>
        </p:nvSpPr>
        <p:spPr bwMode="auto">
          <a:xfrm>
            <a:off x="4343400" y="4648200"/>
            <a:ext cx="457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Derivation of the probability of a particular combination of values of </a:t>
            </a:r>
            <a:r>
              <a:rPr lang="en-US" altLang="en-US" sz="2000" b="1"/>
              <a:t>X</a:t>
            </a:r>
            <a:r>
              <a:rPr lang="en-US" altLang="en-US" sz="2000"/>
              <a:t>, from CPT:</a:t>
            </a:r>
          </a:p>
        </p:txBody>
      </p:sp>
      <p:sp>
        <p:nvSpPr>
          <p:cNvPr id="6166" name="Text Box 46"/>
          <p:cNvSpPr txBox="1">
            <a:spLocks noChangeArrowheads="1"/>
          </p:cNvSpPr>
          <p:nvPr/>
        </p:nvSpPr>
        <p:spPr bwMode="auto">
          <a:xfrm>
            <a:off x="1965325" y="6127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02638" cy="609600"/>
          </a:xfrm>
        </p:spPr>
        <p:txBody>
          <a:bodyPr/>
          <a:lstStyle/>
          <a:p>
            <a:r>
              <a:rPr lang="en-US" altLang="en-US" dirty="0"/>
              <a:t>Training Bayesian Networks: Several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“</a:t>
            </a:r>
            <a:r>
              <a:rPr lang="en-US" i="1" dirty="0"/>
              <a:t>How does a Bayesian belief network learn?</a:t>
            </a:r>
            <a:r>
              <a:rPr lang="en-US" dirty="0"/>
              <a:t>”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learning or training of a belief network, a number of scenarios are possible.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network </a:t>
            </a:r>
            <a:r>
              <a:rPr lang="en-US" b="1" dirty="0"/>
              <a:t>topology </a:t>
            </a:r>
            <a:r>
              <a:rPr lang="en-US" dirty="0"/>
              <a:t>(or “layout” of nodes</a:t>
            </a:r>
            <a:br>
              <a:rPr lang="en-US" dirty="0"/>
            </a:br>
            <a:r>
              <a:rPr lang="en-US" dirty="0"/>
              <a:t>and arcs) may be constructed by human experts or inferred from the data. </a:t>
            </a:r>
            <a:endParaRPr lang="en-US" dirty="0" smtClean="0"/>
          </a:p>
          <a:p>
            <a:pPr algn="just"/>
            <a:r>
              <a:rPr lang="en-US" dirty="0" smtClean="0"/>
              <a:t>The network variables </a:t>
            </a:r>
            <a:r>
              <a:rPr lang="en-US" dirty="0"/>
              <a:t>may be </a:t>
            </a:r>
            <a:r>
              <a:rPr lang="en-US" b="1" i="1" dirty="0"/>
              <a:t>observable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dirty="0"/>
              <a:t>hidden</a:t>
            </a:r>
            <a:r>
              <a:rPr lang="en-US" i="1" dirty="0"/>
              <a:t> </a:t>
            </a:r>
            <a:r>
              <a:rPr lang="en-US" dirty="0"/>
              <a:t>in all or some of the training tuples. </a:t>
            </a:r>
            <a:endParaRPr lang="en-US" dirty="0" smtClean="0"/>
          </a:p>
          <a:p>
            <a:pPr lvl="1" algn="just"/>
            <a:r>
              <a:rPr lang="en-US" dirty="0" smtClean="0"/>
              <a:t>The hidden data </a:t>
            </a:r>
            <a:r>
              <a:rPr lang="en-US" dirty="0"/>
              <a:t>case is also referred to as </a:t>
            </a:r>
            <a:r>
              <a:rPr lang="en-US" i="1" dirty="0"/>
              <a:t>missing values </a:t>
            </a:r>
            <a:r>
              <a:rPr lang="en-US" dirty="0"/>
              <a:t>or </a:t>
            </a:r>
            <a:r>
              <a:rPr lang="en-US" i="1" dirty="0"/>
              <a:t>incomplete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ACFF-FDB8-448A-AF56-E5ACBDCBD26B}" type="datetime4">
              <a:rPr lang="en-US" smtClean="0"/>
              <a:pPr>
                <a:defRPr/>
              </a:pPr>
              <a:t>April 12,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E8E5-D52A-451D-BEFE-13AF4FD29AC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93182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8032E8-DF2F-4247-953A-D5B76741577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Training Bayesian Networks: Several Scenarios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Scenario 1:  Given both the network structure/topology and all variables observable: </a:t>
            </a:r>
            <a:r>
              <a:rPr lang="en-US" altLang="en-US" sz="2000" i="1" dirty="0" smtClean="0"/>
              <a:t>compute only the </a:t>
            </a:r>
            <a:r>
              <a:rPr lang="en-US" altLang="en-US" sz="2000" i="1" dirty="0" err="1" smtClean="0"/>
              <a:t>CPT</a:t>
            </a:r>
            <a:r>
              <a:rPr lang="en-US" altLang="en-US" sz="2000" i="1" dirty="0" smtClean="0"/>
              <a:t> entries</a:t>
            </a:r>
          </a:p>
          <a:p>
            <a:pPr eaLnBrk="1" hangingPunct="1"/>
            <a:r>
              <a:rPr lang="en-US" altLang="en-US" sz="2000" dirty="0" smtClean="0"/>
              <a:t>Scenario 2: Network structure known, some variables hidden: </a:t>
            </a:r>
            <a:r>
              <a:rPr lang="en-US" altLang="en-US" sz="2000" i="1" dirty="0" smtClean="0"/>
              <a:t>gradient descent</a:t>
            </a:r>
            <a:r>
              <a:rPr lang="en-US" altLang="en-US" sz="2000" dirty="0" smtClean="0"/>
              <a:t> (greedy hill-climbing) method, i.e., search for a solution along the steepest descent of a criterion function </a:t>
            </a:r>
          </a:p>
          <a:p>
            <a:pPr lvl="1" eaLnBrk="1" hangingPunct="1"/>
            <a:r>
              <a:rPr lang="en-US" altLang="en-US" sz="2000" dirty="0" smtClean="0"/>
              <a:t>Weights are initialized to </a:t>
            </a:r>
            <a:r>
              <a:rPr lang="en-US" altLang="en-US" sz="2000" dirty="0" smtClean="0">
                <a:solidFill>
                  <a:srgbClr val="FF0000"/>
                </a:solidFill>
              </a:rPr>
              <a:t>random probability values</a:t>
            </a:r>
          </a:p>
          <a:p>
            <a:pPr lvl="1" eaLnBrk="1" hangingPunct="1"/>
            <a:r>
              <a:rPr lang="en-US" altLang="en-US" sz="2000" dirty="0" smtClean="0"/>
              <a:t>At each iteration, it moves towards what appears to be the best solution at the moment, without backtracking</a:t>
            </a:r>
          </a:p>
          <a:p>
            <a:pPr lvl="1" eaLnBrk="1" hangingPunct="1"/>
            <a:r>
              <a:rPr lang="en-US" altLang="en-US" sz="2000" dirty="0" smtClean="0"/>
              <a:t>Weights are updated at each iteration &amp; converge to local optimum</a:t>
            </a:r>
          </a:p>
          <a:p>
            <a:pPr eaLnBrk="1" hangingPunct="1"/>
            <a:r>
              <a:rPr lang="en-US" altLang="en-US" sz="2000" dirty="0" smtClean="0"/>
              <a:t>Scenario 3: Network structure unknown, all variables observable: search through the model space to </a:t>
            </a:r>
            <a:r>
              <a:rPr lang="en-US" altLang="en-US" sz="2000" i="1" dirty="0" smtClean="0"/>
              <a:t>reconstruct network topology </a:t>
            </a:r>
          </a:p>
          <a:p>
            <a:pPr eaLnBrk="1" hangingPunct="1"/>
            <a:r>
              <a:rPr lang="en-US" altLang="en-US" sz="2000" dirty="0" smtClean="0"/>
              <a:t>Scenario 4: Unknown structure, all hidden variables: No good algorithms known for this purpose</a:t>
            </a:r>
          </a:p>
          <a:p>
            <a:pPr eaLnBrk="1" hangingPunct="1"/>
            <a:r>
              <a:rPr lang="en-US" altLang="en-US" sz="2000" dirty="0" smtClean="0"/>
              <a:t>D. Heckerman.  </a:t>
            </a:r>
            <a:r>
              <a:rPr lang="en-US" altLang="en-US" sz="2000" u="sng" dirty="0" smtClean="0">
                <a:hlinkClick r:id="rId3" action="ppaction://hlinkfile"/>
              </a:rPr>
              <a:t>A Tutorial on Learning with Bayesian Networks</a:t>
            </a:r>
            <a:r>
              <a:rPr lang="en-US" altLang="en-US" sz="2000" dirty="0" smtClean="0"/>
              <a:t>.  In </a:t>
            </a:r>
            <a:r>
              <a:rPr lang="en-US" altLang="en-US" sz="2000" i="1" dirty="0" smtClean="0"/>
              <a:t>Learning in Graphical Models,</a:t>
            </a:r>
            <a:r>
              <a:rPr lang="en-US" altLang="en-US" sz="2000" dirty="0" smtClean="0"/>
              <a:t> M. Jordan, ed.. MIT Press, 1999.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F2C5030-9919-4A5F-B777-C60BB94A1D13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304800"/>
            <a:ext cx="9372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9. Classification: Advanced Methods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Classification by Backpropagation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Support Vector </a:t>
            </a:r>
            <a:r>
              <a:rPr lang="en-US" altLang="en-US" dirty="0" smtClean="0"/>
              <a:t>Machines (</a:t>
            </a:r>
            <a:r>
              <a:rPr lang="en-US" altLang="en-US" dirty="0" err="1" smtClean="0"/>
              <a:t>SVM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 rot="9678759">
            <a:off x="6076971" y="1843496"/>
            <a:ext cx="1118261" cy="457200"/>
          </a:xfrm>
          <a:custGeom>
            <a:avLst/>
            <a:gdLst>
              <a:gd name="T0" fmla="*/ 1568194607 w 21600"/>
              <a:gd name="T1" fmla="*/ 0 h 21600"/>
              <a:gd name="T2" fmla="*/ 0 w 21600"/>
              <a:gd name="T3" fmla="*/ 2147483647 h 21600"/>
              <a:gd name="T4" fmla="*/ 1568194607 w 21600"/>
              <a:gd name="T5" fmla="*/ 2147483647 h 21600"/>
              <a:gd name="T6" fmla="*/ 2090925725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811692-A6C9-4F60-B7B8-B9F4C93A79A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 by Backpropagation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Backpropagation: A </a:t>
            </a:r>
            <a:r>
              <a:rPr lang="en-US" altLang="en-US" sz="2400" b="1" smtClean="0"/>
              <a:t>neural network </a:t>
            </a:r>
            <a:r>
              <a:rPr lang="en-US" altLang="en-US" sz="2400" smtClean="0"/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A neural network: A set of connected input/output units where each connection has a </a:t>
            </a:r>
            <a:r>
              <a:rPr lang="en-US" altLang="en-US" sz="2400" b="1" smtClean="0"/>
              <a:t>weight</a:t>
            </a:r>
            <a:r>
              <a:rPr lang="en-US" altLang="en-US" sz="2400" smtClean="0"/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During the learning phase, the </a:t>
            </a:r>
            <a:r>
              <a:rPr lang="en-US" altLang="en-US" sz="2400" b="1" smtClean="0"/>
              <a:t>network learns by adjusting the weights</a:t>
            </a:r>
            <a:r>
              <a:rPr lang="en-US" altLang="en-US" sz="2400" smtClean="0"/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Also referred to as </a:t>
            </a:r>
            <a:r>
              <a:rPr lang="en-US" altLang="en-US" sz="2400" b="1" smtClean="0"/>
              <a:t>connectionist learning</a:t>
            </a:r>
            <a:r>
              <a:rPr lang="en-US" altLang="en-US" sz="2400" smtClean="0"/>
              <a:t> due to the connections between units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4B92CB-86B0-4379-A0B9-500E6B22E43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Neural Network as a Classifier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Weakness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Long training time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Require a number of parameters typically best determined empirically, e.g., the network topology or “structure.”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Poor interpretability: Difficult to interpret the symbolic meaning behind the learned weights and of “hidden units” in the network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Strength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High tolerance to noisy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Ability to classify untrained patterns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Well-suited for continuous-valued inputs </a:t>
            </a:r>
            <a:r>
              <a:rPr lang="en-US" altLang="en-US" sz="2000" i="1" smtClean="0"/>
              <a:t>and outputs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Successful on an array of real-world data, e.g., hand-written letters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Algorithms are inherently parallel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14241</TotalTime>
  <Words>2367</Words>
  <Application>Microsoft Office PowerPoint</Application>
  <PresentationFormat>On-screen Show (4:3)</PresentationFormat>
  <Paragraphs>327</Paragraphs>
  <Slides>32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 Unicode MS</vt:lpstr>
      <vt:lpstr>宋体</vt:lpstr>
      <vt:lpstr>宋体</vt:lpstr>
      <vt:lpstr>Calibri</vt:lpstr>
      <vt:lpstr>HYGungSo-Bold</vt:lpstr>
      <vt:lpstr>Symbol</vt:lpstr>
      <vt:lpstr>Tahoma</vt:lpstr>
      <vt:lpstr>Times New Roman</vt:lpstr>
      <vt:lpstr>Wingdings</vt:lpstr>
      <vt:lpstr>Blends</vt:lpstr>
      <vt:lpstr>Equation</vt:lpstr>
      <vt:lpstr>Data Mining:   Concepts and Techniques  (3rd ed.)  — Chapter 9 — Classification: Advanced Methods</vt:lpstr>
      <vt:lpstr>Chapter 9. Classification: Advanced Methods</vt:lpstr>
      <vt:lpstr>Bayesian Belief Networks</vt:lpstr>
      <vt:lpstr>Bayesian Belief Network: An Example</vt:lpstr>
      <vt:lpstr>Training Bayesian Networks: Several Scenarios</vt:lpstr>
      <vt:lpstr>Training Bayesian Networks: Several Scenarios</vt:lpstr>
      <vt:lpstr>Chapter 9. Classification: Advanced Methods</vt:lpstr>
      <vt:lpstr>Classification by Backpropagation</vt:lpstr>
      <vt:lpstr>Neural Network as a Classifier</vt:lpstr>
      <vt:lpstr>Neural Network as a Classifier…</vt:lpstr>
      <vt:lpstr>A Multi-Layer Feed-Forward Neural Network </vt:lpstr>
      <vt:lpstr>How A Multi-Layer Neural Network Works</vt:lpstr>
      <vt:lpstr>Defining a Network Topology</vt:lpstr>
      <vt:lpstr>Backpropagation</vt:lpstr>
      <vt:lpstr>Neuron: A Hidden/Output Layer Unit </vt:lpstr>
      <vt:lpstr>Chapter 9. Classification: Advanced Methods</vt:lpstr>
      <vt:lpstr>SVM—Support Vector Machines</vt:lpstr>
      <vt:lpstr>SVM—History and Applications</vt:lpstr>
      <vt:lpstr>For linear data</vt:lpstr>
      <vt:lpstr>PowerPoint Presentation</vt:lpstr>
      <vt:lpstr>PowerPoint Presentation</vt:lpstr>
      <vt:lpstr>Classification: A Mathematical Mapping</vt:lpstr>
      <vt:lpstr>Discriminative Classifiers</vt:lpstr>
      <vt:lpstr>SVM—General Philosophy</vt:lpstr>
      <vt:lpstr>SVM—Margins and Support Vectors</vt:lpstr>
      <vt:lpstr>SVM—When Data Is Linearly Separable</vt:lpstr>
      <vt:lpstr>SVM—Linearly Separable</vt:lpstr>
      <vt:lpstr>SVM—General Philosophy</vt:lpstr>
      <vt:lpstr>Why Is SVM Effective on High Dimensional Data?</vt:lpstr>
      <vt:lpstr>SVM—Linearly Inseparable</vt:lpstr>
      <vt:lpstr>SVM—Linearly Inseparable</vt:lpstr>
      <vt:lpstr>SVM vs. Neural Network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GM</cp:lastModifiedBy>
  <cp:revision>670</cp:revision>
  <cp:lastPrinted>1999-09-10T20:38:56Z</cp:lastPrinted>
  <dcterms:created xsi:type="dcterms:W3CDTF">1998-06-19T04:38:52Z</dcterms:created>
  <dcterms:modified xsi:type="dcterms:W3CDTF">2017-04-12T12:57:40Z</dcterms:modified>
  <cp:category>data mining book slides</cp:category>
</cp:coreProperties>
</file>