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62"/>
  </p:notesMasterIdLst>
  <p:handoutMasterIdLst>
    <p:handoutMasterId r:id="rId63"/>
  </p:handoutMasterIdLst>
  <p:sldIdLst>
    <p:sldId id="1303" r:id="rId2"/>
    <p:sldId id="1419" r:id="rId3"/>
    <p:sldId id="1111" r:id="rId4"/>
    <p:sldId id="1421" r:id="rId5"/>
    <p:sldId id="1422" r:id="rId6"/>
    <p:sldId id="1423" r:id="rId7"/>
    <p:sldId id="1424" r:id="rId8"/>
    <p:sldId id="1005" r:id="rId9"/>
    <p:sldId id="1425" r:id="rId10"/>
    <p:sldId id="1004" r:id="rId11"/>
    <p:sldId id="1001" r:id="rId12"/>
    <p:sldId id="1203" r:id="rId13"/>
    <p:sldId id="1344" r:id="rId14"/>
    <p:sldId id="1343" r:id="rId15"/>
    <p:sldId id="1434" r:id="rId16"/>
    <p:sldId id="1427" r:id="rId17"/>
    <p:sldId id="1345" r:id="rId18"/>
    <p:sldId id="1346" r:id="rId19"/>
    <p:sldId id="1418" r:id="rId20"/>
    <p:sldId id="1187" r:id="rId21"/>
    <p:sldId id="1023" r:id="rId22"/>
    <p:sldId id="1134" r:id="rId23"/>
    <p:sldId id="1025" r:id="rId24"/>
    <p:sldId id="1026" r:id="rId25"/>
    <p:sldId id="1173" r:id="rId26"/>
    <p:sldId id="1386" r:id="rId27"/>
    <p:sldId id="1027" r:id="rId28"/>
    <p:sldId id="1417" r:id="rId29"/>
    <p:sldId id="1035" r:id="rId30"/>
    <p:sldId id="1428" r:id="rId31"/>
    <p:sldId id="1036" r:id="rId32"/>
    <p:sldId id="1037" r:id="rId33"/>
    <p:sldId id="1038" r:id="rId34"/>
    <p:sldId id="1429" r:id="rId35"/>
    <p:sldId id="1381" r:id="rId36"/>
    <p:sldId id="1382" r:id="rId37"/>
    <p:sldId id="1039" r:id="rId38"/>
    <p:sldId id="1416" r:id="rId39"/>
    <p:sldId id="1431" r:id="rId40"/>
    <p:sldId id="1053" r:id="rId41"/>
    <p:sldId id="1433" r:id="rId42"/>
    <p:sldId id="1056" r:id="rId43"/>
    <p:sldId id="1057" r:id="rId44"/>
    <p:sldId id="1054" r:id="rId45"/>
    <p:sldId id="1059" r:id="rId46"/>
    <p:sldId id="1189" r:id="rId47"/>
    <p:sldId id="1415" r:id="rId48"/>
    <p:sldId id="1068" r:id="rId49"/>
    <p:sldId id="1069" r:id="rId50"/>
    <p:sldId id="1115" r:id="rId51"/>
    <p:sldId id="1116" r:id="rId52"/>
    <p:sldId id="1390" r:id="rId53"/>
    <p:sldId id="1391" r:id="rId54"/>
    <p:sldId id="1392" r:id="rId55"/>
    <p:sldId id="1393" r:id="rId56"/>
    <p:sldId id="1413" r:id="rId57"/>
    <p:sldId id="1400" r:id="rId58"/>
    <p:sldId id="1401" r:id="rId59"/>
    <p:sldId id="1402" r:id="rId60"/>
    <p:sldId id="1403" r:id="rId61"/>
  </p:sldIdLst>
  <p:sldSz cx="9144000" cy="6858000" type="screen4x3"/>
  <p:notesSz cx="7010400" cy="9296400"/>
  <p:defaultTextStyle>
    <a:defPPr>
      <a:defRPr lang="en-US"/>
    </a:defPPr>
    <a:lvl1pPr algn="ctr"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ctr"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ctr"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ctr"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ctr"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6E6EA"/>
    <a:srgbClr val="FAE2F6"/>
    <a:srgbClr val="170981"/>
    <a:srgbClr val="121328"/>
    <a:srgbClr val="D7FDF9"/>
    <a:srgbClr val="003366"/>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41" autoAdjust="0"/>
    <p:restoredTop sz="91953" autoAdjust="0"/>
  </p:normalViewPr>
  <p:slideViewPr>
    <p:cSldViewPr>
      <p:cViewPr varScale="1">
        <p:scale>
          <a:sx n="65" d="100"/>
          <a:sy n="65" d="100"/>
        </p:scale>
        <p:origin x="1500" y="54"/>
      </p:cViewPr>
      <p:guideLst>
        <p:guide orient="horz" pos="2160"/>
        <p:guide pos="2880"/>
      </p:guideLst>
    </p:cSldViewPr>
  </p:slideViewPr>
  <p:outlineViewPr>
    <p:cViewPr>
      <p:scale>
        <a:sx n="33" d="100"/>
        <a:sy n="33" d="100"/>
      </p:scale>
      <p:origin x="0" y="1524"/>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38" d="100"/>
          <a:sy n="38" d="100"/>
        </p:scale>
        <p:origin x="-1530" y="-72"/>
      </p:cViewPr>
      <p:guideLst>
        <p:guide orient="horz" pos="2929"/>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2833" tIns="46417" rIns="92833" bIns="46417" numCol="1" anchor="t" anchorCtr="0" compatLnSpc="1">
            <a:prstTxWarp prst="textNoShape">
              <a:avLst/>
            </a:prstTxWarp>
          </a:bodyPr>
          <a:lstStyle>
            <a:lvl1pPr algn="l" defTabSz="928688" eaLnBrk="0" hangingPunct="0">
              <a:defRPr sz="1200">
                <a:latin typeface="Times New Roman" pitchFamily="18" charset="0"/>
              </a:defRPr>
            </a:lvl1pPr>
          </a:lstStyle>
          <a:p>
            <a:pPr>
              <a:defRPr/>
            </a:pPr>
            <a:endParaRPr lang="en-US"/>
          </a:p>
        </p:txBody>
      </p:sp>
      <p:sp>
        <p:nvSpPr>
          <p:cNvPr id="123907"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2833" tIns="46417" rIns="92833" bIns="46417" numCol="1" anchor="t" anchorCtr="0" compatLnSpc="1">
            <a:prstTxWarp prst="textNoShape">
              <a:avLst/>
            </a:prstTxWarp>
          </a:bodyPr>
          <a:lstStyle>
            <a:lvl1pPr algn="r" defTabSz="928688" eaLnBrk="0" hangingPunct="0">
              <a:defRPr sz="1200">
                <a:latin typeface="Times New Roman" pitchFamily="18" charset="0"/>
              </a:defRPr>
            </a:lvl1pPr>
          </a:lstStyle>
          <a:p>
            <a:pPr>
              <a:defRPr/>
            </a:pPr>
            <a:endParaRPr lang="en-US"/>
          </a:p>
        </p:txBody>
      </p:sp>
      <p:sp>
        <p:nvSpPr>
          <p:cNvPr id="123908"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2833" tIns="46417" rIns="92833" bIns="46417" numCol="1" anchor="b" anchorCtr="0" compatLnSpc="1">
            <a:prstTxWarp prst="textNoShape">
              <a:avLst/>
            </a:prstTxWarp>
          </a:bodyPr>
          <a:lstStyle>
            <a:lvl1pPr algn="l" defTabSz="928688" eaLnBrk="0" hangingPunct="0">
              <a:defRPr sz="1200">
                <a:latin typeface="Times New Roman" pitchFamily="18" charset="0"/>
              </a:defRPr>
            </a:lvl1pPr>
          </a:lstStyle>
          <a:p>
            <a:pPr>
              <a:defRPr/>
            </a:pPr>
            <a:endParaRPr lang="en-US"/>
          </a:p>
        </p:txBody>
      </p:sp>
      <p:sp>
        <p:nvSpPr>
          <p:cNvPr id="123909"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2833" tIns="46417" rIns="92833" bIns="46417" numCol="1" anchor="b" anchorCtr="0" compatLnSpc="1">
            <a:prstTxWarp prst="textNoShape">
              <a:avLst/>
            </a:prstTxWarp>
          </a:bodyPr>
          <a:lstStyle>
            <a:lvl1pPr algn="r" defTabSz="928688" eaLnBrk="0" hangingPunct="0">
              <a:defRPr sz="1200">
                <a:latin typeface="Times New Roman" panose="02020603050405020304" pitchFamily="18" charset="0"/>
              </a:defRPr>
            </a:lvl1pPr>
          </a:lstStyle>
          <a:p>
            <a:fld id="{98A03790-F64E-43BC-8548-9F7D2198852A}" type="slidenum">
              <a:rPr lang="en-US" altLang="en-US"/>
              <a:pPr/>
              <a:t>‹#›</a:t>
            </a:fld>
            <a:endParaRPr lang="en-US" altLang="en-US"/>
          </a:p>
        </p:txBody>
      </p:sp>
    </p:spTree>
    <p:extLst>
      <p:ext uri="{BB962C8B-B14F-4D97-AF65-F5344CB8AC3E}">
        <p14:creationId xmlns:p14="http://schemas.microsoft.com/office/powerpoint/2010/main" val="8216246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2833" tIns="46417" rIns="92833" bIns="46417" numCol="1" anchor="t" anchorCtr="0" compatLnSpc="1">
            <a:prstTxWarp prst="textNoShape">
              <a:avLst/>
            </a:prstTxWarp>
          </a:bodyPr>
          <a:lstStyle>
            <a:lvl1pPr algn="l" defTabSz="928688" eaLnBrk="0" hangingPunct="0">
              <a:defRPr sz="1200">
                <a:latin typeface="Times New Roman" pitchFamily="18" charset="0"/>
              </a:defRPr>
            </a:lvl1pPr>
          </a:lstStyle>
          <a:p>
            <a:pPr>
              <a:defRPr/>
            </a:pPr>
            <a:endParaRPr lang="en-US"/>
          </a:p>
        </p:txBody>
      </p:sp>
      <p:sp>
        <p:nvSpPr>
          <p:cNvPr id="1331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2833" tIns="46417" rIns="92833" bIns="46417" numCol="1" anchor="t" anchorCtr="0" compatLnSpc="1">
            <a:prstTxWarp prst="textNoShape">
              <a:avLst/>
            </a:prstTxWarp>
          </a:bodyPr>
          <a:lstStyle>
            <a:lvl1pPr algn="r" defTabSz="928688" eaLnBrk="0" hangingPunct="0">
              <a:defRPr sz="1200">
                <a:latin typeface="Times New Roman" pitchFamily="18" charset="0"/>
              </a:defRPr>
            </a:lvl1pPr>
          </a:lstStyle>
          <a:p>
            <a:pPr>
              <a:defRPr/>
            </a:pPr>
            <a:endParaRPr lang="en-US"/>
          </a:p>
        </p:txBody>
      </p:sp>
      <p:sp>
        <p:nvSpPr>
          <p:cNvPr id="10957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a:effectLst/>
        </p:spPr>
        <p:txBody>
          <a:bodyPr vert="horz" wrap="square" lIns="92833" tIns="46417" rIns="92833" bIns="4641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2833" tIns="46417" rIns="92833" bIns="46417" numCol="1" anchor="b" anchorCtr="0" compatLnSpc="1">
            <a:prstTxWarp prst="textNoShape">
              <a:avLst/>
            </a:prstTxWarp>
          </a:bodyPr>
          <a:lstStyle>
            <a:lvl1pPr algn="l" defTabSz="928688" eaLnBrk="0" hangingPunct="0">
              <a:defRPr sz="1200">
                <a:latin typeface="Times New Roman" pitchFamily="18" charset="0"/>
              </a:defRPr>
            </a:lvl1pPr>
          </a:lstStyle>
          <a:p>
            <a:pPr>
              <a:defRPr/>
            </a:pPr>
            <a:endParaRPr lang="en-US"/>
          </a:p>
        </p:txBody>
      </p:sp>
      <p:sp>
        <p:nvSpPr>
          <p:cNvPr id="1331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2833" tIns="46417" rIns="92833" bIns="46417" numCol="1" anchor="b" anchorCtr="0" compatLnSpc="1">
            <a:prstTxWarp prst="textNoShape">
              <a:avLst/>
            </a:prstTxWarp>
          </a:bodyPr>
          <a:lstStyle>
            <a:lvl1pPr algn="r" defTabSz="928688" eaLnBrk="0" hangingPunct="0">
              <a:defRPr sz="1200">
                <a:latin typeface="Times New Roman" panose="02020603050405020304" pitchFamily="18" charset="0"/>
              </a:defRPr>
            </a:lvl1pPr>
          </a:lstStyle>
          <a:p>
            <a:fld id="{62AD2C20-23F8-49BF-A1E9-F18937873204}" type="slidenum">
              <a:rPr lang="en-US" altLang="en-US"/>
              <a:pPr/>
              <a:t>‹#›</a:t>
            </a:fld>
            <a:endParaRPr lang="en-US" altLang="en-US"/>
          </a:p>
        </p:txBody>
      </p:sp>
    </p:spTree>
    <p:extLst>
      <p:ext uri="{BB962C8B-B14F-4D97-AF65-F5344CB8AC3E}">
        <p14:creationId xmlns:p14="http://schemas.microsoft.com/office/powerpoint/2010/main" val="21408488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algn="ctr"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7CEC138C-0359-41FD-8836-2A7CB331802F}" type="slidenum">
              <a:rPr lang="zh-CN" altLang="en-US" sz="1200">
                <a:latin typeface="Times New Roman" panose="02020603050405020304" pitchFamily="18" charset="0"/>
              </a:rPr>
              <a:pPr algn="r"/>
              <a:t>1</a:t>
            </a:fld>
            <a:endParaRPr lang="en-US" altLang="zh-CN" sz="120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xfrm>
            <a:off x="1181100" y="696913"/>
            <a:ext cx="4648200" cy="3486150"/>
          </a:xfrm>
          <a:ln/>
        </p:spPr>
      </p:sp>
      <p:sp>
        <p:nvSpPr>
          <p:cNvPr id="110596" name="Rectangle 3"/>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lstStyle/>
          <a:p>
            <a:endParaRPr lang="en-US" altLang="en-US" smtClean="0"/>
          </a:p>
        </p:txBody>
      </p:sp>
    </p:spTree>
    <p:extLst>
      <p:ext uri="{BB962C8B-B14F-4D97-AF65-F5344CB8AC3E}">
        <p14:creationId xmlns:p14="http://schemas.microsoft.com/office/powerpoint/2010/main" val="4282088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BAF3A79A-030A-4529-BDA7-E74C7DBA0B92}"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214612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3BB2C2D3-4B9C-44CE-B479-6F98741C9CA5}" type="slidenum">
              <a:rPr lang="en-US" altLang="en-US" sz="1200">
                <a:latin typeface="Times New Roman" panose="02020603050405020304" pitchFamily="18" charset="0"/>
              </a:rPr>
              <a:pPr/>
              <a:t>18</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4273748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59B5BB87-B9EA-4612-8EDE-50FE978F6CF8}" type="slidenum">
              <a:rPr lang="en-US" altLang="en-US" sz="1200">
                <a:latin typeface="Times New Roman" panose="02020603050405020304" pitchFamily="18" charset="0"/>
              </a:rPr>
              <a:pPr algn="r"/>
              <a:t>19</a:t>
            </a:fld>
            <a:endParaRPr lang="en-US" altLang="en-US" sz="120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19721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95201A4C-2B97-4615-A01D-CA1B9B17B5F5}"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600258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E8B0023B-64C1-46EE-9D9B-9420AB8BBCDB}" type="slidenum">
              <a:rPr lang="en-US" altLang="en-US" sz="1200">
                <a:latin typeface="Times New Roman" panose="02020603050405020304" pitchFamily="18" charset="0"/>
              </a:rPr>
              <a:pPr/>
              <a:t>21</a:t>
            </a:fld>
            <a:endParaRPr lang="en-US" altLang="en-US" sz="120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5378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5FB1A128-5CA2-4016-B55F-110D4EC16E97}" type="slidenum">
              <a:rPr lang="en-US" altLang="en-US" sz="1200">
                <a:latin typeface="Times New Roman" panose="02020603050405020304" pitchFamily="18" charset="0"/>
              </a:rPr>
              <a:pPr/>
              <a:t>22</a:t>
            </a:fld>
            <a:endParaRPr lang="en-US" altLang="en-US" sz="1200">
              <a:latin typeface="Times New Roman" panose="02020603050405020304" pitchFamily="18"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62794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13B55CFC-4785-4F17-BA96-80BED53A33AE}" type="slidenum">
              <a:rPr lang="en-US" altLang="en-US" sz="1200">
                <a:latin typeface="Times New Roman" panose="02020603050405020304" pitchFamily="18" charset="0"/>
              </a:rPr>
              <a:pPr/>
              <a:t>23</a:t>
            </a:fld>
            <a:endParaRPr lang="en-US" altLang="en-US" sz="120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5721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D908F4F9-3117-416D-8489-E01BF9B44201}" type="slidenum">
              <a:rPr lang="en-US" altLang="en-US" sz="1200">
                <a:latin typeface="Times New Roman" panose="02020603050405020304" pitchFamily="18" charset="0"/>
              </a:rPr>
              <a:pPr/>
              <a:t>24</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62780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4443BBF8-DF4F-468A-BB0C-0277F661BB10}" type="slidenum">
              <a:rPr lang="en-US" altLang="en-US" sz="1200">
                <a:latin typeface="Times New Roman" panose="02020603050405020304" pitchFamily="18" charset="0"/>
              </a:rPr>
              <a:pPr/>
              <a:t>25</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77941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C7E95ED8-7B0D-4406-84BD-0EAC76D6077D}" type="slidenum">
              <a:rPr lang="en-US" altLang="en-US" sz="1200">
                <a:latin typeface="Times New Roman" panose="02020603050405020304" pitchFamily="18" charset="0"/>
              </a:rPr>
              <a:pPr algn="r"/>
              <a:t>26</a:t>
            </a:fld>
            <a:endParaRPr lang="en-US" altLang="en-US" sz="1200">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63610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5136C725-8147-4D23-9D5B-9E358020CDB8}" type="slidenum">
              <a:rPr lang="en-US" altLang="en-US" sz="1200">
                <a:latin typeface="Times New Roman" panose="02020603050405020304" pitchFamily="18" charset="0"/>
              </a:rPr>
              <a:pPr algn="r"/>
              <a:t>2</a:t>
            </a:fld>
            <a:endParaRPr lang="en-US" altLang="en-US" sz="1200">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85706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E69A7B84-E914-4A83-9FDD-E9DEF51B95F4}" type="slidenum">
              <a:rPr lang="en-US" altLang="en-US" sz="1200">
                <a:latin typeface="Times New Roman" panose="02020603050405020304" pitchFamily="18" charset="0"/>
              </a:rPr>
              <a:pPr/>
              <a:t>27</a:t>
            </a:fld>
            <a:endParaRPr lang="en-US" altLang="en-US" sz="1200">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115631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8ACE3D17-C9F1-4BF2-A6E1-29B23DF6D718}" type="slidenum">
              <a:rPr lang="en-US" altLang="en-US" sz="1200">
                <a:latin typeface="Times New Roman" panose="02020603050405020304" pitchFamily="18" charset="0"/>
              </a:rPr>
              <a:pPr algn="r"/>
              <a:t>28</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78006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E0243740-79C5-45D1-8F66-531257FB6FD0}" type="slidenum">
              <a:rPr lang="en-US" altLang="en-US" sz="1200">
                <a:latin typeface="Times New Roman" panose="02020603050405020304" pitchFamily="18" charset="0"/>
              </a:rPr>
              <a:pPr/>
              <a:t>29</a:t>
            </a:fld>
            <a:endParaRPr lang="en-US" altLang="en-US" sz="120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40061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C78641D8-ACBD-4881-ACD1-998D7FAEBF8A}" type="slidenum">
              <a:rPr lang="en-US" altLang="en-US" sz="1200">
                <a:latin typeface="Times New Roman" panose="02020603050405020304" pitchFamily="18" charset="0"/>
              </a:rPr>
              <a:pPr/>
              <a:t>31</a:t>
            </a:fld>
            <a:endParaRPr lang="en-US" altLang="en-US" sz="1200">
              <a:latin typeface="Times New Roman" panose="02020603050405020304" pitchFamily="18"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69651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F2B445C7-51C9-47FA-8E2B-54FCA342694B}" type="slidenum">
              <a:rPr lang="en-US" altLang="en-US" sz="1200">
                <a:latin typeface="Times New Roman" panose="02020603050405020304" pitchFamily="18" charset="0"/>
              </a:rPr>
              <a:pPr/>
              <a:t>32</a:t>
            </a:fld>
            <a:endParaRPr lang="en-US" altLang="en-US" sz="120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03000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F0C0BDAD-4AAE-4A22-A073-61C5E220C130}" type="slidenum">
              <a:rPr lang="en-US" altLang="en-US" sz="1200">
                <a:latin typeface="Times New Roman" panose="02020603050405020304" pitchFamily="18" charset="0"/>
              </a:rPr>
              <a:pPr/>
              <a:t>33</a:t>
            </a:fld>
            <a:endParaRPr lang="en-US" altLang="en-US" sz="1200">
              <a:latin typeface="Times New Roman" panose="02020603050405020304"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42990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F2BDD9C2-8A62-4410-BC4C-4956D342D586}" type="slidenum">
              <a:rPr lang="en-US" altLang="en-US" sz="1200">
                <a:latin typeface="Times New Roman" panose="02020603050405020304" pitchFamily="18" charset="0"/>
              </a:rPr>
              <a:pPr algn="r"/>
              <a:t>35</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8387591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E8007D7D-6426-40BE-9434-D9CED67785A8}" type="slidenum">
              <a:rPr lang="en-US" altLang="en-US" sz="1200">
                <a:latin typeface="Times New Roman" panose="02020603050405020304" pitchFamily="18" charset="0"/>
              </a:rPr>
              <a:pPr algn="r"/>
              <a:t>36</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40548817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ADAD63DA-C438-4F1F-A91D-56A0CB072826}" type="slidenum">
              <a:rPr lang="en-US" altLang="en-US" sz="1200">
                <a:latin typeface="Times New Roman" panose="02020603050405020304" pitchFamily="18" charset="0"/>
              </a:rPr>
              <a:pPr/>
              <a:t>37</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1254502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EBC5C656-3A56-4ECB-9C94-CD9B35B97849}" type="slidenum">
              <a:rPr lang="en-US" altLang="en-US" sz="1200">
                <a:latin typeface="Times New Roman" panose="02020603050405020304" pitchFamily="18" charset="0"/>
              </a:rPr>
              <a:pPr algn="r"/>
              <a:t>38</a:t>
            </a:fld>
            <a:endParaRPr lang="en-US" altLang="en-US" sz="1200">
              <a:latin typeface="Times New Roman" panose="02020603050405020304" pitchFamily="18"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36307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1F820BFB-04F7-4429-BA0A-7F6990B674D3}"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919122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12DFA72E-4351-4070-84D2-F2B664D6EBA4}" type="slidenum">
              <a:rPr lang="en-US" altLang="en-US" sz="1200">
                <a:latin typeface="Times New Roman" panose="02020603050405020304" pitchFamily="18" charset="0"/>
              </a:rPr>
              <a:pPr/>
              <a:t>40</a:t>
            </a:fld>
            <a:endParaRPr lang="en-US" altLang="en-US" sz="1200">
              <a:latin typeface="Times New Roman" panose="02020603050405020304" pitchFamily="18"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667757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C0189A14-74AC-4455-964F-6AD1A1131E5C}"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229663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BCE63943-EE99-4F5D-9E2B-1074AF49DECC}" type="slidenum">
              <a:rPr lang="en-US" altLang="en-US" sz="1200">
                <a:latin typeface="Times New Roman" panose="02020603050405020304" pitchFamily="18" charset="0"/>
              </a:rPr>
              <a:pPr/>
              <a:t>43</a:t>
            </a:fld>
            <a:endParaRPr lang="en-US" altLang="en-US" sz="1200">
              <a:latin typeface="Times New Roman" panose="02020603050405020304" pitchFamily="18"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444756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5BB692C7-D8DD-415B-A214-B6808AB049E7}" type="slidenum">
              <a:rPr lang="en-US" altLang="en-US" sz="1200">
                <a:latin typeface="Times New Roman" panose="02020603050405020304" pitchFamily="18" charset="0"/>
              </a:rPr>
              <a:pPr/>
              <a:t>44</a:t>
            </a:fld>
            <a:endParaRPr lang="en-US" altLang="en-US" sz="1200">
              <a:latin typeface="Times New Roman" panose="02020603050405020304" pitchFamily="18"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101437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A0E75E0A-F7A5-42FB-B4FD-AE7ADCDE5AEC}" type="slidenum">
              <a:rPr lang="en-US" altLang="en-US" sz="1200">
                <a:latin typeface="Times New Roman" panose="02020603050405020304" pitchFamily="18" charset="0"/>
              </a:rPr>
              <a:pPr/>
              <a:t>45</a:t>
            </a:fld>
            <a:endParaRPr lang="en-US" altLang="en-US" sz="1200">
              <a:latin typeface="Times New Roman" panose="02020603050405020304" pitchFamily="18"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1693867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2FB6C2C4-AB9A-46F1-8DA2-84F6F927F6F4}" type="slidenum">
              <a:rPr lang="en-US" altLang="en-US" sz="1200">
                <a:latin typeface="Times New Roman" panose="02020603050405020304" pitchFamily="18" charset="0"/>
              </a:rPr>
              <a:pPr/>
              <a:t>46</a:t>
            </a:fld>
            <a:endParaRPr lang="en-US" altLang="en-US" sz="1200">
              <a:latin typeface="Times New Roman" panose="02020603050405020304" pitchFamily="18"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074328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C431A3EF-392C-444C-8E29-D2F9801FB744}" type="slidenum">
              <a:rPr lang="en-US" altLang="en-US" sz="1200">
                <a:latin typeface="Times New Roman" panose="02020603050405020304" pitchFamily="18" charset="0"/>
              </a:rPr>
              <a:pPr algn="r"/>
              <a:t>47</a:t>
            </a:fld>
            <a:endParaRPr lang="en-US" altLang="en-US" sz="1200">
              <a:latin typeface="Times New Roman" panose="02020603050405020304" pitchFamily="18"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096501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0ED0B19A-212F-401D-B6CE-5E845A183C63}" type="slidenum">
              <a:rPr lang="en-US" altLang="en-US" sz="1200">
                <a:latin typeface="Times New Roman" panose="02020603050405020304" pitchFamily="18" charset="0"/>
              </a:rPr>
              <a:pPr/>
              <a:t>48</a:t>
            </a:fld>
            <a:endParaRPr lang="en-US" altLang="en-US" sz="1200">
              <a:latin typeface="Times New Roman" panose="02020603050405020304" pitchFamily="18"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668059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A30F8BD5-19D1-4802-AB68-5286D372D922}"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372795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26DDB345-2D03-4567-AE8A-4248F1A6DBF2}" type="slidenum">
              <a:rPr lang="en-US" altLang="en-US" sz="1200">
                <a:latin typeface="Times New Roman" panose="02020603050405020304" pitchFamily="18" charset="0"/>
              </a:rPr>
              <a:pPr/>
              <a:t>50</a:t>
            </a:fld>
            <a:endParaRPr lang="en-US" altLang="en-US" sz="1200">
              <a:latin typeface="Times New Roman" panose="02020603050405020304" pitchFamily="18"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80566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6133A6D7-2976-4E18-B236-2DDA68F7967C}" type="slidenum">
              <a:rPr lang="en-US" altLang="en-US" sz="1200">
                <a:latin typeface="Times New Roman" panose="02020603050405020304" pitchFamily="18" charset="0"/>
              </a:rPr>
              <a:pPr/>
              <a:t>8</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9608687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611F91A4-793C-4F97-97DF-AE2A3459F6A2}" type="slidenum">
              <a:rPr lang="en-US" altLang="en-US" sz="1200">
                <a:latin typeface="Times New Roman" panose="02020603050405020304" pitchFamily="18" charset="0"/>
              </a:rPr>
              <a:pPr/>
              <a:t>51</a:t>
            </a:fld>
            <a:endParaRPr lang="en-US" altLang="en-US" sz="1200">
              <a:latin typeface="Times New Roman" panose="02020603050405020304" pitchFamily="18"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978501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0A5A33FA-265C-4436-AD7C-CAF3AC1D60E0}" type="slidenum">
              <a:rPr lang="en-US" altLang="en-US" sz="1200">
                <a:latin typeface="Times New Roman" panose="02020603050405020304" pitchFamily="18" charset="0"/>
              </a:rPr>
              <a:pPr algn="r"/>
              <a:t>52</a:t>
            </a:fld>
            <a:endParaRPr lang="en-US" altLang="en-US" sz="1200">
              <a:latin typeface="Times New Roman" panose="02020603050405020304" pitchFamily="18" charset="0"/>
            </a:endParaRPr>
          </a:p>
        </p:txBody>
      </p:sp>
      <p:sp>
        <p:nvSpPr>
          <p:cNvPr id="171011" name="Rectangle 2"/>
          <p:cNvSpPr>
            <a:spLocks noGrp="1" noRot="1" noChangeAspect="1" noChangeArrowheads="1" noTextEdit="1"/>
          </p:cNvSpPr>
          <p:nvPr>
            <p:ph type="sldImg"/>
          </p:nvPr>
        </p:nvSpPr>
        <p:spPr>
          <a:xfrm>
            <a:off x="1181100" y="696913"/>
            <a:ext cx="4648200" cy="3486150"/>
          </a:xfrm>
          <a:ln/>
        </p:spPr>
      </p:sp>
      <p:sp>
        <p:nvSpPr>
          <p:cNvPr id="171012" name="Rectangle 3"/>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23" tIns="46412" rIns="92823" bIns="46412"/>
          <a:lstStyle/>
          <a:p>
            <a:endParaRPr lang="en-US" altLang="en-US" smtClean="0"/>
          </a:p>
        </p:txBody>
      </p:sp>
    </p:spTree>
    <p:extLst>
      <p:ext uri="{BB962C8B-B14F-4D97-AF65-F5344CB8AC3E}">
        <p14:creationId xmlns:p14="http://schemas.microsoft.com/office/powerpoint/2010/main" val="34532953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32F619DE-3A99-4787-B846-29250DC4D526}" type="slidenum">
              <a:rPr lang="en-US" altLang="en-US" sz="1200">
                <a:latin typeface="Times New Roman" panose="02020603050405020304" pitchFamily="18" charset="0"/>
              </a:rPr>
              <a:pPr algn="r"/>
              <a:t>53</a:t>
            </a:fld>
            <a:endParaRPr lang="en-US" altLang="en-US" sz="1200">
              <a:latin typeface="Times New Roman" panose="02020603050405020304" pitchFamily="18" charset="0"/>
            </a:endParaRPr>
          </a:p>
        </p:txBody>
      </p:sp>
      <p:sp>
        <p:nvSpPr>
          <p:cNvPr id="172035" name="Rectangle 2"/>
          <p:cNvSpPr>
            <a:spLocks noGrp="1" noRot="1" noChangeAspect="1" noChangeArrowheads="1" noTextEdit="1"/>
          </p:cNvSpPr>
          <p:nvPr>
            <p:ph type="sldImg"/>
          </p:nvPr>
        </p:nvSpPr>
        <p:spPr>
          <a:xfrm>
            <a:off x="1181100" y="696913"/>
            <a:ext cx="4648200" cy="3486150"/>
          </a:xfrm>
          <a:ln/>
        </p:spPr>
      </p:sp>
      <p:sp>
        <p:nvSpPr>
          <p:cNvPr id="172036" name="Rectangle 3"/>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23" tIns="46412" rIns="92823" bIns="46412"/>
          <a:lstStyle/>
          <a:p>
            <a:endParaRPr lang="en-US" altLang="en-US" smtClean="0"/>
          </a:p>
        </p:txBody>
      </p:sp>
    </p:spTree>
    <p:extLst>
      <p:ext uri="{BB962C8B-B14F-4D97-AF65-F5344CB8AC3E}">
        <p14:creationId xmlns:p14="http://schemas.microsoft.com/office/powerpoint/2010/main" val="17049395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2E12112E-8A70-4960-BCF7-1E6392450947}" type="slidenum">
              <a:rPr lang="en-US" altLang="en-US" sz="1200">
                <a:latin typeface="Times New Roman" panose="02020603050405020304" pitchFamily="18" charset="0"/>
              </a:rPr>
              <a:pPr algn="r"/>
              <a:t>54</a:t>
            </a:fld>
            <a:endParaRPr lang="en-US" altLang="en-US" sz="1200">
              <a:latin typeface="Times New Roman" panose="02020603050405020304" pitchFamily="18" charset="0"/>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217829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C2B8A2C5-CE90-4AC3-86BD-04D7BED4E253}" type="slidenum">
              <a:rPr lang="en-US" altLang="en-US" sz="1200">
                <a:latin typeface="Times New Roman" panose="02020603050405020304" pitchFamily="18" charset="0"/>
              </a:rPr>
              <a:pPr algn="r"/>
              <a:t>55</a:t>
            </a:fld>
            <a:endParaRPr lang="en-US" altLang="en-US" sz="1200">
              <a:latin typeface="Times New Roman" panose="02020603050405020304" pitchFamily="18" charset="0"/>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921098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pPr algn="r"/>
            <a:fld id="{CFFD7D45-02D0-4785-915F-7D8959534D36}" type="slidenum">
              <a:rPr lang="en-US" altLang="en-US" sz="1200">
                <a:latin typeface="Times New Roman" panose="02020603050405020304" pitchFamily="18" charset="0"/>
              </a:rPr>
              <a:pPr algn="r"/>
              <a:t>56</a:t>
            </a:fld>
            <a:endParaRPr lang="en-US" altLang="en-US" sz="1200">
              <a:latin typeface="Times New Roman" panose="02020603050405020304" pitchFamily="18" charset="0"/>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973857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746444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377265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786696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69536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0EF8E192-A7CD-403B-BBE4-222CBE367E87}" type="slidenum">
              <a:rPr lang="en-US" altLang="en-US" sz="1200">
                <a:latin typeface="Times New Roman" panose="02020603050405020304" pitchFamily="18" charset="0"/>
              </a:rPr>
              <a:pPr/>
              <a:t>10</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113715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97D59FC4-47B4-453F-9136-3C685880434C}"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402813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sz="2400">
                <a:solidFill>
                  <a:schemeClr val="tx1"/>
                </a:solidFill>
                <a:latin typeface="Tahoma" panose="020B0604030504040204" pitchFamily="34" charset="0"/>
              </a:defRPr>
            </a:lvl1pPr>
            <a:lvl2pPr marL="742950" indent="-285750" defTabSz="928688" eaLnBrk="0" hangingPunct="0">
              <a:defRPr sz="2400">
                <a:solidFill>
                  <a:schemeClr val="tx1"/>
                </a:solidFill>
                <a:latin typeface="Tahoma" panose="020B0604030504040204" pitchFamily="34" charset="0"/>
              </a:defRPr>
            </a:lvl2pPr>
            <a:lvl3pPr marL="1143000" indent="-228600" defTabSz="928688" eaLnBrk="0" hangingPunct="0">
              <a:defRPr sz="2400">
                <a:solidFill>
                  <a:schemeClr val="tx1"/>
                </a:solidFill>
                <a:latin typeface="Tahoma" panose="020B0604030504040204" pitchFamily="34" charset="0"/>
              </a:defRPr>
            </a:lvl3pPr>
            <a:lvl4pPr marL="1600200" indent="-228600" defTabSz="928688" eaLnBrk="0" hangingPunct="0">
              <a:defRPr sz="2400">
                <a:solidFill>
                  <a:schemeClr val="tx1"/>
                </a:solidFill>
                <a:latin typeface="Tahoma" panose="020B0604030504040204" pitchFamily="34" charset="0"/>
              </a:defRPr>
            </a:lvl4pPr>
            <a:lvl5pPr marL="2057400" indent="-228600" defTabSz="928688" eaLnBrk="0" hangingPunct="0">
              <a:defRPr sz="2400">
                <a:solidFill>
                  <a:schemeClr val="tx1"/>
                </a:solidFill>
                <a:latin typeface="Tahoma" panose="020B0604030504040204" pitchFamily="34" charset="0"/>
              </a:defRPr>
            </a:lvl5pPr>
            <a:lvl6pPr marL="2514600" indent="-228600" algn="ctr" defTabSz="928688"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28688"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28688"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28688" eaLnBrk="0" fontAlgn="base" hangingPunct="0">
              <a:spcBef>
                <a:spcPct val="0"/>
              </a:spcBef>
              <a:spcAft>
                <a:spcPct val="0"/>
              </a:spcAft>
              <a:defRPr sz="2400">
                <a:solidFill>
                  <a:schemeClr val="tx1"/>
                </a:solidFill>
                <a:latin typeface="Tahoma" panose="020B0604030504040204" pitchFamily="34" charset="0"/>
              </a:defRPr>
            </a:lvl9pPr>
          </a:lstStyle>
          <a:p>
            <a:fld id="{48A93D7E-BAF7-42FA-B003-881163A75311}"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012719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046432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20612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929804"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9298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z="1400">
                <a:solidFill>
                  <a:schemeClr val="bg2"/>
                </a:solidFill>
              </a:defRPr>
            </a:lvl1pPr>
          </a:lstStyle>
          <a:p>
            <a:pPr>
              <a:defRPr/>
            </a:pPr>
            <a:fld id="{70A2945F-EF07-4ADE-8062-10AE2CC647B9}" type="datetime1">
              <a:rPr lang="en-US"/>
              <a:pPr>
                <a:defRPr/>
              </a:pPr>
              <a:t>4/19/2017</a:t>
            </a:fld>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t>Data Mining: Concepts and Techniques</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sz="1400">
                <a:solidFill>
                  <a:schemeClr val="bg2"/>
                </a:solidFill>
              </a:defRPr>
            </a:lvl1pPr>
          </a:lstStyle>
          <a:p>
            <a:fld id="{C499D224-93FA-4DE6-928D-FC3F9361B0F3}" type="slidenum">
              <a:rPr lang="en-US" altLang="en-US"/>
              <a:pPr/>
              <a:t>‹#›</a:t>
            </a:fld>
            <a:endParaRPr lang="en-US" altLang="en-US"/>
          </a:p>
        </p:txBody>
      </p:sp>
    </p:spTree>
    <p:extLst>
      <p:ext uri="{BB962C8B-B14F-4D97-AF65-F5344CB8AC3E}">
        <p14:creationId xmlns:p14="http://schemas.microsoft.com/office/powerpoint/2010/main" val="252284384"/>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59"/>
          <p:cNvSpPr>
            <a:spLocks noGrp="1" noChangeArrowheads="1"/>
          </p:cNvSpPr>
          <p:nvPr>
            <p:ph type="dt" sz="half" idx="10"/>
          </p:nvPr>
        </p:nvSpPr>
        <p:spPr>
          <a:ln/>
        </p:spPr>
        <p:txBody>
          <a:bodyPr/>
          <a:lstStyle>
            <a:lvl1pPr>
              <a:defRPr/>
            </a:lvl1pPr>
          </a:lstStyle>
          <a:p>
            <a:pPr>
              <a:defRPr/>
            </a:pPr>
            <a:fld id="{109EE0FF-F35E-45C8-8A51-B4608B4BEA0C}" type="datetime1">
              <a:rPr lang="en-US"/>
              <a:pPr>
                <a:defRPr/>
              </a:pPr>
              <a:t>4/19/2017</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fld id="{202E4E06-862A-4D89-8F06-822315DB3B07}" type="slidenum">
              <a:rPr lang="en-US" altLang="en-US"/>
              <a:pPr/>
              <a:t>‹#›</a:t>
            </a:fld>
            <a:endParaRPr lang="en-US" altLang="en-US"/>
          </a:p>
        </p:txBody>
      </p:sp>
    </p:spTree>
    <p:extLst>
      <p:ext uri="{BB962C8B-B14F-4D97-AF65-F5344CB8AC3E}">
        <p14:creationId xmlns:p14="http://schemas.microsoft.com/office/powerpoint/2010/main" val="715936667"/>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81000"/>
            <a:ext cx="20955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81000"/>
            <a:ext cx="61341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59"/>
          <p:cNvSpPr>
            <a:spLocks noGrp="1" noChangeArrowheads="1"/>
          </p:cNvSpPr>
          <p:nvPr>
            <p:ph type="dt" sz="half" idx="10"/>
          </p:nvPr>
        </p:nvSpPr>
        <p:spPr>
          <a:ln/>
        </p:spPr>
        <p:txBody>
          <a:bodyPr/>
          <a:lstStyle>
            <a:lvl1pPr>
              <a:defRPr/>
            </a:lvl1pPr>
          </a:lstStyle>
          <a:p>
            <a:pPr>
              <a:defRPr/>
            </a:pPr>
            <a:fld id="{D8B45E1E-23ED-43BA-8159-2C98E6AAFBF0}" type="datetime1">
              <a:rPr lang="en-US"/>
              <a:pPr>
                <a:defRPr/>
              </a:pPr>
              <a:t>4/19/2017</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fld id="{C6E34FFE-B3B8-489D-B859-E3E6D6AFAAA1}" type="slidenum">
              <a:rPr lang="en-US" altLang="en-US"/>
              <a:pPr/>
              <a:t>‹#›</a:t>
            </a:fld>
            <a:endParaRPr lang="en-US" altLang="en-US"/>
          </a:p>
        </p:txBody>
      </p:sp>
    </p:spTree>
    <p:extLst>
      <p:ext uri="{BB962C8B-B14F-4D97-AF65-F5344CB8AC3E}">
        <p14:creationId xmlns:p14="http://schemas.microsoft.com/office/powerpoint/2010/main" val="2587543926"/>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8"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371600"/>
            <a:ext cx="4114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71600"/>
            <a:ext cx="41148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1148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059"/>
          <p:cNvSpPr>
            <a:spLocks noGrp="1" noChangeArrowheads="1"/>
          </p:cNvSpPr>
          <p:nvPr>
            <p:ph type="dt" sz="half" idx="10"/>
          </p:nvPr>
        </p:nvSpPr>
        <p:spPr>
          <a:ln/>
        </p:spPr>
        <p:txBody>
          <a:bodyPr/>
          <a:lstStyle>
            <a:lvl1pPr>
              <a:defRPr/>
            </a:lvl1pPr>
          </a:lstStyle>
          <a:p>
            <a:pPr>
              <a:defRPr/>
            </a:pPr>
            <a:fld id="{E7E5AE32-425F-4E3D-A04B-87168666C92F}" type="datetime1">
              <a:rPr lang="en-US"/>
              <a:pPr>
                <a:defRPr/>
              </a:pPr>
              <a:t>4/19/2017</a:t>
            </a:fld>
            <a:endParaRPr lang="en-US"/>
          </a:p>
        </p:txBody>
      </p:sp>
      <p:sp>
        <p:nvSpPr>
          <p:cNvPr id="7"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ln/>
        </p:spPr>
        <p:txBody>
          <a:bodyPr/>
          <a:lstStyle>
            <a:lvl1pPr>
              <a:defRPr/>
            </a:lvl1pPr>
          </a:lstStyle>
          <a:p>
            <a:fld id="{C558D957-ECC0-4780-B449-55B30DD5DA3F}" type="slidenum">
              <a:rPr lang="en-US" altLang="en-US"/>
              <a:pPr/>
              <a:t>‹#›</a:t>
            </a:fld>
            <a:endParaRPr lang="en-US" altLang="en-US"/>
          </a:p>
        </p:txBody>
      </p:sp>
    </p:spTree>
    <p:extLst>
      <p:ext uri="{BB962C8B-B14F-4D97-AF65-F5344CB8AC3E}">
        <p14:creationId xmlns:p14="http://schemas.microsoft.com/office/powerpoint/2010/main" val="2446235632"/>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8"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371600"/>
            <a:ext cx="4114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114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59"/>
          <p:cNvSpPr>
            <a:spLocks noGrp="1" noChangeArrowheads="1"/>
          </p:cNvSpPr>
          <p:nvPr>
            <p:ph type="dt" sz="half" idx="10"/>
          </p:nvPr>
        </p:nvSpPr>
        <p:spPr>
          <a:ln/>
        </p:spPr>
        <p:txBody>
          <a:bodyPr/>
          <a:lstStyle>
            <a:lvl1pPr>
              <a:defRPr/>
            </a:lvl1pPr>
          </a:lstStyle>
          <a:p>
            <a:pPr>
              <a:defRPr/>
            </a:pPr>
            <a:fld id="{079AED25-CB6C-4A12-A6B1-D2629C898AFF}" type="datetime1">
              <a:rPr lang="en-US"/>
              <a:pPr>
                <a:defRPr/>
              </a:pPr>
              <a:t>4/19/2017</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fld id="{D56FFD01-D549-461B-8CAE-E4FAC09B192D}" type="slidenum">
              <a:rPr lang="en-US" altLang="en-US"/>
              <a:pPr/>
              <a:t>‹#›</a:t>
            </a:fld>
            <a:endParaRPr lang="en-US" altLang="en-US"/>
          </a:p>
        </p:txBody>
      </p:sp>
    </p:spTree>
    <p:extLst>
      <p:ext uri="{BB962C8B-B14F-4D97-AF65-F5344CB8AC3E}">
        <p14:creationId xmlns:p14="http://schemas.microsoft.com/office/powerpoint/2010/main" val="4123228565"/>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8" cy="609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1371600"/>
            <a:ext cx="8382000" cy="5105400"/>
          </a:xfrm>
        </p:spPr>
        <p:txBody>
          <a:bodyPr/>
          <a:lstStyle/>
          <a:p>
            <a:pPr lvl="0"/>
            <a:endParaRPr lang="en-US" noProof="0" smtClean="0"/>
          </a:p>
        </p:txBody>
      </p:sp>
      <p:sp>
        <p:nvSpPr>
          <p:cNvPr id="4" name="Rectangle 2059"/>
          <p:cNvSpPr>
            <a:spLocks noGrp="1" noChangeArrowheads="1"/>
          </p:cNvSpPr>
          <p:nvPr>
            <p:ph type="dt" sz="half" idx="10"/>
          </p:nvPr>
        </p:nvSpPr>
        <p:spPr>
          <a:ln/>
        </p:spPr>
        <p:txBody>
          <a:bodyPr/>
          <a:lstStyle>
            <a:lvl1pPr>
              <a:defRPr/>
            </a:lvl1pPr>
          </a:lstStyle>
          <a:p>
            <a:pPr>
              <a:defRPr/>
            </a:pPr>
            <a:fld id="{AC187E56-6814-4539-ADA0-A6A89ED8A1E2}" type="datetime1">
              <a:rPr lang="en-US"/>
              <a:pPr>
                <a:defRPr/>
              </a:pPr>
              <a:t>4/19/2017</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fld id="{92071C1A-75D3-4142-A7F4-4EEC8113B106}" type="slidenum">
              <a:rPr lang="en-US" altLang="en-US"/>
              <a:pPr/>
              <a:t>‹#›</a:t>
            </a:fld>
            <a:endParaRPr lang="en-US" altLang="en-US"/>
          </a:p>
        </p:txBody>
      </p:sp>
    </p:spTree>
    <p:extLst>
      <p:ext uri="{BB962C8B-B14F-4D97-AF65-F5344CB8AC3E}">
        <p14:creationId xmlns:p14="http://schemas.microsoft.com/office/powerpoint/2010/main" val="1397217150"/>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59"/>
          <p:cNvSpPr>
            <a:spLocks noGrp="1" noChangeArrowheads="1"/>
          </p:cNvSpPr>
          <p:nvPr>
            <p:ph type="dt" sz="half" idx="10"/>
          </p:nvPr>
        </p:nvSpPr>
        <p:spPr>
          <a:xfrm>
            <a:off x="0" y="6477000"/>
            <a:ext cx="1905000" cy="381000"/>
          </a:xfrm>
        </p:spPr>
        <p:txBody>
          <a:bodyPr/>
          <a:lstStyle>
            <a:lvl1pPr>
              <a:defRPr/>
            </a:lvl1pPr>
          </a:lstStyle>
          <a:p>
            <a:pPr>
              <a:defRPr/>
            </a:pPr>
            <a:fld id="{5A050012-84E6-4FB0-9DC8-EF65DB52EB32}" type="datetime1">
              <a:rPr lang="en-US"/>
              <a:pPr>
                <a:defRPr/>
              </a:pPr>
              <a:t>4/19/2017</a:t>
            </a:fld>
            <a:endParaRPr lang="en-US"/>
          </a:p>
        </p:txBody>
      </p:sp>
      <p:sp>
        <p:nvSpPr>
          <p:cNvPr id="5" name="Rectangle 2060"/>
          <p:cNvSpPr>
            <a:spLocks noGrp="1" noChangeArrowheads="1"/>
          </p:cNvSpPr>
          <p:nvPr>
            <p:ph type="ftr" sz="quarter" idx="11"/>
          </p:nvPr>
        </p:nvSpPr>
        <p:spPr>
          <a:xfrm>
            <a:off x="3124200" y="6477000"/>
            <a:ext cx="2895600" cy="381000"/>
          </a:xfrm>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p:txBody>
          <a:bodyPr/>
          <a:lstStyle>
            <a:lvl1pPr>
              <a:defRPr/>
            </a:lvl1pPr>
          </a:lstStyle>
          <a:p>
            <a:fld id="{E00E3A71-0D47-40FE-8B34-5041F71B8D43}" type="slidenum">
              <a:rPr lang="en-US" altLang="en-US"/>
              <a:pPr/>
              <a:t>‹#›</a:t>
            </a:fld>
            <a:endParaRPr lang="en-US" altLang="en-US"/>
          </a:p>
        </p:txBody>
      </p:sp>
    </p:spTree>
    <p:extLst>
      <p:ext uri="{BB962C8B-B14F-4D97-AF65-F5344CB8AC3E}">
        <p14:creationId xmlns:p14="http://schemas.microsoft.com/office/powerpoint/2010/main" val="548439896"/>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059"/>
          <p:cNvSpPr>
            <a:spLocks noGrp="1" noChangeArrowheads="1"/>
          </p:cNvSpPr>
          <p:nvPr>
            <p:ph type="dt" sz="half" idx="10"/>
          </p:nvPr>
        </p:nvSpPr>
        <p:spPr>
          <a:ln/>
        </p:spPr>
        <p:txBody>
          <a:bodyPr/>
          <a:lstStyle>
            <a:lvl1pPr>
              <a:defRPr/>
            </a:lvl1pPr>
          </a:lstStyle>
          <a:p>
            <a:pPr>
              <a:defRPr/>
            </a:pPr>
            <a:fld id="{2C236D0C-D4CE-4122-98DA-11A462D2C86A}" type="datetime1">
              <a:rPr lang="en-US"/>
              <a:pPr>
                <a:defRPr/>
              </a:pPr>
              <a:t>4/19/2017</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fld id="{2A0EFC81-7002-44B9-B3DD-F6EF7F50097F}" type="slidenum">
              <a:rPr lang="en-US" altLang="en-US"/>
              <a:pPr/>
              <a:t>‹#›</a:t>
            </a:fld>
            <a:endParaRPr lang="en-US" altLang="en-US"/>
          </a:p>
        </p:txBody>
      </p:sp>
    </p:spTree>
    <p:extLst>
      <p:ext uri="{BB962C8B-B14F-4D97-AF65-F5344CB8AC3E}">
        <p14:creationId xmlns:p14="http://schemas.microsoft.com/office/powerpoint/2010/main" val="758436310"/>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716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59"/>
          <p:cNvSpPr>
            <a:spLocks noGrp="1" noChangeArrowheads="1"/>
          </p:cNvSpPr>
          <p:nvPr>
            <p:ph type="dt" sz="half" idx="10"/>
          </p:nvPr>
        </p:nvSpPr>
        <p:spPr>
          <a:ln/>
        </p:spPr>
        <p:txBody>
          <a:bodyPr/>
          <a:lstStyle>
            <a:lvl1pPr>
              <a:defRPr/>
            </a:lvl1pPr>
          </a:lstStyle>
          <a:p>
            <a:pPr>
              <a:defRPr/>
            </a:pPr>
            <a:fld id="{C8FA1A6D-E9B3-4456-AB75-3EF6EA279310}" type="datetime1">
              <a:rPr lang="en-US"/>
              <a:pPr>
                <a:defRPr/>
              </a:pPr>
              <a:t>4/19/2017</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fld id="{77C36A56-80D4-46B8-9B15-EB829F706C9A}" type="slidenum">
              <a:rPr lang="en-US" altLang="en-US"/>
              <a:pPr/>
              <a:t>‹#›</a:t>
            </a:fld>
            <a:endParaRPr lang="en-US" altLang="en-US"/>
          </a:p>
        </p:txBody>
      </p:sp>
    </p:spTree>
    <p:extLst>
      <p:ext uri="{BB962C8B-B14F-4D97-AF65-F5344CB8AC3E}">
        <p14:creationId xmlns:p14="http://schemas.microsoft.com/office/powerpoint/2010/main" val="412502422"/>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059"/>
          <p:cNvSpPr>
            <a:spLocks noGrp="1" noChangeArrowheads="1"/>
          </p:cNvSpPr>
          <p:nvPr>
            <p:ph type="dt" sz="half" idx="10"/>
          </p:nvPr>
        </p:nvSpPr>
        <p:spPr>
          <a:ln/>
        </p:spPr>
        <p:txBody>
          <a:bodyPr/>
          <a:lstStyle>
            <a:lvl1pPr>
              <a:defRPr/>
            </a:lvl1pPr>
          </a:lstStyle>
          <a:p>
            <a:pPr>
              <a:defRPr/>
            </a:pPr>
            <a:fld id="{844D4FD8-93A3-43E9-86E9-69777025370C}" type="datetime1">
              <a:rPr lang="en-US"/>
              <a:pPr>
                <a:defRPr/>
              </a:pPr>
              <a:t>4/19/2017</a:t>
            </a:fld>
            <a:endParaRPr lang="en-US"/>
          </a:p>
        </p:txBody>
      </p:sp>
      <p:sp>
        <p:nvSpPr>
          <p:cNvPr id="8"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9" name="Rectangle 2061"/>
          <p:cNvSpPr>
            <a:spLocks noGrp="1" noChangeArrowheads="1"/>
          </p:cNvSpPr>
          <p:nvPr>
            <p:ph type="sldNum" sz="quarter" idx="12"/>
          </p:nvPr>
        </p:nvSpPr>
        <p:spPr>
          <a:ln/>
        </p:spPr>
        <p:txBody>
          <a:bodyPr/>
          <a:lstStyle>
            <a:lvl1pPr>
              <a:defRPr/>
            </a:lvl1pPr>
          </a:lstStyle>
          <a:p>
            <a:fld id="{98B2B95A-1874-4072-A607-5EFB4180C27B}" type="slidenum">
              <a:rPr lang="en-US" altLang="en-US"/>
              <a:pPr/>
              <a:t>‹#›</a:t>
            </a:fld>
            <a:endParaRPr lang="en-US" altLang="en-US"/>
          </a:p>
        </p:txBody>
      </p:sp>
    </p:spTree>
    <p:extLst>
      <p:ext uri="{BB962C8B-B14F-4D97-AF65-F5344CB8AC3E}">
        <p14:creationId xmlns:p14="http://schemas.microsoft.com/office/powerpoint/2010/main" val="626652413"/>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059"/>
          <p:cNvSpPr>
            <a:spLocks noGrp="1" noChangeArrowheads="1"/>
          </p:cNvSpPr>
          <p:nvPr>
            <p:ph type="dt" sz="half" idx="10"/>
          </p:nvPr>
        </p:nvSpPr>
        <p:spPr>
          <a:ln/>
        </p:spPr>
        <p:txBody>
          <a:bodyPr/>
          <a:lstStyle>
            <a:lvl1pPr>
              <a:defRPr/>
            </a:lvl1pPr>
          </a:lstStyle>
          <a:p>
            <a:pPr>
              <a:defRPr/>
            </a:pPr>
            <a:fld id="{79775EDA-EA7C-4440-9C94-81F85F23385D}" type="datetime1">
              <a:rPr lang="en-US"/>
              <a:pPr>
                <a:defRPr/>
              </a:pPr>
              <a:t>4/19/2017</a:t>
            </a:fld>
            <a:endParaRPr lang="en-US"/>
          </a:p>
        </p:txBody>
      </p:sp>
      <p:sp>
        <p:nvSpPr>
          <p:cNvPr id="4"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5" name="Rectangle 2061"/>
          <p:cNvSpPr>
            <a:spLocks noGrp="1" noChangeArrowheads="1"/>
          </p:cNvSpPr>
          <p:nvPr>
            <p:ph type="sldNum" sz="quarter" idx="12"/>
          </p:nvPr>
        </p:nvSpPr>
        <p:spPr>
          <a:ln/>
        </p:spPr>
        <p:txBody>
          <a:bodyPr/>
          <a:lstStyle>
            <a:lvl1pPr>
              <a:defRPr/>
            </a:lvl1pPr>
          </a:lstStyle>
          <a:p>
            <a:fld id="{A0436881-A7FE-4C61-8C67-ED86CA29B583}" type="slidenum">
              <a:rPr lang="en-US" altLang="en-US"/>
              <a:pPr/>
              <a:t>‹#›</a:t>
            </a:fld>
            <a:endParaRPr lang="en-US" altLang="en-US"/>
          </a:p>
        </p:txBody>
      </p:sp>
    </p:spTree>
    <p:extLst>
      <p:ext uri="{BB962C8B-B14F-4D97-AF65-F5344CB8AC3E}">
        <p14:creationId xmlns:p14="http://schemas.microsoft.com/office/powerpoint/2010/main" val="405386141"/>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61"/>
          <p:cNvSpPr>
            <a:spLocks noGrp="1" noChangeArrowheads="1"/>
          </p:cNvSpPr>
          <p:nvPr>
            <p:ph type="sldNum" sz="quarter" idx="10"/>
          </p:nvPr>
        </p:nvSpPr>
        <p:spPr/>
        <p:txBody>
          <a:bodyPr/>
          <a:lstStyle>
            <a:lvl1pPr>
              <a:defRPr/>
            </a:lvl1pPr>
          </a:lstStyle>
          <a:p>
            <a:fld id="{E781395A-4BED-42B8-9FF2-8195C2E2E388}" type="slidenum">
              <a:rPr lang="en-US" altLang="en-US"/>
              <a:pPr/>
              <a:t>‹#›</a:t>
            </a:fld>
            <a:endParaRPr lang="en-US" altLang="en-US"/>
          </a:p>
        </p:txBody>
      </p:sp>
    </p:spTree>
    <p:extLst>
      <p:ext uri="{BB962C8B-B14F-4D97-AF65-F5344CB8AC3E}">
        <p14:creationId xmlns:p14="http://schemas.microsoft.com/office/powerpoint/2010/main" val="3991359142"/>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59"/>
          <p:cNvSpPr>
            <a:spLocks noGrp="1" noChangeArrowheads="1"/>
          </p:cNvSpPr>
          <p:nvPr>
            <p:ph type="dt" sz="half" idx="10"/>
          </p:nvPr>
        </p:nvSpPr>
        <p:spPr>
          <a:ln/>
        </p:spPr>
        <p:txBody>
          <a:bodyPr/>
          <a:lstStyle>
            <a:lvl1pPr>
              <a:defRPr/>
            </a:lvl1pPr>
          </a:lstStyle>
          <a:p>
            <a:pPr>
              <a:defRPr/>
            </a:pPr>
            <a:fld id="{474F425F-06E2-4B2C-B8CF-A4665A3F4388}" type="datetime1">
              <a:rPr lang="en-US"/>
              <a:pPr>
                <a:defRPr/>
              </a:pPr>
              <a:t>4/19/2017</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fld id="{88448895-2A11-4EA9-9957-7F8FBD842FF2}" type="slidenum">
              <a:rPr lang="en-US" altLang="en-US"/>
              <a:pPr/>
              <a:t>‹#›</a:t>
            </a:fld>
            <a:endParaRPr lang="en-US" altLang="en-US"/>
          </a:p>
        </p:txBody>
      </p:sp>
    </p:spTree>
    <p:extLst>
      <p:ext uri="{BB962C8B-B14F-4D97-AF65-F5344CB8AC3E}">
        <p14:creationId xmlns:p14="http://schemas.microsoft.com/office/powerpoint/2010/main" val="2203318526"/>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59"/>
          <p:cNvSpPr>
            <a:spLocks noGrp="1" noChangeArrowheads="1"/>
          </p:cNvSpPr>
          <p:nvPr>
            <p:ph type="dt" sz="half" idx="10"/>
          </p:nvPr>
        </p:nvSpPr>
        <p:spPr>
          <a:ln/>
        </p:spPr>
        <p:txBody>
          <a:bodyPr/>
          <a:lstStyle>
            <a:lvl1pPr>
              <a:defRPr/>
            </a:lvl1pPr>
          </a:lstStyle>
          <a:p>
            <a:pPr>
              <a:defRPr/>
            </a:pPr>
            <a:fld id="{4D303ADA-CBF1-4314-8C1C-2B36161224E1}" type="datetime1">
              <a:rPr lang="en-US"/>
              <a:pPr>
                <a:defRPr/>
              </a:pPr>
              <a:t>4/19/2017</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fld id="{678D3218-F0BE-4F86-9CA9-BB2266D4302C}" type="slidenum">
              <a:rPr lang="en-US" altLang="en-US"/>
              <a:pPr/>
              <a:t>‹#›</a:t>
            </a:fld>
            <a:endParaRPr lang="en-US" altLang="en-US"/>
          </a:p>
        </p:txBody>
      </p:sp>
    </p:spTree>
    <p:extLst>
      <p:ext uri="{BB962C8B-B14F-4D97-AF65-F5344CB8AC3E}">
        <p14:creationId xmlns:p14="http://schemas.microsoft.com/office/powerpoint/2010/main" val="1303316277"/>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056"/>
          <p:cNvSpPr>
            <a:spLocks noChangeArrowheads="1"/>
          </p:cNvSpPr>
          <p:nvPr/>
        </p:nvSpPr>
        <p:spPr bwMode="gray">
          <a:xfrm>
            <a:off x="304800" y="1219200"/>
            <a:ext cx="8410575" cy="46038"/>
          </a:xfrm>
          <a:prstGeom prst="rect">
            <a:avLst/>
          </a:prstGeom>
          <a:gradFill rotWithShape="1">
            <a:gsLst>
              <a:gs pos="0">
                <a:srgbClr val="800000">
                  <a:alpha val="50000"/>
                </a:srgbClr>
              </a:gs>
              <a:gs pos="100000">
                <a:srgbClr val="FAE2F6">
                  <a:alpha val="5000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kumimoji="1" lang="en-US" altLang="en-US"/>
          </a:p>
        </p:txBody>
      </p:sp>
      <p:sp>
        <p:nvSpPr>
          <p:cNvPr id="1027" name="Rectangle 2057"/>
          <p:cNvSpPr>
            <a:spLocks noGrp="1" noChangeArrowheads="1"/>
          </p:cNvSpPr>
          <p:nvPr>
            <p:ph type="title"/>
          </p:nvPr>
        </p:nvSpPr>
        <p:spPr bwMode="auto">
          <a:xfrm>
            <a:off x="609600" y="381000"/>
            <a:ext cx="77930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2058"/>
          <p:cNvSpPr>
            <a:spLocks noGrp="1" noChangeArrowheads="1"/>
          </p:cNvSpPr>
          <p:nvPr>
            <p:ph type="body" idx="1"/>
          </p:nvPr>
        </p:nvSpPr>
        <p:spPr bwMode="auto">
          <a:xfrm>
            <a:off x="381000" y="13716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28779" name="Rectangle 2059"/>
          <p:cNvSpPr>
            <a:spLocks noGrp="1" noChangeArrowheads="1"/>
          </p:cNvSpPr>
          <p:nvPr>
            <p:ph type="dt" sz="half" idx="2"/>
          </p:nvPr>
        </p:nvSpPr>
        <p:spPr bwMode="auto">
          <a:xfrm>
            <a:off x="3048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fld id="{AF872125-154D-4CD8-8E0B-9C8F43734FB7}" type="datetime1">
              <a:rPr lang="en-US"/>
              <a:pPr>
                <a:defRPr/>
              </a:pPr>
              <a:t>4/19/2017</a:t>
            </a:fld>
            <a:endParaRPr lang="en-US"/>
          </a:p>
        </p:txBody>
      </p:sp>
      <p:sp>
        <p:nvSpPr>
          <p:cNvPr id="928780" name="Rectangle 2060"/>
          <p:cNvSpPr>
            <a:spLocks noGrp="1" noChangeArrowheads="1"/>
          </p:cNvSpPr>
          <p:nvPr>
            <p:ph type="ftr" sz="quarter" idx="3"/>
          </p:nvPr>
        </p:nvSpPr>
        <p:spPr bwMode="auto">
          <a:xfrm>
            <a:off x="33528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Data Mining: Concepts and Techniques</a:t>
            </a:r>
          </a:p>
        </p:txBody>
      </p:sp>
      <p:sp>
        <p:nvSpPr>
          <p:cNvPr id="928781" name="Rectangle 2061"/>
          <p:cNvSpPr>
            <a:spLocks noGrp="1" noChangeArrowheads="1"/>
          </p:cNvSpPr>
          <p:nvPr>
            <p:ph type="sldNum" sz="quarter" idx="4"/>
          </p:nvPr>
        </p:nvSpPr>
        <p:spPr bwMode="auto">
          <a:xfrm>
            <a:off x="72390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C28367E-4D1F-4A56-93F1-1A5CBB9B87F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58" r:id="rId3"/>
    <p:sldLayoutId id="2147483859" r:id="rId4"/>
    <p:sldLayoutId id="2147483860" r:id="rId5"/>
    <p:sldLayoutId id="2147483861" r:id="rId6"/>
    <p:sldLayoutId id="2147483872" r:id="rId7"/>
    <p:sldLayoutId id="2147483862" r:id="rId8"/>
    <p:sldLayoutId id="2147483863" r:id="rId9"/>
    <p:sldLayoutId id="2147483864" r:id="rId10"/>
    <p:sldLayoutId id="2147483865" r:id="rId11"/>
    <p:sldLayoutId id="2147483866" r:id="rId12"/>
    <p:sldLayoutId id="2147483867" r:id="rId13"/>
    <p:sldLayoutId id="2147483868" r:id="rId14"/>
  </p:sldLayoutIdLst>
  <p:transition>
    <p:zoom/>
  </p:transition>
  <p:hf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Berlin Sans FB Demi" pitchFamily="34" charset="0"/>
        </a:defRPr>
      </a:lvl2pPr>
      <a:lvl3pPr algn="ctr" rtl="0" eaLnBrk="0" fontAlgn="base" hangingPunct="0">
        <a:spcBef>
          <a:spcPct val="0"/>
        </a:spcBef>
        <a:spcAft>
          <a:spcPct val="0"/>
        </a:spcAft>
        <a:defRPr sz="3600">
          <a:solidFill>
            <a:schemeClr val="tx2"/>
          </a:solidFill>
          <a:latin typeface="Berlin Sans FB Demi" pitchFamily="34" charset="0"/>
        </a:defRPr>
      </a:lvl3pPr>
      <a:lvl4pPr algn="ctr" rtl="0" eaLnBrk="0" fontAlgn="base" hangingPunct="0">
        <a:spcBef>
          <a:spcPct val="0"/>
        </a:spcBef>
        <a:spcAft>
          <a:spcPct val="0"/>
        </a:spcAft>
        <a:defRPr sz="3600">
          <a:solidFill>
            <a:schemeClr val="tx2"/>
          </a:solidFill>
          <a:latin typeface="Berlin Sans FB Demi" pitchFamily="34" charset="0"/>
        </a:defRPr>
      </a:lvl4pPr>
      <a:lvl5pPr algn="ctr" rtl="0" eaLnBrk="0" fontAlgn="base" hangingPunct="0">
        <a:spcBef>
          <a:spcPct val="0"/>
        </a:spcBef>
        <a:spcAft>
          <a:spcPct val="0"/>
        </a:spcAft>
        <a:defRPr sz="3600">
          <a:solidFill>
            <a:schemeClr val="tx2"/>
          </a:solidFill>
          <a:latin typeface="Berlin Sans FB Demi" pitchFamily="34" charset="0"/>
        </a:defRPr>
      </a:lvl5pPr>
      <a:lvl6pPr marL="457200" algn="ctr" rtl="0" fontAlgn="base">
        <a:spcBef>
          <a:spcPct val="0"/>
        </a:spcBef>
        <a:spcAft>
          <a:spcPct val="0"/>
        </a:spcAft>
        <a:defRPr sz="3600">
          <a:solidFill>
            <a:schemeClr val="tx2"/>
          </a:solidFill>
          <a:latin typeface="Berlin Sans FB Demi" pitchFamily="34" charset="0"/>
        </a:defRPr>
      </a:lvl6pPr>
      <a:lvl7pPr marL="914400" algn="ctr" rtl="0" fontAlgn="base">
        <a:spcBef>
          <a:spcPct val="0"/>
        </a:spcBef>
        <a:spcAft>
          <a:spcPct val="0"/>
        </a:spcAft>
        <a:defRPr sz="3600">
          <a:solidFill>
            <a:schemeClr val="tx2"/>
          </a:solidFill>
          <a:latin typeface="Berlin Sans FB Demi" pitchFamily="34" charset="0"/>
        </a:defRPr>
      </a:lvl7pPr>
      <a:lvl8pPr marL="1371600" algn="ctr" rtl="0" fontAlgn="base">
        <a:spcBef>
          <a:spcPct val="0"/>
        </a:spcBef>
        <a:spcAft>
          <a:spcPct val="0"/>
        </a:spcAft>
        <a:defRPr sz="3600">
          <a:solidFill>
            <a:schemeClr val="tx2"/>
          </a:solidFill>
          <a:latin typeface="Berlin Sans FB Demi" pitchFamily="34" charset="0"/>
        </a:defRPr>
      </a:lvl8pPr>
      <a:lvl9pPr marL="1828800" algn="ctr" rtl="0" fontAlgn="base">
        <a:spcBef>
          <a:spcPct val="0"/>
        </a:spcBef>
        <a:spcAft>
          <a:spcPct val="0"/>
        </a:spcAft>
        <a:defRPr sz="3600">
          <a:solidFill>
            <a:schemeClr val="tx2"/>
          </a:solidFill>
          <a:latin typeface="Berlin Sans FB Demi"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8.wmf"/><Relationship Id="rId3" Type="http://schemas.openxmlformats.org/officeDocument/2006/relationships/notesSlide" Target="../notesSlides/notesSlide15.xml"/><Relationship Id="rId7" Type="http://schemas.openxmlformats.org/officeDocument/2006/relationships/image" Target="../media/image5.wmf"/><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6.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10.emf"/><Relationship Id="rId4"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11.emf"/><Relationship Id="rId4" Type="http://schemas.openxmlformats.org/officeDocument/2006/relationships/oleObject" Target="../embeddings/oleObject10.bin"/></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11.emf"/><Relationship Id="rId4" Type="http://schemas.openxmlformats.org/officeDocument/2006/relationships/oleObject" Target="../embeddings/oleObject13.bin"/></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27.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image" Target="../media/image14.wmf"/><Relationship Id="rId4" Type="http://schemas.openxmlformats.org/officeDocument/2006/relationships/oleObject" Target="../embeddings/oleObject16.bin"/><Relationship Id="rId9" Type="http://schemas.openxmlformats.org/officeDocument/2006/relationships/image" Target="../media/image16.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1.wmf"/><Relationship Id="rId4" Type="http://schemas.openxmlformats.org/officeDocument/2006/relationships/oleObject" Target="../embeddings/oleObject19.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533400" y="152400"/>
            <a:ext cx="8077200" cy="3886200"/>
          </a:xfrm>
        </p:spPr>
        <p:txBody>
          <a:bodyPr/>
          <a:lstStyle/>
          <a:p>
            <a:r>
              <a:rPr lang="en-US" altLang="en-US" sz="6000" smtClean="0"/>
              <a:t>Data Mining: </a:t>
            </a:r>
            <a:br>
              <a:rPr lang="en-US" altLang="en-US" sz="6000" smtClean="0"/>
            </a:br>
            <a:r>
              <a:rPr lang="en-US" altLang="en-US" sz="6000" smtClean="0"/>
              <a:t> </a:t>
            </a:r>
            <a:r>
              <a:rPr lang="en-US" altLang="en-US" sz="4800" smtClean="0"/>
              <a:t>Concepts and Techniques</a:t>
            </a:r>
            <a:br>
              <a:rPr lang="en-US" altLang="en-US" sz="4800" smtClean="0"/>
            </a:br>
            <a:r>
              <a:rPr lang="en-US" altLang="en-US" sz="4800" smtClean="0"/>
              <a:t> </a:t>
            </a:r>
            <a:r>
              <a:rPr lang="en-US" altLang="en-US" sz="2800" smtClean="0"/>
              <a:t>(3</a:t>
            </a:r>
            <a:r>
              <a:rPr lang="en-US" altLang="en-US" sz="2800" baseline="30000" smtClean="0"/>
              <a:t>rd</a:t>
            </a:r>
            <a:r>
              <a:rPr lang="en-US" altLang="en-US" sz="2800" smtClean="0"/>
              <a:t> ed.)</a:t>
            </a:r>
            <a:r>
              <a:rPr lang="en-US" altLang="en-US" sz="4800" smtClean="0"/>
              <a:t/>
            </a:r>
            <a:br>
              <a:rPr lang="en-US" altLang="en-US" sz="4800" smtClean="0"/>
            </a:br>
            <a:r>
              <a:rPr lang="en-US" altLang="en-US" sz="4800" smtClean="0"/>
              <a:t/>
            </a:r>
            <a:br>
              <a:rPr lang="en-US" altLang="en-US" sz="4800" smtClean="0"/>
            </a:br>
            <a:r>
              <a:rPr lang="en-US" altLang="en-US" sz="3200" smtClean="0"/>
              <a:t>— Chapter 10</a:t>
            </a:r>
            <a:r>
              <a:rPr lang="en-US" altLang="en-US" sz="2800" smtClean="0"/>
              <a:t> —</a:t>
            </a:r>
          </a:p>
        </p:txBody>
      </p:sp>
      <p:sp>
        <p:nvSpPr>
          <p:cNvPr id="5123" name="Rectangle 3"/>
          <p:cNvSpPr>
            <a:spLocks noGrp="1" noChangeArrowheads="1"/>
          </p:cNvSpPr>
          <p:nvPr>
            <p:ph type="body" idx="4294967295"/>
          </p:nvPr>
        </p:nvSpPr>
        <p:spPr>
          <a:xfrm>
            <a:off x="304800" y="4419600"/>
            <a:ext cx="8610600" cy="1905000"/>
          </a:xfrm>
        </p:spPr>
        <p:txBody>
          <a:bodyPr/>
          <a:lstStyle/>
          <a:p>
            <a:pPr algn="ctr">
              <a:lnSpc>
                <a:spcPct val="110000"/>
              </a:lnSpc>
              <a:buFont typeface="Wingdings" panose="05000000000000000000" pitchFamily="2" charset="2"/>
              <a:buNone/>
            </a:pPr>
            <a:r>
              <a:rPr lang="en-US" altLang="en-US" sz="2400" smtClean="0"/>
              <a:t>Jiawei Han, Micheline Kamber, and Jian Pei</a:t>
            </a:r>
          </a:p>
          <a:p>
            <a:pPr algn="ctr">
              <a:lnSpc>
                <a:spcPct val="110000"/>
              </a:lnSpc>
              <a:buFont typeface="Wingdings" panose="05000000000000000000" pitchFamily="2" charset="2"/>
              <a:buNone/>
            </a:pPr>
            <a:r>
              <a:rPr lang="en-US" altLang="en-US" sz="2400" smtClean="0"/>
              <a:t>University of Illinois at Urbana-Champaign &amp;</a:t>
            </a:r>
          </a:p>
          <a:p>
            <a:pPr algn="ctr">
              <a:lnSpc>
                <a:spcPct val="110000"/>
              </a:lnSpc>
              <a:buFont typeface="Wingdings" panose="05000000000000000000" pitchFamily="2" charset="2"/>
              <a:buNone/>
            </a:pPr>
            <a:r>
              <a:rPr lang="en-US" altLang="en-US" sz="2400" smtClean="0"/>
              <a:t>Simon Fraser University</a:t>
            </a:r>
          </a:p>
          <a:p>
            <a:pPr algn="ctr">
              <a:lnSpc>
                <a:spcPct val="110000"/>
              </a:lnSpc>
              <a:buFont typeface="Wingdings" panose="05000000000000000000" pitchFamily="2" charset="2"/>
              <a:buNone/>
            </a:pPr>
            <a:r>
              <a:rPr lang="en-US" altLang="en-US" sz="2400" smtClean="0"/>
              <a:t>©2011 Han, Kamber &amp; Pei.  All rights reserved.</a:t>
            </a:r>
          </a:p>
        </p:txBody>
      </p:sp>
      <p:sp>
        <p:nvSpPr>
          <p:cNvPr id="5124"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3DD7088-8220-4925-86DB-1B48919877A0}" type="slidenum">
              <a:rPr lang="en-US" altLang="en-US" sz="1200"/>
              <a:pPr eaLnBrk="1" hangingPunct="1"/>
              <a:t>1</a:t>
            </a:fld>
            <a:endParaRPr lang="en-US" altLang="en-US" sz="1200"/>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9172D70-BCCD-48EA-B680-2E43ADDD2B0B}" type="slidenum">
              <a:rPr lang="en-US" altLang="en-US" sz="1200"/>
              <a:pPr eaLnBrk="1" hangingPunct="1"/>
              <a:t>10</a:t>
            </a:fld>
            <a:endParaRPr lang="en-US" altLang="en-US" sz="1200"/>
          </a:p>
        </p:txBody>
      </p:sp>
      <p:sp>
        <p:nvSpPr>
          <p:cNvPr id="9219" name="Rectangle 2"/>
          <p:cNvSpPr>
            <a:spLocks noGrp="1" noChangeArrowheads="1"/>
          </p:cNvSpPr>
          <p:nvPr>
            <p:ph type="title"/>
          </p:nvPr>
        </p:nvSpPr>
        <p:spPr>
          <a:xfrm>
            <a:off x="304800" y="228600"/>
            <a:ext cx="8458200" cy="782638"/>
          </a:xfrm>
          <a:noFill/>
        </p:spPr>
        <p:txBody>
          <a:bodyPr lIns="92075" tIns="46038" rIns="92075" bIns="46038" anchor="ctr"/>
          <a:lstStyle/>
          <a:p>
            <a:pPr eaLnBrk="1" hangingPunct="1"/>
            <a:r>
              <a:rPr lang="en-US" altLang="en-US" sz="3200" smtClean="0"/>
              <a:t>Clustering as a Preprocessing Tool (Utility)</a:t>
            </a:r>
            <a:endParaRPr lang="en-US" altLang="en-US" sz="2800" smtClean="0"/>
          </a:p>
        </p:txBody>
      </p:sp>
      <p:sp>
        <p:nvSpPr>
          <p:cNvPr id="9220" name="Rectangle 3"/>
          <p:cNvSpPr>
            <a:spLocks noGrp="1" noChangeArrowheads="1"/>
          </p:cNvSpPr>
          <p:nvPr>
            <p:ph type="body" idx="1"/>
          </p:nvPr>
        </p:nvSpPr>
        <p:spPr>
          <a:xfrm>
            <a:off x="381000" y="1371600"/>
            <a:ext cx="8534400" cy="5105400"/>
          </a:xfrm>
          <a:noFill/>
        </p:spPr>
        <p:txBody>
          <a:bodyPr lIns="92075" tIns="46038" rIns="92075" bIns="46038"/>
          <a:lstStyle/>
          <a:p>
            <a:pPr eaLnBrk="1" hangingPunct="1">
              <a:lnSpc>
                <a:spcPct val="110000"/>
              </a:lnSpc>
            </a:pPr>
            <a:r>
              <a:rPr lang="en-US" altLang="en-US" sz="2400" smtClean="0"/>
              <a:t>Summarization: </a:t>
            </a:r>
          </a:p>
          <a:p>
            <a:pPr lvl="1" eaLnBrk="1" hangingPunct="1">
              <a:lnSpc>
                <a:spcPct val="110000"/>
              </a:lnSpc>
            </a:pPr>
            <a:r>
              <a:rPr lang="en-US" altLang="en-US" sz="2400" smtClean="0"/>
              <a:t>Preprocessing for regression, PCA, classification, and association analysis</a:t>
            </a:r>
          </a:p>
          <a:p>
            <a:pPr eaLnBrk="1" hangingPunct="1">
              <a:lnSpc>
                <a:spcPct val="110000"/>
              </a:lnSpc>
            </a:pPr>
            <a:r>
              <a:rPr lang="en-US" altLang="en-US" sz="2400" smtClean="0"/>
              <a:t>Compression:</a:t>
            </a:r>
          </a:p>
          <a:p>
            <a:pPr lvl="1" eaLnBrk="1" hangingPunct="1">
              <a:lnSpc>
                <a:spcPct val="110000"/>
              </a:lnSpc>
            </a:pPr>
            <a:r>
              <a:rPr lang="en-US" altLang="en-US" sz="2400" smtClean="0"/>
              <a:t>Image processing: vector quantization</a:t>
            </a:r>
          </a:p>
          <a:p>
            <a:pPr eaLnBrk="1" hangingPunct="1">
              <a:lnSpc>
                <a:spcPct val="110000"/>
              </a:lnSpc>
            </a:pPr>
            <a:r>
              <a:rPr lang="en-US" altLang="en-US" sz="2400" smtClean="0"/>
              <a:t>Finding K-nearest Neighbors</a:t>
            </a:r>
          </a:p>
          <a:p>
            <a:pPr lvl="1" eaLnBrk="1" hangingPunct="1">
              <a:lnSpc>
                <a:spcPct val="110000"/>
              </a:lnSpc>
            </a:pPr>
            <a:r>
              <a:rPr lang="en-US" altLang="en-US" sz="2400" smtClean="0"/>
              <a:t>Localizing search to one or a small number of clusters</a:t>
            </a:r>
          </a:p>
          <a:p>
            <a:pPr eaLnBrk="1" hangingPunct="1">
              <a:lnSpc>
                <a:spcPct val="110000"/>
              </a:lnSpc>
            </a:pPr>
            <a:r>
              <a:rPr lang="en-US" altLang="en-US" sz="2400" smtClean="0"/>
              <a:t>Outlier detection</a:t>
            </a:r>
          </a:p>
          <a:p>
            <a:pPr lvl="1" eaLnBrk="1" hangingPunct="1">
              <a:lnSpc>
                <a:spcPct val="110000"/>
              </a:lnSpc>
            </a:pPr>
            <a:r>
              <a:rPr lang="en-US" altLang="en-US" sz="2400" smtClean="0"/>
              <a:t>Outliers are often viewed as those “far away” from any cluster</a:t>
            </a: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381000"/>
            <a:ext cx="7296150" cy="533400"/>
          </a:xfrm>
          <a:noFill/>
        </p:spPr>
        <p:txBody>
          <a:bodyPr lIns="92075" tIns="46038" rIns="92075" bIns="46038" anchor="ctr"/>
          <a:lstStyle/>
          <a:p>
            <a:pPr eaLnBrk="1" hangingPunct="1"/>
            <a:r>
              <a:rPr lang="en-US" altLang="en-US" smtClean="0"/>
              <a:t>Quality: What Is Good Clustering?</a:t>
            </a:r>
          </a:p>
        </p:txBody>
      </p:sp>
      <p:sp>
        <p:nvSpPr>
          <p:cNvPr id="10243" name="Rectangle 3"/>
          <p:cNvSpPr>
            <a:spLocks noGrp="1" noChangeArrowheads="1"/>
          </p:cNvSpPr>
          <p:nvPr>
            <p:ph type="body" idx="1"/>
          </p:nvPr>
        </p:nvSpPr>
        <p:spPr>
          <a:xfrm>
            <a:off x="381000" y="1447800"/>
            <a:ext cx="8382000" cy="4876800"/>
          </a:xfrm>
          <a:noFill/>
        </p:spPr>
        <p:txBody>
          <a:bodyPr lIns="92075" tIns="46038" rIns="92075" bIns="46038"/>
          <a:lstStyle/>
          <a:p>
            <a:pPr eaLnBrk="1" hangingPunct="1">
              <a:lnSpc>
                <a:spcPct val="130000"/>
              </a:lnSpc>
            </a:pPr>
            <a:r>
              <a:rPr lang="en-US" altLang="en-US" sz="2400" smtClean="0"/>
              <a:t>A </a:t>
            </a:r>
            <a:r>
              <a:rPr lang="en-US" altLang="en-US" sz="2400" u="sng" smtClean="0"/>
              <a:t>good clustering</a:t>
            </a:r>
            <a:r>
              <a:rPr lang="en-US" altLang="en-US" sz="2400" smtClean="0"/>
              <a:t> method will produce high quality clusters</a:t>
            </a:r>
          </a:p>
          <a:p>
            <a:pPr lvl="1" eaLnBrk="1" hangingPunct="1">
              <a:lnSpc>
                <a:spcPct val="130000"/>
              </a:lnSpc>
            </a:pPr>
            <a:r>
              <a:rPr lang="en-US" altLang="en-US" sz="2400" smtClean="0"/>
              <a:t>high </a:t>
            </a:r>
            <a:r>
              <a:rPr lang="en-US" altLang="en-US" sz="2400" u="sng" smtClean="0"/>
              <a:t>intra-class</a:t>
            </a:r>
            <a:r>
              <a:rPr lang="en-US" altLang="en-US" sz="2400" smtClean="0"/>
              <a:t> similarity: </a:t>
            </a:r>
            <a:r>
              <a:rPr lang="en-US" altLang="en-US" sz="2400" smtClean="0">
                <a:solidFill>
                  <a:schemeClr val="hlink"/>
                </a:solidFill>
              </a:rPr>
              <a:t>cohesive</a:t>
            </a:r>
            <a:r>
              <a:rPr lang="en-US" altLang="en-US" sz="2400" smtClean="0"/>
              <a:t> within clusters</a:t>
            </a:r>
          </a:p>
          <a:p>
            <a:pPr lvl="1" eaLnBrk="1" hangingPunct="1">
              <a:lnSpc>
                <a:spcPct val="130000"/>
              </a:lnSpc>
            </a:pPr>
            <a:r>
              <a:rPr lang="en-US" altLang="en-US" sz="2400" smtClean="0"/>
              <a:t>low </a:t>
            </a:r>
            <a:r>
              <a:rPr lang="en-US" altLang="en-US" sz="2400" u="sng" smtClean="0"/>
              <a:t>inter-class</a:t>
            </a:r>
            <a:r>
              <a:rPr lang="en-US" altLang="en-US" sz="2400" smtClean="0"/>
              <a:t> similarity: </a:t>
            </a:r>
            <a:r>
              <a:rPr lang="en-US" altLang="en-US" sz="2400" smtClean="0">
                <a:solidFill>
                  <a:schemeClr val="hlink"/>
                </a:solidFill>
              </a:rPr>
              <a:t>distinctive</a:t>
            </a:r>
            <a:r>
              <a:rPr lang="en-US" altLang="en-US" sz="2400" smtClean="0"/>
              <a:t> between clusters</a:t>
            </a:r>
          </a:p>
          <a:p>
            <a:pPr eaLnBrk="1" hangingPunct="1">
              <a:lnSpc>
                <a:spcPct val="130000"/>
              </a:lnSpc>
            </a:pPr>
            <a:r>
              <a:rPr lang="en-US" altLang="en-US" sz="2400" smtClean="0"/>
              <a:t>The </a:t>
            </a:r>
            <a:r>
              <a:rPr lang="en-US" altLang="en-US" sz="2400" u="sng" smtClean="0"/>
              <a:t>quality</a:t>
            </a:r>
            <a:r>
              <a:rPr lang="en-US" altLang="en-US" sz="2400" smtClean="0"/>
              <a:t> of a clustering method depends on</a:t>
            </a:r>
          </a:p>
          <a:p>
            <a:pPr lvl="1" eaLnBrk="1" hangingPunct="1">
              <a:lnSpc>
                <a:spcPct val="130000"/>
              </a:lnSpc>
            </a:pPr>
            <a:r>
              <a:rPr lang="en-US" altLang="en-US" sz="2400" smtClean="0"/>
              <a:t>the similarity measure used by the method </a:t>
            </a:r>
          </a:p>
          <a:p>
            <a:pPr lvl="1" eaLnBrk="1" hangingPunct="1">
              <a:lnSpc>
                <a:spcPct val="130000"/>
              </a:lnSpc>
            </a:pPr>
            <a:r>
              <a:rPr lang="en-US" altLang="en-US" sz="2400" smtClean="0"/>
              <a:t>its implementation, and</a:t>
            </a:r>
          </a:p>
          <a:p>
            <a:pPr lvl="1" eaLnBrk="1" hangingPunct="1">
              <a:lnSpc>
                <a:spcPct val="130000"/>
              </a:lnSpc>
            </a:pPr>
            <a:r>
              <a:rPr lang="en-US" altLang="en-US" sz="2400" smtClean="0"/>
              <a:t>Its ability to discover some or all of the </a:t>
            </a:r>
            <a:r>
              <a:rPr lang="en-US" altLang="en-US" sz="2400" u="sng" smtClean="0"/>
              <a:t>hidden</a:t>
            </a:r>
            <a:r>
              <a:rPr lang="en-US" altLang="en-US" sz="2400" smtClean="0"/>
              <a:t> patterns</a:t>
            </a:r>
          </a:p>
        </p:txBody>
      </p:sp>
      <p:sp>
        <p:nvSpPr>
          <p:cNvPr id="1024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343EEAB-9B70-4AF3-B66F-26464CDA1879}" type="slidenum">
              <a:rPr lang="en-US" altLang="en-US" sz="1200"/>
              <a:pPr eaLnBrk="1" hangingPunct="1"/>
              <a:t>11</a:t>
            </a:fld>
            <a:endParaRPr lang="en-US" altLang="en-US" sz="1200"/>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219200" y="228600"/>
            <a:ext cx="6705600" cy="838200"/>
          </a:xfrm>
          <a:noFill/>
        </p:spPr>
        <p:txBody>
          <a:bodyPr lIns="92075" tIns="46038" rIns="92075" bIns="46038" anchor="ctr"/>
          <a:lstStyle/>
          <a:p>
            <a:pPr eaLnBrk="1" hangingPunct="1"/>
            <a:r>
              <a:rPr lang="en-US" altLang="en-US" sz="3200" smtClean="0"/>
              <a:t>Measure the Quality of Clustering</a:t>
            </a:r>
          </a:p>
        </p:txBody>
      </p:sp>
      <p:sp>
        <p:nvSpPr>
          <p:cNvPr id="11267" name="Rectangle 3"/>
          <p:cNvSpPr>
            <a:spLocks noGrp="1" noChangeArrowheads="1"/>
          </p:cNvSpPr>
          <p:nvPr>
            <p:ph type="body" idx="1"/>
          </p:nvPr>
        </p:nvSpPr>
        <p:spPr>
          <a:xfrm>
            <a:off x="304800" y="1219200"/>
            <a:ext cx="8458200" cy="5257800"/>
          </a:xfrm>
          <a:noFill/>
        </p:spPr>
        <p:txBody>
          <a:bodyPr lIns="92075" tIns="46038" rIns="92075" bIns="46038"/>
          <a:lstStyle/>
          <a:p>
            <a:pPr marL="457200" indent="-457200" eaLnBrk="1" hangingPunct="1"/>
            <a:r>
              <a:rPr lang="en-US" altLang="en-US" sz="2400" dirty="0" smtClean="0">
                <a:solidFill>
                  <a:schemeClr val="hlink"/>
                </a:solidFill>
              </a:rPr>
              <a:t>Dissimilarity/Similarity metric</a:t>
            </a:r>
            <a:endParaRPr lang="en-US" altLang="en-US" sz="2400" dirty="0" smtClean="0"/>
          </a:p>
          <a:p>
            <a:pPr marL="914400" lvl="1" indent="-457200" eaLnBrk="1" hangingPunct="1"/>
            <a:r>
              <a:rPr lang="en-US" altLang="en-US" sz="2400" dirty="0" smtClean="0"/>
              <a:t>Similarity is expressed in terms of a distance function, typically metric: </a:t>
            </a:r>
            <a:r>
              <a:rPr lang="en-US" altLang="en-US" sz="2400" i="1" dirty="0" smtClean="0"/>
              <a:t>d</a:t>
            </a:r>
            <a:r>
              <a:rPr lang="en-US" altLang="en-US" sz="2400" dirty="0" smtClean="0"/>
              <a:t>(</a:t>
            </a:r>
            <a:r>
              <a:rPr lang="en-US" altLang="en-US" sz="2400" i="1" dirty="0" err="1" smtClean="0"/>
              <a:t>i</a:t>
            </a:r>
            <a:r>
              <a:rPr lang="en-US" altLang="en-US" sz="2400" i="1" dirty="0" smtClean="0"/>
              <a:t>, j</a:t>
            </a:r>
            <a:r>
              <a:rPr lang="en-US" altLang="en-US" sz="2400" dirty="0" smtClean="0"/>
              <a:t>)</a:t>
            </a:r>
          </a:p>
          <a:p>
            <a:pPr marL="914400" lvl="1" indent="-457200" eaLnBrk="1" hangingPunct="1"/>
            <a:r>
              <a:rPr lang="en-US" altLang="en-US" sz="2400" dirty="0" smtClean="0"/>
              <a:t>The definitions of </a:t>
            </a:r>
            <a:r>
              <a:rPr lang="en-US" altLang="en-US" sz="2400" dirty="0" smtClean="0">
                <a:solidFill>
                  <a:schemeClr val="hlink"/>
                </a:solidFill>
              </a:rPr>
              <a:t>distance functions</a:t>
            </a:r>
            <a:r>
              <a:rPr lang="en-US" altLang="en-US" sz="2400" dirty="0" smtClean="0"/>
              <a:t> are usually rather different for interval-scaled, </a:t>
            </a:r>
            <a:r>
              <a:rPr lang="en-US" altLang="en-US" sz="2400" dirty="0" err="1" smtClean="0"/>
              <a:t>boolean</a:t>
            </a:r>
            <a:r>
              <a:rPr lang="en-US" altLang="en-US" sz="2400" dirty="0" smtClean="0"/>
              <a:t>, categorical, ordinal ratio, and vector variables</a:t>
            </a:r>
          </a:p>
          <a:p>
            <a:pPr marL="914400" lvl="1" indent="-457200" eaLnBrk="1" hangingPunct="1"/>
            <a:r>
              <a:rPr lang="en-US" altLang="en-US" sz="2400" dirty="0" smtClean="0"/>
              <a:t>Weights should be associated with different variables based on applications and data semantics</a:t>
            </a:r>
            <a:endParaRPr lang="en-US" altLang="en-US" sz="2400" dirty="0" smtClean="0">
              <a:sym typeface="Symbol" panose="05050102010706020507" pitchFamily="18" charset="2"/>
            </a:endParaRPr>
          </a:p>
          <a:p>
            <a:pPr marL="457200" indent="-457200" eaLnBrk="1" hangingPunct="1"/>
            <a:r>
              <a:rPr lang="en-US" altLang="en-US" sz="2400" dirty="0" smtClean="0"/>
              <a:t>Quality of clustering:</a:t>
            </a:r>
          </a:p>
          <a:p>
            <a:pPr marL="914400" lvl="1" indent="-457200" eaLnBrk="1" hangingPunct="1"/>
            <a:r>
              <a:rPr lang="en-US" altLang="en-US" sz="2400" dirty="0" smtClean="0"/>
              <a:t>There is usually a separate “quality” function that measures the “goodness” of a cluster.</a:t>
            </a:r>
          </a:p>
          <a:p>
            <a:pPr marL="914400" lvl="1" indent="-457200" eaLnBrk="1" hangingPunct="1"/>
            <a:r>
              <a:rPr lang="en-US" altLang="en-US" sz="2400" dirty="0" smtClean="0">
                <a:sym typeface="Symbol" panose="05050102010706020507" pitchFamily="18" charset="2"/>
              </a:rPr>
              <a:t>It is hard to define “similar enough” or “good enough” </a:t>
            </a:r>
          </a:p>
          <a:p>
            <a:pPr marL="1371600" lvl="2" indent="-457200" eaLnBrk="1" hangingPunct="1"/>
            <a:r>
              <a:rPr lang="en-US" altLang="en-US" dirty="0" smtClean="0">
                <a:sym typeface="Symbol" panose="05050102010706020507" pitchFamily="18" charset="2"/>
              </a:rPr>
              <a:t> The answer is typically highly subjective</a:t>
            </a:r>
          </a:p>
        </p:txBody>
      </p:sp>
      <p:sp>
        <p:nvSpPr>
          <p:cNvPr id="1126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DF075B7-30D1-4704-9BE6-4F4CEA081A6B}" type="slidenum">
              <a:rPr lang="en-US" altLang="en-US" sz="1200"/>
              <a:pPr eaLnBrk="1" hangingPunct="1"/>
              <a:t>12</a:t>
            </a:fld>
            <a:endParaRPr lang="en-US" altLang="en-US" sz="1200"/>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Considerations for Cluster Analysis</a:t>
            </a:r>
          </a:p>
        </p:txBody>
      </p:sp>
      <p:sp>
        <p:nvSpPr>
          <p:cNvPr id="12291" name="Content Placeholder 2"/>
          <p:cNvSpPr>
            <a:spLocks noGrp="1"/>
          </p:cNvSpPr>
          <p:nvPr>
            <p:ph idx="1"/>
          </p:nvPr>
        </p:nvSpPr>
        <p:spPr/>
        <p:txBody>
          <a:bodyPr/>
          <a:lstStyle/>
          <a:p>
            <a:pPr>
              <a:spcAft>
                <a:spcPts val="600"/>
              </a:spcAft>
            </a:pPr>
            <a:r>
              <a:rPr lang="en-US" altLang="en-US" sz="2000" smtClean="0"/>
              <a:t>Partitioning criteria</a:t>
            </a:r>
          </a:p>
          <a:p>
            <a:pPr lvl="1">
              <a:spcAft>
                <a:spcPts val="600"/>
              </a:spcAft>
            </a:pPr>
            <a:r>
              <a:rPr lang="en-US" altLang="en-US" sz="2000" smtClean="0"/>
              <a:t>Single level vs. hierarchical partitioning (often, multi-level hierarchical partitioning is desirable)</a:t>
            </a:r>
          </a:p>
          <a:p>
            <a:pPr>
              <a:spcAft>
                <a:spcPts val="600"/>
              </a:spcAft>
            </a:pPr>
            <a:r>
              <a:rPr lang="en-US" altLang="en-US" sz="2000" smtClean="0"/>
              <a:t>Separation of clusters</a:t>
            </a:r>
          </a:p>
          <a:p>
            <a:pPr lvl="1">
              <a:spcAft>
                <a:spcPts val="600"/>
              </a:spcAft>
            </a:pPr>
            <a:r>
              <a:rPr lang="en-US" altLang="en-US" sz="2000" smtClean="0"/>
              <a:t>Exclusive (e.g., one customer belongs to only one region) vs. non-exclusive (e.g., one document may belong to more than one class)</a:t>
            </a:r>
          </a:p>
          <a:p>
            <a:pPr>
              <a:spcAft>
                <a:spcPts val="600"/>
              </a:spcAft>
            </a:pPr>
            <a:r>
              <a:rPr lang="en-US" altLang="en-US" sz="2000" smtClean="0"/>
              <a:t>Similarity measure</a:t>
            </a:r>
          </a:p>
          <a:p>
            <a:pPr lvl="1">
              <a:spcAft>
                <a:spcPts val="600"/>
              </a:spcAft>
            </a:pPr>
            <a:r>
              <a:rPr lang="en-US" altLang="en-US" sz="2000" smtClean="0"/>
              <a:t>Distance-based (e.g., Euclidian, road network, vector)  vs. connectivity-based (e.g., density or contiguity)</a:t>
            </a:r>
          </a:p>
          <a:p>
            <a:pPr>
              <a:spcAft>
                <a:spcPts val="600"/>
              </a:spcAft>
            </a:pPr>
            <a:r>
              <a:rPr lang="en-US" altLang="en-US" sz="2000" smtClean="0"/>
              <a:t>Clustering space</a:t>
            </a:r>
          </a:p>
          <a:p>
            <a:pPr lvl="1">
              <a:spcAft>
                <a:spcPts val="600"/>
              </a:spcAft>
            </a:pPr>
            <a:r>
              <a:rPr lang="en-US" altLang="en-US" sz="2000" smtClean="0"/>
              <a:t>Full space (often when low dimensional) vs. subspaces (often in high-dimensional clustering)</a:t>
            </a:r>
          </a:p>
        </p:txBody>
      </p:sp>
      <p:sp>
        <p:nvSpPr>
          <p:cNvPr id="1229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ECC083D-728E-4F37-9EA0-200796B47CB4}" type="slidenum">
              <a:rPr lang="en-US" altLang="en-US" sz="1200"/>
              <a:pPr eaLnBrk="1" hangingPunct="1"/>
              <a:t>13</a:t>
            </a:fld>
            <a:endParaRPr lang="en-US" altLang="en-US" sz="1200"/>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Requirements and Challenges</a:t>
            </a:r>
          </a:p>
        </p:txBody>
      </p:sp>
      <p:sp>
        <p:nvSpPr>
          <p:cNvPr id="13315" name="Content Placeholder 2"/>
          <p:cNvSpPr>
            <a:spLocks noGrp="1"/>
          </p:cNvSpPr>
          <p:nvPr>
            <p:ph idx="1"/>
          </p:nvPr>
        </p:nvSpPr>
        <p:spPr/>
        <p:txBody>
          <a:bodyPr/>
          <a:lstStyle/>
          <a:p>
            <a:r>
              <a:rPr lang="en-US" altLang="en-US" sz="2000" smtClean="0"/>
              <a:t>Scalability</a:t>
            </a:r>
          </a:p>
          <a:p>
            <a:pPr lvl="1"/>
            <a:r>
              <a:rPr lang="en-US" altLang="en-US" sz="2000" smtClean="0"/>
              <a:t>Clustering all the data instead of only on samples</a:t>
            </a:r>
          </a:p>
          <a:p>
            <a:r>
              <a:rPr lang="en-US" altLang="en-US" sz="2000" smtClean="0"/>
              <a:t>Ability to deal with different types of attributes</a:t>
            </a:r>
          </a:p>
          <a:p>
            <a:pPr lvl="1"/>
            <a:r>
              <a:rPr lang="en-US" altLang="en-US" sz="2000" smtClean="0"/>
              <a:t>Numerical, binary, categorical, ordinal, linked, and mixture of these </a:t>
            </a:r>
          </a:p>
          <a:p>
            <a:r>
              <a:rPr lang="en-US" altLang="en-US" sz="2000" smtClean="0"/>
              <a:t>Constraint-based clustering</a:t>
            </a:r>
          </a:p>
          <a:p>
            <a:pPr marL="742950" lvl="2" indent="-342900">
              <a:buSzPct val="60000"/>
            </a:pPr>
            <a:r>
              <a:rPr lang="en-US" altLang="en-US" sz="2000" smtClean="0"/>
              <a:t>User may give inputs on constraints</a:t>
            </a:r>
          </a:p>
          <a:p>
            <a:pPr marL="742950" lvl="2" indent="-342900">
              <a:buSzPct val="60000"/>
            </a:pPr>
            <a:r>
              <a:rPr lang="en-US" altLang="en-US" sz="2000" smtClean="0"/>
              <a:t>Use domain knowledge to determine input parameters</a:t>
            </a:r>
          </a:p>
          <a:p>
            <a:r>
              <a:rPr lang="en-US" altLang="en-US" sz="2000" smtClean="0"/>
              <a:t>Interpretability and usability</a:t>
            </a:r>
          </a:p>
          <a:p>
            <a:r>
              <a:rPr lang="en-US" altLang="en-US" sz="2000" smtClean="0"/>
              <a:t>Others </a:t>
            </a:r>
          </a:p>
          <a:p>
            <a:pPr lvl="1"/>
            <a:r>
              <a:rPr lang="en-US" altLang="en-US" sz="2000" smtClean="0"/>
              <a:t>Discovery of clusters with arbitrary shape</a:t>
            </a:r>
          </a:p>
          <a:p>
            <a:pPr lvl="1"/>
            <a:r>
              <a:rPr lang="en-US" altLang="en-US" sz="2000" smtClean="0"/>
              <a:t>Ability to deal with noisy data</a:t>
            </a:r>
          </a:p>
          <a:p>
            <a:pPr lvl="1"/>
            <a:r>
              <a:rPr lang="en-US" altLang="en-US" sz="2000" smtClean="0"/>
              <a:t>Incremental clustering and insensitivity to input order</a:t>
            </a:r>
          </a:p>
          <a:p>
            <a:pPr lvl="1"/>
            <a:r>
              <a:rPr lang="en-US" altLang="en-US" sz="2000" smtClean="0"/>
              <a:t>High dimensionality</a:t>
            </a:r>
          </a:p>
        </p:txBody>
      </p:sp>
      <p:sp>
        <p:nvSpPr>
          <p:cNvPr id="1331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D53F8C9-A000-488C-99AD-6921A91F8F2E}" type="slidenum">
              <a:rPr lang="en-US" altLang="en-US" sz="1200"/>
              <a:pPr eaLnBrk="1" hangingPunct="1"/>
              <a:t>14</a:t>
            </a:fld>
            <a:endParaRPr lang="en-US" altLang="en-US" sz="1200"/>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Convex and non-convex shapes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00E3A71-0D47-40FE-8B34-5041F71B8D43}" type="slidenum">
              <a:rPr lang="en-US" altLang="en-US" smtClean="0"/>
              <a:pPr/>
              <a:t>15</a:t>
            </a:fld>
            <a:endParaRPr lang="en-US" altLang="en-US"/>
          </a:p>
        </p:txBody>
      </p:sp>
      <p:pic>
        <p:nvPicPr>
          <p:cNvPr id="98306" name="Picture 2" descr="Image result for non convex sha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693" y="1981200"/>
            <a:ext cx="7514614"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661235"/>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Major Clustering Approaches</a:t>
            </a:r>
            <a:endParaRPr lang="en-US" dirty="0"/>
          </a:p>
        </p:txBody>
      </p:sp>
      <p:sp>
        <p:nvSpPr>
          <p:cNvPr id="3" name="Content Placeholder 2"/>
          <p:cNvSpPr>
            <a:spLocks noGrp="1"/>
          </p:cNvSpPr>
          <p:nvPr>
            <p:ph idx="1"/>
          </p:nvPr>
        </p:nvSpPr>
        <p:spPr/>
        <p:txBody>
          <a:bodyPr/>
          <a:lstStyle/>
          <a:p>
            <a:r>
              <a:rPr lang="en-US" dirty="0" smtClean="0"/>
              <a:t>See book Page no 448 </a:t>
            </a:r>
            <a:endParaRPr lang="en-US" dirty="0"/>
          </a:p>
        </p:txBody>
      </p:sp>
      <p:sp>
        <p:nvSpPr>
          <p:cNvPr id="4" name="Slide Number Placeholder 3"/>
          <p:cNvSpPr>
            <a:spLocks noGrp="1"/>
          </p:cNvSpPr>
          <p:nvPr>
            <p:ph type="sldNum" sz="quarter" idx="12"/>
          </p:nvPr>
        </p:nvSpPr>
        <p:spPr/>
        <p:txBody>
          <a:bodyPr/>
          <a:lstStyle/>
          <a:p>
            <a:fld id="{E00E3A71-0D47-40FE-8B34-5041F71B8D43}" type="slidenum">
              <a:rPr lang="en-US" altLang="en-US" smtClean="0"/>
              <a:pPr/>
              <a:t>16</a:t>
            </a:fld>
            <a:endParaRPr lang="en-US" altLang="en-US"/>
          </a:p>
        </p:txBody>
      </p:sp>
      <p:pic>
        <p:nvPicPr>
          <p:cNvPr id="5" name="Picture 4"/>
          <p:cNvPicPr>
            <a:picLocks noChangeAspect="1"/>
          </p:cNvPicPr>
          <p:nvPr/>
        </p:nvPicPr>
        <p:blipFill>
          <a:blip r:embed="rId2"/>
          <a:stretch>
            <a:fillRect/>
          </a:stretch>
        </p:blipFill>
        <p:spPr>
          <a:xfrm>
            <a:off x="1197948" y="1865471"/>
            <a:ext cx="6748103" cy="4784823"/>
          </a:xfrm>
          <a:prstGeom prst="rect">
            <a:avLst/>
          </a:prstGeom>
        </p:spPr>
      </p:pic>
    </p:spTree>
    <p:extLst>
      <p:ext uri="{BB962C8B-B14F-4D97-AF65-F5344CB8AC3E}">
        <p14:creationId xmlns:p14="http://schemas.microsoft.com/office/powerpoint/2010/main" val="532186705"/>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371600" y="304800"/>
            <a:ext cx="6324600" cy="685800"/>
          </a:xfrm>
          <a:noFill/>
        </p:spPr>
        <p:txBody>
          <a:bodyPr lIns="92075" tIns="46038" rIns="92075" bIns="46038" anchor="ctr"/>
          <a:lstStyle/>
          <a:p>
            <a:pPr eaLnBrk="1" hangingPunct="1"/>
            <a:r>
              <a:rPr lang="en-US" altLang="en-US" sz="3200" dirty="0" smtClean="0"/>
              <a:t>Major Clustering Approaches (I)</a:t>
            </a:r>
            <a:endParaRPr lang="en-US" altLang="en-US" dirty="0" smtClean="0"/>
          </a:p>
        </p:txBody>
      </p:sp>
      <p:sp>
        <p:nvSpPr>
          <p:cNvPr id="14339" name="Rectangle 3"/>
          <p:cNvSpPr>
            <a:spLocks noGrp="1" noChangeArrowheads="1"/>
          </p:cNvSpPr>
          <p:nvPr>
            <p:ph type="body" idx="1"/>
          </p:nvPr>
        </p:nvSpPr>
        <p:spPr>
          <a:xfrm>
            <a:off x="304800" y="1447800"/>
            <a:ext cx="8534400" cy="5105400"/>
          </a:xfrm>
          <a:noFill/>
        </p:spPr>
        <p:txBody>
          <a:bodyPr lIns="92075" tIns="46038" rIns="92075" bIns="46038"/>
          <a:lstStyle/>
          <a:p>
            <a:pPr eaLnBrk="1" hangingPunct="1"/>
            <a:r>
              <a:rPr lang="en-US" altLang="en-US" sz="2000" u="sng" smtClean="0"/>
              <a:t>Partitioning approach</a:t>
            </a:r>
            <a:r>
              <a:rPr lang="en-US" altLang="en-US" sz="2000" smtClean="0"/>
              <a:t>: </a:t>
            </a:r>
          </a:p>
          <a:p>
            <a:pPr lvl="1" eaLnBrk="1" hangingPunct="1"/>
            <a:r>
              <a:rPr lang="en-US" altLang="en-US" sz="2000" smtClean="0"/>
              <a:t>Construct various partitions and then evaluate them by some criterion, e.g., minimizing the sum of square errors</a:t>
            </a:r>
          </a:p>
          <a:p>
            <a:pPr lvl="1" eaLnBrk="1" hangingPunct="1"/>
            <a:r>
              <a:rPr lang="en-US" altLang="en-US" sz="2000" smtClean="0"/>
              <a:t>Typical methods: k-means, k-medoids, CLARANS</a:t>
            </a:r>
          </a:p>
          <a:p>
            <a:pPr eaLnBrk="1" hangingPunct="1"/>
            <a:r>
              <a:rPr lang="en-US" altLang="en-US" sz="2000" u="sng" smtClean="0"/>
              <a:t>Hierarchical approach</a:t>
            </a:r>
            <a:r>
              <a:rPr lang="en-US" altLang="en-US" sz="2000" smtClean="0"/>
              <a:t>: </a:t>
            </a:r>
          </a:p>
          <a:p>
            <a:pPr lvl="1" eaLnBrk="1" hangingPunct="1"/>
            <a:r>
              <a:rPr lang="en-US" altLang="en-US" sz="2000" smtClean="0"/>
              <a:t>Create a hierarchical decomposition of the set of data (or objects) using some criterion</a:t>
            </a:r>
          </a:p>
          <a:p>
            <a:pPr lvl="1" eaLnBrk="1" hangingPunct="1"/>
            <a:r>
              <a:rPr lang="en-US" altLang="en-US" sz="2000" smtClean="0"/>
              <a:t>Typical methods: Diana, Agnes, BIRCH, CAMELEON</a:t>
            </a:r>
          </a:p>
          <a:p>
            <a:pPr eaLnBrk="1" hangingPunct="1"/>
            <a:r>
              <a:rPr lang="en-US" altLang="en-US" sz="2000" u="sng" smtClean="0"/>
              <a:t>Density-based approach</a:t>
            </a:r>
            <a:r>
              <a:rPr lang="en-US" altLang="en-US" sz="2000" smtClean="0"/>
              <a:t>: </a:t>
            </a:r>
          </a:p>
          <a:p>
            <a:pPr lvl="1" eaLnBrk="1" hangingPunct="1"/>
            <a:r>
              <a:rPr lang="en-US" altLang="en-US" sz="2000" smtClean="0"/>
              <a:t>Based on connectivity and density functions</a:t>
            </a:r>
          </a:p>
          <a:p>
            <a:pPr lvl="1" eaLnBrk="1" hangingPunct="1"/>
            <a:r>
              <a:rPr lang="en-US" altLang="en-US" sz="2000" smtClean="0"/>
              <a:t>Typical methods: DBSACN, OPTICS, DenClue</a:t>
            </a:r>
          </a:p>
          <a:p>
            <a:pPr eaLnBrk="1" hangingPunct="1"/>
            <a:r>
              <a:rPr lang="en-US" altLang="en-US" sz="2000" u="sng" smtClean="0"/>
              <a:t>Grid-based approach</a:t>
            </a:r>
            <a:r>
              <a:rPr lang="en-US" altLang="en-US" sz="2000" smtClean="0"/>
              <a:t>: </a:t>
            </a:r>
          </a:p>
          <a:p>
            <a:pPr lvl="1" eaLnBrk="1" hangingPunct="1"/>
            <a:r>
              <a:rPr lang="en-US" altLang="en-US" sz="2000" smtClean="0"/>
              <a:t>based on a multiple-level granularity structure</a:t>
            </a:r>
          </a:p>
          <a:p>
            <a:pPr lvl="1" eaLnBrk="1" hangingPunct="1"/>
            <a:r>
              <a:rPr lang="en-US" altLang="en-US" sz="2000" smtClean="0"/>
              <a:t>Typical methods: STING, WaveCluster, CLIQUE</a:t>
            </a:r>
          </a:p>
        </p:txBody>
      </p:sp>
      <p:sp>
        <p:nvSpPr>
          <p:cNvPr id="1434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891E44E-90A5-45A1-88A4-C6E575A36026}" type="slidenum">
              <a:rPr lang="en-US" altLang="en-US" sz="1200"/>
              <a:pPr eaLnBrk="1" hangingPunct="1"/>
              <a:t>17</a:t>
            </a:fld>
            <a:endParaRPr lang="en-US" altLang="en-US" sz="1200"/>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371600" y="381000"/>
            <a:ext cx="6324600" cy="685800"/>
          </a:xfrm>
          <a:noFill/>
        </p:spPr>
        <p:txBody>
          <a:bodyPr lIns="92075" tIns="46038" rIns="92075" bIns="46038" anchor="ctr"/>
          <a:lstStyle/>
          <a:p>
            <a:pPr eaLnBrk="1" hangingPunct="1"/>
            <a:r>
              <a:rPr lang="en-US" altLang="en-US" sz="3200" smtClean="0"/>
              <a:t>Major Clustering Approaches (II)</a:t>
            </a:r>
          </a:p>
        </p:txBody>
      </p:sp>
      <p:sp>
        <p:nvSpPr>
          <p:cNvPr id="15363" name="Rectangle 3"/>
          <p:cNvSpPr>
            <a:spLocks noGrp="1" noChangeArrowheads="1"/>
          </p:cNvSpPr>
          <p:nvPr>
            <p:ph type="body" idx="1"/>
          </p:nvPr>
        </p:nvSpPr>
        <p:spPr>
          <a:xfrm>
            <a:off x="304800" y="1295400"/>
            <a:ext cx="8534400" cy="5257800"/>
          </a:xfrm>
          <a:noFill/>
        </p:spPr>
        <p:txBody>
          <a:bodyPr lIns="92075" tIns="46038" rIns="92075" bIns="46038"/>
          <a:lstStyle/>
          <a:p>
            <a:pPr eaLnBrk="1" hangingPunct="1"/>
            <a:r>
              <a:rPr lang="en-US" altLang="en-US" sz="2000" u="sng" smtClean="0"/>
              <a:t>Model-based</a:t>
            </a:r>
            <a:r>
              <a:rPr lang="en-US" altLang="en-US" sz="2000" smtClean="0"/>
              <a:t>: </a:t>
            </a:r>
          </a:p>
          <a:p>
            <a:pPr lvl="1" eaLnBrk="1" hangingPunct="1"/>
            <a:r>
              <a:rPr lang="en-US" altLang="en-US" sz="2000" smtClean="0"/>
              <a:t>A model is hypothesized for each of the clusters and tries to find the best fit of that model to each other</a:t>
            </a:r>
          </a:p>
          <a:p>
            <a:pPr lvl="1" eaLnBrk="1" hangingPunct="1"/>
            <a:r>
              <a:rPr lang="en-US" altLang="en-US" sz="2000" smtClean="0"/>
              <a:t>Typical methods:</a:t>
            </a:r>
            <a:r>
              <a:rPr lang="en-US" altLang="en-US" sz="2000" b="1" smtClean="0"/>
              <a:t> </a:t>
            </a:r>
            <a:r>
              <a:rPr lang="en-US" altLang="en-US" sz="2000" smtClean="0"/>
              <a:t>EM, SOM, COBWEB</a:t>
            </a:r>
          </a:p>
          <a:p>
            <a:pPr eaLnBrk="1" hangingPunct="1"/>
            <a:r>
              <a:rPr lang="en-US" altLang="en-US" sz="2000" u="sng" smtClean="0"/>
              <a:t>Frequent pattern-based:</a:t>
            </a:r>
          </a:p>
          <a:p>
            <a:pPr lvl="1" eaLnBrk="1" hangingPunct="1"/>
            <a:r>
              <a:rPr lang="en-US" altLang="en-US" sz="2000" smtClean="0"/>
              <a:t>Based on the analysis of frequent patterns</a:t>
            </a:r>
          </a:p>
          <a:p>
            <a:pPr lvl="1" eaLnBrk="1" hangingPunct="1"/>
            <a:r>
              <a:rPr lang="en-US" altLang="en-US" sz="2000" smtClean="0"/>
              <a:t>Typical methods: p-Cluster</a:t>
            </a:r>
          </a:p>
          <a:p>
            <a:pPr eaLnBrk="1" hangingPunct="1"/>
            <a:r>
              <a:rPr lang="en-US" altLang="en-US" sz="2000" u="sng" smtClean="0"/>
              <a:t>User-guided or constraint-based</a:t>
            </a:r>
            <a:r>
              <a:rPr lang="en-US" altLang="en-US" sz="2000" smtClean="0"/>
              <a:t>: </a:t>
            </a:r>
          </a:p>
          <a:p>
            <a:pPr lvl="1" eaLnBrk="1" hangingPunct="1"/>
            <a:r>
              <a:rPr lang="en-US" altLang="en-US" sz="2000" smtClean="0"/>
              <a:t>Clustering by considering user-specified or application-specific constraints</a:t>
            </a:r>
          </a:p>
          <a:p>
            <a:pPr lvl="1" eaLnBrk="1" hangingPunct="1"/>
            <a:r>
              <a:rPr lang="en-US" altLang="en-US" sz="2000" smtClean="0"/>
              <a:t>Typical methods: COD (obstacles), constrained clustering</a:t>
            </a:r>
          </a:p>
          <a:p>
            <a:pPr eaLnBrk="1" hangingPunct="1"/>
            <a:r>
              <a:rPr lang="en-US" altLang="en-US" sz="2000" u="sng" smtClean="0"/>
              <a:t>Link-based clustering</a:t>
            </a:r>
            <a:r>
              <a:rPr lang="en-US" altLang="en-US" sz="2000" smtClean="0"/>
              <a:t>:</a:t>
            </a:r>
          </a:p>
          <a:p>
            <a:pPr lvl="1" eaLnBrk="1" hangingPunct="1"/>
            <a:r>
              <a:rPr lang="en-US" altLang="en-US" sz="2000" smtClean="0"/>
              <a:t>Objects are often linked together in various ways</a:t>
            </a:r>
          </a:p>
          <a:p>
            <a:pPr lvl="1" eaLnBrk="1" hangingPunct="1"/>
            <a:r>
              <a:rPr lang="en-US" altLang="en-US" sz="2000" smtClean="0"/>
              <a:t>Massive links can be used to cluster objects: SimRank, LinkClus</a:t>
            </a:r>
          </a:p>
        </p:txBody>
      </p:sp>
      <p:sp>
        <p:nvSpPr>
          <p:cNvPr id="1536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43D5591-2EC9-4A57-BEF6-F9BCDEA30511}" type="slidenum">
              <a:rPr lang="en-US" altLang="en-US" sz="1200"/>
              <a:pPr eaLnBrk="1" hangingPunct="1"/>
              <a:t>18</a:t>
            </a:fld>
            <a:endParaRPr lang="en-US" altLang="en-US" sz="1200"/>
          </a:p>
        </p:txBody>
      </p:sp>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683F2ADD-3B3A-4BEA-B00F-3A74299B3BF6}" type="slidenum">
              <a:rPr lang="en-US" altLang="en-US" sz="1200"/>
              <a:pPr algn="r" eaLnBrk="1" hangingPunct="1"/>
              <a:t>19</a:t>
            </a:fld>
            <a:endParaRPr lang="en-US" altLang="en-US" sz="1200"/>
          </a:p>
        </p:txBody>
      </p:sp>
      <p:sp>
        <p:nvSpPr>
          <p:cNvPr id="16387" name="Rectangle 2"/>
          <p:cNvSpPr>
            <a:spLocks noGrp="1" noChangeArrowheads="1"/>
          </p:cNvSpPr>
          <p:nvPr>
            <p:ph type="title" idx="4294967295"/>
          </p:nvPr>
        </p:nvSpPr>
        <p:spPr>
          <a:xfrm>
            <a:off x="0" y="152400"/>
            <a:ext cx="9144000" cy="990600"/>
          </a:xfrm>
          <a:noFill/>
        </p:spPr>
        <p:txBody>
          <a:bodyPr lIns="92075" tIns="46038" rIns="92075" bIns="46038" anchor="ctr"/>
          <a:lstStyle/>
          <a:p>
            <a:pPr eaLnBrk="1" hangingPunct="1"/>
            <a:r>
              <a:rPr lang="en-US" altLang="en-US" sz="3200" smtClean="0"/>
              <a:t>Chapter 10. </a:t>
            </a:r>
            <a:r>
              <a:rPr lang="en-AU" altLang="zh-TW" sz="3200" smtClean="0">
                <a:ea typeface="PMingLiU" panose="02020500000000000000" pitchFamily="18" charset="-120"/>
              </a:rPr>
              <a:t>Cluster Analysis: Basic Concepts and Methods</a:t>
            </a:r>
            <a:endParaRPr lang="en-US" altLang="en-US" sz="3200" smtClean="0">
              <a:ea typeface="PMingLiU" panose="02020500000000000000" pitchFamily="18" charset="-120"/>
            </a:endParaRPr>
          </a:p>
        </p:txBody>
      </p:sp>
      <p:sp>
        <p:nvSpPr>
          <p:cNvPr id="16388" name="Rectangle 3"/>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50000"/>
              </a:lnSpc>
            </a:pPr>
            <a:r>
              <a:rPr lang="en-US" altLang="en-US" dirty="0" smtClean="0">
                <a:latin typeface="Calibri" pitchFamily="34" charset="0"/>
              </a:rPr>
              <a:t>Cluster Analysis: Basic Concepts</a:t>
            </a:r>
          </a:p>
          <a:p>
            <a:pPr marL="533400" indent="-533400">
              <a:lnSpc>
                <a:spcPct val="150000"/>
              </a:lnSpc>
            </a:pPr>
            <a:r>
              <a:rPr lang="en-US" altLang="en-US" dirty="0" smtClean="0">
                <a:latin typeface="Calibri" pitchFamily="34" charset="0"/>
              </a:rPr>
              <a:t>Partitioning Methods</a:t>
            </a:r>
          </a:p>
          <a:p>
            <a:pPr marL="533400" indent="-533400">
              <a:lnSpc>
                <a:spcPct val="150000"/>
              </a:lnSpc>
            </a:pPr>
            <a:r>
              <a:rPr lang="en-US" altLang="en-US" dirty="0" smtClean="0">
                <a:latin typeface="Calibri" pitchFamily="34" charset="0"/>
              </a:rPr>
              <a:t>Hierarchical Methods</a:t>
            </a:r>
          </a:p>
          <a:p>
            <a:pPr marL="533400" indent="-533400">
              <a:lnSpc>
                <a:spcPct val="150000"/>
              </a:lnSpc>
            </a:pPr>
            <a:r>
              <a:rPr lang="en-US" altLang="en-US" dirty="0" smtClean="0">
                <a:latin typeface="Calibri" pitchFamily="34" charset="0"/>
              </a:rPr>
              <a:t>Density-Based Methods</a:t>
            </a:r>
          </a:p>
          <a:p>
            <a:pPr marL="533400" indent="-533400">
              <a:lnSpc>
                <a:spcPct val="150000"/>
              </a:lnSpc>
            </a:pPr>
            <a:r>
              <a:rPr lang="en-US" altLang="en-US" dirty="0" smtClean="0">
                <a:latin typeface="Calibri" pitchFamily="34" charset="0"/>
              </a:rPr>
              <a:t>Grid-Based Methods</a:t>
            </a:r>
          </a:p>
          <a:p>
            <a:pPr marL="533400" indent="-533400">
              <a:lnSpc>
                <a:spcPct val="150000"/>
              </a:lnSpc>
            </a:pPr>
            <a:r>
              <a:rPr lang="en-US" altLang="en-US" dirty="0" smtClean="0">
                <a:latin typeface="Calibri" pitchFamily="34" charset="0"/>
              </a:rPr>
              <a:t>Evaluation of </a:t>
            </a:r>
            <a:r>
              <a:rPr lang="en-US" altLang="en-US" dirty="0" smtClean="0">
                <a:latin typeface="Calibri" pitchFamily="34" charset="0"/>
              </a:rPr>
              <a:t>Clustering</a:t>
            </a:r>
            <a:endParaRPr lang="en-US" altLang="en-US" dirty="0" smtClean="0">
              <a:latin typeface="Calibri" pitchFamily="34" charset="0"/>
            </a:endParaRPr>
          </a:p>
        </p:txBody>
      </p:sp>
      <p:sp>
        <p:nvSpPr>
          <p:cNvPr id="16389" name="AutoShape 5"/>
          <p:cNvSpPr>
            <a:spLocks noChangeArrowheads="1"/>
          </p:cNvSpPr>
          <p:nvPr/>
        </p:nvSpPr>
        <p:spPr bwMode="auto">
          <a:xfrm rot="9867012">
            <a:off x="4421472" y="2087498"/>
            <a:ext cx="1198665" cy="517019"/>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6390"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FB82C1A4-55F2-400A-94B6-8777B9732941}" type="slidenum">
              <a:rPr lang="en-US" altLang="en-US" sz="1200"/>
              <a:pPr algn="r" eaLnBrk="1" hangingPunct="1"/>
              <a:t>19</a:t>
            </a:fld>
            <a:endParaRPr lang="en-US" altLang="en-US" sz="1200"/>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3ADB01F1-CDFC-4FA0-B2F7-3A08BE0884F6}" type="slidenum">
              <a:rPr lang="en-US" altLang="en-US" sz="1200"/>
              <a:pPr algn="r" eaLnBrk="1" hangingPunct="1"/>
              <a:t>2</a:t>
            </a:fld>
            <a:endParaRPr lang="en-US" altLang="en-US" sz="1200"/>
          </a:p>
        </p:txBody>
      </p:sp>
      <p:sp>
        <p:nvSpPr>
          <p:cNvPr id="6147" name="Rectangle 2"/>
          <p:cNvSpPr>
            <a:spLocks noGrp="1" noChangeArrowheads="1"/>
          </p:cNvSpPr>
          <p:nvPr>
            <p:ph type="title" idx="4294967295"/>
          </p:nvPr>
        </p:nvSpPr>
        <p:spPr>
          <a:xfrm>
            <a:off x="0" y="152400"/>
            <a:ext cx="9144000" cy="990600"/>
          </a:xfrm>
          <a:noFill/>
        </p:spPr>
        <p:txBody>
          <a:bodyPr lIns="92075" tIns="46038" rIns="92075" bIns="46038" anchor="ctr"/>
          <a:lstStyle/>
          <a:p>
            <a:pPr eaLnBrk="1" hangingPunct="1"/>
            <a:r>
              <a:rPr lang="en-US" altLang="en-US" sz="3200" smtClean="0"/>
              <a:t>Chapter 10. </a:t>
            </a:r>
            <a:r>
              <a:rPr lang="en-AU" altLang="zh-TW" sz="3200" smtClean="0">
                <a:ea typeface="PMingLiU" panose="02020500000000000000" pitchFamily="18" charset="-120"/>
              </a:rPr>
              <a:t>Cluster Analysis: Basic Concepts and Methods</a:t>
            </a:r>
            <a:endParaRPr lang="en-US" altLang="en-US" sz="3200" smtClean="0">
              <a:ea typeface="PMingLiU" panose="02020500000000000000" pitchFamily="18" charset="-120"/>
            </a:endParaRPr>
          </a:p>
        </p:txBody>
      </p:sp>
      <p:sp>
        <p:nvSpPr>
          <p:cNvPr id="6148" name="Rectangle 3"/>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50000"/>
              </a:lnSpc>
            </a:pPr>
            <a:r>
              <a:rPr lang="en-US" altLang="en-US" dirty="0" smtClean="0">
                <a:latin typeface="Calibri" pitchFamily="34" charset="0"/>
              </a:rPr>
              <a:t>Cluster Analysis: Basic Concepts</a:t>
            </a:r>
          </a:p>
          <a:p>
            <a:pPr marL="533400" indent="-533400">
              <a:lnSpc>
                <a:spcPct val="150000"/>
              </a:lnSpc>
            </a:pPr>
            <a:r>
              <a:rPr lang="en-US" altLang="en-US" dirty="0" smtClean="0">
                <a:latin typeface="Calibri" pitchFamily="34" charset="0"/>
              </a:rPr>
              <a:t>Partitioning Methods</a:t>
            </a:r>
          </a:p>
          <a:p>
            <a:pPr marL="533400" indent="-533400">
              <a:lnSpc>
                <a:spcPct val="150000"/>
              </a:lnSpc>
            </a:pPr>
            <a:r>
              <a:rPr lang="en-US" altLang="en-US" dirty="0" smtClean="0">
                <a:latin typeface="Calibri" pitchFamily="34" charset="0"/>
              </a:rPr>
              <a:t>Hierarchical Methods</a:t>
            </a:r>
          </a:p>
          <a:p>
            <a:pPr marL="533400" indent="-533400">
              <a:lnSpc>
                <a:spcPct val="150000"/>
              </a:lnSpc>
            </a:pPr>
            <a:r>
              <a:rPr lang="en-US" altLang="en-US" dirty="0" smtClean="0">
                <a:latin typeface="Calibri" pitchFamily="34" charset="0"/>
              </a:rPr>
              <a:t>Density-Based Methods</a:t>
            </a:r>
          </a:p>
          <a:p>
            <a:pPr marL="533400" indent="-533400">
              <a:lnSpc>
                <a:spcPct val="150000"/>
              </a:lnSpc>
            </a:pPr>
            <a:r>
              <a:rPr lang="en-US" altLang="en-US" dirty="0" smtClean="0">
                <a:latin typeface="Calibri" pitchFamily="34" charset="0"/>
              </a:rPr>
              <a:t>Grid-Based Methods</a:t>
            </a:r>
          </a:p>
          <a:p>
            <a:pPr marL="533400" indent="-533400">
              <a:lnSpc>
                <a:spcPct val="150000"/>
              </a:lnSpc>
            </a:pPr>
            <a:r>
              <a:rPr lang="en-US" altLang="en-US" dirty="0" smtClean="0">
                <a:latin typeface="Calibri" pitchFamily="34" charset="0"/>
              </a:rPr>
              <a:t>Evaluation of </a:t>
            </a:r>
            <a:r>
              <a:rPr lang="en-US" altLang="en-US" dirty="0" smtClean="0">
                <a:latin typeface="Calibri" pitchFamily="34" charset="0"/>
              </a:rPr>
              <a:t>Clustering</a:t>
            </a:r>
            <a:endParaRPr lang="en-US" altLang="en-US" dirty="0" smtClean="0">
              <a:latin typeface="Calibri" pitchFamily="34" charset="0"/>
            </a:endParaRPr>
          </a:p>
        </p:txBody>
      </p:sp>
      <p:sp>
        <p:nvSpPr>
          <p:cNvPr id="6149" name="AutoShape 5"/>
          <p:cNvSpPr>
            <a:spLocks noChangeArrowheads="1"/>
          </p:cNvSpPr>
          <p:nvPr/>
        </p:nvSpPr>
        <p:spPr bwMode="auto">
          <a:xfrm rot="9867012">
            <a:off x="6291614" y="1320767"/>
            <a:ext cx="1396287" cy="513037"/>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150"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C5A0E74E-06F5-4442-BB9A-7A26A68B27B2}" type="slidenum">
              <a:rPr lang="en-US" altLang="en-US" sz="1200"/>
              <a:pPr algn="r" eaLnBrk="1" hangingPunct="1"/>
              <a:t>2</a:t>
            </a:fld>
            <a:endParaRPr lang="en-US" altLang="en-US" sz="1200"/>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lIns="92075" tIns="46038" rIns="92075" bIns="46038" anchor="ctr"/>
          <a:lstStyle/>
          <a:p>
            <a:pPr eaLnBrk="1" hangingPunct="1"/>
            <a:r>
              <a:rPr lang="en-US" altLang="en-US" sz="3200" smtClean="0"/>
              <a:t>Partitioning Algorithms: Basic Concept</a:t>
            </a:r>
            <a:endParaRPr lang="en-US" altLang="en-US" sz="2800" b="1" smtClean="0"/>
          </a:p>
        </p:txBody>
      </p:sp>
      <p:sp>
        <p:nvSpPr>
          <p:cNvPr id="17411" name="Rectangle 3"/>
          <p:cNvSpPr>
            <a:spLocks noGrp="1" noChangeArrowheads="1"/>
          </p:cNvSpPr>
          <p:nvPr>
            <p:ph type="body" sz="half" idx="1"/>
          </p:nvPr>
        </p:nvSpPr>
        <p:spPr>
          <a:xfrm>
            <a:off x="228600" y="1371600"/>
            <a:ext cx="8534400" cy="5105400"/>
          </a:xfrm>
          <a:noFill/>
        </p:spPr>
        <p:txBody>
          <a:bodyPr lIns="92075" tIns="46038" rIns="92075" bIns="46038"/>
          <a:lstStyle/>
          <a:p>
            <a:pPr eaLnBrk="1" hangingPunct="1">
              <a:lnSpc>
                <a:spcPct val="110000"/>
              </a:lnSpc>
            </a:pPr>
            <a:r>
              <a:rPr lang="en-US" altLang="en-US" sz="2000" u="sng" dirty="0" smtClean="0"/>
              <a:t>Partitioning method:</a:t>
            </a:r>
            <a:r>
              <a:rPr lang="en-US" altLang="en-US" sz="2000" dirty="0" smtClean="0"/>
              <a:t> Partitioning a database </a:t>
            </a:r>
            <a:r>
              <a:rPr lang="en-US" altLang="en-US" sz="2000" b="1" i="1" dirty="0" smtClean="0"/>
              <a:t>D</a:t>
            </a:r>
            <a:r>
              <a:rPr lang="en-US" altLang="en-US" sz="2000" dirty="0" smtClean="0"/>
              <a:t> of </a:t>
            </a:r>
            <a:r>
              <a:rPr lang="en-US" altLang="en-US" sz="2000" b="1" i="1" dirty="0" smtClean="0"/>
              <a:t>n</a:t>
            </a:r>
            <a:r>
              <a:rPr lang="en-US" altLang="en-US" sz="2000" dirty="0" smtClean="0"/>
              <a:t> objects into a set of </a:t>
            </a:r>
            <a:r>
              <a:rPr lang="en-US" altLang="en-US" sz="2000" b="1" i="1" dirty="0" smtClean="0"/>
              <a:t>k</a:t>
            </a:r>
            <a:r>
              <a:rPr lang="en-US" altLang="en-US" sz="2000" dirty="0" smtClean="0"/>
              <a:t> clusters, such that the sum of squared distances is minimized (where c</a:t>
            </a:r>
            <a:r>
              <a:rPr lang="en-US" altLang="en-US" sz="2000" baseline="-25000" dirty="0" smtClean="0"/>
              <a:t>i</a:t>
            </a:r>
            <a:r>
              <a:rPr lang="en-US" altLang="en-US" sz="2000" dirty="0" smtClean="0"/>
              <a:t> is the centroid or </a:t>
            </a:r>
            <a:r>
              <a:rPr lang="en-US" altLang="en-US" sz="2000" dirty="0" err="1" smtClean="0"/>
              <a:t>medoid</a:t>
            </a:r>
            <a:r>
              <a:rPr lang="en-US" altLang="en-US" sz="2000" dirty="0" smtClean="0"/>
              <a:t> of cluster C</a:t>
            </a:r>
            <a:r>
              <a:rPr lang="en-US" altLang="en-US" sz="2000" baseline="-25000" dirty="0" smtClean="0"/>
              <a:t>i</a:t>
            </a:r>
            <a:r>
              <a:rPr lang="en-US" altLang="en-US" sz="2000" dirty="0" smtClean="0"/>
              <a:t>), p is point/object</a:t>
            </a:r>
          </a:p>
          <a:p>
            <a:pPr eaLnBrk="1" hangingPunct="1">
              <a:lnSpc>
                <a:spcPct val="110000"/>
              </a:lnSpc>
            </a:pPr>
            <a:endParaRPr lang="en-US" altLang="en-US" sz="2000" dirty="0" smtClean="0"/>
          </a:p>
          <a:p>
            <a:pPr eaLnBrk="1" hangingPunct="1">
              <a:lnSpc>
                <a:spcPct val="110000"/>
              </a:lnSpc>
            </a:pPr>
            <a:endParaRPr lang="en-US" altLang="en-US" sz="2000" dirty="0" smtClean="0"/>
          </a:p>
          <a:p>
            <a:pPr eaLnBrk="1" hangingPunct="1">
              <a:lnSpc>
                <a:spcPct val="110000"/>
              </a:lnSpc>
            </a:pPr>
            <a:r>
              <a:rPr lang="en-US" altLang="en-US" sz="2000" dirty="0" smtClean="0"/>
              <a:t>Given </a:t>
            </a:r>
            <a:r>
              <a:rPr lang="en-US" altLang="en-US" sz="2000" i="1" dirty="0" smtClean="0"/>
              <a:t>k</a:t>
            </a:r>
            <a:r>
              <a:rPr lang="en-US" altLang="en-US" sz="2000" dirty="0" smtClean="0"/>
              <a:t>, find a partition of </a:t>
            </a:r>
            <a:r>
              <a:rPr lang="en-US" altLang="en-US" sz="2000" i="1" dirty="0" smtClean="0"/>
              <a:t>k clusters </a:t>
            </a:r>
            <a:r>
              <a:rPr lang="en-US" altLang="en-US" sz="2000" dirty="0" smtClean="0"/>
              <a:t>that optimizes the chosen partitioning criterion</a:t>
            </a:r>
          </a:p>
          <a:p>
            <a:pPr lvl="1" eaLnBrk="1" hangingPunct="1">
              <a:lnSpc>
                <a:spcPct val="110000"/>
              </a:lnSpc>
            </a:pPr>
            <a:r>
              <a:rPr lang="en-US" altLang="en-US" sz="2000" dirty="0" smtClean="0"/>
              <a:t>Global optimal: exhaustively enumerate all partitions</a:t>
            </a:r>
          </a:p>
          <a:p>
            <a:pPr lvl="1" eaLnBrk="1" hangingPunct="1">
              <a:lnSpc>
                <a:spcPct val="110000"/>
              </a:lnSpc>
            </a:pPr>
            <a:r>
              <a:rPr lang="en-US" altLang="en-US" sz="2000" dirty="0" smtClean="0"/>
              <a:t>Heuristic methods: </a:t>
            </a:r>
            <a:r>
              <a:rPr lang="en-US" altLang="en-US" sz="2000" i="1" dirty="0" smtClean="0"/>
              <a:t>k-means</a:t>
            </a:r>
            <a:r>
              <a:rPr lang="en-US" altLang="en-US" sz="2000" dirty="0" smtClean="0"/>
              <a:t> and </a:t>
            </a:r>
            <a:r>
              <a:rPr lang="en-US" altLang="en-US" sz="2000" i="1" dirty="0" smtClean="0"/>
              <a:t>k-</a:t>
            </a:r>
            <a:r>
              <a:rPr lang="en-US" altLang="en-US" sz="2000" i="1" dirty="0" err="1" smtClean="0"/>
              <a:t>medoids</a:t>
            </a:r>
            <a:r>
              <a:rPr lang="en-US" altLang="en-US" sz="2000" dirty="0" smtClean="0"/>
              <a:t> algorithms</a:t>
            </a:r>
          </a:p>
          <a:p>
            <a:pPr lvl="1" eaLnBrk="1" hangingPunct="1">
              <a:lnSpc>
                <a:spcPct val="110000"/>
              </a:lnSpc>
            </a:pPr>
            <a:r>
              <a:rPr lang="en-US" altLang="en-US" sz="2000" i="1" u="sng" dirty="0" smtClean="0"/>
              <a:t>k-means</a:t>
            </a:r>
            <a:r>
              <a:rPr lang="en-US" altLang="en-US" sz="2000" dirty="0" smtClean="0"/>
              <a:t> (MacQueen’67, Lloyd’57/’82): Each cluster is represented by the center of the cluster</a:t>
            </a:r>
          </a:p>
          <a:p>
            <a:pPr lvl="1" eaLnBrk="1" hangingPunct="1">
              <a:lnSpc>
                <a:spcPct val="110000"/>
              </a:lnSpc>
            </a:pPr>
            <a:r>
              <a:rPr lang="en-US" altLang="en-US" sz="2000" i="1" u="sng" dirty="0" smtClean="0"/>
              <a:t>k-</a:t>
            </a:r>
            <a:r>
              <a:rPr lang="en-US" altLang="en-US" sz="2000" i="1" u="sng" dirty="0" err="1" smtClean="0"/>
              <a:t>medoids</a:t>
            </a:r>
            <a:r>
              <a:rPr lang="en-US" altLang="en-US" sz="2000" dirty="0" smtClean="0"/>
              <a:t> or PAM (Partition around </a:t>
            </a:r>
            <a:r>
              <a:rPr lang="en-US" altLang="en-US" sz="2000" dirty="0" err="1" smtClean="0"/>
              <a:t>medoids</a:t>
            </a:r>
            <a:r>
              <a:rPr lang="en-US" altLang="en-US" sz="2000" dirty="0" smtClean="0"/>
              <a:t>) (Kaufman &amp; Rousseeuw’87): Each cluster is represented by one of the objects in the cluster  </a:t>
            </a:r>
          </a:p>
        </p:txBody>
      </p:sp>
      <p:graphicFrame>
        <p:nvGraphicFramePr>
          <p:cNvPr id="17412" name="Object 4"/>
          <p:cNvGraphicFramePr>
            <a:graphicFrameLocks noGrp="1" noChangeAspect="1"/>
          </p:cNvGraphicFramePr>
          <p:nvPr>
            <p:ph sz="half" idx="2"/>
            <p:extLst>
              <p:ext uri="{D42A27DB-BD31-4B8C-83A1-F6EECF244321}">
                <p14:modId xmlns:p14="http://schemas.microsoft.com/office/powerpoint/2010/main" val="641676424"/>
              </p:ext>
            </p:extLst>
          </p:nvPr>
        </p:nvGraphicFramePr>
        <p:xfrm>
          <a:off x="3124200" y="2617788"/>
          <a:ext cx="2851150" cy="487362"/>
        </p:xfrm>
        <a:graphic>
          <a:graphicData uri="http://schemas.openxmlformats.org/presentationml/2006/ole">
            <mc:AlternateContent xmlns:mc="http://schemas.openxmlformats.org/markup-compatibility/2006">
              <mc:Choice xmlns:v="urn:schemas-microsoft-com:vml" Requires="v">
                <p:oleObj spid="_x0000_s17460" name="Equation" r:id="rId4" imgW="1485720" imgH="253800" progId="Equation.3">
                  <p:embed/>
                </p:oleObj>
              </mc:Choice>
              <mc:Fallback>
                <p:oleObj name="Equation" r:id="rId4" imgW="1485720" imgH="253800" progId="Equation.3">
                  <p:embed/>
                  <p:pic>
                    <p:nvPicPr>
                      <p:cNvPr id="0" name="Object 4"/>
                      <p:cNvPicPr>
                        <a:picLocks noChangeAspect="1" noChangeArrowheads="1"/>
                      </p:cNvPicPr>
                      <p:nvPr/>
                    </p:nvPicPr>
                    <p:blipFill>
                      <a:blip r:embed="rId5"/>
                      <a:srcRect/>
                      <a:stretch>
                        <a:fillRect/>
                      </a:stretch>
                    </p:blipFill>
                    <p:spPr bwMode="auto">
                      <a:xfrm>
                        <a:off x="3124200" y="2617788"/>
                        <a:ext cx="2851150"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3"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9E780B5-ED9E-427C-B932-AE11DC63EFDE}" type="slidenum">
              <a:rPr lang="en-US" altLang="en-US" sz="1200"/>
              <a:pPr eaLnBrk="1" hangingPunct="1"/>
              <a:t>20</a:t>
            </a:fld>
            <a:endParaRPr lang="en-US" altLang="en-US" sz="1200"/>
          </a:p>
        </p:txBody>
      </p:sp>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22325" y="492125"/>
            <a:ext cx="7296150" cy="498475"/>
          </a:xfrm>
        </p:spPr>
        <p:txBody>
          <a:bodyPr/>
          <a:lstStyle/>
          <a:p>
            <a:pPr eaLnBrk="1" hangingPunct="1"/>
            <a:r>
              <a:rPr lang="en-US" altLang="en-US" sz="3200" smtClean="0"/>
              <a:t>The </a:t>
            </a:r>
            <a:r>
              <a:rPr lang="en-US" altLang="en-US" sz="3200" i="1" smtClean="0"/>
              <a:t>K-Means</a:t>
            </a:r>
            <a:r>
              <a:rPr lang="en-US" altLang="en-US" sz="3200" smtClean="0"/>
              <a:t> Clustering Method</a:t>
            </a:r>
            <a:r>
              <a:rPr lang="en-US" altLang="en-US" sz="2400" b="1" smtClean="0"/>
              <a:t> </a:t>
            </a:r>
            <a:endParaRPr lang="en-US" altLang="en-US" sz="2800" smtClean="0"/>
          </a:p>
        </p:txBody>
      </p:sp>
      <p:sp>
        <p:nvSpPr>
          <p:cNvPr id="18435" name="Rectangle 3"/>
          <p:cNvSpPr>
            <a:spLocks noGrp="1" noChangeArrowheads="1"/>
          </p:cNvSpPr>
          <p:nvPr>
            <p:ph type="body" idx="1"/>
          </p:nvPr>
        </p:nvSpPr>
        <p:spPr>
          <a:xfrm>
            <a:off x="457200" y="1447800"/>
            <a:ext cx="7851775" cy="4800600"/>
          </a:xfrm>
        </p:spPr>
        <p:txBody>
          <a:bodyPr/>
          <a:lstStyle/>
          <a:p>
            <a:pPr eaLnBrk="1" hangingPunct="1">
              <a:lnSpc>
                <a:spcPct val="120000"/>
              </a:lnSpc>
            </a:pPr>
            <a:r>
              <a:rPr lang="en-US" altLang="en-US" sz="2400" dirty="0" smtClean="0"/>
              <a:t>Given </a:t>
            </a:r>
            <a:r>
              <a:rPr lang="en-US" altLang="en-US" sz="2400" i="1" dirty="0" smtClean="0"/>
              <a:t>k</a:t>
            </a:r>
            <a:r>
              <a:rPr lang="en-US" altLang="en-US" sz="2400" dirty="0" smtClean="0"/>
              <a:t>, the </a:t>
            </a:r>
            <a:r>
              <a:rPr lang="en-US" altLang="en-US" sz="2400" i="1" dirty="0" smtClean="0"/>
              <a:t>k-means</a:t>
            </a:r>
            <a:r>
              <a:rPr lang="en-US" altLang="en-US" sz="2400" dirty="0" smtClean="0"/>
              <a:t> algorithm is implemented in four steps:</a:t>
            </a:r>
          </a:p>
          <a:p>
            <a:pPr marL="914400" lvl="1" indent="-457200" eaLnBrk="1" hangingPunct="1">
              <a:lnSpc>
                <a:spcPct val="120000"/>
              </a:lnSpc>
              <a:buFont typeface="+mj-lt"/>
              <a:buAutoNum type="arabicPeriod"/>
            </a:pPr>
            <a:r>
              <a:rPr lang="en-US" altLang="en-US" sz="2400" dirty="0" smtClean="0">
                <a:solidFill>
                  <a:srgbClr val="000000"/>
                </a:solidFill>
              </a:rPr>
              <a:t>Partition objects into </a:t>
            </a:r>
            <a:r>
              <a:rPr lang="en-US" altLang="en-US" sz="2400" i="1" dirty="0" smtClean="0">
                <a:solidFill>
                  <a:srgbClr val="000000"/>
                </a:solidFill>
              </a:rPr>
              <a:t>k</a:t>
            </a:r>
            <a:r>
              <a:rPr lang="en-US" altLang="en-US" sz="2400" dirty="0" smtClean="0">
                <a:solidFill>
                  <a:srgbClr val="000000"/>
                </a:solidFill>
              </a:rPr>
              <a:t> nonempty subsets</a:t>
            </a:r>
          </a:p>
          <a:p>
            <a:pPr marL="914400" lvl="1" indent="-457200" eaLnBrk="1" hangingPunct="1">
              <a:lnSpc>
                <a:spcPct val="120000"/>
              </a:lnSpc>
              <a:buFont typeface="+mj-lt"/>
              <a:buAutoNum type="arabicPeriod"/>
            </a:pPr>
            <a:r>
              <a:rPr lang="en-US" altLang="en-US" sz="2400" dirty="0" smtClean="0">
                <a:solidFill>
                  <a:srgbClr val="000000"/>
                </a:solidFill>
              </a:rPr>
              <a:t>Compute </a:t>
            </a:r>
            <a:r>
              <a:rPr lang="en-US" altLang="en-US" sz="2400" b="1" dirty="0" smtClean="0">
                <a:solidFill>
                  <a:srgbClr val="FF0000"/>
                </a:solidFill>
              </a:rPr>
              <a:t>seed</a:t>
            </a:r>
            <a:r>
              <a:rPr lang="en-US" altLang="en-US" sz="2400" dirty="0" smtClean="0">
                <a:solidFill>
                  <a:srgbClr val="000000"/>
                </a:solidFill>
              </a:rPr>
              <a:t> points as the centroids of the clusters of the current partitioning (the centroid is the center, i.e., </a:t>
            </a:r>
            <a:r>
              <a:rPr lang="en-US" altLang="en-US" sz="2400" i="1" dirty="0" smtClean="0">
                <a:solidFill>
                  <a:schemeClr val="hlink"/>
                </a:solidFill>
              </a:rPr>
              <a:t>mean point</a:t>
            </a:r>
            <a:r>
              <a:rPr lang="en-US" altLang="en-US" sz="2400" dirty="0" smtClean="0">
                <a:solidFill>
                  <a:srgbClr val="000000"/>
                </a:solidFill>
              </a:rPr>
              <a:t>, of the cluster)</a:t>
            </a:r>
          </a:p>
          <a:p>
            <a:pPr marL="914400" lvl="1" indent="-457200" eaLnBrk="1" hangingPunct="1">
              <a:lnSpc>
                <a:spcPct val="120000"/>
              </a:lnSpc>
              <a:buFont typeface="+mj-lt"/>
              <a:buAutoNum type="arabicPeriod"/>
            </a:pPr>
            <a:r>
              <a:rPr lang="en-US" altLang="en-US" sz="2400" dirty="0" smtClean="0">
                <a:solidFill>
                  <a:srgbClr val="000000"/>
                </a:solidFill>
              </a:rPr>
              <a:t>Assign each object to the cluster with the nearest seed point  </a:t>
            </a:r>
          </a:p>
          <a:p>
            <a:pPr marL="914400" lvl="1" indent="-457200" eaLnBrk="1" hangingPunct="1">
              <a:lnSpc>
                <a:spcPct val="120000"/>
              </a:lnSpc>
              <a:buFont typeface="+mj-lt"/>
              <a:buAutoNum type="arabicPeriod"/>
            </a:pPr>
            <a:r>
              <a:rPr lang="en-US" altLang="en-US" sz="2400" dirty="0" smtClean="0">
                <a:solidFill>
                  <a:srgbClr val="000000"/>
                </a:solidFill>
              </a:rPr>
              <a:t>Go back to Step 2, stop when the assignment does not change</a:t>
            </a:r>
          </a:p>
        </p:txBody>
      </p:sp>
      <p:sp>
        <p:nvSpPr>
          <p:cNvPr id="1843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6355767-267F-40A5-873D-A2FA71407CC5}" type="slidenum">
              <a:rPr lang="en-US" altLang="en-US" sz="1200"/>
              <a:pPr eaLnBrk="1" hangingPunct="1"/>
              <a:t>21</a:t>
            </a:fld>
            <a:endParaRPr lang="en-US" altLang="en-US" sz="1200"/>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304800"/>
            <a:ext cx="9144000" cy="609600"/>
          </a:xfrm>
        </p:spPr>
        <p:txBody>
          <a:bodyPr/>
          <a:lstStyle/>
          <a:p>
            <a:pPr eaLnBrk="1" hangingPunct="1"/>
            <a:r>
              <a:rPr lang="en-US" altLang="ko-KR" smtClean="0">
                <a:solidFill>
                  <a:srgbClr val="170981"/>
                </a:solidFill>
                <a:ea typeface="Gulim" panose="020B0600000101010101" pitchFamily="34" charset="-127"/>
              </a:rPr>
              <a:t>An Example of </a:t>
            </a:r>
            <a:r>
              <a:rPr lang="en-US" altLang="ko-KR" i="1" smtClean="0">
                <a:solidFill>
                  <a:srgbClr val="170981"/>
                </a:solidFill>
                <a:ea typeface="Gulim" panose="020B0600000101010101" pitchFamily="34" charset="-127"/>
              </a:rPr>
              <a:t>K-Means</a:t>
            </a:r>
            <a:r>
              <a:rPr lang="en-US" altLang="ko-KR" smtClean="0">
                <a:solidFill>
                  <a:srgbClr val="170981"/>
                </a:solidFill>
                <a:ea typeface="Gulim" panose="020B0600000101010101" pitchFamily="34" charset="-127"/>
              </a:rPr>
              <a:t> Clustering</a:t>
            </a:r>
            <a:endParaRPr lang="en-US" altLang="ko-KR" sz="2800" b="1" smtClean="0">
              <a:solidFill>
                <a:srgbClr val="170981"/>
              </a:solidFill>
              <a:ea typeface="Gulim" panose="020B0600000101010101" pitchFamily="34" charset="-127"/>
            </a:endParaRPr>
          </a:p>
        </p:txBody>
      </p:sp>
      <p:sp>
        <p:nvSpPr>
          <p:cNvPr id="19459" name="Line 93"/>
          <p:cNvSpPr>
            <a:spLocks noChangeShapeType="1"/>
          </p:cNvSpPr>
          <p:nvPr/>
        </p:nvSpPr>
        <p:spPr bwMode="auto">
          <a:xfrm>
            <a:off x="5803900" y="23622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0" name="Text Box 181"/>
          <p:cNvSpPr txBox="1">
            <a:spLocks noChangeArrowheads="1"/>
          </p:cNvSpPr>
          <p:nvPr/>
        </p:nvSpPr>
        <p:spPr bwMode="auto">
          <a:xfrm>
            <a:off x="2451100" y="1771650"/>
            <a:ext cx="11430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1400">
                <a:ea typeface="Gulim" panose="020B0600000101010101" pitchFamily="34" charset="-127"/>
              </a:rPr>
              <a:t>K=2</a:t>
            </a:r>
          </a:p>
          <a:p>
            <a:pPr algn="l" eaLnBrk="1" hangingPunct="1">
              <a:spcBef>
                <a:spcPct val="50000"/>
              </a:spcBef>
            </a:pPr>
            <a:endParaRPr lang="en-US" altLang="ko-KR" sz="1400">
              <a:ea typeface="Gulim" panose="020B0600000101010101" pitchFamily="34" charset="-127"/>
            </a:endParaRPr>
          </a:p>
          <a:p>
            <a:pPr algn="l" eaLnBrk="1" hangingPunct="1">
              <a:spcBef>
                <a:spcPct val="50000"/>
              </a:spcBef>
            </a:pPr>
            <a:r>
              <a:rPr lang="en-US" altLang="ko-KR" sz="1400">
                <a:ea typeface="Gulim" panose="020B0600000101010101" pitchFamily="34" charset="-127"/>
              </a:rPr>
              <a:t>Arbitrarily partition objects into k groups</a:t>
            </a:r>
          </a:p>
        </p:txBody>
      </p:sp>
      <p:sp>
        <p:nvSpPr>
          <p:cNvPr id="19461" name="Line 183"/>
          <p:cNvSpPr>
            <a:spLocks noChangeShapeType="1"/>
          </p:cNvSpPr>
          <p:nvPr/>
        </p:nvSpPr>
        <p:spPr bwMode="auto">
          <a:xfrm>
            <a:off x="2603500" y="2286000"/>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62" name="Text Box 185"/>
          <p:cNvSpPr txBox="1">
            <a:spLocks noChangeArrowheads="1"/>
          </p:cNvSpPr>
          <p:nvPr/>
        </p:nvSpPr>
        <p:spPr bwMode="auto">
          <a:xfrm>
            <a:off x="5727700" y="2438400"/>
            <a:ext cx="10668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1400">
                <a:ea typeface="Gulim" panose="020B0600000101010101" pitchFamily="34" charset="-127"/>
              </a:rPr>
              <a:t>Update the cluster centroids</a:t>
            </a:r>
          </a:p>
        </p:txBody>
      </p:sp>
      <p:sp>
        <p:nvSpPr>
          <p:cNvPr id="19463" name="Text Box 190"/>
          <p:cNvSpPr txBox="1">
            <a:spLocks noChangeArrowheads="1"/>
          </p:cNvSpPr>
          <p:nvPr/>
        </p:nvSpPr>
        <p:spPr bwMode="auto">
          <a:xfrm>
            <a:off x="5727700" y="4953000"/>
            <a:ext cx="10668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1400">
                <a:ea typeface="Gulim" panose="020B0600000101010101" pitchFamily="34" charset="-127"/>
              </a:rPr>
              <a:t>Update the cluster centroids</a:t>
            </a:r>
          </a:p>
          <a:p>
            <a:pPr algn="l" eaLnBrk="1" hangingPunct="1">
              <a:spcBef>
                <a:spcPct val="50000"/>
              </a:spcBef>
            </a:pPr>
            <a:endParaRPr lang="en-US" altLang="ko-KR" sz="1400">
              <a:ea typeface="Gulim" panose="020B0600000101010101" pitchFamily="34" charset="-127"/>
            </a:endParaRPr>
          </a:p>
        </p:txBody>
      </p:sp>
      <p:sp>
        <p:nvSpPr>
          <p:cNvPr id="19464" name="Text Box 191"/>
          <p:cNvSpPr txBox="1">
            <a:spLocks noChangeArrowheads="1"/>
          </p:cNvSpPr>
          <p:nvPr/>
        </p:nvSpPr>
        <p:spPr bwMode="auto">
          <a:xfrm>
            <a:off x="7099300" y="35814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1400">
                <a:ea typeface="Gulim" panose="020B0600000101010101" pitchFamily="34" charset="-127"/>
              </a:rPr>
              <a:t>Reassign  objects</a:t>
            </a:r>
          </a:p>
        </p:txBody>
      </p:sp>
      <p:sp>
        <p:nvSpPr>
          <p:cNvPr id="19465" name="Line 192"/>
          <p:cNvSpPr>
            <a:spLocks noChangeShapeType="1"/>
          </p:cNvSpPr>
          <p:nvPr/>
        </p:nvSpPr>
        <p:spPr bwMode="auto">
          <a:xfrm>
            <a:off x="7937500" y="3581400"/>
            <a:ext cx="0" cy="304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66" name="Text Box 193"/>
          <p:cNvSpPr txBox="1">
            <a:spLocks noChangeArrowheads="1"/>
          </p:cNvSpPr>
          <p:nvPr/>
        </p:nvSpPr>
        <p:spPr bwMode="auto">
          <a:xfrm>
            <a:off x="4584700" y="3505200"/>
            <a:ext cx="990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1400">
                <a:ea typeface="Gulim" panose="020B0600000101010101" pitchFamily="34" charset="-127"/>
              </a:rPr>
              <a:t>Loop if needed</a:t>
            </a:r>
          </a:p>
        </p:txBody>
      </p:sp>
      <p:sp>
        <p:nvSpPr>
          <p:cNvPr id="19467" name="Slide Number Placeholder 19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B7F71FD-131A-4345-961C-3261C7B7177A}" type="slidenum">
              <a:rPr lang="en-US" altLang="en-US" sz="1200"/>
              <a:pPr eaLnBrk="1" hangingPunct="1"/>
              <a:t>22</a:t>
            </a:fld>
            <a:endParaRPr lang="en-US" altLang="en-US" sz="1200"/>
          </a:p>
        </p:txBody>
      </p:sp>
      <p:graphicFrame>
        <p:nvGraphicFramePr>
          <p:cNvPr id="19468" name="Object 196"/>
          <p:cNvGraphicFramePr>
            <a:graphicFrameLocks noChangeAspect="1"/>
          </p:cNvGraphicFramePr>
          <p:nvPr/>
        </p:nvGraphicFramePr>
        <p:xfrm>
          <a:off x="393700" y="1447800"/>
          <a:ext cx="2120900" cy="1984375"/>
        </p:xfrm>
        <a:graphic>
          <a:graphicData uri="http://schemas.openxmlformats.org/presentationml/2006/ole">
            <mc:AlternateContent xmlns:mc="http://schemas.openxmlformats.org/markup-compatibility/2006">
              <mc:Choice xmlns:v="urn:schemas-microsoft-com:vml" Requires="v">
                <p:oleObj spid="_x0000_s19702" name="SmartDraw" r:id="rId4" imgW="3479292" imgH="3255264" progId="SmartDraw.2">
                  <p:embed/>
                </p:oleObj>
              </mc:Choice>
              <mc:Fallback>
                <p:oleObj name="SmartDraw" r:id="rId4" imgW="3479292" imgH="3255264" progId="SmartDraw.2">
                  <p:embed/>
                  <p:pic>
                    <p:nvPicPr>
                      <p:cNvPr id="0" name="Object 19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700" y="1447800"/>
                        <a:ext cx="2120900" cy="19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9" name="Object 197"/>
          <p:cNvGraphicFramePr>
            <a:graphicFrameLocks noChangeAspect="1"/>
          </p:cNvGraphicFramePr>
          <p:nvPr/>
        </p:nvGraphicFramePr>
        <p:xfrm>
          <a:off x="3441700" y="1447800"/>
          <a:ext cx="2184400" cy="2043113"/>
        </p:xfrm>
        <a:graphic>
          <a:graphicData uri="http://schemas.openxmlformats.org/presentationml/2006/ole">
            <mc:AlternateContent xmlns:mc="http://schemas.openxmlformats.org/markup-compatibility/2006">
              <mc:Choice xmlns:v="urn:schemas-microsoft-com:vml" Requires="v">
                <p:oleObj spid="_x0000_s19703" name="SmartDraw" r:id="rId6" imgW="3479292" imgH="3255264" progId="SmartDraw.2">
                  <p:embed/>
                </p:oleObj>
              </mc:Choice>
              <mc:Fallback>
                <p:oleObj name="SmartDraw" r:id="rId6" imgW="3479292" imgH="3255264" progId="SmartDraw.2">
                  <p:embed/>
                  <p:pic>
                    <p:nvPicPr>
                      <p:cNvPr id="0" name="Object 1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1700" y="1447800"/>
                        <a:ext cx="2184400"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70" name="Object 198"/>
          <p:cNvGraphicFramePr>
            <a:graphicFrameLocks noChangeAspect="1"/>
          </p:cNvGraphicFramePr>
          <p:nvPr/>
        </p:nvGraphicFramePr>
        <p:xfrm>
          <a:off x="6794500" y="1447800"/>
          <a:ext cx="2273300" cy="2127250"/>
        </p:xfrm>
        <a:graphic>
          <a:graphicData uri="http://schemas.openxmlformats.org/presentationml/2006/ole">
            <mc:AlternateContent xmlns:mc="http://schemas.openxmlformats.org/markup-compatibility/2006">
              <mc:Choice xmlns:v="urn:schemas-microsoft-com:vml" Requires="v">
                <p:oleObj spid="_x0000_s19704" name="SmartDraw" r:id="rId8" imgW="3479292" imgH="3255264" progId="SmartDraw.2">
                  <p:embed/>
                </p:oleObj>
              </mc:Choice>
              <mc:Fallback>
                <p:oleObj name="SmartDraw" r:id="rId8" imgW="3479292" imgH="3255264" progId="SmartDraw.2">
                  <p:embed/>
                  <p:pic>
                    <p:nvPicPr>
                      <p:cNvPr id="0" name="Object 19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94500" y="1447800"/>
                        <a:ext cx="2273300" cy="212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71" name="Object 199"/>
          <p:cNvGraphicFramePr>
            <a:graphicFrameLocks noChangeAspect="1"/>
          </p:cNvGraphicFramePr>
          <p:nvPr/>
        </p:nvGraphicFramePr>
        <p:xfrm>
          <a:off x="6794500" y="3892550"/>
          <a:ext cx="2273300" cy="2127250"/>
        </p:xfrm>
        <a:graphic>
          <a:graphicData uri="http://schemas.openxmlformats.org/presentationml/2006/ole">
            <mc:AlternateContent xmlns:mc="http://schemas.openxmlformats.org/markup-compatibility/2006">
              <mc:Choice xmlns:v="urn:schemas-microsoft-com:vml" Requires="v">
                <p:oleObj spid="_x0000_s19705" name="SmartDraw" r:id="rId10" imgW="3479292" imgH="3255264" progId="SmartDraw.2">
                  <p:embed/>
                </p:oleObj>
              </mc:Choice>
              <mc:Fallback>
                <p:oleObj name="SmartDraw" r:id="rId10" imgW="3479292" imgH="3255264" progId="SmartDraw.2">
                  <p:embed/>
                  <p:pic>
                    <p:nvPicPr>
                      <p:cNvPr id="0" name="Object 19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94500" y="3892550"/>
                        <a:ext cx="2273300" cy="212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72" name="Object 200"/>
          <p:cNvGraphicFramePr>
            <a:graphicFrameLocks noChangeAspect="1"/>
          </p:cNvGraphicFramePr>
          <p:nvPr/>
        </p:nvGraphicFramePr>
        <p:xfrm>
          <a:off x="3594100" y="3962400"/>
          <a:ext cx="2197100" cy="2055813"/>
        </p:xfrm>
        <a:graphic>
          <a:graphicData uri="http://schemas.openxmlformats.org/presentationml/2006/ole">
            <mc:AlternateContent xmlns:mc="http://schemas.openxmlformats.org/markup-compatibility/2006">
              <mc:Choice xmlns:v="urn:schemas-microsoft-com:vml" Requires="v">
                <p:oleObj spid="_x0000_s19706" name="SmartDraw" r:id="rId12" imgW="3479292" imgH="3255264" progId="SmartDraw.2">
                  <p:embed/>
                </p:oleObj>
              </mc:Choice>
              <mc:Fallback>
                <p:oleObj name="SmartDraw" r:id="rId12" imgW="3479292" imgH="3255264" progId="SmartDraw.2">
                  <p:embed/>
                  <p:pic>
                    <p:nvPicPr>
                      <p:cNvPr id="0" name="Object 2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94100" y="3962400"/>
                        <a:ext cx="2197100" cy="205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73" name="Line 192"/>
          <p:cNvSpPr>
            <a:spLocks noChangeShapeType="1"/>
          </p:cNvSpPr>
          <p:nvPr/>
        </p:nvSpPr>
        <p:spPr bwMode="auto">
          <a:xfrm flipV="1">
            <a:off x="4356100" y="35052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4" name="Text Box 181"/>
          <p:cNvSpPr txBox="1">
            <a:spLocks noChangeArrowheads="1"/>
          </p:cNvSpPr>
          <p:nvPr/>
        </p:nvSpPr>
        <p:spPr bwMode="auto">
          <a:xfrm>
            <a:off x="622300" y="3429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1400">
                <a:ea typeface="Gulim" panose="020B0600000101010101" pitchFamily="34" charset="-127"/>
              </a:rPr>
              <a:t>The initial data set</a:t>
            </a:r>
          </a:p>
        </p:txBody>
      </p:sp>
      <p:sp>
        <p:nvSpPr>
          <p:cNvPr id="19475" name="Line 93"/>
          <p:cNvSpPr>
            <a:spLocks noChangeShapeType="1"/>
          </p:cNvSpPr>
          <p:nvPr/>
        </p:nvSpPr>
        <p:spPr bwMode="auto">
          <a:xfrm flipH="1">
            <a:off x="5803900" y="48768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6" name="Rectangle 3"/>
          <p:cNvSpPr>
            <a:spLocks noChangeArrowheads="1"/>
          </p:cNvSpPr>
          <p:nvPr/>
        </p:nvSpPr>
        <p:spPr bwMode="auto">
          <a:xfrm>
            <a:off x="0" y="3962400"/>
            <a:ext cx="3581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lnSpc>
                <a:spcPct val="120000"/>
              </a:lnSpc>
              <a:spcBef>
                <a:spcPct val="20000"/>
              </a:spcBef>
              <a:buClr>
                <a:schemeClr val="folHlink"/>
              </a:buClr>
              <a:buSzPct val="60000"/>
              <a:buFont typeface="Wingdings" panose="05000000000000000000" pitchFamily="2" charset="2"/>
              <a:buChar char="n"/>
            </a:pPr>
            <a:r>
              <a:rPr lang="en-US" altLang="en-US" sz="1600">
                <a:solidFill>
                  <a:srgbClr val="000000"/>
                </a:solidFill>
                <a:latin typeface="Arial" panose="020B0604020202020204" pitchFamily="34" charset="0"/>
              </a:rPr>
              <a:t>Partition objects into </a:t>
            </a:r>
            <a:r>
              <a:rPr lang="en-US" altLang="en-US" sz="1600" i="1">
                <a:solidFill>
                  <a:srgbClr val="000000"/>
                </a:solidFill>
                <a:latin typeface="Arial" panose="020B0604020202020204" pitchFamily="34" charset="0"/>
              </a:rPr>
              <a:t>k</a:t>
            </a:r>
            <a:r>
              <a:rPr lang="en-US" altLang="en-US" sz="1600">
                <a:solidFill>
                  <a:srgbClr val="000000"/>
                </a:solidFill>
                <a:latin typeface="Arial" panose="020B0604020202020204" pitchFamily="34" charset="0"/>
              </a:rPr>
              <a:t> nonempty subsets</a:t>
            </a:r>
          </a:p>
          <a:p>
            <a:pPr algn="l" eaLnBrk="1" hangingPunct="1">
              <a:lnSpc>
                <a:spcPct val="120000"/>
              </a:lnSpc>
              <a:spcBef>
                <a:spcPct val="20000"/>
              </a:spcBef>
              <a:buClr>
                <a:schemeClr val="folHlink"/>
              </a:buClr>
              <a:buSzPct val="60000"/>
              <a:buFont typeface="Wingdings" panose="05000000000000000000" pitchFamily="2" charset="2"/>
              <a:buChar char="n"/>
            </a:pPr>
            <a:r>
              <a:rPr lang="en-US" altLang="en-US" sz="1600">
                <a:latin typeface="Arial" panose="020B0604020202020204" pitchFamily="34" charset="0"/>
              </a:rPr>
              <a:t>Repeat</a:t>
            </a:r>
            <a:endParaRPr lang="en-US" altLang="en-US" sz="1600">
              <a:solidFill>
                <a:srgbClr val="000000"/>
              </a:solidFill>
              <a:latin typeface="Arial" panose="020B0604020202020204" pitchFamily="34" charset="0"/>
            </a:endParaRPr>
          </a:p>
          <a:p>
            <a:pPr lvl="1" algn="l" eaLnBrk="1" hangingPunct="1">
              <a:lnSpc>
                <a:spcPct val="120000"/>
              </a:lnSpc>
              <a:spcBef>
                <a:spcPct val="20000"/>
              </a:spcBef>
              <a:buClr>
                <a:schemeClr val="hlink"/>
              </a:buClr>
              <a:buSzPct val="55000"/>
              <a:buFont typeface="Wingdings" panose="05000000000000000000" pitchFamily="2" charset="2"/>
              <a:buChar char="n"/>
            </a:pPr>
            <a:r>
              <a:rPr lang="en-US" altLang="en-US" sz="1600">
                <a:solidFill>
                  <a:srgbClr val="000000"/>
                </a:solidFill>
                <a:latin typeface="Arial" panose="020B0604020202020204" pitchFamily="34" charset="0"/>
              </a:rPr>
              <a:t>Compute centroid (i.e., mean point) for each partition </a:t>
            </a:r>
          </a:p>
          <a:p>
            <a:pPr lvl="1" algn="l" eaLnBrk="1" hangingPunct="1">
              <a:lnSpc>
                <a:spcPct val="120000"/>
              </a:lnSpc>
              <a:spcBef>
                <a:spcPct val="20000"/>
              </a:spcBef>
              <a:buClr>
                <a:schemeClr val="hlink"/>
              </a:buClr>
              <a:buSzPct val="55000"/>
              <a:buFont typeface="Wingdings" panose="05000000000000000000" pitchFamily="2" charset="2"/>
              <a:buChar char="n"/>
            </a:pPr>
            <a:r>
              <a:rPr lang="en-US" altLang="en-US" sz="1600">
                <a:solidFill>
                  <a:srgbClr val="000000"/>
                </a:solidFill>
                <a:latin typeface="Arial" panose="020B0604020202020204" pitchFamily="34" charset="0"/>
              </a:rPr>
              <a:t>Assign each object to the cluster of its nearest centroid  </a:t>
            </a:r>
          </a:p>
          <a:p>
            <a:pPr algn="l" eaLnBrk="1" hangingPunct="1">
              <a:lnSpc>
                <a:spcPct val="120000"/>
              </a:lnSpc>
              <a:spcBef>
                <a:spcPct val="20000"/>
              </a:spcBef>
              <a:buClr>
                <a:schemeClr val="folHlink"/>
              </a:buClr>
              <a:buSzPct val="60000"/>
              <a:buFont typeface="Wingdings" panose="05000000000000000000" pitchFamily="2" charset="2"/>
              <a:buChar char="n"/>
            </a:pPr>
            <a:r>
              <a:rPr lang="en-US" altLang="en-US" sz="1600">
                <a:solidFill>
                  <a:srgbClr val="000000"/>
                </a:solidFill>
                <a:latin typeface="Arial" panose="020B0604020202020204" pitchFamily="34" charset="0"/>
              </a:rPr>
              <a:t>Until no change</a:t>
            </a: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50888" y="436563"/>
            <a:ext cx="7439025" cy="442912"/>
          </a:xfrm>
        </p:spPr>
        <p:txBody>
          <a:bodyPr/>
          <a:lstStyle/>
          <a:p>
            <a:pPr eaLnBrk="1" hangingPunct="1"/>
            <a:r>
              <a:rPr lang="en-US" altLang="en-US" sz="3200" smtClean="0"/>
              <a:t>Comments on the </a:t>
            </a:r>
            <a:r>
              <a:rPr lang="en-US" altLang="en-US" sz="3200" i="1" smtClean="0"/>
              <a:t>K-Means</a:t>
            </a:r>
            <a:r>
              <a:rPr lang="en-US" altLang="en-US" sz="3200" smtClean="0"/>
              <a:t> Method</a:t>
            </a:r>
            <a:endParaRPr lang="en-US" altLang="en-US" sz="2400" b="1" smtClean="0"/>
          </a:p>
        </p:txBody>
      </p:sp>
      <p:sp>
        <p:nvSpPr>
          <p:cNvPr id="20483" name="Rectangle 3"/>
          <p:cNvSpPr>
            <a:spLocks noGrp="1" noChangeArrowheads="1"/>
          </p:cNvSpPr>
          <p:nvPr>
            <p:ph type="body" idx="1"/>
          </p:nvPr>
        </p:nvSpPr>
        <p:spPr>
          <a:xfrm>
            <a:off x="304800" y="1371600"/>
            <a:ext cx="8534400" cy="5257800"/>
          </a:xfrm>
        </p:spPr>
        <p:txBody>
          <a:bodyPr/>
          <a:lstStyle/>
          <a:p>
            <a:pPr eaLnBrk="1" hangingPunct="1">
              <a:lnSpc>
                <a:spcPct val="120000"/>
              </a:lnSpc>
            </a:pPr>
            <a:r>
              <a:rPr lang="en-US" altLang="en-US" sz="2000" u="sng" dirty="0" smtClean="0"/>
              <a:t>Strength:</a:t>
            </a:r>
            <a:r>
              <a:rPr lang="en-US" altLang="en-US" sz="2000" dirty="0" smtClean="0"/>
              <a:t> </a:t>
            </a:r>
            <a:r>
              <a:rPr lang="en-US" altLang="en-US" sz="2000" b="1" i="1" dirty="0" smtClean="0">
                <a:solidFill>
                  <a:srgbClr val="FF0000"/>
                </a:solidFill>
              </a:rPr>
              <a:t>Efficient</a:t>
            </a:r>
            <a:r>
              <a:rPr lang="en-US" altLang="en-US" sz="2000" dirty="0" smtClean="0"/>
              <a:t>: </a:t>
            </a:r>
            <a:r>
              <a:rPr lang="en-US" altLang="en-US" sz="2000" i="1" dirty="0" smtClean="0"/>
              <a:t>O</a:t>
            </a:r>
            <a:r>
              <a:rPr lang="en-US" altLang="en-US" sz="2000" dirty="0" smtClean="0"/>
              <a:t>(</a:t>
            </a:r>
            <a:r>
              <a:rPr lang="en-US" altLang="en-US" sz="2000" i="1" dirty="0" err="1" smtClean="0"/>
              <a:t>tkn</a:t>
            </a:r>
            <a:r>
              <a:rPr lang="en-US" altLang="en-US" sz="2000" dirty="0" smtClean="0"/>
              <a:t>), where </a:t>
            </a:r>
            <a:r>
              <a:rPr lang="en-US" altLang="en-US" sz="2000" i="1" dirty="0" smtClean="0"/>
              <a:t>n</a:t>
            </a:r>
            <a:r>
              <a:rPr lang="en-US" altLang="en-US" sz="2000" dirty="0" smtClean="0"/>
              <a:t> is # objects, </a:t>
            </a:r>
            <a:r>
              <a:rPr lang="en-US" altLang="en-US" sz="2000" i="1" dirty="0" smtClean="0"/>
              <a:t>k</a:t>
            </a:r>
            <a:r>
              <a:rPr lang="en-US" altLang="en-US" sz="2000" dirty="0" smtClean="0"/>
              <a:t> is # clusters, and </a:t>
            </a:r>
            <a:r>
              <a:rPr lang="en-US" altLang="en-US" sz="2000" i="1" dirty="0" smtClean="0"/>
              <a:t>t  </a:t>
            </a:r>
            <a:r>
              <a:rPr lang="en-US" altLang="en-US" sz="2000" dirty="0" smtClean="0"/>
              <a:t>is # iterations. Normally, </a:t>
            </a:r>
            <a:r>
              <a:rPr lang="en-US" altLang="en-US" sz="2000" i="1" dirty="0" smtClean="0"/>
              <a:t>k</a:t>
            </a:r>
            <a:r>
              <a:rPr lang="en-US" altLang="en-US" sz="2000" dirty="0" smtClean="0"/>
              <a:t>, </a:t>
            </a:r>
            <a:r>
              <a:rPr lang="en-US" altLang="en-US" sz="2000" i="1" dirty="0" smtClean="0"/>
              <a:t>t</a:t>
            </a:r>
            <a:r>
              <a:rPr lang="en-US" altLang="en-US" sz="2000" dirty="0" smtClean="0"/>
              <a:t> &lt;&lt; </a:t>
            </a:r>
            <a:r>
              <a:rPr lang="en-US" altLang="en-US" sz="2000" i="1" dirty="0" smtClean="0"/>
              <a:t>n</a:t>
            </a:r>
            <a:r>
              <a:rPr lang="en-US" altLang="en-US" sz="2000" dirty="0" smtClean="0"/>
              <a:t>.</a:t>
            </a:r>
          </a:p>
          <a:p>
            <a:pPr lvl="2" eaLnBrk="1" hangingPunct="1">
              <a:lnSpc>
                <a:spcPct val="120000"/>
              </a:lnSpc>
            </a:pPr>
            <a:r>
              <a:rPr lang="en-US" altLang="ko-KR" sz="2000" dirty="0" smtClean="0">
                <a:ea typeface="Gulim" panose="020B0600000101010101" pitchFamily="34" charset="-127"/>
              </a:rPr>
              <a:t>Comparing: PAM: O(k(n-k)</a:t>
            </a:r>
            <a:r>
              <a:rPr lang="en-US" altLang="ko-KR" sz="2000" baseline="30000" dirty="0" smtClean="0">
                <a:ea typeface="Gulim" panose="020B0600000101010101" pitchFamily="34" charset="-127"/>
              </a:rPr>
              <a:t>2</a:t>
            </a:r>
            <a:r>
              <a:rPr lang="en-US" altLang="ko-KR" sz="2000" dirty="0" smtClean="0">
                <a:ea typeface="Gulim" panose="020B0600000101010101" pitchFamily="34" charset="-127"/>
              </a:rPr>
              <a:t> ), CLARA: O(ks</a:t>
            </a:r>
            <a:r>
              <a:rPr lang="en-US" altLang="ko-KR" sz="2000" baseline="30000" dirty="0" smtClean="0">
                <a:ea typeface="Gulim" panose="020B0600000101010101" pitchFamily="34" charset="-127"/>
              </a:rPr>
              <a:t>2</a:t>
            </a:r>
            <a:r>
              <a:rPr lang="en-US" altLang="ko-KR" sz="2000" dirty="0" smtClean="0">
                <a:ea typeface="Gulim" panose="020B0600000101010101" pitchFamily="34" charset="-127"/>
              </a:rPr>
              <a:t> + k(n-k))</a:t>
            </a:r>
            <a:endParaRPr lang="en-US" altLang="en-US" sz="2000" dirty="0" smtClean="0"/>
          </a:p>
          <a:p>
            <a:pPr eaLnBrk="1" hangingPunct="1">
              <a:lnSpc>
                <a:spcPct val="120000"/>
              </a:lnSpc>
            </a:pPr>
            <a:r>
              <a:rPr lang="en-US" altLang="en-US" sz="2000" u="sng" dirty="0" smtClean="0"/>
              <a:t>Comment:</a:t>
            </a:r>
            <a:r>
              <a:rPr lang="en-US" altLang="en-US" sz="2000" dirty="0" smtClean="0"/>
              <a:t> Often terminates at a </a:t>
            </a:r>
            <a:r>
              <a:rPr lang="en-US" altLang="en-US" sz="2000" i="1" dirty="0" smtClean="0"/>
              <a:t>local optimal</a:t>
            </a:r>
            <a:r>
              <a:rPr lang="en-US" altLang="en-US" sz="2000" dirty="0" smtClean="0"/>
              <a:t>. </a:t>
            </a:r>
          </a:p>
          <a:p>
            <a:pPr eaLnBrk="1" hangingPunct="1">
              <a:lnSpc>
                <a:spcPct val="120000"/>
              </a:lnSpc>
            </a:pPr>
            <a:r>
              <a:rPr lang="en-US" altLang="en-US" sz="2000" u="sng" dirty="0" smtClean="0"/>
              <a:t>Weakness</a:t>
            </a:r>
            <a:endParaRPr lang="en-US" altLang="en-US" sz="2000" dirty="0" smtClean="0"/>
          </a:p>
          <a:p>
            <a:pPr lvl="1" eaLnBrk="1" hangingPunct="1">
              <a:lnSpc>
                <a:spcPct val="120000"/>
              </a:lnSpc>
            </a:pPr>
            <a:r>
              <a:rPr lang="en-US" altLang="en-US" sz="2000" dirty="0" smtClean="0"/>
              <a:t>Applicable only to objects in a continuous n-dimensional space </a:t>
            </a:r>
            <a:endParaRPr lang="en-US" altLang="en-US" sz="2000" i="1" dirty="0" smtClean="0"/>
          </a:p>
          <a:p>
            <a:pPr lvl="2" eaLnBrk="1" hangingPunct="1">
              <a:lnSpc>
                <a:spcPct val="120000"/>
              </a:lnSpc>
            </a:pPr>
            <a:r>
              <a:rPr lang="en-US" altLang="en-US" sz="2000" dirty="0" smtClean="0"/>
              <a:t>Using the k-modes method for categorical data</a:t>
            </a:r>
          </a:p>
          <a:p>
            <a:pPr lvl="2" eaLnBrk="1" hangingPunct="1">
              <a:lnSpc>
                <a:spcPct val="120000"/>
              </a:lnSpc>
            </a:pPr>
            <a:r>
              <a:rPr lang="en-US" altLang="en-US" sz="2000" dirty="0" smtClean="0"/>
              <a:t>In comparison, k-</a:t>
            </a:r>
            <a:r>
              <a:rPr lang="en-US" altLang="en-US" sz="2000" dirty="0" err="1" smtClean="0"/>
              <a:t>medoids</a:t>
            </a:r>
            <a:r>
              <a:rPr lang="en-US" altLang="en-US" sz="2000" dirty="0" smtClean="0"/>
              <a:t> can be applied to a wide range of data</a:t>
            </a:r>
          </a:p>
          <a:p>
            <a:pPr lvl="1" eaLnBrk="1" hangingPunct="1">
              <a:lnSpc>
                <a:spcPct val="120000"/>
              </a:lnSpc>
            </a:pPr>
            <a:r>
              <a:rPr lang="en-US" altLang="en-US" sz="2000" dirty="0" smtClean="0"/>
              <a:t>Need to specify </a:t>
            </a:r>
            <a:r>
              <a:rPr lang="en-US" altLang="en-US" sz="2000" i="1" dirty="0" smtClean="0"/>
              <a:t>k, </a:t>
            </a:r>
            <a:r>
              <a:rPr lang="en-US" altLang="en-US" sz="2000" dirty="0" smtClean="0"/>
              <a:t>the </a:t>
            </a:r>
            <a:r>
              <a:rPr lang="en-US" altLang="en-US" sz="2000" i="1" dirty="0" smtClean="0"/>
              <a:t>number</a:t>
            </a:r>
            <a:r>
              <a:rPr lang="en-US" altLang="en-US" sz="2000" dirty="0" smtClean="0"/>
              <a:t> of clusters, in advance (there are ways to automatically determine the best k (see Hastie et al., 2009)</a:t>
            </a:r>
          </a:p>
          <a:p>
            <a:pPr lvl="1" eaLnBrk="1" hangingPunct="1">
              <a:lnSpc>
                <a:spcPct val="120000"/>
              </a:lnSpc>
            </a:pPr>
            <a:r>
              <a:rPr lang="en-US" altLang="en-US" sz="2000" dirty="0" smtClean="0"/>
              <a:t>Sensitive to noisy data and </a:t>
            </a:r>
            <a:r>
              <a:rPr lang="en-US" altLang="en-US" sz="2000" i="1" dirty="0" smtClean="0"/>
              <a:t>outliers</a:t>
            </a:r>
            <a:endParaRPr lang="en-US" altLang="en-US" sz="2000" dirty="0" smtClean="0"/>
          </a:p>
          <a:p>
            <a:pPr lvl="1" eaLnBrk="1" hangingPunct="1">
              <a:lnSpc>
                <a:spcPct val="120000"/>
              </a:lnSpc>
            </a:pPr>
            <a:r>
              <a:rPr lang="en-US" altLang="en-US" sz="2000" dirty="0" smtClean="0"/>
              <a:t>Not suitable to discover clusters with </a:t>
            </a:r>
            <a:r>
              <a:rPr lang="en-US" altLang="en-US" sz="2000" i="1" dirty="0" smtClean="0">
                <a:solidFill>
                  <a:srgbClr val="FF0000"/>
                </a:solidFill>
              </a:rPr>
              <a:t>non-convex</a:t>
            </a:r>
            <a:r>
              <a:rPr lang="en-US" altLang="en-US" sz="2000" i="1" dirty="0" smtClean="0"/>
              <a:t> shapes</a:t>
            </a:r>
          </a:p>
        </p:txBody>
      </p:sp>
      <p:sp>
        <p:nvSpPr>
          <p:cNvPr id="2048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7A1F109-16A8-4BC4-9771-E3D831EB4F16}" type="slidenum">
              <a:rPr lang="en-US" altLang="en-US" sz="1200"/>
              <a:pPr eaLnBrk="1" hangingPunct="1"/>
              <a:t>23</a:t>
            </a:fld>
            <a:endParaRPr lang="en-US" altLang="en-US" sz="1200"/>
          </a:p>
        </p:txBody>
      </p:sp>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z="3200" smtClean="0"/>
              <a:t>Variations of the </a:t>
            </a:r>
            <a:r>
              <a:rPr lang="en-US" altLang="en-US" sz="3200" i="1" smtClean="0"/>
              <a:t>K-Means</a:t>
            </a:r>
            <a:r>
              <a:rPr lang="en-US" altLang="en-US" sz="3200" smtClean="0"/>
              <a:t> Method</a:t>
            </a:r>
            <a:endParaRPr lang="en-US" altLang="en-US" sz="2400" b="1" smtClean="0"/>
          </a:p>
        </p:txBody>
      </p:sp>
      <p:sp>
        <p:nvSpPr>
          <p:cNvPr id="21507" name="Rectangle 3"/>
          <p:cNvSpPr>
            <a:spLocks noGrp="1" noChangeArrowheads="1"/>
          </p:cNvSpPr>
          <p:nvPr>
            <p:ph type="body" sz="half" idx="1"/>
          </p:nvPr>
        </p:nvSpPr>
        <p:spPr>
          <a:xfrm>
            <a:off x="381000" y="1371600"/>
            <a:ext cx="8458200" cy="5105400"/>
          </a:xfrm>
        </p:spPr>
        <p:txBody>
          <a:bodyPr/>
          <a:lstStyle/>
          <a:p>
            <a:pPr eaLnBrk="1" hangingPunct="1">
              <a:lnSpc>
                <a:spcPct val="150000"/>
              </a:lnSpc>
            </a:pPr>
            <a:r>
              <a:rPr lang="en-US" altLang="en-US" sz="2000" smtClean="0"/>
              <a:t>Most of the variants of the </a:t>
            </a:r>
            <a:r>
              <a:rPr lang="en-US" altLang="en-US" sz="2000" i="1" smtClean="0"/>
              <a:t>k-means</a:t>
            </a:r>
            <a:r>
              <a:rPr lang="en-US" altLang="en-US" sz="2000" smtClean="0"/>
              <a:t> which differ in</a:t>
            </a:r>
          </a:p>
          <a:p>
            <a:pPr lvl="1" eaLnBrk="1" hangingPunct="1">
              <a:lnSpc>
                <a:spcPct val="150000"/>
              </a:lnSpc>
            </a:pPr>
            <a:r>
              <a:rPr lang="en-US" altLang="en-US" sz="2000" smtClean="0"/>
              <a:t>Selection of the initial </a:t>
            </a:r>
            <a:r>
              <a:rPr lang="en-US" altLang="en-US" sz="2000" i="1" smtClean="0"/>
              <a:t>k</a:t>
            </a:r>
            <a:r>
              <a:rPr lang="en-US" altLang="en-US" sz="2000" smtClean="0"/>
              <a:t> means</a:t>
            </a:r>
          </a:p>
          <a:p>
            <a:pPr lvl="1" eaLnBrk="1" hangingPunct="1">
              <a:lnSpc>
                <a:spcPct val="150000"/>
              </a:lnSpc>
            </a:pPr>
            <a:r>
              <a:rPr lang="en-US" altLang="en-US" sz="2000" smtClean="0"/>
              <a:t>Dissimilarity calculations</a:t>
            </a:r>
          </a:p>
          <a:p>
            <a:pPr lvl="1" eaLnBrk="1" hangingPunct="1">
              <a:lnSpc>
                <a:spcPct val="150000"/>
              </a:lnSpc>
            </a:pPr>
            <a:r>
              <a:rPr lang="en-US" altLang="en-US" sz="2000" smtClean="0"/>
              <a:t>Strategies to calculate cluster means</a:t>
            </a:r>
          </a:p>
          <a:p>
            <a:pPr eaLnBrk="1" hangingPunct="1">
              <a:lnSpc>
                <a:spcPct val="150000"/>
              </a:lnSpc>
            </a:pPr>
            <a:r>
              <a:rPr lang="en-US" altLang="en-US" sz="2000" smtClean="0"/>
              <a:t>Handling categorical data: </a:t>
            </a:r>
            <a:r>
              <a:rPr lang="en-US" altLang="en-US" sz="2000" i="1" smtClean="0"/>
              <a:t>k-modes</a:t>
            </a:r>
            <a:endParaRPr lang="en-US" altLang="en-US" sz="2000" smtClean="0"/>
          </a:p>
          <a:p>
            <a:pPr lvl="1" eaLnBrk="1" hangingPunct="1">
              <a:lnSpc>
                <a:spcPct val="150000"/>
              </a:lnSpc>
            </a:pPr>
            <a:r>
              <a:rPr lang="en-US" altLang="en-US" sz="2000" smtClean="0"/>
              <a:t>Replacing means of clusters with </a:t>
            </a:r>
            <a:r>
              <a:rPr lang="en-US" altLang="en-US" sz="2000" u="sng" smtClean="0"/>
              <a:t>modes</a:t>
            </a:r>
            <a:endParaRPr lang="en-US" altLang="en-US" sz="2000" smtClean="0"/>
          </a:p>
          <a:p>
            <a:pPr lvl="1" eaLnBrk="1" hangingPunct="1">
              <a:lnSpc>
                <a:spcPct val="150000"/>
              </a:lnSpc>
            </a:pPr>
            <a:r>
              <a:rPr lang="en-US" altLang="en-US" sz="2000" smtClean="0"/>
              <a:t>Using new dissimilarity measures to deal with categorical objects</a:t>
            </a:r>
          </a:p>
          <a:p>
            <a:pPr lvl="1" eaLnBrk="1" hangingPunct="1">
              <a:lnSpc>
                <a:spcPct val="150000"/>
              </a:lnSpc>
            </a:pPr>
            <a:r>
              <a:rPr lang="en-US" altLang="en-US" sz="2000" smtClean="0"/>
              <a:t>Using a </a:t>
            </a:r>
            <a:r>
              <a:rPr lang="en-US" altLang="en-US" sz="2000" u="sng" smtClean="0"/>
              <a:t>frequency</a:t>
            </a:r>
            <a:r>
              <a:rPr lang="en-US" altLang="en-US" sz="2000" smtClean="0"/>
              <a:t>-based method to update modes of clusters</a:t>
            </a:r>
          </a:p>
          <a:p>
            <a:pPr lvl="1" eaLnBrk="1" hangingPunct="1">
              <a:lnSpc>
                <a:spcPct val="150000"/>
              </a:lnSpc>
            </a:pPr>
            <a:r>
              <a:rPr lang="en-US" altLang="en-US" sz="2000" smtClean="0"/>
              <a:t>A mixture of categorical and numerical data: </a:t>
            </a:r>
            <a:r>
              <a:rPr lang="en-US" altLang="en-US" sz="2000" i="1" smtClean="0"/>
              <a:t>k-prototype</a:t>
            </a:r>
            <a:r>
              <a:rPr lang="en-US" altLang="en-US" sz="2000" smtClean="0"/>
              <a:t> method</a:t>
            </a:r>
          </a:p>
        </p:txBody>
      </p:sp>
      <p:graphicFrame>
        <p:nvGraphicFramePr>
          <p:cNvPr id="21508" name="Object 4"/>
          <p:cNvGraphicFramePr>
            <a:graphicFrameLocks noGrp="1" noChangeAspect="1"/>
          </p:cNvGraphicFramePr>
          <p:nvPr>
            <p:ph sz="half" idx="2"/>
          </p:nvPr>
        </p:nvGraphicFramePr>
        <p:xfrm>
          <a:off x="6096000" y="1981200"/>
          <a:ext cx="2687638" cy="1371600"/>
        </p:xfrm>
        <a:graphic>
          <a:graphicData uri="http://schemas.openxmlformats.org/presentationml/2006/ole">
            <mc:AlternateContent xmlns:mc="http://schemas.openxmlformats.org/markup-compatibility/2006">
              <mc:Choice xmlns:v="urn:schemas-microsoft-com:vml" Requires="v">
                <p:oleObj spid="_x0000_s21555" name="SmartDraw" r:id="rId4" imgW="2688336" imgH="1371600" progId="SmartDraw.2">
                  <p:embed/>
                </p:oleObj>
              </mc:Choice>
              <mc:Fallback>
                <p:oleObj name="SmartDraw" r:id="rId4" imgW="2688336" imgH="1371600" progId="SmartDraw.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981200"/>
                        <a:ext cx="2687638"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9"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194C8F7-1D97-412C-B70A-A9FF19281F5F}" type="slidenum">
              <a:rPr lang="en-US" altLang="en-US" sz="1200"/>
              <a:pPr eaLnBrk="1" hangingPunct="1"/>
              <a:t>24</a:t>
            </a:fld>
            <a:endParaRPr lang="en-US" altLang="en-US" sz="1200"/>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a:xfrm>
            <a:off x="228600" y="457200"/>
            <a:ext cx="8566150" cy="609600"/>
          </a:xfrm>
        </p:spPr>
        <p:txBody>
          <a:bodyPr/>
          <a:lstStyle/>
          <a:p>
            <a:pPr eaLnBrk="1" hangingPunct="1"/>
            <a:r>
              <a:rPr lang="en-US" altLang="ko-KR" sz="3200" dirty="0" smtClean="0">
                <a:ea typeface="Gulim" panose="020B0600000101010101" pitchFamily="34" charset="-127"/>
              </a:rPr>
              <a:t>What Is the Problem of the K-Means Method?</a:t>
            </a:r>
            <a:br>
              <a:rPr lang="en-US" altLang="ko-KR" sz="3200" dirty="0" smtClean="0">
                <a:ea typeface="Gulim" panose="020B0600000101010101" pitchFamily="34" charset="-127"/>
              </a:rPr>
            </a:br>
            <a:r>
              <a:rPr lang="en-US" altLang="ko-KR" sz="3200" dirty="0" smtClean="0">
                <a:ea typeface="Gulim" panose="020B0600000101010101" pitchFamily="34" charset="-127"/>
              </a:rPr>
              <a:t>(See book pane 454 example 10.2)</a:t>
            </a:r>
            <a:endParaRPr lang="en-US" altLang="en-US" sz="3200" dirty="0" smtClean="0">
              <a:ea typeface="Gulim" panose="020B0600000101010101" pitchFamily="34" charset="-127"/>
            </a:endParaRPr>
          </a:p>
        </p:txBody>
      </p:sp>
      <p:sp>
        <p:nvSpPr>
          <p:cNvPr id="22531" name="Rectangle 1027"/>
          <p:cNvSpPr>
            <a:spLocks noGrp="1" noChangeArrowheads="1"/>
          </p:cNvSpPr>
          <p:nvPr>
            <p:ph type="body" idx="1"/>
          </p:nvPr>
        </p:nvSpPr>
        <p:spPr>
          <a:xfrm>
            <a:off x="304800" y="1371600"/>
            <a:ext cx="8534400" cy="4572000"/>
          </a:xfrm>
        </p:spPr>
        <p:txBody>
          <a:bodyPr/>
          <a:lstStyle/>
          <a:p>
            <a:pPr eaLnBrk="1" hangingPunct="1">
              <a:lnSpc>
                <a:spcPct val="150000"/>
              </a:lnSpc>
            </a:pPr>
            <a:r>
              <a:rPr lang="en-US" altLang="ko-KR" sz="2000" dirty="0" smtClean="0">
                <a:ea typeface="Gulim" panose="020B0600000101010101" pitchFamily="34" charset="-127"/>
              </a:rPr>
              <a:t>The k-means algorithm is sensitive to outliers !</a:t>
            </a:r>
          </a:p>
          <a:p>
            <a:pPr lvl="1" eaLnBrk="1" hangingPunct="1">
              <a:lnSpc>
                <a:spcPct val="150000"/>
              </a:lnSpc>
            </a:pPr>
            <a:r>
              <a:rPr lang="en-US" altLang="ko-KR" sz="2000" dirty="0" smtClean="0">
                <a:ea typeface="Gulim" panose="020B0600000101010101" pitchFamily="34" charset="-127"/>
              </a:rPr>
              <a:t>Since an object with an extremely large value may substantially distort the distribution of the data</a:t>
            </a:r>
          </a:p>
          <a:p>
            <a:pPr eaLnBrk="1" hangingPunct="1">
              <a:lnSpc>
                <a:spcPct val="150000"/>
              </a:lnSpc>
            </a:pPr>
            <a:r>
              <a:rPr lang="en-US" altLang="ko-KR" sz="2000" dirty="0" smtClean="0">
                <a:ea typeface="Gulim" panose="020B0600000101010101" pitchFamily="34" charset="-127"/>
              </a:rPr>
              <a:t>K-</a:t>
            </a:r>
            <a:r>
              <a:rPr lang="en-US" altLang="ko-KR" sz="2000" dirty="0" err="1" smtClean="0">
                <a:ea typeface="Gulim" panose="020B0600000101010101" pitchFamily="34" charset="-127"/>
              </a:rPr>
              <a:t>Medoids</a:t>
            </a:r>
            <a:r>
              <a:rPr lang="en-US" altLang="ko-KR" sz="2000" dirty="0" smtClean="0">
                <a:ea typeface="Gulim" panose="020B0600000101010101" pitchFamily="34" charset="-127"/>
              </a:rPr>
              <a:t>:  Instead of taking the </a:t>
            </a:r>
            <a:r>
              <a:rPr lang="en-US" altLang="ko-KR" sz="2000" b="1" dirty="0" smtClean="0">
                <a:ea typeface="Gulim" panose="020B0600000101010101" pitchFamily="34" charset="-127"/>
              </a:rPr>
              <a:t>mean</a:t>
            </a:r>
            <a:r>
              <a:rPr lang="en-US" altLang="ko-KR" sz="2000" dirty="0" smtClean="0">
                <a:ea typeface="Gulim" panose="020B0600000101010101" pitchFamily="34" charset="-127"/>
              </a:rPr>
              <a:t> value of the object in a cluster as a reference point, </a:t>
            </a:r>
            <a:r>
              <a:rPr lang="en-US" altLang="ko-KR" sz="2000" b="1" dirty="0" err="1" smtClean="0">
                <a:ea typeface="Gulim" panose="020B0600000101010101" pitchFamily="34" charset="-127"/>
              </a:rPr>
              <a:t>medoids</a:t>
            </a:r>
            <a:r>
              <a:rPr lang="en-US" altLang="ko-KR" sz="2000" dirty="0" smtClean="0">
                <a:ea typeface="Gulim" panose="020B0600000101010101" pitchFamily="34" charset="-127"/>
              </a:rPr>
              <a:t> can be used, which is the </a:t>
            </a:r>
            <a:r>
              <a:rPr lang="en-US" altLang="ko-KR" sz="2000" b="1" dirty="0" smtClean="0">
                <a:ea typeface="Gulim" panose="020B0600000101010101" pitchFamily="34" charset="-127"/>
              </a:rPr>
              <a:t>most centrally located</a:t>
            </a:r>
            <a:r>
              <a:rPr lang="en-US" altLang="ko-KR" sz="2000" dirty="0" smtClean="0">
                <a:ea typeface="Gulim" panose="020B0600000101010101" pitchFamily="34" charset="-127"/>
              </a:rPr>
              <a:t> object in a cluster</a:t>
            </a:r>
          </a:p>
        </p:txBody>
      </p:sp>
      <p:grpSp>
        <p:nvGrpSpPr>
          <p:cNvPr id="2" name="Group 1028"/>
          <p:cNvGrpSpPr>
            <a:grpSpLocks/>
          </p:cNvGrpSpPr>
          <p:nvPr/>
        </p:nvGrpSpPr>
        <p:grpSpPr bwMode="auto">
          <a:xfrm>
            <a:off x="2057400" y="4724400"/>
            <a:ext cx="5257800" cy="1765300"/>
            <a:chOff x="1344" y="3072"/>
            <a:chExt cx="3312" cy="1112"/>
          </a:xfrm>
        </p:grpSpPr>
        <p:grpSp>
          <p:nvGrpSpPr>
            <p:cNvPr id="22534" name="Group 1029"/>
            <p:cNvGrpSpPr>
              <a:grpSpLocks/>
            </p:cNvGrpSpPr>
            <p:nvPr/>
          </p:nvGrpSpPr>
          <p:grpSpPr bwMode="auto">
            <a:xfrm>
              <a:off x="1344" y="3072"/>
              <a:ext cx="1248" cy="1112"/>
              <a:chOff x="1728" y="864"/>
              <a:chExt cx="1396" cy="1208"/>
            </a:xfrm>
          </p:grpSpPr>
          <p:sp>
            <p:nvSpPr>
              <p:cNvPr id="22621" name="Rectangle 1030"/>
              <p:cNvSpPr>
                <a:spLocks noChangeArrowheads="1"/>
              </p:cNvSpPr>
              <p:nvPr/>
            </p:nvSpPr>
            <p:spPr bwMode="auto">
              <a:xfrm>
                <a:off x="1728" y="864"/>
                <a:ext cx="1396" cy="1208"/>
              </a:xfrm>
              <a:prstGeom prst="rect">
                <a:avLst/>
              </a:prstGeom>
              <a:solidFill>
                <a:srgbClr val="FFFFFF"/>
              </a:solidFill>
              <a:ln w="0">
                <a:solidFill>
                  <a:srgbClr val="000000"/>
                </a:solidFill>
                <a:miter lim="800000"/>
                <a:headEnd/>
                <a:tailEnd/>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622" name="Rectangle 1031"/>
              <p:cNvSpPr>
                <a:spLocks noChangeArrowheads="1"/>
              </p:cNvSpPr>
              <p:nvPr/>
            </p:nvSpPr>
            <p:spPr bwMode="auto">
              <a:xfrm>
                <a:off x="1861" y="9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623" name="Line 1032"/>
              <p:cNvSpPr>
                <a:spLocks noChangeShapeType="1"/>
              </p:cNvSpPr>
              <p:nvPr/>
            </p:nvSpPr>
            <p:spPr bwMode="auto">
              <a:xfrm>
                <a:off x="1861" y="18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4" name="Line 1033"/>
              <p:cNvSpPr>
                <a:spLocks noChangeShapeType="1"/>
              </p:cNvSpPr>
              <p:nvPr/>
            </p:nvSpPr>
            <p:spPr bwMode="auto">
              <a:xfrm>
                <a:off x="1861" y="17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5" name="Line 1034"/>
              <p:cNvSpPr>
                <a:spLocks noChangeShapeType="1"/>
              </p:cNvSpPr>
              <p:nvPr/>
            </p:nvSpPr>
            <p:spPr bwMode="auto">
              <a:xfrm>
                <a:off x="1861" y="16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6" name="Line 1035"/>
              <p:cNvSpPr>
                <a:spLocks noChangeShapeType="1"/>
              </p:cNvSpPr>
              <p:nvPr/>
            </p:nvSpPr>
            <p:spPr bwMode="auto">
              <a:xfrm>
                <a:off x="1861" y="15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7" name="Line 1036"/>
              <p:cNvSpPr>
                <a:spLocks noChangeShapeType="1"/>
              </p:cNvSpPr>
              <p:nvPr/>
            </p:nvSpPr>
            <p:spPr bwMode="auto">
              <a:xfrm>
                <a:off x="1861" y="14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8" name="Line 1037"/>
              <p:cNvSpPr>
                <a:spLocks noChangeShapeType="1"/>
              </p:cNvSpPr>
              <p:nvPr/>
            </p:nvSpPr>
            <p:spPr bwMode="auto">
              <a:xfrm>
                <a:off x="1861" y="13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29" name="Line 1038"/>
              <p:cNvSpPr>
                <a:spLocks noChangeShapeType="1"/>
              </p:cNvSpPr>
              <p:nvPr/>
            </p:nvSpPr>
            <p:spPr bwMode="auto">
              <a:xfrm>
                <a:off x="1861" y="12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0" name="Line 1039"/>
              <p:cNvSpPr>
                <a:spLocks noChangeShapeType="1"/>
              </p:cNvSpPr>
              <p:nvPr/>
            </p:nvSpPr>
            <p:spPr bwMode="auto">
              <a:xfrm>
                <a:off x="1861" y="11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1" name="Line 1040"/>
              <p:cNvSpPr>
                <a:spLocks noChangeShapeType="1"/>
              </p:cNvSpPr>
              <p:nvPr/>
            </p:nvSpPr>
            <p:spPr bwMode="auto">
              <a:xfrm>
                <a:off x="1861" y="10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2" name="Line 1041"/>
              <p:cNvSpPr>
                <a:spLocks noChangeShapeType="1"/>
              </p:cNvSpPr>
              <p:nvPr/>
            </p:nvSpPr>
            <p:spPr bwMode="auto">
              <a:xfrm>
                <a:off x="1861" y="9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3" name="Line 1042"/>
              <p:cNvSpPr>
                <a:spLocks noChangeShapeType="1"/>
              </p:cNvSpPr>
              <p:nvPr/>
            </p:nvSpPr>
            <p:spPr bwMode="auto">
              <a:xfrm>
                <a:off x="19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4" name="Line 1043"/>
              <p:cNvSpPr>
                <a:spLocks noChangeShapeType="1"/>
              </p:cNvSpPr>
              <p:nvPr/>
            </p:nvSpPr>
            <p:spPr bwMode="auto">
              <a:xfrm>
                <a:off x="2102"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5" name="Line 1044"/>
              <p:cNvSpPr>
                <a:spLocks noChangeShapeType="1"/>
              </p:cNvSpPr>
              <p:nvPr/>
            </p:nvSpPr>
            <p:spPr bwMode="auto">
              <a:xfrm>
                <a:off x="221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6" name="Line 1045"/>
              <p:cNvSpPr>
                <a:spLocks noChangeShapeType="1"/>
              </p:cNvSpPr>
              <p:nvPr/>
            </p:nvSpPr>
            <p:spPr bwMode="auto">
              <a:xfrm>
                <a:off x="23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7" name="Line 1046"/>
              <p:cNvSpPr>
                <a:spLocks noChangeShapeType="1"/>
              </p:cNvSpPr>
              <p:nvPr/>
            </p:nvSpPr>
            <p:spPr bwMode="auto">
              <a:xfrm>
                <a:off x="2460"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8" name="Line 1047"/>
              <p:cNvSpPr>
                <a:spLocks noChangeShapeType="1"/>
              </p:cNvSpPr>
              <p:nvPr/>
            </p:nvSpPr>
            <p:spPr bwMode="auto">
              <a:xfrm>
                <a:off x="25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9" name="Line 1048"/>
              <p:cNvSpPr>
                <a:spLocks noChangeShapeType="1"/>
              </p:cNvSpPr>
              <p:nvPr/>
            </p:nvSpPr>
            <p:spPr bwMode="auto">
              <a:xfrm>
                <a:off x="270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0" name="Line 1049"/>
              <p:cNvSpPr>
                <a:spLocks noChangeShapeType="1"/>
              </p:cNvSpPr>
              <p:nvPr/>
            </p:nvSpPr>
            <p:spPr bwMode="auto">
              <a:xfrm>
                <a:off x="2818"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1" name="Line 1050"/>
              <p:cNvSpPr>
                <a:spLocks noChangeShapeType="1"/>
              </p:cNvSpPr>
              <p:nvPr/>
            </p:nvSpPr>
            <p:spPr bwMode="auto">
              <a:xfrm>
                <a:off x="29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2" name="Line 1051"/>
              <p:cNvSpPr>
                <a:spLocks noChangeShapeType="1"/>
              </p:cNvSpPr>
              <p:nvPr/>
            </p:nvSpPr>
            <p:spPr bwMode="auto">
              <a:xfrm>
                <a:off x="305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3" name="Rectangle 1052"/>
              <p:cNvSpPr>
                <a:spLocks noChangeArrowheads="1"/>
              </p:cNvSpPr>
              <p:nvPr/>
            </p:nvSpPr>
            <p:spPr bwMode="auto">
              <a:xfrm>
                <a:off x="1861" y="9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644" name="Line 1053"/>
              <p:cNvSpPr>
                <a:spLocks noChangeShapeType="1"/>
              </p:cNvSpPr>
              <p:nvPr/>
            </p:nvSpPr>
            <p:spPr bwMode="auto">
              <a:xfrm>
                <a:off x="186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5" name="Line 1054"/>
              <p:cNvSpPr>
                <a:spLocks noChangeShapeType="1"/>
              </p:cNvSpPr>
              <p:nvPr/>
            </p:nvSpPr>
            <p:spPr bwMode="auto">
              <a:xfrm>
                <a:off x="1849" y="19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6" name="Line 1055"/>
              <p:cNvSpPr>
                <a:spLocks noChangeShapeType="1"/>
              </p:cNvSpPr>
              <p:nvPr/>
            </p:nvSpPr>
            <p:spPr bwMode="auto">
              <a:xfrm>
                <a:off x="1849" y="18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7" name="Line 1056"/>
              <p:cNvSpPr>
                <a:spLocks noChangeShapeType="1"/>
              </p:cNvSpPr>
              <p:nvPr/>
            </p:nvSpPr>
            <p:spPr bwMode="auto">
              <a:xfrm>
                <a:off x="1849" y="17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8" name="Line 1057"/>
              <p:cNvSpPr>
                <a:spLocks noChangeShapeType="1"/>
              </p:cNvSpPr>
              <p:nvPr/>
            </p:nvSpPr>
            <p:spPr bwMode="auto">
              <a:xfrm>
                <a:off x="1849" y="16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9" name="Line 1058"/>
              <p:cNvSpPr>
                <a:spLocks noChangeShapeType="1"/>
              </p:cNvSpPr>
              <p:nvPr/>
            </p:nvSpPr>
            <p:spPr bwMode="auto">
              <a:xfrm>
                <a:off x="1849" y="15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50" name="Line 1059"/>
              <p:cNvSpPr>
                <a:spLocks noChangeShapeType="1"/>
              </p:cNvSpPr>
              <p:nvPr/>
            </p:nvSpPr>
            <p:spPr bwMode="auto">
              <a:xfrm>
                <a:off x="1849" y="14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51" name="Line 1060"/>
              <p:cNvSpPr>
                <a:spLocks noChangeShapeType="1"/>
              </p:cNvSpPr>
              <p:nvPr/>
            </p:nvSpPr>
            <p:spPr bwMode="auto">
              <a:xfrm>
                <a:off x="1849" y="13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52" name="Line 1061"/>
              <p:cNvSpPr>
                <a:spLocks noChangeShapeType="1"/>
              </p:cNvSpPr>
              <p:nvPr/>
            </p:nvSpPr>
            <p:spPr bwMode="auto">
              <a:xfrm>
                <a:off x="1849" y="12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53" name="Line 1062"/>
              <p:cNvSpPr>
                <a:spLocks noChangeShapeType="1"/>
              </p:cNvSpPr>
              <p:nvPr/>
            </p:nvSpPr>
            <p:spPr bwMode="auto">
              <a:xfrm>
                <a:off x="1849" y="11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54" name="Line 1063"/>
              <p:cNvSpPr>
                <a:spLocks noChangeShapeType="1"/>
              </p:cNvSpPr>
              <p:nvPr/>
            </p:nvSpPr>
            <p:spPr bwMode="auto">
              <a:xfrm>
                <a:off x="1849" y="10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55" name="Line 1064"/>
              <p:cNvSpPr>
                <a:spLocks noChangeShapeType="1"/>
              </p:cNvSpPr>
              <p:nvPr/>
            </p:nvSpPr>
            <p:spPr bwMode="auto">
              <a:xfrm>
                <a:off x="1849" y="9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56" name="Line 1065"/>
              <p:cNvSpPr>
                <a:spLocks noChangeShapeType="1"/>
              </p:cNvSpPr>
              <p:nvPr/>
            </p:nvSpPr>
            <p:spPr bwMode="auto">
              <a:xfrm>
                <a:off x="1861" y="19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57" name="Line 1066"/>
              <p:cNvSpPr>
                <a:spLocks noChangeShapeType="1"/>
              </p:cNvSpPr>
              <p:nvPr/>
            </p:nvSpPr>
            <p:spPr bwMode="auto">
              <a:xfrm flipV="1">
                <a:off x="186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58" name="Line 1067"/>
              <p:cNvSpPr>
                <a:spLocks noChangeShapeType="1"/>
              </p:cNvSpPr>
              <p:nvPr/>
            </p:nvSpPr>
            <p:spPr bwMode="auto">
              <a:xfrm flipV="1">
                <a:off x="19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59" name="Line 1068"/>
              <p:cNvSpPr>
                <a:spLocks noChangeShapeType="1"/>
              </p:cNvSpPr>
              <p:nvPr/>
            </p:nvSpPr>
            <p:spPr bwMode="auto">
              <a:xfrm flipV="1">
                <a:off x="2102"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0" name="Line 1069"/>
              <p:cNvSpPr>
                <a:spLocks noChangeShapeType="1"/>
              </p:cNvSpPr>
              <p:nvPr/>
            </p:nvSpPr>
            <p:spPr bwMode="auto">
              <a:xfrm flipV="1">
                <a:off x="221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1" name="Line 1070"/>
              <p:cNvSpPr>
                <a:spLocks noChangeShapeType="1"/>
              </p:cNvSpPr>
              <p:nvPr/>
            </p:nvSpPr>
            <p:spPr bwMode="auto">
              <a:xfrm flipV="1">
                <a:off x="23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2" name="Line 1071"/>
              <p:cNvSpPr>
                <a:spLocks noChangeShapeType="1"/>
              </p:cNvSpPr>
              <p:nvPr/>
            </p:nvSpPr>
            <p:spPr bwMode="auto">
              <a:xfrm flipV="1">
                <a:off x="2460"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3" name="Line 1072"/>
              <p:cNvSpPr>
                <a:spLocks noChangeShapeType="1"/>
              </p:cNvSpPr>
              <p:nvPr/>
            </p:nvSpPr>
            <p:spPr bwMode="auto">
              <a:xfrm flipV="1">
                <a:off x="25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4" name="Line 1073"/>
              <p:cNvSpPr>
                <a:spLocks noChangeShapeType="1"/>
              </p:cNvSpPr>
              <p:nvPr/>
            </p:nvSpPr>
            <p:spPr bwMode="auto">
              <a:xfrm flipV="1">
                <a:off x="270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5" name="Line 1074"/>
              <p:cNvSpPr>
                <a:spLocks noChangeShapeType="1"/>
              </p:cNvSpPr>
              <p:nvPr/>
            </p:nvSpPr>
            <p:spPr bwMode="auto">
              <a:xfrm flipV="1">
                <a:off x="2818"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6" name="Line 1075"/>
              <p:cNvSpPr>
                <a:spLocks noChangeShapeType="1"/>
              </p:cNvSpPr>
              <p:nvPr/>
            </p:nvSpPr>
            <p:spPr bwMode="auto">
              <a:xfrm flipV="1">
                <a:off x="29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7" name="Line 1076"/>
              <p:cNvSpPr>
                <a:spLocks noChangeShapeType="1"/>
              </p:cNvSpPr>
              <p:nvPr/>
            </p:nvSpPr>
            <p:spPr bwMode="auto">
              <a:xfrm flipV="1">
                <a:off x="305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8" name="Freeform 1077"/>
              <p:cNvSpPr>
                <a:spLocks/>
              </p:cNvSpPr>
              <p:nvPr/>
            </p:nvSpPr>
            <p:spPr bwMode="auto">
              <a:xfrm>
                <a:off x="2191" y="15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22669" name="Freeform 1078"/>
              <p:cNvSpPr>
                <a:spLocks/>
              </p:cNvSpPr>
              <p:nvPr/>
            </p:nvSpPr>
            <p:spPr bwMode="auto">
              <a:xfrm>
                <a:off x="2191" y="13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22670" name="Freeform 1079"/>
              <p:cNvSpPr>
                <a:spLocks/>
              </p:cNvSpPr>
              <p:nvPr/>
            </p:nvSpPr>
            <p:spPr bwMode="auto">
              <a:xfrm>
                <a:off x="2673" y="16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22671" name="Freeform 1080"/>
              <p:cNvSpPr>
                <a:spLocks/>
              </p:cNvSpPr>
              <p:nvPr/>
            </p:nvSpPr>
            <p:spPr bwMode="auto">
              <a:xfrm>
                <a:off x="2311" y="12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22672" name="Freeform 1081"/>
              <p:cNvSpPr>
                <a:spLocks/>
              </p:cNvSpPr>
              <p:nvPr/>
            </p:nvSpPr>
            <p:spPr bwMode="auto">
              <a:xfrm>
                <a:off x="2191" y="11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22673" name="Freeform 1082"/>
              <p:cNvSpPr>
                <a:spLocks/>
              </p:cNvSpPr>
              <p:nvPr/>
            </p:nvSpPr>
            <p:spPr bwMode="auto">
              <a:xfrm>
                <a:off x="2790"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22674" name="Freeform 1083"/>
              <p:cNvSpPr>
                <a:spLocks/>
              </p:cNvSpPr>
              <p:nvPr/>
            </p:nvSpPr>
            <p:spPr bwMode="auto">
              <a:xfrm>
                <a:off x="2311" y="14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22675" name="Freeform 1084"/>
              <p:cNvSpPr>
                <a:spLocks/>
              </p:cNvSpPr>
              <p:nvPr/>
            </p:nvSpPr>
            <p:spPr bwMode="auto">
              <a:xfrm>
                <a:off x="2432" y="17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22676" name="Freeform 1085"/>
              <p:cNvSpPr>
                <a:spLocks/>
              </p:cNvSpPr>
              <p:nvPr/>
            </p:nvSpPr>
            <p:spPr bwMode="auto">
              <a:xfrm>
                <a:off x="2673" y="15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22677" name="Freeform 1086"/>
              <p:cNvSpPr>
                <a:spLocks/>
              </p:cNvSpPr>
              <p:nvPr/>
            </p:nvSpPr>
            <p:spPr bwMode="auto">
              <a:xfrm>
                <a:off x="2432"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22678" name="Rectangle 1087"/>
              <p:cNvSpPr>
                <a:spLocks noChangeArrowheads="1"/>
              </p:cNvSpPr>
              <p:nvPr/>
            </p:nvSpPr>
            <p:spPr bwMode="auto">
              <a:xfrm>
                <a:off x="1805" y="189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0</a:t>
                </a:r>
                <a:endParaRPr lang="ko-KR" altLang="en-US">
                  <a:ea typeface="Gulim" panose="020B0600000101010101" pitchFamily="34" charset="-127"/>
                </a:endParaRPr>
              </a:p>
            </p:txBody>
          </p:sp>
          <p:sp>
            <p:nvSpPr>
              <p:cNvPr id="22679" name="Rectangle 1088"/>
              <p:cNvSpPr>
                <a:spLocks noChangeArrowheads="1"/>
              </p:cNvSpPr>
              <p:nvPr/>
            </p:nvSpPr>
            <p:spPr bwMode="auto">
              <a:xfrm>
                <a:off x="1805" y="179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1</a:t>
                </a:r>
                <a:endParaRPr lang="ko-KR" altLang="en-US">
                  <a:ea typeface="Gulim" panose="020B0600000101010101" pitchFamily="34" charset="-127"/>
                </a:endParaRPr>
              </a:p>
            </p:txBody>
          </p:sp>
          <p:sp>
            <p:nvSpPr>
              <p:cNvPr id="22680" name="Rectangle 1089"/>
              <p:cNvSpPr>
                <a:spLocks noChangeArrowheads="1"/>
              </p:cNvSpPr>
              <p:nvPr/>
            </p:nvSpPr>
            <p:spPr bwMode="auto">
              <a:xfrm>
                <a:off x="1805" y="170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2</a:t>
                </a:r>
                <a:endParaRPr lang="ko-KR" altLang="en-US">
                  <a:ea typeface="Gulim" panose="020B0600000101010101" pitchFamily="34" charset="-127"/>
                </a:endParaRPr>
              </a:p>
            </p:txBody>
          </p:sp>
          <p:sp>
            <p:nvSpPr>
              <p:cNvPr id="22681" name="Rectangle 1090"/>
              <p:cNvSpPr>
                <a:spLocks noChangeArrowheads="1"/>
              </p:cNvSpPr>
              <p:nvPr/>
            </p:nvSpPr>
            <p:spPr bwMode="auto">
              <a:xfrm>
                <a:off x="1805" y="160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3</a:t>
                </a:r>
                <a:endParaRPr lang="ko-KR" altLang="en-US">
                  <a:ea typeface="Gulim" panose="020B0600000101010101" pitchFamily="34" charset="-127"/>
                </a:endParaRPr>
              </a:p>
            </p:txBody>
          </p:sp>
          <p:sp>
            <p:nvSpPr>
              <p:cNvPr id="22682" name="Rectangle 1091"/>
              <p:cNvSpPr>
                <a:spLocks noChangeArrowheads="1"/>
              </p:cNvSpPr>
              <p:nvPr/>
            </p:nvSpPr>
            <p:spPr bwMode="auto">
              <a:xfrm>
                <a:off x="1805" y="150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4</a:t>
                </a:r>
                <a:endParaRPr lang="ko-KR" altLang="en-US">
                  <a:ea typeface="Gulim" panose="020B0600000101010101" pitchFamily="34" charset="-127"/>
                </a:endParaRPr>
              </a:p>
            </p:txBody>
          </p:sp>
          <p:sp>
            <p:nvSpPr>
              <p:cNvPr id="22683" name="Rectangle 1092"/>
              <p:cNvSpPr>
                <a:spLocks noChangeArrowheads="1"/>
              </p:cNvSpPr>
              <p:nvPr/>
            </p:nvSpPr>
            <p:spPr bwMode="auto">
              <a:xfrm>
                <a:off x="1805" y="140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5</a:t>
                </a:r>
                <a:endParaRPr lang="ko-KR" altLang="en-US">
                  <a:ea typeface="Gulim" panose="020B0600000101010101" pitchFamily="34" charset="-127"/>
                </a:endParaRPr>
              </a:p>
            </p:txBody>
          </p:sp>
          <p:sp>
            <p:nvSpPr>
              <p:cNvPr id="22684" name="Rectangle 1093"/>
              <p:cNvSpPr>
                <a:spLocks noChangeArrowheads="1"/>
              </p:cNvSpPr>
              <p:nvPr/>
            </p:nvSpPr>
            <p:spPr bwMode="auto">
              <a:xfrm>
                <a:off x="1805" y="1310"/>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6</a:t>
                </a:r>
                <a:endParaRPr lang="ko-KR" altLang="en-US">
                  <a:ea typeface="Gulim" panose="020B0600000101010101" pitchFamily="34" charset="-127"/>
                </a:endParaRPr>
              </a:p>
            </p:txBody>
          </p:sp>
          <p:sp>
            <p:nvSpPr>
              <p:cNvPr id="22685" name="Rectangle 1094"/>
              <p:cNvSpPr>
                <a:spLocks noChangeArrowheads="1"/>
              </p:cNvSpPr>
              <p:nvPr/>
            </p:nvSpPr>
            <p:spPr bwMode="auto">
              <a:xfrm>
                <a:off x="1805" y="121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7</a:t>
                </a:r>
                <a:endParaRPr lang="ko-KR" altLang="en-US">
                  <a:ea typeface="Gulim" panose="020B0600000101010101" pitchFamily="34" charset="-127"/>
                </a:endParaRPr>
              </a:p>
            </p:txBody>
          </p:sp>
          <p:sp>
            <p:nvSpPr>
              <p:cNvPr id="22686" name="Rectangle 1095"/>
              <p:cNvSpPr>
                <a:spLocks noChangeArrowheads="1"/>
              </p:cNvSpPr>
              <p:nvPr/>
            </p:nvSpPr>
            <p:spPr bwMode="auto">
              <a:xfrm>
                <a:off x="1805" y="1116"/>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8</a:t>
                </a:r>
                <a:endParaRPr lang="ko-KR" altLang="en-US">
                  <a:ea typeface="Gulim" panose="020B0600000101010101" pitchFamily="34" charset="-127"/>
                </a:endParaRPr>
              </a:p>
            </p:txBody>
          </p:sp>
          <p:sp>
            <p:nvSpPr>
              <p:cNvPr id="22687" name="Rectangle 1096"/>
              <p:cNvSpPr>
                <a:spLocks noChangeArrowheads="1"/>
              </p:cNvSpPr>
              <p:nvPr/>
            </p:nvSpPr>
            <p:spPr bwMode="auto">
              <a:xfrm>
                <a:off x="1805" y="101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9</a:t>
                </a:r>
                <a:endParaRPr lang="ko-KR" altLang="en-US">
                  <a:ea typeface="Gulim" panose="020B0600000101010101" pitchFamily="34" charset="-127"/>
                </a:endParaRPr>
              </a:p>
            </p:txBody>
          </p:sp>
          <p:sp>
            <p:nvSpPr>
              <p:cNvPr id="22688" name="Rectangle 1097"/>
              <p:cNvSpPr>
                <a:spLocks noChangeArrowheads="1"/>
              </p:cNvSpPr>
              <p:nvPr/>
            </p:nvSpPr>
            <p:spPr bwMode="auto">
              <a:xfrm>
                <a:off x="1779" y="920"/>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10</a:t>
                </a:r>
                <a:endParaRPr lang="ko-KR" altLang="en-US">
                  <a:ea typeface="Gulim" panose="020B0600000101010101" pitchFamily="34" charset="-127"/>
                </a:endParaRPr>
              </a:p>
            </p:txBody>
          </p:sp>
          <p:sp>
            <p:nvSpPr>
              <p:cNvPr id="22689" name="Rectangle 1098"/>
              <p:cNvSpPr>
                <a:spLocks noChangeArrowheads="1"/>
              </p:cNvSpPr>
              <p:nvPr/>
            </p:nvSpPr>
            <p:spPr bwMode="auto">
              <a:xfrm>
                <a:off x="184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0</a:t>
                </a:r>
                <a:endParaRPr lang="ko-KR" altLang="en-US">
                  <a:ea typeface="Gulim" panose="020B0600000101010101" pitchFamily="34" charset="-127"/>
                </a:endParaRPr>
              </a:p>
            </p:txBody>
          </p:sp>
          <p:sp>
            <p:nvSpPr>
              <p:cNvPr id="22690" name="Rectangle 1099"/>
              <p:cNvSpPr>
                <a:spLocks noChangeArrowheads="1"/>
              </p:cNvSpPr>
              <p:nvPr/>
            </p:nvSpPr>
            <p:spPr bwMode="auto">
              <a:xfrm>
                <a:off x="1968"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1</a:t>
                </a:r>
                <a:endParaRPr lang="ko-KR" altLang="en-US">
                  <a:ea typeface="Gulim" panose="020B0600000101010101" pitchFamily="34" charset="-127"/>
                </a:endParaRPr>
              </a:p>
            </p:txBody>
          </p:sp>
          <p:sp>
            <p:nvSpPr>
              <p:cNvPr id="22691" name="Rectangle 1100"/>
              <p:cNvSpPr>
                <a:spLocks noChangeArrowheads="1"/>
              </p:cNvSpPr>
              <p:nvPr/>
            </p:nvSpPr>
            <p:spPr bwMode="auto">
              <a:xfrm>
                <a:off x="2090"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2</a:t>
                </a:r>
                <a:endParaRPr lang="ko-KR" altLang="en-US">
                  <a:ea typeface="Gulim" panose="020B0600000101010101" pitchFamily="34" charset="-127"/>
                </a:endParaRPr>
              </a:p>
            </p:txBody>
          </p:sp>
          <p:sp>
            <p:nvSpPr>
              <p:cNvPr id="22692" name="Rectangle 1101"/>
              <p:cNvSpPr>
                <a:spLocks noChangeArrowheads="1"/>
              </p:cNvSpPr>
              <p:nvPr/>
            </p:nvSpPr>
            <p:spPr bwMode="auto">
              <a:xfrm>
                <a:off x="2207"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3</a:t>
                </a:r>
                <a:endParaRPr lang="ko-KR" altLang="en-US">
                  <a:ea typeface="Gulim" panose="020B0600000101010101" pitchFamily="34" charset="-127"/>
                </a:endParaRPr>
              </a:p>
            </p:txBody>
          </p:sp>
          <p:sp>
            <p:nvSpPr>
              <p:cNvPr id="22693" name="Rectangle 1102"/>
              <p:cNvSpPr>
                <a:spLocks noChangeArrowheads="1"/>
              </p:cNvSpPr>
              <p:nvPr/>
            </p:nvSpPr>
            <p:spPr bwMode="auto">
              <a:xfrm>
                <a:off x="2326"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4</a:t>
                </a:r>
                <a:endParaRPr lang="ko-KR" altLang="en-US">
                  <a:ea typeface="Gulim" panose="020B0600000101010101" pitchFamily="34" charset="-127"/>
                </a:endParaRPr>
              </a:p>
            </p:txBody>
          </p:sp>
          <p:sp>
            <p:nvSpPr>
              <p:cNvPr id="22694" name="Rectangle 1103"/>
              <p:cNvSpPr>
                <a:spLocks noChangeArrowheads="1"/>
              </p:cNvSpPr>
              <p:nvPr/>
            </p:nvSpPr>
            <p:spPr bwMode="auto">
              <a:xfrm>
                <a:off x="2448"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5</a:t>
                </a:r>
                <a:endParaRPr lang="ko-KR" altLang="en-US">
                  <a:ea typeface="Gulim" panose="020B0600000101010101" pitchFamily="34" charset="-127"/>
                </a:endParaRPr>
              </a:p>
            </p:txBody>
          </p:sp>
          <p:sp>
            <p:nvSpPr>
              <p:cNvPr id="22695" name="Rectangle 1104"/>
              <p:cNvSpPr>
                <a:spLocks noChangeArrowheads="1"/>
              </p:cNvSpPr>
              <p:nvPr/>
            </p:nvSpPr>
            <p:spPr bwMode="auto">
              <a:xfrm>
                <a:off x="256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6</a:t>
                </a:r>
                <a:endParaRPr lang="ko-KR" altLang="en-US">
                  <a:ea typeface="Gulim" panose="020B0600000101010101" pitchFamily="34" charset="-127"/>
                </a:endParaRPr>
              </a:p>
            </p:txBody>
          </p:sp>
          <p:sp>
            <p:nvSpPr>
              <p:cNvPr id="22696" name="Rectangle 1105"/>
              <p:cNvSpPr>
                <a:spLocks noChangeArrowheads="1"/>
              </p:cNvSpPr>
              <p:nvPr/>
            </p:nvSpPr>
            <p:spPr bwMode="auto">
              <a:xfrm>
                <a:off x="268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7</a:t>
                </a:r>
                <a:endParaRPr lang="ko-KR" altLang="en-US">
                  <a:ea typeface="Gulim" panose="020B0600000101010101" pitchFamily="34" charset="-127"/>
                </a:endParaRPr>
              </a:p>
            </p:txBody>
          </p:sp>
          <p:sp>
            <p:nvSpPr>
              <p:cNvPr id="22697" name="Rectangle 1106"/>
              <p:cNvSpPr>
                <a:spLocks noChangeArrowheads="1"/>
              </p:cNvSpPr>
              <p:nvPr/>
            </p:nvSpPr>
            <p:spPr bwMode="auto">
              <a:xfrm>
                <a:off x="2806"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8</a:t>
                </a:r>
                <a:endParaRPr lang="ko-KR" altLang="en-US">
                  <a:ea typeface="Gulim" panose="020B0600000101010101" pitchFamily="34" charset="-127"/>
                </a:endParaRPr>
              </a:p>
            </p:txBody>
          </p:sp>
          <p:sp>
            <p:nvSpPr>
              <p:cNvPr id="22698" name="Rectangle 1107"/>
              <p:cNvSpPr>
                <a:spLocks noChangeArrowheads="1"/>
              </p:cNvSpPr>
              <p:nvPr/>
            </p:nvSpPr>
            <p:spPr bwMode="auto">
              <a:xfrm>
                <a:off x="2927"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9</a:t>
                </a:r>
                <a:endParaRPr lang="ko-KR" altLang="en-US">
                  <a:ea typeface="Gulim" panose="020B0600000101010101" pitchFamily="34" charset="-127"/>
                </a:endParaRPr>
              </a:p>
            </p:txBody>
          </p:sp>
          <p:sp>
            <p:nvSpPr>
              <p:cNvPr id="22699" name="Rectangle 1108"/>
              <p:cNvSpPr>
                <a:spLocks noChangeArrowheads="1"/>
              </p:cNvSpPr>
              <p:nvPr/>
            </p:nvSpPr>
            <p:spPr bwMode="auto">
              <a:xfrm>
                <a:off x="3035" y="1962"/>
                <a:ext cx="6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10</a:t>
                </a:r>
                <a:endParaRPr lang="ko-KR" altLang="en-US">
                  <a:ea typeface="Gulim" panose="020B0600000101010101" pitchFamily="34" charset="-127"/>
                </a:endParaRPr>
              </a:p>
            </p:txBody>
          </p:sp>
          <p:sp>
            <p:nvSpPr>
              <p:cNvPr id="22700" name="Rectangle 1109"/>
              <p:cNvSpPr>
                <a:spLocks noChangeArrowheads="1"/>
              </p:cNvSpPr>
              <p:nvPr/>
            </p:nvSpPr>
            <p:spPr bwMode="auto">
              <a:xfrm>
                <a:off x="1728" y="8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22535" name="Group 1110"/>
            <p:cNvGrpSpPr>
              <a:grpSpLocks/>
            </p:cNvGrpSpPr>
            <p:nvPr/>
          </p:nvGrpSpPr>
          <p:grpSpPr bwMode="auto">
            <a:xfrm>
              <a:off x="3408" y="3072"/>
              <a:ext cx="1248" cy="1112"/>
              <a:chOff x="3616" y="2464"/>
              <a:chExt cx="1396" cy="1208"/>
            </a:xfrm>
          </p:grpSpPr>
          <p:sp>
            <p:nvSpPr>
              <p:cNvPr id="22537" name="Rectangle 1111"/>
              <p:cNvSpPr>
                <a:spLocks noChangeArrowheads="1"/>
              </p:cNvSpPr>
              <p:nvPr/>
            </p:nvSpPr>
            <p:spPr bwMode="auto">
              <a:xfrm>
                <a:off x="3616" y="2464"/>
                <a:ext cx="1396" cy="1208"/>
              </a:xfrm>
              <a:prstGeom prst="rect">
                <a:avLst/>
              </a:prstGeom>
              <a:solidFill>
                <a:srgbClr val="FFFFFF"/>
              </a:solidFill>
              <a:ln w="0">
                <a:solidFill>
                  <a:srgbClr val="000000"/>
                </a:solidFill>
                <a:miter lim="800000"/>
                <a:headEnd/>
                <a:tailEnd/>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538" name="Rectangle 1112"/>
              <p:cNvSpPr>
                <a:spLocks noChangeArrowheads="1"/>
              </p:cNvSpPr>
              <p:nvPr/>
            </p:nvSpPr>
            <p:spPr bwMode="auto">
              <a:xfrm>
                <a:off x="3749" y="25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539" name="Line 1113"/>
              <p:cNvSpPr>
                <a:spLocks noChangeShapeType="1"/>
              </p:cNvSpPr>
              <p:nvPr/>
            </p:nvSpPr>
            <p:spPr bwMode="auto">
              <a:xfrm>
                <a:off x="3749" y="34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0" name="Line 1114"/>
              <p:cNvSpPr>
                <a:spLocks noChangeShapeType="1"/>
              </p:cNvSpPr>
              <p:nvPr/>
            </p:nvSpPr>
            <p:spPr bwMode="auto">
              <a:xfrm>
                <a:off x="3749" y="33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1" name="Line 1115"/>
              <p:cNvSpPr>
                <a:spLocks noChangeShapeType="1"/>
              </p:cNvSpPr>
              <p:nvPr/>
            </p:nvSpPr>
            <p:spPr bwMode="auto">
              <a:xfrm>
                <a:off x="3749" y="32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2" name="Line 1116"/>
              <p:cNvSpPr>
                <a:spLocks noChangeShapeType="1"/>
              </p:cNvSpPr>
              <p:nvPr/>
            </p:nvSpPr>
            <p:spPr bwMode="auto">
              <a:xfrm>
                <a:off x="3749" y="31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3" name="Line 1117"/>
              <p:cNvSpPr>
                <a:spLocks noChangeShapeType="1"/>
              </p:cNvSpPr>
              <p:nvPr/>
            </p:nvSpPr>
            <p:spPr bwMode="auto">
              <a:xfrm>
                <a:off x="3749" y="30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4" name="Line 1118"/>
              <p:cNvSpPr>
                <a:spLocks noChangeShapeType="1"/>
              </p:cNvSpPr>
              <p:nvPr/>
            </p:nvSpPr>
            <p:spPr bwMode="auto">
              <a:xfrm>
                <a:off x="3749" y="29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5" name="Line 1119"/>
              <p:cNvSpPr>
                <a:spLocks noChangeShapeType="1"/>
              </p:cNvSpPr>
              <p:nvPr/>
            </p:nvSpPr>
            <p:spPr bwMode="auto">
              <a:xfrm>
                <a:off x="3749" y="28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6" name="Line 1120"/>
              <p:cNvSpPr>
                <a:spLocks noChangeShapeType="1"/>
              </p:cNvSpPr>
              <p:nvPr/>
            </p:nvSpPr>
            <p:spPr bwMode="auto">
              <a:xfrm>
                <a:off x="3749" y="27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7" name="Line 1121"/>
              <p:cNvSpPr>
                <a:spLocks noChangeShapeType="1"/>
              </p:cNvSpPr>
              <p:nvPr/>
            </p:nvSpPr>
            <p:spPr bwMode="auto">
              <a:xfrm>
                <a:off x="3749" y="26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8" name="Line 1122"/>
              <p:cNvSpPr>
                <a:spLocks noChangeShapeType="1"/>
              </p:cNvSpPr>
              <p:nvPr/>
            </p:nvSpPr>
            <p:spPr bwMode="auto">
              <a:xfrm>
                <a:off x="3749" y="25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9" name="Line 1123"/>
              <p:cNvSpPr>
                <a:spLocks noChangeShapeType="1"/>
              </p:cNvSpPr>
              <p:nvPr/>
            </p:nvSpPr>
            <p:spPr bwMode="auto">
              <a:xfrm>
                <a:off x="38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0" name="Line 1124"/>
              <p:cNvSpPr>
                <a:spLocks noChangeShapeType="1"/>
              </p:cNvSpPr>
              <p:nvPr/>
            </p:nvSpPr>
            <p:spPr bwMode="auto">
              <a:xfrm>
                <a:off x="3990"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1" name="Line 1125"/>
              <p:cNvSpPr>
                <a:spLocks noChangeShapeType="1"/>
              </p:cNvSpPr>
              <p:nvPr/>
            </p:nvSpPr>
            <p:spPr bwMode="auto">
              <a:xfrm>
                <a:off x="410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2" name="Line 1126"/>
              <p:cNvSpPr>
                <a:spLocks noChangeShapeType="1"/>
              </p:cNvSpPr>
              <p:nvPr/>
            </p:nvSpPr>
            <p:spPr bwMode="auto">
              <a:xfrm>
                <a:off x="42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3" name="Line 1127"/>
              <p:cNvSpPr>
                <a:spLocks noChangeShapeType="1"/>
              </p:cNvSpPr>
              <p:nvPr/>
            </p:nvSpPr>
            <p:spPr bwMode="auto">
              <a:xfrm>
                <a:off x="4348"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4" name="Line 1128"/>
              <p:cNvSpPr>
                <a:spLocks noChangeShapeType="1"/>
              </p:cNvSpPr>
              <p:nvPr/>
            </p:nvSpPr>
            <p:spPr bwMode="auto">
              <a:xfrm>
                <a:off x="44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5" name="Line 1129"/>
              <p:cNvSpPr>
                <a:spLocks noChangeShapeType="1"/>
              </p:cNvSpPr>
              <p:nvPr/>
            </p:nvSpPr>
            <p:spPr bwMode="auto">
              <a:xfrm>
                <a:off x="458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6" name="Line 1130"/>
              <p:cNvSpPr>
                <a:spLocks noChangeShapeType="1"/>
              </p:cNvSpPr>
              <p:nvPr/>
            </p:nvSpPr>
            <p:spPr bwMode="auto">
              <a:xfrm>
                <a:off x="4706"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7" name="Line 1131"/>
              <p:cNvSpPr>
                <a:spLocks noChangeShapeType="1"/>
              </p:cNvSpPr>
              <p:nvPr/>
            </p:nvSpPr>
            <p:spPr bwMode="auto">
              <a:xfrm>
                <a:off x="48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8" name="Line 1132"/>
              <p:cNvSpPr>
                <a:spLocks noChangeShapeType="1"/>
              </p:cNvSpPr>
              <p:nvPr/>
            </p:nvSpPr>
            <p:spPr bwMode="auto">
              <a:xfrm>
                <a:off x="494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9" name="Rectangle 1133"/>
              <p:cNvSpPr>
                <a:spLocks noChangeArrowheads="1"/>
              </p:cNvSpPr>
              <p:nvPr/>
            </p:nvSpPr>
            <p:spPr bwMode="auto">
              <a:xfrm>
                <a:off x="3749" y="25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560" name="Line 1134"/>
              <p:cNvSpPr>
                <a:spLocks noChangeShapeType="1"/>
              </p:cNvSpPr>
              <p:nvPr/>
            </p:nvSpPr>
            <p:spPr bwMode="auto">
              <a:xfrm>
                <a:off x="374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1" name="Line 1135"/>
              <p:cNvSpPr>
                <a:spLocks noChangeShapeType="1"/>
              </p:cNvSpPr>
              <p:nvPr/>
            </p:nvSpPr>
            <p:spPr bwMode="auto">
              <a:xfrm>
                <a:off x="3737" y="35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2" name="Line 1136"/>
              <p:cNvSpPr>
                <a:spLocks noChangeShapeType="1"/>
              </p:cNvSpPr>
              <p:nvPr/>
            </p:nvSpPr>
            <p:spPr bwMode="auto">
              <a:xfrm>
                <a:off x="3737" y="34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3" name="Line 1137"/>
              <p:cNvSpPr>
                <a:spLocks noChangeShapeType="1"/>
              </p:cNvSpPr>
              <p:nvPr/>
            </p:nvSpPr>
            <p:spPr bwMode="auto">
              <a:xfrm>
                <a:off x="3737" y="33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4" name="Line 1138"/>
              <p:cNvSpPr>
                <a:spLocks noChangeShapeType="1"/>
              </p:cNvSpPr>
              <p:nvPr/>
            </p:nvSpPr>
            <p:spPr bwMode="auto">
              <a:xfrm>
                <a:off x="3737" y="32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5" name="Line 1139"/>
              <p:cNvSpPr>
                <a:spLocks noChangeShapeType="1"/>
              </p:cNvSpPr>
              <p:nvPr/>
            </p:nvSpPr>
            <p:spPr bwMode="auto">
              <a:xfrm>
                <a:off x="3737" y="31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6" name="Line 1140"/>
              <p:cNvSpPr>
                <a:spLocks noChangeShapeType="1"/>
              </p:cNvSpPr>
              <p:nvPr/>
            </p:nvSpPr>
            <p:spPr bwMode="auto">
              <a:xfrm>
                <a:off x="3737" y="30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7" name="Line 1141"/>
              <p:cNvSpPr>
                <a:spLocks noChangeShapeType="1"/>
              </p:cNvSpPr>
              <p:nvPr/>
            </p:nvSpPr>
            <p:spPr bwMode="auto">
              <a:xfrm>
                <a:off x="3737" y="29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8" name="Line 1142"/>
              <p:cNvSpPr>
                <a:spLocks noChangeShapeType="1"/>
              </p:cNvSpPr>
              <p:nvPr/>
            </p:nvSpPr>
            <p:spPr bwMode="auto">
              <a:xfrm>
                <a:off x="3737" y="28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9" name="Line 1143"/>
              <p:cNvSpPr>
                <a:spLocks noChangeShapeType="1"/>
              </p:cNvSpPr>
              <p:nvPr/>
            </p:nvSpPr>
            <p:spPr bwMode="auto">
              <a:xfrm>
                <a:off x="3737" y="27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0" name="Line 1144"/>
              <p:cNvSpPr>
                <a:spLocks noChangeShapeType="1"/>
              </p:cNvSpPr>
              <p:nvPr/>
            </p:nvSpPr>
            <p:spPr bwMode="auto">
              <a:xfrm>
                <a:off x="3737" y="26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1" name="Line 1145"/>
              <p:cNvSpPr>
                <a:spLocks noChangeShapeType="1"/>
              </p:cNvSpPr>
              <p:nvPr/>
            </p:nvSpPr>
            <p:spPr bwMode="auto">
              <a:xfrm>
                <a:off x="3737" y="25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2" name="Line 1146"/>
              <p:cNvSpPr>
                <a:spLocks noChangeShapeType="1"/>
              </p:cNvSpPr>
              <p:nvPr/>
            </p:nvSpPr>
            <p:spPr bwMode="auto">
              <a:xfrm>
                <a:off x="3749" y="35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3" name="Line 1147"/>
              <p:cNvSpPr>
                <a:spLocks noChangeShapeType="1"/>
              </p:cNvSpPr>
              <p:nvPr/>
            </p:nvSpPr>
            <p:spPr bwMode="auto">
              <a:xfrm flipV="1">
                <a:off x="374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4" name="Line 1148"/>
              <p:cNvSpPr>
                <a:spLocks noChangeShapeType="1"/>
              </p:cNvSpPr>
              <p:nvPr/>
            </p:nvSpPr>
            <p:spPr bwMode="auto">
              <a:xfrm flipV="1">
                <a:off x="38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5" name="Line 1149"/>
              <p:cNvSpPr>
                <a:spLocks noChangeShapeType="1"/>
              </p:cNvSpPr>
              <p:nvPr/>
            </p:nvSpPr>
            <p:spPr bwMode="auto">
              <a:xfrm flipV="1">
                <a:off x="3990"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6" name="Line 1150"/>
              <p:cNvSpPr>
                <a:spLocks noChangeShapeType="1"/>
              </p:cNvSpPr>
              <p:nvPr/>
            </p:nvSpPr>
            <p:spPr bwMode="auto">
              <a:xfrm flipV="1">
                <a:off x="410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7" name="Line 1151"/>
              <p:cNvSpPr>
                <a:spLocks noChangeShapeType="1"/>
              </p:cNvSpPr>
              <p:nvPr/>
            </p:nvSpPr>
            <p:spPr bwMode="auto">
              <a:xfrm flipV="1">
                <a:off x="42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8" name="Line 1152"/>
              <p:cNvSpPr>
                <a:spLocks noChangeShapeType="1"/>
              </p:cNvSpPr>
              <p:nvPr/>
            </p:nvSpPr>
            <p:spPr bwMode="auto">
              <a:xfrm flipV="1">
                <a:off x="4348"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9" name="Line 1153"/>
              <p:cNvSpPr>
                <a:spLocks noChangeShapeType="1"/>
              </p:cNvSpPr>
              <p:nvPr/>
            </p:nvSpPr>
            <p:spPr bwMode="auto">
              <a:xfrm flipV="1">
                <a:off x="44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0" name="Line 1154"/>
              <p:cNvSpPr>
                <a:spLocks noChangeShapeType="1"/>
              </p:cNvSpPr>
              <p:nvPr/>
            </p:nvSpPr>
            <p:spPr bwMode="auto">
              <a:xfrm flipV="1">
                <a:off x="458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1" name="Line 1155"/>
              <p:cNvSpPr>
                <a:spLocks noChangeShapeType="1"/>
              </p:cNvSpPr>
              <p:nvPr/>
            </p:nvSpPr>
            <p:spPr bwMode="auto">
              <a:xfrm flipV="1">
                <a:off x="4706"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2" name="Line 1156"/>
              <p:cNvSpPr>
                <a:spLocks noChangeShapeType="1"/>
              </p:cNvSpPr>
              <p:nvPr/>
            </p:nvSpPr>
            <p:spPr bwMode="auto">
              <a:xfrm flipV="1">
                <a:off x="48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3" name="Line 1157"/>
              <p:cNvSpPr>
                <a:spLocks noChangeShapeType="1"/>
              </p:cNvSpPr>
              <p:nvPr/>
            </p:nvSpPr>
            <p:spPr bwMode="auto">
              <a:xfrm flipV="1">
                <a:off x="494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4" name="Freeform 1158"/>
              <p:cNvSpPr>
                <a:spLocks/>
              </p:cNvSpPr>
              <p:nvPr/>
            </p:nvSpPr>
            <p:spPr bwMode="auto">
              <a:xfrm>
                <a:off x="4079" y="31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22585" name="Freeform 1159"/>
              <p:cNvSpPr>
                <a:spLocks/>
              </p:cNvSpPr>
              <p:nvPr/>
            </p:nvSpPr>
            <p:spPr bwMode="auto">
              <a:xfrm>
                <a:off x="4079" y="29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22586" name="Freeform 1160"/>
              <p:cNvSpPr>
                <a:spLocks/>
              </p:cNvSpPr>
              <p:nvPr/>
            </p:nvSpPr>
            <p:spPr bwMode="auto">
              <a:xfrm>
                <a:off x="4561" y="32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22587" name="Freeform 1161"/>
              <p:cNvSpPr>
                <a:spLocks/>
              </p:cNvSpPr>
              <p:nvPr/>
            </p:nvSpPr>
            <p:spPr bwMode="auto">
              <a:xfrm>
                <a:off x="4199" y="28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22588" name="Freeform 1162"/>
              <p:cNvSpPr>
                <a:spLocks/>
              </p:cNvSpPr>
              <p:nvPr/>
            </p:nvSpPr>
            <p:spPr bwMode="auto">
              <a:xfrm>
                <a:off x="4079" y="27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22589" name="Freeform 1163"/>
              <p:cNvSpPr>
                <a:spLocks/>
              </p:cNvSpPr>
              <p:nvPr/>
            </p:nvSpPr>
            <p:spPr bwMode="auto">
              <a:xfrm>
                <a:off x="4678"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22590" name="Freeform 1164"/>
              <p:cNvSpPr>
                <a:spLocks/>
              </p:cNvSpPr>
              <p:nvPr/>
            </p:nvSpPr>
            <p:spPr bwMode="auto">
              <a:xfrm>
                <a:off x="4199" y="30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22591" name="Freeform 1165"/>
              <p:cNvSpPr>
                <a:spLocks/>
              </p:cNvSpPr>
              <p:nvPr/>
            </p:nvSpPr>
            <p:spPr bwMode="auto">
              <a:xfrm>
                <a:off x="4320" y="33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22592" name="Freeform 1166"/>
              <p:cNvSpPr>
                <a:spLocks/>
              </p:cNvSpPr>
              <p:nvPr/>
            </p:nvSpPr>
            <p:spPr bwMode="auto">
              <a:xfrm>
                <a:off x="4561" y="31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22593" name="Freeform 1167"/>
              <p:cNvSpPr>
                <a:spLocks/>
              </p:cNvSpPr>
              <p:nvPr/>
            </p:nvSpPr>
            <p:spPr bwMode="auto">
              <a:xfrm>
                <a:off x="4320"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22594" name="Rectangle 1168"/>
              <p:cNvSpPr>
                <a:spLocks noChangeArrowheads="1"/>
              </p:cNvSpPr>
              <p:nvPr/>
            </p:nvSpPr>
            <p:spPr bwMode="auto">
              <a:xfrm>
                <a:off x="3693" y="349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0</a:t>
                </a:r>
                <a:endParaRPr lang="ko-KR" altLang="en-US">
                  <a:ea typeface="Gulim" panose="020B0600000101010101" pitchFamily="34" charset="-127"/>
                </a:endParaRPr>
              </a:p>
            </p:txBody>
          </p:sp>
          <p:sp>
            <p:nvSpPr>
              <p:cNvPr id="22595" name="Rectangle 1169"/>
              <p:cNvSpPr>
                <a:spLocks noChangeArrowheads="1"/>
              </p:cNvSpPr>
              <p:nvPr/>
            </p:nvSpPr>
            <p:spPr bwMode="auto">
              <a:xfrm>
                <a:off x="3693" y="339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1</a:t>
                </a:r>
                <a:endParaRPr lang="ko-KR" altLang="en-US">
                  <a:ea typeface="Gulim" panose="020B0600000101010101" pitchFamily="34" charset="-127"/>
                </a:endParaRPr>
              </a:p>
            </p:txBody>
          </p:sp>
          <p:sp>
            <p:nvSpPr>
              <p:cNvPr id="22596" name="Rectangle 1170"/>
              <p:cNvSpPr>
                <a:spLocks noChangeArrowheads="1"/>
              </p:cNvSpPr>
              <p:nvPr/>
            </p:nvSpPr>
            <p:spPr bwMode="auto">
              <a:xfrm>
                <a:off x="3693" y="330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2</a:t>
                </a:r>
                <a:endParaRPr lang="ko-KR" altLang="en-US">
                  <a:ea typeface="Gulim" panose="020B0600000101010101" pitchFamily="34" charset="-127"/>
                </a:endParaRPr>
              </a:p>
            </p:txBody>
          </p:sp>
          <p:sp>
            <p:nvSpPr>
              <p:cNvPr id="22597" name="Rectangle 1171"/>
              <p:cNvSpPr>
                <a:spLocks noChangeArrowheads="1"/>
              </p:cNvSpPr>
              <p:nvPr/>
            </p:nvSpPr>
            <p:spPr bwMode="auto">
              <a:xfrm>
                <a:off x="3693" y="320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3</a:t>
                </a:r>
                <a:endParaRPr lang="ko-KR" altLang="en-US">
                  <a:ea typeface="Gulim" panose="020B0600000101010101" pitchFamily="34" charset="-127"/>
                </a:endParaRPr>
              </a:p>
            </p:txBody>
          </p:sp>
          <p:sp>
            <p:nvSpPr>
              <p:cNvPr id="22598" name="Rectangle 1172"/>
              <p:cNvSpPr>
                <a:spLocks noChangeArrowheads="1"/>
              </p:cNvSpPr>
              <p:nvPr/>
            </p:nvSpPr>
            <p:spPr bwMode="auto">
              <a:xfrm>
                <a:off x="3693" y="310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4</a:t>
                </a:r>
                <a:endParaRPr lang="ko-KR" altLang="en-US">
                  <a:ea typeface="Gulim" panose="020B0600000101010101" pitchFamily="34" charset="-127"/>
                </a:endParaRPr>
              </a:p>
            </p:txBody>
          </p:sp>
          <p:sp>
            <p:nvSpPr>
              <p:cNvPr id="22599" name="Rectangle 1173"/>
              <p:cNvSpPr>
                <a:spLocks noChangeArrowheads="1"/>
              </p:cNvSpPr>
              <p:nvPr/>
            </p:nvSpPr>
            <p:spPr bwMode="auto">
              <a:xfrm>
                <a:off x="3693" y="300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5</a:t>
                </a:r>
                <a:endParaRPr lang="ko-KR" altLang="en-US">
                  <a:ea typeface="Gulim" panose="020B0600000101010101" pitchFamily="34" charset="-127"/>
                </a:endParaRPr>
              </a:p>
            </p:txBody>
          </p:sp>
          <p:sp>
            <p:nvSpPr>
              <p:cNvPr id="22600" name="Rectangle 1174"/>
              <p:cNvSpPr>
                <a:spLocks noChangeArrowheads="1"/>
              </p:cNvSpPr>
              <p:nvPr/>
            </p:nvSpPr>
            <p:spPr bwMode="auto">
              <a:xfrm>
                <a:off x="3693" y="2910"/>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6</a:t>
                </a:r>
                <a:endParaRPr lang="ko-KR" altLang="en-US">
                  <a:ea typeface="Gulim" panose="020B0600000101010101" pitchFamily="34" charset="-127"/>
                </a:endParaRPr>
              </a:p>
            </p:txBody>
          </p:sp>
          <p:sp>
            <p:nvSpPr>
              <p:cNvPr id="22601" name="Rectangle 1175"/>
              <p:cNvSpPr>
                <a:spLocks noChangeArrowheads="1"/>
              </p:cNvSpPr>
              <p:nvPr/>
            </p:nvSpPr>
            <p:spPr bwMode="auto">
              <a:xfrm>
                <a:off x="3693" y="281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7</a:t>
                </a:r>
                <a:endParaRPr lang="ko-KR" altLang="en-US">
                  <a:ea typeface="Gulim" panose="020B0600000101010101" pitchFamily="34" charset="-127"/>
                </a:endParaRPr>
              </a:p>
            </p:txBody>
          </p:sp>
          <p:sp>
            <p:nvSpPr>
              <p:cNvPr id="22602" name="Rectangle 1176"/>
              <p:cNvSpPr>
                <a:spLocks noChangeArrowheads="1"/>
              </p:cNvSpPr>
              <p:nvPr/>
            </p:nvSpPr>
            <p:spPr bwMode="auto">
              <a:xfrm>
                <a:off x="3693" y="2716"/>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8</a:t>
                </a:r>
                <a:endParaRPr lang="ko-KR" altLang="en-US">
                  <a:ea typeface="Gulim" panose="020B0600000101010101" pitchFamily="34" charset="-127"/>
                </a:endParaRPr>
              </a:p>
            </p:txBody>
          </p:sp>
          <p:sp>
            <p:nvSpPr>
              <p:cNvPr id="22603" name="Rectangle 1177"/>
              <p:cNvSpPr>
                <a:spLocks noChangeArrowheads="1"/>
              </p:cNvSpPr>
              <p:nvPr/>
            </p:nvSpPr>
            <p:spPr bwMode="auto">
              <a:xfrm>
                <a:off x="3693" y="261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9</a:t>
                </a:r>
                <a:endParaRPr lang="ko-KR" altLang="en-US">
                  <a:ea typeface="Gulim" panose="020B0600000101010101" pitchFamily="34" charset="-127"/>
                </a:endParaRPr>
              </a:p>
            </p:txBody>
          </p:sp>
          <p:sp>
            <p:nvSpPr>
              <p:cNvPr id="22604" name="Rectangle 1178"/>
              <p:cNvSpPr>
                <a:spLocks noChangeArrowheads="1"/>
              </p:cNvSpPr>
              <p:nvPr/>
            </p:nvSpPr>
            <p:spPr bwMode="auto">
              <a:xfrm>
                <a:off x="3667" y="2520"/>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10</a:t>
                </a:r>
                <a:endParaRPr lang="ko-KR" altLang="en-US">
                  <a:ea typeface="Gulim" panose="020B0600000101010101" pitchFamily="34" charset="-127"/>
                </a:endParaRPr>
              </a:p>
            </p:txBody>
          </p:sp>
          <p:sp>
            <p:nvSpPr>
              <p:cNvPr id="22605" name="Rectangle 1179"/>
              <p:cNvSpPr>
                <a:spLocks noChangeArrowheads="1"/>
              </p:cNvSpPr>
              <p:nvPr/>
            </p:nvSpPr>
            <p:spPr bwMode="auto">
              <a:xfrm>
                <a:off x="373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0</a:t>
                </a:r>
                <a:endParaRPr lang="ko-KR" altLang="en-US">
                  <a:ea typeface="Gulim" panose="020B0600000101010101" pitchFamily="34" charset="-127"/>
                </a:endParaRPr>
              </a:p>
            </p:txBody>
          </p:sp>
          <p:sp>
            <p:nvSpPr>
              <p:cNvPr id="22606" name="Rectangle 1180"/>
              <p:cNvSpPr>
                <a:spLocks noChangeArrowheads="1"/>
              </p:cNvSpPr>
              <p:nvPr/>
            </p:nvSpPr>
            <p:spPr bwMode="auto">
              <a:xfrm>
                <a:off x="3856"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1</a:t>
                </a:r>
                <a:endParaRPr lang="ko-KR" altLang="en-US">
                  <a:ea typeface="Gulim" panose="020B0600000101010101" pitchFamily="34" charset="-127"/>
                </a:endParaRPr>
              </a:p>
            </p:txBody>
          </p:sp>
          <p:sp>
            <p:nvSpPr>
              <p:cNvPr id="22607" name="Rectangle 1181"/>
              <p:cNvSpPr>
                <a:spLocks noChangeArrowheads="1"/>
              </p:cNvSpPr>
              <p:nvPr/>
            </p:nvSpPr>
            <p:spPr bwMode="auto">
              <a:xfrm>
                <a:off x="3978"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2</a:t>
                </a:r>
                <a:endParaRPr lang="ko-KR" altLang="en-US">
                  <a:ea typeface="Gulim" panose="020B0600000101010101" pitchFamily="34" charset="-127"/>
                </a:endParaRPr>
              </a:p>
            </p:txBody>
          </p:sp>
          <p:sp>
            <p:nvSpPr>
              <p:cNvPr id="22608" name="Rectangle 1182"/>
              <p:cNvSpPr>
                <a:spLocks noChangeArrowheads="1"/>
              </p:cNvSpPr>
              <p:nvPr/>
            </p:nvSpPr>
            <p:spPr bwMode="auto">
              <a:xfrm>
                <a:off x="4095"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3</a:t>
                </a:r>
                <a:endParaRPr lang="ko-KR" altLang="en-US">
                  <a:ea typeface="Gulim" panose="020B0600000101010101" pitchFamily="34" charset="-127"/>
                </a:endParaRPr>
              </a:p>
            </p:txBody>
          </p:sp>
          <p:sp>
            <p:nvSpPr>
              <p:cNvPr id="22609" name="Rectangle 1183"/>
              <p:cNvSpPr>
                <a:spLocks noChangeArrowheads="1"/>
              </p:cNvSpPr>
              <p:nvPr/>
            </p:nvSpPr>
            <p:spPr bwMode="auto">
              <a:xfrm>
                <a:off x="4214"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4</a:t>
                </a:r>
                <a:endParaRPr lang="ko-KR" altLang="en-US">
                  <a:ea typeface="Gulim" panose="020B0600000101010101" pitchFamily="34" charset="-127"/>
                </a:endParaRPr>
              </a:p>
            </p:txBody>
          </p:sp>
          <p:sp>
            <p:nvSpPr>
              <p:cNvPr id="22610" name="Rectangle 1184"/>
              <p:cNvSpPr>
                <a:spLocks noChangeArrowheads="1"/>
              </p:cNvSpPr>
              <p:nvPr/>
            </p:nvSpPr>
            <p:spPr bwMode="auto">
              <a:xfrm>
                <a:off x="4336"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5</a:t>
                </a:r>
                <a:endParaRPr lang="ko-KR" altLang="en-US">
                  <a:ea typeface="Gulim" panose="020B0600000101010101" pitchFamily="34" charset="-127"/>
                </a:endParaRPr>
              </a:p>
            </p:txBody>
          </p:sp>
          <p:sp>
            <p:nvSpPr>
              <p:cNvPr id="22611" name="Rectangle 1185"/>
              <p:cNvSpPr>
                <a:spLocks noChangeArrowheads="1"/>
              </p:cNvSpPr>
              <p:nvPr/>
            </p:nvSpPr>
            <p:spPr bwMode="auto">
              <a:xfrm>
                <a:off x="445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6</a:t>
                </a:r>
                <a:endParaRPr lang="ko-KR" altLang="en-US">
                  <a:ea typeface="Gulim" panose="020B0600000101010101" pitchFamily="34" charset="-127"/>
                </a:endParaRPr>
              </a:p>
            </p:txBody>
          </p:sp>
          <p:sp>
            <p:nvSpPr>
              <p:cNvPr id="22612" name="Rectangle 1186"/>
              <p:cNvSpPr>
                <a:spLocks noChangeArrowheads="1"/>
              </p:cNvSpPr>
              <p:nvPr/>
            </p:nvSpPr>
            <p:spPr bwMode="auto">
              <a:xfrm>
                <a:off x="457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7</a:t>
                </a:r>
                <a:endParaRPr lang="ko-KR" altLang="en-US">
                  <a:ea typeface="Gulim" panose="020B0600000101010101" pitchFamily="34" charset="-127"/>
                </a:endParaRPr>
              </a:p>
            </p:txBody>
          </p:sp>
          <p:sp>
            <p:nvSpPr>
              <p:cNvPr id="22613" name="Rectangle 1187"/>
              <p:cNvSpPr>
                <a:spLocks noChangeArrowheads="1"/>
              </p:cNvSpPr>
              <p:nvPr/>
            </p:nvSpPr>
            <p:spPr bwMode="auto">
              <a:xfrm>
                <a:off x="4694"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8</a:t>
                </a:r>
                <a:endParaRPr lang="ko-KR" altLang="en-US">
                  <a:ea typeface="Gulim" panose="020B0600000101010101" pitchFamily="34" charset="-127"/>
                </a:endParaRPr>
              </a:p>
            </p:txBody>
          </p:sp>
          <p:sp>
            <p:nvSpPr>
              <p:cNvPr id="22614" name="Rectangle 1188"/>
              <p:cNvSpPr>
                <a:spLocks noChangeArrowheads="1"/>
              </p:cNvSpPr>
              <p:nvPr/>
            </p:nvSpPr>
            <p:spPr bwMode="auto">
              <a:xfrm>
                <a:off x="4815"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9</a:t>
                </a:r>
                <a:endParaRPr lang="ko-KR" altLang="en-US">
                  <a:ea typeface="Gulim" panose="020B0600000101010101" pitchFamily="34" charset="-127"/>
                </a:endParaRPr>
              </a:p>
            </p:txBody>
          </p:sp>
          <p:sp>
            <p:nvSpPr>
              <p:cNvPr id="22615" name="Rectangle 1189"/>
              <p:cNvSpPr>
                <a:spLocks noChangeArrowheads="1"/>
              </p:cNvSpPr>
              <p:nvPr/>
            </p:nvSpPr>
            <p:spPr bwMode="auto">
              <a:xfrm>
                <a:off x="4923" y="3562"/>
                <a:ext cx="6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600">
                    <a:solidFill>
                      <a:srgbClr val="000000"/>
                    </a:solidFill>
                    <a:latin typeface="Arial" panose="020B0604020202020204" pitchFamily="34" charset="0"/>
                    <a:ea typeface="Gulim" panose="020B0600000101010101" pitchFamily="34" charset="-127"/>
                  </a:rPr>
                  <a:t>10</a:t>
                </a:r>
                <a:endParaRPr lang="ko-KR" altLang="en-US">
                  <a:ea typeface="Gulim" panose="020B0600000101010101" pitchFamily="34" charset="-127"/>
                </a:endParaRPr>
              </a:p>
            </p:txBody>
          </p:sp>
          <p:sp>
            <p:nvSpPr>
              <p:cNvPr id="22616" name="Rectangle 1190"/>
              <p:cNvSpPr>
                <a:spLocks noChangeArrowheads="1"/>
              </p:cNvSpPr>
              <p:nvPr/>
            </p:nvSpPr>
            <p:spPr bwMode="auto">
              <a:xfrm>
                <a:off x="3616" y="24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617" name="Freeform 1191"/>
              <p:cNvSpPr>
                <a:spLocks/>
              </p:cNvSpPr>
              <p:nvPr/>
            </p:nvSpPr>
            <p:spPr bwMode="auto">
              <a:xfrm>
                <a:off x="3955" y="2658"/>
                <a:ext cx="488" cy="597"/>
              </a:xfrm>
              <a:custGeom>
                <a:avLst/>
                <a:gdLst>
                  <a:gd name="T0" fmla="*/ 2 w 728"/>
                  <a:gd name="T1" fmla="*/ 1 h 896"/>
                  <a:gd name="T2" fmla="*/ 1 w 728"/>
                  <a:gd name="T3" fmla="*/ 1 h 896"/>
                  <a:gd name="T4" fmla="*/ 1 w 728"/>
                  <a:gd name="T5" fmla="*/ 1 h 896"/>
                  <a:gd name="T6" fmla="*/ 1 w 728"/>
                  <a:gd name="T7" fmla="*/ 2 h 896"/>
                  <a:gd name="T8" fmla="*/ 1 w 728"/>
                  <a:gd name="T9" fmla="*/ 3 h 896"/>
                  <a:gd name="T10" fmla="*/ 1 w 728"/>
                  <a:gd name="T11" fmla="*/ 8 h 896"/>
                  <a:gd name="T12" fmla="*/ 1 w 728"/>
                  <a:gd name="T13" fmla="*/ 9 h 896"/>
                  <a:gd name="T14" fmla="*/ 4 w 728"/>
                  <a:gd name="T15" fmla="*/ 10 h 896"/>
                  <a:gd name="T16" fmla="*/ 6 w 728"/>
                  <a:gd name="T17" fmla="*/ 10 h 896"/>
                  <a:gd name="T18" fmla="*/ 7 w 728"/>
                  <a:gd name="T19" fmla="*/ 9 h 896"/>
                  <a:gd name="T20" fmla="*/ 9 w 728"/>
                  <a:gd name="T21" fmla="*/ 7 h 896"/>
                  <a:gd name="T22" fmla="*/ 9 w 728"/>
                  <a:gd name="T23" fmla="*/ 7 h 896"/>
                  <a:gd name="T24" fmla="*/ 9 w 728"/>
                  <a:gd name="T25" fmla="*/ 6 h 896"/>
                  <a:gd name="T26" fmla="*/ 9 w 728"/>
                  <a:gd name="T27" fmla="*/ 3 h 896"/>
                  <a:gd name="T28" fmla="*/ 7 w 728"/>
                  <a:gd name="T29" fmla="*/ 1 h 896"/>
                  <a:gd name="T30" fmla="*/ 6 w 728"/>
                  <a:gd name="T31" fmla="*/ 1 h 896"/>
                  <a:gd name="T32" fmla="*/ 6 w 728"/>
                  <a:gd name="T33" fmla="*/ 1 h 896"/>
                  <a:gd name="T34" fmla="*/ 3 w 728"/>
                  <a:gd name="T35" fmla="*/ 0 h 896"/>
                  <a:gd name="T36" fmla="*/ 3 w 728"/>
                  <a:gd name="T37" fmla="*/ 1 h 896"/>
                  <a:gd name="T38" fmla="*/ 2 w 728"/>
                  <a:gd name="T39" fmla="*/ 1 h 896"/>
                  <a:gd name="T40" fmla="*/ 2 w 728"/>
                  <a:gd name="T41" fmla="*/ 1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8"/>
                  <a:gd name="T64" fmla="*/ 0 h 896"/>
                  <a:gd name="T65" fmla="*/ 728 w 728"/>
                  <a:gd name="T66" fmla="*/ 896 h 8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2618" name="Freeform 1192"/>
              <p:cNvSpPr>
                <a:spLocks/>
              </p:cNvSpPr>
              <p:nvPr/>
            </p:nvSpPr>
            <p:spPr bwMode="auto">
              <a:xfrm>
                <a:off x="4258" y="2900"/>
                <a:ext cx="538" cy="593"/>
              </a:xfrm>
              <a:custGeom>
                <a:avLst/>
                <a:gdLst>
                  <a:gd name="T0" fmla="*/ 6 w 802"/>
                  <a:gd name="T1" fmla="*/ 1 h 889"/>
                  <a:gd name="T2" fmla="*/ 5 w 802"/>
                  <a:gd name="T3" fmla="*/ 2 h 889"/>
                  <a:gd name="T4" fmla="*/ 3 w 802"/>
                  <a:gd name="T5" fmla="*/ 3 h 889"/>
                  <a:gd name="T6" fmla="*/ 3 w 802"/>
                  <a:gd name="T7" fmla="*/ 4 h 889"/>
                  <a:gd name="T8" fmla="*/ 2 w 802"/>
                  <a:gd name="T9" fmla="*/ 4 h 889"/>
                  <a:gd name="T10" fmla="*/ 2 w 802"/>
                  <a:gd name="T11" fmla="*/ 4 h 889"/>
                  <a:gd name="T12" fmla="*/ 2 w 802"/>
                  <a:gd name="T13" fmla="*/ 5 h 889"/>
                  <a:gd name="T14" fmla="*/ 1 w 802"/>
                  <a:gd name="T15" fmla="*/ 6 h 889"/>
                  <a:gd name="T16" fmla="*/ 1 w 802"/>
                  <a:gd name="T17" fmla="*/ 6 h 889"/>
                  <a:gd name="T18" fmla="*/ 1 w 802"/>
                  <a:gd name="T19" fmla="*/ 7 h 889"/>
                  <a:gd name="T20" fmla="*/ 1 w 802"/>
                  <a:gd name="T21" fmla="*/ 7 h 889"/>
                  <a:gd name="T22" fmla="*/ 1 w 802"/>
                  <a:gd name="T23" fmla="*/ 8 h 889"/>
                  <a:gd name="T24" fmla="*/ 1 w 802"/>
                  <a:gd name="T25" fmla="*/ 10 h 889"/>
                  <a:gd name="T26" fmla="*/ 1 w 802"/>
                  <a:gd name="T27" fmla="*/ 10 h 889"/>
                  <a:gd name="T28" fmla="*/ 1 w 802"/>
                  <a:gd name="T29" fmla="*/ 10 h 889"/>
                  <a:gd name="T30" fmla="*/ 4 w 802"/>
                  <a:gd name="T31" fmla="*/ 10 h 889"/>
                  <a:gd name="T32" fmla="*/ 6 w 802"/>
                  <a:gd name="T33" fmla="*/ 10 h 889"/>
                  <a:gd name="T34" fmla="*/ 7 w 802"/>
                  <a:gd name="T35" fmla="*/ 9 h 889"/>
                  <a:gd name="T36" fmla="*/ 9 w 802"/>
                  <a:gd name="T37" fmla="*/ 7 h 889"/>
                  <a:gd name="T38" fmla="*/ 9 w 802"/>
                  <a:gd name="T39" fmla="*/ 7 h 889"/>
                  <a:gd name="T40" fmla="*/ 9 w 802"/>
                  <a:gd name="T41" fmla="*/ 6 h 889"/>
                  <a:gd name="T42" fmla="*/ 9 w 802"/>
                  <a:gd name="T43" fmla="*/ 5 h 889"/>
                  <a:gd name="T44" fmla="*/ 10 w 802"/>
                  <a:gd name="T45" fmla="*/ 5 h 889"/>
                  <a:gd name="T46" fmla="*/ 8 w 802"/>
                  <a:gd name="T47" fmla="*/ 0 h 889"/>
                  <a:gd name="T48" fmla="*/ 6 w 802"/>
                  <a:gd name="T49" fmla="*/ 1 h 889"/>
                  <a:gd name="T50" fmla="*/ 6 w 802"/>
                  <a:gd name="T51" fmla="*/ 1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2"/>
                  <a:gd name="T79" fmla="*/ 0 h 889"/>
                  <a:gd name="T80" fmla="*/ 802 w 802"/>
                  <a:gd name="T81" fmla="*/ 889 h 8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2619" name="AutoShape 1193"/>
              <p:cNvSpPr>
                <a:spLocks noChangeArrowheads="1"/>
              </p:cNvSpPr>
              <p:nvPr/>
            </p:nvSpPr>
            <p:spPr bwMode="auto">
              <a:xfrm>
                <a:off x="4080" y="2880"/>
                <a:ext cx="48" cy="96"/>
              </a:xfrm>
              <a:prstGeom prst="plus">
                <a:avLst>
                  <a:gd name="adj" fmla="val 25000"/>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620" name="AutoShape 1194"/>
              <p:cNvSpPr>
                <a:spLocks noChangeArrowheads="1"/>
              </p:cNvSpPr>
              <p:nvPr/>
            </p:nvSpPr>
            <p:spPr bwMode="auto">
              <a:xfrm>
                <a:off x="4560" y="3168"/>
                <a:ext cx="48" cy="96"/>
              </a:xfrm>
              <a:prstGeom prst="plus">
                <a:avLst>
                  <a:gd name="adj" fmla="val 25000"/>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22536" name="Line 1195"/>
            <p:cNvSpPr>
              <a:spLocks noChangeShapeType="1"/>
            </p:cNvSpPr>
            <p:nvPr/>
          </p:nvSpPr>
          <p:spPr bwMode="auto">
            <a:xfrm>
              <a:off x="2784" y="3648"/>
              <a:ext cx="52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2533" name="Slide Number Placeholder 17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0212B31-B2E7-463A-BEAE-72221DE15965}" type="slidenum">
              <a:rPr lang="en-US" altLang="en-US" sz="1200"/>
              <a:pPr eaLnBrk="1" hangingPunct="1"/>
              <a:t>25</a:t>
            </a:fld>
            <a:endParaRPr lang="en-US" altLang="en-US" sz="120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BEA5DD00-B5F9-4131-B760-8EDDBFF3FF5B}" type="slidenum">
              <a:rPr lang="en-US" altLang="en-US" sz="1200"/>
              <a:pPr algn="r" eaLnBrk="1" hangingPunct="1"/>
              <a:t>26</a:t>
            </a:fld>
            <a:endParaRPr lang="en-US" altLang="en-US" sz="1200"/>
          </a:p>
        </p:txBody>
      </p:sp>
      <p:sp>
        <p:nvSpPr>
          <p:cNvPr id="23555" name="Rectangle 2050"/>
          <p:cNvSpPr>
            <a:spLocks noGrp="1" noChangeArrowheads="1"/>
          </p:cNvSpPr>
          <p:nvPr>
            <p:ph type="title" idx="4294967295"/>
          </p:nvPr>
        </p:nvSpPr>
        <p:spPr>
          <a:xfrm>
            <a:off x="0" y="381000"/>
            <a:ext cx="9144000" cy="609600"/>
          </a:xfrm>
        </p:spPr>
        <p:txBody>
          <a:bodyPr/>
          <a:lstStyle/>
          <a:p>
            <a:pPr eaLnBrk="1" hangingPunct="1"/>
            <a:r>
              <a:rPr lang="en-US" altLang="ko-KR" sz="3200" smtClean="0">
                <a:ea typeface="Gulim" panose="020B0600000101010101" pitchFamily="34" charset="-127"/>
              </a:rPr>
              <a:t>PAM: A Typical K-Medoids Algorithm</a:t>
            </a:r>
          </a:p>
        </p:txBody>
      </p:sp>
      <p:grpSp>
        <p:nvGrpSpPr>
          <p:cNvPr id="23556" name="Group 2051"/>
          <p:cNvGrpSpPr>
            <a:grpSpLocks/>
          </p:cNvGrpSpPr>
          <p:nvPr/>
        </p:nvGrpSpPr>
        <p:grpSpPr bwMode="auto">
          <a:xfrm>
            <a:off x="6705600" y="1676400"/>
            <a:ext cx="2514600" cy="2362200"/>
            <a:chOff x="912" y="864"/>
            <a:chExt cx="1584" cy="1488"/>
          </a:xfrm>
        </p:grpSpPr>
        <p:graphicFrame>
          <p:nvGraphicFramePr>
            <p:cNvPr id="23817" name="Object 2052"/>
            <p:cNvGraphicFramePr>
              <a:graphicFrameLocks noChangeAspect="1"/>
            </p:cNvGraphicFramePr>
            <p:nvPr/>
          </p:nvGraphicFramePr>
          <p:xfrm>
            <a:off x="912" y="864"/>
            <a:ext cx="1584" cy="1488"/>
          </p:xfrm>
          <a:graphic>
            <a:graphicData uri="http://schemas.openxmlformats.org/presentationml/2006/ole">
              <mc:AlternateContent xmlns:mc="http://schemas.openxmlformats.org/markup-compatibility/2006">
                <mc:Choice xmlns:v="urn:schemas-microsoft-com:vml" Requires="v">
                  <p:oleObj spid="_x0000_s23911" name="Worksheet" r:id="rId4" imgW="2200656" imgH="2076907" progId="Excel.Sheet.8">
                    <p:embed/>
                  </p:oleObj>
                </mc:Choice>
                <mc:Fallback>
                  <p:oleObj name="Worksheet" r:id="rId4" imgW="2200656" imgH="2076907" progId="Excel.Sheet.8">
                    <p:embed/>
                    <p:pic>
                      <p:nvPicPr>
                        <p:cNvPr id="0" name="Object 20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 y="864"/>
                          <a:ext cx="158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818" name="Line 2053"/>
            <p:cNvSpPr>
              <a:spLocks noChangeShapeType="1"/>
            </p:cNvSpPr>
            <p:nvPr/>
          </p:nvSpPr>
          <p:spPr bwMode="auto">
            <a:xfrm>
              <a:off x="1982" y="1502"/>
              <a:ext cx="0" cy="1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819" name="Oval 2054"/>
            <p:cNvSpPr>
              <a:spLocks noChangeArrowheads="1"/>
            </p:cNvSpPr>
            <p:nvPr/>
          </p:nvSpPr>
          <p:spPr bwMode="auto">
            <a:xfrm>
              <a:off x="1212" y="1034"/>
              <a:ext cx="513" cy="765"/>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820" name="Oval 2055"/>
            <p:cNvSpPr>
              <a:spLocks noChangeArrowheads="1"/>
            </p:cNvSpPr>
            <p:nvPr/>
          </p:nvSpPr>
          <p:spPr bwMode="auto">
            <a:xfrm>
              <a:off x="1725" y="1374"/>
              <a:ext cx="514" cy="63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23557" name="Text Box 2056"/>
          <p:cNvSpPr txBox="1">
            <a:spLocks noChangeArrowheads="1"/>
          </p:cNvSpPr>
          <p:nvPr/>
        </p:nvSpPr>
        <p:spPr bwMode="auto">
          <a:xfrm>
            <a:off x="7735888" y="1371600"/>
            <a:ext cx="1408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ko-KR" sz="1400">
                <a:ea typeface="Gulim" panose="020B0600000101010101" pitchFamily="34" charset="-127"/>
              </a:rPr>
              <a:t>Total Cost = 20</a:t>
            </a:r>
          </a:p>
        </p:txBody>
      </p:sp>
      <p:sp>
        <p:nvSpPr>
          <p:cNvPr id="23558" name="Rectangle 2057"/>
          <p:cNvSpPr>
            <a:spLocks noChangeArrowheads="1"/>
          </p:cNvSpPr>
          <p:nvPr/>
        </p:nvSpPr>
        <p:spPr bwMode="auto">
          <a:xfrm>
            <a:off x="119063" y="1719263"/>
            <a:ext cx="2395537" cy="2254250"/>
          </a:xfrm>
          <a:prstGeom prst="rect">
            <a:avLst/>
          </a:prstGeom>
          <a:solidFill>
            <a:srgbClr val="FFFFFF"/>
          </a:solidFill>
          <a:ln w="0">
            <a:solidFill>
              <a:srgbClr val="000000"/>
            </a:solidFill>
            <a:miter lim="800000"/>
            <a:headEnd/>
            <a:tailEnd/>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559" name="Rectangle 2058"/>
          <p:cNvSpPr>
            <a:spLocks noChangeArrowheads="1"/>
          </p:cNvSpPr>
          <p:nvPr/>
        </p:nvSpPr>
        <p:spPr bwMode="auto">
          <a:xfrm>
            <a:off x="369888" y="1903413"/>
            <a:ext cx="2014537" cy="1789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560" name="Line 2059"/>
          <p:cNvSpPr>
            <a:spLocks noChangeShapeType="1"/>
          </p:cNvSpPr>
          <p:nvPr/>
        </p:nvSpPr>
        <p:spPr bwMode="auto">
          <a:xfrm>
            <a:off x="369888" y="351790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1" name="Line 2060"/>
          <p:cNvSpPr>
            <a:spLocks noChangeShapeType="1"/>
          </p:cNvSpPr>
          <p:nvPr/>
        </p:nvSpPr>
        <p:spPr bwMode="auto">
          <a:xfrm>
            <a:off x="369888" y="333375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2" name="Line 2061"/>
          <p:cNvSpPr>
            <a:spLocks noChangeShapeType="1"/>
          </p:cNvSpPr>
          <p:nvPr/>
        </p:nvSpPr>
        <p:spPr bwMode="auto">
          <a:xfrm>
            <a:off x="369888" y="316071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3" name="Line 2062"/>
          <p:cNvSpPr>
            <a:spLocks noChangeShapeType="1"/>
          </p:cNvSpPr>
          <p:nvPr/>
        </p:nvSpPr>
        <p:spPr bwMode="auto">
          <a:xfrm>
            <a:off x="369888" y="297656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4" name="Line 2063"/>
          <p:cNvSpPr>
            <a:spLocks noChangeShapeType="1"/>
          </p:cNvSpPr>
          <p:nvPr/>
        </p:nvSpPr>
        <p:spPr bwMode="auto">
          <a:xfrm>
            <a:off x="369888" y="28035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5" name="Line 2064"/>
          <p:cNvSpPr>
            <a:spLocks noChangeShapeType="1"/>
          </p:cNvSpPr>
          <p:nvPr/>
        </p:nvSpPr>
        <p:spPr bwMode="auto">
          <a:xfrm>
            <a:off x="369888" y="261937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6" name="Line 2065"/>
          <p:cNvSpPr>
            <a:spLocks noChangeShapeType="1"/>
          </p:cNvSpPr>
          <p:nvPr/>
        </p:nvSpPr>
        <p:spPr bwMode="auto">
          <a:xfrm>
            <a:off x="369888" y="2446338"/>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7" name="Line 2066"/>
          <p:cNvSpPr>
            <a:spLocks noChangeShapeType="1"/>
          </p:cNvSpPr>
          <p:nvPr/>
        </p:nvSpPr>
        <p:spPr bwMode="auto">
          <a:xfrm>
            <a:off x="369888" y="2262188"/>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8" name="Line 2067"/>
          <p:cNvSpPr>
            <a:spLocks noChangeShapeType="1"/>
          </p:cNvSpPr>
          <p:nvPr/>
        </p:nvSpPr>
        <p:spPr bwMode="auto">
          <a:xfrm>
            <a:off x="369888" y="208756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9" name="Line 2068"/>
          <p:cNvSpPr>
            <a:spLocks noChangeShapeType="1"/>
          </p:cNvSpPr>
          <p:nvPr/>
        </p:nvSpPr>
        <p:spPr bwMode="auto">
          <a:xfrm>
            <a:off x="369888" y="190341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0" name="Line 2069"/>
          <p:cNvSpPr>
            <a:spLocks noChangeShapeType="1"/>
          </p:cNvSpPr>
          <p:nvPr/>
        </p:nvSpPr>
        <p:spPr bwMode="auto">
          <a:xfrm>
            <a:off x="576263"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1" name="Line 2070"/>
          <p:cNvSpPr>
            <a:spLocks noChangeShapeType="1"/>
          </p:cNvSpPr>
          <p:nvPr/>
        </p:nvSpPr>
        <p:spPr bwMode="auto">
          <a:xfrm>
            <a:off x="773113"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2" name="Line 2071"/>
          <p:cNvSpPr>
            <a:spLocks noChangeShapeType="1"/>
          </p:cNvSpPr>
          <p:nvPr/>
        </p:nvSpPr>
        <p:spPr bwMode="auto">
          <a:xfrm>
            <a:off x="97948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3" name="Line 2072"/>
          <p:cNvSpPr>
            <a:spLocks noChangeShapeType="1"/>
          </p:cNvSpPr>
          <p:nvPr/>
        </p:nvSpPr>
        <p:spPr bwMode="auto">
          <a:xfrm>
            <a:off x="117633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4" name="Line 2073"/>
          <p:cNvSpPr>
            <a:spLocks noChangeShapeType="1"/>
          </p:cNvSpPr>
          <p:nvPr/>
        </p:nvSpPr>
        <p:spPr bwMode="auto">
          <a:xfrm>
            <a:off x="1382713"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5" name="Line 2074"/>
          <p:cNvSpPr>
            <a:spLocks noChangeShapeType="1"/>
          </p:cNvSpPr>
          <p:nvPr/>
        </p:nvSpPr>
        <p:spPr bwMode="auto">
          <a:xfrm>
            <a:off x="157797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6" name="Line 2075"/>
          <p:cNvSpPr>
            <a:spLocks noChangeShapeType="1"/>
          </p:cNvSpPr>
          <p:nvPr/>
        </p:nvSpPr>
        <p:spPr bwMode="auto">
          <a:xfrm>
            <a:off x="178593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7" name="Line 2076"/>
          <p:cNvSpPr>
            <a:spLocks noChangeShapeType="1"/>
          </p:cNvSpPr>
          <p:nvPr/>
        </p:nvSpPr>
        <p:spPr bwMode="auto">
          <a:xfrm>
            <a:off x="1981200"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8" name="Line 2077"/>
          <p:cNvSpPr>
            <a:spLocks noChangeShapeType="1"/>
          </p:cNvSpPr>
          <p:nvPr/>
        </p:nvSpPr>
        <p:spPr bwMode="auto">
          <a:xfrm>
            <a:off x="218757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9" name="Line 2078"/>
          <p:cNvSpPr>
            <a:spLocks noChangeShapeType="1"/>
          </p:cNvSpPr>
          <p:nvPr/>
        </p:nvSpPr>
        <p:spPr bwMode="auto">
          <a:xfrm>
            <a:off x="238442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0" name="Rectangle 2079"/>
          <p:cNvSpPr>
            <a:spLocks noChangeArrowheads="1"/>
          </p:cNvSpPr>
          <p:nvPr/>
        </p:nvSpPr>
        <p:spPr bwMode="auto">
          <a:xfrm>
            <a:off x="369888" y="1903413"/>
            <a:ext cx="2014537" cy="178911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581" name="Line 2080"/>
          <p:cNvSpPr>
            <a:spLocks noChangeShapeType="1"/>
          </p:cNvSpPr>
          <p:nvPr/>
        </p:nvSpPr>
        <p:spPr bwMode="auto">
          <a:xfrm>
            <a:off x="36988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2" name="Line 2081"/>
          <p:cNvSpPr>
            <a:spLocks noChangeShapeType="1"/>
          </p:cNvSpPr>
          <p:nvPr/>
        </p:nvSpPr>
        <p:spPr bwMode="auto">
          <a:xfrm>
            <a:off x="347663" y="36925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3" name="Line 2082"/>
          <p:cNvSpPr>
            <a:spLocks noChangeShapeType="1"/>
          </p:cNvSpPr>
          <p:nvPr/>
        </p:nvSpPr>
        <p:spPr bwMode="auto">
          <a:xfrm>
            <a:off x="347663" y="351790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4" name="Line 2083"/>
          <p:cNvSpPr>
            <a:spLocks noChangeShapeType="1"/>
          </p:cNvSpPr>
          <p:nvPr/>
        </p:nvSpPr>
        <p:spPr bwMode="auto">
          <a:xfrm>
            <a:off x="347663" y="333375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5" name="Line 2084"/>
          <p:cNvSpPr>
            <a:spLocks noChangeShapeType="1"/>
          </p:cNvSpPr>
          <p:nvPr/>
        </p:nvSpPr>
        <p:spPr bwMode="auto">
          <a:xfrm>
            <a:off x="347663" y="316071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6" name="Line 2085"/>
          <p:cNvSpPr>
            <a:spLocks noChangeShapeType="1"/>
          </p:cNvSpPr>
          <p:nvPr/>
        </p:nvSpPr>
        <p:spPr bwMode="auto">
          <a:xfrm>
            <a:off x="347663" y="297656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7" name="Line 2086"/>
          <p:cNvSpPr>
            <a:spLocks noChangeShapeType="1"/>
          </p:cNvSpPr>
          <p:nvPr/>
        </p:nvSpPr>
        <p:spPr bwMode="auto">
          <a:xfrm>
            <a:off x="347663" y="28035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8" name="Line 2087"/>
          <p:cNvSpPr>
            <a:spLocks noChangeShapeType="1"/>
          </p:cNvSpPr>
          <p:nvPr/>
        </p:nvSpPr>
        <p:spPr bwMode="auto">
          <a:xfrm>
            <a:off x="347663" y="261937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9" name="Line 2088"/>
          <p:cNvSpPr>
            <a:spLocks noChangeShapeType="1"/>
          </p:cNvSpPr>
          <p:nvPr/>
        </p:nvSpPr>
        <p:spPr bwMode="auto">
          <a:xfrm>
            <a:off x="347663" y="2446338"/>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0" name="Line 2089"/>
          <p:cNvSpPr>
            <a:spLocks noChangeShapeType="1"/>
          </p:cNvSpPr>
          <p:nvPr/>
        </p:nvSpPr>
        <p:spPr bwMode="auto">
          <a:xfrm>
            <a:off x="347663" y="2262188"/>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1" name="Line 2090"/>
          <p:cNvSpPr>
            <a:spLocks noChangeShapeType="1"/>
          </p:cNvSpPr>
          <p:nvPr/>
        </p:nvSpPr>
        <p:spPr bwMode="auto">
          <a:xfrm>
            <a:off x="347663" y="208756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2" name="Line 2091"/>
          <p:cNvSpPr>
            <a:spLocks noChangeShapeType="1"/>
          </p:cNvSpPr>
          <p:nvPr/>
        </p:nvSpPr>
        <p:spPr bwMode="auto">
          <a:xfrm>
            <a:off x="347663" y="190341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3" name="Line 2092"/>
          <p:cNvSpPr>
            <a:spLocks noChangeShapeType="1"/>
          </p:cNvSpPr>
          <p:nvPr/>
        </p:nvSpPr>
        <p:spPr bwMode="auto">
          <a:xfrm>
            <a:off x="369888" y="36925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4" name="Line 2093"/>
          <p:cNvSpPr>
            <a:spLocks noChangeShapeType="1"/>
          </p:cNvSpPr>
          <p:nvPr/>
        </p:nvSpPr>
        <p:spPr bwMode="auto">
          <a:xfrm flipV="1">
            <a:off x="36988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5" name="Line 2094"/>
          <p:cNvSpPr>
            <a:spLocks noChangeShapeType="1"/>
          </p:cNvSpPr>
          <p:nvPr/>
        </p:nvSpPr>
        <p:spPr bwMode="auto">
          <a:xfrm flipV="1">
            <a:off x="576263"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6" name="Line 2095"/>
          <p:cNvSpPr>
            <a:spLocks noChangeShapeType="1"/>
          </p:cNvSpPr>
          <p:nvPr/>
        </p:nvSpPr>
        <p:spPr bwMode="auto">
          <a:xfrm flipV="1">
            <a:off x="773113"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7" name="Line 2096"/>
          <p:cNvSpPr>
            <a:spLocks noChangeShapeType="1"/>
          </p:cNvSpPr>
          <p:nvPr/>
        </p:nvSpPr>
        <p:spPr bwMode="auto">
          <a:xfrm flipV="1">
            <a:off x="97948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8" name="Line 2097"/>
          <p:cNvSpPr>
            <a:spLocks noChangeShapeType="1"/>
          </p:cNvSpPr>
          <p:nvPr/>
        </p:nvSpPr>
        <p:spPr bwMode="auto">
          <a:xfrm flipV="1">
            <a:off x="117633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9" name="Line 2098"/>
          <p:cNvSpPr>
            <a:spLocks noChangeShapeType="1"/>
          </p:cNvSpPr>
          <p:nvPr/>
        </p:nvSpPr>
        <p:spPr bwMode="auto">
          <a:xfrm flipV="1">
            <a:off x="1382713"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0" name="Line 2099"/>
          <p:cNvSpPr>
            <a:spLocks noChangeShapeType="1"/>
          </p:cNvSpPr>
          <p:nvPr/>
        </p:nvSpPr>
        <p:spPr bwMode="auto">
          <a:xfrm flipV="1">
            <a:off x="157797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1" name="Line 2100"/>
          <p:cNvSpPr>
            <a:spLocks noChangeShapeType="1"/>
          </p:cNvSpPr>
          <p:nvPr/>
        </p:nvSpPr>
        <p:spPr bwMode="auto">
          <a:xfrm flipV="1">
            <a:off x="178593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2" name="Line 2101"/>
          <p:cNvSpPr>
            <a:spLocks noChangeShapeType="1"/>
          </p:cNvSpPr>
          <p:nvPr/>
        </p:nvSpPr>
        <p:spPr bwMode="auto">
          <a:xfrm flipV="1">
            <a:off x="1981200"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3" name="Line 2102"/>
          <p:cNvSpPr>
            <a:spLocks noChangeShapeType="1"/>
          </p:cNvSpPr>
          <p:nvPr/>
        </p:nvSpPr>
        <p:spPr bwMode="auto">
          <a:xfrm flipV="1">
            <a:off x="218757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4" name="Line 2103"/>
          <p:cNvSpPr>
            <a:spLocks noChangeShapeType="1"/>
          </p:cNvSpPr>
          <p:nvPr/>
        </p:nvSpPr>
        <p:spPr bwMode="auto">
          <a:xfrm flipV="1">
            <a:off x="238442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5" name="Freeform 2104"/>
          <p:cNvSpPr>
            <a:spLocks/>
          </p:cNvSpPr>
          <p:nvPr/>
        </p:nvSpPr>
        <p:spPr bwMode="auto">
          <a:xfrm>
            <a:off x="903288" y="290036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23606" name="Freeform 2105"/>
          <p:cNvSpPr>
            <a:spLocks/>
          </p:cNvSpPr>
          <p:nvPr/>
        </p:nvSpPr>
        <p:spPr bwMode="auto">
          <a:xfrm>
            <a:off x="696913" y="254317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23607" name="Freeform 2106"/>
          <p:cNvSpPr>
            <a:spLocks/>
          </p:cNvSpPr>
          <p:nvPr/>
        </p:nvSpPr>
        <p:spPr bwMode="auto">
          <a:xfrm>
            <a:off x="1709738" y="308451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23608" name="Freeform 2107"/>
          <p:cNvSpPr>
            <a:spLocks/>
          </p:cNvSpPr>
          <p:nvPr/>
        </p:nvSpPr>
        <p:spPr bwMode="auto">
          <a:xfrm>
            <a:off x="1100138" y="237013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23609" name="Freeform 2108"/>
          <p:cNvSpPr>
            <a:spLocks/>
          </p:cNvSpPr>
          <p:nvPr/>
        </p:nvSpPr>
        <p:spPr bwMode="auto">
          <a:xfrm>
            <a:off x="1905000" y="272732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23610" name="Freeform 2109"/>
          <p:cNvSpPr>
            <a:spLocks/>
          </p:cNvSpPr>
          <p:nvPr/>
        </p:nvSpPr>
        <p:spPr bwMode="auto">
          <a:xfrm>
            <a:off x="1501775" y="325913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7"/>
                </a:lnTo>
                <a:lnTo>
                  <a:pt x="48" y="95"/>
                </a:lnTo>
                <a:lnTo>
                  <a:pt x="0" y="47"/>
                </a:lnTo>
                <a:lnTo>
                  <a:pt x="48" y="0"/>
                </a:lnTo>
                <a:close/>
              </a:path>
            </a:pathLst>
          </a:custGeom>
          <a:solidFill>
            <a:srgbClr val="00FFFF"/>
          </a:solidFill>
          <a:ln w="11113">
            <a:solidFill>
              <a:srgbClr val="000080"/>
            </a:solidFill>
            <a:round/>
            <a:headEnd/>
            <a:tailEnd/>
          </a:ln>
        </p:spPr>
        <p:txBody>
          <a:bodyPr/>
          <a:lstStyle/>
          <a:p>
            <a:endParaRPr lang="en-US"/>
          </a:p>
        </p:txBody>
      </p:sp>
      <p:sp>
        <p:nvSpPr>
          <p:cNvPr id="23611" name="Freeform 2110"/>
          <p:cNvSpPr>
            <a:spLocks/>
          </p:cNvSpPr>
          <p:nvPr/>
        </p:nvSpPr>
        <p:spPr bwMode="auto">
          <a:xfrm>
            <a:off x="1709738" y="290036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23612" name="Freeform 2111"/>
          <p:cNvSpPr>
            <a:spLocks/>
          </p:cNvSpPr>
          <p:nvPr/>
        </p:nvSpPr>
        <p:spPr bwMode="auto">
          <a:xfrm>
            <a:off x="1709738" y="254317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23613" name="Rectangle 2112"/>
          <p:cNvSpPr>
            <a:spLocks noChangeArrowheads="1"/>
          </p:cNvSpPr>
          <p:nvPr/>
        </p:nvSpPr>
        <p:spPr bwMode="auto">
          <a:xfrm>
            <a:off x="282575" y="365918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0</a:t>
            </a:r>
            <a:endParaRPr lang="ko-KR" altLang="en-US">
              <a:ea typeface="Gulim" panose="020B0600000101010101" pitchFamily="34" charset="-127"/>
            </a:endParaRPr>
          </a:p>
        </p:txBody>
      </p:sp>
      <p:sp>
        <p:nvSpPr>
          <p:cNvPr id="23614" name="Rectangle 2113"/>
          <p:cNvSpPr>
            <a:spLocks noChangeArrowheads="1"/>
          </p:cNvSpPr>
          <p:nvPr/>
        </p:nvSpPr>
        <p:spPr bwMode="auto">
          <a:xfrm>
            <a:off x="282575" y="348615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a:t>
            </a:r>
            <a:endParaRPr lang="ko-KR" altLang="en-US">
              <a:ea typeface="Gulim" panose="020B0600000101010101" pitchFamily="34" charset="-127"/>
            </a:endParaRPr>
          </a:p>
        </p:txBody>
      </p:sp>
      <p:sp>
        <p:nvSpPr>
          <p:cNvPr id="23615" name="Rectangle 2114"/>
          <p:cNvSpPr>
            <a:spLocks noChangeArrowheads="1"/>
          </p:cNvSpPr>
          <p:nvPr/>
        </p:nvSpPr>
        <p:spPr bwMode="auto">
          <a:xfrm>
            <a:off x="282575" y="330200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2</a:t>
            </a:r>
            <a:endParaRPr lang="ko-KR" altLang="en-US">
              <a:ea typeface="Gulim" panose="020B0600000101010101" pitchFamily="34" charset="-127"/>
            </a:endParaRPr>
          </a:p>
        </p:txBody>
      </p:sp>
      <p:sp>
        <p:nvSpPr>
          <p:cNvPr id="23616" name="Rectangle 2115"/>
          <p:cNvSpPr>
            <a:spLocks noChangeArrowheads="1"/>
          </p:cNvSpPr>
          <p:nvPr/>
        </p:nvSpPr>
        <p:spPr bwMode="auto">
          <a:xfrm>
            <a:off x="282575" y="312896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3</a:t>
            </a:r>
            <a:endParaRPr lang="ko-KR" altLang="en-US">
              <a:ea typeface="Gulim" panose="020B0600000101010101" pitchFamily="34" charset="-127"/>
            </a:endParaRPr>
          </a:p>
        </p:txBody>
      </p:sp>
      <p:sp>
        <p:nvSpPr>
          <p:cNvPr id="23617" name="Rectangle 2116"/>
          <p:cNvSpPr>
            <a:spLocks noChangeArrowheads="1"/>
          </p:cNvSpPr>
          <p:nvPr/>
        </p:nvSpPr>
        <p:spPr bwMode="auto">
          <a:xfrm>
            <a:off x="282575" y="294481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4</a:t>
            </a:r>
            <a:endParaRPr lang="ko-KR" altLang="en-US">
              <a:ea typeface="Gulim" panose="020B0600000101010101" pitchFamily="34" charset="-127"/>
            </a:endParaRPr>
          </a:p>
        </p:txBody>
      </p:sp>
      <p:sp>
        <p:nvSpPr>
          <p:cNvPr id="23618" name="Rectangle 2117"/>
          <p:cNvSpPr>
            <a:spLocks noChangeArrowheads="1"/>
          </p:cNvSpPr>
          <p:nvPr/>
        </p:nvSpPr>
        <p:spPr bwMode="auto">
          <a:xfrm>
            <a:off x="282575" y="277018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5</a:t>
            </a:r>
            <a:endParaRPr lang="ko-KR" altLang="en-US">
              <a:ea typeface="Gulim" panose="020B0600000101010101" pitchFamily="34" charset="-127"/>
            </a:endParaRPr>
          </a:p>
        </p:txBody>
      </p:sp>
      <p:sp>
        <p:nvSpPr>
          <p:cNvPr id="23619" name="Rectangle 2118"/>
          <p:cNvSpPr>
            <a:spLocks noChangeArrowheads="1"/>
          </p:cNvSpPr>
          <p:nvPr/>
        </p:nvSpPr>
        <p:spPr bwMode="auto">
          <a:xfrm>
            <a:off x="282575" y="25860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6</a:t>
            </a:r>
            <a:endParaRPr lang="ko-KR" altLang="en-US">
              <a:ea typeface="Gulim" panose="020B0600000101010101" pitchFamily="34" charset="-127"/>
            </a:endParaRPr>
          </a:p>
        </p:txBody>
      </p:sp>
      <p:sp>
        <p:nvSpPr>
          <p:cNvPr id="23620" name="Rectangle 2119"/>
          <p:cNvSpPr>
            <a:spLocks noChangeArrowheads="1"/>
          </p:cNvSpPr>
          <p:nvPr/>
        </p:nvSpPr>
        <p:spPr bwMode="auto">
          <a:xfrm>
            <a:off x="282575" y="241300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7</a:t>
            </a:r>
            <a:endParaRPr lang="ko-KR" altLang="en-US">
              <a:ea typeface="Gulim" panose="020B0600000101010101" pitchFamily="34" charset="-127"/>
            </a:endParaRPr>
          </a:p>
        </p:txBody>
      </p:sp>
      <p:sp>
        <p:nvSpPr>
          <p:cNvPr id="23621" name="Rectangle 2120"/>
          <p:cNvSpPr>
            <a:spLocks noChangeArrowheads="1"/>
          </p:cNvSpPr>
          <p:nvPr/>
        </p:nvSpPr>
        <p:spPr bwMode="auto">
          <a:xfrm>
            <a:off x="282575" y="222885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8</a:t>
            </a:r>
            <a:endParaRPr lang="ko-KR" altLang="en-US">
              <a:ea typeface="Gulim" panose="020B0600000101010101" pitchFamily="34" charset="-127"/>
            </a:endParaRPr>
          </a:p>
        </p:txBody>
      </p:sp>
      <p:sp>
        <p:nvSpPr>
          <p:cNvPr id="23622" name="Rectangle 2121"/>
          <p:cNvSpPr>
            <a:spLocks noChangeArrowheads="1"/>
          </p:cNvSpPr>
          <p:nvPr/>
        </p:nvSpPr>
        <p:spPr bwMode="auto">
          <a:xfrm>
            <a:off x="282575" y="205581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9</a:t>
            </a:r>
            <a:endParaRPr lang="ko-KR" altLang="en-US">
              <a:ea typeface="Gulim" panose="020B0600000101010101" pitchFamily="34" charset="-127"/>
            </a:endParaRPr>
          </a:p>
        </p:txBody>
      </p:sp>
      <p:sp>
        <p:nvSpPr>
          <p:cNvPr id="23623" name="Rectangle 2122"/>
          <p:cNvSpPr>
            <a:spLocks noChangeArrowheads="1"/>
          </p:cNvSpPr>
          <p:nvPr/>
        </p:nvSpPr>
        <p:spPr bwMode="auto">
          <a:xfrm>
            <a:off x="250825" y="1871663"/>
            <a:ext cx="33338"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10</a:t>
            </a:r>
            <a:endParaRPr lang="ko-KR" altLang="en-US">
              <a:ea typeface="Gulim" panose="020B0600000101010101" pitchFamily="34" charset="-127"/>
            </a:endParaRPr>
          </a:p>
        </p:txBody>
      </p:sp>
      <p:sp>
        <p:nvSpPr>
          <p:cNvPr id="23624" name="Rectangle 2123"/>
          <p:cNvSpPr>
            <a:spLocks noChangeArrowheads="1"/>
          </p:cNvSpPr>
          <p:nvPr/>
        </p:nvSpPr>
        <p:spPr bwMode="auto">
          <a:xfrm>
            <a:off x="35877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0</a:t>
            </a:r>
            <a:endParaRPr lang="ko-KR" altLang="en-US">
              <a:ea typeface="Gulim" panose="020B0600000101010101" pitchFamily="34" charset="-127"/>
            </a:endParaRPr>
          </a:p>
        </p:txBody>
      </p:sp>
      <p:sp>
        <p:nvSpPr>
          <p:cNvPr id="23625" name="Rectangle 2124"/>
          <p:cNvSpPr>
            <a:spLocks noChangeArrowheads="1"/>
          </p:cNvSpPr>
          <p:nvPr/>
        </p:nvSpPr>
        <p:spPr bwMode="auto">
          <a:xfrm>
            <a:off x="566738"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a:t>
            </a:r>
            <a:endParaRPr lang="ko-KR" altLang="en-US">
              <a:ea typeface="Gulim" panose="020B0600000101010101" pitchFamily="34" charset="-127"/>
            </a:endParaRPr>
          </a:p>
        </p:txBody>
      </p:sp>
      <p:sp>
        <p:nvSpPr>
          <p:cNvPr id="23626" name="Rectangle 2125"/>
          <p:cNvSpPr>
            <a:spLocks noChangeArrowheads="1"/>
          </p:cNvSpPr>
          <p:nvPr/>
        </p:nvSpPr>
        <p:spPr bwMode="auto">
          <a:xfrm>
            <a:off x="762000"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2</a:t>
            </a:r>
            <a:endParaRPr lang="ko-KR" altLang="en-US">
              <a:ea typeface="Gulim" panose="020B0600000101010101" pitchFamily="34" charset="-127"/>
            </a:endParaRPr>
          </a:p>
        </p:txBody>
      </p:sp>
      <p:sp>
        <p:nvSpPr>
          <p:cNvPr id="23627" name="Rectangle 2126"/>
          <p:cNvSpPr>
            <a:spLocks noChangeArrowheads="1"/>
          </p:cNvSpPr>
          <p:nvPr/>
        </p:nvSpPr>
        <p:spPr bwMode="auto">
          <a:xfrm>
            <a:off x="96837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3</a:t>
            </a:r>
            <a:endParaRPr lang="ko-KR" altLang="en-US">
              <a:ea typeface="Gulim" panose="020B0600000101010101" pitchFamily="34" charset="-127"/>
            </a:endParaRPr>
          </a:p>
        </p:txBody>
      </p:sp>
      <p:sp>
        <p:nvSpPr>
          <p:cNvPr id="23628" name="Rectangle 2127"/>
          <p:cNvSpPr>
            <a:spLocks noChangeArrowheads="1"/>
          </p:cNvSpPr>
          <p:nvPr/>
        </p:nvSpPr>
        <p:spPr bwMode="auto">
          <a:xfrm>
            <a:off x="116522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4</a:t>
            </a:r>
            <a:endParaRPr lang="ko-KR" altLang="en-US">
              <a:ea typeface="Gulim" panose="020B0600000101010101" pitchFamily="34" charset="-127"/>
            </a:endParaRPr>
          </a:p>
        </p:txBody>
      </p:sp>
      <p:sp>
        <p:nvSpPr>
          <p:cNvPr id="23629" name="Rectangle 2128"/>
          <p:cNvSpPr>
            <a:spLocks noChangeArrowheads="1"/>
          </p:cNvSpPr>
          <p:nvPr/>
        </p:nvSpPr>
        <p:spPr bwMode="auto">
          <a:xfrm>
            <a:off x="1371600"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5</a:t>
            </a:r>
            <a:endParaRPr lang="ko-KR" altLang="en-US">
              <a:ea typeface="Gulim" panose="020B0600000101010101" pitchFamily="34" charset="-127"/>
            </a:endParaRPr>
          </a:p>
        </p:txBody>
      </p:sp>
      <p:sp>
        <p:nvSpPr>
          <p:cNvPr id="23630" name="Rectangle 2129"/>
          <p:cNvSpPr>
            <a:spLocks noChangeArrowheads="1"/>
          </p:cNvSpPr>
          <p:nvPr/>
        </p:nvSpPr>
        <p:spPr bwMode="auto">
          <a:xfrm>
            <a:off x="1566863"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6</a:t>
            </a:r>
            <a:endParaRPr lang="ko-KR" altLang="en-US">
              <a:ea typeface="Gulim" panose="020B0600000101010101" pitchFamily="34" charset="-127"/>
            </a:endParaRPr>
          </a:p>
        </p:txBody>
      </p:sp>
      <p:sp>
        <p:nvSpPr>
          <p:cNvPr id="23631" name="Rectangle 2130"/>
          <p:cNvSpPr>
            <a:spLocks noChangeArrowheads="1"/>
          </p:cNvSpPr>
          <p:nvPr/>
        </p:nvSpPr>
        <p:spPr bwMode="auto">
          <a:xfrm>
            <a:off x="177482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7</a:t>
            </a:r>
            <a:endParaRPr lang="ko-KR" altLang="en-US">
              <a:ea typeface="Gulim" panose="020B0600000101010101" pitchFamily="34" charset="-127"/>
            </a:endParaRPr>
          </a:p>
        </p:txBody>
      </p:sp>
      <p:sp>
        <p:nvSpPr>
          <p:cNvPr id="23632" name="Rectangle 2131"/>
          <p:cNvSpPr>
            <a:spLocks noChangeArrowheads="1"/>
          </p:cNvSpPr>
          <p:nvPr/>
        </p:nvSpPr>
        <p:spPr bwMode="auto">
          <a:xfrm>
            <a:off x="1970088"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8</a:t>
            </a:r>
            <a:endParaRPr lang="ko-KR" altLang="en-US">
              <a:ea typeface="Gulim" panose="020B0600000101010101" pitchFamily="34" charset="-127"/>
            </a:endParaRPr>
          </a:p>
        </p:txBody>
      </p:sp>
      <p:sp>
        <p:nvSpPr>
          <p:cNvPr id="23633" name="Rectangle 2132"/>
          <p:cNvSpPr>
            <a:spLocks noChangeArrowheads="1"/>
          </p:cNvSpPr>
          <p:nvPr/>
        </p:nvSpPr>
        <p:spPr bwMode="auto">
          <a:xfrm>
            <a:off x="2176463"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9</a:t>
            </a:r>
            <a:endParaRPr lang="ko-KR" altLang="en-US">
              <a:ea typeface="Gulim" panose="020B0600000101010101" pitchFamily="34" charset="-127"/>
            </a:endParaRPr>
          </a:p>
        </p:txBody>
      </p:sp>
      <p:sp>
        <p:nvSpPr>
          <p:cNvPr id="23634" name="Rectangle 2133"/>
          <p:cNvSpPr>
            <a:spLocks noChangeArrowheads="1"/>
          </p:cNvSpPr>
          <p:nvPr/>
        </p:nvSpPr>
        <p:spPr bwMode="auto">
          <a:xfrm>
            <a:off x="2351088" y="3767138"/>
            <a:ext cx="33337"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10</a:t>
            </a:r>
            <a:endParaRPr lang="ko-KR" altLang="en-US">
              <a:ea typeface="Gulim" panose="020B0600000101010101" pitchFamily="34" charset="-127"/>
            </a:endParaRPr>
          </a:p>
        </p:txBody>
      </p:sp>
      <p:sp>
        <p:nvSpPr>
          <p:cNvPr id="23635" name="Rectangle 2134"/>
          <p:cNvSpPr>
            <a:spLocks noChangeArrowheads="1"/>
          </p:cNvSpPr>
          <p:nvPr/>
        </p:nvSpPr>
        <p:spPr bwMode="auto">
          <a:xfrm>
            <a:off x="119063" y="1719263"/>
            <a:ext cx="2395537" cy="225425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636" name="Freeform 2135"/>
          <p:cNvSpPr>
            <a:spLocks/>
          </p:cNvSpPr>
          <p:nvPr/>
        </p:nvSpPr>
        <p:spPr bwMode="auto">
          <a:xfrm>
            <a:off x="914400" y="221138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23637" name="Freeform 2136"/>
          <p:cNvSpPr>
            <a:spLocks/>
          </p:cNvSpPr>
          <p:nvPr/>
        </p:nvSpPr>
        <p:spPr bwMode="auto">
          <a:xfrm>
            <a:off x="1524000" y="3048000"/>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23638" name="Text Box 2137"/>
          <p:cNvSpPr txBox="1">
            <a:spLocks noChangeArrowheads="1"/>
          </p:cNvSpPr>
          <p:nvPr/>
        </p:nvSpPr>
        <p:spPr bwMode="auto">
          <a:xfrm>
            <a:off x="136525" y="3886200"/>
            <a:ext cx="75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ko-KR">
                <a:ea typeface="Gulim" panose="020B0600000101010101" pitchFamily="34" charset="-127"/>
              </a:rPr>
              <a:t>K=2</a:t>
            </a:r>
          </a:p>
        </p:txBody>
      </p:sp>
      <p:sp>
        <p:nvSpPr>
          <p:cNvPr id="23639" name="Line 2138"/>
          <p:cNvSpPr>
            <a:spLocks noChangeShapeType="1"/>
          </p:cNvSpPr>
          <p:nvPr/>
        </p:nvSpPr>
        <p:spPr bwMode="auto">
          <a:xfrm>
            <a:off x="2590800" y="2057400"/>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640" name="Text Box 2139"/>
          <p:cNvSpPr txBox="1">
            <a:spLocks noChangeArrowheads="1"/>
          </p:cNvSpPr>
          <p:nvPr/>
        </p:nvSpPr>
        <p:spPr bwMode="auto">
          <a:xfrm>
            <a:off x="2590800" y="2362200"/>
            <a:ext cx="9144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1400">
                <a:ea typeface="Gulim" panose="020B0600000101010101" pitchFamily="34" charset="-127"/>
              </a:rPr>
              <a:t>Arbitrary choose k object as initial medoids</a:t>
            </a:r>
          </a:p>
        </p:txBody>
      </p:sp>
      <p:graphicFrame>
        <p:nvGraphicFramePr>
          <p:cNvPr id="23641" name="Object 2140"/>
          <p:cNvGraphicFramePr>
            <a:graphicFrameLocks noChangeAspect="1"/>
          </p:cNvGraphicFramePr>
          <p:nvPr/>
        </p:nvGraphicFramePr>
        <p:xfrm>
          <a:off x="3429000" y="1676400"/>
          <a:ext cx="2514600" cy="2362200"/>
        </p:xfrm>
        <a:graphic>
          <a:graphicData uri="http://schemas.openxmlformats.org/presentationml/2006/ole">
            <mc:AlternateContent xmlns:mc="http://schemas.openxmlformats.org/markup-compatibility/2006">
              <mc:Choice xmlns:v="urn:schemas-microsoft-com:vml" Requires="v">
                <p:oleObj spid="_x0000_s23912" name="Worksheet" r:id="rId6" imgW="2200656" imgH="2076907" progId="Excel.Sheet.8">
                  <p:embed/>
                </p:oleObj>
              </mc:Choice>
              <mc:Fallback>
                <p:oleObj name="Worksheet" r:id="rId6" imgW="2200656" imgH="2076907" progId="Excel.Sheet.8">
                  <p:embed/>
                  <p:pic>
                    <p:nvPicPr>
                      <p:cNvPr id="0" name="Object 21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1676400"/>
                        <a:ext cx="2514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642" name="Line 2141"/>
          <p:cNvSpPr>
            <a:spLocks noChangeShapeType="1"/>
          </p:cNvSpPr>
          <p:nvPr/>
        </p:nvSpPr>
        <p:spPr bwMode="auto">
          <a:xfrm>
            <a:off x="5127625" y="2689225"/>
            <a:ext cx="0" cy="201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643" name="Line 2142"/>
          <p:cNvSpPr>
            <a:spLocks noChangeShapeType="1"/>
          </p:cNvSpPr>
          <p:nvPr/>
        </p:nvSpPr>
        <p:spPr bwMode="auto">
          <a:xfrm>
            <a:off x="5943600" y="2133600"/>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644" name="Text Box 2143"/>
          <p:cNvSpPr txBox="1">
            <a:spLocks noChangeArrowheads="1"/>
          </p:cNvSpPr>
          <p:nvPr/>
        </p:nvSpPr>
        <p:spPr bwMode="auto">
          <a:xfrm>
            <a:off x="5867400" y="2362200"/>
            <a:ext cx="9144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1400">
                <a:ea typeface="Gulim" panose="020B0600000101010101" pitchFamily="34" charset="-127"/>
              </a:rPr>
              <a:t>Assign each remaining object to nearest medoids</a:t>
            </a:r>
          </a:p>
        </p:txBody>
      </p:sp>
      <p:sp>
        <p:nvSpPr>
          <p:cNvPr id="23645" name="Line 2144"/>
          <p:cNvSpPr>
            <a:spLocks noChangeShapeType="1"/>
          </p:cNvSpPr>
          <p:nvPr/>
        </p:nvSpPr>
        <p:spPr bwMode="auto">
          <a:xfrm>
            <a:off x="6781800" y="40386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646" name="Text Box 2145"/>
          <p:cNvSpPr txBox="1">
            <a:spLocks noChangeArrowheads="1"/>
          </p:cNvSpPr>
          <p:nvPr/>
        </p:nvSpPr>
        <p:spPr bwMode="auto">
          <a:xfrm>
            <a:off x="6934200" y="4038600"/>
            <a:ext cx="2209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1400">
                <a:ea typeface="Gulim" panose="020B0600000101010101" pitchFamily="34" charset="-127"/>
              </a:rPr>
              <a:t>Randomly select a nonmedoid object,O</a:t>
            </a:r>
            <a:r>
              <a:rPr lang="en-US" altLang="ko-KR" sz="1400" baseline="-25000">
                <a:ea typeface="Gulim" panose="020B0600000101010101" pitchFamily="34" charset="-127"/>
              </a:rPr>
              <a:t>ramdom</a:t>
            </a:r>
          </a:p>
        </p:txBody>
      </p:sp>
      <p:sp>
        <p:nvSpPr>
          <p:cNvPr id="23647" name="Line 2146"/>
          <p:cNvSpPr>
            <a:spLocks noChangeShapeType="1"/>
          </p:cNvSpPr>
          <p:nvPr/>
        </p:nvSpPr>
        <p:spPr bwMode="auto">
          <a:xfrm flipH="1">
            <a:off x="6019800" y="4724400"/>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648" name="Text Box 2147"/>
          <p:cNvSpPr txBox="1">
            <a:spLocks noChangeArrowheads="1"/>
          </p:cNvSpPr>
          <p:nvPr/>
        </p:nvSpPr>
        <p:spPr bwMode="auto">
          <a:xfrm>
            <a:off x="5715000" y="4876800"/>
            <a:ext cx="1143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1400">
                <a:ea typeface="Gulim" panose="020B0600000101010101" pitchFamily="34" charset="-127"/>
              </a:rPr>
              <a:t>Compute total cost of swapping</a:t>
            </a:r>
          </a:p>
        </p:txBody>
      </p:sp>
      <p:grpSp>
        <p:nvGrpSpPr>
          <p:cNvPr id="23649" name="Group 2148"/>
          <p:cNvGrpSpPr>
            <a:grpSpLocks/>
          </p:cNvGrpSpPr>
          <p:nvPr/>
        </p:nvGrpSpPr>
        <p:grpSpPr bwMode="auto">
          <a:xfrm>
            <a:off x="3544888" y="4611688"/>
            <a:ext cx="2176462" cy="2035175"/>
            <a:chOff x="2233" y="2905"/>
            <a:chExt cx="1371" cy="1282"/>
          </a:xfrm>
        </p:grpSpPr>
        <p:sp>
          <p:nvSpPr>
            <p:cNvPr id="23736" name="Rectangle 2149"/>
            <p:cNvSpPr>
              <a:spLocks noChangeArrowheads="1"/>
            </p:cNvSpPr>
            <p:nvPr/>
          </p:nvSpPr>
          <p:spPr bwMode="auto">
            <a:xfrm>
              <a:off x="2233" y="2905"/>
              <a:ext cx="1371" cy="1282"/>
            </a:xfrm>
            <a:prstGeom prst="rect">
              <a:avLst/>
            </a:prstGeom>
            <a:solidFill>
              <a:srgbClr val="FFFFFF"/>
            </a:solidFill>
            <a:ln w="0">
              <a:solidFill>
                <a:srgbClr val="000000"/>
              </a:solidFill>
              <a:miter lim="800000"/>
              <a:headEnd/>
              <a:tailEnd/>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737" name="Rectangle 2150"/>
            <p:cNvSpPr>
              <a:spLocks noChangeArrowheads="1"/>
            </p:cNvSpPr>
            <p:nvPr/>
          </p:nvSpPr>
          <p:spPr bwMode="auto">
            <a:xfrm>
              <a:off x="2376"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738" name="Line 2151"/>
            <p:cNvSpPr>
              <a:spLocks noChangeShapeType="1"/>
            </p:cNvSpPr>
            <p:nvPr/>
          </p:nvSpPr>
          <p:spPr bwMode="auto">
            <a:xfrm>
              <a:off x="2376"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39" name="Line 2152"/>
            <p:cNvSpPr>
              <a:spLocks noChangeShapeType="1"/>
            </p:cNvSpPr>
            <p:nvPr/>
          </p:nvSpPr>
          <p:spPr bwMode="auto">
            <a:xfrm>
              <a:off x="2376"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40" name="Line 2153"/>
            <p:cNvSpPr>
              <a:spLocks noChangeShapeType="1"/>
            </p:cNvSpPr>
            <p:nvPr/>
          </p:nvSpPr>
          <p:spPr bwMode="auto">
            <a:xfrm>
              <a:off x="2376"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41" name="Line 2154"/>
            <p:cNvSpPr>
              <a:spLocks noChangeShapeType="1"/>
            </p:cNvSpPr>
            <p:nvPr/>
          </p:nvSpPr>
          <p:spPr bwMode="auto">
            <a:xfrm>
              <a:off x="2376"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42" name="Line 2155"/>
            <p:cNvSpPr>
              <a:spLocks noChangeShapeType="1"/>
            </p:cNvSpPr>
            <p:nvPr/>
          </p:nvSpPr>
          <p:spPr bwMode="auto">
            <a:xfrm>
              <a:off x="2376"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43" name="Line 2156"/>
            <p:cNvSpPr>
              <a:spLocks noChangeShapeType="1"/>
            </p:cNvSpPr>
            <p:nvPr/>
          </p:nvSpPr>
          <p:spPr bwMode="auto">
            <a:xfrm>
              <a:off x="2376"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44" name="Line 2157"/>
            <p:cNvSpPr>
              <a:spLocks noChangeShapeType="1"/>
            </p:cNvSpPr>
            <p:nvPr/>
          </p:nvSpPr>
          <p:spPr bwMode="auto">
            <a:xfrm>
              <a:off x="2376"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45" name="Line 2158"/>
            <p:cNvSpPr>
              <a:spLocks noChangeShapeType="1"/>
            </p:cNvSpPr>
            <p:nvPr/>
          </p:nvSpPr>
          <p:spPr bwMode="auto">
            <a:xfrm>
              <a:off x="2376"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46" name="Line 2159"/>
            <p:cNvSpPr>
              <a:spLocks noChangeShapeType="1"/>
            </p:cNvSpPr>
            <p:nvPr/>
          </p:nvSpPr>
          <p:spPr bwMode="auto">
            <a:xfrm>
              <a:off x="2376"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47" name="Line 2160"/>
            <p:cNvSpPr>
              <a:spLocks noChangeShapeType="1"/>
            </p:cNvSpPr>
            <p:nvPr/>
          </p:nvSpPr>
          <p:spPr bwMode="auto">
            <a:xfrm>
              <a:off x="2376"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48" name="Line 2161"/>
            <p:cNvSpPr>
              <a:spLocks noChangeShapeType="1"/>
            </p:cNvSpPr>
            <p:nvPr/>
          </p:nvSpPr>
          <p:spPr bwMode="auto">
            <a:xfrm>
              <a:off x="249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49" name="Line 2162"/>
            <p:cNvSpPr>
              <a:spLocks noChangeShapeType="1"/>
            </p:cNvSpPr>
            <p:nvPr/>
          </p:nvSpPr>
          <p:spPr bwMode="auto">
            <a:xfrm>
              <a:off x="260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50" name="Line 2163"/>
            <p:cNvSpPr>
              <a:spLocks noChangeShapeType="1"/>
            </p:cNvSpPr>
            <p:nvPr/>
          </p:nvSpPr>
          <p:spPr bwMode="auto">
            <a:xfrm>
              <a:off x="272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51" name="Line 2164"/>
            <p:cNvSpPr>
              <a:spLocks noChangeShapeType="1"/>
            </p:cNvSpPr>
            <p:nvPr/>
          </p:nvSpPr>
          <p:spPr bwMode="auto">
            <a:xfrm>
              <a:off x="283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52" name="Line 2165"/>
            <p:cNvSpPr>
              <a:spLocks noChangeShapeType="1"/>
            </p:cNvSpPr>
            <p:nvPr/>
          </p:nvSpPr>
          <p:spPr bwMode="auto">
            <a:xfrm>
              <a:off x="295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53" name="Line 2166"/>
            <p:cNvSpPr>
              <a:spLocks noChangeShapeType="1"/>
            </p:cNvSpPr>
            <p:nvPr/>
          </p:nvSpPr>
          <p:spPr bwMode="auto">
            <a:xfrm>
              <a:off x="306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54" name="Line 2167"/>
            <p:cNvSpPr>
              <a:spLocks noChangeShapeType="1"/>
            </p:cNvSpPr>
            <p:nvPr/>
          </p:nvSpPr>
          <p:spPr bwMode="auto">
            <a:xfrm>
              <a:off x="318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55" name="Line 2168"/>
            <p:cNvSpPr>
              <a:spLocks noChangeShapeType="1"/>
            </p:cNvSpPr>
            <p:nvPr/>
          </p:nvSpPr>
          <p:spPr bwMode="auto">
            <a:xfrm>
              <a:off x="329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56" name="Line 2169"/>
            <p:cNvSpPr>
              <a:spLocks noChangeShapeType="1"/>
            </p:cNvSpPr>
            <p:nvPr/>
          </p:nvSpPr>
          <p:spPr bwMode="auto">
            <a:xfrm>
              <a:off x="341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57" name="Line 2170"/>
            <p:cNvSpPr>
              <a:spLocks noChangeShapeType="1"/>
            </p:cNvSpPr>
            <p:nvPr/>
          </p:nvSpPr>
          <p:spPr bwMode="auto">
            <a:xfrm>
              <a:off x="353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58" name="Rectangle 2171"/>
            <p:cNvSpPr>
              <a:spLocks noChangeArrowheads="1"/>
            </p:cNvSpPr>
            <p:nvPr/>
          </p:nvSpPr>
          <p:spPr bwMode="auto">
            <a:xfrm>
              <a:off x="2376"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759" name="Line 2172"/>
            <p:cNvSpPr>
              <a:spLocks noChangeShapeType="1"/>
            </p:cNvSpPr>
            <p:nvPr/>
          </p:nvSpPr>
          <p:spPr bwMode="auto">
            <a:xfrm>
              <a:off x="237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60" name="Line 2173"/>
            <p:cNvSpPr>
              <a:spLocks noChangeShapeType="1"/>
            </p:cNvSpPr>
            <p:nvPr/>
          </p:nvSpPr>
          <p:spPr bwMode="auto">
            <a:xfrm>
              <a:off x="2364"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61" name="Line 2174"/>
            <p:cNvSpPr>
              <a:spLocks noChangeShapeType="1"/>
            </p:cNvSpPr>
            <p:nvPr/>
          </p:nvSpPr>
          <p:spPr bwMode="auto">
            <a:xfrm>
              <a:off x="2364"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62" name="Line 2175"/>
            <p:cNvSpPr>
              <a:spLocks noChangeShapeType="1"/>
            </p:cNvSpPr>
            <p:nvPr/>
          </p:nvSpPr>
          <p:spPr bwMode="auto">
            <a:xfrm>
              <a:off x="2364"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63" name="Line 2176"/>
            <p:cNvSpPr>
              <a:spLocks noChangeShapeType="1"/>
            </p:cNvSpPr>
            <p:nvPr/>
          </p:nvSpPr>
          <p:spPr bwMode="auto">
            <a:xfrm>
              <a:off x="2364"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64" name="Line 2177"/>
            <p:cNvSpPr>
              <a:spLocks noChangeShapeType="1"/>
            </p:cNvSpPr>
            <p:nvPr/>
          </p:nvSpPr>
          <p:spPr bwMode="auto">
            <a:xfrm>
              <a:off x="2364"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65" name="Line 2178"/>
            <p:cNvSpPr>
              <a:spLocks noChangeShapeType="1"/>
            </p:cNvSpPr>
            <p:nvPr/>
          </p:nvSpPr>
          <p:spPr bwMode="auto">
            <a:xfrm>
              <a:off x="2364"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66" name="Line 2179"/>
            <p:cNvSpPr>
              <a:spLocks noChangeShapeType="1"/>
            </p:cNvSpPr>
            <p:nvPr/>
          </p:nvSpPr>
          <p:spPr bwMode="auto">
            <a:xfrm>
              <a:off x="2364"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67" name="Line 2180"/>
            <p:cNvSpPr>
              <a:spLocks noChangeShapeType="1"/>
            </p:cNvSpPr>
            <p:nvPr/>
          </p:nvSpPr>
          <p:spPr bwMode="auto">
            <a:xfrm>
              <a:off x="2364"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68" name="Line 2181"/>
            <p:cNvSpPr>
              <a:spLocks noChangeShapeType="1"/>
            </p:cNvSpPr>
            <p:nvPr/>
          </p:nvSpPr>
          <p:spPr bwMode="auto">
            <a:xfrm>
              <a:off x="2364"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69" name="Line 2182"/>
            <p:cNvSpPr>
              <a:spLocks noChangeShapeType="1"/>
            </p:cNvSpPr>
            <p:nvPr/>
          </p:nvSpPr>
          <p:spPr bwMode="auto">
            <a:xfrm>
              <a:off x="2364"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70" name="Line 2183"/>
            <p:cNvSpPr>
              <a:spLocks noChangeShapeType="1"/>
            </p:cNvSpPr>
            <p:nvPr/>
          </p:nvSpPr>
          <p:spPr bwMode="auto">
            <a:xfrm>
              <a:off x="2364"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71" name="Line 2184"/>
            <p:cNvSpPr>
              <a:spLocks noChangeShapeType="1"/>
            </p:cNvSpPr>
            <p:nvPr/>
          </p:nvSpPr>
          <p:spPr bwMode="auto">
            <a:xfrm>
              <a:off x="2376"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72" name="Line 2185"/>
            <p:cNvSpPr>
              <a:spLocks noChangeShapeType="1"/>
            </p:cNvSpPr>
            <p:nvPr/>
          </p:nvSpPr>
          <p:spPr bwMode="auto">
            <a:xfrm flipV="1">
              <a:off x="237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73" name="Line 2186"/>
            <p:cNvSpPr>
              <a:spLocks noChangeShapeType="1"/>
            </p:cNvSpPr>
            <p:nvPr/>
          </p:nvSpPr>
          <p:spPr bwMode="auto">
            <a:xfrm flipV="1">
              <a:off x="249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74" name="Line 2187"/>
            <p:cNvSpPr>
              <a:spLocks noChangeShapeType="1"/>
            </p:cNvSpPr>
            <p:nvPr/>
          </p:nvSpPr>
          <p:spPr bwMode="auto">
            <a:xfrm flipV="1">
              <a:off x="260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75" name="Line 2188"/>
            <p:cNvSpPr>
              <a:spLocks noChangeShapeType="1"/>
            </p:cNvSpPr>
            <p:nvPr/>
          </p:nvSpPr>
          <p:spPr bwMode="auto">
            <a:xfrm flipV="1">
              <a:off x="272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76" name="Line 2189"/>
            <p:cNvSpPr>
              <a:spLocks noChangeShapeType="1"/>
            </p:cNvSpPr>
            <p:nvPr/>
          </p:nvSpPr>
          <p:spPr bwMode="auto">
            <a:xfrm flipV="1">
              <a:off x="283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77" name="Line 2190"/>
            <p:cNvSpPr>
              <a:spLocks noChangeShapeType="1"/>
            </p:cNvSpPr>
            <p:nvPr/>
          </p:nvSpPr>
          <p:spPr bwMode="auto">
            <a:xfrm flipV="1">
              <a:off x="295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78" name="Line 2191"/>
            <p:cNvSpPr>
              <a:spLocks noChangeShapeType="1"/>
            </p:cNvSpPr>
            <p:nvPr/>
          </p:nvSpPr>
          <p:spPr bwMode="auto">
            <a:xfrm flipV="1">
              <a:off x="306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79" name="Line 2192"/>
            <p:cNvSpPr>
              <a:spLocks noChangeShapeType="1"/>
            </p:cNvSpPr>
            <p:nvPr/>
          </p:nvSpPr>
          <p:spPr bwMode="auto">
            <a:xfrm flipV="1">
              <a:off x="318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80" name="Line 2193"/>
            <p:cNvSpPr>
              <a:spLocks noChangeShapeType="1"/>
            </p:cNvSpPr>
            <p:nvPr/>
          </p:nvSpPr>
          <p:spPr bwMode="auto">
            <a:xfrm flipV="1">
              <a:off x="329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81" name="Line 2194"/>
            <p:cNvSpPr>
              <a:spLocks noChangeShapeType="1"/>
            </p:cNvSpPr>
            <p:nvPr/>
          </p:nvSpPr>
          <p:spPr bwMode="auto">
            <a:xfrm flipV="1">
              <a:off x="341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82" name="Line 2195"/>
            <p:cNvSpPr>
              <a:spLocks noChangeShapeType="1"/>
            </p:cNvSpPr>
            <p:nvPr/>
          </p:nvSpPr>
          <p:spPr bwMode="auto">
            <a:xfrm flipV="1">
              <a:off x="353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83" name="Freeform 2196"/>
            <p:cNvSpPr>
              <a:spLocks/>
            </p:cNvSpPr>
            <p:nvPr/>
          </p:nvSpPr>
          <p:spPr bwMode="auto">
            <a:xfrm>
              <a:off x="2682"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en-US"/>
            </a:p>
          </p:txBody>
        </p:sp>
        <p:sp>
          <p:nvSpPr>
            <p:cNvPr id="23784" name="Freeform 2197"/>
            <p:cNvSpPr>
              <a:spLocks/>
            </p:cNvSpPr>
            <p:nvPr/>
          </p:nvSpPr>
          <p:spPr bwMode="auto">
            <a:xfrm>
              <a:off x="2563"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3785" name="Freeform 2198"/>
            <p:cNvSpPr>
              <a:spLocks/>
            </p:cNvSpPr>
            <p:nvPr/>
          </p:nvSpPr>
          <p:spPr bwMode="auto">
            <a:xfrm>
              <a:off x="3143"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en-US"/>
            </a:p>
          </p:txBody>
        </p:sp>
        <p:sp>
          <p:nvSpPr>
            <p:cNvPr id="23786" name="Freeform 2199"/>
            <p:cNvSpPr>
              <a:spLocks/>
            </p:cNvSpPr>
            <p:nvPr/>
          </p:nvSpPr>
          <p:spPr bwMode="auto">
            <a:xfrm>
              <a:off x="2794"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3787" name="Freeform 2200"/>
            <p:cNvSpPr>
              <a:spLocks/>
            </p:cNvSpPr>
            <p:nvPr/>
          </p:nvSpPr>
          <p:spPr bwMode="auto">
            <a:xfrm>
              <a:off x="2682"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US"/>
            </a:p>
          </p:txBody>
        </p:sp>
        <p:sp>
          <p:nvSpPr>
            <p:cNvPr id="23788" name="Freeform 2201"/>
            <p:cNvSpPr>
              <a:spLocks/>
            </p:cNvSpPr>
            <p:nvPr/>
          </p:nvSpPr>
          <p:spPr bwMode="auto">
            <a:xfrm>
              <a:off x="3255"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3789" name="Freeform 2202"/>
            <p:cNvSpPr>
              <a:spLocks/>
            </p:cNvSpPr>
            <p:nvPr/>
          </p:nvSpPr>
          <p:spPr bwMode="auto">
            <a:xfrm>
              <a:off x="3143"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chemeClr val="accent1"/>
            </a:solidFill>
            <a:ln w="9525">
              <a:solidFill>
                <a:srgbClr val="000080"/>
              </a:solidFill>
              <a:round/>
              <a:headEnd/>
              <a:tailEnd/>
            </a:ln>
          </p:spPr>
          <p:txBody>
            <a:bodyPr/>
            <a:lstStyle/>
            <a:p>
              <a:endParaRPr lang="en-US"/>
            </a:p>
          </p:txBody>
        </p:sp>
        <p:sp>
          <p:nvSpPr>
            <p:cNvPr id="23790" name="Freeform 2203"/>
            <p:cNvSpPr>
              <a:spLocks/>
            </p:cNvSpPr>
            <p:nvPr/>
          </p:nvSpPr>
          <p:spPr bwMode="auto">
            <a:xfrm>
              <a:off x="3143"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3791" name="Rectangle 2204"/>
            <p:cNvSpPr>
              <a:spLocks noChangeArrowheads="1"/>
            </p:cNvSpPr>
            <p:nvPr/>
          </p:nvSpPr>
          <p:spPr bwMode="auto">
            <a:xfrm>
              <a:off x="2326" y="400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0</a:t>
              </a:r>
              <a:endParaRPr lang="ko-KR" altLang="en-US">
                <a:ea typeface="Gulim" panose="020B0600000101010101" pitchFamily="34" charset="-127"/>
              </a:endParaRPr>
            </a:p>
          </p:txBody>
        </p:sp>
        <p:sp>
          <p:nvSpPr>
            <p:cNvPr id="23792" name="Rectangle 2205"/>
            <p:cNvSpPr>
              <a:spLocks noChangeArrowheads="1"/>
            </p:cNvSpPr>
            <p:nvPr/>
          </p:nvSpPr>
          <p:spPr bwMode="auto">
            <a:xfrm>
              <a:off x="2326" y="391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a:t>
              </a:r>
              <a:endParaRPr lang="ko-KR" altLang="en-US">
                <a:ea typeface="Gulim" panose="020B0600000101010101" pitchFamily="34" charset="-127"/>
              </a:endParaRPr>
            </a:p>
          </p:txBody>
        </p:sp>
        <p:sp>
          <p:nvSpPr>
            <p:cNvPr id="23793" name="Rectangle 2206"/>
            <p:cNvSpPr>
              <a:spLocks noChangeArrowheads="1"/>
            </p:cNvSpPr>
            <p:nvPr/>
          </p:nvSpPr>
          <p:spPr bwMode="auto">
            <a:xfrm>
              <a:off x="2326" y="3805"/>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2</a:t>
              </a:r>
              <a:endParaRPr lang="ko-KR" altLang="en-US">
                <a:ea typeface="Gulim" panose="020B0600000101010101" pitchFamily="34" charset="-127"/>
              </a:endParaRPr>
            </a:p>
          </p:txBody>
        </p:sp>
        <p:sp>
          <p:nvSpPr>
            <p:cNvPr id="23794" name="Rectangle 2207"/>
            <p:cNvSpPr>
              <a:spLocks noChangeArrowheads="1"/>
            </p:cNvSpPr>
            <p:nvPr/>
          </p:nvSpPr>
          <p:spPr bwMode="auto">
            <a:xfrm>
              <a:off x="2326" y="370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3</a:t>
              </a:r>
              <a:endParaRPr lang="ko-KR" altLang="en-US">
                <a:ea typeface="Gulim" panose="020B0600000101010101" pitchFamily="34" charset="-127"/>
              </a:endParaRPr>
            </a:p>
          </p:txBody>
        </p:sp>
        <p:sp>
          <p:nvSpPr>
            <p:cNvPr id="23795" name="Rectangle 2208"/>
            <p:cNvSpPr>
              <a:spLocks noChangeArrowheads="1"/>
            </p:cNvSpPr>
            <p:nvPr/>
          </p:nvSpPr>
          <p:spPr bwMode="auto">
            <a:xfrm>
              <a:off x="2326" y="3601"/>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4</a:t>
              </a:r>
              <a:endParaRPr lang="ko-KR" altLang="en-US">
                <a:ea typeface="Gulim" panose="020B0600000101010101" pitchFamily="34" charset="-127"/>
              </a:endParaRPr>
            </a:p>
          </p:txBody>
        </p:sp>
        <p:sp>
          <p:nvSpPr>
            <p:cNvPr id="23796" name="Rectangle 2209"/>
            <p:cNvSpPr>
              <a:spLocks noChangeArrowheads="1"/>
            </p:cNvSpPr>
            <p:nvPr/>
          </p:nvSpPr>
          <p:spPr bwMode="auto">
            <a:xfrm>
              <a:off x="2326" y="3503"/>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5</a:t>
              </a:r>
              <a:endParaRPr lang="ko-KR" altLang="en-US">
                <a:ea typeface="Gulim" panose="020B0600000101010101" pitchFamily="34" charset="-127"/>
              </a:endParaRPr>
            </a:p>
          </p:txBody>
        </p:sp>
        <p:sp>
          <p:nvSpPr>
            <p:cNvPr id="23797" name="Rectangle 2210"/>
            <p:cNvSpPr>
              <a:spLocks noChangeArrowheads="1"/>
            </p:cNvSpPr>
            <p:nvPr/>
          </p:nvSpPr>
          <p:spPr bwMode="auto">
            <a:xfrm>
              <a:off x="2326" y="339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6</a:t>
              </a:r>
              <a:endParaRPr lang="ko-KR" altLang="en-US">
                <a:ea typeface="Gulim" panose="020B0600000101010101" pitchFamily="34" charset="-127"/>
              </a:endParaRPr>
            </a:p>
          </p:txBody>
        </p:sp>
        <p:sp>
          <p:nvSpPr>
            <p:cNvPr id="23798" name="Rectangle 2211"/>
            <p:cNvSpPr>
              <a:spLocks noChangeArrowheads="1"/>
            </p:cNvSpPr>
            <p:nvPr/>
          </p:nvSpPr>
          <p:spPr bwMode="auto">
            <a:xfrm>
              <a:off x="2326" y="329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7</a:t>
              </a:r>
              <a:endParaRPr lang="ko-KR" altLang="en-US">
                <a:ea typeface="Gulim" panose="020B0600000101010101" pitchFamily="34" charset="-127"/>
              </a:endParaRPr>
            </a:p>
          </p:txBody>
        </p:sp>
        <p:sp>
          <p:nvSpPr>
            <p:cNvPr id="23799" name="Rectangle 2212"/>
            <p:cNvSpPr>
              <a:spLocks noChangeArrowheads="1"/>
            </p:cNvSpPr>
            <p:nvPr/>
          </p:nvSpPr>
          <p:spPr bwMode="auto">
            <a:xfrm>
              <a:off x="2326" y="3194"/>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8</a:t>
              </a:r>
              <a:endParaRPr lang="ko-KR" altLang="en-US">
                <a:ea typeface="Gulim" panose="020B0600000101010101" pitchFamily="34" charset="-127"/>
              </a:endParaRPr>
            </a:p>
          </p:txBody>
        </p:sp>
        <p:sp>
          <p:nvSpPr>
            <p:cNvPr id="23800" name="Rectangle 2213"/>
            <p:cNvSpPr>
              <a:spLocks noChangeArrowheads="1"/>
            </p:cNvSpPr>
            <p:nvPr/>
          </p:nvSpPr>
          <p:spPr bwMode="auto">
            <a:xfrm>
              <a:off x="2326" y="309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9</a:t>
              </a:r>
              <a:endParaRPr lang="ko-KR" altLang="en-US">
                <a:ea typeface="Gulim" panose="020B0600000101010101" pitchFamily="34" charset="-127"/>
              </a:endParaRPr>
            </a:p>
          </p:txBody>
        </p:sp>
        <p:sp>
          <p:nvSpPr>
            <p:cNvPr id="23801" name="Rectangle 2214"/>
            <p:cNvSpPr>
              <a:spLocks noChangeArrowheads="1"/>
            </p:cNvSpPr>
            <p:nvPr/>
          </p:nvSpPr>
          <p:spPr bwMode="auto">
            <a:xfrm>
              <a:off x="2308" y="2991"/>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10</a:t>
              </a:r>
              <a:endParaRPr lang="ko-KR" altLang="en-US">
                <a:ea typeface="Gulim" panose="020B0600000101010101" pitchFamily="34" charset="-127"/>
              </a:endParaRPr>
            </a:p>
          </p:txBody>
        </p:sp>
        <p:sp>
          <p:nvSpPr>
            <p:cNvPr id="23802" name="Rectangle 2215"/>
            <p:cNvSpPr>
              <a:spLocks noChangeArrowheads="1"/>
            </p:cNvSpPr>
            <p:nvPr/>
          </p:nvSpPr>
          <p:spPr bwMode="auto">
            <a:xfrm>
              <a:off x="237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0</a:t>
              </a:r>
              <a:endParaRPr lang="ko-KR" altLang="en-US">
                <a:ea typeface="Gulim" panose="020B0600000101010101" pitchFamily="34" charset="-127"/>
              </a:endParaRPr>
            </a:p>
          </p:txBody>
        </p:sp>
        <p:sp>
          <p:nvSpPr>
            <p:cNvPr id="23803" name="Rectangle 2216"/>
            <p:cNvSpPr>
              <a:spLocks noChangeArrowheads="1"/>
            </p:cNvSpPr>
            <p:nvPr/>
          </p:nvSpPr>
          <p:spPr bwMode="auto">
            <a:xfrm>
              <a:off x="2489"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a:t>
              </a:r>
              <a:endParaRPr lang="ko-KR" altLang="en-US">
                <a:ea typeface="Gulim" panose="020B0600000101010101" pitchFamily="34" charset="-127"/>
              </a:endParaRPr>
            </a:p>
          </p:txBody>
        </p:sp>
        <p:sp>
          <p:nvSpPr>
            <p:cNvPr id="23804" name="Rectangle 2217"/>
            <p:cNvSpPr>
              <a:spLocks noChangeArrowheads="1"/>
            </p:cNvSpPr>
            <p:nvPr/>
          </p:nvSpPr>
          <p:spPr bwMode="auto">
            <a:xfrm>
              <a:off x="260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2</a:t>
              </a:r>
              <a:endParaRPr lang="ko-KR" altLang="en-US">
                <a:ea typeface="Gulim" panose="020B0600000101010101" pitchFamily="34" charset="-127"/>
              </a:endParaRPr>
            </a:p>
          </p:txBody>
        </p:sp>
        <p:sp>
          <p:nvSpPr>
            <p:cNvPr id="23805" name="Rectangle 2218"/>
            <p:cNvSpPr>
              <a:spLocks noChangeArrowheads="1"/>
            </p:cNvSpPr>
            <p:nvPr/>
          </p:nvSpPr>
          <p:spPr bwMode="auto">
            <a:xfrm>
              <a:off x="2719"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3</a:t>
              </a:r>
              <a:endParaRPr lang="ko-KR" altLang="en-US">
                <a:ea typeface="Gulim" panose="020B0600000101010101" pitchFamily="34" charset="-127"/>
              </a:endParaRPr>
            </a:p>
          </p:txBody>
        </p:sp>
        <p:sp>
          <p:nvSpPr>
            <p:cNvPr id="23806" name="Rectangle 2219"/>
            <p:cNvSpPr>
              <a:spLocks noChangeArrowheads="1"/>
            </p:cNvSpPr>
            <p:nvPr/>
          </p:nvSpPr>
          <p:spPr bwMode="auto">
            <a:xfrm>
              <a:off x="283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4</a:t>
              </a:r>
              <a:endParaRPr lang="ko-KR" altLang="en-US">
                <a:ea typeface="Gulim" panose="020B0600000101010101" pitchFamily="34" charset="-127"/>
              </a:endParaRPr>
            </a:p>
          </p:txBody>
        </p:sp>
        <p:sp>
          <p:nvSpPr>
            <p:cNvPr id="23807" name="Rectangle 2220"/>
            <p:cNvSpPr>
              <a:spLocks noChangeArrowheads="1"/>
            </p:cNvSpPr>
            <p:nvPr/>
          </p:nvSpPr>
          <p:spPr bwMode="auto">
            <a:xfrm>
              <a:off x="295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5</a:t>
              </a:r>
              <a:endParaRPr lang="ko-KR" altLang="en-US">
                <a:ea typeface="Gulim" panose="020B0600000101010101" pitchFamily="34" charset="-127"/>
              </a:endParaRPr>
            </a:p>
          </p:txBody>
        </p:sp>
        <p:sp>
          <p:nvSpPr>
            <p:cNvPr id="23808" name="Rectangle 2221"/>
            <p:cNvSpPr>
              <a:spLocks noChangeArrowheads="1"/>
            </p:cNvSpPr>
            <p:nvPr/>
          </p:nvSpPr>
          <p:spPr bwMode="auto">
            <a:xfrm>
              <a:off x="3062"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6</a:t>
              </a:r>
              <a:endParaRPr lang="ko-KR" altLang="en-US">
                <a:ea typeface="Gulim" panose="020B0600000101010101" pitchFamily="34" charset="-127"/>
              </a:endParaRPr>
            </a:p>
          </p:txBody>
        </p:sp>
        <p:sp>
          <p:nvSpPr>
            <p:cNvPr id="23809" name="Rectangle 2222"/>
            <p:cNvSpPr>
              <a:spLocks noChangeArrowheads="1"/>
            </p:cNvSpPr>
            <p:nvPr/>
          </p:nvSpPr>
          <p:spPr bwMode="auto">
            <a:xfrm>
              <a:off x="318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7</a:t>
              </a:r>
              <a:endParaRPr lang="ko-KR" altLang="en-US">
                <a:ea typeface="Gulim" panose="020B0600000101010101" pitchFamily="34" charset="-127"/>
              </a:endParaRPr>
            </a:p>
          </p:txBody>
        </p:sp>
        <p:sp>
          <p:nvSpPr>
            <p:cNvPr id="23810" name="Rectangle 2223"/>
            <p:cNvSpPr>
              <a:spLocks noChangeArrowheads="1"/>
            </p:cNvSpPr>
            <p:nvPr/>
          </p:nvSpPr>
          <p:spPr bwMode="auto">
            <a:xfrm>
              <a:off x="329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8</a:t>
              </a:r>
              <a:endParaRPr lang="ko-KR" altLang="en-US">
                <a:ea typeface="Gulim" panose="020B0600000101010101" pitchFamily="34" charset="-127"/>
              </a:endParaRPr>
            </a:p>
          </p:txBody>
        </p:sp>
        <p:sp>
          <p:nvSpPr>
            <p:cNvPr id="23811" name="Rectangle 2224"/>
            <p:cNvSpPr>
              <a:spLocks noChangeArrowheads="1"/>
            </p:cNvSpPr>
            <p:nvPr/>
          </p:nvSpPr>
          <p:spPr bwMode="auto">
            <a:xfrm>
              <a:off x="341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9</a:t>
              </a:r>
              <a:endParaRPr lang="ko-KR" altLang="en-US">
                <a:ea typeface="Gulim" panose="020B0600000101010101" pitchFamily="34" charset="-127"/>
              </a:endParaRPr>
            </a:p>
          </p:txBody>
        </p:sp>
        <p:sp>
          <p:nvSpPr>
            <p:cNvPr id="23812" name="Rectangle 2225"/>
            <p:cNvSpPr>
              <a:spLocks noChangeArrowheads="1"/>
            </p:cNvSpPr>
            <p:nvPr/>
          </p:nvSpPr>
          <p:spPr bwMode="auto">
            <a:xfrm>
              <a:off x="3511" y="4070"/>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10</a:t>
              </a:r>
              <a:endParaRPr lang="ko-KR" altLang="en-US">
                <a:ea typeface="Gulim" panose="020B0600000101010101" pitchFamily="34" charset="-127"/>
              </a:endParaRPr>
            </a:p>
          </p:txBody>
        </p:sp>
        <p:sp>
          <p:nvSpPr>
            <p:cNvPr id="23813" name="Rectangle 2226"/>
            <p:cNvSpPr>
              <a:spLocks noChangeArrowheads="1"/>
            </p:cNvSpPr>
            <p:nvPr/>
          </p:nvSpPr>
          <p:spPr bwMode="auto">
            <a:xfrm>
              <a:off x="2233"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814" name="Line 2227"/>
            <p:cNvSpPr>
              <a:spLocks noChangeShapeType="1"/>
            </p:cNvSpPr>
            <p:nvPr/>
          </p:nvSpPr>
          <p:spPr bwMode="auto">
            <a:xfrm>
              <a:off x="3181"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815" name="Freeform 2228"/>
            <p:cNvSpPr>
              <a:spLocks/>
            </p:cNvSpPr>
            <p:nvPr/>
          </p:nvSpPr>
          <p:spPr bwMode="auto">
            <a:xfrm>
              <a:off x="3033" y="3600"/>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3816" name="Freeform 2229"/>
            <p:cNvSpPr>
              <a:spLocks/>
            </p:cNvSpPr>
            <p:nvPr/>
          </p:nvSpPr>
          <p:spPr bwMode="auto">
            <a:xfrm>
              <a:off x="3024" y="3792"/>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en-US"/>
            </a:p>
          </p:txBody>
        </p:sp>
      </p:grpSp>
      <p:sp>
        <p:nvSpPr>
          <p:cNvPr id="23650" name="Rectangle 2230"/>
          <p:cNvSpPr>
            <a:spLocks noChangeArrowheads="1"/>
          </p:cNvSpPr>
          <p:nvPr/>
        </p:nvSpPr>
        <p:spPr bwMode="auto">
          <a:xfrm>
            <a:off x="3657600" y="4267200"/>
            <a:ext cx="1408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ko-KR" sz="1400">
                <a:ea typeface="Gulim" panose="020B0600000101010101" pitchFamily="34" charset="-127"/>
              </a:rPr>
              <a:t>Total Cost = 26</a:t>
            </a:r>
          </a:p>
        </p:txBody>
      </p:sp>
      <p:sp>
        <p:nvSpPr>
          <p:cNvPr id="23651" name="Line 2231"/>
          <p:cNvSpPr>
            <a:spLocks noChangeShapeType="1"/>
          </p:cNvSpPr>
          <p:nvPr/>
        </p:nvSpPr>
        <p:spPr bwMode="auto">
          <a:xfrm flipV="1">
            <a:off x="5334000" y="41148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652" name="Text Box 2232"/>
          <p:cNvSpPr txBox="1">
            <a:spLocks noChangeArrowheads="1"/>
          </p:cNvSpPr>
          <p:nvPr/>
        </p:nvSpPr>
        <p:spPr bwMode="auto">
          <a:xfrm>
            <a:off x="2362200" y="5029200"/>
            <a:ext cx="12192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1400">
                <a:ea typeface="Gulim" panose="020B0600000101010101" pitchFamily="34" charset="-127"/>
              </a:rPr>
              <a:t>Swapping O and O</a:t>
            </a:r>
            <a:r>
              <a:rPr lang="en-US" altLang="ko-KR" sz="1400" baseline="-25000">
                <a:ea typeface="Gulim" panose="020B0600000101010101" pitchFamily="34" charset="-127"/>
              </a:rPr>
              <a:t>ramdom </a:t>
            </a:r>
          </a:p>
          <a:p>
            <a:pPr algn="l" eaLnBrk="1" hangingPunct="1">
              <a:spcBef>
                <a:spcPct val="50000"/>
              </a:spcBef>
            </a:pPr>
            <a:r>
              <a:rPr lang="en-US" altLang="ko-KR" sz="1400">
                <a:ea typeface="Gulim" panose="020B0600000101010101" pitchFamily="34" charset="-127"/>
              </a:rPr>
              <a:t>If quality is improved.</a:t>
            </a:r>
          </a:p>
        </p:txBody>
      </p:sp>
      <p:sp>
        <p:nvSpPr>
          <p:cNvPr id="23653" name="Text Box 2233"/>
          <p:cNvSpPr txBox="1">
            <a:spLocks noChangeArrowheads="1"/>
          </p:cNvSpPr>
          <p:nvPr/>
        </p:nvSpPr>
        <p:spPr bwMode="auto">
          <a:xfrm>
            <a:off x="228600" y="4724400"/>
            <a:ext cx="19812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spcBef>
                <a:spcPct val="50000"/>
              </a:spcBef>
            </a:pPr>
            <a:r>
              <a:rPr lang="en-US" altLang="ko-KR" sz="2000" b="1">
                <a:ea typeface="Gulim" panose="020B0600000101010101" pitchFamily="34" charset="-127"/>
              </a:rPr>
              <a:t>Do loop</a:t>
            </a:r>
          </a:p>
          <a:p>
            <a:pPr algn="l" eaLnBrk="1" hangingPunct="1">
              <a:spcBef>
                <a:spcPct val="50000"/>
              </a:spcBef>
            </a:pPr>
            <a:r>
              <a:rPr lang="en-US" altLang="ko-KR" sz="2000" b="1">
                <a:ea typeface="Gulim" panose="020B0600000101010101" pitchFamily="34" charset="-127"/>
              </a:rPr>
              <a:t>Until no change</a:t>
            </a:r>
          </a:p>
        </p:txBody>
      </p:sp>
      <p:grpSp>
        <p:nvGrpSpPr>
          <p:cNvPr id="23654" name="Group 2234"/>
          <p:cNvGrpSpPr>
            <a:grpSpLocks/>
          </p:cNvGrpSpPr>
          <p:nvPr/>
        </p:nvGrpSpPr>
        <p:grpSpPr bwMode="auto">
          <a:xfrm>
            <a:off x="6821488" y="4611688"/>
            <a:ext cx="2176462" cy="2035175"/>
            <a:chOff x="4297" y="2905"/>
            <a:chExt cx="1371" cy="1282"/>
          </a:xfrm>
        </p:grpSpPr>
        <p:sp>
          <p:nvSpPr>
            <p:cNvPr id="23655" name="Rectangle 2235"/>
            <p:cNvSpPr>
              <a:spLocks noChangeArrowheads="1"/>
            </p:cNvSpPr>
            <p:nvPr/>
          </p:nvSpPr>
          <p:spPr bwMode="auto">
            <a:xfrm>
              <a:off x="4297" y="2905"/>
              <a:ext cx="1371" cy="1282"/>
            </a:xfrm>
            <a:prstGeom prst="rect">
              <a:avLst/>
            </a:prstGeom>
            <a:solidFill>
              <a:srgbClr val="FFFFFF"/>
            </a:solidFill>
            <a:ln w="0">
              <a:solidFill>
                <a:srgbClr val="000000"/>
              </a:solidFill>
              <a:miter lim="800000"/>
              <a:headEnd/>
              <a:tailEnd/>
            </a:ln>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656" name="Rectangle 2236"/>
            <p:cNvSpPr>
              <a:spLocks noChangeArrowheads="1"/>
            </p:cNvSpPr>
            <p:nvPr/>
          </p:nvSpPr>
          <p:spPr bwMode="auto">
            <a:xfrm>
              <a:off x="4440"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657" name="Line 2237"/>
            <p:cNvSpPr>
              <a:spLocks noChangeShapeType="1"/>
            </p:cNvSpPr>
            <p:nvPr/>
          </p:nvSpPr>
          <p:spPr bwMode="auto">
            <a:xfrm>
              <a:off x="4440"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8" name="Line 2238"/>
            <p:cNvSpPr>
              <a:spLocks noChangeShapeType="1"/>
            </p:cNvSpPr>
            <p:nvPr/>
          </p:nvSpPr>
          <p:spPr bwMode="auto">
            <a:xfrm>
              <a:off x="4440"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9" name="Line 2239"/>
            <p:cNvSpPr>
              <a:spLocks noChangeShapeType="1"/>
            </p:cNvSpPr>
            <p:nvPr/>
          </p:nvSpPr>
          <p:spPr bwMode="auto">
            <a:xfrm>
              <a:off x="4440"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0" name="Line 2240"/>
            <p:cNvSpPr>
              <a:spLocks noChangeShapeType="1"/>
            </p:cNvSpPr>
            <p:nvPr/>
          </p:nvSpPr>
          <p:spPr bwMode="auto">
            <a:xfrm>
              <a:off x="4440"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1" name="Line 2241"/>
            <p:cNvSpPr>
              <a:spLocks noChangeShapeType="1"/>
            </p:cNvSpPr>
            <p:nvPr/>
          </p:nvSpPr>
          <p:spPr bwMode="auto">
            <a:xfrm>
              <a:off x="4440"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2" name="Line 2242"/>
            <p:cNvSpPr>
              <a:spLocks noChangeShapeType="1"/>
            </p:cNvSpPr>
            <p:nvPr/>
          </p:nvSpPr>
          <p:spPr bwMode="auto">
            <a:xfrm>
              <a:off x="4440"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3" name="Line 2243"/>
            <p:cNvSpPr>
              <a:spLocks noChangeShapeType="1"/>
            </p:cNvSpPr>
            <p:nvPr/>
          </p:nvSpPr>
          <p:spPr bwMode="auto">
            <a:xfrm>
              <a:off x="4440"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4" name="Line 2244"/>
            <p:cNvSpPr>
              <a:spLocks noChangeShapeType="1"/>
            </p:cNvSpPr>
            <p:nvPr/>
          </p:nvSpPr>
          <p:spPr bwMode="auto">
            <a:xfrm>
              <a:off x="4440"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5" name="Line 2245"/>
            <p:cNvSpPr>
              <a:spLocks noChangeShapeType="1"/>
            </p:cNvSpPr>
            <p:nvPr/>
          </p:nvSpPr>
          <p:spPr bwMode="auto">
            <a:xfrm>
              <a:off x="4440"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6" name="Line 2246"/>
            <p:cNvSpPr>
              <a:spLocks noChangeShapeType="1"/>
            </p:cNvSpPr>
            <p:nvPr/>
          </p:nvSpPr>
          <p:spPr bwMode="auto">
            <a:xfrm>
              <a:off x="4440"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7" name="Line 2247"/>
            <p:cNvSpPr>
              <a:spLocks noChangeShapeType="1"/>
            </p:cNvSpPr>
            <p:nvPr/>
          </p:nvSpPr>
          <p:spPr bwMode="auto">
            <a:xfrm>
              <a:off x="455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8" name="Line 2248"/>
            <p:cNvSpPr>
              <a:spLocks noChangeShapeType="1"/>
            </p:cNvSpPr>
            <p:nvPr/>
          </p:nvSpPr>
          <p:spPr bwMode="auto">
            <a:xfrm>
              <a:off x="467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9" name="Line 2249"/>
            <p:cNvSpPr>
              <a:spLocks noChangeShapeType="1"/>
            </p:cNvSpPr>
            <p:nvPr/>
          </p:nvSpPr>
          <p:spPr bwMode="auto">
            <a:xfrm>
              <a:off x="478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0" name="Line 2250"/>
            <p:cNvSpPr>
              <a:spLocks noChangeShapeType="1"/>
            </p:cNvSpPr>
            <p:nvPr/>
          </p:nvSpPr>
          <p:spPr bwMode="auto">
            <a:xfrm>
              <a:off x="490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1" name="Line 2251"/>
            <p:cNvSpPr>
              <a:spLocks noChangeShapeType="1"/>
            </p:cNvSpPr>
            <p:nvPr/>
          </p:nvSpPr>
          <p:spPr bwMode="auto">
            <a:xfrm>
              <a:off x="502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2" name="Line 2252"/>
            <p:cNvSpPr>
              <a:spLocks noChangeShapeType="1"/>
            </p:cNvSpPr>
            <p:nvPr/>
          </p:nvSpPr>
          <p:spPr bwMode="auto">
            <a:xfrm>
              <a:off x="513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3" name="Line 2253"/>
            <p:cNvSpPr>
              <a:spLocks noChangeShapeType="1"/>
            </p:cNvSpPr>
            <p:nvPr/>
          </p:nvSpPr>
          <p:spPr bwMode="auto">
            <a:xfrm>
              <a:off x="525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4" name="Line 2254"/>
            <p:cNvSpPr>
              <a:spLocks noChangeShapeType="1"/>
            </p:cNvSpPr>
            <p:nvPr/>
          </p:nvSpPr>
          <p:spPr bwMode="auto">
            <a:xfrm>
              <a:off x="5363"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5" name="Line 2255"/>
            <p:cNvSpPr>
              <a:spLocks noChangeShapeType="1"/>
            </p:cNvSpPr>
            <p:nvPr/>
          </p:nvSpPr>
          <p:spPr bwMode="auto">
            <a:xfrm>
              <a:off x="548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6" name="Line 2256"/>
            <p:cNvSpPr>
              <a:spLocks noChangeShapeType="1"/>
            </p:cNvSpPr>
            <p:nvPr/>
          </p:nvSpPr>
          <p:spPr bwMode="auto">
            <a:xfrm>
              <a:off x="5594"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7" name="Rectangle 2257"/>
            <p:cNvSpPr>
              <a:spLocks noChangeArrowheads="1"/>
            </p:cNvSpPr>
            <p:nvPr/>
          </p:nvSpPr>
          <p:spPr bwMode="auto">
            <a:xfrm>
              <a:off x="4440"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678" name="Line 2258"/>
            <p:cNvSpPr>
              <a:spLocks noChangeShapeType="1"/>
            </p:cNvSpPr>
            <p:nvPr/>
          </p:nvSpPr>
          <p:spPr bwMode="auto">
            <a:xfrm>
              <a:off x="444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9" name="Line 2259"/>
            <p:cNvSpPr>
              <a:spLocks noChangeShapeType="1"/>
            </p:cNvSpPr>
            <p:nvPr/>
          </p:nvSpPr>
          <p:spPr bwMode="auto">
            <a:xfrm>
              <a:off x="4428"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0" name="Line 2260"/>
            <p:cNvSpPr>
              <a:spLocks noChangeShapeType="1"/>
            </p:cNvSpPr>
            <p:nvPr/>
          </p:nvSpPr>
          <p:spPr bwMode="auto">
            <a:xfrm>
              <a:off x="4428"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1" name="Line 2261"/>
            <p:cNvSpPr>
              <a:spLocks noChangeShapeType="1"/>
            </p:cNvSpPr>
            <p:nvPr/>
          </p:nvSpPr>
          <p:spPr bwMode="auto">
            <a:xfrm>
              <a:off x="4428"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2" name="Line 2262"/>
            <p:cNvSpPr>
              <a:spLocks noChangeShapeType="1"/>
            </p:cNvSpPr>
            <p:nvPr/>
          </p:nvSpPr>
          <p:spPr bwMode="auto">
            <a:xfrm>
              <a:off x="4428"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3" name="Line 2263"/>
            <p:cNvSpPr>
              <a:spLocks noChangeShapeType="1"/>
            </p:cNvSpPr>
            <p:nvPr/>
          </p:nvSpPr>
          <p:spPr bwMode="auto">
            <a:xfrm>
              <a:off x="4428"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4" name="Line 2264"/>
            <p:cNvSpPr>
              <a:spLocks noChangeShapeType="1"/>
            </p:cNvSpPr>
            <p:nvPr/>
          </p:nvSpPr>
          <p:spPr bwMode="auto">
            <a:xfrm>
              <a:off x="4428"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5" name="Line 2265"/>
            <p:cNvSpPr>
              <a:spLocks noChangeShapeType="1"/>
            </p:cNvSpPr>
            <p:nvPr/>
          </p:nvSpPr>
          <p:spPr bwMode="auto">
            <a:xfrm>
              <a:off x="4428"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6" name="Line 2266"/>
            <p:cNvSpPr>
              <a:spLocks noChangeShapeType="1"/>
            </p:cNvSpPr>
            <p:nvPr/>
          </p:nvSpPr>
          <p:spPr bwMode="auto">
            <a:xfrm>
              <a:off x="4428"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7" name="Line 2267"/>
            <p:cNvSpPr>
              <a:spLocks noChangeShapeType="1"/>
            </p:cNvSpPr>
            <p:nvPr/>
          </p:nvSpPr>
          <p:spPr bwMode="auto">
            <a:xfrm>
              <a:off x="4428"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8" name="Line 2268"/>
            <p:cNvSpPr>
              <a:spLocks noChangeShapeType="1"/>
            </p:cNvSpPr>
            <p:nvPr/>
          </p:nvSpPr>
          <p:spPr bwMode="auto">
            <a:xfrm>
              <a:off x="4428"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89" name="Line 2269"/>
            <p:cNvSpPr>
              <a:spLocks noChangeShapeType="1"/>
            </p:cNvSpPr>
            <p:nvPr/>
          </p:nvSpPr>
          <p:spPr bwMode="auto">
            <a:xfrm>
              <a:off x="4428"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90" name="Line 2270"/>
            <p:cNvSpPr>
              <a:spLocks noChangeShapeType="1"/>
            </p:cNvSpPr>
            <p:nvPr/>
          </p:nvSpPr>
          <p:spPr bwMode="auto">
            <a:xfrm>
              <a:off x="4440"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91" name="Line 2271"/>
            <p:cNvSpPr>
              <a:spLocks noChangeShapeType="1"/>
            </p:cNvSpPr>
            <p:nvPr/>
          </p:nvSpPr>
          <p:spPr bwMode="auto">
            <a:xfrm flipV="1">
              <a:off x="444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92" name="Line 2272"/>
            <p:cNvSpPr>
              <a:spLocks noChangeShapeType="1"/>
            </p:cNvSpPr>
            <p:nvPr/>
          </p:nvSpPr>
          <p:spPr bwMode="auto">
            <a:xfrm flipV="1">
              <a:off x="455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93" name="Line 2273"/>
            <p:cNvSpPr>
              <a:spLocks noChangeShapeType="1"/>
            </p:cNvSpPr>
            <p:nvPr/>
          </p:nvSpPr>
          <p:spPr bwMode="auto">
            <a:xfrm flipV="1">
              <a:off x="467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94" name="Line 2274"/>
            <p:cNvSpPr>
              <a:spLocks noChangeShapeType="1"/>
            </p:cNvSpPr>
            <p:nvPr/>
          </p:nvSpPr>
          <p:spPr bwMode="auto">
            <a:xfrm flipV="1">
              <a:off x="478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95" name="Line 2275"/>
            <p:cNvSpPr>
              <a:spLocks noChangeShapeType="1"/>
            </p:cNvSpPr>
            <p:nvPr/>
          </p:nvSpPr>
          <p:spPr bwMode="auto">
            <a:xfrm flipV="1">
              <a:off x="490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96" name="Line 2276"/>
            <p:cNvSpPr>
              <a:spLocks noChangeShapeType="1"/>
            </p:cNvSpPr>
            <p:nvPr/>
          </p:nvSpPr>
          <p:spPr bwMode="auto">
            <a:xfrm flipV="1">
              <a:off x="502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97" name="Line 2277"/>
            <p:cNvSpPr>
              <a:spLocks noChangeShapeType="1"/>
            </p:cNvSpPr>
            <p:nvPr/>
          </p:nvSpPr>
          <p:spPr bwMode="auto">
            <a:xfrm flipV="1">
              <a:off x="513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98" name="Line 2278"/>
            <p:cNvSpPr>
              <a:spLocks noChangeShapeType="1"/>
            </p:cNvSpPr>
            <p:nvPr/>
          </p:nvSpPr>
          <p:spPr bwMode="auto">
            <a:xfrm flipV="1">
              <a:off x="525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99" name="Line 2279"/>
            <p:cNvSpPr>
              <a:spLocks noChangeShapeType="1"/>
            </p:cNvSpPr>
            <p:nvPr/>
          </p:nvSpPr>
          <p:spPr bwMode="auto">
            <a:xfrm flipV="1">
              <a:off x="5363"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00" name="Line 2280"/>
            <p:cNvSpPr>
              <a:spLocks noChangeShapeType="1"/>
            </p:cNvSpPr>
            <p:nvPr/>
          </p:nvSpPr>
          <p:spPr bwMode="auto">
            <a:xfrm flipV="1">
              <a:off x="548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01" name="Line 2281"/>
            <p:cNvSpPr>
              <a:spLocks noChangeShapeType="1"/>
            </p:cNvSpPr>
            <p:nvPr/>
          </p:nvSpPr>
          <p:spPr bwMode="auto">
            <a:xfrm flipV="1">
              <a:off x="5594"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702" name="Freeform 2282"/>
            <p:cNvSpPr>
              <a:spLocks/>
            </p:cNvSpPr>
            <p:nvPr/>
          </p:nvSpPr>
          <p:spPr bwMode="auto">
            <a:xfrm>
              <a:off x="4746"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en-US"/>
            </a:p>
          </p:txBody>
        </p:sp>
        <p:sp>
          <p:nvSpPr>
            <p:cNvPr id="23703" name="Freeform 2283"/>
            <p:cNvSpPr>
              <a:spLocks/>
            </p:cNvSpPr>
            <p:nvPr/>
          </p:nvSpPr>
          <p:spPr bwMode="auto">
            <a:xfrm>
              <a:off x="4627"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3704" name="Freeform 2284"/>
            <p:cNvSpPr>
              <a:spLocks/>
            </p:cNvSpPr>
            <p:nvPr/>
          </p:nvSpPr>
          <p:spPr bwMode="auto">
            <a:xfrm>
              <a:off x="5207"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en-US"/>
            </a:p>
          </p:txBody>
        </p:sp>
        <p:sp>
          <p:nvSpPr>
            <p:cNvPr id="23705" name="Freeform 2285"/>
            <p:cNvSpPr>
              <a:spLocks/>
            </p:cNvSpPr>
            <p:nvPr/>
          </p:nvSpPr>
          <p:spPr bwMode="auto">
            <a:xfrm>
              <a:off x="4858"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3706" name="Freeform 2286"/>
            <p:cNvSpPr>
              <a:spLocks/>
            </p:cNvSpPr>
            <p:nvPr/>
          </p:nvSpPr>
          <p:spPr bwMode="auto">
            <a:xfrm>
              <a:off x="4746"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US"/>
            </a:p>
          </p:txBody>
        </p:sp>
        <p:sp>
          <p:nvSpPr>
            <p:cNvPr id="23707" name="Freeform 2287"/>
            <p:cNvSpPr>
              <a:spLocks/>
            </p:cNvSpPr>
            <p:nvPr/>
          </p:nvSpPr>
          <p:spPr bwMode="auto">
            <a:xfrm>
              <a:off x="5319"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3708" name="Freeform 2288"/>
            <p:cNvSpPr>
              <a:spLocks/>
            </p:cNvSpPr>
            <p:nvPr/>
          </p:nvSpPr>
          <p:spPr bwMode="auto">
            <a:xfrm>
              <a:off x="5089" y="378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en-US"/>
            </a:p>
          </p:txBody>
        </p:sp>
        <p:sp>
          <p:nvSpPr>
            <p:cNvPr id="23709" name="Freeform 2289"/>
            <p:cNvSpPr>
              <a:spLocks/>
            </p:cNvSpPr>
            <p:nvPr/>
          </p:nvSpPr>
          <p:spPr bwMode="auto">
            <a:xfrm>
              <a:off x="5207"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3710" name="Freeform 2290"/>
            <p:cNvSpPr>
              <a:spLocks/>
            </p:cNvSpPr>
            <p:nvPr/>
          </p:nvSpPr>
          <p:spPr bwMode="auto">
            <a:xfrm>
              <a:off x="5207"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3711" name="Rectangle 2291"/>
            <p:cNvSpPr>
              <a:spLocks noChangeArrowheads="1"/>
            </p:cNvSpPr>
            <p:nvPr/>
          </p:nvSpPr>
          <p:spPr bwMode="auto">
            <a:xfrm>
              <a:off x="4390" y="400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0</a:t>
              </a:r>
              <a:endParaRPr lang="ko-KR" altLang="en-US">
                <a:ea typeface="Gulim" panose="020B0600000101010101" pitchFamily="34" charset="-127"/>
              </a:endParaRPr>
            </a:p>
          </p:txBody>
        </p:sp>
        <p:sp>
          <p:nvSpPr>
            <p:cNvPr id="23712" name="Rectangle 2292"/>
            <p:cNvSpPr>
              <a:spLocks noChangeArrowheads="1"/>
            </p:cNvSpPr>
            <p:nvPr/>
          </p:nvSpPr>
          <p:spPr bwMode="auto">
            <a:xfrm>
              <a:off x="4390" y="391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a:t>
              </a:r>
              <a:endParaRPr lang="ko-KR" altLang="en-US">
                <a:ea typeface="Gulim" panose="020B0600000101010101" pitchFamily="34" charset="-127"/>
              </a:endParaRPr>
            </a:p>
          </p:txBody>
        </p:sp>
        <p:sp>
          <p:nvSpPr>
            <p:cNvPr id="23713" name="Rectangle 2293"/>
            <p:cNvSpPr>
              <a:spLocks noChangeArrowheads="1"/>
            </p:cNvSpPr>
            <p:nvPr/>
          </p:nvSpPr>
          <p:spPr bwMode="auto">
            <a:xfrm>
              <a:off x="4390" y="3805"/>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2</a:t>
              </a:r>
              <a:endParaRPr lang="ko-KR" altLang="en-US">
                <a:ea typeface="Gulim" panose="020B0600000101010101" pitchFamily="34" charset="-127"/>
              </a:endParaRPr>
            </a:p>
          </p:txBody>
        </p:sp>
        <p:sp>
          <p:nvSpPr>
            <p:cNvPr id="23714" name="Rectangle 2294"/>
            <p:cNvSpPr>
              <a:spLocks noChangeArrowheads="1"/>
            </p:cNvSpPr>
            <p:nvPr/>
          </p:nvSpPr>
          <p:spPr bwMode="auto">
            <a:xfrm>
              <a:off x="4390" y="370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3</a:t>
              </a:r>
              <a:endParaRPr lang="ko-KR" altLang="en-US">
                <a:ea typeface="Gulim" panose="020B0600000101010101" pitchFamily="34" charset="-127"/>
              </a:endParaRPr>
            </a:p>
          </p:txBody>
        </p:sp>
        <p:sp>
          <p:nvSpPr>
            <p:cNvPr id="23715" name="Rectangle 2295"/>
            <p:cNvSpPr>
              <a:spLocks noChangeArrowheads="1"/>
            </p:cNvSpPr>
            <p:nvPr/>
          </p:nvSpPr>
          <p:spPr bwMode="auto">
            <a:xfrm>
              <a:off x="4390" y="3601"/>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4</a:t>
              </a:r>
              <a:endParaRPr lang="ko-KR" altLang="en-US">
                <a:ea typeface="Gulim" panose="020B0600000101010101" pitchFamily="34" charset="-127"/>
              </a:endParaRPr>
            </a:p>
          </p:txBody>
        </p:sp>
        <p:sp>
          <p:nvSpPr>
            <p:cNvPr id="23716" name="Rectangle 2296"/>
            <p:cNvSpPr>
              <a:spLocks noChangeArrowheads="1"/>
            </p:cNvSpPr>
            <p:nvPr/>
          </p:nvSpPr>
          <p:spPr bwMode="auto">
            <a:xfrm>
              <a:off x="4390" y="3503"/>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5</a:t>
              </a:r>
              <a:endParaRPr lang="ko-KR" altLang="en-US">
                <a:ea typeface="Gulim" panose="020B0600000101010101" pitchFamily="34" charset="-127"/>
              </a:endParaRPr>
            </a:p>
          </p:txBody>
        </p:sp>
        <p:sp>
          <p:nvSpPr>
            <p:cNvPr id="23717" name="Rectangle 2297"/>
            <p:cNvSpPr>
              <a:spLocks noChangeArrowheads="1"/>
            </p:cNvSpPr>
            <p:nvPr/>
          </p:nvSpPr>
          <p:spPr bwMode="auto">
            <a:xfrm>
              <a:off x="4390" y="339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6</a:t>
              </a:r>
              <a:endParaRPr lang="ko-KR" altLang="en-US">
                <a:ea typeface="Gulim" panose="020B0600000101010101" pitchFamily="34" charset="-127"/>
              </a:endParaRPr>
            </a:p>
          </p:txBody>
        </p:sp>
        <p:sp>
          <p:nvSpPr>
            <p:cNvPr id="23718" name="Rectangle 2298"/>
            <p:cNvSpPr>
              <a:spLocks noChangeArrowheads="1"/>
            </p:cNvSpPr>
            <p:nvPr/>
          </p:nvSpPr>
          <p:spPr bwMode="auto">
            <a:xfrm>
              <a:off x="4390" y="329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7</a:t>
              </a:r>
              <a:endParaRPr lang="ko-KR" altLang="en-US">
                <a:ea typeface="Gulim" panose="020B0600000101010101" pitchFamily="34" charset="-127"/>
              </a:endParaRPr>
            </a:p>
          </p:txBody>
        </p:sp>
        <p:sp>
          <p:nvSpPr>
            <p:cNvPr id="23719" name="Rectangle 2299"/>
            <p:cNvSpPr>
              <a:spLocks noChangeArrowheads="1"/>
            </p:cNvSpPr>
            <p:nvPr/>
          </p:nvSpPr>
          <p:spPr bwMode="auto">
            <a:xfrm>
              <a:off x="4390" y="3194"/>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8</a:t>
              </a:r>
              <a:endParaRPr lang="ko-KR" altLang="en-US">
                <a:ea typeface="Gulim" panose="020B0600000101010101" pitchFamily="34" charset="-127"/>
              </a:endParaRPr>
            </a:p>
          </p:txBody>
        </p:sp>
        <p:sp>
          <p:nvSpPr>
            <p:cNvPr id="23720" name="Rectangle 2300"/>
            <p:cNvSpPr>
              <a:spLocks noChangeArrowheads="1"/>
            </p:cNvSpPr>
            <p:nvPr/>
          </p:nvSpPr>
          <p:spPr bwMode="auto">
            <a:xfrm>
              <a:off x="4390" y="309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9</a:t>
              </a:r>
              <a:endParaRPr lang="ko-KR" altLang="en-US">
                <a:ea typeface="Gulim" panose="020B0600000101010101" pitchFamily="34" charset="-127"/>
              </a:endParaRPr>
            </a:p>
          </p:txBody>
        </p:sp>
        <p:sp>
          <p:nvSpPr>
            <p:cNvPr id="23721" name="Rectangle 2301"/>
            <p:cNvSpPr>
              <a:spLocks noChangeArrowheads="1"/>
            </p:cNvSpPr>
            <p:nvPr/>
          </p:nvSpPr>
          <p:spPr bwMode="auto">
            <a:xfrm>
              <a:off x="4372" y="2991"/>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10</a:t>
              </a:r>
              <a:endParaRPr lang="ko-KR" altLang="en-US">
                <a:ea typeface="Gulim" panose="020B0600000101010101" pitchFamily="34" charset="-127"/>
              </a:endParaRPr>
            </a:p>
          </p:txBody>
        </p:sp>
        <p:sp>
          <p:nvSpPr>
            <p:cNvPr id="23722" name="Rectangle 2302"/>
            <p:cNvSpPr>
              <a:spLocks noChangeArrowheads="1"/>
            </p:cNvSpPr>
            <p:nvPr/>
          </p:nvSpPr>
          <p:spPr bwMode="auto">
            <a:xfrm>
              <a:off x="443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0</a:t>
              </a:r>
              <a:endParaRPr lang="ko-KR" altLang="en-US">
                <a:ea typeface="Gulim" panose="020B0600000101010101" pitchFamily="34" charset="-127"/>
              </a:endParaRPr>
            </a:p>
          </p:txBody>
        </p:sp>
        <p:sp>
          <p:nvSpPr>
            <p:cNvPr id="23723" name="Rectangle 2303"/>
            <p:cNvSpPr>
              <a:spLocks noChangeArrowheads="1"/>
            </p:cNvSpPr>
            <p:nvPr/>
          </p:nvSpPr>
          <p:spPr bwMode="auto">
            <a:xfrm>
              <a:off x="455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a:t>
              </a:r>
              <a:endParaRPr lang="ko-KR" altLang="en-US">
                <a:ea typeface="Gulim" panose="020B0600000101010101" pitchFamily="34" charset="-127"/>
              </a:endParaRPr>
            </a:p>
          </p:txBody>
        </p:sp>
        <p:sp>
          <p:nvSpPr>
            <p:cNvPr id="23724" name="Rectangle 2304"/>
            <p:cNvSpPr>
              <a:spLocks noChangeArrowheads="1"/>
            </p:cNvSpPr>
            <p:nvPr/>
          </p:nvSpPr>
          <p:spPr bwMode="auto">
            <a:xfrm>
              <a:off x="466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2</a:t>
              </a:r>
              <a:endParaRPr lang="ko-KR" altLang="en-US">
                <a:ea typeface="Gulim" panose="020B0600000101010101" pitchFamily="34" charset="-127"/>
              </a:endParaRPr>
            </a:p>
          </p:txBody>
        </p:sp>
        <p:sp>
          <p:nvSpPr>
            <p:cNvPr id="23725" name="Rectangle 2305"/>
            <p:cNvSpPr>
              <a:spLocks noChangeArrowheads="1"/>
            </p:cNvSpPr>
            <p:nvPr/>
          </p:nvSpPr>
          <p:spPr bwMode="auto">
            <a:xfrm>
              <a:off x="478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3</a:t>
              </a:r>
              <a:endParaRPr lang="ko-KR" altLang="en-US">
                <a:ea typeface="Gulim" panose="020B0600000101010101" pitchFamily="34" charset="-127"/>
              </a:endParaRPr>
            </a:p>
          </p:txBody>
        </p:sp>
        <p:sp>
          <p:nvSpPr>
            <p:cNvPr id="23726" name="Rectangle 2306"/>
            <p:cNvSpPr>
              <a:spLocks noChangeArrowheads="1"/>
            </p:cNvSpPr>
            <p:nvPr/>
          </p:nvSpPr>
          <p:spPr bwMode="auto">
            <a:xfrm>
              <a:off x="489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4</a:t>
              </a:r>
              <a:endParaRPr lang="ko-KR" altLang="en-US">
                <a:ea typeface="Gulim" panose="020B0600000101010101" pitchFamily="34" charset="-127"/>
              </a:endParaRPr>
            </a:p>
          </p:txBody>
        </p:sp>
        <p:sp>
          <p:nvSpPr>
            <p:cNvPr id="23727" name="Rectangle 2307"/>
            <p:cNvSpPr>
              <a:spLocks noChangeArrowheads="1"/>
            </p:cNvSpPr>
            <p:nvPr/>
          </p:nvSpPr>
          <p:spPr bwMode="auto">
            <a:xfrm>
              <a:off x="501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5</a:t>
              </a:r>
              <a:endParaRPr lang="ko-KR" altLang="en-US">
                <a:ea typeface="Gulim" panose="020B0600000101010101" pitchFamily="34" charset="-127"/>
              </a:endParaRPr>
            </a:p>
          </p:txBody>
        </p:sp>
        <p:sp>
          <p:nvSpPr>
            <p:cNvPr id="23728" name="Rectangle 2308"/>
            <p:cNvSpPr>
              <a:spLocks noChangeArrowheads="1"/>
            </p:cNvSpPr>
            <p:nvPr/>
          </p:nvSpPr>
          <p:spPr bwMode="auto">
            <a:xfrm>
              <a:off x="5126"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6</a:t>
              </a:r>
              <a:endParaRPr lang="ko-KR" altLang="en-US">
                <a:ea typeface="Gulim" panose="020B0600000101010101" pitchFamily="34" charset="-127"/>
              </a:endParaRPr>
            </a:p>
          </p:txBody>
        </p:sp>
        <p:sp>
          <p:nvSpPr>
            <p:cNvPr id="23729" name="Rectangle 2309"/>
            <p:cNvSpPr>
              <a:spLocks noChangeArrowheads="1"/>
            </p:cNvSpPr>
            <p:nvPr/>
          </p:nvSpPr>
          <p:spPr bwMode="auto">
            <a:xfrm>
              <a:off x="524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7</a:t>
              </a:r>
              <a:endParaRPr lang="ko-KR" altLang="en-US">
                <a:ea typeface="Gulim" panose="020B0600000101010101" pitchFamily="34" charset="-127"/>
              </a:endParaRPr>
            </a:p>
          </p:txBody>
        </p:sp>
        <p:sp>
          <p:nvSpPr>
            <p:cNvPr id="23730" name="Rectangle 2310"/>
            <p:cNvSpPr>
              <a:spLocks noChangeArrowheads="1"/>
            </p:cNvSpPr>
            <p:nvPr/>
          </p:nvSpPr>
          <p:spPr bwMode="auto">
            <a:xfrm>
              <a:off x="5357"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8</a:t>
              </a:r>
              <a:endParaRPr lang="ko-KR" altLang="en-US">
                <a:ea typeface="Gulim" panose="020B0600000101010101" pitchFamily="34" charset="-127"/>
              </a:endParaRPr>
            </a:p>
          </p:txBody>
        </p:sp>
        <p:sp>
          <p:nvSpPr>
            <p:cNvPr id="23731" name="Rectangle 2311"/>
            <p:cNvSpPr>
              <a:spLocks noChangeArrowheads="1"/>
            </p:cNvSpPr>
            <p:nvPr/>
          </p:nvSpPr>
          <p:spPr bwMode="auto">
            <a:xfrm>
              <a:off x="547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9</a:t>
              </a:r>
              <a:endParaRPr lang="ko-KR" altLang="en-US">
                <a:ea typeface="Gulim" panose="020B0600000101010101" pitchFamily="34" charset="-127"/>
              </a:endParaRPr>
            </a:p>
          </p:txBody>
        </p:sp>
        <p:sp>
          <p:nvSpPr>
            <p:cNvPr id="23732" name="Rectangle 2312"/>
            <p:cNvSpPr>
              <a:spLocks noChangeArrowheads="1"/>
            </p:cNvSpPr>
            <p:nvPr/>
          </p:nvSpPr>
          <p:spPr bwMode="auto">
            <a:xfrm>
              <a:off x="5575" y="4070"/>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ko-KR" altLang="en-US" sz="500">
                  <a:solidFill>
                    <a:srgbClr val="000000"/>
                  </a:solidFill>
                  <a:latin typeface="Small Fonts" charset="0"/>
                  <a:ea typeface="Gulim" panose="020B0600000101010101" pitchFamily="34" charset="-127"/>
                </a:rPr>
                <a:t>10</a:t>
              </a:r>
              <a:endParaRPr lang="ko-KR" altLang="en-US">
                <a:ea typeface="Gulim" panose="020B0600000101010101" pitchFamily="34" charset="-127"/>
              </a:endParaRPr>
            </a:p>
          </p:txBody>
        </p:sp>
        <p:sp>
          <p:nvSpPr>
            <p:cNvPr id="23733" name="Rectangle 2313"/>
            <p:cNvSpPr>
              <a:spLocks noChangeArrowheads="1"/>
            </p:cNvSpPr>
            <p:nvPr/>
          </p:nvSpPr>
          <p:spPr bwMode="auto">
            <a:xfrm>
              <a:off x="4297"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734" name="Line 2314"/>
            <p:cNvSpPr>
              <a:spLocks noChangeShapeType="1"/>
            </p:cNvSpPr>
            <p:nvPr/>
          </p:nvSpPr>
          <p:spPr bwMode="auto">
            <a:xfrm>
              <a:off x="5245"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735" name="Freeform 2315"/>
            <p:cNvSpPr>
              <a:spLocks/>
            </p:cNvSpPr>
            <p:nvPr/>
          </p:nvSpPr>
          <p:spPr bwMode="auto">
            <a:xfrm>
              <a:off x="5088" y="360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US"/>
            </a:p>
          </p:txBody>
        </p:sp>
      </p:gr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 y="457200"/>
            <a:ext cx="8763000" cy="442913"/>
          </a:xfrm>
        </p:spPr>
        <p:txBody>
          <a:bodyPr/>
          <a:lstStyle/>
          <a:p>
            <a:pPr eaLnBrk="1" hangingPunct="1"/>
            <a:r>
              <a:rPr lang="en-US" altLang="en-US" sz="3200" smtClean="0"/>
              <a:t>The K-Medoid Clustering Method</a:t>
            </a:r>
          </a:p>
        </p:txBody>
      </p:sp>
      <p:sp>
        <p:nvSpPr>
          <p:cNvPr id="24579" name="Rectangle 3"/>
          <p:cNvSpPr>
            <a:spLocks noGrp="1" noChangeArrowheads="1"/>
          </p:cNvSpPr>
          <p:nvPr>
            <p:ph type="body" idx="1"/>
          </p:nvPr>
        </p:nvSpPr>
        <p:spPr>
          <a:xfrm>
            <a:off x="304800" y="1371600"/>
            <a:ext cx="8610600" cy="5029200"/>
          </a:xfrm>
        </p:spPr>
        <p:txBody>
          <a:bodyPr/>
          <a:lstStyle/>
          <a:p>
            <a:pPr eaLnBrk="1" hangingPunct="1">
              <a:lnSpc>
                <a:spcPct val="150000"/>
              </a:lnSpc>
            </a:pPr>
            <a:r>
              <a:rPr lang="en-US" altLang="en-US" sz="2000" i="1" smtClean="0"/>
              <a:t>K</a:t>
            </a:r>
            <a:r>
              <a:rPr lang="en-US" altLang="en-US" sz="2000" smtClean="0"/>
              <a:t>-</a:t>
            </a:r>
            <a:r>
              <a:rPr lang="en-US" altLang="en-US" sz="2000" i="1" smtClean="0"/>
              <a:t>Medoids</a:t>
            </a:r>
            <a:r>
              <a:rPr lang="en-US" altLang="en-US" sz="2000" smtClean="0"/>
              <a:t> Clustering: Find </a:t>
            </a:r>
            <a:r>
              <a:rPr lang="en-US" altLang="en-US" sz="2000" i="1" smtClean="0"/>
              <a:t>representative</a:t>
            </a:r>
            <a:r>
              <a:rPr lang="en-US" altLang="en-US" sz="2000" smtClean="0"/>
              <a:t> objects (</a:t>
            </a:r>
            <a:r>
              <a:rPr lang="en-US" altLang="en-US" sz="2000" u="sng" smtClean="0"/>
              <a:t>medoids</a:t>
            </a:r>
            <a:r>
              <a:rPr lang="en-US" altLang="en-US" sz="2000" smtClean="0"/>
              <a:t>) in clusters</a:t>
            </a:r>
          </a:p>
          <a:p>
            <a:pPr lvl="1" eaLnBrk="1" hangingPunct="1">
              <a:lnSpc>
                <a:spcPct val="150000"/>
              </a:lnSpc>
            </a:pPr>
            <a:r>
              <a:rPr lang="en-US" altLang="en-US" sz="2000" i="1" smtClean="0"/>
              <a:t>PAM</a:t>
            </a:r>
            <a:r>
              <a:rPr lang="en-US" altLang="en-US" sz="2000" smtClean="0"/>
              <a:t> (Partitioning Around Medoids, Kaufmann &amp; Rousseeuw 1987)</a:t>
            </a:r>
          </a:p>
          <a:p>
            <a:pPr lvl="2" eaLnBrk="1" hangingPunct="1">
              <a:lnSpc>
                <a:spcPct val="150000"/>
              </a:lnSpc>
            </a:pPr>
            <a:r>
              <a:rPr lang="en-US" altLang="en-US" sz="2000" smtClean="0"/>
              <a:t>Starts from an initial set of medoids and iteratively replaces one of the medoids by one of the non-medoids if it improves the total distance of the resulting clustering</a:t>
            </a:r>
          </a:p>
          <a:p>
            <a:pPr lvl="2" eaLnBrk="1" hangingPunct="1">
              <a:lnSpc>
                <a:spcPct val="150000"/>
              </a:lnSpc>
            </a:pPr>
            <a:r>
              <a:rPr lang="en-US" altLang="en-US" sz="2000" i="1" smtClean="0"/>
              <a:t>PAM</a:t>
            </a:r>
            <a:r>
              <a:rPr lang="en-US" altLang="en-US" sz="2000" smtClean="0"/>
              <a:t> works effectively for small data sets, but does not scale well for large data sets (due to the computational complexity)</a:t>
            </a:r>
          </a:p>
          <a:p>
            <a:pPr eaLnBrk="1" hangingPunct="1">
              <a:lnSpc>
                <a:spcPct val="150000"/>
              </a:lnSpc>
            </a:pPr>
            <a:r>
              <a:rPr lang="en-US" altLang="en-US" sz="2000" smtClean="0"/>
              <a:t>Efficiency improvement on PAM</a:t>
            </a:r>
          </a:p>
          <a:p>
            <a:pPr lvl="1" eaLnBrk="1" hangingPunct="1">
              <a:lnSpc>
                <a:spcPct val="150000"/>
              </a:lnSpc>
            </a:pPr>
            <a:r>
              <a:rPr lang="en-US" altLang="en-US" sz="2000" i="1" smtClean="0"/>
              <a:t>CLARA</a:t>
            </a:r>
            <a:r>
              <a:rPr lang="en-US" altLang="en-US" sz="2000" smtClean="0"/>
              <a:t> (Kaufmann &amp; Rousseeuw, 1990): PAM on samples</a:t>
            </a:r>
          </a:p>
          <a:p>
            <a:pPr lvl="1" eaLnBrk="1" hangingPunct="1">
              <a:lnSpc>
                <a:spcPct val="150000"/>
              </a:lnSpc>
            </a:pPr>
            <a:r>
              <a:rPr lang="en-US" altLang="en-US" sz="2000" i="1" smtClean="0"/>
              <a:t>CLARANS</a:t>
            </a:r>
            <a:r>
              <a:rPr lang="en-US" altLang="en-US" sz="2000" smtClean="0"/>
              <a:t> (Ng &amp; Han, 1994): Randomized re-sampling</a:t>
            </a:r>
          </a:p>
        </p:txBody>
      </p:sp>
      <p:sp>
        <p:nvSpPr>
          <p:cNvPr id="2458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CAE208B-9013-4A49-8DB3-550E3C9BC4E9}" type="slidenum">
              <a:rPr lang="en-US" altLang="en-US" sz="1200"/>
              <a:pPr eaLnBrk="1" hangingPunct="1"/>
              <a:t>27</a:t>
            </a:fld>
            <a:endParaRPr lang="en-US" altLang="en-US" sz="1200"/>
          </a:p>
        </p:txBody>
      </p:sp>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D907546E-A2B7-48C2-B427-CEAD113227E3}" type="slidenum">
              <a:rPr lang="en-US" altLang="en-US" sz="1200"/>
              <a:pPr algn="r" eaLnBrk="1" hangingPunct="1"/>
              <a:t>28</a:t>
            </a:fld>
            <a:endParaRPr lang="en-US" altLang="en-US" sz="1200"/>
          </a:p>
        </p:txBody>
      </p:sp>
      <p:sp>
        <p:nvSpPr>
          <p:cNvPr id="25603" name="Rectangle 2"/>
          <p:cNvSpPr>
            <a:spLocks noGrp="1" noChangeArrowheads="1"/>
          </p:cNvSpPr>
          <p:nvPr>
            <p:ph type="title" idx="4294967295"/>
          </p:nvPr>
        </p:nvSpPr>
        <p:spPr>
          <a:xfrm>
            <a:off x="0" y="152400"/>
            <a:ext cx="9144000" cy="990600"/>
          </a:xfrm>
          <a:noFill/>
        </p:spPr>
        <p:txBody>
          <a:bodyPr lIns="92075" tIns="46038" rIns="92075" bIns="46038" anchor="ctr"/>
          <a:lstStyle/>
          <a:p>
            <a:pPr eaLnBrk="1" hangingPunct="1"/>
            <a:r>
              <a:rPr lang="en-US" altLang="en-US" sz="3200" smtClean="0"/>
              <a:t>Chapter 10. </a:t>
            </a:r>
            <a:r>
              <a:rPr lang="en-AU" altLang="zh-TW" sz="3200" smtClean="0">
                <a:ea typeface="PMingLiU" panose="02020500000000000000" pitchFamily="18" charset="-120"/>
              </a:rPr>
              <a:t>Cluster Analysis: Basic Concepts and Methods</a:t>
            </a:r>
            <a:endParaRPr lang="en-US" altLang="en-US" sz="3200" smtClean="0">
              <a:ea typeface="PMingLiU" panose="02020500000000000000" pitchFamily="18" charset="-120"/>
            </a:endParaRPr>
          </a:p>
        </p:txBody>
      </p:sp>
      <p:sp>
        <p:nvSpPr>
          <p:cNvPr id="25604" name="Rectangle 3"/>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30000"/>
              </a:lnSpc>
            </a:pPr>
            <a:r>
              <a:rPr lang="en-US" altLang="en-US" dirty="0" smtClean="0">
                <a:latin typeface="Calibri" pitchFamily="34" charset="0"/>
              </a:rPr>
              <a:t>Cluster Analysis: Basic Concepts</a:t>
            </a:r>
          </a:p>
          <a:p>
            <a:pPr marL="533400" indent="-533400">
              <a:lnSpc>
                <a:spcPct val="130000"/>
              </a:lnSpc>
            </a:pPr>
            <a:r>
              <a:rPr lang="en-US" altLang="en-US" dirty="0" smtClean="0">
                <a:latin typeface="Calibri" pitchFamily="34" charset="0"/>
              </a:rPr>
              <a:t>Partitioning Methods</a:t>
            </a:r>
          </a:p>
          <a:p>
            <a:pPr marL="533400" indent="-533400">
              <a:lnSpc>
                <a:spcPct val="130000"/>
              </a:lnSpc>
            </a:pPr>
            <a:r>
              <a:rPr lang="en-US" altLang="en-US" dirty="0" smtClean="0">
                <a:latin typeface="Calibri" pitchFamily="34" charset="0"/>
              </a:rPr>
              <a:t>Hierarchical Methods</a:t>
            </a:r>
          </a:p>
          <a:p>
            <a:pPr marL="533400" indent="-533400">
              <a:lnSpc>
                <a:spcPct val="130000"/>
              </a:lnSpc>
            </a:pPr>
            <a:r>
              <a:rPr lang="en-US" altLang="en-US" dirty="0" smtClean="0">
                <a:latin typeface="Calibri" pitchFamily="34" charset="0"/>
              </a:rPr>
              <a:t>Density-Based Methods</a:t>
            </a:r>
          </a:p>
          <a:p>
            <a:pPr marL="533400" indent="-533400">
              <a:lnSpc>
                <a:spcPct val="130000"/>
              </a:lnSpc>
            </a:pPr>
            <a:r>
              <a:rPr lang="en-US" altLang="en-US" dirty="0" smtClean="0">
                <a:latin typeface="Calibri" pitchFamily="34" charset="0"/>
              </a:rPr>
              <a:t>Grid-Based Methods</a:t>
            </a:r>
          </a:p>
          <a:p>
            <a:pPr marL="533400" indent="-533400">
              <a:lnSpc>
                <a:spcPct val="130000"/>
              </a:lnSpc>
            </a:pPr>
            <a:r>
              <a:rPr lang="en-US" altLang="en-US" dirty="0" smtClean="0">
                <a:latin typeface="Calibri" pitchFamily="34" charset="0"/>
              </a:rPr>
              <a:t>Evaluation of </a:t>
            </a:r>
            <a:r>
              <a:rPr lang="en-US" altLang="en-US" dirty="0" smtClean="0">
                <a:latin typeface="Calibri" pitchFamily="34" charset="0"/>
              </a:rPr>
              <a:t>Clustering</a:t>
            </a:r>
            <a:endParaRPr lang="en-US" altLang="en-US" dirty="0" smtClean="0">
              <a:latin typeface="Calibri" pitchFamily="34" charset="0"/>
            </a:endParaRPr>
          </a:p>
        </p:txBody>
      </p:sp>
      <p:sp>
        <p:nvSpPr>
          <p:cNvPr id="25605" name="AutoShape 5"/>
          <p:cNvSpPr>
            <a:spLocks noChangeArrowheads="1"/>
          </p:cNvSpPr>
          <p:nvPr/>
        </p:nvSpPr>
        <p:spPr bwMode="auto">
          <a:xfrm rot="9867012">
            <a:off x="4407049" y="2651282"/>
            <a:ext cx="990561"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5606"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3CFBEE8E-B05B-4F80-9D3F-D4EBCCC90D61}" type="slidenum">
              <a:rPr lang="en-US" altLang="en-US" sz="1200"/>
              <a:pPr algn="r" eaLnBrk="1" hangingPunct="1"/>
              <a:t>28</a:t>
            </a:fld>
            <a:endParaRPr lang="en-US" altLang="en-US" sz="1200"/>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50888" y="492125"/>
            <a:ext cx="7297737" cy="442913"/>
          </a:xfrm>
          <a:noFill/>
        </p:spPr>
        <p:txBody>
          <a:bodyPr lIns="92075" tIns="46038" rIns="92075" bIns="46038" anchor="ctr"/>
          <a:lstStyle/>
          <a:p>
            <a:pPr eaLnBrk="1" hangingPunct="1"/>
            <a:r>
              <a:rPr lang="en-US" altLang="zh-CN" smtClean="0">
                <a:ea typeface="SimSun" panose="02010600030101010101" pitchFamily="2" charset="-122"/>
              </a:rPr>
              <a:t>Hierarchical Clustering</a:t>
            </a:r>
            <a:endParaRPr lang="en-US" altLang="zh-CN" sz="4400" smtClean="0">
              <a:ea typeface="SimSun" panose="02010600030101010101" pitchFamily="2" charset="-122"/>
            </a:endParaRPr>
          </a:p>
        </p:txBody>
      </p:sp>
      <p:sp>
        <p:nvSpPr>
          <p:cNvPr id="26627" name="Rectangle 3"/>
          <p:cNvSpPr>
            <a:spLocks noGrp="1" noChangeArrowheads="1"/>
          </p:cNvSpPr>
          <p:nvPr>
            <p:ph type="body" idx="1"/>
          </p:nvPr>
        </p:nvSpPr>
        <p:spPr>
          <a:xfrm>
            <a:off x="304800" y="1371600"/>
            <a:ext cx="8305800" cy="1219200"/>
          </a:xfrm>
          <a:noFill/>
        </p:spPr>
        <p:txBody>
          <a:bodyPr lIns="92075" tIns="46038" rIns="92075" bIns="46038"/>
          <a:lstStyle/>
          <a:p>
            <a:pPr eaLnBrk="1" hangingPunct="1">
              <a:spcBef>
                <a:spcPct val="50000"/>
              </a:spcBef>
            </a:pPr>
            <a:r>
              <a:rPr lang="en-US" altLang="zh-CN" sz="2400" smtClean="0">
                <a:ea typeface="SimSun" panose="02010600030101010101" pitchFamily="2" charset="-122"/>
              </a:rPr>
              <a:t>Use distance matrix as clustering criteria.  This method does not require the number of clusters </a:t>
            </a:r>
            <a:r>
              <a:rPr lang="en-US" altLang="zh-CN" sz="2400" b="1" i="1" smtClean="0">
                <a:ea typeface="SimSun" panose="02010600030101010101" pitchFamily="2" charset="-122"/>
              </a:rPr>
              <a:t>k</a:t>
            </a:r>
            <a:r>
              <a:rPr lang="en-US" altLang="zh-CN" sz="2400" smtClean="0">
                <a:ea typeface="SimSun" panose="02010600030101010101" pitchFamily="2" charset="-122"/>
              </a:rPr>
              <a:t> as an input, but needs a termination condition </a:t>
            </a:r>
          </a:p>
        </p:txBody>
      </p:sp>
      <p:grpSp>
        <p:nvGrpSpPr>
          <p:cNvPr id="26628" name="Group 4"/>
          <p:cNvGrpSpPr>
            <a:grpSpLocks/>
          </p:cNvGrpSpPr>
          <p:nvPr/>
        </p:nvGrpSpPr>
        <p:grpSpPr bwMode="auto">
          <a:xfrm>
            <a:off x="990600" y="2743200"/>
            <a:ext cx="7429501" cy="4019550"/>
            <a:chOff x="1200" y="1776"/>
            <a:chExt cx="4680" cy="2532"/>
          </a:xfrm>
        </p:grpSpPr>
        <p:sp>
          <p:nvSpPr>
            <p:cNvPr id="26630" name="Line 5"/>
            <p:cNvSpPr>
              <a:spLocks noChangeShapeType="1"/>
            </p:cNvSpPr>
            <p:nvPr/>
          </p:nvSpPr>
          <p:spPr bwMode="auto">
            <a:xfrm>
              <a:off x="1200" y="2112"/>
              <a:ext cx="321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6631" name="Group 6"/>
            <p:cNvGrpSpPr>
              <a:grpSpLocks/>
            </p:cNvGrpSpPr>
            <p:nvPr/>
          </p:nvGrpSpPr>
          <p:grpSpPr bwMode="auto">
            <a:xfrm>
              <a:off x="1440" y="1785"/>
              <a:ext cx="480" cy="327"/>
              <a:chOff x="1104" y="1785"/>
              <a:chExt cx="480" cy="327"/>
            </a:xfrm>
          </p:grpSpPr>
          <p:sp>
            <p:nvSpPr>
              <p:cNvPr id="26683" name="Line 7"/>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84" name="Text Box 8"/>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Step 0</a:t>
                </a:r>
                <a:endParaRPr lang="en-US" altLang="zh-CN">
                  <a:latin typeface="Times New Roman" panose="02020603050405020304" pitchFamily="18" charset="0"/>
                  <a:ea typeface="SimSun" panose="02010600030101010101" pitchFamily="2" charset="-122"/>
                </a:endParaRPr>
              </a:p>
            </p:txBody>
          </p:sp>
        </p:grpSp>
        <p:grpSp>
          <p:nvGrpSpPr>
            <p:cNvPr id="26632" name="Group 9"/>
            <p:cNvGrpSpPr>
              <a:grpSpLocks/>
            </p:cNvGrpSpPr>
            <p:nvPr/>
          </p:nvGrpSpPr>
          <p:grpSpPr bwMode="auto">
            <a:xfrm>
              <a:off x="1968" y="1776"/>
              <a:ext cx="480" cy="327"/>
              <a:chOff x="1104" y="1785"/>
              <a:chExt cx="480" cy="327"/>
            </a:xfrm>
          </p:grpSpPr>
          <p:sp>
            <p:nvSpPr>
              <p:cNvPr id="26681" name="Line 10"/>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82" name="Text Box 11"/>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Step 1</a:t>
                </a:r>
                <a:endParaRPr lang="en-US" altLang="zh-CN">
                  <a:latin typeface="Times New Roman" panose="02020603050405020304" pitchFamily="18" charset="0"/>
                  <a:ea typeface="SimSun" panose="02010600030101010101" pitchFamily="2" charset="-122"/>
                </a:endParaRPr>
              </a:p>
            </p:txBody>
          </p:sp>
        </p:grpSp>
        <p:grpSp>
          <p:nvGrpSpPr>
            <p:cNvPr id="26633" name="Group 12"/>
            <p:cNvGrpSpPr>
              <a:grpSpLocks/>
            </p:cNvGrpSpPr>
            <p:nvPr/>
          </p:nvGrpSpPr>
          <p:grpSpPr bwMode="auto">
            <a:xfrm>
              <a:off x="2496" y="1776"/>
              <a:ext cx="480" cy="327"/>
              <a:chOff x="1104" y="1785"/>
              <a:chExt cx="480" cy="327"/>
            </a:xfrm>
          </p:grpSpPr>
          <p:sp>
            <p:nvSpPr>
              <p:cNvPr id="26679" name="Line 13"/>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80" name="Text Box 14"/>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Step 2</a:t>
                </a:r>
                <a:endParaRPr lang="en-US" altLang="zh-CN">
                  <a:latin typeface="Times New Roman" panose="02020603050405020304" pitchFamily="18" charset="0"/>
                  <a:ea typeface="SimSun" panose="02010600030101010101" pitchFamily="2" charset="-122"/>
                </a:endParaRPr>
              </a:p>
            </p:txBody>
          </p:sp>
        </p:grpSp>
        <p:grpSp>
          <p:nvGrpSpPr>
            <p:cNvPr id="26634" name="Group 15"/>
            <p:cNvGrpSpPr>
              <a:grpSpLocks/>
            </p:cNvGrpSpPr>
            <p:nvPr/>
          </p:nvGrpSpPr>
          <p:grpSpPr bwMode="auto">
            <a:xfrm>
              <a:off x="2976" y="1776"/>
              <a:ext cx="480" cy="327"/>
              <a:chOff x="1104" y="1785"/>
              <a:chExt cx="480" cy="327"/>
            </a:xfrm>
          </p:grpSpPr>
          <p:sp>
            <p:nvSpPr>
              <p:cNvPr id="26677" name="Line 16"/>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78" name="Text Box 17"/>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Step 3</a:t>
                </a:r>
                <a:endParaRPr lang="en-US" altLang="zh-CN">
                  <a:latin typeface="Times New Roman" panose="02020603050405020304" pitchFamily="18" charset="0"/>
                  <a:ea typeface="SimSun" panose="02010600030101010101" pitchFamily="2" charset="-122"/>
                </a:endParaRPr>
              </a:p>
            </p:txBody>
          </p:sp>
        </p:grpSp>
        <p:grpSp>
          <p:nvGrpSpPr>
            <p:cNvPr id="26635" name="Group 18"/>
            <p:cNvGrpSpPr>
              <a:grpSpLocks/>
            </p:cNvGrpSpPr>
            <p:nvPr/>
          </p:nvGrpSpPr>
          <p:grpSpPr bwMode="auto">
            <a:xfrm>
              <a:off x="3456" y="1776"/>
              <a:ext cx="480" cy="327"/>
              <a:chOff x="1104" y="1785"/>
              <a:chExt cx="480" cy="327"/>
            </a:xfrm>
          </p:grpSpPr>
          <p:sp>
            <p:nvSpPr>
              <p:cNvPr id="26675" name="Line 19"/>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76" name="Text Box 20"/>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Step 4</a:t>
                </a:r>
                <a:endParaRPr lang="en-US" altLang="zh-CN">
                  <a:latin typeface="Times New Roman" panose="02020603050405020304" pitchFamily="18" charset="0"/>
                  <a:ea typeface="SimSun" panose="02010600030101010101" pitchFamily="2" charset="-122"/>
                </a:endParaRPr>
              </a:p>
            </p:txBody>
          </p:sp>
        </p:grpSp>
        <p:sp>
          <p:nvSpPr>
            <p:cNvPr id="26636" name="Text Box 21"/>
            <p:cNvSpPr txBox="1">
              <a:spLocks noChangeArrowheads="1"/>
            </p:cNvSpPr>
            <p:nvPr/>
          </p:nvSpPr>
          <p:spPr bwMode="auto">
            <a:xfrm>
              <a:off x="1440" y="25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a:latin typeface="Times New Roman" panose="02020603050405020304" pitchFamily="18" charset="0"/>
                  <a:ea typeface="SimSun" panose="02010600030101010101" pitchFamily="2" charset="-122"/>
                </a:rPr>
                <a:t>b</a:t>
              </a:r>
            </a:p>
          </p:txBody>
        </p:sp>
        <p:sp>
          <p:nvSpPr>
            <p:cNvPr id="26637" name="Text Box 22"/>
            <p:cNvSpPr txBox="1">
              <a:spLocks noChangeArrowheads="1"/>
            </p:cNvSpPr>
            <p:nvPr/>
          </p:nvSpPr>
          <p:spPr bwMode="auto">
            <a:xfrm>
              <a:off x="1440" y="31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a:latin typeface="Times New Roman" panose="02020603050405020304" pitchFamily="18" charset="0"/>
                  <a:ea typeface="SimSun" panose="02010600030101010101" pitchFamily="2" charset="-122"/>
                </a:rPr>
                <a:t>d</a:t>
              </a:r>
            </a:p>
          </p:txBody>
        </p:sp>
        <p:sp>
          <p:nvSpPr>
            <p:cNvPr id="26638" name="Text Box 23"/>
            <p:cNvSpPr txBox="1">
              <a:spLocks noChangeArrowheads="1"/>
            </p:cNvSpPr>
            <p:nvPr/>
          </p:nvSpPr>
          <p:spPr bwMode="auto">
            <a:xfrm>
              <a:off x="1440" y="28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a:latin typeface="Times New Roman" panose="02020603050405020304" pitchFamily="18" charset="0"/>
                  <a:ea typeface="SimSun" panose="02010600030101010101" pitchFamily="2" charset="-122"/>
                </a:rPr>
                <a:t>c</a:t>
              </a:r>
            </a:p>
          </p:txBody>
        </p:sp>
        <p:sp>
          <p:nvSpPr>
            <p:cNvPr id="26639" name="Text Box 24"/>
            <p:cNvSpPr txBox="1">
              <a:spLocks noChangeArrowheads="1"/>
            </p:cNvSpPr>
            <p:nvPr/>
          </p:nvSpPr>
          <p:spPr bwMode="auto">
            <a:xfrm>
              <a:off x="1440" y="34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a:latin typeface="Times New Roman" panose="02020603050405020304" pitchFamily="18" charset="0"/>
                  <a:ea typeface="SimSun" panose="02010600030101010101" pitchFamily="2" charset="-122"/>
                </a:rPr>
                <a:t>e</a:t>
              </a:r>
            </a:p>
          </p:txBody>
        </p:sp>
        <p:sp>
          <p:nvSpPr>
            <p:cNvPr id="26640" name="Text Box 25"/>
            <p:cNvSpPr txBox="1">
              <a:spLocks noChangeArrowheads="1"/>
            </p:cNvSpPr>
            <p:nvPr/>
          </p:nvSpPr>
          <p:spPr bwMode="auto">
            <a:xfrm>
              <a:off x="1440" y="22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a:latin typeface="Times New Roman" panose="02020603050405020304" pitchFamily="18" charset="0"/>
                  <a:ea typeface="SimSun" panose="02010600030101010101" pitchFamily="2" charset="-122"/>
                </a:rPr>
                <a:t>a</a:t>
              </a:r>
            </a:p>
          </p:txBody>
        </p:sp>
        <p:sp>
          <p:nvSpPr>
            <p:cNvPr id="26641" name="Oval 26"/>
            <p:cNvSpPr>
              <a:spLocks noChangeArrowheads="1"/>
            </p:cNvSpPr>
            <p:nvPr/>
          </p:nvSpPr>
          <p:spPr bwMode="auto">
            <a:xfrm>
              <a:off x="1392" y="2256"/>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6642" name="Oval 27"/>
            <p:cNvSpPr>
              <a:spLocks noChangeArrowheads="1"/>
            </p:cNvSpPr>
            <p:nvPr/>
          </p:nvSpPr>
          <p:spPr bwMode="auto">
            <a:xfrm>
              <a:off x="1392" y="2544"/>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6643" name="Oval 28"/>
            <p:cNvSpPr>
              <a:spLocks noChangeArrowheads="1"/>
            </p:cNvSpPr>
            <p:nvPr/>
          </p:nvSpPr>
          <p:spPr bwMode="auto">
            <a:xfrm>
              <a:off x="1392" y="2832"/>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6644" name="Oval 29"/>
            <p:cNvSpPr>
              <a:spLocks noChangeArrowheads="1"/>
            </p:cNvSpPr>
            <p:nvPr/>
          </p:nvSpPr>
          <p:spPr bwMode="auto">
            <a:xfrm>
              <a:off x="1392" y="3120"/>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6645" name="Oval 30"/>
            <p:cNvSpPr>
              <a:spLocks noChangeArrowheads="1"/>
            </p:cNvSpPr>
            <p:nvPr/>
          </p:nvSpPr>
          <p:spPr bwMode="auto">
            <a:xfrm>
              <a:off x="1392" y="3408"/>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6646" name="Text Box 31"/>
            <p:cNvSpPr txBox="1">
              <a:spLocks noChangeArrowheads="1"/>
            </p:cNvSpPr>
            <p:nvPr/>
          </p:nvSpPr>
          <p:spPr bwMode="auto">
            <a:xfrm>
              <a:off x="1968" y="2304"/>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a:latin typeface="Times New Roman" panose="02020603050405020304" pitchFamily="18" charset="0"/>
                  <a:ea typeface="SimSun" panose="02010600030101010101" pitchFamily="2" charset="-122"/>
                </a:rPr>
                <a:t>a b</a:t>
              </a:r>
            </a:p>
          </p:txBody>
        </p:sp>
        <p:sp>
          <p:nvSpPr>
            <p:cNvPr id="26647" name="Oval 32"/>
            <p:cNvSpPr>
              <a:spLocks noChangeArrowheads="1"/>
            </p:cNvSpPr>
            <p:nvPr/>
          </p:nvSpPr>
          <p:spPr bwMode="auto">
            <a:xfrm>
              <a:off x="1872" y="2352"/>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6648" name="Text Box 33"/>
            <p:cNvSpPr txBox="1">
              <a:spLocks noChangeArrowheads="1"/>
            </p:cNvSpPr>
            <p:nvPr/>
          </p:nvSpPr>
          <p:spPr bwMode="auto">
            <a:xfrm>
              <a:off x="2496" y="3216"/>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a:latin typeface="Times New Roman" panose="02020603050405020304" pitchFamily="18" charset="0"/>
                  <a:ea typeface="SimSun" panose="02010600030101010101" pitchFamily="2" charset="-122"/>
                </a:rPr>
                <a:t>d e</a:t>
              </a:r>
            </a:p>
          </p:txBody>
        </p:sp>
        <p:sp>
          <p:nvSpPr>
            <p:cNvPr id="26649" name="Oval 34"/>
            <p:cNvSpPr>
              <a:spLocks noChangeArrowheads="1"/>
            </p:cNvSpPr>
            <p:nvPr/>
          </p:nvSpPr>
          <p:spPr bwMode="auto">
            <a:xfrm>
              <a:off x="2400" y="3264"/>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6650" name="Text Box 35"/>
            <p:cNvSpPr txBox="1">
              <a:spLocks noChangeArrowheads="1"/>
            </p:cNvSpPr>
            <p:nvPr/>
          </p:nvSpPr>
          <p:spPr bwMode="auto">
            <a:xfrm>
              <a:off x="2880" y="2928"/>
              <a:ext cx="4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a:latin typeface="Times New Roman" panose="02020603050405020304" pitchFamily="18" charset="0"/>
                  <a:ea typeface="SimSun" panose="02010600030101010101" pitchFamily="2" charset="-122"/>
                </a:rPr>
                <a:t>c d e</a:t>
              </a:r>
            </a:p>
          </p:txBody>
        </p:sp>
        <p:sp>
          <p:nvSpPr>
            <p:cNvPr id="26651" name="Oval 36"/>
            <p:cNvSpPr>
              <a:spLocks noChangeArrowheads="1"/>
            </p:cNvSpPr>
            <p:nvPr/>
          </p:nvSpPr>
          <p:spPr bwMode="auto">
            <a:xfrm>
              <a:off x="2784" y="2928"/>
              <a:ext cx="62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6652" name="Text Box 37"/>
            <p:cNvSpPr txBox="1">
              <a:spLocks noChangeArrowheads="1"/>
            </p:cNvSpPr>
            <p:nvPr/>
          </p:nvSpPr>
          <p:spPr bwMode="auto">
            <a:xfrm>
              <a:off x="3216" y="2592"/>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a:latin typeface="Times New Roman" panose="02020603050405020304" pitchFamily="18" charset="0"/>
                  <a:ea typeface="SimSun" panose="02010600030101010101" pitchFamily="2" charset="-122"/>
                </a:rPr>
                <a:t>a b c d e</a:t>
              </a:r>
            </a:p>
          </p:txBody>
        </p:sp>
        <p:sp>
          <p:nvSpPr>
            <p:cNvPr id="26653" name="Oval 38"/>
            <p:cNvSpPr>
              <a:spLocks noChangeArrowheads="1"/>
            </p:cNvSpPr>
            <p:nvPr/>
          </p:nvSpPr>
          <p:spPr bwMode="auto">
            <a:xfrm>
              <a:off x="3120" y="2592"/>
              <a:ext cx="100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6654" name="Line 39"/>
            <p:cNvSpPr>
              <a:spLocks noChangeShapeType="1"/>
            </p:cNvSpPr>
            <p:nvPr/>
          </p:nvSpPr>
          <p:spPr bwMode="auto">
            <a:xfrm>
              <a:off x="1200" y="3753"/>
              <a:ext cx="321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5" name="Line 40"/>
            <p:cNvSpPr>
              <a:spLocks noChangeShapeType="1"/>
            </p:cNvSpPr>
            <p:nvPr/>
          </p:nvSpPr>
          <p:spPr bwMode="auto">
            <a:xfrm flipH="1">
              <a:off x="1536" y="3753"/>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6" name="Text Box 41"/>
            <p:cNvSpPr txBox="1">
              <a:spLocks noChangeArrowheads="1"/>
            </p:cNvSpPr>
            <p:nvPr/>
          </p:nvSpPr>
          <p:spPr bwMode="auto">
            <a:xfrm>
              <a:off x="1440" y="381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Step 4</a:t>
              </a:r>
              <a:endParaRPr lang="en-US" altLang="zh-CN">
                <a:latin typeface="Times New Roman" panose="02020603050405020304" pitchFamily="18" charset="0"/>
                <a:ea typeface="SimSun" panose="02010600030101010101" pitchFamily="2" charset="-122"/>
              </a:endParaRPr>
            </a:p>
          </p:txBody>
        </p:sp>
        <p:sp>
          <p:nvSpPr>
            <p:cNvPr id="26657" name="Line 42"/>
            <p:cNvSpPr>
              <a:spLocks noChangeShapeType="1"/>
            </p:cNvSpPr>
            <p:nvPr/>
          </p:nvSpPr>
          <p:spPr bwMode="auto">
            <a:xfrm flipH="1">
              <a:off x="2064"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8" name="Text Box 43"/>
            <p:cNvSpPr txBox="1">
              <a:spLocks noChangeArrowheads="1"/>
            </p:cNvSpPr>
            <p:nvPr/>
          </p:nvSpPr>
          <p:spPr bwMode="auto">
            <a:xfrm>
              <a:off x="1968"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Step 3</a:t>
              </a:r>
              <a:endParaRPr lang="en-US" altLang="zh-CN">
                <a:latin typeface="Times New Roman" panose="02020603050405020304" pitchFamily="18" charset="0"/>
                <a:ea typeface="SimSun" panose="02010600030101010101" pitchFamily="2" charset="-122"/>
              </a:endParaRPr>
            </a:p>
          </p:txBody>
        </p:sp>
        <p:sp>
          <p:nvSpPr>
            <p:cNvPr id="26659" name="Line 44"/>
            <p:cNvSpPr>
              <a:spLocks noChangeShapeType="1"/>
            </p:cNvSpPr>
            <p:nvPr/>
          </p:nvSpPr>
          <p:spPr bwMode="auto">
            <a:xfrm flipH="1">
              <a:off x="259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60" name="Text Box 45"/>
            <p:cNvSpPr txBox="1">
              <a:spLocks noChangeArrowheads="1"/>
            </p:cNvSpPr>
            <p:nvPr/>
          </p:nvSpPr>
          <p:spPr bwMode="auto">
            <a:xfrm>
              <a:off x="249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Step 2</a:t>
              </a:r>
              <a:endParaRPr lang="en-US" altLang="zh-CN">
                <a:latin typeface="Times New Roman" panose="02020603050405020304" pitchFamily="18" charset="0"/>
                <a:ea typeface="SimSun" panose="02010600030101010101" pitchFamily="2" charset="-122"/>
              </a:endParaRPr>
            </a:p>
          </p:txBody>
        </p:sp>
        <p:sp>
          <p:nvSpPr>
            <p:cNvPr id="26661" name="Line 46"/>
            <p:cNvSpPr>
              <a:spLocks noChangeShapeType="1"/>
            </p:cNvSpPr>
            <p:nvPr/>
          </p:nvSpPr>
          <p:spPr bwMode="auto">
            <a:xfrm flipH="1">
              <a:off x="307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62" name="Text Box 47"/>
            <p:cNvSpPr txBox="1">
              <a:spLocks noChangeArrowheads="1"/>
            </p:cNvSpPr>
            <p:nvPr/>
          </p:nvSpPr>
          <p:spPr bwMode="auto">
            <a:xfrm>
              <a:off x="297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Step 1</a:t>
              </a:r>
              <a:endParaRPr lang="en-US" altLang="zh-CN">
                <a:latin typeface="Times New Roman" panose="02020603050405020304" pitchFamily="18" charset="0"/>
                <a:ea typeface="SimSun" panose="02010600030101010101" pitchFamily="2" charset="-122"/>
              </a:endParaRPr>
            </a:p>
          </p:txBody>
        </p:sp>
        <p:sp>
          <p:nvSpPr>
            <p:cNvPr id="26663" name="Line 48"/>
            <p:cNvSpPr>
              <a:spLocks noChangeShapeType="1"/>
            </p:cNvSpPr>
            <p:nvPr/>
          </p:nvSpPr>
          <p:spPr bwMode="auto">
            <a:xfrm flipH="1">
              <a:off x="355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64" name="Text Box 49"/>
            <p:cNvSpPr txBox="1">
              <a:spLocks noChangeArrowheads="1"/>
            </p:cNvSpPr>
            <p:nvPr/>
          </p:nvSpPr>
          <p:spPr bwMode="auto">
            <a:xfrm>
              <a:off x="345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sz="1800">
                  <a:latin typeface="Times New Roman" panose="02020603050405020304" pitchFamily="18" charset="0"/>
                  <a:ea typeface="SimSun" panose="02010600030101010101" pitchFamily="2" charset="-122"/>
                </a:rPr>
                <a:t>Step 0</a:t>
              </a:r>
              <a:endParaRPr lang="en-US" altLang="zh-CN">
                <a:latin typeface="Times New Roman" panose="02020603050405020304" pitchFamily="18" charset="0"/>
                <a:ea typeface="SimSun" panose="02010600030101010101" pitchFamily="2" charset="-122"/>
              </a:endParaRPr>
            </a:p>
          </p:txBody>
        </p:sp>
        <p:sp>
          <p:nvSpPr>
            <p:cNvPr id="26665" name="Line 50"/>
            <p:cNvSpPr>
              <a:spLocks noChangeShapeType="1"/>
            </p:cNvSpPr>
            <p:nvPr/>
          </p:nvSpPr>
          <p:spPr bwMode="auto">
            <a:xfrm>
              <a:off x="1680" y="2352"/>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66" name="Line 51"/>
            <p:cNvSpPr>
              <a:spLocks noChangeShapeType="1"/>
            </p:cNvSpPr>
            <p:nvPr/>
          </p:nvSpPr>
          <p:spPr bwMode="auto">
            <a:xfrm flipV="1">
              <a:off x="1680" y="244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67" name="Line 52"/>
            <p:cNvSpPr>
              <a:spLocks noChangeShapeType="1"/>
            </p:cNvSpPr>
            <p:nvPr/>
          </p:nvSpPr>
          <p:spPr bwMode="auto">
            <a:xfrm>
              <a:off x="1680" y="3216"/>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68" name="Line 53"/>
            <p:cNvSpPr>
              <a:spLocks noChangeShapeType="1"/>
            </p:cNvSpPr>
            <p:nvPr/>
          </p:nvSpPr>
          <p:spPr bwMode="auto">
            <a:xfrm flipV="1">
              <a:off x="1680" y="3360"/>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69" name="Line 54"/>
            <p:cNvSpPr>
              <a:spLocks noChangeShapeType="1"/>
            </p:cNvSpPr>
            <p:nvPr/>
          </p:nvSpPr>
          <p:spPr bwMode="auto">
            <a:xfrm>
              <a:off x="1680" y="2976"/>
              <a:ext cx="110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70" name="Line 55"/>
            <p:cNvSpPr>
              <a:spLocks noChangeShapeType="1"/>
            </p:cNvSpPr>
            <p:nvPr/>
          </p:nvSpPr>
          <p:spPr bwMode="auto">
            <a:xfrm flipV="1">
              <a:off x="2688" y="3072"/>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71" name="Line 56"/>
            <p:cNvSpPr>
              <a:spLocks noChangeShapeType="1"/>
            </p:cNvSpPr>
            <p:nvPr/>
          </p:nvSpPr>
          <p:spPr bwMode="auto">
            <a:xfrm>
              <a:off x="2400" y="2496"/>
              <a:ext cx="72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72" name="Line 57"/>
            <p:cNvSpPr>
              <a:spLocks noChangeShapeType="1"/>
            </p:cNvSpPr>
            <p:nvPr/>
          </p:nvSpPr>
          <p:spPr bwMode="auto">
            <a:xfrm flipV="1">
              <a:off x="3072" y="2736"/>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73" name="Text Box 58"/>
            <p:cNvSpPr txBox="1">
              <a:spLocks noChangeArrowheads="1"/>
            </p:cNvSpPr>
            <p:nvPr/>
          </p:nvSpPr>
          <p:spPr bwMode="auto">
            <a:xfrm>
              <a:off x="4005" y="1824"/>
              <a:ext cx="1875"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b="1" dirty="0">
                  <a:latin typeface="Times New Roman" panose="02020603050405020304" pitchFamily="18" charset="0"/>
                  <a:ea typeface="SimSun" panose="02010600030101010101" pitchFamily="2" charset="-122"/>
                </a:rPr>
                <a:t>agglomerative</a:t>
              </a:r>
            </a:p>
            <a:p>
              <a:r>
                <a:rPr lang="en-US" altLang="zh-CN" b="1" dirty="0">
                  <a:latin typeface="Times New Roman" panose="02020603050405020304" pitchFamily="18" charset="0"/>
                  <a:ea typeface="SimSun" panose="02010600030101010101" pitchFamily="2" charset="-122"/>
                </a:rPr>
                <a:t>(AGNES</a:t>
              </a:r>
              <a:r>
                <a:rPr lang="en-US" altLang="zh-CN" b="1" dirty="0" smtClean="0">
                  <a:latin typeface="Times New Roman" panose="02020603050405020304" pitchFamily="18" charset="0"/>
                  <a:ea typeface="SimSun" panose="02010600030101010101" pitchFamily="2" charset="-122"/>
                </a:rPr>
                <a:t>)</a:t>
              </a:r>
            </a:p>
            <a:p>
              <a:r>
                <a:rPr lang="en-US" altLang="zh-CN" b="1" dirty="0" smtClean="0">
                  <a:latin typeface="Times New Roman" panose="02020603050405020304" pitchFamily="18" charset="0"/>
                  <a:ea typeface="SimSun" panose="02010600030101010101" pitchFamily="2" charset="-122"/>
                </a:rPr>
                <a:t>Bottom-up Approach</a:t>
              </a:r>
              <a:endParaRPr lang="en-US" altLang="zh-CN" b="1" dirty="0">
                <a:latin typeface="Times New Roman" panose="02020603050405020304" pitchFamily="18" charset="0"/>
                <a:ea typeface="SimSun" panose="02010600030101010101" pitchFamily="2" charset="-122"/>
              </a:endParaRPr>
            </a:p>
          </p:txBody>
        </p:sp>
        <p:sp>
          <p:nvSpPr>
            <p:cNvPr id="26674" name="Text Box 59"/>
            <p:cNvSpPr txBox="1">
              <a:spLocks noChangeArrowheads="1"/>
            </p:cNvSpPr>
            <p:nvPr/>
          </p:nvSpPr>
          <p:spPr bwMode="auto">
            <a:xfrm>
              <a:off x="3947" y="3552"/>
              <a:ext cx="1782"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b="1" dirty="0">
                  <a:latin typeface="Times New Roman" panose="02020603050405020304" pitchFamily="18" charset="0"/>
                  <a:ea typeface="SimSun" panose="02010600030101010101" pitchFamily="2" charset="-122"/>
                </a:rPr>
                <a:t>divisive</a:t>
              </a:r>
            </a:p>
            <a:p>
              <a:r>
                <a:rPr lang="en-US" altLang="zh-CN" b="1" dirty="0">
                  <a:latin typeface="Times New Roman" panose="02020603050405020304" pitchFamily="18" charset="0"/>
                  <a:ea typeface="SimSun" panose="02010600030101010101" pitchFamily="2" charset="-122"/>
                </a:rPr>
                <a:t>(DIANA</a:t>
              </a:r>
              <a:r>
                <a:rPr lang="en-US" altLang="zh-CN" b="1" dirty="0" smtClean="0">
                  <a:latin typeface="Times New Roman" panose="02020603050405020304" pitchFamily="18" charset="0"/>
                  <a:ea typeface="SimSun" panose="02010600030101010101" pitchFamily="2" charset="-122"/>
                </a:rPr>
                <a:t>)</a:t>
              </a:r>
            </a:p>
            <a:p>
              <a:r>
                <a:rPr lang="en-US" altLang="zh-CN" b="1" dirty="0" smtClean="0">
                  <a:latin typeface="Times New Roman" panose="02020603050405020304" pitchFamily="18" charset="0"/>
                  <a:ea typeface="SimSun" panose="02010600030101010101" pitchFamily="2" charset="-122"/>
                </a:rPr>
                <a:t>Top-down approach</a:t>
              </a:r>
              <a:endParaRPr lang="en-US" altLang="zh-CN" dirty="0">
                <a:latin typeface="Times New Roman" panose="02020603050405020304" pitchFamily="18" charset="0"/>
                <a:ea typeface="SimSun" panose="02010600030101010101" pitchFamily="2" charset="-122"/>
              </a:endParaRPr>
            </a:p>
          </p:txBody>
        </p:sp>
      </p:grpSp>
      <p:sp>
        <p:nvSpPr>
          <p:cNvPr id="26629" name="Slide Number Placeholder 6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03CEF75-29C6-424E-B865-F95CA3A8F954}" type="slidenum">
              <a:rPr lang="en-US" altLang="en-US" sz="1200"/>
              <a:pPr eaLnBrk="1" hangingPunct="1"/>
              <a:t>29</a:t>
            </a:fld>
            <a:endParaRPr lang="en-US" altLang="en-US" sz="1200"/>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AFD6766-3CEF-4B0F-968B-D1786B11E47D}" type="slidenum">
              <a:rPr lang="en-US" altLang="en-US" sz="1200"/>
              <a:pPr eaLnBrk="1" hangingPunct="1"/>
              <a:t>3</a:t>
            </a:fld>
            <a:endParaRPr lang="en-US" altLang="en-US" sz="1200"/>
          </a:p>
        </p:txBody>
      </p:sp>
      <p:sp>
        <p:nvSpPr>
          <p:cNvPr id="7171" name="Rectangle 2"/>
          <p:cNvSpPr>
            <a:spLocks noGrp="1" noChangeArrowheads="1"/>
          </p:cNvSpPr>
          <p:nvPr>
            <p:ph type="title"/>
          </p:nvPr>
        </p:nvSpPr>
        <p:spPr>
          <a:xfrm>
            <a:off x="990600" y="304800"/>
            <a:ext cx="7297738" cy="782638"/>
          </a:xfrm>
          <a:noFill/>
        </p:spPr>
        <p:txBody>
          <a:bodyPr lIns="92075" tIns="46038" rIns="92075" bIns="46038" anchor="ctr"/>
          <a:lstStyle/>
          <a:p>
            <a:pPr eaLnBrk="1" hangingPunct="1"/>
            <a:r>
              <a:rPr lang="en-US" altLang="en-US" smtClean="0"/>
              <a:t>What is Cluster Analysis?</a:t>
            </a:r>
          </a:p>
        </p:txBody>
      </p:sp>
      <p:sp>
        <p:nvSpPr>
          <p:cNvPr id="7172" name="Rectangle 3"/>
          <p:cNvSpPr>
            <a:spLocks noGrp="1" noChangeArrowheads="1"/>
          </p:cNvSpPr>
          <p:nvPr>
            <p:ph type="body" idx="1"/>
          </p:nvPr>
        </p:nvSpPr>
        <p:spPr>
          <a:xfrm>
            <a:off x="228600" y="1371600"/>
            <a:ext cx="8686800" cy="5181600"/>
          </a:xfrm>
          <a:noFill/>
        </p:spPr>
        <p:txBody>
          <a:bodyPr lIns="92075" tIns="46038" rIns="92075" bIns="46038"/>
          <a:lstStyle/>
          <a:p>
            <a:pPr eaLnBrk="1" hangingPunct="1"/>
            <a:r>
              <a:rPr lang="en-US" altLang="en-US" sz="2200" dirty="0" smtClean="0"/>
              <a:t>Cluster: A collection of data objects</a:t>
            </a:r>
          </a:p>
          <a:p>
            <a:pPr lvl="1" eaLnBrk="1" hangingPunct="1"/>
            <a:r>
              <a:rPr lang="en-US" altLang="en-US" sz="2200" dirty="0" smtClean="0"/>
              <a:t>similar (or related) to one another within the same group</a:t>
            </a:r>
          </a:p>
          <a:p>
            <a:pPr lvl="1" eaLnBrk="1" hangingPunct="1"/>
            <a:r>
              <a:rPr lang="en-US" altLang="en-US" sz="2200" dirty="0" smtClean="0"/>
              <a:t>dissimilar (or unrelated) to the objects in other groups</a:t>
            </a:r>
          </a:p>
          <a:p>
            <a:pPr eaLnBrk="1" hangingPunct="1"/>
            <a:r>
              <a:rPr lang="en-US" altLang="en-US" sz="2200" dirty="0" smtClean="0"/>
              <a:t>Cluster analysis (or </a:t>
            </a:r>
            <a:r>
              <a:rPr lang="en-US" altLang="en-US" sz="2200" i="1" dirty="0" smtClean="0"/>
              <a:t>clustering</a:t>
            </a:r>
            <a:r>
              <a:rPr lang="en-US" altLang="en-US" sz="2200" dirty="0" smtClean="0"/>
              <a:t>, </a:t>
            </a:r>
            <a:r>
              <a:rPr lang="en-US" altLang="en-US" sz="2200" i="1" dirty="0" smtClean="0"/>
              <a:t>data segmentation, …</a:t>
            </a:r>
            <a:r>
              <a:rPr lang="en-US" altLang="en-US" sz="2200" dirty="0" smtClean="0"/>
              <a:t>)</a:t>
            </a:r>
          </a:p>
          <a:p>
            <a:pPr lvl="1" eaLnBrk="1" hangingPunct="1"/>
            <a:r>
              <a:rPr lang="en-US" altLang="en-US" sz="2200" dirty="0" smtClean="0"/>
              <a:t>Finding similarities between data according to the characteristics found in the data and grouping similar data objects into clusters.</a:t>
            </a:r>
          </a:p>
          <a:p>
            <a:pPr eaLnBrk="1" hangingPunct="1"/>
            <a:r>
              <a:rPr lang="en-US" altLang="en-US" sz="2200" dirty="0" smtClean="0">
                <a:solidFill>
                  <a:srgbClr val="FF0000"/>
                </a:solidFill>
              </a:rPr>
              <a:t>Classification</a:t>
            </a:r>
            <a:r>
              <a:rPr lang="en-US" altLang="en-US" sz="2200" dirty="0" smtClean="0"/>
              <a:t> is supervised learning while </a:t>
            </a:r>
            <a:r>
              <a:rPr lang="en-US" altLang="en-US" sz="2200" dirty="0" smtClean="0">
                <a:solidFill>
                  <a:srgbClr val="FF0000"/>
                </a:solidFill>
              </a:rPr>
              <a:t>clustering</a:t>
            </a:r>
            <a:r>
              <a:rPr lang="en-US" altLang="en-US" sz="2200" dirty="0" smtClean="0"/>
              <a:t> is unsupervised.</a:t>
            </a:r>
          </a:p>
          <a:p>
            <a:pPr eaLnBrk="1" hangingPunct="1"/>
            <a:r>
              <a:rPr lang="en-US" altLang="en-US" sz="2200" dirty="0" smtClean="0">
                <a:solidFill>
                  <a:schemeClr val="hlink"/>
                </a:solidFill>
              </a:rPr>
              <a:t>Unsupervised learning</a:t>
            </a:r>
            <a:r>
              <a:rPr lang="en-US" altLang="en-US" sz="2200" dirty="0" smtClean="0"/>
              <a:t>: no predefined classes (i.e., </a:t>
            </a:r>
            <a:r>
              <a:rPr lang="en-US" altLang="en-US" sz="2200" i="1" dirty="0" smtClean="0"/>
              <a:t>learning by observations</a:t>
            </a:r>
            <a:r>
              <a:rPr lang="en-US" altLang="en-US" sz="2200" dirty="0" smtClean="0"/>
              <a:t> vs. learning by examples: supervised)</a:t>
            </a:r>
          </a:p>
          <a:p>
            <a:pPr eaLnBrk="1" hangingPunct="1"/>
            <a:r>
              <a:rPr lang="en-US" altLang="en-US" sz="2200" dirty="0" smtClean="0"/>
              <a:t>Typical applications</a:t>
            </a:r>
          </a:p>
          <a:p>
            <a:pPr lvl="1" eaLnBrk="1" hangingPunct="1"/>
            <a:r>
              <a:rPr lang="en-US" altLang="en-US" sz="2200" dirty="0" smtClean="0"/>
              <a:t>As a </a:t>
            </a:r>
            <a:r>
              <a:rPr lang="en-US" altLang="en-US" sz="2200" dirty="0" smtClean="0">
                <a:solidFill>
                  <a:schemeClr val="hlink"/>
                </a:solidFill>
              </a:rPr>
              <a:t>stand-alone tool</a:t>
            </a:r>
            <a:r>
              <a:rPr lang="en-US" altLang="en-US" sz="2200" dirty="0" smtClean="0"/>
              <a:t> to get insight into data distribution </a:t>
            </a:r>
          </a:p>
          <a:p>
            <a:pPr lvl="1" eaLnBrk="1" hangingPunct="1"/>
            <a:r>
              <a:rPr lang="en-US" altLang="en-US" sz="2200" dirty="0" smtClean="0"/>
              <a:t>As a </a:t>
            </a:r>
            <a:r>
              <a:rPr lang="en-US" altLang="en-US" sz="2200" dirty="0" smtClean="0">
                <a:solidFill>
                  <a:schemeClr val="hlink"/>
                </a:solidFill>
              </a:rPr>
              <a:t>preprocessing step</a:t>
            </a:r>
            <a:r>
              <a:rPr lang="en-US" altLang="en-US" sz="2200" dirty="0" smtClean="0"/>
              <a:t> for other algorithms</a:t>
            </a: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793038" cy="609600"/>
          </a:xfrm>
        </p:spPr>
        <p:txBody>
          <a:bodyPr/>
          <a:lstStyle/>
          <a:p>
            <a:r>
              <a:rPr lang="en-US" b="1" dirty="0"/>
              <a:t>Agglomerative versus Divisive Hierarchical Clustering</a:t>
            </a:r>
            <a:r>
              <a:rPr lang="en-US" dirty="0"/>
              <a:t> </a:t>
            </a:r>
          </a:p>
        </p:txBody>
      </p:sp>
      <p:sp>
        <p:nvSpPr>
          <p:cNvPr id="3" name="Content Placeholder 2"/>
          <p:cNvSpPr>
            <a:spLocks noGrp="1"/>
          </p:cNvSpPr>
          <p:nvPr>
            <p:ph idx="1"/>
          </p:nvPr>
        </p:nvSpPr>
        <p:spPr/>
        <p:txBody>
          <a:bodyPr/>
          <a:lstStyle/>
          <a:p>
            <a:pPr algn="just"/>
            <a:r>
              <a:rPr lang="en-US" sz="2000" b="1" dirty="0"/>
              <a:t>agglomerative hierarchical clustering method </a:t>
            </a:r>
            <a:r>
              <a:rPr lang="en-US" sz="2000" dirty="0"/>
              <a:t>uses a bottom-up </a:t>
            </a:r>
            <a:r>
              <a:rPr lang="en-US" sz="2000" dirty="0" smtClean="0"/>
              <a:t>strategy.</a:t>
            </a:r>
          </a:p>
          <a:p>
            <a:pPr lvl="1" algn="just"/>
            <a:r>
              <a:rPr lang="en-US" sz="2000" dirty="0"/>
              <a:t>starts by letting each object form its own cluster and iteratively merges </a:t>
            </a:r>
            <a:r>
              <a:rPr lang="en-US" sz="2000" dirty="0" smtClean="0"/>
              <a:t>clusters into </a:t>
            </a:r>
            <a:r>
              <a:rPr lang="en-US" sz="2000" dirty="0"/>
              <a:t>larger and larger clusters, until all the objects are in a single cluster or certain termination conditions are satisfied</a:t>
            </a:r>
            <a:r>
              <a:rPr lang="en-US" sz="2000" dirty="0" smtClean="0"/>
              <a:t>.</a:t>
            </a:r>
          </a:p>
          <a:p>
            <a:pPr algn="just"/>
            <a:r>
              <a:rPr lang="en-US" sz="2000" dirty="0"/>
              <a:t>A </a:t>
            </a:r>
            <a:r>
              <a:rPr lang="en-US" sz="2000" b="1" dirty="0"/>
              <a:t>divisive hierarchical clustering method </a:t>
            </a:r>
            <a:r>
              <a:rPr lang="en-US" sz="2000" dirty="0"/>
              <a:t>employs a top-down strategy. </a:t>
            </a:r>
            <a:endParaRPr lang="en-US" sz="2000" dirty="0" smtClean="0"/>
          </a:p>
          <a:p>
            <a:pPr lvl="1" algn="just"/>
            <a:r>
              <a:rPr lang="en-US" sz="2000" dirty="0" smtClean="0"/>
              <a:t>It </a:t>
            </a:r>
            <a:r>
              <a:rPr lang="en-US" sz="2000" dirty="0"/>
              <a:t>starts </a:t>
            </a:r>
            <a:r>
              <a:rPr lang="en-US" sz="2000" dirty="0" smtClean="0"/>
              <a:t>by placing </a:t>
            </a:r>
            <a:r>
              <a:rPr lang="en-US" sz="2000" dirty="0"/>
              <a:t>all objects in one cluster, which is the hierarchy’s root. It then divides the </a:t>
            </a:r>
            <a:r>
              <a:rPr lang="en-US" sz="2000" dirty="0" smtClean="0"/>
              <a:t>root cluster </a:t>
            </a:r>
            <a:r>
              <a:rPr lang="en-US" sz="2000" dirty="0"/>
              <a:t>into several smaller </a:t>
            </a:r>
            <a:r>
              <a:rPr lang="en-US" sz="2000" dirty="0" err="1"/>
              <a:t>subclusters</a:t>
            </a:r>
            <a:r>
              <a:rPr lang="en-US" sz="2000" dirty="0"/>
              <a:t>, and recursively partitions those clusters </a:t>
            </a:r>
            <a:r>
              <a:rPr lang="en-US" sz="2000" dirty="0" smtClean="0"/>
              <a:t>into smaller </a:t>
            </a:r>
            <a:r>
              <a:rPr lang="en-US" sz="2000" dirty="0"/>
              <a:t>ones. </a:t>
            </a:r>
            <a:endParaRPr lang="en-US" sz="2000" dirty="0" smtClean="0"/>
          </a:p>
          <a:p>
            <a:pPr lvl="1" algn="just"/>
            <a:r>
              <a:rPr lang="en-US" sz="2000" dirty="0" smtClean="0"/>
              <a:t>The </a:t>
            </a:r>
            <a:r>
              <a:rPr lang="en-US" sz="2000" dirty="0"/>
              <a:t>partitioning process continues until each cluster at the lowest </a:t>
            </a:r>
            <a:r>
              <a:rPr lang="en-US" sz="2000" dirty="0" smtClean="0"/>
              <a:t>level is </a:t>
            </a:r>
            <a:r>
              <a:rPr lang="en-US" sz="2000" dirty="0"/>
              <a:t>coherent enough—either containing only one object, or the objects within a </a:t>
            </a:r>
            <a:r>
              <a:rPr lang="en-US" sz="2000" dirty="0" smtClean="0"/>
              <a:t>cluster are </a:t>
            </a:r>
            <a:r>
              <a:rPr lang="en-US" sz="2000" dirty="0"/>
              <a:t>sufficiently similar to each other</a:t>
            </a:r>
            <a:r>
              <a:rPr lang="en-US" sz="2000" dirty="0" smtClean="0"/>
              <a:t>.</a:t>
            </a:r>
            <a:endParaRPr lang="en-US" sz="2000" dirty="0"/>
          </a:p>
        </p:txBody>
      </p:sp>
      <p:sp>
        <p:nvSpPr>
          <p:cNvPr id="4" name="Slide Number Placeholder 3"/>
          <p:cNvSpPr>
            <a:spLocks noGrp="1"/>
          </p:cNvSpPr>
          <p:nvPr>
            <p:ph type="sldNum" sz="quarter" idx="12"/>
          </p:nvPr>
        </p:nvSpPr>
        <p:spPr/>
        <p:txBody>
          <a:bodyPr/>
          <a:lstStyle/>
          <a:p>
            <a:fld id="{E00E3A71-0D47-40FE-8B34-5041F71B8D43}" type="slidenum">
              <a:rPr lang="en-US" altLang="en-US" smtClean="0"/>
              <a:pPr/>
              <a:t>30</a:t>
            </a:fld>
            <a:endParaRPr lang="en-US" altLang="en-US"/>
          </a:p>
        </p:txBody>
      </p:sp>
    </p:spTree>
    <p:extLst>
      <p:ext uri="{BB962C8B-B14F-4D97-AF65-F5344CB8AC3E}">
        <p14:creationId xmlns:p14="http://schemas.microsoft.com/office/powerpoint/2010/main" val="3679407966"/>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295400" y="304800"/>
            <a:ext cx="7162800" cy="762000"/>
          </a:xfrm>
        </p:spPr>
        <p:txBody>
          <a:bodyPr/>
          <a:lstStyle/>
          <a:p>
            <a:pPr eaLnBrk="1" hangingPunct="1"/>
            <a:r>
              <a:rPr lang="en-US" altLang="zh-CN" sz="3200" dirty="0" smtClean="0">
                <a:ea typeface="SimSun" panose="02010600030101010101" pitchFamily="2" charset="-122"/>
              </a:rPr>
              <a:t>AGNES (</a:t>
            </a:r>
            <a:r>
              <a:rPr lang="en-US" altLang="zh-CN" sz="3200" dirty="0" err="1" smtClean="0">
                <a:ea typeface="SimSun" panose="02010600030101010101" pitchFamily="2" charset="-122"/>
              </a:rPr>
              <a:t>AGglomerative</a:t>
            </a:r>
            <a:r>
              <a:rPr lang="en-US" altLang="zh-CN" sz="3200" dirty="0" smtClean="0">
                <a:ea typeface="SimSun" panose="02010600030101010101" pitchFamily="2" charset="-122"/>
              </a:rPr>
              <a:t> </a:t>
            </a:r>
            <a:r>
              <a:rPr lang="en-US" altLang="zh-CN" sz="3200" dirty="0" err="1" smtClean="0">
                <a:ea typeface="SimSun" panose="02010600030101010101" pitchFamily="2" charset="-122"/>
              </a:rPr>
              <a:t>NESting</a:t>
            </a:r>
            <a:r>
              <a:rPr lang="en-US" altLang="zh-CN" sz="3200" dirty="0" smtClean="0">
                <a:ea typeface="SimSun" panose="02010600030101010101" pitchFamily="2" charset="-122"/>
              </a:rPr>
              <a:t>)</a:t>
            </a:r>
            <a:endParaRPr lang="en-US" altLang="zh-CN" sz="2400" dirty="0" smtClean="0">
              <a:ea typeface="SimSun" panose="02010600030101010101" pitchFamily="2" charset="-122"/>
            </a:endParaRPr>
          </a:p>
        </p:txBody>
      </p:sp>
      <p:sp>
        <p:nvSpPr>
          <p:cNvPr id="27651" name="Rectangle 3"/>
          <p:cNvSpPr>
            <a:spLocks noGrp="1" noChangeArrowheads="1"/>
          </p:cNvSpPr>
          <p:nvPr>
            <p:ph type="body" idx="1"/>
          </p:nvPr>
        </p:nvSpPr>
        <p:spPr>
          <a:xfrm>
            <a:off x="304800" y="1371600"/>
            <a:ext cx="8610600" cy="2895600"/>
          </a:xfrm>
        </p:spPr>
        <p:txBody>
          <a:bodyPr/>
          <a:lstStyle/>
          <a:p>
            <a:pPr eaLnBrk="1" hangingPunct="1">
              <a:lnSpc>
                <a:spcPct val="80000"/>
              </a:lnSpc>
              <a:spcBef>
                <a:spcPct val="50000"/>
              </a:spcBef>
              <a:buClr>
                <a:schemeClr val="tx1"/>
              </a:buClr>
            </a:pPr>
            <a:r>
              <a:rPr lang="en-US" altLang="zh-CN" sz="2400" smtClean="0">
                <a:ea typeface="SimSun" panose="02010600030101010101" pitchFamily="2" charset="-122"/>
              </a:rPr>
              <a:t>Introduced in Kaufmann and Rousseeuw (1990)</a:t>
            </a:r>
          </a:p>
          <a:p>
            <a:pPr eaLnBrk="1" hangingPunct="1">
              <a:lnSpc>
                <a:spcPct val="80000"/>
              </a:lnSpc>
              <a:spcBef>
                <a:spcPct val="50000"/>
              </a:spcBef>
              <a:buClr>
                <a:schemeClr val="tx1"/>
              </a:buClr>
            </a:pPr>
            <a:r>
              <a:rPr lang="en-US" altLang="zh-CN" sz="2400" smtClean="0">
                <a:ea typeface="SimSun" panose="02010600030101010101" pitchFamily="2" charset="-122"/>
              </a:rPr>
              <a:t>Implemented in statistical packages, e.g., Splus</a:t>
            </a:r>
          </a:p>
          <a:p>
            <a:pPr eaLnBrk="1" hangingPunct="1">
              <a:lnSpc>
                <a:spcPct val="80000"/>
              </a:lnSpc>
              <a:spcBef>
                <a:spcPct val="50000"/>
              </a:spcBef>
              <a:buClr>
                <a:schemeClr val="tx1"/>
              </a:buClr>
            </a:pPr>
            <a:r>
              <a:rPr lang="en-US" altLang="zh-CN" sz="2400" smtClean="0">
                <a:ea typeface="SimSun" panose="02010600030101010101" pitchFamily="2" charset="-122"/>
              </a:rPr>
              <a:t>Use the </a:t>
            </a:r>
            <a:r>
              <a:rPr lang="en-US" altLang="zh-CN" sz="2400" b="1" smtClean="0">
                <a:ea typeface="SimSun" panose="02010600030101010101" pitchFamily="2" charset="-122"/>
              </a:rPr>
              <a:t>single-link</a:t>
            </a:r>
            <a:r>
              <a:rPr lang="en-US" altLang="zh-CN" sz="2400" smtClean="0">
                <a:ea typeface="SimSun" panose="02010600030101010101" pitchFamily="2" charset="-122"/>
              </a:rPr>
              <a:t> method and the dissimilarity matrix  </a:t>
            </a:r>
          </a:p>
          <a:p>
            <a:pPr eaLnBrk="1" hangingPunct="1">
              <a:lnSpc>
                <a:spcPct val="80000"/>
              </a:lnSpc>
              <a:spcBef>
                <a:spcPct val="50000"/>
              </a:spcBef>
              <a:buClr>
                <a:schemeClr val="tx1"/>
              </a:buClr>
            </a:pPr>
            <a:r>
              <a:rPr lang="en-US" altLang="zh-CN" sz="2400" smtClean="0">
                <a:ea typeface="SimSun" panose="02010600030101010101" pitchFamily="2" charset="-122"/>
              </a:rPr>
              <a:t>Merge nodes that have the least dissimilarity</a:t>
            </a:r>
          </a:p>
          <a:p>
            <a:pPr eaLnBrk="1" hangingPunct="1">
              <a:lnSpc>
                <a:spcPct val="80000"/>
              </a:lnSpc>
              <a:spcBef>
                <a:spcPct val="50000"/>
              </a:spcBef>
              <a:buClr>
                <a:schemeClr val="tx1"/>
              </a:buClr>
            </a:pPr>
            <a:r>
              <a:rPr lang="en-US" altLang="zh-CN" sz="2400" smtClean="0">
                <a:ea typeface="SimSun" panose="02010600030101010101" pitchFamily="2" charset="-122"/>
              </a:rPr>
              <a:t>Go on in a non-descending fashion</a:t>
            </a:r>
          </a:p>
          <a:p>
            <a:pPr eaLnBrk="1" hangingPunct="1">
              <a:lnSpc>
                <a:spcPct val="80000"/>
              </a:lnSpc>
              <a:spcBef>
                <a:spcPct val="50000"/>
              </a:spcBef>
              <a:buClr>
                <a:schemeClr val="tx1"/>
              </a:buClr>
            </a:pPr>
            <a:r>
              <a:rPr lang="en-US" altLang="zh-CN" sz="2400" smtClean="0">
                <a:ea typeface="SimSun" panose="02010600030101010101" pitchFamily="2" charset="-122"/>
              </a:rPr>
              <a:t>Eventually all nodes belong to the same cluster</a:t>
            </a:r>
          </a:p>
        </p:txBody>
      </p:sp>
      <p:grpSp>
        <p:nvGrpSpPr>
          <p:cNvPr id="27652" name="Group 4"/>
          <p:cNvGrpSpPr>
            <a:grpSpLocks/>
          </p:cNvGrpSpPr>
          <p:nvPr/>
        </p:nvGrpSpPr>
        <p:grpSpPr bwMode="auto">
          <a:xfrm>
            <a:off x="533400" y="4343400"/>
            <a:ext cx="2209800" cy="2017713"/>
            <a:chOff x="384" y="2496"/>
            <a:chExt cx="1392" cy="1271"/>
          </a:xfrm>
        </p:grpSpPr>
        <p:graphicFrame>
          <p:nvGraphicFramePr>
            <p:cNvPr id="27666" name="Object 1026"/>
            <p:cNvGraphicFramePr>
              <a:graphicFrameLocks noChangeAspect="1"/>
            </p:cNvGraphicFramePr>
            <p:nvPr/>
          </p:nvGraphicFramePr>
          <p:xfrm>
            <a:off x="384" y="2496"/>
            <a:ext cx="1392" cy="1271"/>
          </p:xfrm>
          <a:graphic>
            <a:graphicData uri="http://schemas.openxmlformats.org/presentationml/2006/ole">
              <mc:AlternateContent xmlns:mc="http://schemas.openxmlformats.org/markup-compatibility/2006">
                <mc:Choice xmlns:v="urn:schemas-microsoft-com:vml" Requires="v">
                  <p:oleObj spid="_x0000_s27805" name="Worksheet" r:id="rId4" imgW="2200656" imgH="2076907" progId="Excel.Sheet.8">
                    <p:embed/>
                  </p:oleObj>
                </mc:Choice>
                <mc:Fallback>
                  <p:oleObj name="Worksheet" r:id="rId4" imgW="2200656" imgH="2076907" progId="Excel.Sheet.8">
                    <p:embed/>
                    <p:pic>
                      <p:nvPicPr>
                        <p:cNvPr id="0" name="Object 10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67" name="Oval 6"/>
            <p:cNvSpPr>
              <a:spLocks noChangeArrowheads="1"/>
            </p:cNvSpPr>
            <p:nvPr/>
          </p:nvSpPr>
          <p:spPr bwMode="auto">
            <a:xfrm>
              <a:off x="816" y="2736"/>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7668" name="Oval 7"/>
            <p:cNvSpPr>
              <a:spLocks noChangeArrowheads="1"/>
            </p:cNvSpPr>
            <p:nvPr/>
          </p:nvSpPr>
          <p:spPr bwMode="auto">
            <a:xfrm>
              <a:off x="816" y="3024"/>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7669" name="Oval 8"/>
            <p:cNvSpPr>
              <a:spLocks noChangeArrowheads="1"/>
            </p:cNvSpPr>
            <p:nvPr/>
          </p:nvSpPr>
          <p:spPr bwMode="auto">
            <a:xfrm>
              <a:off x="1392" y="3024"/>
              <a:ext cx="144"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27653" name="Group 9"/>
          <p:cNvGrpSpPr>
            <a:grpSpLocks/>
          </p:cNvGrpSpPr>
          <p:nvPr/>
        </p:nvGrpSpPr>
        <p:grpSpPr bwMode="auto">
          <a:xfrm>
            <a:off x="3505200" y="4343400"/>
            <a:ext cx="2209800" cy="2017713"/>
            <a:chOff x="1968" y="2496"/>
            <a:chExt cx="1392" cy="1271"/>
          </a:xfrm>
        </p:grpSpPr>
        <p:graphicFrame>
          <p:nvGraphicFramePr>
            <p:cNvPr id="27661" name="Object 1025"/>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spid="_x0000_s27806" name="Worksheet" r:id="rId6" imgW="2200656" imgH="2076907" progId="Excel.Sheet.8">
                    <p:embed/>
                  </p:oleObj>
                </mc:Choice>
                <mc:Fallback>
                  <p:oleObj name="Worksheet" r:id="rId6" imgW="2200656" imgH="2076907" progId="Excel.Sheet.8">
                    <p:embed/>
                    <p:pic>
                      <p:nvPicPr>
                        <p:cNvPr id="0"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62" name="Oval 11"/>
            <p:cNvSpPr>
              <a:spLocks noChangeArrowheads="1"/>
            </p:cNvSpPr>
            <p:nvPr/>
          </p:nvSpPr>
          <p:spPr bwMode="auto">
            <a:xfrm>
              <a:off x="2736" y="3312"/>
              <a:ext cx="288"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7663" name="Oval 12"/>
            <p:cNvSpPr>
              <a:spLocks noChangeArrowheads="1"/>
            </p:cNvSpPr>
            <p:nvPr/>
          </p:nvSpPr>
          <p:spPr bwMode="auto">
            <a:xfrm>
              <a:off x="2256" y="2688"/>
              <a:ext cx="384" cy="38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7664" name="Oval 13"/>
            <p:cNvSpPr>
              <a:spLocks noChangeArrowheads="1"/>
            </p:cNvSpPr>
            <p:nvPr/>
          </p:nvSpPr>
          <p:spPr bwMode="auto">
            <a:xfrm>
              <a:off x="2352" y="3024"/>
              <a:ext cx="384" cy="24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7665" name="Oval 14"/>
            <p:cNvSpPr>
              <a:spLocks noChangeArrowheads="1"/>
            </p:cNvSpPr>
            <p:nvPr/>
          </p:nvSpPr>
          <p:spPr bwMode="auto">
            <a:xfrm>
              <a:off x="2832" y="3024"/>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27654" name="Group 15"/>
          <p:cNvGrpSpPr>
            <a:grpSpLocks/>
          </p:cNvGrpSpPr>
          <p:nvPr/>
        </p:nvGrpSpPr>
        <p:grpSpPr bwMode="auto">
          <a:xfrm>
            <a:off x="6553200" y="4343400"/>
            <a:ext cx="2209800" cy="2017713"/>
            <a:chOff x="3552" y="2496"/>
            <a:chExt cx="1392" cy="1271"/>
          </a:xfrm>
        </p:grpSpPr>
        <p:graphicFrame>
          <p:nvGraphicFramePr>
            <p:cNvPr id="27658" name="Object 1024"/>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spid="_x0000_s27807" name="Worksheet" r:id="rId7" imgW="2200656" imgH="2076907" progId="Excel.Sheet.8">
                    <p:embed/>
                  </p:oleObj>
                </mc:Choice>
                <mc:Fallback>
                  <p:oleObj name="Worksheet" r:id="rId7" imgW="2200656" imgH="2076907" progId="Excel.Sheet.8">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9" name="Oval 17"/>
            <p:cNvSpPr>
              <a:spLocks noChangeArrowheads="1"/>
            </p:cNvSpPr>
            <p:nvPr/>
          </p:nvSpPr>
          <p:spPr bwMode="auto">
            <a:xfrm>
              <a:off x="3888" y="2688"/>
              <a:ext cx="384" cy="62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7660" name="Oval 18"/>
            <p:cNvSpPr>
              <a:spLocks noChangeArrowheads="1"/>
            </p:cNvSpPr>
            <p:nvPr/>
          </p:nvSpPr>
          <p:spPr bwMode="auto">
            <a:xfrm>
              <a:off x="4272" y="3024"/>
              <a:ext cx="480" cy="48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27655" name="Line 19"/>
          <p:cNvSpPr>
            <a:spLocks noChangeShapeType="1"/>
          </p:cNvSpPr>
          <p:nvPr/>
        </p:nvSpPr>
        <p:spPr bwMode="auto">
          <a:xfrm>
            <a:off x="2971800" y="5257800"/>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7656" name="Line 20"/>
          <p:cNvSpPr>
            <a:spLocks noChangeShapeType="1"/>
          </p:cNvSpPr>
          <p:nvPr/>
        </p:nvSpPr>
        <p:spPr bwMode="auto">
          <a:xfrm>
            <a:off x="5943600" y="5181600"/>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7657" name="Slide Number Placeholder 2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30300D0-350E-407A-B261-DD8D0931932F}" type="slidenum">
              <a:rPr lang="en-US" altLang="en-US" sz="1200"/>
              <a:pPr eaLnBrk="1" hangingPunct="1"/>
              <a:t>31</a:t>
            </a:fld>
            <a:endParaRPr lang="en-US" altLang="en-US" sz="1200"/>
          </a:p>
        </p:txBody>
      </p:sp>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12" name="Text Box 40"/>
          <p:cNvSpPr txBox="1">
            <a:spLocks noChangeArrowheads="1"/>
          </p:cNvSpPr>
          <p:nvPr/>
        </p:nvSpPr>
        <p:spPr bwMode="auto">
          <a:xfrm>
            <a:off x="0" y="304800"/>
            <a:ext cx="929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3200" b="1" i="1">
                <a:solidFill>
                  <a:srgbClr val="170981"/>
                </a:solidFill>
                <a:latin typeface="Berlin Sans FB Demi" panose="020E0802020502020306" pitchFamily="34" charset="0"/>
                <a:ea typeface="SimSun" panose="02010600030101010101" pitchFamily="2" charset="-122"/>
              </a:rPr>
              <a:t>Dendrogram:</a:t>
            </a:r>
            <a:r>
              <a:rPr lang="en-US" altLang="zh-CN" sz="3200" b="1">
                <a:solidFill>
                  <a:srgbClr val="170981"/>
                </a:solidFill>
                <a:latin typeface="Berlin Sans FB Demi" panose="020E0802020502020306" pitchFamily="34" charset="0"/>
                <a:ea typeface="SimSun" panose="02010600030101010101" pitchFamily="2" charset="-122"/>
              </a:rPr>
              <a:t> Shows How Clusters are Merged</a:t>
            </a:r>
            <a:endParaRPr lang="en-US" altLang="zh-CN" sz="3200" b="1">
              <a:solidFill>
                <a:schemeClr val="tx2"/>
              </a:solidFill>
              <a:latin typeface="Berlin Sans FB Demi" panose="020E0802020502020306" pitchFamily="34" charset="0"/>
              <a:ea typeface="SimSun" panose="02010600030101010101" pitchFamily="2" charset="-122"/>
            </a:endParaRPr>
          </a:p>
        </p:txBody>
      </p:sp>
      <p:sp>
        <p:nvSpPr>
          <p:cNvPr id="28714" name="Rectangle 42"/>
          <p:cNvSpPr>
            <a:spLocks noChangeArrowheads="1"/>
          </p:cNvSpPr>
          <p:nvPr/>
        </p:nvSpPr>
        <p:spPr bwMode="auto">
          <a:xfrm>
            <a:off x="380999" y="1510277"/>
            <a:ext cx="82296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ahoma" panose="020B0604030504040204" pitchFamily="34" charset="0"/>
              </a:defRPr>
            </a:lvl1pPr>
            <a:lvl2pPr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lvl="1" algn="l"/>
            <a:r>
              <a:rPr lang="en-US" altLang="zh-CN" dirty="0">
                <a:latin typeface="Arial" panose="020B0604020202020204" pitchFamily="34" charset="0"/>
                <a:ea typeface="SimSun" panose="02010600030101010101" pitchFamily="2" charset="-122"/>
              </a:rPr>
              <a:t>Decompose data objects into a several levels of nested partitioning (</a:t>
            </a:r>
            <a:r>
              <a:rPr lang="en-US" altLang="zh-CN" u="sng" dirty="0">
                <a:latin typeface="Arial" panose="020B0604020202020204" pitchFamily="34" charset="0"/>
                <a:ea typeface="SimSun" panose="02010600030101010101" pitchFamily="2" charset="-122"/>
              </a:rPr>
              <a:t>tree</a:t>
            </a:r>
            <a:r>
              <a:rPr lang="en-US" altLang="zh-CN" dirty="0">
                <a:latin typeface="Arial" panose="020B0604020202020204" pitchFamily="34" charset="0"/>
                <a:ea typeface="SimSun" panose="02010600030101010101" pitchFamily="2" charset="-122"/>
              </a:rPr>
              <a:t> of clusters), called a </a:t>
            </a:r>
            <a:r>
              <a:rPr lang="en-US" altLang="zh-CN" u="sng" dirty="0" err="1">
                <a:latin typeface="Arial" panose="020B0604020202020204" pitchFamily="34" charset="0"/>
                <a:ea typeface="SimSun" panose="02010600030101010101" pitchFamily="2" charset="-122"/>
              </a:rPr>
              <a:t>dendrogram</a:t>
            </a:r>
            <a:endParaRPr lang="en-US" altLang="zh-CN" dirty="0">
              <a:latin typeface="Arial" panose="020B0604020202020204" pitchFamily="34" charset="0"/>
              <a:ea typeface="SimSun" panose="02010600030101010101" pitchFamily="2" charset="-122"/>
            </a:endParaRPr>
          </a:p>
          <a:p>
            <a:pPr lvl="1" algn="l"/>
            <a:endParaRPr lang="en-US" altLang="zh-CN" dirty="0">
              <a:latin typeface="Arial" panose="020B0604020202020204" pitchFamily="34" charset="0"/>
              <a:ea typeface="SimSun" panose="02010600030101010101" pitchFamily="2" charset="-122"/>
            </a:endParaRPr>
          </a:p>
          <a:p>
            <a:pPr lvl="1" algn="l"/>
            <a:r>
              <a:rPr lang="en-US" altLang="zh-CN" dirty="0">
                <a:latin typeface="Arial" panose="020B0604020202020204" pitchFamily="34" charset="0"/>
                <a:ea typeface="SimSun" panose="02010600030101010101" pitchFamily="2" charset="-122"/>
              </a:rPr>
              <a:t>A </a:t>
            </a:r>
            <a:r>
              <a:rPr lang="en-US" altLang="zh-CN" u="sng" dirty="0">
                <a:latin typeface="Arial" panose="020B0604020202020204" pitchFamily="34" charset="0"/>
                <a:ea typeface="SimSun" panose="02010600030101010101" pitchFamily="2" charset="-122"/>
              </a:rPr>
              <a:t>clustering</a:t>
            </a:r>
            <a:r>
              <a:rPr lang="en-US" altLang="zh-CN" dirty="0">
                <a:latin typeface="Arial" panose="020B0604020202020204" pitchFamily="34" charset="0"/>
                <a:ea typeface="SimSun" panose="02010600030101010101" pitchFamily="2" charset="-122"/>
              </a:rPr>
              <a:t> of the data objects is obtained by </a:t>
            </a:r>
            <a:r>
              <a:rPr lang="en-US" altLang="zh-CN" u="sng" dirty="0">
                <a:latin typeface="Arial" panose="020B0604020202020204" pitchFamily="34" charset="0"/>
                <a:ea typeface="SimSun" panose="02010600030101010101" pitchFamily="2" charset="-122"/>
              </a:rPr>
              <a:t>cutting</a:t>
            </a:r>
            <a:r>
              <a:rPr lang="en-US" altLang="zh-CN" dirty="0">
                <a:latin typeface="Arial" panose="020B0604020202020204" pitchFamily="34" charset="0"/>
                <a:ea typeface="SimSun" panose="02010600030101010101" pitchFamily="2" charset="-122"/>
              </a:rPr>
              <a:t> the </a:t>
            </a:r>
            <a:r>
              <a:rPr lang="en-US" altLang="zh-CN" dirty="0" err="1">
                <a:latin typeface="Arial" panose="020B0604020202020204" pitchFamily="34" charset="0"/>
                <a:ea typeface="SimSun" panose="02010600030101010101" pitchFamily="2" charset="-122"/>
              </a:rPr>
              <a:t>dendrogram</a:t>
            </a:r>
            <a:r>
              <a:rPr lang="en-US" altLang="zh-CN" dirty="0">
                <a:latin typeface="Arial" panose="020B0604020202020204" pitchFamily="34" charset="0"/>
                <a:ea typeface="SimSun" panose="02010600030101010101" pitchFamily="2" charset="-122"/>
              </a:rPr>
              <a:t> at the desired level, then each </a:t>
            </a:r>
            <a:r>
              <a:rPr lang="en-US" altLang="zh-CN" u="sng" dirty="0">
                <a:latin typeface="Arial" panose="020B0604020202020204" pitchFamily="34" charset="0"/>
                <a:ea typeface="SimSun" panose="02010600030101010101" pitchFamily="2" charset="-122"/>
              </a:rPr>
              <a:t>connected component</a:t>
            </a:r>
            <a:r>
              <a:rPr lang="en-US" altLang="zh-CN" dirty="0">
                <a:latin typeface="Arial" panose="020B0604020202020204" pitchFamily="34" charset="0"/>
                <a:ea typeface="SimSun" panose="02010600030101010101" pitchFamily="2" charset="-122"/>
              </a:rPr>
              <a:t> forms a cluster</a:t>
            </a:r>
          </a:p>
        </p:txBody>
      </p:sp>
      <p:sp>
        <p:nvSpPr>
          <p:cNvPr id="28715" name="Slide Number Placeholder 4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5B18224-D9A7-4FEE-87C5-661D836D21AB}" type="slidenum">
              <a:rPr lang="en-US" altLang="en-US" sz="1200"/>
              <a:pPr eaLnBrk="1" hangingPunct="1"/>
              <a:t>32</a:t>
            </a:fld>
            <a:endParaRPr lang="en-US" altLang="en-US" sz="1200"/>
          </a:p>
        </p:txBody>
      </p:sp>
      <p:pic>
        <p:nvPicPr>
          <p:cNvPr id="3" name="Picture 2"/>
          <p:cNvPicPr>
            <a:picLocks noChangeAspect="1"/>
          </p:cNvPicPr>
          <p:nvPr/>
        </p:nvPicPr>
        <p:blipFill>
          <a:blip r:embed="rId3"/>
          <a:stretch>
            <a:fillRect/>
          </a:stretch>
        </p:blipFill>
        <p:spPr>
          <a:xfrm>
            <a:off x="1652587" y="3988722"/>
            <a:ext cx="5686425" cy="2714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3400" y="304800"/>
            <a:ext cx="7924800" cy="762000"/>
          </a:xfrm>
        </p:spPr>
        <p:txBody>
          <a:bodyPr/>
          <a:lstStyle/>
          <a:p>
            <a:pPr eaLnBrk="1" hangingPunct="1"/>
            <a:r>
              <a:rPr lang="en-US" altLang="zh-CN" sz="3200" smtClean="0">
                <a:ea typeface="SimSun" panose="02010600030101010101" pitchFamily="2" charset="-122"/>
              </a:rPr>
              <a:t>DIANA (Divisive Analysis)</a:t>
            </a:r>
            <a:endParaRPr lang="en-US" altLang="zh-CN" sz="2400" smtClean="0">
              <a:ea typeface="SimSun" panose="02010600030101010101" pitchFamily="2" charset="-122"/>
            </a:endParaRPr>
          </a:p>
        </p:txBody>
      </p:sp>
      <p:sp>
        <p:nvSpPr>
          <p:cNvPr id="29699" name="Rectangle 3"/>
          <p:cNvSpPr>
            <a:spLocks noGrp="1" noChangeArrowheads="1"/>
          </p:cNvSpPr>
          <p:nvPr>
            <p:ph type="body" idx="1"/>
          </p:nvPr>
        </p:nvSpPr>
        <p:spPr>
          <a:xfrm>
            <a:off x="381000" y="1524000"/>
            <a:ext cx="8382000" cy="2667000"/>
          </a:xfrm>
        </p:spPr>
        <p:txBody>
          <a:bodyPr/>
          <a:lstStyle/>
          <a:p>
            <a:pPr eaLnBrk="1" hangingPunct="1">
              <a:lnSpc>
                <a:spcPct val="110000"/>
              </a:lnSpc>
              <a:spcBef>
                <a:spcPct val="50000"/>
              </a:spcBef>
              <a:buClr>
                <a:schemeClr val="tx1"/>
              </a:buClr>
            </a:pPr>
            <a:r>
              <a:rPr lang="en-US" altLang="zh-CN" sz="2400" smtClean="0">
                <a:ea typeface="SimSun" panose="02010600030101010101" pitchFamily="2" charset="-122"/>
              </a:rPr>
              <a:t>Introduced in Kaufmann and Rousseeuw (1990)</a:t>
            </a:r>
          </a:p>
          <a:p>
            <a:pPr eaLnBrk="1" hangingPunct="1">
              <a:lnSpc>
                <a:spcPct val="110000"/>
              </a:lnSpc>
              <a:spcBef>
                <a:spcPct val="50000"/>
              </a:spcBef>
              <a:buClr>
                <a:schemeClr val="tx1"/>
              </a:buClr>
            </a:pPr>
            <a:r>
              <a:rPr lang="en-US" altLang="zh-CN" sz="2400" smtClean="0">
                <a:ea typeface="SimSun" panose="02010600030101010101" pitchFamily="2" charset="-122"/>
              </a:rPr>
              <a:t>Implemented in statistical analysis packages, e.g., Splus</a:t>
            </a:r>
          </a:p>
          <a:p>
            <a:pPr eaLnBrk="1" hangingPunct="1">
              <a:lnSpc>
                <a:spcPct val="110000"/>
              </a:lnSpc>
              <a:spcBef>
                <a:spcPct val="50000"/>
              </a:spcBef>
              <a:buClr>
                <a:schemeClr val="tx1"/>
              </a:buClr>
            </a:pPr>
            <a:r>
              <a:rPr lang="en-US" altLang="zh-CN" sz="2400" smtClean="0">
                <a:ea typeface="SimSun" panose="02010600030101010101" pitchFamily="2" charset="-122"/>
              </a:rPr>
              <a:t>Inverse order of AGNES</a:t>
            </a:r>
          </a:p>
          <a:p>
            <a:pPr eaLnBrk="1" hangingPunct="1">
              <a:lnSpc>
                <a:spcPct val="110000"/>
              </a:lnSpc>
              <a:spcBef>
                <a:spcPct val="50000"/>
              </a:spcBef>
              <a:buClr>
                <a:schemeClr val="tx1"/>
              </a:buClr>
            </a:pPr>
            <a:r>
              <a:rPr lang="en-US" altLang="zh-CN" sz="2400" smtClean="0">
                <a:ea typeface="SimSun" panose="02010600030101010101" pitchFamily="2" charset="-122"/>
              </a:rPr>
              <a:t>Eventually each node forms a cluster on its own</a:t>
            </a:r>
          </a:p>
        </p:txBody>
      </p:sp>
      <p:grpSp>
        <p:nvGrpSpPr>
          <p:cNvPr id="29700" name="Group 4"/>
          <p:cNvGrpSpPr>
            <a:grpSpLocks/>
          </p:cNvGrpSpPr>
          <p:nvPr/>
        </p:nvGrpSpPr>
        <p:grpSpPr bwMode="auto">
          <a:xfrm>
            <a:off x="609600" y="4495800"/>
            <a:ext cx="2209800" cy="2017713"/>
            <a:chOff x="3552" y="2496"/>
            <a:chExt cx="1392" cy="1271"/>
          </a:xfrm>
        </p:grpSpPr>
        <p:graphicFrame>
          <p:nvGraphicFramePr>
            <p:cNvPr id="29718" name="Object 5"/>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spid="_x0000_s29856" name="Worksheet" r:id="rId4" imgW="2200656" imgH="2076907" progId="Excel.Sheet.8">
                    <p:embed/>
                  </p:oleObj>
                </mc:Choice>
                <mc:Fallback>
                  <p:oleObj name="Worksheet" r:id="rId4" imgW="2200656" imgH="2076907" progId="Excel.Shee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19" name="Oval 6"/>
            <p:cNvSpPr>
              <a:spLocks noChangeArrowheads="1"/>
            </p:cNvSpPr>
            <p:nvPr/>
          </p:nvSpPr>
          <p:spPr bwMode="auto">
            <a:xfrm>
              <a:off x="3888" y="2688"/>
              <a:ext cx="384" cy="62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9720" name="Oval 7"/>
            <p:cNvSpPr>
              <a:spLocks noChangeArrowheads="1"/>
            </p:cNvSpPr>
            <p:nvPr/>
          </p:nvSpPr>
          <p:spPr bwMode="auto">
            <a:xfrm>
              <a:off x="4272" y="3024"/>
              <a:ext cx="480" cy="48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29701" name="Group 8"/>
          <p:cNvGrpSpPr>
            <a:grpSpLocks/>
          </p:cNvGrpSpPr>
          <p:nvPr/>
        </p:nvGrpSpPr>
        <p:grpSpPr bwMode="auto">
          <a:xfrm>
            <a:off x="3276600" y="4532313"/>
            <a:ext cx="2209800" cy="2017712"/>
            <a:chOff x="1968" y="2496"/>
            <a:chExt cx="1392" cy="1271"/>
          </a:xfrm>
        </p:grpSpPr>
        <p:graphicFrame>
          <p:nvGraphicFramePr>
            <p:cNvPr id="29713" name="Object 9"/>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spid="_x0000_s29857" name="Worksheet" r:id="rId6" imgW="2200656" imgH="2076907" progId="Excel.Sheet.8">
                    <p:embed/>
                  </p:oleObj>
                </mc:Choice>
                <mc:Fallback>
                  <p:oleObj name="Worksheet" r:id="rId6" imgW="2200656" imgH="2076907" progId="Excel.Sheet.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14" name="Oval 10"/>
            <p:cNvSpPr>
              <a:spLocks noChangeArrowheads="1"/>
            </p:cNvSpPr>
            <p:nvPr/>
          </p:nvSpPr>
          <p:spPr bwMode="auto">
            <a:xfrm>
              <a:off x="2736" y="3312"/>
              <a:ext cx="288"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9715" name="Oval 11"/>
            <p:cNvSpPr>
              <a:spLocks noChangeArrowheads="1"/>
            </p:cNvSpPr>
            <p:nvPr/>
          </p:nvSpPr>
          <p:spPr bwMode="auto">
            <a:xfrm>
              <a:off x="2256" y="2688"/>
              <a:ext cx="384" cy="38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9716" name="Oval 12"/>
            <p:cNvSpPr>
              <a:spLocks noChangeArrowheads="1"/>
            </p:cNvSpPr>
            <p:nvPr/>
          </p:nvSpPr>
          <p:spPr bwMode="auto">
            <a:xfrm>
              <a:off x="2352" y="3024"/>
              <a:ext cx="384" cy="24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9717" name="Oval 13"/>
            <p:cNvSpPr>
              <a:spLocks noChangeArrowheads="1"/>
            </p:cNvSpPr>
            <p:nvPr/>
          </p:nvSpPr>
          <p:spPr bwMode="auto">
            <a:xfrm>
              <a:off x="2832" y="3024"/>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29702" name="Group 14"/>
          <p:cNvGrpSpPr>
            <a:grpSpLocks/>
          </p:cNvGrpSpPr>
          <p:nvPr/>
        </p:nvGrpSpPr>
        <p:grpSpPr bwMode="auto">
          <a:xfrm>
            <a:off x="6019800" y="4495800"/>
            <a:ext cx="2209800" cy="2017713"/>
            <a:chOff x="3792" y="2473"/>
            <a:chExt cx="1392" cy="1271"/>
          </a:xfrm>
        </p:grpSpPr>
        <p:graphicFrame>
          <p:nvGraphicFramePr>
            <p:cNvPr id="29706" name="Object 15"/>
            <p:cNvGraphicFramePr>
              <a:graphicFrameLocks noChangeAspect="1"/>
            </p:cNvGraphicFramePr>
            <p:nvPr/>
          </p:nvGraphicFramePr>
          <p:xfrm>
            <a:off x="3792" y="2473"/>
            <a:ext cx="1392" cy="1271"/>
          </p:xfrm>
          <a:graphic>
            <a:graphicData uri="http://schemas.openxmlformats.org/presentationml/2006/ole">
              <mc:AlternateContent xmlns:mc="http://schemas.openxmlformats.org/markup-compatibility/2006">
                <mc:Choice xmlns:v="urn:schemas-microsoft-com:vml" Requires="v">
                  <p:oleObj spid="_x0000_s29858" name="Worksheet" r:id="rId7" imgW="2200656" imgH="2076907" progId="Excel.Sheet.8">
                    <p:embed/>
                  </p:oleObj>
                </mc:Choice>
                <mc:Fallback>
                  <p:oleObj name="Worksheet" r:id="rId7" imgW="2200656" imgH="2076907" progId="Excel.Sheet.8">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 y="2473"/>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7" name="Oval 16"/>
            <p:cNvSpPr>
              <a:spLocks noChangeArrowheads="1"/>
            </p:cNvSpPr>
            <p:nvPr/>
          </p:nvSpPr>
          <p:spPr bwMode="auto">
            <a:xfrm>
              <a:off x="4224" y="2713"/>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9708" name="Oval 17"/>
            <p:cNvSpPr>
              <a:spLocks noChangeArrowheads="1"/>
            </p:cNvSpPr>
            <p:nvPr/>
          </p:nvSpPr>
          <p:spPr bwMode="auto">
            <a:xfrm>
              <a:off x="4224" y="3001"/>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9709" name="Oval 18"/>
            <p:cNvSpPr>
              <a:spLocks noChangeArrowheads="1"/>
            </p:cNvSpPr>
            <p:nvPr/>
          </p:nvSpPr>
          <p:spPr bwMode="auto">
            <a:xfrm>
              <a:off x="4800" y="3001"/>
              <a:ext cx="144"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9710" name="Oval 19"/>
            <p:cNvSpPr>
              <a:spLocks noChangeArrowheads="1"/>
            </p:cNvSpPr>
            <p:nvPr/>
          </p:nvSpPr>
          <p:spPr bwMode="auto">
            <a:xfrm>
              <a:off x="4128" y="2880"/>
              <a:ext cx="96"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9711" name="Oval 20"/>
            <p:cNvSpPr>
              <a:spLocks noChangeArrowheads="1"/>
            </p:cNvSpPr>
            <p:nvPr/>
          </p:nvSpPr>
          <p:spPr bwMode="auto">
            <a:xfrm rot="-5400000">
              <a:off x="4608" y="3216"/>
              <a:ext cx="144"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9712" name="Oval 21"/>
            <p:cNvSpPr>
              <a:spLocks noChangeArrowheads="1"/>
            </p:cNvSpPr>
            <p:nvPr/>
          </p:nvSpPr>
          <p:spPr bwMode="auto">
            <a:xfrm rot="-5400000">
              <a:off x="4704" y="3072"/>
              <a:ext cx="96"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29703" name="Line 22"/>
          <p:cNvSpPr>
            <a:spLocks noChangeShapeType="1"/>
          </p:cNvSpPr>
          <p:nvPr/>
        </p:nvSpPr>
        <p:spPr bwMode="auto">
          <a:xfrm>
            <a:off x="2895600" y="5446713"/>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9704" name="Line 23"/>
          <p:cNvSpPr>
            <a:spLocks noChangeShapeType="1"/>
          </p:cNvSpPr>
          <p:nvPr/>
        </p:nvSpPr>
        <p:spPr bwMode="auto">
          <a:xfrm>
            <a:off x="5638800" y="5522913"/>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9705" name="Slide Number Placeholder 2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487CB52-1FAC-4CC8-9EE9-9F0A6C538D64}" type="slidenum">
              <a:rPr lang="en-US" altLang="en-US" sz="1200"/>
              <a:pPr eaLnBrk="1" hangingPunct="1"/>
              <a:t>33</a:t>
            </a:fld>
            <a:endParaRPr lang="en-US" altLang="en-US" sz="1200"/>
          </a:p>
        </p:txBody>
      </p:sp>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Tahoma" panose="020B0604030504040204" pitchFamily="34" charset="0"/>
                <a:sym typeface="Symbol" panose="05050102010706020507" pitchFamily="18" charset="2"/>
              </a:rPr>
              <a:t>Distance between Clusters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00E3A71-0D47-40FE-8B34-5041F71B8D43}" type="slidenum">
              <a:rPr lang="en-US" altLang="en-US" smtClean="0"/>
              <a:pPr/>
              <a:t>34</a:t>
            </a:fld>
            <a:endParaRPr lang="en-US" altLang="en-US"/>
          </a:p>
        </p:txBody>
      </p:sp>
      <p:sp>
        <p:nvSpPr>
          <p:cNvPr id="5" name="AutoShape 2" descr="http://compbio.pbworks.com/f/linkages.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381000" y="1371600"/>
            <a:ext cx="8509535" cy="2943225"/>
          </a:xfrm>
          <a:prstGeom prst="rect">
            <a:avLst/>
          </a:prstGeom>
        </p:spPr>
      </p:pic>
    </p:spTree>
    <p:extLst>
      <p:ext uri="{BB962C8B-B14F-4D97-AF65-F5344CB8AC3E}">
        <p14:creationId xmlns:p14="http://schemas.microsoft.com/office/powerpoint/2010/main" val="2167070777"/>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52400" y="304800"/>
            <a:ext cx="5791200" cy="838200"/>
          </a:xfrm>
          <a:noFill/>
        </p:spPr>
        <p:txBody>
          <a:bodyPr lIns="92075" tIns="46038" rIns="92075" bIns="46038" anchor="ctr"/>
          <a:lstStyle/>
          <a:p>
            <a:pPr eaLnBrk="1" hangingPunct="1"/>
            <a:r>
              <a:rPr lang="en-US" altLang="en-US" dirty="0" smtClean="0">
                <a:cs typeface="Tahoma" panose="020B0604030504040204" pitchFamily="34" charset="0"/>
                <a:sym typeface="Symbol" panose="05050102010706020507" pitchFamily="18" charset="2"/>
              </a:rPr>
              <a:t>Distance between Clusters</a:t>
            </a:r>
            <a:endParaRPr lang="en-US" altLang="en-US" sz="3200" dirty="0" smtClean="0"/>
          </a:p>
        </p:txBody>
      </p:sp>
      <p:sp>
        <p:nvSpPr>
          <p:cNvPr id="30723" name="Rectangle 3"/>
          <p:cNvSpPr>
            <a:spLocks noGrp="1" noChangeArrowheads="1"/>
          </p:cNvSpPr>
          <p:nvPr>
            <p:ph type="body" idx="4294967295"/>
          </p:nvPr>
        </p:nvSpPr>
        <p:spPr>
          <a:xfrm>
            <a:off x="304800" y="1295400"/>
            <a:ext cx="8382000" cy="5181600"/>
          </a:xfrm>
          <a:noFill/>
        </p:spPr>
        <p:txBody>
          <a:bodyPr lIns="92075" tIns="46038" rIns="92075" bIns="46038"/>
          <a:lstStyle/>
          <a:p>
            <a:pPr eaLnBrk="1" hangingPunct="1">
              <a:lnSpc>
                <a:spcPct val="130000"/>
              </a:lnSpc>
            </a:pPr>
            <a:r>
              <a:rPr lang="en-US" altLang="en-US" sz="2400" smtClean="0">
                <a:cs typeface="Tahoma" panose="020B0604030504040204" pitchFamily="34" charset="0"/>
                <a:sym typeface="Symbol" panose="05050102010706020507" pitchFamily="18" charset="2"/>
              </a:rPr>
              <a:t>Single link:  </a:t>
            </a:r>
            <a:r>
              <a:rPr lang="en-US" altLang="en-US" sz="2000" smtClean="0">
                <a:cs typeface="Tahoma" panose="020B0604030504040204" pitchFamily="34" charset="0"/>
                <a:sym typeface="Symbol" panose="05050102010706020507" pitchFamily="18" charset="2"/>
              </a:rPr>
              <a:t>smallest distance between an element in one cluster and an element in the other, i.e.,  dist(K</a:t>
            </a:r>
            <a:r>
              <a:rPr lang="en-US" altLang="en-US" sz="2000" baseline="-25000" smtClean="0">
                <a:cs typeface="Tahoma" panose="020B0604030504040204" pitchFamily="34" charset="0"/>
                <a:sym typeface="Symbol" panose="05050102010706020507" pitchFamily="18" charset="2"/>
              </a:rPr>
              <a:t>i</a:t>
            </a:r>
            <a:r>
              <a:rPr lang="en-US" altLang="en-US" sz="2000" smtClean="0">
                <a:cs typeface="Tahoma" panose="020B0604030504040204" pitchFamily="34" charset="0"/>
                <a:sym typeface="Symbol" panose="05050102010706020507" pitchFamily="18" charset="2"/>
              </a:rPr>
              <a:t>, K</a:t>
            </a:r>
            <a:r>
              <a:rPr lang="en-US" altLang="en-US" sz="2000" baseline="-25000" smtClean="0">
                <a:cs typeface="Tahoma" panose="020B0604030504040204" pitchFamily="34" charset="0"/>
                <a:sym typeface="Symbol" panose="05050102010706020507" pitchFamily="18" charset="2"/>
              </a:rPr>
              <a:t>j</a:t>
            </a:r>
            <a:r>
              <a:rPr lang="en-US" altLang="en-US" sz="2000" smtClean="0">
                <a:cs typeface="Tahoma" panose="020B0604030504040204" pitchFamily="34" charset="0"/>
                <a:sym typeface="Symbol" panose="05050102010706020507" pitchFamily="18" charset="2"/>
              </a:rPr>
              <a:t>) = min(t</a:t>
            </a:r>
            <a:r>
              <a:rPr lang="en-US" altLang="en-US" sz="2000" baseline="-25000" smtClean="0">
                <a:cs typeface="Tahoma" panose="020B0604030504040204" pitchFamily="34" charset="0"/>
                <a:sym typeface="Symbol" panose="05050102010706020507" pitchFamily="18" charset="2"/>
              </a:rPr>
              <a:t>ip</a:t>
            </a:r>
            <a:r>
              <a:rPr lang="en-US" altLang="en-US" sz="2000" smtClean="0">
                <a:cs typeface="Tahoma" panose="020B0604030504040204" pitchFamily="34" charset="0"/>
                <a:sym typeface="Symbol" panose="05050102010706020507" pitchFamily="18" charset="2"/>
              </a:rPr>
              <a:t>, t</a:t>
            </a:r>
            <a:r>
              <a:rPr lang="en-US" altLang="en-US" sz="2000" baseline="-25000" smtClean="0">
                <a:cs typeface="Tahoma" panose="020B0604030504040204" pitchFamily="34" charset="0"/>
                <a:sym typeface="Symbol" panose="05050102010706020507" pitchFamily="18" charset="2"/>
              </a:rPr>
              <a:t>jq</a:t>
            </a:r>
            <a:r>
              <a:rPr lang="en-US" altLang="en-US" sz="2000" smtClean="0">
                <a:cs typeface="Tahoma" panose="020B0604030504040204" pitchFamily="34" charset="0"/>
                <a:sym typeface="Symbol" panose="05050102010706020507" pitchFamily="18" charset="2"/>
              </a:rPr>
              <a:t>)</a:t>
            </a:r>
          </a:p>
          <a:p>
            <a:pPr eaLnBrk="1" hangingPunct="1">
              <a:lnSpc>
                <a:spcPct val="130000"/>
              </a:lnSpc>
            </a:pPr>
            <a:r>
              <a:rPr lang="en-US" altLang="en-US" sz="2400" smtClean="0">
                <a:cs typeface="Tahoma" panose="020B0604030504040204" pitchFamily="34" charset="0"/>
                <a:sym typeface="Symbol" panose="05050102010706020507" pitchFamily="18" charset="2"/>
              </a:rPr>
              <a:t>Complete link: </a:t>
            </a:r>
            <a:r>
              <a:rPr lang="en-US" altLang="en-US" sz="2000" smtClean="0">
                <a:cs typeface="Tahoma" panose="020B0604030504040204" pitchFamily="34" charset="0"/>
                <a:sym typeface="Symbol" panose="05050102010706020507" pitchFamily="18" charset="2"/>
              </a:rPr>
              <a:t>largest distance between an element in one cluster and an element in the other, i.e.,  dist(K</a:t>
            </a:r>
            <a:r>
              <a:rPr lang="en-US" altLang="en-US" sz="2000" baseline="-25000" smtClean="0">
                <a:cs typeface="Tahoma" panose="020B0604030504040204" pitchFamily="34" charset="0"/>
                <a:sym typeface="Symbol" panose="05050102010706020507" pitchFamily="18" charset="2"/>
              </a:rPr>
              <a:t>i</a:t>
            </a:r>
            <a:r>
              <a:rPr lang="en-US" altLang="en-US" sz="2000" smtClean="0">
                <a:cs typeface="Tahoma" panose="020B0604030504040204" pitchFamily="34" charset="0"/>
                <a:sym typeface="Symbol" panose="05050102010706020507" pitchFamily="18" charset="2"/>
              </a:rPr>
              <a:t>, K</a:t>
            </a:r>
            <a:r>
              <a:rPr lang="en-US" altLang="en-US" sz="2000" baseline="-25000" smtClean="0">
                <a:cs typeface="Tahoma" panose="020B0604030504040204" pitchFamily="34" charset="0"/>
                <a:sym typeface="Symbol" panose="05050102010706020507" pitchFamily="18" charset="2"/>
              </a:rPr>
              <a:t>j</a:t>
            </a:r>
            <a:r>
              <a:rPr lang="en-US" altLang="en-US" sz="2000" smtClean="0">
                <a:cs typeface="Tahoma" panose="020B0604030504040204" pitchFamily="34" charset="0"/>
                <a:sym typeface="Symbol" panose="05050102010706020507" pitchFamily="18" charset="2"/>
              </a:rPr>
              <a:t>) = max(t</a:t>
            </a:r>
            <a:r>
              <a:rPr lang="en-US" altLang="en-US" sz="2000" baseline="-25000" smtClean="0">
                <a:cs typeface="Tahoma" panose="020B0604030504040204" pitchFamily="34" charset="0"/>
                <a:sym typeface="Symbol" panose="05050102010706020507" pitchFamily="18" charset="2"/>
              </a:rPr>
              <a:t>ip</a:t>
            </a:r>
            <a:r>
              <a:rPr lang="en-US" altLang="en-US" sz="2000" smtClean="0">
                <a:cs typeface="Tahoma" panose="020B0604030504040204" pitchFamily="34" charset="0"/>
                <a:sym typeface="Symbol" panose="05050102010706020507" pitchFamily="18" charset="2"/>
              </a:rPr>
              <a:t>, t</a:t>
            </a:r>
            <a:r>
              <a:rPr lang="en-US" altLang="en-US" sz="2000" baseline="-25000" smtClean="0">
                <a:cs typeface="Tahoma" panose="020B0604030504040204" pitchFamily="34" charset="0"/>
                <a:sym typeface="Symbol" panose="05050102010706020507" pitchFamily="18" charset="2"/>
              </a:rPr>
              <a:t>jq</a:t>
            </a:r>
            <a:r>
              <a:rPr lang="en-US" altLang="en-US" sz="2000" smtClean="0">
                <a:cs typeface="Tahoma" panose="020B0604030504040204" pitchFamily="34" charset="0"/>
                <a:sym typeface="Symbol" panose="05050102010706020507" pitchFamily="18" charset="2"/>
              </a:rPr>
              <a:t>)</a:t>
            </a:r>
          </a:p>
          <a:p>
            <a:pPr eaLnBrk="1" hangingPunct="1">
              <a:lnSpc>
                <a:spcPct val="130000"/>
              </a:lnSpc>
            </a:pPr>
            <a:r>
              <a:rPr lang="en-US" altLang="en-US" sz="2400" smtClean="0">
                <a:cs typeface="Tahoma" panose="020B0604030504040204" pitchFamily="34" charset="0"/>
                <a:sym typeface="Symbol" panose="05050102010706020507" pitchFamily="18" charset="2"/>
              </a:rPr>
              <a:t>Average: </a:t>
            </a:r>
            <a:r>
              <a:rPr lang="en-US" altLang="en-US" sz="2000" smtClean="0">
                <a:cs typeface="Tahoma" panose="020B0604030504040204" pitchFamily="34" charset="0"/>
                <a:sym typeface="Symbol" panose="05050102010706020507" pitchFamily="18" charset="2"/>
              </a:rPr>
              <a:t>avg distance between an element in one cluster and an element in the other, i.e.,  dist(K</a:t>
            </a:r>
            <a:r>
              <a:rPr lang="en-US" altLang="en-US" sz="2000" baseline="-25000" smtClean="0">
                <a:cs typeface="Tahoma" panose="020B0604030504040204" pitchFamily="34" charset="0"/>
                <a:sym typeface="Symbol" panose="05050102010706020507" pitchFamily="18" charset="2"/>
              </a:rPr>
              <a:t>i</a:t>
            </a:r>
            <a:r>
              <a:rPr lang="en-US" altLang="en-US" sz="2000" smtClean="0">
                <a:cs typeface="Tahoma" panose="020B0604030504040204" pitchFamily="34" charset="0"/>
                <a:sym typeface="Symbol" panose="05050102010706020507" pitchFamily="18" charset="2"/>
              </a:rPr>
              <a:t>, K</a:t>
            </a:r>
            <a:r>
              <a:rPr lang="en-US" altLang="en-US" sz="2000" baseline="-25000" smtClean="0">
                <a:cs typeface="Tahoma" panose="020B0604030504040204" pitchFamily="34" charset="0"/>
                <a:sym typeface="Symbol" panose="05050102010706020507" pitchFamily="18" charset="2"/>
              </a:rPr>
              <a:t>j</a:t>
            </a:r>
            <a:r>
              <a:rPr lang="en-US" altLang="en-US" sz="2000" smtClean="0">
                <a:cs typeface="Tahoma" panose="020B0604030504040204" pitchFamily="34" charset="0"/>
                <a:sym typeface="Symbol" panose="05050102010706020507" pitchFamily="18" charset="2"/>
              </a:rPr>
              <a:t>) = avg(t</a:t>
            </a:r>
            <a:r>
              <a:rPr lang="en-US" altLang="en-US" sz="2000" baseline="-25000" smtClean="0">
                <a:cs typeface="Tahoma" panose="020B0604030504040204" pitchFamily="34" charset="0"/>
                <a:sym typeface="Symbol" panose="05050102010706020507" pitchFamily="18" charset="2"/>
              </a:rPr>
              <a:t>ip</a:t>
            </a:r>
            <a:r>
              <a:rPr lang="en-US" altLang="en-US" sz="2000" smtClean="0">
                <a:cs typeface="Tahoma" panose="020B0604030504040204" pitchFamily="34" charset="0"/>
                <a:sym typeface="Symbol" panose="05050102010706020507" pitchFamily="18" charset="2"/>
              </a:rPr>
              <a:t>, t</a:t>
            </a:r>
            <a:r>
              <a:rPr lang="en-US" altLang="en-US" sz="2000" baseline="-25000" smtClean="0">
                <a:cs typeface="Tahoma" panose="020B0604030504040204" pitchFamily="34" charset="0"/>
                <a:sym typeface="Symbol" panose="05050102010706020507" pitchFamily="18" charset="2"/>
              </a:rPr>
              <a:t>jq</a:t>
            </a:r>
            <a:r>
              <a:rPr lang="en-US" altLang="en-US" sz="2000" smtClean="0">
                <a:cs typeface="Tahoma" panose="020B0604030504040204" pitchFamily="34" charset="0"/>
                <a:sym typeface="Symbol" panose="05050102010706020507" pitchFamily="18" charset="2"/>
              </a:rPr>
              <a:t>)</a:t>
            </a:r>
          </a:p>
          <a:p>
            <a:pPr eaLnBrk="1" hangingPunct="1">
              <a:lnSpc>
                <a:spcPct val="130000"/>
              </a:lnSpc>
            </a:pPr>
            <a:r>
              <a:rPr lang="en-US" altLang="en-US" sz="2400" smtClean="0">
                <a:cs typeface="Tahoma" panose="020B0604030504040204" pitchFamily="34" charset="0"/>
                <a:sym typeface="Symbol" panose="05050102010706020507" pitchFamily="18" charset="2"/>
              </a:rPr>
              <a:t>Centroid: </a:t>
            </a:r>
            <a:r>
              <a:rPr lang="en-US" altLang="en-US" sz="2000" smtClean="0">
                <a:cs typeface="Tahoma" panose="020B0604030504040204" pitchFamily="34" charset="0"/>
                <a:sym typeface="Symbol" panose="05050102010706020507" pitchFamily="18" charset="2"/>
              </a:rPr>
              <a:t>distance between the centroids of two clusters, i.e.,  dist(K</a:t>
            </a:r>
            <a:r>
              <a:rPr lang="en-US" altLang="en-US" sz="2000" baseline="-25000" smtClean="0">
                <a:cs typeface="Tahoma" panose="020B0604030504040204" pitchFamily="34" charset="0"/>
                <a:sym typeface="Symbol" panose="05050102010706020507" pitchFamily="18" charset="2"/>
              </a:rPr>
              <a:t>i</a:t>
            </a:r>
            <a:r>
              <a:rPr lang="en-US" altLang="en-US" sz="2000" smtClean="0">
                <a:cs typeface="Tahoma" panose="020B0604030504040204" pitchFamily="34" charset="0"/>
                <a:sym typeface="Symbol" panose="05050102010706020507" pitchFamily="18" charset="2"/>
              </a:rPr>
              <a:t>, K</a:t>
            </a:r>
            <a:r>
              <a:rPr lang="en-US" altLang="en-US" sz="2000" baseline="-25000" smtClean="0">
                <a:cs typeface="Tahoma" panose="020B0604030504040204" pitchFamily="34" charset="0"/>
                <a:sym typeface="Symbol" panose="05050102010706020507" pitchFamily="18" charset="2"/>
              </a:rPr>
              <a:t>j</a:t>
            </a:r>
            <a:r>
              <a:rPr lang="en-US" altLang="en-US" sz="2000" smtClean="0">
                <a:cs typeface="Tahoma" panose="020B0604030504040204" pitchFamily="34" charset="0"/>
                <a:sym typeface="Symbol" panose="05050102010706020507" pitchFamily="18" charset="2"/>
              </a:rPr>
              <a:t>) = dist(C</a:t>
            </a:r>
            <a:r>
              <a:rPr lang="en-US" altLang="en-US" sz="2000" baseline="-25000" smtClean="0">
                <a:cs typeface="Tahoma" panose="020B0604030504040204" pitchFamily="34" charset="0"/>
                <a:sym typeface="Symbol" panose="05050102010706020507" pitchFamily="18" charset="2"/>
              </a:rPr>
              <a:t>i</a:t>
            </a:r>
            <a:r>
              <a:rPr lang="en-US" altLang="en-US" sz="2000" smtClean="0">
                <a:cs typeface="Tahoma" panose="020B0604030504040204" pitchFamily="34" charset="0"/>
                <a:sym typeface="Symbol" panose="05050102010706020507" pitchFamily="18" charset="2"/>
              </a:rPr>
              <a:t>, C</a:t>
            </a:r>
            <a:r>
              <a:rPr lang="en-US" altLang="en-US" sz="2000" baseline="-25000" smtClean="0">
                <a:cs typeface="Tahoma" panose="020B0604030504040204" pitchFamily="34" charset="0"/>
                <a:sym typeface="Symbol" panose="05050102010706020507" pitchFamily="18" charset="2"/>
              </a:rPr>
              <a:t>j</a:t>
            </a:r>
            <a:r>
              <a:rPr lang="en-US" altLang="en-US" sz="2000" smtClean="0">
                <a:cs typeface="Tahoma" panose="020B0604030504040204" pitchFamily="34" charset="0"/>
                <a:sym typeface="Symbol" panose="05050102010706020507" pitchFamily="18" charset="2"/>
              </a:rPr>
              <a:t>)</a:t>
            </a:r>
          </a:p>
          <a:p>
            <a:pPr eaLnBrk="1" hangingPunct="1">
              <a:lnSpc>
                <a:spcPct val="130000"/>
              </a:lnSpc>
            </a:pPr>
            <a:r>
              <a:rPr lang="en-US" altLang="en-US" sz="2400" smtClean="0">
                <a:cs typeface="Tahoma" panose="020B0604030504040204" pitchFamily="34" charset="0"/>
                <a:sym typeface="Symbol" panose="05050102010706020507" pitchFamily="18" charset="2"/>
              </a:rPr>
              <a:t>Medoid: </a:t>
            </a:r>
            <a:r>
              <a:rPr lang="en-US" altLang="en-US" sz="2000" smtClean="0">
                <a:cs typeface="Tahoma" panose="020B0604030504040204" pitchFamily="34" charset="0"/>
                <a:sym typeface="Symbol" panose="05050102010706020507" pitchFamily="18" charset="2"/>
              </a:rPr>
              <a:t>distance between the medoids of two clusters, i.e.,  dist(K</a:t>
            </a:r>
            <a:r>
              <a:rPr lang="en-US" altLang="en-US" sz="2000" baseline="-25000" smtClean="0">
                <a:cs typeface="Tahoma" panose="020B0604030504040204" pitchFamily="34" charset="0"/>
                <a:sym typeface="Symbol" panose="05050102010706020507" pitchFamily="18" charset="2"/>
              </a:rPr>
              <a:t>i</a:t>
            </a:r>
            <a:r>
              <a:rPr lang="en-US" altLang="en-US" sz="2000" smtClean="0">
                <a:cs typeface="Tahoma" panose="020B0604030504040204" pitchFamily="34" charset="0"/>
                <a:sym typeface="Symbol" panose="05050102010706020507" pitchFamily="18" charset="2"/>
              </a:rPr>
              <a:t>, K</a:t>
            </a:r>
            <a:r>
              <a:rPr lang="en-US" altLang="en-US" sz="2000" baseline="-25000" smtClean="0">
                <a:cs typeface="Tahoma" panose="020B0604030504040204" pitchFamily="34" charset="0"/>
                <a:sym typeface="Symbol" panose="05050102010706020507" pitchFamily="18" charset="2"/>
              </a:rPr>
              <a:t>j</a:t>
            </a:r>
            <a:r>
              <a:rPr lang="en-US" altLang="en-US" sz="2000" smtClean="0">
                <a:cs typeface="Tahoma" panose="020B0604030504040204" pitchFamily="34" charset="0"/>
                <a:sym typeface="Symbol" panose="05050102010706020507" pitchFamily="18" charset="2"/>
              </a:rPr>
              <a:t>) = dist(M</a:t>
            </a:r>
            <a:r>
              <a:rPr lang="en-US" altLang="en-US" sz="2000" baseline="-25000" smtClean="0">
                <a:cs typeface="Tahoma" panose="020B0604030504040204" pitchFamily="34" charset="0"/>
                <a:sym typeface="Symbol" panose="05050102010706020507" pitchFamily="18" charset="2"/>
              </a:rPr>
              <a:t>i</a:t>
            </a:r>
            <a:r>
              <a:rPr lang="en-US" altLang="en-US" sz="2000" smtClean="0">
                <a:cs typeface="Tahoma" panose="020B0604030504040204" pitchFamily="34" charset="0"/>
                <a:sym typeface="Symbol" panose="05050102010706020507" pitchFamily="18" charset="2"/>
              </a:rPr>
              <a:t>, M</a:t>
            </a:r>
            <a:r>
              <a:rPr lang="en-US" altLang="en-US" sz="2000" baseline="-25000" smtClean="0">
                <a:cs typeface="Tahoma" panose="020B0604030504040204" pitchFamily="34" charset="0"/>
                <a:sym typeface="Symbol" panose="05050102010706020507" pitchFamily="18" charset="2"/>
              </a:rPr>
              <a:t>j</a:t>
            </a:r>
            <a:r>
              <a:rPr lang="en-US" altLang="en-US" sz="2000" smtClean="0">
                <a:cs typeface="Tahoma" panose="020B0604030504040204" pitchFamily="34" charset="0"/>
                <a:sym typeface="Symbol" panose="05050102010706020507" pitchFamily="18" charset="2"/>
              </a:rPr>
              <a:t>)</a:t>
            </a:r>
          </a:p>
          <a:p>
            <a:pPr lvl="1" eaLnBrk="1" hangingPunct="1">
              <a:lnSpc>
                <a:spcPct val="130000"/>
              </a:lnSpc>
            </a:pPr>
            <a:r>
              <a:rPr lang="en-US" altLang="en-US" sz="2000" smtClean="0">
                <a:cs typeface="Tahoma" panose="020B0604030504040204" pitchFamily="34" charset="0"/>
                <a:sym typeface="Symbol" panose="05050102010706020507" pitchFamily="18" charset="2"/>
              </a:rPr>
              <a:t>Medoid: a chosen, centrally located object in the cluster</a:t>
            </a:r>
          </a:p>
        </p:txBody>
      </p:sp>
      <p:grpSp>
        <p:nvGrpSpPr>
          <p:cNvPr id="30724" name="Group 45"/>
          <p:cNvGrpSpPr>
            <a:grpSpLocks/>
          </p:cNvGrpSpPr>
          <p:nvPr/>
        </p:nvGrpSpPr>
        <p:grpSpPr bwMode="auto">
          <a:xfrm>
            <a:off x="6096000" y="152400"/>
            <a:ext cx="914400" cy="1066800"/>
            <a:chOff x="6096000" y="152400"/>
            <a:chExt cx="914400" cy="1066800"/>
          </a:xfrm>
        </p:grpSpPr>
        <p:grpSp>
          <p:nvGrpSpPr>
            <p:cNvPr id="30746" name="Group 38"/>
            <p:cNvGrpSpPr>
              <a:grpSpLocks/>
            </p:cNvGrpSpPr>
            <p:nvPr/>
          </p:nvGrpSpPr>
          <p:grpSpPr bwMode="auto">
            <a:xfrm>
              <a:off x="6096000" y="152400"/>
              <a:ext cx="914400" cy="1066800"/>
              <a:chOff x="6096000" y="152400"/>
              <a:chExt cx="914400" cy="1066800"/>
            </a:xfrm>
          </p:grpSpPr>
          <p:sp>
            <p:nvSpPr>
              <p:cNvPr id="7" name="Oval 6"/>
              <p:cNvSpPr/>
              <p:nvPr/>
            </p:nvSpPr>
            <p:spPr bwMode="auto">
              <a:xfrm>
                <a:off x="6096000" y="152400"/>
                <a:ext cx="914400" cy="1066800"/>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defRPr/>
                </a:pP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Tahoma" pitchFamily="34" charset="0"/>
                </a:endParaRPr>
              </a:p>
            </p:txBody>
          </p:sp>
          <p:sp>
            <p:nvSpPr>
              <p:cNvPr id="30749" name="Oval 8"/>
              <p:cNvSpPr>
                <a:spLocks noChangeArrowheads="1"/>
              </p:cNvSpPr>
              <p:nvPr/>
            </p:nvSpPr>
            <p:spPr bwMode="auto">
              <a:xfrm>
                <a:off x="63246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750" name="Oval 9"/>
              <p:cNvSpPr>
                <a:spLocks noChangeArrowheads="1"/>
              </p:cNvSpPr>
              <p:nvPr/>
            </p:nvSpPr>
            <p:spPr bwMode="auto">
              <a:xfrm>
                <a:off x="64770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751" name="Oval 10"/>
              <p:cNvSpPr>
                <a:spLocks noChangeArrowheads="1"/>
              </p:cNvSpPr>
              <p:nvPr/>
            </p:nvSpPr>
            <p:spPr bwMode="auto">
              <a:xfrm>
                <a:off x="6629400" y="838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752" name="Oval 11"/>
              <p:cNvSpPr>
                <a:spLocks noChangeArrowheads="1"/>
              </p:cNvSpPr>
              <p:nvPr/>
            </p:nvSpPr>
            <p:spPr bwMode="auto">
              <a:xfrm>
                <a:off x="68580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753" name="Oval 12"/>
              <p:cNvSpPr>
                <a:spLocks noChangeArrowheads="1"/>
              </p:cNvSpPr>
              <p:nvPr/>
            </p:nvSpPr>
            <p:spPr bwMode="auto">
              <a:xfrm>
                <a:off x="61722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754" name="Oval 13"/>
              <p:cNvSpPr>
                <a:spLocks noChangeArrowheads="1"/>
              </p:cNvSpPr>
              <p:nvPr/>
            </p:nvSpPr>
            <p:spPr bwMode="auto">
              <a:xfrm>
                <a:off x="61722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755" name="Oval 14"/>
              <p:cNvSpPr>
                <a:spLocks noChangeArrowheads="1"/>
              </p:cNvSpPr>
              <p:nvPr/>
            </p:nvSpPr>
            <p:spPr bwMode="auto">
              <a:xfrm>
                <a:off x="66294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756" name="Oval 16"/>
              <p:cNvSpPr>
                <a:spLocks noChangeArrowheads="1"/>
              </p:cNvSpPr>
              <p:nvPr/>
            </p:nvSpPr>
            <p:spPr bwMode="auto">
              <a:xfrm>
                <a:off x="67818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757" name="Oval 17"/>
              <p:cNvSpPr>
                <a:spLocks noChangeArrowheads="1"/>
              </p:cNvSpPr>
              <p:nvPr/>
            </p:nvSpPr>
            <p:spPr bwMode="auto">
              <a:xfrm>
                <a:off x="64008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758" name="Oval 18"/>
              <p:cNvSpPr>
                <a:spLocks noChangeArrowheads="1"/>
              </p:cNvSpPr>
              <p:nvPr/>
            </p:nvSpPr>
            <p:spPr bwMode="auto">
              <a:xfrm>
                <a:off x="66294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759" name="Oval 33"/>
              <p:cNvSpPr>
                <a:spLocks noChangeArrowheads="1"/>
              </p:cNvSpPr>
              <p:nvPr/>
            </p:nvSpPr>
            <p:spPr bwMode="auto">
              <a:xfrm>
                <a:off x="6477000" y="1066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760" name="Oval 34"/>
              <p:cNvSpPr>
                <a:spLocks noChangeArrowheads="1"/>
              </p:cNvSpPr>
              <p:nvPr/>
            </p:nvSpPr>
            <p:spPr bwMode="auto">
              <a:xfrm>
                <a:off x="6477000" y="228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761" name="Oval 35"/>
              <p:cNvSpPr>
                <a:spLocks noChangeArrowheads="1"/>
              </p:cNvSpPr>
              <p:nvPr/>
            </p:nvSpPr>
            <p:spPr bwMode="auto">
              <a:xfrm>
                <a:off x="62484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762" name="Oval 36"/>
              <p:cNvSpPr>
                <a:spLocks noChangeArrowheads="1"/>
              </p:cNvSpPr>
              <p:nvPr/>
            </p:nvSpPr>
            <p:spPr bwMode="auto">
              <a:xfrm>
                <a:off x="67818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30747" name="TextBox 43"/>
            <p:cNvSpPr txBox="1">
              <a:spLocks noChangeArrowheads="1"/>
            </p:cNvSpPr>
            <p:nvPr/>
          </p:nvSpPr>
          <p:spPr bwMode="auto">
            <a:xfrm flipH="1">
              <a:off x="6507481" y="533400"/>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000"/>
                <a:t>X</a:t>
              </a:r>
            </a:p>
          </p:txBody>
        </p:sp>
      </p:grpSp>
      <p:grpSp>
        <p:nvGrpSpPr>
          <p:cNvPr id="30725" name="Group 46"/>
          <p:cNvGrpSpPr>
            <a:grpSpLocks/>
          </p:cNvGrpSpPr>
          <p:nvPr/>
        </p:nvGrpSpPr>
        <p:grpSpPr bwMode="auto">
          <a:xfrm>
            <a:off x="7924800" y="304800"/>
            <a:ext cx="1066800" cy="838200"/>
            <a:chOff x="7924800" y="304800"/>
            <a:chExt cx="1066800" cy="838200"/>
          </a:xfrm>
        </p:grpSpPr>
        <p:grpSp>
          <p:nvGrpSpPr>
            <p:cNvPr id="30727" name="Group 39"/>
            <p:cNvGrpSpPr>
              <a:grpSpLocks/>
            </p:cNvGrpSpPr>
            <p:nvPr/>
          </p:nvGrpSpPr>
          <p:grpSpPr bwMode="auto">
            <a:xfrm>
              <a:off x="7924800" y="304800"/>
              <a:ext cx="1066800" cy="838200"/>
              <a:chOff x="7924800" y="304800"/>
              <a:chExt cx="1066800" cy="838200"/>
            </a:xfrm>
          </p:grpSpPr>
          <p:sp>
            <p:nvSpPr>
              <p:cNvPr id="8" name="Oval 7"/>
              <p:cNvSpPr/>
              <p:nvPr/>
            </p:nvSpPr>
            <p:spPr bwMode="auto">
              <a:xfrm>
                <a:off x="7924800" y="304800"/>
                <a:ext cx="1066800" cy="838200"/>
              </a:xfrm>
              <a:prstGeom prst="ellipse">
                <a:avLst/>
              </a:prstGeom>
              <a:ln>
                <a:solidFill>
                  <a:schemeClr val="tx2">
                    <a:lumMod val="60000"/>
                    <a:lumOff val="4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defRPr/>
                </a:pP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Tahoma" pitchFamily="34" charset="0"/>
                </a:endParaRPr>
              </a:p>
            </p:txBody>
          </p:sp>
          <p:sp>
            <p:nvSpPr>
              <p:cNvPr id="30730" name="Oval 15"/>
              <p:cNvSpPr>
                <a:spLocks noChangeArrowheads="1"/>
              </p:cNvSpPr>
              <p:nvPr/>
            </p:nvSpPr>
            <p:spPr bwMode="auto">
              <a:xfrm>
                <a:off x="83058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31" name="Oval 19"/>
              <p:cNvSpPr>
                <a:spLocks noChangeArrowheads="1"/>
              </p:cNvSpPr>
              <p:nvPr/>
            </p:nvSpPr>
            <p:spPr bwMode="auto">
              <a:xfrm>
                <a:off x="84582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32" name="Oval 20"/>
              <p:cNvSpPr>
                <a:spLocks noChangeArrowheads="1"/>
              </p:cNvSpPr>
              <p:nvPr/>
            </p:nvSpPr>
            <p:spPr bwMode="auto">
              <a:xfrm>
                <a:off x="86106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33" name="Oval 21"/>
              <p:cNvSpPr>
                <a:spLocks noChangeArrowheads="1"/>
              </p:cNvSpPr>
              <p:nvPr/>
            </p:nvSpPr>
            <p:spPr bwMode="auto">
              <a:xfrm>
                <a:off x="8458200" y="762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34" name="Oval 22"/>
              <p:cNvSpPr>
                <a:spLocks noChangeArrowheads="1"/>
              </p:cNvSpPr>
              <p:nvPr/>
            </p:nvSpPr>
            <p:spPr bwMode="auto">
              <a:xfrm>
                <a:off x="86106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35" name="Oval 23"/>
              <p:cNvSpPr>
                <a:spLocks noChangeArrowheads="1"/>
              </p:cNvSpPr>
              <p:nvPr/>
            </p:nvSpPr>
            <p:spPr bwMode="auto">
              <a:xfrm>
                <a:off x="81534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36" name="Oval 24"/>
              <p:cNvSpPr>
                <a:spLocks noChangeArrowheads="1"/>
              </p:cNvSpPr>
              <p:nvPr/>
            </p:nvSpPr>
            <p:spPr bwMode="auto">
              <a:xfrm>
                <a:off x="83058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37" name="Oval 25"/>
              <p:cNvSpPr>
                <a:spLocks noChangeArrowheads="1"/>
              </p:cNvSpPr>
              <p:nvPr/>
            </p:nvSpPr>
            <p:spPr bwMode="auto">
              <a:xfrm>
                <a:off x="80010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38" name="Oval 26"/>
              <p:cNvSpPr>
                <a:spLocks noChangeArrowheads="1"/>
              </p:cNvSpPr>
              <p:nvPr/>
            </p:nvSpPr>
            <p:spPr bwMode="auto">
              <a:xfrm>
                <a:off x="84582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b="1">
                  <a:solidFill>
                    <a:srgbClr val="0000FF"/>
                  </a:solidFill>
                </a:endParaRPr>
              </a:p>
            </p:txBody>
          </p:sp>
          <p:sp>
            <p:nvSpPr>
              <p:cNvPr id="30739" name="Oval 27"/>
              <p:cNvSpPr>
                <a:spLocks noChangeArrowheads="1"/>
              </p:cNvSpPr>
              <p:nvPr/>
            </p:nvSpPr>
            <p:spPr bwMode="auto">
              <a:xfrm>
                <a:off x="81534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40" name="Oval 28"/>
              <p:cNvSpPr>
                <a:spLocks noChangeArrowheads="1"/>
              </p:cNvSpPr>
              <p:nvPr/>
            </p:nvSpPr>
            <p:spPr bwMode="auto">
              <a:xfrm>
                <a:off x="83058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41" name="Oval 29"/>
              <p:cNvSpPr>
                <a:spLocks noChangeArrowheads="1"/>
              </p:cNvSpPr>
              <p:nvPr/>
            </p:nvSpPr>
            <p:spPr bwMode="auto">
              <a:xfrm>
                <a:off x="86106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42" name="Oval 30"/>
              <p:cNvSpPr>
                <a:spLocks noChangeArrowheads="1"/>
              </p:cNvSpPr>
              <p:nvPr/>
            </p:nvSpPr>
            <p:spPr bwMode="auto">
              <a:xfrm>
                <a:off x="87630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43" name="Oval 31"/>
              <p:cNvSpPr>
                <a:spLocks noChangeArrowheads="1"/>
              </p:cNvSpPr>
              <p:nvPr/>
            </p:nvSpPr>
            <p:spPr bwMode="auto">
              <a:xfrm>
                <a:off x="88392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44" name="Oval 32"/>
              <p:cNvSpPr>
                <a:spLocks noChangeArrowheads="1"/>
              </p:cNvSpPr>
              <p:nvPr/>
            </p:nvSpPr>
            <p:spPr bwMode="auto">
              <a:xfrm>
                <a:off x="86868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sp>
            <p:nvSpPr>
              <p:cNvPr id="30745" name="Oval 37"/>
              <p:cNvSpPr>
                <a:spLocks noChangeArrowheads="1"/>
              </p:cNvSpPr>
              <p:nvPr/>
            </p:nvSpPr>
            <p:spPr bwMode="auto">
              <a:xfrm>
                <a:off x="8229600" y="990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FF"/>
                  </a:solidFill>
                </a:endParaRPr>
              </a:p>
            </p:txBody>
          </p:sp>
        </p:grpSp>
        <p:sp>
          <p:nvSpPr>
            <p:cNvPr id="30728" name="TextBox 44"/>
            <p:cNvSpPr txBox="1">
              <a:spLocks noChangeArrowheads="1"/>
            </p:cNvSpPr>
            <p:nvPr/>
          </p:nvSpPr>
          <p:spPr bwMode="auto">
            <a:xfrm flipH="1">
              <a:off x="8458200" y="591979"/>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000"/>
                <a:t>X</a:t>
              </a:r>
            </a:p>
          </p:txBody>
        </p:sp>
      </p:grpSp>
      <p:sp>
        <p:nvSpPr>
          <p:cNvPr id="30726" name="Slide Number Placeholder 47"/>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CC15D849-C965-42FA-A7B9-BAD4CF8B3A61}" type="slidenum">
              <a:rPr lang="en-US" altLang="en-US" sz="1200"/>
              <a:pPr algn="r" eaLnBrk="1" hangingPunct="1"/>
              <a:t>35</a:t>
            </a:fld>
            <a:endParaRPr lang="en-US" altLang="en-US" sz="1200"/>
          </a:p>
        </p:txBody>
      </p:sp>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noFill/>
        </p:spPr>
        <p:txBody>
          <a:bodyPr lIns="92075" tIns="46038" rIns="92075" bIns="46038" anchor="ctr"/>
          <a:lstStyle/>
          <a:p>
            <a:pPr eaLnBrk="1" hangingPunct="1"/>
            <a:r>
              <a:rPr lang="en-US" altLang="en-US" sz="3200" smtClean="0">
                <a:cs typeface="Tahoma" panose="020B0604030504040204" pitchFamily="34" charset="0"/>
                <a:sym typeface="Symbol" panose="05050102010706020507" pitchFamily="18" charset="2"/>
              </a:rPr>
              <a:t>Centroid, Radius and Diameter of a </a:t>
            </a:r>
            <a:r>
              <a:rPr lang="en-US" altLang="en-US" sz="3200" smtClean="0"/>
              <a:t>Cluster (for numerical data sets)</a:t>
            </a:r>
          </a:p>
        </p:txBody>
      </p:sp>
      <p:sp>
        <p:nvSpPr>
          <p:cNvPr id="31747" name="Rectangle 3"/>
          <p:cNvSpPr>
            <a:spLocks noGrp="1" noChangeArrowheads="1"/>
          </p:cNvSpPr>
          <p:nvPr>
            <p:ph type="body" sz="half" idx="4294967295"/>
          </p:nvPr>
        </p:nvSpPr>
        <p:spPr>
          <a:xfrm>
            <a:off x="381000" y="1371600"/>
            <a:ext cx="8153400" cy="5105400"/>
          </a:xfrm>
          <a:noFill/>
        </p:spPr>
        <p:txBody>
          <a:bodyPr lIns="92075" tIns="46038" rIns="92075" bIns="46038"/>
          <a:lstStyle/>
          <a:p>
            <a:pPr eaLnBrk="1" hangingPunct="1">
              <a:lnSpc>
                <a:spcPct val="130000"/>
              </a:lnSpc>
            </a:pPr>
            <a:r>
              <a:rPr lang="en-US" altLang="en-US" sz="2400" smtClean="0">
                <a:cs typeface="Tahoma" panose="020B0604030504040204" pitchFamily="34" charset="0"/>
                <a:sym typeface="Symbol" panose="05050102010706020507" pitchFamily="18" charset="2"/>
              </a:rPr>
              <a:t>Centroid:  the “middle” of a cluster</a:t>
            </a:r>
          </a:p>
          <a:p>
            <a:pPr eaLnBrk="1" hangingPunct="1">
              <a:lnSpc>
                <a:spcPct val="130000"/>
              </a:lnSpc>
            </a:pPr>
            <a:endParaRPr lang="en-US" altLang="en-US" sz="2400" smtClean="0">
              <a:cs typeface="Tahoma" panose="020B0604030504040204" pitchFamily="34" charset="0"/>
              <a:sym typeface="Symbol" panose="05050102010706020507" pitchFamily="18" charset="2"/>
            </a:endParaRPr>
          </a:p>
          <a:p>
            <a:pPr eaLnBrk="1" hangingPunct="1">
              <a:lnSpc>
                <a:spcPct val="130000"/>
              </a:lnSpc>
            </a:pPr>
            <a:r>
              <a:rPr lang="en-US" altLang="en-US" sz="2400" smtClean="0">
                <a:cs typeface="Tahoma" panose="020B0604030504040204" pitchFamily="34" charset="0"/>
                <a:sym typeface="Symbol" panose="05050102010706020507" pitchFamily="18" charset="2"/>
              </a:rPr>
              <a:t>Radius: square root of average distance from any point of the cluster to its centroid</a:t>
            </a:r>
          </a:p>
          <a:p>
            <a:pPr eaLnBrk="1" hangingPunct="1">
              <a:lnSpc>
                <a:spcPct val="130000"/>
              </a:lnSpc>
            </a:pPr>
            <a:endParaRPr lang="en-US" altLang="en-US" sz="2400" smtClean="0">
              <a:cs typeface="Tahoma" panose="020B0604030504040204" pitchFamily="34" charset="0"/>
              <a:sym typeface="Symbol" panose="05050102010706020507" pitchFamily="18" charset="2"/>
            </a:endParaRPr>
          </a:p>
          <a:p>
            <a:pPr eaLnBrk="1" hangingPunct="1">
              <a:lnSpc>
                <a:spcPct val="130000"/>
              </a:lnSpc>
            </a:pPr>
            <a:r>
              <a:rPr lang="en-US" altLang="en-US" sz="2400" smtClean="0">
                <a:cs typeface="Tahoma" panose="020B0604030504040204" pitchFamily="34" charset="0"/>
                <a:sym typeface="Symbol" panose="05050102010706020507" pitchFamily="18" charset="2"/>
              </a:rPr>
              <a:t>Diameter: square root of average mean squared distance between all pairs of points in the cluster</a:t>
            </a:r>
          </a:p>
        </p:txBody>
      </p:sp>
      <p:graphicFrame>
        <p:nvGraphicFramePr>
          <p:cNvPr id="31748" name="Object 4"/>
          <p:cNvGraphicFramePr>
            <a:graphicFrameLocks noGrp="1" noChangeAspect="1"/>
          </p:cNvGraphicFramePr>
          <p:nvPr>
            <p:ph sz="quarter" idx="4294967295"/>
          </p:nvPr>
        </p:nvGraphicFramePr>
        <p:xfrm>
          <a:off x="6096000" y="1447800"/>
          <a:ext cx="2136775" cy="876300"/>
        </p:xfrm>
        <a:graphic>
          <a:graphicData uri="http://schemas.openxmlformats.org/presentationml/2006/ole">
            <mc:AlternateContent xmlns:mc="http://schemas.openxmlformats.org/markup-compatibility/2006">
              <mc:Choice xmlns:v="urn:schemas-microsoft-com:vml" Requires="v">
                <p:oleObj spid="_x0000_s31887" name="Equation" r:id="rId4" imgW="1269449" imgH="520474" progId="Equation.3">
                  <p:embed/>
                </p:oleObj>
              </mc:Choice>
              <mc:Fallback>
                <p:oleObj name="Equation" r:id="rId4" imgW="1269449" imgH="520474"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447800"/>
                        <a:ext cx="21367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9" name="Object 5"/>
          <p:cNvGraphicFramePr>
            <a:graphicFrameLocks noChangeAspect="1"/>
          </p:cNvGraphicFramePr>
          <p:nvPr/>
        </p:nvGraphicFramePr>
        <p:xfrm>
          <a:off x="5334000" y="3048000"/>
          <a:ext cx="2828925" cy="1069975"/>
        </p:xfrm>
        <a:graphic>
          <a:graphicData uri="http://schemas.openxmlformats.org/presentationml/2006/ole">
            <mc:AlternateContent xmlns:mc="http://schemas.openxmlformats.org/markup-compatibility/2006">
              <mc:Choice xmlns:v="urn:schemas-microsoft-com:vml" Requires="v">
                <p:oleObj spid="_x0000_s31888" name="Equation" r:id="rId6" imgW="2451100" imgH="927100" progId="Equation.3">
                  <p:embed/>
                </p:oleObj>
              </mc:Choice>
              <mc:Fallback>
                <p:oleObj name="Equation" r:id="rId6" imgW="2451100" imgH="9271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3048000"/>
                        <a:ext cx="2828925"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6"/>
          <p:cNvGraphicFramePr>
            <a:graphicFrameLocks noGrp="1" noChangeAspect="1"/>
          </p:cNvGraphicFramePr>
          <p:nvPr>
            <p:ph sz="quarter" idx="4294967295"/>
          </p:nvPr>
        </p:nvGraphicFramePr>
        <p:xfrm>
          <a:off x="4800600" y="5181600"/>
          <a:ext cx="3048000" cy="1006475"/>
        </p:xfrm>
        <a:graphic>
          <a:graphicData uri="http://schemas.openxmlformats.org/presentationml/2006/ole">
            <mc:AlternateContent xmlns:mc="http://schemas.openxmlformats.org/markup-compatibility/2006">
              <mc:Choice xmlns:v="urn:schemas-microsoft-com:vml" Requires="v">
                <p:oleObj spid="_x0000_s31889" name="Equation" r:id="rId8" imgW="2959100" imgH="977900" progId="Equation.3">
                  <p:embed/>
                </p:oleObj>
              </mc:Choice>
              <mc:Fallback>
                <p:oleObj name="Equation" r:id="rId8" imgW="2959100" imgH="9779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0600" y="5181600"/>
                        <a:ext cx="30480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1" name="Slide Number Placeholder 9"/>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EB62FECD-73C4-446A-9E6D-57A8B9C14669}" type="slidenum">
              <a:rPr lang="en-US" altLang="en-US" sz="1200"/>
              <a:pPr algn="r" eaLnBrk="1" hangingPunct="1"/>
              <a:t>36</a:t>
            </a:fld>
            <a:endParaRPr lang="en-US" altLang="en-US" sz="1200"/>
          </a:p>
        </p:txBody>
      </p:sp>
    </p:spTree>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304800"/>
            <a:ext cx="9144000" cy="685800"/>
          </a:xfrm>
          <a:noFill/>
        </p:spPr>
        <p:txBody>
          <a:bodyPr lIns="92075" tIns="46038" rIns="92075" bIns="46038" anchor="ctr"/>
          <a:lstStyle/>
          <a:p>
            <a:pPr eaLnBrk="1" hangingPunct="1"/>
            <a:r>
              <a:rPr lang="en-US" altLang="zh-CN" smtClean="0">
                <a:ea typeface="SimSun" panose="02010600030101010101" pitchFamily="2" charset="-122"/>
              </a:rPr>
              <a:t>Extensions to Hierarchical Clustering</a:t>
            </a:r>
          </a:p>
        </p:txBody>
      </p:sp>
      <p:sp>
        <p:nvSpPr>
          <p:cNvPr id="32771" name="Rectangle 3"/>
          <p:cNvSpPr>
            <a:spLocks noGrp="1" noChangeArrowheads="1"/>
          </p:cNvSpPr>
          <p:nvPr>
            <p:ph type="body" idx="1"/>
          </p:nvPr>
        </p:nvSpPr>
        <p:spPr>
          <a:xfrm>
            <a:off x="304800" y="1219200"/>
            <a:ext cx="8534400" cy="5181600"/>
          </a:xfrm>
          <a:noFill/>
        </p:spPr>
        <p:txBody>
          <a:bodyPr lIns="92075" tIns="46038" rIns="92075" bIns="46038"/>
          <a:lstStyle/>
          <a:p>
            <a:pPr eaLnBrk="1" hangingPunct="1">
              <a:lnSpc>
                <a:spcPct val="150000"/>
              </a:lnSpc>
            </a:pPr>
            <a:r>
              <a:rPr lang="en-US" altLang="zh-CN" sz="2400" smtClean="0">
                <a:ea typeface="SimSun" panose="02010600030101010101" pitchFamily="2" charset="-122"/>
              </a:rPr>
              <a:t>Major weakness of agglomerative clustering methods</a:t>
            </a:r>
          </a:p>
          <a:p>
            <a:pPr lvl="1" eaLnBrk="1" hangingPunct="1">
              <a:lnSpc>
                <a:spcPct val="150000"/>
              </a:lnSpc>
            </a:pPr>
            <a:r>
              <a:rPr lang="en-US" altLang="zh-CN" sz="2400" u="sng" smtClean="0">
                <a:ea typeface="SimSun" panose="02010600030101010101" pitchFamily="2" charset="-122"/>
              </a:rPr>
              <a:t>Can never undo what was done previously</a:t>
            </a:r>
          </a:p>
          <a:p>
            <a:pPr lvl="1" eaLnBrk="1" hangingPunct="1">
              <a:lnSpc>
                <a:spcPct val="150000"/>
              </a:lnSpc>
            </a:pPr>
            <a:r>
              <a:rPr lang="en-US" altLang="zh-CN" sz="2400" u="sng" smtClean="0">
                <a:ea typeface="SimSun" panose="02010600030101010101" pitchFamily="2" charset="-122"/>
              </a:rPr>
              <a:t>Do not scale</a:t>
            </a:r>
            <a:r>
              <a:rPr lang="en-US" altLang="zh-CN" sz="2400" smtClean="0">
                <a:ea typeface="SimSun" panose="02010600030101010101" pitchFamily="2" charset="-122"/>
              </a:rPr>
              <a:t> well: time complexity of at least </a:t>
            </a:r>
            <a:r>
              <a:rPr lang="en-US" altLang="zh-CN" sz="2400" i="1" smtClean="0">
                <a:ea typeface="SimSun" panose="02010600030101010101" pitchFamily="2" charset="-122"/>
              </a:rPr>
              <a:t>O</a:t>
            </a:r>
            <a:r>
              <a:rPr lang="en-US" altLang="zh-CN" sz="2400" smtClean="0">
                <a:ea typeface="SimSun" panose="02010600030101010101" pitchFamily="2" charset="-122"/>
              </a:rPr>
              <a:t>(</a:t>
            </a:r>
            <a:r>
              <a:rPr lang="en-US" altLang="zh-CN" sz="2400" i="1" smtClean="0">
                <a:ea typeface="SimSun" panose="02010600030101010101" pitchFamily="2" charset="-122"/>
              </a:rPr>
              <a:t>n</a:t>
            </a:r>
            <a:r>
              <a:rPr lang="en-US" altLang="zh-CN" sz="2400" i="1" baseline="30000" smtClean="0">
                <a:ea typeface="SimSun" panose="02010600030101010101" pitchFamily="2" charset="-122"/>
              </a:rPr>
              <a:t>2</a:t>
            </a:r>
            <a:r>
              <a:rPr lang="en-US" altLang="zh-CN" sz="2400" smtClean="0">
                <a:ea typeface="SimSun" panose="02010600030101010101" pitchFamily="2" charset="-122"/>
              </a:rPr>
              <a:t>), where </a:t>
            </a:r>
            <a:r>
              <a:rPr lang="en-US" altLang="zh-CN" sz="2400" i="1" smtClean="0">
                <a:ea typeface="SimSun" panose="02010600030101010101" pitchFamily="2" charset="-122"/>
              </a:rPr>
              <a:t>n</a:t>
            </a:r>
            <a:r>
              <a:rPr lang="en-US" altLang="zh-CN" sz="2400" smtClean="0">
                <a:ea typeface="SimSun" panose="02010600030101010101" pitchFamily="2" charset="-122"/>
              </a:rPr>
              <a:t> is the number of total objects</a:t>
            </a:r>
          </a:p>
          <a:p>
            <a:pPr eaLnBrk="1" hangingPunct="1">
              <a:lnSpc>
                <a:spcPct val="150000"/>
              </a:lnSpc>
            </a:pPr>
            <a:r>
              <a:rPr lang="en-US" altLang="zh-CN" sz="2400" smtClean="0">
                <a:ea typeface="SimSun" panose="02010600030101010101" pitchFamily="2" charset="-122"/>
              </a:rPr>
              <a:t>Integration of hierarchical &amp; distance-based clustering</a:t>
            </a:r>
          </a:p>
          <a:p>
            <a:pPr lvl="1" eaLnBrk="1" hangingPunct="1">
              <a:lnSpc>
                <a:spcPct val="150000"/>
              </a:lnSpc>
            </a:pPr>
            <a:r>
              <a:rPr lang="en-US" altLang="zh-CN" sz="2400" u="sng" smtClean="0">
                <a:ea typeface="SimSun" panose="02010600030101010101" pitchFamily="2" charset="-122"/>
              </a:rPr>
              <a:t>BIRCH (1996)</a:t>
            </a:r>
            <a:r>
              <a:rPr lang="en-US" altLang="zh-CN" sz="2400" smtClean="0">
                <a:ea typeface="SimSun" panose="02010600030101010101" pitchFamily="2" charset="-122"/>
              </a:rPr>
              <a:t>: uses CF-tree and incrementally adjusts the quality of sub-clusters</a:t>
            </a:r>
            <a:endParaRPr lang="en-US" altLang="zh-CN" sz="2400" u="sng" smtClean="0">
              <a:ea typeface="SimSun" panose="02010600030101010101" pitchFamily="2" charset="-122"/>
            </a:endParaRPr>
          </a:p>
          <a:p>
            <a:pPr lvl="1" eaLnBrk="1" hangingPunct="1">
              <a:lnSpc>
                <a:spcPct val="150000"/>
              </a:lnSpc>
            </a:pPr>
            <a:r>
              <a:rPr lang="en-US" altLang="zh-CN" sz="2400" u="sng" smtClean="0">
                <a:ea typeface="SimSun" panose="02010600030101010101" pitchFamily="2" charset="-122"/>
              </a:rPr>
              <a:t>CHAMELEON (1999)</a:t>
            </a:r>
            <a:r>
              <a:rPr lang="en-US" altLang="zh-CN" sz="2400" smtClean="0">
                <a:ea typeface="SimSun" panose="02010600030101010101" pitchFamily="2" charset="-122"/>
              </a:rPr>
              <a:t>: hierarchical clustering using dynamic modeling</a:t>
            </a:r>
          </a:p>
        </p:txBody>
      </p:sp>
      <p:sp>
        <p:nvSpPr>
          <p:cNvPr id="3277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42270EA-6A2A-4932-9357-D8EAEE6AFFB1}" type="slidenum">
              <a:rPr lang="en-US" altLang="en-US" sz="1200"/>
              <a:pPr eaLnBrk="1" hangingPunct="1"/>
              <a:t>37</a:t>
            </a:fld>
            <a:endParaRPr lang="en-US" altLang="en-US" sz="1200"/>
          </a:p>
        </p:txBody>
      </p:sp>
    </p:spTree>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81AEEF69-DCC0-4EAA-8CE0-8931E6D99506}" type="slidenum">
              <a:rPr lang="en-US" altLang="en-US" sz="1200"/>
              <a:pPr algn="r" eaLnBrk="1" hangingPunct="1"/>
              <a:t>38</a:t>
            </a:fld>
            <a:endParaRPr lang="en-US" altLang="en-US" sz="1200"/>
          </a:p>
        </p:txBody>
      </p:sp>
      <p:sp>
        <p:nvSpPr>
          <p:cNvPr id="45059" name="Rectangle 2"/>
          <p:cNvSpPr>
            <a:spLocks noGrp="1" noChangeArrowheads="1"/>
          </p:cNvSpPr>
          <p:nvPr>
            <p:ph type="title" idx="4294967295"/>
          </p:nvPr>
        </p:nvSpPr>
        <p:spPr>
          <a:xfrm>
            <a:off x="0" y="152400"/>
            <a:ext cx="9144000" cy="990600"/>
          </a:xfrm>
          <a:noFill/>
        </p:spPr>
        <p:txBody>
          <a:bodyPr lIns="92075" tIns="46038" rIns="92075" bIns="46038" anchor="ctr"/>
          <a:lstStyle/>
          <a:p>
            <a:pPr eaLnBrk="1" hangingPunct="1"/>
            <a:r>
              <a:rPr lang="en-US" altLang="en-US" sz="3200" smtClean="0"/>
              <a:t>Chapter 10. </a:t>
            </a:r>
            <a:r>
              <a:rPr lang="en-AU" altLang="zh-TW" sz="3200" smtClean="0">
                <a:ea typeface="PMingLiU" panose="02020500000000000000" pitchFamily="18" charset="-120"/>
              </a:rPr>
              <a:t>Cluster Analysis: Basic Concepts and Methods</a:t>
            </a:r>
            <a:endParaRPr lang="en-US" altLang="en-US" sz="3200" smtClean="0">
              <a:ea typeface="PMingLiU" panose="02020500000000000000" pitchFamily="18" charset="-120"/>
            </a:endParaRPr>
          </a:p>
        </p:txBody>
      </p:sp>
      <p:sp>
        <p:nvSpPr>
          <p:cNvPr id="45060" name="Rectangle 3"/>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30000"/>
              </a:lnSpc>
            </a:pPr>
            <a:r>
              <a:rPr lang="en-US" altLang="en-US" dirty="0" smtClean="0">
                <a:latin typeface="Calibri" pitchFamily="34" charset="0"/>
              </a:rPr>
              <a:t>Cluster Analysis: Basic Concepts</a:t>
            </a:r>
          </a:p>
          <a:p>
            <a:pPr marL="533400" indent="-533400">
              <a:lnSpc>
                <a:spcPct val="130000"/>
              </a:lnSpc>
            </a:pPr>
            <a:r>
              <a:rPr lang="en-US" altLang="en-US" dirty="0" smtClean="0">
                <a:latin typeface="Calibri" pitchFamily="34" charset="0"/>
              </a:rPr>
              <a:t>Partitioning Methods</a:t>
            </a:r>
          </a:p>
          <a:p>
            <a:pPr marL="533400" indent="-533400">
              <a:lnSpc>
                <a:spcPct val="130000"/>
              </a:lnSpc>
            </a:pPr>
            <a:r>
              <a:rPr lang="en-US" altLang="en-US" dirty="0" smtClean="0">
                <a:latin typeface="Calibri" pitchFamily="34" charset="0"/>
              </a:rPr>
              <a:t>Hierarchical Methods</a:t>
            </a:r>
          </a:p>
          <a:p>
            <a:pPr marL="533400" indent="-533400">
              <a:lnSpc>
                <a:spcPct val="130000"/>
              </a:lnSpc>
            </a:pPr>
            <a:r>
              <a:rPr lang="en-US" altLang="en-US" dirty="0" smtClean="0">
                <a:latin typeface="Calibri" pitchFamily="34" charset="0"/>
              </a:rPr>
              <a:t>Density-Based Methods</a:t>
            </a:r>
          </a:p>
          <a:p>
            <a:pPr marL="533400" indent="-533400">
              <a:lnSpc>
                <a:spcPct val="130000"/>
              </a:lnSpc>
            </a:pPr>
            <a:r>
              <a:rPr lang="en-US" altLang="en-US" dirty="0" smtClean="0">
                <a:latin typeface="Calibri" pitchFamily="34" charset="0"/>
              </a:rPr>
              <a:t>Grid-Based Methods</a:t>
            </a:r>
          </a:p>
          <a:p>
            <a:pPr marL="533400" indent="-533400">
              <a:lnSpc>
                <a:spcPct val="130000"/>
              </a:lnSpc>
            </a:pPr>
            <a:r>
              <a:rPr lang="en-US" altLang="en-US" dirty="0" smtClean="0">
                <a:latin typeface="Calibri" pitchFamily="34" charset="0"/>
              </a:rPr>
              <a:t>Evaluation of Clustering</a:t>
            </a:r>
          </a:p>
          <a:p>
            <a:pPr marL="533400" indent="-533400">
              <a:lnSpc>
                <a:spcPct val="130000"/>
              </a:lnSpc>
            </a:pPr>
            <a:r>
              <a:rPr lang="en-US" altLang="en-US" dirty="0" smtClean="0">
                <a:latin typeface="Calibri" pitchFamily="34" charset="0"/>
              </a:rPr>
              <a:t>Summary</a:t>
            </a:r>
          </a:p>
        </p:txBody>
      </p:sp>
      <p:sp>
        <p:nvSpPr>
          <p:cNvPr id="45061" name="AutoShape 5"/>
          <p:cNvSpPr>
            <a:spLocks noChangeArrowheads="1"/>
          </p:cNvSpPr>
          <p:nvPr/>
        </p:nvSpPr>
        <p:spPr bwMode="auto">
          <a:xfrm rot="9867012">
            <a:off x="4842431" y="3042427"/>
            <a:ext cx="1418898" cy="66577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062"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B2982E14-D461-45F4-9973-F98D549FC56F}" type="slidenum">
              <a:rPr lang="en-US" altLang="en-US" sz="1200"/>
              <a:pPr algn="r" eaLnBrk="1" hangingPunct="1"/>
              <a:t>38</a:t>
            </a:fld>
            <a:endParaRPr lang="en-US" altLang="en-US" sz="1200"/>
          </a:p>
        </p:txBody>
      </p:sp>
    </p:spTree>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Density-Based Methods</a:t>
            </a:r>
            <a:r>
              <a:rPr lang="en-US" dirty="0"/>
              <a:t> </a:t>
            </a:r>
          </a:p>
        </p:txBody>
      </p:sp>
      <p:sp>
        <p:nvSpPr>
          <p:cNvPr id="3" name="Content Placeholder 2"/>
          <p:cNvSpPr>
            <a:spLocks noGrp="1"/>
          </p:cNvSpPr>
          <p:nvPr>
            <p:ph idx="1"/>
          </p:nvPr>
        </p:nvSpPr>
        <p:spPr/>
        <p:txBody>
          <a:bodyPr/>
          <a:lstStyle/>
          <a:p>
            <a:r>
              <a:rPr lang="en-US" sz="2400" dirty="0"/>
              <a:t>Partitioning and hierarchical methods </a:t>
            </a:r>
            <a:r>
              <a:rPr lang="en-US" sz="2400" dirty="0" smtClean="0"/>
              <a:t>are designed </a:t>
            </a:r>
            <a:r>
              <a:rPr lang="en-US" sz="2400" dirty="0"/>
              <a:t>to find spherical-shaped clusters. </a:t>
            </a:r>
            <a:endParaRPr lang="en-US" sz="2400" dirty="0" smtClean="0"/>
          </a:p>
          <a:p>
            <a:r>
              <a:rPr lang="en-US" sz="2400" dirty="0"/>
              <a:t>They have difficulty finding clusters of arbitrary </a:t>
            </a:r>
            <a:r>
              <a:rPr lang="en-US" sz="2400" dirty="0" smtClean="0"/>
              <a:t>shape.</a:t>
            </a:r>
          </a:p>
          <a:p>
            <a:r>
              <a:rPr lang="en-US" sz="2400" b="1" dirty="0" smtClean="0"/>
              <a:t>Strategy</a:t>
            </a:r>
            <a:r>
              <a:rPr lang="en-US" sz="2400" dirty="0" smtClean="0"/>
              <a:t>: To </a:t>
            </a:r>
            <a:r>
              <a:rPr lang="en-US" sz="2400" dirty="0"/>
              <a:t>find clusters of arbitrary shape, alternatively, we can model clusters as </a:t>
            </a:r>
            <a:r>
              <a:rPr lang="en-US" sz="2400" dirty="0" smtClean="0">
                <a:solidFill>
                  <a:srgbClr val="FF0000"/>
                </a:solidFill>
              </a:rPr>
              <a:t>dense regions </a:t>
            </a:r>
            <a:r>
              <a:rPr lang="en-US" sz="2400" dirty="0"/>
              <a:t>in the data space, separated by </a:t>
            </a:r>
            <a:r>
              <a:rPr lang="en-US" sz="2400" dirty="0">
                <a:solidFill>
                  <a:srgbClr val="FF0000"/>
                </a:solidFill>
              </a:rPr>
              <a:t>sparse regions. </a:t>
            </a:r>
            <a:br>
              <a:rPr lang="en-US" sz="2400" dirty="0">
                <a:solidFill>
                  <a:srgbClr val="FF0000"/>
                </a:solidFill>
              </a:rPr>
            </a:br>
            <a:r>
              <a:rPr lang="en-US" sz="2400" dirty="0"/>
              <a:t/>
            </a:r>
            <a:br>
              <a:rPr lang="en-US" sz="2400" dirty="0"/>
            </a:br>
            <a:r>
              <a:rPr lang="en-US" sz="2400" dirty="0"/>
              <a:t/>
            </a:r>
            <a:br>
              <a:rPr lang="en-US" sz="2400" dirty="0"/>
            </a:br>
            <a:endParaRPr lang="en-US" sz="2400" dirty="0"/>
          </a:p>
        </p:txBody>
      </p:sp>
      <p:sp>
        <p:nvSpPr>
          <p:cNvPr id="4" name="Slide Number Placeholder 3"/>
          <p:cNvSpPr>
            <a:spLocks noGrp="1"/>
          </p:cNvSpPr>
          <p:nvPr>
            <p:ph type="sldNum" sz="quarter" idx="12"/>
          </p:nvPr>
        </p:nvSpPr>
        <p:spPr/>
        <p:txBody>
          <a:bodyPr/>
          <a:lstStyle/>
          <a:p>
            <a:fld id="{E00E3A71-0D47-40FE-8B34-5041F71B8D43}" type="slidenum">
              <a:rPr lang="en-US" altLang="en-US" smtClean="0"/>
              <a:pPr/>
              <a:t>39</a:t>
            </a:fld>
            <a:endParaRPr lang="en-US" altLang="en-US"/>
          </a:p>
        </p:txBody>
      </p:sp>
      <p:pic>
        <p:nvPicPr>
          <p:cNvPr id="5" name="Picture 4"/>
          <p:cNvPicPr>
            <a:picLocks noChangeAspect="1"/>
          </p:cNvPicPr>
          <p:nvPr/>
        </p:nvPicPr>
        <p:blipFill>
          <a:blip r:embed="rId2"/>
          <a:stretch>
            <a:fillRect/>
          </a:stretch>
        </p:blipFill>
        <p:spPr>
          <a:xfrm>
            <a:off x="5217242" y="4621561"/>
            <a:ext cx="3543300" cy="20262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89582749"/>
      </p:ext>
    </p:extLst>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pPr algn="just"/>
            <a:r>
              <a:rPr lang="en-US" sz="2000" dirty="0"/>
              <a:t>Cluster analysis has been widely used in many applications such as </a:t>
            </a:r>
          </a:p>
          <a:p>
            <a:pPr lvl="1" algn="just"/>
            <a:r>
              <a:rPr lang="en-US" sz="2000" b="1" dirty="0" smtClean="0"/>
              <a:t>business intelligence(BI), </a:t>
            </a:r>
          </a:p>
          <a:p>
            <a:pPr lvl="1" algn="just"/>
            <a:r>
              <a:rPr lang="en-US" sz="2000" dirty="0" smtClean="0"/>
              <a:t>image </a:t>
            </a:r>
            <a:r>
              <a:rPr lang="en-US" sz="2000" dirty="0"/>
              <a:t>pattern recognition, </a:t>
            </a:r>
            <a:endParaRPr lang="en-US" sz="2000" dirty="0" smtClean="0"/>
          </a:p>
          <a:p>
            <a:pPr lvl="1" algn="just"/>
            <a:r>
              <a:rPr lang="en-US" sz="2000" dirty="0" smtClean="0"/>
              <a:t>Web </a:t>
            </a:r>
            <a:r>
              <a:rPr lang="en-US" sz="2000" dirty="0"/>
              <a:t>search, </a:t>
            </a:r>
            <a:endParaRPr lang="en-US" sz="2000" dirty="0" smtClean="0"/>
          </a:p>
          <a:p>
            <a:pPr lvl="1" algn="just"/>
            <a:r>
              <a:rPr lang="en-US" sz="2000" dirty="0" smtClean="0"/>
              <a:t>biology</a:t>
            </a:r>
            <a:r>
              <a:rPr lang="en-US" sz="2000" dirty="0"/>
              <a:t>, and </a:t>
            </a:r>
            <a:endParaRPr lang="en-US" sz="2000" dirty="0" smtClean="0"/>
          </a:p>
          <a:p>
            <a:pPr lvl="1" algn="just"/>
            <a:r>
              <a:rPr lang="en-US" sz="2000" dirty="0" smtClean="0"/>
              <a:t>security</a:t>
            </a:r>
            <a:r>
              <a:rPr lang="en-US" sz="2000" dirty="0"/>
              <a:t>. </a:t>
            </a:r>
            <a:endParaRPr lang="en-US" sz="2000" dirty="0" smtClean="0"/>
          </a:p>
          <a:p>
            <a:pPr algn="just"/>
            <a:r>
              <a:rPr lang="en-US" sz="2000" dirty="0" smtClean="0"/>
              <a:t>In business intelligence</a:t>
            </a:r>
            <a:r>
              <a:rPr lang="en-US" sz="2000" dirty="0"/>
              <a:t>, </a:t>
            </a:r>
            <a:endParaRPr lang="en-US" sz="2000" dirty="0" smtClean="0"/>
          </a:p>
          <a:p>
            <a:pPr lvl="1" algn="just"/>
            <a:r>
              <a:rPr lang="en-US" sz="2000" dirty="0" smtClean="0"/>
              <a:t>clustering </a:t>
            </a:r>
            <a:r>
              <a:rPr lang="en-US" sz="2000" dirty="0"/>
              <a:t>can be used to organize a large number of customers into </a:t>
            </a:r>
            <a:r>
              <a:rPr lang="en-US" sz="2000" dirty="0" smtClean="0"/>
              <a:t>groups, where </a:t>
            </a:r>
            <a:r>
              <a:rPr lang="en-US" sz="2000" dirty="0"/>
              <a:t>customers within a group share strong similar characteristics. This facilitates </a:t>
            </a:r>
            <a:r>
              <a:rPr lang="en-US" sz="2000" dirty="0" smtClean="0"/>
              <a:t>the development </a:t>
            </a:r>
            <a:r>
              <a:rPr lang="en-US" sz="2000" dirty="0"/>
              <a:t>of business strategies for enhanced customer relationship </a:t>
            </a:r>
            <a:r>
              <a:rPr lang="en-US" sz="2000" dirty="0" smtClean="0"/>
              <a:t>management. Moreover</a:t>
            </a:r>
            <a:r>
              <a:rPr lang="en-US" sz="2000" dirty="0"/>
              <a:t>, consider a consultant company with a large number of projects. To </a:t>
            </a:r>
            <a:r>
              <a:rPr lang="en-US" sz="2000" dirty="0" smtClean="0"/>
              <a:t>improve project </a:t>
            </a:r>
            <a:r>
              <a:rPr lang="en-US" sz="2000" dirty="0"/>
              <a:t>management, clustering can be applied to partition projects into categories </a:t>
            </a:r>
            <a:r>
              <a:rPr lang="en-US" sz="2000" dirty="0" smtClean="0"/>
              <a:t>based on </a:t>
            </a:r>
            <a:r>
              <a:rPr lang="en-US" sz="2000" dirty="0"/>
              <a:t>similarity so that project auditing and diagnosis (to improve project delivery </a:t>
            </a:r>
            <a:r>
              <a:rPr lang="en-US" sz="2000" dirty="0" smtClean="0"/>
              <a:t>and outcomes</a:t>
            </a:r>
            <a:r>
              <a:rPr lang="en-US" sz="2000" dirty="0"/>
              <a:t>) can be conducted effectively. </a:t>
            </a:r>
            <a:br>
              <a:rPr lang="en-US" sz="2000" dirty="0"/>
            </a:br>
            <a:endParaRPr lang="en-US" sz="2000" dirty="0"/>
          </a:p>
        </p:txBody>
      </p:sp>
      <p:sp>
        <p:nvSpPr>
          <p:cNvPr id="4" name="Slide Number Placeholder 3"/>
          <p:cNvSpPr>
            <a:spLocks noGrp="1"/>
          </p:cNvSpPr>
          <p:nvPr>
            <p:ph type="sldNum" sz="quarter" idx="12"/>
          </p:nvPr>
        </p:nvSpPr>
        <p:spPr/>
        <p:txBody>
          <a:bodyPr/>
          <a:lstStyle/>
          <a:p>
            <a:fld id="{E00E3A71-0D47-40FE-8B34-5041F71B8D43}" type="slidenum">
              <a:rPr lang="en-US" altLang="en-US" smtClean="0"/>
              <a:pPr/>
              <a:t>4</a:t>
            </a:fld>
            <a:endParaRPr lang="en-US" altLang="en-US"/>
          </a:p>
        </p:txBody>
      </p:sp>
    </p:spTree>
    <p:extLst>
      <p:ext uri="{BB962C8B-B14F-4D97-AF65-F5344CB8AC3E}">
        <p14:creationId xmlns:p14="http://schemas.microsoft.com/office/powerpoint/2010/main" val="326151412"/>
      </p:ext>
    </p:extLst>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228600"/>
            <a:ext cx="8610600" cy="706438"/>
          </a:xfrm>
        </p:spPr>
        <p:txBody>
          <a:bodyPr/>
          <a:lstStyle/>
          <a:p>
            <a:pPr eaLnBrk="1" hangingPunct="1"/>
            <a:r>
              <a:rPr lang="en-US" altLang="zh-CN" smtClean="0">
                <a:ea typeface="SimSun" panose="02010600030101010101" pitchFamily="2" charset="-122"/>
              </a:rPr>
              <a:t>Density-Based Clustering Methods</a:t>
            </a:r>
          </a:p>
        </p:txBody>
      </p:sp>
      <p:sp>
        <p:nvSpPr>
          <p:cNvPr id="46083" name="Rectangle 3"/>
          <p:cNvSpPr>
            <a:spLocks noGrp="1" noChangeArrowheads="1"/>
          </p:cNvSpPr>
          <p:nvPr>
            <p:ph type="body" idx="1"/>
          </p:nvPr>
        </p:nvSpPr>
        <p:spPr>
          <a:xfrm>
            <a:off x="381000" y="1371600"/>
            <a:ext cx="8534400" cy="5181600"/>
          </a:xfrm>
        </p:spPr>
        <p:txBody>
          <a:bodyPr/>
          <a:lstStyle/>
          <a:p>
            <a:pPr eaLnBrk="1" hangingPunct="1">
              <a:spcBef>
                <a:spcPct val="50000"/>
              </a:spcBef>
            </a:pPr>
            <a:r>
              <a:rPr lang="en-US" altLang="zh-CN" sz="2400" smtClean="0">
                <a:ea typeface="SimSun" panose="02010600030101010101" pitchFamily="2" charset="-122"/>
              </a:rPr>
              <a:t>Clustering based on density (local cluster criterion), such as density-connected points</a:t>
            </a:r>
          </a:p>
          <a:p>
            <a:pPr eaLnBrk="1" hangingPunct="1">
              <a:lnSpc>
                <a:spcPct val="50000"/>
              </a:lnSpc>
              <a:spcBef>
                <a:spcPct val="50000"/>
              </a:spcBef>
            </a:pPr>
            <a:r>
              <a:rPr lang="en-US" altLang="zh-CN" sz="2400" smtClean="0">
                <a:ea typeface="SimSun" panose="02010600030101010101" pitchFamily="2" charset="-122"/>
              </a:rPr>
              <a:t>Major features:</a:t>
            </a:r>
          </a:p>
          <a:p>
            <a:pPr lvl="1" eaLnBrk="1" hangingPunct="1">
              <a:lnSpc>
                <a:spcPct val="50000"/>
              </a:lnSpc>
              <a:spcBef>
                <a:spcPct val="50000"/>
              </a:spcBef>
            </a:pPr>
            <a:r>
              <a:rPr lang="en-US" altLang="zh-CN" sz="2400" smtClean="0">
                <a:ea typeface="SimSun" panose="02010600030101010101" pitchFamily="2" charset="-122"/>
              </a:rPr>
              <a:t>Discover clusters of arbitrary shape</a:t>
            </a:r>
          </a:p>
          <a:p>
            <a:pPr lvl="1" eaLnBrk="1" hangingPunct="1">
              <a:lnSpc>
                <a:spcPct val="50000"/>
              </a:lnSpc>
              <a:spcBef>
                <a:spcPct val="50000"/>
              </a:spcBef>
            </a:pPr>
            <a:r>
              <a:rPr lang="en-US" altLang="zh-CN" sz="2400" smtClean="0">
                <a:ea typeface="SimSun" panose="02010600030101010101" pitchFamily="2" charset="-122"/>
              </a:rPr>
              <a:t>Handle noise</a:t>
            </a:r>
          </a:p>
          <a:p>
            <a:pPr lvl="1" eaLnBrk="1" hangingPunct="1">
              <a:lnSpc>
                <a:spcPct val="50000"/>
              </a:lnSpc>
              <a:spcBef>
                <a:spcPct val="50000"/>
              </a:spcBef>
            </a:pPr>
            <a:r>
              <a:rPr lang="en-US" altLang="zh-CN" sz="2400" smtClean="0">
                <a:ea typeface="SimSun" panose="02010600030101010101" pitchFamily="2" charset="-122"/>
              </a:rPr>
              <a:t>One scan</a:t>
            </a:r>
          </a:p>
          <a:p>
            <a:pPr lvl="1" eaLnBrk="1" hangingPunct="1">
              <a:lnSpc>
                <a:spcPct val="50000"/>
              </a:lnSpc>
              <a:spcBef>
                <a:spcPct val="50000"/>
              </a:spcBef>
            </a:pPr>
            <a:r>
              <a:rPr lang="en-US" altLang="zh-CN" sz="2400" smtClean="0">
                <a:ea typeface="SimSun" panose="02010600030101010101" pitchFamily="2" charset="-122"/>
              </a:rPr>
              <a:t>Need density parameters as termination condition</a:t>
            </a:r>
          </a:p>
          <a:p>
            <a:pPr eaLnBrk="1" hangingPunct="1">
              <a:lnSpc>
                <a:spcPct val="90000"/>
              </a:lnSpc>
              <a:spcBef>
                <a:spcPct val="50000"/>
              </a:spcBef>
            </a:pPr>
            <a:r>
              <a:rPr lang="en-US" altLang="zh-CN" sz="2400" smtClean="0">
                <a:ea typeface="SimSun" panose="02010600030101010101" pitchFamily="2" charset="-122"/>
              </a:rPr>
              <a:t>Several interesting studies:</a:t>
            </a:r>
          </a:p>
          <a:p>
            <a:pPr lvl="1" eaLnBrk="1" hangingPunct="1"/>
            <a:r>
              <a:rPr lang="en-US" altLang="zh-CN" sz="2400" u="sng" smtClean="0">
                <a:ea typeface="SimSun" panose="02010600030101010101" pitchFamily="2" charset="-122"/>
              </a:rPr>
              <a:t>DBSCAN:</a:t>
            </a:r>
            <a:r>
              <a:rPr lang="en-US" altLang="zh-CN" sz="2400" smtClean="0">
                <a:ea typeface="SimSun" panose="02010600030101010101" pitchFamily="2" charset="-122"/>
              </a:rPr>
              <a:t> Ester, et al. (KDD</a:t>
            </a:r>
            <a:r>
              <a:rPr lang="en-US" altLang="zh-CN" sz="2400" smtClean="0">
                <a:latin typeface="Times New Roman" panose="02020603050405020304" pitchFamily="18" charset="0"/>
                <a:ea typeface="SimSun" panose="02010600030101010101" pitchFamily="2" charset="-122"/>
              </a:rPr>
              <a:t>’</a:t>
            </a:r>
            <a:r>
              <a:rPr lang="en-US" altLang="zh-CN" sz="2400" smtClean="0">
                <a:ea typeface="SimSun" panose="02010600030101010101" pitchFamily="2" charset="-122"/>
              </a:rPr>
              <a:t>96)</a:t>
            </a:r>
          </a:p>
          <a:p>
            <a:pPr lvl="1" eaLnBrk="1" hangingPunct="1"/>
            <a:r>
              <a:rPr lang="en-US" altLang="zh-CN" sz="2400" u="sng" smtClean="0">
                <a:ea typeface="SimSun" panose="02010600030101010101" pitchFamily="2" charset="-122"/>
              </a:rPr>
              <a:t>OPTICS</a:t>
            </a:r>
            <a:r>
              <a:rPr lang="en-US" altLang="zh-CN" sz="2400" smtClean="0">
                <a:ea typeface="SimSun" panose="02010600030101010101" pitchFamily="2" charset="-122"/>
              </a:rPr>
              <a:t>: Ankerst, et al (SIGMOD</a:t>
            </a:r>
            <a:r>
              <a:rPr lang="en-US" altLang="zh-CN" sz="2400" smtClean="0">
                <a:latin typeface="Times New Roman" panose="02020603050405020304" pitchFamily="18" charset="0"/>
                <a:ea typeface="SimSun" panose="02010600030101010101" pitchFamily="2" charset="-122"/>
              </a:rPr>
              <a:t>’</a:t>
            </a:r>
            <a:r>
              <a:rPr lang="en-US" altLang="zh-CN" sz="2400" smtClean="0">
                <a:ea typeface="SimSun" panose="02010600030101010101" pitchFamily="2" charset="-122"/>
              </a:rPr>
              <a:t>99).</a:t>
            </a:r>
          </a:p>
          <a:p>
            <a:pPr lvl="1" eaLnBrk="1" hangingPunct="1"/>
            <a:r>
              <a:rPr lang="en-US" altLang="zh-CN" sz="2400" u="sng" smtClean="0">
                <a:ea typeface="SimSun" panose="02010600030101010101" pitchFamily="2" charset="-122"/>
              </a:rPr>
              <a:t>DENCLUE</a:t>
            </a:r>
            <a:r>
              <a:rPr lang="en-US" altLang="zh-CN" sz="2400" smtClean="0">
                <a:ea typeface="SimSun" panose="02010600030101010101" pitchFamily="2" charset="-122"/>
              </a:rPr>
              <a:t>: Hinneburg &amp; D. Keim  (KDD</a:t>
            </a:r>
            <a:r>
              <a:rPr lang="en-US" altLang="zh-CN" sz="2400" smtClean="0">
                <a:latin typeface="Times New Roman" panose="02020603050405020304" pitchFamily="18" charset="0"/>
                <a:ea typeface="SimSun" panose="02010600030101010101" pitchFamily="2" charset="-122"/>
              </a:rPr>
              <a:t>’</a:t>
            </a:r>
            <a:r>
              <a:rPr lang="en-US" altLang="zh-CN" sz="2400" smtClean="0">
                <a:ea typeface="SimSun" panose="02010600030101010101" pitchFamily="2" charset="-122"/>
              </a:rPr>
              <a:t>98)</a:t>
            </a:r>
          </a:p>
          <a:p>
            <a:pPr lvl="1" eaLnBrk="1" hangingPunct="1"/>
            <a:r>
              <a:rPr lang="en-US" altLang="zh-CN" sz="2400" u="sng" smtClean="0">
                <a:ea typeface="SimSun" panose="02010600030101010101" pitchFamily="2" charset="-122"/>
              </a:rPr>
              <a:t>CLIQUE</a:t>
            </a:r>
            <a:r>
              <a:rPr lang="en-US" altLang="zh-CN" sz="2400" smtClean="0">
                <a:ea typeface="SimSun" panose="02010600030101010101" pitchFamily="2" charset="-122"/>
              </a:rPr>
              <a:t>: Agrawal, et al. (SIGMOD</a:t>
            </a:r>
            <a:r>
              <a:rPr lang="en-US" altLang="zh-CN" sz="2400" smtClean="0">
                <a:latin typeface="Times New Roman" panose="02020603050405020304" pitchFamily="18" charset="0"/>
                <a:ea typeface="SimSun" panose="02010600030101010101" pitchFamily="2" charset="-122"/>
              </a:rPr>
              <a:t>’</a:t>
            </a:r>
            <a:r>
              <a:rPr lang="en-US" altLang="zh-CN" sz="2400" smtClean="0">
                <a:ea typeface="SimSun" panose="02010600030101010101" pitchFamily="2" charset="-122"/>
              </a:rPr>
              <a:t>98) (more grid-based)</a:t>
            </a:r>
          </a:p>
        </p:txBody>
      </p:sp>
      <p:sp>
        <p:nvSpPr>
          <p:cNvPr id="4608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6C3E4D3-998A-4336-AF12-F387662C964C}" type="slidenum">
              <a:rPr lang="en-US" altLang="en-US" sz="1200"/>
              <a:pPr eaLnBrk="1" hangingPunct="1"/>
              <a:t>40</a:t>
            </a:fld>
            <a:endParaRPr lang="en-US" altLang="en-US" sz="1200"/>
          </a:p>
        </p:txBody>
      </p:sp>
    </p:spTree>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err="1"/>
              <a:t>DBSCAN</a:t>
            </a:r>
            <a:r>
              <a:rPr lang="en-US" sz="2400" b="1" dirty="0"/>
              <a:t>: Density-Based Clustering Based on Connected</a:t>
            </a:r>
            <a:br>
              <a:rPr lang="en-US" sz="2400" b="1" dirty="0"/>
            </a:br>
            <a:r>
              <a:rPr lang="en-US" sz="2400" b="1" dirty="0"/>
              <a:t>Regions with High Density</a:t>
            </a:r>
            <a:r>
              <a:rPr lang="en-US" sz="2400" dirty="0"/>
              <a:t> </a:t>
            </a:r>
          </a:p>
        </p:txBody>
      </p:sp>
      <p:sp>
        <p:nvSpPr>
          <p:cNvPr id="3" name="Content Placeholder 2"/>
          <p:cNvSpPr>
            <a:spLocks noGrp="1"/>
          </p:cNvSpPr>
          <p:nvPr>
            <p:ph idx="1"/>
          </p:nvPr>
        </p:nvSpPr>
        <p:spPr/>
        <p:txBody>
          <a:bodyPr/>
          <a:lstStyle/>
          <a:p>
            <a:r>
              <a:rPr lang="en-US" sz="2000" dirty="0" smtClean="0"/>
              <a:t>The </a:t>
            </a:r>
            <a:r>
              <a:rPr lang="en-US" sz="2000" i="1" dirty="0">
                <a:solidFill>
                  <a:srgbClr val="FF0000"/>
                </a:solidFill>
              </a:rPr>
              <a:t>density</a:t>
            </a:r>
            <a:r>
              <a:rPr lang="en-US" sz="2000" i="1" dirty="0"/>
              <a:t> </a:t>
            </a:r>
            <a:r>
              <a:rPr lang="en-US" sz="2000" dirty="0"/>
              <a:t>of an object </a:t>
            </a:r>
            <a:r>
              <a:rPr lang="en-US" sz="2000" b="1" i="1" dirty="0" smtClean="0"/>
              <a:t>o </a:t>
            </a:r>
            <a:r>
              <a:rPr lang="en-US" sz="2000" dirty="0" smtClean="0"/>
              <a:t>can </a:t>
            </a:r>
            <a:r>
              <a:rPr lang="en-US" sz="2000" dirty="0"/>
              <a:t>be measured by the number of objects close to </a:t>
            </a:r>
            <a:r>
              <a:rPr lang="en-US" sz="2000" b="1" i="1" dirty="0"/>
              <a:t>o</a:t>
            </a:r>
            <a:r>
              <a:rPr lang="en-US" sz="2000" dirty="0"/>
              <a:t>.</a:t>
            </a:r>
            <a:r>
              <a:rPr lang="en-US" sz="2000" dirty="0"/>
              <a:t> </a:t>
            </a:r>
            <a:endParaRPr lang="en-US" sz="2000" dirty="0" smtClean="0"/>
          </a:p>
          <a:p>
            <a:r>
              <a:rPr lang="en-US" sz="2000" b="1" dirty="0" err="1" smtClean="0"/>
              <a:t>DBSCAN</a:t>
            </a:r>
            <a:r>
              <a:rPr lang="en-US" sz="2000" b="1" dirty="0" smtClean="0"/>
              <a:t> </a:t>
            </a:r>
            <a:r>
              <a:rPr lang="en-US" sz="2000" dirty="0"/>
              <a:t>(Density-Based Spatial Clustering of Applications with Noise</a:t>
            </a:r>
            <a:r>
              <a:rPr lang="en-US" sz="2000" dirty="0" smtClean="0"/>
              <a:t>)</a:t>
            </a:r>
            <a:r>
              <a:rPr lang="en-US" sz="2000" dirty="0"/>
              <a:t> finds </a:t>
            </a:r>
            <a:r>
              <a:rPr lang="en-US" sz="2000" i="1" dirty="0">
                <a:solidFill>
                  <a:srgbClr val="FF0000"/>
                </a:solidFill>
              </a:rPr>
              <a:t>core</a:t>
            </a:r>
            <a:r>
              <a:rPr lang="en-US" sz="2000" i="1" dirty="0"/>
              <a:t> objects</a:t>
            </a:r>
            <a:r>
              <a:rPr lang="en-US" sz="2000" dirty="0"/>
              <a:t>, that is, </a:t>
            </a:r>
            <a:r>
              <a:rPr lang="en-US" sz="2000" u="sng" dirty="0"/>
              <a:t>objects that have </a:t>
            </a:r>
            <a:r>
              <a:rPr lang="en-US" sz="2000" u="sng" dirty="0" smtClean="0"/>
              <a:t>dense neighborhoods</a:t>
            </a:r>
            <a:r>
              <a:rPr lang="en-US" sz="2000" dirty="0"/>
              <a:t>. </a:t>
            </a:r>
            <a:endParaRPr lang="en-US" sz="2000" dirty="0"/>
          </a:p>
          <a:p>
            <a:r>
              <a:rPr lang="en-US" sz="2000" dirty="0"/>
              <a:t>It connects core objects and their neighborhoods to form dense </a:t>
            </a:r>
            <a:r>
              <a:rPr lang="en-US" sz="2000" dirty="0" smtClean="0"/>
              <a:t>regions as </a:t>
            </a:r>
            <a:r>
              <a:rPr lang="en-US" sz="2000" dirty="0"/>
              <a:t>clusters</a:t>
            </a:r>
            <a:r>
              <a:rPr lang="en-US" sz="2000" dirty="0" smtClean="0"/>
              <a:t>.</a:t>
            </a:r>
          </a:p>
          <a:p>
            <a:r>
              <a:rPr lang="en-US" sz="2000" dirty="0" smtClean="0"/>
              <a:t>User given parameter epsilon </a:t>
            </a:r>
            <a:r>
              <a:rPr lang="el-GR" sz="2000" b="1" dirty="0"/>
              <a:t>ε</a:t>
            </a:r>
            <a:r>
              <a:rPr lang="en-US" sz="2000" dirty="0" smtClean="0"/>
              <a:t>&gt;0 is radius of neighborhood of an object centered at o.</a:t>
            </a:r>
          </a:p>
          <a:p>
            <a:r>
              <a:rPr lang="en-US" sz="2000" dirty="0" smtClean="0"/>
              <a:t>Fixed size of neighborhood </a:t>
            </a:r>
            <a:r>
              <a:rPr lang="el-GR" sz="2000" b="1" dirty="0" smtClean="0"/>
              <a:t>ε</a:t>
            </a:r>
            <a:r>
              <a:rPr lang="en-US" sz="2000" b="1" dirty="0" smtClean="0"/>
              <a:t> </a:t>
            </a:r>
            <a:r>
              <a:rPr lang="en-US" sz="2000" dirty="0" smtClean="0"/>
              <a:t>density can measured by number objects in it.</a:t>
            </a:r>
          </a:p>
          <a:p>
            <a:r>
              <a:rPr lang="en-US" sz="2000" dirty="0" smtClean="0"/>
              <a:t>To determine </a:t>
            </a:r>
            <a:r>
              <a:rPr lang="en-US" sz="2000" b="1" dirty="0" smtClean="0"/>
              <a:t>density</a:t>
            </a:r>
            <a:r>
              <a:rPr lang="en-US" sz="2000" dirty="0" smtClean="0"/>
              <a:t> </a:t>
            </a:r>
            <a:r>
              <a:rPr lang="en-US" sz="2000" dirty="0" err="1" smtClean="0"/>
              <a:t>DBSCAN</a:t>
            </a:r>
            <a:r>
              <a:rPr lang="en-US" sz="2000" dirty="0" smtClean="0"/>
              <a:t> uses threshold of </a:t>
            </a:r>
            <a:r>
              <a:rPr lang="en-US" sz="2000" dirty="0" err="1" smtClean="0"/>
              <a:t>MinPts</a:t>
            </a:r>
            <a:r>
              <a:rPr lang="en-US" sz="2000" dirty="0" smtClean="0"/>
              <a:t>.</a:t>
            </a:r>
          </a:p>
          <a:p>
            <a:r>
              <a:rPr lang="en-US" sz="2000" dirty="0"/>
              <a:t>An object </a:t>
            </a:r>
            <a:r>
              <a:rPr lang="en-US" sz="2000" dirty="0" smtClean="0"/>
              <a:t>is a </a:t>
            </a:r>
            <a:r>
              <a:rPr lang="en-US" sz="2000" b="1" dirty="0"/>
              <a:t>core object </a:t>
            </a:r>
            <a:r>
              <a:rPr lang="en-US" sz="2000" dirty="0"/>
              <a:t>if the </a:t>
            </a:r>
            <a:r>
              <a:rPr lang="el-GR" sz="2000" b="1" dirty="0" smtClean="0"/>
              <a:t>ε</a:t>
            </a:r>
            <a:r>
              <a:rPr lang="en-US" sz="2000" dirty="0" smtClean="0"/>
              <a:t>-neighborhood </a:t>
            </a:r>
            <a:r>
              <a:rPr lang="en-US" sz="2000" dirty="0"/>
              <a:t>of the object contains at least </a:t>
            </a:r>
            <a:r>
              <a:rPr lang="en-US" sz="2000" i="1" dirty="0" err="1"/>
              <a:t>MinPts</a:t>
            </a:r>
            <a:r>
              <a:rPr lang="en-US" sz="2000" i="1" dirty="0"/>
              <a:t> </a:t>
            </a:r>
            <a:r>
              <a:rPr lang="en-US" sz="2000" dirty="0" smtClean="0"/>
              <a:t>objects.</a:t>
            </a:r>
          </a:p>
          <a:p>
            <a:r>
              <a:rPr lang="en-US" sz="2000" i="1" dirty="0" smtClean="0"/>
              <a:t>We can assemble </a:t>
            </a:r>
            <a:r>
              <a:rPr lang="en-US" sz="2000" i="1" dirty="0"/>
              <a:t>a large dense region using small dense regions centered by </a:t>
            </a:r>
            <a:r>
              <a:rPr lang="en-US" sz="2000" i="1" dirty="0" smtClean="0"/>
              <a:t>core objects</a:t>
            </a:r>
            <a:r>
              <a:rPr lang="en-US" sz="2000" i="1" dirty="0"/>
              <a:t>?</a:t>
            </a:r>
            <a:r>
              <a:rPr lang="en-US" sz="2000" dirty="0"/>
              <a:t> </a:t>
            </a:r>
          </a:p>
        </p:txBody>
      </p:sp>
      <p:sp>
        <p:nvSpPr>
          <p:cNvPr id="4" name="Slide Number Placeholder 3"/>
          <p:cNvSpPr>
            <a:spLocks noGrp="1"/>
          </p:cNvSpPr>
          <p:nvPr>
            <p:ph type="sldNum" sz="quarter" idx="12"/>
          </p:nvPr>
        </p:nvSpPr>
        <p:spPr/>
        <p:txBody>
          <a:bodyPr/>
          <a:lstStyle/>
          <a:p>
            <a:fld id="{E00E3A71-0D47-40FE-8B34-5041F71B8D43}" type="slidenum">
              <a:rPr lang="en-US" altLang="en-US" smtClean="0"/>
              <a:pPr/>
              <a:t>41</a:t>
            </a:fld>
            <a:endParaRPr lang="en-US" altLang="en-US"/>
          </a:p>
        </p:txBody>
      </p:sp>
    </p:spTree>
    <p:extLst>
      <p:ext uri="{BB962C8B-B14F-4D97-AF65-F5344CB8AC3E}">
        <p14:creationId xmlns:p14="http://schemas.microsoft.com/office/powerpoint/2010/main" val="808718329"/>
      </p:ext>
    </p:extLst>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050"/>
          <p:cNvSpPr>
            <a:spLocks noGrp="1" noChangeArrowheads="1"/>
          </p:cNvSpPr>
          <p:nvPr>
            <p:ph type="title"/>
          </p:nvPr>
        </p:nvSpPr>
        <p:spPr>
          <a:xfrm>
            <a:off x="381000" y="381000"/>
            <a:ext cx="8458200" cy="685800"/>
          </a:xfrm>
        </p:spPr>
        <p:txBody>
          <a:bodyPr/>
          <a:lstStyle/>
          <a:p>
            <a:pPr eaLnBrk="1" hangingPunct="1"/>
            <a:r>
              <a:rPr lang="en-US" altLang="zh-CN" sz="3200" smtClean="0">
                <a:ea typeface="SimSun" panose="02010600030101010101" pitchFamily="2" charset="-122"/>
              </a:rPr>
              <a:t>Density-Based Clustering: Basic Concepts</a:t>
            </a:r>
          </a:p>
        </p:txBody>
      </p:sp>
      <p:sp>
        <p:nvSpPr>
          <p:cNvPr id="47107" name="Rectangle 2051"/>
          <p:cNvSpPr>
            <a:spLocks noGrp="1" noChangeArrowheads="1"/>
          </p:cNvSpPr>
          <p:nvPr>
            <p:ph type="body" idx="1"/>
          </p:nvPr>
        </p:nvSpPr>
        <p:spPr>
          <a:xfrm>
            <a:off x="304800" y="1371600"/>
            <a:ext cx="8534400" cy="5181600"/>
          </a:xfrm>
        </p:spPr>
        <p:txBody>
          <a:bodyPr/>
          <a:lstStyle/>
          <a:p>
            <a:pPr eaLnBrk="1" hangingPunct="1">
              <a:lnSpc>
                <a:spcPct val="90000"/>
              </a:lnSpc>
              <a:spcBef>
                <a:spcPct val="50000"/>
              </a:spcBef>
            </a:pPr>
            <a:r>
              <a:rPr lang="en-US" altLang="zh-CN" sz="2400" dirty="0" smtClean="0">
                <a:ea typeface="SimSun" panose="02010600030101010101" pitchFamily="2" charset="-122"/>
              </a:rPr>
              <a:t>Two parameters</a:t>
            </a:r>
            <a:r>
              <a:rPr lang="en-US" altLang="zh-CN" sz="2400" i="1" dirty="0" smtClean="0">
                <a:ea typeface="SimSun" panose="02010600030101010101" pitchFamily="2" charset="-122"/>
              </a:rPr>
              <a:t>:</a:t>
            </a:r>
          </a:p>
          <a:p>
            <a:pPr lvl="1" eaLnBrk="1" hangingPunct="1">
              <a:lnSpc>
                <a:spcPct val="90000"/>
              </a:lnSpc>
              <a:spcBef>
                <a:spcPct val="50000"/>
              </a:spcBef>
            </a:pPr>
            <a:r>
              <a:rPr lang="en-US" altLang="zh-CN" sz="2400" i="1" dirty="0" smtClean="0">
                <a:solidFill>
                  <a:schemeClr val="hlink"/>
                </a:solidFill>
                <a:ea typeface="SimSun" panose="02010600030101010101" pitchFamily="2" charset="-122"/>
              </a:rPr>
              <a:t>Epsilon (</a:t>
            </a:r>
            <a:r>
              <a:rPr lang="el-GR" sz="2400" b="1" dirty="0"/>
              <a:t>ε</a:t>
            </a:r>
            <a:r>
              <a:rPr lang="en-US" altLang="zh-CN" sz="2400" i="1" dirty="0" smtClean="0">
                <a:solidFill>
                  <a:schemeClr val="hlink"/>
                </a:solidFill>
                <a:ea typeface="SimSun" panose="02010600030101010101" pitchFamily="2" charset="-122"/>
              </a:rPr>
              <a:t>)</a:t>
            </a:r>
            <a:r>
              <a:rPr lang="en-US" altLang="zh-CN" sz="2400" dirty="0" smtClean="0">
                <a:ea typeface="SimSun" panose="02010600030101010101" pitchFamily="2" charset="-122"/>
              </a:rPr>
              <a:t>: </a:t>
            </a:r>
            <a:r>
              <a:rPr lang="en-US" altLang="zh-CN" sz="2400" dirty="0" smtClean="0">
                <a:ea typeface="SimSun" panose="02010600030101010101" pitchFamily="2" charset="-122"/>
              </a:rPr>
              <a:t>Maximum radius of the </a:t>
            </a:r>
            <a:r>
              <a:rPr lang="en-US" altLang="zh-CN" sz="2400" dirty="0" err="1" smtClean="0">
                <a:ea typeface="SimSun" panose="02010600030101010101" pitchFamily="2" charset="-122"/>
              </a:rPr>
              <a:t>neighbourhood</a:t>
            </a:r>
            <a:endParaRPr lang="en-US" altLang="zh-CN" sz="2400" dirty="0" smtClean="0">
              <a:ea typeface="SimSun" panose="02010600030101010101" pitchFamily="2" charset="-122"/>
            </a:endParaRPr>
          </a:p>
          <a:p>
            <a:pPr lvl="1" eaLnBrk="1" hangingPunct="1">
              <a:lnSpc>
                <a:spcPct val="90000"/>
              </a:lnSpc>
              <a:spcBef>
                <a:spcPct val="50000"/>
              </a:spcBef>
            </a:pPr>
            <a:r>
              <a:rPr lang="en-US" altLang="zh-CN" sz="2400" i="1" dirty="0" err="1" smtClean="0">
                <a:solidFill>
                  <a:schemeClr val="hlink"/>
                </a:solidFill>
                <a:ea typeface="SimSun" panose="02010600030101010101" pitchFamily="2" charset="-122"/>
              </a:rPr>
              <a:t>MinPts</a:t>
            </a:r>
            <a:r>
              <a:rPr lang="en-US" altLang="zh-CN" sz="2400" dirty="0" smtClean="0">
                <a:ea typeface="SimSun" panose="02010600030101010101" pitchFamily="2" charset="-122"/>
              </a:rPr>
              <a:t>: Minimum number of points in an Eps-</a:t>
            </a:r>
            <a:r>
              <a:rPr lang="en-US" altLang="zh-CN" sz="2400" dirty="0" err="1" smtClean="0">
                <a:ea typeface="SimSun" panose="02010600030101010101" pitchFamily="2" charset="-122"/>
              </a:rPr>
              <a:t>neighbourhood</a:t>
            </a:r>
            <a:r>
              <a:rPr lang="en-US" altLang="zh-CN" sz="2400" dirty="0" smtClean="0">
                <a:ea typeface="SimSun" panose="02010600030101010101" pitchFamily="2" charset="-122"/>
              </a:rPr>
              <a:t> of that point</a:t>
            </a:r>
          </a:p>
          <a:p>
            <a:pPr eaLnBrk="1" hangingPunct="1">
              <a:lnSpc>
                <a:spcPct val="90000"/>
              </a:lnSpc>
              <a:spcBef>
                <a:spcPct val="50000"/>
              </a:spcBef>
            </a:pPr>
            <a:r>
              <a:rPr lang="en-US" altLang="zh-CN" sz="2400" i="1" dirty="0" err="1" smtClean="0">
                <a:ea typeface="SimSun" panose="02010600030101010101" pitchFamily="2" charset="-122"/>
              </a:rPr>
              <a:t>N</a:t>
            </a:r>
            <a:r>
              <a:rPr lang="en-US" altLang="zh-CN" sz="2400" i="1" baseline="-25000" dirty="0" err="1" smtClean="0">
                <a:ea typeface="SimSun" panose="02010600030101010101" pitchFamily="2" charset="-122"/>
              </a:rPr>
              <a:t>Eps</a:t>
            </a:r>
            <a:r>
              <a:rPr lang="en-US" altLang="zh-CN" sz="2400" i="1" dirty="0" smtClean="0">
                <a:ea typeface="SimSun" panose="02010600030101010101" pitchFamily="2" charset="-122"/>
              </a:rPr>
              <a:t>(p)</a:t>
            </a:r>
            <a:r>
              <a:rPr lang="en-US" altLang="zh-CN" sz="2400" dirty="0" smtClean="0">
                <a:ea typeface="SimSun" panose="02010600030101010101" pitchFamily="2" charset="-122"/>
              </a:rPr>
              <a:t>: {q belongs to D | </a:t>
            </a:r>
            <a:r>
              <a:rPr lang="en-US" altLang="zh-CN" sz="2400" dirty="0" err="1" smtClean="0">
                <a:ea typeface="SimSun" panose="02010600030101010101" pitchFamily="2" charset="-122"/>
              </a:rPr>
              <a:t>dist</a:t>
            </a:r>
            <a:r>
              <a:rPr lang="en-US" altLang="zh-CN" sz="2400" dirty="0" smtClean="0">
                <a:ea typeface="SimSun" panose="02010600030101010101" pitchFamily="2" charset="-122"/>
              </a:rPr>
              <a:t>(</a:t>
            </a:r>
            <a:r>
              <a:rPr lang="en-US" altLang="zh-CN" sz="2400" dirty="0" err="1" smtClean="0">
                <a:ea typeface="SimSun" panose="02010600030101010101" pitchFamily="2" charset="-122"/>
              </a:rPr>
              <a:t>p,q</a:t>
            </a:r>
            <a:r>
              <a:rPr lang="en-US" altLang="zh-CN" sz="2400" dirty="0" smtClean="0">
                <a:ea typeface="SimSun" panose="02010600030101010101" pitchFamily="2" charset="-122"/>
              </a:rPr>
              <a:t>) ≤ Eps</a:t>
            </a:r>
            <a:r>
              <a:rPr lang="en-US" altLang="zh-CN" sz="2400" dirty="0" smtClean="0">
                <a:ea typeface="SimSun" panose="02010600030101010101" pitchFamily="2" charset="-122"/>
              </a:rPr>
              <a:t>} called core object</a:t>
            </a:r>
            <a:endParaRPr lang="en-US" altLang="zh-CN" sz="2400" dirty="0" smtClean="0">
              <a:ea typeface="SimSun" panose="02010600030101010101" pitchFamily="2" charset="-122"/>
            </a:endParaRPr>
          </a:p>
          <a:p>
            <a:pPr eaLnBrk="1" hangingPunct="1">
              <a:lnSpc>
                <a:spcPct val="90000"/>
              </a:lnSpc>
              <a:spcBef>
                <a:spcPct val="50000"/>
              </a:spcBef>
            </a:pPr>
            <a:r>
              <a:rPr lang="en-US" altLang="zh-CN" sz="2400" dirty="0" smtClean="0">
                <a:solidFill>
                  <a:schemeClr val="hlink"/>
                </a:solidFill>
                <a:ea typeface="SimSun" panose="02010600030101010101" pitchFamily="2" charset="-122"/>
              </a:rPr>
              <a:t>Directly density-reachable</a:t>
            </a:r>
            <a:r>
              <a:rPr lang="en-US" altLang="zh-CN" sz="2400" dirty="0" smtClean="0">
                <a:ea typeface="SimSun" panose="02010600030101010101" pitchFamily="2" charset="-122"/>
              </a:rPr>
              <a:t>: A point </a:t>
            </a:r>
            <a:r>
              <a:rPr lang="en-US" altLang="zh-CN" sz="2400" i="1" dirty="0" smtClean="0">
                <a:ea typeface="SimSun" panose="02010600030101010101" pitchFamily="2" charset="-122"/>
              </a:rPr>
              <a:t>p</a:t>
            </a:r>
            <a:r>
              <a:rPr lang="en-US" altLang="zh-CN" sz="2400" dirty="0" smtClean="0">
                <a:ea typeface="SimSun" panose="02010600030101010101" pitchFamily="2" charset="-122"/>
              </a:rPr>
              <a:t> is directly density-reachable from a point </a:t>
            </a:r>
            <a:r>
              <a:rPr lang="en-US" altLang="zh-CN" sz="2400" i="1" dirty="0" smtClean="0">
                <a:ea typeface="SimSun" panose="02010600030101010101" pitchFamily="2" charset="-122"/>
              </a:rPr>
              <a:t>q</a:t>
            </a:r>
            <a:r>
              <a:rPr lang="en-US" altLang="zh-CN" sz="2400" dirty="0" smtClean="0">
                <a:ea typeface="SimSun" panose="02010600030101010101" pitchFamily="2" charset="-122"/>
              </a:rPr>
              <a:t> w.r.t. </a:t>
            </a:r>
            <a:r>
              <a:rPr lang="en-US" altLang="zh-CN" sz="2400" i="1" dirty="0" smtClean="0">
                <a:ea typeface="SimSun" panose="02010600030101010101" pitchFamily="2" charset="-122"/>
              </a:rPr>
              <a:t>Eps</a:t>
            </a:r>
            <a:r>
              <a:rPr lang="en-US" altLang="zh-CN" sz="2400" dirty="0" smtClean="0">
                <a:ea typeface="SimSun" panose="02010600030101010101" pitchFamily="2" charset="-122"/>
              </a:rPr>
              <a:t>, </a:t>
            </a:r>
            <a:r>
              <a:rPr lang="en-US" altLang="zh-CN" sz="2400" i="1" dirty="0" err="1" smtClean="0">
                <a:ea typeface="SimSun" panose="02010600030101010101" pitchFamily="2" charset="-122"/>
              </a:rPr>
              <a:t>MinPts</a:t>
            </a:r>
            <a:r>
              <a:rPr lang="en-US" altLang="zh-CN" sz="2400" dirty="0" smtClean="0">
                <a:ea typeface="SimSun" panose="02010600030101010101" pitchFamily="2" charset="-122"/>
              </a:rPr>
              <a:t> if 	</a:t>
            </a:r>
          </a:p>
          <a:p>
            <a:pPr lvl="1" eaLnBrk="1" hangingPunct="1">
              <a:lnSpc>
                <a:spcPct val="90000"/>
              </a:lnSpc>
              <a:spcBef>
                <a:spcPct val="50000"/>
              </a:spcBef>
            </a:pPr>
            <a:r>
              <a:rPr lang="en-US" altLang="zh-CN" sz="2400" i="1" dirty="0" smtClean="0">
                <a:ea typeface="SimSun" panose="02010600030101010101" pitchFamily="2" charset="-122"/>
              </a:rPr>
              <a:t>p</a:t>
            </a:r>
            <a:r>
              <a:rPr lang="en-US" altLang="zh-CN" sz="2400" dirty="0" smtClean="0">
                <a:ea typeface="SimSun" panose="02010600030101010101" pitchFamily="2" charset="-122"/>
              </a:rPr>
              <a:t> belongs to </a:t>
            </a:r>
            <a:r>
              <a:rPr lang="en-US" altLang="zh-CN" sz="2400" i="1" dirty="0" err="1" smtClean="0">
                <a:ea typeface="SimSun" panose="02010600030101010101" pitchFamily="2" charset="-122"/>
              </a:rPr>
              <a:t>N</a:t>
            </a:r>
            <a:r>
              <a:rPr lang="en-US" altLang="zh-CN" sz="2400" i="1" baseline="-25000" dirty="0" err="1" smtClean="0">
                <a:ea typeface="SimSun" panose="02010600030101010101" pitchFamily="2" charset="-122"/>
              </a:rPr>
              <a:t>Eps</a:t>
            </a:r>
            <a:r>
              <a:rPr lang="en-US" altLang="zh-CN" sz="2400" i="1" dirty="0" smtClean="0">
                <a:ea typeface="SimSun" panose="02010600030101010101" pitchFamily="2" charset="-122"/>
              </a:rPr>
              <a:t>(q)</a:t>
            </a:r>
          </a:p>
          <a:p>
            <a:pPr lvl="1" eaLnBrk="1" hangingPunct="1">
              <a:lnSpc>
                <a:spcPct val="90000"/>
              </a:lnSpc>
              <a:spcBef>
                <a:spcPct val="50000"/>
              </a:spcBef>
            </a:pPr>
            <a:r>
              <a:rPr lang="en-US" altLang="zh-CN" sz="2400" dirty="0" smtClean="0">
                <a:ea typeface="SimSun" panose="02010600030101010101" pitchFamily="2" charset="-122"/>
              </a:rPr>
              <a:t>core point condition:</a:t>
            </a:r>
          </a:p>
          <a:p>
            <a:pPr lvl="1" eaLnBrk="1" hangingPunct="1">
              <a:lnSpc>
                <a:spcPct val="90000"/>
              </a:lnSpc>
              <a:spcBef>
                <a:spcPct val="50000"/>
              </a:spcBef>
              <a:buFont typeface="Wingdings" panose="05000000000000000000" pitchFamily="2" charset="2"/>
              <a:buNone/>
            </a:pPr>
            <a:r>
              <a:rPr lang="en-US" altLang="zh-CN" sz="2400" dirty="0" smtClean="0">
                <a:ea typeface="SimSun" panose="02010600030101010101" pitchFamily="2" charset="-122"/>
              </a:rPr>
              <a:t>              |</a:t>
            </a:r>
            <a:r>
              <a:rPr lang="en-US" altLang="zh-CN" sz="2400" i="1" dirty="0" err="1" smtClean="0">
                <a:ea typeface="SimSun" panose="02010600030101010101" pitchFamily="2" charset="-122"/>
              </a:rPr>
              <a:t>N</a:t>
            </a:r>
            <a:r>
              <a:rPr lang="en-US" altLang="zh-CN" sz="2400" i="1" baseline="-25000" dirty="0" err="1" smtClean="0">
                <a:ea typeface="SimSun" panose="02010600030101010101" pitchFamily="2" charset="-122"/>
              </a:rPr>
              <a:t>Eps</a:t>
            </a:r>
            <a:r>
              <a:rPr lang="en-US" altLang="zh-CN" sz="2400" i="1" dirty="0" smtClean="0">
                <a:ea typeface="SimSun" panose="02010600030101010101" pitchFamily="2" charset="-122"/>
              </a:rPr>
              <a:t> (q)</a:t>
            </a:r>
            <a:r>
              <a:rPr lang="en-US" altLang="zh-CN" sz="2400" dirty="0" smtClean="0">
                <a:ea typeface="SimSun" panose="02010600030101010101" pitchFamily="2" charset="-122"/>
              </a:rPr>
              <a:t>| ≥ </a:t>
            </a:r>
            <a:r>
              <a:rPr lang="en-US" altLang="zh-CN" sz="2400" i="1" dirty="0" err="1" smtClean="0">
                <a:ea typeface="SimSun" panose="02010600030101010101" pitchFamily="2" charset="-122"/>
              </a:rPr>
              <a:t>MinPts</a:t>
            </a:r>
            <a:r>
              <a:rPr lang="en-US" altLang="zh-CN" sz="2400" dirty="0" smtClean="0">
                <a:ea typeface="SimSun" panose="02010600030101010101" pitchFamily="2" charset="-122"/>
              </a:rPr>
              <a:t> </a:t>
            </a:r>
            <a:endParaRPr lang="en-US" altLang="zh-CN" sz="2400" i="1" dirty="0" smtClean="0">
              <a:ea typeface="SimSun" panose="02010600030101010101" pitchFamily="2" charset="-122"/>
            </a:endParaRPr>
          </a:p>
        </p:txBody>
      </p:sp>
      <p:grpSp>
        <p:nvGrpSpPr>
          <p:cNvPr id="47108" name="Group 50"/>
          <p:cNvGrpSpPr>
            <a:grpSpLocks/>
          </p:cNvGrpSpPr>
          <p:nvPr/>
        </p:nvGrpSpPr>
        <p:grpSpPr bwMode="auto">
          <a:xfrm>
            <a:off x="5264150" y="4648200"/>
            <a:ext cx="3879850" cy="1663700"/>
            <a:chOff x="5264150" y="4648200"/>
            <a:chExt cx="3879850" cy="1663700"/>
          </a:xfrm>
        </p:grpSpPr>
        <p:sp>
          <p:nvSpPr>
            <p:cNvPr id="47110" name="Rectangle 2072"/>
            <p:cNvSpPr>
              <a:spLocks noChangeArrowheads="1"/>
            </p:cNvSpPr>
            <p:nvPr/>
          </p:nvSpPr>
          <p:spPr bwMode="auto">
            <a:xfrm>
              <a:off x="7315200" y="4946650"/>
              <a:ext cx="1828800" cy="1004888"/>
            </a:xfrm>
            <a:prstGeom prst="rect">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dirty="0" err="1">
                  <a:latin typeface="Times New Roman" panose="02020603050405020304" pitchFamily="18" charset="0"/>
                  <a:ea typeface="SimSun" panose="02010600030101010101" pitchFamily="2" charset="-122"/>
                </a:rPr>
                <a:t>MinPts</a:t>
              </a:r>
              <a:r>
                <a:rPr lang="en-US" altLang="zh-CN" dirty="0">
                  <a:latin typeface="Times New Roman" panose="02020603050405020304" pitchFamily="18" charset="0"/>
                  <a:ea typeface="SimSun" panose="02010600030101010101" pitchFamily="2" charset="-122"/>
                </a:rPr>
                <a:t> = 5</a:t>
              </a:r>
            </a:p>
            <a:p>
              <a:pPr algn="l">
                <a:spcBef>
                  <a:spcPct val="50000"/>
                </a:spcBef>
              </a:pPr>
              <a:r>
                <a:rPr lang="en-US" altLang="zh-CN" dirty="0">
                  <a:latin typeface="Times New Roman" panose="02020603050405020304" pitchFamily="18" charset="0"/>
                  <a:ea typeface="SimSun" panose="02010600030101010101" pitchFamily="2" charset="-122"/>
                </a:rPr>
                <a:t>Eps = 1 cm</a:t>
              </a:r>
            </a:p>
          </p:txBody>
        </p:sp>
        <p:grpSp>
          <p:nvGrpSpPr>
            <p:cNvPr id="47111" name="Group 49"/>
            <p:cNvGrpSpPr>
              <a:grpSpLocks/>
            </p:cNvGrpSpPr>
            <p:nvPr/>
          </p:nvGrpSpPr>
          <p:grpSpPr bwMode="auto">
            <a:xfrm>
              <a:off x="5264150" y="4648200"/>
              <a:ext cx="1663700" cy="1663700"/>
              <a:chOff x="5264150" y="4648200"/>
              <a:chExt cx="1663700" cy="1663700"/>
            </a:xfrm>
          </p:grpSpPr>
          <p:sp>
            <p:nvSpPr>
              <p:cNvPr id="47112" name="Oval 2054"/>
              <p:cNvSpPr>
                <a:spLocks noChangeArrowheads="1"/>
              </p:cNvSpPr>
              <p:nvPr/>
            </p:nvSpPr>
            <p:spPr bwMode="auto">
              <a:xfrm>
                <a:off x="5375275" y="5430838"/>
                <a:ext cx="100013"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13" name="Oval 2055"/>
              <p:cNvSpPr>
                <a:spLocks noChangeArrowheads="1"/>
              </p:cNvSpPr>
              <p:nvPr/>
            </p:nvSpPr>
            <p:spPr bwMode="auto">
              <a:xfrm>
                <a:off x="5711825" y="5541963"/>
                <a:ext cx="98425" cy="10001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14" name="Oval 2056"/>
              <p:cNvSpPr>
                <a:spLocks noChangeArrowheads="1"/>
              </p:cNvSpPr>
              <p:nvPr/>
            </p:nvSpPr>
            <p:spPr bwMode="auto">
              <a:xfrm>
                <a:off x="5867400" y="5181600"/>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15" name="Oval 2057"/>
              <p:cNvSpPr>
                <a:spLocks noChangeArrowheads="1"/>
              </p:cNvSpPr>
              <p:nvPr/>
            </p:nvSpPr>
            <p:spPr bwMode="auto">
              <a:xfrm>
                <a:off x="5264150" y="5876925"/>
                <a:ext cx="98425" cy="10001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16" name="Oval 2058"/>
              <p:cNvSpPr>
                <a:spLocks noChangeArrowheads="1"/>
              </p:cNvSpPr>
              <p:nvPr/>
            </p:nvSpPr>
            <p:spPr bwMode="auto">
              <a:xfrm>
                <a:off x="5487988" y="5654675"/>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17" name="Oval 2059"/>
              <p:cNvSpPr>
                <a:spLocks noChangeArrowheads="1"/>
              </p:cNvSpPr>
              <p:nvPr/>
            </p:nvSpPr>
            <p:spPr bwMode="auto">
              <a:xfrm>
                <a:off x="5487988" y="5876925"/>
                <a:ext cx="98425" cy="10001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18" name="Oval 2060"/>
              <p:cNvSpPr>
                <a:spLocks noChangeArrowheads="1"/>
              </p:cNvSpPr>
              <p:nvPr/>
            </p:nvSpPr>
            <p:spPr bwMode="auto">
              <a:xfrm>
                <a:off x="5822950" y="5989638"/>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19" name="Oval 2061"/>
              <p:cNvSpPr>
                <a:spLocks noChangeArrowheads="1"/>
              </p:cNvSpPr>
              <p:nvPr/>
            </p:nvSpPr>
            <p:spPr bwMode="auto">
              <a:xfrm>
                <a:off x="5822950" y="46482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0" name="Oval 2062"/>
              <p:cNvSpPr>
                <a:spLocks noChangeArrowheads="1"/>
              </p:cNvSpPr>
              <p:nvPr/>
            </p:nvSpPr>
            <p:spPr bwMode="auto">
              <a:xfrm>
                <a:off x="5822950" y="4983163"/>
                <a:ext cx="98425" cy="10001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1" name="Oval 2063"/>
              <p:cNvSpPr>
                <a:spLocks noChangeArrowheads="1"/>
              </p:cNvSpPr>
              <p:nvPr/>
            </p:nvSpPr>
            <p:spPr bwMode="auto">
              <a:xfrm>
                <a:off x="6492875" y="5654675"/>
                <a:ext cx="100013"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2" name="Oval 2064"/>
              <p:cNvSpPr>
                <a:spLocks noChangeArrowheads="1"/>
              </p:cNvSpPr>
              <p:nvPr/>
            </p:nvSpPr>
            <p:spPr bwMode="auto">
              <a:xfrm>
                <a:off x="6270625" y="5207000"/>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3" name="Oval 2065"/>
              <p:cNvSpPr>
                <a:spLocks noChangeArrowheads="1"/>
              </p:cNvSpPr>
              <p:nvPr/>
            </p:nvSpPr>
            <p:spPr bwMode="auto">
              <a:xfrm>
                <a:off x="5711825" y="5765800"/>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4" name="Oval 2066"/>
              <p:cNvSpPr>
                <a:spLocks noChangeArrowheads="1"/>
              </p:cNvSpPr>
              <p:nvPr/>
            </p:nvSpPr>
            <p:spPr bwMode="auto">
              <a:xfrm>
                <a:off x="5934075" y="5541963"/>
                <a:ext cx="100013" cy="10001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5" name="Oval 2067"/>
              <p:cNvSpPr>
                <a:spLocks noChangeArrowheads="1"/>
              </p:cNvSpPr>
              <p:nvPr/>
            </p:nvSpPr>
            <p:spPr bwMode="auto">
              <a:xfrm>
                <a:off x="6157913" y="5876925"/>
                <a:ext cx="100013" cy="10001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6" name="Oval 2068"/>
              <p:cNvSpPr>
                <a:spLocks noChangeArrowheads="1"/>
              </p:cNvSpPr>
              <p:nvPr/>
            </p:nvSpPr>
            <p:spPr bwMode="auto">
              <a:xfrm>
                <a:off x="6716713" y="5989638"/>
                <a:ext cx="100013"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7" name="Oval 2069"/>
              <p:cNvSpPr>
                <a:spLocks noChangeArrowheads="1"/>
              </p:cNvSpPr>
              <p:nvPr/>
            </p:nvSpPr>
            <p:spPr bwMode="auto">
              <a:xfrm>
                <a:off x="5487988" y="52070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128" name="Rectangle 2070"/>
              <p:cNvSpPr>
                <a:spLocks noChangeArrowheads="1"/>
              </p:cNvSpPr>
              <p:nvPr/>
            </p:nvSpPr>
            <p:spPr bwMode="auto">
              <a:xfrm>
                <a:off x="6324600" y="49466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p</a:t>
                </a:r>
              </a:p>
            </p:txBody>
          </p:sp>
          <p:sp>
            <p:nvSpPr>
              <p:cNvPr id="47129" name="Rectangle 2071"/>
              <p:cNvSpPr>
                <a:spLocks noChangeArrowheads="1"/>
              </p:cNvSpPr>
              <p:nvPr/>
            </p:nvSpPr>
            <p:spPr bwMode="auto">
              <a:xfrm>
                <a:off x="5867400" y="5715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q</a:t>
                </a:r>
              </a:p>
            </p:txBody>
          </p:sp>
          <p:sp>
            <p:nvSpPr>
              <p:cNvPr id="47130" name="Oval 2065"/>
              <p:cNvSpPr>
                <a:spLocks noChangeArrowheads="1"/>
              </p:cNvSpPr>
              <p:nvPr/>
            </p:nvSpPr>
            <p:spPr bwMode="auto">
              <a:xfrm>
                <a:off x="5997575" y="5768975"/>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sp>
        <p:nvSpPr>
          <p:cNvPr id="47109" name="Slide Number Placeholder 5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09351DF-313B-4FA0-B2BC-07DAD1DCCCBD}" type="slidenum">
              <a:rPr lang="en-US" altLang="en-US" sz="1200"/>
              <a:pPr eaLnBrk="1" hangingPunct="1"/>
              <a:t>42</a:t>
            </a:fld>
            <a:endParaRPr lang="en-US" altLang="en-US" sz="1200"/>
          </a:p>
        </p:txBody>
      </p:sp>
    </p:spTree>
  </p:cSld>
  <p:clrMapOvr>
    <a:masterClrMapping/>
  </p:clrMapOvr>
  <p:transition>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p:cNvSpPr>
            <a:spLocks noGrp="1" noChangeArrowheads="1"/>
          </p:cNvSpPr>
          <p:nvPr>
            <p:ph type="title"/>
          </p:nvPr>
        </p:nvSpPr>
        <p:spPr>
          <a:xfrm>
            <a:off x="0" y="381000"/>
            <a:ext cx="9144000" cy="838200"/>
          </a:xfrm>
          <a:noFill/>
        </p:spPr>
        <p:txBody>
          <a:bodyPr lIns="92075" tIns="46038" rIns="92075" bIns="46038" anchor="ctr"/>
          <a:lstStyle/>
          <a:p>
            <a:pPr eaLnBrk="1" hangingPunct="1"/>
            <a:r>
              <a:rPr lang="en-US" altLang="zh-CN" sz="3200" smtClean="0">
                <a:ea typeface="SimSun" panose="02010600030101010101" pitchFamily="2" charset="-122"/>
              </a:rPr>
              <a:t>Density-Reachable and Density-Connected</a:t>
            </a:r>
          </a:p>
        </p:txBody>
      </p:sp>
      <p:sp>
        <p:nvSpPr>
          <p:cNvPr id="48131" name="Rectangle 1027"/>
          <p:cNvSpPr>
            <a:spLocks noGrp="1" noChangeArrowheads="1"/>
          </p:cNvSpPr>
          <p:nvPr>
            <p:ph type="body" idx="1"/>
          </p:nvPr>
        </p:nvSpPr>
        <p:spPr>
          <a:xfrm>
            <a:off x="228600" y="1447800"/>
            <a:ext cx="6008688" cy="5029200"/>
          </a:xfrm>
          <a:noFill/>
        </p:spPr>
        <p:txBody>
          <a:bodyPr lIns="92075" tIns="46038" rIns="92075" bIns="46038"/>
          <a:lstStyle/>
          <a:p>
            <a:pPr eaLnBrk="1" hangingPunct="1">
              <a:spcBef>
                <a:spcPct val="50000"/>
              </a:spcBef>
            </a:pPr>
            <a:r>
              <a:rPr lang="en-US" altLang="zh-CN" sz="2400" dirty="0" smtClean="0">
                <a:ea typeface="SimSun" panose="02010600030101010101" pitchFamily="2" charset="-122"/>
              </a:rPr>
              <a:t>Density-reachable: </a:t>
            </a:r>
          </a:p>
          <a:p>
            <a:pPr lvl="1" eaLnBrk="1" hangingPunct="1">
              <a:spcBef>
                <a:spcPct val="50000"/>
              </a:spcBef>
            </a:pPr>
            <a:r>
              <a:rPr lang="en-US" altLang="zh-CN" sz="2400" dirty="0" smtClean="0">
                <a:ea typeface="SimSun" panose="02010600030101010101" pitchFamily="2" charset="-122"/>
              </a:rPr>
              <a:t>A point </a:t>
            </a:r>
            <a:r>
              <a:rPr lang="en-US" altLang="zh-CN" sz="2400" i="1" dirty="0" smtClean="0">
                <a:ea typeface="SimSun" panose="02010600030101010101" pitchFamily="2" charset="-122"/>
              </a:rPr>
              <a:t>p</a:t>
            </a:r>
            <a:r>
              <a:rPr lang="en-US" altLang="zh-CN" sz="2400" dirty="0" smtClean="0">
                <a:ea typeface="SimSun" panose="02010600030101010101" pitchFamily="2" charset="-122"/>
              </a:rPr>
              <a:t> is </a:t>
            </a:r>
            <a:r>
              <a:rPr lang="en-US" altLang="zh-CN" sz="2400" dirty="0" smtClean="0">
                <a:solidFill>
                  <a:schemeClr val="hlink"/>
                </a:solidFill>
                <a:ea typeface="SimSun" panose="02010600030101010101" pitchFamily="2" charset="-122"/>
              </a:rPr>
              <a:t>density-reachable</a:t>
            </a:r>
            <a:r>
              <a:rPr lang="en-US" altLang="zh-CN" sz="2400" dirty="0" smtClean="0">
                <a:ea typeface="SimSun" panose="02010600030101010101" pitchFamily="2" charset="-122"/>
              </a:rPr>
              <a:t> from a point </a:t>
            </a:r>
            <a:r>
              <a:rPr lang="en-US" altLang="zh-CN" sz="2400" i="1" dirty="0" smtClean="0">
                <a:ea typeface="SimSun" panose="02010600030101010101" pitchFamily="2" charset="-122"/>
              </a:rPr>
              <a:t>q</a:t>
            </a:r>
            <a:r>
              <a:rPr lang="en-US" altLang="zh-CN" sz="2400" dirty="0" smtClean="0">
                <a:ea typeface="SimSun" panose="02010600030101010101" pitchFamily="2" charset="-122"/>
              </a:rPr>
              <a:t> w.r.t. </a:t>
            </a:r>
            <a:r>
              <a:rPr lang="en-US" altLang="zh-CN" sz="2400" i="1" dirty="0" smtClean="0">
                <a:ea typeface="SimSun" panose="02010600030101010101" pitchFamily="2" charset="-122"/>
              </a:rPr>
              <a:t>Eps</a:t>
            </a:r>
            <a:r>
              <a:rPr lang="en-US" altLang="zh-CN" sz="2400" dirty="0" smtClean="0">
                <a:ea typeface="SimSun" panose="02010600030101010101" pitchFamily="2" charset="-122"/>
              </a:rPr>
              <a:t>, </a:t>
            </a:r>
            <a:r>
              <a:rPr lang="en-US" altLang="zh-CN" sz="2400" i="1" dirty="0" err="1" smtClean="0">
                <a:ea typeface="SimSun" panose="02010600030101010101" pitchFamily="2" charset="-122"/>
              </a:rPr>
              <a:t>MinPts</a:t>
            </a:r>
            <a:r>
              <a:rPr lang="en-US" altLang="zh-CN" sz="2400" dirty="0" smtClean="0">
                <a:ea typeface="SimSun" panose="02010600030101010101" pitchFamily="2" charset="-122"/>
              </a:rPr>
              <a:t> if there is a chain of points </a:t>
            </a:r>
            <a:r>
              <a:rPr lang="en-US" altLang="zh-CN" sz="2400" i="1" dirty="0" smtClean="0">
                <a:ea typeface="SimSun" panose="02010600030101010101" pitchFamily="2" charset="-122"/>
              </a:rPr>
              <a:t>p</a:t>
            </a:r>
            <a:r>
              <a:rPr lang="en-US" altLang="zh-CN" sz="2400" i="1" baseline="-25000" dirty="0" smtClean="0">
                <a:ea typeface="SimSun" panose="02010600030101010101" pitchFamily="2" charset="-122"/>
              </a:rPr>
              <a:t>1</a:t>
            </a:r>
            <a:r>
              <a:rPr lang="en-US" altLang="zh-CN" sz="2400" dirty="0" smtClean="0">
                <a:ea typeface="SimSun" panose="02010600030101010101" pitchFamily="2" charset="-122"/>
              </a:rPr>
              <a:t>, </a:t>
            </a:r>
            <a:r>
              <a:rPr lang="en-US" altLang="zh-CN" sz="2400" dirty="0" smtClean="0">
                <a:latin typeface="Times New Roman" panose="02020603050405020304" pitchFamily="18" charset="0"/>
                <a:ea typeface="SimSun" panose="02010600030101010101" pitchFamily="2" charset="-122"/>
              </a:rPr>
              <a:t>…</a:t>
            </a:r>
            <a:r>
              <a:rPr lang="en-US" altLang="zh-CN" sz="2400" dirty="0" smtClean="0">
                <a:ea typeface="SimSun" panose="02010600030101010101" pitchFamily="2" charset="-122"/>
              </a:rPr>
              <a:t>, </a:t>
            </a:r>
            <a:r>
              <a:rPr lang="en-US" altLang="zh-CN" sz="2400" i="1" dirty="0" err="1" smtClean="0">
                <a:ea typeface="SimSun" panose="02010600030101010101" pitchFamily="2" charset="-122"/>
              </a:rPr>
              <a:t>p</a:t>
            </a:r>
            <a:r>
              <a:rPr lang="en-US" altLang="zh-CN" sz="2400" i="1" baseline="-25000" dirty="0" err="1" smtClean="0">
                <a:ea typeface="SimSun" panose="02010600030101010101" pitchFamily="2" charset="-122"/>
              </a:rPr>
              <a:t>n</a:t>
            </a:r>
            <a:r>
              <a:rPr lang="en-US" altLang="zh-CN" sz="2400" dirty="0" smtClean="0">
                <a:ea typeface="SimSun" panose="02010600030101010101" pitchFamily="2" charset="-122"/>
              </a:rPr>
              <a:t>, </a:t>
            </a:r>
            <a:r>
              <a:rPr lang="en-US" altLang="zh-CN" sz="2400" i="1" dirty="0" smtClean="0">
                <a:ea typeface="SimSun" panose="02010600030101010101" pitchFamily="2" charset="-122"/>
              </a:rPr>
              <a:t>p</a:t>
            </a:r>
            <a:r>
              <a:rPr lang="en-US" altLang="zh-CN" sz="2400" i="1" baseline="-25000" dirty="0" smtClean="0">
                <a:ea typeface="SimSun" panose="02010600030101010101" pitchFamily="2" charset="-122"/>
              </a:rPr>
              <a:t>1</a:t>
            </a:r>
            <a:r>
              <a:rPr lang="en-US" altLang="zh-CN" sz="2400" dirty="0" smtClean="0">
                <a:ea typeface="SimSun" panose="02010600030101010101" pitchFamily="2" charset="-122"/>
              </a:rPr>
              <a:t> = </a:t>
            </a:r>
            <a:r>
              <a:rPr lang="en-US" altLang="zh-CN" sz="2400" i="1" dirty="0" smtClean="0">
                <a:ea typeface="SimSun" panose="02010600030101010101" pitchFamily="2" charset="-122"/>
              </a:rPr>
              <a:t>q</a:t>
            </a:r>
            <a:r>
              <a:rPr lang="en-US" altLang="zh-CN" sz="2400" dirty="0" smtClean="0">
                <a:ea typeface="SimSun" panose="02010600030101010101" pitchFamily="2" charset="-122"/>
              </a:rPr>
              <a:t>, </a:t>
            </a:r>
            <a:r>
              <a:rPr lang="en-US" altLang="zh-CN" sz="2400" i="1" dirty="0" err="1" smtClean="0">
                <a:ea typeface="SimSun" panose="02010600030101010101" pitchFamily="2" charset="-122"/>
              </a:rPr>
              <a:t>p</a:t>
            </a:r>
            <a:r>
              <a:rPr lang="en-US" altLang="zh-CN" sz="2400" i="1" baseline="-25000" dirty="0" err="1" smtClean="0">
                <a:ea typeface="SimSun" panose="02010600030101010101" pitchFamily="2" charset="-122"/>
              </a:rPr>
              <a:t>n</a:t>
            </a:r>
            <a:r>
              <a:rPr lang="en-US" altLang="zh-CN" sz="2400" dirty="0" smtClean="0">
                <a:ea typeface="SimSun" panose="02010600030101010101" pitchFamily="2" charset="-122"/>
              </a:rPr>
              <a:t> = </a:t>
            </a:r>
            <a:r>
              <a:rPr lang="en-US" altLang="zh-CN" sz="2400" i="1" dirty="0" smtClean="0">
                <a:ea typeface="SimSun" panose="02010600030101010101" pitchFamily="2" charset="-122"/>
              </a:rPr>
              <a:t>p</a:t>
            </a:r>
            <a:r>
              <a:rPr lang="en-US" altLang="zh-CN" sz="2400" dirty="0" smtClean="0">
                <a:ea typeface="SimSun" panose="02010600030101010101" pitchFamily="2" charset="-122"/>
              </a:rPr>
              <a:t> such that </a:t>
            </a:r>
            <a:r>
              <a:rPr lang="en-US" altLang="zh-CN" sz="2400" i="1" dirty="0" smtClean="0">
                <a:ea typeface="SimSun" panose="02010600030101010101" pitchFamily="2" charset="-122"/>
              </a:rPr>
              <a:t>p</a:t>
            </a:r>
            <a:r>
              <a:rPr lang="en-US" altLang="zh-CN" sz="2400" i="1" baseline="-25000" dirty="0" smtClean="0">
                <a:ea typeface="SimSun" panose="02010600030101010101" pitchFamily="2" charset="-122"/>
              </a:rPr>
              <a:t>i+1</a:t>
            </a:r>
            <a:r>
              <a:rPr lang="en-US" altLang="zh-CN" sz="2400" dirty="0" smtClean="0">
                <a:ea typeface="SimSun" panose="02010600030101010101" pitchFamily="2" charset="-122"/>
              </a:rPr>
              <a:t> is </a:t>
            </a:r>
            <a:r>
              <a:rPr lang="en-US" altLang="zh-CN" sz="2400" u="sng" dirty="0" smtClean="0">
                <a:solidFill>
                  <a:schemeClr val="accent5">
                    <a:lumMod val="50000"/>
                  </a:schemeClr>
                </a:solidFill>
                <a:ea typeface="SimSun" panose="02010600030101010101" pitchFamily="2" charset="-122"/>
              </a:rPr>
              <a:t>directly</a:t>
            </a:r>
            <a:r>
              <a:rPr lang="en-US" altLang="zh-CN" sz="2400" dirty="0" smtClean="0">
                <a:ea typeface="SimSun" panose="02010600030101010101" pitchFamily="2" charset="-122"/>
              </a:rPr>
              <a:t> density-reachable from </a:t>
            </a:r>
            <a:r>
              <a:rPr lang="en-US" altLang="zh-CN" sz="2400" i="1" dirty="0" smtClean="0">
                <a:ea typeface="SimSun" panose="02010600030101010101" pitchFamily="2" charset="-122"/>
              </a:rPr>
              <a:t>p</a:t>
            </a:r>
            <a:r>
              <a:rPr lang="en-US" altLang="zh-CN" sz="2400" i="1" baseline="-25000" dirty="0" smtClean="0">
                <a:ea typeface="SimSun" panose="02010600030101010101" pitchFamily="2" charset="-122"/>
              </a:rPr>
              <a:t>i</a:t>
            </a:r>
            <a:r>
              <a:rPr lang="en-US" altLang="zh-CN" sz="2400" dirty="0" smtClean="0">
                <a:ea typeface="SimSun" panose="02010600030101010101" pitchFamily="2" charset="-122"/>
              </a:rPr>
              <a:t>	</a:t>
            </a:r>
          </a:p>
          <a:p>
            <a:pPr eaLnBrk="1" hangingPunct="1">
              <a:spcBef>
                <a:spcPct val="50000"/>
              </a:spcBef>
            </a:pPr>
            <a:r>
              <a:rPr lang="en-US" altLang="zh-CN" sz="2400" dirty="0" smtClean="0">
                <a:ea typeface="SimSun" panose="02010600030101010101" pitchFamily="2" charset="-122"/>
              </a:rPr>
              <a:t>Density-connected</a:t>
            </a:r>
          </a:p>
          <a:p>
            <a:pPr lvl="1" eaLnBrk="1" hangingPunct="1">
              <a:spcBef>
                <a:spcPct val="50000"/>
              </a:spcBef>
            </a:pPr>
            <a:r>
              <a:rPr lang="en-US" altLang="zh-CN" sz="2400" dirty="0" smtClean="0">
                <a:ea typeface="SimSun" panose="02010600030101010101" pitchFamily="2" charset="-122"/>
              </a:rPr>
              <a:t>A point </a:t>
            </a:r>
            <a:r>
              <a:rPr lang="en-US" altLang="zh-CN" sz="2400" i="1" dirty="0" smtClean="0">
                <a:ea typeface="SimSun" panose="02010600030101010101" pitchFamily="2" charset="-122"/>
              </a:rPr>
              <a:t>p</a:t>
            </a:r>
            <a:r>
              <a:rPr lang="en-US" altLang="zh-CN" sz="2400" dirty="0" smtClean="0">
                <a:ea typeface="SimSun" panose="02010600030101010101" pitchFamily="2" charset="-122"/>
              </a:rPr>
              <a:t> is </a:t>
            </a:r>
            <a:r>
              <a:rPr lang="en-US" altLang="zh-CN" sz="2400" dirty="0" smtClean="0">
                <a:solidFill>
                  <a:schemeClr val="hlink"/>
                </a:solidFill>
                <a:ea typeface="SimSun" panose="02010600030101010101" pitchFamily="2" charset="-122"/>
              </a:rPr>
              <a:t>density-connected</a:t>
            </a:r>
            <a:r>
              <a:rPr lang="en-US" altLang="zh-CN" sz="2400" dirty="0" smtClean="0">
                <a:ea typeface="SimSun" panose="02010600030101010101" pitchFamily="2" charset="-122"/>
              </a:rPr>
              <a:t> to a point </a:t>
            </a:r>
            <a:r>
              <a:rPr lang="en-US" altLang="zh-CN" sz="2400" i="1" dirty="0" smtClean="0">
                <a:ea typeface="SimSun" panose="02010600030101010101" pitchFamily="2" charset="-122"/>
              </a:rPr>
              <a:t>q</a:t>
            </a:r>
            <a:r>
              <a:rPr lang="en-US" altLang="zh-CN" sz="2400" dirty="0" smtClean="0">
                <a:ea typeface="SimSun" panose="02010600030101010101" pitchFamily="2" charset="-122"/>
              </a:rPr>
              <a:t> w.r.t. </a:t>
            </a:r>
            <a:r>
              <a:rPr lang="en-US" altLang="zh-CN" sz="2400" i="1" dirty="0" smtClean="0">
                <a:ea typeface="SimSun" panose="02010600030101010101" pitchFamily="2" charset="-122"/>
              </a:rPr>
              <a:t>Eps</a:t>
            </a:r>
            <a:r>
              <a:rPr lang="en-US" altLang="zh-CN" sz="2400" dirty="0" smtClean="0">
                <a:ea typeface="SimSun" panose="02010600030101010101" pitchFamily="2" charset="-122"/>
              </a:rPr>
              <a:t>, </a:t>
            </a:r>
            <a:r>
              <a:rPr lang="en-US" altLang="zh-CN" sz="2400" i="1" dirty="0" err="1" smtClean="0">
                <a:ea typeface="SimSun" panose="02010600030101010101" pitchFamily="2" charset="-122"/>
              </a:rPr>
              <a:t>MinPts</a:t>
            </a:r>
            <a:r>
              <a:rPr lang="en-US" altLang="zh-CN" sz="2400" dirty="0" smtClean="0">
                <a:ea typeface="SimSun" panose="02010600030101010101" pitchFamily="2" charset="-122"/>
              </a:rPr>
              <a:t> if there is a point </a:t>
            </a:r>
            <a:r>
              <a:rPr lang="en-US" altLang="zh-CN" sz="2400" i="1" dirty="0" smtClean="0">
                <a:ea typeface="SimSun" panose="02010600030101010101" pitchFamily="2" charset="-122"/>
              </a:rPr>
              <a:t>o </a:t>
            </a:r>
            <a:r>
              <a:rPr lang="en-US" altLang="zh-CN" sz="2400" dirty="0" smtClean="0">
                <a:ea typeface="SimSun" panose="02010600030101010101" pitchFamily="2" charset="-122"/>
              </a:rPr>
              <a:t>such that both, </a:t>
            </a:r>
            <a:r>
              <a:rPr lang="en-US" altLang="zh-CN" sz="2400" i="1" dirty="0" smtClean="0">
                <a:ea typeface="SimSun" panose="02010600030101010101" pitchFamily="2" charset="-122"/>
              </a:rPr>
              <a:t>p</a:t>
            </a:r>
            <a:r>
              <a:rPr lang="en-US" altLang="zh-CN" sz="2400" dirty="0" smtClean="0">
                <a:ea typeface="SimSun" panose="02010600030101010101" pitchFamily="2" charset="-122"/>
              </a:rPr>
              <a:t> and </a:t>
            </a:r>
            <a:r>
              <a:rPr lang="en-US" altLang="zh-CN" sz="2400" i="1" dirty="0" smtClean="0">
                <a:ea typeface="SimSun" panose="02010600030101010101" pitchFamily="2" charset="-122"/>
              </a:rPr>
              <a:t>q</a:t>
            </a:r>
            <a:r>
              <a:rPr lang="en-US" altLang="zh-CN" sz="2400" dirty="0" smtClean="0">
                <a:ea typeface="SimSun" panose="02010600030101010101" pitchFamily="2" charset="-122"/>
              </a:rPr>
              <a:t> are density-reachable from </a:t>
            </a:r>
            <a:r>
              <a:rPr lang="en-US" altLang="zh-CN" sz="2400" i="1" dirty="0" smtClean="0">
                <a:ea typeface="SimSun" panose="02010600030101010101" pitchFamily="2" charset="-122"/>
              </a:rPr>
              <a:t>o</a:t>
            </a:r>
            <a:r>
              <a:rPr lang="en-US" altLang="zh-CN" sz="2400" dirty="0" smtClean="0">
                <a:ea typeface="SimSun" panose="02010600030101010101" pitchFamily="2" charset="-122"/>
              </a:rPr>
              <a:t> w.r.t. </a:t>
            </a:r>
            <a:r>
              <a:rPr lang="en-US" altLang="zh-CN" sz="2400" i="1" dirty="0" smtClean="0">
                <a:ea typeface="SimSun" panose="02010600030101010101" pitchFamily="2" charset="-122"/>
              </a:rPr>
              <a:t>Eps</a:t>
            </a:r>
            <a:r>
              <a:rPr lang="en-US" altLang="zh-CN" sz="2400" dirty="0" smtClean="0">
                <a:ea typeface="SimSun" panose="02010600030101010101" pitchFamily="2" charset="-122"/>
              </a:rPr>
              <a:t> and </a:t>
            </a:r>
            <a:r>
              <a:rPr lang="en-US" altLang="zh-CN" sz="2400" i="1" dirty="0" err="1" smtClean="0">
                <a:ea typeface="SimSun" panose="02010600030101010101" pitchFamily="2" charset="-122"/>
              </a:rPr>
              <a:t>MinPts</a:t>
            </a:r>
            <a:endParaRPr lang="en-US" altLang="zh-CN" sz="2400" dirty="0" smtClean="0">
              <a:ea typeface="SimSun" panose="02010600030101010101" pitchFamily="2" charset="-122"/>
            </a:endParaRPr>
          </a:p>
        </p:txBody>
      </p:sp>
      <p:grpSp>
        <p:nvGrpSpPr>
          <p:cNvPr id="48153" name="Group 1049"/>
          <p:cNvGrpSpPr>
            <a:grpSpLocks/>
          </p:cNvGrpSpPr>
          <p:nvPr/>
        </p:nvGrpSpPr>
        <p:grpSpPr bwMode="auto">
          <a:xfrm>
            <a:off x="6280150" y="4381500"/>
            <a:ext cx="2863850" cy="1638300"/>
            <a:chOff x="3428" y="2740"/>
            <a:chExt cx="1804" cy="1032"/>
          </a:xfrm>
        </p:grpSpPr>
        <p:sp>
          <p:nvSpPr>
            <p:cNvPr id="48156" name="Oval 1050"/>
            <p:cNvSpPr>
              <a:spLocks noChangeArrowheads="1"/>
            </p:cNvSpPr>
            <p:nvPr/>
          </p:nvSpPr>
          <p:spPr bwMode="auto">
            <a:xfrm>
              <a:off x="3914" y="3089"/>
              <a:ext cx="63"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57" name="Oval 1051"/>
            <p:cNvSpPr>
              <a:spLocks noChangeArrowheads="1"/>
            </p:cNvSpPr>
            <p:nvPr/>
          </p:nvSpPr>
          <p:spPr bwMode="auto">
            <a:xfrm>
              <a:off x="4126" y="3159"/>
              <a:ext cx="62"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58" name="Oval 1052"/>
            <p:cNvSpPr>
              <a:spLocks noChangeArrowheads="1"/>
            </p:cNvSpPr>
            <p:nvPr/>
          </p:nvSpPr>
          <p:spPr bwMode="auto">
            <a:xfrm>
              <a:off x="4126" y="2948"/>
              <a:ext cx="62"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59" name="Oval 1053"/>
            <p:cNvSpPr>
              <a:spLocks noChangeArrowheads="1"/>
            </p:cNvSpPr>
            <p:nvPr/>
          </p:nvSpPr>
          <p:spPr bwMode="auto">
            <a:xfrm>
              <a:off x="3844" y="3370"/>
              <a:ext cx="62"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60" name="Oval 1054"/>
            <p:cNvSpPr>
              <a:spLocks noChangeArrowheads="1"/>
            </p:cNvSpPr>
            <p:nvPr/>
          </p:nvSpPr>
          <p:spPr bwMode="auto">
            <a:xfrm>
              <a:off x="3985" y="3230"/>
              <a:ext cx="62"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61" name="Oval 1055"/>
            <p:cNvSpPr>
              <a:spLocks noChangeArrowheads="1"/>
            </p:cNvSpPr>
            <p:nvPr/>
          </p:nvSpPr>
          <p:spPr bwMode="auto">
            <a:xfrm>
              <a:off x="4129" y="3514"/>
              <a:ext cx="62"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62" name="Oval 1056"/>
            <p:cNvSpPr>
              <a:spLocks noChangeArrowheads="1"/>
            </p:cNvSpPr>
            <p:nvPr/>
          </p:nvSpPr>
          <p:spPr bwMode="auto">
            <a:xfrm>
              <a:off x="4196" y="3297"/>
              <a:ext cx="62"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63" name="Oval 1057"/>
            <p:cNvSpPr>
              <a:spLocks noChangeArrowheads="1"/>
            </p:cNvSpPr>
            <p:nvPr/>
          </p:nvSpPr>
          <p:spPr bwMode="auto">
            <a:xfrm>
              <a:off x="4196" y="2807"/>
              <a:ext cx="62"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64" name="Oval 1058"/>
            <p:cNvSpPr>
              <a:spLocks noChangeArrowheads="1"/>
            </p:cNvSpPr>
            <p:nvPr/>
          </p:nvSpPr>
          <p:spPr bwMode="auto">
            <a:xfrm>
              <a:off x="4618" y="3230"/>
              <a:ext cx="63"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65" name="Oval 1059"/>
            <p:cNvSpPr>
              <a:spLocks noChangeArrowheads="1"/>
            </p:cNvSpPr>
            <p:nvPr/>
          </p:nvSpPr>
          <p:spPr bwMode="auto">
            <a:xfrm>
              <a:off x="4478" y="2948"/>
              <a:ext cx="62"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66" name="Oval 1060"/>
            <p:cNvSpPr>
              <a:spLocks noChangeArrowheads="1"/>
            </p:cNvSpPr>
            <p:nvPr/>
          </p:nvSpPr>
          <p:spPr bwMode="auto">
            <a:xfrm>
              <a:off x="3694" y="3252"/>
              <a:ext cx="62"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67" name="Oval 1061"/>
            <p:cNvSpPr>
              <a:spLocks noChangeArrowheads="1"/>
            </p:cNvSpPr>
            <p:nvPr/>
          </p:nvSpPr>
          <p:spPr bwMode="auto">
            <a:xfrm>
              <a:off x="4266" y="3159"/>
              <a:ext cx="63"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68" name="Oval 1062"/>
            <p:cNvSpPr>
              <a:spLocks noChangeArrowheads="1"/>
            </p:cNvSpPr>
            <p:nvPr/>
          </p:nvSpPr>
          <p:spPr bwMode="auto">
            <a:xfrm>
              <a:off x="4407" y="3370"/>
              <a:ext cx="63"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69" name="Oval 1063"/>
            <p:cNvSpPr>
              <a:spLocks noChangeArrowheads="1"/>
            </p:cNvSpPr>
            <p:nvPr/>
          </p:nvSpPr>
          <p:spPr bwMode="auto">
            <a:xfrm>
              <a:off x="4759" y="3441"/>
              <a:ext cx="63"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70" name="Rectangle 1064"/>
            <p:cNvSpPr>
              <a:spLocks noChangeArrowheads="1"/>
            </p:cNvSpPr>
            <p:nvPr/>
          </p:nvSpPr>
          <p:spPr bwMode="auto">
            <a:xfrm>
              <a:off x="3504" y="28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b="1" i="1">
                  <a:latin typeface="Times New Roman" panose="02020603050405020304" pitchFamily="18" charset="0"/>
                  <a:ea typeface="SimSun" panose="02010600030101010101" pitchFamily="2" charset="-122"/>
                </a:rPr>
                <a:t>p</a:t>
              </a:r>
            </a:p>
          </p:txBody>
        </p:sp>
        <p:sp>
          <p:nvSpPr>
            <p:cNvPr id="48171" name="Rectangle 1065"/>
            <p:cNvSpPr>
              <a:spLocks noChangeArrowheads="1"/>
            </p:cNvSpPr>
            <p:nvPr/>
          </p:nvSpPr>
          <p:spPr bwMode="auto">
            <a:xfrm>
              <a:off x="4992" y="28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b="1" i="1">
                  <a:latin typeface="Times New Roman" panose="02020603050405020304" pitchFamily="18" charset="0"/>
                  <a:ea typeface="SimSun" panose="02010600030101010101" pitchFamily="2" charset="-122"/>
                </a:rPr>
                <a:t>q</a:t>
              </a:r>
            </a:p>
          </p:txBody>
        </p:sp>
        <p:sp>
          <p:nvSpPr>
            <p:cNvPr id="48172" name="Oval 1066"/>
            <p:cNvSpPr>
              <a:spLocks noChangeArrowheads="1"/>
            </p:cNvSpPr>
            <p:nvPr/>
          </p:nvSpPr>
          <p:spPr bwMode="auto">
            <a:xfrm>
              <a:off x="4858" y="3182"/>
              <a:ext cx="63"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73" name="Oval 1067"/>
            <p:cNvSpPr>
              <a:spLocks noChangeArrowheads="1"/>
            </p:cNvSpPr>
            <p:nvPr/>
          </p:nvSpPr>
          <p:spPr bwMode="auto">
            <a:xfrm>
              <a:off x="4506" y="3207"/>
              <a:ext cx="63"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74" name="Oval 1068"/>
            <p:cNvSpPr>
              <a:spLocks noChangeArrowheads="1"/>
            </p:cNvSpPr>
            <p:nvPr/>
          </p:nvSpPr>
          <p:spPr bwMode="auto">
            <a:xfrm>
              <a:off x="4647" y="3322"/>
              <a:ext cx="63"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75" name="Oval 1069"/>
            <p:cNvSpPr>
              <a:spLocks noChangeArrowheads="1"/>
            </p:cNvSpPr>
            <p:nvPr/>
          </p:nvSpPr>
          <p:spPr bwMode="auto">
            <a:xfrm>
              <a:off x="4954" y="2942"/>
              <a:ext cx="63"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76" name="Oval 1070"/>
            <p:cNvSpPr>
              <a:spLocks noChangeArrowheads="1"/>
            </p:cNvSpPr>
            <p:nvPr/>
          </p:nvSpPr>
          <p:spPr bwMode="auto">
            <a:xfrm>
              <a:off x="4602" y="2871"/>
              <a:ext cx="63"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77" name="Oval 1071"/>
            <p:cNvSpPr>
              <a:spLocks noChangeArrowheads="1"/>
            </p:cNvSpPr>
            <p:nvPr/>
          </p:nvSpPr>
          <p:spPr bwMode="auto">
            <a:xfrm>
              <a:off x="4791" y="3034"/>
              <a:ext cx="63"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78" name="Oval 1072"/>
            <p:cNvSpPr>
              <a:spLocks noChangeArrowheads="1"/>
            </p:cNvSpPr>
            <p:nvPr/>
          </p:nvSpPr>
          <p:spPr bwMode="auto">
            <a:xfrm>
              <a:off x="3524" y="298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79" name="Oval 1073"/>
            <p:cNvSpPr>
              <a:spLocks noChangeArrowheads="1"/>
            </p:cNvSpPr>
            <p:nvPr/>
          </p:nvSpPr>
          <p:spPr bwMode="auto">
            <a:xfrm>
              <a:off x="3860" y="3076"/>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80" name="Oval 1074"/>
            <p:cNvSpPr>
              <a:spLocks noChangeArrowheads="1"/>
            </p:cNvSpPr>
            <p:nvPr/>
          </p:nvSpPr>
          <p:spPr bwMode="auto">
            <a:xfrm>
              <a:off x="4244" y="298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81" name="Oval 1075"/>
            <p:cNvSpPr>
              <a:spLocks noChangeArrowheads="1"/>
            </p:cNvSpPr>
            <p:nvPr/>
          </p:nvSpPr>
          <p:spPr bwMode="auto">
            <a:xfrm>
              <a:off x="4484" y="274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82" name="Line 1076"/>
            <p:cNvSpPr>
              <a:spLocks noChangeShapeType="1"/>
            </p:cNvSpPr>
            <p:nvPr/>
          </p:nvSpPr>
          <p:spPr bwMode="auto">
            <a:xfrm flipV="1">
              <a:off x="3888" y="3312"/>
              <a:ext cx="288" cy="96"/>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8183" name="Line 1077"/>
            <p:cNvSpPr>
              <a:spLocks noChangeShapeType="1"/>
            </p:cNvSpPr>
            <p:nvPr/>
          </p:nvSpPr>
          <p:spPr bwMode="auto">
            <a:xfrm flipH="1">
              <a:off x="4272" y="3264"/>
              <a:ext cx="240" cy="48"/>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8184" name="Oval 1078"/>
            <p:cNvSpPr>
              <a:spLocks noChangeArrowheads="1"/>
            </p:cNvSpPr>
            <p:nvPr/>
          </p:nvSpPr>
          <p:spPr bwMode="auto">
            <a:xfrm>
              <a:off x="3818" y="2993"/>
              <a:ext cx="63"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85" name="Oval 1079"/>
            <p:cNvSpPr>
              <a:spLocks noChangeArrowheads="1"/>
            </p:cNvSpPr>
            <p:nvPr/>
          </p:nvSpPr>
          <p:spPr bwMode="auto">
            <a:xfrm>
              <a:off x="3694" y="3044"/>
              <a:ext cx="62" cy="6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86" name="Oval 1080"/>
            <p:cNvSpPr>
              <a:spLocks noChangeArrowheads="1"/>
            </p:cNvSpPr>
            <p:nvPr/>
          </p:nvSpPr>
          <p:spPr bwMode="auto">
            <a:xfrm>
              <a:off x="3860" y="2807"/>
              <a:ext cx="62" cy="6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87" name="Oval 1081"/>
            <p:cNvSpPr>
              <a:spLocks noChangeArrowheads="1"/>
            </p:cNvSpPr>
            <p:nvPr/>
          </p:nvSpPr>
          <p:spPr bwMode="auto">
            <a:xfrm>
              <a:off x="3428" y="274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88" name="Line 1082"/>
            <p:cNvSpPr>
              <a:spLocks noChangeShapeType="1"/>
            </p:cNvSpPr>
            <p:nvPr/>
          </p:nvSpPr>
          <p:spPr bwMode="auto">
            <a:xfrm>
              <a:off x="3744" y="3072"/>
              <a:ext cx="96" cy="288"/>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8189" name="Line 1083"/>
            <p:cNvSpPr>
              <a:spLocks noChangeShapeType="1"/>
            </p:cNvSpPr>
            <p:nvPr/>
          </p:nvSpPr>
          <p:spPr bwMode="auto">
            <a:xfrm flipH="1">
              <a:off x="4560" y="3072"/>
              <a:ext cx="240" cy="144"/>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8190" name="Rectangle 1084"/>
            <p:cNvSpPr>
              <a:spLocks noChangeArrowheads="1"/>
            </p:cNvSpPr>
            <p:nvPr/>
          </p:nvSpPr>
          <p:spPr bwMode="auto">
            <a:xfrm>
              <a:off x="4176" y="331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b="1" i="1">
                  <a:latin typeface="Times New Roman" panose="02020603050405020304" pitchFamily="18" charset="0"/>
                  <a:ea typeface="SimSun" panose="02010600030101010101" pitchFamily="2" charset="-122"/>
                </a:rPr>
                <a:t>o</a:t>
              </a:r>
            </a:p>
          </p:txBody>
        </p:sp>
      </p:grpSp>
      <p:grpSp>
        <p:nvGrpSpPr>
          <p:cNvPr id="2" name="Group 1"/>
          <p:cNvGrpSpPr/>
          <p:nvPr/>
        </p:nvGrpSpPr>
        <p:grpSpPr>
          <a:xfrm>
            <a:off x="6781800" y="1752600"/>
            <a:ext cx="2090737" cy="1790700"/>
            <a:chOff x="6370638" y="1752600"/>
            <a:chExt cx="2090737" cy="1790700"/>
          </a:xfrm>
        </p:grpSpPr>
        <p:sp>
          <p:nvSpPr>
            <p:cNvPr id="48132" name="Oval 1028"/>
            <p:cNvSpPr>
              <a:spLocks noChangeArrowheads="1"/>
            </p:cNvSpPr>
            <p:nvPr/>
          </p:nvSpPr>
          <p:spPr bwMode="auto">
            <a:xfrm>
              <a:off x="7019925" y="2459038"/>
              <a:ext cx="100013"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33" name="Oval 1029"/>
            <p:cNvSpPr>
              <a:spLocks noChangeArrowheads="1"/>
            </p:cNvSpPr>
            <p:nvPr/>
          </p:nvSpPr>
          <p:spPr bwMode="auto">
            <a:xfrm>
              <a:off x="7356475" y="2570163"/>
              <a:ext cx="98425" cy="10001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34" name="Oval 1030"/>
            <p:cNvSpPr>
              <a:spLocks noChangeArrowheads="1"/>
            </p:cNvSpPr>
            <p:nvPr/>
          </p:nvSpPr>
          <p:spPr bwMode="auto">
            <a:xfrm>
              <a:off x="7356475" y="2235200"/>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35" name="Oval 1031"/>
            <p:cNvSpPr>
              <a:spLocks noChangeArrowheads="1"/>
            </p:cNvSpPr>
            <p:nvPr/>
          </p:nvSpPr>
          <p:spPr bwMode="auto">
            <a:xfrm>
              <a:off x="6908800" y="2905125"/>
              <a:ext cx="98425" cy="10001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36" name="Oval 1032"/>
            <p:cNvSpPr>
              <a:spLocks noChangeArrowheads="1"/>
            </p:cNvSpPr>
            <p:nvPr/>
          </p:nvSpPr>
          <p:spPr bwMode="auto">
            <a:xfrm>
              <a:off x="7132638" y="2682875"/>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37" name="Oval 1033"/>
            <p:cNvSpPr>
              <a:spLocks noChangeArrowheads="1"/>
            </p:cNvSpPr>
            <p:nvPr/>
          </p:nvSpPr>
          <p:spPr bwMode="auto">
            <a:xfrm>
              <a:off x="7132638" y="2905125"/>
              <a:ext cx="98425" cy="10001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38" name="Oval 1034"/>
            <p:cNvSpPr>
              <a:spLocks noChangeArrowheads="1"/>
            </p:cNvSpPr>
            <p:nvPr/>
          </p:nvSpPr>
          <p:spPr bwMode="auto">
            <a:xfrm>
              <a:off x="7467600" y="3017838"/>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39" name="Oval 1035"/>
            <p:cNvSpPr>
              <a:spLocks noChangeArrowheads="1"/>
            </p:cNvSpPr>
            <p:nvPr/>
          </p:nvSpPr>
          <p:spPr bwMode="auto">
            <a:xfrm>
              <a:off x="7467600" y="2011363"/>
              <a:ext cx="98425" cy="10001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40" name="Oval 1036"/>
            <p:cNvSpPr>
              <a:spLocks noChangeArrowheads="1"/>
            </p:cNvSpPr>
            <p:nvPr/>
          </p:nvSpPr>
          <p:spPr bwMode="auto">
            <a:xfrm>
              <a:off x="8137525" y="2682875"/>
              <a:ext cx="100013"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41" name="Oval 1037"/>
            <p:cNvSpPr>
              <a:spLocks noChangeArrowheads="1"/>
            </p:cNvSpPr>
            <p:nvPr/>
          </p:nvSpPr>
          <p:spPr bwMode="auto">
            <a:xfrm>
              <a:off x="7915275" y="2235200"/>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42" name="Oval 1038"/>
            <p:cNvSpPr>
              <a:spLocks noChangeArrowheads="1"/>
            </p:cNvSpPr>
            <p:nvPr/>
          </p:nvSpPr>
          <p:spPr bwMode="auto">
            <a:xfrm>
              <a:off x="7356475" y="2794000"/>
              <a:ext cx="98425"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43" name="Oval 1039"/>
            <p:cNvSpPr>
              <a:spLocks noChangeArrowheads="1"/>
            </p:cNvSpPr>
            <p:nvPr/>
          </p:nvSpPr>
          <p:spPr bwMode="auto">
            <a:xfrm>
              <a:off x="7578725" y="2570163"/>
              <a:ext cx="100013" cy="100012"/>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44" name="Oval 1040"/>
            <p:cNvSpPr>
              <a:spLocks noChangeArrowheads="1"/>
            </p:cNvSpPr>
            <p:nvPr/>
          </p:nvSpPr>
          <p:spPr bwMode="auto">
            <a:xfrm>
              <a:off x="7802563" y="2905125"/>
              <a:ext cx="100012" cy="100013"/>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45" name="Oval 1041"/>
            <p:cNvSpPr>
              <a:spLocks noChangeArrowheads="1"/>
            </p:cNvSpPr>
            <p:nvPr/>
          </p:nvSpPr>
          <p:spPr bwMode="auto">
            <a:xfrm>
              <a:off x="8361363" y="3017838"/>
              <a:ext cx="100012" cy="98425"/>
            </a:xfrm>
            <a:prstGeom prst="ellipse">
              <a:avLst/>
            </a:prstGeom>
            <a:solidFill>
              <a:srgbClr val="CC3300"/>
            </a:solidFill>
            <a:ln w="1270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46" name="Oval 1042"/>
            <p:cNvSpPr>
              <a:spLocks noChangeArrowheads="1"/>
            </p:cNvSpPr>
            <p:nvPr/>
          </p:nvSpPr>
          <p:spPr bwMode="auto">
            <a:xfrm>
              <a:off x="7086600" y="24384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47" name="Oval 1043"/>
            <p:cNvSpPr>
              <a:spLocks noChangeArrowheads="1"/>
            </p:cNvSpPr>
            <p:nvPr/>
          </p:nvSpPr>
          <p:spPr bwMode="auto">
            <a:xfrm>
              <a:off x="6370638" y="23114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48" name="Rectangle 1044"/>
            <p:cNvSpPr>
              <a:spLocks noChangeArrowheads="1"/>
            </p:cNvSpPr>
            <p:nvPr/>
          </p:nvSpPr>
          <p:spPr bwMode="auto">
            <a:xfrm>
              <a:off x="7969250" y="20510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b="1" i="1">
                  <a:latin typeface="Times New Roman" panose="02020603050405020304" pitchFamily="18" charset="0"/>
                  <a:ea typeface="SimSun" panose="02010600030101010101" pitchFamily="2" charset="-122"/>
                </a:rPr>
                <a:t>p</a:t>
              </a:r>
            </a:p>
          </p:txBody>
        </p:sp>
        <p:sp>
          <p:nvSpPr>
            <p:cNvPr id="48149" name="Rectangle 1045"/>
            <p:cNvSpPr>
              <a:spLocks noChangeArrowheads="1"/>
            </p:cNvSpPr>
            <p:nvPr/>
          </p:nvSpPr>
          <p:spPr bwMode="auto">
            <a:xfrm>
              <a:off x="6597650" y="2736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b="1" i="1">
                  <a:latin typeface="Times New Roman" panose="02020603050405020304" pitchFamily="18" charset="0"/>
                  <a:ea typeface="SimSun" panose="02010600030101010101" pitchFamily="2" charset="-122"/>
                </a:rPr>
                <a:t>q</a:t>
              </a:r>
            </a:p>
          </p:txBody>
        </p:sp>
        <p:sp>
          <p:nvSpPr>
            <p:cNvPr id="48150" name="Oval 1046"/>
            <p:cNvSpPr>
              <a:spLocks noChangeArrowheads="1"/>
            </p:cNvSpPr>
            <p:nvPr/>
          </p:nvSpPr>
          <p:spPr bwMode="auto">
            <a:xfrm>
              <a:off x="7315200" y="17526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51" name="Rectangle 1047"/>
            <p:cNvSpPr>
              <a:spLocks noChangeArrowheads="1"/>
            </p:cNvSpPr>
            <p:nvPr/>
          </p:nvSpPr>
          <p:spPr bwMode="auto">
            <a:xfrm>
              <a:off x="7359650" y="250825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b="1" i="1">
                  <a:latin typeface="Times New Roman" panose="02020603050405020304" pitchFamily="18" charset="0"/>
                  <a:ea typeface="SimSun" panose="02010600030101010101" pitchFamily="2" charset="-122"/>
                </a:rPr>
                <a:t>p</a:t>
              </a:r>
              <a:r>
                <a:rPr lang="en-US" altLang="zh-CN" b="1" i="1" baseline="-25000">
                  <a:latin typeface="Times New Roman" panose="02020603050405020304" pitchFamily="18" charset="0"/>
                  <a:ea typeface="SimSun" panose="02010600030101010101" pitchFamily="2" charset="-122"/>
                </a:rPr>
                <a:t>1</a:t>
              </a:r>
            </a:p>
          </p:txBody>
        </p:sp>
        <p:sp>
          <p:nvSpPr>
            <p:cNvPr id="48152" name="Line 1048"/>
            <p:cNvSpPr>
              <a:spLocks noChangeShapeType="1"/>
            </p:cNvSpPr>
            <p:nvPr/>
          </p:nvSpPr>
          <p:spPr bwMode="auto">
            <a:xfrm flipH="1">
              <a:off x="7435850" y="2355850"/>
              <a:ext cx="457200" cy="228600"/>
            </a:xfrm>
            <a:prstGeom prst="line">
              <a:avLst/>
            </a:prstGeom>
            <a:noFill/>
            <a:ln w="25400">
              <a:solidFill>
                <a:schemeClr val="tx1"/>
              </a:solidFill>
              <a:round/>
              <a:headEnd type="stealth" w="lg" len="med"/>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8154" name="Line 1085"/>
            <p:cNvSpPr>
              <a:spLocks noChangeShapeType="1"/>
            </p:cNvSpPr>
            <p:nvPr/>
          </p:nvSpPr>
          <p:spPr bwMode="auto">
            <a:xfrm flipV="1">
              <a:off x="6934200" y="2667000"/>
              <a:ext cx="457200" cy="30480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48155" name="Slide Number Placeholder 6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15DED6F-1D18-4996-9DBF-224A13A154A0}" type="slidenum">
              <a:rPr lang="en-US" altLang="en-US" sz="1200"/>
              <a:pPr eaLnBrk="1" hangingPunct="1"/>
              <a:t>43</a:t>
            </a:fld>
            <a:endParaRPr lang="en-US" altLang="en-US" sz="1200"/>
          </a:p>
        </p:txBody>
      </p:sp>
    </p:spTree>
  </p:cSld>
  <p:clrMapOvr>
    <a:masterClrMapping/>
  </p:clrMapOvr>
  <p:transition>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28600" y="228600"/>
            <a:ext cx="8534400" cy="990600"/>
          </a:xfrm>
        </p:spPr>
        <p:txBody>
          <a:bodyPr/>
          <a:lstStyle/>
          <a:p>
            <a:pPr eaLnBrk="1" hangingPunct="1"/>
            <a:r>
              <a:rPr lang="en-US" altLang="zh-CN" sz="3200" smtClean="0">
                <a:ea typeface="SimSun" panose="02010600030101010101" pitchFamily="2" charset="-122"/>
              </a:rPr>
              <a:t>DBSCAN: Density-Based Spatial Clustering of Applications with Noise</a:t>
            </a:r>
          </a:p>
        </p:txBody>
      </p:sp>
      <p:sp>
        <p:nvSpPr>
          <p:cNvPr id="49155" name="Rectangle 3"/>
          <p:cNvSpPr>
            <a:spLocks noGrp="1" noChangeArrowheads="1"/>
          </p:cNvSpPr>
          <p:nvPr>
            <p:ph type="body" idx="1"/>
          </p:nvPr>
        </p:nvSpPr>
        <p:spPr>
          <a:xfrm>
            <a:off x="228600" y="1524000"/>
            <a:ext cx="8534400" cy="5029200"/>
          </a:xfrm>
        </p:spPr>
        <p:txBody>
          <a:bodyPr/>
          <a:lstStyle/>
          <a:p>
            <a:pPr eaLnBrk="1" hangingPunct="1"/>
            <a:r>
              <a:rPr lang="en-US" altLang="zh-CN" sz="2400" smtClean="0">
                <a:ea typeface="SimSun" panose="02010600030101010101" pitchFamily="2" charset="-122"/>
              </a:rPr>
              <a:t>Relies on a </a:t>
            </a:r>
            <a:r>
              <a:rPr lang="en-US" altLang="zh-CN" sz="2400" i="1" smtClean="0">
                <a:ea typeface="SimSun" panose="02010600030101010101" pitchFamily="2" charset="-122"/>
              </a:rPr>
              <a:t>density-based</a:t>
            </a:r>
            <a:r>
              <a:rPr lang="en-US" altLang="zh-CN" sz="2400" smtClean="0">
                <a:ea typeface="SimSun" panose="02010600030101010101" pitchFamily="2" charset="-122"/>
              </a:rPr>
              <a:t> notion of cluster:  A </a:t>
            </a:r>
            <a:r>
              <a:rPr lang="en-US" altLang="zh-CN" sz="2400" i="1" smtClean="0">
                <a:ea typeface="SimSun" panose="02010600030101010101" pitchFamily="2" charset="-122"/>
              </a:rPr>
              <a:t>cluster</a:t>
            </a:r>
            <a:r>
              <a:rPr lang="en-US" altLang="zh-CN" sz="2400" smtClean="0">
                <a:ea typeface="SimSun" panose="02010600030101010101" pitchFamily="2" charset="-122"/>
              </a:rPr>
              <a:t> is defined as a maximal set of density-connected points</a:t>
            </a:r>
          </a:p>
          <a:p>
            <a:pPr eaLnBrk="1" hangingPunct="1"/>
            <a:r>
              <a:rPr lang="en-US" altLang="zh-CN" sz="2400" smtClean="0">
                <a:ea typeface="SimSun" panose="02010600030101010101" pitchFamily="2" charset="-122"/>
              </a:rPr>
              <a:t>Discovers clusters of arbitrary shape in spatial databases with noise</a:t>
            </a:r>
          </a:p>
        </p:txBody>
      </p:sp>
      <p:grpSp>
        <p:nvGrpSpPr>
          <p:cNvPr id="49156" name="Group 4"/>
          <p:cNvGrpSpPr>
            <a:grpSpLocks/>
          </p:cNvGrpSpPr>
          <p:nvPr/>
        </p:nvGrpSpPr>
        <p:grpSpPr bwMode="auto">
          <a:xfrm>
            <a:off x="2057400" y="3505200"/>
            <a:ext cx="6324600" cy="2743200"/>
            <a:chOff x="672" y="1824"/>
            <a:chExt cx="4608" cy="2112"/>
          </a:xfrm>
        </p:grpSpPr>
        <p:sp>
          <p:nvSpPr>
            <p:cNvPr id="49158" name="Oval 5"/>
            <p:cNvSpPr>
              <a:spLocks noChangeArrowheads="1"/>
            </p:cNvSpPr>
            <p:nvPr/>
          </p:nvSpPr>
          <p:spPr bwMode="auto">
            <a:xfrm>
              <a:off x="1872" y="2496"/>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59" name="Oval 6"/>
            <p:cNvSpPr>
              <a:spLocks noChangeArrowheads="1"/>
            </p:cNvSpPr>
            <p:nvPr/>
          </p:nvSpPr>
          <p:spPr bwMode="auto">
            <a:xfrm>
              <a:off x="1824" y="2736"/>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0" name="Oval 7"/>
            <p:cNvSpPr>
              <a:spLocks noChangeArrowheads="1"/>
            </p:cNvSpPr>
            <p:nvPr/>
          </p:nvSpPr>
          <p:spPr bwMode="auto">
            <a:xfrm>
              <a:off x="2064" y="2784"/>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1" name="Oval 8"/>
            <p:cNvSpPr>
              <a:spLocks noChangeArrowheads="1"/>
            </p:cNvSpPr>
            <p:nvPr/>
          </p:nvSpPr>
          <p:spPr bwMode="auto">
            <a:xfrm>
              <a:off x="2160" y="2496"/>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2" name="Oval 9"/>
            <p:cNvSpPr>
              <a:spLocks noChangeArrowheads="1"/>
            </p:cNvSpPr>
            <p:nvPr/>
          </p:nvSpPr>
          <p:spPr bwMode="auto">
            <a:xfrm>
              <a:off x="2256" y="2928"/>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3" name="Oval 10"/>
            <p:cNvSpPr>
              <a:spLocks noChangeArrowheads="1"/>
            </p:cNvSpPr>
            <p:nvPr/>
          </p:nvSpPr>
          <p:spPr bwMode="auto">
            <a:xfrm>
              <a:off x="1872" y="2976"/>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4" name="Oval 11"/>
            <p:cNvSpPr>
              <a:spLocks noChangeArrowheads="1"/>
            </p:cNvSpPr>
            <p:nvPr/>
          </p:nvSpPr>
          <p:spPr bwMode="auto">
            <a:xfrm>
              <a:off x="2064" y="3120"/>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5" name="Oval 12"/>
            <p:cNvSpPr>
              <a:spLocks noChangeArrowheads="1"/>
            </p:cNvSpPr>
            <p:nvPr/>
          </p:nvSpPr>
          <p:spPr bwMode="auto">
            <a:xfrm>
              <a:off x="1968" y="3360"/>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6" name="Oval 13"/>
            <p:cNvSpPr>
              <a:spLocks noChangeArrowheads="1"/>
            </p:cNvSpPr>
            <p:nvPr/>
          </p:nvSpPr>
          <p:spPr bwMode="auto">
            <a:xfrm>
              <a:off x="2208" y="3504"/>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7" name="Oval 14"/>
            <p:cNvSpPr>
              <a:spLocks noChangeArrowheads="1"/>
            </p:cNvSpPr>
            <p:nvPr/>
          </p:nvSpPr>
          <p:spPr bwMode="auto">
            <a:xfrm>
              <a:off x="2304" y="3696"/>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8" name="Oval 15"/>
            <p:cNvSpPr>
              <a:spLocks noChangeArrowheads="1"/>
            </p:cNvSpPr>
            <p:nvPr/>
          </p:nvSpPr>
          <p:spPr bwMode="auto">
            <a:xfrm>
              <a:off x="2256" y="3264"/>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69" name="Oval 16"/>
            <p:cNvSpPr>
              <a:spLocks noChangeArrowheads="1"/>
            </p:cNvSpPr>
            <p:nvPr/>
          </p:nvSpPr>
          <p:spPr bwMode="auto">
            <a:xfrm>
              <a:off x="2880" y="1920"/>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0" name="Oval 17"/>
            <p:cNvSpPr>
              <a:spLocks noChangeArrowheads="1"/>
            </p:cNvSpPr>
            <p:nvPr/>
          </p:nvSpPr>
          <p:spPr bwMode="auto">
            <a:xfrm>
              <a:off x="2976" y="2496"/>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1" name="Oval 18"/>
            <p:cNvSpPr>
              <a:spLocks noChangeArrowheads="1"/>
            </p:cNvSpPr>
            <p:nvPr/>
          </p:nvSpPr>
          <p:spPr bwMode="auto">
            <a:xfrm>
              <a:off x="2832" y="2688"/>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2" name="Oval 19"/>
            <p:cNvSpPr>
              <a:spLocks noChangeArrowheads="1"/>
            </p:cNvSpPr>
            <p:nvPr/>
          </p:nvSpPr>
          <p:spPr bwMode="auto">
            <a:xfrm>
              <a:off x="3168" y="2784"/>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3" name="Oval 20"/>
            <p:cNvSpPr>
              <a:spLocks noChangeArrowheads="1"/>
            </p:cNvSpPr>
            <p:nvPr/>
          </p:nvSpPr>
          <p:spPr bwMode="auto">
            <a:xfrm>
              <a:off x="3264" y="2544"/>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4" name="Oval 21"/>
            <p:cNvSpPr>
              <a:spLocks noChangeArrowheads="1"/>
            </p:cNvSpPr>
            <p:nvPr/>
          </p:nvSpPr>
          <p:spPr bwMode="auto">
            <a:xfrm>
              <a:off x="2976" y="2880"/>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5" name="Rectangle 22"/>
            <p:cNvSpPr>
              <a:spLocks noChangeArrowheads="1"/>
            </p:cNvSpPr>
            <p:nvPr/>
          </p:nvSpPr>
          <p:spPr bwMode="auto">
            <a:xfrm>
              <a:off x="1392" y="1824"/>
              <a:ext cx="2448" cy="2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6" name="Oval 23"/>
            <p:cNvSpPr>
              <a:spLocks noChangeArrowheads="1"/>
            </p:cNvSpPr>
            <p:nvPr/>
          </p:nvSpPr>
          <p:spPr bwMode="auto">
            <a:xfrm>
              <a:off x="1584" y="2304"/>
              <a:ext cx="576" cy="624"/>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7" name="Oval 24"/>
            <p:cNvSpPr>
              <a:spLocks noChangeArrowheads="1"/>
            </p:cNvSpPr>
            <p:nvPr/>
          </p:nvSpPr>
          <p:spPr bwMode="auto">
            <a:xfrm>
              <a:off x="1872" y="2880"/>
              <a:ext cx="576" cy="624"/>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8" name="Oval 25"/>
            <p:cNvSpPr>
              <a:spLocks noChangeArrowheads="1"/>
            </p:cNvSpPr>
            <p:nvPr/>
          </p:nvSpPr>
          <p:spPr bwMode="auto">
            <a:xfrm>
              <a:off x="2688" y="1824"/>
              <a:ext cx="576" cy="624"/>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9179" name="AutoShape 26"/>
            <p:cNvSpPr>
              <a:spLocks/>
            </p:cNvSpPr>
            <p:nvPr/>
          </p:nvSpPr>
          <p:spPr bwMode="auto">
            <a:xfrm>
              <a:off x="1094" y="3124"/>
              <a:ext cx="576" cy="360"/>
            </a:xfrm>
            <a:prstGeom prst="borderCallout1">
              <a:avLst>
                <a:gd name="adj1" fmla="val 18750"/>
                <a:gd name="adj2" fmla="val 108333"/>
                <a:gd name="adj3" fmla="val 18750"/>
                <a:gd name="adj4" fmla="val 168750"/>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a:latin typeface="Times New Roman" panose="02020603050405020304" pitchFamily="18" charset="0"/>
                  <a:ea typeface="SimSun" panose="02010600030101010101" pitchFamily="2" charset="-122"/>
                </a:rPr>
                <a:t>Core</a:t>
              </a:r>
            </a:p>
          </p:txBody>
        </p:sp>
        <p:sp>
          <p:nvSpPr>
            <p:cNvPr id="49180" name="AutoShape 27"/>
            <p:cNvSpPr>
              <a:spLocks/>
            </p:cNvSpPr>
            <p:nvPr/>
          </p:nvSpPr>
          <p:spPr bwMode="auto">
            <a:xfrm>
              <a:off x="672" y="2523"/>
              <a:ext cx="817" cy="359"/>
            </a:xfrm>
            <a:prstGeom prst="borderCallout1">
              <a:avLst>
                <a:gd name="adj1" fmla="val 14458"/>
                <a:gd name="adj2" fmla="val 105884"/>
                <a:gd name="adj3" fmla="val 14458"/>
                <a:gd name="adj4" fmla="val 148528"/>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a:latin typeface="Times New Roman" panose="02020603050405020304" pitchFamily="18" charset="0"/>
                  <a:ea typeface="SimSun" panose="02010600030101010101" pitchFamily="2" charset="-122"/>
                </a:rPr>
                <a:t>Border</a:t>
              </a:r>
            </a:p>
          </p:txBody>
        </p:sp>
        <p:sp>
          <p:nvSpPr>
            <p:cNvPr id="49181" name="AutoShape 28"/>
            <p:cNvSpPr>
              <a:spLocks/>
            </p:cNvSpPr>
            <p:nvPr/>
          </p:nvSpPr>
          <p:spPr bwMode="auto">
            <a:xfrm>
              <a:off x="3697" y="1921"/>
              <a:ext cx="824" cy="359"/>
            </a:xfrm>
            <a:prstGeom prst="borderCallout1">
              <a:avLst>
                <a:gd name="adj1" fmla="val 24491"/>
                <a:gd name="adj2" fmla="val -5810"/>
                <a:gd name="adj3" fmla="val 21431"/>
                <a:gd name="adj4" fmla="val -82810"/>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a:latin typeface="Times New Roman" panose="02020603050405020304" pitchFamily="18" charset="0"/>
                  <a:ea typeface="SimSun" panose="02010600030101010101" pitchFamily="2" charset="-122"/>
                </a:rPr>
                <a:t>Outlier</a:t>
              </a:r>
            </a:p>
          </p:txBody>
        </p:sp>
        <p:sp>
          <p:nvSpPr>
            <p:cNvPr id="49182" name="Text Box 29"/>
            <p:cNvSpPr txBox="1">
              <a:spLocks noChangeArrowheads="1"/>
            </p:cNvSpPr>
            <p:nvPr/>
          </p:nvSpPr>
          <p:spPr bwMode="auto">
            <a:xfrm>
              <a:off x="4081" y="2736"/>
              <a:ext cx="1199" cy="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zh-CN">
                  <a:latin typeface="Times New Roman" panose="02020603050405020304" pitchFamily="18" charset="0"/>
                  <a:ea typeface="SimSun" panose="02010600030101010101" pitchFamily="2" charset="-122"/>
                </a:rPr>
                <a:t>Eps = 1cm</a:t>
              </a:r>
            </a:p>
            <a:p>
              <a:pPr algn="l">
                <a:spcBef>
                  <a:spcPct val="50000"/>
                </a:spcBef>
              </a:pPr>
              <a:r>
                <a:rPr lang="en-US" altLang="zh-CN">
                  <a:latin typeface="Times New Roman" panose="02020603050405020304" pitchFamily="18" charset="0"/>
                  <a:ea typeface="SimSun" panose="02010600030101010101" pitchFamily="2" charset="-122"/>
                </a:rPr>
                <a:t>MinPts = 5</a:t>
              </a:r>
            </a:p>
          </p:txBody>
        </p:sp>
        <p:sp>
          <p:nvSpPr>
            <p:cNvPr id="49183" name="Oval 30"/>
            <p:cNvSpPr>
              <a:spLocks noChangeArrowheads="1"/>
            </p:cNvSpPr>
            <p:nvPr/>
          </p:nvSpPr>
          <p:spPr bwMode="auto">
            <a:xfrm>
              <a:off x="2400" y="3456"/>
              <a:ext cx="144" cy="144"/>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49157" name="Slide Number Placeholder 3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C0F6C58-7889-4196-8995-94EC6D3D9E2A}" type="slidenum">
              <a:rPr lang="en-US" altLang="en-US" sz="1200"/>
              <a:pPr eaLnBrk="1" hangingPunct="1"/>
              <a:t>44</a:t>
            </a:fld>
            <a:endParaRPr lang="en-US" altLang="en-US" sz="1200"/>
          </a:p>
        </p:txBody>
      </p:sp>
    </p:spTree>
  </p:cSld>
  <p:clrMapOvr>
    <a:masterClrMapping/>
  </p:clrMapOvr>
  <p:transition>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1038" y="492125"/>
            <a:ext cx="7437437" cy="574675"/>
          </a:xfrm>
        </p:spPr>
        <p:txBody>
          <a:bodyPr/>
          <a:lstStyle/>
          <a:p>
            <a:pPr eaLnBrk="1" hangingPunct="1"/>
            <a:r>
              <a:rPr lang="en-US" altLang="zh-CN" sz="4000" smtClean="0">
                <a:ea typeface="SimSun" panose="02010600030101010101" pitchFamily="2" charset="-122"/>
              </a:rPr>
              <a:t>DBSCAN: The Algorithm</a:t>
            </a:r>
            <a:endParaRPr lang="en-US" altLang="zh-CN" smtClean="0">
              <a:ea typeface="SimSun" panose="02010600030101010101" pitchFamily="2" charset="-122"/>
            </a:endParaRPr>
          </a:p>
        </p:txBody>
      </p:sp>
      <p:sp>
        <p:nvSpPr>
          <p:cNvPr id="50179" name="Rectangle 3"/>
          <p:cNvSpPr>
            <a:spLocks noGrp="1" noChangeArrowheads="1"/>
          </p:cNvSpPr>
          <p:nvPr>
            <p:ph type="body" idx="1"/>
          </p:nvPr>
        </p:nvSpPr>
        <p:spPr>
          <a:xfrm>
            <a:off x="304800" y="1371600"/>
            <a:ext cx="8305800" cy="5029200"/>
          </a:xfrm>
        </p:spPr>
        <p:txBody>
          <a:bodyPr/>
          <a:lstStyle/>
          <a:p>
            <a:pPr eaLnBrk="1" hangingPunct="1">
              <a:lnSpc>
                <a:spcPct val="120000"/>
              </a:lnSpc>
              <a:spcBef>
                <a:spcPct val="50000"/>
              </a:spcBef>
            </a:pPr>
            <a:r>
              <a:rPr lang="en-US" altLang="zh-CN" sz="2400" smtClean="0">
                <a:ea typeface="SimSun" panose="02010600030101010101" pitchFamily="2" charset="-122"/>
              </a:rPr>
              <a:t>Arbitrary select a point </a:t>
            </a:r>
            <a:r>
              <a:rPr lang="en-US" altLang="zh-CN" sz="2400" i="1" smtClean="0">
                <a:ea typeface="SimSun" panose="02010600030101010101" pitchFamily="2" charset="-122"/>
              </a:rPr>
              <a:t>p</a:t>
            </a:r>
            <a:endParaRPr lang="en-US" altLang="zh-CN" sz="2400" smtClean="0">
              <a:ea typeface="SimSun" panose="02010600030101010101" pitchFamily="2" charset="-122"/>
            </a:endParaRPr>
          </a:p>
          <a:p>
            <a:pPr eaLnBrk="1" hangingPunct="1">
              <a:lnSpc>
                <a:spcPct val="120000"/>
              </a:lnSpc>
              <a:spcBef>
                <a:spcPct val="50000"/>
              </a:spcBef>
            </a:pPr>
            <a:r>
              <a:rPr lang="en-US" altLang="zh-CN" sz="2400" smtClean="0">
                <a:ea typeface="SimSun" panose="02010600030101010101" pitchFamily="2" charset="-122"/>
              </a:rPr>
              <a:t>Retrieve all points density-reachable from </a:t>
            </a:r>
            <a:r>
              <a:rPr lang="en-US" altLang="zh-CN" sz="2400" i="1" smtClean="0">
                <a:ea typeface="SimSun" panose="02010600030101010101" pitchFamily="2" charset="-122"/>
              </a:rPr>
              <a:t>p</a:t>
            </a:r>
            <a:r>
              <a:rPr lang="en-US" altLang="zh-CN" sz="2400" smtClean="0">
                <a:ea typeface="SimSun" panose="02010600030101010101" pitchFamily="2" charset="-122"/>
              </a:rPr>
              <a:t> w.r.t. </a:t>
            </a:r>
            <a:r>
              <a:rPr lang="en-US" altLang="zh-CN" sz="2400" i="1" smtClean="0">
                <a:ea typeface="SimSun" panose="02010600030101010101" pitchFamily="2" charset="-122"/>
              </a:rPr>
              <a:t>Eps</a:t>
            </a:r>
            <a:r>
              <a:rPr lang="en-US" altLang="zh-CN" sz="2400" smtClean="0">
                <a:ea typeface="SimSun" panose="02010600030101010101" pitchFamily="2" charset="-122"/>
              </a:rPr>
              <a:t> and </a:t>
            </a:r>
            <a:r>
              <a:rPr lang="en-US" altLang="zh-CN" sz="2400" i="1" smtClean="0">
                <a:ea typeface="SimSun" panose="02010600030101010101" pitchFamily="2" charset="-122"/>
              </a:rPr>
              <a:t>MinPts</a:t>
            </a:r>
            <a:endParaRPr lang="en-US" altLang="zh-CN" sz="2400" smtClean="0">
              <a:ea typeface="SimSun" panose="02010600030101010101" pitchFamily="2" charset="-122"/>
            </a:endParaRPr>
          </a:p>
          <a:p>
            <a:pPr eaLnBrk="1" hangingPunct="1">
              <a:lnSpc>
                <a:spcPct val="120000"/>
              </a:lnSpc>
              <a:spcBef>
                <a:spcPct val="50000"/>
              </a:spcBef>
            </a:pPr>
            <a:r>
              <a:rPr lang="en-US" altLang="zh-CN" sz="2400" smtClean="0">
                <a:ea typeface="SimSun" panose="02010600030101010101" pitchFamily="2" charset="-122"/>
              </a:rPr>
              <a:t>If </a:t>
            </a:r>
            <a:r>
              <a:rPr lang="en-US" altLang="zh-CN" sz="2400" i="1" smtClean="0">
                <a:ea typeface="SimSun" panose="02010600030101010101" pitchFamily="2" charset="-122"/>
              </a:rPr>
              <a:t>p</a:t>
            </a:r>
            <a:r>
              <a:rPr lang="en-US" altLang="zh-CN" sz="2400" smtClean="0">
                <a:ea typeface="SimSun" panose="02010600030101010101" pitchFamily="2" charset="-122"/>
              </a:rPr>
              <a:t> is a core point, a cluster is formed</a:t>
            </a:r>
          </a:p>
          <a:p>
            <a:pPr eaLnBrk="1" hangingPunct="1">
              <a:lnSpc>
                <a:spcPct val="120000"/>
              </a:lnSpc>
              <a:spcBef>
                <a:spcPct val="50000"/>
              </a:spcBef>
            </a:pPr>
            <a:r>
              <a:rPr lang="en-US" altLang="zh-CN" sz="2400" smtClean="0">
                <a:ea typeface="SimSun" panose="02010600030101010101" pitchFamily="2" charset="-122"/>
              </a:rPr>
              <a:t>If </a:t>
            </a:r>
            <a:r>
              <a:rPr lang="en-US" altLang="zh-CN" sz="2400" i="1" smtClean="0">
                <a:ea typeface="SimSun" panose="02010600030101010101" pitchFamily="2" charset="-122"/>
              </a:rPr>
              <a:t>p</a:t>
            </a:r>
            <a:r>
              <a:rPr lang="en-US" altLang="zh-CN" sz="2400" smtClean="0">
                <a:ea typeface="SimSun" panose="02010600030101010101" pitchFamily="2" charset="-122"/>
              </a:rPr>
              <a:t> is a border point, no points are density-reachable from </a:t>
            </a:r>
            <a:r>
              <a:rPr lang="en-US" altLang="zh-CN" sz="2400" i="1" smtClean="0">
                <a:ea typeface="SimSun" panose="02010600030101010101" pitchFamily="2" charset="-122"/>
              </a:rPr>
              <a:t>p</a:t>
            </a:r>
            <a:r>
              <a:rPr lang="en-US" altLang="zh-CN" sz="2400" smtClean="0">
                <a:ea typeface="SimSun" panose="02010600030101010101" pitchFamily="2" charset="-122"/>
              </a:rPr>
              <a:t> and DBSCAN visits the next point of the database</a:t>
            </a:r>
          </a:p>
          <a:p>
            <a:pPr eaLnBrk="1" hangingPunct="1">
              <a:lnSpc>
                <a:spcPct val="120000"/>
              </a:lnSpc>
              <a:spcBef>
                <a:spcPct val="50000"/>
              </a:spcBef>
            </a:pPr>
            <a:r>
              <a:rPr lang="en-US" altLang="zh-CN" sz="2400" smtClean="0">
                <a:ea typeface="SimSun" panose="02010600030101010101" pitchFamily="2" charset="-122"/>
              </a:rPr>
              <a:t>Continue the process until all of the points have been processed</a:t>
            </a:r>
            <a:endParaRPr lang="en-US" altLang="zh-CN" sz="2000" smtClean="0">
              <a:ea typeface="SimSun" panose="02010600030101010101" pitchFamily="2" charset="-122"/>
            </a:endParaRPr>
          </a:p>
        </p:txBody>
      </p:sp>
      <p:sp>
        <p:nvSpPr>
          <p:cNvPr id="5018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FF3F0B3-6790-4BEA-A5C9-2FA28D71CE60}" type="slidenum">
              <a:rPr lang="en-US" altLang="en-US" sz="1200"/>
              <a:pPr eaLnBrk="1" hangingPunct="1"/>
              <a:t>45</a:t>
            </a:fld>
            <a:endParaRPr lang="en-US" altLang="en-US" sz="1200"/>
          </a:p>
        </p:txBody>
      </p:sp>
    </p:spTree>
  </p:cSld>
  <p:clrMapOvr>
    <a:masterClrMapping/>
  </p:clrMapOvr>
  <p:transition>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1038" y="492125"/>
            <a:ext cx="7437437" cy="387350"/>
          </a:xfrm>
        </p:spPr>
        <p:txBody>
          <a:bodyPr/>
          <a:lstStyle/>
          <a:p>
            <a:pPr eaLnBrk="1" hangingPunct="1"/>
            <a:r>
              <a:rPr lang="en-US" altLang="zh-CN" smtClean="0">
                <a:ea typeface="SimSun" panose="02010600030101010101" pitchFamily="2" charset="-122"/>
              </a:rPr>
              <a:t>DBSCAN: Sensitive to Parameters</a:t>
            </a:r>
            <a:endParaRPr lang="en-US" altLang="zh-CN" sz="3200" smtClean="0">
              <a:ea typeface="SimSun" panose="02010600030101010101" pitchFamily="2" charset="-122"/>
            </a:endParaRPr>
          </a:p>
        </p:txBody>
      </p:sp>
      <p:pic>
        <p:nvPicPr>
          <p:cNvPr id="51203"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04800" y="1371600"/>
            <a:ext cx="8305800" cy="3124200"/>
          </a:xfrm>
        </p:spPr>
      </p:pic>
      <p:pic>
        <p:nvPicPr>
          <p:cNvPr id="512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724400"/>
            <a:ext cx="8534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455988"/>
            <a:ext cx="1524000" cy="119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D301ADF-7761-4864-9E1D-5F63C4B6534D}" type="slidenum">
              <a:rPr lang="en-US" altLang="en-US" sz="1200"/>
              <a:pPr eaLnBrk="1" hangingPunct="1"/>
              <a:t>46</a:t>
            </a:fld>
            <a:endParaRPr lang="en-US" altLang="en-US" sz="1200"/>
          </a:p>
        </p:txBody>
      </p:sp>
    </p:spTree>
  </p:cSld>
  <p:clrMapOvr>
    <a:masterClrMapping/>
  </p:clrMapOvr>
  <p:transition>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5A242DAB-B098-4E8C-BC84-3C7FA3D17F72}" type="slidenum">
              <a:rPr lang="en-US" altLang="en-US" sz="1200"/>
              <a:pPr algn="r" eaLnBrk="1" hangingPunct="1"/>
              <a:t>47</a:t>
            </a:fld>
            <a:endParaRPr lang="en-US" altLang="en-US" sz="1200"/>
          </a:p>
        </p:txBody>
      </p:sp>
      <p:sp>
        <p:nvSpPr>
          <p:cNvPr id="60419" name="Rectangle 2"/>
          <p:cNvSpPr>
            <a:spLocks noGrp="1" noChangeArrowheads="1"/>
          </p:cNvSpPr>
          <p:nvPr>
            <p:ph type="title" idx="4294967295"/>
          </p:nvPr>
        </p:nvSpPr>
        <p:spPr>
          <a:xfrm>
            <a:off x="0" y="152400"/>
            <a:ext cx="9144000" cy="990600"/>
          </a:xfrm>
          <a:noFill/>
        </p:spPr>
        <p:txBody>
          <a:bodyPr lIns="92075" tIns="46038" rIns="92075" bIns="46038" anchor="ctr"/>
          <a:lstStyle/>
          <a:p>
            <a:pPr eaLnBrk="1" hangingPunct="1"/>
            <a:r>
              <a:rPr lang="en-US" altLang="en-US" sz="3200" smtClean="0"/>
              <a:t>Chapter 10. </a:t>
            </a:r>
            <a:r>
              <a:rPr lang="en-AU" altLang="zh-TW" sz="3200" smtClean="0">
                <a:ea typeface="PMingLiU" panose="02020500000000000000" pitchFamily="18" charset="-120"/>
              </a:rPr>
              <a:t>Cluster Analysis: Basic Concepts and Methods</a:t>
            </a:r>
            <a:endParaRPr lang="en-US" altLang="en-US" sz="3200" smtClean="0">
              <a:ea typeface="PMingLiU" panose="02020500000000000000" pitchFamily="18" charset="-120"/>
            </a:endParaRPr>
          </a:p>
        </p:txBody>
      </p:sp>
      <p:sp>
        <p:nvSpPr>
          <p:cNvPr id="60420" name="Rectangle 3"/>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30000"/>
              </a:lnSpc>
            </a:pPr>
            <a:r>
              <a:rPr lang="en-US" altLang="en-US" dirty="0" smtClean="0">
                <a:latin typeface="Calibri" pitchFamily="34" charset="0"/>
              </a:rPr>
              <a:t>Cluster Analysis: Basic Concepts</a:t>
            </a:r>
          </a:p>
          <a:p>
            <a:pPr marL="533400" indent="-533400">
              <a:lnSpc>
                <a:spcPct val="130000"/>
              </a:lnSpc>
            </a:pPr>
            <a:r>
              <a:rPr lang="en-US" altLang="en-US" dirty="0" smtClean="0">
                <a:latin typeface="Calibri" pitchFamily="34" charset="0"/>
              </a:rPr>
              <a:t>Partitioning Methods</a:t>
            </a:r>
          </a:p>
          <a:p>
            <a:pPr marL="533400" indent="-533400">
              <a:lnSpc>
                <a:spcPct val="130000"/>
              </a:lnSpc>
            </a:pPr>
            <a:r>
              <a:rPr lang="en-US" altLang="en-US" dirty="0" smtClean="0">
                <a:latin typeface="Calibri" pitchFamily="34" charset="0"/>
              </a:rPr>
              <a:t>Hierarchical Methods</a:t>
            </a:r>
          </a:p>
          <a:p>
            <a:pPr marL="533400" indent="-533400">
              <a:lnSpc>
                <a:spcPct val="130000"/>
              </a:lnSpc>
            </a:pPr>
            <a:r>
              <a:rPr lang="en-US" altLang="en-US" dirty="0" smtClean="0">
                <a:latin typeface="Calibri" pitchFamily="34" charset="0"/>
              </a:rPr>
              <a:t>Density-Based Methods</a:t>
            </a:r>
          </a:p>
          <a:p>
            <a:pPr marL="533400" indent="-533400">
              <a:lnSpc>
                <a:spcPct val="130000"/>
              </a:lnSpc>
            </a:pPr>
            <a:r>
              <a:rPr lang="en-US" altLang="en-US" dirty="0" smtClean="0">
                <a:latin typeface="Calibri" pitchFamily="34" charset="0"/>
              </a:rPr>
              <a:t>Grid-Based Methods</a:t>
            </a:r>
          </a:p>
          <a:p>
            <a:pPr marL="533400" indent="-533400">
              <a:lnSpc>
                <a:spcPct val="130000"/>
              </a:lnSpc>
            </a:pPr>
            <a:r>
              <a:rPr lang="en-US" altLang="en-US" dirty="0" smtClean="0">
                <a:latin typeface="Calibri" pitchFamily="34" charset="0"/>
              </a:rPr>
              <a:t>Evaluation of </a:t>
            </a:r>
            <a:r>
              <a:rPr lang="en-US" altLang="en-US" dirty="0" smtClean="0">
                <a:latin typeface="Calibri" pitchFamily="34" charset="0"/>
              </a:rPr>
              <a:t>Clustering</a:t>
            </a:r>
          </a:p>
        </p:txBody>
      </p:sp>
      <p:sp>
        <p:nvSpPr>
          <p:cNvPr id="60421" name="AutoShape 5"/>
          <p:cNvSpPr>
            <a:spLocks noChangeArrowheads="1"/>
          </p:cNvSpPr>
          <p:nvPr/>
        </p:nvSpPr>
        <p:spPr bwMode="auto">
          <a:xfrm rot="9867012">
            <a:off x="4315828" y="3798675"/>
            <a:ext cx="1577694" cy="578215"/>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422"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E6D11391-1646-48AD-A489-612371DCDEFD}" type="slidenum">
              <a:rPr lang="en-US" altLang="en-US" sz="1200"/>
              <a:pPr algn="r" eaLnBrk="1" hangingPunct="1"/>
              <a:t>47</a:t>
            </a:fld>
            <a:endParaRPr lang="en-US" altLang="en-US" sz="1200"/>
          </a:p>
        </p:txBody>
      </p:sp>
    </p:spTree>
  </p:cSld>
  <p:clrMapOvr>
    <a:masterClrMapping/>
  </p:clrMapOvr>
  <p:transition>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noFill/>
        </p:spPr>
        <p:txBody>
          <a:bodyPr lIns="92075" tIns="46038" rIns="92075" bIns="46038" anchor="ctr"/>
          <a:lstStyle/>
          <a:p>
            <a:pPr eaLnBrk="1" hangingPunct="1"/>
            <a:r>
              <a:rPr lang="en-US" altLang="en-US" smtClean="0"/>
              <a:t>Grid-Based Clustering Method </a:t>
            </a:r>
          </a:p>
        </p:txBody>
      </p:sp>
      <p:sp>
        <p:nvSpPr>
          <p:cNvPr id="61443" name="Rectangle 3"/>
          <p:cNvSpPr>
            <a:spLocks noGrp="1" noChangeArrowheads="1"/>
          </p:cNvSpPr>
          <p:nvPr>
            <p:ph type="body" idx="1"/>
          </p:nvPr>
        </p:nvSpPr>
        <p:spPr>
          <a:xfrm>
            <a:off x="381000" y="1524000"/>
            <a:ext cx="8066088" cy="4876800"/>
          </a:xfrm>
        </p:spPr>
        <p:txBody>
          <a:bodyPr lIns="92075" tIns="46038" rIns="92075" bIns="46038"/>
          <a:lstStyle/>
          <a:p>
            <a:pPr eaLnBrk="1" hangingPunct="1"/>
            <a:r>
              <a:rPr lang="en-US" altLang="en-US" sz="2400" smtClean="0"/>
              <a:t>Using multi-resolution grid data structure</a:t>
            </a:r>
          </a:p>
          <a:p>
            <a:pPr eaLnBrk="1" hangingPunct="1"/>
            <a:r>
              <a:rPr lang="en-US" altLang="en-US" sz="2400" smtClean="0"/>
              <a:t>Several interesting methods</a:t>
            </a:r>
          </a:p>
          <a:p>
            <a:pPr lvl="1" eaLnBrk="1" hangingPunct="1"/>
            <a:r>
              <a:rPr lang="en-US" altLang="en-US" sz="2400" smtClean="0">
                <a:solidFill>
                  <a:schemeClr val="hlink"/>
                </a:solidFill>
              </a:rPr>
              <a:t>STING </a:t>
            </a:r>
            <a:r>
              <a:rPr lang="en-US" altLang="en-US" sz="2400" smtClean="0"/>
              <a:t>(a STatistical INformation Grid approach) by Wang, Yang and Muntz (1997)</a:t>
            </a:r>
          </a:p>
          <a:p>
            <a:pPr lvl="1" eaLnBrk="1" hangingPunct="1">
              <a:spcBef>
                <a:spcPct val="40000"/>
              </a:spcBef>
            </a:pPr>
            <a:r>
              <a:rPr lang="en-US" altLang="en-US" sz="2400" smtClean="0">
                <a:solidFill>
                  <a:schemeClr val="hlink"/>
                </a:solidFill>
              </a:rPr>
              <a:t>WaveCluster</a:t>
            </a:r>
            <a:r>
              <a:rPr lang="en-US" altLang="en-US" sz="2400" smtClean="0"/>
              <a:t> by Sheikholeslami, Chatterjee, and Zhang (VLDB’98)</a:t>
            </a:r>
          </a:p>
          <a:p>
            <a:pPr lvl="2" eaLnBrk="1" hangingPunct="1">
              <a:spcBef>
                <a:spcPct val="40000"/>
              </a:spcBef>
            </a:pPr>
            <a:r>
              <a:rPr lang="en-US" altLang="en-US" smtClean="0"/>
              <a:t>A multi-resolution clustering approach using wavelet method</a:t>
            </a:r>
          </a:p>
          <a:p>
            <a:pPr lvl="1" eaLnBrk="1" hangingPunct="1">
              <a:spcBef>
                <a:spcPct val="40000"/>
              </a:spcBef>
            </a:pPr>
            <a:r>
              <a:rPr lang="en-US" altLang="zh-CN" sz="2400" smtClean="0">
                <a:solidFill>
                  <a:schemeClr val="hlink"/>
                </a:solidFill>
                <a:ea typeface="SimSun" panose="02010600030101010101" pitchFamily="2" charset="-122"/>
              </a:rPr>
              <a:t>CLIQUE</a:t>
            </a:r>
            <a:r>
              <a:rPr lang="en-US" altLang="zh-CN" sz="2400" smtClean="0">
                <a:ea typeface="SimSun" panose="02010600030101010101" pitchFamily="2" charset="-122"/>
              </a:rPr>
              <a:t>: Agrawal, et al. (SIGMOD’98)</a:t>
            </a:r>
          </a:p>
          <a:p>
            <a:pPr lvl="2" eaLnBrk="1" hangingPunct="1">
              <a:spcBef>
                <a:spcPct val="40000"/>
              </a:spcBef>
            </a:pPr>
            <a:r>
              <a:rPr lang="en-US" altLang="zh-CN" smtClean="0">
                <a:ea typeface="SimSun" panose="02010600030101010101" pitchFamily="2" charset="-122"/>
              </a:rPr>
              <a:t>Both grid-based and subspace clustering</a:t>
            </a:r>
            <a:endParaRPr lang="en-US" altLang="en-US" smtClean="0"/>
          </a:p>
        </p:txBody>
      </p:sp>
      <p:sp>
        <p:nvSpPr>
          <p:cNvPr id="6144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3BC2529-8B29-4684-9EC5-9FFCE7C01E11}" type="slidenum">
              <a:rPr lang="en-US" altLang="en-US" sz="1200"/>
              <a:pPr eaLnBrk="1" hangingPunct="1"/>
              <a:t>48</a:t>
            </a:fld>
            <a:endParaRPr lang="en-US" altLang="en-US" sz="1200"/>
          </a:p>
        </p:txBody>
      </p:sp>
    </p:spTree>
  </p:cSld>
  <p:clrMapOvr>
    <a:masterClrMapping/>
  </p:clrMapOvr>
  <p:transition>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ChangeArrowheads="1"/>
          </p:cNvSpPr>
          <p:nvPr>
            <p:ph type="title"/>
          </p:nvPr>
        </p:nvSpPr>
        <p:spPr>
          <a:xfrm>
            <a:off x="0" y="228600"/>
            <a:ext cx="9144000" cy="914400"/>
          </a:xfrm>
          <a:noFill/>
        </p:spPr>
        <p:txBody>
          <a:bodyPr lIns="92075" tIns="46038" rIns="92075" bIns="46038" anchor="ctr"/>
          <a:lstStyle/>
          <a:p>
            <a:pPr eaLnBrk="1" hangingPunct="1"/>
            <a:r>
              <a:rPr lang="en-US" altLang="en-US" sz="3200" smtClean="0"/>
              <a:t>STING: A Statistical Information Grid Approach</a:t>
            </a:r>
            <a:endParaRPr lang="en-US" altLang="en-US" smtClean="0"/>
          </a:p>
        </p:txBody>
      </p:sp>
      <p:sp>
        <p:nvSpPr>
          <p:cNvPr id="62467" name="Rectangle 1027"/>
          <p:cNvSpPr>
            <a:spLocks noGrp="1" noChangeArrowheads="1"/>
          </p:cNvSpPr>
          <p:nvPr>
            <p:ph type="body" idx="1"/>
          </p:nvPr>
        </p:nvSpPr>
        <p:spPr>
          <a:xfrm>
            <a:off x="304800" y="1371600"/>
            <a:ext cx="8458200" cy="1447800"/>
          </a:xfrm>
          <a:noFill/>
        </p:spPr>
        <p:txBody>
          <a:bodyPr lIns="92075" tIns="46038" rIns="92075" bIns="46038"/>
          <a:lstStyle/>
          <a:p>
            <a:pPr eaLnBrk="1" hangingPunct="1">
              <a:lnSpc>
                <a:spcPct val="90000"/>
              </a:lnSpc>
            </a:pPr>
            <a:r>
              <a:rPr lang="en-US" altLang="en-US" sz="2400" smtClean="0"/>
              <a:t>Wang, Yang and Muntz (VLDB’97)</a:t>
            </a:r>
          </a:p>
          <a:p>
            <a:pPr eaLnBrk="1" hangingPunct="1">
              <a:lnSpc>
                <a:spcPct val="90000"/>
              </a:lnSpc>
            </a:pPr>
            <a:r>
              <a:rPr lang="en-US" altLang="en-US" sz="2400" smtClean="0"/>
              <a:t>The spatial area is divided into rectangular cells</a:t>
            </a:r>
          </a:p>
          <a:p>
            <a:pPr eaLnBrk="1" hangingPunct="1">
              <a:lnSpc>
                <a:spcPct val="90000"/>
              </a:lnSpc>
            </a:pPr>
            <a:r>
              <a:rPr lang="en-US" altLang="en-US" sz="2400" smtClean="0"/>
              <a:t>There are several levels of cells corresponding to different levels of resolution</a:t>
            </a:r>
          </a:p>
          <a:p>
            <a:pPr eaLnBrk="1" hangingPunct="1">
              <a:lnSpc>
                <a:spcPct val="90000"/>
              </a:lnSpc>
            </a:pPr>
            <a:endParaRPr lang="en-US" altLang="en-US" sz="2400" smtClean="0"/>
          </a:p>
        </p:txBody>
      </p:sp>
      <p:sp>
        <p:nvSpPr>
          <p:cNvPr id="62468" name="Line 1028"/>
          <p:cNvSpPr>
            <a:spLocks noChangeShapeType="1"/>
          </p:cNvSpPr>
          <p:nvPr/>
        </p:nvSpPr>
        <p:spPr bwMode="auto">
          <a:xfrm>
            <a:off x="9124950" y="4724400"/>
            <a:ext cx="0" cy="1524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69"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D6FD3AA-79EA-4D04-A8B6-4141BD81B49D}" type="slidenum">
              <a:rPr lang="en-US" altLang="en-US" sz="1200"/>
              <a:pPr eaLnBrk="1" hangingPunct="1"/>
              <a:t>49</a:t>
            </a:fld>
            <a:endParaRPr lang="en-US" altLang="en-US" sz="1200"/>
          </a:p>
        </p:txBody>
      </p:sp>
      <p:graphicFrame>
        <p:nvGraphicFramePr>
          <p:cNvPr id="62470" name="Object 8"/>
          <p:cNvGraphicFramePr>
            <a:graphicFrameLocks noChangeAspect="1"/>
          </p:cNvGraphicFramePr>
          <p:nvPr/>
        </p:nvGraphicFramePr>
        <p:xfrm>
          <a:off x="760413" y="3106738"/>
          <a:ext cx="7623175" cy="3217862"/>
        </p:xfrm>
        <a:graphic>
          <a:graphicData uri="http://schemas.openxmlformats.org/presentationml/2006/ole">
            <mc:AlternateContent xmlns:mc="http://schemas.openxmlformats.org/markup-compatibility/2006">
              <mc:Choice xmlns:v="urn:schemas-microsoft-com:vml" Requires="v">
                <p:oleObj spid="_x0000_s62516" name="SmartDraw" r:id="rId4" imgW="7621524" imgH="3217164" progId="SmartDraw.2">
                  <p:embed/>
                </p:oleObj>
              </mc:Choice>
              <mc:Fallback>
                <p:oleObj name="SmartDraw" r:id="rId4" imgW="7621524" imgH="3217164" progId="SmartDraw.2">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413" y="3106738"/>
                        <a:ext cx="7623175" cy="321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pPr algn="just"/>
            <a:r>
              <a:rPr lang="en-US" sz="2200" dirty="0"/>
              <a:t>In image recognition, </a:t>
            </a:r>
            <a:endParaRPr lang="en-US" sz="2200" dirty="0" smtClean="0"/>
          </a:p>
          <a:p>
            <a:pPr lvl="1" algn="just"/>
            <a:r>
              <a:rPr lang="en-US" sz="2200" dirty="0" smtClean="0"/>
              <a:t>clustering </a:t>
            </a:r>
            <a:r>
              <a:rPr lang="en-US" sz="2200" dirty="0"/>
              <a:t>can be used to discover clusters or “subclasses” </a:t>
            </a:r>
            <a:r>
              <a:rPr lang="en-US" sz="2200" dirty="0" smtClean="0"/>
              <a:t>in handwritten </a:t>
            </a:r>
            <a:r>
              <a:rPr lang="en-US" sz="2200" dirty="0"/>
              <a:t>character recognition systems. </a:t>
            </a:r>
            <a:endParaRPr lang="en-US" sz="2200" dirty="0" smtClean="0"/>
          </a:p>
          <a:p>
            <a:pPr lvl="1" algn="just"/>
            <a:r>
              <a:rPr lang="en-US" sz="2200" dirty="0" smtClean="0"/>
              <a:t>Suppose </a:t>
            </a:r>
            <a:r>
              <a:rPr lang="en-US" sz="2200" dirty="0"/>
              <a:t>we have a data set of </a:t>
            </a:r>
            <a:r>
              <a:rPr lang="en-US" sz="2200" dirty="0" smtClean="0"/>
              <a:t>handwritten digits</a:t>
            </a:r>
            <a:r>
              <a:rPr lang="en-US" sz="2200" dirty="0"/>
              <a:t>, where each digit is labeled as either 1, 2, 3, and so on. </a:t>
            </a:r>
            <a:endParaRPr lang="en-US" sz="2200" dirty="0" smtClean="0"/>
          </a:p>
          <a:p>
            <a:pPr lvl="1" algn="just"/>
            <a:r>
              <a:rPr lang="en-US" sz="2200" dirty="0" smtClean="0"/>
              <a:t>Note </a:t>
            </a:r>
            <a:r>
              <a:rPr lang="en-US" sz="2200" dirty="0"/>
              <a:t>that there can be </a:t>
            </a:r>
            <a:r>
              <a:rPr lang="en-US" sz="2200" dirty="0" smtClean="0"/>
              <a:t>a large </a:t>
            </a:r>
            <a:r>
              <a:rPr lang="en-US" sz="2200" dirty="0"/>
              <a:t>variance in the way in which people write the same digit. </a:t>
            </a:r>
            <a:endParaRPr lang="en-US" sz="2200" dirty="0" smtClean="0"/>
          </a:p>
          <a:p>
            <a:pPr lvl="1" algn="just"/>
            <a:r>
              <a:rPr lang="en-US" sz="2200" dirty="0" smtClean="0"/>
              <a:t>Take </a:t>
            </a:r>
            <a:r>
              <a:rPr lang="en-US" sz="2200" dirty="0"/>
              <a:t>the number 2, </a:t>
            </a:r>
            <a:r>
              <a:rPr lang="en-US" sz="2200" dirty="0" smtClean="0"/>
              <a:t>for example</a:t>
            </a:r>
            <a:r>
              <a:rPr lang="en-US" sz="2200" dirty="0"/>
              <a:t>. Some people may write it with a small circle at the left bottom part, while </a:t>
            </a:r>
            <a:r>
              <a:rPr lang="en-US" sz="2200" dirty="0" smtClean="0"/>
              <a:t>some others </a:t>
            </a:r>
            <a:r>
              <a:rPr lang="en-US" sz="2200" dirty="0"/>
              <a:t>may not. We can use clustering to determine subclasses for “2,” each of </a:t>
            </a:r>
            <a:r>
              <a:rPr lang="en-US" sz="2200" dirty="0" smtClean="0"/>
              <a:t>which represents </a:t>
            </a:r>
            <a:r>
              <a:rPr lang="en-US" sz="2200" dirty="0"/>
              <a:t>a variation on the way in which 2 can be written. Using multiple </a:t>
            </a:r>
            <a:r>
              <a:rPr lang="en-US" sz="2200" dirty="0" smtClean="0"/>
              <a:t>models based </a:t>
            </a:r>
            <a:r>
              <a:rPr lang="en-US" sz="2200" dirty="0"/>
              <a:t>on the subclasses can improve overall recognition accuracy. </a:t>
            </a:r>
          </a:p>
        </p:txBody>
      </p:sp>
      <p:sp>
        <p:nvSpPr>
          <p:cNvPr id="4" name="Slide Number Placeholder 3"/>
          <p:cNvSpPr>
            <a:spLocks noGrp="1"/>
          </p:cNvSpPr>
          <p:nvPr>
            <p:ph type="sldNum" sz="quarter" idx="12"/>
          </p:nvPr>
        </p:nvSpPr>
        <p:spPr/>
        <p:txBody>
          <a:bodyPr/>
          <a:lstStyle/>
          <a:p>
            <a:fld id="{E00E3A71-0D47-40FE-8B34-5041F71B8D43}" type="slidenum">
              <a:rPr lang="en-US" altLang="en-US" smtClean="0"/>
              <a:pPr/>
              <a:t>5</a:t>
            </a:fld>
            <a:endParaRPr lang="en-US" altLang="en-US"/>
          </a:p>
        </p:txBody>
      </p:sp>
    </p:spTree>
    <p:extLst>
      <p:ext uri="{BB962C8B-B14F-4D97-AF65-F5344CB8AC3E}">
        <p14:creationId xmlns:p14="http://schemas.microsoft.com/office/powerpoint/2010/main" val="3671008416"/>
      </p:ext>
    </p:extLst>
  </p:cSld>
  <p:clrMapOvr>
    <a:masterClrMapping/>
  </p:clrMapOvr>
  <p:transition>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228600"/>
            <a:ext cx="8153400" cy="914400"/>
          </a:xfrm>
          <a:noFill/>
        </p:spPr>
        <p:txBody>
          <a:bodyPr lIns="92075" tIns="46038" rIns="92075" bIns="46038" anchor="ctr"/>
          <a:lstStyle/>
          <a:p>
            <a:pPr eaLnBrk="1" hangingPunct="1"/>
            <a:r>
              <a:rPr lang="en-US" altLang="en-US" smtClean="0"/>
              <a:t>The STING Clustering Method</a:t>
            </a:r>
          </a:p>
        </p:txBody>
      </p:sp>
      <p:sp>
        <p:nvSpPr>
          <p:cNvPr id="63491" name="Rectangle 3"/>
          <p:cNvSpPr>
            <a:spLocks noGrp="1" noChangeArrowheads="1"/>
          </p:cNvSpPr>
          <p:nvPr>
            <p:ph type="body" idx="1"/>
          </p:nvPr>
        </p:nvSpPr>
        <p:spPr>
          <a:xfrm>
            <a:off x="304800" y="1295400"/>
            <a:ext cx="8458200" cy="5257800"/>
          </a:xfrm>
          <a:noFill/>
        </p:spPr>
        <p:txBody>
          <a:bodyPr lIns="92075" tIns="46038" rIns="92075" bIns="46038"/>
          <a:lstStyle/>
          <a:p>
            <a:pPr eaLnBrk="1" hangingPunct="1"/>
            <a:r>
              <a:rPr lang="en-US" altLang="en-US" sz="2400" smtClean="0"/>
              <a:t>Each cell at a high level is partitioned into a number of smaller cells in the next lower level</a:t>
            </a:r>
          </a:p>
          <a:p>
            <a:pPr eaLnBrk="1" hangingPunct="1"/>
            <a:r>
              <a:rPr lang="en-US" altLang="en-US" sz="2400" smtClean="0"/>
              <a:t>Statistical info of each cell is calculated and stored beforehand and is used to answer queries</a:t>
            </a:r>
          </a:p>
          <a:p>
            <a:pPr eaLnBrk="1" hangingPunct="1"/>
            <a:r>
              <a:rPr lang="en-US" altLang="en-US" sz="2400" smtClean="0"/>
              <a:t>Parameters of higher level cells can be easily calculated from parameters of lower level cell</a:t>
            </a:r>
          </a:p>
          <a:p>
            <a:pPr lvl="1" eaLnBrk="1" hangingPunct="1"/>
            <a:r>
              <a:rPr lang="en-US" altLang="en-US" sz="2400" i="1" smtClean="0"/>
              <a:t>count</a:t>
            </a:r>
            <a:r>
              <a:rPr lang="en-US" altLang="en-US" sz="2400" smtClean="0"/>
              <a:t>, </a:t>
            </a:r>
            <a:r>
              <a:rPr lang="en-US" altLang="en-US" sz="2400" i="1" smtClean="0"/>
              <a:t>mean</a:t>
            </a:r>
            <a:r>
              <a:rPr lang="en-US" altLang="en-US" sz="2400" smtClean="0"/>
              <a:t>, </a:t>
            </a:r>
            <a:r>
              <a:rPr lang="en-US" altLang="en-US" sz="2400" i="1" smtClean="0"/>
              <a:t>s</a:t>
            </a:r>
            <a:r>
              <a:rPr lang="en-US" altLang="en-US" sz="2400" smtClean="0"/>
              <a:t>, </a:t>
            </a:r>
            <a:r>
              <a:rPr lang="en-US" altLang="en-US" sz="2400" i="1" smtClean="0"/>
              <a:t>min</a:t>
            </a:r>
            <a:r>
              <a:rPr lang="en-US" altLang="en-US" sz="2400" smtClean="0"/>
              <a:t>, </a:t>
            </a:r>
            <a:r>
              <a:rPr lang="en-US" altLang="en-US" sz="2400" i="1" smtClean="0"/>
              <a:t>max</a:t>
            </a:r>
            <a:r>
              <a:rPr lang="en-US" altLang="en-US" sz="2400" smtClean="0"/>
              <a:t> </a:t>
            </a:r>
          </a:p>
          <a:p>
            <a:pPr lvl="1" eaLnBrk="1" hangingPunct="1"/>
            <a:r>
              <a:rPr lang="en-US" altLang="en-US" sz="2400" smtClean="0"/>
              <a:t>type of distribution—</a:t>
            </a:r>
            <a:r>
              <a:rPr lang="en-US" altLang="en-US" sz="2400" i="1" smtClean="0"/>
              <a:t>normal</a:t>
            </a:r>
            <a:r>
              <a:rPr lang="en-US" altLang="en-US" sz="2400" smtClean="0"/>
              <a:t>, </a:t>
            </a:r>
            <a:r>
              <a:rPr lang="en-US" altLang="en-US" sz="2400" i="1" smtClean="0"/>
              <a:t>uniform</a:t>
            </a:r>
            <a:r>
              <a:rPr lang="en-US" altLang="en-US" sz="2400" smtClean="0"/>
              <a:t>, etc.</a:t>
            </a:r>
          </a:p>
          <a:p>
            <a:pPr eaLnBrk="1" hangingPunct="1"/>
            <a:r>
              <a:rPr lang="en-US" altLang="en-US" sz="2400" smtClean="0"/>
              <a:t>Use a top-down approach to answer spatial data queries</a:t>
            </a:r>
          </a:p>
          <a:p>
            <a:pPr eaLnBrk="1" hangingPunct="1"/>
            <a:r>
              <a:rPr lang="en-US" altLang="en-US" sz="2400" smtClean="0"/>
              <a:t>Start from a pre-selected layer—typically with a small number of cells</a:t>
            </a:r>
          </a:p>
          <a:p>
            <a:pPr eaLnBrk="1" hangingPunct="1"/>
            <a:r>
              <a:rPr lang="en-US" altLang="en-US" sz="2400" smtClean="0"/>
              <a:t>For each cell in the current level compute the confidence interval</a:t>
            </a:r>
          </a:p>
        </p:txBody>
      </p:sp>
      <p:sp>
        <p:nvSpPr>
          <p:cNvPr id="63492" name="Line 4"/>
          <p:cNvSpPr>
            <a:spLocks noChangeShapeType="1"/>
          </p:cNvSpPr>
          <p:nvPr/>
        </p:nvSpPr>
        <p:spPr bwMode="auto">
          <a:xfrm>
            <a:off x="9124950" y="4724400"/>
            <a:ext cx="0" cy="1524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3" name="Line 5"/>
          <p:cNvSpPr>
            <a:spLocks noChangeShapeType="1"/>
          </p:cNvSpPr>
          <p:nvPr/>
        </p:nvSpPr>
        <p:spPr bwMode="auto">
          <a:xfrm>
            <a:off x="9124950" y="62484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4" name="Line 6"/>
          <p:cNvSpPr>
            <a:spLocks noChangeShapeType="1"/>
          </p:cNvSpPr>
          <p:nvPr/>
        </p:nvSpPr>
        <p:spPr bwMode="auto">
          <a:xfrm>
            <a:off x="9124950" y="56388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5"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37E43CA-A417-4011-9101-D61A0D514D5B}" type="slidenum">
              <a:rPr lang="en-US" altLang="en-US" sz="1200"/>
              <a:pPr eaLnBrk="1" hangingPunct="1"/>
              <a:t>50</a:t>
            </a:fld>
            <a:endParaRPr lang="en-US" altLang="en-US" sz="1200"/>
          </a:p>
        </p:txBody>
      </p:sp>
    </p:spTree>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228600"/>
            <a:ext cx="8610600" cy="838200"/>
          </a:xfrm>
          <a:noFill/>
        </p:spPr>
        <p:txBody>
          <a:bodyPr lIns="92075" tIns="46038" rIns="92075" bIns="46038" anchor="ctr"/>
          <a:lstStyle/>
          <a:p>
            <a:pPr eaLnBrk="1" hangingPunct="1"/>
            <a:r>
              <a:rPr lang="en-US" altLang="en-US" smtClean="0"/>
              <a:t>STING Algorithm and Its Analysis</a:t>
            </a:r>
          </a:p>
        </p:txBody>
      </p:sp>
      <p:sp>
        <p:nvSpPr>
          <p:cNvPr id="64515" name="Rectangle 3"/>
          <p:cNvSpPr>
            <a:spLocks noGrp="1" noChangeArrowheads="1"/>
          </p:cNvSpPr>
          <p:nvPr>
            <p:ph type="body" idx="1"/>
          </p:nvPr>
        </p:nvSpPr>
        <p:spPr>
          <a:xfrm>
            <a:off x="381000" y="1447800"/>
            <a:ext cx="8305800" cy="4953000"/>
          </a:xfrm>
          <a:noFill/>
        </p:spPr>
        <p:txBody>
          <a:bodyPr lIns="92075" tIns="46038" rIns="92075" bIns="46038"/>
          <a:lstStyle/>
          <a:p>
            <a:pPr eaLnBrk="1" hangingPunct="1">
              <a:lnSpc>
                <a:spcPct val="90000"/>
              </a:lnSpc>
              <a:spcBef>
                <a:spcPct val="25000"/>
              </a:spcBef>
            </a:pPr>
            <a:r>
              <a:rPr lang="en-US" altLang="en-US" sz="2400" smtClean="0"/>
              <a:t>Remove the irrelevant cells from further consideration</a:t>
            </a:r>
          </a:p>
          <a:p>
            <a:pPr eaLnBrk="1" hangingPunct="1">
              <a:lnSpc>
                <a:spcPct val="90000"/>
              </a:lnSpc>
              <a:spcBef>
                <a:spcPct val="25000"/>
              </a:spcBef>
            </a:pPr>
            <a:r>
              <a:rPr lang="en-US" altLang="en-US" sz="2400" smtClean="0"/>
              <a:t>When finish examining the current layer, proceed to the next lower level </a:t>
            </a:r>
          </a:p>
          <a:p>
            <a:pPr eaLnBrk="1" hangingPunct="1">
              <a:lnSpc>
                <a:spcPct val="90000"/>
              </a:lnSpc>
              <a:spcBef>
                <a:spcPct val="25000"/>
              </a:spcBef>
            </a:pPr>
            <a:r>
              <a:rPr lang="en-US" altLang="en-US" sz="2400" smtClean="0"/>
              <a:t>Repeat this process until the bottom layer is reached</a:t>
            </a:r>
          </a:p>
          <a:p>
            <a:pPr eaLnBrk="1" hangingPunct="1">
              <a:lnSpc>
                <a:spcPct val="90000"/>
              </a:lnSpc>
              <a:spcBef>
                <a:spcPct val="25000"/>
              </a:spcBef>
            </a:pPr>
            <a:r>
              <a:rPr lang="en-US" altLang="en-US" sz="2400" smtClean="0"/>
              <a:t>Advantages:</a:t>
            </a:r>
          </a:p>
          <a:p>
            <a:pPr lvl="1" eaLnBrk="1" hangingPunct="1">
              <a:lnSpc>
                <a:spcPct val="90000"/>
              </a:lnSpc>
              <a:spcBef>
                <a:spcPct val="25000"/>
              </a:spcBef>
            </a:pPr>
            <a:r>
              <a:rPr lang="en-US" altLang="en-US" sz="2400" smtClean="0"/>
              <a:t>Query-independent, easy to parallelize, incremental update</a:t>
            </a:r>
          </a:p>
          <a:p>
            <a:pPr lvl="1" eaLnBrk="1" hangingPunct="1">
              <a:lnSpc>
                <a:spcPct val="90000"/>
              </a:lnSpc>
              <a:spcBef>
                <a:spcPct val="25000"/>
              </a:spcBef>
            </a:pPr>
            <a:r>
              <a:rPr lang="en-US" altLang="en-US" sz="2400" i="1" smtClean="0"/>
              <a:t>O(K),</a:t>
            </a:r>
            <a:r>
              <a:rPr lang="en-US" altLang="en-US" sz="2400" smtClean="0"/>
              <a:t> where </a:t>
            </a:r>
            <a:r>
              <a:rPr lang="en-US" altLang="en-US" sz="2400" i="1" smtClean="0"/>
              <a:t>K</a:t>
            </a:r>
            <a:r>
              <a:rPr lang="en-US" altLang="en-US" sz="2400" smtClean="0"/>
              <a:t> is the number of grid cells at the lowest level </a:t>
            </a:r>
          </a:p>
          <a:p>
            <a:pPr eaLnBrk="1" hangingPunct="1">
              <a:lnSpc>
                <a:spcPct val="90000"/>
              </a:lnSpc>
              <a:spcBef>
                <a:spcPct val="25000"/>
              </a:spcBef>
            </a:pPr>
            <a:r>
              <a:rPr lang="en-US" altLang="en-US" sz="2400" smtClean="0"/>
              <a:t>Disadvantages:</a:t>
            </a:r>
          </a:p>
          <a:p>
            <a:pPr lvl="1" eaLnBrk="1" hangingPunct="1">
              <a:lnSpc>
                <a:spcPct val="90000"/>
              </a:lnSpc>
              <a:spcBef>
                <a:spcPct val="25000"/>
              </a:spcBef>
            </a:pPr>
            <a:r>
              <a:rPr lang="en-US" altLang="en-US" sz="2400" smtClean="0"/>
              <a:t>All the cluster boundaries are either horizontal or vertical, and no diagonal boundary is detected</a:t>
            </a:r>
          </a:p>
        </p:txBody>
      </p:sp>
      <p:sp>
        <p:nvSpPr>
          <p:cNvPr id="64516" name="Line 4"/>
          <p:cNvSpPr>
            <a:spLocks noChangeShapeType="1"/>
          </p:cNvSpPr>
          <p:nvPr/>
        </p:nvSpPr>
        <p:spPr bwMode="auto">
          <a:xfrm>
            <a:off x="9124950" y="4724400"/>
            <a:ext cx="0" cy="1524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17"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5B6FFCE-ABA4-4EFE-B202-691A94407F7E}" type="slidenum">
              <a:rPr lang="en-US" altLang="en-US" sz="1200"/>
              <a:pPr eaLnBrk="1" hangingPunct="1"/>
              <a:t>51</a:t>
            </a:fld>
            <a:endParaRPr lang="en-US" altLang="en-US" sz="1200"/>
          </a:p>
        </p:txBody>
      </p:sp>
    </p:spTree>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A1B0458E-FC6A-48A1-8843-84D2C3F80324}" type="slidenum">
              <a:rPr lang="en-US" altLang="en-US" sz="1200"/>
              <a:pPr algn="r" eaLnBrk="1" hangingPunct="1"/>
              <a:t>52</a:t>
            </a:fld>
            <a:endParaRPr lang="en-US" altLang="en-US" sz="1200"/>
          </a:p>
        </p:txBody>
      </p:sp>
      <p:sp>
        <p:nvSpPr>
          <p:cNvPr id="65539" name="Rectangle 2"/>
          <p:cNvSpPr>
            <a:spLocks noGrp="1" noChangeArrowheads="1"/>
          </p:cNvSpPr>
          <p:nvPr>
            <p:ph type="title" idx="4294967295"/>
          </p:nvPr>
        </p:nvSpPr>
        <p:spPr>
          <a:xfrm>
            <a:off x="681038" y="436563"/>
            <a:ext cx="7226300" cy="498475"/>
          </a:xfrm>
        </p:spPr>
        <p:txBody>
          <a:bodyPr/>
          <a:lstStyle/>
          <a:p>
            <a:pPr eaLnBrk="1" hangingPunct="1"/>
            <a:r>
              <a:rPr lang="en-US" altLang="en-US" sz="3200" smtClean="0"/>
              <a:t>CLIQUE (Clustering In QUEst)</a:t>
            </a:r>
            <a:r>
              <a:rPr lang="en-US" altLang="en-US" smtClean="0"/>
              <a:t> </a:t>
            </a:r>
          </a:p>
        </p:txBody>
      </p:sp>
      <p:sp>
        <p:nvSpPr>
          <p:cNvPr id="65540" name="Rectangle 3"/>
          <p:cNvSpPr>
            <a:spLocks noGrp="1" noChangeArrowheads="1"/>
          </p:cNvSpPr>
          <p:nvPr>
            <p:ph type="body" idx="4294967295"/>
          </p:nvPr>
        </p:nvSpPr>
        <p:spPr>
          <a:xfrm>
            <a:off x="228600" y="1447800"/>
            <a:ext cx="8686800" cy="5105400"/>
          </a:xfrm>
        </p:spPr>
        <p:txBody>
          <a:bodyPr/>
          <a:lstStyle/>
          <a:p>
            <a:pPr eaLnBrk="1" hangingPunct="1">
              <a:lnSpc>
                <a:spcPct val="110000"/>
              </a:lnSpc>
              <a:spcBef>
                <a:spcPct val="50000"/>
              </a:spcBef>
              <a:buClr>
                <a:schemeClr val="tx1"/>
              </a:buClr>
            </a:pPr>
            <a:r>
              <a:rPr lang="en-US" altLang="en-US" sz="2000" smtClean="0"/>
              <a:t>Agrawal, Gehrke, Gunopulos, Raghavan (SIGMOD’98)</a:t>
            </a:r>
          </a:p>
          <a:p>
            <a:pPr eaLnBrk="1" hangingPunct="1">
              <a:lnSpc>
                <a:spcPct val="110000"/>
              </a:lnSpc>
              <a:spcBef>
                <a:spcPct val="50000"/>
              </a:spcBef>
              <a:buClr>
                <a:schemeClr val="tx1"/>
              </a:buClr>
            </a:pPr>
            <a:r>
              <a:rPr lang="en-US" altLang="en-US" sz="2000" smtClean="0"/>
              <a:t>Automatically identifying subspaces of a high dimensional data space that allow better clustering than original space </a:t>
            </a:r>
          </a:p>
          <a:p>
            <a:pPr eaLnBrk="1" hangingPunct="1">
              <a:lnSpc>
                <a:spcPct val="110000"/>
              </a:lnSpc>
              <a:spcBef>
                <a:spcPct val="50000"/>
              </a:spcBef>
              <a:buClr>
                <a:schemeClr val="tx1"/>
              </a:buClr>
            </a:pPr>
            <a:r>
              <a:rPr lang="en-US" altLang="en-US" sz="2000" smtClean="0"/>
              <a:t>CLIQUE can be considered as both density-based and grid-based</a:t>
            </a:r>
          </a:p>
          <a:p>
            <a:pPr lvl="1" eaLnBrk="1" hangingPunct="1">
              <a:lnSpc>
                <a:spcPct val="110000"/>
              </a:lnSpc>
              <a:spcBef>
                <a:spcPct val="50000"/>
              </a:spcBef>
              <a:buClr>
                <a:schemeClr val="tx1"/>
              </a:buClr>
            </a:pPr>
            <a:r>
              <a:rPr lang="en-US" altLang="en-US" sz="2000" smtClean="0"/>
              <a:t>It partitions each dimension into the same number of equal length interval</a:t>
            </a:r>
          </a:p>
          <a:p>
            <a:pPr lvl="1" eaLnBrk="1" hangingPunct="1">
              <a:lnSpc>
                <a:spcPct val="110000"/>
              </a:lnSpc>
              <a:spcBef>
                <a:spcPct val="50000"/>
              </a:spcBef>
              <a:buClr>
                <a:schemeClr val="tx1"/>
              </a:buClr>
            </a:pPr>
            <a:r>
              <a:rPr lang="en-US" altLang="en-US" sz="2000" smtClean="0"/>
              <a:t>It partitions an m-dimensional data space into non-overlapping rectangular units</a:t>
            </a:r>
          </a:p>
          <a:p>
            <a:pPr lvl="1" eaLnBrk="1" hangingPunct="1">
              <a:lnSpc>
                <a:spcPct val="110000"/>
              </a:lnSpc>
              <a:spcBef>
                <a:spcPct val="50000"/>
              </a:spcBef>
              <a:buClr>
                <a:schemeClr val="tx1"/>
              </a:buClr>
            </a:pPr>
            <a:r>
              <a:rPr lang="en-US" altLang="en-US" sz="2000" smtClean="0"/>
              <a:t>A unit is dense if the fraction of total data points contained in the unit exceeds the input model parameter</a:t>
            </a:r>
          </a:p>
          <a:p>
            <a:pPr lvl="1" eaLnBrk="1" hangingPunct="1">
              <a:lnSpc>
                <a:spcPct val="110000"/>
              </a:lnSpc>
              <a:spcBef>
                <a:spcPct val="50000"/>
              </a:spcBef>
              <a:buClr>
                <a:schemeClr val="tx1"/>
              </a:buClr>
            </a:pPr>
            <a:r>
              <a:rPr lang="en-US" altLang="en-US" sz="2000" smtClean="0"/>
              <a:t>A cluster is a maximal set of connected dense units within a subspace</a:t>
            </a:r>
          </a:p>
        </p:txBody>
      </p:sp>
    </p:spTree>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893FEBBB-3896-4A3C-9E4D-B45E39861658}" type="slidenum">
              <a:rPr lang="en-US" altLang="en-US" sz="1200"/>
              <a:pPr algn="r" eaLnBrk="1" hangingPunct="1"/>
              <a:t>53</a:t>
            </a:fld>
            <a:endParaRPr lang="en-US" altLang="en-US" sz="1200"/>
          </a:p>
        </p:txBody>
      </p:sp>
      <p:sp>
        <p:nvSpPr>
          <p:cNvPr id="66563" name="Rectangle 2"/>
          <p:cNvSpPr>
            <a:spLocks noGrp="1" noChangeArrowheads="1"/>
          </p:cNvSpPr>
          <p:nvPr>
            <p:ph type="title" idx="4294967295"/>
          </p:nvPr>
        </p:nvSpPr>
        <p:spPr>
          <a:xfrm>
            <a:off x="681038" y="436563"/>
            <a:ext cx="7226300" cy="498475"/>
          </a:xfrm>
        </p:spPr>
        <p:txBody>
          <a:bodyPr/>
          <a:lstStyle/>
          <a:p>
            <a:pPr eaLnBrk="1" hangingPunct="1"/>
            <a:r>
              <a:rPr lang="en-US" altLang="en-US" sz="3200" smtClean="0"/>
              <a:t>CLIQUE: The Major Steps</a:t>
            </a:r>
          </a:p>
        </p:txBody>
      </p:sp>
      <p:sp>
        <p:nvSpPr>
          <p:cNvPr id="66564" name="Rectangle 3"/>
          <p:cNvSpPr>
            <a:spLocks noGrp="1" noChangeArrowheads="1"/>
          </p:cNvSpPr>
          <p:nvPr>
            <p:ph type="body" idx="4294967295"/>
          </p:nvPr>
        </p:nvSpPr>
        <p:spPr>
          <a:xfrm>
            <a:off x="304800" y="1371600"/>
            <a:ext cx="8610600" cy="4953000"/>
          </a:xfrm>
        </p:spPr>
        <p:txBody>
          <a:bodyPr/>
          <a:lstStyle/>
          <a:p>
            <a:pPr eaLnBrk="1" hangingPunct="1">
              <a:lnSpc>
                <a:spcPct val="90000"/>
              </a:lnSpc>
              <a:spcBef>
                <a:spcPct val="50000"/>
              </a:spcBef>
              <a:buClr>
                <a:schemeClr val="tx1"/>
              </a:buClr>
            </a:pPr>
            <a:r>
              <a:rPr lang="en-US" altLang="en-US" sz="2400" smtClean="0">
                <a:solidFill>
                  <a:srgbClr val="261C6E"/>
                </a:solidFill>
              </a:rPr>
              <a:t>Partition the data space and find the number of points that lie inside each cell of the partition.</a:t>
            </a:r>
          </a:p>
          <a:p>
            <a:pPr eaLnBrk="1" hangingPunct="1">
              <a:lnSpc>
                <a:spcPct val="90000"/>
              </a:lnSpc>
              <a:spcBef>
                <a:spcPct val="50000"/>
              </a:spcBef>
              <a:buClr>
                <a:schemeClr val="tx1"/>
              </a:buClr>
            </a:pPr>
            <a:r>
              <a:rPr lang="en-US" altLang="en-US" sz="2400" smtClean="0">
                <a:solidFill>
                  <a:srgbClr val="261C6E"/>
                </a:solidFill>
              </a:rPr>
              <a:t>Identify the subspaces that contain clusters using the Apriori principle</a:t>
            </a:r>
          </a:p>
          <a:p>
            <a:pPr eaLnBrk="1" hangingPunct="1">
              <a:lnSpc>
                <a:spcPct val="90000"/>
              </a:lnSpc>
              <a:spcBef>
                <a:spcPct val="50000"/>
              </a:spcBef>
              <a:buClr>
                <a:schemeClr val="tx1"/>
              </a:buClr>
            </a:pPr>
            <a:r>
              <a:rPr lang="en-US" altLang="en-US" sz="2400" smtClean="0">
                <a:solidFill>
                  <a:srgbClr val="261C6E"/>
                </a:solidFill>
              </a:rPr>
              <a:t>Identify clusters</a:t>
            </a:r>
            <a:endParaRPr lang="en-US" altLang="en-US" sz="2400" smtClean="0"/>
          </a:p>
          <a:p>
            <a:pPr lvl="1" eaLnBrk="1" hangingPunct="1">
              <a:lnSpc>
                <a:spcPct val="90000"/>
              </a:lnSpc>
              <a:spcBef>
                <a:spcPct val="50000"/>
              </a:spcBef>
              <a:buClr>
                <a:schemeClr val="tx1"/>
              </a:buClr>
            </a:pPr>
            <a:r>
              <a:rPr lang="en-US" altLang="en-US" sz="2400" smtClean="0"/>
              <a:t>Determine dense units in all subspaces of interests</a:t>
            </a:r>
          </a:p>
          <a:p>
            <a:pPr lvl="1" eaLnBrk="1" hangingPunct="1">
              <a:lnSpc>
                <a:spcPct val="90000"/>
              </a:lnSpc>
            </a:pPr>
            <a:r>
              <a:rPr lang="en-US" altLang="en-US" sz="2400" smtClean="0"/>
              <a:t>Determine connected dense units in all subspaces of interests.</a:t>
            </a:r>
          </a:p>
          <a:p>
            <a:pPr eaLnBrk="1" hangingPunct="1">
              <a:lnSpc>
                <a:spcPct val="90000"/>
              </a:lnSpc>
              <a:spcBef>
                <a:spcPct val="50000"/>
              </a:spcBef>
              <a:buClr>
                <a:schemeClr val="tx1"/>
              </a:buClr>
            </a:pPr>
            <a:r>
              <a:rPr lang="en-US" altLang="en-US" sz="2400" smtClean="0">
                <a:solidFill>
                  <a:srgbClr val="261C6E"/>
                </a:solidFill>
              </a:rPr>
              <a:t>Generate minimal description for the clusters</a:t>
            </a:r>
            <a:endParaRPr lang="en-US" altLang="en-US" sz="2400" smtClean="0"/>
          </a:p>
          <a:p>
            <a:pPr lvl="1" eaLnBrk="1" hangingPunct="1">
              <a:lnSpc>
                <a:spcPct val="90000"/>
              </a:lnSpc>
            </a:pPr>
            <a:r>
              <a:rPr lang="en-US" altLang="en-US" sz="2400" smtClean="0"/>
              <a:t>Determine maximal regions that cover a cluster of connected dense units for each cluster</a:t>
            </a:r>
          </a:p>
          <a:p>
            <a:pPr lvl="1" eaLnBrk="1" hangingPunct="1">
              <a:lnSpc>
                <a:spcPct val="90000"/>
              </a:lnSpc>
            </a:pPr>
            <a:r>
              <a:rPr lang="en-US" altLang="en-US" sz="2400" smtClean="0"/>
              <a:t>Determination of minimal cover for each cluster</a:t>
            </a:r>
          </a:p>
        </p:txBody>
      </p:sp>
    </p:spTree>
  </p:cSld>
  <p:clrMapOvr>
    <a:masterClrMapping/>
  </p:clrMapOvr>
  <p:transition>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2EF80FEB-0FD7-499C-9EB8-42476E184AA1}" type="slidenum">
              <a:rPr lang="en-US" altLang="en-US" sz="1200"/>
              <a:pPr algn="r" eaLnBrk="1" hangingPunct="1"/>
              <a:t>54</a:t>
            </a:fld>
            <a:endParaRPr lang="en-US" altLang="en-US" sz="1200"/>
          </a:p>
        </p:txBody>
      </p:sp>
      <p:sp>
        <p:nvSpPr>
          <p:cNvPr id="67587" name="Text Box 2"/>
          <p:cNvSpPr txBox="1">
            <a:spLocks noChangeArrowheads="1"/>
          </p:cNvSpPr>
          <p:nvPr/>
        </p:nvSpPr>
        <p:spPr bwMode="auto">
          <a:xfrm rot="-5400000">
            <a:off x="19844" y="369094"/>
            <a:ext cx="10588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Salary (10,000)</a:t>
            </a:r>
            <a:endParaRPr lang="en-US" altLang="en-US">
              <a:latin typeface="Times New Roman" panose="02020603050405020304" pitchFamily="18" charset="0"/>
            </a:endParaRPr>
          </a:p>
        </p:txBody>
      </p:sp>
      <p:sp>
        <p:nvSpPr>
          <p:cNvPr id="67588" name="Rectangle 3" descr="25%"/>
          <p:cNvSpPr>
            <a:spLocks noChangeArrowheads="1"/>
          </p:cNvSpPr>
          <p:nvPr/>
        </p:nvSpPr>
        <p:spPr bwMode="auto">
          <a:xfrm>
            <a:off x="2133600" y="1066800"/>
            <a:ext cx="914400" cy="1204913"/>
          </a:xfrm>
          <a:prstGeom prst="rect">
            <a:avLst/>
          </a:prstGeom>
          <a:pattFill prst="pct25">
            <a:fgClr>
              <a:schemeClr val="tx2"/>
            </a:fgClr>
            <a:bgClr>
              <a:srgbClr val="FFFFFF"/>
            </a:bgClr>
          </a:patt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589" name="Rectangle 4" descr="25%"/>
          <p:cNvSpPr>
            <a:spLocks noChangeArrowheads="1"/>
          </p:cNvSpPr>
          <p:nvPr/>
        </p:nvSpPr>
        <p:spPr bwMode="auto">
          <a:xfrm>
            <a:off x="1524000" y="762000"/>
            <a:ext cx="1219200" cy="1219200"/>
          </a:xfrm>
          <a:prstGeom prst="rect">
            <a:avLst/>
          </a:prstGeom>
          <a:pattFill prst="pct25">
            <a:fgClr>
              <a:schemeClr val="tx2"/>
            </a:fgClr>
            <a:bgClr>
              <a:srgbClr val="FFFFFF"/>
            </a:bgClr>
          </a:patt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590" name="Rectangle 5"/>
          <p:cNvSpPr>
            <a:spLocks noChangeArrowheads="1"/>
          </p:cNvSpPr>
          <p:nvPr/>
        </p:nvSpPr>
        <p:spPr bwMode="auto">
          <a:xfrm>
            <a:off x="1219200" y="381000"/>
            <a:ext cx="2438400" cy="2514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591" name="Line 6"/>
          <p:cNvSpPr>
            <a:spLocks noChangeShapeType="1"/>
          </p:cNvSpPr>
          <p:nvPr/>
        </p:nvSpPr>
        <p:spPr bwMode="auto">
          <a:xfrm>
            <a:off x="24384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592" name="Line 7"/>
          <p:cNvSpPr>
            <a:spLocks noChangeShapeType="1"/>
          </p:cNvSpPr>
          <p:nvPr/>
        </p:nvSpPr>
        <p:spPr bwMode="auto">
          <a:xfrm>
            <a:off x="30480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593" name="Line 8"/>
          <p:cNvSpPr>
            <a:spLocks noChangeShapeType="1"/>
          </p:cNvSpPr>
          <p:nvPr/>
        </p:nvSpPr>
        <p:spPr bwMode="auto">
          <a:xfrm>
            <a:off x="18288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594" name="Line 9"/>
          <p:cNvSpPr>
            <a:spLocks noChangeShapeType="1"/>
          </p:cNvSpPr>
          <p:nvPr/>
        </p:nvSpPr>
        <p:spPr bwMode="auto">
          <a:xfrm>
            <a:off x="33528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595" name="Line 10"/>
          <p:cNvSpPr>
            <a:spLocks noChangeShapeType="1"/>
          </p:cNvSpPr>
          <p:nvPr/>
        </p:nvSpPr>
        <p:spPr bwMode="auto">
          <a:xfrm>
            <a:off x="27432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596" name="Line 11"/>
          <p:cNvSpPr>
            <a:spLocks noChangeShapeType="1"/>
          </p:cNvSpPr>
          <p:nvPr/>
        </p:nvSpPr>
        <p:spPr bwMode="auto">
          <a:xfrm>
            <a:off x="21336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597" name="Line 12"/>
          <p:cNvSpPr>
            <a:spLocks noChangeShapeType="1"/>
          </p:cNvSpPr>
          <p:nvPr/>
        </p:nvSpPr>
        <p:spPr bwMode="auto">
          <a:xfrm>
            <a:off x="1524000" y="381000"/>
            <a:ext cx="0" cy="2514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598" name="Line 13"/>
          <p:cNvSpPr>
            <a:spLocks noChangeShapeType="1"/>
          </p:cNvSpPr>
          <p:nvPr/>
        </p:nvSpPr>
        <p:spPr bwMode="auto">
          <a:xfrm rot="16200000" flipH="1">
            <a:off x="2439988" y="458787"/>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599" name="Line 14"/>
          <p:cNvSpPr>
            <a:spLocks noChangeShapeType="1"/>
          </p:cNvSpPr>
          <p:nvPr/>
        </p:nvSpPr>
        <p:spPr bwMode="auto">
          <a:xfrm rot="16200000" flipH="1">
            <a:off x="2436813" y="1068387"/>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600" name="Line 15"/>
          <p:cNvSpPr>
            <a:spLocks noChangeShapeType="1"/>
          </p:cNvSpPr>
          <p:nvPr/>
        </p:nvSpPr>
        <p:spPr bwMode="auto">
          <a:xfrm rot="16200000" flipH="1">
            <a:off x="2436813" y="153987"/>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601" name="Line 16"/>
          <p:cNvSpPr>
            <a:spLocks noChangeShapeType="1"/>
          </p:cNvSpPr>
          <p:nvPr/>
        </p:nvSpPr>
        <p:spPr bwMode="auto">
          <a:xfrm rot="16200000" flipH="1">
            <a:off x="2436813" y="-455613"/>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602" name="Line 17"/>
          <p:cNvSpPr>
            <a:spLocks noChangeShapeType="1"/>
          </p:cNvSpPr>
          <p:nvPr/>
        </p:nvSpPr>
        <p:spPr bwMode="auto">
          <a:xfrm rot="16200000" flipH="1">
            <a:off x="2436813" y="-150813"/>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603" name="Line 18"/>
          <p:cNvSpPr>
            <a:spLocks noChangeShapeType="1"/>
          </p:cNvSpPr>
          <p:nvPr/>
        </p:nvSpPr>
        <p:spPr bwMode="auto">
          <a:xfrm rot="16200000" flipH="1">
            <a:off x="2436813" y="763587"/>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604" name="Line 19"/>
          <p:cNvSpPr>
            <a:spLocks noChangeShapeType="1"/>
          </p:cNvSpPr>
          <p:nvPr/>
        </p:nvSpPr>
        <p:spPr bwMode="auto">
          <a:xfrm rot="16200000" flipH="1">
            <a:off x="2436813" y="1373187"/>
            <a:ext cx="0" cy="2435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605" name="Text Box 20"/>
          <p:cNvSpPr txBox="1">
            <a:spLocks noChangeArrowheads="1"/>
          </p:cNvSpPr>
          <p:nvPr/>
        </p:nvSpPr>
        <p:spPr bwMode="auto">
          <a:xfrm>
            <a:off x="990600" y="2895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20</a:t>
            </a:r>
            <a:endParaRPr lang="en-US" altLang="en-US">
              <a:latin typeface="Times New Roman" panose="02020603050405020304" pitchFamily="18" charset="0"/>
            </a:endParaRPr>
          </a:p>
        </p:txBody>
      </p:sp>
      <p:sp>
        <p:nvSpPr>
          <p:cNvPr id="67606" name="Text Box 21"/>
          <p:cNvSpPr txBox="1">
            <a:spLocks noChangeArrowheads="1"/>
          </p:cNvSpPr>
          <p:nvPr/>
        </p:nvSpPr>
        <p:spPr bwMode="auto">
          <a:xfrm>
            <a:off x="1644650" y="2895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30</a:t>
            </a:r>
            <a:endParaRPr lang="en-US" altLang="en-US">
              <a:latin typeface="Times New Roman" panose="02020603050405020304" pitchFamily="18" charset="0"/>
            </a:endParaRPr>
          </a:p>
        </p:txBody>
      </p:sp>
      <p:sp>
        <p:nvSpPr>
          <p:cNvPr id="67607" name="Text Box 22"/>
          <p:cNvSpPr txBox="1">
            <a:spLocks noChangeArrowheads="1"/>
          </p:cNvSpPr>
          <p:nvPr/>
        </p:nvSpPr>
        <p:spPr bwMode="auto">
          <a:xfrm>
            <a:off x="2254250" y="2895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40</a:t>
            </a:r>
            <a:endParaRPr lang="en-US" altLang="en-US">
              <a:latin typeface="Times New Roman" panose="02020603050405020304" pitchFamily="18" charset="0"/>
            </a:endParaRPr>
          </a:p>
        </p:txBody>
      </p:sp>
      <p:sp>
        <p:nvSpPr>
          <p:cNvPr id="67608" name="Text Box 23"/>
          <p:cNvSpPr txBox="1">
            <a:spLocks noChangeArrowheads="1"/>
          </p:cNvSpPr>
          <p:nvPr/>
        </p:nvSpPr>
        <p:spPr bwMode="auto">
          <a:xfrm>
            <a:off x="2863850" y="2895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50</a:t>
            </a:r>
            <a:endParaRPr lang="en-US" altLang="en-US">
              <a:latin typeface="Times New Roman" panose="02020603050405020304" pitchFamily="18" charset="0"/>
            </a:endParaRPr>
          </a:p>
        </p:txBody>
      </p:sp>
      <p:sp>
        <p:nvSpPr>
          <p:cNvPr id="67609" name="Text Box 24"/>
          <p:cNvSpPr txBox="1">
            <a:spLocks noChangeArrowheads="1"/>
          </p:cNvSpPr>
          <p:nvPr/>
        </p:nvSpPr>
        <p:spPr bwMode="auto">
          <a:xfrm>
            <a:off x="3473450" y="28956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60</a:t>
            </a:r>
            <a:endParaRPr lang="en-US" altLang="en-US">
              <a:latin typeface="Times New Roman" panose="02020603050405020304" pitchFamily="18" charset="0"/>
            </a:endParaRPr>
          </a:p>
        </p:txBody>
      </p:sp>
      <p:sp>
        <p:nvSpPr>
          <p:cNvPr id="67610" name="Text Box 25"/>
          <p:cNvSpPr txBox="1">
            <a:spLocks noChangeArrowheads="1"/>
          </p:cNvSpPr>
          <p:nvPr/>
        </p:nvSpPr>
        <p:spPr bwMode="auto">
          <a:xfrm>
            <a:off x="3689350" y="2681288"/>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age</a:t>
            </a:r>
            <a:endParaRPr lang="en-US" altLang="en-US">
              <a:latin typeface="Times New Roman" panose="02020603050405020304" pitchFamily="18" charset="0"/>
            </a:endParaRPr>
          </a:p>
        </p:txBody>
      </p:sp>
      <p:sp>
        <p:nvSpPr>
          <p:cNvPr id="67611" name="Text Box 26"/>
          <p:cNvSpPr txBox="1">
            <a:spLocks noChangeArrowheads="1"/>
          </p:cNvSpPr>
          <p:nvPr/>
        </p:nvSpPr>
        <p:spPr bwMode="auto">
          <a:xfrm rot="-5400000">
            <a:off x="872332" y="1185068"/>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5</a:t>
            </a:r>
            <a:endParaRPr lang="en-US" altLang="en-US">
              <a:latin typeface="Times New Roman" panose="02020603050405020304" pitchFamily="18" charset="0"/>
            </a:endParaRPr>
          </a:p>
        </p:txBody>
      </p:sp>
      <p:sp>
        <p:nvSpPr>
          <p:cNvPr id="67612" name="Text Box 27"/>
          <p:cNvSpPr txBox="1">
            <a:spLocks noChangeArrowheads="1"/>
          </p:cNvSpPr>
          <p:nvPr/>
        </p:nvSpPr>
        <p:spPr bwMode="auto">
          <a:xfrm rot="-5400000">
            <a:off x="872332" y="1489868"/>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4</a:t>
            </a:r>
            <a:endParaRPr lang="en-US" altLang="en-US">
              <a:latin typeface="Times New Roman" panose="02020603050405020304" pitchFamily="18" charset="0"/>
            </a:endParaRPr>
          </a:p>
        </p:txBody>
      </p:sp>
      <p:sp>
        <p:nvSpPr>
          <p:cNvPr id="67613" name="Text Box 28"/>
          <p:cNvSpPr txBox="1">
            <a:spLocks noChangeArrowheads="1"/>
          </p:cNvSpPr>
          <p:nvPr/>
        </p:nvSpPr>
        <p:spPr bwMode="auto">
          <a:xfrm rot="-5400000">
            <a:off x="872332" y="1801018"/>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3</a:t>
            </a:r>
            <a:endParaRPr lang="en-US" altLang="en-US">
              <a:latin typeface="Times New Roman" panose="02020603050405020304" pitchFamily="18" charset="0"/>
            </a:endParaRPr>
          </a:p>
        </p:txBody>
      </p:sp>
      <p:sp>
        <p:nvSpPr>
          <p:cNvPr id="67614" name="Text Box 29"/>
          <p:cNvSpPr txBox="1">
            <a:spLocks noChangeArrowheads="1"/>
          </p:cNvSpPr>
          <p:nvPr/>
        </p:nvSpPr>
        <p:spPr bwMode="auto">
          <a:xfrm rot="-5400000">
            <a:off x="872332" y="2404268"/>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1</a:t>
            </a:r>
            <a:endParaRPr lang="en-US" altLang="en-US">
              <a:latin typeface="Times New Roman" panose="02020603050405020304" pitchFamily="18" charset="0"/>
            </a:endParaRPr>
          </a:p>
        </p:txBody>
      </p:sp>
      <p:sp>
        <p:nvSpPr>
          <p:cNvPr id="67615" name="Text Box 30"/>
          <p:cNvSpPr txBox="1">
            <a:spLocks noChangeArrowheads="1"/>
          </p:cNvSpPr>
          <p:nvPr/>
        </p:nvSpPr>
        <p:spPr bwMode="auto">
          <a:xfrm rot="-5400000">
            <a:off x="872332" y="2105818"/>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2</a:t>
            </a:r>
            <a:endParaRPr lang="en-US" altLang="en-US">
              <a:latin typeface="Times New Roman" panose="02020603050405020304" pitchFamily="18" charset="0"/>
            </a:endParaRPr>
          </a:p>
        </p:txBody>
      </p:sp>
      <p:sp>
        <p:nvSpPr>
          <p:cNvPr id="67616" name="Text Box 31"/>
          <p:cNvSpPr txBox="1">
            <a:spLocks noChangeArrowheads="1"/>
          </p:cNvSpPr>
          <p:nvPr/>
        </p:nvSpPr>
        <p:spPr bwMode="auto">
          <a:xfrm rot="-5400000">
            <a:off x="886619" y="878682"/>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6</a:t>
            </a:r>
            <a:endParaRPr lang="en-US" altLang="en-US">
              <a:latin typeface="Times New Roman" panose="02020603050405020304" pitchFamily="18" charset="0"/>
            </a:endParaRPr>
          </a:p>
        </p:txBody>
      </p:sp>
      <p:sp>
        <p:nvSpPr>
          <p:cNvPr id="67617" name="Text Box 32"/>
          <p:cNvSpPr txBox="1">
            <a:spLocks noChangeArrowheads="1"/>
          </p:cNvSpPr>
          <p:nvPr/>
        </p:nvSpPr>
        <p:spPr bwMode="auto">
          <a:xfrm rot="-5400000">
            <a:off x="872332" y="573881"/>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7</a:t>
            </a:r>
            <a:endParaRPr lang="en-US" altLang="en-US">
              <a:latin typeface="Times New Roman" panose="02020603050405020304" pitchFamily="18" charset="0"/>
            </a:endParaRPr>
          </a:p>
        </p:txBody>
      </p:sp>
      <p:sp>
        <p:nvSpPr>
          <p:cNvPr id="67618" name="Text Box 33"/>
          <p:cNvSpPr txBox="1">
            <a:spLocks noChangeArrowheads="1"/>
          </p:cNvSpPr>
          <p:nvPr/>
        </p:nvSpPr>
        <p:spPr bwMode="auto">
          <a:xfrm rot="-5400000">
            <a:off x="886619" y="2699544"/>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0</a:t>
            </a:r>
            <a:endParaRPr lang="en-US" altLang="en-US">
              <a:latin typeface="Times New Roman" panose="02020603050405020304" pitchFamily="18" charset="0"/>
            </a:endParaRPr>
          </a:p>
        </p:txBody>
      </p:sp>
      <p:grpSp>
        <p:nvGrpSpPr>
          <p:cNvPr id="67619" name="Group 34"/>
          <p:cNvGrpSpPr>
            <a:grpSpLocks/>
          </p:cNvGrpSpPr>
          <p:nvPr/>
        </p:nvGrpSpPr>
        <p:grpSpPr bwMode="auto">
          <a:xfrm>
            <a:off x="4648200" y="160338"/>
            <a:ext cx="3921125" cy="3101975"/>
            <a:chOff x="2928" y="101"/>
            <a:chExt cx="2470" cy="1954"/>
          </a:xfrm>
        </p:grpSpPr>
        <p:sp>
          <p:nvSpPr>
            <p:cNvPr id="67709" name="Rectangle 35" descr="25%"/>
            <p:cNvSpPr>
              <a:spLocks noChangeArrowheads="1"/>
            </p:cNvSpPr>
            <p:nvPr/>
          </p:nvSpPr>
          <p:spPr bwMode="auto">
            <a:xfrm>
              <a:off x="3720" y="1248"/>
              <a:ext cx="382" cy="382"/>
            </a:xfrm>
            <a:prstGeom prst="rect">
              <a:avLst/>
            </a:prstGeom>
            <a:pattFill prst="pct25">
              <a:fgClr>
                <a:schemeClr val="tx2"/>
              </a:fgClr>
              <a:bgClr>
                <a:srgbClr val="FFFFFF"/>
              </a:bgClr>
            </a:patt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710" name="Rectangle 36" descr="25%"/>
            <p:cNvSpPr>
              <a:spLocks noChangeArrowheads="1"/>
            </p:cNvSpPr>
            <p:nvPr/>
          </p:nvSpPr>
          <p:spPr bwMode="auto">
            <a:xfrm>
              <a:off x="3910" y="1056"/>
              <a:ext cx="384" cy="574"/>
            </a:xfrm>
            <a:prstGeom prst="rect">
              <a:avLst/>
            </a:prstGeom>
            <a:pattFill prst="pct25">
              <a:fgClr>
                <a:schemeClr val="tx2"/>
              </a:fgClr>
              <a:bgClr>
                <a:srgbClr val="FFFFFF"/>
              </a:bgClr>
            </a:patt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711" name="Rectangle 37" descr="25%"/>
            <p:cNvSpPr>
              <a:spLocks noChangeArrowheads="1"/>
            </p:cNvSpPr>
            <p:nvPr/>
          </p:nvSpPr>
          <p:spPr bwMode="auto">
            <a:xfrm>
              <a:off x="4102" y="866"/>
              <a:ext cx="384" cy="574"/>
            </a:xfrm>
            <a:prstGeom prst="rect">
              <a:avLst/>
            </a:prstGeom>
            <a:pattFill prst="pct25">
              <a:fgClr>
                <a:schemeClr val="tx2"/>
              </a:fgClr>
              <a:bgClr>
                <a:srgbClr val="FFFFFF"/>
              </a:bgClr>
            </a:patt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712" name="Rectangle 38" descr="25%"/>
            <p:cNvSpPr>
              <a:spLocks noChangeArrowheads="1"/>
            </p:cNvSpPr>
            <p:nvPr/>
          </p:nvSpPr>
          <p:spPr bwMode="auto">
            <a:xfrm>
              <a:off x="4294" y="862"/>
              <a:ext cx="384" cy="574"/>
            </a:xfrm>
            <a:prstGeom prst="rect">
              <a:avLst/>
            </a:prstGeom>
            <a:pattFill prst="pct25">
              <a:fgClr>
                <a:schemeClr val="tx2"/>
              </a:fgClr>
              <a:bgClr>
                <a:srgbClr val="FFFFFF"/>
              </a:bgClr>
            </a:patt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713" name="Rectangle 39"/>
            <p:cNvSpPr>
              <a:spLocks noChangeArrowheads="1"/>
            </p:cNvSpPr>
            <p:nvPr/>
          </p:nvSpPr>
          <p:spPr bwMode="auto">
            <a:xfrm>
              <a:off x="3526" y="240"/>
              <a:ext cx="1536" cy="15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714" name="Line 40"/>
            <p:cNvSpPr>
              <a:spLocks noChangeShapeType="1"/>
            </p:cNvSpPr>
            <p:nvPr/>
          </p:nvSpPr>
          <p:spPr bwMode="auto">
            <a:xfrm>
              <a:off x="4294"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715" name="Line 41"/>
            <p:cNvSpPr>
              <a:spLocks noChangeShapeType="1"/>
            </p:cNvSpPr>
            <p:nvPr/>
          </p:nvSpPr>
          <p:spPr bwMode="auto">
            <a:xfrm>
              <a:off x="4678"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716" name="Line 42"/>
            <p:cNvSpPr>
              <a:spLocks noChangeShapeType="1"/>
            </p:cNvSpPr>
            <p:nvPr/>
          </p:nvSpPr>
          <p:spPr bwMode="auto">
            <a:xfrm>
              <a:off x="3910"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717" name="Line 43"/>
            <p:cNvSpPr>
              <a:spLocks noChangeShapeType="1"/>
            </p:cNvSpPr>
            <p:nvPr/>
          </p:nvSpPr>
          <p:spPr bwMode="auto">
            <a:xfrm>
              <a:off x="4870"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718" name="Line 44"/>
            <p:cNvSpPr>
              <a:spLocks noChangeShapeType="1"/>
            </p:cNvSpPr>
            <p:nvPr/>
          </p:nvSpPr>
          <p:spPr bwMode="auto">
            <a:xfrm>
              <a:off x="4486"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719" name="Line 45"/>
            <p:cNvSpPr>
              <a:spLocks noChangeShapeType="1"/>
            </p:cNvSpPr>
            <p:nvPr/>
          </p:nvSpPr>
          <p:spPr bwMode="auto">
            <a:xfrm>
              <a:off x="4102"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720" name="Line 46"/>
            <p:cNvSpPr>
              <a:spLocks noChangeShapeType="1"/>
            </p:cNvSpPr>
            <p:nvPr/>
          </p:nvSpPr>
          <p:spPr bwMode="auto">
            <a:xfrm>
              <a:off x="3718" y="240"/>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721" name="Line 47"/>
            <p:cNvSpPr>
              <a:spLocks noChangeShapeType="1"/>
            </p:cNvSpPr>
            <p:nvPr/>
          </p:nvSpPr>
          <p:spPr bwMode="auto">
            <a:xfrm rot="16200000" flipH="1">
              <a:off x="4295" y="289"/>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722" name="Line 48"/>
            <p:cNvSpPr>
              <a:spLocks noChangeShapeType="1"/>
            </p:cNvSpPr>
            <p:nvPr/>
          </p:nvSpPr>
          <p:spPr bwMode="auto">
            <a:xfrm rot="16200000" flipH="1">
              <a:off x="4293" y="673"/>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723" name="Line 49"/>
            <p:cNvSpPr>
              <a:spLocks noChangeShapeType="1"/>
            </p:cNvSpPr>
            <p:nvPr/>
          </p:nvSpPr>
          <p:spPr bwMode="auto">
            <a:xfrm rot="16200000" flipH="1">
              <a:off x="4293" y="97"/>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724" name="Line 50"/>
            <p:cNvSpPr>
              <a:spLocks noChangeShapeType="1"/>
            </p:cNvSpPr>
            <p:nvPr/>
          </p:nvSpPr>
          <p:spPr bwMode="auto">
            <a:xfrm rot="16200000" flipH="1">
              <a:off x="4293" y="-287"/>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725" name="Line 51"/>
            <p:cNvSpPr>
              <a:spLocks noChangeShapeType="1"/>
            </p:cNvSpPr>
            <p:nvPr/>
          </p:nvSpPr>
          <p:spPr bwMode="auto">
            <a:xfrm rot="16200000" flipH="1">
              <a:off x="4293" y="-95"/>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726" name="Line 52"/>
            <p:cNvSpPr>
              <a:spLocks noChangeShapeType="1"/>
            </p:cNvSpPr>
            <p:nvPr/>
          </p:nvSpPr>
          <p:spPr bwMode="auto">
            <a:xfrm rot="16200000" flipH="1">
              <a:off x="4293" y="481"/>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727" name="Line 53"/>
            <p:cNvSpPr>
              <a:spLocks noChangeShapeType="1"/>
            </p:cNvSpPr>
            <p:nvPr/>
          </p:nvSpPr>
          <p:spPr bwMode="auto">
            <a:xfrm rot="16200000" flipH="1">
              <a:off x="4293" y="865"/>
              <a:ext cx="0" cy="15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728" name="Text Box 54"/>
            <p:cNvSpPr txBox="1">
              <a:spLocks noChangeArrowheads="1"/>
            </p:cNvSpPr>
            <p:nvPr/>
          </p:nvSpPr>
          <p:spPr bwMode="auto">
            <a:xfrm>
              <a:off x="3382" y="182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20</a:t>
              </a:r>
              <a:endParaRPr lang="en-US" altLang="en-US">
                <a:latin typeface="Times New Roman" panose="02020603050405020304" pitchFamily="18" charset="0"/>
              </a:endParaRPr>
            </a:p>
          </p:txBody>
        </p:sp>
        <p:sp>
          <p:nvSpPr>
            <p:cNvPr id="67729" name="Text Box 55"/>
            <p:cNvSpPr txBox="1">
              <a:spLocks noChangeArrowheads="1"/>
            </p:cNvSpPr>
            <p:nvPr/>
          </p:nvSpPr>
          <p:spPr bwMode="auto">
            <a:xfrm>
              <a:off x="3794" y="182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30</a:t>
              </a:r>
              <a:endParaRPr lang="en-US" altLang="en-US">
                <a:latin typeface="Times New Roman" panose="02020603050405020304" pitchFamily="18" charset="0"/>
              </a:endParaRPr>
            </a:p>
          </p:txBody>
        </p:sp>
        <p:sp>
          <p:nvSpPr>
            <p:cNvPr id="67730" name="Text Box 56"/>
            <p:cNvSpPr txBox="1">
              <a:spLocks noChangeArrowheads="1"/>
            </p:cNvSpPr>
            <p:nvPr/>
          </p:nvSpPr>
          <p:spPr bwMode="auto">
            <a:xfrm>
              <a:off x="4178" y="182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40</a:t>
              </a:r>
              <a:endParaRPr lang="en-US" altLang="en-US">
                <a:latin typeface="Times New Roman" panose="02020603050405020304" pitchFamily="18" charset="0"/>
              </a:endParaRPr>
            </a:p>
          </p:txBody>
        </p:sp>
        <p:sp>
          <p:nvSpPr>
            <p:cNvPr id="67731" name="Text Box 57"/>
            <p:cNvSpPr txBox="1">
              <a:spLocks noChangeArrowheads="1"/>
            </p:cNvSpPr>
            <p:nvPr/>
          </p:nvSpPr>
          <p:spPr bwMode="auto">
            <a:xfrm>
              <a:off x="4562" y="182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50</a:t>
              </a:r>
              <a:endParaRPr lang="en-US" altLang="en-US">
                <a:latin typeface="Times New Roman" panose="02020603050405020304" pitchFamily="18" charset="0"/>
              </a:endParaRPr>
            </a:p>
          </p:txBody>
        </p:sp>
        <p:sp>
          <p:nvSpPr>
            <p:cNvPr id="67732" name="Text Box 58"/>
            <p:cNvSpPr txBox="1">
              <a:spLocks noChangeArrowheads="1"/>
            </p:cNvSpPr>
            <p:nvPr/>
          </p:nvSpPr>
          <p:spPr bwMode="auto">
            <a:xfrm>
              <a:off x="4946" y="182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60</a:t>
              </a:r>
              <a:endParaRPr lang="en-US" altLang="en-US">
                <a:latin typeface="Times New Roman" panose="02020603050405020304" pitchFamily="18" charset="0"/>
              </a:endParaRPr>
            </a:p>
          </p:txBody>
        </p:sp>
        <p:sp>
          <p:nvSpPr>
            <p:cNvPr id="67733" name="Text Box 59"/>
            <p:cNvSpPr txBox="1">
              <a:spLocks noChangeArrowheads="1"/>
            </p:cNvSpPr>
            <p:nvPr/>
          </p:nvSpPr>
          <p:spPr bwMode="auto">
            <a:xfrm>
              <a:off x="5082" y="1689"/>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age</a:t>
              </a:r>
              <a:endParaRPr lang="en-US" altLang="en-US">
                <a:latin typeface="Times New Roman" panose="02020603050405020304" pitchFamily="18" charset="0"/>
              </a:endParaRPr>
            </a:p>
          </p:txBody>
        </p:sp>
        <p:sp>
          <p:nvSpPr>
            <p:cNvPr id="67734" name="Text Box 60"/>
            <p:cNvSpPr txBox="1">
              <a:spLocks noChangeArrowheads="1"/>
            </p:cNvSpPr>
            <p:nvPr/>
          </p:nvSpPr>
          <p:spPr bwMode="auto">
            <a:xfrm rot="-5400000">
              <a:off x="3308" y="74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5</a:t>
              </a:r>
              <a:endParaRPr lang="en-US" altLang="en-US">
                <a:latin typeface="Times New Roman" panose="02020603050405020304" pitchFamily="18" charset="0"/>
              </a:endParaRPr>
            </a:p>
          </p:txBody>
        </p:sp>
        <p:sp>
          <p:nvSpPr>
            <p:cNvPr id="67735" name="Text Box 61"/>
            <p:cNvSpPr txBox="1">
              <a:spLocks noChangeArrowheads="1"/>
            </p:cNvSpPr>
            <p:nvPr/>
          </p:nvSpPr>
          <p:spPr bwMode="auto">
            <a:xfrm rot="-5400000">
              <a:off x="3308" y="938"/>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4</a:t>
              </a:r>
              <a:endParaRPr lang="en-US" altLang="en-US">
                <a:latin typeface="Times New Roman" panose="02020603050405020304" pitchFamily="18" charset="0"/>
              </a:endParaRPr>
            </a:p>
          </p:txBody>
        </p:sp>
        <p:sp>
          <p:nvSpPr>
            <p:cNvPr id="67736" name="Text Box 62"/>
            <p:cNvSpPr txBox="1">
              <a:spLocks noChangeArrowheads="1"/>
            </p:cNvSpPr>
            <p:nvPr/>
          </p:nvSpPr>
          <p:spPr bwMode="auto">
            <a:xfrm rot="-5400000">
              <a:off x="3308" y="113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3</a:t>
              </a:r>
              <a:endParaRPr lang="en-US" altLang="en-US">
                <a:latin typeface="Times New Roman" panose="02020603050405020304" pitchFamily="18" charset="0"/>
              </a:endParaRPr>
            </a:p>
          </p:txBody>
        </p:sp>
        <p:sp>
          <p:nvSpPr>
            <p:cNvPr id="67737" name="Text Box 63"/>
            <p:cNvSpPr txBox="1">
              <a:spLocks noChangeArrowheads="1"/>
            </p:cNvSpPr>
            <p:nvPr/>
          </p:nvSpPr>
          <p:spPr bwMode="auto">
            <a:xfrm rot="-5400000">
              <a:off x="3308" y="151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1</a:t>
              </a:r>
              <a:endParaRPr lang="en-US" altLang="en-US">
                <a:latin typeface="Times New Roman" panose="02020603050405020304" pitchFamily="18" charset="0"/>
              </a:endParaRPr>
            </a:p>
          </p:txBody>
        </p:sp>
        <p:sp>
          <p:nvSpPr>
            <p:cNvPr id="67738" name="Text Box 64"/>
            <p:cNvSpPr txBox="1">
              <a:spLocks noChangeArrowheads="1"/>
            </p:cNvSpPr>
            <p:nvPr/>
          </p:nvSpPr>
          <p:spPr bwMode="auto">
            <a:xfrm rot="-5400000">
              <a:off x="3308" y="132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2</a:t>
              </a:r>
              <a:endParaRPr lang="en-US" altLang="en-US">
                <a:latin typeface="Times New Roman" panose="02020603050405020304" pitchFamily="18" charset="0"/>
              </a:endParaRPr>
            </a:p>
          </p:txBody>
        </p:sp>
        <p:sp>
          <p:nvSpPr>
            <p:cNvPr id="67739" name="Text Box 65"/>
            <p:cNvSpPr txBox="1">
              <a:spLocks noChangeArrowheads="1"/>
            </p:cNvSpPr>
            <p:nvPr/>
          </p:nvSpPr>
          <p:spPr bwMode="auto">
            <a:xfrm rot="-5400000">
              <a:off x="3318" y="55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6</a:t>
              </a:r>
              <a:endParaRPr lang="en-US" altLang="en-US">
                <a:latin typeface="Times New Roman" panose="02020603050405020304" pitchFamily="18" charset="0"/>
              </a:endParaRPr>
            </a:p>
          </p:txBody>
        </p:sp>
        <p:sp>
          <p:nvSpPr>
            <p:cNvPr id="67740" name="Text Box 66"/>
            <p:cNvSpPr txBox="1">
              <a:spLocks noChangeArrowheads="1"/>
            </p:cNvSpPr>
            <p:nvPr/>
          </p:nvSpPr>
          <p:spPr bwMode="auto">
            <a:xfrm rot="-5400000">
              <a:off x="3309" y="36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7</a:t>
              </a:r>
              <a:endParaRPr lang="en-US" altLang="en-US">
                <a:latin typeface="Times New Roman" panose="02020603050405020304" pitchFamily="18" charset="0"/>
              </a:endParaRPr>
            </a:p>
          </p:txBody>
        </p:sp>
        <p:sp>
          <p:nvSpPr>
            <p:cNvPr id="67741" name="Text Box 67"/>
            <p:cNvSpPr txBox="1">
              <a:spLocks noChangeArrowheads="1"/>
            </p:cNvSpPr>
            <p:nvPr/>
          </p:nvSpPr>
          <p:spPr bwMode="auto">
            <a:xfrm rot="-5400000">
              <a:off x="3317" y="170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0</a:t>
              </a:r>
              <a:endParaRPr lang="en-US" altLang="en-US">
                <a:latin typeface="Times New Roman" panose="02020603050405020304" pitchFamily="18" charset="0"/>
              </a:endParaRPr>
            </a:p>
          </p:txBody>
        </p:sp>
        <p:sp>
          <p:nvSpPr>
            <p:cNvPr id="67742" name="Text Box 68"/>
            <p:cNvSpPr txBox="1">
              <a:spLocks noChangeArrowheads="1"/>
            </p:cNvSpPr>
            <p:nvPr/>
          </p:nvSpPr>
          <p:spPr bwMode="auto">
            <a:xfrm rot="-5400000">
              <a:off x="2796" y="233"/>
              <a:ext cx="66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Vacation(week)</a:t>
              </a:r>
              <a:endParaRPr lang="en-US" altLang="en-US">
                <a:latin typeface="Times New Roman" panose="02020603050405020304" pitchFamily="18" charset="0"/>
              </a:endParaRPr>
            </a:p>
          </p:txBody>
        </p:sp>
      </p:grpSp>
      <p:grpSp>
        <p:nvGrpSpPr>
          <p:cNvPr id="67620" name="Group 69"/>
          <p:cNvGrpSpPr>
            <a:grpSpLocks/>
          </p:cNvGrpSpPr>
          <p:nvPr/>
        </p:nvGrpSpPr>
        <p:grpSpPr bwMode="auto">
          <a:xfrm>
            <a:off x="2209800" y="3505200"/>
            <a:ext cx="5149850" cy="3124200"/>
            <a:chOff x="1776" y="2064"/>
            <a:chExt cx="3244" cy="1968"/>
          </a:xfrm>
        </p:grpSpPr>
        <p:grpSp>
          <p:nvGrpSpPr>
            <p:cNvPr id="67687" name="Group 70"/>
            <p:cNvGrpSpPr>
              <a:grpSpLocks/>
            </p:cNvGrpSpPr>
            <p:nvPr/>
          </p:nvGrpSpPr>
          <p:grpSpPr bwMode="auto">
            <a:xfrm>
              <a:off x="2976" y="2256"/>
              <a:ext cx="672" cy="768"/>
              <a:chOff x="2976" y="2256"/>
              <a:chExt cx="958" cy="768"/>
            </a:xfrm>
          </p:grpSpPr>
          <p:sp>
            <p:nvSpPr>
              <p:cNvPr id="67705" name="Rectangle 71" descr="25%"/>
              <p:cNvSpPr>
                <a:spLocks noChangeArrowheads="1"/>
              </p:cNvSpPr>
              <p:nvPr/>
            </p:nvSpPr>
            <p:spPr bwMode="auto">
              <a:xfrm>
                <a:off x="2976" y="2642"/>
                <a:ext cx="382" cy="382"/>
              </a:xfrm>
              <a:prstGeom prst="rect">
                <a:avLst/>
              </a:prstGeom>
              <a:pattFill prst="pct25">
                <a:fgClr>
                  <a:schemeClr val="tx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706" name="Rectangle 72" descr="25%"/>
              <p:cNvSpPr>
                <a:spLocks noChangeArrowheads="1"/>
              </p:cNvSpPr>
              <p:nvPr/>
            </p:nvSpPr>
            <p:spPr bwMode="auto">
              <a:xfrm>
                <a:off x="3166" y="2450"/>
                <a:ext cx="384" cy="574"/>
              </a:xfrm>
              <a:prstGeom prst="rect">
                <a:avLst/>
              </a:prstGeom>
              <a:pattFill prst="pct25">
                <a:fgClr>
                  <a:schemeClr val="tx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707" name="Rectangle 73" descr="25%"/>
              <p:cNvSpPr>
                <a:spLocks noChangeArrowheads="1"/>
              </p:cNvSpPr>
              <p:nvPr/>
            </p:nvSpPr>
            <p:spPr bwMode="auto">
              <a:xfrm>
                <a:off x="3358" y="2260"/>
                <a:ext cx="384" cy="574"/>
              </a:xfrm>
              <a:prstGeom prst="rect">
                <a:avLst/>
              </a:prstGeom>
              <a:pattFill prst="pct25">
                <a:fgClr>
                  <a:schemeClr val="tx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708" name="Rectangle 74" descr="25%"/>
              <p:cNvSpPr>
                <a:spLocks noChangeArrowheads="1"/>
              </p:cNvSpPr>
              <p:nvPr/>
            </p:nvSpPr>
            <p:spPr bwMode="auto">
              <a:xfrm>
                <a:off x="3550" y="2256"/>
                <a:ext cx="384" cy="574"/>
              </a:xfrm>
              <a:prstGeom prst="rect">
                <a:avLst/>
              </a:prstGeom>
              <a:pattFill prst="pct25">
                <a:fgClr>
                  <a:schemeClr val="tx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67688" name="Rectangle 75"/>
            <p:cNvSpPr>
              <a:spLocks noChangeArrowheads="1"/>
            </p:cNvSpPr>
            <p:nvPr/>
          </p:nvSpPr>
          <p:spPr bwMode="auto">
            <a:xfrm>
              <a:off x="1776" y="2928"/>
              <a:ext cx="2016" cy="1104"/>
            </a:xfrm>
            <a:prstGeom prst="rect">
              <a:avLst/>
            </a:prstGeom>
            <a:solidFill>
              <a:schemeClr val="accent1"/>
            </a:solidFill>
            <a:ln w="9525">
              <a:miter lim="800000"/>
              <a:headEnd/>
              <a:tailEnd/>
            </a:ln>
            <a:scene3d>
              <a:camera prst="legacyObliqueTopRight"/>
              <a:lightRig rig="legacyNormal3" dir="b"/>
            </a:scene3d>
            <a:sp3d extrusionH="3630600" prstMaterial="legacyWireframe">
              <a:bevelT w="13500" h="13500" prst="angle"/>
              <a:bevelB w="13500" h="13500" prst="angle"/>
              <a:extrusionClr>
                <a:schemeClr val="accent1"/>
              </a:extrusionClr>
              <a:contourClr>
                <a:schemeClr val="accent1"/>
              </a:contourClr>
            </a:sp3d>
          </p:spPr>
          <p:txBody>
            <a:bodyPr wrap="none" anchor="ctr">
              <a:flatTx/>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89" name="Text Box 76"/>
            <p:cNvSpPr txBox="1">
              <a:spLocks noChangeArrowheads="1"/>
            </p:cNvSpPr>
            <p:nvPr/>
          </p:nvSpPr>
          <p:spPr bwMode="auto">
            <a:xfrm>
              <a:off x="4704" y="3168"/>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age</a:t>
              </a:r>
              <a:endParaRPr lang="en-US" altLang="en-US">
                <a:latin typeface="Times New Roman" panose="02020603050405020304" pitchFamily="18" charset="0"/>
              </a:endParaRPr>
            </a:p>
          </p:txBody>
        </p:sp>
        <p:sp>
          <p:nvSpPr>
            <p:cNvPr id="67690" name="Text Box 77"/>
            <p:cNvSpPr txBox="1">
              <a:spLocks noChangeArrowheads="1"/>
            </p:cNvSpPr>
            <p:nvPr/>
          </p:nvSpPr>
          <p:spPr bwMode="auto">
            <a:xfrm rot="-5400000">
              <a:off x="2143" y="2282"/>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Vacation</a:t>
              </a:r>
              <a:endParaRPr lang="en-US" altLang="en-US">
                <a:latin typeface="Times New Roman" panose="02020603050405020304" pitchFamily="18" charset="0"/>
              </a:endParaRPr>
            </a:p>
          </p:txBody>
        </p:sp>
        <p:sp>
          <p:nvSpPr>
            <p:cNvPr id="67691" name="Text Box 78"/>
            <p:cNvSpPr txBox="1">
              <a:spLocks noChangeArrowheads="1"/>
            </p:cNvSpPr>
            <p:nvPr/>
          </p:nvSpPr>
          <p:spPr bwMode="auto">
            <a:xfrm rot="-2607393">
              <a:off x="2160" y="3072"/>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Salary</a:t>
              </a:r>
              <a:endParaRPr lang="en-US" altLang="en-US">
                <a:latin typeface="Times New Roman" panose="02020603050405020304" pitchFamily="18" charset="0"/>
              </a:endParaRPr>
            </a:p>
          </p:txBody>
        </p:sp>
        <p:grpSp>
          <p:nvGrpSpPr>
            <p:cNvPr id="67692" name="Group 79"/>
            <p:cNvGrpSpPr>
              <a:grpSpLocks/>
            </p:cNvGrpSpPr>
            <p:nvPr/>
          </p:nvGrpSpPr>
          <p:grpSpPr bwMode="auto">
            <a:xfrm>
              <a:off x="2736" y="3360"/>
              <a:ext cx="720" cy="624"/>
              <a:chOff x="4512" y="3120"/>
              <a:chExt cx="576" cy="528"/>
            </a:xfrm>
          </p:grpSpPr>
          <p:sp>
            <p:nvSpPr>
              <p:cNvPr id="67695" name="Line 80"/>
              <p:cNvSpPr>
                <a:spLocks noChangeShapeType="1"/>
              </p:cNvSpPr>
              <p:nvPr/>
            </p:nvSpPr>
            <p:spPr bwMode="auto">
              <a:xfrm flipH="1">
                <a:off x="4512" y="3120"/>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696" name="Line 81"/>
              <p:cNvSpPr>
                <a:spLocks noChangeShapeType="1"/>
              </p:cNvSpPr>
              <p:nvPr/>
            </p:nvSpPr>
            <p:spPr bwMode="auto">
              <a:xfrm>
                <a:off x="4512" y="331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697" name="Line 82"/>
              <p:cNvSpPr>
                <a:spLocks noChangeShapeType="1"/>
              </p:cNvSpPr>
              <p:nvPr/>
            </p:nvSpPr>
            <p:spPr bwMode="auto">
              <a:xfrm flipH="1">
                <a:off x="4512" y="3312"/>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698" name="Line 83"/>
              <p:cNvSpPr>
                <a:spLocks noChangeShapeType="1"/>
              </p:cNvSpPr>
              <p:nvPr/>
            </p:nvSpPr>
            <p:spPr bwMode="auto">
              <a:xfrm>
                <a:off x="4512" y="350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699" name="Line 84"/>
              <p:cNvSpPr>
                <a:spLocks noChangeShapeType="1"/>
              </p:cNvSpPr>
              <p:nvPr/>
            </p:nvSpPr>
            <p:spPr bwMode="auto">
              <a:xfrm flipH="1">
                <a:off x="4608" y="350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700" name="Line 85"/>
              <p:cNvSpPr>
                <a:spLocks noChangeShapeType="1"/>
              </p:cNvSpPr>
              <p:nvPr/>
            </p:nvSpPr>
            <p:spPr bwMode="auto">
              <a:xfrm>
                <a:off x="4608" y="3648"/>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701" name="Line 86"/>
              <p:cNvSpPr>
                <a:spLocks noChangeShapeType="1"/>
              </p:cNvSpPr>
              <p:nvPr/>
            </p:nvSpPr>
            <p:spPr bwMode="auto">
              <a:xfrm>
                <a:off x="4656" y="312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702" name="Line 87"/>
              <p:cNvSpPr>
                <a:spLocks noChangeShapeType="1"/>
              </p:cNvSpPr>
              <p:nvPr/>
            </p:nvSpPr>
            <p:spPr bwMode="auto">
              <a:xfrm flipH="1">
                <a:off x="4944" y="3120"/>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703" name="Line 88"/>
              <p:cNvSpPr>
                <a:spLocks noChangeShapeType="1"/>
              </p:cNvSpPr>
              <p:nvPr/>
            </p:nvSpPr>
            <p:spPr bwMode="auto">
              <a:xfrm>
                <a:off x="4944" y="331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704" name="Line 89"/>
              <p:cNvSpPr>
                <a:spLocks noChangeShapeType="1"/>
              </p:cNvSpPr>
              <p:nvPr/>
            </p:nvSpPr>
            <p:spPr bwMode="auto">
              <a:xfrm flipH="1">
                <a:off x="4848" y="3312"/>
                <a:ext cx="2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7693" name="Text Box 90"/>
            <p:cNvSpPr txBox="1">
              <a:spLocks noChangeArrowheads="1"/>
            </p:cNvSpPr>
            <p:nvPr/>
          </p:nvSpPr>
          <p:spPr bwMode="auto">
            <a:xfrm>
              <a:off x="2880" y="3033"/>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30</a:t>
              </a:r>
              <a:endParaRPr lang="en-US" altLang="en-US">
                <a:latin typeface="Times New Roman" panose="02020603050405020304" pitchFamily="18" charset="0"/>
              </a:endParaRPr>
            </a:p>
          </p:txBody>
        </p:sp>
        <p:sp>
          <p:nvSpPr>
            <p:cNvPr id="67694" name="Text Box 91"/>
            <p:cNvSpPr txBox="1">
              <a:spLocks noChangeArrowheads="1"/>
            </p:cNvSpPr>
            <p:nvPr/>
          </p:nvSpPr>
          <p:spPr bwMode="auto">
            <a:xfrm>
              <a:off x="3504" y="3033"/>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sz="1800">
                  <a:latin typeface="Times New Roman" panose="02020603050405020304" pitchFamily="18" charset="0"/>
                </a:rPr>
                <a:t>50</a:t>
              </a:r>
              <a:endParaRPr lang="en-US" altLang="en-US">
                <a:latin typeface="Times New Roman" panose="02020603050405020304" pitchFamily="18" charset="0"/>
              </a:endParaRPr>
            </a:p>
          </p:txBody>
        </p:sp>
      </p:grpSp>
      <p:sp>
        <p:nvSpPr>
          <p:cNvPr id="67621" name="Oval 92"/>
          <p:cNvSpPr>
            <a:spLocks noChangeArrowheads="1"/>
          </p:cNvSpPr>
          <p:nvPr/>
        </p:nvSpPr>
        <p:spPr bwMode="auto">
          <a:xfrm>
            <a:off x="6096000" y="24384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22" name="Oval 93"/>
          <p:cNvSpPr>
            <a:spLocks noChangeArrowheads="1"/>
          </p:cNvSpPr>
          <p:nvPr/>
        </p:nvSpPr>
        <p:spPr bwMode="auto">
          <a:xfrm>
            <a:off x="1600200" y="1752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23" name="Oval 94"/>
          <p:cNvSpPr>
            <a:spLocks noChangeArrowheads="1"/>
          </p:cNvSpPr>
          <p:nvPr/>
        </p:nvSpPr>
        <p:spPr bwMode="auto">
          <a:xfrm>
            <a:off x="1752600" y="1905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24" name="Oval 95"/>
          <p:cNvSpPr>
            <a:spLocks noChangeArrowheads="1"/>
          </p:cNvSpPr>
          <p:nvPr/>
        </p:nvSpPr>
        <p:spPr bwMode="auto">
          <a:xfrm>
            <a:off x="1752600" y="1524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25" name="Oval 96"/>
          <p:cNvSpPr>
            <a:spLocks noChangeArrowheads="1"/>
          </p:cNvSpPr>
          <p:nvPr/>
        </p:nvSpPr>
        <p:spPr bwMode="auto">
          <a:xfrm>
            <a:off x="1600200" y="1219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26" name="Oval 97"/>
          <p:cNvSpPr>
            <a:spLocks noChangeArrowheads="1"/>
          </p:cNvSpPr>
          <p:nvPr/>
        </p:nvSpPr>
        <p:spPr bwMode="auto">
          <a:xfrm>
            <a:off x="1752600" y="9144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27" name="Oval 98"/>
          <p:cNvSpPr>
            <a:spLocks noChangeArrowheads="1"/>
          </p:cNvSpPr>
          <p:nvPr/>
        </p:nvSpPr>
        <p:spPr bwMode="auto">
          <a:xfrm>
            <a:off x="1600200" y="838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28" name="Oval 99"/>
          <p:cNvSpPr>
            <a:spLocks noChangeArrowheads="1"/>
          </p:cNvSpPr>
          <p:nvPr/>
        </p:nvSpPr>
        <p:spPr bwMode="auto">
          <a:xfrm>
            <a:off x="1676400" y="10668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29" name="Oval 100"/>
          <p:cNvSpPr>
            <a:spLocks noChangeArrowheads="1"/>
          </p:cNvSpPr>
          <p:nvPr/>
        </p:nvSpPr>
        <p:spPr bwMode="auto">
          <a:xfrm>
            <a:off x="1828800" y="838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30" name="Oval 101"/>
          <p:cNvSpPr>
            <a:spLocks noChangeArrowheads="1"/>
          </p:cNvSpPr>
          <p:nvPr/>
        </p:nvSpPr>
        <p:spPr bwMode="auto">
          <a:xfrm>
            <a:off x="1981200" y="1752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31" name="Oval 102"/>
          <p:cNvSpPr>
            <a:spLocks noChangeArrowheads="1"/>
          </p:cNvSpPr>
          <p:nvPr/>
        </p:nvSpPr>
        <p:spPr bwMode="auto">
          <a:xfrm>
            <a:off x="2133600" y="1905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32" name="Oval 103"/>
          <p:cNvSpPr>
            <a:spLocks noChangeArrowheads="1"/>
          </p:cNvSpPr>
          <p:nvPr/>
        </p:nvSpPr>
        <p:spPr bwMode="auto">
          <a:xfrm>
            <a:off x="2133600" y="1524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33" name="Oval 104"/>
          <p:cNvSpPr>
            <a:spLocks noChangeArrowheads="1"/>
          </p:cNvSpPr>
          <p:nvPr/>
        </p:nvSpPr>
        <p:spPr bwMode="auto">
          <a:xfrm>
            <a:off x="1981200" y="838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34" name="Oval 105"/>
          <p:cNvSpPr>
            <a:spLocks noChangeArrowheads="1"/>
          </p:cNvSpPr>
          <p:nvPr/>
        </p:nvSpPr>
        <p:spPr bwMode="auto">
          <a:xfrm>
            <a:off x="2209800" y="838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35" name="Oval 106"/>
          <p:cNvSpPr>
            <a:spLocks noChangeArrowheads="1"/>
          </p:cNvSpPr>
          <p:nvPr/>
        </p:nvSpPr>
        <p:spPr bwMode="auto">
          <a:xfrm>
            <a:off x="2362200" y="1752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36" name="Oval 107"/>
          <p:cNvSpPr>
            <a:spLocks noChangeArrowheads="1"/>
          </p:cNvSpPr>
          <p:nvPr/>
        </p:nvSpPr>
        <p:spPr bwMode="auto">
          <a:xfrm>
            <a:off x="2514600" y="1905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37" name="Oval 108"/>
          <p:cNvSpPr>
            <a:spLocks noChangeArrowheads="1"/>
          </p:cNvSpPr>
          <p:nvPr/>
        </p:nvSpPr>
        <p:spPr bwMode="auto">
          <a:xfrm>
            <a:off x="2514600" y="1524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38" name="Oval 109"/>
          <p:cNvSpPr>
            <a:spLocks noChangeArrowheads="1"/>
          </p:cNvSpPr>
          <p:nvPr/>
        </p:nvSpPr>
        <p:spPr bwMode="auto">
          <a:xfrm>
            <a:off x="2362200" y="838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39" name="Oval 110"/>
          <p:cNvSpPr>
            <a:spLocks noChangeArrowheads="1"/>
          </p:cNvSpPr>
          <p:nvPr/>
        </p:nvSpPr>
        <p:spPr bwMode="auto">
          <a:xfrm>
            <a:off x="2590800" y="838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40" name="Oval 111"/>
          <p:cNvSpPr>
            <a:spLocks noChangeArrowheads="1"/>
          </p:cNvSpPr>
          <p:nvPr/>
        </p:nvSpPr>
        <p:spPr bwMode="auto">
          <a:xfrm>
            <a:off x="2590800" y="20574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41" name="Oval 112"/>
          <p:cNvSpPr>
            <a:spLocks noChangeArrowheads="1"/>
          </p:cNvSpPr>
          <p:nvPr/>
        </p:nvSpPr>
        <p:spPr bwMode="auto">
          <a:xfrm>
            <a:off x="2743200" y="22098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42" name="Oval 113"/>
          <p:cNvSpPr>
            <a:spLocks noChangeArrowheads="1"/>
          </p:cNvSpPr>
          <p:nvPr/>
        </p:nvSpPr>
        <p:spPr bwMode="auto">
          <a:xfrm>
            <a:off x="2743200" y="18288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43" name="Oval 114"/>
          <p:cNvSpPr>
            <a:spLocks noChangeArrowheads="1"/>
          </p:cNvSpPr>
          <p:nvPr/>
        </p:nvSpPr>
        <p:spPr bwMode="auto">
          <a:xfrm>
            <a:off x="2590800" y="1143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44" name="Oval 115"/>
          <p:cNvSpPr>
            <a:spLocks noChangeArrowheads="1"/>
          </p:cNvSpPr>
          <p:nvPr/>
        </p:nvSpPr>
        <p:spPr bwMode="auto">
          <a:xfrm>
            <a:off x="2819400" y="1143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45" name="Oval 116"/>
          <p:cNvSpPr>
            <a:spLocks noChangeArrowheads="1"/>
          </p:cNvSpPr>
          <p:nvPr/>
        </p:nvSpPr>
        <p:spPr bwMode="auto">
          <a:xfrm>
            <a:off x="2133600" y="20574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46" name="Oval 117"/>
          <p:cNvSpPr>
            <a:spLocks noChangeArrowheads="1"/>
          </p:cNvSpPr>
          <p:nvPr/>
        </p:nvSpPr>
        <p:spPr bwMode="auto">
          <a:xfrm>
            <a:off x="2286000" y="22098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47" name="Oval 118"/>
          <p:cNvSpPr>
            <a:spLocks noChangeArrowheads="1"/>
          </p:cNvSpPr>
          <p:nvPr/>
        </p:nvSpPr>
        <p:spPr bwMode="auto">
          <a:xfrm>
            <a:off x="2286000" y="18288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48" name="Oval 119"/>
          <p:cNvSpPr>
            <a:spLocks noChangeArrowheads="1"/>
          </p:cNvSpPr>
          <p:nvPr/>
        </p:nvSpPr>
        <p:spPr bwMode="auto">
          <a:xfrm>
            <a:off x="2133600" y="1143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49" name="Oval 120"/>
          <p:cNvSpPr>
            <a:spLocks noChangeArrowheads="1"/>
          </p:cNvSpPr>
          <p:nvPr/>
        </p:nvSpPr>
        <p:spPr bwMode="auto">
          <a:xfrm>
            <a:off x="2362200" y="1143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50" name="Oval 121"/>
          <p:cNvSpPr>
            <a:spLocks noChangeArrowheads="1"/>
          </p:cNvSpPr>
          <p:nvPr/>
        </p:nvSpPr>
        <p:spPr bwMode="auto">
          <a:xfrm>
            <a:off x="3200400" y="18288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51" name="Oval 122"/>
          <p:cNvSpPr>
            <a:spLocks noChangeArrowheads="1"/>
          </p:cNvSpPr>
          <p:nvPr/>
        </p:nvSpPr>
        <p:spPr bwMode="auto">
          <a:xfrm>
            <a:off x="1371600" y="457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52" name="Text Box 123"/>
          <p:cNvSpPr txBox="1">
            <a:spLocks noChangeArrowheads="1"/>
          </p:cNvSpPr>
          <p:nvPr/>
        </p:nvSpPr>
        <p:spPr bwMode="auto">
          <a:xfrm>
            <a:off x="304800" y="35814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spcBef>
                <a:spcPct val="50000"/>
              </a:spcBef>
            </a:pPr>
            <a:r>
              <a:rPr lang="en-US" altLang="en-US">
                <a:latin typeface="Times New Roman" panose="02020603050405020304" pitchFamily="18" charset="0"/>
                <a:sym typeface="Symbol" panose="05050102010706020507" pitchFamily="18" charset="2"/>
              </a:rPr>
              <a:t></a:t>
            </a:r>
            <a:r>
              <a:rPr lang="en-US" altLang="en-US">
                <a:latin typeface="Times New Roman" panose="02020603050405020304" pitchFamily="18" charset="0"/>
              </a:rPr>
              <a:t> = 3</a:t>
            </a:r>
          </a:p>
        </p:txBody>
      </p:sp>
      <p:sp>
        <p:nvSpPr>
          <p:cNvPr id="67653" name="Oval 124"/>
          <p:cNvSpPr>
            <a:spLocks noChangeArrowheads="1"/>
          </p:cNvSpPr>
          <p:nvPr/>
        </p:nvSpPr>
        <p:spPr bwMode="auto">
          <a:xfrm>
            <a:off x="6324600" y="2362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54" name="Oval 125"/>
          <p:cNvSpPr>
            <a:spLocks noChangeArrowheads="1"/>
          </p:cNvSpPr>
          <p:nvPr/>
        </p:nvSpPr>
        <p:spPr bwMode="auto">
          <a:xfrm>
            <a:off x="6019800" y="2133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55" name="Oval 126"/>
          <p:cNvSpPr>
            <a:spLocks noChangeArrowheads="1"/>
          </p:cNvSpPr>
          <p:nvPr/>
        </p:nvSpPr>
        <p:spPr bwMode="auto">
          <a:xfrm>
            <a:off x="5943600" y="2362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56" name="Oval 127"/>
          <p:cNvSpPr>
            <a:spLocks noChangeArrowheads="1"/>
          </p:cNvSpPr>
          <p:nvPr/>
        </p:nvSpPr>
        <p:spPr bwMode="auto">
          <a:xfrm>
            <a:off x="6400800" y="22098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57" name="Oval 128"/>
          <p:cNvSpPr>
            <a:spLocks noChangeArrowheads="1"/>
          </p:cNvSpPr>
          <p:nvPr/>
        </p:nvSpPr>
        <p:spPr bwMode="auto">
          <a:xfrm>
            <a:off x="6629400" y="2133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58" name="Oval 129"/>
          <p:cNvSpPr>
            <a:spLocks noChangeArrowheads="1"/>
          </p:cNvSpPr>
          <p:nvPr/>
        </p:nvSpPr>
        <p:spPr bwMode="auto">
          <a:xfrm>
            <a:off x="6324600" y="1905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59" name="Oval 130"/>
          <p:cNvSpPr>
            <a:spLocks noChangeArrowheads="1"/>
          </p:cNvSpPr>
          <p:nvPr/>
        </p:nvSpPr>
        <p:spPr bwMode="auto">
          <a:xfrm>
            <a:off x="6248400" y="2133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60" name="Oval 131"/>
          <p:cNvSpPr>
            <a:spLocks noChangeArrowheads="1"/>
          </p:cNvSpPr>
          <p:nvPr/>
        </p:nvSpPr>
        <p:spPr bwMode="auto">
          <a:xfrm>
            <a:off x="6781800" y="1981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61" name="Oval 132"/>
          <p:cNvSpPr>
            <a:spLocks noChangeArrowheads="1"/>
          </p:cNvSpPr>
          <p:nvPr/>
        </p:nvSpPr>
        <p:spPr bwMode="auto">
          <a:xfrm>
            <a:off x="7010400" y="1905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62" name="Oval 133"/>
          <p:cNvSpPr>
            <a:spLocks noChangeArrowheads="1"/>
          </p:cNvSpPr>
          <p:nvPr/>
        </p:nvSpPr>
        <p:spPr bwMode="auto">
          <a:xfrm>
            <a:off x="6705600" y="16764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63" name="Oval 134"/>
          <p:cNvSpPr>
            <a:spLocks noChangeArrowheads="1"/>
          </p:cNvSpPr>
          <p:nvPr/>
        </p:nvSpPr>
        <p:spPr bwMode="auto">
          <a:xfrm>
            <a:off x="6629400" y="19050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64" name="Oval 135"/>
          <p:cNvSpPr>
            <a:spLocks noChangeArrowheads="1"/>
          </p:cNvSpPr>
          <p:nvPr/>
        </p:nvSpPr>
        <p:spPr bwMode="auto">
          <a:xfrm>
            <a:off x="7086600" y="2133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65" name="Oval 136"/>
          <p:cNvSpPr>
            <a:spLocks noChangeArrowheads="1"/>
          </p:cNvSpPr>
          <p:nvPr/>
        </p:nvSpPr>
        <p:spPr bwMode="auto">
          <a:xfrm>
            <a:off x="7315200" y="20574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66" name="Oval 137"/>
          <p:cNvSpPr>
            <a:spLocks noChangeArrowheads="1"/>
          </p:cNvSpPr>
          <p:nvPr/>
        </p:nvSpPr>
        <p:spPr bwMode="auto">
          <a:xfrm>
            <a:off x="7010400" y="18288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67" name="Oval 138"/>
          <p:cNvSpPr>
            <a:spLocks noChangeArrowheads="1"/>
          </p:cNvSpPr>
          <p:nvPr/>
        </p:nvSpPr>
        <p:spPr bwMode="auto">
          <a:xfrm>
            <a:off x="6934200" y="20574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68" name="Oval 139"/>
          <p:cNvSpPr>
            <a:spLocks noChangeArrowheads="1"/>
          </p:cNvSpPr>
          <p:nvPr/>
        </p:nvSpPr>
        <p:spPr bwMode="auto">
          <a:xfrm>
            <a:off x="7239000" y="1752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69" name="Oval 140"/>
          <p:cNvSpPr>
            <a:spLocks noChangeArrowheads="1"/>
          </p:cNvSpPr>
          <p:nvPr/>
        </p:nvSpPr>
        <p:spPr bwMode="auto">
          <a:xfrm>
            <a:off x="7315200" y="1600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70" name="Oval 141"/>
          <p:cNvSpPr>
            <a:spLocks noChangeArrowheads="1"/>
          </p:cNvSpPr>
          <p:nvPr/>
        </p:nvSpPr>
        <p:spPr bwMode="auto">
          <a:xfrm>
            <a:off x="7010400" y="1371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71" name="Oval 142"/>
          <p:cNvSpPr>
            <a:spLocks noChangeArrowheads="1"/>
          </p:cNvSpPr>
          <p:nvPr/>
        </p:nvSpPr>
        <p:spPr bwMode="auto">
          <a:xfrm>
            <a:off x="6934200" y="1600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72" name="Oval 143"/>
          <p:cNvSpPr>
            <a:spLocks noChangeArrowheads="1"/>
          </p:cNvSpPr>
          <p:nvPr/>
        </p:nvSpPr>
        <p:spPr bwMode="auto">
          <a:xfrm>
            <a:off x="6705600" y="16764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73" name="Oval 144"/>
          <p:cNvSpPr>
            <a:spLocks noChangeArrowheads="1"/>
          </p:cNvSpPr>
          <p:nvPr/>
        </p:nvSpPr>
        <p:spPr bwMode="auto">
          <a:xfrm>
            <a:off x="6934200" y="1600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74" name="Oval 145"/>
          <p:cNvSpPr>
            <a:spLocks noChangeArrowheads="1"/>
          </p:cNvSpPr>
          <p:nvPr/>
        </p:nvSpPr>
        <p:spPr bwMode="auto">
          <a:xfrm>
            <a:off x="6629400" y="1371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75" name="Oval 146"/>
          <p:cNvSpPr>
            <a:spLocks noChangeArrowheads="1"/>
          </p:cNvSpPr>
          <p:nvPr/>
        </p:nvSpPr>
        <p:spPr bwMode="auto">
          <a:xfrm>
            <a:off x="6553200" y="1600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76" name="Oval 147"/>
          <p:cNvSpPr>
            <a:spLocks noChangeArrowheads="1"/>
          </p:cNvSpPr>
          <p:nvPr/>
        </p:nvSpPr>
        <p:spPr bwMode="auto">
          <a:xfrm>
            <a:off x="6705600" y="25146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77" name="Oval 148"/>
          <p:cNvSpPr>
            <a:spLocks noChangeArrowheads="1"/>
          </p:cNvSpPr>
          <p:nvPr/>
        </p:nvSpPr>
        <p:spPr bwMode="auto">
          <a:xfrm>
            <a:off x="7772400" y="2743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78" name="Oval 149"/>
          <p:cNvSpPr>
            <a:spLocks noChangeArrowheads="1"/>
          </p:cNvSpPr>
          <p:nvPr/>
        </p:nvSpPr>
        <p:spPr bwMode="auto">
          <a:xfrm>
            <a:off x="6629400" y="22098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79" name="Oval 150"/>
          <p:cNvSpPr>
            <a:spLocks noChangeArrowheads="1"/>
          </p:cNvSpPr>
          <p:nvPr/>
        </p:nvSpPr>
        <p:spPr bwMode="auto">
          <a:xfrm>
            <a:off x="6553200" y="24384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80" name="Oval 151"/>
          <p:cNvSpPr>
            <a:spLocks noChangeArrowheads="1"/>
          </p:cNvSpPr>
          <p:nvPr/>
        </p:nvSpPr>
        <p:spPr bwMode="auto">
          <a:xfrm>
            <a:off x="5715000" y="121920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81" name="Rectangle 152"/>
          <p:cNvSpPr>
            <a:spLocks noChangeArrowheads="1"/>
          </p:cNvSpPr>
          <p:nvPr/>
        </p:nvSpPr>
        <p:spPr bwMode="auto">
          <a:xfrm>
            <a:off x="1524000" y="762000"/>
            <a:ext cx="1219200"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82" name="Rectangle 153"/>
          <p:cNvSpPr>
            <a:spLocks noChangeArrowheads="1"/>
          </p:cNvSpPr>
          <p:nvPr/>
        </p:nvSpPr>
        <p:spPr bwMode="auto">
          <a:xfrm>
            <a:off x="2133600" y="1066800"/>
            <a:ext cx="914400"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683" name="Line 154"/>
          <p:cNvSpPr>
            <a:spLocks noChangeShapeType="1"/>
          </p:cNvSpPr>
          <p:nvPr/>
        </p:nvSpPr>
        <p:spPr bwMode="auto">
          <a:xfrm>
            <a:off x="12192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684" name="Freeform 155"/>
          <p:cNvSpPr>
            <a:spLocks/>
          </p:cNvSpPr>
          <p:nvPr/>
        </p:nvSpPr>
        <p:spPr bwMode="auto">
          <a:xfrm>
            <a:off x="1528763" y="3327400"/>
            <a:ext cx="1557337" cy="109538"/>
          </a:xfrm>
          <a:custGeom>
            <a:avLst/>
            <a:gdLst>
              <a:gd name="T0" fmla="*/ 0 w 981"/>
              <a:gd name="T1" fmla="*/ 2147483647 h 69"/>
              <a:gd name="T2" fmla="*/ 2147483647 w 981"/>
              <a:gd name="T3" fmla="*/ 2147483647 h 69"/>
              <a:gd name="T4" fmla="*/ 2147483647 w 981"/>
              <a:gd name="T5" fmla="*/ 2147483647 h 69"/>
              <a:gd name="T6" fmla="*/ 2147483647 w 981"/>
              <a:gd name="T7" fmla="*/ 2147483647 h 69"/>
              <a:gd name="T8" fmla="*/ 2147483647 w 981"/>
              <a:gd name="T9" fmla="*/ 2147483647 h 69"/>
              <a:gd name="T10" fmla="*/ 2147483647 w 981"/>
              <a:gd name="T11" fmla="*/ 2147483647 h 69"/>
              <a:gd name="T12" fmla="*/ 2147483647 w 981"/>
              <a:gd name="T13" fmla="*/ 2147483647 h 69"/>
              <a:gd name="T14" fmla="*/ 2147483647 w 981"/>
              <a:gd name="T15" fmla="*/ 2147483647 h 69"/>
              <a:gd name="T16" fmla="*/ 0 w 981"/>
              <a:gd name="T17" fmla="*/ 2147483647 h 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81"/>
              <a:gd name="T28" fmla="*/ 0 h 69"/>
              <a:gd name="T29" fmla="*/ 981 w 981"/>
              <a:gd name="T30" fmla="*/ 69 h 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81" h="69">
                <a:moveTo>
                  <a:pt x="0" y="67"/>
                </a:moveTo>
                <a:cubicBezTo>
                  <a:pt x="3" y="66"/>
                  <a:pt x="47" y="57"/>
                  <a:pt x="52" y="52"/>
                </a:cubicBezTo>
                <a:cubicBezTo>
                  <a:pt x="57" y="46"/>
                  <a:pt x="54" y="35"/>
                  <a:pt x="59" y="30"/>
                </a:cubicBezTo>
                <a:cubicBezTo>
                  <a:pt x="72" y="17"/>
                  <a:pt x="94" y="20"/>
                  <a:pt x="111" y="15"/>
                </a:cubicBezTo>
                <a:cubicBezTo>
                  <a:pt x="326" y="34"/>
                  <a:pt x="603" y="11"/>
                  <a:pt x="792" y="8"/>
                </a:cubicBezTo>
                <a:cubicBezTo>
                  <a:pt x="839" y="0"/>
                  <a:pt x="879" y="0"/>
                  <a:pt x="926" y="15"/>
                </a:cubicBezTo>
                <a:cubicBezTo>
                  <a:pt x="957" y="36"/>
                  <a:pt x="981" y="40"/>
                  <a:pt x="941" y="67"/>
                </a:cubicBezTo>
                <a:cubicBezTo>
                  <a:pt x="862" y="48"/>
                  <a:pt x="948" y="66"/>
                  <a:pt x="778" y="67"/>
                </a:cubicBezTo>
                <a:cubicBezTo>
                  <a:pt x="519" y="69"/>
                  <a:pt x="259" y="67"/>
                  <a:pt x="0" y="67"/>
                </a:cubicBezTo>
                <a:close/>
              </a:path>
            </a:pathLst>
          </a:custGeom>
          <a:solidFill>
            <a:schemeClr val="tx2"/>
          </a:solidFill>
          <a:ln w="9525">
            <a:solidFill>
              <a:schemeClr val="tx1"/>
            </a:solidFill>
            <a:round/>
            <a:headEnd/>
            <a:tailEnd/>
          </a:ln>
        </p:spPr>
        <p:txBody>
          <a:bodyPr wrap="none" anchor="ctr"/>
          <a:lstStyle/>
          <a:p>
            <a:endParaRPr lang="en-US"/>
          </a:p>
        </p:txBody>
      </p:sp>
      <p:sp>
        <p:nvSpPr>
          <p:cNvPr id="67685" name="Line 156"/>
          <p:cNvSpPr>
            <a:spLocks noChangeShapeType="1"/>
          </p:cNvSpPr>
          <p:nvPr/>
        </p:nvSpPr>
        <p:spPr bwMode="auto">
          <a:xfrm>
            <a:off x="4267200" y="381000"/>
            <a:ext cx="0" cy="2819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686" name="Freeform 157"/>
          <p:cNvSpPr>
            <a:spLocks/>
          </p:cNvSpPr>
          <p:nvPr/>
        </p:nvSpPr>
        <p:spPr bwMode="auto">
          <a:xfrm>
            <a:off x="4114800" y="752475"/>
            <a:ext cx="198438" cy="1522413"/>
          </a:xfrm>
          <a:custGeom>
            <a:avLst/>
            <a:gdLst>
              <a:gd name="T0" fmla="*/ 2147483647 w 125"/>
              <a:gd name="T1" fmla="*/ 0 h 959"/>
              <a:gd name="T2" fmla="*/ 2147483647 w 125"/>
              <a:gd name="T3" fmla="*/ 2147483647 h 959"/>
              <a:gd name="T4" fmla="*/ 2147483647 w 125"/>
              <a:gd name="T5" fmla="*/ 2147483647 h 959"/>
              <a:gd name="T6" fmla="*/ 2147483647 w 125"/>
              <a:gd name="T7" fmla="*/ 2147483647 h 959"/>
              <a:gd name="T8" fmla="*/ 0 w 125"/>
              <a:gd name="T9" fmla="*/ 2147483647 h 959"/>
              <a:gd name="T10" fmla="*/ 2147483647 w 125"/>
              <a:gd name="T11" fmla="*/ 2147483647 h 959"/>
              <a:gd name="T12" fmla="*/ 2147483647 w 125"/>
              <a:gd name="T13" fmla="*/ 2147483647 h 959"/>
              <a:gd name="T14" fmla="*/ 2147483647 w 125"/>
              <a:gd name="T15" fmla="*/ 2147483647 h 959"/>
              <a:gd name="T16" fmla="*/ 2147483647 w 125"/>
              <a:gd name="T17" fmla="*/ 2147483647 h 959"/>
              <a:gd name="T18" fmla="*/ 2147483647 w 125"/>
              <a:gd name="T19" fmla="*/ 2147483647 h 959"/>
              <a:gd name="T20" fmla="*/ 2147483647 w 125"/>
              <a:gd name="T21" fmla="*/ 0 h 9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959"/>
              <a:gd name="T35" fmla="*/ 125 w 125"/>
              <a:gd name="T36" fmla="*/ 959 h 9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959">
                <a:moveTo>
                  <a:pt x="97" y="0"/>
                </a:moveTo>
                <a:cubicBezTo>
                  <a:pt x="92" y="7"/>
                  <a:pt x="86" y="14"/>
                  <a:pt x="82" y="22"/>
                </a:cubicBezTo>
                <a:cubicBezTo>
                  <a:pt x="76" y="36"/>
                  <a:pt x="67" y="67"/>
                  <a:pt x="67" y="67"/>
                </a:cubicBezTo>
                <a:cubicBezTo>
                  <a:pt x="59" y="183"/>
                  <a:pt x="41" y="283"/>
                  <a:pt x="8" y="393"/>
                </a:cubicBezTo>
                <a:cubicBezTo>
                  <a:pt x="5" y="452"/>
                  <a:pt x="0" y="512"/>
                  <a:pt x="0" y="571"/>
                </a:cubicBezTo>
                <a:cubicBezTo>
                  <a:pt x="0" y="667"/>
                  <a:pt x="14" y="765"/>
                  <a:pt x="37" y="859"/>
                </a:cubicBezTo>
                <a:cubicBezTo>
                  <a:pt x="45" y="893"/>
                  <a:pt x="54" y="937"/>
                  <a:pt x="82" y="956"/>
                </a:cubicBezTo>
                <a:cubicBezTo>
                  <a:pt x="114" y="906"/>
                  <a:pt x="89" y="959"/>
                  <a:pt x="89" y="911"/>
                </a:cubicBezTo>
                <a:cubicBezTo>
                  <a:pt x="89" y="898"/>
                  <a:pt x="94" y="886"/>
                  <a:pt x="97" y="874"/>
                </a:cubicBezTo>
                <a:cubicBezTo>
                  <a:pt x="100" y="647"/>
                  <a:pt x="125" y="384"/>
                  <a:pt x="89" y="148"/>
                </a:cubicBezTo>
                <a:cubicBezTo>
                  <a:pt x="98" y="30"/>
                  <a:pt x="97" y="79"/>
                  <a:pt x="97" y="0"/>
                </a:cubicBezTo>
                <a:close/>
              </a:path>
            </a:pathLst>
          </a:custGeom>
          <a:solidFill>
            <a:schemeClr val="tx2"/>
          </a:solidFill>
          <a:ln w="9525">
            <a:solidFill>
              <a:schemeClr val="tx1"/>
            </a:solidFill>
            <a:round/>
            <a:headEnd/>
            <a:tailEnd/>
          </a:ln>
        </p:spPr>
        <p:txBody>
          <a:bodyPr wrap="none" anchor="ctr"/>
          <a:lstStyle/>
          <a:p>
            <a:endParaRPr lang="en-US"/>
          </a:p>
        </p:txBody>
      </p:sp>
    </p:spTree>
  </p:cSld>
  <p:clrMapOvr>
    <a:masterClrMapping/>
  </p:clrMapOvr>
  <p:transition>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939C228C-5841-4B30-B426-036E92B8480C}" type="slidenum">
              <a:rPr lang="en-US" altLang="en-US" sz="1200"/>
              <a:pPr algn="r" eaLnBrk="1" hangingPunct="1"/>
              <a:t>55</a:t>
            </a:fld>
            <a:endParaRPr lang="en-US" altLang="en-US" sz="1200"/>
          </a:p>
        </p:txBody>
      </p:sp>
      <p:sp>
        <p:nvSpPr>
          <p:cNvPr id="68611" name="Rectangle 2"/>
          <p:cNvSpPr>
            <a:spLocks noGrp="1" noChangeArrowheads="1"/>
          </p:cNvSpPr>
          <p:nvPr>
            <p:ph type="title" idx="4294967295"/>
          </p:nvPr>
        </p:nvSpPr>
        <p:spPr>
          <a:xfrm>
            <a:off x="1143000" y="304800"/>
            <a:ext cx="6873875" cy="650875"/>
          </a:xfrm>
        </p:spPr>
        <p:txBody>
          <a:bodyPr/>
          <a:lstStyle/>
          <a:p>
            <a:pPr eaLnBrk="1" hangingPunct="1"/>
            <a:r>
              <a:rPr lang="en-US" altLang="en-US" sz="3200" smtClean="0"/>
              <a:t>Strength and Weakness of </a:t>
            </a:r>
            <a:r>
              <a:rPr lang="en-US" altLang="en-US" sz="3200" i="1" smtClean="0"/>
              <a:t>CLIQUE</a:t>
            </a:r>
            <a:endParaRPr lang="en-US" altLang="en-US" sz="2100" b="1" smtClean="0"/>
          </a:p>
        </p:txBody>
      </p:sp>
      <p:sp>
        <p:nvSpPr>
          <p:cNvPr id="68612" name="Rectangle 3"/>
          <p:cNvSpPr>
            <a:spLocks noGrp="1" noChangeArrowheads="1"/>
          </p:cNvSpPr>
          <p:nvPr>
            <p:ph type="body" idx="4294967295"/>
          </p:nvPr>
        </p:nvSpPr>
        <p:spPr>
          <a:xfrm>
            <a:off x="304800" y="1447800"/>
            <a:ext cx="8458200" cy="4953000"/>
          </a:xfrm>
        </p:spPr>
        <p:txBody>
          <a:bodyPr/>
          <a:lstStyle/>
          <a:p>
            <a:pPr eaLnBrk="1" hangingPunct="1"/>
            <a:r>
              <a:rPr lang="en-US" altLang="en-US" sz="2400" u="sng" smtClean="0"/>
              <a:t>Strength</a:t>
            </a:r>
            <a:r>
              <a:rPr lang="en-US" altLang="en-US" sz="2400" smtClean="0"/>
              <a:t> </a:t>
            </a:r>
          </a:p>
          <a:p>
            <a:pPr lvl="1" eaLnBrk="1" hangingPunct="1"/>
            <a:r>
              <a:rPr lang="en-US" altLang="en-US" sz="2400" i="1" u="sng" smtClean="0"/>
              <a:t>automatically</a:t>
            </a:r>
            <a:r>
              <a:rPr lang="en-US" altLang="en-US" sz="2400" u="sng" smtClean="0"/>
              <a:t> finds subspaces of the</a:t>
            </a:r>
            <a:r>
              <a:rPr lang="en-US" altLang="en-US" sz="2400" smtClean="0"/>
              <a:t> </a:t>
            </a:r>
            <a:r>
              <a:rPr lang="en-US" altLang="en-US" sz="2400" u="sng" smtClean="0"/>
              <a:t>highest dimensionality</a:t>
            </a:r>
            <a:r>
              <a:rPr lang="en-US" altLang="en-US" sz="2400" smtClean="0"/>
              <a:t> such that high density clusters exist in those subspaces</a:t>
            </a:r>
          </a:p>
          <a:p>
            <a:pPr lvl="1" eaLnBrk="1" hangingPunct="1"/>
            <a:r>
              <a:rPr lang="en-US" altLang="en-US" sz="2400" i="1" smtClean="0"/>
              <a:t>insensitive</a:t>
            </a:r>
            <a:r>
              <a:rPr lang="en-US" altLang="en-US" sz="2400" smtClean="0"/>
              <a:t> to the order of records in input and does not presume some canonical data distribution</a:t>
            </a:r>
          </a:p>
          <a:p>
            <a:pPr lvl="1" eaLnBrk="1" hangingPunct="1"/>
            <a:r>
              <a:rPr lang="en-US" altLang="en-US" sz="2400" smtClean="0"/>
              <a:t>scales</a:t>
            </a:r>
            <a:r>
              <a:rPr lang="en-US" altLang="en-US" sz="2400" i="1" smtClean="0"/>
              <a:t> linearly</a:t>
            </a:r>
            <a:r>
              <a:rPr lang="en-US" altLang="en-US" sz="2400" smtClean="0"/>
              <a:t> with the size of input and has good scalability as the number of dimensions in the data increases</a:t>
            </a:r>
          </a:p>
          <a:p>
            <a:pPr eaLnBrk="1" hangingPunct="1"/>
            <a:r>
              <a:rPr lang="en-US" altLang="en-US" sz="2400" u="sng" smtClean="0"/>
              <a:t>Weakness</a:t>
            </a:r>
            <a:endParaRPr lang="en-US" altLang="en-US" sz="2400" smtClean="0"/>
          </a:p>
          <a:p>
            <a:pPr lvl="1" eaLnBrk="1" hangingPunct="1"/>
            <a:r>
              <a:rPr lang="en-US" altLang="en-US" sz="2400" smtClean="0"/>
              <a:t>The accuracy of the clustering result may be degraded at the expense of simplicity of the method</a:t>
            </a:r>
          </a:p>
        </p:txBody>
      </p:sp>
    </p:spTree>
  </p:cSld>
  <p:clrMapOvr>
    <a:masterClrMapping/>
  </p:clrMapOvr>
  <p:transition>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7414B4A5-BB37-455E-A0EE-12741D9FBA9B}" type="slidenum">
              <a:rPr lang="en-US" altLang="en-US" sz="1200"/>
              <a:pPr algn="r" eaLnBrk="1" hangingPunct="1"/>
              <a:t>56</a:t>
            </a:fld>
            <a:endParaRPr lang="en-US" altLang="en-US" sz="1200"/>
          </a:p>
        </p:txBody>
      </p:sp>
      <p:sp>
        <p:nvSpPr>
          <p:cNvPr id="69635" name="Rectangle 2"/>
          <p:cNvSpPr>
            <a:spLocks noGrp="1" noChangeArrowheads="1"/>
          </p:cNvSpPr>
          <p:nvPr>
            <p:ph type="title" idx="4294967295"/>
          </p:nvPr>
        </p:nvSpPr>
        <p:spPr>
          <a:xfrm>
            <a:off x="0" y="152400"/>
            <a:ext cx="9144000" cy="990600"/>
          </a:xfrm>
          <a:noFill/>
        </p:spPr>
        <p:txBody>
          <a:bodyPr lIns="92075" tIns="46038" rIns="92075" bIns="46038" anchor="ctr"/>
          <a:lstStyle/>
          <a:p>
            <a:pPr eaLnBrk="1" hangingPunct="1"/>
            <a:r>
              <a:rPr lang="en-US" altLang="en-US" sz="3200" smtClean="0"/>
              <a:t>Chapter 10. </a:t>
            </a:r>
            <a:r>
              <a:rPr lang="en-AU" altLang="zh-TW" sz="3200" smtClean="0">
                <a:ea typeface="PMingLiU" panose="02020500000000000000" pitchFamily="18" charset="-120"/>
              </a:rPr>
              <a:t>Cluster Analysis: Basic Concepts and Methods</a:t>
            </a:r>
            <a:endParaRPr lang="en-US" altLang="en-US" sz="3200" smtClean="0">
              <a:ea typeface="PMingLiU" panose="02020500000000000000" pitchFamily="18" charset="-120"/>
            </a:endParaRPr>
          </a:p>
        </p:txBody>
      </p:sp>
      <p:sp>
        <p:nvSpPr>
          <p:cNvPr id="69636" name="Rectangle 3"/>
          <p:cNvSpPr>
            <a:spLocks noGrp="1" noChangeArrowheads="1"/>
          </p:cNvSpPr>
          <p:nvPr>
            <p:ph type="body" idx="4294967295"/>
          </p:nvPr>
        </p:nvSpPr>
        <p:spPr>
          <a:xfrm>
            <a:off x="381000" y="1371600"/>
            <a:ext cx="8223250" cy="5181600"/>
          </a:xfrm>
          <a:noFill/>
        </p:spPr>
        <p:txBody>
          <a:bodyPr lIns="92075" tIns="46038" rIns="92075" bIns="46038"/>
          <a:lstStyle/>
          <a:p>
            <a:pPr marL="533400" indent="-533400">
              <a:lnSpc>
                <a:spcPct val="150000"/>
              </a:lnSpc>
            </a:pPr>
            <a:r>
              <a:rPr lang="en-US" altLang="en-US" dirty="0" smtClean="0">
                <a:latin typeface="Calibri" pitchFamily="34" charset="0"/>
              </a:rPr>
              <a:t>Cluster Analysis: Basic Concepts</a:t>
            </a:r>
          </a:p>
          <a:p>
            <a:pPr marL="533400" indent="-533400">
              <a:lnSpc>
                <a:spcPct val="150000"/>
              </a:lnSpc>
            </a:pPr>
            <a:r>
              <a:rPr lang="en-US" altLang="en-US" dirty="0" smtClean="0">
                <a:latin typeface="Calibri" pitchFamily="34" charset="0"/>
              </a:rPr>
              <a:t>Partitioning Methods</a:t>
            </a:r>
          </a:p>
          <a:p>
            <a:pPr marL="533400" indent="-533400">
              <a:lnSpc>
                <a:spcPct val="150000"/>
              </a:lnSpc>
            </a:pPr>
            <a:r>
              <a:rPr lang="en-US" altLang="en-US" dirty="0" smtClean="0">
                <a:latin typeface="Calibri" pitchFamily="34" charset="0"/>
              </a:rPr>
              <a:t>Hierarchical Methods</a:t>
            </a:r>
          </a:p>
          <a:p>
            <a:pPr marL="533400" indent="-533400">
              <a:lnSpc>
                <a:spcPct val="150000"/>
              </a:lnSpc>
            </a:pPr>
            <a:r>
              <a:rPr lang="en-US" altLang="en-US" dirty="0" smtClean="0">
                <a:latin typeface="Calibri" pitchFamily="34" charset="0"/>
              </a:rPr>
              <a:t>Density-Based Methods</a:t>
            </a:r>
          </a:p>
          <a:p>
            <a:pPr marL="533400" indent="-533400">
              <a:lnSpc>
                <a:spcPct val="150000"/>
              </a:lnSpc>
            </a:pPr>
            <a:r>
              <a:rPr lang="en-US" altLang="en-US" dirty="0" smtClean="0">
                <a:latin typeface="Calibri" pitchFamily="34" charset="0"/>
              </a:rPr>
              <a:t>Grid-Based Methods</a:t>
            </a:r>
          </a:p>
          <a:p>
            <a:pPr marL="533400" indent="-533400">
              <a:lnSpc>
                <a:spcPct val="150000"/>
              </a:lnSpc>
            </a:pPr>
            <a:r>
              <a:rPr lang="en-US" altLang="en-US" dirty="0" smtClean="0">
                <a:latin typeface="Calibri" pitchFamily="34" charset="0"/>
              </a:rPr>
              <a:t>Evaluation of </a:t>
            </a:r>
            <a:r>
              <a:rPr lang="en-US" altLang="en-US" dirty="0" smtClean="0">
                <a:latin typeface="Calibri" pitchFamily="34" charset="0"/>
              </a:rPr>
              <a:t>Clustering</a:t>
            </a:r>
          </a:p>
        </p:txBody>
      </p:sp>
      <p:sp>
        <p:nvSpPr>
          <p:cNvPr id="69637" name="AutoShape 5"/>
          <p:cNvSpPr>
            <a:spLocks noChangeArrowheads="1"/>
          </p:cNvSpPr>
          <p:nvPr/>
        </p:nvSpPr>
        <p:spPr bwMode="auto">
          <a:xfrm rot="9867012">
            <a:off x="4880346" y="5016532"/>
            <a:ext cx="1063898" cy="480015"/>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9638"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B8A8BD9B-29FD-45D2-B469-AFB70A90A2F2}" type="slidenum">
              <a:rPr lang="en-US" altLang="en-US" sz="1200"/>
              <a:pPr algn="r" eaLnBrk="1" hangingPunct="1"/>
              <a:t>56</a:t>
            </a:fld>
            <a:endParaRPr lang="en-US" altLang="en-US" sz="1200"/>
          </a:p>
        </p:txBody>
      </p:sp>
    </p:spTree>
  </p:cSld>
  <p:clrMapOvr>
    <a:masterClrMapping/>
  </p:clrMapOvr>
  <p:transition>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p:txBody>
          <a:bodyPr/>
          <a:lstStyle/>
          <a:p>
            <a:r>
              <a:rPr lang="en-US" altLang="en-US" sz="3200" smtClean="0"/>
              <a:t>Assessing Clustering Tendency</a:t>
            </a:r>
          </a:p>
        </p:txBody>
      </p:sp>
      <p:sp>
        <p:nvSpPr>
          <p:cNvPr id="70659" name="Rectangle 3"/>
          <p:cNvSpPr>
            <a:spLocks noGrp="1" noChangeArrowheads="1"/>
          </p:cNvSpPr>
          <p:nvPr>
            <p:ph type="body" idx="4294967295"/>
          </p:nvPr>
        </p:nvSpPr>
        <p:spPr/>
        <p:txBody>
          <a:bodyPr/>
          <a:lstStyle/>
          <a:p>
            <a:r>
              <a:rPr lang="en-US" altLang="en-US" sz="2000" smtClean="0"/>
              <a:t>Assess if non-random structure exists in the data by measuring the probability that the data is generated by a uniform data distribution</a:t>
            </a:r>
          </a:p>
          <a:p>
            <a:r>
              <a:rPr lang="en-US" altLang="en-US" sz="2000" smtClean="0"/>
              <a:t>Test spatial randomness by statistic test: Hopkins Static</a:t>
            </a:r>
          </a:p>
          <a:p>
            <a:pPr lvl="1"/>
            <a:r>
              <a:rPr lang="en-US" altLang="en-US" sz="2000" smtClean="0"/>
              <a:t>Given a dataset D regarded as a sample of a random variable o, determine how far away o is from being uniformly distributed in the data space</a:t>
            </a:r>
          </a:p>
          <a:p>
            <a:pPr lvl="1"/>
            <a:r>
              <a:rPr lang="en-US" altLang="en-US" sz="2000" smtClean="0"/>
              <a:t>Sample </a:t>
            </a:r>
            <a:r>
              <a:rPr lang="en-US" altLang="en-US" sz="2000" i="1" smtClean="0"/>
              <a:t>n</a:t>
            </a:r>
            <a:r>
              <a:rPr lang="en-US" altLang="en-US" sz="2000" smtClean="0"/>
              <a:t> points, </a:t>
            </a:r>
            <a:r>
              <a:rPr lang="en-US" altLang="en-US" sz="2000" i="1" smtClean="0"/>
              <a:t>p</a:t>
            </a:r>
            <a:r>
              <a:rPr lang="en-US" altLang="en-US" sz="2000" i="1" baseline="-25000" smtClean="0"/>
              <a:t>1</a:t>
            </a:r>
            <a:r>
              <a:rPr lang="en-US" altLang="en-US" sz="2000" i="1" smtClean="0"/>
              <a:t>, …, p</a:t>
            </a:r>
            <a:r>
              <a:rPr lang="en-US" altLang="en-US" sz="2000" i="1" baseline="-25000" smtClean="0"/>
              <a:t>n</a:t>
            </a:r>
            <a:r>
              <a:rPr lang="en-US" altLang="en-US" sz="2000" smtClean="0"/>
              <a:t>, uniformly from D.  For each p</a:t>
            </a:r>
            <a:r>
              <a:rPr lang="en-US" altLang="en-US" sz="2000" baseline="-25000" smtClean="0"/>
              <a:t>i</a:t>
            </a:r>
            <a:r>
              <a:rPr lang="en-US" altLang="en-US" sz="2000" smtClean="0"/>
              <a:t>, find its nearest neighbor in D:  </a:t>
            </a:r>
            <a:r>
              <a:rPr lang="en-US" altLang="en-US" sz="2000" i="1" smtClean="0"/>
              <a:t>x</a:t>
            </a:r>
            <a:r>
              <a:rPr lang="en-US" altLang="en-US" sz="2000" i="1" baseline="-25000" smtClean="0"/>
              <a:t>i</a:t>
            </a:r>
            <a:r>
              <a:rPr lang="en-US" altLang="en-US" sz="2000" smtClean="0"/>
              <a:t> = </a:t>
            </a:r>
            <a:r>
              <a:rPr lang="en-US" altLang="en-US" sz="2000" i="1" smtClean="0"/>
              <a:t>min{dist (p</a:t>
            </a:r>
            <a:r>
              <a:rPr lang="en-US" altLang="en-US" sz="2000" i="1" baseline="-25000" smtClean="0"/>
              <a:t>i</a:t>
            </a:r>
            <a:r>
              <a:rPr lang="en-US" altLang="en-US" sz="2000" i="1" smtClean="0"/>
              <a:t>, v)}</a:t>
            </a:r>
            <a:r>
              <a:rPr lang="en-US" altLang="en-US" sz="2000" smtClean="0"/>
              <a:t> where </a:t>
            </a:r>
            <a:r>
              <a:rPr lang="en-US" altLang="en-US" sz="2000" i="1" smtClean="0"/>
              <a:t>v</a:t>
            </a:r>
            <a:r>
              <a:rPr lang="en-US" altLang="en-US" sz="2000" smtClean="0"/>
              <a:t> in D</a:t>
            </a:r>
          </a:p>
          <a:p>
            <a:pPr lvl="1"/>
            <a:r>
              <a:rPr lang="en-US" altLang="en-US" sz="2000" smtClean="0"/>
              <a:t>Sample </a:t>
            </a:r>
            <a:r>
              <a:rPr lang="en-US" altLang="en-US" sz="2000" i="1" smtClean="0"/>
              <a:t>n</a:t>
            </a:r>
            <a:r>
              <a:rPr lang="en-US" altLang="en-US" sz="2000" smtClean="0"/>
              <a:t> points, </a:t>
            </a:r>
            <a:r>
              <a:rPr lang="en-US" altLang="en-US" sz="2000" i="1" smtClean="0"/>
              <a:t>q</a:t>
            </a:r>
            <a:r>
              <a:rPr lang="en-US" altLang="en-US" sz="2000" i="1" baseline="-25000" smtClean="0"/>
              <a:t>1</a:t>
            </a:r>
            <a:r>
              <a:rPr lang="en-US" altLang="en-US" sz="2000" i="1" smtClean="0"/>
              <a:t>, …, q</a:t>
            </a:r>
            <a:r>
              <a:rPr lang="en-US" altLang="en-US" sz="2000" i="1" baseline="-25000" smtClean="0"/>
              <a:t>n</a:t>
            </a:r>
            <a:r>
              <a:rPr lang="en-US" altLang="en-US" sz="2000" smtClean="0"/>
              <a:t>, uniformly from D.  For each </a:t>
            </a:r>
            <a:r>
              <a:rPr lang="en-US" altLang="en-US" sz="2000" i="1" smtClean="0"/>
              <a:t>q</a:t>
            </a:r>
            <a:r>
              <a:rPr lang="en-US" altLang="en-US" sz="2000" i="1" baseline="-25000" smtClean="0"/>
              <a:t>i</a:t>
            </a:r>
            <a:r>
              <a:rPr lang="en-US" altLang="en-US" sz="2000" smtClean="0"/>
              <a:t>, find its nearest neighbor in D </a:t>
            </a:r>
            <a:r>
              <a:rPr lang="en-US" altLang="en-US" sz="2000" smtClean="0">
                <a:latin typeface="Times New Roman" panose="02020603050405020304" pitchFamily="18" charset="0"/>
                <a:cs typeface="Times New Roman" panose="02020603050405020304" pitchFamily="18" charset="0"/>
              </a:rPr>
              <a:t>– </a:t>
            </a:r>
            <a:r>
              <a:rPr lang="en-US" altLang="en-US" sz="2000" smtClean="0"/>
              <a:t>{</a:t>
            </a:r>
            <a:r>
              <a:rPr lang="en-US" altLang="en-US" sz="2000" i="1" smtClean="0"/>
              <a:t>q</a:t>
            </a:r>
            <a:r>
              <a:rPr lang="en-US" altLang="en-US" sz="2000" i="1" baseline="-25000" smtClean="0"/>
              <a:t>i</a:t>
            </a:r>
            <a:r>
              <a:rPr lang="en-US" altLang="en-US" sz="2000" smtClean="0"/>
              <a:t>}:  </a:t>
            </a:r>
            <a:r>
              <a:rPr lang="en-US" altLang="en-US" sz="2000" i="1" smtClean="0"/>
              <a:t>y</a:t>
            </a:r>
            <a:r>
              <a:rPr lang="en-US" altLang="en-US" sz="2000" i="1" baseline="-25000" smtClean="0"/>
              <a:t>i</a:t>
            </a:r>
            <a:r>
              <a:rPr lang="en-US" altLang="en-US" sz="2000" smtClean="0"/>
              <a:t> = </a:t>
            </a:r>
            <a:r>
              <a:rPr lang="en-US" altLang="en-US" sz="2000" i="1" smtClean="0"/>
              <a:t>min{dist (q</a:t>
            </a:r>
            <a:r>
              <a:rPr lang="en-US" altLang="en-US" sz="2000" i="1" baseline="-25000" smtClean="0"/>
              <a:t>i</a:t>
            </a:r>
            <a:r>
              <a:rPr lang="en-US" altLang="en-US" sz="2000" i="1" smtClean="0"/>
              <a:t>, v)}</a:t>
            </a:r>
            <a:r>
              <a:rPr lang="en-US" altLang="en-US" sz="2000" smtClean="0"/>
              <a:t> where </a:t>
            </a:r>
            <a:r>
              <a:rPr lang="en-US" altLang="en-US" sz="2000" i="1" smtClean="0"/>
              <a:t>v</a:t>
            </a:r>
            <a:r>
              <a:rPr lang="en-US" altLang="en-US" sz="2000" smtClean="0"/>
              <a:t> in D and v </a:t>
            </a:r>
            <a:r>
              <a:rPr lang="en-US" altLang="en-US" sz="2000" smtClean="0">
                <a:cs typeface="Arial" panose="020B0604020202020204" pitchFamily="34" charset="0"/>
              </a:rPr>
              <a:t>≠ </a:t>
            </a:r>
            <a:r>
              <a:rPr lang="en-US" altLang="en-US" sz="2000" i="1" smtClean="0"/>
              <a:t>q</a:t>
            </a:r>
            <a:r>
              <a:rPr lang="en-US" altLang="en-US" sz="2000" i="1" baseline="-25000" smtClean="0"/>
              <a:t>i</a:t>
            </a:r>
          </a:p>
          <a:p>
            <a:pPr lvl="1"/>
            <a:r>
              <a:rPr lang="en-US" altLang="en-US" sz="2000" smtClean="0"/>
              <a:t>Calculate the Hopkins Statistic:</a:t>
            </a:r>
            <a:endParaRPr lang="en-US" altLang="en-US" sz="2000" i="1" smtClean="0"/>
          </a:p>
          <a:p>
            <a:pPr lvl="1"/>
            <a:endParaRPr lang="en-US" altLang="en-US" sz="2000" smtClean="0">
              <a:cs typeface="Arial" panose="020B0604020202020204" pitchFamily="34" charset="0"/>
            </a:endParaRPr>
          </a:p>
          <a:p>
            <a:pPr lvl="1"/>
            <a:r>
              <a:rPr lang="en-US" altLang="en-US" sz="2000" smtClean="0"/>
              <a:t>If D is uniformly distributed, </a:t>
            </a:r>
            <a:r>
              <a:rPr lang="en-US" altLang="en-US" sz="2000" smtClean="0">
                <a:cs typeface="Arial" panose="020B0604020202020204" pitchFamily="34" charset="0"/>
              </a:rPr>
              <a:t>∑ x</a:t>
            </a:r>
            <a:r>
              <a:rPr lang="en-US" altLang="en-US" sz="2000" baseline="-25000" smtClean="0">
                <a:cs typeface="Arial" panose="020B0604020202020204" pitchFamily="34" charset="0"/>
              </a:rPr>
              <a:t>i</a:t>
            </a:r>
            <a:r>
              <a:rPr lang="en-US" altLang="en-US" sz="2000" smtClean="0">
                <a:cs typeface="Arial" panose="020B0604020202020204" pitchFamily="34" charset="0"/>
              </a:rPr>
              <a:t> and ∑ y</a:t>
            </a:r>
            <a:r>
              <a:rPr lang="en-US" altLang="en-US" sz="2000" baseline="-25000" smtClean="0">
                <a:cs typeface="Arial" panose="020B0604020202020204" pitchFamily="34" charset="0"/>
              </a:rPr>
              <a:t>i</a:t>
            </a:r>
            <a:r>
              <a:rPr lang="en-US" altLang="en-US" sz="2000" smtClean="0">
                <a:cs typeface="Arial" panose="020B0604020202020204" pitchFamily="34" charset="0"/>
              </a:rPr>
              <a:t> will be close to each other and H is close to 0.5.  If D is highly skewed, H is close to 0</a:t>
            </a:r>
          </a:p>
          <a:p>
            <a:endParaRPr lang="en-US" altLang="en-US" sz="2000" smtClean="0"/>
          </a:p>
        </p:txBody>
      </p:sp>
      <p:pic>
        <p:nvPicPr>
          <p:cNvPr id="706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876800"/>
            <a:ext cx="30480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661"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203E2092-1ED7-4E89-9C1A-5A1644B5E6CD}" type="slidenum">
              <a:rPr lang="en-US" altLang="en-US" sz="1200" b="1"/>
              <a:pPr algn="r" eaLnBrk="1" hangingPunct="1"/>
              <a:t>57</a:t>
            </a:fld>
            <a:endParaRPr lang="en-US" altLang="en-US" sz="1200" b="1"/>
          </a:p>
        </p:txBody>
      </p:sp>
    </p:spTree>
  </p:cSld>
  <p:clrMapOvr>
    <a:masterClrMapping/>
  </p:clrMapOvr>
  <p:transition>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p:txBody>
          <a:bodyPr/>
          <a:lstStyle/>
          <a:p>
            <a:r>
              <a:rPr lang="en-US" altLang="en-US" sz="3200" smtClean="0"/>
              <a:t>Determine the Number of Clusters</a:t>
            </a:r>
          </a:p>
        </p:txBody>
      </p:sp>
      <p:sp>
        <p:nvSpPr>
          <p:cNvPr id="71683" name="Rectangle 3"/>
          <p:cNvSpPr>
            <a:spLocks noGrp="1" noChangeArrowheads="1"/>
          </p:cNvSpPr>
          <p:nvPr>
            <p:ph type="body" idx="4294967295"/>
          </p:nvPr>
        </p:nvSpPr>
        <p:spPr>
          <a:xfrm>
            <a:off x="228600" y="1371600"/>
            <a:ext cx="8686800" cy="5334000"/>
          </a:xfrm>
        </p:spPr>
        <p:txBody>
          <a:bodyPr/>
          <a:lstStyle/>
          <a:p>
            <a:r>
              <a:rPr lang="en-US" altLang="en-US" sz="2000" smtClean="0"/>
              <a:t>Empirical method</a:t>
            </a:r>
          </a:p>
          <a:p>
            <a:pPr lvl="1"/>
            <a:r>
              <a:rPr lang="en-US" altLang="en-US" sz="2000" smtClean="0"/>
              <a:t># of clusters </a:t>
            </a:r>
            <a:r>
              <a:rPr lang="en-US" altLang="en-US" sz="2000" smtClean="0">
                <a:cs typeface="Arial" panose="020B0604020202020204" pitchFamily="34" charset="0"/>
              </a:rPr>
              <a:t>≈√n/2 for a dataset of n points</a:t>
            </a:r>
          </a:p>
          <a:p>
            <a:r>
              <a:rPr lang="en-US" altLang="en-US" sz="2000" smtClean="0">
                <a:cs typeface="Arial" panose="020B0604020202020204" pitchFamily="34" charset="0"/>
              </a:rPr>
              <a:t>Elbow method</a:t>
            </a:r>
          </a:p>
          <a:p>
            <a:pPr lvl="1"/>
            <a:r>
              <a:rPr lang="en-US" altLang="en-US" sz="2000" smtClean="0">
                <a:cs typeface="Arial" panose="020B0604020202020204" pitchFamily="34" charset="0"/>
              </a:rPr>
              <a:t>Use the turning point in the curve of sum of within cluster variance w.r.t  the # of clusters</a:t>
            </a:r>
          </a:p>
          <a:p>
            <a:r>
              <a:rPr lang="en-US" altLang="en-US" sz="2000" smtClean="0">
                <a:cs typeface="Arial" panose="020B0604020202020204" pitchFamily="34" charset="0"/>
              </a:rPr>
              <a:t>Cross validation method</a:t>
            </a:r>
          </a:p>
          <a:p>
            <a:pPr lvl="1"/>
            <a:r>
              <a:rPr lang="en-US" altLang="en-US" sz="2000" smtClean="0">
                <a:cs typeface="Arial" panose="020B0604020202020204" pitchFamily="34" charset="0"/>
              </a:rPr>
              <a:t>Divide a given data set into </a:t>
            </a:r>
            <a:r>
              <a:rPr lang="en-US" altLang="en-US" sz="2000" i="1" smtClean="0">
                <a:cs typeface="Arial" panose="020B0604020202020204" pitchFamily="34" charset="0"/>
              </a:rPr>
              <a:t>m</a:t>
            </a:r>
            <a:r>
              <a:rPr lang="en-US" altLang="en-US" sz="2000" smtClean="0">
                <a:cs typeface="Arial" panose="020B0604020202020204" pitchFamily="34" charset="0"/>
              </a:rPr>
              <a:t> parts</a:t>
            </a:r>
          </a:p>
          <a:p>
            <a:pPr lvl="1"/>
            <a:r>
              <a:rPr lang="en-US" altLang="en-US" sz="2000" smtClean="0">
                <a:cs typeface="Arial" panose="020B0604020202020204" pitchFamily="34" charset="0"/>
              </a:rPr>
              <a:t>Use </a:t>
            </a:r>
            <a:r>
              <a:rPr lang="en-US" altLang="en-US" sz="2000" i="1" smtClean="0">
                <a:cs typeface="Arial" panose="020B0604020202020204" pitchFamily="34" charset="0"/>
              </a:rPr>
              <a:t>m</a:t>
            </a:r>
            <a:r>
              <a:rPr lang="en-US" altLang="en-US" sz="2000" smtClean="0">
                <a:cs typeface="Arial" panose="020B0604020202020204" pitchFamily="34" charset="0"/>
              </a:rPr>
              <a:t> </a:t>
            </a:r>
            <a:r>
              <a:rPr lang="en-US" altLang="en-US" sz="2000" smtClean="0">
                <a:cs typeface="Times New Roman" panose="02020603050405020304" pitchFamily="18" charset="0"/>
              </a:rPr>
              <a:t>–</a:t>
            </a:r>
            <a:r>
              <a:rPr lang="en-US" altLang="en-US" sz="2000" smtClean="0">
                <a:cs typeface="Arial" panose="020B0604020202020204" pitchFamily="34" charset="0"/>
              </a:rPr>
              <a:t> 1 parts to obtain a clustering model</a:t>
            </a:r>
          </a:p>
          <a:p>
            <a:pPr lvl="1"/>
            <a:r>
              <a:rPr lang="en-US" altLang="en-US" sz="2000" smtClean="0">
                <a:cs typeface="Arial" panose="020B0604020202020204" pitchFamily="34" charset="0"/>
              </a:rPr>
              <a:t>Use the remaining part to test the quality of the clustering</a:t>
            </a:r>
          </a:p>
          <a:p>
            <a:pPr lvl="2"/>
            <a:r>
              <a:rPr lang="en-US" altLang="en-US" sz="2000" smtClean="0">
                <a:cs typeface="Arial" panose="020B0604020202020204" pitchFamily="34" charset="0"/>
              </a:rPr>
              <a:t>E.g., For each point in the test set, find the closest centroid, and use the sum of squared distance between all points in the test set and the closest centroids to measure how well the model fits the test set</a:t>
            </a:r>
          </a:p>
          <a:p>
            <a:pPr lvl="1"/>
            <a:r>
              <a:rPr lang="en-US" altLang="en-US" sz="2000" smtClean="0">
                <a:cs typeface="Arial" panose="020B0604020202020204" pitchFamily="34" charset="0"/>
              </a:rPr>
              <a:t>For any k &gt; 0, repeat it </a:t>
            </a:r>
            <a:r>
              <a:rPr lang="en-US" altLang="en-US" sz="2000" i="1" smtClean="0">
                <a:cs typeface="Arial" panose="020B0604020202020204" pitchFamily="34" charset="0"/>
              </a:rPr>
              <a:t>m</a:t>
            </a:r>
            <a:r>
              <a:rPr lang="en-US" altLang="en-US" sz="2000" smtClean="0">
                <a:cs typeface="Arial" panose="020B0604020202020204" pitchFamily="34" charset="0"/>
              </a:rPr>
              <a:t> times, compare the overall quality measure w.r.t. different </a:t>
            </a:r>
            <a:r>
              <a:rPr lang="en-US" altLang="en-US" sz="2000" i="1" smtClean="0">
                <a:cs typeface="Arial" panose="020B0604020202020204" pitchFamily="34" charset="0"/>
              </a:rPr>
              <a:t>k’s</a:t>
            </a:r>
            <a:r>
              <a:rPr lang="en-US" altLang="en-US" sz="2000" smtClean="0">
                <a:cs typeface="Arial" panose="020B0604020202020204" pitchFamily="34" charset="0"/>
              </a:rPr>
              <a:t>, and find # of clusters that fits the data the best</a:t>
            </a:r>
          </a:p>
        </p:txBody>
      </p:sp>
      <p:sp>
        <p:nvSpPr>
          <p:cNvPr id="71684"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3EF1A5D7-0CBB-44F1-990A-F63380782A07}" type="slidenum">
              <a:rPr lang="en-US" altLang="en-US" sz="1200" b="1"/>
              <a:pPr algn="r" eaLnBrk="1" hangingPunct="1"/>
              <a:t>58</a:t>
            </a:fld>
            <a:endParaRPr lang="en-US" altLang="en-US" sz="1200" b="1"/>
          </a:p>
        </p:txBody>
      </p:sp>
    </p:spTree>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p:txBody>
          <a:bodyPr/>
          <a:lstStyle/>
          <a:p>
            <a:r>
              <a:rPr lang="en-US" altLang="en-US" sz="3200" smtClean="0"/>
              <a:t>Measuring Clustering Quality</a:t>
            </a:r>
          </a:p>
        </p:txBody>
      </p:sp>
      <p:sp>
        <p:nvSpPr>
          <p:cNvPr id="72707" name="Rectangle 3"/>
          <p:cNvSpPr>
            <a:spLocks noGrp="1" noChangeArrowheads="1"/>
          </p:cNvSpPr>
          <p:nvPr>
            <p:ph type="body" idx="4294967295"/>
          </p:nvPr>
        </p:nvSpPr>
        <p:spPr>
          <a:xfrm>
            <a:off x="381000" y="1371600"/>
            <a:ext cx="8534400" cy="5105400"/>
          </a:xfrm>
        </p:spPr>
        <p:txBody>
          <a:bodyPr/>
          <a:lstStyle/>
          <a:p>
            <a:pPr>
              <a:lnSpc>
                <a:spcPct val="120000"/>
              </a:lnSpc>
            </a:pPr>
            <a:r>
              <a:rPr lang="en-US" altLang="en-US" sz="2400" smtClean="0"/>
              <a:t>Two methods: extrinsic vs. intrinsic  </a:t>
            </a:r>
          </a:p>
          <a:p>
            <a:pPr>
              <a:lnSpc>
                <a:spcPct val="120000"/>
              </a:lnSpc>
            </a:pPr>
            <a:r>
              <a:rPr lang="en-US" altLang="en-US" sz="2400" smtClean="0"/>
              <a:t>Extrinsic: supervised, i.e., the ground truth is available</a:t>
            </a:r>
          </a:p>
          <a:p>
            <a:pPr lvl="1">
              <a:lnSpc>
                <a:spcPct val="120000"/>
              </a:lnSpc>
            </a:pPr>
            <a:r>
              <a:rPr lang="en-US" altLang="en-US" sz="2400" smtClean="0"/>
              <a:t>Compare a clustering against the ground truth using certain clustering quality measure</a:t>
            </a:r>
          </a:p>
          <a:p>
            <a:pPr lvl="1">
              <a:lnSpc>
                <a:spcPct val="120000"/>
              </a:lnSpc>
            </a:pPr>
            <a:r>
              <a:rPr lang="en-US" altLang="en-US" sz="2400" smtClean="0"/>
              <a:t>Ex. BCubed precision and recall metrics</a:t>
            </a:r>
          </a:p>
          <a:p>
            <a:pPr>
              <a:lnSpc>
                <a:spcPct val="120000"/>
              </a:lnSpc>
            </a:pPr>
            <a:r>
              <a:rPr lang="en-US" altLang="en-US" sz="2400" smtClean="0"/>
              <a:t>Intrinsic: unsupervised, i.e., the ground truth is unavailable</a:t>
            </a:r>
          </a:p>
          <a:p>
            <a:pPr lvl="1">
              <a:lnSpc>
                <a:spcPct val="120000"/>
              </a:lnSpc>
            </a:pPr>
            <a:r>
              <a:rPr lang="en-US" altLang="en-US" sz="2400" smtClean="0"/>
              <a:t>Evaluate the goodness of a clustering by considering how well the clusters are separated, and how compact the clusters are</a:t>
            </a:r>
          </a:p>
          <a:p>
            <a:pPr lvl="1">
              <a:lnSpc>
                <a:spcPct val="120000"/>
              </a:lnSpc>
            </a:pPr>
            <a:r>
              <a:rPr lang="en-US" altLang="en-US" sz="2400" smtClean="0"/>
              <a:t>Ex. Silhouette coefficient</a:t>
            </a:r>
          </a:p>
        </p:txBody>
      </p:sp>
      <p:sp>
        <p:nvSpPr>
          <p:cNvPr id="72708"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1363AC18-22D2-451E-96DF-7C6CBD8BD894}" type="slidenum">
              <a:rPr lang="en-US" altLang="en-US" sz="1200" b="1"/>
              <a:pPr algn="r" eaLnBrk="1" hangingPunct="1"/>
              <a:t>59</a:t>
            </a:fld>
            <a:endParaRPr lang="en-US" altLang="en-US" sz="1200" b="1"/>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a:xfrm>
            <a:off x="381000" y="1447800"/>
            <a:ext cx="8382000" cy="5105400"/>
          </a:xfrm>
        </p:spPr>
        <p:txBody>
          <a:bodyPr/>
          <a:lstStyle/>
          <a:p>
            <a:pPr algn="just"/>
            <a:r>
              <a:rPr lang="en-US" sz="2400" dirty="0"/>
              <a:t>Clustering has also found many applications in Web search. </a:t>
            </a:r>
            <a:endParaRPr lang="en-US" sz="2400" dirty="0" smtClean="0"/>
          </a:p>
          <a:p>
            <a:pPr algn="just"/>
            <a:r>
              <a:rPr lang="en-US" sz="2400" dirty="0" smtClean="0"/>
              <a:t>For </a:t>
            </a:r>
            <a:r>
              <a:rPr lang="en-US" sz="2400" dirty="0"/>
              <a:t>example, a </a:t>
            </a:r>
            <a:r>
              <a:rPr lang="en-US" sz="2400" dirty="0" smtClean="0"/>
              <a:t>keyword search </a:t>
            </a:r>
            <a:r>
              <a:rPr lang="en-US" sz="2400" dirty="0"/>
              <a:t>may often return a very large number of hits (i.e., pages relevant to the </a:t>
            </a:r>
            <a:r>
              <a:rPr lang="en-US" sz="2400" dirty="0" smtClean="0"/>
              <a:t>search) due </a:t>
            </a:r>
            <a:r>
              <a:rPr lang="en-US" sz="2400" dirty="0"/>
              <a:t>to the extremely large number of web pages. </a:t>
            </a:r>
            <a:endParaRPr lang="en-US" sz="2400" dirty="0" smtClean="0"/>
          </a:p>
          <a:p>
            <a:pPr algn="just"/>
            <a:r>
              <a:rPr lang="en-US" sz="2400" dirty="0" smtClean="0"/>
              <a:t>Clustering </a:t>
            </a:r>
            <a:r>
              <a:rPr lang="en-US" sz="2400" dirty="0"/>
              <a:t>can be used to organize </a:t>
            </a:r>
            <a:r>
              <a:rPr lang="en-US" sz="2400" dirty="0" smtClean="0"/>
              <a:t>the search </a:t>
            </a:r>
            <a:r>
              <a:rPr lang="en-US" sz="2400" dirty="0"/>
              <a:t>results into groups and present the results in a concise and easily accessible </a:t>
            </a:r>
            <a:r>
              <a:rPr lang="en-US" sz="2400" dirty="0" smtClean="0"/>
              <a:t>way.</a:t>
            </a:r>
          </a:p>
          <a:p>
            <a:pPr algn="just"/>
            <a:r>
              <a:rPr lang="en-US" sz="2400" dirty="0" smtClean="0"/>
              <a:t>Moreover</a:t>
            </a:r>
            <a:r>
              <a:rPr lang="en-US" sz="2400" dirty="0"/>
              <a:t>, clustering techniques have been developed to cluster documents into </a:t>
            </a:r>
            <a:r>
              <a:rPr lang="en-US" sz="2400" dirty="0" smtClean="0"/>
              <a:t>topics, which </a:t>
            </a:r>
            <a:r>
              <a:rPr lang="en-US" sz="2400" dirty="0"/>
              <a:t>are commonly used in information retrieval practice</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E00E3A71-0D47-40FE-8B34-5041F71B8D43}" type="slidenum">
              <a:rPr lang="en-US" altLang="en-US" smtClean="0"/>
              <a:pPr/>
              <a:t>6</a:t>
            </a:fld>
            <a:endParaRPr lang="en-US" altLang="en-US"/>
          </a:p>
        </p:txBody>
      </p:sp>
    </p:spTree>
    <p:extLst>
      <p:ext uri="{BB962C8B-B14F-4D97-AF65-F5344CB8AC3E}">
        <p14:creationId xmlns:p14="http://schemas.microsoft.com/office/powerpoint/2010/main" val="2061756773"/>
      </p:ext>
    </p:extLst>
  </p:cSld>
  <p:clrMapOvr>
    <a:masterClrMapping/>
  </p:clrMapOvr>
  <p:transition>
    <p:zo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381000"/>
            <a:ext cx="9144000" cy="609600"/>
          </a:xfrm>
        </p:spPr>
        <p:txBody>
          <a:bodyPr/>
          <a:lstStyle/>
          <a:p>
            <a:r>
              <a:rPr lang="en-US" altLang="en-US" sz="3200" smtClean="0"/>
              <a:t>Measuring Clustering Quality: Extrinsic Methods </a:t>
            </a:r>
          </a:p>
        </p:txBody>
      </p:sp>
      <p:sp>
        <p:nvSpPr>
          <p:cNvPr id="73731" name="Rectangle 3"/>
          <p:cNvSpPr>
            <a:spLocks noGrp="1" noChangeArrowheads="1"/>
          </p:cNvSpPr>
          <p:nvPr>
            <p:ph type="body" idx="4294967295"/>
          </p:nvPr>
        </p:nvSpPr>
        <p:spPr/>
        <p:txBody>
          <a:bodyPr/>
          <a:lstStyle/>
          <a:p>
            <a:r>
              <a:rPr lang="en-US" altLang="en-US" sz="2400" smtClean="0"/>
              <a:t>Clustering quality measure: </a:t>
            </a:r>
            <a:r>
              <a:rPr lang="en-US" altLang="en-US" sz="2400" i="1" smtClean="0"/>
              <a:t>Q(C, C</a:t>
            </a:r>
            <a:r>
              <a:rPr lang="en-US" altLang="en-US" sz="2400" i="1" baseline="-25000" smtClean="0"/>
              <a:t>g</a:t>
            </a:r>
            <a:r>
              <a:rPr lang="en-US" altLang="en-US" sz="2400" i="1" smtClean="0"/>
              <a:t>),</a:t>
            </a:r>
            <a:r>
              <a:rPr lang="en-US" altLang="en-US" sz="2400" smtClean="0"/>
              <a:t> for a clustering </a:t>
            </a:r>
            <a:r>
              <a:rPr lang="en-US" altLang="en-US" sz="2400" i="1" smtClean="0"/>
              <a:t>C</a:t>
            </a:r>
            <a:r>
              <a:rPr lang="en-US" altLang="en-US" sz="2400" smtClean="0"/>
              <a:t> given the ground truth </a:t>
            </a:r>
            <a:r>
              <a:rPr lang="en-US" altLang="en-US" sz="2400" i="1" smtClean="0"/>
              <a:t>C</a:t>
            </a:r>
            <a:r>
              <a:rPr lang="en-US" altLang="en-US" sz="2400" i="1" baseline="-25000" smtClean="0"/>
              <a:t>g</a:t>
            </a:r>
            <a:r>
              <a:rPr lang="en-US" altLang="en-US" sz="2400" smtClean="0"/>
              <a:t>. </a:t>
            </a:r>
          </a:p>
          <a:p>
            <a:r>
              <a:rPr lang="en-US" altLang="en-US" sz="2400" i="1" smtClean="0"/>
              <a:t>Q</a:t>
            </a:r>
            <a:r>
              <a:rPr lang="en-US" altLang="en-US" sz="2400" smtClean="0"/>
              <a:t> is good if it satisfies the following </a:t>
            </a:r>
            <a:r>
              <a:rPr lang="en-US" altLang="en-US" sz="2400" b="1" smtClean="0"/>
              <a:t>4</a:t>
            </a:r>
            <a:r>
              <a:rPr lang="en-US" altLang="en-US" sz="2400" smtClean="0"/>
              <a:t> essential criteria</a:t>
            </a:r>
          </a:p>
          <a:p>
            <a:pPr lvl="1"/>
            <a:r>
              <a:rPr lang="en-US" altLang="en-US" sz="2400" smtClean="0"/>
              <a:t>Cluster homogeneity: the purer, the better</a:t>
            </a:r>
          </a:p>
          <a:p>
            <a:pPr lvl="1"/>
            <a:r>
              <a:rPr lang="en-US" altLang="en-US" sz="2400" smtClean="0"/>
              <a:t>Cluster completeness: should assign objects belong to the same category in the ground truth to the same cluster</a:t>
            </a:r>
          </a:p>
          <a:p>
            <a:pPr lvl="1"/>
            <a:r>
              <a:rPr lang="en-US" altLang="en-US" sz="2400" smtClean="0"/>
              <a:t>Rag bag: putting a heterogeneous object into a pure cluster should be penalized more than putting it into a </a:t>
            </a:r>
            <a:r>
              <a:rPr lang="en-US" altLang="en-US" sz="2400" i="1" smtClean="0"/>
              <a:t>rag bag</a:t>
            </a:r>
            <a:r>
              <a:rPr lang="en-US" altLang="en-US" sz="2400" smtClean="0"/>
              <a:t> (i.e., “miscellaneous” or “other” category)</a:t>
            </a:r>
          </a:p>
          <a:p>
            <a:pPr lvl="1"/>
            <a:r>
              <a:rPr lang="en-US" altLang="en-US" sz="2400" smtClean="0"/>
              <a:t>Small cluster preservation: splitting a small category into pieces is more harmful than splitting a large category into pieces</a:t>
            </a:r>
          </a:p>
        </p:txBody>
      </p:sp>
      <p:sp>
        <p:nvSpPr>
          <p:cNvPr id="73732"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A88A8625-4934-48A8-9798-04ED214F63FD}" type="slidenum">
              <a:rPr lang="en-US" altLang="en-US" sz="1200" b="1"/>
              <a:pPr algn="r" eaLnBrk="1" hangingPunct="1"/>
              <a:t>60</a:t>
            </a:fld>
            <a:endParaRPr lang="en-US" altLang="en-US" sz="1200" b="1"/>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r>
              <a:rPr lang="en-US" dirty="0"/>
              <a:t>clustering is sometimes called </a:t>
            </a:r>
            <a:r>
              <a:rPr lang="en-US" b="1" dirty="0"/>
              <a:t>automatic </a:t>
            </a:r>
            <a:r>
              <a:rPr lang="en-US" b="1" dirty="0" smtClean="0"/>
              <a:t>classification</a:t>
            </a:r>
            <a:r>
              <a:rPr lang="en-US" dirty="0" smtClean="0"/>
              <a:t>.</a:t>
            </a:r>
          </a:p>
          <a:p>
            <a:r>
              <a:rPr lang="en-US" dirty="0"/>
              <a:t>Clustering is also called </a:t>
            </a:r>
            <a:r>
              <a:rPr lang="en-US" b="1" dirty="0"/>
              <a:t>data segmentation </a:t>
            </a:r>
            <a:r>
              <a:rPr lang="en-US" dirty="0"/>
              <a:t>in some applications because clustering partitions large data sets into groups according to their </a:t>
            </a:r>
            <a:r>
              <a:rPr lang="en-US" i="1" dirty="0"/>
              <a:t>similarity</a:t>
            </a:r>
            <a:r>
              <a:rPr lang="en-US" dirty="0"/>
              <a:t>. </a:t>
            </a:r>
            <a:endParaRPr lang="en-US" dirty="0" smtClean="0"/>
          </a:p>
          <a:p>
            <a:r>
              <a:rPr lang="en-US" dirty="0"/>
              <a:t>Clustering </a:t>
            </a:r>
            <a:r>
              <a:rPr lang="en-US" dirty="0" smtClean="0"/>
              <a:t>can also </a:t>
            </a:r>
            <a:r>
              <a:rPr lang="en-US" dirty="0"/>
              <a:t>be used for </a:t>
            </a:r>
            <a:r>
              <a:rPr lang="en-US" b="1" dirty="0"/>
              <a:t>outlier </a:t>
            </a:r>
            <a:r>
              <a:rPr lang="en-US" b="1" dirty="0" smtClean="0"/>
              <a:t>detection</a:t>
            </a:r>
          </a:p>
          <a:p>
            <a:r>
              <a:rPr lang="en-US" dirty="0"/>
              <a:t>Applications of outlier </a:t>
            </a:r>
            <a:r>
              <a:rPr lang="en-US" dirty="0" smtClean="0"/>
              <a:t>detection include </a:t>
            </a:r>
          </a:p>
          <a:p>
            <a:pPr lvl="1"/>
            <a:r>
              <a:rPr lang="en-US" dirty="0" smtClean="0"/>
              <a:t>the </a:t>
            </a:r>
            <a:r>
              <a:rPr lang="en-US" dirty="0"/>
              <a:t>detection of credit card fraud and the </a:t>
            </a:r>
            <a:endParaRPr lang="en-US" dirty="0" smtClean="0"/>
          </a:p>
          <a:p>
            <a:pPr lvl="1"/>
            <a:r>
              <a:rPr lang="en-US" dirty="0" smtClean="0"/>
              <a:t>monitoring </a:t>
            </a:r>
            <a:r>
              <a:rPr lang="en-US" dirty="0"/>
              <a:t>of criminal activities </a:t>
            </a:r>
            <a:r>
              <a:rPr lang="en-US" dirty="0" smtClean="0"/>
              <a:t>in electronic </a:t>
            </a:r>
            <a:r>
              <a:rPr lang="en-US" dirty="0"/>
              <a:t>commerce. </a:t>
            </a:r>
            <a:br>
              <a:rPr lang="en-US" dirty="0"/>
            </a:br>
            <a:endParaRPr lang="en-US" dirty="0"/>
          </a:p>
        </p:txBody>
      </p:sp>
      <p:sp>
        <p:nvSpPr>
          <p:cNvPr id="4" name="Slide Number Placeholder 3"/>
          <p:cNvSpPr>
            <a:spLocks noGrp="1"/>
          </p:cNvSpPr>
          <p:nvPr>
            <p:ph type="sldNum" sz="quarter" idx="12"/>
          </p:nvPr>
        </p:nvSpPr>
        <p:spPr/>
        <p:txBody>
          <a:bodyPr/>
          <a:lstStyle/>
          <a:p>
            <a:fld id="{E00E3A71-0D47-40FE-8B34-5041F71B8D43}" type="slidenum">
              <a:rPr lang="en-US" altLang="en-US" smtClean="0"/>
              <a:pPr/>
              <a:t>7</a:t>
            </a:fld>
            <a:endParaRPr lang="en-US" altLang="en-US"/>
          </a:p>
        </p:txBody>
      </p:sp>
    </p:spTree>
    <p:extLst>
      <p:ext uri="{BB962C8B-B14F-4D97-AF65-F5344CB8AC3E}">
        <p14:creationId xmlns:p14="http://schemas.microsoft.com/office/powerpoint/2010/main" val="3706412572"/>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AEFC837-C028-4F75-B3F7-1071A43345F8}" type="slidenum">
              <a:rPr lang="en-US" altLang="en-US" sz="1200"/>
              <a:pPr eaLnBrk="1" hangingPunct="1"/>
              <a:t>8</a:t>
            </a:fld>
            <a:endParaRPr lang="en-US" altLang="en-US" sz="1200"/>
          </a:p>
        </p:txBody>
      </p:sp>
      <p:sp>
        <p:nvSpPr>
          <p:cNvPr id="8195" name="Rectangle 2"/>
          <p:cNvSpPr>
            <a:spLocks noGrp="1" noChangeArrowheads="1"/>
          </p:cNvSpPr>
          <p:nvPr>
            <p:ph type="title"/>
          </p:nvPr>
        </p:nvSpPr>
        <p:spPr>
          <a:xfrm>
            <a:off x="152400" y="304800"/>
            <a:ext cx="8763000" cy="762000"/>
          </a:xfrm>
          <a:noFill/>
        </p:spPr>
        <p:txBody>
          <a:bodyPr lIns="92075" tIns="46038" rIns="92075" bIns="46038" anchor="ctr"/>
          <a:lstStyle/>
          <a:p>
            <a:pPr eaLnBrk="1" hangingPunct="1"/>
            <a:r>
              <a:rPr lang="en-US" altLang="en-US" dirty="0" smtClean="0"/>
              <a:t>Clustering for Data Understanding and Applications in areas for research</a:t>
            </a:r>
          </a:p>
        </p:txBody>
      </p:sp>
      <p:sp>
        <p:nvSpPr>
          <p:cNvPr id="8196" name="Rectangle 3"/>
          <p:cNvSpPr>
            <a:spLocks noGrp="1" noChangeArrowheads="1"/>
          </p:cNvSpPr>
          <p:nvPr>
            <p:ph type="body" idx="1"/>
          </p:nvPr>
        </p:nvSpPr>
        <p:spPr>
          <a:xfrm>
            <a:off x="381000" y="1371600"/>
            <a:ext cx="8382000" cy="5181600"/>
          </a:xfrm>
          <a:noFill/>
        </p:spPr>
        <p:txBody>
          <a:bodyPr lIns="92075" tIns="46038" rIns="92075" bIns="46038"/>
          <a:lstStyle/>
          <a:p>
            <a:pPr eaLnBrk="1" hangingPunct="1"/>
            <a:r>
              <a:rPr lang="en-US" altLang="en-US" sz="2000" b="1" dirty="0" smtClean="0"/>
              <a:t>Biology</a:t>
            </a:r>
            <a:r>
              <a:rPr lang="en-US" altLang="en-US" sz="2000" dirty="0" smtClean="0"/>
              <a:t>: taxonomy of living things: kingdom, phylum, class, order, family, genus and species</a:t>
            </a:r>
          </a:p>
          <a:p>
            <a:pPr eaLnBrk="1" hangingPunct="1"/>
            <a:r>
              <a:rPr lang="en-US" altLang="en-US" sz="2000" b="1" dirty="0" smtClean="0"/>
              <a:t>Information</a:t>
            </a:r>
            <a:r>
              <a:rPr lang="en-US" altLang="en-US" sz="2000" dirty="0" smtClean="0"/>
              <a:t> retrieval: document clustering</a:t>
            </a:r>
          </a:p>
          <a:p>
            <a:pPr eaLnBrk="1" hangingPunct="1"/>
            <a:r>
              <a:rPr lang="en-US" altLang="en-US" sz="2000" b="1" dirty="0" smtClean="0"/>
              <a:t>Land</a:t>
            </a:r>
            <a:r>
              <a:rPr lang="en-US" altLang="en-US" sz="2000" dirty="0" smtClean="0"/>
              <a:t> use: Identification of areas of similar land use in an earth observation database</a:t>
            </a:r>
          </a:p>
          <a:p>
            <a:pPr eaLnBrk="1" hangingPunct="1"/>
            <a:r>
              <a:rPr lang="en-US" altLang="en-US" sz="2000" b="1" dirty="0" smtClean="0"/>
              <a:t>Marketing</a:t>
            </a:r>
            <a:r>
              <a:rPr lang="en-US" altLang="en-US" sz="2000" dirty="0" smtClean="0"/>
              <a:t>: Help marketers discover distinct groups in their customer bases, and then use this knowledge to develop targeted marketing programs</a:t>
            </a:r>
          </a:p>
          <a:p>
            <a:pPr eaLnBrk="1" hangingPunct="1"/>
            <a:r>
              <a:rPr lang="en-US" altLang="en-US" sz="2000" b="1" dirty="0" smtClean="0"/>
              <a:t>City-planning</a:t>
            </a:r>
            <a:r>
              <a:rPr lang="en-US" altLang="en-US" sz="2000" dirty="0" smtClean="0"/>
              <a:t>: Identifying groups of houses according to their house type, value, and geographical location</a:t>
            </a:r>
          </a:p>
          <a:p>
            <a:pPr eaLnBrk="1" hangingPunct="1"/>
            <a:r>
              <a:rPr lang="en-US" altLang="en-US" sz="2000" b="1" dirty="0" smtClean="0"/>
              <a:t>Earth-quake</a:t>
            </a:r>
            <a:r>
              <a:rPr lang="en-US" altLang="en-US" sz="2000" dirty="0" smtClean="0"/>
              <a:t> studies: Observed earth quake epicenters should be clustered along continent faults</a:t>
            </a:r>
          </a:p>
          <a:p>
            <a:pPr eaLnBrk="1" hangingPunct="1"/>
            <a:r>
              <a:rPr lang="en-US" altLang="en-US" sz="2000" b="1" dirty="0" smtClean="0"/>
              <a:t>Climate</a:t>
            </a:r>
            <a:r>
              <a:rPr lang="en-US" altLang="en-US" sz="2000" dirty="0" smtClean="0"/>
              <a:t>: understanding earth climate, find patterns of atmospheric and ocean</a:t>
            </a:r>
          </a:p>
          <a:p>
            <a:pPr eaLnBrk="1" hangingPunct="1"/>
            <a:r>
              <a:rPr lang="en-US" altLang="en-US" sz="2000" b="1" dirty="0" smtClean="0"/>
              <a:t>Economic</a:t>
            </a:r>
            <a:r>
              <a:rPr lang="en-US" altLang="en-US" sz="2000" dirty="0" smtClean="0"/>
              <a:t> Science: market research.</a:t>
            </a: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400" dirty="0"/>
              <a:t>In data mining, efforts have </a:t>
            </a:r>
            <a:r>
              <a:rPr lang="en-US" sz="2400" dirty="0" smtClean="0"/>
              <a:t>focused on </a:t>
            </a:r>
            <a:r>
              <a:rPr lang="en-US" sz="2400" dirty="0"/>
              <a:t>finding methods for efficient and effective cluster analysis in </a:t>
            </a:r>
            <a:r>
              <a:rPr lang="en-US" sz="2400" i="1" dirty="0"/>
              <a:t>large databases</a:t>
            </a:r>
            <a:r>
              <a:rPr lang="en-US" sz="2400" dirty="0"/>
              <a:t>. </a:t>
            </a:r>
            <a:endParaRPr lang="en-US" sz="2400" dirty="0" smtClean="0"/>
          </a:p>
          <a:p>
            <a:pPr algn="just"/>
            <a:r>
              <a:rPr lang="en-US" sz="2400" dirty="0" smtClean="0"/>
              <a:t>Active themes </a:t>
            </a:r>
            <a:r>
              <a:rPr lang="en-US" sz="2400" dirty="0"/>
              <a:t>of research focus on the </a:t>
            </a:r>
            <a:r>
              <a:rPr lang="en-US" sz="2400" i="1" dirty="0"/>
              <a:t>scalability </a:t>
            </a:r>
            <a:r>
              <a:rPr lang="en-US" sz="2400" dirty="0"/>
              <a:t>of clustering methods, </a:t>
            </a:r>
            <a:r>
              <a:rPr lang="en-US" sz="2400" dirty="0" smtClean="0"/>
              <a:t>the effectiveness of methods </a:t>
            </a:r>
            <a:r>
              <a:rPr lang="en-US" sz="2400" dirty="0"/>
              <a:t>for clustering </a:t>
            </a:r>
            <a:endParaRPr lang="en-US" sz="2400" dirty="0" smtClean="0"/>
          </a:p>
          <a:p>
            <a:pPr lvl="1" algn="just"/>
            <a:r>
              <a:rPr lang="en-US" sz="2400" i="1" dirty="0" smtClean="0"/>
              <a:t>complex </a:t>
            </a:r>
            <a:r>
              <a:rPr lang="en-US" sz="2400" i="1" dirty="0"/>
              <a:t>shapes </a:t>
            </a:r>
            <a:r>
              <a:rPr lang="en-US" sz="2400" dirty="0"/>
              <a:t>(e.g., </a:t>
            </a:r>
            <a:r>
              <a:rPr lang="en-US" sz="2400" dirty="0" smtClean="0"/>
              <a:t>non-spherical, arbitrary shapes)</a:t>
            </a:r>
          </a:p>
          <a:p>
            <a:pPr lvl="1" algn="just"/>
            <a:r>
              <a:rPr lang="en-US" sz="2400" i="1" dirty="0" smtClean="0"/>
              <a:t>types </a:t>
            </a:r>
            <a:r>
              <a:rPr lang="en-US" sz="2400" i="1" dirty="0"/>
              <a:t>of data </a:t>
            </a:r>
            <a:r>
              <a:rPr lang="en-US" sz="2400" dirty="0"/>
              <a:t>(e.g., text</a:t>
            </a:r>
            <a:r>
              <a:rPr lang="en-US" sz="2400" dirty="0" smtClean="0"/>
              <a:t>, graphs</a:t>
            </a:r>
            <a:r>
              <a:rPr lang="en-US" sz="2400" dirty="0"/>
              <a:t>, and images), </a:t>
            </a:r>
            <a:endParaRPr lang="en-US" sz="2400" dirty="0" smtClean="0"/>
          </a:p>
          <a:p>
            <a:pPr lvl="1" algn="just"/>
            <a:r>
              <a:rPr lang="en-US" sz="2400" i="1" dirty="0" smtClean="0"/>
              <a:t>high-dimensional </a:t>
            </a:r>
            <a:r>
              <a:rPr lang="en-US" sz="2400" dirty="0"/>
              <a:t>clustering techniques (e.g., clustering </a:t>
            </a:r>
            <a:r>
              <a:rPr lang="en-US" sz="2400" dirty="0" smtClean="0"/>
              <a:t>objects with </a:t>
            </a:r>
            <a:r>
              <a:rPr lang="en-US" sz="2400" dirty="0"/>
              <a:t>thousands of features), and </a:t>
            </a:r>
            <a:endParaRPr lang="en-US" sz="2400" dirty="0" smtClean="0"/>
          </a:p>
          <a:p>
            <a:pPr lvl="1" algn="just"/>
            <a:r>
              <a:rPr lang="en-US" sz="2400" dirty="0" smtClean="0"/>
              <a:t>methods </a:t>
            </a:r>
            <a:r>
              <a:rPr lang="en-US" sz="2400" dirty="0"/>
              <a:t>for clustering </a:t>
            </a:r>
            <a:r>
              <a:rPr lang="en-US" sz="2400" i="1" dirty="0"/>
              <a:t>mixed numerical and </a:t>
            </a:r>
            <a:r>
              <a:rPr lang="en-US" sz="2400" i="1" dirty="0" smtClean="0"/>
              <a:t>nominal data </a:t>
            </a:r>
            <a:r>
              <a:rPr lang="en-US" sz="2400" dirty="0"/>
              <a:t>in large databases</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E00E3A71-0D47-40FE-8B34-5041F71B8D43}" type="slidenum">
              <a:rPr lang="en-US" altLang="en-US" smtClean="0"/>
              <a:pPr/>
              <a:t>9</a:t>
            </a:fld>
            <a:endParaRPr lang="en-US" altLang="en-US"/>
          </a:p>
        </p:txBody>
      </p:sp>
    </p:spTree>
    <p:extLst>
      <p:ext uri="{BB962C8B-B14F-4D97-AF65-F5344CB8AC3E}">
        <p14:creationId xmlns:p14="http://schemas.microsoft.com/office/powerpoint/2010/main" val="1522535580"/>
      </p:ext>
    </p:extLst>
  </p:cSld>
  <p:clrMapOvr>
    <a:masterClrMapping/>
  </p:clrMapOvr>
  <p:transition>
    <p:zoom/>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Berlin Sans FB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12832</TotalTime>
  <Words>4606</Words>
  <Application>Microsoft Office PowerPoint</Application>
  <PresentationFormat>On-screen Show (4:3)</PresentationFormat>
  <Paragraphs>733</Paragraphs>
  <Slides>60</Slides>
  <Notes>49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3</vt:i4>
      </vt:variant>
      <vt:variant>
        <vt:lpstr>Slide Titles</vt:lpstr>
      </vt:variant>
      <vt:variant>
        <vt:i4>60</vt:i4>
      </vt:variant>
    </vt:vector>
  </HeadingPairs>
  <TitlesOfParts>
    <vt:vector size="76" baseType="lpstr">
      <vt:lpstr>Gulim</vt:lpstr>
      <vt:lpstr>PMingLiU</vt:lpstr>
      <vt:lpstr>宋体</vt:lpstr>
      <vt:lpstr>宋体</vt:lpstr>
      <vt:lpstr>Arial</vt:lpstr>
      <vt:lpstr>Berlin Sans FB Demi</vt:lpstr>
      <vt:lpstr>Calibri</vt:lpstr>
      <vt:lpstr>Small Fonts</vt:lpstr>
      <vt:lpstr>Symbol</vt:lpstr>
      <vt:lpstr>Tahoma</vt:lpstr>
      <vt:lpstr>Times New Roman</vt:lpstr>
      <vt:lpstr>Wingdings</vt:lpstr>
      <vt:lpstr>Blends</vt:lpstr>
      <vt:lpstr>Equation</vt:lpstr>
      <vt:lpstr>SmartDraw</vt:lpstr>
      <vt:lpstr>Worksheet</vt:lpstr>
      <vt:lpstr>Data Mining:   Concepts and Techniques  (3rd ed.)  — Chapter 10 —</vt:lpstr>
      <vt:lpstr>Chapter 10. Cluster Analysis: Basic Concepts and Methods</vt:lpstr>
      <vt:lpstr>What is Cluster Analysis?</vt:lpstr>
      <vt:lpstr>Applications</vt:lpstr>
      <vt:lpstr>Applications…</vt:lpstr>
      <vt:lpstr>Applications…</vt:lpstr>
      <vt:lpstr>Applications…</vt:lpstr>
      <vt:lpstr>Clustering for Data Understanding and Applications in areas for research</vt:lpstr>
      <vt:lpstr>PowerPoint Presentation</vt:lpstr>
      <vt:lpstr>Clustering as a Preprocessing Tool (Utility)</vt:lpstr>
      <vt:lpstr>Quality: What Is Good Clustering?</vt:lpstr>
      <vt:lpstr>Measure the Quality of Clustering</vt:lpstr>
      <vt:lpstr>Considerations for Cluster Analysis</vt:lpstr>
      <vt:lpstr>Requirements and Challenges</vt:lpstr>
      <vt:lpstr>Convex and non-convex shapes</vt:lpstr>
      <vt:lpstr>Major Clustering Approaches</vt:lpstr>
      <vt:lpstr>Major Clustering Approaches (I)</vt:lpstr>
      <vt:lpstr>Major Clustering Approaches (II)</vt:lpstr>
      <vt:lpstr>Chapter 10. Cluster Analysis: Basic Concepts and Methods</vt:lpstr>
      <vt:lpstr>Partitioning Algorithms: Basic Concept</vt:lpstr>
      <vt:lpstr>The K-Means Clustering Method </vt:lpstr>
      <vt:lpstr>An Example of K-Means Clustering</vt:lpstr>
      <vt:lpstr>Comments on the K-Means Method</vt:lpstr>
      <vt:lpstr>Variations of the K-Means Method</vt:lpstr>
      <vt:lpstr>What Is the Problem of the K-Means Method? (See book pane 454 example 10.2)</vt:lpstr>
      <vt:lpstr>PAM: A Typical K-Medoids Algorithm</vt:lpstr>
      <vt:lpstr>The K-Medoid Clustering Method</vt:lpstr>
      <vt:lpstr>Chapter 10. Cluster Analysis: Basic Concepts and Methods</vt:lpstr>
      <vt:lpstr>Hierarchical Clustering</vt:lpstr>
      <vt:lpstr>Agglomerative versus Divisive Hierarchical Clustering </vt:lpstr>
      <vt:lpstr>AGNES (AGglomerative NESting)</vt:lpstr>
      <vt:lpstr>PowerPoint Presentation</vt:lpstr>
      <vt:lpstr>DIANA (Divisive Analysis)</vt:lpstr>
      <vt:lpstr>Distance between Clusters</vt:lpstr>
      <vt:lpstr>Distance between Clusters</vt:lpstr>
      <vt:lpstr>Centroid, Radius and Diameter of a Cluster (for numerical data sets)</vt:lpstr>
      <vt:lpstr>Extensions to Hierarchical Clustering</vt:lpstr>
      <vt:lpstr>Chapter 10. Cluster Analysis: Basic Concepts and Methods</vt:lpstr>
      <vt:lpstr>Density-Based Methods </vt:lpstr>
      <vt:lpstr>Density-Based Clustering Methods</vt:lpstr>
      <vt:lpstr>DBSCAN: Density-Based Clustering Based on Connected Regions with High Density </vt:lpstr>
      <vt:lpstr>Density-Based Clustering: Basic Concepts</vt:lpstr>
      <vt:lpstr>Density-Reachable and Density-Connected</vt:lpstr>
      <vt:lpstr>DBSCAN: Density-Based Spatial Clustering of Applications with Noise</vt:lpstr>
      <vt:lpstr>DBSCAN: The Algorithm</vt:lpstr>
      <vt:lpstr>DBSCAN: Sensitive to Parameters</vt:lpstr>
      <vt:lpstr>Chapter 10. Cluster Analysis: Basic Concepts and Methods</vt:lpstr>
      <vt:lpstr>Grid-Based Clustering Method </vt:lpstr>
      <vt:lpstr>STING: A Statistical Information Grid Approach</vt:lpstr>
      <vt:lpstr>The STING Clustering Method</vt:lpstr>
      <vt:lpstr>STING Algorithm and Its Analysis</vt:lpstr>
      <vt:lpstr>CLIQUE (Clustering In QUEst) </vt:lpstr>
      <vt:lpstr>CLIQUE: The Major Steps</vt:lpstr>
      <vt:lpstr>PowerPoint Presentation</vt:lpstr>
      <vt:lpstr>Strength and Weakness of CLIQUE</vt:lpstr>
      <vt:lpstr>Chapter 10. Cluster Analysis: Basic Concepts and Methods</vt:lpstr>
      <vt:lpstr>Assessing Clustering Tendency</vt:lpstr>
      <vt:lpstr>Determine the Number of Clusters</vt:lpstr>
      <vt:lpstr>Measuring Clustering Quality</vt:lpstr>
      <vt:lpstr>Measuring Clustering Quality: Extrinsic Methods </vt:lpstr>
    </vt:vector>
  </TitlesOfParts>
  <Company>S.F.U.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Jiawei Han</dc:creator>
  <cp:lastModifiedBy>GM</cp:lastModifiedBy>
  <cp:revision>596</cp:revision>
  <cp:lastPrinted>2010-12-03T19:14:05Z</cp:lastPrinted>
  <dcterms:created xsi:type="dcterms:W3CDTF">1998-06-19T04:38:52Z</dcterms:created>
  <dcterms:modified xsi:type="dcterms:W3CDTF">2017-04-20T03:47:15Z</dcterms:modified>
</cp:coreProperties>
</file>