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1303" r:id="rId2"/>
    <p:sldId id="1248" r:id="rId3"/>
    <p:sldId id="1093" r:id="rId4"/>
    <p:sldId id="1305" r:id="rId5"/>
    <p:sldId id="1357" r:id="rId6"/>
    <p:sldId id="1306" r:id="rId7"/>
    <p:sldId id="1307" r:id="rId8"/>
    <p:sldId id="1358" r:id="rId9"/>
    <p:sldId id="1321" r:id="rId10"/>
    <p:sldId id="1308" r:id="rId11"/>
    <p:sldId id="1359" r:id="rId12"/>
    <p:sldId id="1309" r:id="rId13"/>
    <p:sldId id="1310" r:id="rId14"/>
    <p:sldId id="1311" r:id="rId15"/>
    <p:sldId id="1356" r:id="rId16"/>
    <p:sldId id="1312" r:id="rId17"/>
    <p:sldId id="1313" r:id="rId18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0066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86894" autoAdjust="0"/>
  </p:normalViewPr>
  <p:slideViewPr>
    <p:cSldViewPr>
      <p:cViewPr varScale="1">
        <p:scale>
          <a:sx n="61" d="100"/>
          <a:sy n="61" d="100"/>
        </p:scale>
        <p:origin x="16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108D96B-A1E6-4C4F-9EE5-60D4F21EC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81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4FE1DB21-A03A-45A4-B3FF-FAA539967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8EEFB94-954E-4F0B-B56E-7EBDC4A82F35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9625" cy="34639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6810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Synthetic Minority over-sampling Technique(SMOTE)</a:t>
            </a:r>
          </a:p>
          <a:p>
            <a:r>
              <a:rPr lang="en-US" altLang="en-US" smtClean="0"/>
              <a:t>Class imbalance datasets link http://sci2s.ugr.es/keel/imbalanced.php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9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747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8684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7895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661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890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569FDC9-22EA-4657-B902-AC043B2A92DE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036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423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237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5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1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951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B6F59A4-3A6E-49A2-98E9-883769274165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606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Synthetic Minority over-sampling Technique(SMOTE)</a:t>
            </a:r>
          </a:p>
        </p:txBody>
      </p:sp>
    </p:spTree>
    <p:extLst>
      <p:ext uri="{BB962C8B-B14F-4D97-AF65-F5344CB8AC3E}">
        <p14:creationId xmlns:p14="http://schemas.microsoft.com/office/powerpoint/2010/main" val="238729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C9C7FE-9C3C-4FE1-AB0F-F8776E020340}" type="datetime4">
              <a:rPr lang="en-US"/>
              <a:pPr>
                <a:defRPr/>
              </a:pPr>
              <a:t>May 4, 2017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BD55CD1C-9770-4DBF-A493-312390611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975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52508-CFB9-489A-86F1-8A4161B13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43928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C0986-FA29-43E3-A6CF-8E916337B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60899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9213E-D3CF-4BBE-800C-D86AA1F78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5103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A536A-2318-44A4-9B64-526E40F0B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9055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BCD8A-5E0D-4F43-B30F-0D7E20BE21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59974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F5F5E-1562-4B8C-851E-4A811C177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74198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2A6DF-BB34-43B1-A003-65D5AD7F0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9012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61E71-3DA2-4A8A-A2C4-8D223550B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07022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4A1B2-5BF2-4066-B26E-C4727B7ED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0257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8050E-DB53-4AF1-A554-1E3F14DFE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718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029E2-BF44-443B-825D-EA830F250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68256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90B2F-4AEF-4128-9EF4-8AAC2CDFC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63360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BA595-765F-4622-AF92-ADE5A398E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61790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Calibri" pitchFamily="34" charset="0"/>
              </a:defRPr>
            </a:lvl1pPr>
          </a:lstStyle>
          <a:p>
            <a:fld id="{FE9F4EAF-5637-452F-8231-947FC2AD71C4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5" name="直接箭头连接符 3"/>
          <p:cNvCxnSpPr/>
          <p:nvPr userDrawn="1"/>
        </p:nvCxnSpPr>
        <p:spPr>
          <a:xfrm>
            <a:off x="152400" y="895350"/>
            <a:ext cx="8786813" cy="158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152400" y="946150"/>
            <a:ext cx="87868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D1B2DB5-54DB-4C80-A499-CB09EE7F7C0D}" type="slidenum">
              <a:rPr lang="zh-CN" altLang="en-US" sz="1200" b="1">
                <a:latin typeface="Calibri" pitchFamily="34" charset="0"/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 b="1">
              <a:latin typeface="Calibri" pitchFamily="34" charset="0"/>
              <a:ea typeface="SimSun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077200" cy="365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6000" smtClean="0"/>
              <a:t>Data Mining: </a:t>
            </a:r>
            <a:br>
              <a:rPr lang="en-US" altLang="en-US" sz="6000" smtClean="0"/>
            </a:br>
            <a:r>
              <a:rPr lang="en-US" altLang="en-US" sz="6000" smtClean="0"/>
              <a:t> </a:t>
            </a:r>
            <a:r>
              <a:rPr lang="en-US" altLang="en-US" sz="4800" smtClean="0"/>
              <a:t>Concepts and Techniques</a:t>
            </a:r>
            <a:br>
              <a:rPr lang="en-US" altLang="en-US" sz="4800" smtClean="0"/>
            </a:br>
            <a:r>
              <a:rPr lang="en-US" altLang="en-US" sz="4800" smtClean="0"/>
              <a:t> </a:t>
            </a:r>
            <a:r>
              <a:rPr lang="en-US" altLang="en-US" sz="2800" smtClean="0"/>
              <a:t>(3</a:t>
            </a:r>
            <a:r>
              <a:rPr lang="en-US" altLang="en-US" sz="2800" baseline="30000" smtClean="0"/>
              <a:t>rd</a:t>
            </a:r>
            <a:r>
              <a:rPr lang="en-US" altLang="en-US" sz="2800" smtClean="0"/>
              <a:t> ed.)</a:t>
            </a:r>
            <a:r>
              <a:rPr lang="en-US" altLang="en-US" sz="4800" smtClean="0"/>
              <a:t/>
            </a:r>
            <a:br>
              <a:rPr lang="en-US" altLang="en-US" sz="4800" smtClean="0"/>
            </a:br>
            <a:r>
              <a:rPr lang="en-US" altLang="en-US" sz="3200" smtClean="0"/>
              <a:t>— Chapter 12</a:t>
            </a:r>
            <a:r>
              <a:rPr lang="en-US" altLang="en-US" sz="2800" smtClean="0"/>
              <a:t> —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648200"/>
            <a:ext cx="8610600" cy="19050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Jiawei Han, Micheline Kamber, and Jian Pei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University of Illinois at Urbana-Champaign &amp;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Simon Fraser University</a:t>
            </a:r>
          </a:p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©2011 Han, Kamber &amp; Pei.  All rights reserved.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altLang="en-US" sz="3200" smtClean="0"/>
              <a:t>Outlier Detection I: Supervised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</p:spPr>
        <p:txBody>
          <a:bodyPr/>
          <a:lstStyle/>
          <a:p>
            <a:r>
              <a:rPr lang="en-US" altLang="en-US" sz="2400" dirty="0" smtClean="0"/>
              <a:t>Two ways to categorize outlier detection methods: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 smtClean="0"/>
              <a:t>Based on </a:t>
            </a:r>
            <a:r>
              <a:rPr lang="en-US" altLang="en-US" sz="2400" u="sng" dirty="0" smtClean="0"/>
              <a:t>whether user-</a:t>
            </a:r>
            <a:r>
              <a:rPr lang="en-US" altLang="en-US" sz="2400" i="1" u="sng" dirty="0" smtClean="0"/>
              <a:t>labeled</a:t>
            </a:r>
            <a:r>
              <a:rPr lang="en-US" altLang="en-US" sz="2400" u="sng" dirty="0" smtClean="0"/>
              <a:t> examples of outliers can be obtained</a:t>
            </a:r>
            <a:r>
              <a:rPr lang="en-US" altLang="en-US" sz="2400" dirty="0" smtClean="0"/>
              <a:t>: </a:t>
            </a:r>
          </a:p>
          <a:p>
            <a:pPr lvl="2"/>
            <a:r>
              <a:rPr lang="en-US" altLang="en-US" dirty="0" smtClean="0"/>
              <a:t>Supervised, </a:t>
            </a:r>
          </a:p>
          <a:p>
            <a:pPr lvl="2"/>
            <a:r>
              <a:rPr lang="en-US" altLang="en-US" dirty="0" smtClean="0"/>
              <a:t>semi-supervised vs. </a:t>
            </a:r>
          </a:p>
          <a:p>
            <a:pPr lvl="2"/>
            <a:r>
              <a:rPr lang="en-US" altLang="en-US" dirty="0" smtClean="0"/>
              <a:t>unsupervised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 smtClean="0"/>
              <a:t>Based on </a:t>
            </a:r>
            <a:r>
              <a:rPr lang="en-US" altLang="en-US" sz="2400" i="1" u="sng" dirty="0" smtClean="0"/>
              <a:t>assumptions about normal data and outliers</a:t>
            </a:r>
            <a:r>
              <a:rPr lang="en-US" altLang="en-US" sz="2400" dirty="0" smtClean="0"/>
              <a:t>:</a:t>
            </a:r>
          </a:p>
          <a:p>
            <a:pPr lvl="2"/>
            <a:r>
              <a:rPr lang="en-US" altLang="en-US" dirty="0" smtClean="0"/>
              <a:t>Statistical, </a:t>
            </a:r>
          </a:p>
          <a:p>
            <a:pPr lvl="2"/>
            <a:r>
              <a:rPr lang="en-US" altLang="en-US" dirty="0" smtClean="0"/>
              <a:t>proximity-based, and </a:t>
            </a:r>
          </a:p>
          <a:p>
            <a:pPr lvl="2"/>
            <a:r>
              <a:rPr lang="en-US" altLang="en-US" dirty="0" smtClean="0"/>
              <a:t>clustering-based methods</a:t>
            </a: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440E54F-365B-4147-983C-007E6FCB1888}" type="slidenum">
              <a:rPr lang="en-US" altLang="en-US" sz="1200" b="1">
                <a:latin typeface="Calibri" pitchFamily="34" charset="0"/>
              </a:rPr>
              <a:pPr algn="r" eaLnBrk="1" hangingPunct="1"/>
              <a:t>10</a:t>
            </a:fld>
            <a:endParaRPr lang="en-US" alt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altLang="en-US" sz="3200" dirty="0" smtClean="0"/>
              <a:t>Outlier Detection(1) I: Supervised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</p:spPr>
        <p:txBody>
          <a:bodyPr/>
          <a:lstStyle/>
          <a:p>
            <a:r>
              <a:rPr lang="en-US" altLang="en-US" sz="2100" b="1" dirty="0" smtClean="0"/>
              <a:t>Outlier Detection I: Supervised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 smtClean="0"/>
              <a:t>Modeling outlier detection as a classification problem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Samples examined by domain experts used for training &amp; testing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 smtClean="0"/>
              <a:t>Methods for Learning a classifier for outlier detection effectively: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Model normal objects &amp; report those not matching the model as outliers, or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Model outliers and treat those not matching the model as normal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 smtClean="0"/>
              <a:t>Challenges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Imbalanced classes, i.e., outliers are rare: Boost the outlier class and make up some artificial outliers ( like use SMOTE)</a:t>
            </a:r>
          </a:p>
          <a:p>
            <a:pPr lvl="2">
              <a:lnSpc>
                <a:spcPct val="90000"/>
              </a:lnSpc>
            </a:pPr>
            <a:r>
              <a:rPr lang="en-US" altLang="en-US" sz="2100" dirty="0" smtClean="0"/>
              <a:t>Catch as many outliers as possible, i.e., recall(</a:t>
            </a:r>
            <a:r>
              <a:rPr lang="en-US" altLang="en-US" sz="2100" dirty="0" err="1" smtClean="0"/>
              <a:t>TP</a:t>
            </a:r>
            <a:r>
              <a:rPr lang="en-US" altLang="en-US" sz="2100" dirty="0" smtClean="0"/>
              <a:t>/P) is more important than accuracy[(</a:t>
            </a:r>
            <a:r>
              <a:rPr lang="en-US" altLang="en-US" sz="2100" dirty="0" err="1" smtClean="0"/>
              <a:t>TP+TN</a:t>
            </a:r>
            <a:r>
              <a:rPr lang="en-US" altLang="en-US" sz="2100" dirty="0" smtClean="0"/>
              <a:t>)/(</a:t>
            </a:r>
            <a:r>
              <a:rPr lang="en-US" altLang="en-US" sz="2100" dirty="0" err="1" smtClean="0"/>
              <a:t>P+N</a:t>
            </a:r>
            <a:r>
              <a:rPr lang="en-US" altLang="en-US" sz="2100" dirty="0" smtClean="0"/>
              <a:t>)] (i.e., not mislabeling normal objects as outliers)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 smtClean="0"/>
              <a:t>Class imbalance </a:t>
            </a:r>
            <a:r>
              <a:rPr lang="en-US" altLang="en-US" sz="2500" dirty="0"/>
              <a:t>dataset link http://sci2s.ugr.es/keel/imbalanced.php</a:t>
            </a:r>
            <a:endParaRPr lang="en-US" altLang="en-US" sz="2500" dirty="0" smtClean="0"/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440E54F-365B-4147-983C-007E6FCB1888}" type="slidenum">
              <a:rPr lang="en-US" altLang="en-US" sz="1200" b="1">
                <a:latin typeface="Calibri" pitchFamily="34" charset="0"/>
              </a:rPr>
              <a:pPr algn="r" eaLnBrk="1" hangingPunct="1"/>
              <a:t>11</a:t>
            </a:fld>
            <a:endParaRPr lang="en-US" altLang="en-US" sz="12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8013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609600"/>
          </a:xfrm>
        </p:spPr>
        <p:txBody>
          <a:bodyPr/>
          <a:lstStyle/>
          <a:p>
            <a:r>
              <a:rPr lang="en-US" altLang="en-US" sz="3200" dirty="0" smtClean="0"/>
              <a:t>Outlier Detection(1) II: Unsupervised Methods</a:t>
            </a:r>
            <a:br>
              <a:rPr lang="en-US" altLang="en-US" sz="3200" dirty="0" smtClean="0"/>
            </a:br>
            <a:r>
              <a:rPr lang="en-US" altLang="en-US" sz="3200" dirty="0" smtClean="0"/>
              <a:t>See book pno.550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Assume the normal objects are somewhat ``clustered'‘ into multiple groups, each having some distinct features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An outlier is expected to be far away from any groups of normal objects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Weakness: Cannot detect collective outlier effectively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Normal objects may not share any strong patterns, but the collective outliers may share high similarity in a small area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Ex. In some intrusion or virus detection, normal activities are diverse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Unsupervised methods may have a high false positive rate but still miss many real outliers.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Supervised methods can be more effective, e.g., identify attacking some key resources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Many clustering methods can be adapted for unsupervised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Find clusters, then outliers: not belonging to any cluster,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Problem 1: Hard to distinguish noise from outliers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Problem 2: Costly since first clustering: but far less outliers than normal objects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Newer methods: tackle outliers directly</a:t>
            </a:r>
          </a:p>
        </p:txBody>
      </p:sp>
      <p:sp>
        <p:nvSpPr>
          <p:cNvPr id="1126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796C441-0619-4DB9-A6ED-A2C31C87BF75}" type="slidenum">
              <a:rPr lang="en-US" altLang="en-US" sz="1200" b="1">
                <a:latin typeface="Calibri" pitchFamily="34" charset="0"/>
              </a:rPr>
              <a:pPr algn="r" eaLnBrk="1" hangingPunct="1"/>
              <a:t>12</a:t>
            </a:fld>
            <a:endParaRPr lang="en-US" alt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altLang="en-US" sz="3200" dirty="0" smtClean="0"/>
              <a:t>Outlier Detection(1) III: Semi-Supervised Methods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 smtClean="0"/>
              <a:t>Situation: In many applications, the number of labeled data is often small: Labels could be on outliers only, normal objects only, or both</a:t>
            </a:r>
          </a:p>
          <a:p>
            <a:pPr>
              <a:lnSpc>
                <a:spcPct val="130000"/>
              </a:lnSpc>
            </a:pPr>
            <a:r>
              <a:rPr lang="en-US" altLang="en-US" sz="2000" smtClean="0"/>
              <a:t>Semi-supervised outlier detection: Regarded as applications of semi-supervised learning</a:t>
            </a:r>
          </a:p>
          <a:p>
            <a:pPr>
              <a:lnSpc>
                <a:spcPct val="130000"/>
              </a:lnSpc>
            </a:pPr>
            <a:r>
              <a:rPr lang="en-US" altLang="en-US" sz="2000" smtClean="0"/>
              <a:t>If some labeled normal objects are available</a:t>
            </a:r>
          </a:p>
          <a:p>
            <a:pPr lvl="1">
              <a:lnSpc>
                <a:spcPct val="130000"/>
              </a:lnSpc>
            </a:pPr>
            <a:r>
              <a:rPr lang="en-US" altLang="en-US" sz="2000" smtClean="0"/>
              <a:t>Use the labeled examples and the proximate unlabeled objects to train a model for normal objects</a:t>
            </a:r>
          </a:p>
          <a:p>
            <a:pPr lvl="1">
              <a:lnSpc>
                <a:spcPct val="130000"/>
              </a:lnSpc>
            </a:pPr>
            <a:r>
              <a:rPr lang="en-US" altLang="en-US" sz="2000" smtClean="0"/>
              <a:t>Those not fitting the model of normal objects are detected as outliers</a:t>
            </a:r>
          </a:p>
          <a:p>
            <a:pPr>
              <a:lnSpc>
                <a:spcPct val="130000"/>
              </a:lnSpc>
            </a:pPr>
            <a:r>
              <a:rPr lang="en-US" altLang="en-US" sz="2000" smtClean="0"/>
              <a:t>If only some labeled outliers are available, a small number of labeled outliers many not cover the possible outliers well</a:t>
            </a:r>
          </a:p>
          <a:p>
            <a:pPr lvl="1">
              <a:lnSpc>
                <a:spcPct val="130000"/>
              </a:lnSpc>
            </a:pPr>
            <a:r>
              <a:rPr lang="en-US" altLang="en-US" sz="2000" smtClean="0"/>
              <a:t>To improve the quality of outlier detection, one can get help from models for normal objects learned from unsupervised methods </a:t>
            </a:r>
          </a:p>
        </p:txBody>
      </p:sp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CDA173F-A55F-4D76-B8B7-B2F1CCBFF110}" type="slidenum">
              <a:rPr lang="en-US" altLang="en-US" sz="1200" b="1">
                <a:latin typeface="Calibri" pitchFamily="34" charset="0"/>
              </a:rPr>
              <a:pPr algn="r" eaLnBrk="1" hangingPunct="1"/>
              <a:t>13</a:t>
            </a:fld>
            <a:endParaRPr lang="en-US" alt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Outlier Detection(2) (1): Statistical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Statistical methods (also known as model-based methods) assume that the normal data follow some statistical model (a stochastic model)</a:t>
            </a:r>
          </a:p>
          <a:p>
            <a:pPr lvl="1">
              <a:lnSpc>
                <a:spcPct val="110000"/>
              </a:lnSpc>
            </a:pPr>
            <a:r>
              <a:rPr lang="en-US" altLang="en-US" sz="2000" smtClean="0"/>
              <a:t>The data not following the model are outliers.</a:t>
            </a:r>
          </a:p>
        </p:txBody>
      </p:sp>
      <p:sp>
        <p:nvSpPr>
          <p:cNvPr id="1331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271D176-FAB3-4FF8-8F7F-9FFBEED93D2A}" type="slidenum">
              <a:rPr lang="en-US" altLang="en-US" sz="1200" b="1">
                <a:latin typeface="Calibri" pitchFamily="34" charset="0"/>
              </a:rPr>
              <a:pPr algn="r" eaLnBrk="1" hangingPunct="1"/>
              <a:t>14</a:t>
            </a:fld>
            <a:endParaRPr lang="en-US" altLang="en-US" sz="1200" b="1">
              <a:latin typeface="Calibri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81000" y="4419600"/>
            <a:ext cx="8610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Effectiveness of statistical methods: highly depends on whether the assumption of statistical model holds in the real data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There are rich alternatives to use various statistical models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E.g., parametric vs. non-parametric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04800" y="22860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Example (right figure): First use Gaussian distribution to model the normal data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For each object y in region R, estimate g</a:t>
            </a:r>
            <a:r>
              <a:rPr lang="en-US" altLang="en-US" sz="2000" baseline="-25000">
                <a:latin typeface="Arial" panose="020B0604020202020204" pitchFamily="34" charset="0"/>
              </a:rPr>
              <a:t>D</a:t>
            </a:r>
            <a:r>
              <a:rPr lang="en-US" altLang="en-US" sz="2000">
                <a:latin typeface="Arial" panose="020B0604020202020204" pitchFamily="34" charset="0"/>
              </a:rPr>
              <a:t>(y), the probability of y fits the Gaussian distribution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If g</a:t>
            </a:r>
            <a:r>
              <a:rPr lang="en-US" altLang="en-US" sz="2000" baseline="-25000">
                <a:latin typeface="Arial" panose="020B0604020202020204" pitchFamily="34" charset="0"/>
              </a:rPr>
              <a:t>D</a:t>
            </a:r>
            <a:r>
              <a:rPr lang="en-US" altLang="en-US" sz="2000">
                <a:latin typeface="Arial" panose="020B0604020202020204" pitchFamily="34" charset="0"/>
              </a:rPr>
              <a:t>(y) is very low, y is unlikely generated by the Gaussian model, thus an outlier</a:t>
            </a: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62188"/>
            <a:ext cx="2198688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F5F5E-1562-4B8C-851E-4A811C17753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668880" cy="3258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778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r>
              <a:rPr lang="en-US" altLang="en-US" sz="3200" smtClean="0"/>
              <a:t>Outlier Detection (2): Proximity-Based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91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An object is an outlier if the nearest neighbors of the object are far away, i.e., the </a:t>
            </a:r>
            <a:r>
              <a:rPr lang="en-US" altLang="en-US" sz="2000" b="1" smtClean="0"/>
              <a:t>proximity</a:t>
            </a:r>
            <a:r>
              <a:rPr lang="en-US" altLang="en-US" sz="2000" smtClean="0"/>
              <a:t> of the object is </a:t>
            </a:r>
            <a:r>
              <a:rPr lang="en-US" altLang="en-US" sz="2000" b="1" smtClean="0"/>
              <a:t>significantly deviates</a:t>
            </a:r>
            <a:r>
              <a:rPr lang="en-US" altLang="en-US" sz="2000" smtClean="0"/>
              <a:t> from the proximity of most of the other objects in the same data set</a:t>
            </a:r>
          </a:p>
        </p:txBody>
      </p:sp>
      <p:sp>
        <p:nvSpPr>
          <p:cNvPr id="1434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C430095-09D3-47C4-B67E-FD83437DBEE7}" type="slidenum">
              <a:rPr lang="en-US" altLang="en-US" sz="1200" b="1">
                <a:latin typeface="Calibri" pitchFamily="34" charset="0"/>
              </a:rPr>
              <a:pPr algn="r" eaLnBrk="1" hangingPunct="1"/>
              <a:t>16</a:t>
            </a:fld>
            <a:endParaRPr lang="en-US" altLang="en-US" sz="1200" b="1">
              <a:latin typeface="Calibri" pitchFamily="34" charset="0"/>
            </a:endParaRP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2185988"/>
            <a:ext cx="2198687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304800" y="3962400"/>
            <a:ext cx="8534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The effectiveness of proximity-based methods highly relies on the proximity measure.  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In some applications, proximity or distance measures cannot be obtained easily.  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Often have a difficulty in finding a group of outliers which stay close to each other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Two major types of proximity-based outlier detection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Distance-based vs. density-based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04800" y="2057400"/>
            <a:ext cx="632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Example (right figure):  Model the proximity of an object using its 3 nearest neighbors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Objects in region R are substantially different from other objects in the data set.  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Thus the objects in R are outliers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/>
          <a:lstStyle/>
          <a:p>
            <a:r>
              <a:rPr lang="en-US" altLang="en-US" sz="3200" smtClean="0"/>
              <a:t>Outlier Detection (3): Clustering-Based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129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smtClean="0"/>
              <a:t>Normal data belong to large and dense clusters, whereas outliers belong to small or sparse clusters, or do not belong to any clusters</a:t>
            </a:r>
          </a:p>
        </p:txBody>
      </p:sp>
      <p:sp>
        <p:nvSpPr>
          <p:cNvPr id="1536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D068E4E-33B4-4939-B2EC-E4301C4219AB}" type="slidenum">
              <a:rPr lang="en-US" altLang="en-US" sz="1200" b="1">
                <a:latin typeface="Calibri" pitchFamily="34" charset="0"/>
              </a:rPr>
              <a:pPr algn="r" eaLnBrk="1" hangingPunct="1"/>
              <a:t>17</a:t>
            </a:fld>
            <a:endParaRPr lang="en-US" altLang="en-US" sz="1200" b="1">
              <a:latin typeface="Calibri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33600"/>
            <a:ext cx="2198688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81000" y="4267200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Since there are many clustering methods, there are many clustering-based outlier detection methods as well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Clustering is expensive: straightforward adaption of a clustering method for outlier detection can be costly and does not scale up well for large data sets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04800" y="2362200"/>
            <a:ext cx="662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Example (right figure): two clusters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All points not in R form a large cluster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>
                <a:latin typeface="Arial" panose="020B0604020202020204" pitchFamily="34" charset="0"/>
              </a:rPr>
              <a:t>The two points in R form a tiny cluster, thus are outliers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9F00C0-F8EB-44F0-9911-295C083FA8EE}" type="slidenum">
              <a:rPr lang="en-US" altLang="en-US" sz="1200">
                <a:latin typeface="Calibri" pitchFamily="34" charset="0"/>
              </a:rPr>
              <a:pPr eaLnBrk="1" hangingPunct="1"/>
              <a:t>2</a:t>
            </a:fld>
            <a:endParaRPr lang="en-US" altLang="en-US" sz="1200">
              <a:latin typeface="Calibri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Chapter 12. </a:t>
            </a:r>
            <a:r>
              <a:rPr lang="en-AU" altLang="zh-TW" smtClean="0">
                <a:ea typeface="PMingLiU" panose="02020500000000000000" pitchFamily="18" charset="-120"/>
              </a:rPr>
              <a:t>Outlier Analysis</a:t>
            </a:r>
            <a:endParaRPr lang="en-US" altLang="en-US" smtClean="0">
              <a:ea typeface="PMingLiU" panose="02020500000000000000" pitchFamily="18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864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20000"/>
              </a:lnSpc>
            </a:pPr>
            <a:r>
              <a:rPr lang="en-US" altLang="en-US" dirty="0" smtClean="0"/>
              <a:t>Outlier and Outlier Analysis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 smtClean="0"/>
              <a:t>Outlier Detection </a:t>
            </a:r>
            <a:r>
              <a:rPr lang="en-US" altLang="en-US" dirty="0" smtClean="0"/>
              <a:t>Methods</a:t>
            </a:r>
            <a:endParaRPr lang="en-US" altLang="en-US" dirty="0" smtClean="0"/>
          </a:p>
        </p:txBody>
      </p:sp>
      <p:sp>
        <p:nvSpPr>
          <p:cNvPr id="4101" name="AutoShape 7"/>
          <p:cNvSpPr>
            <a:spLocks noChangeArrowheads="1"/>
          </p:cNvSpPr>
          <p:nvPr/>
        </p:nvSpPr>
        <p:spPr bwMode="auto">
          <a:xfrm rot="9426988">
            <a:off x="5308709" y="835959"/>
            <a:ext cx="1341781" cy="533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3B2BAB-5F07-4DC4-BFAB-E368874EA8F1}" type="slidenum">
              <a:rPr lang="en-US" altLang="en-US" sz="1200">
                <a:latin typeface="Calibri" pitchFamily="34" charset="0"/>
              </a:rPr>
              <a:pPr eaLnBrk="1" hangingPunct="1"/>
              <a:t>3</a:t>
            </a:fld>
            <a:endParaRPr lang="en-US" altLang="en-US" sz="1200">
              <a:latin typeface="Calibri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Are Outliers?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/>
              <a:t>Outlier</a:t>
            </a:r>
            <a:r>
              <a:rPr lang="en-US" altLang="en-US" sz="2000" dirty="0" smtClean="0"/>
              <a:t>: A data object that </a:t>
            </a:r>
            <a:r>
              <a:rPr lang="en-US" altLang="en-US" sz="2000" b="1" dirty="0" smtClean="0"/>
              <a:t>deviates significantly</a:t>
            </a:r>
            <a:r>
              <a:rPr lang="en-US" altLang="en-US" sz="2000" dirty="0" smtClean="0"/>
              <a:t> from the normal objects as if it were </a:t>
            </a:r>
            <a:r>
              <a:rPr lang="en-US" altLang="en-US" sz="2000" b="1" dirty="0" smtClean="0"/>
              <a:t>generated by a different mechanism</a:t>
            </a:r>
          </a:p>
          <a:p>
            <a:pPr lvl="1" eaLnBrk="1" hangingPunct="1"/>
            <a:r>
              <a:rPr lang="en-US" altLang="en-US" sz="2000" dirty="0" smtClean="0"/>
              <a:t>Ex.:  Unusual credit card purchase,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sports</a:t>
            </a:r>
            <a:r>
              <a:rPr lang="en-US" altLang="en-US" sz="2000" dirty="0" smtClean="0"/>
              <a:t>: Michael Jordon, Wayne Gretzky, ...</a:t>
            </a:r>
          </a:p>
          <a:p>
            <a:pPr eaLnBrk="1" hangingPunct="1"/>
            <a:r>
              <a:rPr lang="en-US" altLang="en-US" sz="2000" dirty="0" smtClean="0"/>
              <a:t>Outliers are different from the noise data </a:t>
            </a:r>
          </a:p>
          <a:p>
            <a:pPr lvl="1" eaLnBrk="1" hangingPunct="1"/>
            <a:r>
              <a:rPr lang="en-US" altLang="en-US" sz="2000" dirty="0" smtClean="0"/>
              <a:t>Noise is random error or variance in a measured variable</a:t>
            </a:r>
          </a:p>
          <a:p>
            <a:pPr lvl="1" eaLnBrk="1" hangingPunct="1"/>
            <a:r>
              <a:rPr lang="en-US" altLang="en-US" sz="2000" dirty="0" smtClean="0"/>
              <a:t>Noise should be removed before outlier detection</a:t>
            </a:r>
          </a:p>
          <a:p>
            <a:pPr eaLnBrk="1" hangingPunct="1"/>
            <a:r>
              <a:rPr lang="en-US" altLang="en-US" sz="2000" dirty="0" smtClean="0"/>
              <a:t>Outliers are interesting:  It violates the mechanism that generates the normal data.</a:t>
            </a:r>
          </a:p>
          <a:p>
            <a:pPr eaLnBrk="1" hangingPunct="1"/>
            <a:r>
              <a:rPr lang="en-US" altLang="en-US" sz="2000" dirty="0" smtClean="0"/>
              <a:t>Outlier detection vs. </a:t>
            </a:r>
            <a:r>
              <a:rPr lang="en-US" altLang="en-US" sz="2000" i="1" dirty="0" smtClean="0"/>
              <a:t>novelty detection (new trends)</a:t>
            </a:r>
            <a:r>
              <a:rPr lang="en-US" altLang="en-US" sz="2000" dirty="0" smtClean="0"/>
              <a:t>: early stage, outlier; but later merged into the model</a:t>
            </a:r>
          </a:p>
          <a:p>
            <a:pPr eaLnBrk="1" hangingPunct="1"/>
            <a:r>
              <a:rPr lang="en-US" altLang="en-US" sz="2000" dirty="0" smtClean="0"/>
              <a:t>Applications:</a:t>
            </a:r>
          </a:p>
          <a:p>
            <a:pPr lvl="1" eaLnBrk="1" hangingPunct="1"/>
            <a:r>
              <a:rPr lang="en-US" altLang="en-US" sz="2000" dirty="0" smtClean="0"/>
              <a:t>Credit card fraud detection</a:t>
            </a:r>
          </a:p>
          <a:p>
            <a:pPr lvl="1" eaLnBrk="1" hangingPunct="1"/>
            <a:r>
              <a:rPr lang="en-US" altLang="en-US" sz="2000" dirty="0" smtClean="0"/>
              <a:t>Telecom fraud detection</a:t>
            </a:r>
          </a:p>
          <a:p>
            <a:pPr lvl="1" eaLnBrk="1" hangingPunct="1"/>
            <a:r>
              <a:rPr lang="en-US" altLang="en-US" sz="2000" dirty="0" smtClean="0"/>
              <a:t>Customer segmentation</a:t>
            </a:r>
          </a:p>
          <a:p>
            <a:pPr lvl="1" eaLnBrk="1" hangingPunct="1"/>
            <a:r>
              <a:rPr lang="en-US" altLang="en-US" sz="2000" dirty="0" smtClean="0"/>
              <a:t>Medical analysis</a:t>
            </a:r>
          </a:p>
        </p:txBody>
      </p:sp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227488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6677EF2-80E2-4887-A76D-EA1D6A1989F1}" type="slidenum">
              <a:rPr lang="en-US" altLang="en-US" sz="1200" b="1">
                <a:latin typeface="Calibri" pitchFamily="34" charset="0"/>
              </a:rPr>
              <a:pPr algn="r" eaLnBrk="1" hangingPunct="1"/>
              <a:t>4</a:t>
            </a:fld>
            <a:endParaRPr lang="en-US" altLang="en-US" sz="1200" b="1">
              <a:latin typeface="Calibri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Outliers (I)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763000" cy="5562600"/>
          </a:xfrm>
        </p:spPr>
        <p:txBody>
          <a:bodyPr/>
          <a:lstStyle/>
          <a:p>
            <a:pPr eaLnBrk="1" hangingPunct="1"/>
            <a:r>
              <a:rPr lang="en-US" altLang="en-US" sz="1900" dirty="0" smtClean="0"/>
              <a:t>Three kinds: </a:t>
            </a:r>
            <a:r>
              <a:rPr lang="en-US" altLang="en-US" sz="1900" i="1" dirty="0" smtClean="0"/>
              <a:t>global, contextual</a:t>
            </a:r>
            <a:r>
              <a:rPr lang="en-US" altLang="en-US" sz="1900" dirty="0" smtClean="0"/>
              <a:t> and </a:t>
            </a:r>
            <a:r>
              <a:rPr lang="en-US" altLang="en-US" sz="1900" i="1" dirty="0" smtClean="0"/>
              <a:t>collective </a:t>
            </a:r>
            <a:r>
              <a:rPr lang="en-US" altLang="en-US" sz="1900" dirty="0" smtClean="0"/>
              <a:t>outliers</a:t>
            </a:r>
            <a:endParaRPr lang="en-US" altLang="en-US" sz="1900" i="1" dirty="0" smtClean="0"/>
          </a:p>
          <a:p>
            <a:pPr eaLnBrk="1" hangingPunct="1"/>
            <a:r>
              <a:rPr lang="en-US" altLang="en-US" sz="1900" b="1" dirty="0" smtClean="0"/>
              <a:t>Global outlier</a:t>
            </a:r>
            <a:r>
              <a:rPr lang="en-US" altLang="en-US" sz="1900" dirty="0" smtClean="0"/>
              <a:t> (or point anomaly)</a:t>
            </a:r>
          </a:p>
          <a:p>
            <a:pPr lvl="1" eaLnBrk="1" hangingPunct="1"/>
            <a:r>
              <a:rPr lang="en-US" altLang="en-US" sz="1900" dirty="0" smtClean="0"/>
              <a:t>Object is </a:t>
            </a:r>
            <a:r>
              <a:rPr lang="en-US" altLang="en-US" sz="1900" dirty="0" err="1" smtClean="0"/>
              <a:t>O</a:t>
            </a:r>
            <a:r>
              <a:rPr lang="en-US" altLang="en-US" sz="1900" baseline="-25000" dirty="0" err="1" smtClean="0"/>
              <a:t>g</a:t>
            </a:r>
            <a:r>
              <a:rPr lang="en-US" altLang="en-US" sz="1900" dirty="0" smtClean="0"/>
              <a:t> if it significantly deviates from the rest of the data set</a:t>
            </a:r>
          </a:p>
          <a:p>
            <a:pPr lvl="1" eaLnBrk="1" hangingPunct="1"/>
            <a:r>
              <a:rPr lang="en-US" altLang="en-US" sz="1900" dirty="0" smtClean="0"/>
              <a:t>Ex. Intrusion detection in computer networks</a:t>
            </a:r>
          </a:p>
          <a:p>
            <a:pPr lvl="1" eaLnBrk="1" hangingPunct="1"/>
            <a:r>
              <a:rPr lang="en-US" altLang="en-US" sz="1900" dirty="0" smtClean="0"/>
              <a:t>Issue: Find an appropriate measurement of deviation</a:t>
            </a:r>
          </a:p>
          <a:p>
            <a:pPr eaLnBrk="1" hangingPunct="1"/>
            <a:r>
              <a:rPr lang="en-US" altLang="en-US" sz="1900" b="1" dirty="0" smtClean="0"/>
              <a:t>Contextual outlier</a:t>
            </a:r>
            <a:r>
              <a:rPr lang="en-US" altLang="en-US" sz="1900" dirty="0" smtClean="0"/>
              <a:t> (or </a:t>
            </a:r>
            <a:r>
              <a:rPr lang="en-US" altLang="en-US" sz="1900" i="1" dirty="0" smtClean="0">
                <a:solidFill>
                  <a:srgbClr val="FF0000"/>
                </a:solidFill>
              </a:rPr>
              <a:t>conditional</a:t>
            </a:r>
            <a:r>
              <a:rPr lang="en-US" altLang="en-US" sz="1900" i="1" dirty="0" smtClean="0"/>
              <a:t> outlier</a:t>
            </a:r>
            <a:r>
              <a:rPr lang="en-US" altLang="en-US" sz="1900" dirty="0" smtClean="0"/>
              <a:t>)</a:t>
            </a:r>
          </a:p>
          <a:p>
            <a:pPr lvl="1" eaLnBrk="1" hangingPunct="1"/>
            <a:r>
              <a:rPr lang="en-US" altLang="en-US" sz="1900" dirty="0" smtClean="0"/>
              <a:t>Object is </a:t>
            </a:r>
            <a:r>
              <a:rPr lang="en-US" altLang="en-US" sz="1900" dirty="0" err="1" smtClean="0"/>
              <a:t>O</a:t>
            </a:r>
            <a:r>
              <a:rPr lang="en-US" altLang="en-US" sz="1900" baseline="-25000" dirty="0" err="1" smtClean="0"/>
              <a:t>c</a:t>
            </a:r>
            <a:r>
              <a:rPr lang="en-US" altLang="en-US" sz="1900" dirty="0" smtClean="0"/>
              <a:t> if it deviates significantly based on a selected context</a:t>
            </a:r>
          </a:p>
          <a:p>
            <a:pPr lvl="1" eaLnBrk="1" hangingPunct="1"/>
            <a:r>
              <a:rPr lang="en-US" altLang="en-US" sz="1900" dirty="0" smtClean="0"/>
              <a:t>Ex. 28</a:t>
            </a:r>
            <a:r>
              <a:rPr lang="en-US" altLang="en-US" sz="1900" baseline="30000" dirty="0" smtClean="0"/>
              <a:t>o</a:t>
            </a:r>
            <a:r>
              <a:rPr lang="en-US" altLang="en-US" sz="1900" dirty="0" smtClean="0"/>
              <a:t> F in Urbana (USA): outlier? (depending on summer or winter?)</a:t>
            </a:r>
          </a:p>
          <a:p>
            <a:pPr lvl="1" eaLnBrk="1" hangingPunct="1"/>
            <a:r>
              <a:rPr lang="en-US" altLang="en-US" sz="1900" dirty="0" smtClean="0"/>
              <a:t>Attributes of </a:t>
            </a:r>
            <a:r>
              <a:rPr lang="en-US" altLang="en-US" sz="1900" u="sng" dirty="0" smtClean="0"/>
              <a:t>data objects </a:t>
            </a:r>
            <a:r>
              <a:rPr lang="en-US" altLang="en-US" sz="1900" dirty="0" smtClean="0"/>
              <a:t>should be divided into two groups </a:t>
            </a:r>
          </a:p>
          <a:p>
            <a:pPr lvl="2" eaLnBrk="1" hangingPunct="1"/>
            <a:r>
              <a:rPr lang="en-US" altLang="en-US" sz="1900" dirty="0" smtClean="0">
                <a:solidFill>
                  <a:srgbClr val="FF0000"/>
                </a:solidFill>
              </a:rPr>
              <a:t>Contextual</a:t>
            </a:r>
            <a:r>
              <a:rPr lang="en-US" altLang="en-US" sz="1900" dirty="0" smtClean="0"/>
              <a:t> attributes: defines the context, e.g., time &amp; location </a:t>
            </a:r>
          </a:p>
          <a:p>
            <a:pPr lvl="2" eaLnBrk="1" hangingPunct="1"/>
            <a:r>
              <a:rPr lang="en-US" altLang="en-US" sz="1900" dirty="0" smtClean="0">
                <a:solidFill>
                  <a:srgbClr val="FF0000"/>
                </a:solidFill>
              </a:rPr>
              <a:t>Behavioral</a:t>
            </a:r>
            <a:r>
              <a:rPr lang="en-US" altLang="en-US" sz="1900" dirty="0" smtClean="0"/>
              <a:t> attributes:  characteristics of the object, used in outlier evaluation, e.g., temperature, humidity and pressure.</a:t>
            </a:r>
          </a:p>
          <a:p>
            <a:pPr lvl="1" eaLnBrk="1" hangingPunct="1"/>
            <a:r>
              <a:rPr lang="en-US" altLang="en-US" sz="1900" dirty="0" smtClean="0"/>
              <a:t>Can be viewed as a generalization of </a:t>
            </a:r>
            <a:r>
              <a:rPr lang="en-US" altLang="en-US" sz="1900" i="1" dirty="0" smtClean="0">
                <a:solidFill>
                  <a:srgbClr val="FF0000"/>
                </a:solidFill>
              </a:rPr>
              <a:t>local</a:t>
            </a:r>
            <a:r>
              <a:rPr lang="en-US" altLang="en-US" sz="1900" i="1" dirty="0" smtClean="0"/>
              <a:t> </a:t>
            </a:r>
            <a:r>
              <a:rPr lang="en-US" altLang="en-US" sz="1900" i="1" dirty="0" smtClean="0">
                <a:solidFill>
                  <a:srgbClr val="FF0000"/>
                </a:solidFill>
              </a:rPr>
              <a:t>outliers</a:t>
            </a:r>
            <a:r>
              <a:rPr lang="en-US" altLang="en-US" sz="1900" dirty="0" smtClean="0">
                <a:cs typeface="Arial" panose="020B0604020202020204" pitchFamily="34" charset="0"/>
              </a:rPr>
              <a:t>—</a:t>
            </a:r>
            <a:r>
              <a:rPr lang="en-US" altLang="en-US" sz="1900" dirty="0" smtClean="0"/>
              <a:t>whose density significantly deviates from its local area</a:t>
            </a:r>
          </a:p>
          <a:p>
            <a:pPr lvl="1" eaLnBrk="1" hangingPunct="1"/>
            <a:r>
              <a:rPr lang="en-US" altLang="en-US" sz="1900" dirty="0" smtClean="0"/>
              <a:t>Issue: How to define or formulate meaningful context? Simple method can use group-</a:t>
            </a:r>
            <a:r>
              <a:rPr lang="en-US" altLang="en-US" sz="1900" dirty="0" err="1" smtClean="0"/>
              <a:t>bys</a:t>
            </a:r>
            <a:r>
              <a:rPr lang="en-US" altLang="en-US" sz="1900" dirty="0" smtClean="0"/>
              <a:t>, it may be ineffective due to insufficient data/noise. Other general method can be proximity measure.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24700" y="152400"/>
            <a:ext cx="1600200" cy="1524000"/>
            <a:chOff x="7467600" y="152400"/>
            <a:chExt cx="1600200" cy="1524000"/>
          </a:xfrm>
        </p:grpSpPr>
        <p:pic>
          <p:nvPicPr>
            <p:cNvPr id="614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52400"/>
              <a:ext cx="1524000" cy="11239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150" name="Text Box 8"/>
            <p:cNvSpPr txBox="1">
              <a:spLocks noChangeArrowheads="1"/>
            </p:cNvSpPr>
            <p:nvPr/>
          </p:nvSpPr>
          <p:spPr bwMode="auto">
            <a:xfrm>
              <a:off x="7467600" y="1339850"/>
              <a:ext cx="160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0000"/>
                  </a:solidFill>
                </a:rPr>
                <a:t>Global Outlier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029E2-BF44-443B-825D-EA830F250DE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" y="228600"/>
            <a:ext cx="8961990" cy="36004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352800" y="3714750"/>
            <a:ext cx="3276600" cy="2876550"/>
            <a:chOff x="9372600" y="1882967"/>
            <a:chExt cx="1730188" cy="1808848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9372600" y="3353261"/>
              <a:ext cx="17301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/>
                <a:t>Collective Outlier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4978" b="17598"/>
            <a:stretch/>
          </p:blipFill>
          <p:spPr>
            <a:xfrm>
              <a:off x="9372600" y="1882967"/>
              <a:ext cx="1730188" cy="1443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9738177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46ADACB-EA3B-4C0D-8C4B-35FF21B5B5B4}" type="slidenum">
              <a:rPr lang="en-US" altLang="en-US" sz="1200" b="1">
                <a:latin typeface="Calibri" pitchFamily="34" charset="0"/>
              </a:rPr>
              <a:pPr algn="r" eaLnBrk="1" hangingPunct="1"/>
              <a:t>6</a:t>
            </a:fld>
            <a:endParaRPr lang="en-US" altLang="en-US" sz="1200" b="1">
              <a:latin typeface="Calibri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Outliers (II)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7239000" cy="2667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 smtClean="0"/>
              <a:t>Collective Outliers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A subset of data objects </a:t>
            </a:r>
            <a:r>
              <a:rPr lang="en-US" altLang="en-US" sz="2000" i="1" dirty="0" smtClean="0"/>
              <a:t>collectively</a:t>
            </a:r>
            <a:r>
              <a:rPr lang="en-US" altLang="en-US" sz="2000" dirty="0" smtClean="0"/>
              <a:t> deviate significantly from the whole data set, even if the individual data objects may not be outliers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Applications: E.g., </a:t>
            </a:r>
            <a:r>
              <a:rPr lang="en-US" altLang="en-US" sz="2000" i="1" dirty="0" smtClean="0"/>
              <a:t>intrusion detection</a:t>
            </a:r>
            <a:r>
              <a:rPr lang="en-US" altLang="en-US" sz="2000" dirty="0" smtClean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/>
              <a:t>When a number of computers keep sending denial-of-service packages to each other </a:t>
            </a: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304800" y="3554506"/>
            <a:ext cx="853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Detection of collective outliers</a:t>
            </a:r>
          </a:p>
          <a:p>
            <a:pPr lvl="2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Consider not only behavior of individual objects, but also that of groups of objects</a:t>
            </a:r>
          </a:p>
          <a:p>
            <a:pPr lvl="2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Need to have the background knowledge on the relationship among data objects, such as a distance or similarity measure on objects.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A data set may have multiple types of outlier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One object may belong to more than one type of outlier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91400" y="86176"/>
            <a:ext cx="1752600" cy="1895024"/>
            <a:chOff x="9372600" y="1882967"/>
            <a:chExt cx="1730188" cy="1808848"/>
          </a:xfrm>
        </p:grpSpPr>
        <p:sp>
          <p:nvSpPr>
            <p:cNvPr id="7174" name="Text Box 8"/>
            <p:cNvSpPr txBox="1">
              <a:spLocks noChangeArrowheads="1"/>
            </p:cNvSpPr>
            <p:nvPr/>
          </p:nvSpPr>
          <p:spPr bwMode="auto">
            <a:xfrm>
              <a:off x="9372600" y="3353261"/>
              <a:ext cx="17301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dirty="0"/>
                <a:t>Collective Outlier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" r="14978" b="17598"/>
            <a:stretch/>
          </p:blipFill>
          <p:spPr>
            <a:xfrm>
              <a:off x="9372600" y="1882967"/>
              <a:ext cx="1730188" cy="1443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A4A4901-554E-4A6B-AD4B-EEE9D0CBC4CA}" type="slidenum">
              <a:rPr lang="en-US" altLang="en-US" sz="1200" b="1">
                <a:latin typeface="Calibri" pitchFamily="34" charset="0"/>
              </a:rPr>
              <a:pPr algn="r" eaLnBrk="1" hangingPunct="1"/>
              <a:t>7</a:t>
            </a:fld>
            <a:endParaRPr lang="en-US" altLang="en-US" sz="1200" b="1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Challenges of Outlier Detection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9906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+mj-lt"/>
              <a:buAutoNum type="arabicPeriod"/>
            </a:pPr>
            <a:r>
              <a:rPr lang="en-US" altLang="en-US" sz="2300" b="1" dirty="0">
                <a:latin typeface="Arial" panose="020B0604020202020204" pitchFamily="34" charset="0"/>
              </a:rPr>
              <a:t>Modeling normal objects and outliers properly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>
                <a:latin typeface="Arial" panose="020B0604020202020204" pitchFamily="34" charset="0"/>
              </a:rPr>
              <a:t>Hard to enumerate all possible normal behaviors in an application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>
                <a:latin typeface="Arial" panose="020B0604020202020204" pitchFamily="34" charset="0"/>
              </a:rPr>
              <a:t>The border between normal and outlier objects is often a gray </a:t>
            </a:r>
            <a:r>
              <a:rPr lang="en-US" altLang="en-US" sz="2300" dirty="0" smtClean="0">
                <a:latin typeface="Arial" panose="020B0604020202020204" pitchFamily="34" charset="0"/>
              </a:rPr>
              <a:t>area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300" dirty="0">
                <a:latin typeface="Arial" panose="020B0604020202020204" pitchFamily="34" charset="0"/>
              </a:rPr>
              <a:t>some outlier detection methods assign to each object in the input data set a label of either “normal” or “outlier,” other methods assign to each object a score measuring the “outlier-ness” of the object. 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+mj-lt"/>
              <a:buAutoNum type="arabicPeriod"/>
            </a:pPr>
            <a:r>
              <a:rPr lang="en-US" altLang="en-US" sz="2300" b="1" dirty="0">
                <a:latin typeface="Arial" panose="020B0604020202020204" pitchFamily="34" charset="0"/>
              </a:rPr>
              <a:t>Application-specific outlier detection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>
                <a:latin typeface="Arial" panose="020B0604020202020204" pitchFamily="34" charset="0"/>
              </a:rPr>
              <a:t>Choice of distance measure among objects and the model of relationship among objects are often application-dependent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>
                <a:latin typeface="Arial" panose="020B0604020202020204" pitchFamily="34" charset="0"/>
              </a:rPr>
              <a:t>E.g., clinic data: a small deviation could be an outlier; while in marketing analysis, larger </a:t>
            </a:r>
            <a:r>
              <a:rPr lang="en-US" altLang="en-US" sz="2300" dirty="0" smtClean="0">
                <a:latin typeface="Arial" panose="020B0604020202020204" pitchFamily="34" charset="0"/>
              </a:rPr>
              <a:t>fluctuations</a:t>
            </a:r>
            <a:endParaRPr lang="en-US" altLang="en-US" sz="2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A4A4901-554E-4A6B-AD4B-EEE9D0CBC4CA}" type="slidenum">
              <a:rPr lang="en-US" altLang="en-US" sz="1200" b="1">
                <a:latin typeface="Calibri" pitchFamily="34" charset="0"/>
              </a:rPr>
              <a:pPr algn="r" eaLnBrk="1" hangingPunct="1"/>
              <a:t>8</a:t>
            </a:fld>
            <a:endParaRPr lang="en-US" altLang="en-US" sz="1200" b="1"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Challenges of Outlier Detection…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28600" y="9906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300" dirty="0" smtClean="0">
                <a:latin typeface="Arial" panose="020B0604020202020204" pitchFamily="34" charset="0"/>
              </a:rPr>
              <a:t>3</a:t>
            </a:r>
            <a:r>
              <a:rPr lang="en-US" altLang="en-US" sz="2300" b="1" dirty="0" smtClean="0">
                <a:latin typeface="Arial" panose="020B0604020202020204" pitchFamily="34" charset="0"/>
              </a:rPr>
              <a:t>.  Handling </a:t>
            </a:r>
            <a:r>
              <a:rPr lang="en-US" altLang="en-US" sz="2300" b="1" dirty="0">
                <a:latin typeface="Arial" panose="020B0604020202020204" pitchFamily="34" charset="0"/>
              </a:rPr>
              <a:t>noise in outlier detection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300" dirty="0">
                <a:latin typeface="Arial" panose="020B0604020202020204" pitchFamily="34" charset="0"/>
              </a:rPr>
              <a:t>Noise may be present as deviations in attribute values or even as missing values.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300" dirty="0">
                <a:latin typeface="Arial" panose="020B0604020202020204" pitchFamily="34" charset="0"/>
              </a:rPr>
              <a:t>Low data quality and the presence of noise bring a huge challenge to outlier detection. 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 smtClean="0">
                <a:latin typeface="Arial" panose="020B0604020202020204" pitchFamily="34" charset="0"/>
              </a:rPr>
              <a:t>Noise </a:t>
            </a:r>
            <a:r>
              <a:rPr lang="en-US" altLang="en-US" sz="2300" dirty="0">
                <a:latin typeface="Arial" panose="020B0604020202020204" pitchFamily="34" charset="0"/>
              </a:rPr>
              <a:t>may distort the normal objects and blur the distinction between normal objects and outliers.  It may help hide outliers and reduce the effectiveness of outlier </a:t>
            </a:r>
            <a:r>
              <a:rPr lang="en-US" altLang="en-US" sz="2300" dirty="0" smtClean="0">
                <a:latin typeface="Arial" panose="020B0604020202020204" pitchFamily="34" charset="0"/>
              </a:rPr>
              <a:t>detection.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 smtClean="0">
                <a:latin typeface="Arial" panose="020B0604020202020204" pitchFamily="34" charset="0"/>
              </a:rPr>
              <a:t>A noise can be detected as outlier by detection methods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300" dirty="0" smtClean="0">
                <a:latin typeface="Arial" panose="020B0604020202020204" pitchFamily="34" charset="0"/>
              </a:rPr>
              <a:t>4.   </a:t>
            </a:r>
            <a:r>
              <a:rPr lang="en-US" altLang="en-US" sz="2300" b="1" dirty="0" smtClean="0">
                <a:latin typeface="Arial" panose="020B0604020202020204" pitchFamily="34" charset="0"/>
              </a:rPr>
              <a:t>Understandability</a:t>
            </a:r>
            <a:endParaRPr lang="en-US" altLang="en-US" sz="2300" b="1" dirty="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>
                <a:latin typeface="Arial" panose="020B0604020202020204" pitchFamily="34" charset="0"/>
              </a:rPr>
              <a:t>Understand why these are outliers: Justification of the </a:t>
            </a:r>
            <a:r>
              <a:rPr lang="en-US" altLang="en-US" sz="2300" dirty="0" smtClean="0">
                <a:latin typeface="Arial" panose="020B0604020202020204" pitchFamily="34" charset="0"/>
              </a:rPr>
              <a:t>detection. </a:t>
            </a:r>
            <a:r>
              <a:rPr lang="en-US" altLang="en-US" sz="2300" dirty="0" err="1" smtClean="0">
                <a:latin typeface="Arial" panose="020B0604020202020204" pitchFamily="34" charset="0"/>
              </a:rPr>
              <a:t>E.g</a:t>
            </a:r>
            <a:r>
              <a:rPr lang="en-US" altLang="en-US" sz="2300" dirty="0" smtClean="0">
                <a:latin typeface="Arial" panose="020B0604020202020204" pitchFamily="34" charset="0"/>
              </a:rPr>
              <a:t> a statistical method can be used to 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300" dirty="0">
                <a:latin typeface="Arial" panose="020B0604020202020204" pitchFamily="34" charset="0"/>
              </a:rPr>
              <a:t>Specify the degree of an outlier: the unlikelihood of the object being generated by a normal mechanism</a:t>
            </a:r>
          </a:p>
        </p:txBody>
      </p:sp>
    </p:spTree>
    <p:extLst>
      <p:ext uri="{BB962C8B-B14F-4D97-AF65-F5344CB8AC3E}">
        <p14:creationId xmlns:p14="http://schemas.microsoft.com/office/powerpoint/2010/main" val="1766899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3B80246-3AFC-478A-BE9E-37E66FCE1A0B}" type="slidenum">
              <a:rPr lang="en-US" altLang="en-US" sz="1200" b="1">
                <a:latin typeface="Calibri" pitchFamily="34" charset="0"/>
              </a:rPr>
              <a:pPr algn="r" eaLnBrk="1" hangingPunct="1"/>
              <a:t>9</a:t>
            </a:fld>
            <a:endParaRPr lang="en-US" altLang="en-US" sz="1200" b="1">
              <a:latin typeface="Calibri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Chapter 12. </a:t>
            </a:r>
            <a:r>
              <a:rPr lang="en-AU" altLang="zh-TW" smtClean="0">
                <a:ea typeface="PMingLiU" panose="02020500000000000000" pitchFamily="18" charset="-120"/>
              </a:rPr>
              <a:t>Outlier Analysis</a:t>
            </a:r>
            <a:endParaRPr lang="en-US" altLang="en-US" smtClean="0">
              <a:ea typeface="PMingLiU" panose="02020500000000000000" pitchFamily="18" charset="-12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534400" cy="54864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20000"/>
              </a:lnSpc>
            </a:pPr>
            <a:r>
              <a:rPr lang="en-US" altLang="en-US" dirty="0" smtClean="0"/>
              <a:t>Outlier and Outlier Analysis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dirty="0" smtClean="0"/>
              <a:t>Outlier </a:t>
            </a:r>
            <a:r>
              <a:rPr lang="en-US" altLang="en-US" smtClean="0"/>
              <a:t>Detection </a:t>
            </a:r>
            <a:r>
              <a:rPr lang="en-US" altLang="en-US" smtClean="0"/>
              <a:t>Methods</a:t>
            </a:r>
            <a:endParaRPr lang="en-US" altLang="en-US" dirty="0" smtClean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 rot="9426988">
            <a:off x="5038873" y="1368226"/>
            <a:ext cx="1301079" cy="70501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13514</TotalTime>
  <Words>1565</Words>
  <Application>Microsoft Office PowerPoint</Application>
  <PresentationFormat>On-screen Show (4:3)</PresentationFormat>
  <Paragraphs>159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PMingLiU</vt:lpstr>
      <vt:lpstr>宋体</vt:lpstr>
      <vt:lpstr>宋体</vt:lpstr>
      <vt:lpstr>Arial</vt:lpstr>
      <vt:lpstr>Berlin Sans FB Demi</vt:lpstr>
      <vt:lpstr>Calibri</vt:lpstr>
      <vt:lpstr>Tahoma</vt:lpstr>
      <vt:lpstr>Times New Roman</vt:lpstr>
      <vt:lpstr>Wingdings</vt:lpstr>
      <vt:lpstr>Blends</vt:lpstr>
      <vt:lpstr>Data Mining:   Concepts and Techniques  (3rd ed.) — Chapter 12 —</vt:lpstr>
      <vt:lpstr>Chapter 12. Outlier Analysis</vt:lpstr>
      <vt:lpstr>What Are Outliers?</vt:lpstr>
      <vt:lpstr>Types of Outliers (I)</vt:lpstr>
      <vt:lpstr>PowerPoint Presentation</vt:lpstr>
      <vt:lpstr>Types of Outliers (II)</vt:lpstr>
      <vt:lpstr>Challenges of Outlier Detection</vt:lpstr>
      <vt:lpstr>Challenges of Outlier Detection…</vt:lpstr>
      <vt:lpstr>Chapter 12. Outlier Analysis</vt:lpstr>
      <vt:lpstr>Outlier Detection I: Supervised Methods</vt:lpstr>
      <vt:lpstr>Outlier Detection(1) I: Supervised Methods</vt:lpstr>
      <vt:lpstr>Outlier Detection(1) II: Unsupervised Methods See book pno.550</vt:lpstr>
      <vt:lpstr>Outlier Detection(1) III: Semi-Supervised Methods </vt:lpstr>
      <vt:lpstr>Outlier Detection(2) (1): Statistical Methods</vt:lpstr>
      <vt:lpstr>PowerPoint Presentation</vt:lpstr>
      <vt:lpstr>Outlier Detection (2): Proximity-Based Methods</vt:lpstr>
      <vt:lpstr>Outlier Detection (3): Clustering-Based Methods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GM</cp:lastModifiedBy>
  <cp:revision>590</cp:revision>
  <cp:lastPrinted>1999-09-10T20:38:56Z</cp:lastPrinted>
  <dcterms:created xsi:type="dcterms:W3CDTF">1998-06-19T04:38:52Z</dcterms:created>
  <dcterms:modified xsi:type="dcterms:W3CDTF">2017-05-04T11:49:07Z</dcterms:modified>
</cp:coreProperties>
</file>