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07"/>
  </p:notesMasterIdLst>
  <p:handoutMasterIdLst>
    <p:handoutMasterId r:id="rId108"/>
  </p:handoutMasterIdLst>
  <p:sldIdLst>
    <p:sldId id="1403" r:id="rId2"/>
    <p:sldId id="1404" r:id="rId3"/>
    <p:sldId id="907" r:id="rId4"/>
    <p:sldId id="908" r:id="rId5"/>
    <p:sldId id="909" r:id="rId6"/>
    <p:sldId id="910" r:id="rId7"/>
    <p:sldId id="1458" r:id="rId8"/>
    <p:sldId id="1443" r:id="rId9"/>
    <p:sldId id="1463" r:id="rId10"/>
    <p:sldId id="918" r:id="rId11"/>
    <p:sldId id="1464" r:id="rId12"/>
    <p:sldId id="1465" r:id="rId13"/>
    <p:sldId id="1466" r:id="rId14"/>
    <p:sldId id="1469" r:id="rId15"/>
    <p:sldId id="1467" r:id="rId16"/>
    <p:sldId id="1468" r:id="rId17"/>
    <p:sldId id="1048" r:id="rId18"/>
    <p:sldId id="1472" r:id="rId19"/>
    <p:sldId id="1456" r:id="rId20"/>
    <p:sldId id="1125" r:id="rId21"/>
    <p:sldId id="1014" r:id="rId22"/>
    <p:sldId id="1474" r:id="rId23"/>
    <p:sldId id="1475" r:id="rId24"/>
    <p:sldId id="1049" r:id="rId25"/>
    <p:sldId id="1476" r:id="rId26"/>
    <p:sldId id="1223" r:id="rId27"/>
    <p:sldId id="1477" r:id="rId28"/>
    <p:sldId id="1478" r:id="rId29"/>
    <p:sldId id="1479" r:id="rId30"/>
    <p:sldId id="1040" r:id="rId31"/>
    <p:sldId id="1457" r:id="rId32"/>
    <p:sldId id="1481" r:id="rId33"/>
    <p:sldId id="1485" r:id="rId34"/>
    <p:sldId id="1482" r:id="rId35"/>
    <p:sldId id="1483" r:id="rId36"/>
    <p:sldId id="932" r:id="rId37"/>
    <p:sldId id="1346" r:id="rId38"/>
    <p:sldId id="1484" r:id="rId39"/>
    <p:sldId id="1345" r:id="rId40"/>
    <p:sldId id="1486" r:id="rId41"/>
    <p:sldId id="1018" r:id="rId42"/>
    <p:sldId id="939" r:id="rId43"/>
    <p:sldId id="1220" r:id="rId44"/>
    <p:sldId id="1222" r:id="rId45"/>
    <p:sldId id="1451" r:id="rId46"/>
    <p:sldId id="1488" r:id="rId47"/>
    <p:sldId id="1489" r:id="rId48"/>
    <p:sldId id="1194" r:id="rId49"/>
    <p:sldId id="951" r:id="rId50"/>
    <p:sldId id="1193" r:id="rId51"/>
    <p:sldId id="1459" r:id="rId52"/>
    <p:sldId id="1493" r:id="rId53"/>
    <p:sldId id="1494" r:id="rId54"/>
    <p:sldId id="1495" r:id="rId55"/>
    <p:sldId id="953" r:id="rId56"/>
    <p:sldId id="1153" r:id="rId57"/>
    <p:sldId id="1154" r:id="rId58"/>
    <p:sldId id="1156" r:id="rId59"/>
    <p:sldId id="1348" r:id="rId60"/>
    <p:sldId id="1157" r:id="rId61"/>
    <p:sldId id="1158" r:id="rId62"/>
    <p:sldId id="1347" r:id="rId63"/>
    <p:sldId id="1159" r:id="rId64"/>
    <p:sldId id="1518" r:id="rId65"/>
    <p:sldId id="1460" r:id="rId66"/>
    <p:sldId id="1017" r:id="rId67"/>
    <p:sldId id="1496" r:id="rId68"/>
    <p:sldId id="1497" r:id="rId69"/>
    <p:sldId id="1349" r:id="rId70"/>
    <p:sldId id="1350" r:id="rId71"/>
    <p:sldId id="1375" r:id="rId72"/>
    <p:sldId id="1376" r:id="rId73"/>
    <p:sldId id="1498" r:id="rId74"/>
    <p:sldId id="1499" r:id="rId75"/>
    <p:sldId id="1500" r:id="rId76"/>
    <p:sldId id="1351" r:id="rId77"/>
    <p:sldId id="1501" r:id="rId78"/>
    <p:sldId id="1502" r:id="rId79"/>
    <p:sldId id="1503" r:id="rId80"/>
    <p:sldId id="1504" r:id="rId81"/>
    <p:sldId id="1461" r:id="rId82"/>
    <p:sldId id="1423" r:id="rId83"/>
    <p:sldId id="1415" r:id="rId84"/>
    <p:sldId id="1507" r:id="rId85"/>
    <p:sldId id="1508" r:id="rId86"/>
    <p:sldId id="1509" r:id="rId87"/>
    <p:sldId id="1510" r:id="rId88"/>
    <p:sldId id="1511" r:id="rId89"/>
    <p:sldId id="1512" r:id="rId90"/>
    <p:sldId id="1418" r:id="rId91"/>
    <p:sldId id="1513" r:id="rId92"/>
    <p:sldId id="1419" r:id="rId93"/>
    <p:sldId id="1517" r:id="rId94"/>
    <p:sldId id="1519" r:id="rId95"/>
    <p:sldId id="1514" r:id="rId96"/>
    <p:sldId id="1422" r:id="rId97"/>
    <p:sldId id="1520" r:id="rId98"/>
    <p:sldId id="1365" r:id="rId99"/>
    <p:sldId id="1366" r:id="rId100"/>
    <p:sldId id="1523" r:id="rId101"/>
    <p:sldId id="1524" r:id="rId102"/>
    <p:sldId id="1525" r:id="rId103"/>
    <p:sldId id="1412" r:id="rId104"/>
    <p:sldId id="1522" r:id="rId105"/>
    <p:sldId id="1430" r:id="rId106"/>
  </p:sldIdLst>
  <p:sldSz cx="12192000" cy="6858000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6E6EA"/>
    <a:srgbClr val="FAE2F6"/>
    <a:srgbClr val="00E4A8"/>
    <a:srgbClr val="170981"/>
    <a:srgbClr val="121328"/>
    <a:srgbClr val="8FF9EF"/>
    <a:srgbClr val="00CE9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2" autoAdjust="0"/>
    <p:restoredTop sz="85996" autoAdjust="0"/>
  </p:normalViewPr>
  <p:slideViewPr>
    <p:cSldViewPr>
      <p:cViewPr varScale="1">
        <p:scale>
          <a:sx n="60" d="100"/>
          <a:sy n="60" d="100"/>
        </p:scale>
        <p:origin x="108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10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e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070F243-B724-43BD-82E0-8132A2E328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012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05FDDCF-FE58-48E2-B195-FDB6E6C4C4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153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0210979-74DF-46BB-B24C-4CF09565DECA}" type="slidenum">
              <a:rPr lang="zh-CN" altLang="en-US"/>
              <a:pPr algn="r"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250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greedy algorithm, as the name suggests,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always makes the choice that seems to be the best at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 moment.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 means that it makes a locally ­optimal choice in the hope that this choice will lead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 a globally­ optimal solution.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Some common programming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techniques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1. Divide and conquer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2. Randomized algorithms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3. Greedy algorithms (This is not an algorithm, it is a technique.)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4. Dynamic programming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FDDCF-FE58-48E2-B195-FDB6E6C4C4A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960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2F3608-2B9C-4EAE-A5EF-3AF84852C0F5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0156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CBB9B3-2C73-41F4-9DEB-AF2ABBA65FD8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853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75ADE5C-F414-4D7D-A803-CFA65D161898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 : the expected information needed to classify a given sample</a:t>
            </a:r>
          </a:p>
          <a:p>
            <a:r>
              <a:rPr lang="en-US" altLang="en-US" smtClean="0"/>
              <a:t>E (entropy) : expected information based on the partitioning into subsets by A</a:t>
            </a:r>
          </a:p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5392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18AD053-DA63-4067-9F9F-6515C2AC341C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99649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CDD114-EEB0-4E46-8A2E-DBA0B3CC0969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6706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FDDCF-FE58-48E2-B195-FDB6E6C4C4A9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99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1D3DAC5-C5CB-4C5B-B412-A18CB5167D37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0024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Gini index calculates diversity or heterogeneity (or uncertainty if you will) from the sum of squared category probabilities.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	If every value is in the same category, then the measure is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1−1^2=0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	If every value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values is in a distinct category, then the measure is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1−n(1/n)^2=1−1/n.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FDDCF-FE58-48E2-B195-FDB6E6C4C4A9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659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C92D632-81EB-48DD-8EE1-B78909F115DE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7949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9C9618F9-76F7-4694-B0C3-50A2AA0645EB}" type="slidenum">
              <a:rPr lang="en-US" altLang="en-US"/>
              <a:pPr algn="r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0509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2E58BC5-9980-4A49-BDB4-39F7357EECA3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9114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Gini index measure impurity(How much difficult to decide from 0 to 0.5)</a:t>
            </a:r>
          </a:p>
          <a:p>
            <a:r>
              <a:rPr lang="en-US" dirty="0" smtClean="0"/>
              <a:t>Gini</a:t>
            </a:r>
            <a:r>
              <a:rPr lang="en-US" baseline="0" dirty="0" smtClean="0"/>
              <a:t> = 0 means highly pure(easy to classify) on Class(0/6)</a:t>
            </a:r>
          </a:p>
          <a:p>
            <a:r>
              <a:rPr lang="en-US" baseline="0" dirty="0" smtClean="0"/>
              <a:t>Gini = 0.5 means highly impure (difficult to classify) class(3/3)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FDDCF-FE58-48E2-B195-FDB6E6C4C4A9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589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2B13531-89C1-4DDB-B5AC-E03588EFF775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007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3EDF65-EBC0-4F66-A726-4C6A2FC81853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5174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A2BFAB-780A-4241-ACD9-846C009BE1C5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161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FDDCF-FE58-48E2-B195-FDB6E6C4C4A9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159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F725C9C-DEF4-4AC5-8CC2-9F0B328E47D0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6199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5C36C40-A4DC-455C-95E2-DE76CBD9EAB6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r>
              <a:rPr lang="en-US" altLang="ko-KR" sz="1200" b="1" dirty="0" smtClean="0">
                <a:latin typeface="Arial" panose="020B0604020202020204" pitchFamily="34" charset="0"/>
                <a:ea typeface="Gulim" panose="020B0600000101010101" pitchFamily="34" charset="-127"/>
              </a:rPr>
              <a:t>Attribute, Value, </a:t>
            </a:r>
            <a:r>
              <a:rPr lang="en-US" altLang="ko-KR" sz="1200" b="1" dirty="0" err="1" smtClean="0">
                <a:latin typeface="Arial" panose="020B0604020202020204" pitchFamily="34" charset="0"/>
                <a:ea typeface="Gulim" panose="020B0600000101010101" pitchFamily="34" charset="-127"/>
              </a:rPr>
              <a:t>Class_label</a:t>
            </a:r>
            <a:r>
              <a:rPr lang="en-US" altLang="ko-KR" sz="1200" b="1" dirty="0" smtClean="0">
                <a:latin typeface="Arial" panose="020B0604020202020204" pitchFamily="34" charset="0"/>
                <a:ea typeface="Gulim" panose="020B0600000101010101" pitchFamily="34" charset="-127"/>
              </a:rPr>
              <a:t> (</a:t>
            </a:r>
            <a:r>
              <a:rPr lang="en-US" altLang="ko-KR" sz="1200" b="1" dirty="0" err="1" smtClean="0">
                <a:latin typeface="Arial" panose="020B0604020202020204" pitchFamily="34" charset="0"/>
                <a:ea typeface="Gulim" panose="020B0600000101010101" pitchFamily="34" charset="-127"/>
              </a:rPr>
              <a:t>AVC</a:t>
            </a:r>
            <a:r>
              <a:rPr lang="en-US" altLang="ko-KR" sz="1200" b="1" dirty="0" smtClean="0">
                <a:latin typeface="Arial" panose="020B0604020202020204" pitchFamily="34" charset="0"/>
                <a:ea typeface="Gulim" panose="020B0600000101010101" pitchFamily="34" charset="-127"/>
              </a:rPr>
              <a:t>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9323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34B103-DE24-45BC-9951-8A5BA1CBB893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4692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2483EA-74A8-488E-9AFD-668C29B1682B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188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2DE1B34-A711-4936-83A1-5A2012637F6F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6078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6AC88796-2D63-4537-8E5B-8AAA4FD8499C}" type="slidenum">
              <a:rPr lang="en-US" altLang="en-US"/>
              <a:pPr algn="r"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2936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BAA190-FECF-4281-B8F3-DC35DC1077C2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438513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7E50BC1-C8DB-4626-AD19-5D2FF4FC5F40}" type="slidenum">
              <a:rPr lang="en-US" altLang="en-US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9641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14530A-A54A-4528-ACBF-70BCC2CD1BDA}" type="slidenum">
              <a:rPr lang="en-US" altLang="en-US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60985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9C9618F9-76F7-4694-B0C3-50A2AA0645EB}" type="slidenum">
              <a:rPr lang="en-US" altLang="en-US"/>
              <a:pPr algn="r"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87485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2F6066F-FE34-4DFC-AA9F-7ABBB7630CA6}" type="slidenum">
              <a:rPr lang="en-US" altLang="en-US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877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E37A9D-C329-4D8F-BE4E-C828CC1625D2}" type="slidenum">
              <a:rPr lang="en-US" altLang="en-US"/>
              <a:pPr>
                <a:spcBef>
                  <a:spcPct val="0"/>
                </a:spcBef>
              </a:pPr>
              <a:t>56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01006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AA49BD-7CAB-4144-8E68-F16A7C67ED58}" type="slidenum">
              <a:rPr lang="en-US" altLang="en-US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20338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9BF874D-FE6F-4435-ACBD-661903B62509}" type="slidenum">
              <a:rPr lang="en-US" altLang="en-US"/>
              <a:pPr>
                <a:spcBef>
                  <a:spcPct val="0"/>
                </a:spcBef>
              </a:pPr>
              <a:t>58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63240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809C42-0BD4-4692-8ADD-C8506FA670C9}" type="slidenum">
              <a:rPr lang="en-US" altLang="en-US"/>
              <a:pPr>
                <a:spcBef>
                  <a:spcPct val="0"/>
                </a:spcBef>
              </a:pPr>
              <a:t>59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2010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1D266F-9795-4681-9393-017C8653122A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0689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5C8B12-DB59-43B0-A72D-33FED7F7D486}" type="slidenum">
              <a:rPr lang="en-US" altLang="en-US"/>
              <a:pPr>
                <a:spcBef>
                  <a:spcPct val="0"/>
                </a:spcBef>
              </a:pPr>
              <a:t>60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52233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8CC78A7-9AF1-44C1-BE30-35CD09A48096}" type="slidenum">
              <a:rPr lang="en-US" altLang="en-US"/>
              <a:pPr>
                <a:spcBef>
                  <a:spcPct val="0"/>
                </a:spcBef>
              </a:pPr>
              <a:t>61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30657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228B62D-9FEC-4EC4-9AF8-2803F21386FB}" type="slidenum">
              <a:rPr lang="en-US" altLang="en-US"/>
              <a:pPr>
                <a:spcBef>
                  <a:spcPct val="0"/>
                </a:spcBef>
              </a:pPr>
              <a:t>62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58446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3233F3-70C0-4663-AD72-E7AD143B42CB}" type="slidenum">
              <a:rPr lang="en-US" altLang="en-US"/>
              <a:pPr>
                <a:spcBef>
                  <a:spcPct val="0"/>
                </a:spcBef>
              </a:pPr>
              <a:t>63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61091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9C9618F9-76F7-4694-B0C3-50A2AA0645EB}" type="slidenum">
              <a:rPr lang="en-US" altLang="en-US"/>
              <a:pPr algn="r">
                <a:spcBef>
                  <a:spcPct val="0"/>
                </a:spcBef>
              </a:pPr>
              <a:t>65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155242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B30DCB-7863-47B2-8A89-E32D8E4836EF}" type="slidenum">
              <a:rPr lang="en-US" altLang="en-US"/>
              <a:pPr>
                <a:spcBef>
                  <a:spcPct val="0"/>
                </a:spcBef>
              </a:pPr>
              <a:t>66</a:t>
            </a:fld>
            <a:endParaRPr lang="en-US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58888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4FBA765-7393-4BE5-B6C4-7204F6F4ED5B}" type="slidenum">
              <a:rPr lang="en-US" altLang="en-US"/>
              <a:pPr>
                <a:spcBef>
                  <a:spcPct val="0"/>
                </a:spcBef>
              </a:pPr>
              <a:t>69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47454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E7A37C-CC03-4623-8C72-42C76991194A}" type="slidenum">
              <a:rPr lang="en-US" altLang="en-US"/>
              <a:pPr>
                <a:spcBef>
                  <a:spcPct val="0"/>
                </a:spcBef>
              </a:pPr>
              <a:t>70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First Order Inductive Learning (FOIL </a:t>
            </a:r>
            <a:r>
              <a:rPr lang="en-US" altLang="en-US" dirty="0" smtClean="0"/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Comp. w. decision-tree induction: learning a set of rules </a:t>
            </a:r>
            <a:r>
              <a:rPr lang="en-US" altLang="en-US" sz="1200" i="1" dirty="0" smtClean="0"/>
              <a:t>simultaneously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42921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28EA769-EA6F-4D32-ADC6-4ADFF0382C32}" type="slidenum">
              <a:rPr lang="en-US" altLang="en-US"/>
              <a:pPr>
                <a:spcBef>
                  <a:spcPct val="0"/>
                </a:spcBef>
              </a:pPr>
              <a:t>71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27446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62478B0-4F39-4CAB-B87F-E00268F8D4F3}" type="slidenum">
              <a:rPr lang="en-US" altLang="en-US"/>
              <a:pPr>
                <a:spcBef>
                  <a:spcPct val="0"/>
                </a:spcBef>
              </a:pPr>
              <a:t>72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2786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D9E531-B4BE-48DE-B7EA-F2E7E3CF80D3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2563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41BBC2F-6840-4CF4-83B3-B9B3767D4F2C}" type="slidenum">
              <a:rPr lang="en-US" altLang="en-US"/>
              <a:pPr>
                <a:spcBef>
                  <a:spcPct val="0"/>
                </a:spcBef>
              </a:pPr>
              <a:t>76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First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Order Inductive Learner</a:t>
            </a:r>
            <a:r>
              <a:rPr lang="en-US" dirty="0" smtClean="0"/>
              <a:t> (FOIL)</a:t>
            </a:r>
            <a:br>
              <a:rPr lang="en-US" dirty="0" smtClean="0"/>
            </a:b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36812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Coverage</a:t>
            </a:r>
          </a:p>
          <a:p>
            <a:r>
              <a:rPr lang="en-US" dirty="0" smtClean="0"/>
              <a:t>R1 = 5/500 = 0.01</a:t>
            </a:r>
          </a:p>
          <a:p>
            <a:r>
              <a:rPr lang="en-US" dirty="0" smtClean="0"/>
              <a:t>R2 = 40/500 = 0.08</a:t>
            </a:r>
          </a:p>
          <a:p>
            <a:r>
              <a:rPr lang="en-US" dirty="0" smtClean="0"/>
              <a:t>R3 = 190/500 = 0.38</a:t>
            </a:r>
          </a:p>
          <a:p>
            <a:r>
              <a:rPr lang="en-US" dirty="0" smtClean="0"/>
              <a:t>R3 is the</a:t>
            </a:r>
            <a:r>
              <a:rPr lang="en-US" baseline="0" dirty="0" smtClean="0"/>
              <a:t> best and R1 is the worst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FDDCF-FE58-48E2-B195-FDB6E6C4C4A9}" type="slidenum">
              <a:rPr lang="en-US" altLang="en-US" smtClean="0"/>
              <a:pPr>
                <a:defRPr/>
              </a:pPr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2917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9C9618F9-76F7-4694-B0C3-50A2AA0645EB}" type="slidenum">
              <a:rPr lang="en-US" altLang="en-US"/>
              <a:pPr algn="r">
                <a:spcBef>
                  <a:spcPct val="0"/>
                </a:spcBef>
              </a:pPr>
              <a:t>81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12769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3858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049163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94385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FDDCF-FE58-48E2-B195-FDB6E6C4C4A9}" type="slidenum">
              <a:rPr lang="en-US" altLang="en-US" smtClean="0"/>
              <a:pPr>
                <a:defRPr/>
              </a:pPr>
              <a:t>91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8747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dirty="0" smtClean="0"/>
              <a:t>precision perfect score is</a:t>
            </a:r>
            <a:r>
              <a:rPr lang="en-US" baseline="0" dirty="0" smtClean="0"/>
              <a:t> 1.0. </a:t>
            </a:r>
          </a:p>
          <a:p>
            <a:r>
              <a:rPr lang="en-US" baseline="0" dirty="0" smtClean="0"/>
              <a:t>It tell us classier predicted all +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tuples correctly </a:t>
            </a:r>
          </a:p>
          <a:p>
            <a:r>
              <a:rPr lang="en-US" baseline="0" dirty="0" smtClean="0"/>
              <a:t>But it does not tell us how much –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tuples are classified as +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or vice versa. Called misclassification.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43223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dirty="0" smtClean="0"/>
              <a:t>precision perfect score is</a:t>
            </a:r>
            <a:r>
              <a:rPr lang="en-US" baseline="0" dirty="0" smtClean="0"/>
              <a:t> 1.0. </a:t>
            </a:r>
          </a:p>
          <a:p>
            <a:r>
              <a:rPr lang="en-US" baseline="0" dirty="0" smtClean="0"/>
              <a:t>It tell us classier predicted all +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tuples correctly </a:t>
            </a:r>
          </a:p>
          <a:p>
            <a:r>
              <a:rPr lang="en-US" baseline="0" dirty="0" smtClean="0"/>
              <a:t>But it does not tell us how much –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tuples are classified as +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or vice versa. Called misclassification.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FDDCF-FE58-48E2-B195-FDB6E6C4C4A9}" type="slidenum">
              <a:rPr lang="en-US" altLang="en-US" smtClean="0"/>
              <a:pPr>
                <a:defRPr/>
              </a:pPr>
              <a:t>93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5976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5100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2514E81-307F-4C69-B8D1-7A53EC498DB1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Training Data</a:t>
            </a:r>
            <a:r>
              <a:rPr lang="en-US" altLang="en-US" baseline="0" dirty="0" smtClean="0"/>
              <a:t> </a:t>
            </a:r>
            <a:r>
              <a:rPr lang="en-US" altLang="en-US" baseline="0" dirty="0" smtClean="0">
                <a:sym typeface="Wingdings" panose="05000000000000000000" pitchFamily="2" charset="2"/>
              </a:rPr>
              <a:t></a:t>
            </a:r>
            <a:r>
              <a:rPr lang="en-US" altLang="en-US" baseline="0" dirty="0" smtClean="0"/>
              <a:t> Test Data </a:t>
            </a:r>
            <a:r>
              <a:rPr lang="en-US" altLang="en-US" baseline="0" dirty="0" smtClean="0">
                <a:sym typeface="Wingdings" panose="05000000000000000000" pitchFamily="2" charset="2"/>
              </a:rPr>
              <a:t> Unseen data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48024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318839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2DE8023-D670-483A-9B75-1189864C738F}" type="slidenum">
              <a:rPr lang="en-US" altLang="en-US"/>
              <a:pPr>
                <a:spcBef>
                  <a:spcPct val="0"/>
                </a:spcBef>
              </a:pPr>
              <a:t>97</a:t>
            </a:fld>
            <a:endParaRPr lang="en-US" alt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90736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2DE8023-D670-483A-9B75-1189864C738F}" type="slidenum">
              <a:rPr lang="en-US" altLang="en-US"/>
              <a:pPr>
                <a:spcBef>
                  <a:spcPct val="0"/>
                </a:spcBef>
              </a:pPr>
              <a:t>98</a:t>
            </a:fld>
            <a:endParaRPr lang="en-US" alt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795919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6A9EDB-3FFC-43F3-B33D-04AF59C3BFE9}" type="slidenum">
              <a:rPr lang="en-US" altLang="en-US"/>
              <a:pPr>
                <a:spcBef>
                  <a:spcPct val="0"/>
                </a:spcBef>
              </a:pPr>
              <a:t>99</a:t>
            </a:fld>
            <a:endParaRPr lang="en-US" alt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80837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FDDCF-FE58-48E2-B195-FDB6E6C4C4A9}" type="slidenum">
              <a:rPr lang="en-US" altLang="en-US" smtClean="0"/>
              <a:pPr>
                <a:defRPr/>
              </a:pPr>
              <a:t>101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3146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21190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6C61E189-8EFF-4FD8-995F-B6CC585248EC}" type="slidenum">
              <a:rPr lang="en-US" altLang="en-US"/>
              <a:pPr algn="r">
                <a:spcBef>
                  <a:spcPct val="0"/>
                </a:spcBef>
              </a:pPr>
              <a:t>105</a:t>
            </a:fld>
            <a:endParaRPr lang="en-US" alt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0630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8D8262C-7C5B-4B4A-821E-666E50677C44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079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98EE6A86-722D-4473-A4B0-0BAAC063534B}" type="slidenum">
              <a:rPr lang="en-US" altLang="en-US"/>
              <a:pPr algn="r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87876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7FD3825-DCB5-4AF3-A526-03DAD14CF409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decision tree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learning,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ID3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Iterative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Dichotomiser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 is an algorithm invented by Ross Quinlan used to generate 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decision tree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from a dataset.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5845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49374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8E6C2-BC4B-4A35-9916-C775E095F2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136680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64600" y="381000"/>
            <a:ext cx="2819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81000"/>
            <a:ext cx="8255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E181E-3CEF-4126-A7C7-FFD4F6F379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018107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C7FCF-3DBD-4D8A-9482-9DF79124E8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158560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B9465-1AF4-40AF-9096-0AE55C523F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007527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3716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40005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AC787-0773-4284-AABE-A6648F5EF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650234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3ACD1-4428-4FAA-8E1C-BFA8371942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99405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40970-A9AF-412B-AB51-507F31678A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602466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06400" y="381000"/>
            <a:ext cx="11277600" cy="609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AEFEA-1381-4923-8504-E95FEC7B6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881532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371600"/>
            <a:ext cx="11277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4000500"/>
            <a:ext cx="11277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396FA-45A1-4AC8-8C2A-58EAC81686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209048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62E04-C06E-459C-9ACD-463442DFE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4187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1503F-B77C-4EBF-9B89-E6CFB9C258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0141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AB444-2DC3-45CC-8CC6-E7F5B4E506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95667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401F2-78F1-46B0-A0C3-9977A6CBBE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1838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71327-7840-4D9B-9E9F-279B19497E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86237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285EB-34C2-4B44-94FA-7570A9AF11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307264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60486-AF66-4527-83DD-C25F84B92F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834397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BE6C8-9921-4217-A8DB-DCF623811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18746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406401" y="1066800"/>
            <a:ext cx="11214100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304800"/>
            <a:ext cx="1120351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9200"/>
            <a:ext cx="11277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77000"/>
            <a:ext cx="254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E42650B-7707-4D7F-B0F1-F0489B9FA2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  <p:sldLayoutId id="2147484039" r:id="rId15"/>
    <p:sldLayoutId id="2147484040" r:id="rId16"/>
    <p:sldLayoutId id="2147484041" r:id="rId17"/>
    <p:sldLayoutId id="2147484042" r:id="rId18"/>
  </p:sldLayoutIdLst>
  <p:transition>
    <p:zoom/>
  </p:transition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25.wmf"/><Relationship Id="rId18" Type="http://schemas.openxmlformats.org/officeDocument/2006/relationships/image" Target="../media/image29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28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7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5" Type="http://schemas.openxmlformats.org/officeDocument/2006/relationships/image" Target="../media/image26.wmf"/><Relationship Id="rId10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7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jpeg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6.bin"/><Relationship Id="rId4" Type="http://schemas.openxmlformats.org/officeDocument/2006/relationships/hyperlink" Target="https://www.google.com/url?sa=t&amp;rct=j&amp;q=&amp;esrc=s&amp;source=video&amp;cd=1&amp;ved=0ahUKEwjMuq2JhOTSAhUG8RQKHcRoDb0QtwIIGTAA&amp;url=https://www.salford-systems.com/products/cart&amp;usg=AFQjCNEooxgMkNJlOeUy0r2MEhbfRcIShQ&amp;bvm=bv.149760088,d.d2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png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21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22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24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25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6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61.emf"/><Relationship Id="rId4" Type="http://schemas.openxmlformats.org/officeDocument/2006/relationships/oleObject" Target="../embeddings/Microsoft_Excel_97-2003_Worksheet2.xls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1.emf"/><Relationship Id="rId4" Type="http://schemas.openxmlformats.org/officeDocument/2006/relationships/oleObject" Target="../embeddings/Microsoft_Excel_97-2003_Worksheet3.xls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30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63.png"/><Relationship Id="rId4" Type="http://schemas.openxmlformats.org/officeDocument/2006/relationships/image" Target="../media/image61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65.w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32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65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jpe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jpe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 txBox="1">
            <a:spLocks noGrp="1"/>
          </p:cNvSpPr>
          <p:nvPr/>
        </p:nvSpPr>
        <p:spPr bwMode="auto">
          <a:xfrm>
            <a:off x="8763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C8E1BB2-91CC-480D-BA4A-1E0EDEEB83A4}" type="slidenum">
              <a:rPr lang="zh-CN" altLang="en-US" sz="1200">
                <a:latin typeface="Tahoma" panose="020B0604030504040204" pitchFamily="34" charset="0"/>
                <a:ea typeface="SimSun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152400"/>
            <a:ext cx="8839200" cy="3886200"/>
          </a:xfrm>
        </p:spPr>
        <p:txBody>
          <a:bodyPr/>
          <a:lstStyle/>
          <a:p>
            <a:r>
              <a:rPr lang="en-US" altLang="en-US" sz="6000"/>
              <a:t>Data Mining: </a:t>
            </a:r>
            <a:br>
              <a:rPr lang="en-US" altLang="en-US" sz="6000"/>
            </a:br>
            <a:r>
              <a:rPr lang="en-US" altLang="en-US" sz="6000"/>
              <a:t> </a:t>
            </a:r>
            <a:r>
              <a:rPr lang="en-US" altLang="en-US" sz="4800"/>
              <a:t>Concepts and Techniques</a:t>
            </a:r>
            <a:br>
              <a:rPr lang="en-US" altLang="en-US" sz="4800"/>
            </a:br>
            <a:r>
              <a:rPr lang="en-US" altLang="en-US" sz="4800"/>
              <a:t> </a:t>
            </a:r>
            <a:r>
              <a:rPr lang="en-US" altLang="en-US" sz="2800"/>
              <a:t>(3</a:t>
            </a:r>
            <a:r>
              <a:rPr lang="en-US" altLang="en-US" sz="2800" baseline="30000"/>
              <a:t>rd</a:t>
            </a:r>
            <a:r>
              <a:rPr lang="en-US" altLang="en-US" sz="2800"/>
              <a:t> ed.)</a:t>
            </a:r>
            <a:r>
              <a:rPr lang="en-US" altLang="en-US" sz="4800"/>
              <a:t/>
            </a:r>
            <a:br>
              <a:rPr lang="en-US" altLang="en-US" sz="4800"/>
            </a:br>
            <a:r>
              <a:rPr lang="en-US" altLang="en-US" sz="4800"/>
              <a:t/>
            </a:r>
            <a:br>
              <a:rPr lang="en-US" altLang="en-US" sz="4800"/>
            </a:br>
            <a:r>
              <a:rPr lang="en-US" altLang="en-US" sz="3200"/>
              <a:t>— Chapter 8</a:t>
            </a:r>
            <a:r>
              <a:rPr lang="en-US" altLang="en-US" sz="2800"/>
              <a:t> —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4419600"/>
            <a:ext cx="8610600" cy="1905000"/>
          </a:xfrm>
        </p:spPr>
        <p:txBody>
          <a:bodyPr/>
          <a:lstStyle/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Jiawei Han, Micheline Kamber, and Jian Pei</a:t>
            </a:r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University of Illinois at Urbana-Champaign &amp;</a:t>
            </a:r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Simon Fraser University</a:t>
            </a:r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©2011 Han, Kamber &amp; Pei.  All rights reserved.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210800" y="6477000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F2DFB5-47FC-431F-9368-A93018F465E9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8200"/>
          </a:xfrm>
          <a:noFill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Decision Tree Induction: An Example</a:t>
            </a:r>
            <a:endParaRPr lang="en-US" altLang="en-US" i="1" smtClean="0">
              <a:solidFill>
                <a:srgbClr val="170981"/>
              </a:solidFill>
            </a:endParaRPr>
          </a:p>
        </p:txBody>
      </p:sp>
      <p:grpSp>
        <p:nvGrpSpPr>
          <p:cNvPr id="22532" name="Group 63"/>
          <p:cNvGrpSpPr>
            <a:grpSpLocks/>
          </p:cNvGrpSpPr>
          <p:nvPr/>
        </p:nvGrpSpPr>
        <p:grpSpPr bwMode="auto">
          <a:xfrm>
            <a:off x="1616075" y="2819401"/>
            <a:ext cx="6311900" cy="3814763"/>
            <a:chOff x="766" y="1152"/>
            <a:chExt cx="3976" cy="2403"/>
          </a:xfrm>
        </p:grpSpPr>
        <p:sp>
          <p:nvSpPr>
            <p:cNvPr id="22535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age?</a:t>
              </a:r>
            </a:p>
          </p:txBody>
        </p:sp>
        <p:sp>
          <p:nvSpPr>
            <p:cNvPr id="22536" name="Rectangle 4"/>
            <p:cNvSpPr>
              <a:spLocks noChangeArrowheads="1"/>
            </p:cNvSpPr>
            <p:nvPr/>
          </p:nvSpPr>
          <p:spPr bwMode="auto">
            <a:xfrm>
              <a:off x="2241" y="1766"/>
              <a:ext cx="7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overcast</a:t>
              </a:r>
            </a:p>
          </p:txBody>
        </p:sp>
        <p:sp>
          <p:nvSpPr>
            <p:cNvPr id="22537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student?</a:t>
              </a:r>
            </a:p>
          </p:txBody>
        </p:sp>
        <p:sp>
          <p:nvSpPr>
            <p:cNvPr id="22538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credit rating?</a:t>
              </a:r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&lt;=30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3362" y="1804"/>
              <a:ext cx="421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&gt;40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Rectangle 25"/>
            <p:cNvSpPr>
              <a:spLocks noChangeArrowheads="1"/>
            </p:cNvSpPr>
            <p:nvPr/>
          </p:nvSpPr>
          <p:spPr bwMode="auto">
            <a:xfrm>
              <a:off x="766" y="3264"/>
              <a:ext cx="311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22550" name="Rectangle 27"/>
            <p:cNvSpPr>
              <a:spLocks noChangeArrowheads="1"/>
            </p:cNvSpPr>
            <p:nvPr/>
          </p:nvSpPr>
          <p:spPr bwMode="auto">
            <a:xfrm>
              <a:off x="2026" y="3264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2551" name="Rectangle 28"/>
            <p:cNvSpPr>
              <a:spLocks noChangeArrowheads="1"/>
            </p:cNvSpPr>
            <p:nvPr/>
          </p:nvSpPr>
          <p:spPr bwMode="auto">
            <a:xfrm>
              <a:off x="4366" y="3216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2552" name="Rectangle 29"/>
            <p:cNvSpPr>
              <a:spLocks noChangeArrowheads="1"/>
            </p:cNvSpPr>
            <p:nvPr/>
          </p:nvSpPr>
          <p:spPr bwMode="auto">
            <a:xfrm>
              <a:off x="2435" y="2344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2553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31..40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2554" name="Rectangle 62"/>
            <p:cNvSpPr>
              <a:spLocks noChangeArrowheads="1"/>
            </p:cNvSpPr>
            <p:nvPr/>
          </p:nvSpPr>
          <p:spPr bwMode="auto">
            <a:xfrm rot="21456844">
              <a:off x="3166" y="3214"/>
              <a:ext cx="311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22555" name="Rectangle 9"/>
            <p:cNvSpPr>
              <a:spLocks noChangeArrowheads="1"/>
            </p:cNvSpPr>
            <p:nvPr/>
          </p:nvSpPr>
          <p:spPr bwMode="auto">
            <a:xfrm>
              <a:off x="4174" y="2784"/>
              <a:ext cx="38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fair</a:t>
              </a:r>
            </a:p>
          </p:txBody>
        </p:sp>
        <p:sp>
          <p:nvSpPr>
            <p:cNvPr id="22556" name="Rectangle 10"/>
            <p:cNvSpPr>
              <a:spLocks noChangeArrowheads="1"/>
            </p:cNvSpPr>
            <p:nvPr/>
          </p:nvSpPr>
          <p:spPr bwMode="auto">
            <a:xfrm>
              <a:off x="3068" y="2784"/>
              <a:ext cx="815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excellent</a:t>
              </a:r>
            </a:p>
          </p:txBody>
        </p:sp>
        <p:sp>
          <p:nvSpPr>
            <p:cNvPr id="22557" name="Rectangle 8"/>
            <p:cNvSpPr>
              <a:spLocks noChangeArrowheads="1"/>
            </p:cNvSpPr>
            <p:nvPr/>
          </p:nvSpPr>
          <p:spPr bwMode="auto">
            <a:xfrm>
              <a:off x="1870" y="2832"/>
              <a:ext cx="37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2558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</p:grpSp>
      <p:graphicFrame>
        <p:nvGraphicFramePr>
          <p:cNvPr id="22533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786821"/>
              </p:ext>
            </p:extLst>
          </p:nvPr>
        </p:nvGraphicFramePr>
        <p:xfrm>
          <a:off x="7783513" y="1295400"/>
          <a:ext cx="395128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3" name="Worksheet" r:id="rId4" imgW="5772150" imgH="4457700" progId="Excel.Sheet.8">
                  <p:embed/>
                </p:oleObj>
              </mc:Choice>
              <mc:Fallback>
                <p:oleObj name="Worksheet" r:id="rId4" imgW="5772150" imgH="445770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3513" y="1295400"/>
                        <a:ext cx="3951287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1"/>
          <p:cNvSpPr>
            <a:spLocks noChangeArrowheads="1"/>
          </p:cNvSpPr>
          <p:nvPr/>
        </p:nvSpPr>
        <p:spPr bwMode="auto">
          <a:xfrm>
            <a:off x="381000" y="1371600"/>
            <a:ext cx="72580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Training data set: </a:t>
            </a:r>
            <a:r>
              <a:rPr lang="en-US" altLang="en-US" sz="2400" dirty="0" err="1"/>
              <a:t>Buys_computer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The data set follows an example of Quinlan’s </a:t>
            </a:r>
            <a:r>
              <a:rPr lang="en-US" altLang="en-US" sz="2400" b="1" dirty="0"/>
              <a:t>ID3</a:t>
            </a:r>
            <a:r>
              <a:rPr lang="en-US" altLang="en-US" sz="2400" dirty="0"/>
              <a:t> (Playing Tennis)</a:t>
            </a:r>
          </a:p>
          <a:p>
            <a:pPr eaLnBrk="1" hangingPunct="1">
              <a:spcBef>
                <a:spcPct val="0"/>
              </a:spcBef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Resulting tree: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533400"/>
            <a:ext cx="11203517" cy="609600"/>
          </a:xfrm>
        </p:spPr>
        <p:txBody>
          <a:bodyPr/>
          <a:lstStyle/>
          <a:p>
            <a:r>
              <a:rPr lang="en-US" dirty="0"/>
              <a:t>Comparing Classifiers Based on Cost–Benefit</a:t>
            </a:r>
            <a:br>
              <a:rPr lang="en-US" dirty="0"/>
            </a:br>
            <a:r>
              <a:rPr lang="en-US" dirty="0"/>
              <a:t>and ROC </a:t>
            </a:r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TP,TN,FP</a:t>
            </a:r>
            <a:r>
              <a:rPr lang="en-US" dirty="0" smtClean="0"/>
              <a:t> and </a:t>
            </a:r>
            <a:r>
              <a:rPr lang="en-US" dirty="0" err="1" smtClean="0"/>
              <a:t>FN</a:t>
            </a:r>
            <a:r>
              <a:rPr lang="en-US" dirty="0" smtClean="0"/>
              <a:t> can be used for assessing</a:t>
            </a:r>
          </a:p>
          <a:p>
            <a:pPr lvl="1"/>
            <a:r>
              <a:rPr lang="en-US" dirty="0" smtClean="0"/>
              <a:t>Costs and benefits OR</a:t>
            </a:r>
          </a:p>
          <a:p>
            <a:pPr lvl="1"/>
            <a:r>
              <a:rPr lang="en-US" dirty="0" smtClean="0"/>
              <a:t>Risk and Gains</a:t>
            </a:r>
          </a:p>
          <a:p>
            <a:r>
              <a:rPr lang="en-US" dirty="0" smtClean="0"/>
              <a:t>Example1: In Medical Example of cancer prediction</a:t>
            </a:r>
          </a:p>
          <a:p>
            <a:pPr lvl="1"/>
            <a:r>
              <a:rPr lang="en-US" dirty="0" smtClean="0"/>
              <a:t>Predicting cancer =yes as cancer=n  (</a:t>
            </a:r>
            <a:r>
              <a:rPr lang="en-US" dirty="0" err="1" smtClean="0"/>
              <a:t>FN</a:t>
            </a:r>
            <a:r>
              <a:rPr lang="en-US" dirty="0" smtClean="0"/>
              <a:t>)       is more costly than</a:t>
            </a:r>
          </a:p>
          <a:p>
            <a:pPr lvl="1"/>
            <a:r>
              <a:rPr lang="en-US" dirty="0" smtClean="0"/>
              <a:t>Predicting cancer = no as cancer=y (FP)</a:t>
            </a:r>
          </a:p>
          <a:p>
            <a:pPr lvl="1"/>
            <a:r>
              <a:rPr lang="en-US" dirty="0" smtClean="0"/>
              <a:t>Cost means: Danger and financial cost</a:t>
            </a:r>
          </a:p>
          <a:p>
            <a:r>
              <a:rPr lang="en-US" dirty="0" smtClean="0"/>
              <a:t>Example2: Loan Prediction</a:t>
            </a:r>
          </a:p>
          <a:p>
            <a:pPr lvl="1"/>
            <a:r>
              <a:rPr lang="en-US" dirty="0" smtClean="0"/>
              <a:t>Predicting loan=yes to defaulter is more costly than</a:t>
            </a:r>
          </a:p>
          <a:p>
            <a:pPr lvl="1"/>
            <a:r>
              <a:rPr lang="en-US" dirty="0" smtClean="0"/>
              <a:t>Predicting loan=no to non-defaulter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5B9465-1AF4-40AF-9096-0AE55C523FB4}" type="slidenum">
              <a:rPr lang="en-US" altLang="en-US" smtClean="0"/>
              <a:pPr>
                <a:defRPr/>
              </a:pPr>
              <a:t>100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28732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Receiver Operating </a:t>
            </a:r>
            <a:r>
              <a:rPr lang="en-US" altLang="en-US" dirty="0" smtClean="0"/>
              <a:t>Characteristics </a:t>
            </a:r>
            <a:r>
              <a:rPr lang="en-US" dirty="0" smtClean="0"/>
              <a:t>(ROC)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101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371600"/>
            <a:ext cx="4781550" cy="2733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1240971"/>
            <a:ext cx="4210050" cy="46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047750" y="4410075"/>
            <a:ext cx="34717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TPR</a:t>
            </a:r>
            <a:r>
              <a:rPr lang="en-US" dirty="0"/>
              <a:t> = sensitivity= </a:t>
            </a:r>
            <a:r>
              <a:rPr lang="en-US" dirty="0" err="1"/>
              <a:t>TP</a:t>
            </a:r>
            <a:r>
              <a:rPr lang="en-US" dirty="0"/>
              <a:t>/(</a:t>
            </a:r>
            <a:r>
              <a:rPr lang="en-US" dirty="0" err="1"/>
              <a:t>TP+FN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FPR</a:t>
            </a:r>
            <a:r>
              <a:rPr lang="en-US" dirty="0" smtClean="0"/>
              <a:t> = Specificity = TN/(</a:t>
            </a:r>
            <a:r>
              <a:rPr lang="en-US" dirty="0" err="1" smtClean="0"/>
              <a:t>TN+FP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699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ROC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102</a:t>
            </a:fld>
            <a:endParaRPr lang="en-US" altLang="en-US"/>
          </a:p>
        </p:txBody>
      </p:sp>
      <p:pic>
        <p:nvPicPr>
          <p:cNvPr id="5" name="Picture 2" descr="Image result for ROC curv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1155112"/>
            <a:ext cx="7791450" cy="55232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4622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20423"/>
            <a:ext cx="3429000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6400800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Model Selection: ROC Curves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295400"/>
            <a:ext cx="6858000" cy="5257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b="1" dirty="0"/>
              <a:t>ROC</a:t>
            </a:r>
            <a:r>
              <a:rPr lang="en-US" altLang="en-US" sz="2400" dirty="0"/>
              <a:t> (Receiver Operating Characteristics) curves: for visual comparison of classification models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dirty="0"/>
              <a:t>Originated from signal detection theory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dirty="0"/>
              <a:t>Shows the trade-off between the true positive rate and the false positive rate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dirty="0"/>
              <a:t>The area under the ROC curve is a measure of the accuracy of the model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dirty="0"/>
              <a:t>Rank the test tuples in decreasing order: the one that is most likely to belong to the positive class appears at the top of the list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dirty="0"/>
              <a:t>The closer to the diagonal line (i.e., the closer the area is to 0.5), the less accurate is the model</a:t>
            </a:r>
          </a:p>
        </p:txBody>
      </p:sp>
      <p:sp>
        <p:nvSpPr>
          <p:cNvPr id="124933" name="Rectangle 7"/>
          <p:cNvSpPr>
            <a:spLocks noChangeArrowheads="1"/>
          </p:cNvSpPr>
          <p:nvPr/>
        </p:nvSpPr>
        <p:spPr bwMode="auto">
          <a:xfrm>
            <a:off x="7315200" y="3429000"/>
            <a:ext cx="4724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Vertical axis represents the true positive rate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Horizontal axis rep. the false positive rate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 plot also shows a diagonal line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 model with perfect accuracy will have an area of 1.0</a:t>
            </a:r>
          </a:p>
        </p:txBody>
      </p:sp>
      <p:sp>
        <p:nvSpPr>
          <p:cNvPr id="124934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2BBFCBD-4F95-4884-9B0B-285CB88549CF}" type="slidenum">
              <a:rPr lang="en-US" altLang="en-US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en-US" altLang="en-US" sz="1200" b="1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For a two-class problem, an ROC curve allows us to visualize the trade-off </a:t>
            </a:r>
            <a:r>
              <a:rPr lang="en-US" dirty="0" smtClean="0"/>
              <a:t>between the </a:t>
            </a:r>
            <a:r>
              <a:rPr lang="en-US" dirty="0"/>
              <a:t>rate at which the model can accurately recognize positive cases versus the rate </a:t>
            </a:r>
            <a:r>
              <a:rPr lang="en-US" dirty="0" smtClean="0"/>
              <a:t>at which </a:t>
            </a:r>
            <a:r>
              <a:rPr lang="en-US" dirty="0"/>
              <a:t>it mistakenly identifies negative cases as positive for different portions of the test</a:t>
            </a:r>
            <a:br>
              <a:rPr lang="en-US" dirty="0"/>
            </a:br>
            <a:r>
              <a:rPr lang="en-US" dirty="0"/>
              <a:t>set. </a:t>
            </a:r>
            <a:endParaRPr lang="en-US" dirty="0" smtClean="0"/>
          </a:p>
          <a:p>
            <a:pPr algn="just"/>
            <a:r>
              <a:rPr lang="en-US" dirty="0" smtClean="0"/>
              <a:t>Any </a:t>
            </a:r>
            <a:r>
              <a:rPr lang="en-US" dirty="0"/>
              <a:t>increase in </a:t>
            </a:r>
            <a:r>
              <a:rPr lang="en-US" i="1" dirty="0" err="1" smtClean="0"/>
              <a:t>TPR</a:t>
            </a:r>
            <a:r>
              <a:rPr lang="en-US" i="1" dirty="0" smtClean="0"/>
              <a:t>(True Positive Rate) </a:t>
            </a:r>
            <a:r>
              <a:rPr lang="en-US" dirty="0"/>
              <a:t>occurs at the cost of an increase in </a:t>
            </a:r>
            <a:r>
              <a:rPr lang="en-US" i="1" dirty="0" err="1" smtClean="0"/>
              <a:t>FPR</a:t>
            </a:r>
            <a:r>
              <a:rPr lang="en-US" i="1" dirty="0" smtClean="0"/>
              <a:t>(False Positive Rate)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dirty="0"/>
              <a:t>area under </a:t>
            </a:r>
            <a:r>
              <a:rPr lang="en-US" dirty="0" smtClean="0"/>
              <a:t>the ROC </a:t>
            </a:r>
            <a:r>
              <a:rPr lang="en-US" dirty="0"/>
              <a:t>curve is a measure of the accuracy of the model.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104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885657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52400"/>
            <a:ext cx="9601200" cy="838200"/>
          </a:xfrm>
          <a:noFill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mtClean="0">
                <a:solidFill>
                  <a:srgbClr val="170981"/>
                </a:solidFill>
              </a:rPr>
              <a:t>Issues Affecting Model Selection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11125199" cy="52578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b="1" dirty="0"/>
              <a:t>Accuracy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classifier accuracy: predicting class label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/>
              <a:t>Speed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time to construct the model (training time)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time to use the model (classification/prediction time)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/>
              <a:t>Robustness</a:t>
            </a:r>
            <a:r>
              <a:rPr lang="en-US" altLang="en-US" sz="2400" dirty="0"/>
              <a:t>: handling noise and missing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/>
              <a:t>Scalability</a:t>
            </a:r>
            <a:r>
              <a:rPr lang="en-US" altLang="en-US" sz="2400" dirty="0"/>
              <a:t>: efficiency in disk-resident databases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/>
              <a:t>Interpretability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understanding and insight provided by the model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Other measures, e.g., goodness of rules, such as decision tree size or compactness of classification rules</a:t>
            </a:r>
          </a:p>
        </p:txBody>
      </p:sp>
      <p:sp>
        <p:nvSpPr>
          <p:cNvPr id="126980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3462C66-B605-4DFE-AEA9-C7E4331BF4B7}" type="slidenum">
              <a:rPr lang="en-US" altLang="en-US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105</a:t>
            </a:fld>
            <a:endParaRPr lang="en-US" altLang="en-US" sz="1200" b="1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1970-1980 </a:t>
            </a:r>
            <a:r>
              <a:rPr lang="en-US" dirty="0" err="1" smtClean="0"/>
              <a:t>J.Ross</a:t>
            </a:r>
            <a:r>
              <a:rPr lang="en-US" dirty="0" smtClean="0"/>
              <a:t> </a:t>
            </a:r>
            <a:r>
              <a:rPr lang="en-US" dirty="0"/>
              <a:t>Q</a:t>
            </a:r>
            <a:r>
              <a:rPr lang="en-US" dirty="0" smtClean="0"/>
              <a:t>uinlan a researcher of machine learning</a:t>
            </a:r>
          </a:p>
          <a:p>
            <a:r>
              <a:rPr lang="en-US" dirty="0" smtClean="0"/>
              <a:t>Developed a decision tree algorithm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ID3</a:t>
            </a:r>
            <a:r>
              <a:rPr lang="en-US" dirty="0" smtClean="0"/>
              <a:t> (Iterative </a:t>
            </a:r>
            <a:r>
              <a:rPr lang="en-US" dirty="0" err="1"/>
              <a:t>Dichotomiser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C4.5</a:t>
            </a:r>
            <a:r>
              <a:rPr lang="en-US" b="1" dirty="0"/>
              <a:t> </a:t>
            </a:r>
            <a:r>
              <a:rPr lang="en-US" dirty="0"/>
              <a:t>(a successor of ID3) </a:t>
            </a:r>
            <a:endParaRPr lang="en-US" dirty="0" smtClean="0"/>
          </a:p>
          <a:p>
            <a:pPr lvl="2"/>
            <a:r>
              <a:rPr lang="en-US" dirty="0" smtClean="0"/>
              <a:t>It was benchmarks for testing other new supervised learning </a:t>
            </a:r>
            <a:r>
              <a:rPr lang="en-US" dirty="0" err="1" smtClean="0"/>
              <a:t>algos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group of </a:t>
            </a:r>
            <a:r>
              <a:rPr lang="en-US" dirty="0"/>
              <a:t>statisticians </a:t>
            </a:r>
            <a:r>
              <a:rPr lang="en-US" dirty="0" smtClean="0"/>
              <a:t>published a book</a:t>
            </a:r>
          </a:p>
          <a:p>
            <a:pPr lvl="2"/>
            <a:r>
              <a:rPr lang="en-US" i="1" dirty="0"/>
              <a:t>Classification and Regression Trees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CART</a:t>
            </a:r>
            <a:r>
              <a:rPr lang="en-US" dirty="0" smtClean="0"/>
              <a:t>): it describes the binary tree</a:t>
            </a:r>
          </a:p>
          <a:p>
            <a:r>
              <a:rPr lang="en-US" dirty="0"/>
              <a:t>ID3, C4.5, and CART adopt a greedy (i.e., </a:t>
            </a:r>
            <a:r>
              <a:rPr lang="en-US" dirty="0" err="1"/>
              <a:t>nonbacktracking</a:t>
            </a:r>
            <a:r>
              <a:rPr lang="en-US" dirty="0"/>
              <a:t>) approach in which decision trees are constructed in a top-down recursive divide-and-conquer manner.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6179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37"/>
          <a:stretch/>
        </p:blipFill>
        <p:spPr>
          <a:xfrm>
            <a:off x="2819400" y="201743"/>
            <a:ext cx="6627645" cy="6427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66512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Algorithm has three parameters</a:t>
            </a:r>
          </a:p>
          <a:p>
            <a:pPr lvl="1"/>
            <a:r>
              <a:rPr lang="en-US" sz="3200" b="1" i="1" dirty="0">
                <a:solidFill>
                  <a:srgbClr val="FF0000"/>
                </a:solidFill>
              </a:rPr>
              <a:t>D</a:t>
            </a:r>
            <a:r>
              <a:rPr lang="en-US" sz="3200" b="1" dirty="0">
                <a:solidFill>
                  <a:srgbClr val="FF0000"/>
                </a:solidFill>
              </a:rPr>
              <a:t>, </a:t>
            </a:r>
            <a:r>
              <a:rPr lang="en-US" sz="3200" b="1" i="1" dirty="0" smtClean="0">
                <a:solidFill>
                  <a:srgbClr val="FF0000"/>
                </a:solidFill>
              </a:rPr>
              <a:t>attribute </a:t>
            </a:r>
            <a:r>
              <a:rPr lang="en-US" sz="3200" b="1" i="1" dirty="0">
                <a:solidFill>
                  <a:srgbClr val="FF0000"/>
                </a:solidFill>
              </a:rPr>
              <a:t>list</a:t>
            </a:r>
            <a:r>
              <a:rPr lang="en-US" sz="3200" b="1" dirty="0">
                <a:solidFill>
                  <a:srgbClr val="FF0000"/>
                </a:solidFill>
              </a:rPr>
              <a:t>, and </a:t>
            </a:r>
            <a:r>
              <a:rPr lang="en-US" sz="3200" b="1" i="1" dirty="0" smtClean="0">
                <a:solidFill>
                  <a:srgbClr val="FF0000"/>
                </a:solidFill>
              </a:rPr>
              <a:t>Attribute </a:t>
            </a:r>
            <a:r>
              <a:rPr lang="en-US" sz="3200" i="1" dirty="0" smtClean="0"/>
              <a:t>selection </a:t>
            </a:r>
            <a:r>
              <a:rPr lang="en-US" sz="3200" i="1" dirty="0"/>
              <a:t>method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b="1" dirty="0" smtClean="0">
                <a:solidFill>
                  <a:srgbClr val="FF0000"/>
                </a:solidFill>
              </a:rPr>
              <a:t>D</a:t>
            </a:r>
            <a:r>
              <a:rPr lang="en-US" sz="3200" dirty="0" smtClean="0"/>
              <a:t>:</a:t>
            </a:r>
            <a:r>
              <a:rPr lang="en-US" sz="3200" dirty="0"/>
              <a:t> </a:t>
            </a:r>
            <a:r>
              <a:rPr lang="en-US" sz="3200" dirty="0" smtClean="0"/>
              <a:t>is a </a:t>
            </a:r>
            <a:r>
              <a:rPr lang="en-US" sz="3200" dirty="0"/>
              <a:t>data partition. Initially, it is the complete </a:t>
            </a:r>
            <a:r>
              <a:rPr lang="en-US" sz="3200" dirty="0" smtClean="0"/>
              <a:t>set of </a:t>
            </a:r>
            <a:r>
              <a:rPr lang="en-US" sz="3200" dirty="0"/>
              <a:t>training tuples and their associated class labels. </a:t>
            </a:r>
            <a:endParaRPr lang="en-US" sz="3200" dirty="0" smtClean="0"/>
          </a:p>
          <a:p>
            <a:r>
              <a:rPr lang="en-US" sz="3200" b="1" dirty="0" smtClean="0">
                <a:solidFill>
                  <a:srgbClr val="FF0000"/>
                </a:solidFill>
              </a:rPr>
              <a:t>Attribute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rgbClr val="FF0000"/>
                </a:solidFill>
              </a:rPr>
              <a:t>List</a:t>
            </a:r>
            <a:r>
              <a:rPr lang="en-US" sz="3200" dirty="0" smtClean="0"/>
              <a:t>:</a:t>
            </a:r>
            <a:r>
              <a:rPr lang="en-US" sz="3200" dirty="0"/>
              <a:t> is </a:t>
            </a:r>
            <a:r>
              <a:rPr lang="en-US" sz="3200" dirty="0" smtClean="0"/>
              <a:t>a list </a:t>
            </a:r>
            <a:r>
              <a:rPr lang="en-US" sz="3200" dirty="0"/>
              <a:t>of attributes describing the tuples</a:t>
            </a:r>
            <a:r>
              <a:rPr lang="en-US" sz="3200" dirty="0" smtClean="0"/>
              <a:t>.</a:t>
            </a:r>
          </a:p>
          <a:p>
            <a:r>
              <a:rPr lang="en-US" sz="3200" i="1" dirty="0">
                <a:solidFill>
                  <a:srgbClr val="FF0000"/>
                </a:solidFill>
              </a:rPr>
              <a:t>Attribute selection method </a:t>
            </a:r>
            <a:r>
              <a:rPr lang="en-US" sz="3200" dirty="0"/>
              <a:t>specifies a </a:t>
            </a:r>
            <a:r>
              <a:rPr lang="en-US" sz="3200" b="1" dirty="0"/>
              <a:t>heuristic</a:t>
            </a:r>
            <a:r>
              <a:rPr lang="en-US" sz="3200" dirty="0"/>
              <a:t> procedure for selecting the attribute that “best” discriminates the given </a:t>
            </a:r>
            <a:r>
              <a:rPr lang="en-US" sz="3200" dirty="0" smtClean="0"/>
              <a:t>tuples according </a:t>
            </a:r>
            <a:r>
              <a:rPr lang="en-US" sz="3200" dirty="0"/>
              <a:t>to class</a:t>
            </a:r>
            <a:r>
              <a:rPr lang="en-US" sz="3200" dirty="0" smtClean="0"/>
              <a:t>. Methods are:</a:t>
            </a:r>
          </a:p>
          <a:p>
            <a:pPr lvl="1"/>
            <a:r>
              <a:rPr lang="en-US" sz="3200" dirty="0" smtClean="0"/>
              <a:t>Information Gain (Two or many branches of node in tree)</a:t>
            </a:r>
          </a:p>
          <a:p>
            <a:pPr lvl="1"/>
            <a:r>
              <a:rPr lang="en-US" sz="3200" dirty="0" smtClean="0"/>
              <a:t>Gini Index (Binary tree)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951509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2806" t="17695" r="12489" b="16671"/>
          <a:stretch/>
        </p:blipFill>
        <p:spPr>
          <a:xfrm>
            <a:off x="3482531" y="1186559"/>
            <a:ext cx="4975670" cy="52904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6500169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Algorithm…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371600"/>
            <a:ext cx="11106277" cy="434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0878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Decision Tree </a:t>
            </a:r>
            <a:r>
              <a:rPr lang="en-US" dirty="0" smtClean="0"/>
              <a:t>Algorithm…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6680200" cy="5257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Node split criterion</a:t>
            </a:r>
            <a:r>
              <a:rPr lang="en-US" dirty="0" smtClean="0"/>
              <a:t>: tells </a:t>
            </a:r>
            <a:r>
              <a:rPr lang="en-US" dirty="0"/>
              <a:t>us which branches to grow from node </a:t>
            </a:r>
            <a:r>
              <a:rPr lang="en-US" i="1" dirty="0"/>
              <a:t>N</a:t>
            </a:r>
            <a:br>
              <a:rPr lang="en-US" i="1" dirty="0"/>
            </a:br>
            <a:r>
              <a:rPr lang="en-US" dirty="0"/>
              <a:t>with respect to the outcomes of the chosen test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may </a:t>
            </a:r>
            <a:r>
              <a:rPr lang="en-US" dirty="0"/>
              <a:t>also indicate either a </a:t>
            </a:r>
            <a:r>
              <a:rPr lang="en-US" b="1" dirty="0" smtClean="0"/>
              <a:t>split-point </a:t>
            </a:r>
            <a:r>
              <a:rPr lang="en-US" dirty="0" smtClean="0"/>
              <a:t>or a </a:t>
            </a:r>
            <a:r>
              <a:rPr lang="en-US" b="1" dirty="0"/>
              <a:t>splitting subset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also determine the resulting partitions at each branch are as “pure” as possible.</a:t>
            </a:r>
          </a:p>
          <a:p>
            <a:r>
              <a:rPr lang="en-US" dirty="0"/>
              <a:t>A partition is </a:t>
            </a:r>
            <a:r>
              <a:rPr lang="en-US" b="1" dirty="0"/>
              <a:t>pure </a:t>
            </a:r>
            <a:r>
              <a:rPr lang="en-US" dirty="0"/>
              <a:t>if </a:t>
            </a:r>
            <a:r>
              <a:rPr lang="en-US" u="sng" dirty="0">
                <a:solidFill>
                  <a:srgbClr val="FF0000"/>
                </a:solidFill>
              </a:rPr>
              <a:t>all the </a:t>
            </a:r>
            <a:r>
              <a:rPr lang="en-US" u="sng" dirty="0" smtClean="0">
                <a:solidFill>
                  <a:srgbClr val="FF0000"/>
                </a:solidFill>
              </a:rPr>
              <a:t>tuples </a:t>
            </a:r>
            <a:r>
              <a:rPr lang="en-US" dirty="0" smtClean="0"/>
              <a:t>in </a:t>
            </a:r>
            <a:r>
              <a:rPr lang="en-US" dirty="0"/>
              <a:t>it belong to the same class</a:t>
            </a:r>
            <a:r>
              <a:rPr lang="en-US" dirty="0" smtClean="0"/>
              <a:t>. Like </a:t>
            </a:r>
            <a:r>
              <a:rPr lang="en-US" dirty="0" err="1" smtClean="0"/>
              <a:t>EMPID</a:t>
            </a:r>
            <a:r>
              <a:rPr lang="en-US" dirty="0" smtClean="0"/>
              <a:t> result in a large no of  partitions.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138242" name="Picture 2" descr="Image result for purity of split decision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2514600"/>
            <a:ext cx="5283200" cy="396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244" name="Picture 4" descr="Image result for Split point in decision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599" y="193324"/>
            <a:ext cx="3883801" cy="21688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2327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92CD1E-74CC-4F17-B85B-B1386DF908D3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Algorithm for Decision Tree Induction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11734800" cy="5562600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en-US" sz="2600" dirty="0"/>
              <a:t>Basic algorithm (a greedy algorithm)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en-US" sz="2600" dirty="0"/>
              <a:t>Tree is constructed in a </a:t>
            </a:r>
            <a:r>
              <a:rPr lang="en-US" altLang="en-US" sz="2600" dirty="0">
                <a:solidFill>
                  <a:schemeClr val="hlink"/>
                </a:solidFill>
              </a:rPr>
              <a:t>top-down recursive divide-and-conquer manner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en-US" sz="2600" dirty="0"/>
              <a:t>At start, all the training examples are at the root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en-US" sz="2600" dirty="0"/>
              <a:t>Attributes are 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</a:rPr>
              <a:t>categorical</a:t>
            </a:r>
            <a:r>
              <a:rPr lang="en-US" altLang="en-US" sz="2600" dirty="0"/>
              <a:t> (if continuous-valued, they are discretized in advance)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en-US" sz="2600" dirty="0"/>
              <a:t>Examples are partitioned recursively based on selected attributes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en-US" sz="2600" dirty="0"/>
              <a:t>Test attributes are selected on the basis of a </a:t>
            </a:r>
            <a:r>
              <a:rPr lang="en-US" altLang="en-US" sz="2600" u="sng" dirty="0"/>
              <a:t>heuristic</a:t>
            </a:r>
            <a:r>
              <a:rPr lang="en-US" altLang="en-US" sz="2600" dirty="0"/>
              <a:t> or </a:t>
            </a:r>
            <a:r>
              <a:rPr lang="en-US" altLang="en-US" sz="2600" u="sng" dirty="0"/>
              <a:t>statistical</a:t>
            </a:r>
            <a:r>
              <a:rPr lang="en-US" altLang="en-US" sz="2600" dirty="0"/>
              <a:t> measure (e.g., </a:t>
            </a:r>
            <a:r>
              <a:rPr lang="en-US" altLang="en-US" sz="2600" dirty="0">
                <a:solidFill>
                  <a:schemeClr val="hlink"/>
                </a:solidFill>
              </a:rPr>
              <a:t>information gain</a:t>
            </a:r>
            <a:r>
              <a:rPr lang="en-US" altLang="en-US" sz="2600" dirty="0"/>
              <a:t>)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en-US" sz="2600" dirty="0"/>
              <a:t>Conditions for stopping partitioning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en-US" sz="2600" dirty="0"/>
              <a:t>All samples for a given node belong to the same class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en-US" sz="2600" dirty="0"/>
              <a:t>There are no remaining attributes for further partitioning – </a:t>
            </a:r>
            <a:r>
              <a:rPr lang="en-US" altLang="en-US" sz="2600" dirty="0">
                <a:solidFill>
                  <a:schemeClr val="hlink"/>
                </a:solidFill>
              </a:rPr>
              <a:t>majority voting</a:t>
            </a:r>
            <a:r>
              <a:rPr lang="en-US" altLang="en-US" sz="2600" dirty="0"/>
              <a:t> is employed for classifying the leaf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en-US" sz="2600" dirty="0"/>
              <a:t>There are no samples left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 measures or Splitting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attribute having the best score for the </a:t>
            </a:r>
            <a:r>
              <a:rPr lang="en-US" dirty="0" smtClean="0"/>
              <a:t>measure is </a:t>
            </a:r>
            <a:r>
              <a:rPr lang="en-US" dirty="0"/>
              <a:t>chosen as</a:t>
            </a:r>
            <a:br>
              <a:rPr lang="en-US" dirty="0"/>
            </a:br>
            <a:r>
              <a:rPr lang="en-US" dirty="0"/>
              <a:t>the </a:t>
            </a:r>
            <a:r>
              <a:rPr lang="en-US" i="1" dirty="0"/>
              <a:t>splitting attribute </a:t>
            </a:r>
            <a:r>
              <a:rPr lang="en-US" dirty="0"/>
              <a:t>for the given tuples. </a:t>
            </a:r>
            <a:endParaRPr lang="en-US" dirty="0" smtClean="0"/>
          </a:p>
          <a:p>
            <a:pPr lvl="1"/>
            <a:r>
              <a:rPr lang="en-US" dirty="0"/>
              <a:t>If the splitting attribute is </a:t>
            </a:r>
            <a:r>
              <a:rPr lang="en-US" dirty="0" smtClean="0"/>
              <a:t>continuous-valued determine </a:t>
            </a:r>
            <a:r>
              <a:rPr lang="en-US" dirty="0"/>
              <a:t>a </a:t>
            </a:r>
            <a:r>
              <a:rPr lang="en-US" i="1" dirty="0"/>
              <a:t>split point </a:t>
            </a:r>
            <a:r>
              <a:rPr lang="en-US" dirty="0" smtClean="0"/>
              <a:t>split criterion or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we are restricted to binary trees, </a:t>
            </a:r>
            <a:r>
              <a:rPr lang="en-US" dirty="0" smtClean="0"/>
              <a:t> use </a:t>
            </a:r>
            <a:r>
              <a:rPr lang="en-US" i="1" dirty="0"/>
              <a:t>splitting subset </a:t>
            </a:r>
            <a:r>
              <a:rPr lang="en-US" i="1" dirty="0" smtClean="0"/>
              <a:t>as </a:t>
            </a:r>
            <a:r>
              <a:rPr lang="en-US" dirty="0" smtClean="0"/>
              <a:t>split criterion.</a:t>
            </a:r>
          </a:p>
          <a:p>
            <a:r>
              <a:rPr lang="en-US" dirty="0"/>
              <a:t>three popular attribute selection measures</a:t>
            </a:r>
            <a:r>
              <a:rPr lang="en-US" dirty="0" smtClean="0"/>
              <a:t>—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information </a:t>
            </a:r>
            <a:r>
              <a:rPr lang="en-US" i="1" dirty="0">
                <a:solidFill>
                  <a:srgbClr val="FF0000"/>
                </a:solidFill>
              </a:rPr>
              <a:t>gain, 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gain </a:t>
            </a:r>
            <a:r>
              <a:rPr lang="en-US" i="1" dirty="0">
                <a:solidFill>
                  <a:srgbClr val="FF0000"/>
                </a:solidFill>
              </a:rPr>
              <a:t>ratio</a:t>
            </a:r>
            <a:r>
              <a:rPr lang="en-US" dirty="0">
                <a:solidFill>
                  <a:srgbClr val="FF0000"/>
                </a:solidFill>
              </a:rPr>
              <a:t>, and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Gini index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590912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Brief Review of Entropy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 cstate="print"/>
            <a:stretch>
              <a:fillRect l="-288" t="-1043" r="-1513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8A153E-08D6-4CA3-94E1-54D2A2C3C433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26629" name="Picture 2" descr="http://upload.wikimedia.org/wikipedia/commons/thumb/2/22/Binary_entropy_plot.svg/200px-Binary_entropy_plo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229" y="4031381"/>
            <a:ext cx="2706688" cy="261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Box 4"/>
          <p:cNvSpPr txBox="1">
            <a:spLocks noChangeArrowheads="1"/>
          </p:cNvSpPr>
          <p:nvPr/>
        </p:nvSpPr>
        <p:spPr bwMode="auto">
          <a:xfrm>
            <a:off x="8666813" y="6474266"/>
            <a:ext cx="801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Tahoma" panose="020B0604030504040204" pitchFamily="34" charset="0"/>
              </a:rPr>
              <a:t>m = 2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2F7B1AE-DCA4-44AC-864B-8B44F3CF4C49}" type="slidenum">
              <a:rPr lang="en-US" altLang="en-US" sz="14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b="1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Chapter 8. Classification: Basic Concepts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11201400" cy="51054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en-US" altLang="en-US" dirty="0" smtClean="0"/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Model Evaluation and Selection</a:t>
            </a:r>
          </a:p>
        </p:txBody>
      </p:sp>
      <p:sp>
        <p:nvSpPr>
          <p:cNvPr id="8197" name="AutoShape 8"/>
          <p:cNvSpPr>
            <a:spLocks noChangeArrowheads="1"/>
          </p:cNvSpPr>
          <p:nvPr/>
        </p:nvSpPr>
        <p:spPr bwMode="auto">
          <a:xfrm rot="9803581">
            <a:off x="5579748" y="1336736"/>
            <a:ext cx="1788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DAE035-D76A-435E-88AD-D99F77275CDC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905000" y="76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2"/>
                </a:solidFill>
                <a:latin typeface="Berlin Sans FB Demi" panose="020E0802020502020306" pitchFamily="34" charset="0"/>
              </a:rPr>
              <a:t>Attribute Selection Measure: Information Gain (ID3/C4.5)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533400" y="1524000"/>
            <a:ext cx="11049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Select the attribute with the highest information gain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Let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be the probability that an arbitrary tuple in D belongs to class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, estimated by |C</a:t>
            </a:r>
            <a:r>
              <a:rPr lang="en-US" altLang="en-US" sz="2400" i="1" baseline="-25000" dirty="0"/>
              <a:t>i</a:t>
            </a:r>
            <a:r>
              <a:rPr lang="en-US" altLang="en-US" sz="2400" baseline="-25000" dirty="0"/>
              <a:t>, D</a:t>
            </a:r>
            <a:r>
              <a:rPr lang="en-US" altLang="en-US" sz="2400" dirty="0"/>
              <a:t>|/|D|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Expected information</a:t>
            </a:r>
            <a:r>
              <a:rPr lang="en-US" altLang="en-US" sz="2400" dirty="0"/>
              <a:t> (entropy) needed to classify a tuple in D: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Information</a:t>
            </a:r>
            <a:r>
              <a:rPr lang="en-US" altLang="en-US" sz="2400" dirty="0"/>
              <a:t> needed (after using A to split D into v partitions) to classify D: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Information gained</a:t>
            </a:r>
            <a:r>
              <a:rPr lang="en-US" altLang="en-US" sz="2400" dirty="0"/>
              <a:t> by branching on attribute A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dirty="0"/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85623"/>
              </p:ext>
            </p:extLst>
          </p:nvPr>
        </p:nvGraphicFramePr>
        <p:xfrm>
          <a:off x="8569325" y="31242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12" name="Equation" r:id="rId4" imgW="1612900" imgH="431800" progId="Equation.3">
                  <p:embed/>
                </p:oleObj>
              </mc:Choice>
              <mc:Fallback>
                <p:oleObj name="Equation" r:id="rId4" imgW="1612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9325" y="3124200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653209"/>
              </p:ext>
            </p:extLst>
          </p:nvPr>
        </p:nvGraphicFramePr>
        <p:xfrm>
          <a:off x="7315200" y="4191000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13" name="Equation" r:id="rId6" imgW="1892160" imgH="457200" progId="Equation.3">
                  <p:embed/>
                </p:oleObj>
              </mc:Choice>
              <mc:Fallback>
                <p:oleObj name="Equation" r:id="rId6" imgW="18921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191000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289332"/>
              </p:ext>
            </p:extLst>
          </p:nvPr>
        </p:nvGraphicFramePr>
        <p:xfrm>
          <a:off x="2743200" y="5559425"/>
          <a:ext cx="45894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14" name="Equation" r:id="rId8" imgW="1790700" imgH="215900" progId="Equation.3">
                  <p:embed/>
                </p:oleObj>
              </mc:Choice>
              <mc:Fallback>
                <p:oleObj name="Equation" r:id="rId8" imgW="17907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559425"/>
                        <a:ext cx="45894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3C595C-4F6A-4E8A-A80F-69FEB4BA1AA0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87630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Attribute Selection: Information Gain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 dirty="0">
                <a:solidFill>
                  <a:srgbClr val="121328"/>
                </a:solidFill>
              </a:rPr>
              <a:t>Class P: </a:t>
            </a:r>
            <a:r>
              <a:rPr lang="en-US" altLang="en-US" sz="2000" dirty="0" err="1">
                <a:solidFill>
                  <a:srgbClr val="121328"/>
                </a:solidFill>
              </a:rPr>
              <a:t>buys_computer</a:t>
            </a:r>
            <a:r>
              <a:rPr lang="en-US" altLang="en-US" sz="2000" dirty="0">
                <a:solidFill>
                  <a:srgbClr val="121328"/>
                </a:solidFill>
              </a:rPr>
              <a:t>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 dirty="0">
                <a:solidFill>
                  <a:srgbClr val="121328"/>
                </a:solidFill>
              </a:rPr>
              <a:t>Class N: </a:t>
            </a:r>
            <a:r>
              <a:rPr lang="en-US" altLang="en-US" sz="2000" dirty="0" err="1">
                <a:solidFill>
                  <a:srgbClr val="121328"/>
                </a:solidFill>
              </a:rPr>
              <a:t>buys_computer</a:t>
            </a:r>
            <a:r>
              <a:rPr lang="en-US" altLang="en-US" sz="2000" dirty="0">
                <a:solidFill>
                  <a:srgbClr val="121328"/>
                </a:solidFill>
              </a:rPr>
              <a:t> = “no”</a:t>
            </a:r>
            <a:endParaRPr lang="en-US" altLang="en-US" sz="2000" dirty="0"/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2819400"/>
            <a:ext cx="5943600" cy="2209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121328"/>
                </a:solidFill>
              </a:rPr>
              <a:t>    </a:t>
            </a:r>
            <a:r>
              <a:rPr lang="en-US" altLang="en-US" sz="2000" dirty="0" smtClean="0">
                <a:solidFill>
                  <a:srgbClr val="121328"/>
                </a:solidFill>
              </a:rPr>
              <a:t> means </a:t>
            </a:r>
            <a:r>
              <a:rPr lang="en-US" altLang="en-US" sz="2000" dirty="0">
                <a:solidFill>
                  <a:srgbClr val="121328"/>
                </a:solidFill>
              </a:rPr>
              <a:t>“age &lt;=30” has 5 out of 14 samples, with 2 </a:t>
            </a:r>
            <a:r>
              <a:rPr lang="en-US" altLang="en-US" sz="2000" dirty="0" err="1">
                <a:solidFill>
                  <a:srgbClr val="121328"/>
                </a:solidFill>
              </a:rPr>
              <a:t>yes’es</a:t>
            </a:r>
            <a:r>
              <a:rPr lang="en-US" altLang="en-US" sz="2000" dirty="0">
                <a:solidFill>
                  <a:srgbClr val="121328"/>
                </a:solidFill>
              </a:rPr>
              <a:t>  and 3 no’s.   Hence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en-US" sz="2000" dirty="0">
              <a:solidFill>
                <a:srgbClr val="121328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121328"/>
                </a:solidFill>
              </a:rPr>
              <a:t>Similarly,</a:t>
            </a:r>
          </a:p>
        </p:txBody>
      </p:sp>
      <p:graphicFrame>
        <p:nvGraphicFramePr>
          <p:cNvPr id="307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964625"/>
              </p:ext>
            </p:extLst>
          </p:nvPr>
        </p:nvGraphicFramePr>
        <p:xfrm>
          <a:off x="1066800" y="2590801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82" name="Worksheet" r:id="rId4" imgW="3352800" imgH="1438250" progId="Excel.Sheet.8">
                  <p:embed/>
                </p:oleObj>
              </mc:Choice>
              <mc:Fallback>
                <p:oleObj name="Worksheet" r:id="rId4" imgW="3352800" imgH="143825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1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565252"/>
              </p:ext>
            </p:extLst>
          </p:nvPr>
        </p:nvGraphicFramePr>
        <p:xfrm>
          <a:off x="6553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83" name="Equation" r:id="rId6" imgW="3594100" imgH="1193800" progId="Equation.3">
                  <p:embed/>
                </p:oleObj>
              </mc:Choice>
              <mc:Fallback>
                <p:oleObj name="Equation" r:id="rId6" imgW="3594100" imgH="119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257800"/>
                        <a:ext cx="3594100" cy="11938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395841"/>
              </p:ext>
            </p:extLst>
          </p:nvPr>
        </p:nvGraphicFramePr>
        <p:xfrm>
          <a:off x="6400800" y="3878262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84" name="Equation" r:id="rId8" imgW="2552700" imgH="241300" progId="Equation.3">
                  <p:embed/>
                </p:oleObj>
              </mc:Choice>
              <mc:Fallback>
                <p:oleObj name="Equation" r:id="rId8" imgW="25527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878262"/>
                        <a:ext cx="4271963" cy="388938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9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234858"/>
              </p:ext>
            </p:extLst>
          </p:nvPr>
        </p:nvGraphicFramePr>
        <p:xfrm>
          <a:off x="457200" y="41148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85" name="Worksheet" r:id="rId10" imgW="6114862" imgH="4457747" progId="Excel.Sheet.8">
                  <p:embed/>
                </p:oleObj>
              </mc:Choice>
              <mc:Fallback>
                <p:oleObj name="Worksheet" r:id="rId10" imgW="6114862" imgH="4457747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148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226405"/>
              </p:ext>
            </p:extLst>
          </p:nvPr>
        </p:nvGraphicFramePr>
        <p:xfrm>
          <a:off x="5257800" y="2743201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86" name="Equation" r:id="rId12" imgW="583947" imgH="393529" progId="Equation.3">
                  <p:embed/>
                </p:oleObj>
              </mc:Choice>
              <mc:Fallback>
                <p:oleObj name="Equation" r:id="rId12" imgW="583947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43201"/>
                        <a:ext cx="10731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28369"/>
              </p:ext>
            </p:extLst>
          </p:nvPr>
        </p:nvGraphicFramePr>
        <p:xfrm>
          <a:off x="381000" y="2057401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87" name="Equation" r:id="rId14" imgW="3314700" imgH="393700" progId="Equation.3">
                  <p:embed/>
                </p:oleObj>
              </mc:Choice>
              <mc:Fallback>
                <p:oleObj name="Equation" r:id="rId14" imgW="33147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1"/>
                        <a:ext cx="4800600" cy="52387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86400" y="1128010"/>
            <a:ext cx="6239136" cy="79373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490486" y="1828800"/>
            <a:ext cx="6091914" cy="914400"/>
            <a:chOff x="5410200" y="1828800"/>
            <a:chExt cx="6091914" cy="9144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410200" y="1828800"/>
              <a:ext cx="2543175" cy="60760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18"/>
            <a:srcRect l="3987" r="32236" b="51584"/>
            <a:stretch/>
          </p:blipFill>
          <p:spPr>
            <a:xfrm>
              <a:off x="7924800" y="1905000"/>
              <a:ext cx="1219200" cy="533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18"/>
            <a:srcRect l="4789" t="43750"/>
            <a:stretch/>
          </p:blipFill>
          <p:spPr>
            <a:xfrm>
              <a:off x="9144000" y="1940291"/>
              <a:ext cx="2358114" cy="802909"/>
            </a:xfrm>
            <a:prstGeom prst="rect">
              <a:avLst/>
            </a:prstGeom>
          </p:spPr>
        </p:pic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attribute is Discretized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629610"/>
              </p:ext>
            </p:extLst>
          </p:nvPr>
        </p:nvGraphicFramePr>
        <p:xfrm>
          <a:off x="762000" y="1371600"/>
          <a:ext cx="4940301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447"/>
                <a:gridCol w="685360"/>
                <a:gridCol w="736127"/>
                <a:gridCol w="675841"/>
                <a:gridCol w="1091499"/>
                <a:gridCol w="1358027"/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RID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age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income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student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credit_rating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buys_computer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&lt;=30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&lt;=30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31…40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&gt;40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&gt;40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&gt;40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31…40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&lt;=30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&lt;=30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&gt;40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&lt;=30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31…40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31…40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&gt;40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2693"/>
              </p:ext>
            </p:extLst>
          </p:nvPr>
        </p:nvGraphicFramePr>
        <p:xfrm>
          <a:off x="6339416" y="1377315"/>
          <a:ext cx="5270501" cy="3423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226"/>
                <a:gridCol w="1017949"/>
                <a:gridCol w="735714"/>
                <a:gridCol w="675461"/>
                <a:gridCol w="1090886"/>
                <a:gridCol w="1357265"/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RID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age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income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student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credit_rating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buys_computer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Youth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Youth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Middle-Age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Middle-Age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Youth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Youth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Youth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Middle-Age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Middle-Age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 bwMode="auto">
          <a:xfrm>
            <a:off x="1676400" y="2057400"/>
            <a:ext cx="5029200" cy="1295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ahoma" pitchFamily="34" charset="0"/>
              </a:rPr>
              <a:t>Age is discretized</a:t>
            </a:r>
          </a:p>
        </p:txBody>
      </p:sp>
    </p:spTree>
    <p:extLst>
      <p:ext uri="{BB962C8B-B14F-4D97-AF65-F5344CB8AC3E}">
        <p14:creationId xmlns:p14="http://schemas.microsoft.com/office/powerpoint/2010/main" val="2331088974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plit_point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compute information gain for </a:t>
            </a:r>
            <a:r>
              <a:rPr lang="en-US" b="1" dirty="0" smtClean="0"/>
              <a:t>continuous</a:t>
            </a:r>
            <a:r>
              <a:rPr lang="en-US" dirty="0" smtClean="0"/>
              <a:t> valued (instead of age discretization as in last example)</a:t>
            </a:r>
          </a:p>
          <a:p>
            <a:r>
              <a:rPr lang="en-US" dirty="0" smtClean="0"/>
              <a:t>The determine split point</a:t>
            </a:r>
          </a:p>
          <a:p>
            <a:pPr lvl="1"/>
            <a:r>
              <a:rPr lang="en-US" dirty="0" smtClean="0"/>
              <a:t>Sort the values of A in ascending order</a:t>
            </a:r>
          </a:p>
          <a:p>
            <a:pPr lvl="1"/>
            <a:r>
              <a:rPr lang="en-US" dirty="0" smtClean="0"/>
              <a:t>Mid point of two adjacent values is split-point</a:t>
            </a:r>
          </a:p>
          <a:p>
            <a:pPr lvl="1"/>
            <a:r>
              <a:rPr lang="en-US" dirty="0" smtClean="0"/>
              <a:t>A= (a</a:t>
            </a:r>
            <a:r>
              <a:rPr lang="en-US" baseline="-25000" dirty="0" smtClean="0"/>
              <a:t>i</a:t>
            </a:r>
            <a:r>
              <a:rPr lang="en-US" dirty="0" smtClean="0"/>
              <a:t>+a</a:t>
            </a:r>
            <a:r>
              <a:rPr lang="en-US" baseline="-25000" dirty="0" smtClean="0"/>
              <a:t>i+1</a:t>
            </a:r>
            <a:r>
              <a:rPr lang="en-US" dirty="0" smtClean="0"/>
              <a:t>)/2</a:t>
            </a:r>
          </a:p>
          <a:p>
            <a:pPr lvl="1"/>
            <a:r>
              <a:rPr lang="en-US" dirty="0" smtClean="0"/>
              <a:t>D</a:t>
            </a:r>
            <a:r>
              <a:rPr lang="en-US" baseline="-25000" dirty="0" smtClean="0"/>
              <a:t>1 </a:t>
            </a:r>
            <a:r>
              <a:rPr lang="en-US" dirty="0" smtClean="0"/>
              <a:t>set of tuples in D satisfying A&lt;= </a:t>
            </a:r>
            <a:r>
              <a:rPr lang="en-US" dirty="0" err="1" smtClean="0"/>
              <a:t>split_point</a:t>
            </a:r>
            <a:endParaRPr lang="en-US" dirty="0" smtClean="0"/>
          </a:p>
          <a:p>
            <a:pPr lvl="1"/>
            <a:r>
              <a:rPr lang="en-US" dirty="0" smtClean="0"/>
              <a:t>D</a:t>
            </a:r>
            <a:r>
              <a:rPr lang="en-US" baseline="-25000" dirty="0" smtClean="0"/>
              <a:t>2 </a:t>
            </a:r>
            <a:r>
              <a:rPr lang="en-US" dirty="0"/>
              <a:t>set of </a:t>
            </a:r>
            <a:r>
              <a:rPr lang="en-US" dirty="0" smtClean="0"/>
              <a:t>tuples </a:t>
            </a:r>
            <a:r>
              <a:rPr lang="en-US" dirty="0"/>
              <a:t>in D satisfying </a:t>
            </a:r>
            <a:r>
              <a:rPr lang="en-US" dirty="0" smtClean="0"/>
              <a:t>A&gt; </a:t>
            </a:r>
            <a:r>
              <a:rPr lang="en-US" dirty="0" err="1"/>
              <a:t>split_point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232952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C71C56-2566-4C52-9707-A5AE573544DF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Computing Information-Gain for Continuous-Valued Attributes</a:t>
            </a:r>
            <a:endParaRPr lang="en-US" altLang="en-US" i="1" smtClean="0">
              <a:solidFill>
                <a:srgbClr val="CC0000"/>
              </a:solidFill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11125200" cy="52736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Must determine the </a:t>
            </a:r>
            <a:r>
              <a:rPr lang="en-US" altLang="en-US" sz="2400" i="1" dirty="0">
                <a:solidFill>
                  <a:schemeClr val="hlink"/>
                </a:solidFill>
              </a:rPr>
              <a:t>best split point</a:t>
            </a:r>
            <a:r>
              <a:rPr lang="en-US" altLang="en-US" sz="2400" dirty="0"/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Typically, the midpoint between each pair of adjacent values is considered as a possible </a:t>
            </a:r>
            <a:r>
              <a:rPr lang="en-US" altLang="en-US" sz="2400" i="1" dirty="0"/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000" dirty="0"/>
              <a:t>(a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+a</a:t>
            </a:r>
            <a:r>
              <a:rPr lang="en-US" altLang="en-US" sz="2000" baseline="-25000" dirty="0"/>
              <a:t>i+1</a:t>
            </a:r>
            <a:r>
              <a:rPr lang="en-US" altLang="en-US" sz="2000" dirty="0"/>
              <a:t>)/2 is the midpoint between the values of </a:t>
            </a:r>
            <a:r>
              <a:rPr lang="en-US" altLang="en-US" sz="2000" dirty="0" err="1"/>
              <a:t>a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and a</a:t>
            </a:r>
            <a:r>
              <a:rPr lang="en-US" altLang="en-US" sz="2000" baseline="-25000" dirty="0"/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The point with the </a:t>
            </a:r>
            <a:r>
              <a:rPr lang="en-US" altLang="en-US" sz="2400" i="1" dirty="0"/>
              <a:t>minimum expected information requirement</a:t>
            </a:r>
            <a:r>
              <a:rPr lang="en-US" altLang="en-US" sz="2400" dirty="0"/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 sz="2400" dirty="0"/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 sz="2400" dirty="0"/>
              <a:t>D1 is the set of tuples in D satisfying A ≤ split-point, and D2 is the set of tuples in D satisfying A &gt; split-point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 is biased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information gain measure is biased toward tests with many outcomes.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is, </a:t>
            </a:r>
            <a:r>
              <a:rPr lang="en-US" dirty="0" smtClean="0"/>
              <a:t>it prefers </a:t>
            </a:r>
            <a:r>
              <a:rPr lang="en-US" dirty="0"/>
              <a:t>to select attributes having a large number of values. </a:t>
            </a:r>
            <a:endParaRPr lang="en-US" dirty="0" smtClean="0"/>
          </a:p>
          <a:p>
            <a:r>
              <a:rPr lang="en-US" dirty="0" smtClean="0"/>
              <a:t>Consider the formula: 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info</a:t>
            </a:r>
            <a:r>
              <a:rPr lang="en-US" baseline="-25000" dirty="0" err="1" smtClean="0"/>
              <a:t>A</a:t>
            </a:r>
            <a:r>
              <a:rPr lang="en-US" dirty="0" smtClean="0"/>
              <a:t>(D) is zero (like for </a:t>
            </a:r>
            <a:r>
              <a:rPr lang="en-US" dirty="0" err="1" smtClean="0"/>
              <a:t>EMPID</a:t>
            </a:r>
            <a:r>
              <a:rPr lang="en-US" dirty="0" smtClean="0"/>
              <a:t> it has all unique values so it is zero.)</a:t>
            </a:r>
          </a:p>
          <a:p>
            <a:r>
              <a:rPr lang="en-US" dirty="0" smtClean="0"/>
              <a:t>Then Gain will be max, it become useless in this case </a:t>
            </a:r>
          </a:p>
          <a:p>
            <a:r>
              <a:rPr lang="en-US" dirty="0" smtClean="0"/>
              <a:t>So Gain is biased when large number of discrete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594343"/>
              </p:ext>
            </p:extLst>
          </p:nvPr>
        </p:nvGraphicFramePr>
        <p:xfrm>
          <a:off x="4495800" y="3124200"/>
          <a:ext cx="45894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88" name="Equation" r:id="rId4" imgW="1790700" imgH="215900" progId="Equation.3">
                  <p:embed/>
                </p:oleObj>
              </mc:Choice>
              <mc:Fallback>
                <p:oleObj name="Equation" r:id="rId4" imgW="1790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124200"/>
                        <a:ext cx="45894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36530" t="35417" r="11933" b="23958"/>
          <a:stretch/>
        </p:blipFill>
        <p:spPr>
          <a:xfrm>
            <a:off x="9677400" y="4168486"/>
            <a:ext cx="4521200" cy="2003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3873924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061F26-B605-4BCC-A833-026411BD0593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481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Gain Ratio for Attribute Selection (C4.5)</a:t>
            </a:r>
            <a:endParaRPr lang="en-US" altLang="en-US" i="1" dirty="0" smtClean="0">
              <a:solidFill>
                <a:srgbClr val="CC0000"/>
              </a:solidFill>
            </a:endParaRPr>
          </a:p>
        </p:txBody>
      </p:sp>
      <p:sp>
        <p:nvSpPr>
          <p:cNvPr id="34820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11201400" cy="51054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C4.5 </a:t>
            </a:r>
            <a:r>
              <a:rPr lang="en-US" altLang="en-US" sz="2400" dirty="0"/>
              <a:t>(a successor of ID3) uses </a:t>
            </a:r>
            <a:r>
              <a:rPr lang="en-US" altLang="en-US" sz="2400" b="1" dirty="0">
                <a:solidFill>
                  <a:srgbClr val="FF0000"/>
                </a:solidFill>
              </a:rPr>
              <a:t>gain ratio </a:t>
            </a:r>
            <a:r>
              <a:rPr lang="en-US" altLang="en-US" sz="2400" dirty="0"/>
              <a:t>to overcome the problem (normalization to information gain)</a:t>
            </a:r>
          </a:p>
          <a:p>
            <a:pPr eaLnBrk="1" hangingPunct="1"/>
            <a:endParaRPr lang="en-US" altLang="en-US" sz="2400" dirty="0"/>
          </a:p>
          <a:p>
            <a:pPr marL="457200" lvl="1" indent="0" eaLnBrk="1" hangingPunct="1"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400" dirty="0"/>
              <a:t>Ex.</a:t>
            </a:r>
          </a:p>
          <a:p>
            <a:pPr lvl="1" eaLnBrk="1" hangingPunct="1"/>
            <a:endParaRPr lang="en-US" altLang="en-US" sz="2400" dirty="0"/>
          </a:p>
          <a:p>
            <a:pPr lvl="1" eaLnBrk="1" hangingPunct="1"/>
            <a:endParaRPr lang="en-US" altLang="en-US" sz="2400" dirty="0" smtClean="0"/>
          </a:p>
          <a:p>
            <a:pPr lvl="1" eaLnBrk="1" hangingPunct="1"/>
            <a:r>
              <a:rPr lang="en-US" altLang="en-US" sz="2400" dirty="0" err="1" smtClean="0"/>
              <a:t>gain_ratio</a:t>
            </a:r>
            <a:r>
              <a:rPr lang="en-US" altLang="en-US" sz="2400" dirty="0" smtClean="0"/>
              <a:t>(income</a:t>
            </a:r>
            <a:r>
              <a:rPr lang="en-US" altLang="en-US" sz="2400" dirty="0"/>
              <a:t>) = 0.029/1.557 = 0.019</a:t>
            </a:r>
          </a:p>
          <a:p>
            <a:pPr eaLnBrk="1" hangingPunct="1"/>
            <a:r>
              <a:rPr lang="en-US" altLang="en-US" sz="2400" dirty="0"/>
              <a:t>The attribute with the maximum gain ratio is selected as the splitting attribute</a:t>
            </a:r>
          </a:p>
        </p:txBody>
      </p:sp>
      <p:graphicFrame>
        <p:nvGraphicFramePr>
          <p:cNvPr id="34821" name="Object 204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05495429"/>
              </p:ext>
            </p:extLst>
          </p:nvPr>
        </p:nvGraphicFramePr>
        <p:xfrm>
          <a:off x="5562600" y="2189028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4" name="Equation" r:id="rId4" imgW="2387600" imgH="457200" progId="Equation.3">
                  <p:embed/>
                </p:oleObj>
              </mc:Choice>
              <mc:Fallback>
                <p:oleObj name="Equation" r:id="rId4" imgW="2387600" imgH="4572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189028"/>
                        <a:ext cx="4343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2" name="Picture 10" descr="8splitinf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036" y="3407979"/>
            <a:ext cx="10026418" cy="72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0272" y="2189028"/>
            <a:ext cx="3344093" cy="850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737780"/>
              </p:ext>
            </p:extLst>
          </p:nvPr>
        </p:nvGraphicFramePr>
        <p:xfrm>
          <a:off x="7262100" y="5257800"/>
          <a:ext cx="3939300" cy="1567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5" name="Equation" r:id="rId8" imgW="1828800" imgH="888840" progId="Equation.3">
                  <p:embed/>
                </p:oleObj>
              </mc:Choice>
              <mc:Fallback>
                <p:oleObj name="Equation" r:id="rId8" imgW="18288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2100" y="5257800"/>
                        <a:ext cx="3939300" cy="1567491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6400" y="1143000"/>
            <a:ext cx="11480800" cy="5257800"/>
          </a:xfrm>
        </p:spPr>
        <p:txBody>
          <a:bodyPr/>
          <a:lstStyle/>
          <a:p>
            <a:r>
              <a:rPr lang="en-US" dirty="0" smtClean="0"/>
              <a:t>Gain ratio for </a:t>
            </a:r>
            <a:r>
              <a:rPr lang="en-US" dirty="0" smtClean="0">
                <a:solidFill>
                  <a:srgbClr val="FF0000"/>
                </a:solidFill>
              </a:rPr>
              <a:t>income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Income Splits into three </a:t>
            </a:r>
            <a:r>
              <a:rPr lang="en-US" dirty="0" err="1" smtClean="0"/>
              <a:t>patition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i.e</a:t>
            </a:r>
            <a:r>
              <a:rPr lang="en-US" dirty="0" smtClean="0"/>
              <a:t> low, medium, high</a:t>
            </a:r>
          </a:p>
          <a:p>
            <a:pPr lvl="2"/>
            <a:r>
              <a:rPr lang="en-US" dirty="0" smtClean="0"/>
              <a:t>Contains 4,6,4 tuples</a:t>
            </a:r>
          </a:p>
          <a:p>
            <a:pPr lvl="2"/>
            <a:r>
              <a:rPr lang="en-US" sz="2000" dirty="0" err="1" smtClean="0"/>
              <a:t>SplitInfo</a:t>
            </a:r>
            <a:r>
              <a:rPr lang="en-US" sz="2000" baseline="-25000" dirty="0" err="1" smtClean="0"/>
              <a:t>income</a:t>
            </a:r>
            <a:r>
              <a:rPr lang="en-US" sz="2000" dirty="0" smtClean="0"/>
              <a:t>(D) = -(-4/14 *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(4/14)</a:t>
            </a:r>
            <a:r>
              <a:rPr lang="en-US" sz="2000" dirty="0"/>
              <a:t> </a:t>
            </a:r>
            <a:r>
              <a:rPr lang="en-US" sz="2000" dirty="0" smtClean="0"/>
              <a:t>-6/14*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(6/14)-4/14 </a:t>
            </a:r>
            <a:r>
              <a:rPr lang="en-US" sz="2000" dirty="0"/>
              <a:t>* log</a:t>
            </a:r>
            <a:r>
              <a:rPr lang="en-US" sz="2000" baseline="-25000" dirty="0"/>
              <a:t>2</a:t>
            </a:r>
            <a:r>
              <a:rPr lang="en-US" sz="2000" dirty="0"/>
              <a:t>(4/14</a:t>
            </a:r>
            <a:r>
              <a:rPr lang="en-US" sz="2000" dirty="0" smtClean="0"/>
              <a:t>)) = 1.557</a:t>
            </a:r>
          </a:p>
          <a:p>
            <a:pPr lvl="2"/>
            <a:r>
              <a:rPr lang="en-US" dirty="0" smtClean="0"/>
              <a:t>Gain(Income) = 0.029</a:t>
            </a:r>
          </a:p>
          <a:p>
            <a:pPr lvl="2"/>
            <a:r>
              <a:rPr lang="en-US" dirty="0" err="1" smtClean="0"/>
              <a:t>GainRatio</a:t>
            </a:r>
            <a:r>
              <a:rPr lang="en-US" dirty="0" smtClean="0"/>
              <a:t>(income)= 0.029/1.557 = </a:t>
            </a:r>
            <a:r>
              <a:rPr lang="en-US" b="1" dirty="0" smtClean="0">
                <a:solidFill>
                  <a:srgbClr val="C00000"/>
                </a:solidFill>
              </a:rPr>
              <a:t>0.019</a:t>
            </a:r>
          </a:p>
          <a:p>
            <a:r>
              <a:rPr lang="en-US" dirty="0" smtClean="0"/>
              <a:t>Gain ratio for </a:t>
            </a:r>
            <a:r>
              <a:rPr lang="en-US" dirty="0" smtClean="0">
                <a:solidFill>
                  <a:srgbClr val="FF0000"/>
                </a:solidFill>
              </a:rPr>
              <a:t>Age</a:t>
            </a:r>
          </a:p>
          <a:p>
            <a:pPr lvl="2"/>
            <a:r>
              <a:rPr lang="en-US" dirty="0" smtClean="0"/>
              <a:t>Age splits into Three partitions </a:t>
            </a:r>
            <a:r>
              <a:rPr lang="en-US" dirty="0" err="1" smtClean="0"/>
              <a:t>i.e</a:t>
            </a:r>
            <a:r>
              <a:rPr lang="en-US" dirty="0" smtClean="0"/>
              <a:t> youth, </a:t>
            </a:r>
            <a:r>
              <a:rPr lang="en-US" dirty="0" err="1" smtClean="0"/>
              <a:t>middle_age</a:t>
            </a:r>
            <a:r>
              <a:rPr lang="en-US" dirty="0" smtClean="0"/>
              <a:t>, senior</a:t>
            </a:r>
          </a:p>
          <a:p>
            <a:pPr lvl="2"/>
            <a:r>
              <a:rPr lang="en-US" dirty="0" smtClean="0"/>
              <a:t>Contains 5,4,5 tuples</a:t>
            </a:r>
          </a:p>
          <a:p>
            <a:pPr lvl="2"/>
            <a:r>
              <a:rPr lang="en-US" sz="2000" dirty="0" err="1" smtClean="0"/>
              <a:t>SplitInfo</a:t>
            </a:r>
            <a:r>
              <a:rPr lang="en-US" sz="2000" baseline="-25000" dirty="0" err="1" smtClean="0"/>
              <a:t>age</a:t>
            </a:r>
            <a:r>
              <a:rPr lang="en-US" sz="2000" dirty="0" smtClean="0"/>
              <a:t>(D</a:t>
            </a:r>
            <a:r>
              <a:rPr lang="en-US" sz="2000" dirty="0"/>
              <a:t>) </a:t>
            </a:r>
            <a:r>
              <a:rPr lang="en-US" sz="2000" dirty="0" smtClean="0"/>
              <a:t>= -( </a:t>
            </a:r>
            <a:r>
              <a:rPr lang="en-US" sz="2000" dirty="0" smtClean="0">
                <a:solidFill>
                  <a:srgbClr val="FF0000"/>
                </a:solidFill>
              </a:rPr>
              <a:t>-5/14 </a:t>
            </a:r>
            <a:r>
              <a:rPr lang="en-US" sz="2000" dirty="0">
                <a:solidFill>
                  <a:srgbClr val="FF0000"/>
                </a:solidFill>
              </a:rPr>
              <a:t>* </a:t>
            </a:r>
            <a:r>
              <a:rPr lang="en-US" sz="2000" dirty="0" smtClean="0">
                <a:solidFill>
                  <a:srgbClr val="FF0000"/>
                </a:solidFill>
              </a:rPr>
              <a:t>log</a:t>
            </a:r>
            <a:r>
              <a:rPr lang="en-US" sz="2000" baseline="-25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(5/14)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00B0F0"/>
                </a:solidFill>
              </a:rPr>
              <a:t>-4/14 </a:t>
            </a:r>
            <a:r>
              <a:rPr lang="en-US" sz="2000" dirty="0">
                <a:solidFill>
                  <a:srgbClr val="00B0F0"/>
                </a:solidFill>
              </a:rPr>
              <a:t>* </a:t>
            </a:r>
            <a:r>
              <a:rPr lang="en-US" sz="2000" dirty="0" smtClean="0">
                <a:solidFill>
                  <a:srgbClr val="00B0F0"/>
                </a:solidFill>
              </a:rPr>
              <a:t>log</a:t>
            </a:r>
            <a:r>
              <a:rPr lang="en-US" sz="2000" baseline="-25000" dirty="0" smtClean="0">
                <a:solidFill>
                  <a:srgbClr val="00B0F0"/>
                </a:solidFill>
              </a:rPr>
              <a:t>2</a:t>
            </a:r>
            <a:r>
              <a:rPr lang="en-US" sz="2000" dirty="0" smtClean="0">
                <a:solidFill>
                  <a:srgbClr val="00B0F0"/>
                </a:solidFill>
              </a:rPr>
              <a:t>(4/14)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-5/14 </a:t>
            </a:r>
            <a:r>
              <a:rPr lang="en-US" sz="2000" dirty="0">
                <a:solidFill>
                  <a:srgbClr val="00B050"/>
                </a:solidFill>
              </a:rPr>
              <a:t>* </a:t>
            </a:r>
            <a:r>
              <a:rPr lang="en-US" sz="2000" dirty="0" smtClean="0">
                <a:solidFill>
                  <a:srgbClr val="00B050"/>
                </a:solidFill>
              </a:rPr>
              <a:t>log</a:t>
            </a:r>
            <a:r>
              <a:rPr lang="en-US" sz="2000" baseline="-25000" dirty="0" smtClean="0">
                <a:solidFill>
                  <a:srgbClr val="00B050"/>
                </a:solidFill>
              </a:rPr>
              <a:t>2</a:t>
            </a:r>
            <a:r>
              <a:rPr lang="en-US" sz="2000" dirty="0" smtClean="0">
                <a:solidFill>
                  <a:srgbClr val="00B050"/>
                </a:solidFill>
              </a:rPr>
              <a:t>(5/14</a:t>
            </a:r>
            <a:r>
              <a:rPr lang="en-US" sz="2000" dirty="0">
                <a:solidFill>
                  <a:srgbClr val="00B050"/>
                </a:solidFill>
              </a:rPr>
              <a:t>)</a:t>
            </a:r>
            <a:r>
              <a:rPr lang="en-US" sz="2000" dirty="0"/>
              <a:t> </a:t>
            </a:r>
            <a:r>
              <a:rPr lang="en-US" sz="2000" dirty="0" smtClean="0"/>
              <a:t>)= 1.577</a:t>
            </a:r>
          </a:p>
          <a:p>
            <a:pPr lvl="2"/>
            <a:r>
              <a:rPr lang="en-US" sz="2000" dirty="0" smtClean="0"/>
              <a:t>Gain(age) = 0.246</a:t>
            </a:r>
          </a:p>
          <a:p>
            <a:pPr lvl="2"/>
            <a:r>
              <a:rPr lang="en-US" sz="2000" dirty="0" err="1" smtClean="0"/>
              <a:t>GainRatio</a:t>
            </a:r>
            <a:r>
              <a:rPr lang="en-US" sz="2000" dirty="0" smtClean="0"/>
              <a:t>(Age) = 0.246/1.577 = </a:t>
            </a:r>
            <a:r>
              <a:rPr lang="en-US" b="1" dirty="0">
                <a:solidFill>
                  <a:srgbClr val="C00000"/>
                </a:solidFill>
              </a:rPr>
              <a:t>0.156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C7FCF-3DBD-4D8A-9482-9DF79124E81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22420"/>
            <a:ext cx="3951067" cy="2773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52400"/>
            <a:ext cx="3943350" cy="857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750" y="195262"/>
            <a:ext cx="2914650" cy="752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661836"/>
              </p:ext>
            </p:extLst>
          </p:nvPr>
        </p:nvGraphicFramePr>
        <p:xfrm>
          <a:off x="8396003" y="3418217"/>
          <a:ext cx="3665601" cy="1458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00" name="Equation" r:id="rId6" imgW="1828800" imgH="888840" progId="Equation.3">
                  <p:embed/>
                </p:oleObj>
              </mc:Choice>
              <mc:Fallback>
                <p:oleObj name="Equation" r:id="rId6" imgW="18288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6003" y="3418217"/>
                        <a:ext cx="3665601" cy="1458583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 bwMode="auto">
          <a:xfrm>
            <a:off x="6146800" y="3657600"/>
            <a:ext cx="1244600" cy="762000"/>
          </a:xfrm>
          <a:prstGeom prst="ellipse">
            <a:avLst/>
          </a:prstGeom>
          <a:solidFill>
            <a:srgbClr val="FF0000">
              <a:alpha val="24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029200" y="6215063"/>
            <a:ext cx="1244600" cy="762000"/>
          </a:xfrm>
          <a:prstGeom prst="ellipse">
            <a:avLst/>
          </a:prstGeom>
          <a:solidFill>
            <a:srgbClr val="FF0000">
              <a:alpha val="24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278839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Ratio…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information gain for </a:t>
            </a:r>
            <a:r>
              <a:rPr lang="en-US" b="1" dirty="0" smtClean="0"/>
              <a:t>student</a:t>
            </a:r>
            <a:r>
              <a:rPr lang="en-US" dirty="0" smtClean="0"/>
              <a:t> and </a:t>
            </a:r>
            <a:r>
              <a:rPr lang="en-US" b="1" dirty="0" err="1" smtClean="0"/>
              <a:t>credit_rating</a:t>
            </a:r>
            <a:endParaRPr lang="en-US" b="1" dirty="0" smtClean="0"/>
          </a:p>
          <a:p>
            <a:r>
              <a:rPr lang="en-US" dirty="0"/>
              <a:t>The attribute with the </a:t>
            </a:r>
            <a:r>
              <a:rPr lang="en-US" dirty="0">
                <a:solidFill>
                  <a:srgbClr val="C00000"/>
                </a:solidFill>
              </a:rPr>
              <a:t>maximum gain ratio </a:t>
            </a:r>
            <a:r>
              <a:rPr lang="en-US" dirty="0"/>
              <a:t>is selected as the splitting attribute. </a:t>
            </a:r>
            <a:endParaRPr lang="en-US" dirty="0" smtClean="0"/>
          </a:p>
          <a:p>
            <a:r>
              <a:rPr lang="en-US" dirty="0" smtClean="0"/>
              <a:t>Note, however</a:t>
            </a:r>
            <a:r>
              <a:rPr lang="en-US" dirty="0"/>
              <a:t>, that as the split information approaches 0, the ratio becomes </a:t>
            </a:r>
            <a:r>
              <a:rPr lang="en-US" b="1" dirty="0">
                <a:solidFill>
                  <a:srgbClr val="C00000"/>
                </a:solidFill>
              </a:rPr>
              <a:t>unstable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constraint is added to avoid this, whereby the information gain of the test selected must </a:t>
            </a:r>
            <a:r>
              <a:rPr lang="en-US" dirty="0" smtClean="0"/>
              <a:t>be large (at </a:t>
            </a:r>
            <a:r>
              <a:rPr lang="en-US" dirty="0"/>
              <a:t>least as great as the average gain over all tests examined. 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802553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Gini Index (CART, IBM </a:t>
            </a:r>
            <a:r>
              <a:rPr lang="en-US" altLang="en-US" dirty="0" err="1"/>
              <a:t>IntelligentMiner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>
                <a:hlinkClick r:id="rId4"/>
              </a:rPr>
              <a:t> Classification And Regression </a:t>
            </a:r>
            <a:r>
              <a:rPr lang="en-US" dirty="0" smtClean="0">
                <a:hlinkClick r:id="rId4"/>
              </a:rPr>
              <a:t>Trees</a:t>
            </a:r>
            <a:r>
              <a:rPr lang="en-US" dirty="0"/>
              <a:t> </a:t>
            </a:r>
            <a:r>
              <a:rPr lang="en-US" dirty="0" smtClean="0"/>
              <a:t>(CART) </a:t>
            </a:r>
          </a:p>
          <a:p>
            <a:r>
              <a:rPr lang="en-US" dirty="0" smtClean="0"/>
              <a:t>It measure the impurity of </a:t>
            </a:r>
          </a:p>
          <a:p>
            <a:pPr lvl="1"/>
            <a:r>
              <a:rPr lang="en-US" dirty="0" smtClean="0"/>
              <a:t>A dataset D, </a:t>
            </a:r>
          </a:p>
          <a:p>
            <a:pPr lvl="1"/>
            <a:r>
              <a:rPr lang="en-US" dirty="0" smtClean="0"/>
              <a:t>a data partition or </a:t>
            </a:r>
          </a:p>
          <a:p>
            <a:pPr lvl="1"/>
            <a:r>
              <a:rPr lang="en-US" dirty="0" smtClean="0"/>
              <a:t>set of training tuples.</a:t>
            </a:r>
          </a:p>
          <a:p>
            <a:r>
              <a:rPr lang="en-US" altLang="en-US" dirty="0"/>
              <a:t>If a </a:t>
            </a:r>
            <a:r>
              <a:rPr lang="en-US" altLang="en-US" dirty="0" smtClean="0"/>
              <a:t>dataset </a:t>
            </a:r>
            <a:r>
              <a:rPr lang="en-US" altLang="en-US" i="1" dirty="0"/>
              <a:t>D </a:t>
            </a:r>
            <a:r>
              <a:rPr lang="en-US" altLang="en-US" dirty="0"/>
              <a:t>contains examples from </a:t>
            </a:r>
            <a:r>
              <a:rPr lang="en-US" altLang="en-US" i="1" dirty="0"/>
              <a:t>n</a:t>
            </a:r>
            <a:r>
              <a:rPr lang="en-US" altLang="en-US" dirty="0"/>
              <a:t> classes, </a:t>
            </a:r>
            <a:r>
              <a:rPr lang="en-US" altLang="en-US" dirty="0" err="1"/>
              <a:t>gini</a:t>
            </a:r>
            <a:r>
              <a:rPr lang="en-US" altLang="en-US" dirty="0"/>
              <a:t> index, </a:t>
            </a:r>
            <a:r>
              <a:rPr lang="en-US" altLang="en-US" i="1" dirty="0" err="1"/>
              <a:t>gini</a:t>
            </a:r>
            <a:r>
              <a:rPr lang="en-US" altLang="en-US" dirty="0"/>
              <a:t>(</a:t>
            </a:r>
            <a:r>
              <a:rPr lang="en-US" altLang="en-US" i="1" dirty="0"/>
              <a:t>D</a:t>
            </a:r>
            <a:r>
              <a:rPr lang="en-US" altLang="en-US" dirty="0"/>
              <a:t>) is defined </a:t>
            </a:r>
            <a:r>
              <a:rPr lang="en-US" altLang="en-US" dirty="0" smtClean="0"/>
              <a:t>as</a:t>
            </a:r>
          </a:p>
          <a:p>
            <a:endParaRPr lang="en-US" altLang="en-US" dirty="0"/>
          </a:p>
          <a:p>
            <a:pPr lvl="1"/>
            <a:r>
              <a:rPr lang="en-US" altLang="en-US" dirty="0" smtClean="0"/>
              <a:t>where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the relative frequency of class </a:t>
            </a:r>
            <a:r>
              <a:rPr lang="en-US" altLang="en-US" i="1" dirty="0"/>
              <a:t>j</a:t>
            </a:r>
            <a:r>
              <a:rPr lang="en-US" altLang="en-US" dirty="0"/>
              <a:t> in </a:t>
            </a:r>
            <a:r>
              <a:rPr lang="en-US" altLang="en-US" i="1" dirty="0" smtClean="0"/>
              <a:t>D</a:t>
            </a:r>
          </a:p>
          <a:p>
            <a:r>
              <a:rPr lang="en-US" altLang="en-US" b="1" i="1" dirty="0" smtClean="0">
                <a:solidFill>
                  <a:srgbClr val="00B050"/>
                </a:solidFill>
              </a:rPr>
              <a:t>Its overall Dataset’s heterogeneity/impurity/diversity.</a:t>
            </a:r>
            <a:endParaRPr lang="en-US" altLang="en-US" b="1" i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alt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graphicFrame>
        <p:nvGraphicFramePr>
          <p:cNvPr id="5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112326"/>
              </p:ext>
            </p:extLst>
          </p:nvPr>
        </p:nvGraphicFramePr>
        <p:xfrm>
          <a:off x="3733800" y="4267200"/>
          <a:ext cx="2819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19" name="Equation" r:id="rId5" imgW="1917360" imgH="761760" progId="Equation.3">
                  <p:embed/>
                </p:oleObj>
              </mc:Choice>
              <mc:Fallback>
                <p:oleObj name="Equation" r:id="rId5" imgW="1917360" imgH="7617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267200"/>
                        <a:ext cx="2819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5376549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F73B35-8488-4CA3-AEA5-C6E3B9FD6868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11125200" cy="50292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Classification</a:t>
            </a:r>
            <a:r>
              <a:rPr lang="en-US" altLang="en-US" sz="2000" dirty="0"/>
              <a:t>  (Model for categorical data)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predicts categorical class labels (discrete or nominal)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classifies data (constructs a model) based on the training set and the values (</a:t>
            </a:r>
            <a:r>
              <a:rPr lang="en-US" altLang="en-US" sz="2400" dirty="0">
                <a:solidFill>
                  <a:schemeClr val="hlink"/>
                </a:solidFill>
              </a:rPr>
              <a:t>class labels</a:t>
            </a:r>
            <a:r>
              <a:rPr lang="en-US" altLang="en-US" sz="2400" dirty="0"/>
              <a:t>) in a classifying attribute and uses it in classifying new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hlink"/>
                </a:solidFill>
              </a:rPr>
              <a:t>Regression (Numeric Prediction)</a:t>
            </a:r>
            <a:endParaRPr lang="en-US" altLang="en-US" sz="2400" dirty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models continuous-valued functions, i.e., predicts unknown or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Typical applications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 sz="2400" dirty="0"/>
              <a:t>Credit/loan approval: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 sz="2400" dirty="0"/>
              <a:t>Medical diagnosis: if a tumor is cancerous or </a:t>
            </a:r>
            <a:r>
              <a:rPr lang="en-US" altLang="en-US" sz="2400" dirty="0" smtClean="0"/>
              <a:t>benign (Bay-nine)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 sz="2400" dirty="0"/>
              <a:t>Fraud detection: if a transaction is fraudulent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 sz="2400" dirty="0"/>
              <a:t>Web page categorization: which category it is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04775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Prediction Problems: </a:t>
            </a:r>
            <a:br>
              <a:rPr lang="en-US" altLang="en-US" dirty="0" smtClean="0"/>
            </a:br>
            <a:r>
              <a:rPr lang="en-US" altLang="en-US" dirty="0" smtClean="0"/>
              <a:t>Classification vs. Regression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391995-675A-4EE8-8E55-E502930E58FA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6867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Gini Index (CART, IBM </a:t>
            </a:r>
            <a:r>
              <a:rPr lang="en-US" altLang="en-US" dirty="0" err="1" smtClean="0"/>
              <a:t>IntelligentMiner</a:t>
            </a:r>
            <a:r>
              <a:rPr lang="en-US" altLang="en-US" dirty="0" smtClean="0"/>
              <a:t>)</a:t>
            </a:r>
          </a:p>
        </p:txBody>
      </p:sp>
      <p:sp>
        <p:nvSpPr>
          <p:cNvPr id="36868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06399" y="1371600"/>
            <a:ext cx="11203517" cy="51054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sz="2400" dirty="0" smtClean="0"/>
              <a:t>If </a:t>
            </a:r>
            <a:r>
              <a:rPr lang="en-US" altLang="en-US" sz="2400" dirty="0"/>
              <a:t>a </a:t>
            </a:r>
            <a:r>
              <a:rPr lang="en-US" altLang="en-US" sz="2400" dirty="0" smtClean="0"/>
              <a:t>dataset </a:t>
            </a:r>
            <a:r>
              <a:rPr lang="en-US" altLang="en-US" sz="2400" i="1" dirty="0"/>
              <a:t>D</a:t>
            </a:r>
            <a:r>
              <a:rPr lang="en-US" altLang="en-US" sz="2400" dirty="0"/>
              <a:t>  is split on A into two subsets </a:t>
            </a:r>
            <a:r>
              <a:rPr lang="en-US" altLang="en-US" sz="2400" i="1" dirty="0"/>
              <a:t>D</a:t>
            </a:r>
            <a:r>
              <a:rPr lang="en-US" altLang="en-US" sz="2400" i="1" baseline="-25000" dirty="0"/>
              <a:t>1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D</a:t>
            </a:r>
            <a:r>
              <a:rPr lang="en-US" altLang="en-US" sz="2400" i="1" baseline="-25000" dirty="0"/>
              <a:t>2</a:t>
            </a:r>
            <a:r>
              <a:rPr lang="en-US" altLang="en-US" sz="2400" dirty="0"/>
              <a:t>, the </a:t>
            </a:r>
            <a:r>
              <a:rPr lang="en-US" altLang="en-US" sz="2400" i="1" dirty="0" err="1"/>
              <a:t>gini</a:t>
            </a:r>
            <a:r>
              <a:rPr lang="en-US" altLang="en-US" sz="2400" dirty="0"/>
              <a:t> index </a:t>
            </a:r>
            <a:r>
              <a:rPr lang="en-US" altLang="en-US" sz="2400" i="1" dirty="0" err="1"/>
              <a:t>gini</a:t>
            </a:r>
            <a:r>
              <a:rPr lang="en-US" altLang="en-US" sz="2400" dirty="0"/>
              <a:t>(</a:t>
            </a:r>
            <a:r>
              <a:rPr lang="en-US" altLang="en-US" sz="2400" i="1" dirty="0"/>
              <a:t>D</a:t>
            </a:r>
            <a:r>
              <a:rPr lang="en-US" altLang="en-US" sz="2400" dirty="0"/>
              <a:t>) is defined as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altLang="en-US" sz="2400" dirty="0" smtClean="0"/>
          </a:p>
          <a:p>
            <a:pPr marL="0" indent="0" eaLnBrk="1" hangingPunct="1">
              <a:spcBef>
                <a:spcPts val="600"/>
              </a:spcBef>
              <a:spcAft>
                <a:spcPts val="200"/>
              </a:spcAft>
              <a:buNone/>
            </a:pPr>
            <a:endParaRPr lang="en-US" altLang="en-US" sz="2400" dirty="0"/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sz="2400" dirty="0"/>
              <a:t>Reduction in Impurity:</a:t>
            </a:r>
          </a:p>
          <a:p>
            <a:pPr marL="0" indent="0" eaLnBrk="1" hangingPunct="1">
              <a:spcBef>
                <a:spcPts val="600"/>
              </a:spcBef>
              <a:spcAft>
                <a:spcPts val="200"/>
              </a:spcAft>
              <a:buNone/>
            </a:pPr>
            <a:endParaRPr lang="en-US" altLang="en-US" sz="2400" dirty="0" smtClean="0"/>
          </a:p>
          <a:p>
            <a:pPr marL="0" indent="0" eaLnBrk="1" hangingPunct="1">
              <a:spcBef>
                <a:spcPts val="600"/>
              </a:spcBef>
              <a:spcAft>
                <a:spcPts val="200"/>
              </a:spcAft>
              <a:buNone/>
            </a:pPr>
            <a:endParaRPr lang="en-US" altLang="en-US" sz="2400" dirty="0"/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 dirty="0"/>
              <a:t>The attribute that </a:t>
            </a:r>
            <a:r>
              <a:rPr lang="en-US" sz="2400" dirty="0" smtClean="0"/>
              <a:t>has the minimum </a:t>
            </a:r>
            <a:r>
              <a:rPr lang="en-US" sz="2400" dirty="0"/>
              <a:t>Gini </a:t>
            </a:r>
            <a:r>
              <a:rPr lang="en-US" sz="2400" dirty="0" smtClean="0"/>
              <a:t>index </a:t>
            </a:r>
            <a:r>
              <a:rPr lang="en-US" sz="2400" dirty="0"/>
              <a:t>is selected as the splitting attribute. </a:t>
            </a:r>
            <a:r>
              <a:rPr lang="en-US" sz="2400" dirty="0" smtClean="0"/>
              <a:t>OR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 dirty="0"/>
              <a:t>The attribute that maximizes the reduction in </a:t>
            </a:r>
            <a:r>
              <a:rPr lang="en-US" sz="2400" dirty="0" smtClean="0"/>
              <a:t>impurity.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sz="2400" dirty="0" smtClean="0"/>
              <a:t>(</a:t>
            </a:r>
            <a:r>
              <a:rPr lang="en-US" altLang="en-US" sz="2400" i="1" dirty="0">
                <a:solidFill>
                  <a:srgbClr val="CC0000"/>
                </a:solidFill>
              </a:rPr>
              <a:t>need to enumerate all the possible splitting points for each attribute</a:t>
            </a:r>
            <a:r>
              <a:rPr lang="en-US" altLang="en-US" sz="2400" dirty="0"/>
              <a:t>)</a:t>
            </a:r>
          </a:p>
        </p:txBody>
      </p:sp>
      <p:graphicFrame>
        <p:nvGraphicFramePr>
          <p:cNvPr id="36870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050774"/>
              </p:ext>
            </p:extLst>
          </p:nvPr>
        </p:nvGraphicFramePr>
        <p:xfrm>
          <a:off x="3657600" y="2193925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54" name="Equation" r:id="rId4" imgW="3441700" imgH="596900" progId="Equation.3">
                  <p:embed/>
                </p:oleObj>
              </mc:Choice>
              <mc:Fallback>
                <p:oleObj name="Equation" r:id="rId4" imgW="3441700" imgH="5969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93925"/>
                        <a:ext cx="57038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102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02559917"/>
              </p:ext>
            </p:extLst>
          </p:nvPr>
        </p:nvGraphicFramePr>
        <p:xfrm>
          <a:off x="3886200" y="3870325"/>
          <a:ext cx="461803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55" name="Equation" r:id="rId6" imgW="2692400" imgH="304800" progId="Equation.3">
                  <p:embed/>
                </p:oleObj>
              </mc:Choice>
              <mc:Fallback>
                <p:oleObj name="Equation" r:id="rId6" imgW="2692400" imgH="3048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70325"/>
                        <a:ext cx="461803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819189-173B-491D-98FA-C8D32D7DC465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89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Computation of Gini Index (EXAMPLE) </a:t>
            </a:r>
          </a:p>
        </p:txBody>
      </p:sp>
      <p:sp>
        <p:nvSpPr>
          <p:cNvPr id="38916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1143000"/>
            <a:ext cx="11328400" cy="5486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Ex.  D has 9 tuples in </a:t>
            </a:r>
            <a:r>
              <a:rPr lang="en-US" altLang="en-US" sz="2400" dirty="0" err="1"/>
              <a:t>buys_computer</a:t>
            </a:r>
            <a:r>
              <a:rPr lang="en-US" altLang="en-US" sz="2400" dirty="0"/>
              <a:t> = “yes” and 5 in “no”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sz="2400" dirty="0" smtClean="0"/>
              <a:t>We </a:t>
            </a:r>
            <a:r>
              <a:rPr lang="en-US" sz="2400" dirty="0"/>
              <a:t>need to compute the Gini </a:t>
            </a:r>
            <a:r>
              <a:rPr lang="en-US" sz="2400" dirty="0" smtClean="0"/>
              <a:t>index for </a:t>
            </a:r>
            <a:r>
              <a:rPr lang="en-US" sz="2400" dirty="0"/>
              <a:t>each attribute. 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INCOME Possible subsets are {low, medium, high} are 2^3=8</a:t>
            </a:r>
          </a:p>
          <a:p>
            <a:pPr lvl="1" eaLnBrk="1" hangingPunct="1"/>
            <a:r>
              <a:rPr lang="en-US" altLang="en-US" sz="2000" dirty="0" err="1"/>
              <a:t>i.e</a:t>
            </a:r>
            <a:r>
              <a:rPr lang="en-US" altLang="en-US" sz="2000" dirty="0"/>
              <a:t> {} {low</a:t>
            </a:r>
            <a:r>
              <a:rPr lang="en-US" altLang="en-US" sz="2000" dirty="0" smtClean="0"/>
              <a:t>, medium, high</a:t>
            </a:r>
            <a:r>
              <a:rPr lang="en-US" altLang="en-US" sz="2000" dirty="0"/>
              <a:t>} are not actually represent binary split so 2^3-2=6</a:t>
            </a:r>
          </a:p>
          <a:p>
            <a:pPr lvl="1" eaLnBrk="1" hangingPunct="1"/>
            <a:r>
              <a:rPr lang="en-US" altLang="en-US" sz="2000" dirty="0" err="1"/>
              <a:t>i.e</a:t>
            </a:r>
            <a:r>
              <a:rPr lang="en-US" altLang="en-US" sz="2000" dirty="0"/>
              <a:t> {</a:t>
            </a:r>
            <a:r>
              <a:rPr lang="en-US" sz="2000" dirty="0"/>
              <a:t>low</a:t>
            </a:r>
            <a:r>
              <a:rPr lang="en-US" sz="2000" dirty="0" smtClean="0"/>
              <a:t>, medium</a:t>
            </a:r>
            <a:r>
              <a:rPr lang="en-US" sz="2000" dirty="0"/>
              <a:t>}, {low, high}, {medium, high}, {low}, {medium}, {high}  </a:t>
            </a:r>
          </a:p>
          <a:p>
            <a:pPr eaLnBrk="1" hangingPunct="1"/>
            <a:r>
              <a:rPr lang="en-US" sz="2400" dirty="0" smtClean="0"/>
              <a:t>Consider subset {</a:t>
            </a:r>
            <a:r>
              <a:rPr lang="en-US" sz="2400" i="1" dirty="0" smtClean="0"/>
              <a:t>low</a:t>
            </a:r>
            <a:r>
              <a:rPr lang="en-US" sz="2400" i="1" dirty="0"/>
              <a:t>, </a:t>
            </a:r>
            <a:r>
              <a:rPr lang="en-US" sz="2400" i="1" dirty="0" smtClean="0"/>
              <a:t>medium</a:t>
            </a:r>
            <a:r>
              <a:rPr lang="en-US" sz="2400" dirty="0" smtClean="0"/>
              <a:t>} have 10 tuples Say D</a:t>
            </a:r>
            <a:r>
              <a:rPr lang="en-US" sz="2400" baseline="-25000" dirty="0" smtClean="0"/>
              <a:t>1</a:t>
            </a:r>
          </a:p>
          <a:p>
            <a:pPr lvl="1" eaLnBrk="1" hangingPunct="1"/>
            <a:r>
              <a:rPr lang="en-US" sz="2000" dirty="0"/>
              <a:t>Out of 10 tuples 7 tuples are  of </a:t>
            </a:r>
            <a:r>
              <a:rPr lang="en-US" sz="2000" b="1" dirty="0">
                <a:solidFill>
                  <a:srgbClr val="00B050"/>
                </a:solidFill>
              </a:rPr>
              <a:t>YES</a:t>
            </a:r>
            <a:r>
              <a:rPr lang="en-US" sz="2000" dirty="0"/>
              <a:t> 3 are of </a:t>
            </a:r>
            <a:r>
              <a:rPr lang="en-US" sz="2000" b="1" dirty="0">
                <a:solidFill>
                  <a:srgbClr val="00B050"/>
                </a:solidFill>
              </a:rPr>
              <a:t>No</a:t>
            </a:r>
          </a:p>
          <a:p>
            <a:pPr eaLnBrk="1" hangingPunct="1"/>
            <a:r>
              <a:rPr lang="en-US" altLang="en-US" sz="2400" dirty="0" smtClean="0"/>
              <a:t>The remaining {high} have 4 tuples say D</a:t>
            </a:r>
            <a:r>
              <a:rPr lang="en-US" altLang="en-US" sz="2400" baseline="-25000" dirty="0" smtClean="0"/>
              <a:t>2</a:t>
            </a:r>
          </a:p>
          <a:p>
            <a:pPr marL="742950" lvl="2" indent="-342900" eaLnBrk="1" hangingPunct="1">
              <a:buSzPct val="60000"/>
            </a:pPr>
            <a:r>
              <a:rPr lang="en-US" sz="2000" dirty="0"/>
              <a:t>Out of 4 tuples 2 tuples are  of </a:t>
            </a:r>
            <a:r>
              <a:rPr lang="en-US" sz="2000" b="1" dirty="0">
                <a:solidFill>
                  <a:srgbClr val="00B050"/>
                </a:solidFill>
              </a:rPr>
              <a:t>YES</a:t>
            </a:r>
            <a:r>
              <a:rPr lang="en-US" sz="2000" dirty="0"/>
              <a:t> 2 are of </a:t>
            </a:r>
            <a:r>
              <a:rPr lang="en-US" sz="2000" b="1" dirty="0" smtClean="0">
                <a:solidFill>
                  <a:srgbClr val="00B050"/>
                </a:solidFill>
              </a:rPr>
              <a:t>No</a:t>
            </a:r>
          </a:p>
          <a:p>
            <a:pPr marL="342900" lvl="1" indent="-342900" eaLnBrk="1" hangingPunct="1">
              <a:buSzPct val="60000"/>
            </a:pPr>
            <a:r>
              <a:rPr lang="en-US" sz="2400" dirty="0" smtClean="0">
                <a:ea typeface="+mn-ea"/>
                <a:cs typeface="+mn-cs"/>
              </a:rPr>
              <a:t>Similarly other subset are calculated</a:t>
            </a:r>
          </a:p>
          <a:p>
            <a:pPr marL="742950" lvl="2" indent="-342900" eaLnBrk="1" hangingPunct="1">
              <a:buSzPct val="60000"/>
            </a:pPr>
            <a:r>
              <a:rPr lang="en-US" sz="2000" dirty="0" err="1" smtClean="0">
                <a:ea typeface="+mn-ea"/>
                <a:cs typeface="+mn-cs"/>
              </a:rPr>
              <a:t>Gini</a:t>
            </a:r>
            <a:r>
              <a:rPr lang="en-US" sz="2000" baseline="-25000" dirty="0" err="1" smtClean="0">
                <a:ea typeface="+mn-ea"/>
                <a:cs typeface="+mn-cs"/>
              </a:rPr>
              <a:t>income</a:t>
            </a: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dirty="0"/>
              <a:t>∈ </a:t>
            </a:r>
            <a:r>
              <a:rPr lang="en-US" sz="2000" dirty="0" smtClean="0">
                <a:ea typeface="+mn-ea"/>
                <a:cs typeface="+mn-cs"/>
              </a:rPr>
              <a:t>{</a:t>
            </a:r>
            <a:r>
              <a:rPr lang="en-US" sz="2000" dirty="0" err="1" smtClean="0">
                <a:ea typeface="+mn-ea"/>
                <a:cs typeface="+mn-cs"/>
              </a:rPr>
              <a:t>low,high</a:t>
            </a:r>
            <a:r>
              <a:rPr lang="en-US" sz="2000" dirty="0" smtClean="0">
                <a:ea typeface="+mn-ea"/>
                <a:cs typeface="+mn-cs"/>
              </a:rPr>
              <a:t>} (D)= 0.458</a:t>
            </a:r>
          </a:p>
          <a:p>
            <a:pPr marL="742950" lvl="2" indent="-342900" eaLnBrk="1" hangingPunct="1">
              <a:buSzPct val="60000"/>
            </a:pPr>
            <a:r>
              <a:rPr lang="en-US" sz="2000" dirty="0" err="1"/>
              <a:t>Gini</a:t>
            </a:r>
            <a:r>
              <a:rPr lang="en-US" sz="2000" baseline="-25000" dirty="0" err="1"/>
              <a:t>income</a:t>
            </a:r>
            <a:r>
              <a:rPr lang="en-US" sz="2000" dirty="0"/>
              <a:t> ∈ </a:t>
            </a:r>
            <a:r>
              <a:rPr lang="en-US" sz="2000" dirty="0" smtClean="0"/>
              <a:t>{</a:t>
            </a:r>
            <a:r>
              <a:rPr lang="en-US" sz="2000" dirty="0" err="1" smtClean="0"/>
              <a:t>medium,high</a:t>
            </a:r>
            <a:r>
              <a:rPr lang="en-US" sz="2000" dirty="0"/>
              <a:t>} (D)= </a:t>
            </a:r>
            <a:r>
              <a:rPr lang="en-US" sz="2000" dirty="0" smtClean="0"/>
              <a:t>0.450</a:t>
            </a:r>
            <a:endParaRPr lang="en-US" altLang="en-US" sz="2400" baseline="-25000" dirty="0" smtClean="0"/>
          </a:p>
          <a:p>
            <a:pPr eaLnBrk="1" hangingPunct="1"/>
            <a:endParaRPr lang="en-US" altLang="en-US" sz="2400" baseline="-25000" dirty="0" smtClean="0"/>
          </a:p>
          <a:p>
            <a:pPr marL="0" indent="0" eaLnBrk="1" hangingPunct="1">
              <a:buNone/>
            </a:pPr>
            <a:endParaRPr lang="en-US" altLang="en-US" sz="2400" dirty="0" smtClean="0"/>
          </a:p>
        </p:txBody>
      </p:sp>
      <p:graphicFrame>
        <p:nvGraphicFramePr>
          <p:cNvPr id="38917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94591719"/>
              </p:ext>
            </p:extLst>
          </p:nvPr>
        </p:nvGraphicFramePr>
        <p:xfrm>
          <a:off x="8077200" y="1295400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3" name="Equation" r:id="rId4" imgW="2222500" imgH="469900" progId="Equation.3">
                  <p:embed/>
                </p:oleObj>
              </mc:Choice>
              <mc:Fallback>
                <p:oleObj name="Equation" r:id="rId4" imgW="22225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1295400"/>
                        <a:ext cx="3581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0" y="4572000"/>
            <a:ext cx="4610660" cy="198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7443" y="2184400"/>
            <a:ext cx="3256961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304800"/>
            <a:ext cx="11277600" cy="6477000"/>
          </a:xfrm>
        </p:spPr>
        <p:txBody>
          <a:bodyPr/>
          <a:lstStyle/>
          <a:p>
            <a:pPr marL="742950" lvl="2" indent="-342900" eaLnBrk="1" hangingPunct="1">
              <a:buSzPct val="60000"/>
            </a:pPr>
            <a:r>
              <a:rPr lang="en-US" sz="1800" b="1" dirty="0" err="1">
                <a:solidFill>
                  <a:srgbClr val="00B050"/>
                </a:solidFill>
              </a:rPr>
              <a:t>Gini</a:t>
            </a:r>
            <a:r>
              <a:rPr lang="en-US" sz="1800" b="1" baseline="-25000" dirty="0" err="1">
                <a:solidFill>
                  <a:srgbClr val="00B050"/>
                </a:solidFill>
              </a:rPr>
              <a:t>income</a:t>
            </a:r>
            <a:r>
              <a:rPr lang="en-US" sz="1800" b="1" dirty="0">
                <a:solidFill>
                  <a:srgbClr val="00B050"/>
                </a:solidFill>
              </a:rPr>
              <a:t> ∈ {</a:t>
            </a:r>
            <a:r>
              <a:rPr lang="en-US" sz="1800" b="1" dirty="0" err="1" smtClean="0">
                <a:solidFill>
                  <a:srgbClr val="00B050"/>
                </a:solidFill>
              </a:rPr>
              <a:t>low,Medium</a:t>
            </a:r>
            <a:r>
              <a:rPr lang="en-US" sz="1800" b="1" dirty="0" smtClean="0">
                <a:solidFill>
                  <a:srgbClr val="00B050"/>
                </a:solidFill>
              </a:rPr>
              <a:t>} </a:t>
            </a:r>
            <a:r>
              <a:rPr lang="en-US" sz="1800" b="1" dirty="0">
                <a:solidFill>
                  <a:srgbClr val="00B050"/>
                </a:solidFill>
              </a:rPr>
              <a:t>(D)= </a:t>
            </a:r>
            <a:r>
              <a:rPr lang="en-US" sz="1800" b="1" dirty="0" smtClean="0">
                <a:solidFill>
                  <a:srgbClr val="00B050"/>
                </a:solidFill>
              </a:rPr>
              <a:t>0.443</a:t>
            </a:r>
          </a:p>
          <a:p>
            <a:pPr marL="742950" lvl="2" indent="-342900" eaLnBrk="1" hangingPunct="1">
              <a:buSzPct val="60000"/>
            </a:pPr>
            <a:r>
              <a:rPr lang="en-US" sz="1800" dirty="0" err="1" smtClean="0"/>
              <a:t>Gini</a:t>
            </a:r>
            <a:r>
              <a:rPr lang="en-US" sz="1800" baseline="-25000" dirty="0" err="1" smtClean="0"/>
              <a:t>income</a:t>
            </a:r>
            <a:r>
              <a:rPr lang="en-US" sz="1800" dirty="0" smtClean="0"/>
              <a:t> </a:t>
            </a:r>
            <a:r>
              <a:rPr lang="en-US" sz="1800" dirty="0"/>
              <a:t>∈ {</a:t>
            </a:r>
            <a:r>
              <a:rPr lang="en-US" sz="1800" dirty="0" err="1"/>
              <a:t>low,high</a:t>
            </a:r>
            <a:r>
              <a:rPr lang="en-US" sz="1800" dirty="0"/>
              <a:t>} (D)= 0.458</a:t>
            </a:r>
          </a:p>
          <a:p>
            <a:pPr marL="742950" lvl="2" indent="-342900" eaLnBrk="1" hangingPunct="1">
              <a:buSzPct val="60000"/>
            </a:pPr>
            <a:r>
              <a:rPr lang="en-US" sz="1800" dirty="0" err="1"/>
              <a:t>Gini</a:t>
            </a:r>
            <a:r>
              <a:rPr lang="en-US" sz="1800" baseline="-25000" dirty="0" err="1"/>
              <a:t>income</a:t>
            </a:r>
            <a:r>
              <a:rPr lang="en-US" sz="1800" dirty="0"/>
              <a:t> ∈ {</a:t>
            </a:r>
            <a:r>
              <a:rPr lang="en-US" sz="1800" dirty="0" err="1"/>
              <a:t>medium,high</a:t>
            </a:r>
            <a:r>
              <a:rPr lang="en-US" sz="1800" dirty="0"/>
              <a:t>} (D)= 0.450</a:t>
            </a:r>
            <a:endParaRPr lang="en-US" altLang="en-US" sz="2000" baseline="-25000" dirty="0"/>
          </a:p>
          <a:p>
            <a:r>
              <a:rPr lang="en-US" sz="2400" dirty="0" smtClean="0"/>
              <a:t>The </a:t>
            </a:r>
            <a:r>
              <a:rPr lang="en-US" sz="2400" dirty="0"/>
              <a:t>best binary split for attribute </a:t>
            </a:r>
            <a:r>
              <a:rPr lang="en-US" sz="2400" i="1" dirty="0"/>
              <a:t>income </a:t>
            </a:r>
            <a:r>
              <a:rPr lang="en-US" sz="2400" dirty="0"/>
              <a:t>is on </a:t>
            </a:r>
            <a:r>
              <a:rPr lang="en-US" sz="2400" dirty="0" smtClean="0"/>
              <a:t>{</a:t>
            </a:r>
            <a:r>
              <a:rPr lang="en-US" sz="2400" i="1" dirty="0" smtClean="0"/>
              <a:t>low</a:t>
            </a:r>
            <a:r>
              <a:rPr lang="en-US" sz="2400" i="1" dirty="0"/>
              <a:t>, </a:t>
            </a:r>
            <a:r>
              <a:rPr lang="en-US" sz="2400" i="1" dirty="0" smtClean="0"/>
              <a:t>medium</a:t>
            </a:r>
            <a:r>
              <a:rPr lang="en-US" sz="2400" dirty="0"/>
              <a:t>}</a:t>
            </a:r>
            <a:r>
              <a:rPr lang="en-US" sz="2400" dirty="0" smtClean="0"/>
              <a:t> </a:t>
            </a:r>
            <a:r>
              <a:rPr lang="en-US" sz="2400" dirty="0"/>
              <a:t>(or {</a:t>
            </a:r>
            <a:r>
              <a:rPr lang="en-US" sz="2400" i="1" dirty="0" smtClean="0"/>
              <a:t>high</a:t>
            </a:r>
            <a:r>
              <a:rPr lang="en-US" sz="2400" dirty="0"/>
              <a:t>}</a:t>
            </a:r>
            <a:r>
              <a:rPr lang="en-US" sz="2400" dirty="0" smtClean="0"/>
              <a:t>) because </a:t>
            </a:r>
            <a:r>
              <a:rPr lang="en-US" sz="2400" dirty="0"/>
              <a:t>it minimizes the Gini index. </a:t>
            </a:r>
            <a:endParaRPr lang="en-US" sz="2400" dirty="0" smtClean="0"/>
          </a:p>
          <a:p>
            <a:r>
              <a:rPr lang="en-US" sz="2400" dirty="0" smtClean="0"/>
              <a:t>Similarly</a:t>
            </a:r>
          </a:p>
          <a:p>
            <a:pPr lvl="1"/>
            <a:r>
              <a:rPr lang="en-US" sz="2400" dirty="0" err="1" smtClean="0"/>
              <a:t>Gini</a:t>
            </a:r>
            <a:r>
              <a:rPr lang="en-US" sz="2400" baseline="-25000" dirty="0" err="1" smtClean="0"/>
              <a:t>Age</a:t>
            </a:r>
            <a:r>
              <a:rPr lang="en-US" sz="2400" baseline="-25000" dirty="0"/>
              <a:t> </a:t>
            </a:r>
            <a:r>
              <a:rPr lang="en-US" sz="2400" dirty="0"/>
              <a:t>∈ </a:t>
            </a:r>
            <a:r>
              <a:rPr lang="en-US" sz="2400" dirty="0" smtClean="0"/>
              <a:t>{</a:t>
            </a:r>
            <a:r>
              <a:rPr lang="en-US" sz="2400" dirty="0" err="1" smtClean="0"/>
              <a:t>youth,senior</a:t>
            </a:r>
            <a:r>
              <a:rPr lang="en-US" sz="2400" dirty="0" smtClean="0"/>
              <a:t>} (D) = 0.375  </a:t>
            </a:r>
            <a:r>
              <a:rPr lang="en-US" sz="2000" b="1" dirty="0" smtClean="0">
                <a:solidFill>
                  <a:srgbClr val="00B050"/>
                </a:solidFill>
              </a:rPr>
              <a:t>(Min. Gini index Overall index)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lvl="1"/>
            <a:r>
              <a:rPr lang="en-US" sz="2400" dirty="0" err="1" smtClean="0"/>
              <a:t>Gini</a:t>
            </a:r>
            <a:r>
              <a:rPr lang="en-US" sz="2400" baseline="-25000" dirty="0" err="1" smtClean="0"/>
              <a:t>Student</a:t>
            </a:r>
            <a:r>
              <a:rPr lang="en-US" sz="2400" baseline="-25000" dirty="0"/>
              <a:t> </a:t>
            </a:r>
            <a:r>
              <a:rPr lang="en-US" sz="2400" dirty="0" smtClean="0"/>
              <a:t>(D</a:t>
            </a:r>
            <a:r>
              <a:rPr lang="en-US" sz="2400" dirty="0"/>
              <a:t>) = </a:t>
            </a:r>
            <a:r>
              <a:rPr lang="en-US" sz="2400" dirty="0" smtClean="0"/>
              <a:t>0.367</a:t>
            </a:r>
            <a:endParaRPr lang="en-US" sz="2400" dirty="0"/>
          </a:p>
          <a:p>
            <a:pPr lvl="1"/>
            <a:r>
              <a:rPr lang="en-US" sz="2400" dirty="0" err="1" smtClean="0"/>
              <a:t>Gini</a:t>
            </a:r>
            <a:r>
              <a:rPr lang="en-US" sz="2400" baseline="-25000" dirty="0" err="1" smtClean="0"/>
              <a:t>Credit_Rating</a:t>
            </a:r>
            <a:r>
              <a:rPr lang="en-US" sz="2400" baseline="-25000" dirty="0" smtClean="0"/>
              <a:t> </a:t>
            </a:r>
            <a:r>
              <a:rPr lang="en-US" sz="2400" dirty="0"/>
              <a:t>(D) = </a:t>
            </a:r>
            <a:r>
              <a:rPr lang="en-US" sz="2400" dirty="0" smtClean="0"/>
              <a:t>0.429</a:t>
            </a:r>
          </a:p>
          <a:p>
            <a:r>
              <a:rPr lang="en-US" sz="2400" dirty="0" smtClean="0"/>
              <a:t>Age provides overall minimum Gini index so selected as split node N</a:t>
            </a:r>
            <a:r>
              <a:rPr lang="en-US" sz="2400" baseline="-25000" dirty="0" smtClean="0"/>
              <a:t>1</a:t>
            </a:r>
          </a:p>
          <a:p>
            <a:r>
              <a:rPr lang="el-GR" sz="2400" dirty="0" smtClean="0"/>
              <a:t>Δ</a:t>
            </a:r>
            <a:r>
              <a:rPr lang="en-US" sz="2400" dirty="0" err="1" smtClean="0"/>
              <a:t>gini</a:t>
            </a:r>
            <a:r>
              <a:rPr lang="en-US" sz="2400" dirty="0" smtClean="0"/>
              <a:t>(Age) = </a:t>
            </a:r>
            <a:r>
              <a:rPr lang="en-US" sz="2400" dirty="0" smtClean="0">
                <a:solidFill>
                  <a:srgbClr val="00B050"/>
                </a:solidFill>
              </a:rPr>
              <a:t>0.459</a:t>
            </a:r>
            <a:r>
              <a:rPr lang="en-US" sz="2400" dirty="0" smtClean="0"/>
              <a:t> – 0.357 = 0.102 		(1)</a:t>
            </a:r>
          </a:p>
          <a:p>
            <a:r>
              <a:rPr lang="el-GR" sz="2400" dirty="0" smtClean="0"/>
              <a:t>Δ</a:t>
            </a:r>
            <a:r>
              <a:rPr lang="en-US" sz="2400" dirty="0" err="1" smtClean="0"/>
              <a:t>gini</a:t>
            </a:r>
            <a:r>
              <a:rPr lang="en-US" sz="2400" dirty="0" smtClean="0"/>
              <a:t>(income) = </a:t>
            </a:r>
            <a:r>
              <a:rPr lang="en-US" sz="2400" dirty="0" smtClean="0">
                <a:solidFill>
                  <a:srgbClr val="00B050"/>
                </a:solidFill>
              </a:rPr>
              <a:t>0.459</a:t>
            </a:r>
            <a:r>
              <a:rPr lang="en-US" sz="2400" dirty="0" smtClean="0"/>
              <a:t> – 0.443 = 0.016	(4)</a:t>
            </a:r>
          </a:p>
          <a:p>
            <a:r>
              <a:rPr lang="el-GR" sz="2400" dirty="0" smtClean="0"/>
              <a:t>Δ</a:t>
            </a:r>
            <a:r>
              <a:rPr lang="en-US" sz="2400" dirty="0" err="1" smtClean="0"/>
              <a:t>gini</a:t>
            </a:r>
            <a:r>
              <a:rPr lang="en-US" sz="2400" dirty="0" smtClean="0"/>
              <a:t>(Student)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B050"/>
                </a:solidFill>
              </a:rPr>
              <a:t>0.459</a:t>
            </a:r>
            <a:r>
              <a:rPr lang="en-US" sz="2400" dirty="0"/>
              <a:t> – </a:t>
            </a:r>
            <a:r>
              <a:rPr lang="en-US" sz="2400" dirty="0" smtClean="0"/>
              <a:t>0.367 </a:t>
            </a:r>
            <a:r>
              <a:rPr lang="en-US" sz="2400" dirty="0"/>
              <a:t>= </a:t>
            </a:r>
            <a:r>
              <a:rPr lang="en-US" sz="2400" dirty="0" smtClean="0"/>
              <a:t>0.092	(2)</a:t>
            </a:r>
            <a:endParaRPr lang="en-US" sz="2400" dirty="0"/>
          </a:p>
          <a:p>
            <a:r>
              <a:rPr lang="el-GR" sz="2400" dirty="0"/>
              <a:t>Δ</a:t>
            </a:r>
            <a:r>
              <a:rPr lang="en-US" sz="2400" dirty="0" err="1" smtClean="0"/>
              <a:t>gini</a:t>
            </a:r>
            <a:r>
              <a:rPr lang="en-US" sz="2400" dirty="0" smtClean="0"/>
              <a:t>(</a:t>
            </a:r>
            <a:r>
              <a:rPr lang="en-US" sz="2400" dirty="0" err="1" smtClean="0"/>
              <a:t>Credit_Rating</a:t>
            </a:r>
            <a:r>
              <a:rPr lang="en-US" sz="2400" dirty="0" smtClean="0"/>
              <a:t>)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B050"/>
                </a:solidFill>
              </a:rPr>
              <a:t>0.459</a:t>
            </a:r>
            <a:r>
              <a:rPr lang="en-US" sz="2400" dirty="0"/>
              <a:t> – </a:t>
            </a:r>
            <a:r>
              <a:rPr lang="en-US" sz="2400" dirty="0" smtClean="0"/>
              <a:t>0.429 = 0.03 	(3)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C7FCF-3DBD-4D8A-9482-9DF79124E81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graphicFrame>
        <p:nvGraphicFramePr>
          <p:cNvPr id="9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638033"/>
              </p:ext>
            </p:extLst>
          </p:nvPr>
        </p:nvGraphicFramePr>
        <p:xfrm>
          <a:off x="6172200" y="6215856"/>
          <a:ext cx="51054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51" name="Equation" r:id="rId3" imgW="2692080" imgH="304560" progId="Equation.3">
                  <p:embed/>
                </p:oleObj>
              </mc:Choice>
              <mc:Fallback>
                <p:oleObj name="Equation" r:id="rId3" imgW="26920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6215856"/>
                        <a:ext cx="51054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85357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#2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464254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1 has lowest impurity, followed by node 2 and node3.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6530" t="35417" r="11933" b="23958"/>
          <a:stretch/>
        </p:blipFill>
        <p:spPr>
          <a:xfrm>
            <a:off x="145940" y="3776913"/>
            <a:ext cx="6705600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3558" t="26042" r="20132" b="47917"/>
          <a:stretch/>
        </p:blipFill>
        <p:spPr>
          <a:xfrm>
            <a:off x="152400" y="1752600"/>
            <a:ext cx="4724400" cy="190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37702" t="18750" r="24817" b="31250"/>
          <a:stretch/>
        </p:blipFill>
        <p:spPr>
          <a:xfrm>
            <a:off x="7162800" y="1871913"/>
            <a:ext cx="4648200" cy="3486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45462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1215" t="20834" r="27159" b="18749"/>
          <a:stretch/>
        </p:blipFill>
        <p:spPr>
          <a:xfrm>
            <a:off x="3432342" y="300789"/>
            <a:ext cx="6019800" cy="64657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Oval 5"/>
          <p:cNvSpPr/>
          <p:nvPr/>
        </p:nvSpPr>
        <p:spPr bwMode="auto">
          <a:xfrm>
            <a:off x="6442242" y="1066800"/>
            <a:ext cx="1939758" cy="2466844"/>
          </a:xfrm>
          <a:prstGeom prst="ellipse">
            <a:avLst/>
          </a:prstGeom>
          <a:solidFill>
            <a:srgbClr val="00E4A8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257800" y="3848100"/>
            <a:ext cx="1939758" cy="2466844"/>
          </a:xfrm>
          <a:prstGeom prst="ellipse">
            <a:avLst/>
          </a:prstGeom>
          <a:solidFill>
            <a:srgbClr val="00E4A8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7933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969B9F-64C9-479A-BDE1-6A1201F6F43E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858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/>
              <a:t>Comparing Attribute Selection Measures</a:t>
            </a:r>
            <a:endParaRPr lang="en-US" altLang="en-US" sz="280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11049000" cy="52578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b="1" dirty="0"/>
              <a:t>Information gain</a:t>
            </a:r>
            <a:r>
              <a:rPr lang="en-US" altLang="en-US" sz="2400" dirty="0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 smtClean="0"/>
              <a:t>biased towards </a:t>
            </a:r>
            <a:r>
              <a:rPr lang="en-US" altLang="en-US" b="1" dirty="0" smtClean="0">
                <a:solidFill>
                  <a:srgbClr val="C00000"/>
                </a:solidFill>
              </a:rPr>
              <a:t>multivalued</a:t>
            </a:r>
            <a:r>
              <a:rPr lang="en-US" altLang="en-US" dirty="0" smtClean="0"/>
              <a:t>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b="1" dirty="0"/>
              <a:t>Gain ratio</a:t>
            </a:r>
            <a:r>
              <a:rPr lang="en-US" altLang="en-US" sz="2400" dirty="0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 smtClean="0"/>
              <a:t>tends to prefer </a:t>
            </a:r>
            <a:r>
              <a:rPr lang="en-US" altLang="en-US" dirty="0" smtClean="0">
                <a:solidFill>
                  <a:srgbClr val="C00000"/>
                </a:solidFill>
              </a:rPr>
              <a:t>unbalanced</a:t>
            </a:r>
            <a:r>
              <a:rPr lang="en-US" altLang="en-US" dirty="0" smtClean="0"/>
              <a:t> splits in which one partition is much smaller than the </a:t>
            </a:r>
            <a:r>
              <a:rPr lang="en-US" altLang="en-US" dirty="0"/>
              <a:t>others (no of tuples </a:t>
            </a:r>
            <a:r>
              <a:rPr lang="en-US" altLang="en-US" dirty="0" smtClean="0"/>
              <a:t>of D1={</a:t>
            </a:r>
            <a:r>
              <a:rPr lang="en-US" altLang="en-US" dirty="0" err="1" smtClean="0"/>
              <a:t>low,medium</a:t>
            </a:r>
            <a:r>
              <a:rPr lang="en-US" altLang="en-US" dirty="0" smtClean="0"/>
              <a:t>} &gt; D2={High})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b="1" dirty="0"/>
              <a:t>Gini index</a:t>
            </a:r>
            <a:r>
              <a:rPr lang="en-US" altLang="en-US" sz="2400" dirty="0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 smtClean="0"/>
              <a:t>biased to </a:t>
            </a:r>
            <a:r>
              <a:rPr lang="en-US" altLang="en-US" dirty="0" smtClean="0">
                <a:solidFill>
                  <a:srgbClr val="C00000"/>
                </a:solidFill>
              </a:rPr>
              <a:t>multivalued</a:t>
            </a:r>
            <a:r>
              <a:rPr lang="en-US" altLang="en-US" dirty="0" smtClean="0"/>
              <a:t>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 smtClean="0"/>
              <a:t>has difficulty when # of classes is large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 smtClean="0"/>
              <a:t>tends to favor tests that result in equal-sized partitions and purity in both partitions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FEC4F2-543F-4287-BC25-5F77C9C4DA0D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858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Other Attribute Selection Measures</a:t>
            </a:r>
            <a:endParaRPr lang="en-US" altLang="en-US" sz="320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11201400" cy="52578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u="sng" dirty="0" err="1"/>
              <a:t>CHAID</a:t>
            </a:r>
            <a:r>
              <a:rPr lang="en-US" altLang="en-US" sz="2000" dirty="0"/>
              <a:t>: a popular decision tree algorithm, measure based on </a:t>
            </a:r>
            <a:r>
              <a:rPr lang="el-GR" altLang="en-US" sz="2000" dirty="0"/>
              <a:t>χ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test for independence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u="sng" dirty="0"/>
              <a:t>C-SEP</a:t>
            </a:r>
            <a:r>
              <a:rPr lang="en-US" altLang="en-US" sz="2000" dirty="0"/>
              <a:t>: performs better than info. gain and </a:t>
            </a:r>
            <a:r>
              <a:rPr lang="en-US" altLang="en-US" sz="2000" dirty="0" err="1"/>
              <a:t>gini</a:t>
            </a:r>
            <a:r>
              <a:rPr lang="en-US" altLang="en-US" sz="2000" dirty="0"/>
              <a:t> index in certain cases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u="sng" dirty="0"/>
              <a:t>G-statistic</a:t>
            </a:r>
            <a:r>
              <a:rPr lang="en-US" altLang="en-US" sz="2000" dirty="0"/>
              <a:t>: has a close approximation to </a:t>
            </a:r>
            <a:r>
              <a:rPr lang="el-GR" altLang="en-US" sz="2000" dirty="0"/>
              <a:t>χ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distribution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u="sng" dirty="0"/>
              <a:t>MDL (Minimal Description Length) principle</a:t>
            </a:r>
            <a:r>
              <a:rPr lang="en-US" altLang="en-US" sz="2000" dirty="0"/>
              <a:t> (i.e., the simplest solution is preferred):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The best tree as the one that requires the fewest # of bits to both (1) encode the tree, and (2) encode the exceptions to the tree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Multivariate splits (partition based on multiple variable combinations)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u="sng" dirty="0"/>
              <a:t>CART</a:t>
            </a:r>
            <a:r>
              <a:rPr lang="en-US" altLang="en-US" sz="2000" dirty="0"/>
              <a:t>: finds multivariate splits based on a linear comb. of </a:t>
            </a:r>
            <a:r>
              <a:rPr lang="en-US" altLang="en-US" sz="2000" dirty="0" err="1"/>
              <a:t>attrs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Which attribute selection measure is the best?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 Most give good results, none is significantly superior than others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Which attribute selection measure is the best?”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All </a:t>
            </a:r>
            <a:r>
              <a:rPr lang="en-US" dirty="0"/>
              <a:t>measures have some bias. </a:t>
            </a:r>
            <a:endParaRPr lang="en-US" dirty="0" smtClean="0"/>
          </a:p>
          <a:p>
            <a:pPr algn="just"/>
            <a:r>
              <a:rPr lang="en-US" dirty="0" smtClean="0"/>
              <a:t>It has been </a:t>
            </a:r>
            <a:r>
              <a:rPr lang="en-US" dirty="0"/>
              <a:t>shown that the time complexity of decision tree induction generally </a:t>
            </a:r>
            <a:r>
              <a:rPr lang="en-US" dirty="0" smtClean="0"/>
              <a:t>increases exponentially </a:t>
            </a:r>
            <a:r>
              <a:rPr lang="en-US" dirty="0"/>
              <a:t>with tree height. </a:t>
            </a:r>
            <a:endParaRPr lang="en-US" dirty="0" smtClean="0"/>
          </a:p>
          <a:p>
            <a:pPr algn="just"/>
            <a:r>
              <a:rPr lang="en-US" dirty="0" smtClean="0"/>
              <a:t>Hence</a:t>
            </a:r>
            <a:r>
              <a:rPr lang="en-US" dirty="0"/>
              <a:t>, measures that tend to produce </a:t>
            </a:r>
            <a:r>
              <a:rPr lang="en-US" b="1" dirty="0">
                <a:solidFill>
                  <a:srgbClr val="C00000"/>
                </a:solidFill>
              </a:rPr>
              <a:t>shallower </a:t>
            </a:r>
            <a:r>
              <a:rPr lang="en-US" b="1" dirty="0" smtClean="0">
                <a:solidFill>
                  <a:srgbClr val="C00000"/>
                </a:solidFill>
              </a:rPr>
              <a:t>trees </a:t>
            </a:r>
            <a:r>
              <a:rPr lang="en-US" dirty="0" smtClean="0"/>
              <a:t>(e.g</a:t>
            </a:r>
            <a:r>
              <a:rPr lang="en-US" dirty="0"/>
              <a:t>., with multiway rather than binary splits, and that favor more balanced splits) </a:t>
            </a:r>
            <a:r>
              <a:rPr lang="en-US" dirty="0" smtClean="0"/>
              <a:t>may be </a:t>
            </a:r>
            <a:r>
              <a:rPr lang="en-US" dirty="0"/>
              <a:t>preferred.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some studies have found that shallow trees tend to have a </a:t>
            </a:r>
            <a:r>
              <a:rPr lang="en-US" dirty="0" smtClean="0"/>
              <a:t>large number </a:t>
            </a:r>
            <a:r>
              <a:rPr lang="en-US" dirty="0"/>
              <a:t>of leaves and higher error rates. </a:t>
            </a:r>
            <a:endParaRPr lang="en-US" dirty="0" smtClean="0"/>
          </a:p>
          <a:p>
            <a:pPr algn="just"/>
            <a:r>
              <a:rPr lang="en-US" dirty="0" smtClean="0"/>
              <a:t>Despite </a:t>
            </a:r>
            <a:r>
              <a:rPr lang="en-US" dirty="0"/>
              <a:t>several comparative studies, no </a:t>
            </a:r>
            <a:r>
              <a:rPr lang="en-US" dirty="0" smtClean="0"/>
              <a:t>one attribute </a:t>
            </a:r>
            <a:r>
              <a:rPr lang="en-US" dirty="0"/>
              <a:t>selection measure has been found to be significantly superior to others. </a:t>
            </a:r>
            <a:endParaRPr lang="en-US" dirty="0" smtClean="0"/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Most measures </a:t>
            </a:r>
            <a:r>
              <a:rPr lang="en-US" b="1" dirty="0">
                <a:solidFill>
                  <a:srgbClr val="C00000"/>
                </a:solidFill>
              </a:rPr>
              <a:t>give quite good results.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21093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E160BB-5336-4B9A-8323-A023254E7E58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305800" cy="6858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Overfitting and Tree Pruning</a:t>
            </a:r>
            <a:endParaRPr lang="en-US" altLang="en-US" sz="320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11201400" cy="52578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u="sng" dirty="0" err="1"/>
              <a:t>Overfitting</a:t>
            </a:r>
            <a:r>
              <a:rPr lang="en-US" altLang="en-US" sz="2400" dirty="0"/>
              <a:t>:  An induced tree may </a:t>
            </a:r>
            <a:r>
              <a:rPr lang="en-US" altLang="en-US" sz="2400" dirty="0" err="1"/>
              <a:t>overfit</a:t>
            </a:r>
            <a:r>
              <a:rPr lang="en-US" altLang="en-US" sz="2400" dirty="0"/>
              <a:t> the training data </a:t>
            </a:r>
          </a:p>
          <a:p>
            <a:pPr lvl="1" eaLnBrk="1" hangingPunct="1"/>
            <a:r>
              <a:rPr lang="en-US" altLang="en-US" sz="2400" dirty="0"/>
              <a:t>Too many branches, some may reflect anomalies due to noise or outliers</a:t>
            </a:r>
          </a:p>
          <a:p>
            <a:pPr lvl="1" eaLnBrk="1" hangingPunct="1"/>
            <a:r>
              <a:rPr lang="en-US" altLang="en-US" sz="2400" dirty="0"/>
              <a:t>Poor accuracy for unseen samples</a:t>
            </a:r>
          </a:p>
          <a:p>
            <a:pPr eaLnBrk="1" hangingPunct="1"/>
            <a:r>
              <a:rPr lang="en-US" altLang="en-US" sz="2400" dirty="0"/>
              <a:t>Two approaches to avoid </a:t>
            </a:r>
            <a:r>
              <a:rPr lang="en-US" altLang="en-US" sz="2400" dirty="0" err="1"/>
              <a:t>overfitting</a:t>
            </a:r>
            <a:r>
              <a:rPr lang="en-US" altLang="en-US" sz="2400" dirty="0"/>
              <a:t> </a:t>
            </a:r>
          </a:p>
          <a:p>
            <a:pPr lvl="1" eaLnBrk="1" hangingPunct="1"/>
            <a:r>
              <a:rPr lang="en-US" altLang="en-US" sz="2400" u="sng" dirty="0" err="1"/>
              <a:t>Prepruning</a:t>
            </a:r>
            <a:r>
              <a:rPr lang="en-US" altLang="en-US" sz="2400" dirty="0"/>
              <a:t>: </a:t>
            </a:r>
            <a:r>
              <a:rPr lang="en-US" altLang="en-US" sz="2400" i="1" dirty="0"/>
              <a:t>Halt tree construction early</a:t>
            </a:r>
            <a:r>
              <a:rPr lang="en-US" altLang="en-US" sz="2400" dirty="0"/>
              <a:t> </a:t>
            </a:r>
            <a:r>
              <a:rPr lang="en-US" altLang="en-US" sz="2400" dirty="0">
                <a:cs typeface="Tahoma" panose="020B0604030504040204" pitchFamily="34" charset="0"/>
              </a:rPr>
              <a:t>̵</a:t>
            </a:r>
            <a:r>
              <a:rPr lang="en-US" altLang="en-US" sz="2400" dirty="0"/>
              <a:t> do not split a node if this would result in the </a:t>
            </a:r>
            <a:r>
              <a:rPr lang="en-US" altLang="en-US" sz="2400" dirty="0" smtClean="0"/>
              <a:t>goodness(</a:t>
            </a:r>
            <a:r>
              <a:rPr lang="en-US" altLang="en-US" sz="2400" dirty="0" err="1" smtClean="0"/>
              <a:t>InfoGain,GainRatio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or Gini) </a:t>
            </a:r>
            <a:r>
              <a:rPr lang="en-US" altLang="en-US" sz="2400" dirty="0"/>
              <a:t>measure falling below a threshold</a:t>
            </a:r>
          </a:p>
          <a:p>
            <a:pPr lvl="2" eaLnBrk="1" hangingPunct="1"/>
            <a:r>
              <a:rPr lang="en-US" altLang="en-US" dirty="0" smtClean="0"/>
              <a:t>Difficult to choose an appropriate threshold</a:t>
            </a:r>
          </a:p>
          <a:p>
            <a:pPr lvl="1" eaLnBrk="1" hangingPunct="1"/>
            <a:r>
              <a:rPr lang="en-US" altLang="en-US" sz="2400" u="sng" dirty="0" err="1"/>
              <a:t>Postpruning</a:t>
            </a:r>
            <a:r>
              <a:rPr lang="en-US" altLang="en-US" sz="2400" dirty="0"/>
              <a:t>: </a:t>
            </a:r>
            <a:r>
              <a:rPr lang="en-US" altLang="en-US" sz="2400" i="1" dirty="0"/>
              <a:t>Remove branches</a:t>
            </a:r>
            <a:r>
              <a:rPr lang="en-US" altLang="en-US" sz="2400" dirty="0"/>
              <a:t> from a “fully grown” tree—get a sequence of progressively pruned trees</a:t>
            </a:r>
          </a:p>
          <a:p>
            <a:pPr lvl="2" eaLnBrk="1" hangingPunct="1"/>
            <a:r>
              <a:rPr lang="en-US" altLang="en-US" dirty="0" smtClean="0"/>
              <a:t>Use a set of data different from the training data to decide which is the “best pruned tree”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7BEAA8-DE50-4DD6-96CF-5F72F1E3D8C7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0"/>
            <a:ext cx="8001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Classification—A Two-Step Process (Learning, classification)</a:t>
            </a:r>
            <a:r>
              <a:rPr lang="en-US" altLang="en-US" sz="2800" dirty="0" smtClean="0"/>
              <a:t> </a:t>
            </a:r>
            <a:endParaRPr lang="en-US" altLang="en-US" sz="3200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11201400" cy="5257800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solidFill>
                  <a:schemeClr val="hlink"/>
                </a:solidFill>
              </a:rPr>
              <a:t>Model construction</a:t>
            </a:r>
            <a:r>
              <a:rPr lang="en-US" altLang="en-US" sz="2000" dirty="0"/>
              <a:t>: describing a set of predetermined classes</a:t>
            </a:r>
          </a:p>
          <a:p>
            <a:pPr lvl="1" eaLnBrk="1" hangingPunct="1"/>
            <a:r>
              <a:rPr lang="en-US" altLang="en-US" sz="2000" dirty="0"/>
              <a:t>Each tuple/sample is assumed to belong to a predefined class, as determined by the </a:t>
            </a:r>
            <a:r>
              <a:rPr lang="en-US" altLang="en-US" sz="2000" dirty="0">
                <a:solidFill>
                  <a:schemeClr val="hlink"/>
                </a:solidFill>
              </a:rPr>
              <a:t>class label attribute</a:t>
            </a:r>
          </a:p>
          <a:p>
            <a:pPr lvl="1" eaLnBrk="1" hangingPunct="1"/>
            <a:r>
              <a:rPr lang="en-US" altLang="en-US" sz="2000" dirty="0"/>
              <a:t>The set of tuples used for model construction is </a:t>
            </a:r>
            <a:r>
              <a:rPr lang="en-US" altLang="en-US" sz="2000" dirty="0">
                <a:solidFill>
                  <a:schemeClr val="hlink"/>
                </a:solidFill>
              </a:rPr>
              <a:t>training set</a:t>
            </a:r>
          </a:p>
          <a:p>
            <a:pPr lvl="1" eaLnBrk="1" hangingPunct="1"/>
            <a:r>
              <a:rPr lang="en-US" altLang="en-US" sz="2000" dirty="0"/>
              <a:t>The model is represented as classification rules, decision trees, or mathematical formulae</a:t>
            </a:r>
          </a:p>
          <a:p>
            <a:pPr eaLnBrk="1" hangingPunct="1"/>
            <a:r>
              <a:rPr lang="en-US" altLang="en-US" sz="2000" dirty="0">
                <a:solidFill>
                  <a:schemeClr val="hlink"/>
                </a:solidFill>
              </a:rPr>
              <a:t>Model usage</a:t>
            </a:r>
            <a:r>
              <a:rPr lang="en-US" altLang="en-US" sz="2000" dirty="0"/>
              <a:t>: for classifying future or unknown objects</a:t>
            </a:r>
          </a:p>
          <a:p>
            <a:pPr lvl="1" eaLnBrk="1" hangingPunct="1"/>
            <a:r>
              <a:rPr lang="en-US" altLang="en-US" sz="2000" dirty="0">
                <a:solidFill>
                  <a:schemeClr val="hlink"/>
                </a:solidFill>
              </a:rPr>
              <a:t>Estimate accuracy</a:t>
            </a:r>
            <a:r>
              <a:rPr lang="en-US" altLang="en-US" sz="2000" dirty="0"/>
              <a:t> of the model</a:t>
            </a:r>
          </a:p>
          <a:p>
            <a:pPr lvl="2" eaLnBrk="1" hangingPunct="1"/>
            <a:r>
              <a:rPr lang="en-US" altLang="en-US" sz="2000" dirty="0"/>
              <a:t>The known label of test sample is compared with the classified result from the model</a:t>
            </a:r>
          </a:p>
          <a:p>
            <a:pPr lvl="2" eaLnBrk="1" hangingPunct="1"/>
            <a:r>
              <a:rPr lang="en-US" altLang="en-US" sz="2000" dirty="0">
                <a:solidFill>
                  <a:schemeClr val="hlink"/>
                </a:solidFill>
              </a:rPr>
              <a:t>Accuracy</a:t>
            </a:r>
            <a:r>
              <a:rPr lang="en-US" altLang="en-US" sz="2000" dirty="0"/>
              <a:t> rate is the percentage of test set samples that are correctly classified by the </a:t>
            </a:r>
            <a:r>
              <a:rPr lang="en-US" altLang="en-US" sz="2000" dirty="0" smtClean="0"/>
              <a:t>model (</a:t>
            </a:r>
            <a:r>
              <a:rPr lang="en-US" altLang="en-US" sz="2000" dirty="0" err="1" smtClean="0"/>
              <a:t>i.e</a:t>
            </a:r>
            <a:r>
              <a:rPr lang="en-US" altLang="en-US" sz="2000" dirty="0" smtClean="0"/>
              <a:t> classifier)</a:t>
            </a:r>
            <a:endParaRPr lang="en-US" altLang="en-US" sz="2000" dirty="0"/>
          </a:p>
          <a:p>
            <a:pPr lvl="2" eaLnBrk="1" hangingPunct="1"/>
            <a:r>
              <a:rPr lang="en-US" altLang="en-US" sz="2000" dirty="0">
                <a:solidFill>
                  <a:schemeClr val="hlink"/>
                </a:solidFill>
              </a:rPr>
              <a:t>Test set</a:t>
            </a:r>
            <a:r>
              <a:rPr lang="en-US" altLang="en-US" sz="2000" dirty="0"/>
              <a:t> is independent of training set (otherwise </a:t>
            </a:r>
            <a:r>
              <a:rPr lang="en-US" altLang="en-US" sz="2000" dirty="0" err="1"/>
              <a:t>overfitting</a:t>
            </a:r>
            <a:r>
              <a:rPr lang="en-US" altLang="en-US" sz="2000" dirty="0"/>
              <a:t>) </a:t>
            </a:r>
          </a:p>
          <a:p>
            <a:pPr lvl="1" eaLnBrk="1" hangingPunct="1"/>
            <a:r>
              <a:rPr lang="en-US" altLang="en-US" sz="2000" dirty="0"/>
              <a:t>If the accuracy is acceptable, use the model to </a:t>
            </a:r>
            <a:r>
              <a:rPr lang="en-US" altLang="en-US" sz="2000" dirty="0">
                <a:solidFill>
                  <a:schemeClr val="hlink"/>
                </a:solidFill>
              </a:rPr>
              <a:t>classify new </a:t>
            </a:r>
            <a:r>
              <a:rPr lang="en-US" altLang="en-US" sz="2000" dirty="0" smtClean="0">
                <a:solidFill>
                  <a:schemeClr val="hlink"/>
                </a:solidFill>
              </a:rPr>
              <a:t>data (or future data) </a:t>
            </a:r>
          </a:p>
          <a:p>
            <a:pPr lvl="2" eaLnBrk="1" hangingPunct="1"/>
            <a:r>
              <a:rPr lang="en-US" altLang="en-US" sz="1600" dirty="0" smtClean="0">
                <a:solidFill>
                  <a:schemeClr val="hlink"/>
                </a:solidFill>
              </a:rPr>
              <a:t>Such Future data of without label is also called UNKNOWN or UNSEEN DATA  in machine learning.</a:t>
            </a:r>
            <a:endParaRPr lang="en-US" altLang="en-US" sz="1600" dirty="0">
              <a:solidFill>
                <a:schemeClr val="hlink"/>
              </a:solidFill>
            </a:endParaRPr>
          </a:p>
          <a:p>
            <a:pPr eaLnBrk="1" hangingPunct="1"/>
            <a:r>
              <a:rPr lang="en-US" altLang="en-US" sz="2000" dirty="0"/>
              <a:t>Note: If </a:t>
            </a:r>
            <a:r>
              <a:rPr lang="en-US" altLang="en-US" sz="2000" i="1" dirty="0"/>
              <a:t>the test set </a:t>
            </a:r>
            <a:r>
              <a:rPr lang="en-US" altLang="en-US" sz="2000" dirty="0"/>
              <a:t>is used to select models, it is called </a:t>
            </a:r>
            <a:r>
              <a:rPr lang="en-US" altLang="en-US" sz="2000" dirty="0">
                <a:solidFill>
                  <a:srgbClr val="C00000"/>
                </a:solidFill>
              </a:rPr>
              <a:t>validation (test) set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An unpruned decision tree and a pruned version of </a:t>
            </a:r>
            <a:r>
              <a:rPr lang="en-US" b="0" dirty="0" smtClean="0"/>
              <a:t>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5468"/>
          <a:stretch/>
        </p:blipFill>
        <p:spPr>
          <a:xfrm>
            <a:off x="990600" y="1447800"/>
            <a:ext cx="9633759" cy="45447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Oval 5"/>
          <p:cNvSpPr/>
          <p:nvPr/>
        </p:nvSpPr>
        <p:spPr bwMode="auto">
          <a:xfrm rot="2350411">
            <a:off x="4365996" y="2061002"/>
            <a:ext cx="2144126" cy="4212179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676800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7EB606-DABF-4CB6-A87B-DEFE1AC47AF2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062038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/>
              <a:t>Enhancements to Basic Decision Tree Induction</a:t>
            </a:r>
          </a:p>
        </p:txBody>
      </p:sp>
      <p:sp>
        <p:nvSpPr>
          <p:cNvPr id="47108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11353800" cy="5105400"/>
          </a:xfrm>
          <a:prstGeom prst="flowChartProcess">
            <a:avLst/>
          </a:prstGeo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dirty="0"/>
              <a:t>Allow for </a:t>
            </a:r>
            <a:r>
              <a:rPr lang="en-US" altLang="en-US" sz="2400" b="1" dirty="0"/>
              <a:t>continuous-valued attributes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dirty="0"/>
              <a:t>Dynamically define new discrete-valued attributes that partition the continuous attribute value into a discrete set of intervals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dirty="0"/>
              <a:t>Handle </a:t>
            </a:r>
            <a:r>
              <a:rPr lang="en-US" altLang="en-US" sz="2400" b="1" dirty="0"/>
              <a:t>missing attribute values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dirty="0"/>
              <a:t>Assign the most common value of the attribute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dirty="0"/>
              <a:t>Assign probability to each of the possible values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b="1" dirty="0"/>
              <a:t>Attribute construction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dirty="0"/>
              <a:t>Create new attributes based on existing ones that are sparsely represented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dirty="0"/>
              <a:t>This reduces fragmentation, repetition, and replication</a:t>
            </a:r>
          </a:p>
        </p:txBody>
      </p:sp>
      <p:sp>
        <p:nvSpPr>
          <p:cNvPr id="47109" name="AutoShape 4"/>
          <p:cNvSpPr>
            <a:spLocks noChangeArrowheads="1"/>
          </p:cNvSpPr>
          <p:nvPr/>
        </p:nvSpPr>
        <p:spPr bwMode="auto">
          <a:xfrm>
            <a:off x="3429000" y="3352800"/>
            <a:ext cx="76200" cy="76200"/>
          </a:xfrm>
          <a:prstGeom prst="flowChartInternalStorag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47110" name="Line 5"/>
          <p:cNvSpPr>
            <a:spLocks noChangeShapeType="1"/>
          </p:cNvSpPr>
          <p:nvPr/>
        </p:nvSpPr>
        <p:spPr bwMode="auto">
          <a:xfrm>
            <a:off x="2514600" y="3581400"/>
            <a:ext cx="7086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2514600" y="3505200"/>
            <a:ext cx="7162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8927C9-AE43-4E51-BF15-D299CAD5BD4B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8936038" cy="609600"/>
          </a:xfrm>
          <a:noFill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Classification in Large Databases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11125200" cy="5151438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rgbClr val="C00000"/>
                </a:solidFill>
              </a:rPr>
              <a:t>When disk resident training set with class labels does not fit into memory?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rgbClr val="C00000"/>
                </a:solidFill>
              </a:rPr>
              <a:t>How much scalable?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/>
              <a:t>Classification—a </a:t>
            </a:r>
            <a:r>
              <a:rPr lang="en-US" altLang="en-US" sz="2000" dirty="0"/>
              <a:t>classical problem extensively studied by statisticians and machine learning researchers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Scalability: Classifying data sets with millions of examples and hundreds of attributes with reasonable speed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Why is decision tree induction popular?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relatively faster learning speed (than other classification methods)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convertible to simple and easy to understand classification rules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can use SQL queries for accessing databases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comparable classification accuracy with other methods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err="1">
                <a:solidFill>
                  <a:srgbClr val="FF3300"/>
                </a:solidFill>
              </a:rPr>
              <a:t>RainForest</a:t>
            </a:r>
            <a:r>
              <a:rPr lang="en-US" altLang="en-US" sz="2000" dirty="0">
                <a:solidFill>
                  <a:srgbClr val="FF3300"/>
                </a:solidFill>
              </a:rPr>
              <a:t> </a:t>
            </a:r>
            <a:r>
              <a:rPr lang="en-US" altLang="en-US" sz="2000" dirty="0"/>
              <a:t>(VLDB’98 — </a:t>
            </a:r>
            <a:r>
              <a:rPr lang="en-US" altLang="en-US" sz="2000" dirty="0" err="1"/>
              <a:t>Gehrke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Ramakrishnan</a:t>
            </a:r>
            <a:r>
              <a:rPr lang="en-US" altLang="en-US" sz="2000" dirty="0"/>
              <a:t> &amp; </a:t>
            </a:r>
            <a:r>
              <a:rPr lang="en-US" altLang="en-US" sz="2000" dirty="0" err="1"/>
              <a:t>Ganti</a:t>
            </a:r>
            <a:r>
              <a:rPr lang="en-US" altLang="en-US" sz="20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Builds an </a:t>
            </a:r>
            <a:r>
              <a:rPr lang="en-US" altLang="en-US" sz="2000" dirty="0" err="1"/>
              <a:t>AVC</a:t>
            </a:r>
            <a:r>
              <a:rPr lang="en-US" altLang="en-US" sz="2000" dirty="0"/>
              <a:t>-list (attribute, value, class label</a:t>
            </a:r>
            <a:r>
              <a:rPr lang="en-US" altLang="en-US" sz="20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3300"/>
                </a:solidFill>
              </a:rPr>
              <a:t>BOAT</a:t>
            </a:r>
            <a:r>
              <a:rPr lang="en-US" sz="2000" dirty="0"/>
              <a:t> (Bootstrapped Optimistic Algorithm for Tree construction) </a:t>
            </a:r>
            <a:endParaRPr lang="en-US" altLang="en-US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95F62D-98E0-4175-A476-3C854DE51C7B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1203" name="Rectangle 3074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Scalability Framework for RainForest</a:t>
            </a:r>
            <a:endParaRPr lang="en-US" altLang="ko-KR" sz="2800" b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51204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381000" y="1319212"/>
            <a:ext cx="11125200" cy="500538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latin typeface="Arial" panose="020B0604020202020204" pitchFamily="34" charset="0"/>
              </a:rPr>
              <a:t>Separates the scalability aspects from the criteria that determine the quality of the tree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latin typeface="Arial" panose="020B0604020202020204" pitchFamily="34" charset="0"/>
              </a:rPr>
              <a:t>Builds an </a:t>
            </a:r>
            <a:r>
              <a:rPr lang="en-US" altLang="en-US" sz="2400" dirty="0" err="1">
                <a:latin typeface="Arial" panose="020B0604020202020204" pitchFamily="34" charset="0"/>
              </a:rPr>
              <a:t>AVC</a:t>
            </a:r>
            <a:r>
              <a:rPr lang="en-US" altLang="en-US" sz="2400" dirty="0">
                <a:latin typeface="Arial" panose="020B0604020202020204" pitchFamily="34" charset="0"/>
              </a:rPr>
              <a:t>-list</a:t>
            </a:r>
            <a:r>
              <a:rPr lang="en-US" altLang="ko-KR" sz="2400" b="1" dirty="0">
                <a:latin typeface="Arial" panose="020B0604020202020204" pitchFamily="34" charset="0"/>
                <a:ea typeface="Gulim" panose="020B0600000101010101" pitchFamily="34" charset="-127"/>
              </a:rPr>
              <a:t>: </a:t>
            </a:r>
            <a:r>
              <a:rPr lang="en-US" altLang="ko-KR" sz="2400" b="1" dirty="0" err="1">
                <a:latin typeface="Arial" panose="020B0604020202020204" pitchFamily="34" charset="0"/>
                <a:ea typeface="Gulim" panose="020B0600000101010101" pitchFamily="34" charset="-127"/>
              </a:rPr>
              <a:t>AVC</a:t>
            </a:r>
            <a:r>
              <a:rPr lang="en-US" altLang="ko-KR" sz="2400" b="1" dirty="0">
                <a:latin typeface="Arial" panose="020B0604020202020204" pitchFamily="34" charset="0"/>
                <a:ea typeface="Gulim" panose="020B0600000101010101" pitchFamily="34" charset="-127"/>
              </a:rPr>
              <a:t> (Attribute, Value, </a:t>
            </a:r>
            <a:r>
              <a:rPr lang="en-US" altLang="ko-KR" sz="2400" b="1" dirty="0" err="1">
                <a:latin typeface="Arial" panose="020B0604020202020204" pitchFamily="34" charset="0"/>
                <a:ea typeface="Gulim" panose="020B0600000101010101" pitchFamily="34" charset="-127"/>
              </a:rPr>
              <a:t>Class_label</a:t>
            </a:r>
            <a:r>
              <a:rPr lang="en-US" altLang="ko-KR" sz="2400" b="1" dirty="0">
                <a:latin typeface="Arial" panose="020B0604020202020204" pitchFamily="34" charset="0"/>
                <a:ea typeface="Gulim" panose="020B0600000101010101" pitchFamily="34" charset="-127"/>
              </a:rPr>
              <a:t>)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 b="1" dirty="0" err="1">
                <a:latin typeface="Arial" panose="020B0604020202020204" pitchFamily="34" charset="0"/>
                <a:ea typeface="Gulim" panose="020B0600000101010101" pitchFamily="34" charset="-127"/>
              </a:rPr>
              <a:t>AVC</a:t>
            </a:r>
            <a:r>
              <a:rPr lang="en-US" altLang="ko-KR" sz="2400" b="1" dirty="0">
                <a:latin typeface="Arial" panose="020B0604020202020204" pitchFamily="34" charset="0"/>
                <a:ea typeface="Gulim" panose="020B0600000101010101" pitchFamily="34" charset="-127"/>
              </a:rPr>
              <a:t>-set  </a:t>
            </a: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(of an attribute </a:t>
            </a:r>
            <a:r>
              <a:rPr lang="en-US" altLang="ko-KR" sz="2400" i="1" dirty="0">
                <a:latin typeface="Arial" panose="020B0604020202020204" pitchFamily="34" charset="0"/>
                <a:ea typeface="Gulim" panose="020B0600000101010101" pitchFamily="34" charset="-127"/>
              </a:rPr>
              <a:t>X</a:t>
            </a: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 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Projection of training dataset onto the attribute </a:t>
            </a:r>
            <a:r>
              <a:rPr lang="en-US" altLang="ko-KR" sz="2400" i="1" dirty="0">
                <a:latin typeface="Arial" panose="020B0604020202020204" pitchFamily="34" charset="0"/>
                <a:ea typeface="Gulim" panose="020B0600000101010101" pitchFamily="34" charset="-127"/>
              </a:rPr>
              <a:t>X</a:t>
            </a: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 and class label where counts of individual class label are aggregated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 b="1" dirty="0" err="1">
                <a:latin typeface="Arial" panose="020B0604020202020204" pitchFamily="34" charset="0"/>
                <a:ea typeface="Gulim" panose="020B0600000101010101" pitchFamily="34" charset="-127"/>
              </a:rPr>
              <a:t>AVC</a:t>
            </a:r>
            <a:r>
              <a:rPr lang="en-US" altLang="ko-KR" sz="2400" b="1" dirty="0">
                <a:latin typeface="Arial" panose="020B0604020202020204" pitchFamily="34" charset="0"/>
                <a:ea typeface="Gulim" panose="020B0600000101010101" pitchFamily="34" charset="-127"/>
              </a:rPr>
              <a:t>-group  </a:t>
            </a: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(of a node </a:t>
            </a:r>
            <a:r>
              <a:rPr lang="en-US" altLang="ko-KR" sz="2400" i="1" dirty="0">
                <a:latin typeface="Arial" panose="020B0604020202020204" pitchFamily="34" charset="0"/>
                <a:ea typeface="Gulim" panose="020B0600000101010101" pitchFamily="34" charset="-127"/>
              </a:rPr>
              <a:t>n</a:t>
            </a: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 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Set of </a:t>
            </a:r>
            <a:r>
              <a:rPr lang="en-US" altLang="ko-KR" sz="2400" dirty="0" err="1">
                <a:latin typeface="Arial" panose="020B0604020202020204" pitchFamily="34" charset="0"/>
                <a:ea typeface="Gulim" panose="020B0600000101010101" pitchFamily="34" charset="-127"/>
              </a:rPr>
              <a:t>AVC</a:t>
            </a: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-sets of all predictor attributes at the node </a:t>
            </a:r>
            <a:r>
              <a:rPr lang="en-US" altLang="ko-KR" sz="2400" i="1" dirty="0">
                <a:latin typeface="Arial" panose="020B0604020202020204" pitchFamily="34" charset="0"/>
                <a:ea typeface="Gulim" panose="020B0600000101010101" pitchFamily="34" charset="-127"/>
              </a:rPr>
              <a:t>n</a:t>
            </a:r>
            <a:r>
              <a:rPr lang="en-US" altLang="ko-KR" sz="2400" b="1" dirty="0">
                <a:latin typeface="Arial" panose="020B0604020202020204" pitchFamily="34" charset="0"/>
                <a:ea typeface="Gulim" panose="020B0600000101010101" pitchFamily="34" charset="-127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007475-D555-47FE-B294-13007E6AC221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52400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Rainforest:  Training Set and Its AVC Sets </a:t>
            </a:r>
          </a:p>
        </p:txBody>
      </p:sp>
      <p:graphicFrame>
        <p:nvGraphicFramePr>
          <p:cNvPr id="1678460" name="Group 12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85480212"/>
              </p:ext>
            </p:extLst>
          </p:nvPr>
        </p:nvGraphicFramePr>
        <p:xfrm>
          <a:off x="6477000" y="4602165"/>
          <a:ext cx="2400300" cy="1485901"/>
        </p:xfrm>
        <a:graphic>
          <a:graphicData uri="http://schemas.openxmlformats.org/drawingml/2006/table">
            <a:tbl>
              <a:tblPr/>
              <a:tblGrid>
                <a:gridCol w="946150"/>
                <a:gridCol w="492125"/>
                <a:gridCol w="9620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student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6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1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78471" name="Group 13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82179663"/>
              </p:ext>
            </p:extLst>
          </p:nvPr>
        </p:nvGraphicFramePr>
        <p:xfrm>
          <a:off x="6629400" y="1782765"/>
          <a:ext cx="1981200" cy="1714501"/>
        </p:xfrm>
        <a:graphic>
          <a:graphicData uri="http://schemas.openxmlformats.org/drawingml/2006/table">
            <a:tbl>
              <a:tblPr/>
              <a:tblGrid>
                <a:gridCol w="657225"/>
                <a:gridCol w="622300"/>
                <a:gridCol w="701675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Age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783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&lt;=30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31..40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&gt;40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78511" name="Group 175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438659768"/>
              </p:ext>
            </p:extLst>
          </p:nvPr>
        </p:nvGraphicFramePr>
        <p:xfrm>
          <a:off x="8877300" y="4678366"/>
          <a:ext cx="2400300" cy="1401764"/>
        </p:xfrm>
        <a:graphic>
          <a:graphicData uri="http://schemas.openxmlformats.org/drawingml/2006/table">
            <a:tbl>
              <a:tblPr/>
              <a:tblGrid>
                <a:gridCol w="995363"/>
                <a:gridCol w="587375"/>
                <a:gridCol w="817562"/>
              </a:tblGrid>
              <a:tr h="350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Credit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rating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fair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6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excellent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318" name="Object 3"/>
          <p:cNvGraphicFramePr>
            <a:graphicFrameLocks noGrp="1"/>
          </p:cNvGraphicFramePr>
          <p:nvPr>
            <p:ph type="body" idx="4294967295"/>
            <p:extLst>
              <p:ext uri="{D42A27DB-BD31-4B8C-83A1-F6EECF244321}">
                <p14:modId xmlns:p14="http://schemas.microsoft.com/office/powerpoint/2010/main" val="700341640"/>
              </p:ext>
            </p:extLst>
          </p:nvPr>
        </p:nvGraphicFramePr>
        <p:xfrm>
          <a:off x="527050" y="1706565"/>
          <a:ext cx="42164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33" name="Worksheet" r:id="rId4" imgW="4457700" imgH="4457700" progId="Excel.Sheet.8">
                  <p:embed/>
                </p:oleObj>
              </mc:Choice>
              <mc:Fallback>
                <p:oleObj name="Worksheet" r:id="rId4" imgW="4457700" imgH="4457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1706565"/>
                        <a:ext cx="42164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19" name="Rectangle 128"/>
          <p:cNvSpPr>
            <a:spLocks noChangeArrowheads="1"/>
          </p:cNvSpPr>
          <p:nvPr/>
        </p:nvSpPr>
        <p:spPr bwMode="auto">
          <a:xfrm>
            <a:off x="8839201" y="1325566"/>
            <a:ext cx="2303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AVC-set on </a:t>
            </a:r>
            <a:r>
              <a:rPr lang="en-US" altLang="ko-KR" sz="2000" i="1">
                <a:latin typeface="Tahoma" panose="020B0604030504040204" pitchFamily="34" charset="0"/>
                <a:ea typeface="Gulim" panose="020B0600000101010101" pitchFamily="34" charset="-127"/>
              </a:rPr>
              <a:t>income</a:t>
            </a:r>
            <a:endParaRPr lang="en-US" altLang="en-US" sz="2000" i="1">
              <a:latin typeface="Tahoma" panose="020B0604030504040204" pitchFamily="34" charset="0"/>
            </a:endParaRPr>
          </a:p>
        </p:txBody>
      </p:sp>
      <p:sp>
        <p:nvSpPr>
          <p:cNvPr id="53320" name="Rectangle 129"/>
          <p:cNvSpPr>
            <a:spLocks noChangeArrowheads="1"/>
          </p:cNvSpPr>
          <p:nvPr/>
        </p:nvSpPr>
        <p:spPr bwMode="auto">
          <a:xfrm>
            <a:off x="6553201" y="1325566"/>
            <a:ext cx="192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AVC-set on </a:t>
            </a:r>
            <a:r>
              <a:rPr lang="en-US" altLang="ko-KR" sz="2000" i="1">
                <a:latin typeface="Tahoma" panose="020B0604030504040204" pitchFamily="34" charset="0"/>
                <a:ea typeface="Gulim" panose="020B0600000101010101" pitchFamily="34" charset="-127"/>
              </a:rPr>
              <a:t>Age</a:t>
            </a:r>
            <a:endParaRPr lang="en-US" altLang="en-US" sz="2000" i="1">
              <a:latin typeface="Tahoma" panose="020B0604030504040204" pitchFamily="34" charset="0"/>
            </a:endParaRPr>
          </a:p>
        </p:txBody>
      </p:sp>
      <p:sp>
        <p:nvSpPr>
          <p:cNvPr id="53321" name="Rectangle 130"/>
          <p:cNvSpPr>
            <a:spLocks noChangeArrowheads="1"/>
          </p:cNvSpPr>
          <p:nvPr/>
        </p:nvSpPr>
        <p:spPr bwMode="auto">
          <a:xfrm>
            <a:off x="6553200" y="4068766"/>
            <a:ext cx="2370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AVC-set on </a:t>
            </a:r>
            <a:r>
              <a:rPr lang="en-US" altLang="ko-KR" sz="2000" i="1">
                <a:latin typeface="Tahoma" panose="020B0604030504040204" pitchFamily="34" charset="0"/>
                <a:ea typeface="Gulim" panose="020B0600000101010101" pitchFamily="34" charset="-127"/>
              </a:rPr>
              <a:t>Student</a:t>
            </a:r>
            <a:endParaRPr lang="en-US" altLang="en-US" sz="2000" i="1">
              <a:latin typeface="Tahoma" panose="020B0604030504040204" pitchFamily="34" charset="0"/>
            </a:endParaRPr>
          </a:p>
        </p:txBody>
      </p:sp>
      <p:sp>
        <p:nvSpPr>
          <p:cNvPr id="53322" name="Rectangle 132"/>
          <p:cNvSpPr>
            <a:spLocks noChangeArrowheads="1"/>
          </p:cNvSpPr>
          <p:nvPr/>
        </p:nvSpPr>
        <p:spPr bwMode="auto">
          <a:xfrm>
            <a:off x="1060450" y="1249365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Training Examples</a:t>
            </a:r>
            <a:endParaRPr lang="en-US" altLang="en-US" sz="2400" i="1">
              <a:latin typeface="Tahoma" panose="020B0604030504040204" pitchFamily="34" charset="0"/>
            </a:endParaRPr>
          </a:p>
        </p:txBody>
      </p:sp>
      <p:graphicFrame>
        <p:nvGraphicFramePr>
          <p:cNvPr id="1678504" name="Group 16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45196856"/>
              </p:ext>
            </p:extLst>
          </p:nvPr>
        </p:nvGraphicFramePr>
        <p:xfrm>
          <a:off x="8915400" y="1706565"/>
          <a:ext cx="2209800" cy="1828800"/>
        </p:xfrm>
        <a:graphic>
          <a:graphicData uri="http://schemas.openxmlformats.org/drawingml/2006/table">
            <a:tbl>
              <a:tblPr/>
              <a:tblGrid>
                <a:gridCol w="828675"/>
                <a:gridCol w="577850"/>
                <a:gridCol w="8032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income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high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medium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low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1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348" name="Rectangle 167"/>
          <p:cNvSpPr>
            <a:spLocks noChangeArrowheads="1"/>
          </p:cNvSpPr>
          <p:nvPr/>
        </p:nvSpPr>
        <p:spPr bwMode="auto">
          <a:xfrm>
            <a:off x="9296400" y="3916366"/>
            <a:ext cx="160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AVC-set on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i="1">
                <a:latin typeface="Tahoma" panose="020B0604030504040204" pitchFamily="34" charset="0"/>
                <a:ea typeface="Gulim" panose="020B0600000101010101" pitchFamily="34" charset="-127"/>
              </a:rPr>
              <a:t>credit_rating</a:t>
            </a:r>
            <a:endParaRPr lang="en-US" altLang="en-US" sz="2000" i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17FD9C9-C1E7-48C2-A1A2-837F9B9A0800}" type="slidenum">
              <a:rPr lang="en-US" altLang="en-US" sz="12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304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BOAT (Bootstrapped Optimistic Algorithm for Tree Construction)</a:t>
            </a:r>
            <a:endParaRPr lang="en-US" altLang="ko-KR" b="0" smtClean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11277600" cy="53340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dirty="0">
                <a:latin typeface="Arial" panose="020B0604020202020204" pitchFamily="34" charset="0"/>
              </a:rPr>
              <a:t>Use a statistical technique called </a:t>
            </a:r>
            <a:r>
              <a:rPr lang="en-US" altLang="en-US" sz="2000" i="1" dirty="0">
                <a:latin typeface="Arial" panose="020B0604020202020204" pitchFamily="34" charset="0"/>
              </a:rPr>
              <a:t>bootstrapping</a:t>
            </a:r>
            <a:r>
              <a:rPr lang="en-US" altLang="en-US" sz="2000" dirty="0">
                <a:latin typeface="Arial" panose="020B0604020202020204" pitchFamily="34" charset="0"/>
              </a:rPr>
              <a:t> to create several smaller samples (subsets), each fits in memory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000" dirty="0">
                <a:latin typeface="Arial" panose="020B0604020202020204" pitchFamily="34" charset="0"/>
                <a:ea typeface="Gulim" panose="020B0600000101010101" pitchFamily="34" charset="-127"/>
              </a:rPr>
              <a:t>Each subset is used to create a tree, resulting in several trees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000" dirty="0">
                <a:latin typeface="Arial" panose="020B0604020202020204" pitchFamily="34" charset="0"/>
                <a:ea typeface="Gulim" panose="020B0600000101010101" pitchFamily="34" charset="-127"/>
              </a:rPr>
              <a:t>These trees are examined and used to construct a new tree </a:t>
            </a:r>
            <a:r>
              <a:rPr lang="en-US" altLang="ko-KR" sz="2000" i="1" dirty="0">
                <a:latin typeface="Arial" panose="020B0604020202020204" pitchFamily="34" charset="0"/>
                <a:ea typeface="Gulim" panose="020B0600000101010101" pitchFamily="34" charset="-127"/>
              </a:rPr>
              <a:t>T’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sz="2000" dirty="0">
                <a:latin typeface="Arial" panose="020B0604020202020204" pitchFamily="34" charset="0"/>
                <a:ea typeface="Gulim" panose="020B0600000101010101" pitchFamily="34" charset="-127"/>
              </a:rPr>
              <a:t>It turns out that</a:t>
            </a:r>
            <a:r>
              <a:rPr lang="en-US" altLang="ko-KR" sz="2000" i="1" dirty="0">
                <a:latin typeface="Arial" panose="020B0604020202020204" pitchFamily="34" charset="0"/>
                <a:ea typeface="Gulim" panose="020B0600000101010101" pitchFamily="34" charset="-127"/>
              </a:rPr>
              <a:t> T’</a:t>
            </a:r>
            <a:r>
              <a:rPr lang="en-US" altLang="ko-KR" sz="2000" dirty="0">
                <a:latin typeface="Arial" panose="020B0604020202020204" pitchFamily="34" charset="0"/>
                <a:ea typeface="Gulim" panose="020B0600000101010101" pitchFamily="34" charset="-127"/>
              </a:rPr>
              <a:t> is very close to the tree that would be generated using the whole data set together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000" dirty="0" smtClean="0">
                <a:latin typeface="Arial" panose="020B0604020202020204" pitchFamily="34" charset="0"/>
                <a:ea typeface="Gulim" panose="020B0600000101010101" pitchFamily="34" charset="-127"/>
              </a:rPr>
              <a:t>Advantage: </a:t>
            </a:r>
            <a:r>
              <a:rPr lang="en-US" altLang="ko-KR" sz="2000" dirty="0">
                <a:latin typeface="Arial" panose="020B0604020202020204" pitchFamily="34" charset="0"/>
                <a:ea typeface="Gulim" panose="020B0600000101010101" pitchFamily="34" charset="-127"/>
              </a:rPr>
              <a:t>requires only two scans of DB, </a:t>
            </a:r>
            <a:r>
              <a:rPr lang="en-US" altLang="ko-KR" sz="2000" u="sng" dirty="0">
                <a:latin typeface="Arial" panose="020B0604020202020204" pitchFamily="34" charset="0"/>
                <a:ea typeface="Gulim" panose="020B0600000101010101" pitchFamily="34" charset="-127"/>
              </a:rPr>
              <a:t>an incremental </a:t>
            </a:r>
            <a:r>
              <a:rPr lang="en-US" altLang="ko-KR" sz="2000" u="sng" dirty="0" smtClean="0">
                <a:latin typeface="Arial" panose="020B0604020202020204" pitchFamily="34" charset="0"/>
                <a:ea typeface="Gulim" panose="020B0600000101010101" pitchFamily="34" charset="-127"/>
              </a:rPr>
              <a:t>algorithm</a:t>
            </a:r>
            <a:r>
              <a:rPr lang="en-US" altLang="ko-KR" sz="2000" dirty="0" smtClean="0">
                <a:latin typeface="Arial" panose="020B0604020202020204" pitchFamily="34" charset="0"/>
                <a:ea typeface="Gulim" panose="020B0600000101010101" pitchFamily="34" charset="-127"/>
              </a:rPr>
              <a:t>, while basic algorithm requires one scan per tree level for same tree.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dirty="0"/>
              <a:t>An </a:t>
            </a:r>
            <a:r>
              <a:rPr lang="en-US" sz="2000" dirty="0" smtClean="0"/>
              <a:t>additional advantage </a:t>
            </a:r>
            <a:r>
              <a:rPr lang="en-US" sz="2000" dirty="0"/>
              <a:t>of BOAT is that it can be used for incremental updates. That is, BOAT </a:t>
            </a:r>
            <a:r>
              <a:rPr lang="en-US" sz="2000" dirty="0" smtClean="0"/>
              <a:t>can take </a:t>
            </a:r>
            <a:r>
              <a:rPr lang="en-US" sz="2000" dirty="0"/>
              <a:t>new insertions and deletions for the training data and update the decision tree </a:t>
            </a:r>
            <a:r>
              <a:rPr lang="en-US" sz="2000" dirty="0" smtClean="0"/>
              <a:t>to reflect </a:t>
            </a:r>
            <a:r>
              <a:rPr lang="en-US" sz="2000" dirty="0"/>
              <a:t>these changes, without having to reconstruct the tree from scratch. </a:t>
            </a:r>
            <a:endParaRPr lang="en-US" altLang="ko-KR" sz="200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by Heuristic 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/>
              <a:t>Can we use any knowledge of </a:t>
            </a:r>
            <a:r>
              <a:rPr lang="en-US" sz="3200" i="1" dirty="0" smtClean="0"/>
              <a:t>our data </a:t>
            </a:r>
            <a:r>
              <a:rPr lang="en-US" sz="3200" i="1" dirty="0"/>
              <a:t>to help in building the tree</a:t>
            </a:r>
            <a:r>
              <a:rPr lang="en-US" sz="3200" i="1" dirty="0" smtClean="0"/>
              <a:t>?”</a:t>
            </a:r>
          </a:p>
          <a:p>
            <a:r>
              <a:rPr lang="en-US" sz="3200" i="1" dirty="0"/>
              <a:t>Are there any interactive approaches to decision tree induction that allow us to visualize the data and the tree as it is being </a:t>
            </a:r>
            <a:r>
              <a:rPr lang="en-US" sz="3200" i="1" dirty="0" smtClean="0"/>
              <a:t>constructed?</a:t>
            </a:r>
          </a:p>
          <a:p>
            <a:r>
              <a:rPr lang="en-US" sz="3200" b="1" dirty="0"/>
              <a:t>Perception-based </a:t>
            </a:r>
            <a:r>
              <a:rPr lang="en-US" sz="3200" b="1" dirty="0" smtClean="0"/>
              <a:t>classification (</a:t>
            </a:r>
            <a:r>
              <a:rPr lang="en-US" sz="3200" b="1" dirty="0" err="1" smtClean="0"/>
              <a:t>PBC</a:t>
            </a:r>
            <a:r>
              <a:rPr lang="en-US" sz="3200" b="1" dirty="0"/>
              <a:t>) </a:t>
            </a:r>
            <a:r>
              <a:rPr lang="en-US" sz="3200" dirty="0"/>
              <a:t>is an interactive approach based on multidimensional visualization </a:t>
            </a:r>
            <a:r>
              <a:rPr lang="en-US" sz="3200" dirty="0" smtClean="0"/>
              <a:t>techniques and </a:t>
            </a:r>
            <a:r>
              <a:rPr lang="en-US" sz="3200" dirty="0"/>
              <a:t>allows the user to incorporate background knowledge about the data when </a:t>
            </a:r>
            <a:r>
              <a:rPr lang="en-US" sz="3200" dirty="0" smtClean="0"/>
              <a:t>building a </a:t>
            </a:r>
            <a:r>
              <a:rPr lang="en-US" sz="3200" dirty="0"/>
              <a:t>decision tree.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285EB-34C2-4B44-94FA-7570A9AF113C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764586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PBC</a:t>
            </a:r>
            <a:r>
              <a:rPr lang="en-US" dirty="0"/>
              <a:t> system displays a split screen, consisting of a 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Interaction window </a:t>
            </a:r>
            <a:r>
              <a:rPr lang="en-US" dirty="0" smtClean="0"/>
              <a:t>and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Knowledge Interaction window </a:t>
            </a:r>
            <a:r>
              <a:rPr lang="en-US" dirty="0" smtClean="0"/>
              <a:t>(Fig. on next slide)</a:t>
            </a:r>
          </a:p>
          <a:p>
            <a:r>
              <a:rPr lang="en-US" dirty="0" smtClean="0"/>
              <a:t>The </a:t>
            </a:r>
            <a:r>
              <a:rPr lang="en-US" dirty="0"/>
              <a:t>Data Interaction window </a:t>
            </a:r>
            <a:r>
              <a:rPr lang="en-US" dirty="0" smtClean="0"/>
              <a:t>displays the </a:t>
            </a:r>
            <a:r>
              <a:rPr lang="en-US" dirty="0"/>
              <a:t>circle segments of the data under examination,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the Knowledge </a:t>
            </a:r>
            <a:r>
              <a:rPr lang="en-US" dirty="0" smtClean="0"/>
              <a:t>Interaction window </a:t>
            </a:r>
            <a:r>
              <a:rPr lang="en-US" dirty="0"/>
              <a:t>displays the decision tree constructed so far. </a:t>
            </a:r>
            <a:endParaRPr lang="en-US" dirty="0" smtClean="0"/>
          </a:p>
          <a:p>
            <a:r>
              <a:rPr lang="en-US" dirty="0" smtClean="0"/>
              <a:t>Initially</a:t>
            </a:r>
            <a:r>
              <a:rPr lang="en-US" dirty="0"/>
              <a:t>, the complete training </a:t>
            </a:r>
            <a:r>
              <a:rPr lang="en-US" dirty="0" smtClean="0"/>
              <a:t>set is </a:t>
            </a:r>
            <a:r>
              <a:rPr lang="en-US" dirty="0"/>
              <a:t>visualized in the Data Interaction window, while the Knowledge Interaction </a:t>
            </a:r>
            <a:r>
              <a:rPr lang="en-US" dirty="0" smtClean="0"/>
              <a:t>window displays </a:t>
            </a:r>
            <a:r>
              <a:rPr lang="en-US" dirty="0"/>
              <a:t>an empty decision tree.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4126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8768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Data Mining: Concepts and Techniques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29E296-5722-4549-8892-E8A90D453D45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9906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>Interactive Visual Mining</a:t>
            </a:r>
            <a:r>
              <a:rPr lang="en-US" altLang="en-US" smtClean="0"/>
              <a:t> by Perception-Based Classification (PBC)</a:t>
            </a:r>
          </a:p>
        </p:txBody>
      </p:sp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7696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00" y="2637276"/>
            <a:ext cx="2438400" cy="646331"/>
          </a:xfrm>
          <a:prstGeom prst="rect">
            <a:avLst/>
          </a:prstGeom>
          <a:solidFill>
            <a:srgbClr val="FAE2F6"/>
          </a:solidFill>
        </p:spPr>
        <p:txBody>
          <a:bodyPr wrap="square">
            <a:spAutoFit/>
          </a:bodyPr>
          <a:lstStyle/>
          <a:p>
            <a:r>
              <a:rPr lang="en-US" dirty="0"/>
              <a:t>Data Interaction window </a:t>
            </a:r>
          </a:p>
        </p:txBody>
      </p:sp>
      <p:sp>
        <p:nvSpPr>
          <p:cNvPr id="3" name="Rectangle 2"/>
          <p:cNvSpPr/>
          <p:nvPr/>
        </p:nvSpPr>
        <p:spPr>
          <a:xfrm>
            <a:off x="9260410" y="2914275"/>
            <a:ext cx="2357980" cy="646331"/>
          </a:xfrm>
          <a:prstGeom prst="rect">
            <a:avLst/>
          </a:prstGeom>
          <a:solidFill>
            <a:srgbClr val="F6E6EA"/>
          </a:solidFill>
        </p:spPr>
        <p:txBody>
          <a:bodyPr wrap="square">
            <a:spAutoFit/>
          </a:bodyPr>
          <a:lstStyle/>
          <a:p>
            <a:r>
              <a:rPr lang="en-US" dirty="0"/>
              <a:t>Knowledge Interaction window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8288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CA0EB10-AFAC-4408-94C6-CE93018EF8A6}" type="datetime4">
              <a:rPr lang="en-US" altLang="en-US" sz="12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April 7, 2017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8768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Data Mining: Concepts and Techniques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38946D-24E3-466D-8F52-078E1DAFB7C8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4064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Presentation of Classification Results</a:t>
            </a:r>
            <a:endParaRPr lang="en-US" altLang="en-US" sz="2400"/>
          </a:p>
        </p:txBody>
      </p:sp>
      <p:pic>
        <p:nvPicPr>
          <p:cNvPr id="57350" name="Picture 3" descr="clas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85800"/>
            <a:ext cx="8763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4BD69B-6E38-40FB-9134-9B581B05533E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077200" cy="762000"/>
          </a:xfrm>
          <a:noFill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Process (1): Model Construction</a:t>
            </a: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3560764" y="1774825"/>
            <a:ext cx="1698625" cy="1506538"/>
            <a:chOff x="1283" y="1118"/>
            <a:chExt cx="1070" cy="949"/>
          </a:xfrm>
        </p:grpSpPr>
        <p:pic>
          <p:nvPicPr>
            <p:cNvPr id="16401" name="Picture 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2" name="Rectangle 5"/>
            <p:cNvSpPr>
              <a:spLocks noChangeArrowheads="1"/>
            </p:cNvSpPr>
            <p:nvPr/>
          </p:nvSpPr>
          <p:spPr bwMode="auto">
            <a:xfrm>
              <a:off x="1347" y="1395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Training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16389" name="Object 0"/>
          <p:cNvGraphicFramePr>
            <a:graphicFrameLocks/>
          </p:cNvGraphicFramePr>
          <p:nvPr/>
        </p:nvGraphicFramePr>
        <p:xfrm>
          <a:off x="1812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7" name="Worksheet" r:id="rId5" imgW="5437188" imgH="2495550" progId="Excel.Sheet.8">
                  <p:embed/>
                </p:oleObj>
              </mc:Choice>
              <mc:Fallback>
                <p:oleObj name="Worksheet" r:id="rId5" imgW="5437188" imgH="2495550" progId="Excel.Sheet.8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Line 7"/>
          <p:cNvSpPr>
            <a:spLocks noChangeShapeType="1"/>
          </p:cNvSpPr>
          <p:nvPr/>
        </p:nvSpPr>
        <p:spPr bwMode="auto">
          <a:xfrm flipH="1">
            <a:off x="1830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5260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8005764" y="1622426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Classification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Algorithms</a:t>
            </a:r>
          </a:p>
        </p:txBody>
      </p:sp>
      <p:sp>
        <p:nvSpPr>
          <p:cNvPr id="16393" name="AutoShape 10"/>
          <p:cNvSpPr>
            <a:spLocks noChangeArrowheads="1"/>
          </p:cNvSpPr>
          <p:nvPr/>
        </p:nvSpPr>
        <p:spPr bwMode="auto">
          <a:xfrm rot="20460000">
            <a:off x="5759450" y="2074864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7472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IF rank = ‘professor’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OR years &gt; 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THEN tenured = ‘yes’ </a:t>
            </a:r>
          </a:p>
        </p:txBody>
      </p:sp>
      <p:grpSp>
        <p:nvGrpSpPr>
          <p:cNvPr id="16395" name="Group 12"/>
          <p:cNvGrpSpPr>
            <a:grpSpLocks/>
          </p:cNvGrpSpPr>
          <p:nvPr/>
        </p:nvGrpSpPr>
        <p:grpSpPr bwMode="auto">
          <a:xfrm>
            <a:off x="8002589" y="3216275"/>
            <a:ext cx="1889125" cy="1506538"/>
            <a:chOff x="4081" y="2026"/>
            <a:chExt cx="1190" cy="949"/>
          </a:xfrm>
        </p:grpSpPr>
        <p:pic>
          <p:nvPicPr>
            <p:cNvPr id="16399" name="Picture 13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0" name="Rectangle 14"/>
            <p:cNvSpPr>
              <a:spLocks noChangeArrowheads="1"/>
            </p:cNvSpPr>
            <p:nvPr/>
          </p:nvSpPr>
          <p:spPr bwMode="auto">
            <a:xfrm>
              <a:off x="4241" y="2303"/>
              <a:ext cx="859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sp>
        <p:nvSpPr>
          <p:cNvPr id="16396" name="Line 15"/>
          <p:cNvSpPr>
            <a:spLocks noChangeShapeType="1"/>
          </p:cNvSpPr>
          <p:nvPr/>
        </p:nvSpPr>
        <p:spPr bwMode="auto">
          <a:xfrm flipH="1">
            <a:off x="7470776" y="4621214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6"/>
          <p:cNvSpPr>
            <a:spLocks noChangeShapeType="1"/>
          </p:cNvSpPr>
          <p:nvPr/>
        </p:nvSpPr>
        <p:spPr bwMode="auto">
          <a:xfrm>
            <a:off x="9893300" y="4543426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AutoShape 17"/>
          <p:cNvSpPr>
            <a:spLocks noChangeArrowheads="1"/>
          </p:cNvSpPr>
          <p:nvPr/>
        </p:nvSpPr>
        <p:spPr bwMode="auto">
          <a:xfrm>
            <a:off x="8667750" y="2576514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4338" y="1165780"/>
            <a:ext cx="451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Training Data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Test Data </a:t>
            </a:r>
            <a:r>
              <a:rPr lang="en-US" altLang="en-US" dirty="0">
                <a:sym typeface="Wingdings" panose="05000000000000000000" pitchFamily="2" charset="2"/>
              </a:rPr>
              <a:t> Unseen data</a:t>
            </a:r>
            <a:endParaRPr lang="en-US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8288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11F8B73-1BE0-4C59-ABD4-53A4A07FA497}" type="datetime4">
              <a:rPr lang="en-US" altLang="en-US" sz="12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April 7, 2017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8768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Data Mining: Concepts and Techniques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2B8BA0-807F-478E-989E-820FAF4620B7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9397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rgbClr val="170981"/>
                </a:solidFill>
              </a:rPr>
              <a:t>Visualization of a Decision Tree in SGI/MineSet 3.0</a:t>
            </a:r>
          </a:p>
        </p:txBody>
      </p:sp>
      <p:pic>
        <p:nvPicPr>
          <p:cNvPr id="59398" name="Picture 20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2F7B1AE-DCA4-44AC-864B-8B44F3CF4C49}" type="slidenum">
              <a:rPr lang="en-US" altLang="en-US" sz="14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 b="1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Chapter 8. Classification: Basic Concepts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11201400" cy="51054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en-US" altLang="en-US" dirty="0" smtClean="0"/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Model Evaluation and Selection</a:t>
            </a:r>
          </a:p>
        </p:txBody>
      </p:sp>
      <p:sp>
        <p:nvSpPr>
          <p:cNvPr id="8197" name="AutoShape 8"/>
          <p:cNvSpPr>
            <a:spLocks noChangeArrowheads="1"/>
          </p:cNvSpPr>
          <p:nvPr/>
        </p:nvSpPr>
        <p:spPr bwMode="auto">
          <a:xfrm rot="9803581">
            <a:off x="5503546" y="2609820"/>
            <a:ext cx="1788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9695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Bayesian </a:t>
            </a:r>
            <a:r>
              <a:rPr lang="en-US" alt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These are statistical </a:t>
            </a:r>
            <a:r>
              <a:rPr lang="en-US" sz="2600" dirty="0"/>
              <a:t>classifiers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Measures the </a:t>
            </a:r>
            <a:r>
              <a:rPr lang="en-US" sz="2600" dirty="0"/>
              <a:t>probability that a given tuple </a:t>
            </a:r>
            <a:r>
              <a:rPr lang="en-US" sz="2600" dirty="0" smtClean="0"/>
              <a:t>belongs to </a:t>
            </a:r>
            <a:r>
              <a:rPr lang="en-US" sz="2600" dirty="0"/>
              <a:t>a particular class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Based </a:t>
            </a:r>
            <a:r>
              <a:rPr lang="en-US" sz="2600" u="sng" dirty="0" smtClean="0"/>
              <a:t>Bayesian theorem</a:t>
            </a:r>
            <a:r>
              <a:rPr lang="en-US" sz="2600" dirty="0" smtClean="0"/>
              <a:t>. </a:t>
            </a:r>
          </a:p>
          <a:p>
            <a:r>
              <a:rPr lang="en-US" sz="2600" dirty="0"/>
              <a:t>A</a:t>
            </a:r>
            <a:r>
              <a:rPr lang="en-US" sz="2600" dirty="0" smtClean="0"/>
              <a:t> </a:t>
            </a:r>
            <a:r>
              <a:rPr lang="en-US" sz="2600" dirty="0"/>
              <a:t>simple Bayesian classifier known as the </a:t>
            </a:r>
            <a:r>
              <a:rPr lang="en-US" sz="2600" b="1" i="1" dirty="0" smtClean="0">
                <a:solidFill>
                  <a:srgbClr val="FF0000"/>
                </a:solidFill>
              </a:rPr>
              <a:t>naıve Bayesian</a:t>
            </a:r>
            <a:r>
              <a:rPr lang="en-US" sz="2600" i="1" dirty="0" smtClean="0"/>
              <a:t> </a:t>
            </a:r>
            <a:r>
              <a:rPr lang="en-US" sz="2600" i="1" dirty="0"/>
              <a:t>classifier</a:t>
            </a:r>
            <a:r>
              <a:rPr lang="en-US" sz="2600" dirty="0"/>
              <a:t> </a:t>
            </a:r>
            <a:endParaRPr lang="en-US" sz="2600" dirty="0" smtClean="0"/>
          </a:p>
          <a:p>
            <a:r>
              <a:rPr lang="en-US" sz="2600" dirty="0" smtClean="0"/>
              <a:t>Can be comparable with Decision tree and some neural network classifiers</a:t>
            </a:r>
          </a:p>
          <a:p>
            <a:r>
              <a:rPr lang="en-US" sz="2600" dirty="0" smtClean="0"/>
              <a:t>Naıve </a:t>
            </a:r>
            <a:r>
              <a:rPr lang="en-US" sz="2600" dirty="0"/>
              <a:t>Bayesian classifiers assume that the effect of an attribute value on a given </a:t>
            </a:r>
            <a:r>
              <a:rPr lang="en-US" sz="2600" dirty="0" smtClean="0"/>
              <a:t>class is </a:t>
            </a:r>
            <a:r>
              <a:rPr lang="en-US" sz="2600" dirty="0"/>
              <a:t>independent of the values of the other attributes. </a:t>
            </a:r>
            <a:endParaRPr lang="en-US" sz="2600" dirty="0" smtClean="0"/>
          </a:p>
          <a:p>
            <a:r>
              <a:rPr lang="en-US" sz="2600" dirty="0" smtClean="0"/>
              <a:t>This </a:t>
            </a:r>
            <a:r>
              <a:rPr lang="en-US" sz="2600" dirty="0"/>
              <a:t>assumption is called </a:t>
            </a:r>
            <a:r>
              <a:rPr lang="en-US" sz="2600" i="1" dirty="0" smtClean="0"/>
              <a:t>class conditional </a:t>
            </a:r>
            <a:r>
              <a:rPr lang="en-US" sz="2600" i="1" dirty="0"/>
              <a:t>independence</a:t>
            </a:r>
            <a:r>
              <a:rPr lang="en-US" sz="2600" dirty="0"/>
              <a:t>. </a:t>
            </a:r>
            <a:endParaRPr lang="en-US" sz="2600" dirty="0" smtClean="0"/>
          </a:p>
          <a:p>
            <a:r>
              <a:rPr lang="en-US" sz="2600" dirty="0" smtClean="0"/>
              <a:t>It </a:t>
            </a:r>
            <a:r>
              <a:rPr lang="en-US" sz="2600" dirty="0"/>
              <a:t>is made to simplify the computations involved and, in </a:t>
            </a:r>
            <a:r>
              <a:rPr lang="en-US" sz="2600" dirty="0" smtClean="0"/>
              <a:t>this sense</a:t>
            </a:r>
            <a:r>
              <a:rPr lang="en-US" sz="2600" dirty="0"/>
              <a:t>, is considered “</a:t>
            </a:r>
            <a:r>
              <a:rPr lang="en-US" sz="2600" b="1" dirty="0" smtClean="0">
                <a:solidFill>
                  <a:srgbClr val="FF0000"/>
                </a:solidFill>
              </a:rPr>
              <a:t>naıve</a:t>
            </a:r>
            <a:r>
              <a:rPr lang="en-US" sz="2600" dirty="0"/>
              <a:t>. </a:t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851799"/>
      </p:ext>
    </p:extLst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</a:t>
            </a:r>
            <a:r>
              <a:rPr lang="en-US" dirty="0"/>
              <a:t>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Let </a:t>
            </a:r>
            <a:r>
              <a:rPr lang="en-US" sz="3000" b="1" i="1" dirty="0"/>
              <a:t>X </a:t>
            </a:r>
            <a:r>
              <a:rPr lang="en-US" sz="3000" dirty="0"/>
              <a:t>be </a:t>
            </a:r>
            <a:r>
              <a:rPr lang="en-US" sz="3000" dirty="0" smtClean="0"/>
              <a:t>a data </a:t>
            </a:r>
            <a:r>
              <a:rPr lang="en-US" sz="3000" dirty="0"/>
              <a:t>tuple. </a:t>
            </a:r>
            <a:endParaRPr lang="en-US" sz="3000" dirty="0" smtClean="0"/>
          </a:p>
          <a:p>
            <a:r>
              <a:rPr lang="en-US" sz="3000" dirty="0" smtClean="0"/>
              <a:t>In </a:t>
            </a:r>
            <a:r>
              <a:rPr lang="en-US" sz="3000" dirty="0"/>
              <a:t>Bayesian terms, </a:t>
            </a:r>
            <a:r>
              <a:rPr lang="en-US" sz="3000" b="1" i="1" dirty="0"/>
              <a:t>X </a:t>
            </a:r>
            <a:r>
              <a:rPr lang="en-US" sz="3000" dirty="0"/>
              <a:t>is considered “</a:t>
            </a:r>
            <a:r>
              <a:rPr lang="en-US" sz="3000" b="1" dirty="0">
                <a:solidFill>
                  <a:srgbClr val="FF0000"/>
                </a:solidFill>
              </a:rPr>
              <a:t>evidence</a:t>
            </a:r>
            <a:r>
              <a:rPr lang="en-US" sz="3000" dirty="0"/>
              <a:t>.” </a:t>
            </a:r>
            <a:endParaRPr lang="en-US" sz="3000" dirty="0" smtClean="0"/>
          </a:p>
          <a:p>
            <a:r>
              <a:rPr lang="en-US" sz="3000" dirty="0" smtClean="0"/>
              <a:t>Also measurements </a:t>
            </a:r>
            <a:r>
              <a:rPr lang="en-US" sz="3000" dirty="0"/>
              <a:t>made on a set of </a:t>
            </a:r>
            <a:r>
              <a:rPr lang="en-US" sz="3000" i="1" dirty="0">
                <a:solidFill>
                  <a:srgbClr val="FF0000"/>
                </a:solidFill>
              </a:rPr>
              <a:t>n </a:t>
            </a:r>
            <a:r>
              <a:rPr lang="en-US" sz="3000" dirty="0">
                <a:solidFill>
                  <a:srgbClr val="FF0000"/>
                </a:solidFill>
              </a:rPr>
              <a:t>attributes</a:t>
            </a:r>
            <a:r>
              <a:rPr lang="en-US" sz="3000" dirty="0"/>
              <a:t>. </a:t>
            </a:r>
            <a:endParaRPr lang="en-US" sz="3000" dirty="0" smtClean="0"/>
          </a:p>
          <a:p>
            <a:r>
              <a:rPr lang="en-US" sz="3000" dirty="0" smtClean="0"/>
              <a:t>Let </a:t>
            </a:r>
            <a:r>
              <a:rPr lang="en-US" sz="3000" i="1" dirty="0"/>
              <a:t>H </a:t>
            </a:r>
            <a:r>
              <a:rPr lang="en-US" sz="3000" dirty="0"/>
              <a:t>be some </a:t>
            </a:r>
            <a:r>
              <a:rPr lang="en-US" sz="3000" b="1" dirty="0">
                <a:solidFill>
                  <a:srgbClr val="FF0000"/>
                </a:solidFill>
              </a:rPr>
              <a:t>hypothesis</a:t>
            </a:r>
            <a:r>
              <a:rPr lang="en-US" sz="3000" dirty="0"/>
              <a:t> such as </a:t>
            </a:r>
            <a:r>
              <a:rPr lang="en-US" sz="3000" dirty="0" smtClean="0"/>
              <a:t>that </a:t>
            </a:r>
          </a:p>
          <a:p>
            <a:pPr lvl="2"/>
            <a:r>
              <a:rPr lang="en-US" sz="3000" dirty="0" smtClean="0"/>
              <a:t>“the </a:t>
            </a:r>
            <a:r>
              <a:rPr lang="en-US" sz="3000" dirty="0"/>
              <a:t>data tuple </a:t>
            </a:r>
            <a:r>
              <a:rPr lang="en-US" sz="3000" b="1" i="1" dirty="0"/>
              <a:t>X </a:t>
            </a:r>
            <a:r>
              <a:rPr lang="en-US" sz="3000" dirty="0"/>
              <a:t>belongs to a specified class </a:t>
            </a:r>
            <a:r>
              <a:rPr lang="en-US" sz="3000" i="1" dirty="0" smtClean="0"/>
              <a:t>C”</a:t>
            </a:r>
            <a:r>
              <a:rPr lang="en-US" sz="3000" dirty="0" smtClean="0"/>
              <a:t>. </a:t>
            </a:r>
          </a:p>
          <a:p>
            <a:r>
              <a:rPr lang="en-US" sz="3000" dirty="0" smtClean="0"/>
              <a:t>For </a:t>
            </a:r>
            <a:r>
              <a:rPr lang="en-US" sz="3000" dirty="0"/>
              <a:t>classification problems, we want </a:t>
            </a:r>
            <a:r>
              <a:rPr lang="en-US" sz="3000" dirty="0" smtClean="0"/>
              <a:t>to determine </a:t>
            </a:r>
            <a:r>
              <a:rPr lang="en-US" sz="3000" i="1" dirty="0" smtClean="0"/>
              <a:t>P(</a:t>
            </a:r>
            <a:r>
              <a:rPr lang="en-US" sz="3000" i="1" dirty="0" err="1" smtClean="0"/>
              <a:t>H|</a:t>
            </a:r>
            <a:r>
              <a:rPr lang="en-US" sz="3000" b="1" i="1" dirty="0" err="1" smtClean="0"/>
              <a:t>X</a:t>
            </a:r>
            <a:r>
              <a:rPr lang="en-US" sz="3000" i="1" dirty="0"/>
              <a:t>)</a:t>
            </a:r>
            <a:r>
              <a:rPr lang="en-US" sz="3000" dirty="0" smtClean="0"/>
              <a:t>, </a:t>
            </a:r>
            <a:r>
              <a:rPr lang="en-US" sz="3000" dirty="0"/>
              <a:t>the probability that the hypothesis </a:t>
            </a:r>
            <a:r>
              <a:rPr lang="en-US" sz="3000" i="1" dirty="0"/>
              <a:t>H </a:t>
            </a:r>
            <a:r>
              <a:rPr lang="en-US" sz="3000" dirty="0"/>
              <a:t>holds given the “evidence” </a:t>
            </a:r>
            <a:r>
              <a:rPr lang="en-US" sz="3000" b="1" i="1" dirty="0" smtClean="0"/>
              <a:t>X</a:t>
            </a:r>
            <a:r>
              <a:rPr lang="en-US" sz="3000" dirty="0"/>
              <a:t>. </a:t>
            </a:r>
            <a:endParaRPr lang="en-US" sz="3000" dirty="0" smtClean="0"/>
          </a:p>
          <a:p>
            <a:r>
              <a:rPr lang="en-US" sz="3000" dirty="0" smtClean="0"/>
              <a:t>In </a:t>
            </a:r>
            <a:r>
              <a:rPr lang="en-US" sz="3000" dirty="0"/>
              <a:t>other words, we are looking for the probability that tuple </a:t>
            </a:r>
            <a:r>
              <a:rPr lang="en-US" sz="3000" b="1" i="1" dirty="0" smtClean="0"/>
              <a:t>X </a:t>
            </a:r>
            <a:r>
              <a:rPr lang="en-US" sz="3000" dirty="0" smtClean="0"/>
              <a:t>belongs </a:t>
            </a:r>
            <a:r>
              <a:rPr lang="en-US" sz="3000" dirty="0"/>
              <a:t>to class </a:t>
            </a:r>
            <a:r>
              <a:rPr lang="en-US" sz="3000" i="1" dirty="0" smtClean="0"/>
              <a:t>C</a:t>
            </a:r>
            <a:r>
              <a:rPr lang="en-US" sz="3000" dirty="0"/>
              <a:t>.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4847875"/>
      </p:ext>
    </p:extLst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and Prior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P(</a:t>
            </a:r>
            <a:r>
              <a:rPr lang="en-US" sz="2000" dirty="0" err="1" smtClean="0"/>
              <a:t>H|X</a:t>
            </a:r>
            <a:r>
              <a:rPr lang="en-US" sz="2000" dirty="0" smtClean="0"/>
              <a:t>) is the posterior probability: (H conditioned on X)</a:t>
            </a:r>
          </a:p>
          <a:p>
            <a:pPr lvl="1"/>
            <a:r>
              <a:rPr lang="en-US" sz="2000" dirty="0" smtClean="0"/>
              <a:t>Example If customers age&gt;=35 and income &gt;=40,000 then customer will buy a computer</a:t>
            </a:r>
          </a:p>
          <a:p>
            <a:pPr lvl="1"/>
            <a:r>
              <a:rPr lang="en-US" sz="2000" dirty="0" smtClean="0"/>
              <a:t>Here H is </a:t>
            </a:r>
            <a:r>
              <a:rPr lang="en-US" sz="2000" b="1" dirty="0" smtClean="0"/>
              <a:t>depending</a:t>
            </a:r>
            <a:r>
              <a:rPr lang="en-US" sz="2000" dirty="0" smtClean="0"/>
              <a:t> on two attributes of X.</a:t>
            </a:r>
          </a:p>
          <a:p>
            <a:pPr lvl="1"/>
            <a:r>
              <a:rPr lang="en-US" sz="2000" dirty="0" smtClean="0"/>
              <a:t>If customers buy computer we will know age and income of customer</a:t>
            </a:r>
          </a:p>
          <a:p>
            <a:r>
              <a:rPr lang="en-US" sz="2000" dirty="0" smtClean="0"/>
              <a:t>P(H) is Prior Probability</a:t>
            </a:r>
          </a:p>
          <a:p>
            <a:pPr lvl="1"/>
            <a:r>
              <a:rPr lang="en-US" sz="2000" dirty="0" smtClean="0"/>
              <a:t>Example Here customer will buy computer regardless of age and income constraints.</a:t>
            </a:r>
          </a:p>
          <a:p>
            <a:pPr lvl="1"/>
            <a:r>
              <a:rPr lang="en-US" sz="2000" dirty="0" smtClean="0"/>
              <a:t>So H is </a:t>
            </a:r>
            <a:r>
              <a:rPr lang="en-US" sz="2000" b="1" dirty="0" smtClean="0"/>
              <a:t>Independent</a:t>
            </a:r>
            <a:r>
              <a:rPr lang="en-US" sz="2000" dirty="0" smtClean="0"/>
              <a:t> of X.</a:t>
            </a:r>
          </a:p>
          <a:p>
            <a:r>
              <a:rPr lang="en-US" sz="2000" dirty="0" smtClean="0"/>
              <a:t>P(</a:t>
            </a:r>
            <a:r>
              <a:rPr lang="en-US" sz="2000" dirty="0" err="1" smtClean="0"/>
              <a:t>X|H</a:t>
            </a:r>
            <a:r>
              <a:rPr lang="en-US" sz="2000" dirty="0" smtClean="0"/>
              <a:t>) is also posterior probability: (X conditioned on H)</a:t>
            </a:r>
          </a:p>
          <a:p>
            <a:pPr lvl="1"/>
            <a:r>
              <a:rPr lang="en-US" sz="2000" dirty="0" smtClean="0"/>
              <a:t>If we know age and income we know customer will buy computer.</a:t>
            </a:r>
          </a:p>
          <a:p>
            <a:r>
              <a:rPr lang="en-US" sz="2000" dirty="0" smtClean="0"/>
              <a:t>P(X) is Prior Probability </a:t>
            </a:r>
            <a:r>
              <a:rPr lang="en-US" sz="2000" dirty="0" err="1" smtClean="0"/>
              <a:t>e.g</a:t>
            </a:r>
            <a:r>
              <a:rPr lang="en-US" sz="2000" dirty="0" smtClean="0"/>
              <a:t>: probability of customer x is of age 35 and earns 40000.</a:t>
            </a:r>
          </a:p>
          <a:p>
            <a:r>
              <a:rPr lang="en-US" sz="2000" dirty="0" smtClean="0"/>
              <a:t>Bayesian Theorem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5197929"/>
            <a:ext cx="4408227" cy="129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1475"/>
      </p:ext>
    </p:extLst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B93471-680C-4F0C-9D96-AEE8CB48031A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696200" cy="6858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Bayesian Classification: Why?</a:t>
            </a:r>
            <a:endParaRPr lang="en-US" altLang="en-US" sz="2400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11125200" cy="52578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u="sng" dirty="0"/>
              <a:t>A statistical classifier</a:t>
            </a:r>
            <a:r>
              <a:rPr lang="en-US" altLang="en-US" sz="2400" dirty="0"/>
              <a:t>: performs </a:t>
            </a:r>
            <a:r>
              <a:rPr lang="en-US" altLang="en-US" sz="2400" i="1" dirty="0"/>
              <a:t>probabilistic prediction, i.e.,</a:t>
            </a:r>
            <a:r>
              <a:rPr lang="en-US" altLang="en-US" sz="2400" dirty="0"/>
              <a:t> predicts class membership probabilities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 dirty="0"/>
              <a:t>Foundation:</a:t>
            </a:r>
            <a:r>
              <a:rPr lang="en-US" altLang="en-US" sz="2400" dirty="0"/>
              <a:t> Based on Bayes’ Theorem.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 dirty="0"/>
              <a:t>Performance:</a:t>
            </a:r>
            <a:r>
              <a:rPr lang="en-US" altLang="en-US" sz="2400" dirty="0"/>
              <a:t> A simple Bayesian classifier, </a:t>
            </a:r>
            <a:r>
              <a:rPr lang="en-US" altLang="en-US" sz="2400" i="1" dirty="0"/>
              <a:t>naïve Bayesian classifier</a:t>
            </a:r>
            <a:r>
              <a:rPr lang="en-US" altLang="en-US" sz="2400" dirty="0"/>
              <a:t>, has comparable performance with decision tree and selected neural network </a:t>
            </a:r>
            <a:r>
              <a:rPr lang="en-US" altLang="en-US" sz="2400" dirty="0" smtClean="0"/>
              <a:t>classifiers.</a:t>
            </a:r>
            <a:endParaRPr lang="en-US" altLang="en-US" sz="2400" dirty="0"/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 dirty="0"/>
              <a:t>Incremental</a:t>
            </a:r>
            <a:r>
              <a:rPr lang="en-US" altLang="en-US" sz="2400" dirty="0"/>
              <a:t>: Each training example can incrementally increase/decrease the probability that a hypothesis is correct — prior knowledge can be combined with observed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 dirty="0"/>
              <a:t>Standard</a:t>
            </a:r>
            <a:r>
              <a:rPr lang="en-US" altLang="en-US" sz="2400" dirty="0"/>
              <a:t>: Even when Bayesian methods are computationally intractable, they can provide a standard of optimal decision making against which other methods can be measured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B460A3-E7A7-4B96-852A-8555B984EEED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Bayes’ Theorem: Basics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11125200" cy="54102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Total probability Theorem: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Bayes’ Theorem:</a:t>
            </a:r>
          </a:p>
          <a:p>
            <a:pPr eaLnBrk="1" hangingPunct="1"/>
            <a:endParaRPr lang="en-US" altLang="en-US" sz="2000" dirty="0"/>
          </a:p>
          <a:p>
            <a:pPr lvl="1" eaLnBrk="1" hangingPunct="1"/>
            <a:r>
              <a:rPr lang="en-US" altLang="en-US" sz="2000" dirty="0"/>
              <a:t>Let </a:t>
            </a:r>
            <a:r>
              <a:rPr lang="en-US" altLang="en-US" sz="2000" b="1" dirty="0"/>
              <a:t>X</a:t>
            </a:r>
            <a:r>
              <a:rPr lang="en-US" altLang="en-US" sz="2000" dirty="0"/>
              <a:t> be a data sample (“</a:t>
            </a:r>
            <a:r>
              <a:rPr lang="en-US" altLang="en-US" sz="2000" i="1" dirty="0"/>
              <a:t>evidence</a:t>
            </a:r>
            <a:r>
              <a:rPr lang="en-US" altLang="en-US" sz="2000" dirty="0"/>
              <a:t>”): class label is unknown</a:t>
            </a:r>
          </a:p>
          <a:p>
            <a:pPr lvl="1" eaLnBrk="1" hangingPunct="1"/>
            <a:r>
              <a:rPr lang="en-US" altLang="en-US" sz="2000" dirty="0"/>
              <a:t>Let H be a </a:t>
            </a:r>
            <a:r>
              <a:rPr lang="en-US" altLang="en-US" sz="2000" i="1" dirty="0"/>
              <a:t>hypothesis</a:t>
            </a:r>
            <a:r>
              <a:rPr lang="en-US" altLang="en-US" sz="2000" dirty="0"/>
              <a:t> that X belongs to class C </a:t>
            </a:r>
          </a:p>
          <a:p>
            <a:pPr lvl="1" eaLnBrk="1" hangingPunct="1"/>
            <a:r>
              <a:rPr lang="en-US" altLang="en-US" sz="2000" dirty="0"/>
              <a:t>Classification is to determine P(</a:t>
            </a:r>
            <a:r>
              <a:rPr lang="en-US" altLang="en-US" sz="2000" dirty="0" err="1"/>
              <a:t>H|</a:t>
            </a:r>
            <a:r>
              <a:rPr lang="en-US" altLang="en-US" sz="2000" b="1" dirty="0" err="1"/>
              <a:t>X</a:t>
            </a:r>
            <a:r>
              <a:rPr lang="en-US" altLang="en-US" sz="2000" dirty="0"/>
              <a:t>), (i.e., </a:t>
            </a:r>
            <a:r>
              <a:rPr lang="en-US" altLang="en-US" sz="2000" i="1" dirty="0"/>
              <a:t>posteriori probability): </a:t>
            </a:r>
            <a:r>
              <a:rPr lang="en-US" altLang="en-US" sz="2000" dirty="0"/>
              <a:t> the probability that the hypothesis holds given the observed data sample </a:t>
            </a:r>
            <a:r>
              <a:rPr lang="en-US" altLang="en-US" sz="2000" b="1" dirty="0"/>
              <a:t>X</a:t>
            </a:r>
          </a:p>
          <a:p>
            <a:pPr lvl="1" eaLnBrk="1" hangingPunct="1"/>
            <a:r>
              <a:rPr lang="en-US" altLang="en-US" sz="2000" dirty="0"/>
              <a:t>P(H) (</a:t>
            </a:r>
            <a:r>
              <a:rPr lang="en-US" altLang="en-US" sz="2000" i="1" dirty="0"/>
              <a:t>prior probability</a:t>
            </a:r>
            <a:r>
              <a:rPr lang="en-US" altLang="en-US" sz="2000" dirty="0"/>
              <a:t>): the initial probability</a:t>
            </a:r>
          </a:p>
          <a:p>
            <a:pPr lvl="2" eaLnBrk="1" hangingPunct="1"/>
            <a:r>
              <a:rPr lang="en-US" altLang="en-US" sz="2000" dirty="0"/>
              <a:t>E.g.,</a:t>
            </a:r>
            <a:r>
              <a:rPr lang="en-US" altLang="en-US" sz="2000" b="1" dirty="0"/>
              <a:t> X</a:t>
            </a:r>
            <a:r>
              <a:rPr lang="en-US" altLang="en-US" sz="2000" dirty="0"/>
              <a:t> will buy computer, regardless of age, income, …</a:t>
            </a:r>
          </a:p>
          <a:p>
            <a:pPr lvl="1" eaLnBrk="1" hangingPunct="1"/>
            <a:r>
              <a:rPr lang="en-US" altLang="en-US" sz="2000" dirty="0"/>
              <a:t>P(</a:t>
            </a:r>
            <a:r>
              <a:rPr lang="en-US" altLang="en-US" sz="2000" b="1" dirty="0"/>
              <a:t>X</a:t>
            </a:r>
            <a:r>
              <a:rPr lang="en-US" altLang="en-US" sz="2000" dirty="0"/>
              <a:t>): probability that sample data is observed</a:t>
            </a:r>
          </a:p>
          <a:p>
            <a:pPr lvl="1" eaLnBrk="1" hangingPunct="1"/>
            <a:r>
              <a:rPr lang="en-US" altLang="en-US" sz="2000" dirty="0"/>
              <a:t>P(</a:t>
            </a:r>
            <a:r>
              <a:rPr lang="en-US" altLang="en-US" sz="2000" b="1" dirty="0" err="1"/>
              <a:t>X</a:t>
            </a:r>
            <a:r>
              <a:rPr lang="en-US" altLang="en-US" sz="2000" dirty="0" err="1"/>
              <a:t>|H</a:t>
            </a:r>
            <a:r>
              <a:rPr lang="en-US" altLang="en-US" sz="2000" dirty="0"/>
              <a:t>) (likelihood): the probability of observing the sample </a:t>
            </a:r>
            <a:r>
              <a:rPr lang="en-US" altLang="en-US" sz="2000" b="1" dirty="0"/>
              <a:t>X</a:t>
            </a:r>
            <a:r>
              <a:rPr lang="en-US" altLang="en-US" sz="2000" dirty="0"/>
              <a:t>, given that the hypothesis holds</a:t>
            </a:r>
          </a:p>
          <a:p>
            <a:pPr lvl="2" eaLnBrk="1" hangingPunct="1"/>
            <a:r>
              <a:rPr lang="en-US" altLang="en-US" sz="2000" dirty="0"/>
              <a:t>E.g.,</a:t>
            </a:r>
            <a:r>
              <a:rPr lang="en-US" altLang="en-US" sz="2000" b="1" dirty="0"/>
              <a:t> </a:t>
            </a:r>
            <a:r>
              <a:rPr lang="en-US" altLang="en-US" sz="2000" dirty="0"/>
              <a:t>Given that</a:t>
            </a:r>
            <a:r>
              <a:rPr lang="en-US" altLang="en-US" sz="2000" b="1" dirty="0"/>
              <a:t> X</a:t>
            </a:r>
            <a:r>
              <a:rPr lang="en-US" altLang="en-US" sz="2000" dirty="0"/>
              <a:t> will buy computer, the prob. that X is 31..40, medium income</a:t>
            </a:r>
          </a:p>
        </p:txBody>
      </p:sp>
      <p:graphicFrame>
        <p:nvGraphicFramePr>
          <p:cNvPr id="67589" name="Object 1"/>
          <p:cNvGraphicFramePr>
            <a:graphicFrameLocks noChangeAspect="1"/>
          </p:cNvGraphicFramePr>
          <p:nvPr/>
        </p:nvGraphicFramePr>
        <p:xfrm>
          <a:off x="5181600" y="1143001"/>
          <a:ext cx="21653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59" name="Equation" r:id="rId4" imgW="2476500" imgH="685800" progId="Equation.3">
                  <p:embed/>
                </p:oleObj>
              </mc:Choice>
              <mc:Fallback>
                <p:oleObj name="Equation" r:id="rId4" imgW="2476500" imgH="685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143001"/>
                        <a:ext cx="21653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1"/>
          <p:cNvGraphicFramePr>
            <a:graphicFrameLocks noChangeAspect="1"/>
          </p:cNvGraphicFramePr>
          <p:nvPr/>
        </p:nvGraphicFramePr>
        <p:xfrm>
          <a:off x="4191001" y="1981200"/>
          <a:ext cx="6080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60" name="Equation" r:id="rId6" imgW="4813300" imgH="558800" progId="Equation.3">
                  <p:embed/>
                </p:oleObj>
              </mc:Choice>
              <mc:Fallback>
                <p:oleObj name="Equation" r:id="rId6" imgW="4813300" imgH="558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1981200"/>
                        <a:ext cx="60801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1E943E-9422-48B9-9851-72CC1DB8A2A0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Prediction Based on Bayes’ Theorem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110490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Given training data</a:t>
            </a:r>
            <a:r>
              <a:rPr lang="en-US" altLang="en-US" sz="2400" i="1" dirty="0"/>
              <a:t> </a:t>
            </a:r>
            <a:r>
              <a:rPr lang="en-US" altLang="en-US" sz="2400" b="1" dirty="0"/>
              <a:t>X</a:t>
            </a:r>
            <a:r>
              <a:rPr lang="en-US" altLang="en-US" sz="2400" i="1" dirty="0"/>
              <a:t>, posteriori probability of a hypothesis </a:t>
            </a:r>
            <a:r>
              <a:rPr lang="en-US" altLang="en-US" sz="2400" dirty="0"/>
              <a:t>H</a:t>
            </a:r>
            <a:r>
              <a:rPr lang="en-US" altLang="en-US" sz="2400" i="1" dirty="0"/>
              <a:t>, </a:t>
            </a:r>
            <a:r>
              <a:rPr lang="en-US" altLang="en-US" sz="2400" dirty="0"/>
              <a:t>P(</a:t>
            </a:r>
            <a:r>
              <a:rPr lang="en-US" altLang="en-US" sz="2400" dirty="0" err="1"/>
              <a:t>H|</a:t>
            </a:r>
            <a:r>
              <a:rPr lang="en-US" altLang="en-US" sz="2400" b="1" dirty="0" err="1"/>
              <a:t>X</a:t>
            </a:r>
            <a:r>
              <a:rPr lang="en-US" altLang="en-US" sz="2400" dirty="0"/>
              <a:t>)</a:t>
            </a:r>
            <a:r>
              <a:rPr lang="en-US" altLang="en-US" sz="2400" i="1" dirty="0"/>
              <a:t>, </a:t>
            </a:r>
            <a:r>
              <a:rPr lang="en-US" altLang="en-US" sz="2400" dirty="0"/>
              <a:t>follows the Bayes’ theorem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	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Informally, this can be viewed as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posteriori = likelihood x prior/evidence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Predicts </a:t>
            </a:r>
            <a:r>
              <a:rPr lang="en-US" altLang="en-US" sz="2400" b="1" dirty="0"/>
              <a:t>X</a:t>
            </a:r>
            <a:r>
              <a:rPr lang="en-US" altLang="en-US" sz="2400" dirty="0"/>
              <a:t> belongs to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the probability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i</a:t>
            </a:r>
            <a:r>
              <a:rPr lang="en-US" altLang="en-US" sz="2400" dirty="0" err="1"/>
              <a:t>|</a:t>
            </a:r>
            <a:r>
              <a:rPr lang="en-US" altLang="en-US" sz="2400" b="1" dirty="0" err="1"/>
              <a:t>X</a:t>
            </a:r>
            <a:r>
              <a:rPr lang="en-US" altLang="en-US" sz="2400" dirty="0"/>
              <a:t>) is the highest among all the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|X</a:t>
            </a:r>
            <a:r>
              <a:rPr lang="en-US" altLang="en-US" sz="2400" dirty="0"/>
              <a:t>) for all the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classes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Practical difficulty:  It requires initial knowledge of many probabilities, involving significant computational cost</a:t>
            </a:r>
          </a:p>
        </p:txBody>
      </p:sp>
      <p:graphicFrame>
        <p:nvGraphicFramePr>
          <p:cNvPr id="69637" name="Object 4"/>
          <p:cNvGraphicFramePr>
            <a:graphicFrameLocks noChangeAspect="1"/>
          </p:cNvGraphicFramePr>
          <p:nvPr/>
        </p:nvGraphicFramePr>
        <p:xfrm>
          <a:off x="2514601" y="2438400"/>
          <a:ext cx="75850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23" name="Equation" r:id="rId4" imgW="4813300" imgH="558800" progId="Equation.3">
                  <p:embed/>
                </p:oleObj>
              </mc:Choice>
              <mc:Fallback>
                <p:oleObj name="Equation" r:id="rId4" imgW="48133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2438400"/>
                        <a:ext cx="75850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89EC2B-B8C3-457C-8718-F974B3A54495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9601200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Classification Is to Derive the Maximum Posteriori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11125200" cy="5181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Let D be a training set of tuples and their associated class labels, and each tuple is represented by an n-D attribute vector </a:t>
            </a:r>
            <a:r>
              <a:rPr lang="en-US" altLang="en-US" sz="2400" b="1" dirty="0"/>
              <a:t>X</a:t>
            </a:r>
            <a:r>
              <a:rPr lang="en-US" altLang="en-US" sz="2400" dirty="0"/>
              <a:t> = (x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)</a:t>
            </a:r>
          </a:p>
          <a:p>
            <a:pPr eaLnBrk="1" hangingPunct="1"/>
            <a:r>
              <a:rPr lang="en-US" altLang="en-US" sz="2400" dirty="0"/>
              <a:t>Suppose there are </a:t>
            </a:r>
            <a:r>
              <a:rPr lang="en-US" altLang="en-US" sz="2400" i="1" dirty="0"/>
              <a:t>m</a:t>
            </a:r>
            <a:r>
              <a:rPr lang="en-US" altLang="en-US" sz="2400" dirty="0"/>
              <a:t> classes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C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C</a:t>
            </a:r>
            <a:r>
              <a:rPr lang="en-US" altLang="en-US" sz="2400" baseline="-25000" dirty="0"/>
              <a:t>m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Classification is to derive the maximum posteriori, i.e., the maximal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i</a:t>
            </a:r>
            <a:r>
              <a:rPr lang="en-US" altLang="en-US" sz="2400" dirty="0" err="1"/>
              <a:t>|</a:t>
            </a:r>
            <a:r>
              <a:rPr lang="en-US" altLang="en-US" sz="2400" b="1" dirty="0" err="1"/>
              <a:t>X</a:t>
            </a:r>
            <a:r>
              <a:rPr lang="en-US" altLang="en-US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This can be derived from Bayes’ theorem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Since P(X) is constant for all classes, only                 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needs to be maximized</a:t>
            </a:r>
          </a:p>
        </p:txBody>
      </p:sp>
      <p:graphicFrame>
        <p:nvGraphicFramePr>
          <p:cNvPr id="71685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854011495"/>
              </p:ext>
            </p:extLst>
          </p:nvPr>
        </p:nvGraphicFramePr>
        <p:xfrm>
          <a:off x="6096000" y="3200400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9" name="Equation" r:id="rId4" imgW="2501900" imgH="647700" progId="Equation.3">
                  <p:embed/>
                </p:oleObj>
              </mc:Choice>
              <mc:Fallback>
                <p:oleObj name="Equation" r:id="rId4" imgW="2501900" imgH="647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200400"/>
                        <a:ext cx="2743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101460373"/>
              </p:ext>
            </p:extLst>
          </p:nvPr>
        </p:nvGraphicFramePr>
        <p:xfrm>
          <a:off x="6477000" y="4583112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0" name="Equation" r:id="rId6" imgW="2476500" imgH="381000" progId="Equation.3">
                  <p:embed/>
                </p:oleObj>
              </mc:Choice>
              <mc:Fallback>
                <p:oleObj name="Equation" r:id="rId6" imgW="2476500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583112"/>
                        <a:ext cx="289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B94DF1-A9D9-4C53-BB8B-56CA692E7AE1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402638" cy="533400"/>
          </a:xfrm>
        </p:spPr>
        <p:txBody>
          <a:bodyPr/>
          <a:lstStyle/>
          <a:p>
            <a:pPr eaLnBrk="1" hangingPunct="1"/>
            <a:r>
              <a:rPr lang="en-US" altLang="en-US" smtClean="0"/>
              <a:t>Naïve Bayes Classifier 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11049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simplified assumption: attributes are conditionally independent (i.e., no dependence relation between attributes):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This greatly reduces the computation cost: Only counts the class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If </a:t>
            </a:r>
            <a:r>
              <a:rPr lang="en-US" altLang="en-US" sz="2400" dirty="0" err="1"/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is categorical, P(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|C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is the # of tuples in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having value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for </a:t>
            </a:r>
            <a:r>
              <a:rPr lang="en-US" altLang="en-US" sz="2400" dirty="0" err="1"/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divided by |C</a:t>
            </a:r>
            <a:r>
              <a:rPr lang="en-US" altLang="en-US" sz="2400" baseline="-25000" dirty="0"/>
              <a:t>i, D</a:t>
            </a:r>
            <a:r>
              <a:rPr lang="en-US" altLang="en-US" sz="2400" dirty="0"/>
              <a:t>| (# of tuples of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in 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If </a:t>
            </a:r>
            <a:r>
              <a:rPr lang="en-US" altLang="en-US" sz="2400" dirty="0" err="1"/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is </a:t>
            </a:r>
            <a:r>
              <a:rPr lang="en-US" altLang="en-US" sz="2400" dirty="0" err="1"/>
              <a:t>continous</a:t>
            </a:r>
            <a:r>
              <a:rPr lang="en-US" altLang="en-US" sz="2400" dirty="0"/>
              <a:t>-valued, P(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|C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is usually computed based on Gaussian distribution with a mean </a:t>
            </a:r>
            <a:r>
              <a:rPr lang="el-GR" altLang="en-US" sz="2400" dirty="0"/>
              <a:t>μ</a:t>
            </a:r>
            <a:r>
              <a:rPr lang="en-US" altLang="en-US" sz="2400" dirty="0"/>
              <a:t> and standard deviation </a:t>
            </a:r>
            <a:r>
              <a:rPr lang="el-GR" altLang="en-US" sz="2400" dirty="0"/>
              <a:t>σ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and P(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|C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is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graphicFrame>
        <p:nvGraphicFramePr>
          <p:cNvPr id="73733" name="Object 10"/>
          <p:cNvGraphicFramePr>
            <a:graphicFrameLocks noGrp="1"/>
          </p:cNvGraphicFramePr>
          <p:nvPr>
            <p:ph sz="quarter" idx="2"/>
          </p:nvPr>
        </p:nvGraphicFramePr>
        <p:xfrm>
          <a:off x="3962400" y="1905001"/>
          <a:ext cx="6172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91" name="Equation" r:id="rId4" imgW="4089400" imgH="508000" progId="Equation.3">
                  <p:embed/>
                </p:oleObj>
              </mc:Choice>
              <mc:Fallback>
                <p:oleObj name="Equation" r:id="rId4" imgW="4089400" imgH="508000" progId="Equation.3">
                  <p:embed/>
                  <p:pic>
                    <p:nvPicPr>
                      <p:cNvPr id="0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05001"/>
                        <a:ext cx="6172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12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17933740"/>
              </p:ext>
            </p:extLst>
          </p:nvPr>
        </p:nvGraphicFramePr>
        <p:xfrm>
          <a:off x="5105400" y="4724400"/>
          <a:ext cx="327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92" name="Equation" r:id="rId6" imgW="1663700" imgH="482600" progId="Equation.3">
                  <p:embed/>
                </p:oleObj>
              </mc:Choice>
              <mc:Fallback>
                <p:oleObj name="Equation" r:id="rId6" imgW="1663700" imgH="4826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724400"/>
                        <a:ext cx="327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14"/>
          <p:cNvGraphicFramePr>
            <a:graphicFrameLocks/>
          </p:cNvGraphicFramePr>
          <p:nvPr/>
        </p:nvGraphicFramePr>
        <p:xfrm>
          <a:off x="5715000" y="59436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93" name="Equation" r:id="rId8" imgW="1625600" imgH="241300" progId="Equation.3">
                  <p:embed/>
                </p:oleObj>
              </mc:Choice>
              <mc:Fallback>
                <p:oleObj name="Equation" r:id="rId8" imgW="1625600" imgH="2413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9436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9D0802-9626-4BBE-94DB-B8102C9BC06C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762000"/>
          </a:xfrm>
          <a:noFill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Process (2): Using the Model in Prediction </a:t>
            </a:r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5969001" y="1570039"/>
            <a:ext cx="1889125" cy="1506537"/>
            <a:chOff x="2800" y="989"/>
            <a:chExt cx="1190" cy="949"/>
          </a:xfrm>
        </p:grpSpPr>
        <p:pic>
          <p:nvPicPr>
            <p:cNvPr id="18454" name="Picture 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5" name="Rectangle 5"/>
            <p:cNvSpPr>
              <a:spLocks noChangeArrowheads="1"/>
            </p:cNvSpPr>
            <p:nvPr/>
          </p:nvSpPr>
          <p:spPr bwMode="auto">
            <a:xfrm>
              <a:off x="2960" y="1382"/>
              <a:ext cx="8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</p:txBody>
        </p:sp>
      </p:grpSp>
      <p:grpSp>
        <p:nvGrpSpPr>
          <p:cNvPr id="18437" name="Group 6"/>
          <p:cNvGrpSpPr>
            <a:grpSpLocks/>
          </p:cNvGrpSpPr>
          <p:nvPr/>
        </p:nvGrpSpPr>
        <p:grpSpPr bwMode="auto">
          <a:xfrm>
            <a:off x="3681414" y="2735264"/>
            <a:ext cx="1698625" cy="1506537"/>
            <a:chOff x="1359" y="1723"/>
            <a:chExt cx="1070" cy="949"/>
          </a:xfrm>
        </p:grpSpPr>
        <p:pic>
          <p:nvPicPr>
            <p:cNvPr id="18452" name="Picture 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3" name="Rectangle 8"/>
            <p:cNvSpPr>
              <a:spLocks noChangeArrowheads="1"/>
            </p:cNvSpPr>
            <p:nvPr/>
          </p:nvSpPr>
          <p:spPr bwMode="auto">
            <a:xfrm>
              <a:off x="1423" y="2000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Testing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18438" name="Object 1024"/>
          <p:cNvGraphicFramePr>
            <a:graphicFrameLocks/>
          </p:cNvGraphicFramePr>
          <p:nvPr/>
        </p:nvGraphicFramePr>
        <p:xfrm>
          <a:off x="1981201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0" name="Worksheet" r:id="rId6" imgW="5438775" imgH="1765300" progId="Excel.Sheet.8">
                  <p:embed/>
                </p:oleObj>
              </mc:Choice>
              <mc:Fallback>
                <p:oleObj name="Worksheet" r:id="rId6" imgW="5438775" imgH="176530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Line 10"/>
          <p:cNvSpPr>
            <a:spLocks noChangeShapeType="1"/>
          </p:cNvSpPr>
          <p:nvPr/>
        </p:nvSpPr>
        <p:spPr bwMode="auto">
          <a:xfrm flipH="1">
            <a:off x="1951038" y="4071939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11"/>
          <p:cNvSpPr>
            <a:spLocks noChangeShapeType="1"/>
          </p:cNvSpPr>
          <p:nvPr/>
        </p:nvSpPr>
        <p:spPr bwMode="auto">
          <a:xfrm>
            <a:off x="5381625" y="4071939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AutoShape 12"/>
          <p:cNvSpPr>
            <a:spLocks noChangeArrowheads="1"/>
          </p:cNvSpPr>
          <p:nvPr/>
        </p:nvSpPr>
        <p:spPr bwMode="auto">
          <a:xfrm>
            <a:off x="9317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8442" name="Freeform 13"/>
          <p:cNvSpPr>
            <a:spLocks/>
          </p:cNvSpPr>
          <p:nvPr/>
        </p:nvSpPr>
        <p:spPr bwMode="auto">
          <a:xfrm>
            <a:off x="8047039" y="2173288"/>
            <a:ext cx="941387" cy="766762"/>
          </a:xfrm>
          <a:custGeom>
            <a:avLst/>
            <a:gdLst>
              <a:gd name="T0" fmla="*/ 0 w 593"/>
              <a:gd name="T1" fmla="*/ 2147483646 h 483"/>
              <a:gd name="T2" fmla="*/ 2147483646 w 593"/>
              <a:gd name="T3" fmla="*/ 0 h 483"/>
              <a:gd name="T4" fmla="*/ 2147483646 w 593"/>
              <a:gd name="T5" fmla="*/ 2147483646 h 483"/>
              <a:gd name="T6" fmla="*/ 2147483646 w 593"/>
              <a:gd name="T7" fmla="*/ 2147483646 h 483"/>
              <a:gd name="T8" fmla="*/ 2147483646 w 593"/>
              <a:gd name="T9" fmla="*/ 2147483646 h 483"/>
              <a:gd name="T10" fmla="*/ 2147483646 w 593"/>
              <a:gd name="T11" fmla="*/ 2147483646 h 483"/>
              <a:gd name="T12" fmla="*/ 2147483646 w 593"/>
              <a:gd name="T13" fmla="*/ 2147483646 h 483"/>
              <a:gd name="T14" fmla="*/ 2147483646 w 593"/>
              <a:gd name="T15" fmla="*/ 2147483646 h 483"/>
              <a:gd name="T16" fmla="*/ 2147483646 w 593"/>
              <a:gd name="T17" fmla="*/ 2147483646 h 483"/>
              <a:gd name="T18" fmla="*/ 2147483646 w 593"/>
              <a:gd name="T19" fmla="*/ 2147483646 h 483"/>
              <a:gd name="T20" fmla="*/ 0 w 593"/>
              <a:gd name="T21" fmla="*/ 2147483646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8443" name="Group 14"/>
          <p:cNvGrpSpPr>
            <a:grpSpLocks/>
          </p:cNvGrpSpPr>
          <p:nvPr/>
        </p:nvGrpSpPr>
        <p:grpSpPr bwMode="auto">
          <a:xfrm>
            <a:off x="8170864" y="3187701"/>
            <a:ext cx="1781175" cy="815975"/>
            <a:chOff x="4187" y="2008"/>
            <a:chExt cx="1122" cy="514"/>
          </a:xfrm>
        </p:grpSpPr>
        <p:pic>
          <p:nvPicPr>
            <p:cNvPr id="18450" name="Picture 15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1" name="Rectangle 16"/>
            <p:cNvSpPr>
              <a:spLocks noChangeArrowheads="1"/>
            </p:cNvSpPr>
            <p:nvPr/>
          </p:nvSpPr>
          <p:spPr bwMode="auto">
            <a:xfrm>
              <a:off x="4188" y="2149"/>
              <a:ext cx="11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Unseen Data</a:t>
              </a:r>
            </a:p>
          </p:txBody>
        </p:sp>
      </p:grpSp>
      <p:sp>
        <p:nvSpPr>
          <p:cNvPr id="18444" name="Rectangle 17"/>
          <p:cNvSpPr>
            <a:spLocks noChangeArrowheads="1"/>
          </p:cNvSpPr>
          <p:nvPr/>
        </p:nvSpPr>
        <p:spPr bwMode="auto">
          <a:xfrm>
            <a:off x="7826512" y="4262439"/>
            <a:ext cx="2460353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(Jeff, Professor, 4)</a:t>
            </a:r>
          </a:p>
        </p:txBody>
      </p:sp>
      <p:sp>
        <p:nvSpPr>
          <p:cNvPr id="18445" name="Line 18"/>
          <p:cNvSpPr>
            <a:spLocks noChangeShapeType="1"/>
          </p:cNvSpPr>
          <p:nvPr/>
        </p:nvSpPr>
        <p:spPr bwMode="auto">
          <a:xfrm flipH="1">
            <a:off x="7691439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9"/>
          <p:cNvSpPr>
            <a:spLocks noChangeShapeType="1"/>
          </p:cNvSpPr>
          <p:nvPr/>
        </p:nvSpPr>
        <p:spPr bwMode="auto">
          <a:xfrm>
            <a:off x="9972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Freeform 20"/>
          <p:cNvSpPr>
            <a:spLocks/>
          </p:cNvSpPr>
          <p:nvPr/>
        </p:nvSpPr>
        <p:spPr bwMode="auto">
          <a:xfrm>
            <a:off x="4884738" y="2032001"/>
            <a:ext cx="901700" cy="593725"/>
          </a:xfrm>
          <a:custGeom>
            <a:avLst/>
            <a:gdLst>
              <a:gd name="T0" fmla="*/ 2147483646 w 568"/>
              <a:gd name="T1" fmla="*/ 2147483646 h 374"/>
              <a:gd name="T2" fmla="*/ 2147483646 w 568"/>
              <a:gd name="T3" fmla="*/ 2147483646 h 374"/>
              <a:gd name="T4" fmla="*/ 2147483646 w 568"/>
              <a:gd name="T5" fmla="*/ 2147483646 h 374"/>
              <a:gd name="T6" fmla="*/ 2147483646 w 568"/>
              <a:gd name="T7" fmla="*/ 2147483646 h 374"/>
              <a:gd name="T8" fmla="*/ 2147483646 w 568"/>
              <a:gd name="T9" fmla="*/ 2147483646 h 374"/>
              <a:gd name="T10" fmla="*/ 0 w 568"/>
              <a:gd name="T11" fmla="*/ 2147483646 h 374"/>
              <a:gd name="T12" fmla="*/ 2147483646 w 568"/>
              <a:gd name="T13" fmla="*/ 2147483646 h 374"/>
              <a:gd name="T14" fmla="*/ 2147483646 w 568"/>
              <a:gd name="T15" fmla="*/ 2147483646 h 374"/>
              <a:gd name="T16" fmla="*/ 2147483646 w 568"/>
              <a:gd name="T17" fmla="*/ 2147483646 h 374"/>
              <a:gd name="T18" fmla="*/ 2147483646 w 568"/>
              <a:gd name="T19" fmla="*/ 0 h 374"/>
              <a:gd name="T20" fmla="*/ 2147483646 w 568"/>
              <a:gd name="T21" fmla="*/ 2147483646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448" name="Picture 21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014" y="5738813"/>
            <a:ext cx="720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9" name="Rectangle 22"/>
          <p:cNvSpPr>
            <a:spLocks noChangeArrowheads="1"/>
          </p:cNvSpPr>
          <p:nvPr/>
        </p:nvSpPr>
        <p:spPr bwMode="auto">
          <a:xfrm>
            <a:off x="7745414" y="4959351"/>
            <a:ext cx="152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Tenured?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888E93-E29C-4152-8A32-DB3443E9A0E2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Naïve Bayes Classifier: Training Dataset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57200" y="1828801"/>
            <a:ext cx="6096000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Class: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C1:buys_computer = ‘yes’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C2:buys_computer = ‘no’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Data to be classified: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X = (age &lt;=30, </a:t>
            </a:r>
            <a:r>
              <a:rPr lang="en-US" altLang="en-US" sz="2400" dirty="0" smtClean="0"/>
              <a:t>Income </a:t>
            </a:r>
            <a:r>
              <a:rPr lang="en-US" altLang="en-US" sz="2400" dirty="0"/>
              <a:t>= medium,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Student = </a:t>
            </a:r>
            <a:r>
              <a:rPr lang="en-US" altLang="en-US" sz="2400" dirty="0" smtClean="0"/>
              <a:t>yes,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Credit_rating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Fair)</a:t>
            </a:r>
          </a:p>
        </p:txBody>
      </p:sp>
      <p:graphicFrame>
        <p:nvGraphicFramePr>
          <p:cNvPr id="75781" name="Object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147119"/>
              </p:ext>
            </p:extLst>
          </p:nvPr>
        </p:nvGraphicFramePr>
        <p:xfrm>
          <a:off x="6700837" y="1219200"/>
          <a:ext cx="5110163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67" name="Worksheet" r:id="rId4" imgW="4324438" imgH="4457652" progId="Excel.Sheet.8">
                  <p:embed/>
                </p:oleObj>
              </mc:Choice>
              <mc:Fallback>
                <p:oleObj name="Worksheet" r:id="rId4" imgW="4324438" imgH="4457652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0837" y="1219200"/>
                        <a:ext cx="5110163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938E6F-51B8-413D-9035-A89ABFBAFC24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0678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Naïve Bayes Classifier: An Example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110490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P(C</a:t>
            </a:r>
            <a:r>
              <a:rPr lang="en-US" altLang="en-US" sz="2000" baseline="-25000"/>
              <a:t>i</a:t>
            </a:r>
            <a:r>
              <a:rPr lang="en-US" altLang="en-US" sz="2000"/>
              <a:t>):   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 = 9/14 = 0.643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             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5/14= 0.357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Compute P(</a:t>
            </a:r>
            <a:r>
              <a:rPr lang="en-US" altLang="en-US" sz="2000" dirty="0" err="1"/>
              <a:t>X|C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 for each class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P(age = “&lt;=30”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 = 2/9 = 0.222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P(age = “&lt;= 30”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3/5 = 0.6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P(income = “medium”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4/9 = 0.444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P(income = “medium”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2/5 = 0.4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P(student = “yes”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“yes) = 6/9 = 0.667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P(student = “yes”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1/5 = 0.2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</a:t>
            </a:r>
            <a:r>
              <a:rPr lang="en-US" altLang="en-US" sz="2000" dirty="0" err="1"/>
              <a:t>credit_rating</a:t>
            </a:r>
            <a:r>
              <a:rPr lang="en-US" altLang="en-US" sz="2000" dirty="0"/>
              <a:t> = “fair”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6/9 = 0.667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</a:t>
            </a:r>
            <a:r>
              <a:rPr lang="en-US" altLang="en-US" sz="2000" dirty="0" err="1"/>
              <a:t>credit_rating</a:t>
            </a:r>
            <a:r>
              <a:rPr lang="en-US" altLang="en-US" sz="2000" dirty="0"/>
              <a:t> = “fair”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2/5 = 0.4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 X = (age &lt;= 30 , income = medium, student = yes, </a:t>
            </a:r>
            <a:r>
              <a:rPr lang="en-US" altLang="en-US" sz="2000" b="1" dirty="0" err="1"/>
              <a:t>credit_rating</a:t>
            </a:r>
            <a:r>
              <a:rPr lang="en-US" altLang="en-US" sz="2000" b="1" dirty="0"/>
              <a:t> = fair)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</a:t>
            </a:r>
            <a:r>
              <a:rPr lang="en-US" altLang="en-US" sz="2000" b="1" dirty="0"/>
              <a:t>P(</a:t>
            </a:r>
            <a:r>
              <a:rPr lang="en-US" altLang="en-US" sz="2000" b="1" dirty="0" err="1"/>
              <a:t>X|C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) :</a:t>
            </a:r>
            <a:r>
              <a:rPr lang="en-US" altLang="en-US" sz="2000" dirty="0"/>
              <a:t> 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“yes”) = 0.222 x 0.444 x 0.667 x 0.667 = 0.044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           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“no”) = 0.6 x 0.4 x 0.2 x 0.4 = 0.019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P(</a:t>
            </a:r>
            <a:r>
              <a:rPr lang="en-US" altLang="en-US" sz="2000" b="1" dirty="0" err="1"/>
              <a:t>X|C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)*P(C</a:t>
            </a:r>
            <a:r>
              <a:rPr lang="en-US" altLang="en-US" sz="2000" b="1" baseline="-25000" dirty="0"/>
              <a:t>i</a:t>
            </a:r>
            <a:r>
              <a:rPr lang="en-US" altLang="en-US" sz="2000" b="1" dirty="0"/>
              <a:t>) : </a:t>
            </a:r>
            <a:r>
              <a:rPr lang="en-US" altLang="en-US" sz="2000" dirty="0"/>
              <a:t>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“yes”) *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0.028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		             </a:t>
            </a:r>
            <a:r>
              <a:rPr lang="en-US" altLang="en-US" sz="2000" dirty="0"/>
              <a:t>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“no”) *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0.007</a:t>
            </a:r>
            <a:endParaRPr lang="en-US" altLang="en-US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Therefore,  X belongs to class (“</a:t>
            </a:r>
            <a:r>
              <a:rPr lang="en-US" altLang="en-US" sz="2000" b="1" dirty="0" err="1"/>
              <a:t>buys_computer</a:t>
            </a:r>
            <a:r>
              <a:rPr lang="en-US" altLang="en-US" sz="2000" b="1" dirty="0"/>
              <a:t> = yes”)	</a:t>
            </a:r>
            <a:r>
              <a:rPr lang="en-US" altLang="en-US" sz="1800" b="1" dirty="0"/>
              <a:t>	</a:t>
            </a:r>
          </a:p>
        </p:txBody>
      </p:sp>
      <p:graphicFrame>
        <p:nvGraphicFramePr>
          <p:cNvPr id="77829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357701"/>
              </p:ext>
            </p:extLst>
          </p:nvPr>
        </p:nvGraphicFramePr>
        <p:xfrm>
          <a:off x="8387443" y="832757"/>
          <a:ext cx="3810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15" name="Worksheet" r:id="rId4" imgW="4324438" imgH="4457652" progId="Excel.Sheet.8">
                  <p:embed/>
                </p:oleObj>
              </mc:Choice>
              <mc:Fallback>
                <p:oleObj name="Worksheet" r:id="rId4" imgW="4324438" imgH="4457652" progId="Excel.Sheet.8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7443" y="832757"/>
                        <a:ext cx="38100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E53F57-3410-4A5C-9245-82098EC25AAB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402638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Avoiding the Zero-Probability Problem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11125200" cy="5486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Naïve Bayesian prediction requires each conditional prob. be </a:t>
            </a:r>
            <a:r>
              <a:rPr lang="en-US" altLang="en-US" sz="2400" b="1" dirty="0"/>
              <a:t>non-zero</a:t>
            </a:r>
            <a:r>
              <a:rPr lang="en-US" altLang="en-US" sz="2400" dirty="0"/>
              <a:t>.  Otherwise, the predicted prob. will be zero</a:t>
            </a:r>
          </a:p>
          <a:p>
            <a:pPr eaLnBrk="1" hangingPunct="1"/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</a:p>
          <a:p>
            <a:pPr eaLnBrk="1" hangingPunct="1"/>
            <a:r>
              <a:rPr lang="en-US" altLang="en-US" sz="2400" dirty="0"/>
              <a:t>Ex. Suppose a dataset with 1000 tuples, income=low (0), income= medium (990), and income = high (10)</a:t>
            </a:r>
          </a:p>
          <a:p>
            <a:pPr eaLnBrk="1" hangingPunct="1"/>
            <a:r>
              <a:rPr lang="en-US" altLang="en-US" sz="2400" dirty="0"/>
              <a:t>Use </a:t>
            </a:r>
            <a:r>
              <a:rPr lang="en-US" altLang="en-US" sz="2400" b="1" dirty="0"/>
              <a:t>Laplacian correction</a:t>
            </a:r>
            <a:r>
              <a:rPr lang="en-US" altLang="en-US" sz="2400" dirty="0"/>
              <a:t> (or Laplacian estimator)</a:t>
            </a:r>
          </a:p>
          <a:p>
            <a:pPr lvl="1" eaLnBrk="1" hangingPunct="1"/>
            <a:r>
              <a:rPr lang="en-US" altLang="en-US" sz="2400" i="1" dirty="0"/>
              <a:t>Adding 1 to each case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err="1" smtClean="0"/>
              <a:t>Prob</a:t>
            </a:r>
            <a:r>
              <a:rPr lang="en-US" altLang="en-US" dirty="0" smtClean="0"/>
              <a:t>(income = low) = 1/1003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err="1" smtClean="0"/>
              <a:t>Prob</a:t>
            </a:r>
            <a:r>
              <a:rPr lang="en-US" altLang="en-US" dirty="0" smtClean="0"/>
              <a:t>(income = medium) = 991/1003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err="1" smtClean="0"/>
              <a:t>Prob</a:t>
            </a:r>
            <a:r>
              <a:rPr lang="en-US" altLang="en-US" dirty="0" smtClean="0"/>
              <a:t>(income = high) = 11/1003</a:t>
            </a:r>
          </a:p>
          <a:p>
            <a:pPr lvl="1" eaLnBrk="1" hangingPunct="1"/>
            <a:r>
              <a:rPr lang="en-US" altLang="en-US" sz="2400" dirty="0"/>
              <a:t>The “corrected” prob. estimates are close to their “uncorrected” counterparts</a:t>
            </a:r>
          </a:p>
        </p:txBody>
      </p:sp>
      <p:graphicFrame>
        <p:nvGraphicFramePr>
          <p:cNvPr id="79877" name="Object 4"/>
          <p:cNvGraphicFramePr>
            <a:graphicFrameLocks noGrp="1"/>
          </p:cNvGraphicFramePr>
          <p:nvPr>
            <p:ph sz="half" idx="2"/>
          </p:nvPr>
        </p:nvGraphicFramePr>
        <p:xfrm>
          <a:off x="3733800" y="1981200"/>
          <a:ext cx="403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63" name="Equation" r:id="rId4" imgW="1765300" imgH="508000" progId="Equation.3">
                  <p:embed/>
                </p:oleObj>
              </mc:Choice>
              <mc:Fallback>
                <p:oleObj name="Equation" r:id="rId4" imgW="1765300" imgH="5080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81200"/>
                        <a:ext cx="403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477000" y="4343400"/>
            <a:ext cx="558800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Without </a:t>
            </a:r>
            <a:r>
              <a:rPr lang="en-US" altLang="en-US" dirty="0" smtClean="0"/>
              <a:t>Laplacian </a:t>
            </a:r>
            <a:r>
              <a:rPr lang="en-US" altLang="en-US" dirty="0"/>
              <a:t>Correction</a:t>
            </a:r>
          </a:p>
          <a:p>
            <a:r>
              <a:rPr lang="en-US" altLang="en-US" dirty="0" err="1"/>
              <a:t>Prob</a:t>
            </a:r>
            <a:r>
              <a:rPr lang="en-US" altLang="en-US" dirty="0"/>
              <a:t>(income = low) = 0/1003	  = ZERO ERROR</a:t>
            </a:r>
          </a:p>
          <a:p>
            <a:r>
              <a:rPr lang="en-US" altLang="en-US" dirty="0" err="1"/>
              <a:t>Prob</a:t>
            </a:r>
            <a:r>
              <a:rPr lang="en-US" altLang="en-US" dirty="0"/>
              <a:t>(income = medium) = 990/1003  </a:t>
            </a:r>
          </a:p>
          <a:p>
            <a:r>
              <a:rPr lang="en-US" altLang="en-US" dirty="0" err="1"/>
              <a:t>Prob</a:t>
            </a:r>
            <a:r>
              <a:rPr lang="en-US" altLang="en-US" dirty="0"/>
              <a:t>(income = high) = 10/1003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5FDB6C-FFD5-4192-9BA5-440A3E916616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Naïve Bayes Classifier: Comments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11125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Advantages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Easy to implement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Good results obtained in most of the cases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Assumption: class conditional independence, therefore loss of 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Practically, dependencies exist among variables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E.g.,  hospitals: patients: Profile: age, family history, etc. 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 </a:t>
            </a:r>
            <a:r>
              <a:rPr lang="en-US" altLang="en-US" sz="2400" dirty="0"/>
              <a:t>Symptoms: fever, cough etc., Disease: lung cancer, diabetes, etc.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Dependencies among these cannot be modeled by Naïve Bayes Classifier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How to deal with these dependencies? Bayesian Belief </a:t>
            </a:r>
            <a:r>
              <a:rPr lang="en-US" altLang="en-US" sz="2400" dirty="0" smtClean="0"/>
              <a:t>Networks</a:t>
            </a:r>
            <a:endParaRPr lang="en-US" altLang="en-US" sz="2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#3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2AB444-2DC3-45CC-8CC6-E7F5B4E50640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3164432"/>
      </p:ext>
    </p:extLst>
  </p:cSld>
  <p:clrMapOvr>
    <a:masterClrMapping/>
  </p:clrMapOvr>
  <p:transition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2F7B1AE-DCA4-44AC-864B-8B44F3CF4C49}" type="slidenum">
              <a:rPr lang="en-US" altLang="en-US" sz="14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400" b="1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Chapter 8. Classification: Basic Concepts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11201400" cy="51054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en-US" altLang="en-US" dirty="0" smtClean="0"/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Model Evaluation and </a:t>
            </a:r>
            <a:r>
              <a:rPr lang="en-US" altLang="en-US" dirty="0" smtClean="0"/>
              <a:t>Selection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Project submission last date: 26/4/2017 (WED)</a:t>
            </a:r>
            <a:endParaRPr lang="en-US" altLang="en-US" dirty="0" smtClean="0"/>
          </a:p>
        </p:txBody>
      </p:sp>
      <p:sp>
        <p:nvSpPr>
          <p:cNvPr id="8197" name="AutoShape 8"/>
          <p:cNvSpPr>
            <a:spLocks noChangeArrowheads="1"/>
          </p:cNvSpPr>
          <p:nvPr/>
        </p:nvSpPr>
        <p:spPr bwMode="auto">
          <a:xfrm rot="9803581">
            <a:off x="4893947" y="3219422"/>
            <a:ext cx="1788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5927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9E7DE0-6776-4EFE-8B96-47470E1C6970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8783638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Using IF-THEN Rules for Classification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11125200" cy="52578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Rules are good way of representing </a:t>
            </a:r>
            <a:r>
              <a:rPr lang="en-US" altLang="en-US" sz="2000" b="1" dirty="0" smtClean="0"/>
              <a:t>information</a:t>
            </a:r>
            <a:r>
              <a:rPr lang="en-US" altLang="en-US" sz="2000" dirty="0" smtClean="0"/>
              <a:t> or </a:t>
            </a:r>
            <a:r>
              <a:rPr lang="en-US" altLang="en-US" sz="2000" b="1" dirty="0" smtClean="0"/>
              <a:t>bits</a:t>
            </a:r>
            <a:r>
              <a:rPr lang="en-US" altLang="en-US" sz="2000" dirty="0" smtClean="0"/>
              <a:t> of knowledge.</a:t>
            </a:r>
          </a:p>
          <a:p>
            <a:pPr eaLnBrk="1" hangingPunct="1"/>
            <a:r>
              <a:rPr lang="en-US" altLang="en-US" sz="2000" dirty="0" smtClean="0"/>
              <a:t>A </a:t>
            </a:r>
            <a:r>
              <a:rPr lang="en-US" altLang="en-US" sz="2000" b="1" dirty="0" smtClean="0"/>
              <a:t>rule based classifier </a:t>
            </a:r>
            <a:r>
              <a:rPr lang="en-US" altLang="en-US" sz="2000" dirty="0" smtClean="0"/>
              <a:t>uses a set of IF-THEN rules for classifications.</a:t>
            </a:r>
          </a:p>
          <a:p>
            <a:pPr eaLnBrk="1" hangingPunct="1"/>
            <a:r>
              <a:rPr lang="en-US" altLang="en-US" sz="2000" dirty="0" smtClean="0"/>
              <a:t>Represent </a:t>
            </a:r>
            <a:r>
              <a:rPr lang="en-US" altLang="en-US" sz="2000" dirty="0"/>
              <a:t>the knowledge in the form of </a:t>
            </a:r>
            <a:r>
              <a:rPr lang="en-US" altLang="en-US" sz="2000" dirty="0">
                <a:solidFill>
                  <a:schemeClr val="hlink"/>
                </a:solidFill>
              </a:rPr>
              <a:t>IF-THEN</a:t>
            </a:r>
            <a:r>
              <a:rPr lang="en-US" altLang="en-US" sz="2000" dirty="0"/>
              <a:t> rules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/>
              <a:t>R1:  </a:t>
            </a: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youth AND </a:t>
            </a:r>
            <a:r>
              <a:rPr lang="en-US" altLang="en-US" sz="2000" i="1" dirty="0"/>
              <a:t>student</a:t>
            </a:r>
            <a:r>
              <a:rPr lang="en-US" altLang="en-US" sz="2000" dirty="0"/>
              <a:t> = yes  THEN </a:t>
            </a:r>
            <a:r>
              <a:rPr lang="en-US" altLang="en-US" sz="2000" i="1" dirty="0" err="1"/>
              <a:t>buys_computer</a:t>
            </a:r>
            <a:r>
              <a:rPr lang="en-US" altLang="en-US" sz="2000" dirty="0"/>
              <a:t> = yes</a:t>
            </a:r>
          </a:p>
          <a:p>
            <a:pPr lvl="1" eaLnBrk="1" hangingPunct="1"/>
            <a:r>
              <a:rPr lang="en-US" altLang="en-US" sz="2000" dirty="0"/>
              <a:t>Rule </a:t>
            </a:r>
            <a:r>
              <a:rPr lang="en-US" altLang="en-US" sz="2000" b="1" dirty="0"/>
              <a:t>antecedent/precondition</a:t>
            </a:r>
            <a:r>
              <a:rPr lang="en-US" altLang="en-US" sz="2000" dirty="0"/>
              <a:t> vs. rule </a:t>
            </a:r>
            <a:r>
              <a:rPr lang="en-US" altLang="en-US" sz="2000" b="1" dirty="0" smtClean="0"/>
              <a:t>consequent</a:t>
            </a:r>
          </a:p>
          <a:p>
            <a:pPr lvl="1" eaLnBrk="1" hangingPunct="1"/>
            <a:r>
              <a:rPr lang="en-US" altLang="en-US" sz="2000" dirty="0" smtClean="0"/>
              <a:t>R1 can be written as</a:t>
            </a:r>
          </a:p>
          <a:p>
            <a:pPr marL="457200" lvl="1" indent="0" eaLnBrk="1" hangingPunct="1">
              <a:buNone/>
            </a:pPr>
            <a:r>
              <a:rPr lang="en-US" altLang="en-US" sz="2000" dirty="0" smtClean="0"/>
              <a:t>R1: </a:t>
            </a:r>
            <a:r>
              <a:rPr lang="en-US" altLang="en-US" sz="2000" i="1" dirty="0" smtClean="0"/>
              <a:t>(age=youth) /\ (student=yes) </a:t>
            </a:r>
            <a:r>
              <a:rPr lang="en-US" altLang="en-US" sz="2000" i="1" dirty="0" smtClean="0">
                <a:sym typeface="Wingdings" panose="05000000000000000000" pitchFamily="2" charset="2"/>
              </a:rPr>
              <a:t> (</a:t>
            </a:r>
            <a:r>
              <a:rPr lang="en-US" altLang="en-US" sz="2000" i="1" dirty="0" err="1" smtClean="0">
                <a:sym typeface="Wingdings" panose="05000000000000000000" pitchFamily="2" charset="2"/>
              </a:rPr>
              <a:t>buys_computer</a:t>
            </a:r>
            <a:r>
              <a:rPr lang="en-US" altLang="en-US" sz="2000" i="1" dirty="0" smtClean="0">
                <a:sym typeface="Wingdings" panose="05000000000000000000" pitchFamily="2" charset="2"/>
              </a:rPr>
              <a:t> =yes))</a:t>
            </a:r>
          </a:p>
          <a:p>
            <a:pPr lvl="1" eaLnBrk="1" hangingPunct="1"/>
            <a:r>
              <a:rPr lang="en-US" altLang="en-US" sz="2000" dirty="0" smtClean="0">
                <a:sym typeface="Wingdings" panose="05000000000000000000" pitchFamily="2" charset="2"/>
              </a:rPr>
              <a:t>If </a:t>
            </a:r>
            <a:r>
              <a:rPr lang="en-US" altLang="en-US" sz="2000" dirty="0" smtClean="0">
                <a:sym typeface="Wingdings" panose="05000000000000000000" pitchFamily="2" charset="2"/>
              </a:rPr>
              <a:t>antecedent </a:t>
            </a:r>
            <a:r>
              <a:rPr lang="en-US" altLang="en-US" sz="2000" dirty="0" smtClean="0">
                <a:sym typeface="Wingdings" panose="05000000000000000000" pitchFamily="2" charset="2"/>
              </a:rPr>
              <a:t>is </a:t>
            </a:r>
            <a:r>
              <a:rPr lang="en-US" altLang="en-US" sz="2000" b="1" dirty="0" smtClean="0">
                <a:sym typeface="Wingdings" panose="05000000000000000000" pitchFamily="2" charset="2"/>
              </a:rPr>
              <a:t>satisfied</a:t>
            </a:r>
            <a:r>
              <a:rPr lang="en-US" altLang="en-US" sz="2000" dirty="0" smtClean="0">
                <a:sym typeface="Wingdings" panose="05000000000000000000" pitchFamily="2" charset="2"/>
              </a:rPr>
              <a:t> for a given tuple then it </a:t>
            </a:r>
            <a:r>
              <a:rPr lang="en-US" altLang="en-US" sz="2000" b="1" dirty="0" smtClean="0">
                <a:sym typeface="Wingdings" panose="05000000000000000000" pitchFamily="2" charset="2"/>
              </a:rPr>
              <a:t>covers</a:t>
            </a:r>
            <a:r>
              <a:rPr lang="en-US" altLang="en-US" sz="2000" dirty="0" smtClean="0">
                <a:sym typeface="Wingdings" panose="05000000000000000000" pitchFamily="2" charset="2"/>
              </a:rPr>
              <a:t> the tuples.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Assessment of a rule: </a:t>
            </a:r>
            <a:r>
              <a:rPr lang="en-US" altLang="en-US" sz="2000" i="1" dirty="0"/>
              <a:t>coverage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accuracy</a:t>
            </a:r>
            <a:r>
              <a:rPr lang="en-US" altLang="en-US" sz="2000" dirty="0"/>
              <a:t> </a:t>
            </a:r>
          </a:p>
          <a:p>
            <a:pPr lvl="1" eaLnBrk="1" hangingPunct="1"/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covers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= # of tuples covered by R</a:t>
            </a:r>
          </a:p>
          <a:p>
            <a:pPr lvl="1" eaLnBrk="1" hangingPunct="1"/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correct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= # of tuples correctly classified by 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coverage(R) = 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covers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/|D|   /* </a:t>
            </a:r>
            <a:r>
              <a:rPr lang="en-US" altLang="en-US" sz="2000" dirty="0">
                <a:solidFill>
                  <a:srgbClr val="FF0000"/>
                </a:solidFill>
              </a:rPr>
              <a:t>D: training data set</a:t>
            </a:r>
            <a:r>
              <a:rPr lang="en-US" altLang="en-US" sz="2000" dirty="0"/>
              <a:t> */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accuracy(R) = 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correct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/ </a:t>
            </a:r>
            <a:r>
              <a:rPr lang="en-US" altLang="en-US" sz="2000" dirty="0" err="1" smtClean="0"/>
              <a:t>n</a:t>
            </a:r>
            <a:r>
              <a:rPr lang="en-US" altLang="en-US" sz="2000" baseline="-25000" dirty="0" err="1" smtClean="0"/>
              <a:t>covers</a:t>
            </a:r>
            <a:endParaRPr lang="en-US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4330581"/>
            <a:ext cx="3505200" cy="2375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en-US" sz="2000" dirty="0" smtClean="0"/>
              <a:t>R1:  </a:t>
            </a: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youth AND </a:t>
            </a:r>
            <a:r>
              <a:rPr lang="en-US" altLang="en-US" sz="2000" i="1" dirty="0"/>
              <a:t>student</a:t>
            </a:r>
            <a:r>
              <a:rPr lang="en-US" altLang="en-US" sz="2000" dirty="0"/>
              <a:t> = yes  THEN </a:t>
            </a:r>
            <a:r>
              <a:rPr lang="en-US" altLang="en-US" sz="2000" i="1" dirty="0" err="1"/>
              <a:t>buys_computer</a:t>
            </a:r>
            <a:r>
              <a:rPr lang="en-US" altLang="en-US" sz="2000" dirty="0"/>
              <a:t> = </a:t>
            </a:r>
            <a:r>
              <a:rPr lang="en-US" altLang="en-US" sz="2000" dirty="0" smtClean="0"/>
              <a:t>yes</a:t>
            </a:r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/>
              <a:t>rule </a:t>
            </a:r>
            <a:r>
              <a:rPr lang="en-US" i="1" dirty="0"/>
              <a:t>R</a:t>
            </a:r>
            <a:r>
              <a:rPr lang="en-US" dirty="0"/>
              <a:t>1, which covers 2 of the 14 </a:t>
            </a:r>
            <a:r>
              <a:rPr lang="en-US" dirty="0" smtClean="0"/>
              <a:t>tuples.</a:t>
            </a:r>
          </a:p>
          <a:p>
            <a:r>
              <a:rPr lang="en-US" dirty="0" smtClean="0"/>
              <a:t>It </a:t>
            </a:r>
            <a:r>
              <a:rPr lang="en-US" dirty="0"/>
              <a:t>can correctly classify both tuples.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b="1" i="1" dirty="0" smtClean="0"/>
              <a:t>coverage</a:t>
            </a:r>
            <a:r>
              <a:rPr lang="en-US" i="1" dirty="0" smtClean="0"/>
              <a:t> (R</a:t>
            </a:r>
            <a:r>
              <a:rPr lang="en-US" dirty="0" smtClean="0"/>
              <a:t>1</a:t>
            </a:r>
            <a:r>
              <a:rPr lang="en-US" i="1" dirty="0"/>
              <a:t>)</a:t>
            </a:r>
            <a:r>
              <a:rPr lang="en-US" i="1" dirty="0" smtClean="0"/>
              <a:t> </a:t>
            </a:r>
            <a:r>
              <a:rPr lang="en-US" dirty="0" smtClean="0"/>
              <a:t>= 2 </a:t>
            </a:r>
            <a:r>
              <a:rPr lang="en-US" i="1" dirty="0" smtClean="0"/>
              <a:t>/ </a:t>
            </a:r>
            <a:r>
              <a:rPr lang="en-US" dirty="0" smtClean="0"/>
              <a:t>14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14.28% </a:t>
            </a:r>
            <a:r>
              <a:rPr lang="en-US" dirty="0" smtClean="0"/>
              <a:t>and </a:t>
            </a:r>
          </a:p>
          <a:p>
            <a:pPr lvl="1"/>
            <a:r>
              <a:rPr lang="en-US" b="1" i="1" dirty="0" smtClean="0"/>
              <a:t>Accuracy</a:t>
            </a:r>
            <a:r>
              <a:rPr lang="en-US" i="1" dirty="0" smtClean="0"/>
              <a:t> (R</a:t>
            </a:r>
            <a:r>
              <a:rPr lang="en-US" dirty="0" smtClean="0"/>
              <a:t>1</a:t>
            </a:r>
            <a:r>
              <a:rPr lang="en-US" i="1" dirty="0" smtClean="0"/>
              <a:t>) =</a:t>
            </a:r>
            <a:r>
              <a:rPr lang="en-US" dirty="0" smtClean="0"/>
              <a:t> 2 </a:t>
            </a:r>
            <a:r>
              <a:rPr lang="en-US" i="1" dirty="0" smtClean="0"/>
              <a:t>/ </a:t>
            </a:r>
            <a:r>
              <a:rPr lang="en-US" dirty="0" smtClean="0"/>
              <a:t>2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100%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  <p:graphicFrame>
        <p:nvGraphicFramePr>
          <p:cNvPr id="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102702"/>
              </p:ext>
            </p:extLst>
          </p:nvPr>
        </p:nvGraphicFramePr>
        <p:xfrm>
          <a:off x="7315200" y="2209800"/>
          <a:ext cx="43688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80" name="Worksheet" r:id="rId3" imgW="4324438" imgH="4457652" progId="Excel.Sheet.8">
                  <p:embed/>
                </p:oleObj>
              </mc:Choice>
              <mc:Fallback>
                <p:oleObj name="Worksheet" r:id="rId3" imgW="4324438" imgH="445765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209800"/>
                        <a:ext cx="43688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4254381"/>
            <a:ext cx="3505200" cy="2375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1657079"/>
      </p:ext>
    </p:extLst>
  </p:cSld>
  <p:clrMapOvr>
    <a:masterClrMapping/>
  </p:clrMapOvr>
  <p:transition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trigger and 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If a rule is satisfied by </a:t>
            </a:r>
            <a:r>
              <a:rPr lang="en-US" sz="2000" b="1" i="1" dirty="0" smtClean="0"/>
              <a:t>X </a:t>
            </a:r>
            <a:r>
              <a:rPr lang="en-US" sz="2000" dirty="0" smtClean="0"/>
              <a:t>tuple, </a:t>
            </a:r>
            <a:r>
              <a:rPr lang="en-US" sz="2000" dirty="0"/>
              <a:t>the rule is said to be </a:t>
            </a:r>
            <a:r>
              <a:rPr lang="en-US" sz="2000" b="1" dirty="0"/>
              <a:t>triggered</a:t>
            </a:r>
            <a:r>
              <a:rPr lang="en-US" sz="2000" dirty="0"/>
              <a:t>. </a:t>
            </a:r>
            <a:endParaRPr lang="en-US" sz="2000" dirty="0" smtClean="0"/>
          </a:p>
          <a:p>
            <a:pPr eaLnBrk="1" hangingPunct="1"/>
            <a:r>
              <a:rPr lang="en-US" sz="2000" dirty="0"/>
              <a:t>If </a:t>
            </a:r>
            <a:r>
              <a:rPr lang="en-US" sz="2000" i="1" dirty="0"/>
              <a:t>R</a:t>
            </a:r>
            <a:r>
              <a:rPr lang="en-US" sz="2000" dirty="0"/>
              <a:t>1 is the only rule satisfied, then the rule </a:t>
            </a:r>
            <a:r>
              <a:rPr lang="en-US" sz="2000" b="1" dirty="0"/>
              <a:t>fires </a:t>
            </a:r>
            <a:r>
              <a:rPr lang="en-US" sz="2000" dirty="0"/>
              <a:t>by returning the class prediction</a:t>
            </a:r>
            <a:br>
              <a:rPr lang="en-US" sz="2000" dirty="0"/>
            </a:br>
            <a:r>
              <a:rPr lang="en-US" sz="2000" dirty="0"/>
              <a:t>for </a:t>
            </a:r>
            <a:r>
              <a:rPr lang="en-US" sz="2000" b="1" i="1" dirty="0"/>
              <a:t>X</a:t>
            </a:r>
            <a:r>
              <a:rPr lang="en-US" sz="2000" dirty="0"/>
              <a:t>. </a:t>
            </a:r>
            <a:endParaRPr lang="en-US" sz="2000" dirty="0" smtClean="0"/>
          </a:p>
          <a:p>
            <a:pPr eaLnBrk="1" hangingPunct="1"/>
            <a:r>
              <a:rPr lang="en-US" altLang="en-US" sz="2000" dirty="0" smtClean="0"/>
              <a:t>Each trigger does not necessarily fire because there may be many rules satisfied</a:t>
            </a:r>
          </a:p>
          <a:p>
            <a:pPr eaLnBrk="1" hangingPunct="1"/>
            <a:r>
              <a:rPr lang="en-US" altLang="en-US" sz="2000" dirty="0" smtClean="0"/>
              <a:t>Problem</a:t>
            </a:r>
          </a:p>
          <a:p>
            <a:pPr lvl="1" eaLnBrk="1" hangingPunct="1"/>
            <a:r>
              <a:rPr lang="en-US" sz="2000" dirty="0"/>
              <a:t>What if they each specify a different class? Or 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what </a:t>
            </a:r>
            <a:r>
              <a:rPr lang="en-US" sz="2000" dirty="0"/>
              <a:t>if no rule is satisfied by </a:t>
            </a:r>
            <a:r>
              <a:rPr lang="en-US" sz="2000" b="1" i="1" dirty="0"/>
              <a:t>X</a:t>
            </a:r>
            <a:r>
              <a:rPr lang="en-US" sz="2000" dirty="0"/>
              <a:t>? 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If </a:t>
            </a:r>
            <a:r>
              <a:rPr lang="en-US" altLang="en-US" sz="2000" dirty="0"/>
              <a:t>more than one rule are triggered, need </a:t>
            </a:r>
            <a:r>
              <a:rPr lang="en-US" altLang="en-US" sz="2000" b="1" dirty="0"/>
              <a:t>conflict resolution</a:t>
            </a:r>
          </a:p>
          <a:p>
            <a:pPr lvl="1" eaLnBrk="1" hangingPunct="1"/>
            <a:r>
              <a:rPr lang="en-US" altLang="en-US" sz="2000" b="1" dirty="0"/>
              <a:t>Size</a:t>
            </a:r>
            <a:r>
              <a:rPr lang="en-US" altLang="en-US" sz="2000" dirty="0"/>
              <a:t> </a:t>
            </a:r>
            <a:r>
              <a:rPr lang="en-US" altLang="en-US" sz="2000" b="1" dirty="0"/>
              <a:t>ordering</a:t>
            </a:r>
            <a:r>
              <a:rPr lang="en-US" altLang="en-US" sz="2000" dirty="0"/>
              <a:t>: assign the highest priority to the triggering rules that has the “toughest” requirement (i.e., with the </a:t>
            </a:r>
            <a:r>
              <a:rPr lang="en-US" altLang="en-US" sz="2000" i="1" dirty="0"/>
              <a:t>most attribute tests</a:t>
            </a:r>
            <a:r>
              <a:rPr lang="en-US" altLang="en-US" sz="2000" dirty="0" smtClean="0"/>
              <a:t>) </a:t>
            </a:r>
            <a:r>
              <a:rPr lang="en-US" altLang="en-US" sz="2000" dirty="0" err="1" smtClean="0"/>
              <a:t>i.e</a:t>
            </a:r>
            <a:r>
              <a:rPr lang="en-US" altLang="en-US" sz="2000" dirty="0" smtClean="0"/>
              <a:t> more no of attributes.</a:t>
            </a:r>
            <a:endParaRPr lang="en-US" altLang="en-US" sz="2000" dirty="0"/>
          </a:p>
          <a:p>
            <a:pPr lvl="1" eaLnBrk="1" hangingPunct="1"/>
            <a:r>
              <a:rPr lang="en-US" altLang="en-US" sz="2000" b="1" dirty="0" smtClean="0"/>
              <a:t>Class-based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/>
              <a:t>ordering</a:t>
            </a:r>
            <a:r>
              <a:rPr lang="en-US" altLang="en-US" sz="2000" dirty="0" smtClean="0"/>
              <a:t>: by decreasing order of class </a:t>
            </a:r>
            <a:r>
              <a:rPr lang="en-US" altLang="en-US" sz="2000" i="1" dirty="0" smtClean="0"/>
              <a:t>occurrence. Rules of frequent class come first. Rules of next prevalent class come next.</a:t>
            </a:r>
            <a:endParaRPr lang="en-US" altLang="en-US" sz="2000" i="1" dirty="0"/>
          </a:p>
          <a:p>
            <a:pPr lvl="1" eaLnBrk="1" hangingPunct="1"/>
            <a:r>
              <a:rPr lang="en-US" altLang="en-US" sz="2000" b="1" dirty="0"/>
              <a:t>Rule-based</a:t>
            </a:r>
            <a:r>
              <a:rPr lang="en-US" altLang="en-US" sz="2000" dirty="0"/>
              <a:t> </a:t>
            </a:r>
            <a:r>
              <a:rPr lang="en-US" altLang="en-US" sz="2000" b="1" dirty="0"/>
              <a:t>ordering</a:t>
            </a:r>
            <a:r>
              <a:rPr lang="en-US" altLang="en-US" sz="2000" dirty="0"/>
              <a:t> (</a:t>
            </a:r>
            <a:r>
              <a:rPr lang="en-US" altLang="en-US" sz="2000" b="1" dirty="0"/>
              <a:t>decision list</a:t>
            </a:r>
            <a:r>
              <a:rPr lang="en-US" altLang="en-US" sz="2000" dirty="0"/>
              <a:t>): rules are organized into one long priority list, according to some measure of rule </a:t>
            </a:r>
            <a:r>
              <a:rPr lang="en-US" altLang="en-US" sz="2000" dirty="0" smtClean="0"/>
              <a:t>quality(</a:t>
            </a:r>
            <a:r>
              <a:rPr lang="en-US" altLang="en-US" sz="2000" dirty="0" err="1" smtClean="0"/>
              <a:t>e.g</a:t>
            </a:r>
            <a:r>
              <a:rPr lang="en-US" altLang="en-US" sz="2000" dirty="0" smtClean="0"/>
              <a:t> accuracy and coverage) </a:t>
            </a:r>
            <a:r>
              <a:rPr lang="en-US" altLang="en-US" sz="2000" dirty="0"/>
              <a:t>or by </a:t>
            </a:r>
            <a:r>
              <a:rPr lang="en-US" altLang="en-US" sz="2000" dirty="0" smtClean="0"/>
              <a:t>domain experts.</a:t>
            </a:r>
            <a:endParaRPr lang="en-US" alt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455321"/>
      </p:ext>
    </p:extLst>
  </p:cSld>
  <p:clrMapOvr>
    <a:masterClrMapping/>
  </p:clrMapOvr>
  <p:transition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9014BE-8CA1-4250-9526-1C0D273FABF9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88067" name="Group 59"/>
          <p:cNvGrpSpPr>
            <a:grpSpLocks/>
          </p:cNvGrpSpPr>
          <p:nvPr/>
        </p:nvGrpSpPr>
        <p:grpSpPr bwMode="auto">
          <a:xfrm>
            <a:off x="8552840" y="1295400"/>
            <a:ext cx="3486760" cy="2113085"/>
            <a:chOff x="3509" y="144"/>
            <a:chExt cx="2080" cy="1236"/>
          </a:xfrm>
        </p:grpSpPr>
        <p:sp>
          <p:nvSpPr>
            <p:cNvPr id="88071" name="Rectangle 34"/>
            <p:cNvSpPr>
              <a:spLocks noChangeArrowheads="1"/>
            </p:cNvSpPr>
            <p:nvPr/>
          </p:nvSpPr>
          <p:spPr bwMode="auto">
            <a:xfrm>
              <a:off x="4272" y="144"/>
              <a:ext cx="336" cy="18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age?</a:t>
              </a:r>
            </a:p>
          </p:txBody>
        </p:sp>
        <p:grpSp>
          <p:nvGrpSpPr>
            <p:cNvPr id="88072" name="Group 58"/>
            <p:cNvGrpSpPr>
              <a:grpSpLocks/>
            </p:cNvGrpSpPr>
            <p:nvPr/>
          </p:nvGrpSpPr>
          <p:grpSpPr bwMode="auto">
            <a:xfrm>
              <a:off x="3509" y="290"/>
              <a:ext cx="2080" cy="1090"/>
              <a:chOff x="3509" y="144"/>
              <a:chExt cx="2080" cy="1090"/>
            </a:xfrm>
          </p:grpSpPr>
          <p:sp>
            <p:nvSpPr>
              <p:cNvPr id="88073" name="Rectangle 36"/>
              <p:cNvSpPr>
                <a:spLocks noChangeArrowheads="1"/>
              </p:cNvSpPr>
              <p:nvPr/>
            </p:nvSpPr>
            <p:spPr bwMode="auto">
              <a:xfrm>
                <a:off x="3732" y="528"/>
                <a:ext cx="469" cy="180"/>
              </a:xfrm>
              <a:prstGeom prst="rect">
                <a:avLst/>
              </a:prstGeom>
              <a:solidFill>
                <a:srgbClr val="00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student?</a:t>
                </a:r>
              </a:p>
            </p:txBody>
          </p:sp>
          <p:sp>
            <p:nvSpPr>
              <p:cNvPr id="88074" name="Rectangle 37"/>
              <p:cNvSpPr>
                <a:spLocks noChangeArrowheads="1"/>
              </p:cNvSpPr>
              <p:nvPr/>
            </p:nvSpPr>
            <p:spPr bwMode="auto">
              <a:xfrm>
                <a:off x="4844" y="528"/>
                <a:ext cx="679" cy="180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credit rating?</a:t>
                </a:r>
              </a:p>
            </p:txBody>
          </p:sp>
          <p:sp>
            <p:nvSpPr>
              <p:cNvPr id="88075" name="Line 38"/>
              <p:cNvSpPr>
                <a:spLocks noChangeShapeType="1"/>
              </p:cNvSpPr>
              <p:nvPr/>
            </p:nvSpPr>
            <p:spPr bwMode="auto">
              <a:xfrm flipH="1">
                <a:off x="3971" y="155"/>
                <a:ext cx="317" cy="4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76" name="Line 39"/>
              <p:cNvSpPr>
                <a:spLocks noChangeShapeType="1"/>
              </p:cNvSpPr>
              <p:nvPr/>
            </p:nvSpPr>
            <p:spPr bwMode="auto">
              <a:xfrm flipH="1">
                <a:off x="4481" y="169"/>
                <a:ext cx="0" cy="1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77" name="Line 40"/>
              <p:cNvSpPr>
                <a:spLocks noChangeShapeType="1"/>
              </p:cNvSpPr>
              <p:nvPr/>
            </p:nvSpPr>
            <p:spPr bwMode="auto">
              <a:xfrm>
                <a:off x="4636" y="144"/>
                <a:ext cx="53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78" name="Rectangle 41"/>
              <p:cNvSpPr>
                <a:spLocks noChangeArrowheads="1"/>
              </p:cNvSpPr>
              <p:nvPr/>
            </p:nvSpPr>
            <p:spPr bwMode="auto">
              <a:xfrm>
                <a:off x="3900" y="288"/>
                <a:ext cx="308" cy="16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Times New Roman" panose="02020603050405020304" pitchFamily="18" charset="0"/>
                  </a:rPr>
                  <a:t>&lt;=30</a:t>
                </a:r>
                <a:endParaRPr lang="en-US" altLang="en-US" sz="1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079" name="Rectangle 42"/>
              <p:cNvSpPr>
                <a:spLocks noChangeArrowheads="1"/>
              </p:cNvSpPr>
              <p:nvPr/>
            </p:nvSpPr>
            <p:spPr bwMode="auto">
              <a:xfrm>
                <a:off x="4834" y="325"/>
                <a:ext cx="255" cy="1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&gt;40</a:t>
                </a:r>
                <a:endParaRPr lang="en-US" altLang="en-US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080" name="Line 43"/>
              <p:cNvSpPr>
                <a:spLocks noChangeShapeType="1"/>
              </p:cNvSpPr>
              <p:nvPr/>
            </p:nvSpPr>
            <p:spPr bwMode="auto">
              <a:xfrm flipH="1">
                <a:off x="3636" y="743"/>
                <a:ext cx="268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81" name="Line 44"/>
              <p:cNvSpPr>
                <a:spLocks noChangeShapeType="1"/>
              </p:cNvSpPr>
              <p:nvPr/>
            </p:nvSpPr>
            <p:spPr bwMode="auto">
              <a:xfrm>
                <a:off x="4026" y="743"/>
                <a:ext cx="244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82" name="Line 45"/>
              <p:cNvSpPr>
                <a:spLocks noChangeShapeType="1"/>
              </p:cNvSpPr>
              <p:nvPr/>
            </p:nvSpPr>
            <p:spPr bwMode="auto">
              <a:xfrm flipH="1">
                <a:off x="4856" y="743"/>
                <a:ext cx="244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83" name="Line 46"/>
              <p:cNvSpPr>
                <a:spLocks noChangeShapeType="1"/>
              </p:cNvSpPr>
              <p:nvPr/>
            </p:nvSpPr>
            <p:spPr bwMode="auto">
              <a:xfrm>
                <a:off x="5246" y="743"/>
                <a:ext cx="220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84" name="Line 47"/>
              <p:cNvSpPr>
                <a:spLocks noChangeShapeType="1"/>
              </p:cNvSpPr>
              <p:nvPr/>
            </p:nvSpPr>
            <p:spPr bwMode="auto">
              <a:xfrm>
                <a:off x="4481" y="438"/>
                <a:ext cx="0" cy="1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85" name="Rectangle 48"/>
              <p:cNvSpPr>
                <a:spLocks noChangeArrowheads="1"/>
              </p:cNvSpPr>
              <p:nvPr/>
            </p:nvSpPr>
            <p:spPr bwMode="auto">
              <a:xfrm>
                <a:off x="3509" y="1054"/>
                <a:ext cx="218" cy="180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no</a:t>
                </a:r>
              </a:p>
            </p:txBody>
          </p:sp>
          <p:sp>
            <p:nvSpPr>
              <p:cNvPr id="88086" name="Rectangle 49"/>
              <p:cNvSpPr>
                <a:spLocks noChangeArrowheads="1"/>
              </p:cNvSpPr>
              <p:nvPr/>
            </p:nvSpPr>
            <p:spPr bwMode="auto">
              <a:xfrm>
                <a:off x="4145" y="1054"/>
                <a:ext cx="254" cy="18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88087" name="Rectangle 50"/>
              <p:cNvSpPr>
                <a:spLocks noChangeArrowheads="1"/>
              </p:cNvSpPr>
              <p:nvPr/>
            </p:nvSpPr>
            <p:spPr bwMode="auto">
              <a:xfrm>
                <a:off x="5335" y="1030"/>
                <a:ext cx="254" cy="18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88088" name="Rectangle 51"/>
              <p:cNvSpPr>
                <a:spLocks noChangeArrowheads="1"/>
              </p:cNvSpPr>
              <p:nvPr/>
            </p:nvSpPr>
            <p:spPr bwMode="auto">
              <a:xfrm>
                <a:off x="4354" y="595"/>
                <a:ext cx="254" cy="18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88089" name="Rectangle 52"/>
              <p:cNvSpPr>
                <a:spLocks noChangeArrowheads="1"/>
              </p:cNvSpPr>
              <p:nvPr/>
            </p:nvSpPr>
            <p:spPr bwMode="auto">
              <a:xfrm>
                <a:off x="4295" y="335"/>
                <a:ext cx="341" cy="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31..40</a:t>
                </a:r>
                <a:endParaRPr lang="en-US" altLang="en-US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090" name="Rectangle 53"/>
              <p:cNvSpPr>
                <a:spLocks noChangeArrowheads="1"/>
              </p:cNvSpPr>
              <p:nvPr/>
            </p:nvSpPr>
            <p:spPr bwMode="auto">
              <a:xfrm rot="21456844">
                <a:off x="4728" y="1036"/>
                <a:ext cx="218" cy="180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no</a:t>
                </a:r>
              </a:p>
            </p:txBody>
          </p:sp>
          <p:sp>
            <p:nvSpPr>
              <p:cNvPr id="88091" name="Rectangle 54"/>
              <p:cNvSpPr>
                <a:spLocks noChangeArrowheads="1"/>
              </p:cNvSpPr>
              <p:nvPr/>
            </p:nvSpPr>
            <p:spPr bwMode="auto">
              <a:xfrm>
                <a:off x="5247" y="815"/>
                <a:ext cx="239" cy="1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fair</a:t>
                </a:r>
              </a:p>
            </p:txBody>
          </p:sp>
          <p:sp>
            <p:nvSpPr>
              <p:cNvPr id="88092" name="Rectangle 55"/>
              <p:cNvSpPr>
                <a:spLocks noChangeArrowheads="1"/>
              </p:cNvSpPr>
              <p:nvPr/>
            </p:nvSpPr>
            <p:spPr bwMode="auto">
              <a:xfrm>
                <a:off x="4692" y="815"/>
                <a:ext cx="445" cy="1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excellent</a:t>
                </a:r>
              </a:p>
            </p:txBody>
          </p:sp>
          <p:sp>
            <p:nvSpPr>
              <p:cNvPr id="88093" name="Rectangle 56"/>
              <p:cNvSpPr>
                <a:spLocks noChangeArrowheads="1"/>
              </p:cNvSpPr>
              <p:nvPr/>
            </p:nvSpPr>
            <p:spPr bwMode="auto">
              <a:xfrm>
                <a:off x="4075" y="839"/>
                <a:ext cx="233" cy="1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88094" name="Rectangle 57"/>
              <p:cNvSpPr>
                <a:spLocks noChangeArrowheads="1"/>
              </p:cNvSpPr>
              <p:nvPr/>
            </p:nvSpPr>
            <p:spPr bwMode="auto">
              <a:xfrm>
                <a:off x="3637" y="839"/>
                <a:ext cx="218" cy="1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no</a:t>
                </a:r>
              </a:p>
            </p:txBody>
          </p:sp>
        </p:grpSp>
      </p:grp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495800"/>
            <a:ext cx="9982200" cy="2362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Example: Rule extraction from our </a:t>
            </a:r>
            <a:r>
              <a:rPr lang="en-US" altLang="en-US" sz="2400" i="1" dirty="0" err="1"/>
              <a:t>buys_computer</a:t>
            </a:r>
            <a:r>
              <a:rPr lang="en-US" altLang="en-US" sz="2400" dirty="0"/>
              <a:t> decision-tree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young AND </a:t>
            </a:r>
            <a:r>
              <a:rPr lang="en-US" altLang="en-US" sz="2000" i="1" dirty="0"/>
              <a:t>student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no</a:t>
            </a:r>
            <a:r>
              <a:rPr lang="en-US" altLang="en-US" sz="2000" dirty="0"/>
              <a:t>                 THEN </a:t>
            </a:r>
            <a:r>
              <a:rPr lang="en-US" altLang="en-US" sz="2000" i="1" dirty="0" err="1"/>
              <a:t>buys_computer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no</a:t>
            </a:r>
            <a:endParaRPr lang="en-US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young AND </a:t>
            </a:r>
            <a:r>
              <a:rPr lang="en-US" altLang="en-US" sz="2000" i="1" dirty="0"/>
              <a:t>student</a:t>
            </a:r>
            <a:r>
              <a:rPr lang="en-US" altLang="en-US" sz="2000" dirty="0"/>
              <a:t> = </a:t>
            </a:r>
            <a:r>
              <a:rPr lang="en-US" altLang="en-US" sz="2000" i="1" dirty="0"/>
              <a:t>yes</a:t>
            </a:r>
            <a:r>
              <a:rPr lang="en-US" altLang="en-US" sz="2000" dirty="0"/>
              <a:t>                THEN </a:t>
            </a:r>
            <a:r>
              <a:rPr lang="en-US" altLang="en-US" sz="2000" i="1" dirty="0" err="1"/>
              <a:t>buys_computer</a:t>
            </a:r>
            <a:r>
              <a:rPr lang="en-US" altLang="en-US" sz="2000" dirty="0"/>
              <a:t> = </a:t>
            </a:r>
            <a:r>
              <a:rPr lang="en-US" altLang="en-US" sz="2000" i="1" dirty="0"/>
              <a:t>yes</a:t>
            </a:r>
            <a:endParaRPr lang="en-US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mid-age 			    </a:t>
            </a:r>
            <a:r>
              <a:rPr lang="en-US" altLang="en-US" sz="2000" dirty="0" smtClean="0"/>
              <a:t>	THEN </a:t>
            </a:r>
            <a:r>
              <a:rPr lang="en-US" altLang="en-US" sz="2000" i="1" dirty="0" err="1"/>
              <a:t>buys_computer</a:t>
            </a:r>
            <a:r>
              <a:rPr lang="en-US" altLang="en-US" sz="2000" dirty="0"/>
              <a:t> = </a:t>
            </a:r>
            <a:r>
              <a:rPr lang="en-US" altLang="en-US" sz="2000" i="1" dirty="0"/>
              <a:t>yes</a:t>
            </a:r>
            <a:endParaRPr lang="en-US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old AND </a:t>
            </a:r>
            <a:r>
              <a:rPr lang="en-US" altLang="en-US" sz="2000" i="1" dirty="0" err="1"/>
              <a:t>credit_rating</a:t>
            </a:r>
            <a:r>
              <a:rPr lang="en-US" altLang="en-US" sz="2000" dirty="0"/>
              <a:t> = </a:t>
            </a:r>
            <a:r>
              <a:rPr lang="en-US" altLang="en-US" sz="2000" i="1" dirty="0"/>
              <a:t>excellent</a:t>
            </a:r>
            <a:r>
              <a:rPr lang="en-US" altLang="en-US" sz="2000" dirty="0"/>
              <a:t>  </a:t>
            </a:r>
            <a:r>
              <a:rPr lang="en-US" altLang="en-US" sz="2000" dirty="0" smtClean="0"/>
              <a:t>	THEN </a:t>
            </a:r>
            <a:r>
              <a:rPr lang="en-US" altLang="en-US" sz="2000" i="1" dirty="0" err="1"/>
              <a:t>buys_computer</a:t>
            </a:r>
            <a:r>
              <a:rPr lang="en-US" altLang="en-US" sz="2000" i="1" dirty="0"/>
              <a:t> </a:t>
            </a:r>
            <a:r>
              <a:rPr lang="en-US" altLang="en-US" sz="2000" dirty="0"/>
              <a:t>= </a:t>
            </a:r>
            <a:r>
              <a:rPr lang="en-US" altLang="en-US" sz="2000" i="1" dirty="0"/>
              <a:t>no</a:t>
            </a:r>
            <a:endParaRPr lang="en-US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old AND </a:t>
            </a:r>
            <a:r>
              <a:rPr lang="en-US" altLang="en-US" sz="2000" i="1" dirty="0" err="1"/>
              <a:t>credit_rating</a:t>
            </a:r>
            <a:r>
              <a:rPr lang="en-US" altLang="en-US" sz="2000" dirty="0"/>
              <a:t> = </a:t>
            </a:r>
            <a:r>
              <a:rPr lang="en-US" altLang="en-US" sz="2000" i="1" dirty="0"/>
              <a:t>fair</a:t>
            </a:r>
            <a:r>
              <a:rPr lang="en-US" altLang="en-US" sz="2000" dirty="0"/>
              <a:t>           </a:t>
            </a:r>
            <a:r>
              <a:rPr lang="en-US" altLang="en-US" sz="2000" dirty="0" smtClean="0"/>
              <a:t>	 </a:t>
            </a:r>
            <a:r>
              <a:rPr lang="en-US" altLang="en-US" sz="2000" dirty="0"/>
              <a:t>THEN </a:t>
            </a:r>
            <a:r>
              <a:rPr lang="en-US" altLang="en-US" sz="2000" i="1" dirty="0" err="1"/>
              <a:t>buys_computer</a:t>
            </a:r>
            <a:r>
              <a:rPr lang="en-US" altLang="en-US" sz="2000" dirty="0"/>
              <a:t> = </a:t>
            </a:r>
            <a:r>
              <a:rPr lang="en-US" altLang="en-US" sz="2000" i="1" dirty="0"/>
              <a:t>yes</a:t>
            </a:r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28600"/>
            <a:ext cx="8783638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Rule Extraction from a Decision Tree</a:t>
            </a:r>
          </a:p>
        </p:txBody>
      </p:sp>
      <p:sp>
        <p:nvSpPr>
          <p:cNvPr id="88070" name="Rectangle 60"/>
          <p:cNvSpPr>
            <a:spLocks noChangeArrowheads="1"/>
          </p:cNvSpPr>
          <p:nvPr/>
        </p:nvSpPr>
        <p:spPr bwMode="auto">
          <a:xfrm>
            <a:off x="381000" y="1066800"/>
            <a:ext cx="839982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Rules are </a:t>
            </a:r>
            <a:r>
              <a:rPr lang="en-US" altLang="en-US" sz="2400" i="1" dirty="0"/>
              <a:t>easier to understand</a:t>
            </a:r>
            <a:r>
              <a:rPr lang="en-US" altLang="en-US" sz="2400" dirty="0"/>
              <a:t> than large trees</a:t>
            </a:r>
          </a:p>
          <a:p>
            <a:pPr eaLnBrk="1" hangingPunct="1"/>
            <a:r>
              <a:rPr lang="en-US" altLang="en-US" sz="2400" dirty="0"/>
              <a:t>One rule is created </a:t>
            </a:r>
            <a:r>
              <a:rPr lang="en-US" altLang="en-US" sz="2400" i="1" dirty="0"/>
              <a:t>for each path</a:t>
            </a:r>
            <a:r>
              <a:rPr lang="en-US" altLang="en-US" sz="2400" dirty="0"/>
              <a:t> from the root to a leaf</a:t>
            </a:r>
          </a:p>
          <a:p>
            <a:pPr eaLnBrk="1" hangingPunct="1"/>
            <a:r>
              <a:rPr lang="en-US" altLang="en-US" sz="2400" dirty="0"/>
              <a:t>Each attribute-value pair along a path forms a conjunction: the leaf holds the class prediction </a:t>
            </a:r>
          </a:p>
          <a:p>
            <a:pPr eaLnBrk="1" hangingPunct="1"/>
            <a:r>
              <a:rPr lang="en-US" altLang="en-US" sz="2400" dirty="0"/>
              <a:t>Rules are </a:t>
            </a:r>
            <a:r>
              <a:rPr lang="en-US" altLang="en-US" sz="2400" b="1" dirty="0"/>
              <a:t>mutually</a:t>
            </a:r>
            <a:r>
              <a:rPr lang="en-US" altLang="en-US" sz="2400" dirty="0"/>
              <a:t> </a:t>
            </a:r>
            <a:r>
              <a:rPr lang="en-US" altLang="en-US" sz="2400" b="1" dirty="0"/>
              <a:t>exclusive</a:t>
            </a:r>
            <a:r>
              <a:rPr lang="en-US" altLang="en-US" sz="2400" dirty="0"/>
              <a:t> and </a:t>
            </a:r>
            <a:r>
              <a:rPr lang="en-US" altLang="en-US" sz="2400" b="1" dirty="0" smtClean="0"/>
              <a:t>exhaustive</a:t>
            </a:r>
          </a:p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Mutually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rgbClr val="FF0000"/>
                </a:solidFill>
              </a:rPr>
              <a:t>exclusive</a:t>
            </a:r>
            <a:r>
              <a:rPr lang="en-US" altLang="en-US" sz="2400" dirty="0" smtClean="0"/>
              <a:t>: No two rules trigger for same tuple. </a:t>
            </a:r>
          </a:p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Exhaustive</a:t>
            </a:r>
            <a:r>
              <a:rPr lang="en-US" altLang="en-US" sz="2400" dirty="0" smtClean="0"/>
              <a:t>: No default value of rule, no order needed for rules, one rule of each attribute.</a:t>
            </a:r>
            <a:endParaRPr lang="en-US" altLang="en-US" sz="2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42E12E-BD77-44EE-BA4E-D37ADDAFB557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8783638" cy="762000"/>
          </a:xfrm>
          <a:noFill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Supervised vs. Unsupervised Learning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11049000" cy="51816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solidFill>
                  <a:srgbClr val="F83F24"/>
                </a:solidFill>
              </a:rPr>
              <a:t>Supervised learning (classification)</a:t>
            </a:r>
            <a:endParaRPr lang="en-US" altLang="en-US" sz="2400" dirty="0"/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Supervision: The training data (observations, measurements, etc.) are accompanied by </a:t>
            </a:r>
            <a:r>
              <a:rPr lang="en-US" altLang="en-US" sz="2400" b="1" dirty="0"/>
              <a:t>labels</a:t>
            </a:r>
            <a:r>
              <a:rPr lang="en-US" altLang="en-US" sz="2400" dirty="0"/>
              <a:t> indicating the class of the observations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New data is classified based on the training set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solidFill>
                  <a:srgbClr val="F83F24"/>
                </a:solidFill>
              </a:rPr>
              <a:t>Unsupervised learning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The class labels of training data is unknown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Given a set of measurements, observations, etc. with the aim </a:t>
            </a:r>
            <a:r>
              <a:rPr lang="en-US" altLang="en-US" sz="2400" dirty="0" smtClean="0"/>
              <a:t>of establishing </a:t>
            </a:r>
            <a:r>
              <a:rPr lang="en-US" altLang="en-US" sz="2400" dirty="0"/>
              <a:t>the existence of classes or clusters in the data</a:t>
            </a:r>
          </a:p>
        </p:txBody>
      </p:sp>
    </p:spTree>
    <p:extLst>
      <p:ext uri="{BB962C8B-B14F-4D97-AF65-F5344CB8AC3E}">
        <p14:creationId xmlns:p14="http://schemas.microsoft.com/office/powerpoint/2010/main" val="42164470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C23BB4-1A5B-4048-AABD-3C31BD419FD6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94488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Rule Induction: Sequential Covering Method</a:t>
            </a:r>
            <a:r>
              <a:rPr lang="en-US" altLang="en-US" sz="3200"/>
              <a:t> 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11277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Sequential covering algorithm: Extracts rules directly from training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Typical sequential covering algorithms: FOIL, </a:t>
            </a:r>
            <a:r>
              <a:rPr lang="en-US" altLang="en-US" sz="2600" dirty="0" err="1"/>
              <a:t>AQ</a:t>
            </a:r>
            <a:r>
              <a:rPr lang="en-US" altLang="en-US" sz="2600" dirty="0"/>
              <a:t>, CN2, RIPPER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Rules are learned </a:t>
            </a:r>
            <a:r>
              <a:rPr lang="en-US" altLang="en-US" sz="2600" i="1" dirty="0"/>
              <a:t>sequentially</a:t>
            </a:r>
            <a:r>
              <a:rPr lang="en-US" altLang="en-US" sz="2600" dirty="0"/>
              <a:t>, each for a given class C</a:t>
            </a:r>
            <a:r>
              <a:rPr lang="en-US" altLang="en-US" sz="2600" baseline="-25000" dirty="0"/>
              <a:t>i </a:t>
            </a:r>
            <a:r>
              <a:rPr lang="en-US" altLang="en-US" sz="2600" dirty="0"/>
              <a:t>will cover many tuples of C</a:t>
            </a:r>
            <a:r>
              <a:rPr lang="en-US" altLang="en-US" sz="2600" baseline="-25000" dirty="0"/>
              <a:t>i </a:t>
            </a:r>
            <a:r>
              <a:rPr lang="en-US" altLang="en-US" sz="2600" dirty="0"/>
              <a:t>but none (or few) of the tuples of other classes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Steps: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Rules are learned one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Each time a rule is learned, the tuples </a:t>
            </a:r>
            <a:r>
              <a:rPr lang="en-US" altLang="en-US" sz="2600" dirty="0">
                <a:solidFill>
                  <a:srgbClr val="FF0000"/>
                </a:solidFill>
              </a:rPr>
              <a:t>covered</a:t>
            </a:r>
            <a:r>
              <a:rPr lang="en-US" altLang="en-US" sz="2600" dirty="0"/>
              <a:t> by the rules are </a:t>
            </a:r>
            <a:r>
              <a:rPr lang="en-US" altLang="en-US" sz="2600" dirty="0">
                <a:solidFill>
                  <a:srgbClr val="FF0000"/>
                </a:solidFill>
              </a:rPr>
              <a:t>removed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Repeat the process on the remaining tuples until </a:t>
            </a:r>
            <a:r>
              <a:rPr lang="en-US" altLang="en-US" sz="2600" i="1" dirty="0"/>
              <a:t>termination condition</a:t>
            </a:r>
            <a:r>
              <a:rPr lang="en-US" altLang="en-US" sz="2600" dirty="0"/>
              <a:t>, e.g., when no more training examples or when the quality of a rule returned is below a user-specified </a:t>
            </a:r>
            <a:r>
              <a:rPr lang="en-US" altLang="en-US" sz="2600" dirty="0" smtClean="0"/>
              <a:t>threshold</a:t>
            </a:r>
            <a:endParaRPr lang="en-US" altLang="en-US" sz="26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7AD488-DEC1-452A-B5B7-D8513EDFFD3F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Sequential Covering Algorithm	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80010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</a:t>
            </a:r>
            <a:r>
              <a:rPr lang="en-US" altLang="en-US" sz="2400" b="1" dirty="0">
                <a:solidFill>
                  <a:srgbClr val="000066"/>
                </a:solidFill>
              </a:rPr>
              <a:t>while </a:t>
            </a:r>
            <a:r>
              <a:rPr lang="en-US" altLang="en-US" sz="2400" dirty="0">
                <a:solidFill>
                  <a:srgbClr val="000066"/>
                </a:solidFill>
              </a:rPr>
              <a:t>(enough target tuples left)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66"/>
                </a:solidFill>
              </a:rPr>
              <a:t>	generate a rule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66"/>
                </a:solidFill>
              </a:rPr>
              <a:t>	remove positive target tuples satisfying this rule</a:t>
            </a:r>
            <a:endParaRPr lang="en-US" altLang="en-US" sz="2400" dirty="0"/>
          </a:p>
        </p:txBody>
      </p:sp>
      <p:sp>
        <p:nvSpPr>
          <p:cNvPr id="92165" name="Oval 4"/>
          <p:cNvSpPr>
            <a:spLocks noChangeArrowheads="1"/>
          </p:cNvSpPr>
          <p:nvPr/>
        </p:nvSpPr>
        <p:spPr bwMode="auto">
          <a:xfrm>
            <a:off x="3200400" y="3276600"/>
            <a:ext cx="5486400" cy="2895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985543" name="Oval 7"/>
          <p:cNvSpPr>
            <a:spLocks noChangeArrowheads="1"/>
          </p:cNvSpPr>
          <p:nvPr/>
        </p:nvSpPr>
        <p:spPr bwMode="auto">
          <a:xfrm>
            <a:off x="3200400" y="3886200"/>
            <a:ext cx="1981200" cy="16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Examples covered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by Rule 1</a:t>
            </a:r>
          </a:p>
        </p:txBody>
      </p:sp>
      <p:sp>
        <p:nvSpPr>
          <p:cNvPr id="92169" name="Text Box 8"/>
          <p:cNvSpPr txBox="1">
            <a:spLocks noChangeArrowheads="1"/>
          </p:cNvSpPr>
          <p:nvPr/>
        </p:nvSpPr>
        <p:spPr bwMode="auto">
          <a:xfrm>
            <a:off x="4876800" y="54864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66"/>
                </a:solidFill>
                <a:latin typeface="Arial" panose="020B0604020202020204" pitchFamily="34" charset="0"/>
              </a:rPr>
              <a:t>Positive examples</a:t>
            </a:r>
          </a:p>
        </p:txBody>
      </p:sp>
      <p:sp>
        <p:nvSpPr>
          <p:cNvPr id="1985542" name="Oval 6"/>
          <p:cNvSpPr>
            <a:spLocks noChangeArrowheads="1"/>
          </p:cNvSpPr>
          <p:nvPr/>
        </p:nvSpPr>
        <p:spPr bwMode="auto">
          <a:xfrm>
            <a:off x="4724400" y="3352800"/>
            <a:ext cx="2667000" cy="1905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Examples covered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by Rule 2</a:t>
            </a:r>
          </a:p>
        </p:txBody>
      </p:sp>
      <p:sp>
        <p:nvSpPr>
          <p:cNvPr id="1985541" name="Oval 5"/>
          <p:cNvSpPr>
            <a:spLocks noChangeArrowheads="1"/>
          </p:cNvSpPr>
          <p:nvPr/>
        </p:nvSpPr>
        <p:spPr bwMode="auto">
          <a:xfrm>
            <a:off x="5791200" y="4114800"/>
            <a:ext cx="2590800" cy="1828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Examples covered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by Rule 3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8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8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8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5543" grpId="0" animBg="1"/>
      <p:bldP spid="1985542" grpId="0" animBg="1"/>
      <p:bldP spid="198554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AD8F12-7F4A-4106-BBD0-559C4132753A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Rule Generation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To generate a rule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66"/>
                </a:solidFill>
              </a:rPr>
              <a:t>while</a:t>
            </a:r>
            <a:r>
              <a:rPr lang="en-US" altLang="en-US" sz="2400" dirty="0">
                <a:solidFill>
                  <a:srgbClr val="000066"/>
                </a:solidFill>
              </a:rPr>
              <a:t>(true)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66"/>
                </a:solidFill>
              </a:rPr>
              <a:t>	find the best predicate </a:t>
            </a:r>
            <a:r>
              <a:rPr lang="en-US" altLang="en-US" sz="2400" i="1" dirty="0">
                <a:solidFill>
                  <a:srgbClr val="000066"/>
                </a:solidFill>
              </a:rPr>
              <a:t>p</a:t>
            </a:r>
            <a:endParaRPr lang="en-US" altLang="en-US" sz="2400" dirty="0">
              <a:solidFill>
                <a:srgbClr val="000066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66"/>
                </a:solidFill>
              </a:rPr>
              <a:t>	</a:t>
            </a:r>
            <a:r>
              <a:rPr lang="en-US" altLang="en-US" sz="2400" b="1" dirty="0">
                <a:solidFill>
                  <a:srgbClr val="000066"/>
                </a:solidFill>
              </a:rPr>
              <a:t>if</a:t>
            </a:r>
            <a:r>
              <a:rPr lang="en-US" altLang="en-US" sz="2400" dirty="0">
                <a:solidFill>
                  <a:srgbClr val="000066"/>
                </a:solidFill>
              </a:rPr>
              <a:t> foil-gain(</a:t>
            </a:r>
            <a:r>
              <a:rPr lang="en-US" altLang="en-US" sz="2400" i="1" dirty="0">
                <a:solidFill>
                  <a:srgbClr val="000066"/>
                </a:solidFill>
              </a:rPr>
              <a:t>p</a:t>
            </a:r>
            <a:r>
              <a:rPr lang="en-US" altLang="en-US" sz="2400" dirty="0">
                <a:solidFill>
                  <a:srgbClr val="000066"/>
                </a:solidFill>
              </a:rPr>
              <a:t>) &gt; threshold </a:t>
            </a:r>
            <a:r>
              <a:rPr lang="en-US" altLang="en-US" sz="2400" b="1" dirty="0">
                <a:solidFill>
                  <a:srgbClr val="000066"/>
                </a:solidFill>
              </a:rPr>
              <a:t>then</a:t>
            </a:r>
            <a:r>
              <a:rPr lang="en-US" altLang="en-US" sz="2400" dirty="0">
                <a:solidFill>
                  <a:srgbClr val="000066"/>
                </a:solidFill>
              </a:rPr>
              <a:t> add </a:t>
            </a:r>
            <a:r>
              <a:rPr lang="en-US" altLang="en-US" sz="2400" i="1" dirty="0">
                <a:solidFill>
                  <a:srgbClr val="000066"/>
                </a:solidFill>
              </a:rPr>
              <a:t>p</a:t>
            </a:r>
            <a:r>
              <a:rPr lang="en-US" altLang="en-US" sz="2400" dirty="0">
                <a:solidFill>
                  <a:srgbClr val="000066"/>
                </a:solidFill>
              </a:rPr>
              <a:t> to current rule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66"/>
                </a:solidFill>
              </a:rPr>
              <a:t>	</a:t>
            </a:r>
            <a:r>
              <a:rPr lang="en-US" altLang="en-US" sz="2400" b="1" dirty="0">
                <a:solidFill>
                  <a:srgbClr val="000066"/>
                </a:solidFill>
              </a:rPr>
              <a:t>else</a:t>
            </a:r>
            <a:r>
              <a:rPr lang="en-US" altLang="en-US" sz="2400" dirty="0">
                <a:solidFill>
                  <a:srgbClr val="000066"/>
                </a:solidFill>
              </a:rPr>
              <a:t> break</a:t>
            </a:r>
            <a:endParaRPr lang="en-US" altLang="en-US" sz="2400" dirty="0"/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3352800" y="3276600"/>
            <a:ext cx="2057400" cy="297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5410200" y="3276600"/>
            <a:ext cx="3505200" cy="29718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94215" name="Text Box 6"/>
          <p:cNvSpPr txBox="1">
            <a:spLocks noChangeArrowheads="1"/>
          </p:cNvSpPr>
          <p:nvPr/>
        </p:nvSpPr>
        <p:spPr bwMode="auto">
          <a:xfrm>
            <a:off x="3733800" y="55626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FF00"/>
                </a:solidFill>
                <a:latin typeface="Arial" panose="020B0604020202020204" pitchFamily="34" charset="0"/>
              </a:rPr>
              <a:t>Positive examples</a:t>
            </a:r>
          </a:p>
        </p:txBody>
      </p:sp>
      <p:sp>
        <p:nvSpPr>
          <p:cNvPr id="94216" name="Text Box 7"/>
          <p:cNvSpPr txBox="1">
            <a:spLocks noChangeArrowheads="1"/>
          </p:cNvSpPr>
          <p:nvPr/>
        </p:nvSpPr>
        <p:spPr bwMode="auto">
          <a:xfrm>
            <a:off x="6629400" y="55626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FF00"/>
                </a:solidFill>
                <a:latin typeface="Arial" panose="020B0604020202020204" pitchFamily="34" charset="0"/>
              </a:rPr>
              <a:t>Negative examples</a:t>
            </a:r>
          </a:p>
        </p:txBody>
      </p:sp>
      <p:sp>
        <p:nvSpPr>
          <p:cNvPr id="1987592" name="Oval 8"/>
          <p:cNvSpPr>
            <a:spLocks noChangeArrowheads="1"/>
          </p:cNvSpPr>
          <p:nvPr/>
        </p:nvSpPr>
        <p:spPr bwMode="auto">
          <a:xfrm>
            <a:off x="3429000" y="3352800"/>
            <a:ext cx="3352800" cy="2362200"/>
          </a:xfrm>
          <a:prstGeom prst="ellipse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A3</a:t>
            </a:r>
            <a:r>
              <a:rPr lang="en-US" altLang="en-US" sz="1800">
                <a:latin typeface="Arial" panose="020B0604020202020204" pitchFamily="34" charset="0"/>
              </a:rPr>
              <a:t>=1</a:t>
            </a:r>
          </a:p>
        </p:txBody>
      </p:sp>
      <p:sp>
        <p:nvSpPr>
          <p:cNvPr id="1987593" name="Oval 9"/>
          <p:cNvSpPr>
            <a:spLocks noChangeArrowheads="1"/>
          </p:cNvSpPr>
          <p:nvPr/>
        </p:nvSpPr>
        <p:spPr bwMode="auto">
          <a:xfrm>
            <a:off x="3581400" y="3429000"/>
            <a:ext cx="2362200" cy="1905000"/>
          </a:xfrm>
          <a:prstGeom prst="ellipse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A3</a:t>
            </a:r>
            <a:r>
              <a:rPr lang="en-US" altLang="en-US" sz="1800">
                <a:latin typeface="Arial" panose="020B0604020202020204" pitchFamily="34" charset="0"/>
              </a:rPr>
              <a:t>=1&amp;&amp;</a:t>
            </a:r>
            <a:r>
              <a:rPr lang="en-US" altLang="en-US" sz="1800" i="1">
                <a:latin typeface="Arial" panose="020B0604020202020204" pitchFamily="34" charset="0"/>
              </a:rPr>
              <a:t>A1</a:t>
            </a:r>
            <a:r>
              <a:rPr lang="en-US" altLang="en-US" sz="1800">
                <a:latin typeface="Arial" panose="020B0604020202020204" pitchFamily="34" charset="0"/>
              </a:rPr>
              <a:t>=2</a:t>
            </a:r>
          </a:p>
        </p:txBody>
      </p:sp>
      <p:sp>
        <p:nvSpPr>
          <p:cNvPr id="1987594" name="Oval 10"/>
          <p:cNvSpPr>
            <a:spLocks noChangeArrowheads="1"/>
          </p:cNvSpPr>
          <p:nvPr/>
        </p:nvSpPr>
        <p:spPr bwMode="auto">
          <a:xfrm>
            <a:off x="3581400" y="3657600"/>
            <a:ext cx="1752600" cy="1371600"/>
          </a:xfrm>
          <a:prstGeom prst="ellipse">
            <a:avLst/>
          </a:prstGeom>
          <a:solidFill>
            <a:schemeClr val="accent1">
              <a:alpha val="6509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A3</a:t>
            </a:r>
            <a:r>
              <a:rPr lang="en-US" altLang="en-US" sz="1800">
                <a:latin typeface="Arial" panose="020B0604020202020204" pitchFamily="34" charset="0"/>
              </a:rPr>
              <a:t>=1&amp;&amp;</a:t>
            </a:r>
            <a:r>
              <a:rPr lang="en-US" altLang="en-US" sz="1800" i="1">
                <a:latin typeface="Arial" panose="020B0604020202020204" pitchFamily="34" charset="0"/>
              </a:rPr>
              <a:t>A1</a:t>
            </a:r>
            <a:r>
              <a:rPr lang="en-US" altLang="en-US" sz="1800">
                <a:latin typeface="Arial" panose="020B0604020202020204" pitchFamily="34" charset="0"/>
              </a:rPr>
              <a:t>=2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&amp;&amp;A8</a:t>
            </a:r>
            <a:r>
              <a:rPr lang="en-US" altLang="en-US" sz="1800">
                <a:latin typeface="Arial" panose="020B0604020202020204" pitchFamily="34" charset="0"/>
              </a:rPr>
              <a:t>=5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8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8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592" grpId="0" animBg="1"/>
      <p:bldP spid="1987593" grpId="0" animBg="1"/>
      <p:bldP spid="198759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Learn-One-Rule?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6400" y="1219200"/>
            <a:ext cx="5308600" cy="5257800"/>
          </a:xfrm>
        </p:spPr>
        <p:txBody>
          <a:bodyPr/>
          <a:lstStyle/>
          <a:p>
            <a:pPr algn="just"/>
            <a:r>
              <a:rPr lang="en-US" dirty="0"/>
              <a:t>Typically, rules are grown in a </a:t>
            </a:r>
            <a:r>
              <a:rPr lang="en-US" i="1" dirty="0"/>
              <a:t>general-to-specific </a:t>
            </a:r>
            <a:r>
              <a:rPr lang="en-US" dirty="0" smtClean="0"/>
              <a:t>manner</a:t>
            </a:r>
          </a:p>
          <a:p>
            <a:pPr algn="just"/>
            <a:r>
              <a:rPr lang="en-US" dirty="0" smtClean="0"/>
              <a:t>We </a:t>
            </a:r>
            <a:r>
              <a:rPr lang="en-US" dirty="0"/>
              <a:t>can think of this as a beam search, where we start off with an </a:t>
            </a:r>
            <a:r>
              <a:rPr lang="en-US" dirty="0" smtClean="0"/>
              <a:t>empty rule </a:t>
            </a:r>
            <a:r>
              <a:rPr lang="en-US" dirty="0"/>
              <a:t>and then gradually keep appending attribute tests to it.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append by adding </a:t>
            </a:r>
            <a:r>
              <a:rPr lang="en-US" dirty="0" smtClean="0"/>
              <a:t>the attribute </a:t>
            </a:r>
            <a:r>
              <a:rPr lang="en-US" dirty="0"/>
              <a:t>test as a logical conjunct to the existing condition of the rule antecedent.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C7FCF-3DBD-4D8A-9482-9DF79124E813}" type="slidenum">
              <a:rPr lang="en-US" altLang="en-US" smtClean="0"/>
              <a:pPr>
                <a:defRPr/>
              </a:pPr>
              <a:t>73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752600"/>
            <a:ext cx="6098125" cy="39406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044772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Quality </a:t>
            </a:r>
            <a:r>
              <a:rPr lang="en-US" dirty="0" smtClean="0"/>
              <a:t>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ML </a:t>
            </a:r>
            <a:r>
              <a:rPr lang="en-US" b="1" dirty="0" smtClean="0"/>
              <a:t>Positive</a:t>
            </a:r>
            <a:r>
              <a:rPr lang="en-US" dirty="0" smtClean="0"/>
              <a:t> tuples are</a:t>
            </a:r>
          </a:p>
          <a:p>
            <a:pPr lvl="1"/>
            <a:r>
              <a:rPr lang="en-US" dirty="0" smtClean="0"/>
              <a:t>The tuples of class for which we are learning rules</a:t>
            </a:r>
          </a:p>
          <a:p>
            <a:pPr lvl="1"/>
            <a:r>
              <a:rPr lang="en-US" dirty="0" smtClean="0"/>
              <a:t>While remaining tuples are known as </a:t>
            </a:r>
            <a:r>
              <a:rPr lang="en-US" b="1" dirty="0" smtClean="0"/>
              <a:t>negative</a:t>
            </a:r>
          </a:p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Suppose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R: IF </a:t>
            </a:r>
            <a:r>
              <a:rPr lang="en-US" i="1" dirty="0" smtClean="0">
                <a:solidFill>
                  <a:srgbClr val="FF0000"/>
                </a:solidFill>
              </a:rPr>
              <a:t>condition </a:t>
            </a:r>
            <a:r>
              <a:rPr lang="en-US" dirty="0" smtClean="0">
                <a:solidFill>
                  <a:srgbClr val="FF0000"/>
                </a:solidFill>
              </a:rPr>
              <a:t>THEN </a:t>
            </a:r>
            <a:r>
              <a:rPr lang="en-US" i="1" dirty="0" smtClean="0">
                <a:solidFill>
                  <a:srgbClr val="FF0000"/>
                </a:solidFill>
              </a:rPr>
              <a:t>Class = c</a:t>
            </a:r>
          </a:p>
          <a:p>
            <a:r>
              <a:rPr lang="en-US" i="1" dirty="0" smtClean="0"/>
              <a:t>While learning rule we </a:t>
            </a:r>
            <a:r>
              <a:rPr lang="en-US" i="1" dirty="0" err="1"/>
              <a:t>A</a:t>
            </a:r>
            <a:r>
              <a:rPr lang="en-US" i="1" dirty="0" err="1" smtClean="0"/>
              <a:t>NDed</a:t>
            </a:r>
            <a:r>
              <a:rPr lang="en-US" i="1" dirty="0" smtClean="0"/>
              <a:t> it and our potential new rule 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R’: </a:t>
            </a:r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i="1" dirty="0" smtClean="0">
                <a:solidFill>
                  <a:srgbClr val="FF0000"/>
                </a:solidFill>
              </a:rPr>
              <a:t>condition’ </a:t>
            </a:r>
            <a:r>
              <a:rPr lang="en-US" dirty="0">
                <a:solidFill>
                  <a:srgbClr val="FF0000"/>
                </a:solidFill>
              </a:rPr>
              <a:t>THEN </a:t>
            </a:r>
            <a:r>
              <a:rPr lang="en-US" i="1" dirty="0">
                <a:solidFill>
                  <a:srgbClr val="FF0000"/>
                </a:solidFill>
              </a:rPr>
              <a:t>Class = c</a:t>
            </a:r>
          </a:p>
          <a:p>
            <a:r>
              <a:rPr lang="en-US" dirty="0" smtClean="0"/>
              <a:t>No we measure either R’ is any better than R.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Pos’</a:t>
            </a:r>
            <a:r>
              <a:rPr lang="en-US" dirty="0" smtClean="0"/>
              <a:t>(</a:t>
            </a:r>
            <a:r>
              <a:rPr lang="en-US" dirty="0" err="1" smtClean="0"/>
              <a:t>Neg</a:t>
            </a:r>
            <a:r>
              <a:rPr lang="en-US" dirty="0" smtClean="0"/>
              <a:t>’) are number of positive(negative) tuples of R’ So FOIL gain will be: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It </a:t>
            </a:r>
            <a:r>
              <a:rPr lang="en-US" dirty="0"/>
              <a:t>favors rules that have high accuracy and cover many positive tuples.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74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974757"/>
              </p:ext>
            </p:extLst>
          </p:nvPr>
        </p:nvGraphicFramePr>
        <p:xfrm>
          <a:off x="4114800" y="5410200"/>
          <a:ext cx="510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66" name="Equation" r:id="rId3" imgW="3365500" imgH="419100" progId="Equation.3">
                  <p:embed/>
                </p:oleObj>
              </mc:Choice>
              <mc:Fallback>
                <p:oleObj name="Equation" r:id="rId3" imgW="3365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410200"/>
                        <a:ext cx="5105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5782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better Rules by Accuracy or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Choosing a better rule can be based on</a:t>
            </a:r>
          </a:p>
          <a:p>
            <a:pPr lvl="2"/>
            <a:r>
              <a:rPr lang="en-US" sz="2000" dirty="0" smtClean="0"/>
              <a:t>Accuracy or Coverage </a:t>
            </a:r>
          </a:p>
          <a:p>
            <a:pPr lvl="2"/>
            <a:r>
              <a:rPr lang="en-US" sz="2000" dirty="0" smtClean="0"/>
              <a:t>In formation Gain proposed in </a:t>
            </a:r>
            <a:r>
              <a:rPr lang="en-US" sz="2000" dirty="0"/>
              <a:t>First Order Inductive Learner (FOIL</a:t>
            </a:r>
            <a:r>
              <a:rPr lang="en-US" sz="2000" dirty="0" smtClean="0"/>
              <a:t>)</a:t>
            </a:r>
            <a:endParaRPr lang="en-US" altLang="en-US" sz="2000" dirty="0"/>
          </a:p>
          <a:p>
            <a:r>
              <a:rPr lang="en-US" sz="2400" dirty="0" smtClean="0"/>
              <a:t>Example: </a:t>
            </a:r>
          </a:p>
          <a:p>
            <a:pPr lvl="1"/>
            <a:r>
              <a:rPr lang="en-US" sz="2400" dirty="0" smtClean="0"/>
              <a:t>accuracy does not always </a:t>
            </a:r>
            <a:r>
              <a:rPr lang="en-US" sz="2400" dirty="0" err="1" smtClean="0"/>
              <a:t>bocme</a:t>
            </a:r>
            <a:r>
              <a:rPr lang="en-US" sz="2400" dirty="0" smtClean="0"/>
              <a:t> a better choice for better rule selection</a:t>
            </a:r>
          </a:p>
          <a:p>
            <a:pPr lvl="1"/>
            <a:r>
              <a:rPr lang="en-US" sz="2400" dirty="0" smtClean="0"/>
              <a:t>Class </a:t>
            </a:r>
            <a:r>
              <a:rPr lang="en-US" sz="2400" dirty="0" err="1" smtClean="0"/>
              <a:t>Loan_decision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FF0000"/>
                </a:solidFill>
              </a:rPr>
              <a:t>accepted</a:t>
            </a:r>
            <a:r>
              <a:rPr lang="en-US" sz="2400" dirty="0" smtClean="0"/>
              <a:t>, represented by </a:t>
            </a:r>
            <a:r>
              <a:rPr lang="en-US" sz="2400" b="1" i="1" dirty="0" smtClean="0"/>
              <a:t>a</a:t>
            </a:r>
          </a:p>
          <a:p>
            <a:pPr lvl="1"/>
            <a:r>
              <a:rPr lang="en-US" sz="2400" dirty="0"/>
              <a:t>Class </a:t>
            </a:r>
            <a:r>
              <a:rPr lang="en-US" sz="2400" dirty="0" err="1"/>
              <a:t>Loan_decision</a:t>
            </a:r>
            <a:r>
              <a:rPr lang="en-US" sz="2400" dirty="0"/>
              <a:t> = </a:t>
            </a:r>
            <a:r>
              <a:rPr lang="en-US" sz="2400" dirty="0" smtClean="0">
                <a:solidFill>
                  <a:srgbClr val="FF0000"/>
                </a:solidFill>
              </a:rPr>
              <a:t>rejected</a:t>
            </a:r>
            <a:r>
              <a:rPr lang="en-US" sz="2400" dirty="0" smtClean="0"/>
              <a:t>, represented by </a:t>
            </a:r>
            <a:r>
              <a:rPr lang="en-US" sz="2400" b="1" i="1" dirty="0" smtClean="0"/>
              <a:t>r</a:t>
            </a:r>
          </a:p>
          <a:p>
            <a:pPr lvl="1"/>
            <a:r>
              <a:rPr lang="en-US" sz="2400" dirty="0" smtClean="0"/>
              <a:t>Rule R1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covers</a:t>
            </a:r>
            <a:r>
              <a:rPr lang="en-US" sz="2400" dirty="0" smtClean="0"/>
              <a:t> 40 tuples and 38 are correctly classified,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Accuracy</a:t>
            </a:r>
            <a:r>
              <a:rPr lang="en-US" sz="2400" dirty="0" smtClean="0"/>
              <a:t> is 95%</a:t>
            </a:r>
          </a:p>
          <a:p>
            <a:pPr lvl="1"/>
            <a:r>
              <a:rPr lang="en-US" sz="2400" dirty="0" smtClean="0"/>
              <a:t>Rule R2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covers</a:t>
            </a:r>
            <a:r>
              <a:rPr lang="en-US" sz="2400" dirty="0" smtClean="0"/>
              <a:t> 2 tuples and all are correctly classified,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accuracy</a:t>
            </a:r>
            <a:r>
              <a:rPr lang="en-US" sz="2400" dirty="0" smtClean="0"/>
              <a:t> is 100%.</a:t>
            </a:r>
          </a:p>
          <a:p>
            <a:pPr lvl="1"/>
            <a:r>
              <a:rPr lang="en-US" sz="2400" dirty="0" smtClean="0"/>
              <a:t>Well R2 has greater accuracy but smaller coverage</a:t>
            </a:r>
          </a:p>
          <a:p>
            <a:pPr lvl="1"/>
            <a:r>
              <a:rPr lang="en-US" sz="2400" dirty="0" smtClean="0"/>
              <a:t>While R1 has lesser accuracy but larger coverage</a:t>
            </a:r>
          </a:p>
          <a:p>
            <a:pPr lvl="1"/>
            <a:r>
              <a:rPr lang="en-US" sz="2400" dirty="0" smtClean="0"/>
              <a:t>Which one is a better rule in this case?</a:t>
            </a:r>
          </a:p>
          <a:p>
            <a:pPr lvl="2"/>
            <a:r>
              <a:rPr lang="en-US" sz="2000" dirty="0" smtClean="0"/>
              <a:t>R2 is better than R1 due to coverage.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75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9722"/>
          <a:stretch/>
        </p:blipFill>
        <p:spPr>
          <a:xfrm>
            <a:off x="8382000" y="5179979"/>
            <a:ext cx="2895600" cy="16018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65198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C9C3D4-C7D5-43B5-A612-60DAE4E1A91F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to Learn-One-Rule?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85357" y="1181100"/>
            <a:ext cx="9245601" cy="51816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Rules are grown in a general-to-specific manner.</a:t>
            </a:r>
          </a:p>
          <a:p>
            <a:pPr eaLnBrk="1" hangingPunct="1"/>
            <a:r>
              <a:rPr lang="en-US" altLang="en-US" sz="2000" dirty="0" smtClean="0"/>
              <a:t>Start </a:t>
            </a:r>
            <a:r>
              <a:rPr lang="en-US" altLang="en-US" sz="2000" dirty="0"/>
              <a:t>with the </a:t>
            </a:r>
            <a:r>
              <a:rPr lang="en-US" altLang="en-US" sz="2000" i="1" dirty="0"/>
              <a:t>most general rule</a:t>
            </a:r>
            <a:r>
              <a:rPr lang="en-US" altLang="en-US" sz="2000" dirty="0"/>
              <a:t> possible: </a:t>
            </a:r>
            <a:r>
              <a:rPr lang="en-US" altLang="en-US" sz="2000" b="1" dirty="0">
                <a:solidFill>
                  <a:srgbClr val="FF0000"/>
                </a:solidFill>
              </a:rPr>
              <a:t>condition = empty</a:t>
            </a:r>
          </a:p>
          <a:p>
            <a:pPr eaLnBrk="1" hangingPunct="1"/>
            <a:r>
              <a:rPr lang="en-US" altLang="en-US" sz="2000" i="1" dirty="0"/>
              <a:t>Adding new attributes</a:t>
            </a:r>
            <a:r>
              <a:rPr lang="en-US" altLang="en-US" sz="2000" dirty="0"/>
              <a:t> by adopting a greedy depth-first strategy</a:t>
            </a:r>
          </a:p>
          <a:p>
            <a:pPr lvl="1" eaLnBrk="1" hangingPunct="1"/>
            <a:r>
              <a:rPr lang="en-US" altLang="en-US" sz="2000" dirty="0"/>
              <a:t>Picks the one that most improves the rule quality</a:t>
            </a:r>
          </a:p>
          <a:p>
            <a:pPr eaLnBrk="1" hangingPunct="1"/>
            <a:r>
              <a:rPr lang="en-US" altLang="en-US" sz="2000" dirty="0"/>
              <a:t>Rule-Quality measures: consider both </a:t>
            </a:r>
            <a:r>
              <a:rPr lang="en-US" altLang="en-US" sz="2000" b="1" dirty="0"/>
              <a:t>coverage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accuracy</a:t>
            </a:r>
          </a:p>
          <a:p>
            <a:pPr lvl="1" eaLnBrk="1" hangingPunct="1"/>
            <a:r>
              <a:rPr lang="en-US" altLang="en-US" sz="2000" dirty="0"/>
              <a:t>Foil-gain (in FOIL &amp; RIPPER): assesses </a:t>
            </a:r>
            <a:r>
              <a:rPr lang="en-US" altLang="en-US" sz="2000" dirty="0" err="1"/>
              <a:t>info_gain</a:t>
            </a:r>
            <a:r>
              <a:rPr lang="en-US" altLang="en-US" sz="2000" dirty="0"/>
              <a:t> by extending condition</a:t>
            </a:r>
          </a:p>
          <a:p>
            <a:pPr lvl="1" eaLnBrk="1" hangingPunct="1"/>
            <a:endParaRPr lang="en-US" altLang="en-US" sz="2000" dirty="0" smtClean="0"/>
          </a:p>
          <a:p>
            <a:pPr lvl="1" eaLnBrk="1" hangingPunct="1"/>
            <a:endParaRPr lang="en-US" altLang="en-US" sz="2000" dirty="0"/>
          </a:p>
          <a:p>
            <a:pPr lvl="2" eaLnBrk="1" hangingPunct="1"/>
            <a:r>
              <a:rPr lang="en-US" altLang="en-US" sz="1800" dirty="0"/>
              <a:t>favors rules that have high accuracy and cover many positive tuples</a:t>
            </a:r>
          </a:p>
          <a:p>
            <a:pPr eaLnBrk="1" hangingPunct="1"/>
            <a:r>
              <a:rPr lang="en-US" altLang="en-US" sz="2000" dirty="0"/>
              <a:t>Rule pruning based on an independent set of test tuples</a:t>
            </a:r>
            <a:endParaRPr lang="en-US" altLang="en-US" sz="1800" dirty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000" dirty="0" err="1" smtClean="0"/>
              <a:t>Pos</a:t>
            </a:r>
            <a:r>
              <a:rPr lang="en-US" altLang="en-US" sz="2000" dirty="0" smtClean="0"/>
              <a:t>/</a:t>
            </a:r>
            <a:r>
              <a:rPr lang="en-US" altLang="en-US" sz="2000" dirty="0" err="1" smtClean="0"/>
              <a:t>neg</a:t>
            </a:r>
            <a:r>
              <a:rPr lang="en-US" altLang="en-US" sz="2000" dirty="0" smtClean="0"/>
              <a:t> are # of positive/negative tuples covered by R.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If </a:t>
            </a:r>
            <a:r>
              <a:rPr lang="en-US" altLang="en-US" sz="2000" i="1" dirty="0" err="1" smtClean="0"/>
              <a:t>FOIL_Prune</a:t>
            </a:r>
            <a:r>
              <a:rPr lang="en-US" altLang="en-US" sz="2000" dirty="0" smtClean="0"/>
              <a:t> is higher for the pruned version of R, prune R</a:t>
            </a:r>
          </a:p>
        </p:txBody>
      </p:sp>
      <p:graphicFrame>
        <p:nvGraphicFramePr>
          <p:cNvPr id="96261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431579683"/>
              </p:ext>
            </p:extLst>
          </p:nvPr>
        </p:nvGraphicFramePr>
        <p:xfrm>
          <a:off x="3371057" y="3429000"/>
          <a:ext cx="510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35" name="Equation" r:id="rId4" imgW="3365500" imgH="419100" progId="Equation.3">
                  <p:embed/>
                </p:oleObj>
              </mc:Choice>
              <mc:Fallback>
                <p:oleObj name="Equation" r:id="rId4" imgW="33655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057" y="3429000"/>
                        <a:ext cx="5105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140353435"/>
              </p:ext>
            </p:extLst>
          </p:nvPr>
        </p:nvGraphicFramePr>
        <p:xfrm>
          <a:off x="4343400" y="4851626"/>
          <a:ext cx="316071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36" name="Equation" r:id="rId6" imgW="1892300" imgH="419100" progId="Equation.3">
                  <p:embed/>
                </p:oleObj>
              </mc:Choice>
              <mc:Fallback>
                <p:oleObj name="Equation" r:id="rId6" imgW="18923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851626"/>
                        <a:ext cx="3160713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209800" y="3314700"/>
            <a:ext cx="25490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100" dirty="0">
                <a:solidFill>
                  <a:srgbClr val="FF0000"/>
                </a:solidFill>
              </a:rPr>
              <a:t>First Order Inductive Learning (FOIL 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training set that contains 100 positive examples and 400 negative </a:t>
            </a:r>
            <a:r>
              <a:rPr lang="en-US" dirty="0" smtClean="0"/>
              <a:t>examples. For </a:t>
            </a:r>
            <a:r>
              <a:rPr lang="en-US" dirty="0"/>
              <a:t>each of the following candidate rules, </a:t>
            </a:r>
            <a:endParaRPr lang="en-US" dirty="0" smtClean="0"/>
          </a:p>
          <a:p>
            <a:pPr lvl="2"/>
            <a:r>
              <a:rPr lang="en-US" dirty="0"/>
              <a:t>R1: A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+ (covers 4 positive and 1 negative examples),</a:t>
            </a:r>
          </a:p>
          <a:p>
            <a:pPr lvl="2"/>
            <a:r>
              <a:rPr lang="en-US" dirty="0"/>
              <a:t>R2 : 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+ (covers 30 positive and 10 negative examples),</a:t>
            </a:r>
          </a:p>
          <a:p>
            <a:pPr lvl="2"/>
            <a:r>
              <a:rPr lang="en-US" dirty="0"/>
              <a:t>R3 : 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+ (covers 100 positive and 90 negative examples</a:t>
            </a:r>
            <a:r>
              <a:rPr lang="en-US" dirty="0" smtClean="0"/>
              <a:t>)</a:t>
            </a:r>
          </a:p>
          <a:p>
            <a:r>
              <a:rPr lang="en-US" dirty="0"/>
              <a:t>determine which is the best and worst candidate rule according to: </a:t>
            </a:r>
            <a:endParaRPr lang="en-US" dirty="0" smtClean="0"/>
          </a:p>
          <a:p>
            <a:pPr lvl="1"/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Coverage</a:t>
            </a:r>
          </a:p>
          <a:p>
            <a:pPr lvl="1"/>
            <a:r>
              <a:rPr lang="en-US" dirty="0" smtClean="0"/>
              <a:t>FOIL Information Gain</a:t>
            </a:r>
          </a:p>
          <a:p>
            <a:pPr lvl="1"/>
            <a:r>
              <a:rPr lang="en-US" dirty="0" smtClean="0"/>
              <a:t>Find which rule is over all the best.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77</a:t>
            </a:fld>
            <a:endParaRPr lang="en-US" alt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749299"/>
              </p:ext>
            </p:extLst>
          </p:nvPr>
        </p:nvGraphicFramePr>
        <p:xfrm>
          <a:off x="6248400" y="304800"/>
          <a:ext cx="510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2" name="Equation" r:id="rId3" imgW="3365500" imgH="419100" progId="Equation.3">
                  <p:embed/>
                </p:oleObj>
              </mc:Choice>
              <mc:Fallback>
                <p:oleObj name="Equation" r:id="rId3" imgW="3365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04800"/>
                        <a:ext cx="5105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1944819"/>
      </p:ext>
    </p:extLst>
  </p:cSld>
  <p:clrMapOvr>
    <a:masterClrMapping/>
  </p:clrMapOvr>
  <p:transition>
    <p:zo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Accuracy:</a:t>
            </a:r>
          </a:p>
          <a:p>
            <a:pPr lvl="2"/>
            <a:r>
              <a:rPr lang="en-US" dirty="0" smtClean="0"/>
              <a:t>R1 = 4/5*100 = 80%</a:t>
            </a:r>
          </a:p>
          <a:p>
            <a:pPr lvl="2"/>
            <a:r>
              <a:rPr lang="en-US" dirty="0" smtClean="0"/>
              <a:t>R2 = 30/40 *100 = 75%</a:t>
            </a:r>
          </a:p>
          <a:p>
            <a:pPr lvl="2"/>
            <a:r>
              <a:rPr lang="en-US" dirty="0" smtClean="0"/>
              <a:t>R3 = 100/190 = 52.63%</a:t>
            </a:r>
          </a:p>
          <a:p>
            <a:r>
              <a:rPr lang="en-US" dirty="0"/>
              <a:t>Therefore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1 is the best </a:t>
            </a:r>
            <a:r>
              <a:rPr lang="en-US" dirty="0"/>
              <a:t>candidate and </a:t>
            </a:r>
            <a:r>
              <a:rPr lang="en-US" i="1" dirty="0"/>
              <a:t>R</a:t>
            </a:r>
            <a:r>
              <a:rPr lang="en-US" dirty="0"/>
              <a:t>3 is the worst candidate according </a:t>
            </a:r>
            <a:r>
              <a:rPr lang="en-US" dirty="0" smtClean="0"/>
              <a:t>to rule </a:t>
            </a:r>
            <a:r>
              <a:rPr lang="en-US" b="1" dirty="0"/>
              <a:t>accuracy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Find Coverage</a:t>
            </a:r>
          </a:p>
          <a:p>
            <a:pPr lvl="2"/>
            <a:r>
              <a:rPr lang="en-US" dirty="0"/>
              <a:t>R1 </a:t>
            </a:r>
            <a:r>
              <a:rPr lang="en-US" dirty="0" smtClean="0"/>
              <a:t>= 5/500 =0.01</a:t>
            </a:r>
            <a:endParaRPr lang="en-US" dirty="0" smtClean="0"/>
          </a:p>
          <a:p>
            <a:pPr lvl="2"/>
            <a:r>
              <a:rPr lang="en-US" dirty="0" smtClean="0"/>
              <a:t>R2 = </a:t>
            </a:r>
            <a:r>
              <a:rPr lang="en-US" dirty="0" smtClean="0"/>
              <a:t>0.08</a:t>
            </a:r>
            <a:endParaRPr lang="en-US" dirty="0" smtClean="0"/>
          </a:p>
          <a:p>
            <a:pPr lvl="2"/>
            <a:r>
              <a:rPr lang="en-US" dirty="0" smtClean="0"/>
              <a:t>R3 = </a:t>
            </a:r>
            <a:r>
              <a:rPr lang="en-US" dirty="0" smtClean="0"/>
              <a:t>0.38</a:t>
            </a:r>
          </a:p>
          <a:p>
            <a:r>
              <a:rPr lang="en-US" dirty="0"/>
              <a:t>Therefore </a:t>
            </a:r>
            <a:r>
              <a:rPr lang="en-US" i="1" dirty="0" smtClean="0">
                <a:solidFill>
                  <a:srgbClr val="FF0000"/>
                </a:solidFill>
              </a:rPr>
              <a:t>R3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is the best </a:t>
            </a:r>
            <a:r>
              <a:rPr lang="en-US" dirty="0"/>
              <a:t>candidate and </a:t>
            </a:r>
            <a:r>
              <a:rPr lang="en-US" i="1" dirty="0" smtClean="0"/>
              <a:t>R</a:t>
            </a:r>
            <a:r>
              <a:rPr lang="en-US" dirty="0" smtClean="0"/>
              <a:t>1 </a:t>
            </a:r>
            <a:r>
              <a:rPr lang="en-US" dirty="0"/>
              <a:t>is the worst candidate according to rule </a:t>
            </a:r>
            <a:r>
              <a:rPr lang="en-US" b="1" dirty="0" smtClean="0"/>
              <a:t>COVERAGE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78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316832"/>
            <a:ext cx="3505200" cy="2375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699718"/>
      </p:ext>
    </p:extLst>
  </p:cSld>
  <p:clrMapOvr>
    <a:masterClrMapping/>
  </p:clrMapOvr>
  <p:transition>
    <p:zo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Example… (</a:t>
            </a:r>
            <a:r>
              <a:rPr lang="en-US" b="0" dirty="0" err="1" smtClean="0"/>
              <a:t>FOIL’s</a:t>
            </a:r>
            <a:r>
              <a:rPr lang="en-US" b="0" dirty="0" smtClean="0"/>
              <a:t> </a:t>
            </a:r>
            <a:r>
              <a:rPr lang="en-US" b="0" dirty="0"/>
              <a:t>information </a:t>
            </a:r>
            <a:r>
              <a:rPr lang="en-US" b="0" dirty="0" smtClean="0"/>
              <a:t>gain</a:t>
            </a:r>
            <a:r>
              <a:rPr lang="en-US" b="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</a:t>
            </a:r>
            <a:r>
              <a:rPr lang="en-US" dirty="0"/>
              <a:t> </a:t>
            </a:r>
            <a:r>
              <a:rPr lang="en-US" dirty="0" smtClean="0"/>
              <a:t>= 100</a:t>
            </a:r>
          </a:p>
          <a:p>
            <a:r>
              <a:rPr lang="en-US" dirty="0" err="1" smtClean="0"/>
              <a:t>neg</a:t>
            </a:r>
            <a:r>
              <a:rPr lang="en-US" dirty="0" smtClean="0"/>
              <a:t> = 400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R1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pos‘</a:t>
            </a:r>
            <a:r>
              <a:rPr lang="en-US" dirty="0" smtClean="0"/>
              <a:t> = 4</a:t>
            </a:r>
          </a:p>
          <a:p>
            <a:pPr lvl="1"/>
            <a:r>
              <a:rPr lang="en-US" dirty="0" err="1" smtClean="0"/>
              <a:t>neg</a:t>
            </a:r>
            <a:r>
              <a:rPr lang="en-US" dirty="0" smtClean="0"/>
              <a:t>‘ = 1</a:t>
            </a:r>
          </a:p>
          <a:p>
            <a:pPr lvl="1"/>
            <a:r>
              <a:rPr lang="en-US" dirty="0" err="1" smtClean="0"/>
              <a:t>FOIL_Gain</a:t>
            </a:r>
            <a:r>
              <a:rPr lang="en-US" dirty="0" smtClean="0"/>
              <a:t> 	= 4(Log</a:t>
            </a:r>
            <a:r>
              <a:rPr lang="en-US" baseline="-25000" dirty="0" smtClean="0"/>
              <a:t>2</a:t>
            </a:r>
            <a:r>
              <a:rPr lang="en-US" dirty="0" smtClean="0"/>
              <a:t> (4/(4+1))-Log</a:t>
            </a:r>
            <a:r>
              <a:rPr lang="en-US" baseline="-25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(100/(100+400)) = </a:t>
            </a:r>
          </a:p>
          <a:p>
            <a:pPr marL="457200" lvl="1" indent="0">
              <a:buNone/>
            </a:pPr>
            <a:r>
              <a:rPr lang="en-US" dirty="0" smtClean="0"/>
              <a:t>		        	= </a:t>
            </a:r>
            <a:r>
              <a:rPr lang="en-US" dirty="0"/>
              <a:t>4(Log</a:t>
            </a:r>
            <a:r>
              <a:rPr lang="en-US" baseline="-25000" dirty="0"/>
              <a:t>2</a:t>
            </a:r>
            <a:r>
              <a:rPr lang="en-US" dirty="0"/>
              <a:t> (</a:t>
            </a:r>
            <a:r>
              <a:rPr lang="en-US" dirty="0" smtClean="0"/>
              <a:t>4/5)-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 (</a:t>
            </a:r>
            <a:r>
              <a:rPr lang="en-US" dirty="0" smtClean="0"/>
              <a:t>1/5))</a:t>
            </a:r>
          </a:p>
          <a:p>
            <a:pPr marL="457200" lvl="1" indent="0">
              <a:buNone/>
            </a:pPr>
            <a:r>
              <a:rPr lang="en-US" dirty="0" smtClean="0"/>
              <a:t>			= 4(0.322 – (-2.322))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= 4*2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=8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79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951687"/>
              </p:ext>
            </p:extLst>
          </p:nvPr>
        </p:nvGraphicFramePr>
        <p:xfrm>
          <a:off x="5562600" y="1219200"/>
          <a:ext cx="510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94" name="Equation" r:id="rId3" imgW="3365500" imgH="419100" progId="Equation.3">
                  <p:embed/>
                </p:oleObj>
              </mc:Choice>
              <mc:Fallback>
                <p:oleObj name="Equation" r:id="rId3" imgW="3365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219200"/>
                        <a:ext cx="5105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712900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 txBox="1">
            <a:spLocks noGrp="1"/>
          </p:cNvSpPr>
          <p:nvPr/>
        </p:nvSpPr>
        <p:spPr bwMode="auto">
          <a:xfrm>
            <a:off x="102108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BF93C29-AB16-4287-B847-B395A80267C5}" type="slidenum">
              <a:rPr lang="en-US" altLang="en-US" sz="14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b="1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81000"/>
            <a:ext cx="9144000" cy="6096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Chapter 8. Classification: Basic Concepts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447800"/>
            <a:ext cx="11277600" cy="51054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en-US" altLang="en-US" dirty="0" smtClean="0"/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Model Evaluation and Selection</a:t>
            </a:r>
          </a:p>
        </p:txBody>
      </p:sp>
      <p:sp>
        <p:nvSpPr>
          <p:cNvPr id="20485" name="AutoShape 8"/>
          <p:cNvSpPr>
            <a:spLocks noChangeArrowheads="1"/>
          </p:cNvSpPr>
          <p:nvPr/>
        </p:nvSpPr>
        <p:spPr bwMode="auto">
          <a:xfrm rot="9803581">
            <a:off x="4732409" y="1959927"/>
            <a:ext cx="222653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55486"/>
            <a:ext cx="11277600" cy="5257800"/>
          </a:xfrm>
        </p:spPr>
        <p:txBody>
          <a:bodyPr/>
          <a:lstStyle/>
          <a:p>
            <a:r>
              <a:rPr lang="en-US" dirty="0" smtClean="0"/>
              <a:t>R1: </a:t>
            </a:r>
            <a:r>
              <a:rPr lang="en-US" dirty="0" err="1" smtClean="0"/>
              <a:t>FOIL_GAIN</a:t>
            </a:r>
            <a:r>
              <a:rPr lang="en-US" dirty="0"/>
              <a:t>	</a:t>
            </a:r>
            <a:r>
              <a:rPr lang="en-US" dirty="0" smtClean="0"/>
              <a:t>= 8</a:t>
            </a:r>
          </a:p>
          <a:p>
            <a:r>
              <a:rPr lang="en-US" dirty="0" smtClean="0"/>
              <a:t>R2: </a:t>
            </a:r>
            <a:r>
              <a:rPr lang="en-US" dirty="0" err="1" smtClean="0"/>
              <a:t>FOIL_GAIN</a:t>
            </a:r>
            <a:endParaRPr lang="en-US" dirty="0" smtClean="0"/>
          </a:p>
          <a:p>
            <a:r>
              <a:rPr lang="en-US" dirty="0" smtClean="0"/>
              <a:t>R3: </a:t>
            </a:r>
            <a:r>
              <a:rPr lang="en-US" dirty="0" err="1" smtClean="0"/>
              <a:t>FOIL_GAIN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Therefore, </a:t>
            </a:r>
            <a:r>
              <a:rPr lang="en-US" b="1" i="1" dirty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rgbClr val="FF0000"/>
                </a:solidFill>
              </a:rPr>
              <a:t>3 is the best </a:t>
            </a:r>
            <a:r>
              <a:rPr lang="en-US" dirty="0"/>
              <a:t>candidate and </a:t>
            </a:r>
            <a:r>
              <a:rPr lang="en-US" i="1" dirty="0"/>
              <a:t>R</a:t>
            </a:r>
            <a:r>
              <a:rPr lang="en-US" dirty="0"/>
              <a:t>1 is the worst candidate according to </a:t>
            </a:r>
            <a:r>
              <a:rPr lang="en-US" dirty="0" err="1" smtClean="0"/>
              <a:t>FOIL’s</a:t>
            </a:r>
            <a:r>
              <a:rPr lang="en-US" dirty="0"/>
              <a:t> </a:t>
            </a:r>
            <a:r>
              <a:rPr lang="en-US" dirty="0" smtClean="0"/>
              <a:t>information </a:t>
            </a:r>
            <a:r>
              <a:rPr lang="en-US" dirty="0"/>
              <a:t>gain.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80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7976"/>
          <a:stretch/>
        </p:blipFill>
        <p:spPr>
          <a:xfrm>
            <a:off x="3804023" y="1850798"/>
            <a:ext cx="5797177" cy="5551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347912"/>
            <a:ext cx="6478367" cy="5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50702"/>
      </p:ext>
    </p:extLst>
  </p:cSld>
  <p:clrMapOvr>
    <a:masterClrMapping/>
  </p:clrMapOvr>
  <p:transition>
    <p:zo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2F7B1AE-DCA4-44AC-864B-8B44F3CF4C49}" type="slidenum">
              <a:rPr lang="en-US" altLang="en-US" sz="14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US" altLang="en-US" sz="1400" b="1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Chapter 8. Classification: Basic Concepts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11201400" cy="51054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en-US" altLang="en-US" dirty="0" smtClean="0"/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Model Evaluation and Selection</a:t>
            </a:r>
          </a:p>
        </p:txBody>
      </p:sp>
      <p:sp>
        <p:nvSpPr>
          <p:cNvPr id="8197" name="AutoShape 8"/>
          <p:cNvSpPr>
            <a:spLocks noChangeArrowheads="1"/>
          </p:cNvSpPr>
          <p:nvPr/>
        </p:nvSpPr>
        <p:spPr bwMode="auto">
          <a:xfrm rot="9803581">
            <a:off x="5808348" y="3810000"/>
            <a:ext cx="1788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54201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Model Evaluation and Selection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/>
              <a:t>Evaluation metrics: How can we measure accuracy?  Other metrics to consider?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Use </a:t>
            </a:r>
            <a:r>
              <a:rPr lang="en-US" altLang="en-US" sz="2400" b="1"/>
              <a:t>validation test set</a:t>
            </a:r>
            <a:r>
              <a:rPr lang="en-US" altLang="en-US" sz="2400"/>
              <a:t> of class-labeled tuples instead of training set when assessing accuracy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Methods for estimating a classifier’s accuracy: 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Holdout method, random subsampling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Cross-validation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Bootstrap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Comparing classifiers: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Confidence intervals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Cost-benefit analysis and ROC Curves</a:t>
            </a:r>
          </a:p>
        </p:txBody>
      </p:sp>
      <p:sp>
        <p:nvSpPr>
          <p:cNvPr id="100356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0219BB3-76E2-4338-ACD4-D9D5D279498F}" type="slidenum">
              <a:rPr lang="en-US" altLang="en-US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US" altLang="en-US" sz="1200" b="1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altLang="en-US" smtClean="0"/>
              <a:t>Classifier Evaluation Metrics: Confusion Matrix</a:t>
            </a:r>
          </a:p>
        </p:txBody>
      </p:sp>
      <p:graphicFrame>
        <p:nvGraphicFramePr>
          <p:cNvPr id="61519" name="Group 7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0793811"/>
              </p:ext>
            </p:extLst>
          </p:nvPr>
        </p:nvGraphicFramePr>
        <p:xfrm>
          <a:off x="1981200" y="3505863"/>
          <a:ext cx="8130857" cy="1447137"/>
        </p:xfrm>
        <a:graphic>
          <a:graphicData uri="http://schemas.openxmlformats.org/drawingml/2006/table">
            <a:tbl>
              <a:tblPr/>
              <a:tblGrid>
                <a:gridCol w="2924492"/>
                <a:gridCol w="2257742"/>
                <a:gridCol w="2102168"/>
                <a:gridCol w="846455"/>
              </a:tblGrid>
              <a:tr h="380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39507" marB="395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 yes</a:t>
                      </a:r>
                    </a:p>
                  </a:txBody>
                  <a:tcPr marT="39507" marB="395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39507" marB="395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39507" marB="395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yes</a:t>
                      </a:r>
                    </a:p>
                  </a:txBody>
                  <a:tcPr marT="39507" marB="395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6954</a:t>
                      </a:r>
                    </a:p>
                  </a:txBody>
                  <a:tcPr marT="39507" marB="395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46</a:t>
                      </a:r>
                    </a:p>
                  </a:txBody>
                  <a:tcPr marT="39507" marB="395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7000</a:t>
                      </a:r>
                    </a:p>
                  </a:txBody>
                  <a:tcPr marT="39507" marB="395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39507" marB="395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412</a:t>
                      </a:r>
                    </a:p>
                  </a:txBody>
                  <a:tcPr marT="39507" marB="395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2588</a:t>
                      </a:r>
                    </a:p>
                  </a:txBody>
                  <a:tcPr marT="39507" marB="395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T="39507" marB="395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39507" marB="395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7366</a:t>
                      </a:r>
                    </a:p>
                  </a:txBody>
                  <a:tcPr marT="39507" marB="395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2634</a:t>
                      </a:r>
                    </a:p>
                  </a:txBody>
                  <a:tcPr marT="39507" marB="395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39507" marB="395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30" name="Rectangle 63"/>
          <p:cNvSpPr>
            <a:spLocks noGrp="1" noChangeArrowheads="1"/>
          </p:cNvSpPr>
          <p:nvPr>
            <p:ph type="body" sz="half" idx="2"/>
          </p:nvPr>
        </p:nvSpPr>
        <p:spPr>
          <a:xfrm>
            <a:off x="626270" y="5182263"/>
            <a:ext cx="10651330" cy="1447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Given</a:t>
            </a:r>
            <a:r>
              <a:rPr lang="en-US" altLang="en-US" sz="2400" i="1" dirty="0"/>
              <a:t> m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classes(m&gt;=2), </a:t>
            </a:r>
            <a:r>
              <a:rPr lang="en-US" altLang="en-US" sz="2400" dirty="0"/>
              <a:t>an entry, </a:t>
            </a:r>
            <a:r>
              <a:rPr lang="en-US" altLang="en-US" sz="2400" b="1" i="1" dirty="0" err="1"/>
              <a:t>CM</a:t>
            </a:r>
            <a:r>
              <a:rPr lang="en-US" altLang="en-US" sz="2400" b="1" i="1" baseline="-25000" dirty="0" err="1"/>
              <a:t>i,j</a:t>
            </a:r>
            <a:r>
              <a:rPr lang="en-US" altLang="en-US" sz="2400" b="1" baseline="-25000" dirty="0"/>
              <a:t> </a:t>
            </a:r>
            <a:r>
              <a:rPr lang="en-US" altLang="en-US" sz="2400" dirty="0"/>
              <a:t> in a </a:t>
            </a:r>
            <a:r>
              <a:rPr lang="en-US" altLang="en-US" sz="2400" b="1" dirty="0"/>
              <a:t>confusion matrix</a:t>
            </a:r>
            <a:r>
              <a:rPr lang="en-US" altLang="en-US" sz="2400" dirty="0"/>
              <a:t> indicates # of tuples in class </a:t>
            </a:r>
            <a:r>
              <a:rPr lang="en-US" altLang="en-US" sz="2400" i="1" dirty="0" err="1" smtClean="0"/>
              <a:t>i</a:t>
            </a:r>
            <a:r>
              <a:rPr lang="en-US" altLang="en-US" sz="2400" i="1" dirty="0" smtClean="0"/>
              <a:t> (row)</a:t>
            </a:r>
            <a:r>
              <a:rPr lang="en-US" altLang="en-US" sz="2400" dirty="0" smtClean="0"/>
              <a:t>  </a:t>
            </a:r>
            <a:r>
              <a:rPr lang="en-US" altLang="en-US" sz="2400" dirty="0"/>
              <a:t>that were labeled by the classifier as class </a:t>
            </a:r>
            <a:r>
              <a:rPr lang="en-US" altLang="en-US" sz="2400" i="1" dirty="0" smtClean="0"/>
              <a:t>j (col.)</a:t>
            </a:r>
            <a:endParaRPr lang="en-US" altLang="en-US" sz="2400" i="1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May have extra </a:t>
            </a:r>
            <a:r>
              <a:rPr lang="en-US" altLang="en-US" sz="2400" dirty="0" smtClean="0"/>
              <a:t>rows/columns </a:t>
            </a:r>
            <a:r>
              <a:rPr lang="en-US" altLang="en-US" sz="2400" dirty="0"/>
              <a:t>to provide totals</a:t>
            </a:r>
          </a:p>
        </p:txBody>
      </p:sp>
      <p:sp>
        <p:nvSpPr>
          <p:cNvPr id="102431" name="Text Box 66"/>
          <p:cNvSpPr txBox="1">
            <a:spLocks noChangeArrowheads="1"/>
          </p:cNvSpPr>
          <p:nvPr/>
        </p:nvSpPr>
        <p:spPr bwMode="auto">
          <a:xfrm>
            <a:off x="457201" y="1219201"/>
            <a:ext cx="3903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Confusion Matrix:</a:t>
            </a:r>
          </a:p>
        </p:txBody>
      </p:sp>
      <p:graphicFrame>
        <p:nvGraphicFramePr>
          <p:cNvPr id="6151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011283"/>
              </p:ext>
            </p:extLst>
          </p:nvPr>
        </p:nvGraphicFramePr>
        <p:xfrm>
          <a:off x="2057400" y="1823651"/>
          <a:ext cx="7924800" cy="995749"/>
        </p:xfrm>
        <a:graphic>
          <a:graphicData uri="http://schemas.openxmlformats.org/drawingml/2006/table">
            <a:tbl>
              <a:tblPr/>
              <a:tblGrid>
                <a:gridCol w="2895600"/>
                <a:gridCol w="2471738"/>
                <a:gridCol w="2557462"/>
              </a:tblGrid>
              <a:tr h="3047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38994" marB="389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38994" marB="38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38994" marB="38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38994" marB="389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T="38994" marB="38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T="38994" marB="38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38994" marB="389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T="38994" marB="38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T="38994" marB="38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50" name="Rectangle 78"/>
          <p:cNvSpPr>
            <a:spLocks noChangeArrowheads="1"/>
          </p:cNvSpPr>
          <p:nvPr/>
        </p:nvSpPr>
        <p:spPr bwMode="auto">
          <a:xfrm>
            <a:off x="626270" y="2986088"/>
            <a:ext cx="3565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</a:rPr>
              <a:t>Example of Confusion Matrix:</a:t>
            </a:r>
          </a:p>
        </p:txBody>
      </p:sp>
      <p:sp>
        <p:nvSpPr>
          <p:cNvPr id="102451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883E5FE-0EB7-4F83-9C0C-5B61F015E5FF}" type="slidenum">
              <a:rPr lang="en-US" altLang="en-US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en-US" sz="1200" b="1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4114800"/>
            <a:ext cx="11277600" cy="2127148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TP</a:t>
            </a:r>
            <a:r>
              <a:rPr lang="en-US" dirty="0" smtClean="0">
                <a:solidFill>
                  <a:schemeClr val="tx2"/>
                </a:solidFill>
              </a:rPr>
              <a:t>: positive tuples, positively predicted (correctly predicted)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TN: negative tuples, negatively predicted (correctly predicted)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FP: negative tuples, positively predicted, (incorrect prediction)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FN</a:t>
            </a:r>
            <a:r>
              <a:rPr lang="en-US" dirty="0" smtClean="0">
                <a:solidFill>
                  <a:srgbClr val="FF0000"/>
                </a:solidFill>
              </a:rPr>
              <a:t>: positive tuples, negatively predicted, (incorrect prediction)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84</a:t>
            </a:fld>
            <a:endParaRPr lang="en-US" altLang="en-US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739831"/>
              </p:ext>
            </p:extLst>
          </p:nvPr>
        </p:nvGraphicFramePr>
        <p:xfrm>
          <a:off x="406400" y="1402080"/>
          <a:ext cx="1079055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/>
                <a:gridCol w="1386205"/>
                <a:gridCol w="2441893"/>
                <a:gridCol w="2451418"/>
                <a:gridCol w="22555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Predicted Class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Class= </a:t>
                      </a:r>
                      <a:r>
                        <a:rPr lang="en-US" b="1" dirty="0" smtClean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dirty="0" smtClean="0"/>
                        <a:t>= </a:t>
                      </a:r>
                      <a:r>
                        <a:rPr lang="en-US" b="1" dirty="0" smtClean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Actual Class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Class= </a:t>
                      </a:r>
                      <a:r>
                        <a:rPr lang="en-US" b="1" dirty="0" smtClean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True Positive (</a:t>
                      </a:r>
                      <a:r>
                        <a:rPr lang="en-US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TP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False Negative (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FN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Class= </a:t>
                      </a:r>
                      <a:r>
                        <a:rPr lang="en-US" b="1" dirty="0" smtClean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False Positive (FP)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True Negative (TN)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81183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</a:t>
            </a:r>
            <a:r>
              <a:rPr lang="en-US" dirty="0" smtClean="0"/>
              <a:t>Matrix…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P’ = Total (labelled as positive or predicted as positive)</a:t>
            </a:r>
          </a:p>
          <a:p>
            <a:r>
              <a:rPr lang="en-US" dirty="0" smtClean="0"/>
              <a:t>N’ = </a:t>
            </a:r>
            <a:r>
              <a:rPr lang="en-US" dirty="0"/>
              <a:t>Total (labelled as </a:t>
            </a:r>
            <a:r>
              <a:rPr lang="en-US" dirty="0" smtClean="0"/>
              <a:t>negative </a:t>
            </a:r>
            <a:r>
              <a:rPr lang="en-US" dirty="0"/>
              <a:t>or predicted as </a:t>
            </a:r>
            <a:r>
              <a:rPr lang="en-US" dirty="0" smtClean="0"/>
              <a:t>negative)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85</a:t>
            </a:fld>
            <a:endParaRPr lang="en-US" alt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844080"/>
              </p:ext>
            </p:extLst>
          </p:nvPr>
        </p:nvGraphicFramePr>
        <p:xfrm>
          <a:off x="228600" y="1376362"/>
          <a:ext cx="8822184" cy="193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268"/>
                <a:gridCol w="1386205"/>
                <a:gridCol w="2441893"/>
                <a:gridCol w="2451418"/>
                <a:gridCol w="910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Predicted Class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Class= </a:t>
                      </a:r>
                      <a:r>
                        <a:rPr lang="en-US" b="1" dirty="0" smtClean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dirty="0" smtClean="0"/>
                        <a:t>= </a:t>
                      </a:r>
                      <a:r>
                        <a:rPr lang="en-US" b="1" dirty="0" smtClean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Actual Class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Class= </a:t>
                      </a:r>
                      <a:r>
                        <a:rPr lang="en-US" b="1" dirty="0" smtClean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True Positive (</a:t>
                      </a:r>
                      <a:r>
                        <a:rPr lang="en-US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TP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False Negative (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FN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Class= </a:t>
                      </a:r>
                      <a:r>
                        <a:rPr lang="en-US" b="1" dirty="0" smtClean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False Positive (FP)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True Negative (TN)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P’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N’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P+N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Line Callout 1 5"/>
          <p:cNvSpPr/>
          <p:nvPr/>
        </p:nvSpPr>
        <p:spPr bwMode="auto">
          <a:xfrm>
            <a:off x="9228585" y="1676400"/>
            <a:ext cx="2963415" cy="609600"/>
          </a:xfrm>
          <a:prstGeom prst="borderCallout1">
            <a:avLst>
              <a:gd name="adj1" fmla="val 54545"/>
              <a:gd name="adj2" fmla="val -480"/>
              <a:gd name="adj3" fmla="val 98438"/>
              <a:gd name="adj4" fmla="val -1667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Total Actual Positive tuples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TP+FN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Line Callout 1 6"/>
          <p:cNvSpPr/>
          <p:nvPr/>
        </p:nvSpPr>
        <p:spPr bwMode="auto">
          <a:xfrm>
            <a:off x="9228584" y="2400300"/>
            <a:ext cx="2963415" cy="571500"/>
          </a:xfrm>
          <a:prstGeom prst="borderCallout1">
            <a:avLst>
              <a:gd name="adj1" fmla="val 54545"/>
              <a:gd name="adj2" fmla="val -480"/>
              <a:gd name="adj3" fmla="val 58906"/>
              <a:gd name="adj4" fmla="val -164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Total Actual Negative tuples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FP+FN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Line Callout 1 8"/>
          <p:cNvSpPr/>
          <p:nvPr/>
        </p:nvSpPr>
        <p:spPr bwMode="auto">
          <a:xfrm>
            <a:off x="2209800" y="3982402"/>
            <a:ext cx="3090415" cy="609600"/>
          </a:xfrm>
          <a:prstGeom prst="borderCallout1">
            <a:avLst>
              <a:gd name="adj1" fmla="val 2982"/>
              <a:gd name="adj2" fmla="val 47268"/>
              <a:gd name="adj3" fmla="val -128906"/>
              <a:gd name="adj4" fmla="val 6703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Total Predicted Positive tuples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TP+FP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Line Callout 1 9"/>
          <p:cNvSpPr/>
          <p:nvPr/>
        </p:nvSpPr>
        <p:spPr bwMode="auto">
          <a:xfrm>
            <a:off x="5500688" y="3982402"/>
            <a:ext cx="3262312" cy="609600"/>
          </a:xfrm>
          <a:prstGeom prst="borderCallout1">
            <a:avLst>
              <a:gd name="adj1" fmla="val 2982"/>
              <a:gd name="adj2" fmla="val 9604"/>
              <a:gd name="adj3" fmla="val -133594"/>
              <a:gd name="adj4" fmla="val 377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Total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Predicted Negative tuples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FN+TN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Line Callout 1 10"/>
          <p:cNvSpPr/>
          <p:nvPr/>
        </p:nvSpPr>
        <p:spPr bwMode="auto">
          <a:xfrm>
            <a:off x="9127778" y="3982402"/>
            <a:ext cx="2633215" cy="437198"/>
          </a:xfrm>
          <a:prstGeom prst="borderCallout1">
            <a:avLst>
              <a:gd name="adj1" fmla="val 2982"/>
              <a:gd name="adj2" fmla="val 47268"/>
              <a:gd name="adj3" fmla="val -176507"/>
              <a:gd name="adj4" fmla="val -69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Total n umber of tuples</a:t>
            </a:r>
          </a:p>
        </p:txBody>
      </p:sp>
    </p:spTree>
    <p:extLst>
      <p:ext uri="{BB962C8B-B14F-4D97-AF65-F5344CB8AC3E}">
        <p14:creationId xmlns:p14="http://schemas.microsoft.com/office/powerpoint/2010/main" val="20516292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</a:t>
            </a:r>
            <a:r>
              <a:rPr lang="en-US" dirty="0" smtClean="0"/>
              <a:t>Matrix…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86</a:t>
            </a:fld>
            <a:endParaRPr lang="en-US" alt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404347"/>
              </p:ext>
            </p:extLst>
          </p:nvPr>
        </p:nvGraphicFramePr>
        <p:xfrm>
          <a:off x="655510" y="1403985"/>
          <a:ext cx="1128249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6205"/>
                <a:gridCol w="2441893"/>
                <a:gridCol w="2516505"/>
                <a:gridCol w="1706880"/>
                <a:gridCol w="32310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A/P</a:t>
                      </a:r>
                      <a:endParaRPr 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Class= </a:t>
                      </a:r>
                      <a:r>
                        <a:rPr lang="en-US" b="1" dirty="0" smtClean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dirty="0" smtClean="0"/>
                        <a:t>= </a:t>
                      </a:r>
                      <a:r>
                        <a:rPr lang="en-US" b="1" dirty="0" smtClean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TOTAL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Recognition</a:t>
                      </a:r>
                      <a:r>
                        <a:rPr lang="en-US" sz="2000" b="1" dirty="0" smtClean="0"/>
                        <a:t> (%)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Class= </a:t>
                      </a:r>
                      <a:r>
                        <a:rPr lang="en-US" b="1" dirty="0" smtClean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True Positive (</a:t>
                      </a:r>
                      <a:r>
                        <a:rPr lang="en-US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TP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False Negative (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FN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/>
                        <a:t>P = </a:t>
                      </a:r>
                      <a:r>
                        <a:rPr lang="en-US" sz="2000" b="0" dirty="0" err="1" smtClean="0"/>
                        <a:t>TP</a:t>
                      </a:r>
                      <a:r>
                        <a:rPr lang="en-US" sz="2000" b="0" dirty="0" smtClean="0"/>
                        <a:t> + </a:t>
                      </a:r>
                      <a:r>
                        <a:rPr lang="en-US" sz="2000" b="0" dirty="0" err="1" smtClean="0"/>
                        <a:t>FN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TP</a:t>
                      </a:r>
                      <a:r>
                        <a:rPr lang="en-US" sz="1600" b="0" dirty="0" smtClean="0"/>
                        <a:t> </a:t>
                      </a:r>
                      <a:r>
                        <a:rPr lang="en-US" sz="1600" b="0" dirty="0" err="1" smtClean="0"/>
                        <a:t>Recog</a:t>
                      </a:r>
                      <a:r>
                        <a:rPr lang="en-US" sz="1600" b="0" dirty="0" smtClean="0"/>
                        <a:t>.</a:t>
                      </a:r>
                      <a:r>
                        <a:rPr lang="en-US" sz="1600" b="0" baseline="0" dirty="0" smtClean="0"/>
                        <a:t> = </a:t>
                      </a:r>
                      <a:r>
                        <a:rPr lang="en-US" sz="1600" b="0" baseline="0" dirty="0" err="1" smtClean="0"/>
                        <a:t>TP</a:t>
                      </a:r>
                      <a:r>
                        <a:rPr lang="en-US" sz="1600" b="0" baseline="0" dirty="0" smtClean="0"/>
                        <a:t>/P*100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Class= </a:t>
                      </a:r>
                      <a:r>
                        <a:rPr lang="en-US" b="1" dirty="0" smtClean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False Positive (FP)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True Negative (TN)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/>
                        <a:t>N = FP + TN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TN </a:t>
                      </a:r>
                      <a:r>
                        <a:rPr lang="en-US" sz="1600" b="0" dirty="0" err="1" smtClean="0"/>
                        <a:t>Recog</a:t>
                      </a:r>
                      <a:r>
                        <a:rPr lang="en-US" sz="1600" b="0" dirty="0" smtClean="0"/>
                        <a:t>. = TN/N*100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TOTAL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P’ = </a:t>
                      </a:r>
                      <a:r>
                        <a:rPr lang="en-US" sz="2000" b="0" dirty="0" err="1" smtClean="0"/>
                        <a:t>TP</a:t>
                      </a:r>
                      <a:r>
                        <a:rPr lang="en-US" sz="2000" b="0" dirty="0" smtClean="0"/>
                        <a:t> + FP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N’ = </a:t>
                      </a:r>
                      <a:r>
                        <a:rPr lang="en-US" sz="2000" b="0" dirty="0" err="1" smtClean="0"/>
                        <a:t>FN</a:t>
                      </a:r>
                      <a:r>
                        <a:rPr lang="en-US" sz="2000" b="0" dirty="0" smtClean="0"/>
                        <a:t> + TN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/>
                        <a:t>P+N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Overall </a:t>
                      </a:r>
                      <a:r>
                        <a:rPr lang="en-US" sz="1600" b="0" dirty="0" err="1" smtClean="0"/>
                        <a:t>Recog</a:t>
                      </a:r>
                      <a:r>
                        <a:rPr lang="en-US" sz="1600" b="0" dirty="0" smtClean="0"/>
                        <a:t>. = (</a:t>
                      </a:r>
                      <a:r>
                        <a:rPr lang="en-US" sz="1600" b="0" dirty="0" err="1" smtClean="0"/>
                        <a:t>TP+TN</a:t>
                      </a:r>
                      <a:r>
                        <a:rPr lang="en-US" sz="1600" b="0" dirty="0" smtClean="0"/>
                        <a:t>)/(</a:t>
                      </a:r>
                      <a:r>
                        <a:rPr lang="en-US" sz="1600" b="0" dirty="0" err="1" smtClean="0"/>
                        <a:t>P+N</a:t>
                      </a:r>
                      <a:r>
                        <a:rPr lang="en-US" sz="1600" b="0" dirty="0" smtClean="0"/>
                        <a:t>)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69358" y="3200400"/>
            <a:ext cx="11277600" cy="29717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err="1" smtClean="0"/>
              <a:t>TP</a:t>
            </a:r>
            <a:r>
              <a:rPr lang="en-US" altLang="en-US" sz="2400" dirty="0" smtClean="0"/>
              <a:t> recognition rate is also known as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SENSITIVITY </a:t>
            </a:r>
            <a:r>
              <a:rPr lang="en-US" altLang="en-US" sz="2400" dirty="0"/>
              <a:t>= </a:t>
            </a:r>
            <a:r>
              <a:rPr lang="en-US" altLang="en-US" sz="2400" dirty="0" err="1"/>
              <a:t>TP</a:t>
            </a:r>
            <a:r>
              <a:rPr lang="en-US" altLang="en-US" sz="2400" dirty="0"/>
              <a:t>/P * 100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TN recognition rate is also known as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SPECIFICITY </a:t>
            </a:r>
            <a:r>
              <a:rPr lang="en-US" altLang="en-US" sz="2400" dirty="0"/>
              <a:t>= TN/N * 100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Overall </a:t>
            </a:r>
            <a:r>
              <a:rPr lang="en-US" altLang="en-US" sz="2400" dirty="0"/>
              <a:t>recognition rate is also called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ACCURACY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=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TP+TN</a:t>
            </a:r>
            <a:r>
              <a:rPr lang="en-US" sz="2400" dirty="0"/>
              <a:t>)/(</a:t>
            </a:r>
            <a:r>
              <a:rPr lang="en-US" sz="2400" dirty="0" err="1"/>
              <a:t>P+N</a:t>
            </a:r>
            <a:r>
              <a:rPr lang="en-US" sz="2400" dirty="0" smtClean="0"/>
              <a:t>) 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It reflects how well the classifier recognizes tuples of various classes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Error Rate </a:t>
            </a:r>
            <a:r>
              <a:rPr lang="en-US" sz="2400" dirty="0" smtClean="0"/>
              <a:t>or misclassification rate = 1-accuracy = (</a:t>
            </a:r>
            <a:r>
              <a:rPr lang="en-US" sz="2400" dirty="0" err="1" smtClean="0"/>
              <a:t>FP+FN</a:t>
            </a:r>
            <a:r>
              <a:rPr lang="en-US" sz="2400" dirty="0" smtClean="0"/>
              <a:t>)/(</a:t>
            </a:r>
            <a:r>
              <a:rPr lang="en-US" sz="2400" dirty="0" err="1" smtClean="0"/>
              <a:t>P+N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567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87</a:t>
            </a:fld>
            <a:endParaRPr lang="en-US" altLang="en-US"/>
          </a:p>
        </p:txBody>
      </p:sp>
      <p:graphicFrame>
        <p:nvGraphicFramePr>
          <p:cNvPr id="5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529243"/>
              </p:ext>
            </p:extLst>
          </p:nvPr>
        </p:nvGraphicFramePr>
        <p:xfrm>
          <a:off x="2514600" y="3200400"/>
          <a:ext cx="7791430" cy="2666999"/>
        </p:xfrm>
        <a:graphic>
          <a:graphicData uri="http://schemas.openxmlformats.org/drawingml/2006/table">
            <a:tbl>
              <a:tblPr/>
              <a:tblGrid>
                <a:gridCol w="1391401"/>
                <a:gridCol w="1373855"/>
                <a:gridCol w="1391401"/>
                <a:gridCol w="1373855"/>
                <a:gridCol w="2260918"/>
              </a:tblGrid>
              <a:tr h="753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A/C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Buy=y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Buy=n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Recog</a:t>
                      </a: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. Rate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5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Buy=y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6954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46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?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?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5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Buy=n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412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2588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?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?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?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?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?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?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943293"/>
              </p:ext>
            </p:extLst>
          </p:nvPr>
        </p:nvGraphicFramePr>
        <p:xfrm>
          <a:off x="332189" y="1493085"/>
          <a:ext cx="1128249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6205"/>
                <a:gridCol w="2441893"/>
                <a:gridCol w="2516505"/>
                <a:gridCol w="1706880"/>
                <a:gridCol w="32310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A/P</a:t>
                      </a:r>
                      <a:endParaRPr 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Class= </a:t>
                      </a:r>
                      <a:r>
                        <a:rPr lang="en-US" b="1" dirty="0" smtClean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dirty="0" smtClean="0"/>
                        <a:t>= </a:t>
                      </a:r>
                      <a:r>
                        <a:rPr lang="en-US" b="1" dirty="0" smtClean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TOTAL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Recognition</a:t>
                      </a:r>
                      <a:r>
                        <a:rPr lang="en-US" sz="2000" b="1" dirty="0" smtClean="0"/>
                        <a:t> (%)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Class= </a:t>
                      </a:r>
                      <a:r>
                        <a:rPr lang="en-US" b="1" dirty="0" smtClean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True Positive (</a:t>
                      </a:r>
                      <a:r>
                        <a:rPr lang="en-US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TP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False Negative (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FN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/>
                        <a:t>P = </a:t>
                      </a:r>
                      <a:r>
                        <a:rPr lang="en-US" sz="2000" b="0" dirty="0" err="1" smtClean="0"/>
                        <a:t>TP</a:t>
                      </a:r>
                      <a:r>
                        <a:rPr lang="en-US" sz="2000" b="0" dirty="0" smtClean="0"/>
                        <a:t> + </a:t>
                      </a:r>
                      <a:r>
                        <a:rPr lang="en-US" sz="2000" b="0" dirty="0" err="1" smtClean="0"/>
                        <a:t>FN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TP</a:t>
                      </a:r>
                      <a:r>
                        <a:rPr lang="en-US" sz="1600" b="0" dirty="0" smtClean="0"/>
                        <a:t> </a:t>
                      </a:r>
                      <a:r>
                        <a:rPr lang="en-US" sz="1600" b="0" dirty="0" err="1" smtClean="0"/>
                        <a:t>Recog</a:t>
                      </a:r>
                      <a:r>
                        <a:rPr lang="en-US" sz="1600" b="0" dirty="0" smtClean="0"/>
                        <a:t>.</a:t>
                      </a:r>
                      <a:r>
                        <a:rPr lang="en-US" sz="1600" b="0" baseline="0" dirty="0" smtClean="0"/>
                        <a:t> = </a:t>
                      </a:r>
                      <a:r>
                        <a:rPr lang="en-US" sz="1600" b="0" baseline="0" dirty="0" err="1" smtClean="0"/>
                        <a:t>TP</a:t>
                      </a:r>
                      <a:r>
                        <a:rPr lang="en-US" sz="1600" b="0" baseline="0" dirty="0" smtClean="0"/>
                        <a:t>/P*100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Class= </a:t>
                      </a:r>
                      <a:r>
                        <a:rPr lang="en-US" b="1" dirty="0" smtClean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False Positive (FP)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True Negative (TN)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/>
                        <a:t>N = FP + TN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TN </a:t>
                      </a:r>
                      <a:r>
                        <a:rPr lang="en-US" sz="1600" b="0" dirty="0" err="1" smtClean="0"/>
                        <a:t>Recog</a:t>
                      </a:r>
                      <a:r>
                        <a:rPr lang="en-US" sz="1600" b="0" dirty="0" smtClean="0"/>
                        <a:t>. = TN/N*100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TOTAL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P’ = </a:t>
                      </a:r>
                      <a:r>
                        <a:rPr lang="en-US" sz="2000" b="0" dirty="0" err="1" smtClean="0"/>
                        <a:t>TP</a:t>
                      </a:r>
                      <a:r>
                        <a:rPr lang="en-US" sz="2000" b="0" dirty="0" smtClean="0"/>
                        <a:t> + FP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N’ = </a:t>
                      </a:r>
                      <a:r>
                        <a:rPr lang="en-US" sz="2000" b="0" dirty="0" err="1" smtClean="0"/>
                        <a:t>FN</a:t>
                      </a:r>
                      <a:r>
                        <a:rPr lang="en-US" sz="2000" b="0" dirty="0" smtClean="0"/>
                        <a:t> + TN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/>
                        <a:t>P+N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Overall </a:t>
                      </a:r>
                      <a:r>
                        <a:rPr lang="en-US" sz="1600" b="0" dirty="0" err="1" smtClean="0"/>
                        <a:t>Recog</a:t>
                      </a:r>
                      <a:r>
                        <a:rPr lang="en-US" sz="1600" b="0" dirty="0" smtClean="0"/>
                        <a:t>. = (</a:t>
                      </a:r>
                      <a:r>
                        <a:rPr lang="en-US" sz="1600" b="0" dirty="0" err="1" smtClean="0"/>
                        <a:t>TP+TN</a:t>
                      </a:r>
                      <a:r>
                        <a:rPr lang="en-US" sz="1600" b="0" dirty="0" smtClean="0"/>
                        <a:t>)/(</a:t>
                      </a:r>
                      <a:r>
                        <a:rPr lang="en-US" sz="1600" b="0" dirty="0" err="1" smtClean="0"/>
                        <a:t>P+N</a:t>
                      </a:r>
                      <a:r>
                        <a:rPr lang="en-US" sz="1600" b="0" dirty="0" smtClean="0"/>
                        <a:t>)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4046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Sensitivity, Specificity, Accuracy and Error.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88</a:t>
            </a:fld>
            <a:endParaRPr lang="en-US" altLang="en-US"/>
          </a:p>
        </p:txBody>
      </p:sp>
      <p:graphicFrame>
        <p:nvGraphicFramePr>
          <p:cNvPr id="5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4415889"/>
              </p:ext>
            </p:extLst>
          </p:nvPr>
        </p:nvGraphicFramePr>
        <p:xfrm>
          <a:off x="3454399" y="2057400"/>
          <a:ext cx="5181602" cy="2666999"/>
        </p:xfrm>
        <a:graphic>
          <a:graphicData uri="http://schemas.openxmlformats.org/drawingml/2006/table">
            <a:tbl>
              <a:tblPr/>
              <a:tblGrid>
                <a:gridCol w="1303620"/>
                <a:gridCol w="1287181"/>
                <a:gridCol w="1303620"/>
                <a:gridCol w="1287181"/>
              </a:tblGrid>
              <a:tr h="753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A/C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Buy=y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Buy=n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5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Buy=y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6954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46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7000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5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Buy=n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412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2588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7366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2634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23236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imbalance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trained a classifier on medical data to predict cancer</a:t>
            </a:r>
          </a:p>
          <a:p>
            <a:r>
              <a:rPr lang="en-US" dirty="0" smtClean="0"/>
              <a:t>Say your accuracy rate of classifier for cancer=yes is 97%</a:t>
            </a:r>
          </a:p>
          <a:p>
            <a:r>
              <a:rPr lang="en-US" dirty="0" smtClean="0"/>
              <a:t>If only 3% of overall tuples are representing cancer=yes</a:t>
            </a:r>
          </a:p>
          <a:p>
            <a:r>
              <a:rPr lang="en-US" dirty="0" smtClean="0"/>
              <a:t>So this accuracy will not be acceptable. </a:t>
            </a:r>
            <a:r>
              <a:rPr lang="en-US" u="sng" dirty="0" smtClean="0"/>
              <a:t>Because one class is rare.</a:t>
            </a:r>
          </a:p>
          <a:p>
            <a:r>
              <a:rPr lang="en-US" dirty="0"/>
              <a:t>N</a:t>
            </a:r>
            <a:r>
              <a:rPr lang="en-US" dirty="0" smtClean="0"/>
              <a:t>ow </a:t>
            </a:r>
            <a:r>
              <a:rPr lang="en-US" dirty="0" smtClean="0"/>
              <a:t>we need to measure not only the accuracy but also other measures like </a:t>
            </a:r>
            <a:r>
              <a:rPr lang="en-US" b="1" dirty="0" smtClean="0"/>
              <a:t>sensitivity</a:t>
            </a:r>
            <a:r>
              <a:rPr lang="en-US" dirty="0" smtClean="0"/>
              <a:t>(how well correctly classified cancer=yes) and </a:t>
            </a:r>
            <a:r>
              <a:rPr lang="en-US" b="1" dirty="0" smtClean="0"/>
              <a:t>specificity</a:t>
            </a:r>
            <a:r>
              <a:rPr lang="en-US" dirty="0"/>
              <a:t>(how </a:t>
            </a:r>
            <a:r>
              <a:rPr lang="en-US" dirty="0" smtClean="0"/>
              <a:t>well correctly </a:t>
            </a:r>
            <a:r>
              <a:rPr lang="en-US" dirty="0"/>
              <a:t>classified </a:t>
            </a:r>
            <a:r>
              <a:rPr lang="en-US" dirty="0" smtClean="0"/>
              <a:t>cancer=no)</a:t>
            </a:r>
            <a:r>
              <a:rPr lang="en-US" b="1" dirty="0" smtClean="0"/>
              <a:t>.</a:t>
            </a:r>
          </a:p>
          <a:p>
            <a:r>
              <a:rPr lang="en-US" b="1" dirty="0" err="1" smtClean="0"/>
              <a:t>HW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89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8359"/>
          <a:stretch/>
        </p:blipFill>
        <p:spPr>
          <a:xfrm>
            <a:off x="1600200" y="4752807"/>
            <a:ext cx="3352800" cy="172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892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induction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399" y="1219200"/>
            <a:ext cx="6070601" cy="5257800"/>
          </a:xfrm>
        </p:spPr>
        <p:txBody>
          <a:bodyPr/>
          <a:lstStyle/>
          <a:p>
            <a:r>
              <a:rPr lang="en-US" dirty="0" smtClean="0"/>
              <a:t>It is </a:t>
            </a:r>
            <a:r>
              <a:rPr lang="en-US" dirty="0"/>
              <a:t>the learning of decision trees from class-labeled </a:t>
            </a:r>
            <a:r>
              <a:rPr lang="en-US" dirty="0" smtClean="0"/>
              <a:t>training tuples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decision tree </a:t>
            </a:r>
            <a:r>
              <a:rPr lang="en-US" dirty="0"/>
              <a:t>is a flowchart-like tree structure, where each </a:t>
            </a:r>
            <a:r>
              <a:rPr lang="en-US" b="1" dirty="0" smtClean="0"/>
              <a:t>internal node </a:t>
            </a:r>
            <a:r>
              <a:rPr lang="en-US" dirty="0"/>
              <a:t>(</a:t>
            </a:r>
            <a:r>
              <a:rPr lang="en-US" dirty="0" err="1"/>
              <a:t>nonleaf</a:t>
            </a:r>
            <a:r>
              <a:rPr lang="en-US" dirty="0"/>
              <a:t> node) denotes a test on an attribute, each </a:t>
            </a:r>
            <a:r>
              <a:rPr lang="en-US" b="1" dirty="0"/>
              <a:t>branch </a:t>
            </a:r>
            <a:r>
              <a:rPr lang="en-US" dirty="0"/>
              <a:t>represents an outcome of </a:t>
            </a:r>
            <a:r>
              <a:rPr lang="en-US" dirty="0" smtClean="0"/>
              <a:t>the test</a:t>
            </a:r>
            <a:r>
              <a:rPr lang="en-US" dirty="0"/>
              <a:t>, and each </a:t>
            </a:r>
            <a:r>
              <a:rPr lang="en-US" b="1" dirty="0"/>
              <a:t>leaf node </a:t>
            </a:r>
            <a:r>
              <a:rPr lang="en-US" dirty="0"/>
              <a:t>(or </a:t>
            </a:r>
            <a:r>
              <a:rPr lang="en-US" i="1" dirty="0"/>
              <a:t>terminal node</a:t>
            </a:r>
            <a:r>
              <a:rPr lang="en-US" dirty="0"/>
              <a:t>) holds a class label.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topmost node </a:t>
            </a:r>
            <a:r>
              <a:rPr lang="en-US" dirty="0" smtClean="0"/>
              <a:t>in a </a:t>
            </a:r>
            <a:r>
              <a:rPr lang="en-US" dirty="0"/>
              <a:t>tree is the </a:t>
            </a:r>
            <a:r>
              <a:rPr lang="en-US" b="1" dirty="0"/>
              <a:t>root </a:t>
            </a:r>
            <a:r>
              <a:rPr lang="en-US" dirty="0"/>
              <a:t>node.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285EB-34C2-4B44-94FA-7570A9AF113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841544"/>
            <a:ext cx="5628183" cy="33114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01867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10744200" cy="1143000"/>
          </a:xfrm>
        </p:spPr>
        <p:txBody>
          <a:bodyPr/>
          <a:lstStyle/>
          <a:p>
            <a:r>
              <a:rPr lang="en-US" altLang="en-US" dirty="0" smtClean="0"/>
              <a:t>Classifier Evaluation Metrics: </a:t>
            </a:r>
            <a:br>
              <a:rPr lang="en-US" altLang="en-US" dirty="0" smtClean="0"/>
            </a:br>
            <a:r>
              <a:rPr lang="en-US" altLang="en-US" dirty="0" smtClean="0"/>
              <a:t>Accuracy, Error Rate, Sensitivity and Specificity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124200"/>
            <a:ext cx="5029200" cy="3505200"/>
          </a:xfrm>
        </p:spPr>
        <p:txBody>
          <a:bodyPr/>
          <a:lstStyle/>
          <a:p>
            <a:r>
              <a:rPr lang="en-US" altLang="en-US" sz="2400" b="1" dirty="0"/>
              <a:t>Classifier Accuracy, </a:t>
            </a:r>
            <a:r>
              <a:rPr lang="en-US" altLang="en-US" sz="2400" dirty="0"/>
              <a:t>or recognition rate: percentage of test set tuples that are correctly </a:t>
            </a:r>
            <a:r>
              <a:rPr lang="en-US" altLang="en-US" sz="2400" dirty="0" smtClean="0"/>
              <a:t>classified. </a:t>
            </a:r>
            <a:endParaRPr lang="en-US" altLang="en-US" sz="24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b="1" dirty="0"/>
              <a:t>Accuracy = (</a:t>
            </a:r>
            <a:r>
              <a:rPr lang="en-US" altLang="en-US" sz="2400" b="1" dirty="0" err="1"/>
              <a:t>TP</a:t>
            </a:r>
            <a:r>
              <a:rPr lang="en-US" altLang="en-US" sz="2400" b="1" dirty="0"/>
              <a:t> + TN)/All</a:t>
            </a:r>
            <a:endParaRPr lang="en-US" altLang="en-US" sz="24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Error rate: </a:t>
            </a:r>
            <a:r>
              <a:rPr lang="en-US" altLang="en-US" sz="2400" i="1" dirty="0">
                <a:solidFill>
                  <a:srgbClr val="FF0000"/>
                </a:solidFill>
              </a:rPr>
              <a:t>1 –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accuracy</a:t>
            </a:r>
            <a:r>
              <a:rPr lang="en-US" altLang="en-US" sz="2400" dirty="0"/>
              <a:t>, or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b="1" dirty="0"/>
              <a:t>Error rate = (FP + </a:t>
            </a:r>
            <a:r>
              <a:rPr lang="en-US" altLang="en-US" sz="2400" b="1" dirty="0" err="1"/>
              <a:t>FN</a:t>
            </a:r>
            <a:r>
              <a:rPr lang="en-US" altLang="en-US" sz="2400" b="1" dirty="0"/>
              <a:t>)/All</a:t>
            </a:r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5334000" y="1371600"/>
            <a:ext cx="6400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b="1" dirty="0">
                <a:solidFill>
                  <a:srgbClr val="FF0000"/>
                </a:solidFill>
              </a:rPr>
              <a:t>Class Imbalance Problem</a:t>
            </a:r>
            <a:r>
              <a:rPr lang="en-US" altLang="en-US" sz="2400" dirty="0">
                <a:solidFill>
                  <a:srgbClr val="FF0000"/>
                </a:solidFill>
              </a:rPr>
              <a:t>: 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One class may be </a:t>
            </a:r>
            <a:r>
              <a:rPr lang="en-US" altLang="en-US" sz="2400" i="1" dirty="0">
                <a:solidFill>
                  <a:srgbClr val="FF0000"/>
                </a:solidFill>
              </a:rPr>
              <a:t>rare</a:t>
            </a:r>
            <a:r>
              <a:rPr lang="en-US" altLang="en-US" sz="2400" dirty="0">
                <a:solidFill>
                  <a:srgbClr val="FF0000"/>
                </a:solidFill>
              </a:rPr>
              <a:t>, e.g. fraud, or HIV-positive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Significant </a:t>
            </a:r>
            <a:r>
              <a:rPr lang="en-US" altLang="en-US" sz="2400" i="1" dirty="0">
                <a:solidFill>
                  <a:srgbClr val="FF0000"/>
                </a:solidFill>
              </a:rPr>
              <a:t>majority of the negative class</a:t>
            </a:r>
            <a:r>
              <a:rPr lang="en-US" altLang="en-US" sz="2400" dirty="0">
                <a:solidFill>
                  <a:srgbClr val="FF0000"/>
                </a:solidFill>
              </a:rPr>
              <a:t> and minority of the positive class</a:t>
            </a:r>
          </a:p>
          <a:p>
            <a:pPr lvl="1"/>
            <a:r>
              <a:rPr lang="en-US" altLang="en-US" sz="2400" b="1" dirty="0"/>
              <a:t>Sensitivity</a:t>
            </a:r>
            <a:r>
              <a:rPr lang="en-US" altLang="en-US" sz="2400" dirty="0"/>
              <a:t>: True Positive recognition rate</a:t>
            </a:r>
          </a:p>
          <a:p>
            <a:pPr lvl="2"/>
            <a:r>
              <a:rPr lang="en-US" altLang="en-US" b="1" dirty="0"/>
              <a:t>Sensitivity = </a:t>
            </a:r>
            <a:r>
              <a:rPr lang="en-US" altLang="en-US" b="1" dirty="0" err="1"/>
              <a:t>TP</a:t>
            </a:r>
            <a:r>
              <a:rPr lang="en-US" altLang="en-US" b="1" dirty="0"/>
              <a:t>/P</a:t>
            </a:r>
          </a:p>
          <a:p>
            <a:pPr lvl="1"/>
            <a:r>
              <a:rPr lang="en-US" altLang="en-US" sz="2400" b="1" dirty="0"/>
              <a:t>Specificity</a:t>
            </a:r>
            <a:r>
              <a:rPr lang="en-US" altLang="en-US" sz="2400" dirty="0"/>
              <a:t>: True Negative recognition rate</a:t>
            </a:r>
          </a:p>
          <a:p>
            <a:pPr lvl="2"/>
            <a:r>
              <a:rPr lang="en-US" altLang="en-US" b="1" dirty="0"/>
              <a:t>Specificity = TN/N</a:t>
            </a:r>
          </a:p>
        </p:txBody>
      </p:sp>
      <p:graphicFrame>
        <p:nvGraphicFramePr>
          <p:cNvPr id="62595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875743"/>
              </p:ext>
            </p:extLst>
          </p:nvPr>
        </p:nvGraphicFramePr>
        <p:xfrm>
          <a:off x="842962" y="1366837"/>
          <a:ext cx="2057400" cy="1524000"/>
        </p:xfrm>
        <a:graphic>
          <a:graphicData uri="http://schemas.openxmlformats.org/drawingml/2006/table">
            <a:tbl>
              <a:tblPr/>
              <a:tblGrid>
                <a:gridCol w="576072"/>
                <a:gridCol w="493776"/>
                <a:gridCol w="493776"/>
                <a:gridCol w="493776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A\P</a:t>
                      </a:r>
                    </a:p>
                  </a:txBody>
                  <a:tcPr marT="26204" marB="262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26204" marB="262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26204" marB="262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26204" marB="262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26204" marB="262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TP</a:t>
                      </a:r>
                    </a:p>
                  </a:txBody>
                  <a:tcPr marT="26204" marB="262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FN</a:t>
                      </a:r>
                    </a:p>
                  </a:txBody>
                  <a:tcPr marT="26204" marB="262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26204" marB="262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26204" marB="262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</a:t>
                      </a:r>
                    </a:p>
                  </a:txBody>
                  <a:tcPr marT="26204" marB="262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TN</a:t>
                      </a:r>
                    </a:p>
                  </a:txBody>
                  <a:tcPr marT="26204" marB="262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T="26204" marB="262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26204" marB="262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P’</a:t>
                      </a:r>
                    </a:p>
                  </a:txBody>
                  <a:tcPr marT="26204" marB="262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N’</a:t>
                      </a:r>
                    </a:p>
                  </a:txBody>
                  <a:tcPr marT="26204" marB="262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All</a:t>
                      </a:r>
                    </a:p>
                  </a:txBody>
                  <a:tcPr marT="26204" marB="262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480" name="Slide Number Placeholder 7"/>
          <p:cNvSpPr txBox="1">
            <a:spLocks noGrp="1"/>
          </p:cNvSpPr>
          <p:nvPr/>
        </p:nvSpPr>
        <p:spPr bwMode="auto">
          <a:xfrm>
            <a:off x="10058400" y="63627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F214413-A6E8-4305-AFD0-B1BDF59E4FCC}" type="slidenum">
              <a:rPr lang="en-US" altLang="en-US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US" altLang="en-US" sz="1200" b="1" dirty="0"/>
          </a:p>
        </p:txBody>
      </p:sp>
      <p:graphicFrame>
        <p:nvGraphicFramePr>
          <p:cNvPr id="8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0497560"/>
              </p:ext>
            </p:extLst>
          </p:nvPr>
        </p:nvGraphicFramePr>
        <p:xfrm>
          <a:off x="3127943" y="1493956"/>
          <a:ext cx="2230120" cy="1093297"/>
        </p:xfrm>
        <a:graphic>
          <a:graphicData uri="http://schemas.openxmlformats.org/drawingml/2006/table">
            <a:tbl>
              <a:tblPr/>
              <a:tblGrid>
                <a:gridCol w="228600"/>
                <a:gridCol w="503555"/>
                <a:gridCol w="497205"/>
                <a:gridCol w="503555"/>
                <a:gridCol w="49720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39507" marB="395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Predicted class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39507" marB="395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39507" marB="395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28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</a:t>
                      </a:r>
                    </a:p>
                  </a:txBody>
                  <a:tcPr marT="39507" marB="39507" vert="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Buy=y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Buy=n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39507" marB="39507" vert="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Buy=y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6954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46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7000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39507" marB="39507" vert="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Buy=n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412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2588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39507" marB="39507" vert="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7366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2634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39507" marB="39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Precision, Recall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91</a:t>
            </a:fld>
            <a:endParaRPr lang="en-US" alt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147504"/>
              </p:ext>
            </p:extLst>
          </p:nvPr>
        </p:nvGraphicFramePr>
        <p:xfrm>
          <a:off x="332189" y="1493085"/>
          <a:ext cx="11042778" cy="355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6205"/>
                <a:gridCol w="2441893"/>
                <a:gridCol w="2516505"/>
                <a:gridCol w="1403668"/>
                <a:gridCol w="32945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A/P</a:t>
                      </a:r>
                      <a:endParaRPr 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Class= </a:t>
                      </a:r>
                      <a:r>
                        <a:rPr lang="en-US" b="1" dirty="0" smtClean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dirty="0" smtClean="0"/>
                        <a:t>= </a:t>
                      </a:r>
                      <a:r>
                        <a:rPr lang="en-US" b="1" dirty="0" smtClean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Recognition</a:t>
                      </a:r>
                      <a:r>
                        <a:rPr lang="en-US" sz="2000" b="1" dirty="0" smtClean="0"/>
                        <a:t> (%)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26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Class= </a:t>
                      </a:r>
                      <a:r>
                        <a:rPr lang="en-US" b="1" dirty="0" smtClean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True Positive (</a:t>
                      </a:r>
                      <a:r>
                        <a:rPr lang="en-US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TP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False Negative (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FN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P = </a:t>
                      </a:r>
                      <a:r>
                        <a:rPr lang="en-US" sz="1600" b="0" dirty="0" err="1" smtClean="0"/>
                        <a:t>TP</a:t>
                      </a:r>
                      <a:r>
                        <a:rPr lang="en-US" sz="1600" b="0" dirty="0" smtClean="0"/>
                        <a:t> + </a:t>
                      </a:r>
                      <a:r>
                        <a:rPr lang="en-US" sz="1600" b="0" dirty="0" err="1" smtClean="0"/>
                        <a:t>FN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TP</a:t>
                      </a:r>
                      <a:r>
                        <a:rPr lang="en-US" sz="1600" b="0" dirty="0" smtClean="0"/>
                        <a:t> </a:t>
                      </a:r>
                      <a:r>
                        <a:rPr lang="en-US" sz="1600" b="0" dirty="0" err="1" smtClean="0"/>
                        <a:t>Recog</a:t>
                      </a:r>
                      <a:r>
                        <a:rPr lang="en-US" sz="1600" b="0" dirty="0" smtClean="0"/>
                        <a:t>.</a:t>
                      </a:r>
                      <a:r>
                        <a:rPr lang="en-US" sz="1600" b="0" baseline="0" dirty="0" smtClean="0"/>
                        <a:t> = </a:t>
                      </a:r>
                      <a:r>
                        <a:rPr lang="en-US" sz="1600" b="0" baseline="0" dirty="0" err="1" smtClean="0"/>
                        <a:t>TP</a:t>
                      </a:r>
                      <a:r>
                        <a:rPr lang="en-US" sz="1600" b="0" baseline="0" dirty="0" smtClean="0"/>
                        <a:t>/P*100  </a:t>
                      </a:r>
                    </a:p>
                    <a:p>
                      <a:pPr algn="ctr"/>
                      <a:endParaRPr lang="en-US" sz="1600" b="0" baseline="0" dirty="0" smtClean="0"/>
                    </a:p>
                    <a:p>
                      <a:pPr algn="ctr"/>
                      <a:r>
                        <a:rPr lang="en-US" sz="1600" b="0" baseline="0" dirty="0" smtClean="0"/>
                        <a:t>(</a:t>
                      </a:r>
                      <a:r>
                        <a:rPr lang="en-US" sz="1600" b="1" baseline="0" dirty="0" smtClean="0">
                          <a:solidFill>
                            <a:srgbClr val="C00000"/>
                          </a:solidFill>
                        </a:rPr>
                        <a:t>SENSITIVITY</a:t>
                      </a:r>
                      <a:r>
                        <a:rPr lang="en-US" sz="1600" b="1" baseline="0" dirty="0" smtClean="0"/>
                        <a:t>)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Class= </a:t>
                      </a:r>
                      <a:r>
                        <a:rPr lang="en-US" b="1" dirty="0" smtClean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False Positive (FP)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True Negative (TN)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N = FP + TN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TN </a:t>
                      </a:r>
                      <a:r>
                        <a:rPr lang="en-US" sz="1600" b="0" dirty="0" err="1" smtClean="0"/>
                        <a:t>Recog</a:t>
                      </a:r>
                      <a:r>
                        <a:rPr lang="en-US" sz="1600" b="0" dirty="0" smtClean="0"/>
                        <a:t>. = TN/N*100 </a:t>
                      </a:r>
                    </a:p>
                    <a:p>
                      <a:pPr algn="ctr"/>
                      <a:endParaRPr lang="en-US" sz="1600" b="0" dirty="0" smtClean="0"/>
                    </a:p>
                    <a:p>
                      <a:pPr algn="ctr"/>
                      <a:r>
                        <a:rPr lang="en-US" sz="1600" b="0" dirty="0" smtClean="0"/>
                        <a:t>(</a:t>
                      </a:r>
                      <a:r>
                        <a:rPr lang="en-US" sz="1600" b="1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SPECIFICITY</a:t>
                      </a:r>
                      <a:r>
                        <a:rPr lang="en-US" sz="1600" b="0" dirty="0" smtClean="0"/>
                        <a:t>)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P’ = </a:t>
                      </a:r>
                      <a:r>
                        <a:rPr lang="en-US" sz="1600" b="0" dirty="0" err="1" smtClean="0"/>
                        <a:t>TP</a:t>
                      </a:r>
                      <a:r>
                        <a:rPr lang="en-US" sz="1600" b="0" dirty="0" smtClean="0"/>
                        <a:t> + FP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N’ = </a:t>
                      </a:r>
                      <a:r>
                        <a:rPr lang="en-US" sz="1600" b="0" dirty="0" err="1" smtClean="0"/>
                        <a:t>FN</a:t>
                      </a:r>
                      <a:r>
                        <a:rPr lang="en-US" sz="1600" b="0" dirty="0" smtClean="0"/>
                        <a:t> + TN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P+N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Overall </a:t>
                      </a:r>
                      <a:r>
                        <a:rPr lang="en-US" sz="1600" b="0" dirty="0" err="1" smtClean="0"/>
                        <a:t>Recog</a:t>
                      </a:r>
                      <a:r>
                        <a:rPr lang="en-US" sz="1600" b="0" dirty="0" smtClean="0"/>
                        <a:t>. = (</a:t>
                      </a:r>
                      <a:r>
                        <a:rPr lang="en-US" sz="1600" b="0" dirty="0" err="1" smtClean="0"/>
                        <a:t>TP+TN</a:t>
                      </a:r>
                      <a:r>
                        <a:rPr lang="en-US" sz="1600" b="0" dirty="0" smtClean="0"/>
                        <a:t>)/(</a:t>
                      </a:r>
                      <a:r>
                        <a:rPr lang="en-US" sz="1600" b="0" dirty="0" err="1" smtClean="0"/>
                        <a:t>P+N</a:t>
                      </a:r>
                      <a:r>
                        <a:rPr lang="en-US" sz="1600" b="0" dirty="0" smtClean="0"/>
                        <a:t>) </a:t>
                      </a:r>
                    </a:p>
                    <a:p>
                      <a:pPr algn="ctr"/>
                      <a:endParaRPr lang="en-US" sz="1600" b="0" dirty="0" smtClean="0"/>
                    </a:p>
                    <a:p>
                      <a:pPr algn="ctr"/>
                      <a:r>
                        <a:rPr lang="en-US" sz="1600" b="0" dirty="0" smtClean="0"/>
                        <a:t>(</a:t>
                      </a:r>
                      <a:r>
                        <a:rPr lang="en-US" sz="1600" b="1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r>
                        <a:rPr lang="en-US" sz="1600" b="0" dirty="0" smtClean="0"/>
                        <a:t>)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en-US" sz="1600" b="0" dirty="0" smtClean="0"/>
                        <a:t> = </a:t>
                      </a:r>
                      <a:r>
                        <a:rPr lang="en-US" sz="1600" b="0" dirty="0" err="1" smtClean="0"/>
                        <a:t>TP</a:t>
                      </a:r>
                      <a:r>
                        <a:rPr lang="en-US" sz="1600" b="0" dirty="0" smtClean="0"/>
                        <a:t>/(</a:t>
                      </a:r>
                      <a:r>
                        <a:rPr lang="en-US" sz="1600" b="0" dirty="0" err="1" smtClean="0"/>
                        <a:t>TP+FP</a:t>
                      </a:r>
                      <a:r>
                        <a:rPr lang="en-US" sz="1600" b="0" dirty="0" smtClean="0"/>
                        <a:t>)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515600" y="2266890"/>
            <a:ext cx="1752600" cy="400110"/>
          </a:xfrm>
          <a:prstGeom prst="rect">
            <a:avLst/>
          </a:prstGeom>
          <a:solidFill>
            <a:srgbClr val="F6E6EA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Recall = </a:t>
            </a:r>
            <a:r>
              <a:rPr lang="en-US" sz="2000" dirty="0" err="1">
                <a:solidFill>
                  <a:srgbClr val="FF0000"/>
                </a:solidFill>
              </a:rPr>
              <a:t>TP</a:t>
            </a:r>
            <a:r>
              <a:rPr lang="en-US" sz="2000" dirty="0">
                <a:solidFill>
                  <a:srgbClr val="FF0000"/>
                </a:solidFill>
              </a:rPr>
              <a:t>/P</a:t>
            </a:r>
          </a:p>
        </p:txBody>
      </p:sp>
    </p:spTree>
    <p:extLst>
      <p:ext uri="{BB962C8B-B14F-4D97-AF65-F5344CB8AC3E}">
        <p14:creationId xmlns:p14="http://schemas.microsoft.com/office/powerpoint/2010/main" val="364009671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402638" cy="1219200"/>
          </a:xfrm>
        </p:spPr>
        <p:txBody>
          <a:bodyPr/>
          <a:lstStyle/>
          <a:p>
            <a:r>
              <a:rPr lang="en-US" altLang="en-US" dirty="0" smtClean="0"/>
              <a:t>Classifier Evaluation Metrics: 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FF0000"/>
                </a:solidFill>
              </a:rPr>
              <a:t>Precision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rgbClr val="FF0000"/>
                </a:solidFill>
              </a:rPr>
              <a:t>Recall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solidFill>
                  <a:srgbClr val="FF0000"/>
                </a:solidFill>
              </a:rPr>
              <a:t>F-measures</a:t>
            </a:r>
          </a:p>
        </p:txBody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419" y="1371601"/>
            <a:ext cx="11201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Precision</a:t>
            </a:r>
            <a:r>
              <a:rPr lang="en-US" altLang="en-US" sz="2400" dirty="0"/>
              <a:t>: </a:t>
            </a:r>
            <a:r>
              <a:rPr lang="en-US" altLang="en-US" sz="2400" dirty="0" smtClean="0"/>
              <a:t>(</a:t>
            </a:r>
            <a:r>
              <a:rPr lang="en-US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exactness</a:t>
            </a:r>
            <a:r>
              <a:rPr lang="en-US" altLang="en-US" sz="2400" dirty="0" smtClean="0"/>
              <a:t>) </a:t>
            </a:r>
            <a:r>
              <a:rPr lang="en-US" altLang="en-US" sz="2400" dirty="0"/>
              <a:t>– what % of tuples that the classifier labeled as positive are actually positive</a:t>
            </a:r>
          </a:p>
          <a:p>
            <a:pPr lvl="1">
              <a:lnSpc>
                <a:spcPct val="90000"/>
              </a:lnSpc>
            </a:pPr>
            <a:endParaRPr lang="en-US" altLang="en-US" sz="2400" b="1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Recall: </a:t>
            </a:r>
            <a:r>
              <a:rPr lang="en-US" altLang="en-US" sz="2400" b="1" dirty="0" smtClean="0"/>
              <a:t>(</a:t>
            </a:r>
            <a:r>
              <a:rPr lang="en-US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completeness</a:t>
            </a:r>
            <a:r>
              <a:rPr lang="en-US" altLang="en-US" sz="2400" dirty="0" smtClean="0"/>
              <a:t>) </a:t>
            </a:r>
            <a:r>
              <a:rPr lang="en-US" altLang="en-US" sz="2400" dirty="0"/>
              <a:t>– what % of positive tuples did the classifier label as positive?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Perfect </a:t>
            </a:r>
            <a:r>
              <a:rPr lang="en-US" altLang="en-US" sz="2400" dirty="0" smtClean="0"/>
              <a:t>precision/recall score </a:t>
            </a:r>
            <a:r>
              <a:rPr lang="en-US" altLang="en-US" sz="2400" dirty="0"/>
              <a:t>is </a:t>
            </a:r>
            <a:r>
              <a:rPr lang="en-US" altLang="en-US" sz="2400" dirty="0" smtClean="0"/>
              <a:t>1.0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Inverse relationship between precision &amp; recall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In previous example of medical classifier, cancer=yes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We may have high precision(all tuples have cancer are labelled correctly) 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but very low recall (how many tuples are misclassified).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See example</a:t>
            </a:r>
          </a:p>
        </p:txBody>
      </p:sp>
      <p:sp>
        <p:nvSpPr>
          <p:cNvPr id="106503" name="Text Box 5"/>
          <p:cNvSpPr txBox="1">
            <a:spLocks noChangeArrowheads="1"/>
          </p:cNvSpPr>
          <p:nvPr/>
        </p:nvSpPr>
        <p:spPr bwMode="auto">
          <a:xfrm>
            <a:off x="2574925" y="50101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06504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CEA00AC-BD3A-44EC-9701-F674B463A27D}" type="slidenum">
              <a:rPr lang="en-US" altLang="en-US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US" altLang="en-US" sz="1200" b="1"/>
          </a:p>
        </p:txBody>
      </p:sp>
      <p:pic>
        <p:nvPicPr>
          <p:cNvPr id="106499" name="Picture 8" descr="8rec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005" y="2976562"/>
            <a:ext cx="31242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0" name="Picture 7" descr="8preci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846263"/>
            <a:ext cx="2819400" cy="57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Compare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93</a:t>
            </a:fld>
            <a:endParaRPr lang="en-US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41050" y="1219200"/>
            <a:ext cx="7610950" cy="5135399"/>
            <a:chOff x="2041050" y="1219200"/>
            <a:chExt cx="7610950" cy="51353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3707" y="1219200"/>
              <a:ext cx="7578293" cy="171352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1050" y="2986173"/>
              <a:ext cx="7610950" cy="164227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73707" y="4693274"/>
              <a:ext cx="7578293" cy="1661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5733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F-measure (F-score)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 and recall scores are used together.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in previous slide examples</a:t>
            </a:r>
          </a:p>
          <a:p>
            <a:pPr lvl="1"/>
            <a:r>
              <a:rPr lang="en-US" dirty="0" smtClean="0"/>
              <a:t>1 precision have 1 recall value</a:t>
            </a:r>
          </a:p>
          <a:p>
            <a:pPr lvl="1"/>
            <a:r>
              <a:rPr lang="en-US" dirty="0"/>
              <a:t>1 precision have </a:t>
            </a:r>
            <a:r>
              <a:rPr lang="en-US" dirty="0" smtClean="0"/>
              <a:t>0.75 recall value</a:t>
            </a:r>
          </a:p>
          <a:p>
            <a:pPr lvl="1"/>
            <a:r>
              <a:rPr lang="en-US" dirty="0" smtClean="0"/>
              <a:t>0.75 </a:t>
            </a:r>
            <a:r>
              <a:rPr lang="en-US" dirty="0"/>
              <a:t>precision have 1 </a:t>
            </a:r>
            <a:r>
              <a:rPr lang="en-US" dirty="0" smtClean="0"/>
              <a:t>recall value</a:t>
            </a:r>
          </a:p>
          <a:p>
            <a:pPr lvl="2"/>
            <a:r>
              <a:rPr lang="en-US" dirty="0" smtClean="0"/>
              <a:t>On </a:t>
            </a:r>
            <a:r>
              <a:rPr lang="en-US" dirty="0"/>
              <a:t>1 precision </a:t>
            </a:r>
            <a:r>
              <a:rPr lang="en-US" dirty="0" smtClean="0"/>
              <a:t>we may have </a:t>
            </a:r>
            <a:r>
              <a:rPr lang="en-US" dirty="0"/>
              <a:t>1 </a:t>
            </a:r>
            <a:r>
              <a:rPr lang="en-US" dirty="0" smtClean="0"/>
              <a:t>or 0.75 recall values OR</a:t>
            </a:r>
            <a:endParaRPr lang="en-US" dirty="0"/>
          </a:p>
          <a:p>
            <a:pPr lvl="2"/>
            <a:r>
              <a:rPr lang="en-US" dirty="0" smtClean="0"/>
              <a:t>On </a:t>
            </a:r>
            <a:r>
              <a:rPr lang="en-US" dirty="0"/>
              <a:t>1 </a:t>
            </a:r>
            <a:r>
              <a:rPr lang="en-US" dirty="0" smtClean="0"/>
              <a:t>recall we may </a:t>
            </a:r>
            <a:r>
              <a:rPr lang="en-US" dirty="0"/>
              <a:t>have 1 or 0.75 </a:t>
            </a:r>
            <a:r>
              <a:rPr lang="en-US" dirty="0" smtClean="0"/>
              <a:t>precision values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sz="2400" dirty="0" smtClean="0"/>
              <a:t>An other way to combine them into a single measure called </a:t>
            </a:r>
            <a:r>
              <a:rPr lang="en-US" sz="2400" b="1" dirty="0" smtClean="0">
                <a:solidFill>
                  <a:srgbClr val="FF0000"/>
                </a:solidFill>
              </a:rPr>
              <a:t>F-measure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94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63197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-76200"/>
            <a:ext cx="8402638" cy="1219200"/>
          </a:xfrm>
        </p:spPr>
        <p:txBody>
          <a:bodyPr/>
          <a:lstStyle/>
          <a:p>
            <a:r>
              <a:rPr lang="en-US" altLang="en-US" sz="3200" dirty="0" smtClean="0"/>
              <a:t>Classifier Evaluation Metrics: </a:t>
            </a:r>
            <a:br>
              <a:rPr lang="en-US" altLang="en-US" sz="3200" dirty="0" smtClean="0"/>
            </a:br>
            <a:r>
              <a:rPr lang="en-US" altLang="en-US" sz="3200" dirty="0" smtClean="0">
                <a:solidFill>
                  <a:srgbClr val="FF0000"/>
                </a:solidFill>
              </a:rPr>
              <a:t>F-measures</a:t>
            </a:r>
          </a:p>
        </p:txBody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419" y="1371601"/>
            <a:ext cx="112014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 i="1" dirty="0" smtClean="0"/>
              <a:t>F</a:t>
            </a:r>
            <a:r>
              <a:rPr lang="en-US" altLang="en-US" sz="2400" b="1" dirty="0" smtClean="0"/>
              <a:t> </a:t>
            </a:r>
            <a:r>
              <a:rPr lang="en-US" altLang="en-US" sz="2400" b="1" dirty="0"/>
              <a:t>measure (</a:t>
            </a:r>
            <a:r>
              <a:rPr lang="en-US" altLang="en-US" sz="2400" b="1" i="1" dirty="0"/>
              <a:t>F</a:t>
            </a:r>
            <a:r>
              <a:rPr lang="en-US" altLang="en-US" sz="2400" b="1" i="1" baseline="-25000" dirty="0"/>
              <a:t>1</a:t>
            </a:r>
            <a:r>
              <a:rPr lang="en-US" altLang="en-US" sz="2400" b="1" dirty="0"/>
              <a:t> </a:t>
            </a:r>
            <a:r>
              <a:rPr lang="en-US" altLang="en-US" sz="2400" dirty="0"/>
              <a:t>or</a:t>
            </a:r>
            <a:r>
              <a:rPr lang="en-US" altLang="en-US" sz="2400" b="1" dirty="0"/>
              <a:t> </a:t>
            </a:r>
            <a:r>
              <a:rPr lang="en-US" altLang="en-US" sz="2400" b="1" i="1" dirty="0"/>
              <a:t>F</a:t>
            </a:r>
            <a:r>
              <a:rPr lang="en-US" altLang="en-US" sz="2400" b="1" dirty="0"/>
              <a:t>-score)</a:t>
            </a:r>
            <a:r>
              <a:rPr lang="en-US" altLang="en-US" sz="2400" dirty="0"/>
              <a:t>: harmonic mean of precision and recall,</a:t>
            </a:r>
            <a:endParaRPr lang="en-US" altLang="en-US" sz="24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b="1" i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b="1" i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b="1" i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b="1" i="1" dirty="0"/>
          </a:p>
          <a:p>
            <a:pPr>
              <a:lnSpc>
                <a:spcPct val="80000"/>
              </a:lnSpc>
            </a:pPr>
            <a:r>
              <a:rPr lang="en-US" altLang="en-US" sz="2400" b="1" i="1" dirty="0" err="1"/>
              <a:t>F</a:t>
            </a:r>
            <a:r>
              <a:rPr lang="en-US" altLang="en-US" sz="2400" b="1" i="1" baseline="-25000" dirty="0" err="1">
                <a:cs typeface="Tahoma" panose="020B0604030504040204" pitchFamily="34" charset="0"/>
              </a:rPr>
              <a:t>ß</a:t>
            </a:r>
            <a:r>
              <a:rPr lang="en-US" altLang="en-US" sz="2400" b="1" dirty="0"/>
              <a:t>:  </a:t>
            </a:r>
            <a:r>
              <a:rPr lang="en-US" altLang="en-US" sz="2400" dirty="0"/>
              <a:t>weighted measure of precision and recall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assigns </a:t>
            </a:r>
            <a:r>
              <a:rPr lang="en-US" altLang="en-US" sz="2400" dirty="0">
                <a:cs typeface="Tahoma" panose="020B0604030504040204" pitchFamily="34" charset="0"/>
              </a:rPr>
              <a:t>ß times as much weight to recall as to </a:t>
            </a:r>
            <a:r>
              <a:rPr lang="en-US" altLang="en-US" sz="2400" dirty="0" smtClean="0">
                <a:cs typeface="Tahoma" panose="020B0604030504040204" pitchFamily="34" charset="0"/>
              </a:rPr>
              <a:t>precision</a:t>
            </a:r>
            <a:r>
              <a:rPr lang="en-US" altLang="en-US" sz="2400" baseline="-25000" dirty="0" smtClean="0">
                <a:cs typeface="Tahoma" panose="020B0604030504040204" pitchFamily="34" charset="0"/>
              </a:rPr>
              <a:t> </a:t>
            </a:r>
            <a:endParaRPr lang="en-US" altLang="en-US" sz="2400" baseline="-25000" dirty="0"/>
          </a:p>
        </p:txBody>
      </p:sp>
      <p:sp>
        <p:nvSpPr>
          <p:cNvPr id="106503" name="Text Box 5"/>
          <p:cNvSpPr txBox="1">
            <a:spLocks noChangeArrowheads="1"/>
          </p:cNvSpPr>
          <p:nvPr/>
        </p:nvSpPr>
        <p:spPr bwMode="auto">
          <a:xfrm>
            <a:off x="2574925" y="50101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06504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CEA00AC-BD3A-44EC-9701-F674B463A27D}" type="slidenum">
              <a:rPr lang="en-US" altLang="en-US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US" altLang="en-US" sz="1200" b="1"/>
          </a:p>
        </p:txBody>
      </p:sp>
      <p:pic>
        <p:nvPicPr>
          <p:cNvPr id="106498" name="Picture 7" descr="8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05000"/>
            <a:ext cx="4065248" cy="78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5" name="Picture 8" descr="8Fbe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711" y="4229041"/>
            <a:ext cx="5305425" cy="88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12264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762000"/>
          </a:xfrm>
        </p:spPr>
        <p:txBody>
          <a:bodyPr/>
          <a:lstStyle/>
          <a:p>
            <a:r>
              <a:rPr lang="en-US" altLang="en-US" smtClean="0"/>
              <a:t>Classifier Evaluation Metrics: Example</a:t>
            </a:r>
          </a:p>
        </p:txBody>
      </p:sp>
      <p:sp>
        <p:nvSpPr>
          <p:cNvPr id="108547" name="Rectangle 35"/>
          <p:cNvSpPr>
            <a:spLocks noChangeArrowheads="1"/>
          </p:cNvSpPr>
          <p:nvPr/>
        </p:nvSpPr>
        <p:spPr bwMode="auto">
          <a:xfrm>
            <a:off x="1752600" y="45720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08548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62EF86C-2209-455E-BC62-B2CB749FDEF9}" type="slidenum">
              <a:rPr lang="en-US" altLang="en-US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US" altLang="en-US" sz="1200" b="1"/>
          </a:p>
        </p:txBody>
      </p:sp>
      <p:sp>
        <p:nvSpPr>
          <p:cNvPr id="108549" name="Content Placeholder 1"/>
          <p:cNvSpPr>
            <a:spLocks noGrp="1"/>
          </p:cNvSpPr>
          <p:nvPr>
            <p:ph sz="half" idx="1"/>
          </p:nvPr>
        </p:nvSpPr>
        <p:spPr>
          <a:xfrm>
            <a:off x="1524000" y="3429000"/>
            <a:ext cx="9296400" cy="609600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en-US" sz="2400" i="1" dirty="0"/>
              <a:t>Precision</a:t>
            </a:r>
            <a:r>
              <a:rPr lang="en-US" altLang="en-US" sz="2400" dirty="0"/>
              <a:t> = 90/230 = 39.13%             </a:t>
            </a:r>
            <a:r>
              <a:rPr lang="en-US" altLang="en-US" sz="2400" i="1" dirty="0"/>
              <a:t>Recall</a:t>
            </a:r>
            <a:r>
              <a:rPr lang="en-US" altLang="en-US" sz="2400" dirty="0"/>
              <a:t> = 90/300 = 30.00%</a:t>
            </a:r>
          </a:p>
          <a:p>
            <a:endParaRPr lang="en-US" altLang="en-US" dirty="0" smtClean="0"/>
          </a:p>
        </p:txBody>
      </p:sp>
      <p:graphicFrame>
        <p:nvGraphicFramePr>
          <p:cNvPr id="7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69727"/>
              </p:ext>
            </p:extLst>
          </p:nvPr>
        </p:nvGraphicFramePr>
        <p:xfrm>
          <a:off x="1752600" y="1889125"/>
          <a:ext cx="8822055" cy="1466852"/>
        </p:xfrm>
        <a:graphic>
          <a:graphicData uri="http://schemas.openxmlformats.org/drawingml/2006/table">
            <a:tbl>
              <a:tblPr/>
              <a:tblGrid>
                <a:gridCol w="3200400"/>
                <a:gridCol w="1524000"/>
                <a:gridCol w="1295400"/>
                <a:gridCol w="981075"/>
                <a:gridCol w="182118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26204" marB="262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Recognition(%)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26204" marB="262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90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210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30.00 (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sensitivity)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26204" marB="262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140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9560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9700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98.56 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specificity)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26204" marB="262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230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9770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96.40 (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accuracy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76200"/>
            <a:ext cx="8091488" cy="1066800"/>
          </a:xfrm>
          <a:noFill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Evaluating Classifier Accuracy:</a:t>
            </a:r>
            <a:br>
              <a:rPr lang="en-US" altLang="en-US" smtClean="0"/>
            </a:br>
            <a:r>
              <a:rPr lang="en-US" altLang="en-US" smtClean="0"/>
              <a:t>Holdout &amp; Cross-Validation Methods</a:t>
            </a:r>
            <a:endParaRPr lang="en-US" altLang="en-US" sz="400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1"/>
            <a:ext cx="11049000" cy="5273675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Holdout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Given data is randomly partitioned into two independent sets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Training set (e.g., 2/3) for model construction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Test set (e.g., 1/3) for accuracy estimation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u="sng" dirty="0"/>
              <a:t>Random sampling</a:t>
            </a:r>
            <a:r>
              <a:rPr lang="en-US" altLang="en-US" sz="2400" dirty="0"/>
              <a:t>: a variation of holdout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Repeat holdout k times,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Overall accuracy = average of the accuracies obtained in k times.</a:t>
            </a:r>
          </a:p>
        </p:txBody>
      </p:sp>
      <p:sp>
        <p:nvSpPr>
          <p:cNvPr id="110596" name="Slide Number Placeholder 7"/>
          <p:cNvSpPr txBox="1">
            <a:spLocks noGrp="1"/>
          </p:cNvSpPr>
          <p:nvPr/>
        </p:nvSpPr>
        <p:spPr bwMode="auto">
          <a:xfrm>
            <a:off x="10181545" y="6462486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C7F2549-8FC2-4BC7-BEF0-98B19C46FEA0}" type="slidenum">
              <a:rPr lang="en-US" altLang="en-US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US" altLang="en-US" sz="1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063" y="4015695"/>
            <a:ext cx="6528937" cy="2446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71248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76200"/>
            <a:ext cx="8091488" cy="1066800"/>
          </a:xfrm>
          <a:noFill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Evaluating Classifier Accuracy:</a:t>
            </a:r>
            <a:br>
              <a:rPr lang="en-US" altLang="en-US" dirty="0" smtClean="0"/>
            </a:br>
            <a:r>
              <a:rPr lang="en-US" altLang="en-US" dirty="0" smtClean="0"/>
              <a:t>Holdout &amp; Cross-Validation Methods…</a:t>
            </a:r>
            <a:endParaRPr lang="en-US" altLang="en-US" sz="4000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1"/>
            <a:ext cx="11049000" cy="5273675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 smtClean="0"/>
              <a:t>Cross-validation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(</a:t>
            </a:r>
            <a:r>
              <a:rPr lang="en-US" altLang="en-US" sz="2400" i="1" dirty="0"/>
              <a:t>k</a:t>
            </a:r>
            <a:r>
              <a:rPr lang="en-US" altLang="en-US" sz="2400" dirty="0"/>
              <a:t>-fold, where k = 10 is most popular)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Initially Randomly </a:t>
            </a:r>
            <a:r>
              <a:rPr lang="en-US" altLang="en-US" sz="2400" dirty="0"/>
              <a:t>partition the data into </a:t>
            </a:r>
            <a:r>
              <a:rPr lang="en-US" altLang="en-US" sz="2400" i="1" dirty="0"/>
              <a:t>k</a:t>
            </a:r>
            <a:r>
              <a:rPr lang="en-US" altLang="en-US" sz="2400" dirty="0"/>
              <a:t> </a:t>
            </a:r>
            <a:r>
              <a:rPr lang="en-US" altLang="en-US" sz="2400" i="1" dirty="0"/>
              <a:t>mutually exclusive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subsets (D1,D2,D3…</a:t>
            </a:r>
            <a:r>
              <a:rPr lang="en-US" altLang="en-US" sz="2400" dirty="0" err="1" smtClean="0"/>
              <a:t>Dn</a:t>
            </a:r>
            <a:r>
              <a:rPr lang="en-US" altLang="en-US" sz="2400" dirty="0" smtClean="0"/>
              <a:t>), </a:t>
            </a:r>
            <a:r>
              <a:rPr lang="en-US" altLang="en-US" sz="2400" dirty="0"/>
              <a:t>each approximately equal </a:t>
            </a:r>
            <a:r>
              <a:rPr lang="en-US" altLang="en-US" sz="2400" dirty="0" smtClean="0"/>
              <a:t>size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Training and testing is performed K times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At </a:t>
            </a:r>
            <a:r>
              <a:rPr lang="en-US" altLang="en-US" sz="2400" i="1" dirty="0" err="1"/>
              <a:t>i</a:t>
            </a:r>
            <a:r>
              <a:rPr lang="en-US" altLang="en-US" sz="2400" dirty="0" err="1"/>
              <a:t>-th</a:t>
            </a:r>
            <a:r>
              <a:rPr lang="en-US" altLang="en-US" sz="2400" dirty="0"/>
              <a:t> iteration, use D</a:t>
            </a:r>
            <a:r>
              <a:rPr lang="en-US" altLang="en-US" sz="2400" baseline="-25000" dirty="0"/>
              <a:t>i </a:t>
            </a:r>
            <a:r>
              <a:rPr lang="en-US" altLang="en-US" sz="2400" dirty="0"/>
              <a:t>as test set and others as training </a:t>
            </a:r>
            <a:r>
              <a:rPr lang="en-US" altLang="en-US" sz="2400" dirty="0" smtClean="0"/>
              <a:t>set,  for Example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iteration#1: D1 is test set and D2,D3,….</a:t>
            </a:r>
            <a:r>
              <a:rPr lang="en-US" altLang="en-US" dirty="0" err="1" smtClean="0"/>
              <a:t>Dn</a:t>
            </a:r>
            <a:r>
              <a:rPr lang="en-US" altLang="en-US" dirty="0" smtClean="0"/>
              <a:t> are training sets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iteration#2: D2 </a:t>
            </a:r>
            <a:r>
              <a:rPr lang="en-US" altLang="en-US" dirty="0"/>
              <a:t>is test set and </a:t>
            </a:r>
            <a:r>
              <a:rPr lang="en-US" altLang="en-US" dirty="0" smtClean="0"/>
              <a:t>D1,D3</a:t>
            </a:r>
            <a:r>
              <a:rPr lang="en-US" altLang="en-US" dirty="0"/>
              <a:t>,….</a:t>
            </a:r>
            <a:r>
              <a:rPr lang="en-US" altLang="en-US" dirty="0" err="1"/>
              <a:t>Dn</a:t>
            </a:r>
            <a:r>
              <a:rPr lang="en-US" altLang="en-US" dirty="0"/>
              <a:t> are training </a:t>
            </a:r>
            <a:r>
              <a:rPr lang="en-US" altLang="en-US" dirty="0" smtClean="0"/>
              <a:t>sets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iteration#3: D3 </a:t>
            </a:r>
            <a:r>
              <a:rPr lang="en-US" altLang="en-US" dirty="0"/>
              <a:t>is test set and </a:t>
            </a:r>
            <a:r>
              <a:rPr lang="en-US" altLang="en-US" dirty="0" smtClean="0"/>
              <a:t>D1,D2,D4,….</a:t>
            </a:r>
            <a:r>
              <a:rPr lang="en-US" altLang="en-US" dirty="0" err="1"/>
              <a:t>Dn</a:t>
            </a:r>
            <a:r>
              <a:rPr lang="en-US" altLang="en-US" dirty="0"/>
              <a:t> are training </a:t>
            </a:r>
            <a:r>
              <a:rPr lang="en-US" altLang="en-US" dirty="0" smtClean="0"/>
              <a:t>sets  and so on….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Each set is used for both training and testing.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u="sng" dirty="0"/>
              <a:t>Leave-one-out</a:t>
            </a:r>
            <a:r>
              <a:rPr lang="en-US" altLang="en-US" sz="2400" dirty="0"/>
              <a:t>: </a:t>
            </a:r>
            <a:r>
              <a:rPr lang="en-US" altLang="en-US" sz="2400" i="1" dirty="0"/>
              <a:t>k</a:t>
            </a:r>
            <a:r>
              <a:rPr lang="en-US" altLang="en-US" sz="2400" dirty="0"/>
              <a:t> folds where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= # of tuples, for small sized </a:t>
            </a:r>
            <a:r>
              <a:rPr lang="en-US" altLang="en-US" sz="2400" dirty="0" smtClean="0"/>
              <a:t>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Only one fold remain out at a time for the test set. 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u="sng" dirty="0"/>
              <a:t>*Stratified cross-validation*</a:t>
            </a:r>
            <a:r>
              <a:rPr lang="en-US" altLang="en-US" sz="2400" dirty="0"/>
              <a:t>: folds are stratified so that class </a:t>
            </a:r>
            <a:r>
              <a:rPr lang="en-US" altLang="en-US" sz="2400" dirty="0" smtClean="0"/>
              <a:t>distribution </a:t>
            </a:r>
            <a:r>
              <a:rPr lang="en-US" altLang="en-US" sz="2400" dirty="0"/>
              <a:t>in each fold is </a:t>
            </a:r>
            <a:r>
              <a:rPr lang="en-US" altLang="en-US" sz="2400" dirty="0" smtClean="0"/>
              <a:t>approximately </a:t>
            </a:r>
            <a:r>
              <a:rPr lang="en-US" altLang="en-US" sz="2400" dirty="0"/>
              <a:t>the same as that in the initial </a:t>
            </a:r>
            <a:r>
              <a:rPr lang="en-US" altLang="en-US" sz="2400" dirty="0" smtClean="0"/>
              <a:t>data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dirty="0"/>
          </a:p>
        </p:txBody>
      </p:sp>
      <p:sp>
        <p:nvSpPr>
          <p:cNvPr id="110596" name="Slide Number Placeholder 7"/>
          <p:cNvSpPr txBox="1">
            <a:spLocks noGrp="1"/>
          </p:cNvSpPr>
          <p:nvPr/>
        </p:nvSpPr>
        <p:spPr bwMode="auto">
          <a:xfrm>
            <a:off x="102108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C7F2549-8FC2-4BC7-BEF0-98B19C46FEA0}" type="slidenum">
              <a:rPr lang="en-US" altLang="en-US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US" altLang="en-US" sz="1200" b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685800"/>
          </a:xfrm>
          <a:noFill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Evaluating Classifier Accuracy: </a:t>
            </a:r>
            <a:r>
              <a:rPr lang="en-US" altLang="en-US" dirty="0" smtClean="0">
                <a:solidFill>
                  <a:srgbClr val="FF0000"/>
                </a:solidFill>
              </a:rPr>
              <a:t>Bootstrap</a:t>
            </a:r>
            <a:endParaRPr lang="en-US" altLang="en-US" sz="4000" dirty="0">
              <a:solidFill>
                <a:srgbClr val="FF0000"/>
              </a:solidFill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11125200" cy="51054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b="1" dirty="0"/>
              <a:t>Bootstrap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Works well with small data sets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Samples the given training tuples uniformly </a:t>
            </a:r>
            <a:r>
              <a:rPr lang="en-US" altLang="en-US" sz="2000" i="1" dirty="0"/>
              <a:t>with replacement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/>
              <a:t>i.e., each time a tuple is selected, it is equally likely to be selected again and re-added to the training set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Several bootstrap methods, and a common one is </a:t>
            </a:r>
            <a:r>
              <a:rPr lang="en-US" altLang="en-US" sz="2000" b="1" dirty="0"/>
              <a:t>.632 </a:t>
            </a:r>
            <a:r>
              <a:rPr lang="en-US" altLang="en-US" sz="2000" b="1" dirty="0" err="1"/>
              <a:t>boostrap</a:t>
            </a:r>
            <a:endParaRPr lang="en-US" altLang="en-US" sz="2000" b="1" dirty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A data set with </a:t>
            </a:r>
            <a:r>
              <a:rPr lang="en-US" altLang="en-US" sz="2000" i="1" dirty="0"/>
              <a:t>d</a:t>
            </a:r>
            <a:r>
              <a:rPr lang="en-US" altLang="en-US" sz="2000" dirty="0"/>
              <a:t> tuples is sampled </a:t>
            </a:r>
            <a:r>
              <a:rPr lang="en-US" altLang="en-US" sz="2000" i="1" dirty="0"/>
              <a:t>d</a:t>
            </a:r>
            <a:r>
              <a:rPr lang="en-US" altLang="en-US" sz="2000" dirty="0"/>
              <a:t> times, with replacement, resulting in a training set of </a:t>
            </a:r>
            <a:r>
              <a:rPr lang="en-US" altLang="en-US" sz="2000" i="1" dirty="0"/>
              <a:t>d</a:t>
            </a:r>
            <a:r>
              <a:rPr lang="en-US" altLang="en-US" sz="2000" dirty="0"/>
              <a:t> samples.  The data tuples that did not make it into the training set end up forming the test set.  About 63.2% of the original data end up in the bootstrap, and the remaining 36.8% form the test set (since (1 – 1/d)</a:t>
            </a:r>
            <a:r>
              <a:rPr lang="en-US" altLang="en-US" sz="2000" baseline="30000" dirty="0"/>
              <a:t>d</a:t>
            </a:r>
            <a:r>
              <a:rPr lang="en-US" altLang="en-US" sz="2000" dirty="0"/>
              <a:t> ≈ e</a:t>
            </a:r>
            <a:r>
              <a:rPr lang="en-US" altLang="en-US" sz="2000" baseline="30000" dirty="0"/>
              <a:t>-1</a:t>
            </a:r>
            <a:r>
              <a:rPr lang="en-US" altLang="en-US" sz="2000" dirty="0"/>
              <a:t> = 0.368)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Repeat the sampling procedure </a:t>
            </a:r>
            <a:r>
              <a:rPr lang="en-US" altLang="en-US" sz="2000" i="1" dirty="0"/>
              <a:t>k</a:t>
            </a:r>
            <a:r>
              <a:rPr lang="en-US" altLang="en-US" sz="2000" dirty="0"/>
              <a:t> times, overall accuracy of the model: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2000" dirty="0"/>
          </a:p>
        </p:txBody>
      </p:sp>
      <p:sp>
        <p:nvSpPr>
          <p:cNvPr id="112644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F13BCBE-63DD-41DD-993D-0E4522D0F6ED}" type="slidenum">
              <a:rPr lang="en-US" altLang="en-US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US" altLang="en-US" sz="1200" b="1" dirty="0"/>
          </a:p>
        </p:txBody>
      </p:sp>
      <p:pic>
        <p:nvPicPr>
          <p:cNvPr id="1126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607843"/>
            <a:ext cx="71628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18809</TotalTime>
  <Words>7938</Words>
  <Application>Microsoft Office PowerPoint</Application>
  <PresentationFormat>Widescreen</PresentationFormat>
  <Paragraphs>1477</Paragraphs>
  <Slides>105</Slides>
  <Notes>66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105</vt:i4>
      </vt:variant>
    </vt:vector>
  </HeadingPairs>
  <TitlesOfParts>
    <vt:vector size="119" baseType="lpstr">
      <vt:lpstr>Gulim</vt:lpstr>
      <vt:lpstr>SimSun</vt:lpstr>
      <vt:lpstr>SimSun</vt:lpstr>
      <vt:lpstr>Arial</vt:lpstr>
      <vt:lpstr>Berlin Sans FB Demi</vt:lpstr>
      <vt:lpstr>Calibri</vt:lpstr>
      <vt:lpstr>Marlett</vt:lpstr>
      <vt:lpstr>Tahoma</vt:lpstr>
      <vt:lpstr>Times New Roman</vt:lpstr>
      <vt:lpstr>Wingdings</vt:lpstr>
      <vt:lpstr>Wingdings 2</vt:lpstr>
      <vt:lpstr>Blends</vt:lpstr>
      <vt:lpstr>Worksheet</vt:lpstr>
      <vt:lpstr>Equation</vt:lpstr>
      <vt:lpstr>Data Mining:   Concepts and Techniques  (3rd ed.)  — Chapter 8 —</vt:lpstr>
      <vt:lpstr>Chapter 8. Classification: Basic Concepts</vt:lpstr>
      <vt:lpstr>Prediction Problems:  Classification vs. Regression</vt:lpstr>
      <vt:lpstr>Classification—A Two-Step Process (Learning, classification) </vt:lpstr>
      <vt:lpstr>Process (1): Model Construction</vt:lpstr>
      <vt:lpstr>Process (2): Using the Model in Prediction </vt:lpstr>
      <vt:lpstr>Supervised vs. Unsupervised Learning</vt:lpstr>
      <vt:lpstr>Chapter 8. Classification: Basic Concepts</vt:lpstr>
      <vt:lpstr>Decision tree induction</vt:lpstr>
      <vt:lpstr>Decision Tree Induction: An Example</vt:lpstr>
      <vt:lpstr>Decision tree induction</vt:lpstr>
      <vt:lpstr>PowerPoint Presentation</vt:lpstr>
      <vt:lpstr>Decision Tree Algorithm</vt:lpstr>
      <vt:lpstr>Classification Methods</vt:lpstr>
      <vt:lpstr>Decision Tree Algorithm…</vt:lpstr>
      <vt:lpstr>Decision Tree Algorithm…</vt:lpstr>
      <vt:lpstr>Algorithm for Decision Tree Induction</vt:lpstr>
      <vt:lpstr>Attribute selection measures or Splitting rules</vt:lpstr>
      <vt:lpstr>Brief Review of Entropy</vt:lpstr>
      <vt:lpstr>PowerPoint Presentation</vt:lpstr>
      <vt:lpstr>Attribute Selection: Information Gain</vt:lpstr>
      <vt:lpstr>Age attribute is Discretized</vt:lpstr>
      <vt:lpstr>Split_point</vt:lpstr>
      <vt:lpstr>Computing Information-Gain for Continuous-Valued Attributes</vt:lpstr>
      <vt:lpstr>Information gain is biased</vt:lpstr>
      <vt:lpstr>Gain Ratio for Attribute Selection (C4.5)</vt:lpstr>
      <vt:lpstr>PowerPoint Presentation</vt:lpstr>
      <vt:lpstr>Gain Ratio…</vt:lpstr>
      <vt:lpstr>Gini Index (CART, IBM IntelligentMiner)</vt:lpstr>
      <vt:lpstr>Gini Index (CART, IBM IntelligentMiner)</vt:lpstr>
      <vt:lpstr>Computation of Gini Index (EXAMPLE) </vt:lpstr>
      <vt:lpstr>PowerPoint Presentation</vt:lpstr>
      <vt:lpstr>Lec #2</vt:lpstr>
      <vt:lpstr>Comparison</vt:lpstr>
      <vt:lpstr>PowerPoint Presentation</vt:lpstr>
      <vt:lpstr>Comparing Attribute Selection Measures</vt:lpstr>
      <vt:lpstr>Other Attribute Selection Measures</vt:lpstr>
      <vt:lpstr>Which attribute selection measure is the best?”</vt:lpstr>
      <vt:lpstr>Overfitting and Tree Pruning</vt:lpstr>
      <vt:lpstr>An unpruned decision tree and a pruned version of it</vt:lpstr>
      <vt:lpstr>Enhancements to Basic Decision Tree Induction</vt:lpstr>
      <vt:lpstr>Classification in Large Databases</vt:lpstr>
      <vt:lpstr>Scalability Framework for RainForest</vt:lpstr>
      <vt:lpstr>Rainforest:  Training Set and Its AVC Sets </vt:lpstr>
      <vt:lpstr>BOAT (Bootstrapped Optimistic Algorithm for Tree Construction)</vt:lpstr>
      <vt:lpstr>Classification by Heuristic approach</vt:lpstr>
      <vt:lpstr>PBC</vt:lpstr>
      <vt:lpstr>Interactive Visual Mining by Perception-Based Classification (PBC)</vt:lpstr>
      <vt:lpstr>Presentation of Classification Results</vt:lpstr>
      <vt:lpstr>Visualization of a Decision Tree in SGI/MineSet 3.0</vt:lpstr>
      <vt:lpstr>Chapter 8. Classification: Basic Concepts</vt:lpstr>
      <vt:lpstr>Bayesian Classification</vt:lpstr>
      <vt:lpstr>Bayes’ theorem</vt:lpstr>
      <vt:lpstr>Posterior and Prior Probability</vt:lpstr>
      <vt:lpstr>Bayesian Classification: Why?</vt:lpstr>
      <vt:lpstr>Bayes’ Theorem: Basics</vt:lpstr>
      <vt:lpstr>Prediction Based on Bayes’ Theorem</vt:lpstr>
      <vt:lpstr>Classification Is to Derive the Maximum Posteriori</vt:lpstr>
      <vt:lpstr>Naïve Bayes Classifier </vt:lpstr>
      <vt:lpstr>Naïve Bayes Classifier: Training Dataset</vt:lpstr>
      <vt:lpstr>Naïve Bayes Classifier: An Example</vt:lpstr>
      <vt:lpstr>Avoiding the Zero-Probability Problem</vt:lpstr>
      <vt:lpstr>Naïve Bayes Classifier: Comments</vt:lpstr>
      <vt:lpstr>Lec #3</vt:lpstr>
      <vt:lpstr>Chapter 8. Classification: Basic Concepts</vt:lpstr>
      <vt:lpstr>Using IF-THEN Rules for Classification</vt:lpstr>
      <vt:lpstr>Example</vt:lpstr>
      <vt:lpstr>Rule trigger and fire</vt:lpstr>
      <vt:lpstr>Rule Extraction from a Decision Tree</vt:lpstr>
      <vt:lpstr>Rule Induction: Sequential Covering Method </vt:lpstr>
      <vt:lpstr>Sequential Covering Algorithm </vt:lpstr>
      <vt:lpstr>Rule Generation</vt:lpstr>
      <vt:lpstr>How to Learn-One-Rule?</vt:lpstr>
      <vt:lpstr>Rule Quality Measures</vt:lpstr>
      <vt:lpstr>Choosing better Rules by Accuracy or coverage</vt:lpstr>
      <vt:lpstr>How to Learn-One-Rule?</vt:lpstr>
      <vt:lpstr>Example…</vt:lpstr>
      <vt:lpstr>Example…</vt:lpstr>
      <vt:lpstr>Example… (FOIL’s information gain)</vt:lpstr>
      <vt:lpstr>Example…</vt:lpstr>
      <vt:lpstr>Chapter 8. Classification: Basic Concepts</vt:lpstr>
      <vt:lpstr>Model Evaluation and Selection</vt:lpstr>
      <vt:lpstr>Classifier Evaluation Metrics: Confusion Matrix</vt:lpstr>
      <vt:lpstr>Confusion Matrix</vt:lpstr>
      <vt:lpstr>Confusion Matrix…</vt:lpstr>
      <vt:lpstr>Confusion Matrix…</vt:lpstr>
      <vt:lpstr>CW</vt:lpstr>
      <vt:lpstr>PowerPoint Presentation</vt:lpstr>
      <vt:lpstr>Class imbalance problem</vt:lpstr>
      <vt:lpstr>Classifier Evaluation Metrics:  Accuracy, Error Rate, Sensitivity and Specificity</vt:lpstr>
      <vt:lpstr>Precision, Recall</vt:lpstr>
      <vt:lpstr>Classifier Evaluation Metrics:  Precision and Recall, and F-measures</vt:lpstr>
      <vt:lpstr>Example: Compare Precision and Recall</vt:lpstr>
      <vt:lpstr>F-measure (F-score)</vt:lpstr>
      <vt:lpstr>Classifier Evaluation Metrics:  F-measures</vt:lpstr>
      <vt:lpstr>Classifier Evaluation Metrics: Example</vt:lpstr>
      <vt:lpstr>Evaluating Classifier Accuracy: Holdout &amp; Cross-Validation Methods</vt:lpstr>
      <vt:lpstr>Evaluating Classifier Accuracy: Holdout &amp; Cross-Validation Methods…</vt:lpstr>
      <vt:lpstr>Evaluating Classifier Accuracy: Bootstrap</vt:lpstr>
      <vt:lpstr>Comparing Classifiers Based on Cost–Benefit and ROC Curves</vt:lpstr>
      <vt:lpstr>Receiver Operating Characteristics (ROC) Curve</vt:lpstr>
      <vt:lpstr>Example of ROC Curve</vt:lpstr>
      <vt:lpstr>Model Selection: ROC Curves</vt:lpstr>
      <vt:lpstr>PowerPoint Presentation</vt:lpstr>
      <vt:lpstr>Issues Affecting Model Selection</vt:lpstr>
    </vt:vector>
  </TitlesOfParts>
  <Company>S.F.U.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7class</dc:title>
  <dc:creator>Jiawei Han</dc:creator>
  <cp:lastModifiedBy>GM</cp:lastModifiedBy>
  <cp:revision>1060</cp:revision>
  <cp:lastPrinted>2012-11-04T04:01:56Z</cp:lastPrinted>
  <dcterms:created xsi:type="dcterms:W3CDTF">1998-06-19T04:38:52Z</dcterms:created>
  <dcterms:modified xsi:type="dcterms:W3CDTF">2017-04-07T02:08:04Z</dcterms:modified>
  <cp:category>data mining book slides</cp:category>
</cp:coreProperties>
</file>