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1403" r:id="rId2"/>
    <p:sldId id="1404" r:id="rId3"/>
    <p:sldId id="907" r:id="rId4"/>
    <p:sldId id="908" r:id="rId5"/>
    <p:sldId id="909" r:id="rId6"/>
    <p:sldId id="910" r:id="rId7"/>
    <p:sldId id="1458" r:id="rId8"/>
    <p:sldId id="1443" r:id="rId9"/>
    <p:sldId id="1463" r:id="rId10"/>
    <p:sldId id="918" r:id="rId11"/>
    <p:sldId id="1464" r:id="rId12"/>
    <p:sldId id="1465" r:id="rId13"/>
    <p:sldId id="1466" r:id="rId14"/>
    <p:sldId id="1469" r:id="rId15"/>
    <p:sldId id="1467" r:id="rId16"/>
    <p:sldId id="1468" r:id="rId17"/>
    <p:sldId id="1048" r:id="rId18"/>
    <p:sldId id="1472" r:id="rId19"/>
    <p:sldId id="1456" r:id="rId20"/>
    <p:sldId id="1125" r:id="rId21"/>
    <p:sldId id="1014" r:id="rId22"/>
    <p:sldId id="1474" r:id="rId23"/>
    <p:sldId id="1475" r:id="rId24"/>
    <p:sldId id="1049" r:id="rId25"/>
    <p:sldId id="1476" r:id="rId26"/>
    <p:sldId id="1223" r:id="rId27"/>
    <p:sldId id="1477" r:id="rId28"/>
    <p:sldId id="1478" r:id="rId29"/>
    <p:sldId id="1479" r:id="rId30"/>
    <p:sldId id="1040" r:id="rId31"/>
    <p:sldId id="1457" r:id="rId32"/>
    <p:sldId id="1481" r:id="rId33"/>
    <p:sldId id="1485" r:id="rId34"/>
    <p:sldId id="1482" r:id="rId35"/>
    <p:sldId id="1483" r:id="rId36"/>
    <p:sldId id="932" r:id="rId37"/>
    <p:sldId id="1346" r:id="rId38"/>
    <p:sldId id="1484" r:id="rId39"/>
    <p:sldId id="1345" r:id="rId40"/>
    <p:sldId id="1486" r:id="rId41"/>
    <p:sldId id="1018" r:id="rId42"/>
    <p:sldId id="939" r:id="rId43"/>
    <p:sldId id="1220" r:id="rId44"/>
    <p:sldId id="1222" r:id="rId45"/>
    <p:sldId id="1451" r:id="rId46"/>
    <p:sldId id="1488" r:id="rId47"/>
    <p:sldId id="1489" r:id="rId48"/>
    <p:sldId id="1194" r:id="rId49"/>
    <p:sldId id="951" r:id="rId50"/>
    <p:sldId id="1193" r:id="rId51"/>
    <p:sldId id="1459" r:id="rId52"/>
    <p:sldId id="1493" r:id="rId53"/>
    <p:sldId id="1494" r:id="rId54"/>
    <p:sldId id="1495" r:id="rId55"/>
    <p:sldId id="953" r:id="rId56"/>
    <p:sldId id="1153" r:id="rId57"/>
    <p:sldId id="1154" r:id="rId58"/>
    <p:sldId id="1156" r:id="rId59"/>
    <p:sldId id="1348" r:id="rId60"/>
    <p:sldId id="1157" r:id="rId61"/>
    <p:sldId id="1158" r:id="rId62"/>
    <p:sldId id="1347" r:id="rId63"/>
    <p:sldId id="1159" r:id="rId64"/>
    <p:sldId id="1460" r:id="rId65"/>
    <p:sldId id="1017" r:id="rId66"/>
    <p:sldId id="1496" r:id="rId67"/>
    <p:sldId id="1497" r:id="rId68"/>
    <p:sldId id="1349" r:id="rId69"/>
    <p:sldId id="1350" r:id="rId70"/>
    <p:sldId id="1375" r:id="rId71"/>
    <p:sldId id="1376" r:id="rId72"/>
    <p:sldId id="1351" r:id="rId73"/>
    <p:sldId id="1461" r:id="rId74"/>
    <p:sldId id="1423" r:id="rId75"/>
    <p:sldId id="1415" r:id="rId76"/>
    <p:sldId id="1418" r:id="rId77"/>
    <p:sldId id="1419" r:id="rId78"/>
    <p:sldId id="1422" r:id="rId79"/>
    <p:sldId id="1365" r:id="rId80"/>
    <p:sldId id="1366" r:id="rId81"/>
    <p:sldId id="1433" r:id="rId82"/>
    <p:sldId id="1434" r:id="rId83"/>
    <p:sldId id="1435" r:id="rId84"/>
    <p:sldId id="1436" r:id="rId85"/>
    <p:sldId id="1437" r:id="rId86"/>
    <p:sldId id="1412" r:id="rId87"/>
    <p:sldId id="1430" r:id="rId88"/>
  </p:sldIdLst>
  <p:sldSz cx="12192000" cy="6858000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2F6"/>
    <a:srgbClr val="F6E6EA"/>
    <a:srgbClr val="00E4A8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83842" autoAdjust="0"/>
  </p:normalViewPr>
  <p:slideViewPr>
    <p:cSldViewPr>
      <p:cViewPr varScale="1">
        <p:scale>
          <a:sx n="59" d="100"/>
          <a:sy n="59" d="100"/>
        </p:scale>
        <p:origin x="111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070F243-B724-43BD-82E0-8132A2E32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012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05FDDCF-FE58-48E2-B195-FDB6E6C4C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153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0210979-74DF-46BB-B24C-4CF09565DECA}" type="slidenum">
              <a:rPr lang="zh-CN" altLang="en-US"/>
              <a:pPr algn="r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250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greedy algorithm, as the name suggests,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always makes the choice that seems to be the best at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 moment.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means that it makes a locally ­optimal choice in the hope that this choice will lead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a globally­ optimal solution.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Some common programming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techniques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1. Divide and conquer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2. Randomized algorithms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3. Greedy algorithms (This is not an algorithm, it is a technique.)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4. Dynamic programming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96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2F3608-2B9C-4EAE-A5EF-3AF84852C0F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015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CBB9B3-2C73-41F4-9DEB-AF2ABBA65FD8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5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5ADE5C-F414-4D7D-A803-CFA65D16189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 : the expected information needed to classify a given sample</a:t>
            </a:r>
          </a:p>
          <a:p>
            <a:r>
              <a:rPr lang="en-US" altLang="en-US" smtClean="0"/>
              <a:t>E (entropy) : expected information based on the partitioning into subsets by A</a:t>
            </a:r>
          </a:p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392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8AD053-DA63-4067-9F9F-6515C2AC341C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9649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CDD114-EEB0-4E46-8A2E-DBA0B3CC0969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6706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99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D3DAC5-C5CB-4C5B-B412-A18CB5167D3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0024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Gini index calculates diversity or heterogeneity (or uncertainty if you will) from the sum of squared category probabilities.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If every value is in the same category, then the measure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1−1^2=0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If every value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values is in a distinct category, then the measure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1−n(1/n)^2=1−1/n.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59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92D632-81EB-48DD-8EE1-B78909F115DE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794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C9618F9-76F7-4694-B0C3-50A2AA0645EB}" type="slidenum">
              <a:rPr lang="en-US" altLang="en-US"/>
              <a:pPr algn="r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0509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E58BC5-9980-4A49-BDB4-39F7357EECA3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9114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Gini index measure impurity(How much difficult to decide from 0 to 0.5)</a:t>
            </a:r>
          </a:p>
          <a:p>
            <a:r>
              <a:rPr lang="en-US" dirty="0" smtClean="0"/>
              <a:t>Gini</a:t>
            </a:r>
            <a:r>
              <a:rPr lang="en-US" baseline="0" dirty="0" smtClean="0"/>
              <a:t> = 0 means highly pure(easy to classify) on Class(0/6)</a:t>
            </a:r>
          </a:p>
          <a:p>
            <a:r>
              <a:rPr lang="en-US" baseline="0" dirty="0" smtClean="0"/>
              <a:t>Gini = 0.5 means highly impure (difficult to classify) class(3/3)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589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B13531-89C1-4DDB-B5AC-E03588EFF775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007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3EDF65-EBC0-4F66-A726-4C6A2FC81853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174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A2BFAB-780A-4241-ACD9-846C009BE1C5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161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FDDCF-FE58-48E2-B195-FDB6E6C4C4A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59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725C9C-DEF4-4AC5-8CC2-9F0B328E47D0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6199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C36C40-A4DC-455C-95E2-DE76CBD9EAB6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r>
              <a:rPr lang="en-US" altLang="ko-KR" sz="1200" b="1" dirty="0" smtClean="0">
                <a:latin typeface="Arial" panose="020B0604020202020204" pitchFamily="34" charset="0"/>
                <a:ea typeface="Gulim" panose="020B0600000101010101" pitchFamily="34" charset="-127"/>
              </a:rPr>
              <a:t>Attribute, Value, </a:t>
            </a:r>
            <a:r>
              <a:rPr lang="en-US" altLang="ko-KR" sz="1200" b="1" dirty="0" err="1" smtClean="0">
                <a:latin typeface="Arial" panose="020B0604020202020204" pitchFamily="34" charset="0"/>
                <a:ea typeface="Gulim" panose="020B0600000101010101" pitchFamily="34" charset="-127"/>
              </a:rPr>
              <a:t>Class_label</a:t>
            </a:r>
            <a:r>
              <a:rPr lang="en-US" altLang="ko-KR" sz="1200" b="1" dirty="0" smtClean="0">
                <a:latin typeface="Arial" panose="020B0604020202020204" pitchFamily="34" charset="0"/>
                <a:ea typeface="Gulim" panose="020B0600000101010101" pitchFamily="34" charset="-127"/>
              </a:rPr>
              <a:t> (</a:t>
            </a:r>
            <a:r>
              <a:rPr lang="en-US" altLang="ko-KR" sz="1200" b="1" dirty="0" err="1" smtClean="0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1200" b="1" dirty="0" smtClean="0">
                <a:latin typeface="Arial" panose="020B0604020202020204" pitchFamily="34" charset="0"/>
                <a:ea typeface="Gulim" panose="020B0600000101010101" pitchFamily="34" charset="-127"/>
              </a:rPr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932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34B103-DE24-45BC-9951-8A5BA1CBB893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4692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2483EA-74A8-488E-9AFD-668C29B1682B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88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DE1B34-A711-4936-83A1-5A2012637F6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6078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AC88796-2D63-4537-8E5B-8AAA4FD8499C}" type="slidenum">
              <a:rPr lang="en-US" altLang="en-US"/>
              <a:pPr algn="r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293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BAA190-FECF-4281-B8F3-DC35DC1077C2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3851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E50BC1-C8DB-4626-AD19-5D2FF4FC5F40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641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14530A-A54A-4528-ACBF-70BCC2CD1BDA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098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C9618F9-76F7-4694-B0C3-50A2AA0645EB}" type="slidenum">
              <a:rPr lang="en-US" altLang="en-US"/>
              <a:pPr algn="r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8748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F6066F-FE34-4DFC-AA9F-7ABBB7630CA6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877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E37A9D-C329-4D8F-BE4E-C828CC1625D2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0100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AA49BD-7CAB-4144-8E68-F16A7C67ED58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2033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BF874D-FE6F-4435-ACBD-661903B62509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63240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809C42-0BD4-4692-8ADD-C8506FA670C9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201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1D266F-9795-4681-9393-017C8653122A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0689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5C8B12-DB59-43B0-A72D-33FED7F7D486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5223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CC78A7-9AF1-44C1-BE30-35CD09A48096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3065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28B62D-9FEC-4EC4-9AF8-2803F21386FB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844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3233F3-70C0-4663-AD72-E7AD143B42CB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6109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C9618F9-76F7-4694-B0C3-50A2AA0645EB}" type="slidenum">
              <a:rPr lang="en-US" altLang="en-US"/>
              <a:pPr algn="r">
                <a:spcBef>
                  <a:spcPct val="0"/>
                </a:spcBef>
              </a:pPr>
              <a:t>64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5524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B30DCB-7863-47B2-8A89-E32D8E4836EF}" type="slidenum">
              <a:rPr lang="en-US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5888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FBA765-7393-4BE5-B6C4-7204F6F4ED5B}" type="slidenum">
              <a:rPr lang="en-US" altLang="en-US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4745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E7A37C-CC03-4623-8C72-42C76991194A}" type="slidenum">
              <a:rPr lang="en-US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4292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8EA769-EA6F-4D32-ADC6-4ADFF0382C32}" type="slidenum">
              <a:rPr lang="en-US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27446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2478B0-4F39-4CAB-B87F-E00268F8D4F3}" type="slidenum">
              <a:rPr lang="en-US" altLang="en-US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278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D9E531-B4BE-48DE-B7EA-F2E7E3CF80D3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2563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1BBC2F-6840-4CF4-83B3-B9B3767D4F2C}" type="slidenum">
              <a:rPr lang="en-US" altLang="en-US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First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 Inductive Learner</a:t>
            </a:r>
            <a:r>
              <a:rPr lang="en-US" dirty="0" smtClean="0"/>
              <a:t> </a:t>
            </a:r>
            <a:r>
              <a:rPr lang="en-US" smtClean="0"/>
              <a:t>(FOIL)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681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C9618F9-76F7-4694-B0C3-50A2AA0645EB}" type="slidenum">
              <a:rPr lang="en-US" altLang="en-US"/>
              <a:pPr algn="r">
                <a:spcBef>
                  <a:spcPct val="0"/>
                </a:spcBef>
              </a:pPr>
              <a:t>73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12769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3858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4916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9438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4322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31883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DE8023-D670-483A-9B75-1189864C738F}" type="slidenum">
              <a:rPr lang="en-US" altLang="en-US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9591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6A9EDB-3FFC-43F3-B33D-04AF59C3BFE9}" type="slidenum">
              <a:rPr lang="en-US" altLang="en-US"/>
              <a:pPr>
                <a:spcBef>
                  <a:spcPct val="0"/>
                </a:spcBef>
              </a:pPr>
              <a:t>80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80837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053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514E81-307F-4C69-B8D1-7A53EC498DB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Training Data</a:t>
            </a:r>
            <a:r>
              <a:rPr lang="en-US" altLang="en-US" baseline="0" dirty="0" smtClean="0"/>
              <a:t> </a:t>
            </a:r>
            <a:r>
              <a:rPr lang="en-US" altLang="en-US" baseline="0" dirty="0" smtClean="0">
                <a:sym typeface="Wingdings" panose="05000000000000000000" pitchFamily="2" charset="2"/>
              </a:rPr>
              <a:t></a:t>
            </a:r>
            <a:r>
              <a:rPr lang="en-US" altLang="en-US" baseline="0" dirty="0" smtClean="0"/>
              <a:t> Test Data </a:t>
            </a:r>
            <a:r>
              <a:rPr lang="en-US" altLang="en-US" baseline="0" dirty="0" smtClean="0">
                <a:sym typeface="Wingdings" panose="05000000000000000000" pitchFamily="2" charset="2"/>
              </a:rPr>
              <a:t> Unseen data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8024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83196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48329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11190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10248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119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C61E189-8EFF-4FD8-995F-B6CC585248EC}" type="slidenum">
              <a:rPr lang="en-US" altLang="en-US"/>
              <a:pPr algn="r">
                <a:spcBef>
                  <a:spcPct val="0"/>
                </a:spcBef>
              </a:pPr>
              <a:t>87</a:t>
            </a:fld>
            <a:endParaRPr lang="en-US" alt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063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D8262C-7C5B-4B4A-821E-666E50677C4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79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8EE6A86-722D-4473-A4B0-0BAAC063534B}" type="slidenum">
              <a:rPr lang="en-US" altLang="en-US"/>
              <a:pPr algn="r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787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FD3825-DCB5-4AF3-A526-03DAD14CF409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decision 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learning,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Iterative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Dichotomiser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is an algorithm invented by Ross Quinlan used to generate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decision 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from a dataset.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45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9374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8E6C2-BC4B-4A35-9916-C775E095F2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13668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381000"/>
            <a:ext cx="2819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81000"/>
            <a:ext cx="8255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181E-3CEF-4126-A7C7-FFD4F6F37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01810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7FCF-3DBD-4D8A-9482-9DF79124E8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5856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B9465-1AF4-40AF-9096-0AE55C523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00752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C787-0773-4284-AABE-A6648F5EF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65023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3ACD1-4428-4FAA-8E1C-BFA837194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99405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40970-A9AF-412B-AB51-507F31678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602466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381000"/>
            <a:ext cx="112776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AEFEA-1381-4923-8504-E95FEC7B6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881532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11277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00500"/>
            <a:ext cx="11277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396FA-45A1-4AC8-8C2A-58EAC8168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20904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2E04-C06E-459C-9ACD-463442DFE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41876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1503F-B77C-4EBF-9B89-E6CFB9C258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01416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AB444-2DC3-45CC-8CC6-E7F5B4E506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5667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401F2-78F1-46B0-A0C3-9977A6CBB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18381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71327-7840-4D9B-9E9F-279B19497E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86237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285EB-34C2-4B44-94FA-7570A9AF1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30726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0486-AF66-4527-83DD-C25F84B92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83439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BE6C8-9921-4217-A8DB-DCF623811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18746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406401" y="1066800"/>
            <a:ext cx="11214100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112035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277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42650B-7707-4D7F-B0F1-F0489B9FA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12" Type="http://schemas.openxmlformats.org/officeDocument/2006/relationships/image" Target="../media/image24.emf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Microsoft_Excel_97-2003_Worksheet1.xls"/><Relationship Id="rId5" Type="http://schemas.openxmlformats.org/officeDocument/2006/relationships/image" Target="../media/image21.emf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jpe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7.bin"/><Relationship Id="rId4" Type="http://schemas.openxmlformats.org/officeDocument/2006/relationships/hyperlink" Target="https://www.google.com/url?sa=t&amp;rct=j&amp;q=&amp;esrc=s&amp;source=video&amp;cd=1&amp;ved=0ahUKEwjMuq2JhOTSAhUG8RQKHcRoDb0QtwIIGTAA&amp;url=https://www.salford-systems.com/products/cart&amp;usg=AFQjCNEooxgMkNJlOeUy0r2MEhbfRcIShQ&amp;bvm=bv.149760088,d.d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6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3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3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3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Excel_97-2003_Worksheet4.xls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5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7" Type="http://schemas.openxmlformats.org/officeDocument/2006/relationships/image" Target="../media/image75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1.jpeg"/><Relationship Id="rId4" Type="http://schemas.openxmlformats.org/officeDocument/2006/relationships/image" Target="../media/image72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7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8763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8E1BB2-91CC-480D-BA4A-1E0EDEEB83A4}" type="slidenum">
              <a:rPr lang="zh-CN" altLang="en-US" sz="1200">
                <a:latin typeface="Tahoma" panose="020B0604030504040204" pitchFamily="34" charset="0"/>
                <a:ea typeface="SimSun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52400"/>
            <a:ext cx="8839200" cy="3886200"/>
          </a:xfrm>
        </p:spPr>
        <p:txBody>
          <a:bodyPr/>
          <a:lstStyle/>
          <a:p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r>
              <a:rPr lang="en-US" altLang="en-US" sz="4800"/>
              <a:t> </a:t>
            </a:r>
            <a:r>
              <a:rPr lang="en-US" altLang="en-US" sz="2800"/>
              <a:t>(3</a:t>
            </a:r>
            <a:r>
              <a:rPr lang="en-US" altLang="en-US" sz="2800" baseline="30000"/>
              <a:t>rd</a:t>
            </a:r>
            <a:r>
              <a:rPr lang="en-US" altLang="en-US" sz="2800"/>
              <a:t> ed.)</a:t>
            </a:r>
            <a:r>
              <a:rPr lang="en-US" altLang="en-US" sz="4800"/>
              <a:t/>
            </a:r>
            <a:br>
              <a:rPr lang="en-US" altLang="en-US" sz="4800"/>
            </a:br>
            <a:r>
              <a:rPr lang="en-US" altLang="en-US" sz="4800"/>
              <a:t/>
            </a:r>
            <a:br>
              <a:rPr lang="en-US" altLang="en-US" sz="4800"/>
            </a:br>
            <a:r>
              <a:rPr lang="en-US" altLang="en-US" sz="3200"/>
              <a:t>— Chapter 8</a:t>
            </a:r>
            <a:r>
              <a:rPr lang="en-US" altLang="en-US" sz="2800"/>
              <a:t> —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4419600"/>
            <a:ext cx="8610600" cy="1905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Simon Fraser University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©2011 Han, Kamber &amp; Pei.  All rights reserved.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2108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F2DFB5-47FC-431F-9368-A93018F465E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Decision Tree Induction: An Example</a:t>
            </a:r>
            <a:endParaRPr lang="en-US" altLang="en-US" i="1" smtClean="0">
              <a:solidFill>
                <a:srgbClr val="170981"/>
              </a:solidFill>
            </a:endParaRPr>
          </a:p>
        </p:txBody>
      </p:sp>
      <p:grpSp>
        <p:nvGrpSpPr>
          <p:cNvPr id="22532" name="Group 63"/>
          <p:cNvGrpSpPr>
            <a:grpSpLocks/>
          </p:cNvGrpSpPr>
          <p:nvPr/>
        </p:nvGrpSpPr>
        <p:grpSpPr bwMode="auto">
          <a:xfrm>
            <a:off x="1616075" y="2819401"/>
            <a:ext cx="6311900" cy="3814763"/>
            <a:chOff x="766" y="1152"/>
            <a:chExt cx="3976" cy="2403"/>
          </a:xfrm>
        </p:grpSpPr>
        <p:sp>
          <p:nvSpPr>
            <p:cNvPr id="2253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25"/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2550" name="Rectangle 27"/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551" name="Rectangle 28"/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552" name="Rectangle 29"/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55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31..40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54" name="Rectangle 62"/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2555" name="Rectangle 9"/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22556" name="Rectangle 10"/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22557" name="Rectangle 8"/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55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22533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786821"/>
              </p:ext>
            </p:extLst>
          </p:nvPr>
        </p:nvGraphicFramePr>
        <p:xfrm>
          <a:off x="7783513" y="12954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1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13" y="12954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"/>
          <p:cNvSpPr>
            <a:spLocks noChangeArrowheads="1"/>
          </p:cNvSpPr>
          <p:nvPr/>
        </p:nvSpPr>
        <p:spPr bwMode="auto">
          <a:xfrm>
            <a:off x="381000" y="1371600"/>
            <a:ext cx="7258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Training data set: </a:t>
            </a:r>
            <a:r>
              <a:rPr lang="en-US" altLang="en-US" sz="2400" dirty="0" err="1"/>
              <a:t>Buys_computer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data set follows an example of Quinlan’s </a:t>
            </a:r>
            <a:r>
              <a:rPr lang="en-US" altLang="en-US" sz="2400" b="1" dirty="0"/>
              <a:t>ID3</a:t>
            </a:r>
            <a:r>
              <a:rPr lang="en-US" altLang="en-US" sz="2400" dirty="0"/>
              <a:t> (Playing Tennis)</a:t>
            </a:r>
          </a:p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Resulting tree: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1970-1980 </a:t>
            </a:r>
            <a:r>
              <a:rPr lang="en-US" dirty="0" err="1" smtClean="0"/>
              <a:t>J.Ross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dirty="0" smtClean="0"/>
              <a:t>uinlan a researcher of machine learning</a:t>
            </a:r>
          </a:p>
          <a:p>
            <a:r>
              <a:rPr lang="en-US" dirty="0" smtClean="0"/>
              <a:t>Developed a decision tree algorithm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ID3</a:t>
            </a:r>
            <a:r>
              <a:rPr lang="en-US" dirty="0" smtClean="0"/>
              <a:t> (Iterative </a:t>
            </a:r>
            <a:r>
              <a:rPr lang="en-US" dirty="0" err="1"/>
              <a:t>Dichotomiser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C4.5</a:t>
            </a:r>
            <a:r>
              <a:rPr lang="en-US" b="1" dirty="0"/>
              <a:t> </a:t>
            </a:r>
            <a:r>
              <a:rPr lang="en-US" dirty="0"/>
              <a:t>(a successor of ID3) </a:t>
            </a:r>
            <a:endParaRPr lang="en-US" dirty="0" smtClean="0"/>
          </a:p>
          <a:p>
            <a:pPr lvl="2"/>
            <a:r>
              <a:rPr lang="en-US" dirty="0" smtClean="0"/>
              <a:t>It was benchmarks for testing other new supervised learning </a:t>
            </a:r>
            <a:r>
              <a:rPr lang="en-US" dirty="0" err="1" smtClean="0"/>
              <a:t>algos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group of </a:t>
            </a:r>
            <a:r>
              <a:rPr lang="en-US" dirty="0"/>
              <a:t>statisticians </a:t>
            </a:r>
            <a:r>
              <a:rPr lang="en-US" dirty="0" smtClean="0"/>
              <a:t>published a book</a:t>
            </a:r>
          </a:p>
          <a:p>
            <a:pPr lvl="2"/>
            <a:r>
              <a:rPr lang="en-US" i="1" dirty="0"/>
              <a:t>Classification and Regression Trees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CART</a:t>
            </a:r>
            <a:r>
              <a:rPr lang="en-US" dirty="0" smtClean="0"/>
              <a:t>): it describes the binary tree</a:t>
            </a:r>
          </a:p>
          <a:p>
            <a:r>
              <a:rPr lang="en-US" dirty="0"/>
              <a:t>ID3, C4.5, and CART adopt a greedy (i.e., </a:t>
            </a:r>
            <a:r>
              <a:rPr lang="en-US" dirty="0" err="1"/>
              <a:t>nonbacktracking</a:t>
            </a:r>
            <a:r>
              <a:rPr lang="en-US" dirty="0"/>
              <a:t>) approach in which decision trees are constructed in a top-down recursive divide-and-conquer manner.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179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7"/>
          <a:stretch/>
        </p:blipFill>
        <p:spPr>
          <a:xfrm>
            <a:off x="2819400" y="201743"/>
            <a:ext cx="6627645" cy="6427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6512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Algorithm has three parameters</a:t>
            </a:r>
          </a:p>
          <a:p>
            <a:pPr lvl="1"/>
            <a:r>
              <a:rPr lang="en-US" sz="3200" b="1" i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attribute </a:t>
            </a:r>
            <a:r>
              <a:rPr lang="en-US" sz="3200" b="1" i="1" dirty="0">
                <a:solidFill>
                  <a:srgbClr val="FF0000"/>
                </a:solidFill>
              </a:rPr>
              <a:t>list</a:t>
            </a:r>
            <a:r>
              <a:rPr lang="en-US" sz="3200" b="1" dirty="0">
                <a:solidFill>
                  <a:srgbClr val="FF0000"/>
                </a:solidFill>
              </a:rPr>
              <a:t>, and </a:t>
            </a:r>
            <a:r>
              <a:rPr lang="en-US" sz="3200" b="1" i="1" dirty="0" smtClean="0">
                <a:solidFill>
                  <a:srgbClr val="FF0000"/>
                </a:solidFill>
              </a:rPr>
              <a:t>Attribute </a:t>
            </a:r>
            <a:r>
              <a:rPr lang="en-US" sz="3200" i="1" dirty="0" smtClean="0"/>
              <a:t>selection </a:t>
            </a:r>
            <a:r>
              <a:rPr lang="en-US" sz="3200" i="1" dirty="0"/>
              <a:t>method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smtClean="0"/>
              <a:t>is a </a:t>
            </a:r>
            <a:r>
              <a:rPr lang="en-US" sz="3200" dirty="0"/>
              <a:t>data partition. Initially, it is the complete </a:t>
            </a:r>
            <a:r>
              <a:rPr lang="en-US" sz="3200" dirty="0" smtClean="0"/>
              <a:t>set of </a:t>
            </a:r>
            <a:r>
              <a:rPr lang="en-US" sz="3200" dirty="0"/>
              <a:t>training tuples and their associated class labels. </a:t>
            </a:r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Attribute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List</a:t>
            </a:r>
            <a:r>
              <a:rPr lang="en-US" sz="3200" dirty="0" smtClean="0"/>
              <a:t>:</a:t>
            </a:r>
            <a:r>
              <a:rPr lang="en-US" sz="3200" dirty="0"/>
              <a:t> is </a:t>
            </a:r>
            <a:r>
              <a:rPr lang="en-US" sz="3200" dirty="0" smtClean="0"/>
              <a:t>a list </a:t>
            </a:r>
            <a:r>
              <a:rPr lang="en-US" sz="3200" dirty="0"/>
              <a:t>of attributes describing the tuples</a:t>
            </a:r>
            <a:r>
              <a:rPr lang="en-US" sz="3200" dirty="0" smtClean="0"/>
              <a:t>.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Attribute selection method </a:t>
            </a:r>
            <a:r>
              <a:rPr lang="en-US" sz="3200" dirty="0"/>
              <a:t>specifies a </a:t>
            </a:r>
            <a:r>
              <a:rPr lang="en-US" sz="3200" b="1" dirty="0"/>
              <a:t>heuristic</a:t>
            </a:r>
            <a:r>
              <a:rPr lang="en-US" sz="3200" dirty="0"/>
              <a:t> procedure for selecting the attribute that “best” discriminates the given </a:t>
            </a:r>
            <a:r>
              <a:rPr lang="en-US" sz="3200" dirty="0" smtClean="0"/>
              <a:t>tuples according </a:t>
            </a:r>
            <a:r>
              <a:rPr lang="en-US" sz="3200" dirty="0"/>
              <a:t>to class</a:t>
            </a:r>
            <a:r>
              <a:rPr lang="en-US" sz="3200" dirty="0" smtClean="0"/>
              <a:t>. Methods are:</a:t>
            </a:r>
          </a:p>
          <a:p>
            <a:pPr lvl="1"/>
            <a:r>
              <a:rPr lang="en-US" sz="3200" dirty="0" smtClean="0"/>
              <a:t>Information Gain (Two or many branches of node in tree)</a:t>
            </a:r>
          </a:p>
          <a:p>
            <a:pPr lvl="1"/>
            <a:r>
              <a:rPr lang="en-US" sz="3200" dirty="0" smtClean="0"/>
              <a:t>Gini Index (Binary tree)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95150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806" t="17695" r="12489" b="16671"/>
          <a:stretch/>
        </p:blipFill>
        <p:spPr>
          <a:xfrm>
            <a:off x="3482531" y="1186559"/>
            <a:ext cx="4975670" cy="5290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50016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71600"/>
            <a:ext cx="11106277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87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</a:t>
            </a:r>
            <a:r>
              <a:rPr lang="en-US" dirty="0" smtClean="0"/>
              <a:t>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6680200" cy="5257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Node split criterion</a:t>
            </a:r>
            <a:r>
              <a:rPr lang="en-US" dirty="0" smtClean="0"/>
              <a:t>: tells </a:t>
            </a:r>
            <a:r>
              <a:rPr lang="en-US" dirty="0"/>
              <a:t>us which branches to grow from node </a:t>
            </a:r>
            <a:r>
              <a:rPr lang="en-US" i="1" dirty="0"/>
              <a:t>N</a:t>
            </a:r>
            <a:br>
              <a:rPr lang="en-US" i="1" dirty="0"/>
            </a:br>
            <a:r>
              <a:rPr lang="en-US" dirty="0"/>
              <a:t>with respect to the outcomes of the chosen test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may </a:t>
            </a:r>
            <a:r>
              <a:rPr lang="en-US" dirty="0"/>
              <a:t>also indicate either a </a:t>
            </a:r>
            <a:r>
              <a:rPr lang="en-US" b="1" dirty="0" smtClean="0"/>
              <a:t>split-point </a:t>
            </a:r>
            <a:r>
              <a:rPr lang="en-US" dirty="0" smtClean="0"/>
              <a:t>or a </a:t>
            </a:r>
            <a:r>
              <a:rPr lang="en-US" b="1" dirty="0"/>
              <a:t>splitting subset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also determine the resulting partitions at each branch are as “pure” as possible.</a:t>
            </a:r>
          </a:p>
          <a:p>
            <a:r>
              <a:rPr lang="en-US" dirty="0"/>
              <a:t>A partition is </a:t>
            </a:r>
            <a:r>
              <a:rPr lang="en-US" b="1" dirty="0"/>
              <a:t>pure </a:t>
            </a:r>
            <a:r>
              <a:rPr lang="en-US" dirty="0"/>
              <a:t>if </a:t>
            </a:r>
            <a:r>
              <a:rPr lang="en-US" u="sng" dirty="0">
                <a:solidFill>
                  <a:srgbClr val="FF0000"/>
                </a:solidFill>
              </a:rPr>
              <a:t>all the </a:t>
            </a:r>
            <a:r>
              <a:rPr lang="en-US" u="sng" dirty="0" smtClean="0">
                <a:solidFill>
                  <a:srgbClr val="FF0000"/>
                </a:solidFill>
              </a:rPr>
              <a:t>tuples </a:t>
            </a:r>
            <a:r>
              <a:rPr lang="en-US" dirty="0" smtClean="0"/>
              <a:t>in </a:t>
            </a:r>
            <a:r>
              <a:rPr lang="en-US" dirty="0"/>
              <a:t>it belong to the same class</a:t>
            </a:r>
            <a:r>
              <a:rPr lang="en-US" dirty="0" smtClean="0"/>
              <a:t>. Like </a:t>
            </a:r>
            <a:r>
              <a:rPr lang="en-US" dirty="0" err="1" smtClean="0"/>
              <a:t>EMPID</a:t>
            </a:r>
            <a:r>
              <a:rPr lang="en-US" dirty="0" smtClean="0"/>
              <a:t> result in a large no of  partitions.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38242" name="Picture 2" descr="Image result for purity of split decision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514600"/>
            <a:ext cx="52832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44" name="Picture 4" descr="Image result for Split point in 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99" y="193324"/>
            <a:ext cx="3883801" cy="2168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327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2CD1E-74CC-4F17-B85B-B1386DF908D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117348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2600" dirty="0"/>
              <a:t>Basic algorithm (a greedy algorithm)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Tree is constructed in a </a:t>
            </a:r>
            <a:r>
              <a:rPr lang="en-US" altLang="en-US" sz="2600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Attributes are 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</a:rPr>
              <a:t>categorical</a:t>
            </a:r>
            <a:r>
              <a:rPr lang="en-US" altLang="en-US" sz="2600" dirty="0"/>
              <a:t> (if continuous-valued, they are discretized in advance)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Test attributes are selected on the basis of a </a:t>
            </a:r>
            <a:r>
              <a:rPr lang="en-US" altLang="en-US" sz="2600" u="sng" dirty="0"/>
              <a:t>heuristic</a:t>
            </a:r>
            <a:r>
              <a:rPr lang="en-US" altLang="en-US" sz="2600" dirty="0"/>
              <a:t> or </a:t>
            </a:r>
            <a:r>
              <a:rPr lang="en-US" altLang="en-US" sz="2600" u="sng" dirty="0"/>
              <a:t>statistical</a:t>
            </a:r>
            <a:r>
              <a:rPr lang="en-US" altLang="en-US" sz="2600" dirty="0"/>
              <a:t> measure (e.g., </a:t>
            </a:r>
            <a:r>
              <a:rPr lang="en-US" altLang="en-US" sz="2600" dirty="0">
                <a:solidFill>
                  <a:schemeClr val="hlink"/>
                </a:solidFill>
              </a:rPr>
              <a:t>information gain</a:t>
            </a:r>
            <a:r>
              <a:rPr lang="en-US" altLang="en-US" sz="2600" dirty="0"/>
              <a:t>)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2600" dirty="0"/>
              <a:t>Conditions for stopping partitioning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There are no remaining attributes for further partitioning – </a:t>
            </a:r>
            <a:r>
              <a:rPr lang="en-US" altLang="en-US" sz="2600" dirty="0">
                <a:solidFill>
                  <a:schemeClr val="hlink"/>
                </a:solidFill>
              </a:rPr>
              <a:t>majority voting</a:t>
            </a:r>
            <a:r>
              <a:rPr lang="en-US" altLang="en-US" sz="2600" dirty="0"/>
              <a:t> is employed for classifying the leaf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600" dirty="0"/>
              <a:t>There are no samples left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measures or Splitting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 having the best score for the </a:t>
            </a:r>
            <a:r>
              <a:rPr lang="en-US" dirty="0" smtClean="0"/>
              <a:t>measure is </a:t>
            </a:r>
            <a:r>
              <a:rPr lang="en-US" dirty="0"/>
              <a:t>chosen as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splitting attribute </a:t>
            </a:r>
            <a:r>
              <a:rPr lang="en-US" dirty="0"/>
              <a:t>for the given tuples. </a:t>
            </a:r>
            <a:endParaRPr lang="en-US" dirty="0" smtClean="0"/>
          </a:p>
          <a:p>
            <a:pPr lvl="1"/>
            <a:r>
              <a:rPr lang="en-US" dirty="0"/>
              <a:t>If the splitting attribute is </a:t>
            </a:r>
            <a:r>
              <a:rPr lang="en-US" dirty="0" smtClean="0"/>
              <a:t>continuous-valued determine </a:t>
            </a:r>
            <a:r>
              <a:rPr lang="en-US" dirty="0"/>
              <a:t>a </a:t>
            </a:r>
            <a:r>
              <a:rPr lang="en-US" i="1" dirty="0"/>
              <a:t>split point </a:t>
            </a:r>
            <a:r>
              <a:rPr lang="en-US" dirty="0" smtClean="0"/>
              <a:t>split criterion or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are restricted to binary trees, </a:t>
            </a:r>
            <a:r>
              <a:rPr lang="en-US" dirty="0" smtClean="0"/>
              <a:t> use </a:t>
            </a:r>
            <a:r>
              <a:rPr lang="en-US" i="1" dirty="0"/>
              <a:t>splitting subset </a:t>
            </a:r>
            <a:r>
              <a:rPr lang="en-US" i="1" dirty="0" smtClean="0"/>
              <a:t>as </a:t>
            </a:r>
            <a:r>
              <a:rPr lang="en-US" dirty="0" smtClean="0"/>
              <a:t>split criterion.</a:t>
            </a:r>
          </a:p>
          <a:p>
            <a:r>
              <a:rPr lang="en-US" dirty="0"/>
              <a:t>three popular attribute selection measures</a:t>
            </a:r>
            <a:r>
              <a:rPr lang="en-US" dirty="0" smtClean="0"/>
              <a:t>—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information </a:t>
            </a:r>
            <a:r>
              <a:rPr lang="en-US" i="1" dirty="0">
                <a:solidFill>
                  <a:srgbClr val="FF0000"/>
                </a:solidFill>
              </a:rPr>
              <a:t>gain, 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gain </a:t>
            </a:r>
            <a:r>
              <a:rPr lang="en-US" i="1" dirty="0">
                <a:solidFill>
                  <a:srgbClr val="FF0000"/>
                </a:solidFill>
              </a:rPr>
              <a:t>ratio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Gini index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59091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Brief Review of Entropy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A153E-08D6-4CA3-94E1-54D2A2C3C43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6629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229" y="4031381"/>
            <a:ext cx="2706688" cy="261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8666813" y="6474266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</a:rPr>
              <a:t>m = 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F7B1AE-DCA4-44AC-864B-8B44F3CF4C49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b="1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112014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 rot="9803581">
            <a:off x="5579748" y="1336736"/>
            <a:ext cx="1788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AE035-D76A-435E-88AD-D99F77275CDC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905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erlin Sans FB Demi" panose="020E0802020502020306" pitchFamily="34" charset="0"/>
              </a:rPr>
              <a:t>Attribute Selection Measure: Information Gain (ID3/C4.5)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533400" y="1524000"/>
            <a:ext cx="11049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be the probability that an arbitrary tuple in D belongs to class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, estimated by |C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, D</a:t>
            </a:r>
            <a:r>
              <a:rPr lang="en-US" altLang="en-US" sz="2400" dirty="0"/>
              <a:t>|/|D|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Expected information</a:t>
            </a:r>
            <a:r>
              <a:rPr lang="en-US" altLang="en-US" sz="2400" dirty="0"/>
              <a:t> (entropy) needed to classify a tuple in D: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Information</a:t>
            </a:r>
            <a:r>
              <a:rPr lang="en-US" altLang="en-US" sz="2400" dirty="0"/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Information gained</a:t>
            </a:r>
            <a:r>
              <a:rPr lang="en-US" altLang="en-US" sz="2400" dirty="0"/>
              <a:t> by branching on attribute A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5623"/>
              </p:ext>
            </p:extLst>
          </p:nvPr>
        </p:nvGraphicFramePr>
        <p:xfrm>
          <a:off x="8569325" y="31242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6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5" y="31242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53209"/>
              </p:ext>
            </p:extLst>
          </p:nvPr>
        </p:nvGraphicFramePr>
        <p:xfrm>
          <a:off x="7315200" y="41910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7" name="Equation" r:id="rId6" imgW="1892160" imgH="457200" progId="Equation.3">
                  <p:embed/>
                </p:oleObj>
              </mc:Choice>
              <mc:Fallback>
                <p:oleObj name="Equation" r:id="rId6" imgW="1892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910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89332"/>
              </p:ext>
            </p:extLst>
          </p:nvPr>
        </p:nvGraphicFramePr>
        <p:xfrm>
          <a:off x="2743200" y="5559425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8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59425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3C595C-4F6A-4E8A-A80F-69FEB4BA1AA0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Attribute Selection: Information Gain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2819400"/>
            <a:ext cx="59436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    </a:t>
            </a:r>
            <a:r>
              <a:rPr lang="en-US" altLang="en-US" sz="2000" dirty="0" smtClean="0">
                <a:solidFill>
                  <a:srgbClr val="121328"/>
                </a:solidFill>
              </a:rPr>
              <a:t> means </a:t>
            </a:r>
            <a:r>
              <a:rPr lang="en-US" altLang="en-US" sz="2000" dirty="0">
                <a:solidFill>
                  <a:srgbClr val="121328"/>
                </a:solidFill>
              </a:rPr>
              <a:t>“age &lt;=30” has 5 out of 14 samples, with 2 </a:t>
            </a:r>
            <a:r>
              <a:rPr lang="en-US" altLang="en-US" sz="2000" dirty="0" err="1">
                <a:solidFill>
                  <a:srgbClr val="121328"/>
                </a:solidFill>
              </a:rPr>
              <a:t>yes’es</a:t>
            </a:r>
            <a:r>
              <a:rPr lang="en-US" altLang="en-US" sz="2000" dirty="0">
                <a:solidFill>
                  <a:srgbClr val="121328"/>
                </a:solidFill>
              </a:rPr>
              <a:t>  and 3 no’s.   Hence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64625"/>
              </p:ext>
            </p:extLst>
          </p:nvPr>
        </p:nvGraphicFramePr>
        <p:xfrm>
          <a:off x="1066800" y="2590801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4" name="Worksheet" r:id="rId4" imgW="3352800" imgH="1438250" progId="Excel.Sheet.8">
                  <p:embed/>
                </p:oleObj>
              </mc:Choice>
              <mc:Fallback>
                <p:oleObj name="Worksheet" r:id="rId4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1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65252"/>
              </p:ext>
            </p:extLst>
          </p:nvPr>
        </p:nvGraphicFramePr>
        <p:xfrm>
          <a:off x="6553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5" name="Equation" r:id="rId6" imgW="3594100" imgH="1193800" progId="Equation.3">
                  <p:embed/>
                </p:oleObj>
              </mc:Choice>
              <mc:Fallback>
                <p:oleObj name="Equation" r:id="rId6" imgW="359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3594100" cy="11938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395841"/>
              </p:ext>
            </p:extLst>
          </p:nvPr>
        </p:nvGraphicFramePr>
        <p:xfrm>
          <a:off x="6400800" y="3878262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6" name="Equation" r:id="rId8" imgW="2552700" imgH="241300" progId="Equation.3">
                  <p:embed/>
                </p:oleObj>
              </mc:Choice>
              <mc:Fallback>
                <p:oleObj name="Equation" r:id="rId8" imgW="2552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78262"/>
                        <a:ext cx="4271963" cy="3889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234858"/>
              </p:ext>
            </p:extLst>
          </p:nvPr>
        </p:nvGraphicFramePr>
        <p:xfrm>
          <a:off x="4572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7" name="Worksheet" r:id="rId11" imgW="6114862" imgH="4457747" progId="Excel.Sheet.8">
                  <p:embed/>
                </p:oleObj>
              </mc:Choice>
              <mc:Fallback>
                <p:oleObj name="Worksheet" r:id="rId11" imgW="6114862" imgH="4457747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226405"/>
              </p:ext>
            </p:extLst>
          </p:nvPr>
        </p:nvGraphicFramePr>
        <p:xfrm>
          <a:off x="5257800" y="2743201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8" name="Equation" r:id="rId13" imgW="583947" imgH="393529" progId="Equation.3">
                  <p:embed/>
                </p:oleObj>
              </mc:Choice>
              <mc:Fallback>
                <p:oleObj name="Equation" r:id="rId13" imgW="5839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1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28369"/>
              </p:ext>
            </p:extLst>
          </p:nvPr>
        </p:nvGraphicFramePr>
        <p:xfrm>
          <a:off x="381000" y="2057401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9" name="Equation" r:id="rId15" imgW="3314700" imgH="393700" progId="Equation.3">
                  <p:embed/>
                </p:oleObj>
              </mc:Choice>
              <mc:Fallback>
                <p:oleObj name="Equation" r:id="rId15" imgW="33147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1"/>
                        <a:ext cx="4800600" cy="5238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6400" y="1128010"/>
            <a:ext cx="6239136" cy="7937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90486" y="1828800"/>
            <a:ext cx="6091914" cy="914400"/>
            <a:chOff x="5410200" y="1828800"/>
            <a:chExt cx="6091914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410200" y="1828800"/>
              <a:ext cx="2543175" cy="60760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9"/>
            <a:srcRect l="3987" r="32236" b="51584"/>
            <a:stretch/>
          </p:blipFill>
          <p:spPr>
            <a:xfrm>
              <a:off x="7924800" y="1905000"/>
              <a:ext cx="1219200" cy="533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9"/>
            <a:srcRect l="4789" t="43750"/>
            <a:stretch/>
          </p:blipFill>
          <p:spPr>
            <a:xfrm>
              <a:off x="9144000" y="1940291"/>
              <a:ext cx="2358114" cy="80290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attribute is Discretized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29610"/>
              </p:ext>
            </p:extLst>
          </p:nvPr>
        </p:nvGraphicFramePr>
        <p:xfrm>
          <a:off x="762000" y="1371600"/>
          <a:ext cx="4940301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447"/>
                <a:gridCol w="685360"/>
                <a:gridCol w="736127"/>
                <a:gridCol w="675841"/>
                <a:gridCol w="1091499"/>
                <a:gridCol w="1358027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RID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income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student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credit_rating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buys_computer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31…40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31…40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&lt;=30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31…40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31…40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2693"/>
              </p:ext>
            </p:extLst>
          </p:nvPr>
        </p:nvGraphicFramePr>
        <p:xfrm>
          <a:off x="6339416" y="1377315"/>
          <a:ext cx="5270501" cy="3423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226"/>
                <a:gridCol w="1017949"/>
                <a:gridCol w="735714"/>
                <a:gridCol w="675461"/>
                <a:gridCol w="1090886"/>
                <a:gridCol w="1357265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RID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income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student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credit_rating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buys_computer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Middle-Age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Middle-Age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Middle-Age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Middle-Age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1676400" y="2057400"/>
            <a:ext cx="5029200" cy="1295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Age is discretized</a:t>
            </a:r>
          </a:p>
        </p:txBody>
      </p:sp>
    </p:spTree>
    <p:extLst>
      <p:ext uri="{BB962C8B-B14F-4D97-AF65-F5344CB8AC3E}">
        <p14:creationId xmlns:p14="http://schemas.microsoft.com/office/powerpoint/2010/main" val="233108897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plit_point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compute information gain for </a:t>
            </a:r>
            <a:r>
              <a:rPr lang="en-US" b="1" dirty="0" smtClean="0"/>
              <a:t>continuous</a:t>
            </a:r>
            <a:r>
              <a:rPr lang="en-US" dirty="0" smtClean="0"/>
              <a:t> valued (instead of age discretization as in last example)</a:t>
            </a:r>
          </a:p>
          <a:p>
            <a:r>
              <a:rPr lang="en-US" dirty="0" smtClean="0"/>
              <a:t>The determine split point</a:t>
            </a:r>
          </a:p>
          <a:p>
            <a:pPr lvl="1"/>
            <a:r>
              <a:rPr lang="en-US" dirty="0" smtClean="0"/>
              <a:t>Sort the values of A in ascending order</a:t>
            </a:r>
          </a:p>
          <a:p>
            <a:pPr lvl="1"/>
            <a:r>
              <a:rPr lang="en-US" dirty="0" smtClean="0"/>
              <a:t>Mid point of two adjacent values is split-point</a:t>
            </a:r>
          </a:p>
          <a:p>
            <a:pPr lvl="1"/>
            <a:r>
              <a:rPr lang="en-US" dirty="0" smtClean="0"/>
              <a:t>A= (a</a:t>
            </a:r>
            <a:r>
              <a:rPr lang="en-US" baseline="-25000" dirty="0" smtClean="0"/>
              <a:t>i</a:t>
            </a:r>
            <a:r>
              <a:rPr lang="en-US" dirty="0" smtClean="0"/>
              <a:t>+a</a:t>
            </a:r>
            <a:r>
              <a:rPr lang="en-US" baseline="-25000" dirty="0" smtClean="0"/>
              <a:t>i+1</a:t>
            </a:r>
            <a:r>
              <a:rPr lang="en-US" dirty="0" smtClean="0"/>
              <a:t>)/2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1 </a:t>
            </a:r>
            <a:r>
              <a:rPr lang="en-US" dirty="0" smtClean="0"/>
              <a:t>set of tuples in D satisfying A&lt;= </a:t>
            </a:r>
            <a:r>
              <a:rPr lang="en-US" dirty="0" err="1" smtClean="0"/>
              <a:t>split_point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2 </a:t>
            </a:r>
            <a:r>
              <a:rPr lang="en-US" dirty="0"/>
              <a:t>set of </a:t>
            </a:r>
            <a:r>
              <a:rPr lang="en-US" dirty="0" smtClean="0"/>
              <a:t>tuples </a:t>
            </a:r>
            <a:r>
              <a:rPr lang="en-US" dirty="0"/>
              <a:t>in D satisfying </a:t>
            </a:r>
            <a:r>
              <a:rPr lang="en-US" dirty="0" smtClean="0"/>
              <a:t>A&gt; </a:t>
            </a:r>
            <a:r>
              <a:rPr lang="en-US" dirty="0" err="1"/>
              <a:t>split_point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232952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71C56-2566-4C52-9707-A5AE573544DF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Information-Gain for Continuous-Valued Attributes</a:t>
            </a:r>
            <a:endParaRPr lang="en-US" altLang="en-US" i="1" smtClean="0">
              <a:solidFill>
                <a:srgbClr val="CC0000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111252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Must determine the </a:t>
            </a:r>
            <a:r>
              <a:rPr lang="en-US" altLang="en-US" sz="2400" i="1" dirty="0">
                <a:solidFill>
                  <a:schemeClr val="hlink"/>
                </a:solidFill>
              </a:rPr>
              <a:t>best split point</a:t>
            </a:r>
            <a:r>
              <a:rPr lang="en-US" altLang="en-US" sz="2400" dirty="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Typically, the midpoint between each pair of adjacent values is considered as a possible </a:t>
            </a:r>
            <a:r>
              <a:rPr lang="en-US" altLang="en-US" sz="2400" i="1" dirty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000" dirty="0"/>
              <a:t>(a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+a</a:t>
            </a:r>
            <a:r>
              <a:rPr lang="en-US" altLang="en-US" sz="2000" baseline="-25000" dirty="0"/>
              <a:t>i+1</a:t>
            </a:r>
            <a:r>
              <a:rPr lang="en-US" altLang="en-US" sz="2000" dirty="0"/>
              <a:t>)/2 is the midpoint between the values of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and a</a:t>
            </a:r>
            <a:r>
              <a:rPr lang="en-US" altLang="en-US" sz="2000" baseline="-25000" dirty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The point with the </a:t>
            </a:r>
            <a:r>
              <a:rPr lang="en-US" altLang="en-US" sz="2400" i="1" dirty="0"/>
              <a:t>minimum expected information requirement</a:t>
            </a:r>
            <a:r>
              <a:rPr lang="en-US" altLang="en-US" sz="2400" dirty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 dirty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dirty="0"/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is biased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gain measure is biased toward tests with many outcomes.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</a:t>
            </a:r>
            <a:r>
              <a:rPr lang="en-US" dirty="0" smtClean="0"/>
              <a:t>it prefers </a:t>
            </a:r>
            <a:r>
              <a:rPr lang="en-US" dirty="0"/>
              <a:t>to select attributes having a large number of values. </a:t>
            </a:r>
            <a:endParaRPr lang="en-US" dirty="0" smtClean="0"/>
          </a:p>
          <a:p>
            <a:r>
              <a:rPr lang="en-US" dirty="0" smtClean="0"/>
              <a:t>Consider the formula: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info</a:t>
            </a:r>
            <a:r>
              <a:rPr lang="en-US" baseline="-25000" dirty="0" err="1" smtClean="0"/>
              <a:t>A</a:t>
            </a:r>
            <a:r>
              <a:rPr lang="en-US" dirty="0" smtClean="0"/>
              <a:t>(D) is zero (like for </a:t>
            </a:r>
            <a:r>
              <a:rPr lang="en-US" dirty="0" err="1" smtClean="0"/>
              <a:t>EMPID</a:t>
            </a:r>
            <a:r>
              <a:rPr lang="en-US" dirty="0" smtClean="0"/>
              <a:t> it has all unique values so it is zero.)</a:t>
            </a:r>
          </a:p>
          <a:p>
            <a:r>
              <a:rPr lang="en-US" dirty="0" smtClean="0"/>
              <a:t>Then Gain will be max, it become useless in this case </a:t>
            </a:r>
          </a:p>
          <a:p>
            <a:r>
              <a:rPr lang="en-US" dirty="0" smtClean="0"/>
              <a:t>So Gain is biased when large number of discrete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594343"/>
              </p:ext>
            </p:extLst>
          </p:nvPr>
        </p:nvGraphicFramePr>
        <p:xfrm>
          <a:off x="4495800" y="312420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6" name="Equation" r:id="rId4" imgW="1790700" imgH="215900" progId="Equation.3">
                  <p:embed/>
                </p:oleObj>
              </mc:Choice>
              <mc:Fallback>
                <p:oleObj name="Equation" r:id="rId4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36530" t="35417" r="11933" b="23958"/>
          <a:stretch/>
        </p:blipFill>
        <p:spPr>
          <a:xfrm>
            <a:off x="9677400" y="4168486"/>
            <a:ext cx="4521200" cy="200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87392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61F26-B605-4BCC-A833-026411BD059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Gain Ratio for Attribute Selection (C4.5)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sp>
        <p:nvSpPr>
          <p:cNvPr id="34820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11201400" cy="5105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C4.5 </a:t>
            </a:r>
            <a:r>
              <a:rPr lang="en-US" altLang="en-US" sz="2400" dirty="0"/>
              <a:t>(a successor of ID3) uses </a:t>
            </a:r>
            <a:r>
              <a:rPr lang="en-US" altLang="en-US" sz="2400" b="1" dirty="0">
                <a:solidFill>
                  <a:srgbClr val="FF0000"/>
                </a:solidFill>
              </a:rPr>
              <a:t>gain ratio </a:t>
            </a:r>
            <a:r>
              <a:rPr lang="en-US" altLang="en-US" sz="2400" dirty="0"/>
              <a:t>to overcome the problem (normalization to information gain)</a:t>
            </a:r>
          </a:p>
          <a:p>
            <a:pPr eaLnBrk="1" hangingPunct="1"/>
            <a:endParaRPr lang="en-US" altLang="en-US" sz="2400" dirty="0"/>
          </a:p>
          <a:p>
            <a:pPr marL="457200" lvl="1" indent="0" eaLnBrk="1" hangingPunct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/>
              <a:t>Ex.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r>
              <a:rPr lang="en-US" altLang="en-US" sz="2400" dirty="0" err="1" smtClean="0"/>
              <a:t>gain_ratio</a:t>
            </a:r>
            <a:r>
              <a:rPr lang="en-US" altLang="en-US" sz="2400" dirty="0" smtClean="0"/>
              <a:t>(income</a:t>
            </a:r>
            <a:r>
              <a:rPr lang="en-US" altLang="en-US" sz="2400" dirty="0"/>
              <a:t>) = 0.029/1.557 = 0.019</a:t>
            </a:r>
          </a:p>
          <a:p>
            <a:pPr eaLnBrk="1" hangingPunct="1"/>
            <a:r>
              <a:rPr lang="en-US" altLang="en-US" sz="2400" dirty="0"/>
              <a:t>The attribute with the maximum gain ratio is selected as the splitting attribute</a:t>
            </a:r>
          </a:p>
        </p:txBody>
      </p:sp>
      <p:graphicFrame>
        <p:nvGraphicFramePr>
          <p:cNvPr id="34821" name="Object 204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05495429"/>
              </p:ext>
            </p:extLst>
          </p:nvPr>
        </p:nvGraphicFramePr>
        <p:xfrm>
          <a:off x="5562600" y="2189028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89028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10" descr="8split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36" y="3407979"/>
            <a:ext cx="10026418" cy="72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272" y="2189028"/>
            <a:ext cx="3344093" cy="850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37780"/>
              </p:ext>
            </p:extLst>
          </p:nvPr>
        </p:nvGraphicFramePr>
        <p:xfrm>
          <a:off x="7262100" y="5257800"/>
          <a:ext cx="3939300" cy="1567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1" name="Equation" r:id="rId8" imgW="1828800" imgH="888840" progId="Equation.3">
                  <p:embed/>
                </p:oleObj>
              </mc:Choice>
              <mc:Fallback>
                <p:oleObj name="Equation" r:id="rId8" imgW="1828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100" y="5257800"/>
                        <a:ext cx="3939300" cy="156749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257800"/>
          </a:xfrm>
        </p:spPr>
        <p:txBody>
          <a:bodyPr/>
          <a:lstStyle/>
          <a:p>
            <a:r>
              <a:rPr lang="en-US" dirty="0" smtClean="0"/>
              <a:t>Gain ratio for </a:t>
            </a:r>
            <a:r>
              <a:rPr lang="en-US" dirty="0" smtClean="0">
                <a:solidFill>
                  <a:srgbClr val="FF0000"/>
                </a:solidFill>
              </a:rPr>
              <a:t>income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Income Splits into three </a:t>
            </a:r>
            <a:r>
              <a:rPr lang="en-US" dirty="0" err="1" smtClean="0"/>
              <a:t>patition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i.e</a:t>
            </a:r>
            <a:r>
              <a:rPr lang="en-US" dirty="0" smtClean="0"/>
              <a:t> low, medium, high</a:t>
            </a:r>
          </a:p>
          <a:p>
            <a:pPr lvl="2"/>
            <a:r>
              <a:rPr lang="en-US" dirty="0" smtClean="0"/>
              <a:t>Contains 4,6,4 tuples</a:t>
            </a:r>
          </a:p>
          <a:p>
            <a:pPr lvl="2"/>
            <a:r>
              <a:rPr lang="en-US" sz="2000" dirty="0" err="1" smtClean="0"/>
              <a:t>SplitInfo</a:t>
            </a:r>
            <a:r>
              <a:rPr lang="en-US" sz="2000" baseline="-25000" dirty="0" err="1" smtClean="0"/>
              <a:t>income</a:t>
            </a:r>
            <a:r>
              <a:rPr lang="en-US" sz="2000" dirty="0" smtClean="0"/>
              <a:t>(D) = -(-4/14 *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(4/14)</a:t>
            </a:r>
            <a:r>
              <a:rPr lang="en-US" sz="2000" dirty="0"/>
              <a:t> </a:t>
            </a:r>
            <a:r>
              <a:rPr lang="en-US" sz="2000" dirty="0" smtClean="0"/>
              <a:t>-6/14*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(6/14)-4/14 </a:t>
            </a:r>
            <a:r>
              <a:rPr lang="en-US" sz="2000" dirty="0"/>
              <a:t>* log</a:t>
            </a:r>
            <a:r>
              <a:rPr lang="en-US" sz="2000" baseline="-25000" dirty="0"/>
              <a:t>2</a:t>
            </a:r>
            <a:r>
              <a:rPr lang="en-US" sz="2000" dirty="0"/>
              <a:t>(4/14</a:t>
            </a:r>
            <a:r>
              <a:rPr lang="en-US" sz="2000" dirty="0" smtClean="0"/>
              <a:t>)) = 1.557</a:t>
            </a:r>
          </a:p>
          <a:p>
            <a:pPr lvl="2"/>
            <a:r>
              <a:rPr lang="en-US" dirty="0" smtClean="0"/>
              <a:t>Gain(Income) = 0.029</a:t>
            </a:r>
          </a:p>
          <a:p>
            <a:pPr lvl="2"/>
            <a:r>
              <a:rPr lang="en-US" dirty="0" err="1" smtClean="0"/>
              <a:t>GainRatio</a:t>
            </a:r>
            <a:r>
              <a:rPr lang="en-US" dirty="0" smtClean="0"/>
              <a:t>(income)= 0.029/1.557 = </a:t>
            </a:r>
            <a:r>
              <a:rPr lang="en-US" b="1" dirty="0" smtClean="0">
                <a:solidFill>
                  <a:srgbClr val="C00000"/>
                </a:solidFill>
              </a:rPr>
              <a:t>0.019</a:t>
            </a:r>
          </a:p>
          <a:p>
            <a:r>
              <a:rPr lang="en-US" dirty="0" smtClean="0"/>
              <a:t>Gain ratio for </a:t>
            </a:r>
            <a:r>
              <a:rPr lang="en-US" dirty="0" smtClean="0">
                <a:solidFill>
                  <a:srgbClr val="FF0000"/>
                </a:solidFill>
              </a:rPr>
              <a:t>Age</a:t>
            </a:r>
          </a:p>
          <a:p>
            <a:pPr lvl="2"/>
            <a:r>
              <a:rPr lang="en-US" dirty="0" smtClean="0"/>
              <a:t>Age splits into Three partitions </a:t>
            </a:r>
            <a:r>
              <a:rPr lang="en-US" dirty="0" err="1" smtClean="0"/>
              <a:t>i.e</a:t>
            </a:r>
            <a:r>
              <a:rPr lang="en-US" dirty="0" smtClean="0"/>
              <a:t> youth, </a:t>
            </a:r>
            <a:r>
              <a:rPr lang="en-US" dirty="0" err="1" smtClean="0"/>
              <a:t>middle_age</a:t>
            </a:r>
            <a:r>
              <a:rPr lang="en-US" dirty="0" smtClean="0"/>
              <a:t>, senior</a:t>
            </a:r>
          </a:p>
          <a:p>
            <a:pPr lvl="2"/>
            <a:r>
              <a:rPr lang="en-US" dirty="0" smtClean="0"/>
              <a:t>Contains 5,4,5 tuples</a:t>
            </a:r>
          </a:p>
          <a:p>
            <a:pPr lvl="2"/>
            <a:r>
              <a:rPr lang="en-US" sz="2000" dirty="0" err="1" smtClean="0"/>
              <a:t>SplitInfo</a:t>
            </a:r>
            <a:r>
              <a:rPr lang="en-US" sz="2000" baseline="-25000" dirty="0" err="1" smtClean="0"/>
              <a:t>age</a:t>
            </a:r>
            <a:r>
              <a:rPr lang="en-US" sz="2000" dirty="0" smtClean="0"/>
              <a:t>(D</a:t>
            </a:r>
            <a:r>
              <a:rPr lang="en-US" sz="2000" dirty="0"/>
              <a:t>) </a:t>
            </a:r>
            <a:r>
              <a:rPr lang="en-US" sz="2000" dirty="0" smtClean="0"/>
              <a:t>= -( </a:t>
            </a:r>
            <a:r>
              <a:rPr lang="en-US" sz="2000" dirty="0" smtClean="0">
                <a:solidFill>
                  <a:srgbClr val="FF0000"/>
                </a:solidFill>
              </a:rPr>
              <a:t>-5/14 </a:t>
            </a:r>
            <a:r>
              <a:rPr lang="en-US" sz="2000" dirty="0">
                <a:solidFill>
                  <a:srgbClr val="FF0000"/>
                </a:solidFill>
              </a:rPr>
              <a:t>* </a:t>
            </a:r>
            <a:r>
              <a:rPr lang="en-US" sz="2000" dirty="0" smtClean="0">
                <a:solidFill>
                  <a:srgbClr val="FF0000"/>
                </a:solidFill>
              </a:rPr>
              <a:t>log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(5/14)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F0"/>
                </a:solidFill>
              </a:rPr>
              <a:t>-4/14 </a:t>
            </a:r>
            <a:r>
              <a:rPr lang="en-US" sz="2000" dirty="0">
                <a:solidFill>
                  <a:srgbClr val="00B0F0"/>
                </a:solidFill>
              </a:rPr>
              <a:t>* </a:t>
            </a:r>
            <a:r>
              <a:rPr lang="en-US" sz="2000" dirty="0" smtClean="0">
                <a:solidFill>
                  <a:srgbClr val="00B0F0"/>
                </a:solidFill>
              </a:rPr>
              <a:t>log</a:t>
            </a:r>
            <a:r>
              <a:rPr lang="en-US" sz="2000" baseline="-25000" dirty="0" smtClean="0">
                <a:solidFill>
                  <a:srgbClr val="00B0F0"/>
                </a:solidFill>
              </a:rPr>
              <a:t>2</a:t>
            </a:r>
            <a:r>
              <a:rPr lang="en-US" sz="2000" dirty="0" smtClean="0">
                <a:solidFill>
                  <a:srgbClr val="00B0F0"/>
                </a:solidFill>
              </a:rPr>
              <a:t>(4/14)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-5/14 </a:t>
            </a:r>
            <a:r>
              <a:rPr lang="en-US" sz="2000" dirty="0">
                <a:solidFill>
                  <a:srgbClr val="00B050"/>
                </a:solidFill>
              </a:rPr>
              <a:t>* </a:t>
            </a:r>
            <a:r>
              <a:rPr lang="en-US" sz="2000" dirty="0" smtClean="0">
                <a:solidFill>
                  <a:srgbClr val="00B050"/>
                </a:solidFill>
              </a:rPr>
              <a:t>log</a:t>
            </a:r>
            <a:r>
              <a:rPr lang="en-US" sz="2000" baseline="-25000" dirty="0" smtClean="0">
                <a:solidFill>
                  <a:srgbClr val="00B050"/>
                </a:solidFill>
              </a:rPr>
              <a:t>2</a:t>
            </a:r>
            <a:r>
              <a:rPr lang="en-US" sz="2000" dirty="0" smtClean="0">
                <a:solidFill>
                  <a:srgbClr val="00B050"/>
                </a:solidFill>
              </a:rPr>
              <a:t>(5/14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smtClean="0"/>
              <a:t>)= 1.577</a:t>
            </a:r>
          </a:p>
          <a:p>
            <a:pPr lvl="2"/>
            <a:r>
              <a:rPr lang="en-US" sz="2000" dirty="0" smtClean="0"/>
              <a:t>Gain(age) = 0.246</a:t>
            </a:r>
          </a:p>
          <a:p>
            <a:pPr lvl="2"/>
            <a:r>
              <a:rPr lang="en-US" sz="2000" dirty="0" err="1" smtClean="0"/>
              <a:t>GainRatio</a:t>
            </a:r>
            <a:r>
              <a:rPr lang="en-US" sz="2000" dirty="0" smtClean="0"/>
              <a:t>(Age) = 0.246/1.577 = </a:t>
            </a:r>
            <a:r>
              <a:rPr lang="en-US" b="1" dirty="0">
                <a:solidFill>
                  <a:srgbClr val="C00000"/>
                </a:solidFill>
              </a:rPr>
              <a:t>0.156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C7FCF-3DBD-4D8A-9482-9DF79124E81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22420"/>
            <a:ext cx="3951067" cy="2773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2400"/>
            <a:ext cx="3943350" cy="85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0" y="195262"/>
            <a:ext cx="291465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661836"/>
              </p:ext>
            </p:extLst>
          </p:nvPr>
        </p:nvGraphicFramePr>
        <p:xfrm>
          <a:off x="8396003" y="3418217"/>
          <a:ext cx="3665601" cy="14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8" name="Equation" r:id="rId6" imgW="1828800" imgH="888840" progId="Equation.3">
                  <p:embed/>
                </p:oleObj>
              </mc:Choice>
              <mc:Fallback>
                <p:oleObj name="Equation" r:id="rId6" imgW="1828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003" y="3418217"/>
                        <a:ext cx="3665601" cy="145858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6146800" y="3657600"/>
            <a:ext cx="1244600" cy="762000"/>
          </a:xfrm>
          <a:prstGeom prst="ellipse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29200" y="6215063"/>
            <a:ext cx="1244600" cy="762000"/>
          </a:xfrm>
          <a:prstGeom prst="ellipse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7883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information gain for </a:t>
            </a:r>
            <a:r>
              <a:rPr lang="en-US" b="1" dirty="0" smtClean="0"/>
              <a:t>student</a:t>
            </a:r>
            <a:r>
              <a:rPr lang="en-US" dirty="0" smtClean="0"/>
              <a:t> and </a:t>
            </a:r>
            <a:r>
              <a:rPr lang="en-US" b="1" dirty="0" err="1" smtClean="0"/>
              <a:t>credit_rating</a:t>
            </a:r>
            <a:endParaRPr lang="en-US" b="1" dirty="0" smtClean="0"/>
          </a:p>
          <a:p>
            <a:r>
              <a:rPr lang="en-US" dirty="0"/>
              <a:t>The attribute with the </a:t>
            </a:r>
            <a:r>
              <a:rPr lang="en-US" dirty="0">
                <a:solidFill>
                  <a:srgbClr val="C00000"/>
                </a:solidFill>
              </a:rPr>
              <a:t>maximum gain ratio </a:t>
            </a:r>
            <a:r>
              <a:rPr lang="en-US" dirty="0"/>
              <a:t>is selected as the splitting attribute. </a:t>
            </a:r>
            <a:endParaRPr lang="en-US" dirty="0" smtClean="0"/>
          </a:p>
          <a:p>
            <a:r>
              <a:rPr lang="en-US" dirty="0" smtClean="0"/>
              <a:t>Note, however</a:t>
            </a:r>
            <a:r>
              <a:rPr lang="en-US" dirty="0"/>
              <a:t>, that as the split information approaches 0, the ratio becomes </a:t>
            </a:r>
            <a:r>
              <a:rPr lang="en-US" b="1" dirty="0">
                <a:solidFill>
                  <a:srgbClr val="C00000"/>
                </a:solidFill>
              </a:rPr>
              <a:t>unstable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constraint is added to avoid this, whereby the information gain of the test selected must </a:t>
            </a:r>
            <a:r>
              <a:rPr lang="en-US" dirty="0" smtClean="0"/>
              <a:t>be large (at </a:t>
            </a:r>
            <a:r>
              <a:rPr lang="en-US" dirty="0"/>
              <a:t>least as great as the average gain over all tests examined.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80255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Gini Index (CART, IBM </a:t>
            </a:r>
            <a:r>
              <a:rPr lang="en-US" altLang="en-US" dirty="0" err="1"/>
              <a:t>IntelligentMiner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>
                <a:hlinkClick r:id="rId4"/>
              </a:rPr>
              <a:t> Classification And Regression </a:t>
            </a:r>
            <a:r>
              <a:rPr lang="en-US" dirty="0" smtClean="0">
                <a:hlinkClick r:id="rId4"/>
              </a:rPr>
              <a:t>Trees</a:t>
            </a:r>
            <a:r>
              <a:rPr lang="en-US" dirty="0"/>
              <a:t> </a:t>
            </a:r>
            <a:r>
              <a:rPr lang="en-US" dirty="0" smtClean="0"/>
              <a:t>(CART) </a:t>
            </a:r>
          </a:p>
          <a:p>
            <a:r>
              <a:rPr lang="en-US" dirty="0" smtClean="0"/>
              <a:t>It measure the impurity of </a:t>
            </a:r>
          </a:p>
          <a:p>
            <a:pPr lvl="1"/>
            <a:r>
              <a:rPr lang="en-US" dirty="0" smtClean="0"/>
              <a:t>A dataset D, </a:t>
            </a:r>
          </a:p>
          <a:p>
            <a:pPr lvl="1"/>
            <a:r>
              <a:rPr lang="en-US" dirty="0" smtClean="0"/>
              <a:t>a data partition or </a:t>
            </a:r>
          </a:p>
          <a:p>
            <a:pPr lvl="1"/>
            <a:r>
              <a:rPr lang="en-US" dirty="0" smtClean="0"/>
              <a:t>set of training tuples.</a:t>
            </a:r>
          </a:p>
          <a:p>
            <a:r>
              <a:rPr lang="en-US" altLang="en-US" dirty="0"/>
              <a:t>If a </a:t>
            </a:r>
            <a:r>
              <a:rPr lang="en-US" altLang="en-US" dirty="0" smtClean="0"/>
              <a:t>dataset </a:t>
            </a:r>
            <a:r>
              <a:rPr lang="en-US" altLang="en-US" i="1" dirty="0"/>
              <a:t>D </a:t>
            </a:r>
            <a:r>
              <a:rPr lang="en-US" altLang="en-US" dirty="0"/>
              <a:t>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</a:t>
            </a:r>
            <a:r>
              <a:rPr lang="en-US" altLang="en-US" dirty="0" err="1"/>
              <a:t>gini</a:t>
            </a:r>
            <a:r>
              <a:rPr lang="en-US" altLang="en-US" dirty="0"/>
              <a:t> index,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</a:t>
            </a:r>
            <a:r>
              <a:rPr lang="en-US" altLang="en-US" dirty="0" smtClean="0"/>
              <a:t>as</a:t>
            </a:r>
          </a:p>
          <a:p>
            <a:endParaRPr lang="en-US" altLang="en-US" dirty="0"/>
          </a:p>
          <a:p>
            <a:pPr lvl="1"/>
            <a:r>
              <a:rPr lang="en-US" altLang="en-US" dirty="0" smtClean="0"/>
              <a:t>where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in </a:t>
            </a:r>
            <a:r>
              <a:rPr lang="en-US" altLang="en-US" i="1" dirty="0" smtClean="0"/>
              <a:t>D</a:t>
            </a:r>
          </a:p>
          <a:p>
            <a:r>
              <a:rPr lang="en-US" altLang="en-US" b="1" i="1" dirty="0" smtClean="0">
                <a:solidFill>
                  <a:srgbClr val="00B050"/>
                </a:solidFill>
              </a:rPr>
              <a:t>Its overall Dataset’s heterogeneity/impurity/diversity.</a:t>
            </a:r>
            <a:endParaRPr lang="en-US" altLang="en-US" b="1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aphicFrame>
        <p:nvGraphicFramePr>
          <p:cNvPr id="5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112326"/>
              </p:ext>
            </p:extLst>
          </p:nvPr>
        </p:nvGraphicFramePr>
        <p:xfrm>
          <a:off x="3733800" y="4267200"/>
          <a:ext cx="281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7" name="Equation" r:id="rId5" imgW="1917360" imgH="761760" progId="Equation.3">
                  <p:embed/>
                </p:oleObj>
              </mc:Choice>
              <mc:Fallback>
                <p:oleObj name="Equation" r:id="rId5" imgW="1917360" imgH="761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67200"/>
                        <a:ext cx="2819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37654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73B35-8488-4CA3-AEA5-C6E3B9FD686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11125200" cy="5029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Classification</a:t>
            </a:r>
            <a:r>
              <a:rPr lang="en-US" altLang="en-US" sz="2000" dirty="0"/>
              <a:t>  (Model for categorical 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classifies data (constructs a model) based on the training set and the values (</a:t>
            </a:r>
            <a:r>
              <a:rPr lang="en-US" altLang="en-US" sz="2400" dirty="0">
                <a:solidFill>
                  <a:schemeClr val="hlink"/>
                </a:solidFill>
              </a:rPr>
              <a:t>class labels</a:t>
            </a:r>
            <a:r>
              <a:rPr lang="en-US" altLang="en-US" sz="2400" dirty="0"/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Regression (Numeric Prediction)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Medical diagnosis: if a tumor is cancerous or </a:t>
            </a:r>
            <a:r>
              <a:rPr lang="en-US" altLang="en-US" sz="2400" dirty="0" smtClean="0"/>
              <a:t>benign (Bay-nine)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Web page categorization: which category it is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4775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Prediction Problems: </a:t>
            </a:r>
            <a:br>
              <a:rPr lang="en-US" altLang="en-US" dirty="0" smtClean="0"/>
            </a:br>
            <a:r>
              <a:rPr lang="en-US" altLang="en-US" dirty="0" smtClean="0"/>
              <a:t>Classification vs. Regression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91995-675A-4EE8-8E55-E502930E58F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Gini Index (CART, IBM </a:t>
            </a:r>
            <a:r>
              <a:rPr lang="en-US" altLang="en-US" dirty="0" err="1" smtClean="0"/>
              <a:t>IntelligentMiner</a:t>
            </a:r>
            <a:r>
              <a:rPr lang="en-US" altLang="en-US" dirty="0" smtClean="0"/>
              <a:t>)</a:t>
            </a:r>
          </a:p>
        </p:txBody>
      </p:sp>
      <p:sp>
        <p:nvSpPr>
          <p:cNvPr id="36868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06399" y="1371600"/>
            <a:ext cx="11203517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 smtClean="0"/>
              <a:t>If </a:t>
            </a:r>
            <a:r>
              <a:rPr lang="en-US" altLang="en-US" sz="2400" dirty="0"/>
              <a:t>a </a:t>
            </a:r>
            <a:r>
              <a:rPr lang="en-US" altLang="en-US" sz="2400" dirty="0" smtClean="0"/>
              <a:t>dataset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 is split on A into two subsets 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, the </a:t>
            </a:r>
            <a:r>
              <a:rPr lang="en-US" altLang="en-US" sz="2400" i="1" dirty="0" err="1"/>
              <a:t>gini</a:t>
            </a:r>
            <a:r>
              <a:rPr lang="en-US" altLang="en-US" sz="2400" dirty="0"/>
              <a:t> index </a:t>
            </a:r>
            <a:r>
              <a:rPr lang="en-US" altLang="en-US" sz="2400" i="1" dirty="0" err="1"/>
              <a:t>gini</a:t>
            </a:r>
            <a:r>
              <a:rPr lang="en-US" altLang="en-US" sz="2400" dirty="0"/>
              <a:t>(</a:t>
            </a:r>
            <a:r>
              <a:rPr lang="en-US" altLang="en-US" sz="2400" i="1" dirty="0"/>
              <a:t>D</a:t>
            </a:r>
            <a:r>
              <a:rPr lang="en-US" altLang="en-US" sz="2400" dirty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400" dirty="0" smtClean="0"/>
          </a:p>
          <a:p>
            <a:pPr marL="0" indent="0" eaLnBrk="1" hangingPunct="1">
              <a:spcBef>
                <a:spcPts val="600"/>
              </a:spcBef>
              <a:spcAft>
                <a:spcPts val="200"/>
              </a:spcAft>
              <a:buNone/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/>
              <a:t>Reduction in Impurity:</a:t>
            </a:r>
          </a:p>
          <a:p>
            <a:pPr marL="0" indent="0" eaLnBrk="1" hangingPunct="1">
              <a:spcBef>
                <a:spcPts val="600"/>
              </a:spcBef>
              <a:spcAft>
                <a:spcPts val="200"/>
              </a:spcAft>
              <a:buNone/>
            </a:pPr>
            <a:endParaRPr lang="en-US" altLang="en-US" sz="2400" dirty="0" smtClean="0"/>
          </a:p>
          <a:p>
            <a:pPr marL="0" indent="0" eaLnBrk="1" hangingPunct="1">
              <a:spcBef>
                <a:spcPts val="600"/>
              </a:spcBef>
              <a:spcAft>
                <a:spcPts val="200"/>
              </a:spcAft>
              <a:buNone/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The attribute that </a:t>
            </a:r>
            <a:r>
              <a:rPr lang="en-US" sz="2400" dirty="0" smtClean="0"/>
              <a:t>has the minimum </a:t>
            </a:r>
            <a:r>
              <a:rPr lang="en-US" sz="2400" dirty="0"/>
              <a:t>Gini </a:t>
            </a:r>
            <a:r>
              <a:rPr lang="en-US" sz="2400" dirty="0" smtClean="0"/>
              <a:t>index </a:t>
            </a:r>
            <a:r>
              <a:rPr lang="en-US" sz="2400" dirty="0"/>
              <a:t>is selected as the splitting attribute. </a:t>
            </a:r>
            <a:r>
              <a:rPr lang="en-US" sz="2400" dirty="0" smtClean="0"/>
              <a:t>OR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The attribute that maximizes the reduction in </a:t>
            </a:r>
            <a:r>
              <a:rPr lang="en-US" sz="2400" dirty="0" smtClean="0"/>
              <a:t>impurity.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 smtClean="0"/>
              <a:t>(</a:t>
            </a:r>
            <a:r>
              <a:rPr lang="en-US" altLang="en-US" sz="240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sz="2400" dirty="0"/>
              <a:t>)</a:t>
            </a:r>
          </a:p>
        </p:txBody>
      </p:sp>
      <p:graphicFrame>
        <p:nvGraphicFramePr>
          <p:cNvPr id="3687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50774"/>
              </p:ext>
            </p:extLst>
          </p:nvPr>
        </p:nvGraphicFramePr>
        <p:xfrm>
          <a:off x="3657600" y="2193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0" name="Equation" r:id="rId4" imgW="3441700" imgH="596900" progId="Equation.3">
                  <p:embed/>
                </p:oleObj>
              </mc:Choice>
              <mc:Fallback>
                <p:oleObj name="Equation" r:id="rId4" imgW="3441700" imgH="596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93925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0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2559917"/>
              </p:ext>
            </p:extLst>
          </p:nvPr>
        </p:nvGraphicFramePr>
        <p:xfrm>
          <a:off x="3886200" y="3870325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1" name="Equation" r:id="rId6" imgW="2692400" imgH="304800" progId="Equation.3">
                  <p:embed/>
                </p:oleObj>
              </mc:Choice>
              <mc:Fallback>
                <p:oleObj name="Equation" r:id="rId6" imgW="2692400" imgH="304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70325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19189-173B-491D-98FA-C8D32D7DC465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Computation of Gini Index (EXAMPLE) </a:t>
            </a:r>
          </a:p>
        </p:txBody>
      </p:sp>
      <p:sp>
        <p:nvSpPr>
          <p:cNvPr id="38916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143000"/>
            <a:ext cx="11328400" cy="5486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Ex.  D has 9 tuples in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 and 5 in “no”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sz="2400" dirty="0" smtClean="0"/>
              <a:t>We </a:t>
            </a:r>
            <a:r>
              <a:rPr lang="en-US" sz="2400" dirty="0"/>
              <a:t>need to compute the Gini </a:t>
            </a:r>
            <a:r>
              <a:rPr lang="en-US" sz="2400" dirty="0" smtClean="0"/>
              <a:t>index for </a:t>
            </a:r>
            <a:r>
              <a:rPr lang="en-US" sz="2400" dirty="0"/>
              <a:t>each attribute. 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INCOME Possible subsets are {low, medium, high} are 2^3=8</a:t>
            </a:r>
          </a:p>
          <a:p>
            <a:pPr lvl="1" eaLnBrk="1" hangingPunct="1"/>
            <a:r>
              <a:rPr lang="en-US" altLang="en-US" sz="2000" dirty="0" err="1"/>
              <a:t>i.e</a:t>
            </a:r>
            <a:r>
              <a:rPr lang="en-US" altLang="en-US" sz="2000" dirty="0"/>
              <a:t> {} {low</a:t>
            </a:r>
            <a:r>
              <a:rPr lang="en-US" altLang="en-US" sz="2000" dirty="0" smtClean="0"/>
              <a:t>, medium, high</a:t>
            </a:r>
            <a:r>
              <a:rPr lang="en-US" altLang="en-US" sz="2000" dirty="0"/>
              <a:t>} are not actually represent binary split so 2^3-2=6</a:t>
            </a:r>
          </a:p>
          <a:p>
            <a:pPr lvl="1" eaLnBrk="1" hangingPunct="1"/>
            <a:r>
              <a:rPr lang="en-US" altLang="en-US" sz="2000" dirty="0" err="1"/>
              <a:t>i.e</a:t>
            </a:r>
            <a:r>
              <a:rPr lang="en-US" altLang="en-US" sz="2000" dirty="0"/>
              <a:t> {</a:t>
            </a:r>
            <a:r>
              <a:rPr lang="en-US" sz="2000" dirty="0"/>
              <a:t>low</a:t>
            </a:r>
            <a:r>
              <a:rPr lang="en-US" sz="2000" dirty="0" smtClean="0"/>
              <a:t>, medium</a:t>
            </a:r>
            <a:r>
              <a:rPr lang="en-US" sz="2000" dirty="0"/>
              <a:t>}, {low, high}, {medium, high}, {low}, {medium}, {high}  </a:t>
            </a:r>
          </a:p>
          <a:p>
            <a:pPr eaLnBrk="1" hangingPunct="1"/>
            <a:r>
              <a:rPr lang="en-US" sz="2400" dirty="0" smtClean="0"/>
              <a:t>Consider subset {</a:t>
            </a:r>
            <a:r>
              <a:rPr lang="en-US" sz="2400" i="1" dirty="0" smtClean="0"/>
              <a:t>low</a:t>
            </a:r>
            <a:r>
              <a:rPr lang="en-US" sz="2400" i="1" dirty="0"/>
              <a:t>, </a:t>
            </a:r>
            <a:r>
              <a:rPr lang="en-US" sz="2400" i="1" dirty="0" smtClean="0"/>
              <a:t>medium</a:t>
            </a:r>
            <a:r>
              <a:rPr lang="en-US" sz="2400" dirty="0" smtClean="0"/>
              <a:t>} have 10 tuples Say D</a:t>
            </a:r>
            <a:r>
              <a:rPr lang="en-US" sz="2400" baseline="-25000" dirty="0" smtClean="0"/>
              <a:t>1</a:t>
            </a:r>
          </a:p>
          <a:p>
            <a:pPr lvl="1" eaLnBrk="1" hangingPunct="1"/>
            <a:r>
              <a:rPr lang="en-US" sz="2000" dirty="0"/>
              <a:t>Out of 10 tuples 7 tuples are  of </a:t>
            </a:r>
            <a:r>
              <a:rPr lang="en-US" sz="2000" b="1" dirty="0">
                <a:solidFill>
                  <a:srgbClr val="00B050"/>
                </a:solidFill>
              </a:rPr>
              <a:t>YES</a:t>
            </a:r>
            <a:r>
              <a:rPr lang="en-US" sz="2000" dirty="0"/>
              <a:t> 3 are of </a:t>
            </a:r>
            <a:r>
              <a:rPr lang="en-US" sz="2000" b="1" dirty="0">
                <a:solidFill>
                  <a:srgbClr val="00B050"/>
                </a:solidFill>
              </a:rPr>
              <a:t>No</a:t>
            </a:r>
          </a:p>
          <a:p>
            <a:pPr eaLnBrk="1" hangingPunct="1"/>
            <a:r>
              <a:rPr lang="en-US" altLang="en-US" sz="2400" dirty="0" smtClean="0"/>
              <a:t>The remaining {high} have 4 tuples say D</a:t>
            </a:r>
            <a:r>
              <a:rPr lang="en-US" altLang="en-US" sz="2400" baseline="-25000" dirty="0" smtClean="0"/>
              <a:t>2</a:t>
            </a:r>
          </a:p>
          <a:p>
            <a:pPr marL="742950" lvl="2" indent="-342900" eaLnBrk="1" hangingPunct="1">
              <a:buSzPct val="60000"/>
            </a:pPr>
            <a:r>
              <a:rPr lang="en-US" sz="2000" dirty="0"/>
              <a:t>Out of 4 tuples 2 tuples are  of </a:t>
            </a:r>
            <a:r>
              <a:rPr lang="en-US" sz="2000" b="1" dirty="0">
                <a:solidFill>
                  <a:srgbClr val="00B050"/>
                </a:solidFill>
              </a:rPr>
              <a:t>YES</a:t>
            </a:r>
            <a:r>
              <a:rPr lang="en-US" sz="2000" dirty="0"/>
              <a:t> 2 are of </a:t>
            </a:r>
            <a:r>
              <a:rPr lang="en-US" sz="2000" b="1" dirty="0" smtClean="0">
                <a:solidFill>
                  <a:srgbClr val="00B050"/>
                </a:solidFill>
              </a:rPr>
              <a:t>No</a:t>
            </a:r>
          </a:p>
          <a:p>
            <a:pPr marL="342900" lvl="1" indent="-342900" eaLnBrk="1" hangingPunct="1">
              <a:buSzPct val="60000"/>
            </a:pPr>
            <a:r>
              <a:rPr lang="en-US" sz="2400" dirty="0" smtClean="0">
                <a:ea typeface="+mn-ea"/>
                <a:cs typeface="+mn-cs"/>
              </a:rPr>
              <a:t>Similarly other subset are calculated</a:t>
            </a:r>
          </a:p>
          <a:p>
            <a:pPr marL="742950" lvl="2" indent="-342900" eaLnBrk="1" hangingPunct="1">
              <a:buSzPct val="60000"/>
            </a:pPr>
            <a:r>
              <a:rPr lang="en-US" sz="2000" dirty="0" err="1" smtClean="0">
                <a:ea typeface="+mn-ea"/>
                <a:cs typeface="+mn-cs"/>
              </a:rPr>
              <a:t>Gini</a:t>
            </a:r>
            <a:r>
              <a:rPr lang="en-US" sz="2000" baseline="-25000" dirty="0" err="1" smtClean="0">
                <a:ea typeface="+mn-ea"/>
                <a:cs typeface="+mn-cs"/>
              </a:rPr>
              <a:t>income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/>
              <a:t>∈ </a:t>
            </a:r>
            <a:r>
              <a:rPr lang="en-US" sz="2000" dirty="0" smtClean="0">
                <a:ea typeface="+mn-ea"/>
                <a:cs typeface="+mn-cs"/>
              </a:rPr>
              <a:t>{</a:t>
            </a:r>
            <a:r>
              <a:rPr lang="en-US" sz="2000" dirty="0" err="1" smtClean="0">
                <a:ea typeface="+mn-ea"/>
                <a:cs typeface="+mn-cs"/>
              </a:rPr>
              <a:t>low,high</a:t>
            </a:r>
            <a:r>
              <a:rPr lang="en-US" sz="2000" dirty="0" smtClean="0">
                <a:ea typeface="+mn-ea"/>
                <a:cs typeface="+mn-cs"/>
              </a:rPr>
              <a:t>} (D)= 0.458</a:t>
            </a:r>
          </a:p>
          <a:p>
            <a:pPr marL="742950" lvl="2" indent="-342900" eaLnBrk="1" hangingPunct="1">
              <a:buSzPct val="60000"/>
            </a:pPr>
            <a:r>
              <a:rPr lang="en-US" sz="2000" dirty="0" err="1"/>
              <a:t>Gini</a:t>
            </a:r>
            <a:r>
              <a:rPr lang="en-US" sz="2000" baseline="-25000" dirty="0" err="1"/>
              <a:t>income</a:t>
            </a:r>
            <a:r>
              <a:rPr lang="en-US" sz="2000" dirty="0"/>
              <a:t> ∈ </a:t>
            </a:r>
            <a:r>
              <a:rPr lang="en-US" sz="2000" dirty="0" smtClean="0"/>
              <a:t>{</a:t>
            </a:r>
            <a:r>
              <a:rPr lang="en-US" sz="2000" dirty="0" err="1" smtClean="0"/>
              <a:t>medium,high</a:t>
            </a:r>
            <a:r>
              <a:rPr lang="en-US" sz="2000" dirty="0"/>
              <a:t>} (D)= </a:t>
            </a:r>
            <a:r>
              <a:rPr lang="en-US" sz="2000" dirty="0" smtClean="0"/>
              <a:t>0.450</a:t>
            </a:r>
            <a:endParaRPr lang="en-US" altLang="en-US" sz="2400" baseline="-25000" dirty="0" smtClean="0"/>
          </a:p>
          <a:p>
            <a:pPr eaLnBrk="1" hangingPunct="1"/>
            <a:endParaRPr lang="en-US" altLang="en-US" sz="2400" baseline="-25000" dirty="0" smtClean="0"/>
          </a:p>
          <a:p>
            <a:pPr marL="0" indent="0" eaLnBrk="1" hangingPunct="1">
              <a:buNone/>
            </a:pPr>
            <a:endParaRPr lang="en-US" altLang="en-US" sz="2400" dirty="0" smtClean="0"/>
          </a:p>
        </p:txBody>
      </p:sp>
      <p:graphicFrame>
        <p:nvGraphicFramePr>
          <p:cNvPr id="38917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4591719"/>
              </p:ext>
            </p:extLst>
          </p:nvPr>
        </p:nvGraphicFramePr>
        <p:xfrm>
          <a:off x="8077200" y="12954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1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2954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4572000"/>
            <a:ext cx="4610660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443" y="2184400"/>
            <a:ext cx="3256961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304800"/>
            <a:ext cx="11277600" cy="6477000"/>
          </a:xfrm>
        </p:spPr>
        <p:txBody>
          <a:bodyPr/>
          <a:lstStyle/>
          <a:p>
            <a:pPr marL="742950" lvl="2" indent="-342900" eaLnBrk="1" hangingPunct="1">
              <a:buSzPct val="60000"/>
            </a:pPr>
            <a:r>
              <a:rPr lang="en-US" sz="1800" b="1" dirty="0" err="1">
                <a:solidFill>
                  <a:srgbClr val="00B050"/>
                </a:solidFill>
              </a:rPr>
              <a:t>Gini</a:t>
            </a:r>
            <a:r>
              <a:rPr lang="en-US" sz="1800" b="1" baseline="-25000" dirty="0" err="1">
                <a:solidFill>
                  <a:srgbClr val="00B050"/>
                </a:solidFill>
              </a:rPr>
              <a:t>income</a:t>
            </a:r>
            <a:r>
              <a:rPr lang="en-US" sz="1800" b="1" dirty="0">
                <a:solidFill>
                  <a:srgbClr val="00B050"/>
                </a:solidFill>
              </a:rPr>
              <a:t> ∈ {</a:t>
            </a:r>
            <a:r>
              <a:rPr lang="en-US" sz="1800" b="1" dirty="0" err="1" smtClean="0">
                <a:solidFill>
                  <a:srgbClr val="00B050"/>
                </a:solidFill>
              </a:rPr>
              <a:t>low,Medium</a:t>
            </a:r>
            <a:r>
              <a:rPr lang="en-US" sz="1800" b="1" dirty="0" smtClean="0">
                <a:solidFill>
                  <a:srgbClr val="00B050"/>
                </a:solidFill>
              </a:rPr>
              <a:t>} </a:t>
            </a:r>
            <a:r>
              <a:rPr lang="en-US" sz="1800" b="1" dirty="0">
                <a:solidFill>
                  <a:srgbClr val="00B050"/>
                </a:solidFill>
              </a:rPr>
              <a:t>(D)= </a:t>
            </a:r>
            <a:r>
              <a:rPr lang="en-US" sz="1800" b="1" dirty="0" smtClean="0">
                <a:solidFill>
                  <a:srgbClr val="00B050"/>
                </a:solidFill>
              </a:rPr>
              <a:t>0.443</a:t>
            </a:r>
          </a:p>
          <a:p>
            <a:pPr marL="742950" lvl="2" indent="-342900" eaLnBrk="1" hangingPunct="1">
              <a:buSzPct val="60000"/>
            </a:pPr>
            <a:r>
              <a:rPr lang="en-US" sz="1800" dirty="0" err="1" smtClean="0"/>
              <a:t>Gini</a:t>
            </a:r>
            <a:r>
              <a:rPr lang="en-US" sz="1800" baseline="-25000" dirty="0" err="1" smtClean="0"/>
              <a:t>income</a:t>
            </a:r>
            <a:r>
              <a:rPr lang="en-US" sz="1800" dirty="0" smtClean="0"/>
              <a:t> </a:t>
            </a:r>
            <a:r>
              <a:rPr lang="en-US" sz="1800" dirty="0"/>
              <a:t>∈ {</a:t>
            </a:r>
            <a:r>
              <a:rPr lang="en-US" sz="1800" dirty="0" err="1"/>
              <a:t>low,high</a:t>
            </a:r>
            <a:r>
              <a:rPr lang="en-US" sz="1800" dirty="0"/>
              <a:t>} (D)= 0.458</a:t>
            </a:r>
          </a:p>
          <a:p>
            <a:pPr marL="742950" lvl="2" indent="-342900" eaLnBrk="1" hangingPunct="1">
              <a:buSzPct val="60000"/>
            </a:pPr>
            <a:r>
              <a:rPr lang="en-US" sz="1800" dirty="0" err="1"/>
              <a:t>Gini</a:t>
            </a:r>
            <a:r>
              <a:rPr lang="en-US" sz="1800" baseline="-25000" dirty="0" err="1"/>
              <a:t>income</a:t>
            </a:r>
            <a:r>
              <a:rPr lang="en-US" sz="1800" dirty="0"/>
              <a:t> ∈ {</a:t>
            </a:r>
            <a:r>
              <a:rPr lang="en-US" sz="1800" dirty="0" err="1"/>
              <a:t>medium,high</a:t>
            </a:r>
            <a:r>
              <a:rPr lang="en-US" sz="1800" dirty="0"/>
              <a:t>} (D)= 0.450</a:t>
            </a:r>
            <a:endParaRPr lang="en-US" altLang="en-US" sz="2000" baseline="-25000" dirty="0"/>
          </a:p>
          <a:p>
            <a:r>
              <a:rPr lang="en-US" sz="2400" dirty="0" smtClean="0"/>
              <a:t>The </a:t>
            </a:r>
            <a:r>
              <a:rPr lang="en-US" sz="2400" dirty="0"/>
              <a:t>best binary split for attribute </a:t>
            </a:r>
            <a:r>
              <a:rPr lang="en-US" sz="2400" i="1" dirty="0"/>
              <a:t>income </a:t>
            </a:r>
            <a:r>
              <a:rPr lang="en-US" sz="2400" dirty="0"/>
              <a:t>is on </a:t>
            </a:r>
            <a:r>
              <a:rPr lang="en-US" sz="2400" dirty="0" smtClean="0"/>
              <a:t>{</a:t>
            </a:r>
            <a:r>
              <a:rPr lang="en-US" sz="2400" i="1" dirty="0" smtClean="0"/>
              <a:t>low</a:t>
            </a:r>
            <a:r>
              <a:rPr lang="en-US" sz="2400" i="1" dirty="0"/>
              <a:t>, </a:t>
            </a:r>
            <a:r>
              <a:rPr lang="en-US" sz="2400" i="1" dirty="0" smtClean="0"/>
              <a:t>medium</a:t>
            </a:r>
            <a:r>
              <a:rPr lang="en-US" sz="2400" dirty="0"/>
              <a:t>}</a:t>
            </a:r>
            <a:r>
              <a:rPr lang="en-US" sz="2400" dirty="0" smtClean="0"/>
              <a:t> </a:t>
            </a:r>
            <a:r>
              <a:rPr lang="en-US" sz="2400" dirty="0"/>
              <a:t>(or {</a:t>
            </a:r>
            <a:r>
              <a:rPr lang="en-US" sz="2400" i="1" dirty="0" smtClean="0"/>
              <a:t>high</a:t>
            </a:r>
            <a:r>
              <a:rPr lang="en-US" sz="2400" dirty="0"/>
              <a:t>}</a:t>
            </a:r>
            <a:r>
              <a:rPr lang="en-US" sz="2400" dirty="0" smtClean="0"/>
              <a:t>) because </a:t>
            </a:r>
            <a:r>
              <a:rPr lang="en-US" sz="2400" dirty="0"/>
              <a:t>it minimizes the Gini index. </a:t>
            </a:r>
            <a:endParaRPr lang="en-US" sz="2400" dirty="0" smtClean="0"/>
          </a:p>
          <a:p>
            <a:r>
              <a:rPr lang="en-US" sz="2400" dirty="0" smtClean="0"/>
              <a:t>Similarly</a:t>
            </a:r>
          </a:p>
          <a:p>
            <a:pPr lvl="1"/>
            <a:r>
              <a:rPr lang="en-US" sz="2400" dirty="0" err="1" smtClean="0"/>
              <a:t>Gini</a:t>
            </a:r>
            <a:r>
              <a:rPr lang="en-US" sz="2400" baseline="-25000" dirty="0" err="1" smtClean="0"/>
              <a:t>Age</a:t>
            </a:r>
            <a:r>
              <a:rPr lang="en-US" sz="2400" baseline="-25000" dirty="0"/>
              <a:t> </a:t>
            </a:r>
            <a:r>
              <a:rPr lang="en-US" sz="2400" dirty="0"/>
              <a:t>∈ </a:t>
            </a:r>
            <a:r>
              <a:rPr lang="en-US" sz="2400" dirty="0" smtClean="0"/>
              <a:t>{</a:t>
            </a:r>
            <a:r>
              <a:rPr lang="en-US" sz="2400" dirty="0" err="1" smtClean="0"/>
              <a:t>youth,senior</a:t>
            </a:r>
            <a:r>
              <a:rPr lang="en-US" sz="2400" dirty="0" smtClean="0"/>
              <a:t>} (D) = 0.375  </a:t>
            </a:r>
            <a:r>
              <a:rPr lang="en-US" sz="2000" b="1" dirty="0" smtClean="0">
                <a:solidFill>
                  <a:srgbClr val="00B050"/>
                </a:solidFill>
              </a:rPr>
              <a:t>(Min. Gini index Overall index)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400" dirty="0" err="1" smtClean="0"/>
              <a:t>Gini</a:t>
            </a:r>
            <a:r>
              <a:rPr lang="en-US" sz="2400" baseline="-25000" dirty="0" err="1" smtClean="0"/>
              <a:t>Student</a:t>
            </a:r>
            <a:r>
              <a:rPr lang="en-US" sz="2400" baseline="-25000" dirty="0"/>
              <a:t> </a:t>
            </a:r>
            <a:r>
              <a:rPr lang="en-US" sz="2400" dirty="0" smtClean="0"/>
              <a:t>(D</a:t>
            </a:r>
            <a:r>
              <a:rPr lang="en-US" sz="2400" dirty="0"/>
              <a:t>) = </a:t>
            </a:r>
            <a:r>
              <a:rPr lang="en-US" sz="2400" dirty="0" smtClean="0"/>
              <a:t>0.367</a:t>
            </a:r>
            <a:endParaRPr lang="en-US" sz="2400" dirty="0"/>
          </a:p>
          <a:p>
            <a:pPr lvl="1"/>
            <a:r>
              <a:rPr lang="en-US" sz="2400" dirty="0" err="1" smtClean="0"/>
              <a:t>Gini</a:t>
            </a:r>
            <a:r>
              <a:rPr lang="en-US" sz="2400" baseline="-25000" dirty="0" err="1" smtClean="0"/>
              <a:t>Credit_Rating</a:t>
            </a:r>
            <a:r>
              <a:rPr lang="en-US" sz="2400" baseline="-25000" dirty="0" smtClean="0"/>
              <a:t> </a:t>
            </a:r>
            <a:r>
              <a:rPr lang="en-US" sz="2400" dirty="0"/>
              <a:t>(D) = </a:t>
            </a:r>
            <a:r>
              <a:rPr lang="en-US" sz="2400" dirty="0" smtClean="0"/>
              <a:t>0.429</a:t>
            </a:r>
          </a:p>
          <a:p>
            <a:r>
              <a:rPr lang="en-US" sz="2400" dirty="0" smtClean="0"/>
              <a:t>Age provides overall minimum Gini index so selected as split node N</a:t>
            </a:r>
            <a:r>
              <a:rPr lang="en-US" sz="2400" baseline="-25000" dirty="0" smtClean="0"/>
              <a:t>1</a:t>
            </a:r>
          </a:p>
          <a:p>
            <a:r>
              <a:rPr lang="el-GR" sz="2400" dirty="0" smtClean="0"/>
              <a:t>Δ</a:t>
            </a:r>
            <a:r>
              <a:rPr lang="en-US" sz="2400" dirty="0" err="1" smtClean="0"/>
              <a:t>gini</a:t>
            </a:r>
            <a:r>
              <a:rPr lang="en-US" sz="2400" dirty="0" smtClean="0"/>
              <a:t>(Age) = </a:t>
            </a:r>
            <a:r>
              <a:rPr lang="en-US" sz="2400" dirty="0" smtClean="0">
                <a:solidFill>
                  <a:srgbClr val="00B050"/>
                </a:solidFill>
              </a:rPr>
              <a:t>0.459</a:t>
            </a:r>
            <a:r>
              <a:rPr lang="en-US" sz="2400" dirty="0" smtClean="0"/>
              <a:t> – 0.357 = 0.102 		(1)</a:t>
            </a:r>
          </a:p>
          <a:p>
            <a:r>
              <a:rPr lang="el-GR" sz="2400" dirty="0" smtClean="0"/>
              <a:t>Δ</a:t>
            </a:r>
            <a:r>
              <a:rPr lang="en-US" sz="2400" dirty="0" err="1" smtClean="0"/>
              <a:t>gini</a:t>
            </a:r>
            <a:r>
              <a:rPr lang="en-US" sz="2400" dirty="0" smtClean="0"/>
              <a:t>(income) = </a:t>
            </a:r>
            <a:r>
              <a:rPr lang="en-US" sz="2400" dirty="0" smtClean="0">
                <a:solidFill>
                  <a:srgbClr val="00B050"/>
                </a:solidFill>
              </a:rPr>
              <a:t>0.459</a:t>
            </a:r>
            <a:r>
              <a:rPr lang="en-US" sz="2400" dirty="0" smtClean="0"/>
              <a:t> – 0.443 = 0.016	(4)</a:t>
            </a:r>
          </a:p>
          <a:p>
            <a:r>
              <a:rPr lang="el-GR" sz="2400" dirty="0" smtClean="0"/>
              <a:t>Δ</a:t>
            </a:r>
            <a:r>
              <a:rPr lang="en-US" sz="2400" dirty="0" err="1" smtClean="0"/>
              <a:t>gini</a:t>
            </a:r>
            <a:r>
              <a:rPr lang="en-US" sz="2400" dirty="0" smtClean="0"/>
              <a:t>(Student)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B050"/>
                </a:solidFill>
              </a:rPr>
              <a:t>0.459</a:t>
            </a:r>
            <a:r>
              <a:rPr lang="en-US" sz="2400" dirty="0"/>
              <a:t> – </a:t>
            </a:r>
            <a:r>
              <a:rPr lang="en-US" sz="2400" dirty="0" smtClean="0"/>
              <a:t>0.367 </a:t>
            </a:r>
            <a:r>
              <a:rPr lang="en-US" sz="2400" dirty="0"/>
              <a:t>= </a:t>
            </a:r>
            <a:r>
              <a:rPr lang="en-US" sz="2400" dirty="0" smtClean="0"/>
              <a:t>0.092	(2)</a:t>
            </a:r>
            <a:endParaRPr lang="en-US" sz="2400" dirty="0"/>
          </a:p>
          <a:p>
            <a:r>
              <a:rPr lang="el-GR" sz="2400" dirty="0"/>
              <a:t>Δ</a:t>
            </a:r>
            <a:r>
              <a:rPr lang="en-US" sz="2400" dirty="0" err="1" smtClean="0"/>
              <a:t>gini</a:t>
            </a:r>
            <a:r>
              <a:rPr lang="en-US" sz="2400" dirty="0" smtClean="0"/>
              <a:t>(</a:t>
            </a:r>
            <a:r>
              <a:rPr lang="en-US" sz="2400" dirty="0" err="1" smtClean="0"/>
              <a:t>Credit_Rating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B050"/>
                </a:solidFill>
              </a:rPr>
              <a:t>0.459</a:t>
            </a:r>
            <a:r>
              <a:rPr lang="en-US" sz="2400" dirty="0"/>
              <a:t> – </a:t>
            </a:r>
            <a:r>
              <a:rPr lang="en-US" sz="2400" dirty="0" smtClean="0"/>
              <a:t>0.429 = 0.03 	(3)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C7FCF-3DBD-4D8A-9482-9DF79124E81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aphicFrame>
        <p:nvGraphicFramePr>
          <p:cNvPr id="9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638033"/>
              </p:ext>
            </p:extLst>
          </p:nvPr>
        </p:nvGraphicFramePr>
        <p:xfrm>
          <a:off x="6172200" y="6215856"/>
          <a:ext cx="5105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9" name="Equation" r:id="rId3" imgW="2692080" imgH="304560" progId="Equation.3">
                  <p:embed/>
                </p:oleObj>
              </mc:Choice>
              <mc:Fallback>
                <p:oleObj name="Equation" r:id="rId3" imgW="2692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215856"/>
                        <a:ext cx="5105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5357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464254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1 has lowest impurity, followed by node 2 and node3.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530" t="35417" r="11933" b="23958"/>
          <a:stretch/>
        </p:blipFill>
        <p:spPr>
          <a:xfrm>
            <a:off x="145940" y="3776913"/>
            <a:ext cx="67056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3558" t="26042" r="20132" b="47917"/>
          <a:stretch/>
        </p:blipFill>
        <p:spPr>
          <a:xfrm>
            <a:off x="152400" y="1752600"/>
            <a:ext cx="47244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7702" t="18750" r="24817" b="31250"/>
          <a:stretch/>
        </p:blipFill>
        <p:spPr>
          <a:xfrm>
            <a:off x="7162800" y="1871913"/>
            <a:ext cx="4648200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5462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215" t="20834" r="27159" b="18749"/>
          <a:stretch/>
        </p:blipFill>
        <p:spPr>
          <a:xfrm>
            <a:off x="3432342" y="300789"/>
            <a:ext cx="6019800" cy="6465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/>
          <p:cNvSpPr/>
          <p:nvPr/>
        </p:nvSpPr>
        <p:spPr bwMode="auto">
          <a:xfrm>
            <a:off x="6442242" y="1066800"/>
            <a:ext cx="1939758" cy="2466844"/>
          </a:xfrm>
          <a:prstGeom prst="ellipse">
            <a:avLst/>
          </a:prstGeom>
          <a:solidFill>
            <a:srgbClr val="00E4A8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3848100"/>
            <a:ext cx="1939758" cy="2466844"/>
          </a:xfrm>
          <a:prstGeom prst="ellipse">
            <a:avLst/>
          </a:prstGeom>
          <a:solidFill>
            <a:srgbClr val="00E4A8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793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969B9F-64C9-479A-BDE1-6A1201F6F43E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Comparing Attribute Selection Measures</a:t>
            </a:r>
            <a:endParaRPr lang="en-US" altLang="en-US" sz="280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110490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Information gain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biased towards </a:t>
            </a:r>
            <a:r>
              <a:rPr lang="en-US" altLang="en-US" b="1" dirty="0" smtClean="0">
                <a:solidFill>
                  <a:srgbClr val="C00000"/>
                </a:solidFill>
              </a:rPr>
              <a:t>multivalued</a:t>
            </a:r>
            <a:r>
              <a:rPr lang="en-US" altLang="en-US" dirty="0" smtClean="0"/>
              <a:t>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Gain ratio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tends to prefer </a:t>
            </a:r>
            <a:r>
              <a:rPr lang="en-US" altLang="en-US" dirty="0" smtClean="0">
                <a:solidFill>
                  <a:srgbClr val="C00000"/>
                </a:solidFill>
              </a:rPr>
              <a:t>unbalanced</a:t>
            </a:r>
            <a:r>
              <a:rPr lang="en-US" altLang="en-US" dirty="0" smtClean="0"/>
              <a:t> splits in which one partition is much smaller than the </a:t>
            </a:r>
            <a:r>
              <a:rPr lang="en-US" altLang="en-US" dirty="0"/>
              <a:t>others (no of tuples </a:t>
            </a:r>
            <a:r>
              <a:rPr lang="en-US" altLang="en-US" dirty="0" smtClean="0"/>
              <a:t>of D1={</a:t>
            </a:r>
            <a:r>
              <a:rPr lang="en-US" altLang="en-US" dirty="0" err="1" smtClean="0"/>
              <a:t>low,medium</a:t>
            </a:r>
            <a:r>
              <a:rPr lang="en-US" altLang="en-US" dirty="0" smtClean="0"/>
              <a:t>} &gt; D2={High})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Gini index</a:t>
            </a:r>
            <a:r>
              <a:rPr lang="en-US" altLang="en-US" sz="2400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biased to </a:t>
            </a:r>
            <a:r>
              <a:rPr lang="en-US" altLang="en-US" dirty="0" smtClean="0">
                <a:solidFill>
                  <a:srgbClr val="C00000"/>
                </a:solidFill>
              </a:rPr>
              <a:t>multivalued</a:t>
            </a:r>
            <a:r>
              <a:rPr lang="en-US" altLang="en-US" dirty="0" smtClean="0"/>
              <a:t>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FEC4F2-543F-4287-BC25-5F77C9C4DA0D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Other Attribute Selection Measures</a:t>
            </a:r>
            <a:endParaRPr lang="en-US" altLang="en-US" sz="320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112014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u="sng" dirty="0" err="1"/>
              <a:t>CHAID</a:t>
            </a:r>
            <a:r>
              <a:rPr lang="en-US" altLang="en-US" sz="2000" dirty="0"/>
              <a:t>: a popular decision tree algorithm, measure based on </a:t>
            </a:r>
            <a:r>
              <a:rPr lang="el-GR" altLang="en-US" sz="2000" dirty="0"/>
              <a:t>χ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 dirty="0"/>
              <a:t>C-SEP</a:t>
            </a:r>
            <a:r>
              <a:rPr lang="en-US" altLang="en-US" sz="2000" dirty="0"/>
              <a:t>: performs better than info. gain and </a:t>
            </a:r>
            <a:r>
              <a:rPr lang="en-US" altLang="en-US" sz="2000" dirty="0" err="1"/>
              <a:t>gini</a:t>
            </a:r>
            <a:r>
              <a:rPr lang="en-US" altLang="en-US" sz="2000" dirty="0"/>
              <a:t>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 dirty="0"/>
              <a:t>G-statistic</a:t>
            </a:r>
            <a:r>
              <a:rPr lang="en-US" altLang="en-US" sz="2000" dirty="0"/>
              <a:t>: has a close approximation to </a:t>
            </a:r>
            <a:r>
              <a:rPr lang="el-GR" altLang="en-US" sz="2000" dirty="0"/>
              <a:t>χ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 dirty="0"/>
              <a:t>MDL (Minimal Description Length) principle</a:t>
            </a:r>
            <a:r>
              <a:rPr lang="en-US" altLang="en-US" sz="2000" dirty="0"/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u="sng" dirty="0"/>
              <a:t>CART</a:t>
            </a:r>
            <a:r>
              <a:rPr lang="en-US" altLang="en-US" sz="2000" dirty="0"/>
              <a:t>: finds multivariate splits based on a linear comb. of </a:t>
            </a:r>
            <a:r>
              <a:rPr lang="en-US" altLang="en-US" sz="2000" dirty="0" err="1"/>
              <a:t>attrs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Which attribute selection measure is the best?”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measures have some bias. </a:t>
            </a:r>
            <a:endParaRPr lang="en-US" dirty="0" smtClean="0"/>
          </a:p>
          <a:p>
            <a:pPr algn="just"/>
            <a:r>
              <a:rPr lang="en-US" dirty="0" smtClean="0"/>
              <a:t>It has been </a:t>
            </a:r>
            <a:r>
              <a:rPr lang="en-US" dirty="0"/>
              <a:t>shown that the time complexity of decision tree induction generally </a:t>
            </a:r>
            <a:r>
              <a:rPr lang="en-US" dirty="0" smtClean="0"/>
              <a:t>increases exponentially </a:t>
            </a:r>
            <a:r>
              <a:rPr lang="en-US" dirty="0"/>
              <a:t>with tree height. </a:t>
            </a:r>
            <a:endParaRPr lang="en-US" dirty="0" smtClean="0"/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measures that tend to produce </a:t>
            </a:r>
            <a:r>
              <a:rPr lang="en-US" b="1" dirty="0">
                <a:solidFill>
                  <a:srgbClr val="C00000"/>
                </a:solidFill>
              </a:rPr>
              <a:t>shallower </a:t>
            </a:r>
            <a:r>
              <a:rPr lang="en-US" b="1" dirty="0" smtClean="0">
                <a:solidFill>
                  <a:srgbClr val="C00000"/>
                </a:solidFill>
              </a:rPr>
              <a:t>trees </a:t>
            </a:r>
            <a:r>
              <a:rPr lang="en-US" dirty="0" smtClean="0"/>
              <a:t>(e.g</a:t>
            </a:r>
            <a:r>
              <a:rPr lang="en-US" dirty="0"/>
              <a:t>., with multiway rather than binary splits, and that favor more balanced splits) </a:t>
            </a:r>
            <a:r>
              <a:rPr lang="en-US" dirty="0" smtClean="0"/>
              <a:t>may be </a:t>
            </a:r>
            <a:r>
              <a:rPr lang="en-US" dirty="0"/>
              <a:t>preferred.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some studies have found that shallow trees tend to have a </a:t>
            </a:r>
            <a:r>
              <a:rPr lang="en-US" dirty="0" smtClean="0"/>
              <a:t>large number </a:t>
            </a:r>
            <a:r>
              <a:rPr lang="en-US" dirty="0"/>
              <a:t>of leaves and higher error rates. </a:t>
            </a:r>
            <a:endParaRPr lang="en-US" dirty="0" smtClean="0"/>
          </a:p>
          <a:p>
            <a:pPr algn="just"/>
            <a:r>
              <a:rPr lang="en-US" dirty="0" smtClean="0"/>
              <a:t>Despite </a:t>
            </a:r>
            <a:r>
              <a:rPr lang="en-US" dirty="0"/>
              <a:t>several comparative studies, no </a:t>
            </a:r>
            <a:r>
              <a:rPr lang="en-US" dirty="0" smtClean="0"/>
              <a:t>one attribute </a:t>
            </a:r>
            <a:r>
              <a:rPr lang="en-US" dirty="0"/>
              <a:t>selection measure has been found to be significantly superior to others.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Most measures </a:t>
            </a:r>
            <a:r>
              <a:rPr lang="en-US" b="1" dirty="0">
                <a:solidFill>
                  <a:srgbClr val="C00000"/>
                </a:solidFill>
              </a:rPr>
              <a:t>give quite good results.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21093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160BB-5336-4B9A-8323-A023254E7E5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Overfitting and Tree Pruning</a:t>
            </a:r>
            <a:endParaRPr lang="en-US" altLang="en-US" sz="320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112014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u="sng" dirty="0" err="1"/>
              <a:t>Overfitting</a:t>
            </a:r>
            <a:r>
              <a:rPr lang="en-US" altLang="en-US" sz="2400" dirty="0"/>
              <a:t>:  An induced tree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 eaLnBrk="1" hangingPunct="1"/>
            <a:r>
              <a:rPr lang="en-US" altLang="en-US" sz="2400" dirty="0"/>
              <a:t>Too many branches, some may reflect anomalies due to noise or outliers</a:t>
            </a:r>
          </a:p>
          <a:p>
            <a:pPr lvl="1" eaLnBrk="1" hangingPunct="1"/>
            <a:r>
              <a:rPr lang="en-US" altLang="en-US" sz="2400" dirty="0"/>
              <a:t>Poor accuracy for unseen samples</a:t>
            </a:r>
          </a:p>
          <a:p>
            <a:pPr eaLnBrk="1" hangingPunct="1"/>
            <a:r>
              <a:rPr lang="en-US" altLang="en-US" sz="2400" dirty="0"/>
              <a:t>Two approaches to avoid </a:t>
            </a:r>
            <a:r>
              <a:rPr lang="en-US" altLang="en-US" sz="2400" dirty="0" err="1"/>
              <a:t>overfitting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400" u="sng" dirty="0" err="1"/>
              <a:t>Prepruning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Halt tree construction early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ahoma" panose="020B0604030504040204" pitchFamily="34" charset="0"/>
              </a:rPr>
              <a:t>̵</a:t>
            </a:r>
            <a:r>
              <a:rPr lang="en-US" altLang="en-US" sz="2400" dirty="0"/>
              <a:t> do not split a node if this would result in the </a:t>
            </a:r>
            <a:r>
              <a:rPr lang="en-US" altLang="en-US" sz="2400" dirty="0" smtClean="0"/>
              <a:t>goodness(</a:t>
            </a:r>
            <a:r>
              <a:rPr lang="en-US" altLang="en-US" sz="2400" dirty="0" err="1" smtClean="0"/>
              <a:t>InfoGain,GainRatio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or Gini) </a:t>
            </a:r>
            <a:r>
              <a:rPr lang="en-US" altLang="en-US" sz="2400" dirty="0"/>
              <a:t>measure falling below a threshold</a:t>
            </a:r>
          </a:p>
          <a:p>
            <a:pPr lvl="2" eaLnBrk="1" hangingPunct="1"/>
            <a:r>
              <a:rPr lang="en-US" altLang="en-US" dirty="0" smtClean="0"/>
              <a:t>Difficult to choose an appropriate threshold</a:t>
            </a:r>
          </a:p>
          <a:p>
            <a:pPr lvl="1" eaLnBrk="1" hangingPunct="1"/>
            <a:r>
              <a:rPr lang="en-US" altLang="en-US" sz="2400" u="sng" dirty="0" err="1"/>
              <a:t>Postpruning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Remove branches</a:t>
            </a:r>
            <a:r>
              <a:rPr lang="en-US" altLang="en-US" sz="2400" dirty="0"/>
              <a:t> from a “fully grown” tree—get a sequence of progressively pruned trees</a:t>
            </a:r>
          </a:p>
          <a:p>
            <a:pPr lvl="2" eaLnBrk="1" hangingPunct="1"/>
            <a:r>
              <a:rPr lang="en-US" altLang="en-US" dirty="0" smtClean="0"/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7BEAA8-DE50-4DD6-96CF-5F72F1E3D8C7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Classification—A Two-Step Process (Learning, classification)</a:t>
            </a:r>
            <a:r>
              <a:rPr lang="en-US" altLang="en-US" sz="2800" dirty="0" smtClean="0"/>
              <a:t> </a:t>
            </a:r>
            <a:endParaRPr lang="en-US" altLang="en-US" sz="32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1201400" cy="52578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Model construction</a:t>
            </a:r>
            <a:r>
              <a:rPr lang="en-US" altLang="en-US" sz="2000" dirty="0"/>
              <a:t>: describing a set of predetermined classes</a:t>
            </a:r>
          </a:p>
          <a:p>
            <a:pPr lvl="1" eaLnBrk="1" hangingPunct="1"/>
            <a:r>
              <a:rPr lang="en-US" altLang="en-US" sz="2000" dirty="0"/>
              <a:t>Each tuple/sample is assumed to belong to a predefined class, as determined by the </a:t>
            </a:r>
            <a:r>
              <a:rPr lang="en-US" altLang="en-US" sz="2000" dirty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altLang="en-US" sz="2000" dirty="0"/>
              <a:t>The set of tuples used for model construction is </a:t>
            </a:r>
            <a:r>
              <a:rPr lang="en-US" altLang="en-US" sz="2000" dirty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altLang="en-US" sz="2000" dirty="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Model usage</a:t>
            </a:r>
            <a:r>
              <a:rPr lang="en-US" altLang="en-US" sz="2000" dirty="0"/>
              <a:t>: for classifying future or unknown objects</a:t>
            </a:r>
          </a:p>
          <a:p>
            <a:pPr lvl="1" eaLnBrk="1" hangingPunct="1"/>
            <a:r>
              <a:rPr lang="en-US" altLang="en-US" sz="2000" dirty="0">
                <a:solidFill>
                  <a:schemeClr val="hlink"/>
                </a:solidFill>
              </a:rPr>
              <a:t>Estimate accuracy</a:t>
            </a:r>
            <a:r>
              <a:rPr lang="en-US" altLang="en-US" sz="2000" dirty="0"/>
              <a:t> of the model</a:t>
            </a:r>
          </a:p>
          <a:p>
            <a:pPr lvl="2" eaLnBrk="1" hangingPunct="1"/>
            <a:r>
              <a:rPr lang="en-US" altLang="en-US" sz="2000" dirty="0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en-US" sz="2000" dirty="0">
                <a:solidFill>
                  <a:schemeClr val="hlink"/>
                </a:solidFill>
              </a:rPr>
              <a:t>Accuracy</a:t>
            </a:r>
            <a:r>
              <a:rPr lang="en-US" altLang="en-US" sz="2000" dirty="0"/>
              <a:t> rate is the percentage of test set samples that are correctly classified by the </a:t>
            </a:r>
            <a:r>
              <a:rPr lang="en-US" altLang="en-US" sz="2000" dirty="0" smtClean="0"/>
              <a:t>model (</a:t>
            </a:r>
            <a:r>
              <a:rPr lang="en-US" altLang="en-US" sz="2000" dirty="0" err="1" smtClean="0"/>
              <a:t>i.e</a:t>
            </a:r>
            <a:r>
              <a:rPr lang="en-US" altLang="en-US" sz="2000" dirty="0" smtClean="0"/>
              <a:t> classifier)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>
                <a:solidFill>
                  <a:schemeClr val="hlink"/>
                </a:solidFill>
              </a:rPr>
              <a:t>Test set</a:t>
            </a:r>
            <a:r>
              <a:rPr lang="en-US" altLang="en-US" sz="2000" dirty="0"/>
              <a:t> is independent of training set (otherwise </a:t>
            </a:r>
            <a:r>
              <a:rPr lang="en-US" altLang="en-US" sz="2000" dirty="0" err="1"/>
              <a:t>overfitting</a:t>
            </a:r>
            <a:r>
              <a:rPr lang="en-US" altLang="en-US" sz="2000" dirty="0"/>
              <a:t>) </a:t>
            </a:r>
          </a:p>
          <a:p>
            <a:pPr lvl="1" eaLnBrk="1" hangingPunct="1"/>
            <a:r>
              <a:rPr lang="en-US" altLang="en-US" sz="2000" dirty="0"/>
              <a:t>If the accuracy is acceptable, use the model to </a:t>
            </a:r>
            <a:r>
              <a:rPr lang="en-US" altLang="en-US" sz="2000" dirty="0">
                <a:solidFill>
                  <a:schemeClr val="hlink"/>
                </a:solidFill>
              </a:rPr>
              <a:t>classify new </a:t>
            </a:r>
            <a:r>
              <a:rPr lang="en-US" altLang="en-US" sz="2000" dirty="0" smtClean="0">
                <a:solidFill>
                  <a:schemeClr val="hlink"/>
                </a:solidFill>
              </a:rPr>
              <a:t>data (or future data) </a:t>
            </a:r>
          </a:p>
          <a:p>
            <a:pPr lvl="2" eaLnBrk="1" hangingPunct="1"/>
            <a:r>
              <a:rPr lang="en-US" altLang="en-US" sz="1600" dirty="0" smtClean="0">
                <a:solidFill>
                  <a:schemeClr val="hlink"/>
                </a:solidFill>
              </a:rPr>
              <a:t>Such Future data of without label is also called UNKNOWN or UNSEEN DATA  in machine learning.</a:t>
            </a:r>
            <a:endParaRPr lang="en-US" altLang="en-US" sz="16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000" dirty="0"/>
              <a:t>Note: If </a:t>
            </a:r>
            <a:r>
              <a:rPr lang="en-US" altLang="en-US" sz="2000" i="1" dirty="0"/>
              <a:t>the test set </a:t>
            </a:r>
            <a:r>
              <a:rPr lang="en-US" altLang="en-US" sz="2000" dirty="0"/>
              <a:t>is used to select models, it is called </a:t>
            </a:r>
            <a:r>
              <a:rPr lang="en-US" altLang="en-US" sz="2000" dirty="0">
                <a:solidFill>
                  <a:srgbClr val="C00000"/>
                </a:solidFill>
              </a:rPr>
              <a:t>validation (test) set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 unpruned decision tree and a pruned version of </a:t>
            </a:r>
            <a:r>
              <a:rPr lang="en-US" b="0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5468"/>
          <a:stretch/>
        </p:blipFill>
        <p:spPr>
          <a:xfrm>
            <a:off x="990600" y="1447800"/>
            <a:ext cx="9633759" cy="4544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/>
          <p:cNvSpPr/>
          <p:nvPr/>
        </p:nvSpPr>
        <p:spPr bwMode="auto">
          <a:xfrm rot="2350411">
            <a:off x="4365996" y="2061002"/>
            <a:ext cx="2144126" cy="4212179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76800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EB606-DABF-4CB6-A87B-DEFE1AC47AF2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062038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Enhancements to Basic Decision Tree Induction</a:t>
            </a:r>
          </a:p>
        </p:txBody>
      </p:sp>
      <p:sp>
        <p:nvSpPr>
          <p:cNvPr id="47108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11353800" cy="5105400"/>
          </a:xfrm>
          <a:prstGeom prst="flowChartProcess">
            <a:avLst/>
          </a:prstGeo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Allow for </a:t>
            </a:r>
            <a:r>
              <a:rPr lang="en-US" altLang="en-US" sz="2400" b="1" dirty="0"/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Handle </a:t>
            </a:r>
            <a:r>
              <a:rPr lang="en-US" altLang="en-US" sz="2400" b="1" dirty="0"/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b="1" dirty="0"/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This reduces fragmentation, repetition, and replication</a:t>
            </a: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3429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2514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514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8927C9-AE43-4E51-BF15-D299CAD5BD4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936038" cy="6096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Classification in Large Databases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11125200" cy="515143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When disk resident training set with class labels does not fit into memory?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How much scalable?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Classification—a </a:t>
            </a:r>
            <a:r>
              <a:rPr lang="en-US" altLang="en-US" sz="2000" dirty="0"/>
              <a:t>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can use SQL queries for accessing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comparable classification accuracy with other methods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FF3300"/>
                </a:solidFill>
              </a:rPr>
              <a:t>RainForest</a:t>
            </a:r>
            <a:r>
              <a:rPr lang="en-US" altLang="en-US" sz="2000" dirty="0">
                <a:solidFill>
                  <a:srgbClr val="FF3300"/>
                </a:solidFill>
              </a:rPr>
              <a:t> </a:t>
            </a:r>
            <a:r>
              <a:rPr lang="en-US" altLang="en-US" sz="2000" dirty="0"/>
              <a:t>(VLDB’98 — </a:t>
            </a:r>
            <a:r>
              <a:rPr lang="en-US" altLang="en-US" sz="2000" dirty="0" err="1"/>
              <a:t>Gehrke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Ramakrishnan</a:t>
            </a:r>
            <a:r>
              <a:rPr lang="en-US" altLang="en-US" sz="2000" dirty="0"/>
              <a:t> &amp; </a:t>
            </a:r>
            <a:r>
              <a:rPr lang="en-US" altLang="en-US" sz="2000" dirty="0" err="1"/>
              <a:t>Ganti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Builds an </a:t>
            </a:r>
            <a:r>
              <a:rPr lang="en-US" altLang="en-US" sz="2000" dirty="0" err="1"/>
              <a:t>AVC</a:t>
            </a:r>
            <a:r>
              <a:rPr lang="en-US" altLang="en-US" sz="2000" dirty="0"/>
              <a:t>-list (attribute, value, class label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3300"/>
                </a:solidFill>
              </a:rPr>
              <a:t>BOAT</a:t>
            </a:r>
            <a:r>
              <a:rPr lang="en-US" sz="2000" dirty="0"/>
              <a:t> (Bootstrapped Optimistic Algorithm for Tree construction) </a:t>
            </a:r>
            <a:endParaRPr lang="en-US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95F62D-98E0-4175-A476-3C854DE51C7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03" name="Rectangle 3074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Scalability Framework for RainForest</a:t>
            </a:r>
            <a:endParaRPr lang="en-US" altLang="ko-KR" sz="2800" b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51204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81000" y="1319212"/>
            <a:ext cx="111252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latin typeface="Arial" panose="020B0604020202020204" pitchFamily="34" charset="0"/>
              </a:rPr>
              <a:t>Separates the scalability aspects from the criteria that determine the quality of the tree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latin typeface="Arial" panose="020B0604020202020204" pitchFamily="34" charset="0"/>
              </a:rPr>
              <a:t>Builds an </a:t>
            </a:r>
            <a:r>
              <a:rPr lang="en-US" altLang="en-US" sz="2400" dirty="0" err="1">
                <a:latin typeface="Arial" panose="020B0604020202020204" pitchFamily="34" charset="0"/>
              </a:rPr>
              <a:t>AVC</a:t>
            </a:r>
            <a:r>
              <a:rPr lang="en-US" altLang="en-US" sz="2400" dirty="0">
                <a:latin typeface="Arial" panose="020B0604020202020204" pitchFamily="34" charset="0"/>
              </a:rPr>
              <a:t>-list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: </a:t>
            </a:r>
            <a:r>
              <a:rPr lang="en-US" altLang="ko-KR" sz="2400" b="1" dirty="0" err="1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 (Attribute, Value, </a:t>
            </a:r>
            <a:r>
              <a:rPr lang="en-US" altLang="ko-KR" sz="2400" b="1" dirty="0" err="1">
                <a:latin typeface="Arial" panose="020B0604020202020204" pitchFamily="34" charset="0"/>
                <a:ea typeface="Gulim" panose="020B0600000101010101" pitchFamily="34" charset="-127"/>
              </a:rPr>
              <a:t>Class_label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)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 dirty="0" err="1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-set  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(of an attribute </a:t>
            </a:r>
            <a:r>
              <a:rPr lang="en-US" altLang="ko-KR" sz="2400" i="1" dirty="0">
                <a:latin typeface="Arial" panose="020B0604020202020204" pitchFamily="34" charset="0"/>
                <a:ea typeface="Gulim" panose="020B0600000101010101" pitchFamily="34" charset="-127"/>
              </a:rPr>
              <a:t>X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Projection of training dataset onto the attribute </a:t>
            </a:r>
            <a:r>
              <a:rPr lang="en-US" altLang="ko-KR" sz="2400" i="1" dirty="0">
                <a:latin typeface="Arial" panose="020B0604020202020204" pitchFamily="34" charset="0"/>
                <a:ea typeface="Gulim" panose="020B0600000101010101" pitchFamily="34" charset="-127"/>
              </a:rPr>
              <a:t>X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and class label where counts of individual class label are aggregated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 dirty="0" err="1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-group  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(of a node </a:t>
            </a:r>
            <a:r>
              <a:rPr lang="en-US" altLang="ko-KR" sz="2400" i="1" dirty="0"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Set of </a:t>
            </a:r>
            <a:r>
              <a:rPr lang="en-US" altLang="ko-KR" sz="2400" dirty="0" err="1">
                <a:latin typeface="Arial" panose="020B0604020202020204" pitchFamily="34" charset="0"/>
                <a:ea typeface="Gulim" panose="020B0600000101010101" pitchFamily="34" charset="-127"/>
              </a:rPr>
              <a:t>AVC</a:t>
            </a:r>
            <a:r>
              <a:rPr lang="en-US" altLang="ko-KR" sz="2400" dirty="0">
                <a:latin typeface="Arial" panose="020B0604020202020204" pitchFamily="34" charset="0"/>
                <a:ea typeface="Gulim" panose="020B0600000101010101" pitchFamily="34" charset="-127"/>
              </a:rPr>
              <a:t>-sets of all predictor attributes at the node </a:t>
            </a:r>
            <a:r>
              <a:rPr lang="en-US" altLang="ko-KR" sz="2400" i="1" dirty="0"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b="1" dirty="0">
                <a:latin typeface="Arial" panose="020B0604020202020204" pitchFamily="34" charset="0"/>
                <a:ea typeface="Gulim" panose="020B0600000101010101" pitchFamily="34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007475-D555-47FE-B294-13007E6AC221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Rainforest:  Training Set and Its AVC Sets </a:t>
            </a:r>
          </a:p>
        </p:txBody>
      </p:sp>
      <p:graphicFrame>
        <p:nvGraphicFramePr>
          <p:cNvPr id="1678460" name="Group 12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5480212"/>
              </p:ext>
            </p:extLst>
          </p:nvPr>
        </p:nvGraphicFramePr>
        <p:xfrm>
          <a:off x="6477000" y="4602165"/>
          <a:ext cx="2400300" cy="1485901"/>
        </p:xfrm>
        <a:graphic>
          <a:graphicData uri="http://schemas.openxmlformats.org/drawingml/2006/table">
            <a:tbl>
              <a:tblPr/>
              <a:tblGrid>
                <a:gridCol w="946150"/>
                <a:gridCol w="492125"/>
                <a:gridCol w="9620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8471" name="Group 13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82179663"/>
              </p:ext>
            </p:extLst>
          </p:nvPr>
        </p:nvGraphicFramePr>
        <p:xfrm>
          <a:off x="6629400" y="1782765"/>
          <a:ext cx="1981200" cy="1714501"/>
        </p:xfrm>
        <a:graphic>
          <a:graphicData uri="http://schemas.openxmlformats.org/drawingml/2006/table">
            <a:tbl>
              <a:tblPr/>
              <a:tblGrid>
                <a:gridCol w="657225"/>
                <a:gridCol w="622300"/>
                <a:gridCol w="701675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8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8511" name="Group 17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38659768"/>
              </p:ext>
            </p:extLst>
          </p:nvPr>
        </p:nvGraphicFramePr>
        <p:xfrm>
          <a:off x="8877300" y="4678366"/>
          <a:ext cx="2400300" cy="1401764"/>
        </p:xfrm>
        <a:graphic>
          <a:graphicData uri="http://schemas.openxmlformats.org/drawingml/2006/table">
            <a:tbl>
              <a:tblPr/>
              <a:tblGrid>
                <a:gridCol w="995363"/>
                <a:gridCol w="587375"/>
                <a:gridCol w="81756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18" name="Object 3"/>
          <p:cNvGraphicFramePr>
            <a:graphicFrameLocks noGrp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700341640"/>
              </p:ext>
            </p:extLst>
          </p:nvPr>
        </p:nvGraphicFramePr>
        <p:xfrm>
          <a:off x="527050" y="1706565"/>
          <a:ext cx="4216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1" name="Worksheet" r:id="rId4" imgW="4457700" imgH="4457700" progId="Excel.Sheet.8">
                  <p:embed/>
                </p:oleObj>
              </mc:Choice>
              <mc:Fallback>
                <p:oleObj name="Worksheet" r:id="rId4" imgW="4457700" imgH="4457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6565"/>
                        <a:ext cx="4216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9" name="Rectangle 128"/>
          <p:cNvSpPr>
            <a:spLocks noChangeArrowheads="1"/>
          </p:cNvSpPr>
          <p:nvPr/>
        </p:nvSpPr>
        <p:spPr bwMode="auto">
          <a:xfrm>
            <a:off x="8839201" y="1325566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AVC-set on </a:t>
            </a:r>
            <a:r>
              <a:rPr lang="en-US" altLang="ko-KR" sz="2000" i="1">
                <a:latin typeface="Tahoma" panose="020B0604030504040204" pitchFamily="34" charset="0"/>
                <a:ea typeface="Gulim" panose="020B0600000101010101" pitchFamily="34" charset="-127"/>
              </a:rPr>
              <a:t>income</a:t>
            </a:r>
            <a:endParaRPr lang="en-US" altLang="en-US" sz="2000" i="1">
              <a:latin typeface="Tahoma" panose="020B0604030504040204" pitchFamily="34" charset="0"/>
            </a:endParaRPr>
          </a:p>
        </p:txBody>
      </p:sp>
      <p:sp>
        <p:nvSpPr>
          <p:cNvPr id="53320" name="Rectangle 129"/>
          <p:cNvSpPr>
            <a:spLocks noChangeArrowheads="1"/>
          </p:cNvSpPr>
          <p:nvPr/>
        </p:nvSpPr>
        <p:spPr bwMode="auto">
          <a:xfrm>
            <a:off x="6553201" y="1325566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AVC-set on </a:t>
            </a:r>
            <a:r>
              <a:rPr lang="en-US" altLang="ko-KR" sz="2000" i="1">
                <a:latin typeface="Tahoma" panose="020B0604030504040204" pitchFamily="34" charset="0"/>
                <a:ea typeface="Gulim" panose="020B0600000101010101" pitchFamily="34" charset="-127"/>
              </a:rPr>
              <a:t>Age</a:t>
            </a:r>
            <a:endParaRPr lang="en-US" altLang="en-US" sz="2000" i="1">
              <a:latin typeface="Tahoma" panose="020B0604030504040204" pitchFamily="34" charset="0"/>
            </a:endParaRPr>
          </a:p>
        </p:txBody>
      </p:sp>
      <p:sp>
        <p:nvSpPr>
          <p:cNvPr id="53321" name="Rectangle 130"/>
          <p:cNvSpPr>
            <a:spLocks noChangeArrowheads="1"/>
          </p:cNvSpPr>
          <p:nvPr/>
        </p:nvSpPr>
        <p:spPr bwMode="auto">
          <a:xfrm>
            <a:off x="6553200" y="4068766"/>
            <a:ext cx="237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AVC-set on </a:t>
            </a:r>
            <a:r>
              <a:rPr lang="en-US" altLang="ko-KR" sz="2000" i="1">
                <a:latin typeface="Tahoma" panose="020B0604030504040204" pitchFamily="34" charset="0"/>
                <a:ea typeface="Gulim" panose="020B0600000101010101" pitchFamily="34" charset="-127"/>
              </a:rPr>
              <a:t>Student</a:t>
            </a:r>
            <a:endParaRPr lang="en-US" altLang="en-US" sz="2000" i="1">
              <a:latin typeface="Tahoma" panose="020B0604030504040204" pitchFamily="34" charset="0"/>
            </a:endParaRPr>
          </a:p>
        </p:txBody>
      </p:sp>
      <p:sp>
        <p:nvSpPr>
          <p:cNvPr id="53322" name="Rectangle 132"/>
          <p:cNvSpPr>
            <a:spLocks noChangeArrowheads="1"/>
          </p:cNvSpPr>
          <p:nvPr/>
        </p:nvSpPr>
        <p:spPr bwMode="auto">
          <a:xfrm>
            <a:off x="1060450" y="1249365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Training Examples</a:t>
            </a:r>
            <a:endParaRPr lang="en-US" altLang="en-US" sz="2400" i="1">
              <a:latin typeface="Tahoma" panose="020B0604030504040204" pitchFamily="34" charset="0"/>
            </a:endParaRPr>
          </a:p>
        </p:txBody>
      </p:sp>
      <p:graphicFrame>
        <p:nvGraphicFramePr>
          <p:cNvPr id="1678504" name="Group 16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45196856"/>
              </p:ext>
            </p:extLst>
          </p:nvPr>
        </p:nvGraphicFramePr>
        <p:xfrm>
          <a:off x="8915400" y="1706565"/>
          <a:ext cx="2209800" cy="1828800"/>
        </p:xfrm>
        <a:graphic>
          <a:graphicData uri="http://schemas.openxmlformats.org/drawingml/2006/table">
            <a:tbl>
              <a:tblPr/>
              <a:tblGrid>
                <a:gridCol w="828675"/>
                <a:gridCol w="577850"/>
                <a:gridCol w="80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48" name="Rectangle 167"/>
          <p:cNvSpPr>
            <a:spLocks noChangeArrowheads="1"/>
          </p:cNvSpPr>
          <p:nvPr/>
        </p:nvSpPr>
        <p:spPr bwMode="auto">
          <a:xfrm>
            <a:off x="9296400" y="3916366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AVC-set on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>
                <a:latin typeface="Tahoma" panose="020B0604030504040204" pitchFamily="34" charset="0"/>
                <a:ea typeface="Gulim" panose="020B0600000101010101" pitchFamily="34" charset="-127"/>
              </a:rPr>
              <a:t>credit_rating</a:t>
            </a:r>
            <a:endParaRPr lang="en-US" altLang="en-US" sz="2000" i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17FD9C9-C1E7-48C2-A1A2-837F9B9A0800}" type="slidenum">
              <a:rPr lang="en-US" altLang="en-US" sz="12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BOAT (Bootstrapped Optimistic Algorithm for Tree Construction)</a:t>
            </a:r>
            <a:endParaRPr lang="en-US" altLang="ko-KR" b="0" smtClean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11277600" cy="5334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Use a statistical technique called </a:t>
            </a:r>
            <a:r>
              <a:rPr lang="en-US" altLang="en-US" sz="2000" i="1" dirty="0">
                <a:latin typeface="Arial" panose="020B0604020202020204" pitchFamily="34" charset="0"/>
              </a:rPr>
              <a:t>bootstrapping</a:t>
            </a:r>
            <a:r>
              <a:rPr lang="en-US" altLang="en-US" sz="2000" dirty="0">
                <a:latin typeface="Arial" panose="020B0604020202020204" pitchFamily="34" charset="0"/>
              </a:rPr>
              <a:t> to create several smaller samples (subsets), each fits in memory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Each subset is used to create a tree, resulting in several trees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These trees are examined and used to construct a new tree </a:t>
            </a:r>
            <a:r>
              <a:rPr lang="en-US" altLang="ko-KR" sz="2000" i="1" dirty="0">
                <a:latin typeface="Arial" panose="020B0604020202020204" pitchFamily="34" charset="0"/>
                <a:ea typeface="Gulim" panose="020B0600000101010101" pitchFamily="34" charset="-127"/>
              </a:rPr>
              <a:t>T’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It turns out that</a:t>
            </a:r>
            <a:r>
              <a:rPr lang="en-US" altLang="ko-KR" sz="2000" i="1" dirty="0">
                <a:latin typeface="Arial" panose="020B0604020202020204" pitchFamily="34" charset="0"/>
                <a:ea typeface="Gulim" panose="020B0600000101010101" pitchFamily="34" charset="-127"/>
              </a:rPr>
              <a:t> T’</a:t>
            </a: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 is very close to the tree that would be generated using the whole data set together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Gulim" panose="020B0600000101010101" pitchFamily="34" charset="-127"/>
              </a:rPr>
              <a:t>Advantage: </a:t>
            </a: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requires only two scans of DB, </a:t>
            </a:r>
            <a:r>
              <a:rPr lang="en-US" altLang="ko-KR" sz="2000" u="sng" dirty="0">
                <a:latin typeface="Arial" panose="020B0604020202020204" pitchFamily="34" charset="0"/>
                <a:ea typeface="Gulim" panose="020B0600000101010101" pitchFamily="34" charset="-127"/>
              </a:rPr>
              <a:t>an incremental </a:t>
            </a:r>
            <a:r>
              <a:rPr lang="en-US" altLang="ko-KR" sz="2000" u="sng" dirty="0" smtClean="0">
                <a:latin typeface="Arial" panose="020B0604020202020204" pitchFamily="34" charset="0"/>
                <a:ea typeface="Gulim" panose="020B0600000101010101" pitchFamily="34" charset="-127"/>
              </a:rPr>
              <a:t>algorithm</a:t>
            </a:r>
            <a:r>
              <a:rPr lang="en-US" altLang="ko-KR" sz="2000" dirty="0" smtClean="0">
                <a:latin typeface="Arial" panose="020B0604020202020204" pitchFamily="34" charset="0"/>
                <a:ea typeface="Gulim" panose="020B0600000101010101" pitchFamily="34" charset="-127"/>
              </a:rPr>
              <a:t>, while basic algorithm requires one scan per tree level for same tree.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/>
              <a:t>An </a:t>
            </a:r>
            <a:r>
              <a:rPr lang="en-US" sz="2000" dirty="0" smtClean="0"/>
              <a:t>additional advantage </a:t>
            </a:r>
            <a:r>
              <a:rPr lang="en-US" sz="2000" dirty="0"/>
              <a:t>of BOAT is that it can be used for incremental updates. That is, BOAT </a:t>
            </a:r>
            <a:r>
              <a:rPr lang="en-US" sz="2000" dirty="0" smtClean="0"/>
              <a:t>can take </a:t>
            </a:r>
            <a:r>
              <a:rPr lang="en-US" sz="2000" dirty="0"/>
              <a:t>new insertions and deletions for the training data and update the decision tree </a:t>
            </a:r>
            <a:r>
              <a:rPr lang="en-US" sz="2000" dirty="0" smtClean="0"/>
              <a:t>to reflect </a:t>
            </a:r>
            <a:r>
              <a:rPr lang="en-US" sz="2000" dirty="0"/>
              <a:t>these changes, without having to reconstruct the tree from scratch. </a:t>
            </a:r>
            <a:endParaRPr lang="en-US" altLang="ko-KR" sz="200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by Heuristic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Can we use any knowledge of </a:t>
            </a:r>
            <a:r>
              <a:rPr lang="en-US" sz="3200" i="1" dirty="0" smtClean="0"/>
              <a:t>our data </a:t>
            </a:r>
            <a:r>
              <a:rPr lang="en-US" sz="3200" i="1" dirty="0"/>
              <a:t>to help in building the tree</a:t>
            </a:r>
            <a:r>
              <a:rPr lang="en-US" sz="3200" i="1" dirty="0" smtClean="0"/>
              <a:t>?”</a:t>
            </a:r>
          </a:p>
          <a:p>
            <a:r>
              <a:rPr lang="en-US" sz="3200" i="1" dirty="0"/>
              <a:t>Are there any interactive approaches to decision tree induction that allow us to visualize the data and the tree as it is being </a:t>
            </a:r>
            <a:r>
              <a:rPr lang="en-US" sz="3200" i="1" dirty="0" smtClean="0"/>
              <a:t>constructed?</a:t>
            </a:r>
          </a:p>
          <a:p>
            <a:r>
              <a:rPr lang="en-US" sz="3200" b="1" dirty="0"/>
              <a:t>Perception-based </a:t>
            </a:r>
            <a:r>
              <a:rPr lang="en-US" sz="3200" b="1" dirty="0" smtClean="0"/>
              <a:t>classification (</a:t>
            </a:r>
            <a:r>
              <a:rPr lang="en-US" sz="3200" b="1" dirty="0" err="1" smtClean="0"/>
              <a:t>PBC</a:t>
            </a:r>
            <a:r>
              <a:rPr lang="en-US" sz="3200" b="1" dirty="0"/>
              <a:t>) </a:t>
            </a:r>
            <a:r>
              <a:rPr lang="en-US" sz="3200" dirty="0"/>
              <a:t>is an interactive approach based on multidimensional visualization </a:t>
            </a:r>
            <a:r>
              <a:rPr lang="en-US" sz="3200" dirty="0" smtClean="0"/>
              <a:t>techniques and </a:t>
            </a:r>
            <a:r>
              <a:rPr lang="en-US" sz="3200" dirty="0"/>
              <a:t>allows the user to incorporate background knowledge about the data when </a:t>
            </a:r>
            <a:r>
              <a:rPr lang="en-US" sz="3200" dirty="0" smtClean="0"/>
              <a:t>building a </a:t>
            </a:r>
            <a:r>
              <a:rPr lang="en-US" sz="3200" dirty="0"/>
              <a:t>decision tree.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285EB-34C2-4B44-94FA-7570A9AF113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764586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PBC</a:t>
            </a:r>
            <a:r>
              <a:rPr lang="en-US" dirty="0"/>
              <a:t> system displays a split screen, consisting of a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Interaction window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Knowledge Interaction window </a:t>
            </a:r>
            <a:r>
              <a:rPr lang="en-US" dirty="0" smtClean="0"/>
              <a:t>(Fig. on next slide)</a:t>
            </a:r>
          </a:p>
          <a:p>
            <a:r>
              <a:rPr lang="en-US" dirty="0" smtClean="0"/>
              <a:t>The </a:t>
            </a:r>
            <a:r>
              <a:rPr lang="en-US" dirty="0"/>
              <a:t>Data Interaction window </a:t>
            </a:r>
            <a:r>
              <a:rPr lang="en-US" dirty="0" smtClean="0"/>
              <a:t>displays the </a:t>
            </a:r>
            <a:r>
              <a:rPr lang="en-US" dirty="0"/>
              <a:t>circle segments of the data under examination,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Knowledge </a:t>
            </a:r>
            <a:r>
              <a:rPr lang="en-US" dirty="0" smtClean="0"/>
              <a:t>Interaction window </a:t>
            </a:r>
            <a:r>
              <a:rPr lang="en-US" dirty="0"/>
              <a:t>displays the decision tree constructed so far. </a:t>
            </a:r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the complete training </a:t>
            </a:r>
            <a:r>
              <a:rPr lang="en-US" dirty="0" smtClean="0"/>
              <a:t>set is </a:t>
            </a:r>
            <a:r>
              <a:rPr lang="en-US" dirty="0"/>
              <a:t>visualized in the Data Interaction window, while the Knowledge Interaction </a:t>
            </a:r>
            <a:r>
              <a:rPr lang="en-US" dirty="0" smtClean="0"/>
              <a:t>window displays </a:t>
            </a:r>
            <a:r>
              <a:rPr lang="en-US" dirty="0"/>
              <a:t>an empty decision tree.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4126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29E296-5722-4549-8892-E8A90D453D45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Interactive Visual Mining</a:t>
            </a:r>
            <a:r>
              <a:rPr lang="en-US" altLang="en-US" smtClean="0"/>
              <a:t> by Perception-Based Classification (PBC)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696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2637276"/>
            <a:ext cx="2438400" cy="646331"/>
          </a:xfrm>
          <a:prstGeom prst="rect">
            <a:avLst/>
          </a:prstGeom>
          <a:solidFill>
            <a:srgbClr val="FAE2F6"/>
          </a:solidFill>
        </p:spPr>
        <p:txBody>
          <a:bodyPr wrap="square">
            <a:spAutoFit/>
          </a:bodyPr>
          <a:lstStyle/>
          <a:p>
            <a:r>
              <a:rPr lang="en-US" dirty="0"/>
              <a:t>Data Interaction window </a:t>
            </a:r>
          </a:p>
        </p:txBody>
      </p:sp>
      <p:sp>
        <p:nvSpPr>
          <p:cNvPr id="3" name="Rectangle 2"/>
          <p:cNvSpPr/>
          <p:nvPr/>
        </p:nvSpPr>
        <p:spPr>
          <a:xfrm>
            <a:off x="9260410" y="2914275"/>
            <a:ext cx="2357980" cy="646331"/>
          </a:xfrm>
          <a:prstGeom prst="rect">
            <a:avLst/>
          </a:prstGeom>
          <a:solidFill>
            <a:srgbClr val="F6E6EA"/>
          </a:solidFill>
        </p:spPr>
        <p:txBody>
          <a:bodyPr wrap="square">
            <a:spAutoFit/>
          </a:bodyPr>
          <a:lstStyle/>
          <a:p>
            <a:r>
              <a:rPr lang="en-US" dirty="0"/>
              <a:t>Knowledge Interaction window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828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A0EB10-AFAC-4408-94C6-CE93018EF8A6}" type="datetime4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March 24, 2017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38946D-24E3-466D-8F52-078E1DAFB7C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406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Presentation of Classification Results</a:t>
            </a:r>
            <a:endParaRPr lang="en-US" altLang="en-US" sz="2400"/>
          </a:p>
        </p:txBody>
      </p:sp>
      <p:pic>
        <p:nvPicPr>
          <p:cNvPr id="57350" name="Picture 3" descr="clas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4BD69B-6E38-40FB-9134-9B581B05533E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7620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Process (1): Model Construction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16401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2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6389" name="Object 0"/>
          <p:cNvGraphicFramePr>
            <a:graphicFrameLocks/>
          </p:cNvGraphicFramePr>
          <p:nvPr/>
        </p:nvGraphicFramePr>
        <p:xfrm>
          <a:off x="1812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5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7"/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8005764" y="1622426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6393" name="AutoShape 10"/>
          <p:cNvSpPr>
            <a:spLocks noChangeArrowheads="1"/>
          </p:cNvSpPr>
          <p:nvPr/>
        </p:nvSpPr>
        <p:spPr bwMode="auto">
          <a:xfrm rot="2046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7472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16395" name="Group 12"/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16399" name="Picture 1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6396" name="Line 15"/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6"/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AutoShape 17"/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4338" y="1165780"/>
            <a:ext cx="451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Training Data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Test Data </a:t>
            </a:r>
            <a:r>
              <a:rPr lang="en-US" altLang="en-US" dirty="0">
                <a:sym typeface="Wingdings" panose="05000000000000000000" pitchFamily="2" charset="2"/>
              </a:rPr>
              <a:t> Unseen data</a:t>
            </a:r>
            <a:endParaRPr lang="en-US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828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1F8B73-1BE0-4C59-ABD4-53A4A07FA497}" type="datetime4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March 24, 2017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2B8BA0-807F-478E-989E-820FAF4620B7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939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Visualization of a Decision Tree in SGI/MineSet 3.0</a:t>
            </a:r>
          </a:p>
        </p:txBody>
      </p:sp>
      <p:pic>
        <p:nvPicPr>
          <p:cNvPr id="59398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F7B1AE-DCA4-44AC-864B-8B44F3CF4C49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 b="1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112014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 rot="9803581">
            <a:off x="5503546" y="2609820"/>
            <a:ext cx="1788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695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</a:t>
            </a:r>
            <a:r>
              <a:rPr lang="en-US" alt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These are statistical </a:t>
            </a:r>
            <a:r>
              <a:rPr lang="en-US" sz="2600" dirty="0"/>
              <a:t>classifiers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Measures the </a:t>
            </a:r>
            <a:r>
              <a:rPr lang="en-US" sz="2600" dirty="0"/>
              <a:t>probability that a given tuple </a:t>
            </a:r>
            <a:r>
              <a:rPr lang="en-US" sz="2600" dirty="0" smtClean="0"/>
              <a:t>belongs to </a:t>
            </a:r>
            <a:r>
              <a:rPr lang="en-US" sz="2600" dirty="0"/>
              <a:t>a particular class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Based </a:t>
            </a:r>
            <a:r>
              <a:rPr lang="en-US" sz="2600" u="sng" dirty="0" smtClean="0"/>
              <a:t>Bayesian theorem</a:t>
            </a:r>
            <a:r>
              <a:rPr lang="en-US" sz="2600" dirty="0" smtClean="0"/>
              <a:t>. 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 </a:t>
            </a:r>
            <a:r>
              <a:rPr lang="en-US" sz="2600" dirty="0"/>
              <a:t>simple Bayesian classifier known as the </a:t>
            </a:r>
            <a:r>
              <a:rPr lang="en-US" sz="2600" b="1" i="1" dirty="0" smtClean="0">
                <a:solidFill>
                  <a:srgbClr val="FF0000"/>
                </a:solidFill>
              </a:rPr>
              <a:t>naıve Bayesian</a:t>
            </a:r>
            <a:r>
              <a:rPr lang="en-US" sz="2600" i="1" dirty="0" smtClean="0"/>
              <a:t> </a:t>
            </a:r>
            <a:r>
              <a:rPr lang="en-US" sz="2600" i="1" dirty="0"/>
              <a:t>classifier</a:t>
            </a:r>
            <a:r>
              <a:rPr lang="en-US" sz="2600" dirty="0"/>
              <a:t> </a:t>
            </a:r>
            <a:endParaRPr lang="en-US" sz="2600" dirty="0" smtClean="0"/>
          </a:p>
          <a:p>
            <a:r>
              <a:rPr lang="en-US" sz="2600" dirty="0" smtClean="0"/>
              <a:t>Can be comparable with Decision tree and some neural network classifiers</a:t>
            </a:r>
          </a:p>
          <a:p>
            <a:r>
              <a:rPr lang="en-US" sz="2600" dirty="0" smtClean="0"/>
              <a:t>Naıve </a:t>
            </a:r>
            <a:r>
              <a:rPr lang="en-US" sz="2600" dirty="0"/>
              <a:t>Bayesian classifiers assume that the effect of an attribute value on a given </a:t>
            </a:r>
            <a:r>
              <a:rPr lang="en-US" sz="2600" dirty="0" smtClean="0"/>
              <a:t>class is </a:t>
            </a:r>
            <a:r>
              <a:rPr lang="en-US" sz="2600" dirty="0"/>
              <a:t>independent of the values of the other attributes. </a:t>
            </a: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/>
              <a:t>assumption is called </a:t>
            </a:r>
            <a:r>
              <a:rPr lang="en-US" sz="2600" i="1" dirty="0" smtClean="0"/>
              <a:t>class conditional </a:t>
            </a:r>
            <a:r>
              <a:rPr lang="en-US" sz="2600" i="1" dirty="0"/>
              <a:t>independence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is made to simplify the computations involved and, in </a:t>
            </a:r>
            <a:r>
              <a:rPr lang="en-US" sz="2600" dirty="0" smtClean="0"/>
              <a:t>this sense</a:t>
            </a:r>
            <a:r>
              <a:rPr lang="en-US" sz="2600" dirty="0"/>
              <a:t>, is considered “</a:t>
            </a:r>
            <a:r>
              <a:rPr lang="en-US" sz="2600" b="1" dirty="0" smtClean="0">
                <a:solidFill>
                  <a:srgbClr val="FF0000"/>
                </a:solidFill>
              </a:rPr>
              <a:t>naıve</a:t>
            </a:r>
            <a:r>
              <a:rPr lang="en-US" sz="2600" dirty="0"/>
              <a:t>. 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851799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</a:t>
            </a:r>
            <a:r>
              <a:rPr lang="en-US" dirty="0"/>
              <a:t>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Let </a:t>
            </a:r>
            <a:r>
              <a:rPr lang="en-US" sz="3000" b="1" i="1" dirty="0"/>
              <a:t>X </a:t>
            </a:r>
            <a:r>
              <a:rPr lang="en-US" sz="3000" dirty="0"/>
              <a:t>be </a:t>
            </a:r>
            <a:r>
              <a:rPr lang="en-US" sz="3000" dirty="0" smtClean="0"/>
              <a:t>a data </a:t>
            </a:r>
            <a:r>
              <a:rPr lang="en-US" sz="3000" dirty="0"/>
              <a:t>tuple. </a:t>
            </a:r>
            <a:endParaRPr lang="en-US" sz="3000" dirty="0" smtClean="0"/>
          </a:p>
          <a:p>
            <a:r>
              <a:rPr lang="en-US" sz="3000" dirty="0" smtClean="0"/>
              <a:t>In </a:t>
            </a:r>
            <a:r>
              <a:rPr lang="en-US" sz="3000" dirty="0"/>
              <a:t>Bayesian terms, </a:t>
            </a:r>
            <a:r>
              <a:rPr lang="en-US" sz="3000" b="1" i="1" dirty="0"/>
              <a:t>X </a:t>
            </a:r>
            <a:r>
              <a:rPr lang="en-US" sz="3000" dirty="0"/>
              <a:t>is considered “</a:t>
            </a:r>
            <a:r>
              <a:rPr lang="en-US" sz="3000" b="1" dirty="0">
                <a:solidFill>
                  <a:srgbClr val="FF0000"/>
                </a:solidFill>
              </a:rPr>
              <a:t>evidence</a:t>
            </a:r>
            <a:r>
              <a:rPr lang="en-US" sz="3000" dirty="0"/>
              <a:t>.” </a:t>
            </a:r>
            <a:endParaRPr lang="en-US" sz="3000" dirty="0" smtClean="0"/>
          </a:p>
          <a:p>
            <a:r>
              <a:rPr lang="en-US" sz="3000" dirty="0" smtClean="0"/>
              <a:t>Also measurements </a:t>
            </a:r>
            <a:r>
              <a:rPr lang="en-US" sz="3000" dirty="0"/>
              <a:t>made on a set of </a:t>
            </a:r>
            <a:r>
              <a:rPr lang="en-US" sz="3000" i="1" dirty="0">
                <a:solidFill>
                  <a:srgbClr val="FF0000"/>
                </a:solidFill>
              </a:rPr>
              <a:t>n </a:t>
            </a:r>
            <a:r>
              <a:rPr lang="en-US" sz="3000" dirty="0">
                <a:solidFill>
                  <a:srgbClr val="FF0000"/>
                </a:solidFill>
              </a:rPr>
              <a:t>attributes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smtClean="0"/>
              <a:t>Let </a:t>
            </a:r>
            <a:r>
              <a:rPr lang="en-US" sz="3000" i="1" dirty="0"/>
              <a:t>H </a:t>
            </a:r>
            <a:r>
              <a:rPr lang="en-US" sz="3000" dirty="0"/>
              <a:t>be some </a:t>
            </a:r>
            <a:r>
              <a:rPr lang="en-US" sz="3000" b="1" dirty="0">
                <a:solidFill>
                  <a:srgbClr val="FF0000"/>
                </a:solidFill>
              </a:rPr>
              <a:t>hypothesis</a:t>
            </a:r>
            <a:r>
              <a:rPr lang="en-US" sz="3000" dirty="0"/>
              <a:t> such as </a:t>
            </a:r>
            <a:r>
              <a:rPr lang="en-US" sz="3000" dirty="0" smtClean="0"/>
              <a:t>that </a:t>
            </a:r>
          </a:p>
          <a:p>
            <a:pPr lvl="2"/>
            <a:r>
              <a:rPr lang="en-US" sz="3000" dirty="0" smtClean="0"/>
              <a:t>“the </a:t>
            </a:r>
            <a:r>
              <a:rPr lang="en-US" sz="3000" dirty="0"/>
              <a:t>data tuple </a:t>
            </a:r>
            <a:r>
              <a:rPr lang="en-US" sz="3000" b="1" i="1" dirty="0"/>
              <a:t>X </a:t>
            </a:r>
            <a:r>
              <a:rPr lang="en-US" sz="3000" dirty="0"/>
              <a:t>belongs to a specified class </a:t>
            </a:r>
            <a:r>
              <a:rPr lang="en-US" sz="3000" i="1" dirty="0" smtClean="0"/>
              <a:t>C”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For </a:t>
            </a:r>
            <a:r>
              <a:rPr lang="en-US" sz="3000" dirty="0"/>
              <a:t>classification problems, we want </a:t>
            </a:r>
            <a:r>
              <a:rPr lang="en-US" sz="3000" dirty="0" smtClean="0"/>
              <a:t>to determine </a:t>
            </a:r>
            <a:r>
              <a:rPr lang="en-US" sz="3000" i="1" dirty="0" smtClean="0"/>
              <a:t>P(</a:t>
            </a:r>
            <a:r>
              <a:rPr lang="en-US" sz="3000" i="1" dirty="0" err="1" smtClean="0"/>
              <a:t>H|</a:t>
            </a:r>
            <a:r>
              <a:rPr lang="en-US" sz="3000" b="1" i="1" dirty="0" err="1" smtClean="0"/>
              <a:t>X</a:t>
            </a:r>
            <a:r>
              <a:rPr lang="en-US" sz="3000" i="1" dirty="0"/>
              <a:t>)</a:t>
            </a:r>
            <a:r>
              <a:rPr lang="en-US" sz="3000" dirty="0" smtClean="0"/>
              <a:t>, </a:t>
            </a:r>
            <a:r>
              <a:rPr lang="en-US" sz="3000" dirty="0"/>
              <a:t>the probability that the hypothesis </a:t>
            </a:r>
            <a:r>
              <a:rPr lang="en-US" sz="3000" i="1" dirty="0"/>
              <a:t>H </a:t>
            </a:r>
            <a:r>
              <a:rPr lang="en-US" sz="3000" dirty="0"/>
              <a:t>holds given the “evidence” </a:t>
            </a:r>
            <a:r>
              <a:rPr lang="en-US" sz="3000" b="1" i="1" dirty="0" smtClean="0"/>
              <a:t>X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smtClean="0"/>
              <a:t>In </a:t>
            </a:r>
            <a:r>
              <a:rPr lang="en-US" sz="3000" dirty="0"/>
              <a:t>other words, we are looking for the probability that tuple </a:t>
            </a:r>
            <a:r>
              <a:rPr lang="en-US" sz="3000" b="1" i="1" dirty="0" smtClean="0"/>
              <a:t>X </a:t>
            </a:r>
            <a:r>
              <a:rPr lang="en-US" sz="3000" dirty="0" smtClean="0"/>
              <a:t>belongs </a:t>
            </a:r>
            <a:r>
              <a:rPr lang="en-US" sz="3000" dirty="0"/>
              <a:t>to class </a:t>
            </a:r>
            <a:r>
              <a:rPr lang="en-US" sz="3000" i="1" dirty="0" smtClean="0"/>
              <a:t>C</a:t>
            </a:r>
            <a:r>
              <a:rPr lang="en-US" sz="3000" dirty="0"/>
              <a:t>.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847875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and Prior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P(</a:t>
            </a:r>
            <a:r>
              <a:rPr lang="en-US" sz="2000" dirty="0" err="1" smtClean="0"/>
              <a:t>H|X</a:t>
            </a:r>
            <a:r>
              <a:rPr lang="en-US" sz="2000" dirty="0" smtClean="0"/>
              <a:t>) is the posterior probability: (H conditioned on X)</a:t>
            </a:r>
          </a:p>
          <a:p>
            <a:pPr lvl="1"/>
            <a:r>
              <a:rPr lang="en-US" sz="2000" dirty="0" smtClean="0"/>
              <a:t>Example If customers age&gt;=35 and income &gt;=40,000 then customer will buy a computer</a:t>
            </a:r>
          </a:p>
          <a:p>
            <a:pPr lvl="1"/>
            <a:r>
              <a:rPr lang="en-US" sz="2000" dirty="0" smtClean="0"/>
              <a:t>Here H is </a:t>
            </a:r>
            <a:r>
              <a:rPr lang="en-US" sz="2000" b="1" dirty="0" smtClean="0"/>
              <a:t>depending</a:t>
            </a:r>
            <a:r>
              <a:rPr lang="en-US" sz="2000" dirty="0" smtClean="0"/>
              <a:t> on two attributes of X.</a:t>
            </a:r>
          </a:p>
          <a:p>
            <a:pPr lvl="1"/>
            <a:r>
              <a:rPr lang="en-US" sz="2000" dirty="0" smtClean="0"/>
              <a:t>If customers buy computer we will know age and income of customer</a:t>
            </a:r>
          </a:p>
          <a:p>
            <a:r>
              <a:rPr lang="en-US" sz="2000" dirty="0" smtClean="0"/>
              <a:t>P(H) is Prior Probability</a:t>
            </a:r>
          </a:p>
          <a:p>
            <a:pPr lvl="1"/>
            <a:r>
              <a:rPr lang="en-US" sz="2000" dirty="0" smtClean="0"/>
              <a:t>Example Here customer will buy computer regardless of age and income constraints.</a:t>
            </a:r>
          </a:p>
          <a:p>
            <a:pPr lvl="1"/>
            <a:r>
              <a:rPr lang="en-US" sz="2000" dirty="0" smtClean="0"/>
              <a:t>So H is </a:t>
            </a:r>
            <a:r>
              <a:rPr lang="en-US" sz="2000" b="1" dirty="0" smtClean="0"/>
              <a:t>Independent</a:t>
            </a:r>
            <a:r>
              <a:rPr lang="en-US" sz="2000" dirty="0" smtClean="0"/>
              <a:t> of X.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X|H</a:t>
            </a:r>
            <a:r>
              <a:rPr lang="en-US" sz="2000" dirty="0" smtClean="0"/>
              <a:t>) is also posterior probability: (X conditioned on H)</a:t>
            </a:r>
          </a:p>
          <a:p>
            <a:pPr lvl="1"/>
            <a:r>
              <a:rPr lang="en-US" sz="2000" dirty="0" smtClean="0"/>
              <a:t>If we know age and income we know customer will buy computer.</a:t>
            </a:r>
          </a:p>
          <a:p>
            <a:r>
              <a:rPr lang="en-US" sz="2000" dirty="0" smtClean="0"/>
              <a:t>P(X) is Prior Probability </a:t>
            </a:r>
            <a:r>
              <a:rPr lang="en-US" sz="2000" dirty="0" err="1" smtClean="0"/>
              <a:t>e.g</a:t>
            </a:r>
            <a:r>
              <a:rPr lang="en-US" sz="2000" dirty="0" smtClean="0"/>
              <a:t>: probability of customer x is of age 35 and earns 40000.</a:t>
            </a:r>
          </a:p>
          <a:p>
            <a:r>
              <a:rPr lang="en-US" sz="2000" dirty="0" smtClean="0"/>
              <a:t>Bayesian Theorem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197929"/>
            <a:ext cx="4408227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1475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B93471-680C-4F0C-9D96-AEE8CB48031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Bayesian Classification: Why?</a:t>
            </a:r>
            <a:endParaRPr lang="en-US" altLang="en-US" sz="2400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111252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simple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</a:t>
            </a:r>
            <a:r>
              <a:rPr lang="en-US" altLang="en-US" sz="2400" dirty="0" smtClean="0"/>
              <a:t>classifiers.</a:t>
            </a: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Incremental</a:t>
            </a:r>
            <a:r>
              <a:rPr lang="en-US" altLang="en-US" sz="2400" dirty="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Standard</a:t>
            </a:r>
            <a:r>
              <a:rPr lang="en-US" altLang="en-US" sz="2400" dirty="0"/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B460A3-E7A7-4B96-852A-8555B984EEED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Bayes’ Theorem: Basics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11125200" cy="5410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Total probability Theorem: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Bayes’ Theorem:</a:t>
            </a:r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dirty="0"/>
              <a:t>X</a:t>
            </a:r>
            <a:r>
              <a:rPr lang="en-US" altLang="en-US" sz="2000" dirty="0"/>
              <a:t> be a data sample (“</a:t>
            </a:r>
            <a:r>
              <a:rPr lang="en-US" altLang="en-US" sz="2000" i="1" dirty="0"/>
              <a:t>evidence</a:t>
            </a:r>
            <a:r>
              <a:rPr lang="en-US" altLang="en-US" sz="2000" dirty="0"/>
              <a:t>”): class label is unknown</a:t>
            </a:r>
          </a:p>
          <a:p>
            <a:pPr lvl="1" eaLnBrk="1" hangingPunct="1"/>
            <a:r>
              <a:rPr lang="en-US" altLang="en-US" sz="2000" dirty="0"/>
              <a:t>Let H be a </a:t>
            </a:r>
            <a:r>
              <a:rPr lang="en-US" altLang="en-US" sz="2000" i="1" dirty="0"/>
              <a:t>hypothesis</a:t>
            </a:r>
            <a:r>
              <a:rPr lang="en-US" altLang="en-US" sz="2000" dirty="0"/>
              <a:t> that X belongs to class C </a:t>
            </a:r>
          </a:p>
          <a:p>
            <a:pPr lvl="1" eaLnBrk="1" hangingPunct="1"/>
            <a:r>
              <a:rPr lang="en-US" altLang="en-US" sz="2000" dirty="0"/>
              <a:t>Classification is to determine P(</a:t>
            </a:r>
            <a:r>
              <a:rPr lang="en-US" altLang="en-US" sz="2000" dirty="0" err="1"/>
              <a:t>H|</a:t>
            </a:r>
            <a:r>
              <a:rPr lang="en-US" altLang="en-US" sz="2000" b="1" dirty="0" err="1"/>
              <a:t>X</a:t>
            </a:r>
            <a:r>
              <a:rPr lang="en-US" altLang="en-US" sz="2000" dirty="0"/>
              <a:t>), (i.e., </a:t>
            </a:r>
            <a:r>
              <a:rPr lang="en-US" altLang="en-US" sz="2000" i="1" dirty="0"/>
              <a:t>posteriori probability): </a:t>
            </a:r>
            <a:r>
              <a:rPr lang="en-US" altLang="en-US" sz="2000" dirty="0"/>
              <a:t> the probability that the hypothesis holds given the observed data sample </a:t>
            </a:r>
            <a:r>
              <a:rPr lang="en-US" altLang="en-US" sz="2000" b="1" dirty="0"/>
              <a:t>X</a:t>
            </a:r>
          </a:p>
          <a:p>
            <a:pPr lvl="1" eaLnBrk="1" hangingPunct="1"/>
            <a:r>
              <a:rPr lang="en-US" altLang="en-US" sz="2000" dirty="0"/>
              <a:t>P(H) (</a:t>
            </a:r>
            <a:r>
              <a:rPr lang="en-US" altLang="en-US" sz="2000" i="1" dirty="0"/>
              <a:t>prior probability</a:t>
            </a:r>
            <a:r>
              <a:rPr lang="en-US" altLang="en-US" sz="2000" dirty="0"/>
              <a:t>): the initial probability</a:t>
            </a:r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regardless of age, income, …</a:t>
            </a:r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): probability that sample data is observed</a:t>
            </a:r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 err="1"/>
              <a:t>X</a:t>
            </a:r>
            <a:r>
              <a:rPr lang="en-US" altLang="en-US" sz="2000" dirty="0" err="1"/>
              <a:t>|H</a:t>
            </a:r>
            <a:r>
              <a:rPr lang="en-US" altLang="en-US" sz="2000" dirty="0"/>
              <a:t>) (likelihood): the probability of observing the sample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given that the hypothesis holds</a:t>
            </a:r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</a:t>
            </a:r>
            <a:r>
              <a:rPr lang="en-US" altLang="en-US" sz="2000" dirty="0"/>
              <a:t>Given that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the prob. that X is 31..40, medium income</a:t>
            </a:r>
          </a:p>
        </p:txBody>
      </p:sp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5181600" y="1143001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15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1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"/>
          <p:cNvGraphicFramePr>
            <a:graphicFrameLocks noChangeAspect="1"/>
          </p:cNvGraphicFramePr>
          <p:nvPr/>
        </p:nvGraphicFramePr>
        <p:xfrm>
          <a:off x="4191001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16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E943E-9422-48B9-9851-72CC1DB8A2A0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Prediction Based on Bayes’ Theorem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110490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</a:t>
            </a:r>
            <a:r>
              <a:rPr lang="en-US" altLang="en-US" sz="2400" dirty="0" err="1"/>
              <a:t>H|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69637" name="Object 4"/>
          <p:cNvGraphicFramePr>
            <a:graphicFrameLocks noChangeAspect="1"/>
          </p:cNvGraphicFramePr>
          <p:nvPr/>
        </p:nvGraphicFramePr>
        <p:xfrm>
          <a:off x="2514601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1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89EC2B-B8C3-457C-8718-F974B3A54495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6012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Classification Is to Derive the Maximum Posteriori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Let D be a training set of tuples and their associated class labels, and each tuple is represented by an n-D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needs to be maximized</a:t>
            </a:r>
          </a:p>
        </p:txBody>
      </p:sp>
      <p:graphicFrame>
        <p:nvGraphicFramePr>
          <p:cNvPr id="71685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54011495"/>
              </p:ext>
            </p:extLst>
          </p:nvPr>
        </p:nvGraphicFramePr>
        <p:xfrm>
          <a:off x="6096000" y="32004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5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004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01460373"/>
              </p:ext>
            </p:extLst>
          </p:nvPr>
        </p:nvGraphicFramePr>
        <p:xfrm>
          <a:off x="6477000" y="4583112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6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83112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B94DF1-A9D9-4C53-BB8B-56CA692E7AE1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 Classifier 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11049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tuples in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having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for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divided by |C</a:t>
            </a:r>
            <a:r>
              <a:rPr lang="en-US" altLang="en-US" sz="2400" baseline="-25000" dirty="0"/>
              <a:t>i, D</a:t>
            </a:r>
            <a:r>
              <a:rPr lang="en-US" altLang="en-US" sz="2400" dirty="0"/>
              <a:t>| (# of tuples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and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73733" name="Object 10"/>
          <p:cNvGraphicFramePr>
            <a:graphicFrameLocks noGrp="1"/>
          </p:cNvGraphicFramePr>
          <p:nvPr>
            <p:ph sz="quarter" idx="2"/>
          </p:nvPr>
        </p:nvGraphicFramePr>
        <p:xfrm>
          <a:off x="3962400" y="190500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5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1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7933740"/>
              </p:ext>
            </p:extLst>
          </p:nvPr>
        </p:nvGraphicFramePr>
        <p:xfrm>
          <a:off x="5105400" y="47244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6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244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4"/>
          <p:cNvGraphicFramePr>
            <a:graphicFrameLocks/>
          </p:cNvGraphicFramePr>
          <p:nvPr/>
        </p:nvGraphicFramePr>
        <p:xfrm>
          <a:off x="5715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7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9D0802-9626-4BBE-94DB-B8102C9BC06C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Process (2): Using the Model in Prediction 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8454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8452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8438" name="Object 1024"/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8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10"/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AutoShape 12"/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8442" name="Freeform 13"/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2147483646 h 483"/>
              <a:gd name="T2" fmla="*/ 2147483646 w 593"/>
              <a:gd name="T3" fmla="*/ 0 h 483"/>
              <a:gd name="T4" fmla="*/ 2147483646 w 593"/>
              <a:gd name="T5" fmla="*/ 2147483646 h 483"/>
              <a:gd name="T6" fmla="*/ 2147483646 w 593"/>
              <a:gd name="T7" fmla="*/ 2147483646 h 483"/>
              <a:gd name="T8" fmla="*/ 2147483646 w 593"/>
              <a:gd name="T9" fmla="*/ 2147483646 h 483"/>
              <a:gd name="T10" fmla="*/ 2147483646 w 593"/>
              <a:gd name="T11" fmla="*/ 2147483646 h 483"/>
              <a:gd name="T12" fmla="*/ 2147483646 w 593"/>
              <a:gd name="T13" fmla="*/ 2147483646 h 483"/>
              <a:gd name="T14" fmla="*/ 2147483646 w 593"/>
              <a:gd name="T15" fmla="*/ 2147483646 h 483"/>
              <a:gd name="T16" fmla="*/ 2147483646 w 593"/>
              <a:gd name="T17" fmla="*/ 2147483646 h 483"/>
              <a:gd name="T18" fmla="*/ 2147483646 w 593"/>
              <a:gd name="T19" fmla="*/ 2147483646 h 483"/>
              <a:gd name="T20" fmla="*/ 0 w 593"/>
              <a:gd name="T21" fmla="*/ 2147483646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43" name="Group 14"/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8450" name="Picture 1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Rectangle 16"/>
            <p:cNvSpPr>
              <a:spLocks noChangeArrowheads="1"/>
            </p:cNvSpPr>
            <p:nvPr/>
          </p:nvSpPr>
          <p:spPr bwMode="auto">
            <a:xfrm>
              <a:off x="4188" y="2149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8444" name="Rectangle 17"/>
          <p:cNvSpPr>
            <a:spLocks noChangeArrowheads="1"/>
          </p:cNvSpPr>
          <p:nvPr/>
        </p:nvSpPr>
        <p:spPr bwMode="auto">
          <a:xfrm>
            <a:off x="7826512" y="4262439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8445" name="Line 18"/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9"/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Freeform 20"/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2147483646 w 568"/>
              <a:gd name="T1" fmla="*/ 2147483646 h 374"/>
              <a:gd name="T2" fmla="*/ 2147483646 w 568"/>
              <a:gd name="T3" fmla="*/ 2147483646 h 374"/>
              <a:gd name="T4" fmla="*/ 2147483646 w 568"/>
              <a:gd name="T5" fmla="*/ 2147483646 h 374"/>
              <a:gd name="T6" fmla="*/ 2147483646 w 568"/>
              <a:gd name="T7" fmla="*/ 2147483646 h 374"/>
              <a:gd name="T8" fmla="*/ 2147483646 w 568"/>
              <a:gd name="T9" fmla="*/ 2147483646 h 374"/>
              <a:gd name="T10" fmla="*/ 0 w 568"/>
              <a:gd name="T11" fmla="*/ 2147483646 h 374"/>
              <a:gd name="T12" fmla="*/ 2147483646 w 568"/>
              <a:gd name="T13" fmla="*/ 2147483646 h 374"/>
              <a:gd name="T14" fmla="*/ 2147483646 w 568"/>
              <a:gd name="T15" fmla="*/ 2147483646 h 374"/>
              <a:gd name="T16" fmla="*/ 2147483646 w 568"/>
              <a:gd name="T17" fmla="*/ 2147483646 h 374"/>
              <a:gd name="T18" fmla="*/ 2147483646 w 568"/>
              <a:gd name="T19" fmla="*/ 0 h 374"/>
              <a:gd name="T20" fmla="*/ 2147483646 w 568"/>
              <a:gd name="T21" fmla="*/ 214748364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448" name="Picture 2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22"/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Tenured?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88E93-E29C-4152-8A32-DB3443E9A0E2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 Classifier: Training Dataset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1828801"/>
            <a:ext cx="60960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Data to be classified: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 = (age &lt;=30, </a:t>
            </a:r>
            <a:r>
              <a:rPr lang="en-US" altLang="en-US" sz="2400" dirty="0" smtClean="0"/>
              <a:t>Income </a:t>
            </a:r>
            <a:r>
              <a:rPr lang="en-US" altLang="en-US" sz="2400" dirty="0"/>
              <a:t>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 = </a:t>
            </a:r>
            <a:r>
              <a:rPr lang="en-US" altLang="en-US" sz="2400" dirty="0" smtClean="0"/>
              <a:t>yes,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Credit_rating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Fair)</a:t>
            </a:r>
          </a:p>
        </p:txBody>
      </p:sp>
      <p:graphicFrame>
        <p:nvGraphicFramePr>
          <p:cNvPr id="75781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147119"/>
              </p:ext>
            </p:extLst>
          </p:nvPr>
        </p:nvGraphicFramePr>
        <p:xfrm>
          <a:off x="6700837" y="1219200"/>
          <a:ext cx="51101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5" name="Worksheet" r:id="rId5" imgW="4324438" imgH="4457652" progId="Excel.Sheet.8">
                  <p:embed/>
                </p:oleObj>
              </mc:Choice>
              <mc:Fallback>
                <p:oleObj name="Worksheet" r:id="rId5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7" y="1219200"/>
                        <a:ext cx="51101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38E6F-51B8-413D-9035-A89ABFBAFC24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 Classifier: An Example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049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P(C</a:t>
            </a:r>
            <a:r>
              <a:rPr lang="en-US" altLang="en-US" sz="2000" baseline="-25000"/>
              <a:t>i</a:t>
            </a:r>
            <a:r>
              <a:rPr lang="en-US" altLang="en-US" sz="200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</a:t>
            </a:r>
            <a:r>
              <a:rPr lang="en-US" altLang="en-US" sz="1800" b="1" dirty="0"/>
              <a:t>	</a:t>
            </a:r>
          </a:p>
        </p:txBody>
      </p:sp>
      <p:graphicFrame>
        <p:nvGraphicFramePr>
          <p:cNvPr id="77829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357701"/>
              </p:ext>
            </p:extLst>
          </p:nvPr>
        </p:nvGraphicFramePr>
        <p:xfrm>
          <a:off x="8387443" y="832757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3" name="Worksheet" r:id="rId5" imgW="4324438" imgH="4457652" progId="Excel.Sheet.8">
                  <p:embed/>
                </p:oleObj>
              </mc:Choice>
              <mc:Fallback>
                <p:oleObj name="Worksheet" r:id="rId5" imgW="4324438" imgH="4457652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7443" y="832757"/>
                        <a:ext cx="3810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E53F57-3410-4A5C-9245-82098EC25AA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402638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Avoiding the Zero-Probability Problem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11125200" cy="5486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Naïve Bayesian prediction requires each conditional prob. be </a:t>
            </a:r>
            <a:r>
              <a:rPr lang="en-US" altLang="en-US" sz="2400" b="1" dirty="0"/>
              <a:t>non-zero</a:t>
            </a:r>
            <a:r>
              <a:rPr lang="en-US" altLang="en-US" sz="2400" dirty="0"/>
              <a:t>.  Otherwise, the predicted prob. will be zero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</a:p>
          <a:p>
            <a:pPr eaLnBrk="1" hangingPunct="1"/>
            <a:r>
              <a:rPr lang="en-US" altLang="en-US" sz="2400" dirty="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altLang="en-US" sz="2400" dirty="0"/>
              <a:t>Use </a:t>
            </a:r>
            <a:r>
              <a:rPr lang="en-US" altLang="en-US" sz="2400" b="1" dirty="0"/>
              <a:t>Laplacian correction</a:t>
            </a:r>
            <a:r>
              <a:rPr lang="en-US" altLang="en-US" sz="2400" dirty="0"/>
              <a:t> (or Laplacian estimator)</a:t>
            </a:r>
          </a:p>
          <a:p>
            <a:pPr lvl="1" eaLnBrk="1" hangingPunct="1"/>
            <a:r>
              <a:rPr lang="en-US" altLang="en-US" sz="2400" i="1" dirty="0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(income = high) = 11/1003</a:t>
            </a:r>
          </a:p>
          <a:p>
            <a:pPr lvl="1" eaLnBrk="1" hangingPunct="1"/>
            <a:r>
              <a:rPr lang="en-US" altLang="en-US" sz="2400" dirty="0"/>
              <a:t>The “corrected” prob. estimates are close to their “uncorrected” counterparts</a:t>
            </a:r>
          </a:p>
        </p:txBody>
      </p:sp>
      <p:graphicFrame>
        <p:nvGraphicFramePr>
          <p:cNvPr id="79877" name="Object 4"/>
          <p:cNvGraphicFramePr>
            <a:graphicFrameLocks noGrp="1"/>
          </p:cNvGraphicFramePr>
          <p:nvPr>
            <p:ph sz="half" idx="2"/>
          </p:nvPr>
        </p:nvGraphicFramePr>
        <p:xfrm>
          <a:off x="3733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41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477000" y="4343400"/>
            <a:ext cx="558800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Without </a:t>
            </a:r>
            <a:r>
              <a:rPr lang="en-US" altLang="en-US" dirty="0" smtClean="0"/>
              <a:t>Laplacian </a:t>
            </a:r>
            <a:r>
              <a:rPr lang="en-US" altLang="en-US" dirty="0"/>
              <a:t>Correction</a:t>
            </a:r>
          </a:p>
          <a:p>
            <a:r>
              <a:rPr lang="en-US" altLang="en-US" dirty="0" err="1"/>
              <a:t>Prob</a:t>
            </a:r>
            <a:r>
              <a:rPr lang="en-US" altLang="en-US" dirty="0"/>
              <a:t>(income = low) = 0/1003	  = ZERO ERROR</a:t>
            </a:r>
          </a:p>
          <a:p>
            <a:r>
              <a:rPr lang="en-US" altLang="en-US" dirty="0" err="1"/>
              <a:t>Prob</a:t>
            </a:r>
            <a:r>
              <a:rPr lang="en-US" altLang="en-US" dirty="0"/>
              <a:t>(income = medium) = 990/1003  </a:t>
            </a:r>
          </a:p>
          <a:p>
            <a:r>
              <a:rPr lang="en-US" altLang="en-US" dirty="0" err="1"/>
              <a:t>Prob</a:t>
            </a:r>
            <a:r>
              <a:rPr lang="en-US" altLang="en-US" dirty="0"/>
              <a:t>(income = high) = 10/1003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5FDB6C-FFD5-4192-9BA5-440A3E916616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 Classifier: Comments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1125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sz="2400" dirty="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to deal with these dependencies? Bayesian Belief </a:t>
            </a:r>
            <a:r>
              <a:rPr lang="en-US" altLang="en-US" sz="2400" dirty="0" smtClean="0"/>
              <a:t>Networks</a:t>
            </a:r>
            <a:endParaRPr lang="en-US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F7B1AE-DCA4-44AC-864B-8B44F3CF4C49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 b="1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112014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 rot="9803581">
            <a:off x="4893947" y="3219422"/>
            <a:ext cx="1788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927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E7DE0-6776-4EFE-8B96-47470E1C6970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83638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IF-THEN Rules for Classification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11125200" cy="5257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Represent the knowledge in the form of </a:t>
            </a:r>
            <a:r>
              <a:rPr lang="en-US" altLang="en-US" sz="2000" dirty="0">
                <a:solidFill>
                  <a:schemeClr val="hlink"/>
                </a:solidFill>
              </a:rPr>
              <a:t>IF-THEN</a:t>
            </a:r>
            <a:r>
              <a:rPr lang="en-US" altLang="en-US" sz="2000" dirty="0"/>
              <a:t> rules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R:  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youth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yes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yes</a:t>
            </a:r>
          </a:p>
          <a:p>
            <a:pPr lvl="1" eaLnBrk="1" hangingPunct="1"/>
            <a:r>
              <a:rPr lang="en-US" altLang="en-US" sz="2000" dirty="0"/>
              <a:t>Rule </a:t>
            </a:r>
            <a:r>
              <a:rPr lang="en-US" altLang="en-US" sz="2000" b="1" dirty="0"/>
              <a:t>antecedent/precondition</a:t>
            </a:r>
            <a:r>
              <a:rPr lang="en-US" altLang="en-US" sz="2000" dirty="0"/>
              <a:t> vs. rule </a:t>
            </a:r>
            <a:r>
              <a:rPr lang="en-US" altLang="en-US" sz="2000" b="1" dirty="0"/>
              <a:t>consequent</a:t>
            </a:r>
          </a:p>
          <a:p>
            <a:pPr eaLnBrk="1" hangingPunct="1"/>
            <a:r>
              <a:rPr lang="en-US" altLang="en-US" sz="2000" dirty="0"/>
              <a:t>Assessment of a rule: </a:t>
            </a:r>
            <a:r>
              <a:rPr lang="en-US" altLang="en-US" sz="2000" i="1" dirty="0"/>
              <a:t>coverage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accuracy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covers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# of tuples covered by R</a:t>
            </a:r>
          </a:p>
          <a:p>
            <a:pPr lvl="1" eaLnBrk="1" hangingPunct="1"/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correct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# of tuples correctly classified by 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coverage(R) =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covers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/|D|   /* D: training data set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accuracy(R) =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correct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/ </a:t>
            </a:r>
            <a:r>
              <a:rPr lang="en-US" altLang="en-US" sz="2000" dirty="0" err="1" smtClean="0"/>
              <a:t>n</a:t>
            </a:r>
            <a:r>
              <a:rPr lang="en-US" altLang="en-US" sz="2000" baseline="-25000" dirty="0" err="1" smtClean="0"/>
              <a:t>covers</a:t>
            </a: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447991"/>
            <a:ext cx="4470400" cy="3029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000" dirty="0" smtClean="0"/>
              <a:t>R1:  </a:t>
            </a: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youth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yes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yes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rule </a:t>
            </a:r>
            <a:r>
              <a:rPr lang="en-US" i="1" dirty="0"/>
              <a:t>R</a:t>
            </a:r>
            <a:r>
              <a:rPr lang="en-US" dirty="0"/>
              <a:t>1, which covers 2 of the 14 </a:t>
            </a:r>
            <a:r>
              <a:rPr lang="en-US" dirty="0" smtClean="0"/>
              <a:t>tuples.</a:t>
            </a:r>
          </a:p>
          <a:p>
            <a:r>
              <a:rPr lang="en-US" dirty="0" smtClean="0"/>
              <a:t>It </a:t>
            </a:r>
            <a:r>
              <a:rPr lang="en-US" dirty="0"/>
              <a:t>can correctly classify both tuples.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b="1" i="1" dirty="0" smtClean="0"/>
              <a:t>coverage</a:t>
            </a:r>
            <a:r>
              <a:rPr lang="en-US" i="1" dirty="0" smtClean="0"/>
              <a:t> (R</a:t>
            </a:r>
            <a:r>
              <a:rPr lang="en-US" dirty="0" smtClean="0"/>
              <a:t>1</a:t>
            </a:r>
            <a:r>
              <a:rPr lang="en-US" i="1" dirty="0"/>
              <a:t>)</a:t>
            </a:r>
            <a:r>
              <a:rPr lang="en-US" i="1" dirty="0" smtClean="0"/>
              <a:t> </a:t>
            </a:r>
            <a:r>
              <a:rPr lang="en-US" dirty="0" smtClean="0"/>
              <a:t>= 2 </a:t>
            </a:r>
            <a:r>
              <a:rPr lang="en-US" i="1" dirty="0" smtClean="0"/>
              <a:t>/ </a:t>
            </a:r>
            <a:r>
              <a:rPr lang="en-US" dirty="0" smtClean="0"/>
              <a:t>14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14.28% </a:t>
            </a:r>
            <a:r>
              <a:rPr lang="en-US" dirty="0" smtClean="0"/>
              <a:t>and </a:t>
            </a:r>
          </a:p>
          <a:p>
            <a:pPr lvl="1"/>
            <a:r>
              <a:rPr lang="en-US" b="1" i="1" dirty="0" smtClean="0"/>
              <a:t>Accuracy</a:t>
            </a:r>
            <a:r>
              <a:rPr lang="en-US" i="1" dirty="0" smtClean="0"/>
              <a:t> (R</a:t>
            </a:r>
            <a:r>
              <a:rPr lang="en-US" dirty="0" smtClean="0"/>
              <a:t>1</a:t>
            </a:r>
            <a:r>
              <a:rPr lang="en-US" i="1" dirty="0" smtClean="0"/>
              <a:t>) =</a:t>
            </a:r>
            <a:r>
              <a:rPr lang="en-US" dirty="0" smtClean="0"/>
              <a:t> 2 </a:t>
            </a:r>
            <a:r>
              <a:rPr lang="en-US" i="1" dirty="0" smtClean="0"/>
              <a:t>/ </a:t>
            </a:r>
            <a:r>
              <a:rPr lang="en-US" dirty="0" smtClean="0"/>
              <a:t>2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100%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102702"/>
              </p:ext>
            </p:extLst>
          </p:nvPr>
        </p:nvGraphicFramePr>
        <p:xfrm>
          <a:off x="7315200" y="2209800"/>
          <a:ext cx="4368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6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09800"/>
                        <a:ext cx="43688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657079"/>
      </p:ext>
    </p:extLst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If a rule is satisfied by </a:t>
            </a:r>
            <a:r>
              <a:rPr lang="en-US" sz="2000" b="1" i="1" dirty="0"/>
              <a:t>X</a:t>
            </a:r>
            <a:r>
              <a:rPr lang="en-US" sz="2000" dirty="0"/>
              <a:t>, the rule is said to be </a:t>
            </a:r>
            <a:r>
              <a:rPr lang="en-US" sz="2000" b="1" dirty="0"/>
              <a:t>triggered</a:t>
            </a:r>
            <a:r>
              <a:rPr lang="en-US" sz="2000" dirty="0"/>
              <a:t>. </a:t>
            </a:r>
            <a:endParaRPr lang="en-US" sz="2000" dirty="0" smtClean="0"/>
          </a:p>
          <a:p>
            <a:pPr eaLnBrk="1" hangingPunct="1"/>
            <a:r>
              <a:rPr lang="en-US" sz="2000" dirty="0"/>
              <a:t>If </a:t>
            </a:r>
            <a:r>
              <a:rPr lang="en-US" sz="2000" i="1" dirty="0"/>
              <a:t>R</a:t>
            </a:r>
            <a:r>
              <a:rPr lang="en-US" sz="2000" dirty="0"/>
              <a:t>1 is the only rule satisfied, then the rule </a:t>
            </a:r>
            <a:r>
              <a:rPr lang="en-US" sz="2000" b="1" dirty="0"/>
              <a:t>fires </a:t>
            </a:r>
            <a:r>
              <a:rPr lang="en-US" sz="2000" dirty="0"/>
              <a:t>by returning the class prediction</a:t>
            </a:r>
            <a:br>
              <a:rPr lang="en-US" sz="2000" dirty="0"/>
            </a:br>
            <a:r>
              <a:rPr lang="en-US" sz="2000" dirty="0"/>
              <a:t>for </a:t>
            </a:r>
            <a:r>
              <a:rPr lang="en-US" sz="2000" b="1" i="1" dirty="0"/>
              <a:t>X</a:t>
            </a:r>
            <a:r>
              <a:rPr lang="en-US" sz="2000" dirty="0"/>
              <a:t>. </a:t>
            </a:r>
            <a:endParaRPr lang="en-US" sz="2000" dirty="0" smtClean="0"/>
          </a:p>
          <a:p>
            <a:pPr eaLnBrk="1" hangingPunct="1"/>
            <a:r>
              <a:rPr lang="en-US" altLang="en-US" sz="2000" dirty="0" smtClean="0"/>
              <a:t>Each trigger does not necessarily fire because there may be many rules satisfied</a:t>
            </a:r>
          </a:p>
          <a:p>
            <a:pPr eaLnBrk="1" hangingPunct="1"/>
            <a:r>
              <a:rPr lang="en-US" altLang="en-US" sz="2000" dirty="0" smtClean="0"/>
              <a:t>Problem</a:t>
            </a:r>
          </a:p>
          <a:p>
            <a:pPr lvl="1" eaLnBrk="1" hangingPunct="1"/>
            <a:r>
              <a:rPr lang="en-US" sz="2000" dirty="0"/>
              <a:t>What if they each specify a different class? Or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what </a:t>
            </a:r>
            <a:r>
              <a:rPr lang="en-US" sz="2000" dirty="0"/>
              <a:t>if no rule is satisfied by </a:t>
            </a:r>
            <a:r>
              <a:rPr lang="en-US" sz="2000" b="1" i="1" dirty="0"/>
              <a:t>X</a:t>
            </a:r>
            <a:r>
              <a:rPr lang="en-US" sz="2000" dirty="0"/>
              <a:t>? 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If </a:t>
            </a:r>
            <a:r>
              <a:rPr lang="en-US" altLang="en-US" sz="2000" dirty="0"/>
              <a:t>more than one rule are triggered, need </a:t>
            </a:r>
            <a:r>
              <a:rPr lang="en-US" altLang="en-US" sz="2000" b="1" dirty="0"/>
              <a:t>conflict resolution</a:t>
            </a:r>
          </a:p>
          <a:p>
            <a:pPr lvl="1" eaLnBrk="1" hangingPunct="1"/>
            <a:r>
              <a:rPr lang="en-US" altLang="en-US" sz="2000" dirty="0"/>
              <a:t>Size ordering: assign the highest priority to the triggering rules that has the “toughest” requirement (i.e., with the </a:t>
            </a:r>
            <a:r>
              <a:rPr lang="en-US" altLang="en-US" sz="2000" i="1" dirty="0"/>
              <a:t>most attribute tests</a:t>
            </a:r>
            <a:r>
              <a:rPr lang="en-US" altLang="en-US" sz="2000" dirty="0"/>
              <a:t>)</a:t>
            </a:r>
          </a:p>
          <a:p>
            <a:pPr lvl="1" eaLnBrk="1" hangingPunct="1"/>
            <a:r>
              <a:rPr lang="en-US" altLang="en-US" sz="2000" dirty="0"/>
              <a:t>Class-based ordering: decreasing order of </a:t>
            </a:r>
            <a:r>
              <a:rPr lang="en-US" altLang="en-US" sz="2000" i="1" dirty="0" smtClean="0"/>
              <a:t>prevalence/</a:t>
            </a:r>
            <a:r>
              <a:rPr lang="en-US" altLang="en-US" sz="2000" i="1" dirty="0" err="1" smtClean="0"/>
              <a:t>occurance</a:t>
            </a:r>
            <a:r>
              <a:rPr lang="en-US" altLang="en-US" sz="2000" i="1" dirty="0" smtClean="0"/>
              <a:t> </a:t>
            </a:r>
            <a:r>
              <a:rPr lang="en-US" altLang="en-US" sz="2000" i="1" dirty="0"/>
              <a:t>or misclassification cost per class</a:t>
            </a:r>
          </a:p>
          <a:p>
            <a:pPr lvl="1" eaLnBrk="1" hangingPunct="1"/>
            <a:r>
              <a:rPr lang="en-US" altLang="en-US" sz="2000" dirty="0"/>
              <a:t>Rule-based ordering (</a:t>
            </a:r>
            <a:r>
              <a:rPr lang="en-US" altLang="en-US" sz="2000" b="1" dirty="0"/>
              <a:t>decision list</a:t>
            </a:r>
            <a:r>
              <a:rPr lang="en-US" altLang="en-US" sz="2000" dirty="0"/>
              <a:t>): rules are organized into one long priority list, according to some measure of rule </a:t>
            </a:r>
            <a:r>
              <a:rPr lang="en-US" altLang="en-US" sz="2000" dirty="0" smtClean="0"/>
              <a:t>quality(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 accuracy and coverage) </a:t>
            </a:r>
            <a:r>
              <a:rPr lang="en-US" altLang="en-US" sz="2000" dirty="0"/>
              <a:t>or by </a:t>
            </a:r>
            <a:r>
              <a:rPr lang="en-US" altLang="en-US" sz="2000" dirty="0" smtClean="0"/>
              <a:t>domain experts.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62E04-C06E-459C-9ACD-463442DFE6D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455321"/>
      </p:ext>
    </p:extLst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014BE-8CA1-4250-9526-1C0D273FABF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88067" name="Group 59"/>
          <p:cNvGrpSpPr>
            <a:grpSpLocks/>
          </p:cNvGrpSpPr>
          <p:nvPr/>
        </p:nvGrpSpPr>
        <p:grpSpPr bwMode="auto">
          <a:xfrm>
            <a:off x="8552840" y="1295400"/>
            <a:ext cx="3486760" cy="2113085"/>
            <a:chOff x="3509" y="144"/>
            <a:chExt cx="2080" cy="1236"/>
          </a:xfrm>
        </p:grpSpPr>
        <p:sp>
          <p:nvSpPr>
            <p:cNvPr id="88071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18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88072" name="Group 58"/>
            <p:cNvGrpSpPr>
              <a:grpSpLocks/>
            </p:cNvGrpSpPr>
            <p:nvPr/>
          </p:nvGrpSpPr>
          <p:grpSpPr bwMode="auto">
            <a:xfrm>
              <a:off x="3509" y="290"/>
              <a:ext cx="2080" cy="1090"/>
              <a:chOff x="3509" y="144"/>
              <a:chExt cx="2080" cy="1090"/>
            </a:xfrm>
          </p:grpSpPr>
          <p:sp>
            <p:nvSpPr>
              <p:cNvPr id="88073" name="Rectangle 36"/>
              <p:cNvSpPr>
                <a:spLocks noChangeArrowheads="1"/>
              </p:cNvSpPr>
              <p:nvPr/>
            </p:nvSpPr>
            <p:spPr bwMode="auto">
              <a:xfrm>
                <a:off x="3732" y="528"/>
                <a:ext cx="469" cy="18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88074" name="Rectangle 37"/>
              <p:cNvSpPr>
                <a:spLocks noChangeArrowheads="1"/>
              </p:cNvSpPr>
              <p:nvPr/>
            </p:nvSpPr>
            <p:spPr bwMode="auto">
              <a:xfrm>
                <a:off x="4844" y="528"/>
                <a:ext cx="679" cy="18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88075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6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7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8" name="Rectangle 41"/>
              <p:cNvSpPr>
                <a:spLocks noChangeArrowheads="1"/>
              </p:cNvSpPr>
              <p:nvPr/>
            </p:nvSpPr>
            <p:spPr bwMode="auto">
              <a:xfrm>
                <a:off x="3900" y="288"/>
                <a:ext cx="308" cy="16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dirty="0">
                    <a:latin typeface="Times New Roman" panose="02020603050405020304" pitchFamily="18" charset="0"/>
                  </a:rPr>
                  <a:t>&lt;=30</a:t>
                </a:r>
                <a:endParaRPr lang="en-US" altLang="en-US" sz="1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79" name="Rectangle 42"/>
              <p:cNvSpPr>
                <a:spLocks noChangeArrowheads="1"/>
              </p:cNvSpPr>
              <p:nvPr/>
            </p:nvSpPr>
            <p:spPr bwMode="auto">
              <a:xfrm>
                <a:off x="4834" y="325"/>
                <a:ext cx="255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&gt;40</a:t>
                </a:r>
                <a:endParaRPr lang="en-US" alt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0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1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2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3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4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5" name="Rectangle 48"/>
              <p:cNvSpPr>
                <a:spLocks noChangeArrowheads="1"/>
              </p:cNvSpPr>
              <p:nvPr/>
            </p:nvSpPr>
            <p:spPr bwMode="auto">
              <a:xfrm>
                <a:off x="3509" y="1054"/>
                <a:ext cx="218" cy="18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88086" name="Rectangle 49"/>
              <p:cNvSpPr>
                <a:spLocks noChangeArrowheads="1"/>
              </p:cNvSpPr>
              <p:nvPr/>
            </p:nvSpPr>
            <p:spPr bwMode="auto">
              <a:xfrm>
                <a:off x="4145" y="1054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8087" name="Rectangle 50"/>
              <p:cNvSpPr>
                <a:spLocks noChangeArrowheads="1"/>
              </p:cNvSpPr>
              <p:nvPr/>
            </p:nvSpPr>
            <p:spPr bwMode="auto">
              <a:xfrm>
                <a:off x="5335" y="1030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8088" name="Rectangle 51"/>
              <p:cNvSpPr>
                <a:spLocks noChangeArrowheads="1"/>
              </p:cNvSpPr>
              <p:nvPr/>
            </p:nvSpPr>
            <p:spPr bwMode="auto">
              <a:xfrm>
                <a:off x="4354" y="595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8089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31..40</a:t>
                </a:r>
                <a:endParaRPr lang="en-US" alt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90" name="Rectangle 53"/>
              <p:cNvSpPr>
                <a:spLocks noChangeArrowheads="1"/>
              </p:cNvSpPr>
              <p:nvPr/>
            </p:nvSpPr>
            <p:spPr bwMode="auto">
              <a:xfrm rot="21456844">
                <a:off x="4728" y="1036"/>
                <a:ext cx="218" cy="18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88091" name="Rectangle 54"/>
              <p:cNvSpPr>
                <a:spLocks noChangeArrowheads="1"/>
              </p:cNvSpPr>
              <p:nvPr/>
            </p:nvSpPr>
            <p:spPr bwMode="auto">
              <a:xfrm>
                <a:off x="5247" y="815"/>
                <a:ext cx="239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88092" name="Rectangle 55"/>
              <p:cNvSpPr>
                <a:spLocks noChangeArrowheads="1"/>
              </p:cNvSpPr>
              <p:nvPr/>
            </p:nvSpPr>
            <p:spPr bwMode="auto">
              <a:xfrm>
                <a:off x="4692" y="815"/>
                <a:ext cx="445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88093" name="Rectangle 56"/>
              <p:cNvSpPr>
                <a:spLocks noChangeArrowheads="1"/>
              </p:cNvSpPr>
              <p:nvPr/>
            </p:nvSpPr>
            <p:spPr bwMode="auto">
              <a:xfrm>
                <a:off x="4075" y="839"/>
                <a:ext cx="233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88094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495800"/>
            <a:ext cx="9982200" cy="2362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Example: Rule extraction from our </a:t>
            </a:r>
            <a:r>
              <a:rPr lang="en-US" altLang="en-US" sz="2400" i="1" dirty="0" err="1"/>
              <a:t>buys_computer</a:t>
            </a:r>
            <a:r>
              <a:rPr lang="en-US" altLang="en-US" sz="2400" dirty="0"/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r>
              <a:rPr lang="en-US" altLang="en-US" sz="2000" dirty="0"/>
              <a:t>               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r>
              <a:rPr lang="en-US" altLang="en-US" sz="2000" dirty="0"/>
              <a:t>              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mid-age 			    </a:t>
            </a:r>
            <a:r>
              <a:rPr lang="en-US" altLang="en-US" sz="2000" dirty="0" smtClean="0"/>
              <a:t>	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excellent</a:t>
            </a:r>
            <a:r>
              <a:rPr lang="en-US" altLang="en-US" sz="2000" dirty="0"/>
              <a:t>  </a:t>
            </a:r>
            <a:r>
              <a:rPr lang="en-US" altLang="en-US" sz="2000" dirty="0" smtClean="0"/>
              <a:t>	THEN </a:t>
            </a:r>
            <a:r>
              <a:rPr lang="en-US" altLang="en-US" sz="2000" i="1" dirty="0" err="1"/>
              <a:t>buys_computer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fair</a:t>
            </a:r>
            <a:r>
              <a:rPr lang="en-US" altLang="en-US" sz="2000" dirty="0"/>
              <a:t>           </a:t>
            </a:r>
            <a:r>
              <a:rPr lang="en-US" altLang="en-US" sz="2000" dirty="0" smtClean="0"/>
              <a:t>	 </a:t>
            </a:r>
            <a:r>
              <a:rPr lang="en-US" altLang="en-US" sz="2000" dirty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28600"/>
            <a:ext cx="8783638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Rule Extraction from a Decision Tree</a:t>
            </a:r>
          </a:p>
        </p:txBody>
      </p:sp>
      <p:sp>
        <p:nvSpPr>
          <p:cNvPr id="88070" name="Rectangle 60"/>
          <p:cNvSpPr>
            <a:spLocks noChangeArrowheads="1"/>
          </p:cNvSpPr>
          <p:nvPr/>
        </p:nvSpPr>
        <p:spPr bwMode="auto">
          <a:xfrm>
            <a:off x="381000" y="1066800"/>
            <a:ext cx="839982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Rules are </a:t>
            </a:r>
            <a:r>
              <a:rPr lang="en-US" altLang="en-US" sz="2400" i="1" dirty="0"/>
              <a:t>easier to understand</a:t>
            </a:r>
            <a:r>
              <a:rPr lang="en-US" altLang="en-US" sz="2400" dirty="0"/>
              <a:t> than large trees</a:t>
            </a:r>
          </a:p>
          <a:p>
            <a:pPr eaLnBrk="1" hangingPunct="1"/>
            <a:r>
              <a:rPr lang="en-US" altLang="en-US" sz="2400" dirty="0"/>
              <a:t>One rule is created </a:t>
            </a:r>
            <a:r>
              <a:rPr lang="en-US" altLang="en-US" sz="2400" i="1" dirty="0"/>
              <a:t>for each path</a:t>
            </a:r>
            <a:r>
              <a:rPr lang="en-US" altLang="en-US" sz="2400" dirty="0"/>
              <a:t> from the root to a leaf</a:t>
            </a:r>
          </a:p>
          <a:p>
            <a:pPr eaLnBrk="1" hangingPunct="1"/>
            <a:r>
              <a:rPr lang="en-US" altLang="en-US" sz="2400" dirty="0"/>
              <a:t>Each attribute-value pair along a path forms a conjunction: the leaf holds the class prediction </a:t>
            </a:r>
          </a:p>
          <a:p>
            <a:pPr eaLnBrk="1" hangingPunct="1"/>
            <a:r>
              <a:rPr lang="en-US" altLang="en-US" sz="2400" dirty="0"/>
              <a:t>Rules are </a:t>
            </a:r>
            <a:r>
              <a:rPr lang="en-US" altLang="en-US" sz="2400" b="1" dirty="0"/>
              <a:t>mutually</a:t>
            </a:r>
            <a:r>
              <a:rPr lang="en-US" altLang="en-US" sz="2400" dirty="0"/>
              <a:t> </a:t>
            </a:r>
            <a:r>
              <a:rPr lang="en-US" altLang="en-US" sz="2400" b="1" dirty="0"/>
              <a:t>exclusive</a:t>
            </a:r>
            <a:r>
              <a:rPr lang="en-US" altLang="en-US" sz="2400" dirty="0"/>
              <a:t> and </a:t>
            </a:r>
            <a:r>
              <a:rPr lang="en-US" altLang="en-US" sz="2400" b="1" dirty="0" smtClean="0"/>
              <a:t>exhaustive</a:t>
            </a:r>
          </a:p>
          <a:p>
            <a:pPr eaLnBrk="1" hangingPunct="1"/>
            <a:r>
              <a:rPr lang="en-US" altLang="en-US" sz="2400" dirty="0" smtClean="0"/>
              <a:t>Mutually exclusive: No two rules trigger for same tuple. </a:t>
            </a:r>
          </a:p>
          <a:p>
            <a:pPr eaLnBrk="1" hangingPunct="1"/>
            <a:r>
              <a:rPr lang="en-US" altLang="en-US" sz="2400" dirty="0" smtClean="0"/>
              <a:t>Exhaustive: No default value of rule, no order needed for rules, one rule of each attribute.</a:t>
            </a:r>
            <a:endParaRPr lang="en-US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C23BB4-1A5B-4048-AABD-3C31BD419FD6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4488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Rule Induction: Sequential Covering Method</a:t>
            </a:r>
            <a:r>
              <a:rPr lang="en-US" altLang="en-US" sz="3200"/>
              <a:t>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11277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Typical sequential covering algorithms: FOIL, </a:t>
            </a:r>
            <a:r>
              <a:rPr lang="en-US" altLang="en-US" sz="2400" dirty="0" err="1"/>
              <a:t>AQ</a:t>
            </a:r>
            <a:r>
              <a:rPr lang="en-US" altLang="en-US" sz="2400" dirty="0"/>
              <a:t>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Rules are learned </a:t>
            </a:r>
            <a:r>
              <a:rPr lang="en-US" altLang="en-US" sz="2400" i="1" dirty="0"/>
              <a:t>sequentially</a:t>
            </a:r>
            <a:r>
              <a:rPr lang="en-US" altLang="en-US" sz="2400" dirty="0"/>
              <a:t>, each for a given class C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will cover many tuples of C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Repeat the process on the remaining tuples until </a:t>
            </a:r>
            <a:r>
              <a:rPr lang="en-US" altLang="en-US" sz="2400" i="1" dirty="0"/>
              <a:t>termination condition</a:t>
            </a:r>
            <a:r>
              <a:rPr lang="en-US" altLang="en-US" sz="2400" dirty="0"/>
              <a:t>, e.g., when no more training examples or when the quality of a rule returned is below a user-specified threshold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Comp. w. decision-tree induction: learning a set of rules </a:t>
            </a:r>
            <a:r>
              <a:rPr lang="en-US" altLang="en-US" sz="2400" i="1" dirty="0"/>
              <a:t>simultaneously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42E12E-BD77-44EE-BA4E-D37ADDAFB557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83638" cy="7620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Supervised vs. Unsupervised Learning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1049000" cy="51816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Supervision: The training data (observations, measurements, etc.) are accompanied by </a:t>
            </a:r>
            <a:r>
              <a:rPr lang="en-US" altLang="en-US" sz="2400" b="1" dirty="0"/>
              <a:t>labels</a:t>
            </a:r>
            <a:r>
              <a:rPr lang="en-US" altLang="en-US" sz="2400" dirty="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Given a set of measurements, observations, etc. with the aim </a:t>
            </a:r>
            <a:r>
              <a:rPr lang="en-US" altLang="en-US" sz="2400" dirty="0" smtClean="0"/>
              <a:t>of establishing </a:t>
            </a:r>
            <a:r>
              <a:rPr lang="en-US" altLang="en-US" sz="2400" dirty="0"/>
              <a:t>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4216447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7AD488-DEC1-452A-B5B7-D8513EDFFD3F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Covering Algorithm	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0010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while </a:t>
            </a:r>
            <a:r>
              <a:rPr lang="en-US" altLang="en-US" sz="2400" dirty="0">
                <a:solidFill>
                  <a:srgbClr val="000066"/>
                </a:solidFill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remove positive target tuples satisfying this rule</a:t>
            </a:r>
            <a:endParaRPr lang="en-US" altLang="en-US" sz="2400" dirty="0"/>
          </a:p>
        </p:txBody>
      </p:sp>
      <p:sp>
        <p:nvSpPr>
          <p:cNvPr id="92165" name="Oval 4"/>
          <p:cNvSpPr>
            <a:spLocks noChangeArrowheads="1"/>
          </p:cNvSpPr>
          <p:nvPr/>
        </p:nvSpPr>
        <p:spPr bwMode="auto">
          <a:xfrm>
            <a:off x="3200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3200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Examples covered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Rule 1</a:t>
            </a:r>
          </a:p>
        </p:txBody>
      </p:sp>
      <p:sp>
        <p:nvSpPr>
          <p:cNvPr id="92169" name="Text Box 8"/>
          <p:cNvSpPr txBox="1">
            <a:spLocks noChangeArrowheads="1"/>
          </p:cNvSpPr>
          <p:nvPr/>
        </p:nvSpPr>
        <p:spPr bwMode="auto">
          <a:xfrm>
            <a:off x="4876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  <a:latin typeface="Arial" panose="020B0604020202020204" pitchFamily="34" charset="0"/>
              </a:rPr>
              <a:t>Positive examples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4724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Examples covered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Rule 2</a:t>
            </a:r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5791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Examples covered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Rule 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3" grpId="0" animBg="1"/>
      <p:bldP spid="1985542" grpId="0" animBg="1"/>
      <p:bldP spid="198554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AD8F12-7F4A-4106-BBD0-559C4132753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 Generation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66"/>
                </a:solidFill>
              </a:rPr>
              <a:t>while</a:t>
            </a:r>
            <a:r>
              <a:rPr lang="en-US" altLang="en-US" sz="2400" dirty="0">
                <a:solidFill>
                  <a:srgbClr val="000066"/>
                </a:solidFill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find the best predicate 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endParaRPr lang="en-US" altLang="en-US" sz="2400" dirty="0">
              <a:solidFill>
                <a:srgbClr val="000066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if</a:t>
            </a:r>
            <a:r>
              <a:rPr lang="en-US" altLang="en-US" sz="2400" dirty="0">
                <a:solidFill>
                  <a:srgbClr val="000066"/>
                </a:solidFill>
              </a:rPr>
              <a:t> foil-gain(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r>
              <a:rPr lang="en-US" altLang="en-US" sz="2400" dirty="0">
                <a:solidFill>
                  <a:srgbClr val="000066"/>
                </a:solidFill>
              </a:rPr>
              <a:t>) &gt; threshold </a:t>
            </a:r>
            <a:r>
              <a:rPr lang="en-US" altLang="en-US" sz="2400" b="1" dirty="0">
                <a:solidFill>
                  <a:srgbClr val="000066"/>
                </a:solidFill>
              </a:rPr>
              <a:t>then</a:t>
            </a:r>
            <a:r>
              <a:rPr lang="en-US" altLang="en-US" sz="2400" dirty="0">
                <a:solidFill>
                  <a:srgbClr val="000066"/>
                </a:solidFill>
              </a:rPr>
              <a:t> add 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r>
              <a:rPr lang="en-US" altLang="en-US" sz="2400" dirty="0">
                <a:solidFill>
                  <a:srgbClr val="000066"/>
                </a:solidFill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else</a:t>
            </a:r>
            <a:r>
              <a:rPr lang="en-US" altLang="en-US" sz="2400" dirty="0">
                <a:solidFill>
                  <a:srgbClr val="000066"/>
                </a:solidFill>
              </a:rPr>
              <a:t> break</a:t>
            </a:r>
            <a:endParaRPr lang="en-US" altLang="en-US" sz="2400" dirty="0"/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3352800" y="3276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5410200" y="3276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94215" name="Text Box 6"/>
          <p:cNvSpPr txBox="1">
            <a:spLocks noChangeArrowheads="1"/>
          </p:cNvSpPr>
          <p:nvPr/>
        </p:nvSpPr>
        <p:spPr bwMode="auto">
          <a:xfrm>
            <a:off x="37338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Positive examples</a:t>
            </a:r>
          </a:p>
        </p:txBody>
      </p:sp>
      <p:sp>
        <p:nvSpPr>
          <p:cNvPr id="94216" name="Text Box 7"/>
          <p:cNvSpPr txBox="1">
            <a:spLocks noChangeArrowheads="1"/>
          </p:cNvSpPr>
          <p:nvPr/>
        </p:nvSpPr>
        <p:spPr bwMode="auto">
          <a:xfrm>
            <a:off x="66294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Negative examples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3429000" y="3352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A3</a:t>
            </a:r>
            <a:r>
              <a:rPr lang="en-US" altLang="en-US" sz="1800"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3581400" y="3429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A3</a:t>
            </a:r>
            <a:r>
              <a:rPr lang="en-US" altLang="en-US" sz="1800">
                <a:latin typeface="Arial" panose="020B0604020202020204" pitchFamily="34" charset="0"/>
              </a:rPr>
              <a:t>=1&amp;&amp;</a:t>
            </a:r>
            <a:r>
              <a:rPr lang="en-US" altLang="en-US" sz="1800" i="1">
                <a:latin typeface="Arial" panose="020B0604020202020204" pitchFamily="34" charset="0"/>
              </a:rPr>
              <a:t>A1</a:t>
            </a:r>
            <a:r>
              <a:rPr lang="en-US" altLang="en-US" sz="1800">
                <a:latin typeface="Arial" panose="020B0604020202020204" pitchFamily="34" charset="0"/>
              </a:rPr>
              <a:t>=2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3581400" y="3657600"/>
            <a:ext cx="17526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A3</a:t>
            </a:r>
            <a:r>
              <a:rPr lang="en-US" altLang="en-US" sz="1800">
                <a:latin typeface="Arial" panose="020B0604020202020204" pitchFamily="34" charset="0"/>
              </a:rPr>
              <a:t>=1&amp;&amp;</a:t>
            </a:r>
            <a:r>
              <a:rPr lang="en-US" altLang="en-US" sz="1800" i="1">
                <a:latin typeface="Arial" panose="020B0604020202020204" pitchFamily="34" charset="0"/>
              </a:rPr>
              <a:t>A1</a:t>
            </a:r>
            <a:r>
              <a:rPr lang="en-US" altLang="en-US" sz="1800">
                <a:latin typeface="Arial" panose="020B0604020202020204" pitchFamily="34" charset="0"/>
              </a:rPr>
              <a:t>=2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&amp;&amp;A8</a:t>
            </a:r>
            <a:r>
              <a:rPr lang="en-US" altLang="en-US" sz="1800">
                <a:latin typeface="Arial" panose="020B0604020202020204" pitchFamily="34" charset="0"/>
              </a:rPr>
              <a:t>=5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C9C3D4-C7D5-43B5-A612-60DAE4E1A91F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Learn-One-Rule?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399" y="1219200"/>
            <a:ext cx="11203517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Start with the </a:t>
            </a:r>
            <a:r>
              <a:rPr lang="en-US" altLang="en-US" sz="2400" i="1" dirty="0"/>
              <a:t>most general rule</a:t>
            </a:r>
            <a:r>
              <a:rPr lang="en-US" altLang="en-US" sz="2400" dirty="0"/>
              <a:t> possible: condition = empty</a:t>
            </a:r>
          </a:p>
          <a:p>
            <a:pPr eaLnBrk="1" hangingPunct="1"/>
            <a:r>
              <a:rPr lang="en-US" altLang="en-US" sz="2400" i="1" dirty="0"/>
              <a:t>Adding new attributes</a:t>
            </a:r>
            <a:r>
              <a:rPr lang="en-US" altLang="en-US" sz="2400" dirty="0"/>
              <a:t> by adopting a greedy depth-first strategy</a:t>
            </a:r>
          </a:p>
          <a:p>
            <a:pPr lvl="1" eaLnBrk="1" hangingPunct="1"/>
            <a:r>
              <a:rPr lang="en-US" altLang="en-US" sz="2400" dirty="0"/>
              <a:t>Picks the one that most improves the rule quality</a:t>
            </a:r>
          </a:p>
          <a:p>
            <a:pPr eaLnBrk="1" hangingPunct="1"/>
            <a:r>
              <a:rPr lang="en-US" altLang="en-US" sz="2400" dirty="0"/>
              <a:t>Rule-Quality measures: consider both coverage and accuracy</a:t>
            </a:r>
          </a:p>
          <a:p>
            <a:pPr lvl="1" eaLnBrk="1" hangingPunct="1"/>
            <a:r>
              <a:rPr lang="en-US" altLang="en-US" sz="2400" dirty="0"/>
              <a:t>Foil-gain (in FOIL &amp; RIPPER): assesses </a:t>
            </a:r>
            <a:r>
              <a:rPr lang="en-US" altLang="en-US" sz="2400" dirty="0" err="1"/>
              <a:t>info_gain</a:t>
            </a:r>
            <a:r>
              <a:rPr lang="en-US" altLang="en-US" sz="2400" dirty="0"/>
              <a:t> by extending condition</a:t>
            </a:r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endParaRPr lang="en-US" altLang="en-US" sz="2400" dirty="0"/>
          </a:p>
          <a:p>
            <a:pPr lvl="2" eaLnBrk="1" hangingPunct="1"/>
            <a:r>
              <a:rPr lang="en-US" altLang="en-US" sz="2000" dirty="0"/>
              <a:t>favors rules that have high accuracy and cover many positive tuples</a:t>
            </a:r>
          </a:p>
          <a:p>
            <a:pPr eaLnBrk="1" hangingPunct="1"/>
            <a:r>
              <a:rPr lang="en-US" altLang="en-US" sz="2400" dirty="0"/>
              <a:t>Rule pruning based on an independent set of test tuples</a:t>
            </a:r>
            <a:endParaRPr lang="en-US" alt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Pos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neg</a:t>
            </a:r>
            <a:r>
              <a:rPr lang="en-US" altLang="en-US" dirty="0" smtClean="0"/>
              <a:t> are # of positive/negative tuples covered by R.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If </a:t>
            </a:r>
            <a:r>
              <a:rPr lang="en-US" altLang="en-US" i="1" dirty="0" err="1" smtClean="0"/>
              <a:t>FOIL_Prune</a:t>
            </a:r>
            <a:r>
              <a:rPr lang="en-US" altLang="en-US" dirty="0" smtClean="0"/>
              <a:t> is higher for the pruned version of R, prune R</a:t>
            </a:r>
          </a:p>
        </p:txBody>
      </p:sp>
      <p:graphicFrame>
        <p:nvGraphicFramePr>
          <p:cNvPr id="96261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81290050"/>
              </p:ext>
            </p:extLst>
          </p:nvPr>
        </p:nvGraphicFramePr>
        <p:xfrm>
          <a:off x="3810000" y="33909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9" name="Equation" r:id="rId4" imgW="3365500" imgH="419100" progId="Equation.3">
                  <p:embed/>
                </p:oleObj>
              </mc:Choice>
              <mc:Fallback>
                <p:oleObj name="Equation" r:id="rId4" imgW="3365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909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29028834"/>
              </p:ext>
            </p:extLst>
          </p:nvPr>
        </p:nvGraphicFramePr>
        <p:xfrm>
          <a:off x="4343401" y="5091112"/>
          <a:ext cx="31607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0" name="Equation" r:id="rId6" imgW="1892300" imgH="419100" progId="Equation.3">
                  <p:embed/>
                </p:oleObj>
              </mc:Choice>
              <mc:Fallback>
                <p:oleObj name="Equation" r:id="rId6" imgW="1892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091112"/>
                        <a:ext cx="31607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F7B1AE-DCA4-44AC-864B-8B44F3CF4C49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 b="1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112014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8197" name="AutoShape 8"/>
          <p:cNvSpPr>
            <a:spLocks noChangeArrowheads="1"/>
          </p:cNvSpPr>
          <p:nvPr/>
        </p:nvSpPr>
        <p:spPr bwMode="auto">
          <a:xfrm rot="9803581">
            <a:off x="5808348" y="3810000"/>
            <a:ext cx="1788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420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 Evaluation and Selection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Use </a:t>
            </a:r>
            <a:r>
              <a:rPr lang="en-US" altLang="en-US" sz="2400" b="1"/>
              <a:t>validation test set</a:t>
            </a:r>
            <a:r>
              <a:rPr lang="en-US" altLang="en-US" sz="240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Bootstrap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Cost-benefit analysis and ROC Curves</a:t>
            </a:r>
          </a:p>
        </p:txBody>
      </p:sp>
      <p:sp>
        <p:nvSpPr>
          <p:cNvPr id="10035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0219BB3-76E2-4338-ACD4-D9D5D279498F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altLang="en-US" smtClean="0"/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2590800" y="3352801"/>
          <a:ext cx="7010400" cy="1935162"/>
        </p:xfrm>
        <a:graphic>
          <a:graphicData uri="http://schemas.openxmlformats.org/drawingml/2006/table">
            <a:tbl>
              <a:tblPr/>
              <a:tblGrid>
                <a:gridCol w="2514600"/>
                <a:gridCol w="1752600"/>
                <a:gridCol w="1752600"/>
                <a:gridCol w="990600"/>
              </a:tblGrid>
              <a:tr h="869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39507" marB="395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39507" marB="395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39507" marB="395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39507" marB="395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39507" marB="395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0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5372100"/>
            <a:ext cx="8458200" cy="125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</a:t>
            </a:r>
            <a:r>
              <a:rPr lang="en-US" altLang="en-US" sz="2400" i="1"/>
              <a:t> m</a:t>
            </a:r>
            <a:r>
              <a:rPr lang="en-US" altLang="en-US" sz="2400"/>
              <a:t> classes, an entry, </a:t>
            </a:r>
            <a:r>
              <a:rPr lang="en-US" altLang="en-US" sz="2400" b="1" i="1"/>
              <a:t>CM</a:t>
            </a:r>
            <a:r>
              <a:rPr lang="en-US" altLang="en-US" sz="2400" b="1" i="1" baseline="-25000"/>
              <a:t>i,j</a:t>
            </a:r>
            <a:r>
              <a:rPr lang="en-US" altLang="en-US" sz="2400" b="1" baseline="-25000"/>
              <a:t> </a:t>
            </a:r>
            <a:r>
              <a:rPr lang="en-US" altLang="en-US" sz="2400"/>
              <a:t> in a </a:t>
            </a:r>
            <a:r>
              <a:rPr lang="en-US" altLang="en-US" sz="2400" b="1"/>
              <a:t>confusion matrix</a:t>
            </a:r>
            <a:r>
              <a:rPr lang="en-US" altLang="en-US" sz="2400"/>
              <a:t> indicates # of tuples in class </a:t>
            </a:r>
            <a:r>
              <a:rPr lang="en-US" altLang="en-US" sz="2400" i="1"/>
              <a:t>i</a:t>
            </a:r>
            <a:r>
              <a:rPr lang="en-US" altLang="en-US" sz="2400"/>
              <a:t>  that were labeled by the classifier as class </a:t>
            </a:r>
            <a:r>
              <a:rPr lang="en-US" altLang="en-US" sz="2400" i="1"/>
              <a:t>j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May have extra rows/columns to provide totals</a:t>
            </a:r>
          </a:p>
        </p:txBody>
      </p:sp>
      <p:sp>
        <p:nvSpPr>
          <p:cNvPr id="102431" name="Text Box 66"/>
          <p:cNvSpPr txBox="1">
            <a:spLocks noChangeArrowheads="1"/>
          </p:cNvSpPr>
          <p:nvPr/>
        </p:nvSpPr>
        <p:spPr bwMode="auto">
          <a:xfrm>
            <a:off x="1752601" y="1219201"/>
            <a:ext cx="2608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2057400" y="1676401"/>
          <a:ext cx="7924800" cy="1235074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54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38994" marB="3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8994" marB="3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8994" marB="3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T="38994" marB="3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50" name="Rectangle 78"/>
          <p:cNvSpPr>
            <a:spLocks noChangeArrowheads="1"/>
          </p:cNvSpPr>
          <p:nvPr/>
        </p:nvSpPr>
        <p:spPr bwMode="auto">
          <a:xfrm>
            <a:off x="1828801" y="2971801"/>
            <a:ext cx="356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Example of Confusion Matrix:</a:t>
            </a:r>
          </a:p>
        </p:txBody>
      </p:sp>
      <p:sp>
        <p:nvSpPr>
          <p:cNvPr id="102451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883E5FE-0EB7-4F83-9C0C-5B61F015E5FF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143000"/>
          </a:xfrm>
        </p:spPr>
        <p:txBody>
          <a:bodyPr/>
          <a:lstStyle/>
          <a:p>
            <a:r>
              <a:rPr lang="en-US" altLang="en-US" smtClean="0"/>
              <a:t>Classifier Evaluation Metrics: Accuracy, Error Rate, Sensitivity and Specificity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048000"/>
            <a:ext cx="4724400" cy="3505200"/>
          </a:xfrm>
        </p:spPr>
        <p:txBody>
          <a:bodyPr/>
          <a:lstStyle/>
          <a:p>
            <a:r>
              <a:rPr lang="en-US" altLang="en-US" sz="2400" b="1"/>
              <a:t>Classifier Accuracy, </a:t>
            </a:r>
            <a:r>
              <a:rPr lang="en-US" altLang="en-US" sz="2400"/>
              <a:t>or recognition rate: percentage of test set tuples that are correctly 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Accuracy = (TP + TN)/All</a:t>
            </a:r>
            <a:endParaRPr lang="en-US" altLang="en-US" sz="2400"/>
          </a:p>
          <a:p>
            <a:r>
              <a:rPr lang="en-US" altLang="en-US" sz="2400" b="1"/>
              <a:t>Error rate:</a:t>
            </a:r>
            <a:r>
              <a:rPr lang="en-US" altLang="en-US" sz="2400"/>
              <a:t> </a:t>
            </a:r>
            <a:r>
              <a:rPr lang="en-US" altLang="en-US" sz="2400" i="1"/>
              <a:t>1 –</a:t>
            </a:r>
            <a:r>
              <a:rPr lang="en-US" altLang="en-US" sz="2400"/>
              <a:t> </a:t>
            </a:r>
            <a:r>
              <a:rPr lang="en-US" altLang="en-US" sz="2400" i="1"/>
              <a:t>accuracy</a:t>
            </a:r>
            <a:r>
              <a:rPr lang="en-US" altLang="en-US" sz="240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Error rate = (FP + FN)/All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5791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/>
              <a:t>Class Imbalance Problem</a:t>
            </a:r>
            <a:r>
              <a:rPr lang="en-US" altLang="en-US" sz="2400"/>
              <a:t>: </a:t>
            </a:r>
          </a:p>
          <a:p>
            <a:pPr lvl="1"/>
            <a:r>
              <a:rPr lang="en-US" altLang="en-US" sz="2400"/>
              <a:t>One class may be </a:t>
            </a:r>
            <a:r>
              <a:rPr lang="en-US" altLang="en-US" sz="2400" i="1"/>
              <a:t>rare</a:t>
            </a:r>
            <a:r>
              <a:rPr lang="en-US" altLang="en-US" sz="2400"/>
              <a:t>, e.g. fraud, or HIV-positive</a:t>
            </a:r>
          </a:p>
          <a:p>
            <a:pPr lvl="1"/>
            <a:r>
              <a:rPr lang="en-US" altLang="en-US" sz="2400"/>
              <a:t>Significant </a:t>
            </a:r>
            <a:r>
              <a:rPr lang="en-US" altLang="en-US" sz="2400" i="1"/>
              <a:t>majority of the negative class</a:t>
            </a:r>
            <a:r>
              <a:rPr lang="en-US" altLang="en-US" sz="2400"/>
              <a:t> and minority of the positive class</a:t>
            </a:r>
          </a:p>
          <a:p>
            <a:pPr lvl="1"/>
            <a:r>
              <a:rPr lang="en-US" altLang="en-US" sz="2400" b="1"/>
              <a:t>Sensitivity</a:t>
            </a:r>
            <a:r>
              <a:rPr lang="en-US" altLang="en-US" sz="2400"/>
              <a:t>: True Positive recognition rate</a:t>
            </a:r>
          </a:p>
          <a:p>
            <a:pPr lvl="2"/>
            <a:r>
              <a:rPr lang="en-US" altLang="en-US" b="1"/>
              <a:t>Sensitivity = TP/P</a:t>
            </a:r>
          </a:p>
          <a:p>
            <a:pPr lvl="1"/>
            <a:r>
              <a:rPr lang="en-US" altLang="en-US" sz="2400" b="1"/>
              <a:t>Specificity</a:t>
            </a:r>
            <a:r>
              <a:rPr lang="en-US" altLang="en-US" sz="2400"/>
              <a:t>: True Negative recognition rate</a:t>
            </a:r>
          </a:p>
          <a:p>
            <a:pPr lvl="2"/>
            <a:r>
              <a:rPr lang="en-US" altLang="en-US" b="1"/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3048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457200"/>
                <a:gridCol w="4572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4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214413-A6E8-4305-AFD0-B1BDF59E4FCC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895601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65314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219200"/>
          </a:xfrm>
        </p:spPr>
        <p:txBody>
          <a:bodyPr/>
          <a:lstStyle/>
          <a:p>
            <a:r>
              <a:rPr lang="en-US" altLang="en-US" smtClean="0"/>
              <a:t>Classifier Evaluation Metrics: </a:t>
            </a:r>
            <a:br>
              <a:rPr lang="en-US" altLang="en-US" smtClean="0"/>
            </a:br>
            <a:r>
              <a:rPr lang="en-US" altLang="en-US" smtClean="0"/>
              <a:t>Precision and Recall, and F-measures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1176" y="1371600"/>
            <a:ext cx="8429625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Precision</a:t>
            </a:r>
            <a:r>
              <a:rPr lang="en-US" altLang="en-US" sz="240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sz="2400" b="1"/>
          </a:p>
          <a:p>
            <a:pPr>
              <a:lnSpc>
                <a:spcPct val="90000"/>
              </a:lnSpc>
            </a:pPr>
            <a:r>
              <a:rPr lang="en-US" altLang="en-US" sz="2400" b="1"/>
              <a:t>Recall: </a:t>
            </a:r>
            <a:r>
              <a:rPr lang="en-US" altLang="en-US" sz="240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altLang="en-US" sz="2400" b="1" i="1"/>
              <a:t>F</a:t>
            </a:r>
            <a:r>
              <a:rPr lang="en-US" altLang="en-US" sz="2400" b="1"/>
              <a:t> measure (</a:t>
            </a:r>
            <a:r>
              <a:rPr lang="en-US" altLang="en-US" sz="2400" b="1" i="1"/>
              <a:t>F</a:t>
            </a:r>
            <a:r>
              <a:rPr lang="en-US" altLang="en-US" sz="2400" b="1" i="1" baseline="-25000"/>
              <a:t>1</a:t>
            </a:r>
            <a:r>
              <a:rPr lang="en-US" altLang="en-US" sz="2400" b="1"/>
              <a:t> </a:t>
            </a:r>
            <a:r>
              <a:rPr lang="en-US" altLang="en-US" sz="2400"/>
              <a:t>or</a:t>
            </a:r>
            <a:r>
              <a:rPr lang="en-US" altLang="en-US" sz="2400" b="1"/>
              <a:t> </a:t>
            </a:r>
            <a:r>
              <a:rPr lang="en-US" altLang="en-US" sz="2400" b="1" i="1"/>
              <a:t>F</a:t>
            </a:r>
            <a:r>
              <a:rPr lang="en-US" altLang="en-US" sz="2400" b="1"/>
              <a:t>-score)</a:t>
            </a:r>
            <a:r>
              <a:rPr lang="en-US" altLang="en-US" sz="2400"/>
              <a:t>: harmonic mean of precision and recall,</a:t>
            </a:r>
            <a:endParaRPr lang="en-US" altLang="en-US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i="1"/>
          </a:p>
          <a:p>
            <a:pPr>
              <a:lnSpc>
                <a:spcPct val="80000"/>
              </a:lnSpc>
            </a:pPr>
            <a:r>
              <a:rPr lang="en-US" altLang="en-US" sz="2400" b="1" i="1"/>
              <a:t>F</a:t>
            </a:r>
            <a:r>
              <a:rPr lang="en-US" altLang="en-US" sz="2400" b="1" i="1" baseline="-25000">
                <a:cs typeface="Tahoma" panose="020B0604030504040204" pitchFamily="34" charset="0"/>
              </a:rPr>
              <a:t>ß</a:t>
            </a:r>
            <a:r>
              <a:rPr lang="en-US" altLang="en-US" sz="2400" b="1"/>
              <a:t>:  </a:t>
            </a:r>
            <a:r>
              <a:rPr lang="en-US" altLang="en-US" sz="240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assigns </a:t>
            </a:r>
            <a:r>
              <a:rPr lang="en-US" altLang="en-US" sz="2400">
                <a:cs typeface="Tahoma" panose="020B0604030504040204" pitchFamily="34" charset="0"/>
              </a:rPr>
              <a:t>ß times as much weight to recall as to precision</a:t>
            </a:r>
            <a:endParaRPr lang="en-US" altLang="en-US" sz="2400"/>
          </a:p>
        </p:txBody>
      </p:sp>
      <p:sp>
        <p:nvSpPr>
          <p:cNvPr id="106503" name="Text Box 5"/>
          <p:cNvSpPr txBox="1">
            <a:spLocks noChangeArrowheads="1"/>
          </p:cNvSpPr>
          <p:nvPr/>
        </p:nvSpPr>
        <p:spPr bwMode="auto">
          <a:xfrm>
            <a:off x="2574925" y="50101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650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CEA00AC-BD3A-44EC-9701-F674B463A27D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200" b="1"/>
          </a:p>
        </p:txBody>
      </p:sp>
      <p:pic>
        <p:nvPicPr>
          <p:cNvPr id="106505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5791201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/>
          <a:lstStyle/>
          <a:p>
            <a:r>
              <a:rPr lang="en-US" altLang="en-US" smtClean="0"/>
              <a:t>Classifier Evaluation Metrics: Example</a:t>
            </a:r>
          </a:p>
        </p:txBody>
      </p:sp>
      <p:sp>
        <p:nvSpPr>
          <p:cNvPr id="108547" name="Rectangle 35"/>
          <p:cNvSpPr>
            <a:spLocks noChangeArrowheads="1"/>
          </p:cNvSpPr>
          <p:nvPr/>
        </p:nvSpPr>
        <p:spPr bwMode="auto">
          <a:xfrm>
            <a:off x="1752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854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2EF86C-2209-455E-BC62-B2CB749FDEF9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200" b="1"/>
          </a:p>
        </p:txBody>
      </p:sp>
      <p:sp>
        <p:nvSpPr>
          <p:cNvPr id="108549" name="Content Placeholder 1"/>
          <p:cNvSpPr>
            <a:spLocks noGrp="1"/>
          </p:cNvSpPr>
          <p:nvPr>
            <p:ph sz="half" idx="1"/>
          </p:nvPr>
        </p:nvSpPr>
        <p:spPr>
          <a:xfrm>
            <a:off x="1752600" y="3429000"/>
            <a:ext cx="8458200" cy="609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400" i="1"/>
              <a:t>Precision</a:t>
            </a:r>
            <a:r>
              <a:rPr lang="en-US" altLang="en-US" sz="2400"/>
              <a:t> = 90/230 = 39.13%             </a:t>
            </a:r>
            <a:r>
              <a:rPr lang="en-US" altLang="en-US" sz="2400" i="1"/>
              <a:t>Recall</a:t>
            </a:r>
            <a:r>
              <a:rPr lang="en-US" altLang="en-US" sz="2400"/>
              <a:t> = 90/300 = 30.00%</a:t>
            </a:r>
          </a:p>
          <a:p>
            <a:endParaRPr lang="en-US" altLang="en-US" smtClean="0"/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1752600" y="1889125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26204" marB="26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26204" marB="26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091488" cy="10668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Evaluating Classifier Accuracy:</a:t>
            </a:r>
            <a:br>
              <a:rPr lang="en-US" altLang="en-US" smtClean="0"/>
            </a:br>
            <a:r>
              <a:rPr lang="en-US" altLang="en-US" smtClean="0"/>
              <a:t>Holdout &amp; Cross-Validation Methods</a:t>
            </a:r>
            <a:endParaRPr lang="en-US" altLang="en-US" sz="400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1"/>
            <a:ext cx="8763000" cy="5273675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/>
              <a:t>Random sampling</a:t>
            </a:r>
            <a:r>
              <a:rPr lang="en-US" altLang="en-US" sz="2400"/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Repeat holdout k times, accuracy = avg. of the accuracies obtained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Cross-validation</a:t>
            </a:r>
            <a:r>
              <a:rPr lang="en-US" altLang="en-US" sz="2400"/>
              <a:t> (</a:t>
            </a:r>
            <a:r>
              <a:rPr lang="en-US" altLang="en-US" sz="2400" i="1"/>
              <a:t>k</a:t>
            </a:r>
            <a:r>
              <a:rPr lang="en-US" altLang="en-US" sz="2400"/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Randomly partition the data into </a:t>
            </a:r>
            <a:r>
              <a:rPr lang="en-US" altLang="en-US" sz="2400" i="1"/>
              <a:t>k</a:t>
            </a:r>
            <a:r>
              <a:rPr lang="en-US" altLang="en-US" sz="2400"/>
              <a:t> </a:t>
            </a:r>
            <a:r>
              <a:rPr lang="en-US" altLang="en-US" sz="2400" i="1"/>
              <a:t>mutually exclusive</a:t>
            </a:r>
            <a:r>
              <a:rPr lang="en-US" altLang="en-US" sz="2400"/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At </a:t>
            </a:r>
            <a:r>
              <a:rPr lang="en-US" altLang="en-US" sz="2400" i="1"/>
              <a:t>i</a:t>
            </a:r>
            <a:r>
              <a:rPr lang="en-US" altLang="en-US" sz="2400"/>
              <a:t>-th iteration, use D</a:t>
            </a:r>
            <a:r>
              <a:rPr lang="en-US" altLang="en-US" sz="2400" baseline="-25000"/>
              <a:t>i </a:t>
            </a:r>
            <a:r>
              <a:rPr lang="en-US" altLang="en-US" sz="2400"/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/>
              <a:t>Leave-one-out</a:t>
            </a:r>
            <a:r>
              <a:rPr lang="en-US" altLang="en-US" sz="2400"/>
              <a:t>: </a:t>
            </a:r>
            <a:r>
              <a:rPr lang="en-US" altLang="en-US" sz="2400" i="1"/>
              <a:t>k</a:t>
            </a:r>
            <a:r>
              <a:rPr lang="en-US" altLang="en-US" sz="2400"/>
              <a:t> folds where </a:t>
            </a:r>
            <a:r>
              <a:rPr lang="en-US" altLang="en-US" sz="2400" i="1"/>
              <a:t>k</a:t>
            </a:r>
            <a:r>
              <a:rPr lang="en-US" altLang="en-US" sz="2400"/>
              <a:t> = # of tuples, for small sized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/>
              <a:t>*Stratified cross-validation*</a:t>
            </a:r>
            <a:r>
              <a:rPr lang="en-US" altLang="en-US" sz="2400"/>
              <a:t>: folds are stratified so that class dist. in each fold is approx. the same as that in the initial data</a:t>
            </a:r>
          </a:p>
        </p:txBody>
      </p:sp>
      <p:sp>
        <p:nvSpPr>
          <p:cNvPr id="11059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7F2549-8FC2-4BC7-BEF0-98B19C46FEA0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 txBox="1">
            <a:spLocks noGrp="1"/>
          </p:cNvSpPr>
          <p:nvPr/>
        </p:nvSpPr>
        <p:spPr bwMode="auto">
          <a:xfrm>
            <a:off x="10210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BF93C29-AB16-4287-B847-B395A80267C5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b="1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Chapter 8. Classification: Basic Concepts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47800"/>
            <a:ext cx="11277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Model Evaluation and Selection</a:t>
            </a:r>
          </a:p>
        </p:txBody>
      </p:sp>
      <p:sp>
        <p:nvSpPr>
          <p:cNvPr id="20485" name="AutoShape 8"/>
          <p:cNvSpPr>
            <a:spLocks noChangeArrowheads="1"/>
          </p:cNvSpPr>
          <p:nvPr/>
        </p:nvSpPr>
        <p:spPr bwMode="auto">
          <a:xfrm rot="9803581">
            <a:off x="4732409" y="1959927"/>
            <a:ext cx="222653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6858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Evaluating Classifier Accuracy: Bootstrap</a:t>
            </a:r>
            <a:endParaRPr lang="en-US" altLang="en-US" sz="400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610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/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Samples the given training tuples uniformly </a:t>
            </a:r>
            <a:r>
              <a:rPr lang="en-US" altLang="en-US" sz="2000" i="1"/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i.e., each 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Several bootstrap methods, and a common one is </a:t>
            </a:r>
            <a:r>
              <a:rPr lang="en-US" altLang="en-US" sz="2000" b="1"/>
              <a:t>.632 boostrap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A data set with </a:t>
            </a:r>
            <a:r>
              <a:rPr lang="en-US" altLang="en-US" sz="2000" i="1"/>
              <a:t>d</a:t>
            </a:r>
            <a:r>
              <a:rPr lang="en-US" altLang="en-US" sz="2000"/>
              <a:t> tuples is sampled </a:t>
            </a:r>
            <a:r>
              <a:rPr lang="en-US" altLang="en-US" sz="2000" i="1"/>
              <a:t>d</a:t>
            </a:r>
            <a:r>
              <a:rPr lang="en-US" altLang="en-US" sz="2000"/>
              <a:t> times, with replacement, resulting in a training set of </a:t>
            </a:r>
            <a:r>
              <a:rPr lang="en-US" altLang="en-US" sz="2000" i="1"/>
              <a:t>d</a:t>
            </a:r>
            <a:r>
              <a:rPr lang="en-US" altLang="en-US" sz="2000"/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en-US" sz="2000" baseline="30000"/>
              <a:t>d</a:t>
            </a:r>
            <a:r>
              <a:rPr lang="en-US" altLang="en-US" sz="2000"/>
              <a:t> ≈ e</a:t>
            </a:r>
            <a:r>
              <a:rPr lang="en-US" altLang="en-US" sz="2000" baseline="30000"/>
              <a:t>-1</a:t>
            </a:r>
            <a:r>
              <a:rPr lang="en-US" altLang="en-US" sz="2000"/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Repeat the sampling procedure </a:t>
            </a:r>
            <a:r>
              <a:rPr lang="en-US" altLang="en-US" sz="2000" i="1"/>
              <a:t>k</a:t>
            </a:r>
            <a:r>
              <a:rPr lang="en-US" altLang="en-US" sz="2000"/>
              <a:t> times, overall accuracy of the model: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/>
          </a:p>
        </p:txBody>
      </p:sp>
      <p:sp>
        <p:nvSpPr>
          <p:cNvPr id="11264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13BCBE-63DD-41DD-993D-0E4522D0F6ED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200" b="1"/>
          </a:p>
        </p:txBody>
      </p:sp>
      <p:pic>
        <p:nvPicPr>
          <p:cNvPr id="1126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867400"/>
            <a:ext cx="716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altLang="en-US" smtClean="0"/>
              <a:t>Estimating Confidence Intervals:</a:t>
            </a:r>
            <a:br>
              <a:rPr lang="en-US" altLang="en-US" smtClean="0"/>
            </a:br>
            <a:r>
              <a:rPr lang="en-US" altLang="en-US" smtClean="0"/>
              <a:t>Classifier Models M</a:t>
            </a:r>
            <a:r>
              <a:rPr lang="en-US" altLang="en-US" baseline="-25000" smtClean="0"/>
              <a:t>1</a:t>
            </a:r>
            <a:r>
              <a:rPr lang="en-US" altLang="en-US" smtClean="0"/>
              <a:t> vs. M</a:t>
            </a:r>
            <a:r>
              <a:rPr lang="en-US" altLang="en-US" baseline="-25000" smtClean="0"/>
              <a:t>2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Suppose we have 2 classifiers, M</a:t>
            </a:r>
            <a:r>
              <a:rPr lang="en-US" altLang="en-US" sz="2400" baseline="-25000"/>
              <a:t>1</a:t>
            </a:r>
            <a:r>
              <a:rPr lang="en-US" altLang="en-US" sz="2400"/>
              <a:t> and M</a:t>
            </a:r>
            <a:r>
              <a:rPr lang="en-US" altLang="en-US" sz="2400" baseline="-25000"/>
              <a:t>2</a:t>
            </a:r>
            <a:r>
              <a:rPr lang="en-US" altLang="en-US" sz="2400"/>
              <a:t>, which one is better?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Use 10-fold cross-validation to obtain                     and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These mean error rates are just </a:t>
            </a:r>
            <a:r>
              <a:rPr lang="en-US" altLang="en-US" sz="2400" i="1"/>
              <a:t>estimates</a:t>
            </a:r>
            <a:r>
              <a:rPr lang="en-US" altLang="en-US" sz="2400"/>
              <a:t> of error on the true population of </a:t>
            </a:r>
            <a:r>
              <a:rPr lang="en-US" altLang="en-US" sz="2400" i="1"/>
              <a:t>future</a:t>
            </a:r>
            <a:r>
              <a:rPr lang="en-US" altLang="en-US" sz="2400"/>
              <a:t> data cases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What if the difference between the 2 error rates is just attributed to </a:t>
            </a:r>
            <a:r>
              <a:rPr lang="en-US" altLang="en-US" sz="2400" i="1"/>
              <a:t>chance</a:t>
            </a:r>
            <a:r>
              <a:rPr lang="en-US" altLang="en-US" sz="240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Use a </a:t>
            </a:r>
            <a:r>
              <a:rPr lang="en-US" altLang="en-US" sz="2400" b="1"/>
              <a:t>test of statistical significance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Obtain </a:t>
            </a:r>
            <a:r>
              <a:rPr lang="en-US" altLang="en-US" sz="2400" b="1"/>
              <a:t>confidence limits</a:t>
            </a:r>
            <a:r>
              <a:rPr lang="en-US" altLang="en-US" sz="2400"/>
              <a:t> for our error estimates</a:t>
            </a:r>
          </a:p>
        </p:txBody>
      </p:sp>
      <p:pic>
        <p:nvPicPr>
          <p:cNvPr id="114692" name="Picture 5" descr="8mean-err-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209801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6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1"/>
            <a:ext cx="1295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49072F-6CCD-4E23-87F4-C7CB27FDA567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/>
          <a:lstStyle/>
          <a:p>
            <a:r>
              <a:rPr lang="en-US" altLang="en-US" smtClean="0"/>
              <a:t>Estimating Confidence Intervals:</a:t>
            </a:r>
            <a:br>
              <a:rPr lang="en-US" altLang="en-US" smtClean="0"/>
            </a:br>
            <a:r>
              <a:rPr lang="en-US" altLang="en-US" smtClean="0"/>
              <a:t>Null Hypothesis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/>
              <a:t>Perform 10-fold cross-validation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Assume samples follow a </a:t>
            </a:r>
            <a:r>
              <a:rPr lang="en-US" altLang="en-US" sz="2400" b="1"/>
              <a:t>t distribution</a:t>
            </a:r>
            <a:r>
              <a:rPr lang="en-US" altLang="en-US" sz="2400"/>
              <a:t> with </a:t>
            </a:r>
            <a:r>
              <a:rPr lang="en-US" altLang="en-US" sz="2400" i="1"/>
              <a:t>k–1</a:t>
            </a:r>
            <a:r>
              <a:rPr lang="en-US" altLang="en-US" sz="2400"/>
              <a:t> </a:t>
            </a:r>
            <a:r>
              <a:rPr lang="en-US" altLang="en-US" sz="2400" b="1"/>
              <a:t>degrees of freedom </a:t>
            </a:r>
            <a:r>
              <a:rPr lang="en-US" altLang="en-US" sz="2400"/>
              <a:t>(here, </a:t>
            </a:r>
            <a:r>
              <a:rPr lang="en-US" altLang="en-US" sz="2400" i="1"/>
              <a:t>k=10</a:t>
            </a:r>
            <a:r>
              <a:rPr lang="en-US" altLang="en-US" sz="240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Use </a:t>
            </a:r>
            <a:r>
              <a:rPr lang="en-US" altLang="en-US" sz="2400" b="1"/>
              <a:t>t-test</a:t>
            </a:r>
            <a:r>
              <a:rPr lang="en-US" altLang="en-US" sz="2400"/>
              <a:t> (or </a:t>
            </a:r>
            <a:r>
              <a:rPr lang="en-US" altLang="en-US" sz="2400" b="1"/>
              <a:t>Student’s t-test</a:t>
            </a:r>
            <a:r>
              <a:rPr lang="en-US" altLang="en-US" sz="2400"/>
              <a:t>)</a:t>
            </a:r>
            <a:endParaRPr lang="en-US" altLang="en-US" sz="2400" b="1"/>
          </a:p>
          <a:p>
            <a:pPr>
              <a:lnSpc>
                <a:spcPct val="130000"/>
              </a:lnSpc>
            </a:pPr>
            <a:r>
              <a:rPr lang="en-US" altLang="en-US" sz="2400" b="1"/>
              <a:t>Null Hypothesis</a:t>
            </a:r>
            <a:r>
              <a:rPr lang="en-US" altLang="en-US" sz="2400"/>
              <a:t>: M</a:t>
            </a:r>
            <a:r>
              <a:rPr lang="en-US" altLang="en-US" sz="2400" baseline="-25000"/>
              <a:t>1</a:t>
            </a:r>
            <a:r>
              <a:rPr lang="en-US" altLang="en-US" sz="2400"/>
              <a:t> &amp; M</a:t>
            </a:r>
            <a:r>
              <a:rPr lang="en-US" altLang="en-US" sz="2400" baseline="-25000"/>
              <a:t>2</a:t>
            </a:r>
            <a:r>
              <a:rPr lang="en-US" altLang="en-US" sz="2400"/>
              <a:t> are the same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If we can </a:t>
            </a:r>
            <a:r>
              <a:rPr lang="en-US" altLang="en-US" sz="2400" b="1"/>
              <a:t>reject</a:t>
            </a:r>
            <a:r>
              <a:rPr lang="en-US" altLang="en-US" sz="2400"/>
              <a:t> null hypothesis, then </a:t>
            </a:r>
          </a:p>
          <a:p>
            <a:pPr lvl="1">
              <a:lnSpc>
                <a:spcPct val="130000"/>
              </a:lnSpc>
            </a:pPr>
            <a:r>
              <a:rPr lang="en-US" altLang="en-US" sz="2400"/>
              <a:t>we conclude that the difference between M</a:t>
            </a:r>
            <a:r>
              <a:rPr lang="en-US" altLang="en-US" sz="2400" baseline="-25000"/>
              <a:t>1</a:t>
            </a:r>
            <a:r>
              <a:rPr lang="en-US" altLang="en-US" sz="2400"/>
              <a:t> &amp; M</a:t>
            </a:r>
            <a:r>
              <a:rPr lang="en-US" altLang="en-US" sz="2400" baseline="-25000"/>
              <a:t>2</a:t>
            </a:r>
            <a:r>
              <a:rPr lang="en-US" altLang="en-US" sz="2400"/>
              <a:t> is </a:t>
            </a:r>
            <a:r>
              <a:rPr lang="en-US" altLang="en-US" sz="2400" b="1"/>
              <a:t>statistically significant</a:t>
            </a:r>
          </a:p>
          <a:p>
            <a:pPr lvl="1">
              <a:lnSpc>
                <a:spcPct val="130000"/>
              </a:lnSpc>
            </a:pPr>
            <a:r>
              <a:rPr lang="en-US" altLang="en-US" sz="2400"/>
              <a:t>Chose model with lower error rate</a:t>
            </a:r>
          </a:p>
        </p:txBody>
      </p:sp>
      <p:sp>
        <p:nvSpPr>
          <p:cNvPr id="11674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A4FC960-86B3-4E83-9D9F-E75DE9F5793F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altLang="en-US" sz="3200"/>
              <a:t>Estimating Confidence Intervals: t-test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only 1 test set available: </a:t>
            </a:r>
            <a:r>
              <a:rPr lang="en-US" altLang="en-US" b="1" smtClean="0"/>
              <a:t>pairwise comparison</a:t>
            </a:r>
          </a:p>
          <a:p>
            <a:pPr lvl="1"/>
            <a:r>
              <a:rPr lang="en-US" altLang="en-US" sz="2400"/>
              <a:t>For i</a:t>
            </a:r>
            <a:r>
              <a:rPr lang="en-US" altLang="en-US" sz="2400" baseline="30000"/>
              <a:t>th</a:t>
            </a:r>
            <a:r>
              <a:rPr lang="en-US" altLang="en-US" sz="2400"/>
              <a:t> round of 10-fold cross-validation, the same cross partitioning is used to obtain </a:t>
            </a:r>
            <a:r>
              <a:rPr lang="en-US" altLang="en-US" sz="2400" i="1"/>
              <a:t>err(M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)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 </a:t>
            </a:r>
            <a:r>
              <a:rPr lang="en-US" altLang="en-US" sz="2400"/>
              <a:t>and </a:t>
            </a:r>
            <a:r>
              <a:rPr lang="en-US" altLang="en-US" sz="2400" i="1"/>
              <a:t>err(M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)</a:t>
            </a:r>
            <a:r>
              <a:rPr lang="en-US" altLang="en-US" sz="2400" i="1" baseline="-25000"/>
              <a:t>i</a:t>
            </a:r>
          </a:p>
          <a:p>
            <a:pPr lvl="1"/>
            <a:r>
              <a:rPr lang="en-US" altLang="en-US" sz="2400"/>
              <a:t>Average over 10 rounds to get </a:t>
            </a:r>
            <a:endParaRPr lang="en-US" altLang="en-US" sz="2400">
              <a:solidFill>
                <a:schemeClr val="hlink"/>
              </a:solidFill>
            </a:endParaRPr>
          </a:p>
          <a:p>
            <a:pPr lvl="1"/>
            <a:r>
              <a:rPr lang="en-US" altLang="en-US" b="1" smtClean="0"/>
              <a:t>t-test</a:t>
            </a:r>
            <a:r>
              <a:rPr lang="en-US" altLang="en-US" smtClean="0"/>
              <a:t> computes </a:t>
            </a:r>
            <a:r>
              <a:rPr lang="en-US" altLang="en-US" b="1" smtClean="0"/>
              <a:t>t-statistic</a:t>
            </a:r>
            <a:r>
              <a:rPr lang="en-US" altLang="en-US" smtClean="0"/>
              <a:t> with </a:t>
            </a:r>
            <a:r>
              <a:rPr lang="en-US" altLang="en-US" i="1" smtClean="0"/>
              <a:t>k-1</a:t>
            </a:r>
            <a:r>
              <a:rPr lang="en-US" altLang="en-US" smtClean="0"/>
              <a:t> </a:t>
            </a:r>
            <a:r>
              <a:rPr lang="en-US" altLang="en-US" b="1" smtClean="0"/>
              <a:t>degrees of freedom:</a:t>
            </a:r>
          </a:p>
          <a:p>
            <a:pPr lvl="1"/>
            <a:endParaRPr lang="en-US" altLang="en-US" b="1" smtClean="0"/>
          </a:p>
          <a:p>
            <a:endParaRPr lang="en-US" altLang="en-US" smtClean="0"/>
          </a:p>
          <a:p>
            <a:r>
              <a:rPr lang="en-US" altLang="en-US" smtClean="0"/>
              <a:t>If two test sets available: use </a:t>
            </a:r>
            <a:r>
              <a:rPr lang="en-US" altLang="en-US" b="1" smtClean="0"/>
              <a:t>non-paired t-test</a:t>
            </a:r>
            <a:endParaRPr lang="en-US" altLang="en-US" smtClean="0"/>
          </a:p>
        </p:txBody>
      </p:sp>
      <p:pic>
        <p:nvPicPr>
          <p:cNvPr id="118788" name="Picture 5" descr="t-test-non-pa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562601"/>
            <a:ext cx="4114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9" name="Text Box 8"/>
          <p:cNvSpPr txBox="1">
            <a:spLocks noChangeArrowheads="1"/>
          </p:cNvSpPr>
          <p:nvPr/>
        </p:nvSpPr>
        <p:spPr bwMode="auto">
          <a:xfrm>
            <a:off x="8229601" y="3733801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where</a:t>
            </a:r>
          </a:p>
        </p:txBody>
      </p:sp>
      <p:pic>
        <p:nvPicPr>
          <p:cNvPr id="118790" name="Picture 9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78114"/>
            <a:ext cx="1219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1" name="Picture 10" descr="8mean-err-m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52726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2" name="Text Box 11"/>
          <p:cNvSpPr txBox="1">
            <a:spLocks noChangeArrowheads="1"/>
          </p:cNvSpPr>
          <p:nvPr/>
        </p:nvSpPr>
        <p:spPr bwMode="auto">
          <a:xfrm>
            <a:off x="7924800" y="27273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and</a:t>
            </a:r>
          </a:p>
        </p:txBody>
      </p:sp>
      <p:sp>
        <p:nvSpPr>
          <p:cNvPr id="118793" name="Text Box 12"/>
          <p:cNvSpPr txBox="1">
            <a:spLocks noChangeArrowheads="1"/>
          </p:cNvSpPr>
          <p:nvPr/>
        </p:nvSpPr>
        <p:spPr bwMode="auto">
          <a:xfrm>
            <a:off x="3352801" y="5638801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where</a:t>
            </a:r>
          </a:p>
        </p:txBody>
      </p:sp>
      <p:sp>
        <p:nvSpPr>
          <p:cNvPr id="118794" name="Text Box 13"/>
          <p:cNvSpPr txBox="1">
            <a:spLocks noChangeArrowheads="1"/>
          </p:cNvSpPr>
          <p:nvPr/>
        </p:nvSpPr>
        <p:spPr bwMode="auto">
          <a:xfrm>
            <a:off x="2438400" y="6248401"/>
            <a:ext cx="741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where</a:t>
            </a:r>
            <a:r>
              <a:rPr lang="en-US" altLang="en-US" sz="1800" i="1">
                <a:latin typeface="Tahoma" panose="020B0604030504040204" pitchFamily="34" charset="0"/>
              </a:rPr>
              <a:t> k</a:t>
            </a:r>
            <a:r>
              <a:rPr lang="en-US" altLang="en-US" sz="1800" i="1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&amp;</a:t>
            </a:r>
            <a:r>
              <a:rPr lang="en-US" altLang="en-US" sz="1800" i="1">
                <a:latin typeface="Tahoma" panose="020B0604030504040204" pitchFamily="34" charset="0"/>
              </a:rPr>
              <a:t> k</a:t>
            </a:r>
            <a:r>
              <a:rPr lang="en-US" altLang="en-US" sz="1800" i="1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are # of cross-validation samples used for </a:t>
            </a:r>
            <a:r>
              <a:rPr lang="en-US" altLang="en-US" sz="1800" i="1">
                <a:latin typeface="Tahoma" panose="020B0604030504040204" pitchFamily="34" charset="0"/>
              </a:rPr>
              <a:t>M</a:t>
            </a:r>
            <a:r>
              <a:rPr lang="en-US" altLang="en-US" sz="1800" i="1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&amp; </a:t>
            </a:r>
            <a:r>
              <a:rPr lang="en-US" altLang="en-US" sz="1800" i="1">
                <a:latin typeface="Tahoma" panose="020B0604030504040204" pitchFamily="34" charset="0"/>
              </a:rPr>
              <a:t>M</a:t>
            </a:r>
            <a:r>
              <a:rPr lang="en-US" altLang="en-US" sz="1800" i="1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, resp.</a:t>
            </a:r>
          </a:p>
        </p:txBody>
      </p:sp>
      <p:pic>
        <p:nvPicPr>
          <p:cNvPr id="118795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7432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6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43401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7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81E750C-1B3B-44B4-849E-A056B5DD9A31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Estimating Confidence Intervals:</a:t>
            </a:r>
            <a:br>
              <a:rPr lang="en-US" altLang="en-US" sz="3200"/>
            </a:br>
            <a:r>
              <a:rPr lang="en-US" altLang="en-US" sz="3200"/>
              <a:t>Table for t-distribution</a:t>
            </a: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3048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Symmetric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Significance level</a:t>
            </a:r>
            <a:r>
              <a:rPr lang="en-US" altLang="en-US" sz="2400"/>
              <a:t>, e.g., </a:t>
            </a:r>
            <a:r>
              <a:rPr lang="en-US" altLang="en-US" sz="2400" i="1"/>
              <a:t>sig = 0.05 </a:t>
            </a:r>
            <a:r>
              <a:rPr lang="en-US" altLang="en-US" sz="2400"/>
              <a:t>or</a:t>
            </a:r>
            <a:r>
              <a:rPr lang="en-US" altLang="en-US" sz="2400" i="1"/>
              <a:t> 5% </a:t>
            </a:r>
            <a:r>
              <a:rPr lang="en-US" altLang="en-US" sz="2400"/>
              <a:t>means M</a:t>
            </a:r>
            <a:r>
              <a:rPr lang="en-US" altLang="en-US" sz="2400" baseline="-25000"/>
              <a:t>1</a:t>
            </a:r>
            <a:r>
              <a:rPr lang="en-US" altLang="en-US" sz="2400"/>
              <a:t> &amp; M</a:t>
            </a:r>
            <a:r>
              <a:rPr lang="en-US" altLang="en-US" sz="2400" baseline="-25000"/>
              <a:t>2</a:t>
            </a:r>
            <a:r>
              <a:rPr lang="en-US" altLang="en-US" sz="2400"/>
              <a:t> are </a:t>
            </a:r>
            <a:r>
              <a:rPr lang="en-US" altLang="en-US" sz="2400" i="1"/>
              <a:t>significantly different</a:t>
            </a:r>
            <a:r>
              <a:rPr lang="en-US" altLang="en-US" sz="2400"/>
              <a:t> for 95% of population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Confidence limit</a:t>
            </a:r>
            <a:r>
              <a:rPr lang="en-US" altLang="en-US" sz="2400"/>
              <a:t>, </a:t>
            </a:r>
            <a:r>
              <a:rPr lang="en-US" altLang="en-US" sz="2400" i="1"/>
              <a:t>z = sig/2</a:t>
            </a:r>
          </a:p>
        </p:txBody>
      </p:sp>
      <p:pic>
        <p:nvPicPr>
          <p:cNvPr id="120836" name="Picture 6" descr="8ttablevalu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5181600" cy="5791200"/>
          </a:xfrm>
        </p:spPr>
      </p:pic>
      <p:pic>
        <p:nvPicPr>
          <p:cNvPr id="120837" name="Picture 7" descr="8t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65ACEDF-8D11-44E1-8BB7-A25C11DAC441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altLang="en-US" smtClean="0"/>
              <a:t>Estimating Confidence Intervals:</a:t>
            </a:r>
            <a:br>
              <a:rPr lang="en-US" altLang="en-US" smtClean="0"/>
            </a:br>
            <a:r>
              <a:rPr lang="en-US" altLang="en-US" smtClean="0"/>
              <a:t>Statistical Significance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Are M</a:t>
            </a:r>
            <a:r>
              <a:rPr lang="en-US" altLang="en-US" sz="2400" baseline="-25000"/>
              <a:t>1</a:t>
            </a:r>
            <a:r>
              <a:rPr lang="en-US" altLang="en-US" sz="2400"/>
              <a:t> &amp; M</a:t>
            </a:r>
            <a:r>
              <a:rPr lang="en-US" altLang="en-US" sz="2400" baseline="-25000"/>
              <a:t>2</a:t>
            </a:r>
            <a:r>
              <a:rPr lang="en-US" altLang="en-US" sz="2400"/>
              <a:t> </a:t>
            </a:r>
            <a:r>
              <a:rPr lang="en-US" altLang="en-US" sz="2400" b="1"/>
              <a:t>significantly different</a:t>
            </a:r>
            <a:r>
              <a:rPr lang="en-US" altLang="en-US" sz="2400"/>
              <a:t>?</a:t>
            </a:r>
          </a:p>
          <a:p>
            <a:pPr lvl="1"/>
            <a:r>
              <a:rPr lang="en-US" altLang="en-US" sz="2400"/>
              <a:t>Compute </a:t>
            </a:r>
            <a:r>
              <a:rPr lang="en-US" altLang="en-US" sz="2400" i="1"/>
              <a:t>t. </a:t>
            </a:r>
            <a:r>
              <a:rPr lang="en-US" altLang="en-US" sz="2400"/>
              <a:t>Select </a:t>
            </a:r>
            <a:r>
              <a:rPr lang="en-US" altLang="en-US" sz="2400" i="1"/>
              <a:t>significance level</a:t>
            </a:r>
            <a:r>
              <a:rPr lang="en-US" altLang="en-US" sz="2400"/>
              <a:t> (e.g. </a:t>
            </a:r>
            <a:r>
              <a:rPr lang="en-US" altLang="en-US" sz="2400" i="1"/>
              <a:t>sig = 5%)</a:t>
            </a:r>
          </a:p>
          <a:p>
            <a:pPr lvl="1"/>
            <a:r>
              <a:rPr lang="en-US" altLang="en-US" sz="2400"/>
              <a:t>Consult table for t-distribution: Find </a:t>
            </a:r>
            <a:r>
              <a:rPr lang="en-US" altLang="en-US" sz="2400" i="1"/>
              <a:t>t value</a:t>
            </a:r>
            <a:r>
              <a:rPr lang="en-US" altLang="en-US" sz="2400"/>
              <a:t> corresponding to </a:t>
            </a:r>
            <a:r>
              <a:rPr lang="en-US" altLang="en-US" sz="2400" i="1"/>
              <a:t>k-1 degrees of freedom</a:t>
            </a:r>
            <a:r>
              <a:rPr lang="en-US" altLang="en-US" sz="2400"/>
              <a:t> (here, 9)</a:t>
            </a:r>
          </a:p>
          <a:p>
            <a:pPr lvl="1"/>
            <a:r>
              <a:rPr lang="en-US" altLang="en-US" sz="2400"/>
              <a:t>t-distribution is symmetric: typically upper % points of distribution shown → look up value for </a:t>
            </a:r>
            <a:r>
              <a:rPr lang="en-US" altLang="en-US" sz="2400" b="1"/>
              <a:t>confidence limit</a:t>
            </a:r>
            <a:r>
              <a:rPr lang="en-US" altLang="en-US" sz="2400"/>
              <a:t> </a:t>
            </a:r>
            <a:r>
              <a:rPr lang="en-US" altLang="en-US" sz="2400" i="1"/>
              <a:t>z=sig/2</a:t>
            </a:r>
            <a:r>
              <a:rPr lang="en-US" altLang="en-US" sz="2400"/>
              <a:t> (here, 0.025)</a:t>
            </a:r>
          </a:p>
          <a:p>
            <a:pPr lvl="1"/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 b="1"/>
              <a:t>t &gt; z or t &lt; -z</a:t>
            </a:r>
            <a:r>
              <a:rPr lang="en-US" altLang="en-US" sz="2400"/>
              <a:t>, then t value lies in rejection region:</a:t>
            </a:r>
          </a:p>
          <a:p>
            <a:pPr lvl="2"/>
            <a:r>
              <a:rPr lang="en-US" altLang="en-US" b="1" smtClean="0"/>
              <a:t>Reject null hypothesis</a:t>
            </a:r>
            <a:r>
              <a:rPr lang="en-US" altLang="en-US" smtClean="0"/>
              <a:t> that mean error rates of M</a:t>
            </a:r>
            <a:r>
              <a:rPr lang="en-US" altLang="en-US" baseline="-25000" smtClean="0"/>
              <a:t>1</a:t>
            </a:r>
            <a:r>
              <a:rPr lang="en-US" altLang="en-US" smtClean="0"/>
              <a:t> &amp; M</a:t>
            </a:r>
            <a:r>
              <a:rPr lang="en-US" altLang="en-US" baseline="-25000" smtClean="0"/>
              <a:t>2</a:t>
            </a:r>
            <a:r>
              <a:rPr lang="en-US" altLang="en-US" smtClean="0"/>
              <a:t> are same</a:t>
            </a:r>
          </a:p>
          <a:p>
            <a:pPr lvl="2"/>
            <a:r>
              <a:rPr lang="en-US" altLang="en-US" smtClean="0"/>
              <a:t>Conclude: </a:t>
            </a:r>
            <a:r>
              <a:rPr lang="en-US" altLang="en-US" u="sng" smtClean="0"/>
              <a:t>statistically significant</a:t>
            </a:r>
            <a:r>
              <a:rPr lang="en-US" altLang="en-US" smtClean="0"/>
              <a:t> difference between M</a:t>
            </a:r>
            <a:r>
              <a:rPr lang="en-US" altLang="en-US" baseline="-25000" smtClean="0"/>
              <a:t>1</a:t>
            </a:r>
            <a:r>
              <a:rPr lang="en-US" altLang="en-US" smtClean="0"/>
              <a:t> &amp; M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z="2400" b="1"/>
              <a:t>Otherwise</a:t>
            </a:r>
            <a:r>
              <a:rPr lang="en-US" altLang="en-US" sz="2400"/>
              <a:t>, conclude that any difference is </a:t>
            </a:r>
            <a:r>
              <a:rPr lang="en-US" altLang="en-US" sz="2400" b="1"/>
              <a:t>chance</a:t>
            </a:r>
            <a:endParaRPr lang="en-US" altLang="en-US" sz="2400"/>
          </a:p>
        </p:txBody>
      </p:sp>
      <p:sp>
        <p:nvSpPr>
          <p:cNvPr id="12288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2EEA92B-62F1-419D-93CE-17A830A395E9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1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4008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Model Selection: ROC Curves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52600" y="1295400"/>
            <a:ext cx="55626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b="1"/>
              <a:t>ROC</a:t>
            </a:r>
            <a:r>
              <a:rPr lang="en-US" altLang="en-US" sz="2400"/>
              <a:t> (Receiver Operating Characteristics) curves: for visual comparison of classification models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/>
              <a:t>Originated from signal detection theory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/>
              <a:t>Shows the trade-off between the true positive rate and the false positive rate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/>
              <a:t>The area under the ROC curve is a measure of the accuracy of the model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/>
              <a:t>Rank the test tuples in decreasing order: the one that is most likely to belong to the positive class appears at the top of the list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/>
              <a:t>The closer to the diagonal line (i.e., the closer the area is to 0.5), the less accurate is the model</a:t>
            </a:r>
          </a:p>
        </p:txBody>
      </p:sp>
      <p:sp>
        <p:nvSpPr>
          <p:cNvPr id="124933" name="Rectangle 7"/>
          <p:cNvSpPr>
            <a:spLocks noChangeArrowheads="1"/>
          </p:cNvSpPr>
          <p:nvPr/>
        </p:nvSpPr>
        <p:spPr bwMode="auto">
          <a:xfrm>
            <a:off x="7315200" y="3429000"/>
            <a:ext cx="3352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/>
              <a:t>Vertical axis represents the true positive rate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Horizontal axis rep. the false positive rate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plot also shows a diagonal 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model with perfect accuracy will have an area of 1.0</a:t>
            </a:r>
          </a:p>
        </p:txBody>
      </p:sp>
      <p:sp>
        <p:nvSpPr>
          <p:cNvPr id="12493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2BBFCBD-4F95-4884-9B0B-285CB88549CF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52400"/>
            <a:ext cx="9601200" cy="8382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>
                <a:solidFill>
                  <a:srgbClr val="170981"/>
                </a:solidFill>
              </a:rPr>
              <a:t>Issues Affecting Model Selection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1" y="1371600"/>
            <a:ext cx="8378825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/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/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/>
              <a:t>Robustness</a:t>
            </a:r>
            <a:r>
              <a:rPr lang="en-US" altLang="en-US" sz="2400"/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/>
              <a:t>Scalability</a:t>
            </a:r>
            <a:r>
              <a:rPr lang="en-US" altLang="en-US" sz="2400"/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/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Other measures, e.g., goodness of rules, such as decision tree size or compactness of classification rules</a:t>
            </a:r>
          </a:p>
        </p:txBody>
      </p:sp>
      <p:sp>
        <p:nvSpPr>
          <p:cNvPr id="1269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462C66-B605-4DFE-AEA9-C7E4331BF4B7}" type="slidenum">
              <a:rPr lang="en-US" altLang="en-US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399" y="1219200"/>
            <a:ext cx="6070601" cy="5257800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the learning of decision trees from class-labeled </a:t>
            </a:r>
            <a:r>
              <a:rPr lang="en-US" dirty="0" smtClean="0"/>
              <a:t>training tuples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decision tree </a:t>
            </a:r>
            <a:r>
              <a:rPr lang="en-US" dirty="0"/>
              <a:t>is a flowchart-like tree structure, where each </a:t>
            </a:r>
            <a:r>
              <a:rPr lang="en-US" b="1" dirty="0" smtClean="0"/>
              <a:t>internal node </a:t>
            </a:r>
            <a:r>
              <a:rPr lang="en-US" dirty="0"/>
              <a:t>(</a:t>
            </a:r>
            <a:r>
              <a:rPr lang="en-US" dirty="0" err="1"/>
              <a:t>nonleaf</a:t>
            </a:r>
            <a:r>
              <a:rPr lang="en-US" dirty="0"/>
              <a:t> node) denotes a test on an attribute, each </a:t>
            </a:r>
            <a:r>
              <a:rPr lang="en-US" b="1" dirty="0"/>
              <a:t>branch </a:t>
            </a:r>
            <a:r>
              <a:rPr lang="en-US" dirty="0"/>
              <a:t>represents an outcome of </a:t>
            </a:r>
            <a:r>
              <a:rPr lang="en-US" dirty="0" smtClean="0"/>
              <a:t>the test</a:t>
            </a:r>
            <a:r>
              <a:rPr lang="en-US" dirty="0"/>
              <a:t>, and each </a:t>
            </a:r>
            <a:r>
              <a:rPr lang="en-US" b="1" dirty="0"/>
              <a:t>leaf node </a:t>
            </a:r>
            <a:r>
              <a:rPr lang="en-US" dirty="0"/>
              <a:t>(or </a:t>
            </a:r>
            <a:r>
              <a:rPr lang="en-US" i="1" dirty="0"/>
              <a:t>terminal node</a:t>
            </a:r>
            <a:r>
              <a:rPr lang="en-US" dirty="0"/>
              <a:t>) holds a class label.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topmost node </a:t>
            </a:r>
            <a:r>
              <a:rPr lang="en-US" dirty="0" smtClean="0"/>
              <a:t>in a </a:t>
            </a:r>
            <a:r>
              <a:rPr lang="en-US" dirty="0"/>
              <a:t>tree is the </a:t>
            </a:r>
            <a:r>
              <a:rPr lang="en-US" b="1" dirty="0"/>
              <a:t>root </a:t>
            </a:r>
            <a:r>
              <a:rPr lang="en-US" dirty="0"/>
              <a:t>node.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285EB-34C2-4B44-94FA-7570A9AF113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841544"/>
            <a:ext cx="5628183" cy="3311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0186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17544</TotalTime>
  <Words>6594</Words>
  <Application>Microsoft Office PowerPoint</Application>
  <PresentationFormat>Widescreen</PresentationFormat>
  <Paragraphs>1172</Paragraphs>
  <Slides>87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101" baseType="lpstr">
      <vt:lpstr>Gulim</vt:lpstr>
      <vt:lpstr>宋体</vt:lpstr>
      <vt:lpstr>宋体</vt:lpstr>
      <vt:lpstr>Arial</vt:lpstr>
      <vt:lpstr>Berlin Sans FB Demi</vt:lpstr>
      <vt:lpstr>Calibri</vt:lpstr>
      <vt:lpstr>Marlett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Data Mining:   Concepts and Techniques  (3rd ed.)  — Chapter 8 —</vt:lpstr>
      <vt:lpstr>Chapter 8. Classification: Basic Concepts</vt:lpstr>
      <vt:lpstr>Prediction Problems:  Classification vs. Regression</vt:lpstr>
      <vt:lpstr>Classification—A Two-Step Process (Learning, classification) </vt:lpstr>
      <vt:lpstr>Process (1): Model Construction</vt:lpstr>
      <vt:lpstr>Process (2): Using the Model in Prediction </vt:lpstr>
      <vt:lpstr>Supervised vs. Unsupervised Learning</vt:lpstr>
      <vt:lpstr>Chapter 8. Classification: Basic Concepts</vt:lpstr>
      <vt:lpstr>Decision tree induction</vt:lpstr>
      <vt:lpstr>Decision Tree Induction: An Example</vt:lpstr>
      <vt:lpstr>Decision tree induction</vt:lpstr>
      <vt:lpstr>PowerPoint Presentation</vt:lpstr>
      <vt:lpstr>Decision Tree Algorithm</vt:lpstr>
      <vt:lpstr>Classification Methods</vt:lpstr>
      <vt:lpstr>Decision Tree Algorithm…</vt:lpstr>
      <vt:lpstr>Decision Tree Algorithm…</vt:lpstr>
      <vt:lpstr>Algorithm for Decision Tree Induction</vt:lpstr>
      <vt:lpstr>Attribute selection measures or Splitting rules</vt:lpstr>
      <vt:lpstr>Brief Review of Entropy</vt:lpstr>
      <vt:lpstr>PowerPoint Presentation</vt:lpstr>
      <vt:lpstr>Attribute Selection: Information Gain</vt:lpstr>
      <vt:lpstr>Age attribute is Discretized</vt:lpstr>
      <vt:lpstr>Split_point</vt:lpstr>
      <vt:lpstr>Computing Information-Gain for Continuous-Valued Attributes</vt:lpstr>
      <vt:lpstr>Information gain is biased</vt:lpstr>
      <vt:lpstr>Gain Ratio for Attribute Selection (C4.5)</vt:lpstr>
      <vt:lpstr>PowerPoint Presentation</vt:lpstr>
      <vt:lpstr>Gain Ratio…</vt:lpstr>
      <vt:lpstr>Gini Index (CART, IBM IntelligentMiner)</vt:lpstr>
      <vt:lpstr>Gini Index (CART, IBM IntelligentMiner)</vt:lpstr>
      <vt:lpstr>Computation of Gini Index (EXAMPLE) </vt:lpstr>
      <vt:lpstr>PowerPoint Presentation</vt:lpstr>
      <vt:lpstr>Lec #2</vt:lpstr>
      <vt:lpstr>Comparison</vt:lpstr>
      <vt:lpstr>PowerPoint Presentation</vt:lpstr>
      <vt:lpstr>Comparing Attribute Selection Measures</vt:lpstr>
      <vt:lpstr>Other Attribute Selection Measures</vt:lpstr>
      <vt:lpstr>Which attribute selection measure is the best?”</vt:lpstr>
      <vt:lpstr>Overfitting and Tree Pruning</vt:lpstr>
      <vt:lpstr>An unpruned decision tree and a pruned version of it</vt:lpstr>
      <vt:lpstr>Enhancements to Basic Decision Tree Induction</vt:lpstr>
      <vt:lpstr>Classification in Large Databases</vt:lpstr>
      <vt:lpstr>Scalability Framework for RainForest</vt:lpstr>
      <vt:lpstr>Rainforest:  Training Set and Its AVC Sets </vt:lpstr>
      <vt:lpstr>BOAT (Bootstrapped Optimistic Algorithm for Tree Construction)</vt:lpstr>
      <vt:lpstr>Classification by Heuristic approach</vt:lpstr>
      <vt:lpstr>PBC</vt:lpstr>
      <vt:lpstr>Interactive Visual Mining by Perception-Based Classification (PBC)</vt:lpstr>
      <vt:lpstr>Presentation of Classification Results</vt:lpstr>
      <vt:lpstr>Visualization of a Decision Tree in SGI/MineSet 3.0</vt:lpstr>
      <vt:lpstr>Chapter 8. Classification: Basic Concepts</vt:lpstr>
      <vt:lpstr>Bayesian Classification</vt:lpstr>
      <vt:lpstr>Bayes’ theorem</vt:lpstr>
      <vt:lpstr>Posterior and Prior Probability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  <vt:lpstr>Chapter 8. Classification: Basic Concepts</vt:lpstr>
      <vt:lpstr>Using IF-THEN Rules for Classification</vt:lpstr>
      <vt:lpstr>PowerPoint Presentation</vt:lpstr>
      <vt:lpstr>PowerPoint Presentation</vt:lpstr>
      <vt:lpstr>Rule Extraction from a Decision Tree</vt:lpstr>
      <vt:lpstr>Rule Induction: Sequential Covering Method </vt:lpstr>
      <vt:lpstr>Sequential Covering Algorithm </vt:lpstr>
      <vt:lpstr>Rule Generation</vt:lpstr>
      <vt:lpstr>How to Learn-One-Rule?</vt:lpstr>
      <vt:lpstr>Chapter 8. Classification: Basic Concepts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Estimating Confidence Intervals: Classifier Models M1 vs. M2</vt:lpstr>
      <vt:lpstr>Estimating Confidence Intervals: Null Hypothesis</vt:lpstr>
      <vt:lpstr>Estimating Confidence Intervals: t-test</vt:lpstr>
      <vt:lpstr>Estimating Confidence Intervals: Table for t-distribution</vt:lpstr>
      <vt:lpstr>Estimating Confidence Intervals: Statistical Significance</vt:lpstr>
      <vt:lpstr>Model Selection: ROC Curves</vt:lpstr>
      <vt:lpstr>Issues Affecting Model Selection</vt:lpstr>
    </vt:vector>
  </TitlesOfParts>
  <Company>S.F.U.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GM</cp:lastModifiedBy>
  <cp:revision>928</cp:revision>
  <cp:lastPrinted>2012-11-04T04:01:56Z</cp:lastPrinted>
  <dcterms:created xsi:type="dcterms:W3CDTF">1998-06-19T04:38:52Z</dcterms:created>
  <dcterms:modified xsi:type="dcterms:W3CDTF">2017-03-24T03:44:22Z</dcterms:modified>
  <cp:category>data mining book slides</cp:category>
</cp:coreProperties>
</file>