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9"/>
  </p:notesMasterIdLst>
  <p:handoutMasterIdLst>
    <p:handoutMasterId r:id="rId100"/>
  </p:handoutMasterIdLst>
  <p:sldIdLst>
    <p:sldId id="1033" r:id="rId2"/>
    <p:sldId id="1040" r:id="rId3"/>
    <p:sldId id="1057" r:id="rId4"/>
    <p:sldId id="1056" r:id="rId5"/>
    <p:sldId id="560" r:id="rId6"/>
    <p:sldId id="561" r:id="rId7"/>
    <p:sldId id="562" r:id="rId8"/>
    <p:sldId id="564" r:id="rId9"/>
    <p:sldId id="1077" r:id="rId10"/>
    <p:sldId id="563" r:id="rId11"/>
    <p:sldId id="1058" r:id="rId12"/>
    <p:sldId id="1059" r:id="rId13"/>
    <p:sldId id="1060" r:id="rId14"/>
    <p:sldId id="1061" r:id="rId15"/>
    <p:sldId id="1062" r:id="rId16"/>
    <p:sldId id="1049" r:id="rId17"/>
    <p:sldId id="1050" r:id="rId18"/>
    <p:sldId id="1063" r:id="rId19"/>
    <p:sldId id="984" r:id="rId20"/>
    <p:sldId id="1065" r:id="rId21"/>
    <p:sldId id="1066" r:id="rId22"/>
    <p:sldId id="985" r:id="rId23"/>
    <p:sldId id="1067" r:id="rId24"/>
    <p:sldId id="1068" r:id="rId25"/>
    <p:sldId id="1105" r:id="rId26"/>
    <p:sldId id="1069" r:id="rId27"/>
    <p:sldId id="986" r:id="rId28"/>
    <p:sldId id="1070" r:id="rId29"/>
    <p:sldId id="992" r:id="rId30"/>
    <p:sldId id="1041" r:id="rId31"/>
    <p:sldId id="1071" r:id="rId32"/>
    <p:sldId id="1072" r:id="rId33"/>
    <p:sldId id="1073" r:id="rId34"/>
    <p:sldId id="1074" r:id="rId35"/>
    <p:sldId id="1075" r:id="rId36"/>
    <p:sldId id="1076" r:id="rId37"/>
    <p:sldId id="1046" r:id="rId38"/>
    <p:sldId id="642" r:id="rId39"/>
    <p:sldId id="681" r:id="rId40"/>
    <p:sldId id="630" r:id="rId41"/>
    <p:sldId id="1078" r:id="rId42"/>
    <p:sldId id="687" r:id="rId43"/>
    <p:sldId id="1079" r:id="rId44"/>
    <p:sldId id="688" r:id="rId45"/>
    <p:sldId id="1080" r:id="rId46"/>
    <p:sldId id="1081" r:id="rId47"/>
    <p:sldId id="1082" r:id="rId48"/>
    <p:sldId id="1083" r:id="rId49"/>
    <p:sldId id="635" r:id="rId50"/>
    <p:sldId id="1085" r:id="rId51"/>
    <p:sldId id="634" r:id="rId52"/>
    <p:sldId id="636" r:id="rId53"/>
    <p:sldId id="637" r:id="rId54"/>
    <p:sldId id="638" r:id="rId55"/>
    <p:sldId id="896" r:id="rId56"/>
    <p:sldId id="640" r:id="rId57"/>
    <p:sldId id="1087" r:id="rId58"/>
    <p:sldId id="1089" r:id="rId59"/>
    <p:sldId id="1090" r:id="rId60"/>
    <p:sldId id="1093" r:id="rId61"/>
    <p:sldId id="1091" r:id="rId62"/>
    <p:sldId id="1092" r:id="rId63"/>
    <p:sldId id="1086" r:id="rId64"/>
    <p:sldId id="1103" r:id="rId65"/>
    <p:sldId id="1094" r:id="rId66"/>
    <p:sldId id="641" r:id="rId67"/>
    <p:sldId id="639" r:id="rId68"/>
    <p:sldId id="1042" r:id="rId69"/>
    <p:sldId id="1095" r:id="rId70"/>
    <p:sldId id="1104" r:id="rId71"/>
    <p:sldId id="661" r:id="rId72"/>
    <p:sldId id="1097" r:id="rId73"/>
    <p:sldId id="662" r:id="rId74"/>
    <p:sldId id="1098" r:id="rId75"/>
    <p:sldId id="665" r:id="rId76"/>
    <p:sldId id="944" r:id="rId77"/>
    <p:sldId id="996" r:id="rId78"/>
    <p:sldId id="1043" r:id="rId79"/>
    <p:sldId id="1099" r:id="rId80"/>
    <p:sldId id="668" r:id="rId81"/>
    <p:sldId id="1100" r:id="rId82"/>
    <p:sldId id="1101" r:id="rId83"/>
    <p:sldId id="1102" r:id="rId84"/>
    <p:sldId id="669" r:id="rId85"/>
    <p:sldId id="1106" r:id="rId86"/>
    <p:sldId id="675" r:id="rId87"/>
    <p:sldId id="1108" r:id="rId88"/>
    <p:sldId id="1107" r:id="rId89"/>
    <p:sldId id="1109" r:id="rId90"/>
    <p:sldId id="1110" r:id="rId91"/>
    <p:sldId id="1111" r:id="rId92"/>
    <p:sldId id="678" r:id="rId93"/>
    <p:sldId id="619" r:id="rId94"/>
    <p:sldId id="1112" r:id="rId95"/>
    <p:sldId id="1113" r:id="rId96"/>
    <p:sldId id="1114" r:id="rId97"/>
    <p:sldId id="1115" r:id="rId98"/>
  </p:sldIdLst>
  <p:sldSz cx="12192000" cy="6858000"/>
  <p:notesSz cx="7010400" cy="9236075"/>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6EA"/>
    <a:srgbClr val="FAE2F6"/>
    <a:srgbClr val="170981"/>
    <a:srgbClr val="121328"/>
    <a:srgbClr val="D7FDF9"/>
    <a:srgbClr val="003366"/>
    <a:srgbClr val="0066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53" autoAdjust="0"/>
    <p:restoredTop sz="77199" autoAdjust="0"/>
  </p:normalViewPr>
  <p:slideViewPr>
    <p:cSldViewPr>
      <p:cViewPr varScale="1">
        <p:scale>
          <a:sx n="54" d="100"/>
          <a:sy n="54" d="100"/>
        </p:scale>
        <p:origin x="1122" y="60"/>
      </p:cViewPr>
      <p:guideLst>
        <p:guide orient="horz" pos="2160"/>
        <p:guide pos="3840"/>
      </p:guideLst>
    </p:cSldViewPr>
  </p:slideViewPr>
  <p:outlineViewPr>
    <p:cViewPr>
      <p:scale>
        <a:sx n="66" d="100"/>
        <a:sy n="66"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30.xml"/><Relationship Id="rId18" Type="http://schemas.openxmlformats.org/officeDocument/2006/relationships/slide" Target="slides/slide52.xml"/><Relationship Id="rId26" Type="http://schemas.openxmlformats.org/officeDocument/2006/relationships/slide" Target="slides/slide74.xml"/><Relationship Id="rId3" Type="http://schemas.openxmlformats.org/officeDocument/2006/relationships/slide" Target="slides/slide6.xml"/><Relationship Id="rId21" Type="http://schemas.openxmlformats.org/officeDocument/2006/relationships/slide" Target="slides/slide66.xml"/><Relationship Id="rId34" Type="http://schemas.openxmlformats.org/officeDocument/2006/relationships/slide" Target="slides/slide92.xml"/><Relationship Id="rId7" Type="http://schemas.openxmlformats.org/officeDocument/2006/relationships/slide" Target="slides/slide17.xml"/><Relationship Id="rId12" Type="http://schemas.openxmlformats.org/officeDocument/2006/relationships/slide" Target="slides/slide29.xml"/><Relationship Id="rId17" Type="http://schemas.openxmlformats.org/officeDocument/2006/relationships/slide" Target="slides/slide51.xml"/><Relationship Id="rId25" Type="http://schemas.openxmlformats.org/officeDocument/2006/relationships/slide" Target="slides/slide73.xml"/><Relationship Id="rId33" Type="http://schemas.openxmlformats.org/officeDocument/2006/relationships/slide" Target="slides/slide86.xml"/><Relationship Id="rId2" Type="http://schemas.openxmlformats.org/officeDocument/2006/relationships/slide" Target="slides/slide5.xml"/><Relationship Id="rId16" Type="http://schemas.openxmlformats.org/officeDocument/2006/relationships/slide" Target="slides/slide40.xml"/><Relationship Id="rId20" Type="http://schemas.openxmlformats.org/officeDocument/2006/relationships/slide" Target="slides/slide56.xml"/><Relationship Id="rId29" Type="http://schemas.openxmlformats.org/officeDocument/2006/relationships/slide" Target="slides/slide78.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27.xml"/><Relationship Id="rId24" Type="http://schemas.openxmlformats.org/officeDocument/2006/relationships/slide" Target="slides/slide71.xml"/><Relationship Id="rId32" Type="http://schemas.openxmlformats.org/officeDocument/2006/relationships/slide" Target="slides/slide84.xml"/><Relationship Id="rId5" Type="http://schemas.openxmlformats.org/officeDocument/2006/relationships/slide" Target="slides/slide8.xml"/><Relationship Id="rId15" Type="http://schemas.openxmlformats.org/officeDocument/2006/relationships/slide" Target="slides/slide39.xml"/><Relationship Id="rId23" Type="http://schemas.openxmlformats.org/officeDocument/2006/relationships/slide" Target="slides/slide68.xml"/><Relationship Id="rId28" Type="http://schemas.openxmlformats.org/officeDocument/2006/relationships/slide" Target="slides/slide77.xml"/><Relationship Id="rId10" Type="http://schemas.openxmlformats.org/officeDocument/2006/relationships/slide" Target="slides/slide24.xml"/><Relationship Id="rId19" Type="http://schemas.openxmlformats.org/officeDocument/2006/relationships/slide" Target="slides/slide53.xml"/><Relationship Id="rId31" Type="http://schemas.openxmlformats.org/officeDocument/2006/relationships/slide" Target="slides/slide81.xml"/><Relationship Id="rId4" Type="http://schemas.openxmlformats.org/officeDocument/2006/relationships/slide" Target="slides/slide7.xml"/><Relationship Id="rId9" Type="http://schemas.openxmlformats.org/officeDocument/2006/relationships/slide" Target="slides/slide23.xml"/><Relationship Id="rId14" Type="http://schemas.openxmlformats.org/officeDocument/2006/relationships/slide" Target="slides/slide37.xml"/><Relationship Id="rId22" Type="http://schemas.openxmlformats.org/officeDocument/2006/relationships/slide" Target="slides/slide67.xml"/><Relationship Id="rId27" Type="http://schemas.openxmlformats.org/officeDocument/2006/relationships/slide" Target="slides/slide76.xml"/><Relationship Id="rId30" Type="http://schemas.openxmlformats.org/officeDocument/2006/relationships/slide" Target="slides/slide80.xml"/><Relationship Id="rId35" Type="http://schemas.openxmlformats.org/officeDocument/2006/relationships/slide" Target="slides/slide9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smtClean="0">
                <a:latin typeface="Times New Roman" panose="02020603050405020304" pitchFamily="18" charset="0"/>
              </a:defRPr>
            </a:lvl1pPr>
          </a:lstStyle>
          <a:p>
            <a:pPr>
              <a:defRPr/>
            </a:pPr>
            <a:fld id="{7AAF6FD9-9F36-4A2C-A116-2C150A0542E4}" type="slidenum">
              <a:rPr lang="en-US" altLang="en-US"/>
              <a:pPr>
                <a:defRPr/>
              </a:pPr>
              <a:t>‹#›</a:t>
            </a:fld>
            <a:endParaRPr lang="en-US" altLang="en-US"/>
          </a:p>
        </p:txBody>
      </p:sp>
    </p:spTree>
    <p:extLst>
      <p:ext uri="{BB962C8B-B14F-4D97-AF65-F5344CB8AC3E}">
        <p14:creationId xmlns:p14="http://schemas.microsoft.com/office/powerpoint/2010/main" val="1424974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427038"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038" y="4387850"/>
            <a:ext cx="5140325" cy="4156075"/>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smtClean="0">
                <a:latin typeface="Times New Roman" panose="02020603050405020304" pitchFamily="18" charset="0"/>
              </a:defRPr>
            </a:lvl1pPr>
          </a:lstStyle>
          <a:p>
            <a:pPr>
              <a:defRPr/>
            </a:pPr>
            <a:fld id="{5F9983AF-3561-4FF8-8F3E-DD2A333C9D06}" type="slidenum">
              <a:rPr lang="en-US" altLang="en-US"/>
              <a:pPr>
                <a:defRPr/>
              </a:pPr>
              <a:t>‹#›</a:t>
            </a:fld>
            <a:endParaRPr lang="en-US" altLang="en-US"/>
          </a:p>
        </p:txBody>
      </p:sp>
    </p:spTree>
    <p:extLst>
      <p:ext uri="{BB962C8B-B14F-4D97-AF65-F5344CB8AC3E}">
        <p14:creationId xmlns:p14="http://schemas.microsoft.com/office/powerpoint/2010/main" val="418567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01D88C2-402E-40D2-81EF-211A98A183A7}" type="slidenum">
              <a:rPr lang="en-US" altLang="en-US"/>
              <a:pPr>
                <a:spcBef>
                  <a:spcPct val="0"/>
                </a:spcBef>
              </a:pPr>
              <a:t>1</a:t>
            </a:fld>
            <a:endParaRPr lang="en-US" altLang="en-US"/>
          </a:p>
        </p:txBody>
      </p:sp>
      <p:sp>
        <p:nvSpPr>
          <p:cNvPr id="6147"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3258E17-22BA-4E2D-9D1A-EC74FF46D997}" type="slidenum">
              <a:rPr lang="zh-CN" altLang="en-US"/>
              <a:pPr algn="r">
                <a:spcBef>
                  <a:spcPct val="0"/>
                </a:spcBef>
              </a:pPr>
              <a:t>1</a:t>
            </a:fld>
            <a:endParaRPr lang="en-US" altLang="zh-CN"/>
          </a:p>
        </p:txBody>
      </p:sp>
      <p:sp>
        <p:nvSpPr>
          <p:cNvPr id="6148" name="Rectangle 2"/>
          <p:cNvSpPr>
            <a:spLocks noGrp="1" noRot="1" noChangeAspect="1" noChangeArrowheads="1" noTextEdit="1"/>
          </p:cNvSpPr>
          <p:nvPr>
            <p:ph type="sldImg"/>
          </p:nvPr>
        </p:nvSpPr>
        <p:spPr>
          <a:xfrm>
            <a:off x="427038" y="692150"/>
            <a:ext cx="6156325" cy="3463925"/>
          </a:xfrm>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609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AD5505-8D87-428E-AF0C-0864E62EBA0F}" type="slidenum">
              <a:rPr lang="en-US" altLang="en-US"/>
              <a:pPr>
                <a:spcBef>
                  <a:spcPct val="0"/>
                </a:spcBef>
              </a:pPr>
              <a:t>19</a:t>
            </a:fld>
            <a:endParaRPr lang="en-US" altLang="en-US"/>
          </a:p>
        </p:txBody>
      </p:sp>
      <p:sp>
        <p:nvSpPr>
          <p:cNvPr id="27651" name="Rectangle 2"/>
          <p:cNvSpPr>
            <a:spLocks noGrp="1" noRot="1" noChangeAspect="1" noChangeArrowheads="1" noTextEdit="1"/>
          </p:cNvSpPr>
          <p:nvPr>
            <p:ph type="sldImg"/>
          </p:nvPr>
        </p:nvSpPr>
        <p:spPr>
          <a:xfrm>
            <a:off x="427038" y="692150"/>
            <a:ext cx="6156325" cy="3463925"/>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8048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515D2D7-2C2C-45A2-A458-97B9C3422655}" type="slidenum">
              <a:rPr lang="en-US" altLang="en-US"/>
              <a:pPr>
                <a:spcBef>
                  <a:spcPct val="0"/>
                </a:spcBef>
              </a:pPr>
              <a:t>22</a:t>
            </a:fld>
            <a:endParaRPr lang="en-US" altLang="en-US"/>
          </a:p>
        </p:txBody>
      </p:sp>
      <p:sp>
        <p:nvSpPr>
          <p:cNvPr id="29699" name="Rectangle 2"/>
          <p:cNvSpPr>
            <a:spLocks noGrp="1" noRot="1" noChangeAspect="1" noChangeArrowheads="1" noTextEdit="1"/>
          </p:cNvSpPr>
          <p:nvPr>
            <p:ph type="sldImg"/>
          </p:nvPr>
        </p:nvSpPr>
        <p:spPr>
          <a:xfrm>
            <a:off x="427038" y="692150"/>
            <a:ext cx="6156325" cy="3463925"/>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73729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515D2D7-2C2C-45A2-A458-97B9C3422655}" type="slidenum">
              <a:rPr lang="en-US" altLang="en-US"/>
              <a:pPr>
                <a:spcBef>
                  <a:spcPct val="0"/>
                </a:spcBef>
              </a:pPr>
              <a:t>23</a:t>
            </a:fld>
            <a:endParaRPr lang="en-US" altLang="en-US"/>
          </a:p>
        </p:txBody>
      </p:sp>
      <p:sp>
        <p:nvSpPr>
          <p:cNvPr id="29699" name="Rectangle 2"/>
          <p:cNvSpPr>
            <a:spLocks noGrp="1" noRot="1" noChangeAspect="1" noChangeArrowheads="1" noTextEdit="1"/>
          </p:cNvSpPr>
          <p:nvPr>
            <p:ph type="sldImg"/>
          </p:nvPr>
        </p:nvSpPr>
        <p:spPr>
          <a:xfrm>
            <a:off x="427038" y="692150"/>
            <a:ext cx="6156325" cy="3463925"/>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30286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515D2D7-2C2C-45A2-A458-97B9C3422655}" type="slidenum">
              <a:rPr lang="en-US" altLang="en-US"/>
              <a:pPr>
                <a:spcBef>
                  <a:spcPct val="0"/>
                </a:spcBef>
              </a:pPr>
              <a:t>24</a:t>
            </a:fld>
            <a:endParaRPr lang="en-US" altLang="en-US"/>
          </a:p>
        </p:txBody>
      </p:sp>
      <p:sp>
        <p:nvSpPr>
          <p:cNvPr id="29699" name="Rectangle 2"/>
          <p:cNvSpPr>
            <a:spLocks noGrp="1" noRot="1" noChangeAspect="1" noChangeArrowheads="1" noTextEdit="1"/>
          </p:cNvSpPr>
          <p:nvPr>
            <p:ph type="sldImg"/>
          </p:nvPr>
        </p:nvSpPr>
        <p:spPr>
          <a:xfrm>
            <a:off x="427038" y="692150"/>
            <a:ext cx="6156325" cy="3463925"/>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14534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084A9CA-ED89-40DE-AA2D-7B2F73C499E0}" type="slidenum">
              <a:rPr lang="en-US" altLang="en-US"/>
              <a:pPr>
                <a:spcBef>
                  <a:spcPct val="0"/>
                </a:spcBef>
              </a:pPr>
              <a:t>25</a:t>
            </a:fld>
            <a:endParaRPr lang="en-US" altLang="en-US"/>
          </a:p>
        </p:txBody>
      </p:sp>
      <p:sp>
        <p:nvSpPr>
          <p:cNvPr id="76803" name="Rectangle 2"/>
          <p:cNvSpPr>
            <a:spLocks noGrp="1" noRot="1" noChangeAspect="1" noChangeArrowheads="1" noTextEdit="1"/>
          </p:cNvSpPr>
          <p:nvPr>
            <p:ph type="sldImg"/>
          </p:nvPr>
        </p:nvSpPr>
        <p:spPr>
          <a:xfrm>
            <a:off x="427038" y="692150"/>
            <a:ext cx="6156325" cy="3463925"/>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83045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F35FD15-0433-4029-B188-E8BDD7723A51}" type="slidenum">
              <a:rPr lang="en-US" altLang="en-US"/>
              <a:pPr>
                <a:spcBef>
                  <a:spcPct val="0"/>
                </a:spcBef>
              </a:pPr>
              <a:t>27</a:t>
            </a:fld>
            <a:endParaRPr lang="en-US" altLang="en-US"/>
          </a:p>
        </p:txBody>
      </p:sp>
      <p:sp>
        <p:nvSpPr>
          <p:cNvPr id="31747" name="Rectangle 2"/>
          <p:cNvSpPr>
            <a:spLocks noGrp="1" noRot="1" noChangeAspect="1" noChangeArrowheads="1" noTextEdit="1"/>
          </p:cNvSpPr>
          <p:nvPr>
            <p:ph type="sldImg"/>
          </p:nvPr>
        </p:nvSpPr>
        <p:spPr>
          <a:xfrm>
            <a:off x="427038" y="692150"/>
            <a:ext cx="6156325" cy="3463925"/>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323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BE8D5A3-8616-4F83-BA79-6B362DB99882}" type="slidenum">
              <a:rPr lang="en-US" altLang="en-US"/>
              <a:pPr>
                <a:spcBef>
                  <a:spcPct val="0"/>
                </a:spcBef>
              </a:pPr>
              <a:t>29</a:t>
            </a:fld>
            <a:endParaRPr lang="en-US" altLang="en-US"/>
          </a:p>
        </p:txBody>
      </p:sp>
      <p:sp>
        <p:nvSpPr>
          <p:cNvPr id="33795" name="Rectangle 2"/>
          <p:cNvSpPr>
            <a:spLocks noGrp="1" noRot="1" noChangeAspect="1" noChangeArrowheads="1" noTextEdit="1"/>
          </p:cNvSpPr>
          <p:nvPr>
            <p:ph type="sldImg"/>
          </p:nvPr>
        </p:nvSpPr>
        <p:spPr>
          <a:xfrm>
            <a:off x="427038" y="692150"/>
            <a:ext cx="6156325" cy="3463925"/>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71302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6A4CE6-15FE-4EB7-A0E6-4DC65B390801}" type="slidenum">
              <a:rPr lang="en-US" altLang="en-US"/>
              <a:pPr>
                <a:spcBef>
                  <a:spcPct val="0"/>
                </a:spcBef>
              </a:pPr>
              <a:t>30</a:t>
            </a:fld>
            <a:endParaRPr lang="en-US" altLang="en-US"/>
          </a:p>
        </p:txBody>
      </p:sp>
      <p:sp>
        <p:nvSpPr>
          <p:cNvPr id="35843" name="Rectangle 2"/>
          <p:cNvSpPr>
            <a:spLocks noGrp="1" noRot="1" noChangeAspect="1" noChangeArrowheads="1" noTextEdit="1"/>
          </p:cNvSpPr>
          <p:nvPr>
            <p:ph type="sldImg"/>
          </p:nvPr>
        </p:nvSpPr>
        <p:spPr>
          <a:xfrm>
            <a:off x="427038" y="692150"/>
            <a:ext cx="6156325" cy="3463925"/>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30678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69620C5-6532-484E-A4B5-848109040567}" type="slidenum">
              <a:rPr lang="en-US" altLang="en-US"/>
              <a:pPr>
                <a:spcBef>
                  <a:spcPct val="0"/>
                </a:spcBef>
              </a:pPr>
              <a:t>37</a:t>
            </a:fld>
            <a:endParaRPr lang="en-US" altLang="en-US"/>
          </a:p>
        </p:txBody>
      </p:sp>
    </p:spTree>
    <p:extLst>
      <p:ext uri="{BB962C8B-B14F-4D97-AF65-F5344CB8AC3E}">
        <p14:creationId xmlns:p14="http://schemas.microsoft.com/office/powerpoint/2010/main" val="1990309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DFD870-3468-4015-A35A-AB4C8DA12AA5}" type="slidenum">
              <a:rPr lang="en-US" altLang="en-US"/>
              <a:pPr>
                <a:spcBef>
                  <a:spcPct val="0"/>
                </a:spcBef>
              </a:pPr>
              <a:t>38</a:t>
            </a:fld>
            <a:endParaRPr lang="en-US" altLang="en-US"/>
          </a:p>
        </p:txBody>
      </p:sp>
      <p:sp>
        <p:nvSpPr>
          <p:cNvPr id="39939" name="Rectangle 2"/>
          <p:cNvSpPr>
            <a:spLocks noGrp="1" noRot="1" noChangeAspect="1" noChangeArrowheads="1" noTextEdit="1"/>
          </p:cNvSpPr>
          <p:nvPr>
            <p:ph type="sldImg"/>
          </p:nvPr>
        </p:nvSpPr>
        <p:spPr>
          <a:xfrm>
            <a:off x="427038" y="692150"/>
            <a:ext cx="6156325" cy="3463925"/>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7146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BC02A1-E8E2-4236-84AE-F65D2ADAF8C7}" type="slidenum">
              <a:rPr lang="en-US" altLang="en-US"/>
              <a:pPr>
                <a:spcBef>
                  <a:spcPct val="0"/>
                </a:spcBef>
              </a:pPr>
              <a:t>2</a:t>
            </a:fld>
            <a:endParaRPr lang="en-US" altLang="en-US"/>
          </a:p>
        </p:txBody>
      </p:sp>
      <p:sp>
        <p:nvSpPr>
          <p:cNvPr id="8195" name="Rectangle 2"/>
          <p:cNvSpPr>
            <a:spLocks noGrp="1" noRot="1" noChangeAspect="1" noChangeArrowheads="1" noTextEdit="1"/>
          </p:cNvSpPr>
          <p:nvPr>
            <p:ph type="sldImg"/>
          </p:nvPr>
        </p:nvSpPr>
        <p:spPr>
          <a:xfrm>
            <a:off x="427038" y="692150"/>
            <a:ext cx="6156325" cy="3463925"/>
          </a:xfrm>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2001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A79FAED-F877-4946-90BA-96C9B2EA5ED0}" type="slidenum">
              <a:rPr lang="en-US" altLang="en-US"/>
              <a:pPr>
                <a:spcBef>
                  <a:spcPct val="0"/>
                </a:spcBef>
              </a:pPr>
              <a:t>39</a:t>
            </a:fld>
            <a:endParaRPr lang="en-US" altLang="en-US"/>
          </a:p>
        </p:txBody>
      </p:sp>
    </p:spTree>
    <p:extLst>
      <p:ext uri="{BB962C8B-B14F-4D97-AF65-F5344CB8AC3E}">
        <p14:creationId xmlns:p14="http://schemas.microsoft.com/office/powerpoint/2010/main" val="420104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C4EFC81-F71C-4F4E-8A36-2D5B5045B27E}" type="slidenum">
              <a:rPr lang="en-US" altLang="en-US"/>
              <a:pPr>
                <a:spcBef>
                  <a:spcPct val="0"/>
                </a:spcBef>
              </a:pPr>
              <a:t>40</a:t>
            </a:fld>
            <a:endParaRPr lang="en-US" altLang="en-US"/>
          </a:p>
        </p:txBody>
      </p:sp>
      <p:sp>
        <p:nvSpPr>
          <p:cNvPr id="44035" name="Rectangle 2"/>
          <p:cNvSpPr>
            <a:spLocks noGrp="1" noRot="1" noChangeAspect="1" noChangeArrowheads="1" noTextEdit="1"/>
          </p:cNvSpPr>
          <p:nvPr>
            <p:ph type="sldImg"/>
          </p:nvPr>
        </p:nvSpPr>
        <p:spPr>
          <a:xfrm>
            <a:off x="427038" y="692150"/>
            <a:ext cx="6156325" cy="3463925"/>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922427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A9B7BB-A242-4D4E-BE38-F042CE93E449}" type="slidenum">
              <a:rPr lang="en-US" altLang="en-US"/>
              <a:pPr>
                <a:spcBef>
                  <a:spcPct val="0"/>
                </a:spcBef>
              </a:pPr>
              <a:t>42</a:t>
            </a:fld>
            <a:endParaRPr lang="en-US" altLang="en-US"/>
          </a:p>
        </p:txBody>
      </p:sp>
      <p:sp>
        <p:nvSpPr>
          <p:cNvPr id="46083" name="Rectangle 2"/>
          <p:cNvSpPr>
            <a:spLocks noGrp="1" noRot="1" noChangeAspect="1" noChangeArrowheads="1" noTextEdit="1"/>
          </p:cNvSpPr>
          <p:nvPr>
            <p:ph type="sldImg"/>
          </p:nvPr>
        </p:nvSpPr>
        <p:spPr>
          <a:xfrm>
            <a:off x="427038" y="692150"/>
            <a:ext cx="6156325" cy="3463925"/>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093950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0D4C5EA-4907-4B1B-ADD8-B4B89E807043}" type="slidenum">
              <a:rPr lang="en-US" altLang="en-US"/>
              <a:pPr>
                <a:spcBef>
                  <a:spcPct val="0"/>
                </a:spcBef>
              </a:pPr>
              <a:t>44</a:t>
            </a:fld>
            <a:endParaRPr lang="en-US" altLang="en-US"/>
          </a:p>
        </p:txBody>
      </p:sp>
      <p:sp>
        <p:nvSpPr>
          <p:cNvPr id="48131" name="Rectangle 2"/>
          <p:cNvSpPr>
            <a:spLocks noGrp="1" noRot="1" noChangeAspect="1" noChangeArrowheads="1" noTextEdit="1"/>
          </p:cNvSpPr>
          <p:nvPr>
            <p:ph type="sldImg"/>
          </p:nvPr>
        </p:nvSpPr>
        <p:spPr>
          <a:xfrm>
            <a:off x="427038" y="692150"/>
            <a:ext cx="6156325" cy="3463925"/>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68042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22F2CF-7411-40BF-9C54-78716A1CF408}" type="slidenum">
              <a:rPr lang="en-US" altLang="en-US"/>
              <a:pPr>
                <a:spcBef>
                  <a:spcPct val="0"/>
                </a:spcBef>
              </a:pPr>
              <a:t>49</a:t>
            </a:fld>
            <a:endParaRPr lang="en-US" altLang="en-US"/>
          </a:p>
        </p:txBody>
      </p:sp>
      <p:sp>
        <p:nvSpPr>
          <p:cNvPr id="50179" name="Rectangle 2"/>
          <p:cNvSpPr>
            <a:spLocks noGrp="1" noRot="1" noChangeAspect="1" noChangeArrowheads="1" noTextEdit="1"/>
          </p:cNvSpPr>
          <p:nvPr>
            <p:ph type="sldImg"/>
          </p:nvPr>
        </p:nvSpPr>
        <p:spPr>
          <a:xfrm>
            <a:off x="427038" y="692150"/>
            <a:ext cx="6156325" cy="3463925"/>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76301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B6A65B-3515-4291-87C9-FCC39FE1F274}" type="slidenum">
              <a:rPr lang="en-US" altLang="en-US"/>
              <a:pPr>
                <a:spcBef>
                  <a:spcPct val="0"/>
                </a:spcBef>
              </a:pPr>
              <a:t>51</a:t>
            </a:fld>
            <a:endParaRPr lang="en-US" altLang="en-US"/>
          </a:p>
        </p:txBody>
      </p:sp>
      <p:sp>
        <p:nvSpPr>
          <p:cNvPr id="52227" name="Rectangle 2"/>
          <p:cNvSpPr>
            <a:spLocks noGrp="1" noRot="1" noChangeAspect="1" noChangeArrowheads="1" noTextEdit="1"/>
          </p:cNvSpPr>
          <p:nvPr>
            <p:ph type="sldImg"/>
          </p:nvPr>
        </p:nvSpPr>
        <p:spPr>
          <a:xfrm>
            <a:off x="427038" y="692150"/>
            <a:ext cx="6156325" cy="3463925"/>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13654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E986C5-4920-442F-B4ED-9AD6EA09CE55}" type="slidenum">
              <a:rPr lang="en-US" altLang="en-US"/>
              <a:pPr>
                <a:spcBef>
                  <a:spcPct val="0"/>
                </a:spcBef>
              </a:pPr>
              <a:t>52</a:t>
            </a:fld>
            <a:endParaRPr lang="en-US" altLang="en-US"/>
          </a:p>
        </p:txBody>
      </p:sp>
      <p:sp>
        <p:nvSpPr>
          <p:cNvPr id="54275" name="Rectangle 2"/>
          <p:cNvSpPr>
            <a:spLocks noGrp="1" noRot="1" noChangeAspect="1" noChangeArrowheads="1" noTextEdit="1"/>
          </p:cNvSpPr>
          <p:nvPr>
            <p:ph type="sldImg"/>
          </p:nvPr>
        </p:nvSpPr>
        <p:spPr>
          <a:xfrm>
            <a:off x="427038" y="692150"/>
            <a:ext cx="6156325" cy="3463925"/>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76932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FC3EBD-D43F-4A87-BF51-B538A757AC62}" type="slidenum">
              <a:rPr lang="en-US" altLang="en-US"/>
              <a:pPr>
                <a:spcBef>
                  <a:spcPct val="0"/>
                </a:spcBef>
              </a:pPr>
              <a:t>53</a:t>
            </a:fld>
            <a:endParaRPr lang="en-US" altLang="en-US"/>
          </a:p>
        </p:txBody>
      </p:sp>
      <p:sp>
        <p:nvSpPr>
          <p:cNvPr id="56323" name="Rectangle 2"/>
          <p:cNvSpPr>
            <a:spLocks noGrp="1" noRot="1" noChangeAspect="1" noChangeArrowheads="1" noTextEdit="1"/>
          </p:cNvSpPr>
          <p:nvPr>
            <p:ph type="sldImg"/>
          </p:nvPr>
        </p:nvSpPr>
        <p:spPr>
          <a:xfrm>
            <a:off x="427038" y="692150"/>
            <a:ext cx="6156325" cy="3463925"/>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10316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07D8EE-CACB-4FFD-B51F-5705C00FA40C}" type="slidenum">
              <a:rPr lang="en-US" altLang="en-US"/>
              <a:pPr>
                <a:spcBef>
                  <a:spcPct val="0"/>
                </a:spcBef>
              </a:pPr>
              <a:t>54</a:t>
            </a:fld>
            <a:endParaRPr lang="en-US" altLang="en-US"/>
          </a:p>
        </p:txBody>
      </p:sp>
      <p:sp>
        <p:nvSpPr>
          <p:cNvPr id="58371" name="Rectangle 2"/>
          <p:cNvSpPr>
            <a:spLocks noGrp="1" noRot="1" noChangeAspect="1" noChangeArrowheads="1" noTextEdit="1"/>
          </p:cNvSpPr>
          <p:nvPr>
            <p:ph type="sldImg"/>
          </p:nvPr>
        </p:nvSpPr>
        <p:spPr>
          <a:xfrm>
            <a:off x="427038" y="692150"/>
            <a:ext cx="6156325" cy="3463925"/>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77196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AA86AA-6D40-4BFD-923B-B05AA8066C1C}" type="slidenum">
              <a:rPr lang="en-US" altLang="en-US"/>
              <a:pPr>
                <a:spcBef>
                  <a:spcPct val="0"/>
                </a:spcBef>
              </a:pPr>
              <a:t>55</a:t>
            </a:fld>
            <a:endParaRPr lang="en-US" altLang="en-US"/>
          </a:p>
        </p:txBody>
      </p:sp>
      <p:sp>
        <p:nvSpPr>
          <p:cNvPr id="60419" name="Rectangle 2"/>
          <p:cNvSpPr>
            <a:spLocks noGrp="1" noRot="1" noChangeAspect="1" noChangeArrowheads="1" noTextEdit="1"/>
          </p:cNvSpPr>
          <p:nvPr>
            <p:ph type="sldImg"/>
          </p:nvPr>
        </p:nvSpPr>
        <p:spPr>
          <a:xfrm>
            <a:off x="427038" y="692150"/>
            <a:ext cx="6156325" cy="3463925"/>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04600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223AD86-9C74-4AD0-BF4A-EF06A503C494}" type="slidenum">
              <a:rPr lang="en-US" altLang="en-US"/>
              <a:pPr>
                <a:spcBef>
                  <a:spcPct val="0"/>
                </a:spcBef>
              </a:pPr>
              <a:t>5</a:t>
            </a:fld>
            <a:endParaRPr lang="en-US" altLang="en-US"/>
          </a:p>
        </p:txBody>
      </p:sp>
    </p:spTree>
    <p:extLst>
      <p:ext uri="{BB962C8B-B14F-4D97-AF65-F5344CB8AC3E}">
        <p14:creationId xmlns:p14="http://schemas.microsoft.com/office/powerpoint/2010/main" val="3918173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8E1254-2D4E-4043-BB2F-5FCC06D3768D}" type="slidenum">
              <a:rPr lang="en-US" altLang="en-US"/>
              <a:pPr>
                <a:spcBef>
                  <a:spcPct val="0"/>
                </a:spcBef>
              </a:pPr>
              <a:t>56</a:t>
            </a:fld>
            <a:endParaRPr lang="en-US" altLang="en-US"/>
          </a:p>
        </p:txBody>
      </p:sp>
      <p:sp>
        <p:nvSpPr>
          <p:cNvPr id="62467" name="Rectangle 2"/>
          <p:cNvSpPr>
            <a:spLocks noGrp="1" noRot="1" noChangeAspect="1" noChangeArrowheads="1" noTextEdit="1"/>
          </p:cNvSpPr>
          <p:nvPr>
            <p:ph type="sldImg"/>
          </p:nvPr>
        </p:nvSpPr>
        <p:spPr>
          <a:xfrm>
            <a:off x="427038" y="692150"/>
            <a:ext cx="6156325" cy="3463925"/>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34205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1FE776F-2802-4F21-83BD-9263AE684D67}" type="slidenum">
              <a:rPr lang="en-US" altLang="en-US"/>
              <a:pPr>
                <a:spcBef>
                  <a:spcPct val="0"/>
                </a:spcBef>
              </a:pPr>
              <a:t>66</a:t>
            </a:fld>
            <a:endParaRPr lang="en-US" altLang="en-US"/>
          </a:p>
        </p:txBody>
      </p:sp>
      <p:sp>
        <p:nvSpPr>
          <p:cNvPr id="66563" name="Rectangle 2"/>
          <p:cNvSpPr>
            <a:spLocks noGrp="1" noRot="1" noChangeAspect="1" noChangeArrowheads="1" noTextEdit="1"/>
          </p:cNvSpPr>
          <p:nvPr>
            <p:ph type="sldImg"/>
          </p:nvPr>
        </p:nvSpPr>
        <p:spPr>
          <a:xfrm>
            <a:off x="427038" y="692150"/>
            <a:ext cx="6156325" cy="3463925"/>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1312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7ADCCBC-05AA-4701-B30B-09E9231364EA}" type="slidenum">
              <a:rPr lang="en-US" altLang="en-US"/>
              <a:pPr>
                <a:spcBef>
                  <a:spcPct val="0"/>
                </a:spcBef>
              </a:pPr>
              <a:t>67</a:t>
            </a:fld>
            <a:endParaRPr lang="en-US" altLang="en-US"/>
          </a:p>
        </p:txBody>
      </p:sp>
      <p:sp>
        <p:nvSpPr>
          <p:cNvPr id="68611" name="Rectangle 2"/>
          <p:cNvSpPr>
            <a:spLocks noGrp="1" noRot="1" noChangeAspect="1" noChangeArrowheads="1" noTextEdit="1"/>
          </p:cNvSpPr>
          <p:nvPr>
            <p:ph type="sldImg"/>
          </p:nvPr>
        </p:nvSpPr>
        <p:spPr>
          <a:xfrm>
            <a:off x="427038" y="692150"/>
            <a:ext cx="6156325" cy="3463925"/>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5463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9D9885E-315D-4B35-BCB9-BD95EC112F66}" type="slidenum">
              <a:rPr lang="en-US" altLang="en-US"/>
              <a:pPr>
                <a:spcBef>
                  <a:spcPct val="0"/>
                </a:spcBef>
              </a:pPr>
              <a:t>68</a:t>
            </a:fld>
            <a:endParaRPr lang="en-US" altLang="en-US"/>
          </a:p>
        </p:txBody>
      </p:sp>
      <p:sp>
        <p:nvSpPr>
          <p:cNvPr id="70659" name="Rectangle 2"/>
          <p:cNvSpPr>
            <a:spLocks noGrp="1" noRot="1" noChangeAspect="1" noChangeArrowheads="1" noTextEdit="1"/>
          </p:cNvSpPr>
          <p:nvPr>
            <p:ph type="sldImg"/>
          </p:nvPr>
        </p:nvSpPr>
        <p:spPr>
          <a:xfrm>
            <a:off x="427038" y="692150"/>
            <a:ext cx="6156325" cy="3463925"/>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63506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3E8566-6CD9-4D1A-85CB-35423F959986}" type="slidenum">
              <a:rPr lang="en-US" altLang="en-US"/>
              <a:pPr>
                <a:spcBef>
                  <a:spcPct val="0"/>
                </a:spcBef>
              </a:pPr>
              <a:t>71</a:t>
            </a:fld>
            <a:endParaRPr lang="en-US" altLang="en-US"/>
          </a:p>
        </p:txBody>
      </p:sp>
      <p:sp>
        <p:nvSpPr>
          <p:cNvPr id="72707" name="Rectangle 2"/>
          <p:cNvSpPr>
            <a:spLocks noGrp="1" noRot="1" noChangeAspect="1" noChangeArrowheads="1" noTextEdit="1"/>
          </p:cNvSpPr>
          <p:nvPr>
            <p:ph type="sldImg"/>
          </p:nvPr>
        </p:nvSpPr>
        <p:spPr>
          <a:xfrm>
            <a:off x="427038" y="692150"/>
            <a:ext cx="6156325" cy="3463925"/>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00970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FD60567-87C0-4B7C-8596-BB069FA99FB2}" type="slidenum">
              <a:rPr lang="en-US" altLang="en-US"/>
              <a:pPr>
                <a:spcBef>
                  <a:spcPct val="0"/>
                </a:spcBef>
              </a:pPr>
              <a:t>73</a:t>
            </a:fld>
            <a:endParaRPr lang="en-US" altLang="en-US"/>
          </a:p>
        </p:txBody>
      </p:sp>
      <p:sp>
        <p:nvSpPr>
          <p:cNvPr id="74755" name="Rectangle 2"/>
          <p:cNvSpPr>
            <a:spLocks noGrp="1" noRot="1" noChangeAspect="1" noChangeArrowheads="1" noTextEdit="1"/>
          </p:cNvSpPr>
          <p:nvPr>
            <p:ph type="sldImg"/>
          </p:nvPr>
        </p:nvSpPr>
        <p:spPr>
          <a:xfrm>
            <a:off x="427038" y="692150"/>
            <a:ext cx="6156325" cy="3463925"/>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41746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FD60567-87C0-4B7C-8596-BB069FA99FB2}" type="slidenum">
              <a:rPr lang="en-US" altLang="en-US"/>
              <a:pPr>
                <a:spcBef>
                  <a:spcPct val="0"/>
                </a:spcBef>
              </a:pPr>
              <a:t>74</a:t>
            </a:fld>
            <a:endParaRPr lang="en-US" altLang="en-US"/>
          </a:p>
        </p:txBody>
      </p:sp>
      <p:sp>
        <p:nvSpPr>
          <p:cNvPr id="74755" name="Rectangle 2"/>
          <p:cNvSpPr>
            <a:spLocks noGrp="1" noRot="1" noChangeAspect="1" noChangeArrowheads="1" noTextEdit="1"/>
          </p:cNvSpPr>
          <p:nvPr>
            <p:ph type="sldImg"/>
          </p:nvPr>
        </p:nvSpPr>
        <p:spPr>
          <a:xfrm>
            <a:off x="427038" y="692150"/>
            <a:ext cx="6156325" cy="3463925"/>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75611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084A9CA-ED89-40DE-AA2D-7B2F73C499E0}" type="slidenum">
              <a:rPr lang="en-US" altLang="en-US"/>
              <a:pPr>
                <a:spcBef>
                  <a:spcPct val="0"/>
                </a:spcBef>
              </a:pPr>
              <a:t>75</a:t>
            </a:fld>
            <a:endParaRPr lang="en-US" altLang="en-US"/>
          </a:p>
        </p:txBody>
      </p:sp>
      <p:sp>
        <p:nvSpPr>
          <p:cNvPr id="76803" name="Rectangle 2"/>
          <p:cNvSpPr>
            <a:spLocks noGrp="1" noRot="1" noChangeAspect="1" noChangeArrowheads="1" noTextEdit="1"/>
          </p:cNvSpPr>
          <p:nvPr>
            <p:ph type="sldImg"/>
          </p:nvPr>
        </p:nvSpPr>
        <p:spPr>
          <a:xfrm>
            <a:off x="427038" y="692150"/>
            <a:ext cx="6156325" cy="3463925"/>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30016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8E19124-3E70-4585-90B9-6038DACCF7CA}" type="slidenum">
              <a:rPr lang="en-US" altLang="en-US"/>
              <a:pPr>
                <a:spcBef>
                  <a:spcPct val="0"/>
                </a:spcBef>
              </a:pPr>
              <a:t>76</a:t>
            </a:fld>
            <a:endParaRPr lang="en-US" altLang="en-US"/>
          </a:p>
        </p:txBody>
      </p:sp>
      <p:sp>
        <p:nvSpPr>
          <p:cNvPr id="78851" name="Rectangle 2"/>
          <p:cNvSpPr>
            <a:spLocks noGrp="1" noRot="1" noChangeAspect="1" noChangeArrowheads="1" noTextEdit="1"/>
          </p:cNvSpPr>
          <p:nvPr>
            <p:ph type="sldImg"/>
          </p:nvPr>
        </p:nvSpPr>
        <p:spPr>
          <a:xfrm>
            <a:off x="427038" y="692150"/>
            <a:ext cx="6156325" cy="3463925"/>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625267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1A5284D-A444-4DA2-929A-8E22AA859FCA}" type="slidenum">
              <a:rPr lang="en-US" altLang="en-US"/>
              <a:pPr>
                <a:spcBef>
                  <a:spcPct val="0"/>
                </a:spcBef>
              </a:pPr>
              <a:t>77</a:t>
            </a:fld>
            <a:endParaRPr lang="en-US" altLang="en-US"/>
          </a:p>
        </p:txBody>
      </p:sp>
      <p:sp>
        <p:nvSpPr>
          <p:cNvPr id="80899" name="Rectangle 2"/>
          <p:cNvSpPr>
            <a:spLocks noGrp="1" noRot="1" noChangeAspect="1" noChangeArrowheads="1" noTextEdit="1"/>
          </p:cNvSpPr>
          <p:nvPr>
            <p:ph type="sldImg"/>
          </p:nvPr>
        </p:nvSpPr>
        <p:spPr>
          <a:xfrm>
            <a:off x="427038" y="692150"/>
            <a:ext cx="6156325" cy="3463925"/>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dirty="0" smtClean="0"/>
              <a:t>Open Database Connectivity (ODBC) </a:t>
            </a:r>
            <a:r>
              <a:rPr lang="en-US" altLang="en-US" sz="1200" dirty="0" smtClean="0"/>
              <a:t>is an open standard application programming interface (API) for accessing a database. By using ODBC statements in a program, you can access files in a number of different databases, including Access, dBase, DB2, Excel, and Text.</a:t>
            </a:r>
          </a:p>
          <a:p>
            <a:r>
              <a:rPr lang="en-US" sz="1200" b="1" i="0" kern="1200" dirty="0" smtClean="0">
                <a:solidFill>
                  <a:schemeClr val="tx1"/>
                </a:solidFill>
                <a:effectLst/>
                <a:latin typeface="Times New Roman" pitchFamily="18" charset="0"/>
                <a:ea typeface="+mn-ea"/>
                <a:cs typeface="+mn-cs"/>
              </a:rPr>
              <a:t>OLE DB</a:t>
            </a:r>
            <a:r>
              <a:rPr lang="en-US" sz="1200" b="0" i="0" kern="1200" dirty="0" smtClean="0">
                <a:solidFill>
                  <a:schemeClr val="tx1"/>
                </a:solidFill>
                <a:effectLst/>
                <a:latin typeface="Times New Roman" pitchFamily="18" charset="0"/>
                <a:ea typeface="+mn-ea"/>
                <a:cs typeface="+mn-cs"/>
              </a:rPr>
              <a:t> (Object Linking and Embedding, Database, sometimes written as </a:t>
            </a:r>
            <a:r>
              <a:rPr lang="en-US" sz="1200" b="1" i="0" kern="1200" dirty="0" err="1" smtClean="0">
                <a:solidFill>
                  <a:schemeClr val="tx1"/>
                </a:solidFill>
                <a:effectLst/>
                <a:latin typeface="Times New Roman" pitchFamily="18" charset="0"/>
                <a:ea typeface="+mn-ea"/>
                <a:cs typeface="+mn-cs"/>
              </a:rPr>
              <a:t>OLEDB</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or</a:t>
            </a:r>
            <a:r>
              <a:rPr lang="en-US" sz="1200" b="1" i="0" kern="1200" dirty="0" err="1" smtClean="0">
                <a:solidFill>
                  <a:schemeClr val="tx1"/>
                </a:solidFill>
                <a:effectLst/>
                <a:latin typeface="Times New Roman" pitchFamily="18" charset="0"/>
                <a:ea typeface="+mn-ea"/>
                <a:cs typeface="+mn-cs"/>
              </a:rPr>
              <a:t>OLE</a:t>
            </a:r>
            <a:r>
              <a:rPr lang="en-US" sz="1200" b="1" i="0" kern="1200" dirty="0" smtClean="0">
                <a:solidFill>
                  <a:schemeClr val="tx1"/>
                </a:solidFill>
                <a:effectLst/>
                <a:latin typeface="Times New Roman" pitchFamily="18" charset="0"/>
                <a:ea typeface="+mn-ea"/>
                <a:cs typeface="+mn-cs"/>
              </a:rPr>
              <a:t>-DB</a:t>
            </a:r>
            <a:r>
              <a:rPr lang="en-US" sz="1200" b="0" i="0" kern="1200" dirty="0" smtClean="0">
                <a:solidFill>
                  <a:schemeClr val="tx1"/>
                </a:solidFill>
                <a:effectLst/>
                <a:latin typeface="Times New Roman" pitchFamily="18" charset="0"/>
                <a:ea typeface="+mn-ea"/>
                <a:cs typeface="+mn-cs"/>
              </a:rPr>
              <a:t>), an API designed by Microsoft, allows accessing data from a variety of sources in a uniform manner. The API provides a set of interfaces implemented using the Component Object Model (COM); it is otherwise unrelated to OLE.</a:t>
            </a:r>
            <a:endParaRPr lang="en-US" altLang="en-US" sz="1200" dirty="0" smtClean="0"/>
          </a:p>
        </p:txBody>
      </p:sp>
    </p:spTree>
    <p:extLst>
      <p:ext uri="{BB962C8B-B14F-4D97-AF65-F5344CB8AC3E}">
        <p14:creationId xmlns:p14="http://schemas.microsoft.com/office/powerpoint/2010/main" val="248214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C8100B8-2C34-443A-AEE4-817DFA7A8534}" type="slidenum">
              <a:rPr lang="en-US" altLang="en-US"/>
              <a:pPr>
                <a:spcBef>
                  <a:spcPct val="0"/>
                </a:spcBef>
              </a:pPr>
              <a:t>6</a:t>
            </a:fld>
            <a:endParaRPr lang="en-US" altLang="en-US"/>
          </a:p>
        </p:txBody>
      </p:sp>
      <p:sp>
        <p:nvSpPr>
          <p:cNvPr id="14339" name="Rectangle 2"/>
          <p:cNvSpPr>
            <a:spLocks noGrp="1" noRot="1" noChangeAspect="1" noChangeArrowheads="1" noTextEdit="1"/>
          </p:cNvSpPr>
          <p:nvPr>
            <p:ph type="sldImg"/>
          </p:nvPr>
        </p:nvSpPr>
        <p:spPr>
          <a:xfrm>
            <a:off x="427038" y="692150"/>
            <a:ext cx="6156325" cy="3463925"/>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53835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557B38-5E6F-4D98-8694-3473AB01353F}" type="slidenum">
              <a:rPr lang="en-US" altLang="en-US"/>
              <a:pPr>
                <a:spcBef>
                  <a:spcPct val="0"/>
                </a:spcBef>
              </a:pPr>
              <a:t>78</a:t>
            </a:fld>
            <a:endParaRPr lang="en-US" altLang="en-US"/>
          </a:p>
        </p:txBody>
      </p:sp>
      <p:sp>
        <p:nvSpPr>
          <p:cNvPr id="82947" name="Rectangle 2"/>
          <p:cNvSpPr>
            <a:spLocks noGrp="1" noRot="1" noChangeAspect="1" noChangeArrowheads="1" noTextEdit="1"/>
          </p:cNvSpPr>
          <p:nvPr>
            <p:ph type="sldImg"/>
          </p:nvPr>
        </p:nvSpPr>
        <p:spPr>
          <a:xfrm>
            <a:off x="427038" y="692150"/>
            <a:ext cx="6156325" cy="3463925"/>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794483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A32FF6-C1D9-48FD-A94B-E66E7C69858E}" type="slidenum">
              <a:rPr lang="en-US" altLang="en-US"/>
              <a:pPr>
                <a:spcBef>
                  <a:spcPct val="0"/>
                </a:spcBef>
              </a:pPr>
              <a:t>80</a:t>
            </a:fld>
            <a:endParaRPr lang="en-US" altLang="en-US"/>
          </a:p>
        </p:txBody>
      </p:sp>
      <p:sp>
        <p:nvSpPr>
          <p:cNvPr id="84995" name="Rectangle 2"/>
          <p:cNvSpPr>
            <a:spLocks noGrp="1" noRot="1" noChangeAspect="1" noChangeArrowheads="1" noTextEdit="1"/>
          </p:cNvSpPr>
          <p:nvPr>
            <p:ph type="sldImg"/>
          </p:nvPr>
        </p:nvSpPr>
        <p:spPr>
          <a:xfrm>
            <a:off x="427038" y="692150"/>
            <a:ext cx="6156325" cy="3463925"/>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89414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A32FF6-C1D9-48FD-A94B-E66E7C69858E}" type="slidenum">
              <a:rPr lang="en-US" altLang="en-US"/>
              <a:pPr>
                <a:spcBef>
                  <a:spcPct val="0"/>
                </a:spcBef>
              </a:pPr>
              <a:t>81</a:t>
            </a:fld>
            <a:endParaRPr lang="en-US" altLang="en-US"/>
          </a:p>
        </p:txBody>
      </p:sp>
      <p:sp>
        <p:nvSpPr>
          <p:cNvPr id="84995" name="Rectangle 2"/>
          <p:cNvSpPr>
            <a:spLocks noGrp="1" noRot="1" noChangeAspect="1" noChangeArrowheads="1" noTextEdit="1"/>
          </p:cNvSpPr>
          <p:nvPr>
            <p:ph type="sldImg"/>
          </p:nvPr>
        </p:nvSpPr>
        <p:spPr>
          <a:xfrm>
            <a:off x="427038" y="692150"/>
            <a:ext cx="6156325" cy="3463925"/>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008172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FCB57BB-D445-47E6-B000-F13CEF0ED055}" type="slidenum">
              <a:rPr lang="en-US" altLang="en-US"/>
              <a:pPr>
                <a:spcBef>
                  <a:spcPct val="0"/>
                </a:spcBef>
              </a:pPr>
              <a:t>84</a:t>
            </a:fld>
            <a:endParaRPr lang="en-US" altLang="en-US"/>
          </a:p>
        </p:txBody>
      </p:sp>
      <p:sp>
        <p:nvSpPr>
          <p:cNvPr id="87043" name="Rectangle 2"/>
          <p:cNvSpPr>
            <a:spLocks noGrp="1" noRot="1" noChangeAspect="1" noChangeArrowheads="1" noTextEdit="1"/>
          </p:cNvSpPr>
          <p:nvPr>
            <p:ph type="sldImg"/>
          </p:nvPr>
        </p:nvSpPr>
        <p:spPr>
          <a:xfrm>
            <a:off x="427038" y="692150"/>
            <a:ext cx="6156325" cy="3463925"/>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Times New Roman" pitchFamily="18" charset="0"/>
                <a:ea typeface="+mn-ea"/>
                <a:cs typeface="+mn-cs"/>
              </a:rPr>
              <a:t>The Data Mining Query Language (</a:t>
            </a:r>
            <a:r>
              <a:rPr lang="en-US" sz="1200" b="1" i="0" kern="1200" dirty="0" err="1" smtClean="0">
                <a:solidFill>
                  <a:schemeClr val="tx1"/>
                </a:solidFill>
                <a:effectLst/>
                <a:latin typeface="Times New Roman" pitchFamily="18" charset="0"/>
                <a:ea typeface="+mn-ea"/>
                <a:cs typeface="+mn-cs"/>
              </a:rPr>
              <a:t>DMQL</a:t>
            </a:r>
            <a:r>
              <a:rPr lang="en-US" sz="1200" b="0" i="0" kern="1200" dirty="0" smtClean="0">
                <a:solidFill>
                  <a:schemeClr val="tx1"/>
                </a:solidFill>
                <a:effectLst/>
                <a:latin typeface="Times New Roman" pitchFamily="18" charset="0"/>
                <a:ea typeface="+mn-ea"/>
                <a:cs typeface="+mn-cs"/>
              </a:rPr>
              <a:t>) was proposed by Han, Fu, Wang, et al. for the </a:t>
            </a:r>
            <a:r>
              <a:rPr lang="en-US" sz="1200" b="0" i="0" kern="1200" dirty="0" err="1" smtClean="0">
                <a:solidFill>
                  <a:schemeClr val="tx1"/>
                </a:solidFill>
                <a:effectLst/>
                <a:latin typeface="Times New Roman" pitchFamily="18" charset="0"/>
                <a:ea typeface="+mn-ea"/>
                <a:cs typeface="+mn-cs"/>
              </a:rPr>
              <a:t>DBMiner</a:t>
            </a:r>
            <a:r>
              <a:rPr lang="en-US" sz="1200" b="0" i="0" kern="1200" dirty="0" smtClean="0">
                <a:solidFill>
                  <a:schemeClr val="tx1"/>
                </a:solidFill>
                <a:effectLst/>
                <a:latin typeface="Times New Roman" pitchFamily="18" charset="0"/>
                <a:ea typeface="+mn-ea"/>
                <a:cs typeface="+mn-cs"/>
              </a:rPr>
              <a:t> data mining system. The Data Mining Query Language is actually based on the Structured Query Language (SQL). Data Mining Query Languages can be designed to support ad hoc and interactive data mining.</a:t>
            </a:r>
            <a:endParaRPr lang="en-US" altLang="en-US" dirty="0" smtClean="0"/>
          </a:p>
        </p:txBody>
      </p:sp>
    </p:spTree>
    <p:extLst>
      <p:ext uri="{BB962C8B-B14F-4D97-AF65-F5344CB8AC3E}">
        <p14:creationId xmlns:p14="http://schemas.microsoft.com/office/powerpoint/2010/main" val="42849522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77CF9C4-4049-4425-AC83-B871837DAE40}" type="slidenum">
              <a:rPr lang="en-US" altLang="en-US"/>
              <a:pPr>
                <a:spcBef>
                  <a:spcPct val="0"/>
                </a:spcBef>
              </a:pPr>
              <a:t>86</a:t>
            </a:fld>
            <a:endParaRPr lang="en-US" altLang="en-US"/>
          </a:p>
        </p:txBody>
      </p:sp>
      <p:sp>
        <p:nvSpPr>
          <p:cNvPr id="89091" name="Rectangle 2"/>
          <p:cNvSpPr>
            <a:spLocks noGrp="1" noRot="1" noChangeAspect="1" noChangeArrowheads="1" noTextEdit="1"/>
          </p:cNvSpPr>
          <p:nvPr>
            <p:ph type="sldImg"/>
          </p:nvPr>
        </p:nvSpPr>
        <p:spPr>
          <a:xfrm>
            <a:off x="427038" y="692150"/>
            <a:ext cx="6156325" cy="3463925"/>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503916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B8AD5FC-008A-4571-BA0B-5B41983A69B7}" type="slidenum">
              <a:rPr lang="en-US" altLang="en-US"/>
              <a:pPr>
                <a:spcBef>
                  <a:spcPct val="0"/>
                </a:spcBef>
              </a:pPr>
              <a:t>92</a:t>
            </a:fld>
            <a:endParaRPr lang="en-US" altLang="en-US"/>
          </a:p>
        </p:txBody>
      </p:sp>
      <p:sp>
        <p:nvSpPr>
          <p:cNvPr id="91139" name="Rectangle 2"/>
          <p:cNvSpPr>
            <a:spLocks noGrp="1" noRot="1" noChangeAspect="1" noChangeArrowheads="1" noTextEdit="1"/>
          </p:cNvSpPr>
          <p:nvPr>
            <p:ph type="sldImg"/>
          </p:nvPr>
        </p:nvSpPr>
        <p:spPr>
          <a:xfrm>
            <a:off x="427038" y="692150"/>
            <a:ext cx="6156325" cy="3463925"/>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521526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88B7B6A-F782-4C2F-9DF4-0D930DF524DD}" type="slidenum">
              <a:rPr lang="en-US" altLang="en-US"/>
              <a:pPr>
                <a:spcBef>
                  <a:spcPct val="0"/>
                </a:spcBef>
              </a:pPr>
              <a:t>93</a:t>
            </a:fld>
            <a:endParaRPr lang="en-US" altLang="en-US"/>
          </a:p>
        </p:txBody>
      </p:sp>
      <p:sp>
        <p:nvSpPr>
          <p:cNvPr id="93187" name="Rectangle 2"/>
          <p:cNvSpPr>
            <a:spLocks noGrp="1" noRot="1" noChangeAspect="1" noChangeArrowheads="1" noTextEdit="1"/>
          </p:cNvSpPr>
          <p:nvPr>
            <p:ph type="sldImg"/>
          </p:nvPr>
        </p:nvSpPr>
        <p:spPr>
          <a:xfrm>
            <a:off x="427038" y="692150"/>
            <a:ext cx="6156325" cy="3463925"/>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102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EA109D5-999E-40A8-A73C-FAD059967E59}" type="slidenum">
              <a:rPr lang="en-US" altLang="en-US"/>
              <a:pPr>
                <a:spcBef>
                  <a:spcPct val="0"/>
                </a:spcBef>
              </a:pPr>
              <a:t>7</a:t>
            </a:fld>
            <a:endParaRPr lang="en-US" altLang="en-US"/>
          </a:p>
        </p:txBody>
      </p:sp>
      <p:sp>
        <p:nvSpPr>
          <p:cNvPr id="16387" name="Rectangle 2"/>
          <p:cNvSpPr>
            <a:spLocks noGrp="1" noRot="1" noChangeAspect="1" noChangeArrowheads="1" noTextEdit="1"/>
          </p:cNvSpPr>
          <p:nvPr>
            <p:ph type="sldImg"/>
          </p:nvPr>
        </p:nvSpPr>
        <p:spPr>
          <a:xfrm>
            <a:off x="427038" y="692150"/>
            <a:ext cx="6156325" cy="3463925"/>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3211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8D0B51E-0355-4861-9122-8513C192CD99}" type="slidenum">
              <a:rPr lang="en-US" altLang="en-US"/>
              <a:pPr>
                <a:spcBef>
                  <a:spcPct val="0"/>
                </a:spcBef>
              </a:pPr>
              <a:t>8</a:t>
            </a:fld>
            <a:endParaRPr lang="en-US" altLang="en-US"/>
          </a:p>
        </p:txBody>
      </p:sp>
      <p:sp>
        <p:nvSpPr>
          <p:cNvPr id="18435" name="Rectangle 2"/>
          <p:cNvSpPr>
            <a:spLocks noGrp="1" noRot="1" noChangeAspect="1" noChangeArrowheads="1" noTextEdit="1"/>
          </p:cNvSpPr>
          <p:nvPr>
            <p:ph type="sldImg"/>
          </p:nvPr>
        </p:nvSpPr>
        <p:spPr>
          <a:xfrm>
            <a:off x="427038" y="692150"/>
            <a:ext cx="6156325" cy="3463925"/>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408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C4D21B-9EF1-4A68-B6CA-7D8C5E60D552}" type="slidenum">
              <a:rPr lang="en-US" altLang="en-US"/>
              <a:pPr>
                <a:spcBef>
                  <a:spcPct val="0"/>
                </a:spcBef>
              </a:pPr>
              <a:t>10</a:t>
            </a:fld>
            <a:endParaRPr lang="en-US" altLang="en-US"/>
          </a:p>
        </p:txBody>
      </p:sp>
      <p:sp>
        <p:nvSpPr>
          <p:cNvPr id="20483" name="Rectangle 2"/>
          <p:cNvSpPr>
            <a:spLocks noGrp="1" noRot="1" noChangeAspect="1" noChangeArrowheads="1" noTextEdit="1"/>
          </p:cNvSpPr>
          <p:nvPr>
            <p:ph type="sldImg"/>
          </p:nvPr>
        </p:nvSpPr>
        <p:spPr>
          <a:xfrm>
            <a:off x="427038" y="692150"/>
            <a:ext cx="6156325" cy="3463925"/>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0335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F0013F8-F1A7-4856-8B54-68679A85E36E}" type="slidenum">
              <a:rPr lang="en-US" altLang="en-US"/>
              <a:pPr>
                <a:spcBef>
                  <a:spcPct val="0"/>
                </a:spcBef>
              </a:pPr>
              <a:t>16</a:t>
            </a:fld>
            <a:endParaRPr lang="en-US" altLang="en-US"/>
          </a:p>
        </p:txBody>
      </p:sp>
      <p:sp>
        <p:nvSpPr>
          <p:cNvPr id="23555" name="Rectangle 2"/>
          <p:cNvSpPr>
            <a:spLocks noGrp="1" noRot="1" noChangeAspect="1" noChangeArrowheads="1" noTextEdit="1"/>
          </p:cNvSpPr>
          <p:nvPr>
            <p:ph type="sldImg"/>
          </p:nvPr>
        </p:nvSpPr>
        <p:spPr>
          <a:xfrm>
            <a:off x="427038" y="692150"/>
            <a:ext cx="6156325" cy="3463925"/>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74160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9CC5B6F-0A18-4BC1-AE62-40910674B1CC}" type="slidenum">
              <a:rPr lang="en-US" altLang="en-US"/>
              <a:pPr>
                <a:spcBef>
                  <a:spcPct val="0"/>
                </a:spcBef>
              </a:pPr>
              <a:t>17</a:t>
            </a:fld>
            <a:endParaRPr lang="en-US" altLang="en-US"/>
          </a:p>
        </p:txBody>
      </p:sp>
      <p:sp>
        <p:nvSpPr>
          <p:cNvPr id="25603" name="Rectangle 2"/>
          <p:cNvSpPr>
            <a:spLocks noGrp="1" noRot="1" noChangeAspect="1" noChangeArrowheads="1" noTextEdit="1"/>
          </p:cNvSpPr>
          <p:nvPr>
            <p:ph type="sldImg"/>
          </p:nvPr>
        </p:nvSpPr>
        <p:spPr>
          <a:xfrm>
            <a:off x="427038" y="692150"/>
            <a:ext cx="6156325" cy="3463925"/>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1521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sz="2400"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sz="2400"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sz="2400"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sz="2400"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sz="2400"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sz="2400"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sz="2400" smtClean="0"/>
            </a:p>
          </p:txBody>
        </p:sp>
      </p:grpSp>
      <p:sp>
        <p:nvSpPr>
          <p:cNvPr id="929804" name="Rectangle 12"/>
          <p:cNvSpPr>
            <a:spLocks noGrp="1" noChangeArrowheads="1"/>
          </p:cNvSpPr>
          <p:nvPr>
            <p:ph type="ctrTitle"/>
          </p:nvPr>
        </p:nvSpPr>
        <p:spPr>
          <a:xfrm>
            <a:off x="1320800" y="1828800"/>
            <a:ext cx="103632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203200" y="6248400"/>
            <a:ext cx="2540000" cy="457200"/>
          </a:xfrm>
        </p:spPr>
        <p:txBody>
          <a:bodyPr/>
          <a:lstStyle>
            <a:lvl1pPr>
              <a:defRPr sz="1400">
                <a:solidFill>
                  <a:schemeClr val="bg2"/>
                </a:solidFill>
              </a:defRPr>
            </a:lvl1pPr>
          </a:lstStyle>
          <a:p>
            <a:pPr>
              <a:defRPr/>
            </a:pPr>
            <a:fld id="{37FDD071-0406-47C7-97E8-396B37098862}" type="datetime4">
              <a:rPr lang="en-US"/>
              <a:pPr>
                <a:defRPr/>
              </a:pPr>
              <a:t>March 2, 2017</a:t>
            </a:fld>
            <a:endParaRPr lang="en-US"/>
          </a:p>
        </p:txBody>
      </p:sp>
      <p:sp>
        <p:nvSpPr>
          <p:cNvPr id="15" name="Rectangle 15"/>
          <p:cNvSpPr>
            <a:spLocks noGrp="1" noChangeArrowheads="1"/>
          </p:cNvSpPr>
          <p:nvPr>
            <p:ph type="ftr" sz="quarter" idx="11"/>
          </p:nvPr>
        </p:nvSpPr>
        <p:spPr>
          <a:xfrm>
            <a:off x="3454400" y="6248400"/>
            <a:ext cx="49784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9550400" y="6248400"/>
            <a:ext cx="2540000" cy="457200"/>
          </a:xfrm>
        </p:spPr>
        <p:txBody>
          <a:bodyPr/>
          <a:lstStyle>
            <a:lvl1pPr>
              <a:defRPr sz="1400" smtClean="0">
                <a:solidFill>
                  <a:schemeClr val="bg2"/>
                </a:solidFill>
              </a:defRPr>
            </a:lvl1pPr>
          </a:lstStyle>
          <a:p>
            <a:pPr>
              <a:defRPr/>
            </a:pPr>
            <a:fld id="{6AF9DB95-6B72-4309-ABCE-E1AEA58DEC83}" type="slidenum">
              <a:rPr lang="en-US" altLang="en-US"/>
              <a:pPr>
                <a:defRPr/>
              </a:pPr>
              <a:t>‹#›</a:t>
            </a:fld>
            <a:endParaRPr lang="en-US" altLang="en-US"/>
          </a:p>
        </p:txBody>
      </p:sp>
    </p:spTree>
    <p:extLst>
      <p:ext uri="{BB962C8B-B14F-4D97-AF65-F5344CB8AC3E}">
        <p14:creationId xmlns:p14="http://schemas.microsoft.com/office/powerpoint/2010/main" val="3979117142"/>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ln/>
        </p:spPr>
        <p:txBody>
          <a:bodyPr/>
          <a:lstStyle>
            <a:lvl1pPr>
              <a:defRPr/>
            </a:lvl1pPr>
          </a:lstStyle>
          <a:p>
            <a:pPr>
              <a:defRPr/>
            </a:pPr>
            <a:fld id="{EF1471DE-7FE4-43AA-913F-5289C5FB12D8}" type="datetime4">
              <a:rPr lang="en-US"/>
              <a:pPr>
                <a:defRPr/>
              </a:pPr>
              <a:t>March 2, 2017</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5CA4517B-14D9-4097-8756-13BF120FD73C}" type="slidenum">
              <a:rPr lang="en-US" altLang="en-US"/>
              <a:pPr>
                <a:defRPr/>
              </a:pPr>
              <a:t>‹#›</a:t>
            </a:fld>
            <a:endParaRPr lang="en-US" altLang="en-US"/>
          </a:p>
        </p:txBody>
      </p:sp>
    </p:spTree>
    <p:extLst>
      <p:ext uri="{BB962C8B-B14F-4D97-AF65-F5344CB8AC3E}">
        <p14:creationId xmlns:p14="http://schemas.microsoft.com/office/powerpoint/2010/main" val="3530176494"/>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0000" y="304800"/>
            <a:ext cx="2794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4800"/>
            <a:ext cx="8178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ln/>
        </p:spPr>
        <p:txBody>
          <a:bodyPr/>
          <a:lstStyle>
            <a:lvl1pPr>
              <a:defRPr/>
            </a:lvl1pPr>
          </a:lstStyle>
          <a:p>
            <a:pPr>
              <a:defRPr/>
            </a:pPr>
            <a:fld id="{2FA3FB87-CF39-4673-A20C-D34A2822A3BB}" type="datetime4">
              <a:rPr lang="en-US"/>
              <a:pPr>
                <a:defRPr/>
              </a:pPr>
              <a:t>March 2, 2017</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E4E39AA8-E7C5-4E42-ADFF-ABB016458C73}" type="slidenum">
              <a:rPr lang="en-US" altLang="en-US"/>
              <a:pPr>
                <a:defRPr/>
              </a:pPr>
              <a:t>‹#›</a:t>
            </a:fld>
            <a:endParaRPr lang="en-US" altLang="en-US"/>
          </a:p>
        </p:txBody>
      </p:sp>
    </p:spTree>
    <p:extLst>
      <p:ext uri="{BB962C8B-B14F-4D97-AF65-F5344CB8AC3E}">
        <p14:creationId xmlns:p14="http://schemas.microsoft.com/office/powerpoint/2010/main" val="609536165"/>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1760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447800"/>
            <a:ext cx="11176000" cy="5029200"/>
          </a:xfrm>
        </p:spPr>
        <p:txBody>
          <a:bodyPr/>
          <a:lstStyle/>
          <a:p>
            <a:pPr lvl="0"/>
            <a:endParaRPr lang="en-US" noProof="0" smtClean="0"/>
          </a:p>
        </p:txBody>
      </p:sp>
      <p:sp>
        <p:nvSpPr>
          <p:cNvPr id="4" name="Rectangle 2059"/>
          <p:cNvSpPr>
            <a:spLocks noGrp="1" noChangeArrowheads="1"/>
          </p:cNvSpPr>
          <p:nvPr>
            <p:ph type="dt" sz="half" idx="10"/>
          </p:nvPr>
        </p:nvSpPr>
        <p:spPr>
          <a:ln/>
        </p:spPr>
        <p:txBody>
          <a:bodyPr/>
          <a:lstStyle>
            <a:lvl1pPr>
              <a:defRPr/>
            </a:lvl1pPr>
          </a:lstStyle>
          <a:p>
            <a:pPr>
              <a:defRPr/>
            </a:pPr>
            <a:fld id="{026238F1-AF4E-4030-9823-A894E093D859}" type="datetime4">
              <a:rPr lang="en-US"/>
              <a:pPr>
                <a:defRPr/>
              </a:pPr>
              <a:t>March 2, 2017</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F5D2DB74-93AA-460E-ADE8-84BCA456B456}" type="slidenum">
              <a:rPr lang="en-US" altLang="en-US"/>
              <a:pPr>
                <a:defRPr/>
              </a:pPr>
              <a:t>‹#›</a:t>
            </a:fld>
            <a:endParaRPr lang="en-US" altLang="en-US"/>
          </a:p>
        </p:txBody>
      </p:sp>
    </p:spTree>
    <p:extLst>
      <p:ext uri="{BB962C8B-B14F-4D97-AF65-F5344CB8AC3E}">
        <p14:creationId xmlns:p14="http://schemas.microsoft.com/office/powerpoint/2010/main" val="191687253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1760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1447800"/>
            <a:ext cx="5486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4478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0386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59"/>
          <p:cNvSpPr>
            <a:spLocks noGrp="1" noChangeArrowheads="1"/>
          </p:cNvSpPr>
          <p:nvPr>
            <p:ph type="dt" sz="half" idx="10"/>
          </p:nvPr>
        </p:nvSpPr>
        <p:spPr>
          <a:ln/>
        </p:spPr>
        <p:txBody>
          <a:bodyPr/>
          <a:lstStyle>
            <a:lvl1pPr>
              <a:defRPr/>
            </a:lvl1pPr>
          </a:lstStyle>
          <a:p>
            <a:pPr>
              <a:defRPr/>
            </a:pPr>
            <a:fld id="{ABA1308F-2615-4900-97D2-FB56C2D83988}" type="datetime4">
              <a:rPr lang="en-US"/>
              <a:pPr>
                <a:defRPr/>
              </a:pPr>
              <a:t>March 2, 2017</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6C45DA17-9060-4036-AB14-9B50F64B61BC}" type="slidenum">
              <a:rPr lang="en-US" altLang="en-US"/>
              <a:pPr>
                <a:defRPr/>
              </a:pPr>
              <a:t>‹#›</a:t>
            </a:fld>
            <a:endParaRPr lang="en-US" altLang="en-US"/>
          </a:p>
        </p:txBody>
      </p:sp>
    </p:spTree>
    <p:extLst>
      <p:ext uri="{BB962C8B-B14F-4D97-AF65-F5344CB8AC3E}">
        <p14:creationId xmlns:p14="http://schemas.microsoft.com/office/powerpoint/2010/main" val="373244852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ln/>
        </p:spPr>
        <p:txBody>
          <a:bodyPr/>
          <a:lstStyle>
            <a:lvl1pPr>
              <a:defRPr/>
            </a:lvl1pPr>
          </a:lstStyle>
          <a:p>
            <a:pPr>
              <a:defRPr/>
            </a:pPr>
            <a:fld id="{E985A861-C66D-4DBF-A059-8565B3342F6A}" type="datetime4">
              <a:rPr lang="en-US"/>
              <a:pPr>
                <a:defRPr/>
              </a:pPr>
              <a:t>March 2, 2017</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B43686DB-F054-4571-B974-5E700F96177A}" type="slidenum">
              <a:rPr lang="en-US" altLang="en-US"/>
              <a:pPr>
                <a:defRPr/>
              </a:pPr>
              <a:t>‹#›</a:t>
            </a:fld>
            <a:endParaRPr lang="en-US" altLang="en-US"/>
          </a:p>
        </p:txBody>
      </p:sp>
    </p:spTree>
    <p:extLst>
      <p:ext uri="{BB962C8B-B14F-4D97-AF65-F5344CB8AC3E}">
        <p14:creationId xmlns:p14="http://schemas.microsoft.com/office/powerpoint/2010/main" val="3626550174"/>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59"/>
          <p:cNvSpPr>
            <a:spLocks noGrp="1" noChangeArrowheads="1"/>
          </p:cNvSpPr>
          <p:nvPr>
            <p:ph type="dt" sz="half" idx="10"/>
          </p:nvPr>
        </p:nvSpPr>
        <p:spPr>
          <a:ln/>
        </p:spPr>
        <p:txBody>
          <a:bodyPr/>
          <a:lstStyle>
            <a:lvl1pPr>
              <a:defRPr/>
            </a:lvl1pPr>
          </a:lstStyle>
          <a:p>
            <a:pPr>
              <a:defRPr/>
            </a:pPr>
            <a:fld id="{EA6CC959-5FEC-4671-A1CB-F9B15E62AB8F}" type="datetime4">
              <a:rPr lang="en-US"/>
              <a:pPr>
                <a:defRPr/>
              </a:pPr>
              <a:t>March 2, 2017</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498A495C-D8A0-4087-A905-AF22879ADFB4}" type="slidenum">
              <a:rPr lang="en-US" altLang="en-US"/>
              <a:pPr>
                <a:defRPr/>
              </a:pPr>
              <a:t>‹#›</a:t>
            </a:fld>
            <a:endParaRPr lang="en-US" altLang="en-US"/>
          </a:p>
        </p:txBody>
      </p:sp>
    </p:spTree>
    <p:extLst>
      <p:ext uri="{BB962C8B-B14F-4D97-AF65-F5344CB8AC3E}">
        <p14:creationId xmlns:p14="http://schemas.microsoft.com/office/powerpoint/2010/main" val="866881978"/>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447800"/>
            <a:ext cx="5486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447800"/>
            <a:ext cx="5486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pPr>
              <a:defRPr/>
            </a:pPr>
            <a:fld id="{0330E77D-0C99-404C-853B-87CB0235B0AF}" type="datetime4">
              <a:rPr lang="en-US"/>
              <a:pPr>
                <a:defRPr/>
              </a:pPr>
              <a:t>March 2, 2017</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D1072160-2306-4804-9FF2-9FD0CE453E2A}" type="slidenum">
              <a:rPr lang="en-US" altLang="en-US"/>
              <a:pPr>
                <a:defRPr/>
              </a:pPr>
              <a:t>‹#›</a:t>
            </a:fld>
            <a:endParaRPr lang="en-US" altLang="en-US"/>
          </a:p>
        </p:txBody>
      </p:sp>
    </p:spTree>
    <p:extLst>
      <p:ext uri="{BB962C8B-B14F-4D97-AF65-F5344CB8AC3E}">
        <p14:creationId xmlns:p14="http://schemas.microsoft.com/office/powerpoint/2010/main" val="2488273458"/>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59"/>
          <p:cNvSpPr>
            <a:spLocks noGrp="1" noChangeArrowheads="1"/>
          </p:cNvSpPr>
          <p:nvPr>
            <p:ph type="dt" sz="half" idx="10"/>
          </p:nvPr>
        </p:nvSpPr>
        <p:spPr>
          <a:ln/>
        </p:spPr>
        <p:txBody>
          <a:bodyPr/>
          <a:lstStyle>
            <a:lvl1pPr>
              <a:defRPr/>
            </a:lvl1pPr>
          </a:lstStyle>
          <a:p>
            <a:pPr>
              <a:defRPr/>
            </a:pPr>
            <a:fld id="{6AB1C07A-0AAF-493B-9F05-5BBADDE12F34}" type="datetime4">
              <a:rPr lang="en-US"/>
              <a:pPr>
                <a:defRPr/>
              </a:pPr>
              <a:t>March 2, 2017</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E45110C0-C834-4EA5-903C-5A4CE35BE904}" type="slidenum">
              <a:rPr lang="en-US" altLang="en-US"/>
              <a:pPr>
                <a:defRPr/>
              </a:pPr>
              <a:t>‹#›</a:t>
            </a:fld>
            <a:endParaRPr lang="en-US" altLang="en-US"/>
          </a:p>
        </p:txBody>
      </p:sp>
    </p:spTree>
    <p:extLst>
      <p:ext uri="{BB962C8B-B14F-4D97-AF65-F5344CB8AC3E}">
        <p14:creationId xmlns:p14="http://schemas.microsoft.com/office/powerpoint/2010/main" val="4062148163"/>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59"/>
          <p:cNvSpPr>
            <a:spLocks noGrp="1" noChangeArrowheads="1"/>
          </p:cNvSpPr>
          <p:nvPr>
            <p:ph type="dt" sz="half" idx="10"/>
          </p:nvPr>
        </p:nvSpPr>
        <p:spPr>
          <a:ln/>
        </p:spPr>
        <p:txBody>
          <a:bodyPr/>
          <a:lstStyle>
            <a:lvl1pPr>
              <a:defRPr/>
            </a:lvl1pPr>
          </a:lstStyle>
          <a:p>
            <a:pPr>
              <a:defRPr/>
            </a:pPr>
            <a:fld id="{2963F7B1-759C-4D18-86DA-FDA4E6BCD153}" type="datetime4">
              <a:rPr lang="en-US"/>
              <a:pPr>
                <a:defRPr/>
              </a:pPr>
              <a:t>March 2, 2017</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698D17FC-386E-4127-87AA-46A9A915485D}" type="slidenum">
              <a:rPr lang="en-US" altLang="en-US"/>
              <a:pPr>
                <a:defRPr/>
              </a:pPr>
              <a:t>‹#›</a:t>
            </a:fld>
            <a:endParaRPr lang="en-US" altLang="en-US"/>
          </a:p>
        </p:txBody>
      </p:sp>
    </p:spTree>
    <p:extLst>
      <p:ext uri="{BB962C8B-B14F-4D97-AF65-F5344CB8AC3E}">
        <p14:creationId xmlns:p14="http://schemas.microsoft.com/office/powerpoint/2010/main" val="422285833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p:cNvSpPr>
            <a:spLocks noGrp="1" noChangeArrowheads="1"/>
          </p:cNvSpPr>
          <p:nvPr>
            <p:ph type="dt" sz="half" idx="10"/>
          </p:nvPr>
        </p:nvSpPr>
        <p:spPr>
          <a:ln/>
        </p:spPr>
        <p:txBody>
          <a:bodyPr/>
          <a:lstStyle>
            <a:lvl1pPr>
              <a:defRPr/>
            </a:lvl1pPr>
          </a:lstStyle>
          <a:p>
            <a:pPr>
              <a:defRPr/>
            </a:pPr>
            <a:fld id="{54E55780-8C84-44F8-9B95-B02D28BE14C3}" type="datetime4">
              <a:rPr lang="en-US"/>
              <a:pPr>
                <a:defRPr/>
              </a:pPr>
              <a:t>March 2, 2017</a:t>
            </a:fld>
            <a:endParaRPr lang="en-US"/>
          </a:p>
        </p:txBody>
      </p:sp>
      <p:sp>
        <p:nvSpPr>
          <p:cNvPr id="3"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2061"/>
          <p:cNvSpPr>
            <a:spLocks noGrp="1" noChangeArrowheads="1"/>
          </p:cNvSpPr>
          <p:nvPr>
            <p:ph type="sldNum" sz="quarter" idx="12"/>
          </p:nvPr>
        </p:nvSpPr>
        <p:spPr>
          <a:ln/>
        </p:spPr>
        <p:txBody>
          <a:bodyPr/>
          <a:lstStyle>
            <a:lvl1pPr>
              <a:defRPr/>
            </a:lvl1pPr>
          </a:lstStyle>
          <a:p>
            <a:pPr>
              <a:defRPr/>
            </a:pPr>
            <a:fld id="{D84DB667-B873-48BA-9660-A42BF6BB86C0}" type="slidenum">
              <a:rPr lang="en-US" altLang="en-US"/>
              <a:pPr>
                <a:defRPr/>
              </a:pPr>
              <a:t>‹#›</a:t>
            </a:fld>
            <a:endParaRPr lang="en-US" altLang="en-US"/>
          </a:p>
        </p:txBody>
      </p:sp>
    </p:spTree>
    <p:extLst>
      <p:ext uri="{BB962C8B-B14F-4D97-AF65-F5344CB8AC3E}">
        <p14:creationId xmlns:p14="http://schemas.microsoft.com/office/powerpoint/2010/main" val="2616115411"/>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131293FD-88AC-4FE3-9A8F-D4E1FEA179EA}" type="datetime4">
              <a:rPr lang="en-US"/>
              <a:pPr>
                <a:defRPr/>
              </a:pPr>
              <a:t>March 2, 2017</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98FACED3-15AD-444D-8A8A-91A504B174F3}" type="slidenum">
              <a:rPr lang="en-US" altLang="en-US"/>
              <a:pPr>
                <a:defRPr/>
              </a:pPr>
              <a:t>‹#›</a:t>
            </a:fld>
            <a:endParaRPr lang="en-US" altLang="en-US"/>
          </a:p>
        </p:txBody>
      </p:sp>
    </p:spTree>
    <p:extLst>
      <p:ext uri="{BB962C8B-B14F-4D97-AF65-F5344CB8AC3E}">
        <p14:creationId xmlns:p14="http://schemas.microsoft.com/office/powerpoint/2010/main" val="3993829409"/>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7586C650-A974-4C58-874C-246336F493F6}" type="datetime4">
              <a:rPr lang="en-US"/>
              <a:pPr>
                <a:defRPr/>
              </a:pPr>
              <a:t>March 2, 2017</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D5DCCCDB-7631-495A-9310-04AC8775578F}" type="slidenum">
              <a:rPr lang="en-US" altLang="en-US"/>
              <a:pPr>
                <a:defRPr/>
              </a:pPr>
              <a:t>‹#›</a:t>
            </a:fld>
            <a:endParaRPr lang="en-US" altLang="en-US"/>
          </a:p>
        </p:txBody>
      </p:sp>
    </p:spTree>
    <p:extLst>
      <p:ext uri="{BB962C8B-B14F-4D97-AF65-F5344CB8AC3E}">
        <p14:creationId xmlns:p14="http://schemas.microsoft.com/office/powerpoint/2010/main" val="352266878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508001" y="1143000"/>
            <a:ext cx="11214100" cy="46038"/>
          </a:xfrm>
          <a:prstGeom prst="rect">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27" name="Rectangle 2057"/>
          <p:cNvSpPr>
            <a:spLocks noGrp="1" noChangeArrowheads="1"/>
          </p:cNvSpPr>
          <p:nvPr>
            <p:ph type="title"/>
          </p:nvPr>
        </p:nvSpPr>
        <p:spPr bwMode="auto">
          <a:xfrm>
            <a:off x="508000" y="304800"/>
            <a:ext cx="1117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2058"/>
          <p:cNvSpPr>
            <a:spLocks noGrp="1" noChangeArrowheads="1"/>
          </p:cNvSpPr>
          <p:nvPr>
            <p:ph type="body" idx="1"/>
          </p:nvPr>
        </p:nvSpPr>
        <p:spPr bwMode="auto">
          <a:xfrm>
            <a:off x="508000" y="14478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79" name="Rectangle 2059"/>
          <p:cNvSpPr>
            <a:spLocks noGrp="1" noChangeArrowheads="1"/>
          </p:cNvSpPr>
          <p:nvPr>
            <p:ph type="dt" sz="half" idx="2"/>
          </p:nvPr>
        </p:nvSpPr>
        <p:spPr bwMode="auto">
          <a:xfrm>
            <a:off x="203200" y="6324600"/>
            <a:ext cx="25400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1DB5E15F-27BF-405D-9D14-32891B1EB291}" type="datetime4">
              <a:rPr lang="en-US"/>
              <a:pPr>
                <a:defRPr/>
              </a:pPr>
              <a:t>March 2, 2017</a:t>
            </a:fld>
            <a:endParaRPr lang="en-US"/>
          </a:p>
        </p:txBody>
      </p:sp>
      <p:sp>
        <p:nvSpPr>
          <p:cNvPr id="928780" name="Rectangle 2060"/>
          <p:cNvSpPr>
            <a:spLocks noGrp="1" noChangeArrowheads="1"/>
          </p:cNvSpPr>
          <p:nvPr>
            <p:ph type="ftr" sz="quarter" idx="3"/>
          </p:nvPr>
        </p:nvSpPr>
        <p:spPr bwMode="auto">
          <a:xfrm>
            <a:off x="4267200" y="6324600"/>
            <a:ext cx="3860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96520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237BB30-B7C4-415A-9776-2F4C1B54C2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6"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zoom/>
  </p:transition>
  <p:hf hd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Berlin Sans FB Demi" pitchFamily="34" charset="0"/>
        </a:defRPr>
      </a:lvl2pPr>
      <a:lvl3pPr algn="ctr" rtl="0" eaLnBrk="0" fontAlgn="base" hangingPunct="0">
        <a:spcBef>
          <a:spcPct val="0"/>
        </a:spcBef>
        <a:spcAft>
          <a:spcPct val="0"/>
        </a:spcAft>
        <a:defRPr sz="3600">
          <a:solidFill>
            <a:schemeClr val="tx2"/>
          </a:solidFill>
          <a:latin typeface="Berlin Sans FB Demi" pitchFamily="34" charset="0"/>
        </a:defRPr>
      </a:lvl3pPr>
      <a:lvl4pPr algn="ctr" rtl="0" eaLnBrk="0" fontAlgn="base" hangingPunct="0">
        <a:spcBef>
          <a:spcPct val="0"/>
        </a:spcBef>
        <a:spcAft>
          <a:spcPct val="0"/>
        </a:spcAft>
        <a:defRPr sz="3600">
          <a:solidFill>
            <a:schemeClr val="tx2"/>
          </a:solidFill>
          <a:latin typeface="Berlin Sans FB Demi" pitchFamily="34" charset="0"/>
        </a:defRPr>
      </a:lvl4pPr>
      <a:lvl5pPr algn="ctr" rtl="0" eaLnBrk="0" fontAlgn="base" hangingPunct="0">
        <a:spcBef>
          <a:spcPct val="0"/>
        </a:spcBef>
        <a:spcAft>
          <a:spcPct val="0"/>
        </a:spcAft>
        <a:defRPr sz="3600">
          <a:solidFill>
            <a:schemeClr val="tx2"/>
          </a:solidFill>
          <a:latin typeface="Berlin Sans FB Demi" pitchFamily="34" charset="0"/>
        </a:defRPr>
      </a:lvl5pPr>
      <a:lvl6pPr marL="457200" algn="ctr" rtl="0" fontAlgn="base">
        <a:spcBef>
          <a:spcPct val="0"/>
        </a:spcBef>
        <a:spcAft>
          <a:spcPct val="0"/>
        </a:spcAft>
        <a:defRPr sz="3600">
          <a:solidFill>
            <a:schemeClr val="tx2"/>
          </a:solidFill>
          <a:latin typeface="Berlin Sans FB Demi" pitchFamily="34" charset="0"/>
        </a:defRPr>
      </a:lvl6pPr>
      <a:lvl7pPr marL="914400" algn="ctr" rtl="0" fontAlgn="base">
        <a:spcBef>
          <a:spcPct val="0"/>
        </a:spcBef>
        <a:spcAft>
          <a:spcPct val="0"/>
        </a:spcAft>
        <a:defRPr sz="3600">
          <a:solidFill>
            <a:schemeClr val="tx2"/>
          </a:solidFill>
          <a:latin typeface="Berlin Sans FB Demi" pitchFamily="34" charset="0"/>
        </a:defRPr>
      </a:lvl7pPr>
      <a:lvl8pPr marL="1371600" algn="ctr" rtl="0" fontAlgn="base">
        <a:spcBef>
          <a:spcPct val="0"/>
        </a:spcBef>
        <a:spcAft>
          <a:spcPct val="0"/>
        </a:spcAft>
        <a:defRPr sz="3600">
          <a:solidFill>
            <a:schemeClr val="tx2"/>
          </a:solidFill>
          <a:latin typeface="Berlin Sans FB Demi" pitchFamily="34" charset="0"/>
        </a:defRPr>
      </a:lvl8pPr>
      <a:lvl9pPr marL="1828800" algn="ctr" rtl="0" fontAlgn="base">
        <a:spcBef>
          <a:spcPct val="0"/>
        </a:spcBef>
        <a:spcAft>
          <a:spcPct val="0"/>
        </a:spcAft>
        <a:defRPr sz="3600">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2.wmf"/><Relationship Id="rId4" Type="http://schemas.openxmlformats.org/officeDocument/2006/relationships/oleObject" Target="../embeddings/oleObject2.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4.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Microsoft_Excel_97-2003_Worksheet1.xls"/><Relationship Id="rId5" Type="http://schemas.openxmlformats.org/officeDocument/2006/relationships/image" Target="../media/image23.emf"/><Relationship Id="rId4" Type="http://schemas.openxmlformats.org/officeDocument/2006/relationships/oleObject" Target="../embeddings/oleObject3.bin"/><Relationship Id="rId9" Type="http://schemas.openxmlformats.org/officeDocument/2006/relationships/image" Target="../media/image25.emf"/></Relationships>
</file>

<file path=ppt/slides/_rels/slide8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35208A7-8121-4AE4-80FE-94F5D094C283}" type="slidenum">
              <a:rPr lang="en-US" altLang="en-US" sz="1200"/>
              <a:pPr>
                <a:spcBef>
                  <a:spcPct val="0"/>
                </a:spcBef>
                <a:buClrTx/>
                <a:buSzTx/>
                <a:buFontTx/>
                <a:buNone/>
              </a:pPr>
              <a:t>1</a:t>
            </a:fld>
            <a:endParaRPr lang="en-US" altLang="en-US" sz="1200"/>
          </a:p>
        </p:txBody>
      </p:sp>
      <p:sp>
        <p:nvSpPr>
          <p:cNvPr id="5123" name="Slide Number Placeholder 5"/>
          <p:cNvSpPr txBox="1">
            <a:spLocks noGrp="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322607D6-607B-42F8-9E10-3CA3F1F17FF9}" type="slidenum">
              <a:rPr lang="zh-CN" altLang="en-US" sz="1200">
                <a:ea typeface="SimSun" panose="02010600030101010101" pitchFamily="2" charset="-122"/>
              </a:rPr>
              <a:pPr algn="r" eaLnBrk="1" hangingPunct="1">
                <a:spcBef>
                  <a:spcPct val="0"/>
                </a:spcBef>
                <a:buClrTx/>
                <a:buSzTx/>
                <a:buFontTx/>
                <a:buNone/>
              </a:pPr>
              <a:t>1</a:t>
            </a:fld>
            <a:endParaRPr lang="en-US" altLang="zh-CN" sz="1200">
              <a:ea typeface="SimSun" panose="02010600030101010101" pitchFamily="2" charset="-122"/>
            </a:endParaRPr>
          </a:p>
        </p:txBody>
      </p:sp>
      <p:sp>
        <p:nvSpPr>
          <p:cNvPr id="5124" name="Rectangle 2"/>
          <p:cNvSpPr>
            <a:spLocks noGrp="1" noChangeArrowheads="1"/>
          </p:cNvSpPr>
          <p:nvPr>
            <p:ph type="title" idx="4294967295"/>
          </p:nvPr>
        </p:nvSpPr>
        <p:spPr>
          <a:xfrm>
            <a:off x="2057400" y="152400"/>
            <a:ext cx="8077200" cy="3886200"/>
          </a:xfrm>
        </p:spPr>
        <p:txBody>
          <a:bodyPr/>
          <a:lstStyle/>
          <a:p>
            <a:pPr eaLnBrk="1" hangingPunct="1"/>
            <a:r>
              <a:rPr lang="en-US" altLang="en-US" sz="6000"/>
              <a:t>Data Mining: </a:t>
            </a:r>
            <a:br>
              <a:rPr lang="en-US" altLang="en-US" sz="6000"/>
            </a:br>
            <a:r>
              <a:rPr lang="en-US" altLang="en-US" sz="6000"/>
              <a:t> </a:t>
            </a:r>
            <a:r>
              <a:rPr lang="en-US" altLang="en-US" sz="4800"/>
              <a:t>Concepts and Techniques</a:t>
            </a:r>
            <a:br>
              <a:rPr lang="en-US" altLang="en-US" sz="4800"/>
            </a:br>
            <a:r>
              <a:rPr lang="en-US" altLang="en-US" sz="4800"/>
              <a:t> </a:t>
            </a:r>
            <a:r>
              <a:rPr lang="en-US" altLang="en-US" sz="2800"/>
              <a:t>(3</a:t>
            </a:r>
            <a:r>
              <a:rPr lang="en-US" altLang="en-US" sz="2800" baseline="30000"/>
              <a:t>rd</a:t>
            </a:r>
            <a:r>
              <a:rPr lang="en-US" altLang="en-US" sz="2800"/>
              <a:t> ed.)</a:t>
            </a:r>
            <a:r>
              <a:rPr lang="en-US" altLang="en-US" sz="4800"/>
              <a:t/>
            </a:r>
            <a:br>
              <a:rPr lang="en-US" altLang="en-US" sz="4800"/>
            </a:br>
            <a:r>
              <a:rPr lang="en-US" altLang="en-US" sz="4800"/>
              <a:t/>
            </a:r>
            <a:br>
              <a:rPr lang="en-US" altLang="en-US" sz="4800"/>
            </a:br>
            <a:r>
              <a:rPr lang="en-US" altLang="en-US" sz="3200"/>
              <a:t>— Chapter 4</a:t>
            </a:r>
            <a:r>
              <a:rPr lang="en-US" altLang="en-US" sz="2800"/>
              <a:t> —</a:t>
            </a:r>
          </a:p>
        </p:txBody>
      </p:sp>
      <p:sp>
        <p:nvSpPr>
          <p:cNvPr id="5125" name="Rectangle 3"/>
          <p:cNvSpPr>
            <a:spLocks noGrp="1" noChangeArrowheads="1"/>
          </p:cNvSpPr>
          <p:nvPr>
            <p:ph type="body" idx="4294967295"/>
          </p:nvPr>
        </p:nvSpPr>
        <p:spPr>
          <a:xfrm>
            <a:off x="1828800" y="4419600"/>
            <a:ext cx="8610600" cy="1905000"/>
          </a:xfrm>
        </p:spPr>
        <p:txBody>
          <a:bodyPr/>
          <a:lstStyle/>
          <a:p>
            <a:pPr algn="ctr" eaLnBrk="1" hangingPunct="1">
              <a:lnSpc>
                <a:spcPct val="110000"/>
              </a:lnSpc>
              <a:buFont typeface="Wingdings" panose="05000000000000000000" pitchFamily="2" charset="2"/>
              <a:buNone/>
            </a:pPr>
            <a:r>
              <a:rPr lang="en-US" altLang="en-US" sz="2400"/>
              <a:t>Jiawei Han, Micheline Kamber, and Jian Pei</a:t>
            </a:r>
          </a:p>
          <a:p>
            <a:pPr algn="ctr" eaLnBrk="1" hangingPunct="1">
              <a:lnSpc>
                <a:spcPct val="110000"/>
              </a:lnSpc>
              <a:buFont typeface="Wingdings" panose="05000000000000000000" pitchFamily="2" charset="2"/>
              <a:buNone/>
            </a:pPr>
            <a:r>
              <a:rPr lang="en-US" altLang="en-US" sz="2400"/>
              <a:t>University of Illinois at Urbana-Champaign &amp;</a:t>
            </a:r>
          </a:p>
          <a:p>
            <a:pPr algn="ctr" eaLnBrk="1" hangingPunct="1">
              <a:lnSpc>
                <a:spcPct val="110000"/>
              </a:lnSpc>
              <a:buFont typeface="Wingdings" panose="05000000000000000000" pitchFamily="2" charset="2"/>
              <a:buNone/>
            </a:pPr>
            <a:r>
              <a:rPr lang="en-US" altLang="en-US" sz="2400"/>
              <a:t>Simon Fraser University</a:t>
            </a:r>
          </a:p>
          <a:p>
            <a:pPr algn="ctr" eaLnBrk="1" hangingPunct="1">
              <a:lnSpc>
                <a:spcPct val="110000"/>
              </a:lnSpc>
              <a:buFont typeface="Wingdings" panose="05000000000000000000" pitchFamily="2" charset="2"/>
              <a:buNone/>
            </a:pPr>
            <a:r>
              <a:rPr lang="en-US" altLang="en-US" sz="2400"/>
              <a:t>©2011 Han, Kamber &amp; Pei.  All rights reserved.</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78AF3BC-617F-40EA-8D23-11B05E41D635}" type="slidenum">
              <a:rPr lang="en-US" altLang="en-US" sz="1200"/>
              <a:pPr>
                <a:spcBef>
                  <a:spcPct val="0"/>
                </a:spcBef>
                <a:buClrTx/>
                <a:buSzTx/>
                <a:buFontTx/>
                <a:buNone/>
              </a:pPr>
              <a:t>10</a:t>
            </a:fld>
            <a:endParaRPr lang="en-US" altLang="en-US" sz="1200"/>
          </a:p>
        </p:txBody>
      </p:sp>
      <p:sp>
        <p:nvSpPr>
          <p:cNvPr id="19459" name="Rectangle 1026"/>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pPr eaLnBrk="1" hangingPunct="1"/>
            <a:r>
              <a:rPr lang="en-US" altLang="en-US" smtClean="0"/>
              <a:t>Data Warehouse—Nonvolatile</a:t>
            </a:r>
          </a:p>
        </p:txBody>
      </p:sp>
      <p:sp>
        <p:nvSpPr>
          <p:cNvPr id="19460" name="Rectangle 1027"/>
          <p:cNvSpPr>
            <a:spLocks noGrp="1" noChangeArrowheads="1"/>
          </p:cNvSpPr>
          <p:nvPr>
            <p:ph type="body" idx="1"/>
          </p:nvPr>
        </p:nvSpPr>
        <p:spPr>
          <a:xfrm>
            <a:off x="1905000" y="1371600"/>
            <a:ext cx="8229600" cy="4876800"/>
          </a:xfrm>
          <a:noFill/>
        </p:spPr>
        <p:txBody>
          <a:bodyPr vert="horz" wrap="square" lIns="92075" tIns="46038" rIns="92075" bIns="46038" numCol="1" anchor="t" anchorCtr="0" compatLnSpc="1">
            <a:prstTxWarp prst="textNoShape">
              <a:avLst/>
            </a:prstTxWarp>
          </a:bodyPr>
          <a:lstStyle/>
          <a:p>
            <a:pPr eaLnBrk="1" hangingPunct="1">
              <a:lnSpc>
                <a:spcPct val="130000"/>
              </a:lnSpc>
            </a:pPr>
            <a:r>
              <a:rPr lang="en-US" altLang="en-US" sz="2400"/>
              <a:t>A </a:t>
            </a:r>
            <a:r>
              <a:rPr lang="en-US" altLang="en-US" sz="2400">
                <a:solidFill>
                  <a:schemeClr val="hlink"/>
                </a:solidFill>
              </a:rPr>
              <a:t>physically separate store</a:t>
            </a:r>
            <a:r>
              <a:rPr lang="en-US" altLang="en-US" sz="2400"/>
              <a:t> of data transformed from the operational environment</a:t>
            </a:r>
          </a:p>
          <a:p>
            <a:pPr eaLnBrk="1" hangingPunct="1">
              <a:lnSpc>
                <a:spcPct val="130000"/>
              </a:lnSpc>
            </a:pPr>
            <a:r>
              <a:rPr lang="en-US" altLang="en-US" sz="2400"/>
              <a:t>Operational </a:t>
            </a:r>
            <a:r>
              <a:rPr lang="en-US" altLang="en-US" sz="2400">
                <a:solidFill>
                  <a:schemeClr val="hlink"/>
                </a:solidFill>
              </a:rPr>
              <a:t>update of data does not occur</a:t>
            </a:r>
            <a:r>
              <a:rPr lang="en-US" altLang="en-US" sz="2400"/>
              <a:t> in the data warehouse environment</a:t>
            </a:r>
          </a:p>
          <a:p>
            <a:pPr lvl="1" eaLnBrk="1" hangingPunct="1">
              <a:lnSpc>
                <a:spcPct val="130000"/>
              </a:lnSpc>
            </a:pPr>
            <a:r>
              <a:rPr lang="en-US" altLang="en-US" sz="2400"/>
              <a:t>Does not require </a:t>
            </a:r>
            <a:r>
              <a:rPr lang="en-US" altLang="en-US" sz="2400" u="sng"/>
              <a:t>transaction processing</a:t>
            </a:r>
            <a:r>
              <a:rPr lang="en-US" altLang="en-US" sz="2400"/>
              <a:t>, recovery, and concurrency control mechanisms</a:t>
            </a:r>
          </a:p>
          <a:p>
            <a:pPr lvl="1" eaLnBrk="1" hangingPunct="1">
              <a:lnSpc>
                <a:spcPct val="130000"/>
              </a:lnSpc>
            </a:pPr>
            <a:r>
              <a:rPr lang="en-US" altLang="en-US" sz="2400"/>
              <a:t>Requires only two operations in data accessing: </a:t>
            </a:r>
          </a:p>
          <a:p>
            <a:pPr lvl="2" eaLnBrk="1" hangingPunct="1">
              <a:lnSpc>
                <a:spcPct val="130000"/>
              </a:lnSpc>
            </a:pPr>
            <a:r>
              <a:rPr lang="en-US" altLang="en-US" i="1" smtClean="0">
                <a:solidFill>
                  <a:schemeClr val="hlink"/>
                </a:solidFill>
              </a:rPr>
              <a:t>initial loading of data</a:t>
            </a:r>
            <a:r>
              <a:rPr lang="en-US" altLang="en-US" smtClean="0"/>
              <a:t> and </a:t>
            </a:r>
            <a:r>
              <a:rPr lang="en-US" altLang="en-US" i="1" smtClean="0">
                <a:solidFill>
                  <a:schemeClr val="hlink"/>
                </a:solidFill>
              </a:rPr>
              <a:t>access of data</a:t>
            </a:r>
            <a:endParaRPr lang="en-US" altLang="en-US" smtClean="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z="3200">
                <a:solidFill>
                  <a:srgbClr val="FF0000"/>
                </a:solidFill>
              </a:rPr>
              <a:t>Definitions</a:t>
            </a:r>
            <a:r>
              <a:rPr lang="en-US" altLang="en-US" sz="3200"/>
              <a:t>: TPS and Concurrency Control</a:t>
            </a:r>
          </a:p>
        </p:txBody>
      </p:sp>
      <p:sp>
        <p:nvSpPr>
          <p:cNvPr id="21507" name="Content Placeholder 2"/>
          <p:cNvSpPr>
            <a:spLocks noGrp="1"/>
          </p:cNvSpPr>
          <p:nvPr>
            <p:ph idx="1"/>
          </p:nvPr>
        </p:nvSpPr>
        <p:spPr/>
        <p:txBody>
          <a:bodyPr/>
          <a:lstStyle/>
          <a:p>
            <a:r>
              <a:rPr lang="en-US" altLang="en-US" sz="2400">
                <a:latin typeface="Arial" panose="020B0604020202020204" pitchFamily="34" charset="0"/>
                <a:cs typeface="Arial" panose="020B0604020202020204" pitchFamily="34" charset="0"/>
              </a:rPr>
              <a:t>A </a:t>
            </a:r>
            <a:r>
              <a:rPr lang="en-US" altLang="en-US" sz="2400" b="1">
                <a:latin typeface="Arial" panose="020B0604020202020204" pitchFamily="34" charset="0"/>
                <a:cs typeface="Arial" panose="020B0604020202020204" pitchFamily="34" charset="0"/>
              </a:rPr>
              <a:t>transaction process system (TPS)</a:t>
            </a:r>
            <a:r>
              <a:rPr lang="en-US" altLang="en-US" sz="2400">
                <a:latin typeface="Arial" panose="020B0604020202020204" pitchFamily="34" charset="0"/>
                <a:cs typeface="Arial" panose="020B0604020202020204" pitchFamily="34" charset="0"/>
              </a:rPr>
              <a:t> is an information processing system for business transactions involving the </a:t>
            </a:r>
            <a:r>
              <a:rPr lang="en-US" altLang="en-US" sz="2400" b="1">
                <a:latin typeface="Arial" panose="020B0604020202020204" pitchFamily="34" charset="0"/>
                <a:cs typeface="Arial" panose="020B0604020202020204" pitchFamily="34" charset="0"/>
              </a:rPr>
              <a:t>collection</a:t>
            </a:r>
            <a:r>
              <a:rPr lang="en-US" altLang="en-US" sz="2400">
                <a:latin typeface="Arial" panose="020B0604020202020204" pitchFamily="34" charset="0"/>
                <a:cs typeface="Arial" panose="020B0604020202020204" pitchFamily="34" charset="0"/>
              </a:rPr>
              <a:t>, </a:t>
            </a:r>
            <a:r>
              <a:rPr lang="en-US" altLang="en-US" sz="2400" b="1">
                <a:latin typeface="Arial" panose="020B0604020202020204" pitchFamily="34" charset="0"/>
                <a:cs typeface="Arial" panose="020B0604020202020204" pitchFamily="34" charset="0"/>
              </a:rPr>
              <a:t>modification</a:t>
            </a:r>
            <a:r>
              <a:rPr lang="en-US" altLang="en-US" sz="2400">
                <a:latin typeface="Arial" panose="020B0604020202020204" pitchFamily="34" charset="0"/>
                <a:cs typeface="Arial" panose="020B0604020202020204" pitchFamily="34" charset="0"/>
              </a:rPr>
              <a:t> and </a:t>
            </a:r>
            <a:r>
              <a:rPr lang="en-US" altLang="en-US" sz="2400" b="1">
                <a:latin typeface="Arial" panose="020B0604020202020204" pitchFamily="34" charset="0"/>
                <a:cs typeface="Arial" panose="020B0604020202020204" pitchFamily="34" charset="0"/>
              </a:rPr>
              <a:t>retrieval</a:t>
            </a:r>
            <a:r>
              <a:rPr lang="en-US" altLang="en-US" sz="2400">
                <a:latin typeface="Arial" panose="020B0604020202020204" pitchFamily="34" charset="0"/>
                <a:cs typeface="Arial" panose="020B0604020202020204" pitchFamily="34" charset="0"/>
              </a:rPr>
              <a:t> of all transaction data. </a:t>
            </a:r>
          </a:p>
          <a:p>
            <a:pPr lvl="1"/>
            <a:r>
              <a:rPr lang="en-US" altLang="en-US" sz="2400">
                <a:latin typeface="Arial" panose="020B0604020202020204" pitchFamily="34" charset="0"/>
                <a:cs typeface="Arial" panose="020B0604020202020204" pitchFamily="34" charset="0"/>
              </a:rPr>
              <a:t>Characteristics of a TPS include </a:t>
            </a:r>
            <a:r>
              <a:rPr lang="en-US" altLang="en-US" sz="2400" b="1">
                <a:latin typeface="Arial" panose="020B0604020202020204" pitchFamily="34" charset="0"/>
                <a:cs typeface="Arial" panose="020B0604020202020204" pitchFamily="34" charset="0"/>
              </a:rPr>
              <a:t>performance</a:t>
            </a:r>
            <a:r>
              <a:rPr lang="en-US" altLang="en-US" sz="2400">
                <a:latin typeface="Arial" panose="020B0604020202020204" pitchFamily="34" charset="0"/>
                <a:cs typeface="Arial" panose="020B0604020202020204" pitchFamily="34" charset="0"/>
              </a:rPr>
              <a:t>, </a:t>
            </a:r>
            <a:r>
              <a:rPr lang="en-US" altLang="en-US" sz="2400" b="1">
                <a:latin typeface="Arial" panose="020B0604020202020204" pitchFamily="34" charset="0"/>
                <a:cs typeface="Arial" panose="020B0604020202020204" pitchFamily="34" charset="0"/>
              </a:rPr>
              <a:t>reliability</a:t>
            </a:r>
            <a:r>
              <a:rPr lang="en-US" altLang="en-US" sz="2400">
                <a:latin typeface="Arial" panose="020B0604020202020204" pitchFamily="34" charset="0"/>
                <a:cs typeface="Arial" panose="020B0604020202020204" pitchFamily="34" charset="0"/>
              </a:rPr>
              <a:t> and </a:t>
            </a:r>
            <a:r>
              <a:rPr lang="en-US" altLang="en-US" sz="2400" b="1">
                <a:latin typeface="Arial" panose="020B0604020202020204" pitchFamily="34" charset="0"/>
                <a:cs typeface="Arial" panose="020B0604020202020204" pitchFamily="34" charset="0"/>
              </a:rPr>
              <a:t>consistency</a:t>
            </a:r>
            <a:r>
              <a:rPr lang="en-US" altLang="en-US" sz="2400">
                <a:latin typeface="Arial" panose="020B0604020202020204" pitchFamily="34" charset="0"/>
                <a:cs typeface="Arial" panose="020B0604020202020204" pitchFamily="34" charset="0"/>
              </a:rPr>
              <a:t>. </a:t>
            </a:r>
          </a:p>
          <a:p>
            <a:pPr lvl="1"/>
            <a:r>
              <a:rPr lang="en-US" altLang="en-US" sz="2400">
                <a:latin typeface="Arial" panose="020B0604020202020204" pitchFamily="34" charset="0"/>
                <a:cs typeface="Arial" panose="020B0604020202020204" pitchFamily="34" charset="0"/>
              </a:rPr>
              <a:t>TPS is also known as transaction processing or real-time processing.</a:t>
            </a:r>
          </a:p>
          <a:p>
            <a:r>
              <a:rPr lang="en-US" altLang="en-US" sz="2400" b="1">
                <a:latin typeface="Arial" panose="020B0604020202020204" pitchFamily="34" charset="0"/>
                <a:cs typeface="Arial" panose="020B0604020202020204" pitchFamily="34" charset="0"/>
              </a:rPr>
              <a:t>Concurrency</a:t>
            </a:r>
            <a:r>
              <a:rPr lang="en-US" altLang="en-US" sz="2400">
                <a:latin typeface="Arial" panose="020B0604020202020204" pitchFamily="34" charset="0"/>
                <a:cs typeface="Arial" panose="020B0604020202020204" pitchFamily="34" charset="0"/>
              </a:rPr>
              <a:t> </a:t>
            </a:r>
            <a:r>
              <a:rPr lang="en-US" altLang="en-US" sz="2400" b="1">
                <a:latin typeface="Arial" panose="020B0604020202020204" pitchFamily="34" charset="0"/>
                <a:cs typeface="Arial" panose="020B0604020202020204" pitchFamily="34" charset="0"/>
              </a:rPr>
              <a:t>control</a:t>
            </a:r>
            <a:r>
              <a:rPr lang="en-US" altLang="en-US" sz="2400">
                <a:latin typeface="Arial" panose="020B0604020202020204" pitchFamily="34" charset="0"/>
                <a:cs typeface="Arial" panose="020B0604020202020204" pitchFamily="34" charset="0"/>
              </a:rPr>
              <a:t> is a database management systems (DBMS) concept that is used to address conflicts with the simultaneous accessing or altering of data that can occur with a multi-user system.</a:t>
            </a:r>
          </a:p>
        </p:txBody>
      </p:sp>
      <p:sp>
        <p:nvSpPr>
          <p:cNvPr id="215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0EB956A-3835-459B-AC4E-3A710CA917A5}" type="datetime4">
              <a:rPr lang="en-US" altLang="en-US" sz="1200"/>
              <a:pPr/>
              <a:t>March 2, 2017</a:t>
            </a:fld>
            <a:endParaRPr lang="en-US" altLang="en-US" sz="1200"/>
          </a:p>
        </p:txBody>
      </p:sp>
      <p:sp>
        <p:nvSpPr>
          <p:cNvPr id="215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Data Mining: Concepts and Techniques</a:t>
            </a:r>
          </a:p>
        </p:txBody>
      </p:sp>
      <p:sp>
        <p:nvSpPr>
          <p:cNvPr id="215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FAE9D8D-6119-42B5-ABFD-5C2BCF7FAA4E}" type="slidenum">
              <a:rPr lang="en-US" altLang="en-US" sz="1200"/>
              <a:pPr/>
              <a:t>11</a:t>
            </a:fld>
            <a:endParaRPr lang="en-US" altLang="en-US" sz="120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VS </a:t>
            </a:r>
            <a:r>
              <a:rPr lang="en-US" dirty="0" err="1" smtClean="0"/>
              <a:t>OLTP</a:t>
            </a:r>
            <a:endParaRPr lang="en-US" dirty="0"/>
          </a:p>
        </p:txBody>
      </p:sp>
      <p:sp>
        <p:nvSpPr>
          <p:cNvPr id="3" name="Content Placeholder 2"/>
          <p:cNvSpPr>
            <a:spLocks noGrp="1"/>
          </p:cNvSpPr>
          <p:nvPr>
            <p:ph idx="1"/>
          </p:nvPr>
        </p:nvSpPr>
        <p:spPr/>
        <p:txBody>
          <a:bodyPr/>
          <a:lstStyle/>
          <a:p>
            <a:r>
              <a:rPr lang="en-US" sz="2400" dirty="0"/>
              <a:t>Organizations typically collect diverse kinds of data and maintain large databases from </a:t>
            </a:r>
            <a:r>
              <a:rPr lang="en-US" sz="2400" b="1" dirty="0"/>
              <a:t>multiple</a:t>
            </a:r>
            <a:r>
              <a:rPr lang="en-US" sz="2400" dirty="0"/>
              <a:t>, </a:t>
            </a:r>
            <a:r>
              <a:rPr lang="en-US" sz="2400" b="1" dirty="0"/>
              <a:t>heterogeneous</a:t>
            </a:r>
            <a:r>
              <a:rPr lang="en-US" sz="2400" dirty="0"/>
              <a:t>, </a:t>
            </a:r>
            <a:r>
              <a:rPr lang="en-US" sz="2400" b="1" dirty="0"/>
              <a:t>autonomous</a:t>
            </a:r>
            <a:r>
              <a:rPr lang="en-US" sz="2400" dirty="0"/>
              <a:t>, and </a:t>
            </a:r>
            <a:r>
              <a:rPr lang="en-US" sz="2400" b="1" dirty="0"/>
              <a:t>distributed</a:t>
            </a:r>
            <a:r>
              <a:rPr lang="en-US" sz="2400" dirty="0"/>
              <a:t> information sources. </a:t>
            </a:r>
          </a:p>
          <a:p>
            <a:pPr lvl="2"/>
            <a:r>
              <a:rPr lang="en-US" sz="2000" dirty="0"/>
              <a:t>It is highly desirable, yet challenging, to integrate such data and provide easy and efficient access to it. </a:t>
            </a:r>
          </a:p>
          <a:p>
            <a:r>
              <a:rPr lang="en-US" sz="2400" dirty="0"/>
              <a:t>In contrast the traditional database approach to heterogeneous database integration is to build</a:t>
            </a:r>
            <a:br>
              <a:rPr lang="en-US" sz="2400" dirty="0"/>
            </a:br>
            <a:r>
              <a:rPr lang="en-US" sz="2400" b="1" dirty="0"/>
              <a:t>wrappers </a:t>
            </a:r>
            <a:r>
              <a:rPr lang="en-US" sz="2400" dirty="0"/>
              <a:t>and </a:t>
            </a:r>
            <a:r>
              <a:rPr lang="en-US" sz="2400" b="1" dirty="0"/>
              <a:t>integrators </a:t>
            </a:r>
            <a:r>
              <a:rPr lang="en-US" sz="2400" dirty="0"/>
              <a:t>(or </a:t>
            </a:r>
            <a:r>
              <a:rPr lang="en-US" sz="2400" b="1" dirty="0"/>
              <a:t>mediators</a:t>
            </a:r>
            <a:r>
              <a:rPr lang="en-US" sz="2400" dirty="0"/>
              <a:t>) on top of multiple, heterogeneous databases.</a:t>
            </a:r>
          </a:p>
          <a:p>
            <a:pPr lvl="3"/>
            <a:r>
              <a:rPr lang="en-US" sz="1800" dirty="0"/>
              <a:t>When a query is posed to a client site, a metadata dictionary is used to translate the query into queries appropriate for the individual heterogeneous sites involved. </a:t>
            </a:r>
            <a:br>
              <a:rPr lang="en-US" sz="1800" dirty="0"/>
            </a:br>
            <a:endParaRPr lang="en-US" sz="1800"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12</a:t>
            </a:fld>
            <a:endParaRPr lang="en-US" altLang="en-US"/>
          </a:p>
        </p:txBody>
      </p:sp>
    </p:spTree>
    <p:extLst>
      <p:ext uri="{BB962C8B-B14F-4D97-AF65-F5344CB8AC3E}">
        <p14:creationId xmlns:p14="http://schemas.microsoft.com/office/powerpoint/2010/main" val="2426263362"/>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queries </a:t>
            </a:r>
            <a:r>
              <a:rPr lang="en-US" dirty="0"/>
              <a:t>are then mapped and sent to local query processors. </a:t>
            </a:r>
            <a:endParaRPr lang="en-US" dirty="0" smtClean="0"/>
          </a:p>
          <a:p>
            <a:r>
              <a:rPr lang="en-US" dirty="0" smtClean="0"/>
              <a:t>The </a:t>
            </a:r>
            <a:r>
              <a:rPr lang="en-US" dirty="0"/>
              <a:t>results returned </a:t>
            </a:r>
            <a:r>
              <a:rPr lang="en-US" dirty="0" smtClean="0"/>
              <a:t>from the </a:t>
            </a:r>
            <a:r>
              <a:rPr lang="en-US" dirty="0"/>
              <a:t>different sites are integrated into a global answer set. </a:t>
            </a:r>
            <a:endParaRPr lang="en-US" dirty="0" smtClean="0"/>
          </a:p>
          <a:p>
            <a:r>
              <a:rPr lang="en-US" dirty="0" smtClean="0"/>
              <a:t>This </a:t>
            </a:r>
            <a:r>
              <a:rPr lang="en-US" b="1" dirty="0"/>
              <a:t>query-driven </a:t>
            </a:r>
            <a:r>
              <a:rPr lang="en-US" b="1" dirty="0" smtClean="0"/>
              <a:t>approach </a:t>
            </a:r>
            <a:r>
              <a:rPr lang="en-US" dirty="0" smtClean="0"/>
              <a:t>requires </a:t>
            </a:r>
            <a:r>
              <a:rPr lang="en-US" dirty="0"/>
              <a:t>complex information filtering and integration processes, and competes </a:t>
            </a:r>
            <a:r>
              <a:rPr lang="en-US" dirty="0" smtClean="0"/>
              <a:t>with local </a:t>
            </a:r>
            <a:r>
              <a:rPr lang="en-US" dirty="0"/>
              <a:t>sites for processing resources. </a:t>
            </a:r>
            <a:endParaRPr lang="en-US" dirty="0" smtClean="0"/>
          </a:p>
          <a:p>
            <a:r>
              <a:rPr lang="en-US" dirty="0" smtClean="0"/>
              <a:t>It </a:t>
            </a:r>
            <a:r>
              <a:rPr lang="en-US" dirty="0"/>
              <a:t>is inefficient and potentially expensive for </a:t>
            </a:r>
            <a:r>
              <a:rPr lang="en-US" dirty="0" smtClean="0"/>
              <a:t>frequent queries</a:t>
            </a:r>
            <a:r>
              <a:rPr lang="en-US" dirty="0"/>
              <a:t>, especially queries requiring aggregations.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dirty="0" smtClean="0"/>
              <a:t>Data Mining: Concepts and Techniques</a:t>
            </a:r>
            <a:endParaRPr lang="en-US" dirty="0"/>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13</a:t>
            </a:fld>
            <a:endParaRPr lang="en-US" altLang="en-US"/>
          </a:p>
        </p:txBody>
      </p:sp>
    </p:spTree>
    <p:extLst>
      <p:ext uri="{BB962C8B-B14F-4D97-AF65-F5344CB8AC3E}">
        <p14:creationId xmlns:p14="http://schemas.microsoft.com/office/powerpoint/2010/main" val="3446440285"/>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warehousing provides an interesting alternative to this traditional approach.</a:t>
            </a:r>
            <a:br>
              <a:rPr lang="en-US" dirty="0"/>
            </a:br>
            <a:endParaRPr lang="en-US" dirty="0" smtClean="0"/>
          </a:p>
          <a:p>
            <a:r>
              <a:rPr lang="en-US" dirty="0" smtClean="0"/>
              <a:t>Rather </a:t>
            </a:r>
            <a:r>
              <a:rPr lang="en-US" dirty="0"/>
              <a:t>than using a query-driven approach, data warehousing employs an </a:t>
            </a:r>
            <a:r>
              <a:rPr lang="en-US" b="1" dirty="0" smtClean="0"/>
              <a:t>update-driven </a:t>
            </a:r>
            <a:r>
              <a:rPr lang="en-US" dirty="0"/>
              <a:t>approach in which information from multiple, heterogeneous sources is integrated in advance and stored in a warehouse for direct querying and </a:t>
            </a:r>
            <a:r>
              <a:rPr lang="en-US" dirty="0" smtClean="0"/>
              <a:t>analysis.</a:t>
            </a:r>
          </a:p>
          <a:p>
            <a:pPr lvl="1"/>
            <a:r>
              <a:rPr lang="en-US" dirty="0" smtClean="0"/>
              <a:t>Unlike </a:t>
            </a:r>
            <a:r>
              <a:rPr lang="en-US" dirty="0" err="1" smtClean="0"/>
              <a:t>OLTP</a:t>
            </a:r>
            <a:r>
              <a:rPr lang="en-US" dirty="0" smtClean="0"/>
              <a:t> Data warehouses do not contain the most concurrent information.</a:t>
            </a:r>
            <a:r>
              <a:rPr lang="en-US" dirty="0"/>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14</a:t>
            </a:fld>
            <a:endParaRPr lang="en-US" altLang="en-US"/>
          </a:p>
        </p:txBody>
      </p:sp>
    </p:spTree>
    <p:extLst>
      <p:ext uri="{BB962C8B-B14F-4D97-AF65-F5344CB8AC3E}">
        <p14:creationId xmlns:p14="http://schemas.microsoft.com/office/powerpoint/2010/main" val="2222688203"/>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However, a data warehouse brings high performance to the integrated heterogeneous database system because data are copied, preprocessed, integrated, annotated, summarized, and restructured into one semantic data store. </a:t>
            </a:r>
          </a:p>
          <a:p>
            <a:r>
              <a:rPr lang="en-US" sz="2400" dirty="0"/>
              <a:t>Furthermore, query processing in data warehouses does not interfere with the processing at local sources.</a:t>
            </a:r>
          </a:p>
          <a:p>
            <a:r>
              <a:rPr lang="en-US" sz="2400" dirty="0"/>
              <a:t>Moreover, data warehouses can store and integrate historic information and support complex multidimensional queries. </a:t>
            </a:r>
          </a:p>
          <a:p>
            <a:r>
              <a:rPr lang="en-US" sz="2400" dirty="0"/>
              <a:t>As a result, data warehousing has become popular</a:t>
            </a:r>
            <a:br>
              <a:rPr lang="en-US" sz="2400" dirty="0"/>
            </a:br>
            <a:r>
              <a:rPr lang="en-US" sz="2400" dirty="0"/>
              <a:t>in industry.</a:t>
            </a:r>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15</a:t>
            </a:fld>
            <a:endParaRPr lang="en-US" altLang="en-US"/>
          </a:p>
        </p:txBody>
      </p:sp>
    </p:spTree>
    <p:extLst>
      <p:ext uri="{BB962C8B-B14F-4D97-AF65-F5344CB8AC3E}">
        <p14:creationId xmlns:p14="http://schemas.microsoft.com/office/powerpoint/2010/main" val="1021542598"/>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F34C27B-76D5-4B5D-8AF8-6BF861E55992}" type="slidenum">
              <a:rPr lang="en-US" altLang="en-US" sz="1200"/>
              <a:pPr>
                <a:spcBef>
                  <a:spcPct val="0"/>
                </a:spcBef>
                <a:buClrTx/>
                <a:buSzTx/>
                <a:buFontTx/>
                <a:buNone/>
              </a:pPr>
              <a:t>16</a:t>
            </a:fld>
            <a:endParaRPr lang="en-US" altLang="en-US" sz="1200"/>
          </a:p>
        </p:txBody>
      </p:sp>
      <p:sp>
        <p:nvSpPr>
          <p:cNvPr id="22531"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pPr eaLnBrk="1" hangingPunct="1"/>
            <a:r>
              <a:rPr lang="en-US" altLang="en-US" smtClean="0"/>
              <a:t>OLTP vs. OLAP</a:t>
            </a:r>
          </a:p>
        </p:txBody>
      </p:sp>
      <p:graphicFrame>
        <p:nvGraphicFramePr>
          <p:cNvPr id="22532" name="Object 3"/>
          <p:cNvGraphicFramePr>
            <a:graphicFrameLocks noGrp="1"/>
          </p:cNvGraphicFramePr>
          <p:nvPr>
            <p:ph type="tbl" idx="1"/>
          </p:nvPr>
        </p:nvGraphicFramePr>
        <p:xfrm>
          <a:off x="1981200" y="1447800"/>
          <a:ext cx="7945438" cy="4876800"/>
        </p:xfrm>
        <a:graphic>
          <a:graphicData uri="http://schemas.openxmlformats.org/presentationml/2006/ole">
            <mc:AlternateContent xmlns:mc="http://schemas.openxmlformats.org/markup-compatibility/2006">
              <mc:Choice xmlns:v="urn:schemas-microsoft-com:vml" Requires="v">
                <p:oleObj spid="_x0000_s22759" name="Document" r:id="rId4" imgW="11172825" imgH="6858000" progId="Word.Document.8">
                  <p:embed/>
                </p:oleObj>
              </mc:Choice>
              <mc:Fallback>
                <p:oleObj name="Document" r:id="rId4" imgW="11172825" imgH="68580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447800"/>
                        <a:ext cx="7945438"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Line 4"/>
          <p:cNvSpPr>
            <a:spLocks noChangeShapeType="1"/>
          </p:cNvSpPr>
          <p:nvPr/>
        </p:nvSpPr>
        <p:spPr bwMode="auto">
          <a:xfrm>
            <a:off x="9982200" y="14478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DF88DC0-C406-498D-A22B-43D13EA09155}" type="slidenum">
              <a:rPr lang="en-US" altLang="en-US" sz="1200"/>
              <a:pPr>
                <a:spcBef>
                  <a:spcPct val="0"/>
                </a:spcBef>
                <a:buClrTx/>
                <a:buSzTx/>
                <a:buFontTx/>
                <a:buNone/>
              </a:pPr>
              <a:t>17</a:t>
            </a:fld>
            <a:endParaRPr lang="en-US" altLang="en-US" sz="1200"/>
          </a:p>
        </p:txBody>
      </p:sp>
      <p:sp>
        <p:nvSpPr>
          <p:cNvPr id="24579" name="Rectangle 2"/>
          <p:cNvSpPr>
            <a:spLocks noGrp="1" noChangeArrowheads="1"/>
          </p:cNvSpPr>
          <p:nvPr>
            <p:ph type="title"/>
          </p:nvPr>
        </p:nvSpPr>
        <p:spPr>
          <a:xfrm>
            <a:off x="1905000" y="304800"/>
            <a:ext cx="8382000" cy="623888"/>
          </a:xfrm>
          <a:noFill/>
        </p:spPr>
        <p:txBody>
          <a:bodyPr vert="horz" wrap="square" lIns="92075" tIns="46038" rIns="92075" bIns="46038" numCol="1" anchor="b" anchorCtr="0" compatLnSpc="1">
            <a:prstTxWarp prst="textNoShape">
              <a:avLst/>
            </a:prstTxWarp>
          </a:bodyPr>
          <a:lstStyle/>
          <a:p>
            <a:pPr eaLnBrk="1" hangingPunct="1"/>
            <a:r>
              <a:rPr lang="en-US" altLang="en-US" smtClean="0"/>
              <a:t>Why a Separate Data Warehouse?</a:t>
            </a:r>
          </a:p>
        </p:txBody>
      </p:sp>
      <p:sp>
        <p:nvSpPr>
          <p:cNvPr id="24580" name="Rectangle 3"/>
          <p:cNvSpPr>
            <a:spLocks noGrp="1" noChangeArrowheads="1"/>
          </p:cNvSpPr>
          <p:nvPr>
            <p:ph type="body" idx="1"/>
          </p:nvPr>
        </p:nvSpPr>
        <p:spPr>
          <a:xfrm>
            <a:off x="1905000" y="1295400"/>
            <a:ext cx="8382000" cy="5105400"/>
          </a:xfrm>
          <a:noFill/>
        </p:spPr>
        <p:txBody>
          <a:bodyPr vert="horz" wrap="square" lIns="92075" tIns="46038" rIns="92075" bIns="46038" numCol="1" anchor="t" anchorCtr="0" compatLnSpc="1">
            <a:prstTxWarp prst="textNoShape">
              <a:avLst/>
            </a:prstTxWarp>
          </a:bodyPr>
          <a:lstStyle/>
          <a:p>
            <a:pPr eaLnBrk="1" hangingPunct="1">
              <a:lnSpc>
                <a:spcPct val="110000"/>
              </a:lnSpc>
            </a:pPr>
            <a:r>
              <a:rPr lang="en-US" altLang="en-US" sz="2000" dirty="0"/>
              <a:t>High performance for both systems</a:t>
            </a:r>
          </a:p>
          <a:p>
            <a:pPr lvl="1" eaLnBrk="1" hangingPunct="1">
              <a:lnSpc>
                <a:spcPct val="110000"/>
              </a:lnSpc>
            </a:pPr>
            <a:r>
              <a:rPr lang="en-US" altLang="en-US" sz="2000" b="1" dirty="0"/>
              <a:t>DBMS</a:t>
            </a:r>
            <a:r>
              <a:rPr lang="en-US" altLang="en-US" sz="2000" dirty="0"/>
              <a:t>— tuned for </a:t>
            </a:r>
            <a:r>
              <a:rPr lang="en-US" altLang="en-US" sz="2000" dirty="0" err="1"/>
              <a:t>OLTP</a:t>
            </a:r>
            <a:r>
              <a:rPr lang="en-US" altLang="en-US" sz="2000" dirty="0"/>
              <a:t>: access methods, indexing, concurrency control, recovery</a:t>
            </a:r>
          </a:p>
          <a:p>
            <a:pPr lvl="1" eaLnBrk="1" hangingPunct="1">
              <a:lnSpc>
                <a:spcPct val="110000"/>
              </a:lnSpc>
            </a:pPr>
            <a:r>
              <a:rPr lang="en-US" altLang="en-US" sz="2000" b="1" dirty="0"/>
              <a:t>Warehouse— </a:t>
            </a:r>
            <a:r>
              <a:rPr lang="en-US" altLang="en-US" sz="2000" dirty="0"/>
              <a:t>tuned for </a:t>
            </a:r>
            <a:r>
              <a:rPr lang="en-US" altLang="en-US" sz="2000" dirty="0" err="1"/>
              <a:t>OLAP</a:t>
            </a:r>
            <a:r>
              <a:rPr lang="en-US" altLang="en-US" sz="2000" dirty="0"/>
              <a:t>: complex </a:t>
            </a:r>
            <a:r>
              <a:rPr lang="en-US" altLang="en-US" sz="2000" dirty="0" err="1"/>
              <a:t>OLAP</a:t>
            </a:r>
            <a:r>
              <a:rPr lang="en-US" altLang="en-US" sz="2000" dirty="0"/>
              <a:t> queries, multidimensional view, consolidation</a:t>
            </a:r>
          </a:p>
          <a:p>
            <a:pPr eaLnBrk="1" hangingPunct="1">
              <a:lnSpc>
                <a:spcPct val="110000"/>
              </a:lnSpc>
            </a:pPr>
            <a:r>
              <a:rPr lang="en-US" altLang="en-US" sz="2000" dirty="0"/>
              <a:t>Different functions and different data:</a:t>
            </a:r>
          </a:p>
          <a:p>
            <a:pPr lvl="1" eaLnBrk="1" hangingPunct="1">
              <a:lnSpc>
                <a:spcPct val="110000"/>
              </a:lnSpc>
            </a:pPr>
            <a:r>
              <a:rPr lang="en-US" altLang="en-US" sz="2000" u="sng" dirty="0">
                <a:solidFill>
                  <a:schemeClr val="hlink"/>
                </a:solidFill>
              </a:rPr>
              <a:t>missing data</a:t>
            </a:r>
            <a:r>
              <a:rPr lang="en-US" altLang="en-US" sz="2000" dirty="0"/>
              <a:t>: Decision support requires historical data which operational DBs do not typically maintain</a:t>
            </a:r>
          </a:p>
          <a:p>
            <a:pPr lvl="1" eaLnBrk="1" hangingPunct="1">
              <a:lnSpc>
                <a:spcPct val="110000"/>
              </a:lnSpc>
            </a:pPr>
            <a:r>
              <a:rPr lang="en-US" altLang="en-US" sz="2000" u="sng" dirty="0">
                <a:solidFill>
                  <a:schemeClr val="hlink"/>
                </a:solidFill>
              </a:rPr>
              <a:t>data consolidation</a:t>
            </a:r>
            <a:r>
              <a:rPr lang="en-US" altLang="en-US" sz="2000" dirty="0"/>
              <a:t>:  DS requires consolidation (aggregation, summarization) of data from heterogeneous sources</a:t>
            </a:r>
          </a:p>
          <a:p>
            <a:pPr lvl="1" eaLnBrk="1" hangingPunct="1">
              <a:lnSpc>
                <a:spcPct val="110000"/>
              </a:lnSpc>
            </a:pPr>
            <a:r>
              <a:rPr lang="en-US" altLang="en-US" sz="2000" u="sng" dirty="0">
                <a:solidFill>
                  <a:schemeClr val="hlink"/>
                </a:solidFill>
              </a:rPr>
              <a:t>data quality</a:t>
            </a:r>
            <a:r>
              <a:rPr lang="en-US" altLang="en-US" sz="2000" dirty="0"/>
              <a:t>: different sources typically use inconsistent data representations, codes and formats which have to be reconciled</a:t>
            </a:r>
          </a:p>
          <a:p>
            <a:pPr eaLnBrk="1" hangingPunct="1">
              <a:lnSpc>
                <a:spcPct val="110000"/>
              </a:lnSpc>
            </a:pPr>
            <a:r>
              <a:rPr lang="en-US" altLang="en-US" sz="2000" dirty="0"/>
              <a:t>Note: There are more and more systems which perform </a:t>
            </a:r>
            <a:r>
              <a:rPr lang="en-US" altLang="en-US" sz="2000" dirty="0" err="1"/>
              <a:t>OLAP</a:t>
            </a:r>
            <a:r>
              <a:rPr lang="en-US" altLang="en-US" sz="2000" dirty="0"/>
              <a:t> analysis directly on relational databases</a:t>
            </a: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4E55780-8C84-44F8-9B95-B02D28BE14C3}" type="datetime4">
              <a:rPr lang="en-US" smtClean="0"/>
              <a:pPr>
                <a:defRPr/>
              </a:pPr>
              <a:t>March 2, 2017</a:t>
            </a:fld>
            <a:endParaRPr lang="en-US"/>
          </a:p>
        </p:txBody>
      </p:sp>
      <p:sp>
        <p:nvSpPr>
          <p:cNvPr id="3" name="Footer Placeholder 2"/>
          <p:cNvSpPr>
            <a:spLocks noGrp="1"/>
          </p:cNvSpPr>
          <p:nvPr>
            <p:ph type="ftr" sz="quarter" idx="11"/>
          </p:nvPr>
        </p:nvSpPr>
        <p:spPr/>
        <p:txBody>
          <a:bodyPr/>
          <a:lstStyle/>
          <a:p>
            <a:pPr>
              <a:defRPr/>
            </a:pPr>
            <a:r>
              <a:rPr lang="en-US" smtClean="0"/>
              <a:t>Data Mining: Concepts and Techniques</a:t>
            </a:r>
            <a:endParaRPr lang="en-US"/>
          </a:p>
        </p:txBody>
      </p:sp>
      <p:sp>
        <p:nvSpPr>
          <p:cNvPr id="4" name="Slide Number Placeholder 3"/>
          <p:cNvSpPr>
            <a:spLocks noGrp="1"/>
          </p:cNvSpPr>
          <p:nvPr>
            <p:ph type="sldNum" sz="quarter" idx="12"/>
          </p:nvPr>
        </p:nvSpPr>
        <p:spPr/>
        <p:txBody>
          <a:bodyPr/>
          <a:lstStyle/>
          <a:p>
            <a:pPr>
              <a:defRPr/>
            </a:pPr>
            <a:fld id="{D84DB667-B873-48BA-9660-A42BF6BB86C0}" type="slidenum">
              <a:rPr lang="en-US" altLang="en-US" smtClean="0"/>
              <a:pPr>
                <a:defRPr/>
              </a:pPr>
              <a:t>18</a:t>
            </a:fld>
            <a:endParaRPr lang="en-US" altLang="en-US"/>
          </a:p>
        </p:txBody>
      </p:sp>
      <p:pic>
        <p:nvPicPr>
          <p:cNvPr id="109570" name="Picture 2" descr="http://2.bp.blogspot.com/-bH_XZNCmmZQ/VJpBX50UBVI/AAAAAAAABFw/0nFju6Njij4/s1600/datawarehou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219201"/>
            <a:ext cx="4925518" cy="52698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828800" y="457200"/>
            <a:ext cx="8534400" cy="609600"/>
          </a:xfrm>
          <a:prstGeom prst="rect">
            <a:avLst/>
          </a:prstGeom>
          <a:solidFill>
            <a:schemeClr val="bg1"/>
          </a:solidFill>
          <a:ln w="9525">
            <a:noFill/>
            <a:miter lim="800000"/>
            <a:headEnd/>
            <a:tailEnd/>
          </a:ln>
          <a:effectLst/>
        </p:spPr>
        <p:txBody>
          <a:bodyPr lIns="92075" tIns="46038" rIns="92075" bIns="46038" anchor="b"/>
          <a:lstStyle/>
          <a:p>
            <a:pPr>
              <a:defRPr/>
            </a:pPr>
            <a:r>
              <a:rPr lang="en-US" sz="3200" b="1" dirty="0">
                <a:solidFill>
                  <a:schemeClr val="tx2"/>
                </a:solidFill>
                <a:effectLst>
                  <a:outerShdw blurRad="38100" dist="38100" dir="2700000" algn="tl">
                    <a:srgbClr val="C0C0C0"/>
                  </a:outerShdw>
                </a:effectLst>
                <a:latin typeface="Times New Roman" pitchFamily="18" charset="0"/>
              </a:rPr>
              <a:t>Data Warehouse: A Multi-Tiered Architecture</a:t>
            </a:r>
            <a:endParaRPr lang="en-US" sz="4000" dirty="0">
              <a:solidFill>
                <a:schemeClr val="tx2"/>
              </a:solidFill>
              <a:latin typeface="Times New Roman" pitchFamily="18" charset="0"/>
            </a:endParaRPr>
          </a:p>
        </p:txBody>
      </p:sp>
    </p:spTree>
    <p:extLst>
      <p:ext uri="{BB962C8B-B14F-4D97-AF65-F5344CB8AC3E}">
        <p14:creationId xmlns:p14="http://schemas.microsoft.com/office/powerpoint/2010/main" val="3775194957"/>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78ACCC7-B41A-4440-9B86-D232BC4EEA61}" type="slidenum">
              <a:rPr lang="en-US" altLang="en-US" sz="1200"/>
              <a:pPr>
                <a:spcBef>
                  <a:spcPct val="0"/>
                </a:spcBef>
                <a:buClrTx/>
                <a:buSzTx/>
                <a:buFontTx/>
                <a:buNone/>
              </a:pPr>
              <a:t>19</a:t>
            </a:fld>
            <a:endParaRPr lang="en-US" altLang="en-US" sz="1200"/>
          </a:p>
        </p:txBody>
      </p:sp>
      <p:sp>
        <p:nvSpPr>
          <p:cNvPr id="1488899" name="Rectangle 3"/>
          <p:cNvSpPr>
            <a:spLocks noChangeArrowheads="1"/>
          </p:cNvSpPr>
          <p:nvPr/>
        </p:nvSpPr>
        <p:spPr bwMode="auto">
          <a:xfrm>
            <a:off x="1828800" y="457200"/>
            <a:ext cx="8534400" cy="609600"/>
          </a:xfrm>
          <a:prstGeom prst="rect">
            <a:avLst/>
          </a:prstGeom>
          <a:solidFill>
            <a:schemeClr val="bg1"/>
          </a:solidFill>
          <a:ln w="9525">
            <a:noFill/>
            <a:miter lim="800000"/>
            <a:headEnd/>
            <a:tailEnd/>
          </a:ln>
          <a:effectLst/>
        </p:spPr>
        <p:txBody>
          <a:bodyPr lIns="92075" tIns="46038" rIns="92075" bIns="46038" anchor="b"/>
          <a:lstStyle/>
          <a:p>
            <a:pPr>
              <a:defRPr/>
            </a:pPr>
            <a:r>
              <a:rPr lang="en-US" sz="3200" b="1" dirty="0">
                <a:solidFill>
                  <a:schemeClr val="tx2"/>
                </a:solidFill>
                <a:effectLst>
                  <a:outerShdw blurRad="38100" dist="38100" dir="2700000" algn="tl">
                    <a:srgbClr val="C0C0C0"/>
                  </a:outerShdw>
                </a:effectLst>
                <a:latin typeface="Times New Roman" pitchFamily="18" charset="0"/>
              </a:rPr>
              <a:t>Data Warehouse: A Multi-Tiered Architecture</a:t>
            </a:r>
            <a:endParaRPr lang="en-US" sz="4000" dirty="0">
              <a:solidFill>
                <a:schemeClr val="tx2"/>
              </a:solidFill>
              <a:latin typeface="Times New Roman" pitchFamily="18" charset="0"/>
            </a:endParaRPr>
          </a:p>
        </p:txBody>
      </p:sp>
      <p:sp>
        <p:nvSpPr>
          <p:cNvPr id="26629" name="Rectangle 4"/>
          <p:cNvSpPr>
            <a:spLocks noChangeArrowheads="1"/>
          </p:cNvSpPr>
          <p:nvPr/>
        </p:nvSpPr>
        <p:spPr bwMode="auto">
          <a:xfrm>
            <a:off x="2819400" y="838200"/>
            <a:ext cx="6705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 name="Group 1"/>
          <p:cNvGrpSpPr/>
          <p:nvPr/>
        </p:nvGrpSpPr>
        <p:grpSpPr>
          <a:xfrm>
            <a:off x="1704975" y="1447801"/>
            <a:ext cx="8768392" cy="5034307"/>
            <a:chOff x="180975" y="1524000"/>
            <a:chExt cx="8768392" cy="5034307"/>
          </a:xfrm>
        </p:grpSpPr>
        <p:sp>
          <p:nvSpPr>
            <p:cNvPr id="26627" name="AutoShape 2"/>
            <p:cNvSpPr>
              <a:spLocks noChangeArrowheads="1"/>
            </p:cNvSpPr>
            <p:nvPr/>
          </p:nvSpPr>
          <p:spPr bwMode="auto">
            <a:xfrm>
              <a:off x="3124200" y="3237160"/>
              <a:ext cx="2011363" cy="917079"/>
            </a:xfrm>
            <a:prstGeom prst="flowChartMagneticDisk">
              <a:avLst/>
            </a:prstGeom>
            <a:solidFill>
              <a:srgbClr val="6666FF"/>
            </a:solidFill>
            <a:ln w="9525">
              <a:solidFill>
                <a:srgbClr val="000000"/>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30" name="Rectangle 5"/>
            <p:cNvSpPr>
              <a:spLocks noChangeArrowheads="1"/>
            </p:cNvSpPr>
            <p:nvPr/>
          </p:nvSpPr>
          <p:spPr bwMode="auto">
            <a:xfrm>
              <a:off x="3357522" y="3429000"/>
              <a:ext cx="1544718"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Data</a:t>
              </a:r>
            </a:p>
            <a:p>
              <a:pPr algn="ctr">
                <a:spcBef>
                  <a:spcPct val="0"/>
                </a:spcBef>
                <a:buClrTx/>
                <a:buSzTx/>
                <a:buFontTx/>
                <a:buNone/>
              </a:pPr>
              <a:r>
                <a:rPr lang="en-US" altLang="en-US" sz="2400">
                  <a:latin typeface="Times New Roman" panose="02020603050405020304" pitchFamily="18" charset="0"/>
                </a:rPr>
                <a:t>Warehouse</a:t>
              </a:r>
            </a:p>
          </p:txBody>
        </p:sp>
        <p:sp>
          <p:nvSpPr>
            <p:cNvPr id="26631" name="Oval 6"/>
            <p:cNvSpPr>
              <a:spLocks noChangeArrowheads="1"/>
            </p:cNvSpPr>
            <p:nvPr/>
          </p:nvSpPr>
          <p:spPr bwMode="auto">
            <a:xfrm>
              <a:off x="6781800" y="2057400"/>
              <a:ext cx="1968500" cy="35687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32" name="AutoShape 7"/>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6633" name="Group 8"/>
            <p:cNvGrpSpPr>
              <a:grpSpLocks/>
            </p:cNvGrpSpPr>
            <p:nvPr/>
          </p:nvGrpSpPr>
          <p:grpSpPr bwMode="auto">
            <a:xfrm>
              <a:off x="1905000" y="2667000"/>
              <a:ext cx="1228725" cy="2197100"/>
              <a:chOff x="1238" y="1876"/>
              <a:chExt cx="774" cy="1384"/>
            </a:xfrm>
          </p:grpSpPr>
          <p:sp>
            <p:nvSpPr>
              <p:cNvPr id="26676"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77" name="Rectangle 10"/>
              <p:cNvSpPr>
                <a:spLocks noChangeArrowheads="1"/>
              </p:cNvSpPr>
              <p:nvPr/>
            </p:nvSpPr>
            <p:spPr bwMode="auto">
              <a:xfrm>
                <a:off x="1238" y="2193"/>
                <a:ext cx="72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Extract</a:t>
                </a:r>
              </a:p>
              <a:p>
                <a:pPr>
                  <a:spcBef>
                    <a:spcPct val="0"/>
                  </a:spcBef>
                  <a:buClrTx/>
                  <a:buSzTx/>
                  <a:buFontTx/>
                  <a:buNone/>
                </a:pPr>
                <a:r>
                  <a:rPr lang="en-US" altLang="en-US" sz="1800">
                    <a:latin typeface="Times New Roman" panose="02020603050405020304" pitchFamily="18" charset="0"/>
                  </a:rPr>
                  <a:t>Transform</a:t>
                </a:r>
              </a:p>
              <a:p>
                <a:pPr>
                  <a:spcBef>
                    <a:spcPct val="0"/>
                  </a:spcBef>
                  <a:buClrTx/>
                  <a:buSzTx/>
                  <a:buFontTx/>
                  <a:buNone/>
                </a:pPr>
                <a:r>
                  <a:rPr lang="en-US" altLang="en-US" sz="1800">
                    <a:latin typeface="Times New Roman" panose="02020603050405020304" pitchFamily="18" charset="0"/>
                  </a:rPr>
                  <a:t>Load</a:t>
                </a:r>
              </a:p>
              <a:p>
                <a:pPr>
                  <a:spcBef>
                    <a:spcPct val="0"/>
                  </a:spcBef>
                  <a:buClrTx/>
                  <a:buSzTx/>
                  <a:buFontTx/>
                  <a:buNone/>
                </a:pPr>
                <a:r>
                  <a:rPr lang="en-US" altLang="en-US" sz="1800">
                    <a:latin typeface="Times New Roman" panose="02020603050405020304" pitchFamily="18" charset="0"/>
                  </a:rPr>
                  <a:t>Refresh</a:t>
                </a:r>
              </a:p>
            </p:txBody>
          </p:sp>
        </p:grpSp>
        <p:sp>
          <p:nvSpPr>
            <p:cNvPr id="26634" name="Rectangle 11"/>
            <p:cNvSpPr>
              <a:spLocks noChangeArrowheads="1"/>
            </p:cNvSpPr>
            <p:nvPr/>
          </p:nvSpPr>
          <p:spPr bwMode="auto">
            <a:xfrm>
              <a:off x="4953000" y="6172200"/>
              <a:ext cx="190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OLAP Engine</a:t>
              </a:r>
            </a:p>
          </p:txBody>
        </p:sp>
        <p:sp>
          <p:nvSpPr>
            <p:cNvPr id="26635" name="Rectangle 12"/>
            <p:cNvSpPr>
              <a:spLocks noChangeArrowheads="1"/>
            </p:cNvSpPr>
            <p:nvPr/>
          </p:nvSpPr>
          <p:spPr bwMode="auto">
            <a:xfrm>
              <a:off x="7086600" y="2743200"/>
              <a:ext cx="1713611"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Analysis</a:t>
              </a:r>
            </a:p>
            <a:p>
              <a:pPr>
                <a:spcBef>
                  <a:spcPct val="0"/>
                </a:spcBef>
                <a:buClrTx/>
                <a:buSzTx/>
                <a:buFontTx/>
                <a:buNone/>
              </a:pPr>
              <a:r>
                <a:rPr lang="en-US" altLang="en-US" sz="2400" dirty="0">
                  <a:latin typeface="Times New Roman" panose="02020603050405020304" pitchFamily="18" charset="0"/>
                </a:rPr>
                <a:t>Query</a:t>
              </a:r>
            </a:p>
            <a:p>
              <a:pPr>
                <a:spcBef>
                  <a:spcPct val="0"/>
                </a:spcBef>
                <a:buClrTx/>
                <a:buSzTx/>
                <a:buFontTx/>
                <a:buNone/>
              </a:pPr>
              <a:r>
                <a:rPr lang="en-US" altLang="en-US" sz="2400" dirty="0">
                  <a:latin typeface="Times New Roman" panose="02020603050405020304" pitchFamily="18" charset="0"/>
                </a:rPr>
                <a:t>Reports</a:t>
              </a:r>
            </a:p>
            <a:p>
              <a:pPr>
                <a:spcBef>
                  <a:spcPct val="0"/>
                </a:spcBef>
                <a:buClrTx/>
                <a:buSzTx/>
                <a:buFontTx/>
                <a:buNone/>
              </a:pPr>
              <a:r>
                <a:rPr lang="en-US" altLang="en-US" sz="2400" dirty="0">
                  <a:latin typeface="Times New Roman" panose="02020603050405020304" pitchFamily="18" charset="0"/>
                </a:rPr>
                <a:t>Data mining</a:t>
              </a:r>
            </a:p>
          </p:txBody>
        </p:sp>
        <p:sp>
          <p:nvSpPr>
            <p:cNvPr id="26636" name="Rectangle 13"/>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Monitor</a:t>
              </a:r>
            </a:p>
            <a:p>
              <a:pPr algn="ctr">
                <a:spcBef>
                  <a:spcPct val="0"/>
                </a:spcBef>
                <a:buClrTx/>
                <a:buSzTx/>
                <a:buFontTx/>
                <a:buNone/>
              </a:pPr>
              <a:r>
                <a:rPr lang="en-US" altLang="en-US" sz="2000">
                  <a:latin typeface="Times New Roman" panose="02020603050405020304" pitchFamily="18" charset="0"/>
                </a:rPr>
                <a:t>&amp;</a:t>
              </a:r>
            </a:p>
            <a:p>
              <a:pPr algn="ctr">
                <a:spcBef>
                  <a:spcPct val="0"/>
                </a:spcBef>
                <a:buClrTx/>
                <a:buSzTx/>
                <a:buFontTx/>
                <a:buNone/>
              </a:pPr>
              <a:r>
                <a:rPr lang="en-US" altLang="en-US" sz="2000">
                  <a:latin typeface="Times New Roman" panose="02020603050405020304" pitchFamily="18" charset="0"/>
                </a:rPr>
                <a:t>Integrator</a:t>
              </a:r>
              <a:endParaRPr lang="en-US" altLang="en-US" sz="2400">
                <a:latin typeface="Times New Roman" panose="02020603050405020304" pitchFamily="18" charset="0"/>
              </a:endParaRPr>
            </a:p>
          </p:txBody>
        </p:sp>
        <p:grpSp>
          <p:nvGrpSpPr>
            <p:cNvPr id="26637" name="Group 14"/>
            <p:cNvGrpSpPr>
              <a:grpSpLocks/>
            </p:cNvGrpSpPr>
            <p:nvPr/>
          </p:nvGrpSpPr>
          <p:grpSpPr bwMode="auto">
            <a:xfrm>
              <a:off x="2209800" y="1676400"/>
              <a:ext cx="931863" cy="914400"/>
              <a:chOff x="288" y="1012"/>
              <a:chExt cx="769" cy="664"/>
            </a:xfrm>
          </p:grpSpPr>
          <p:sp>
            <p:nvSpPr>
              <p:cNvPr id="26673" name="Oval 15"/>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74" name="Freeform 16"/>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13"/>
                  <a:gd name="T29" fmla="*/ 769 w 769"/>
                  <a:gd name="T30" fmla="*/ 413 h 4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a:solidFill>
                  <a:schemeClr val="tx1"/>
                </a:solidFill>
                <a:round/>
                <a:headEnd type="none" w="sm" len="sm"/>
                <a:tailEnd type="none" w="sm" len="sm"/>
              </a:ln>
            </p:spPr>
            <p:txBody>
              <a:bodyPr/>
              <a:lstStyle/>
              <a:p>
                <a:endParaRPr lang="en-US"/>
              </a:p>
            </p:txBody>
          </p:sp>
          <p:sp>
            <p:nvSpPr>
              <p:cNvPr id="26675" name="Oval 17"/>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26638" name="Rectangle 18"/>
            <p:cNvSpPr>
              <a:spLocks noChangeArrowheads="1"/>
            </p:cNvSpPr>
            <p:nvPr/>
          </p:nvSpPr>
          <p:spPr bwMode="auto">
            <a:xfrm>
              <a:off x="2286000" y="205740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Metadata</a:t>
              </a:r>
              <a:endParaRPr lang="en-US" altLang="en-US" sz="2400">
                <a:latin typeface="Times New Roman" panose="02020603050405020304" pitchFamily="18" charset="0"/>
              </a:endParaRPr>
            </a:p>
          </p:txBody>
        </p:sp>
        <p:sp>
          <p:nvSpPr>
            <p:cNvPr id="26639" name="Line 19"/>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40" name="Rectangle 20"/>
            <p:cNvSpPr>
              <a:spLocks noChangeArrowheads="1"/>
            </p:cNvSpPr>
            <p:nvPr/>
          </p:nvSpPr>
          <p:spPr bwMode="auto">
            <a:xfrm>
              <a:off x="180975" y="6096000"/>
              <a:ext cx="181780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Data Sources</a:t>
              </a:r>
            </a:p>
          </p:txBody>
        </p:sp>
        <p:sp>
          <p:nvSpPr>
            <p:cNvPr id="26641" name="Rectangle 21"/>
            <p:cNvSpPr>
              <a:spLocks noChangeArrowheads="1"/>
            </p:cNvSpPr>
            <p:nvPr/>
          </p:nvSpPr>
          <p:spPr bwMode="auto">
            <a:xfrm>
              <a:off x="6934200" y="6172200"/>
              <a:ext cx="2015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Front-End Tools</a:t>
              </a:r>
            </a:p>
          </p:txBody>
        </p:sp>
        <p:sp>
          <p:nvSpPr>
            <p:cNvPr id="26642" name="Rectangle 22"/>
            <p:cNvSpPr>
              <a:spLocks noChangeArrowheads="1"/>
            </p:cNvSpPr>
            <p:nvPr/>
          </p:nvSpPr>
          <p:spPr bwMode="auto">
            <a:xfrm>
              <a:off x="5470525" y="3336925"/>
              <a:ext cx="88646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Serve</a:t>
              </a:r>
            </a:p>
          </p:txBody>
        </p:sp>
        <p:sp>
          <p:nvSpPr>
            <p:cNvPr id="26643" name="AutoShape 23"/>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4" name="AutoShape 24"/>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5" name="AutoShape 25"/>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6" name="AutoShape 26"/>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7" name="AutoShape 27"/>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8" name="Rectangle 28"/>
            <p:cNvSpPr>
              <a:spLocks noChangeArrowheads="1"/>
            </p:cNvSpPr>
            <p:nvPr/>
          </p:nvSpPr>
          <p:spPr bwMode="auto">
            <a:xfrm>
              <a:off x="3657600" y="5562600"/>
              <a:ext cx="1022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Data Marts</a:t>
              </a:r>
              <a:endParaRPr lang="en-US" altLang="en-US" sz="2400">
                <a:latin typeface="Times New Roman" panose="02020603050405020304" pitchFamily="18" charset="0"/>
              </a:endParaRPr>
            </a:p>
          </p:txBody>
        </p:sp>
        <p:sp>
          <p:nvSpPr>
            <p:cNvPr id="26649" name="Line 29"/>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50" name="Line 30"/>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51" name="AutoShape 31"/>
            <p:cNvSpPr>
              <a:spLocks noChangeArrowheads="1"/>
            </p:cNvSpPr>
            <p:nvPr/>
          </p:nvSpPr>
          <p:spPr bwMode="auto">
            <a:xfrm>
              <a:off x="3048000" y="4799261"/>
              <a:ext cx="671513" cy="917079"/>
            </a:xfrm>
            <a:prstGeom prst="flowChartMagneticDisk">
              <a:avLst/>
            </a:prstGeom>
            <a:solidFill>
              <a:srgbClr val="FFFF00"/>
            </a:solidFill>
            <a:ln w="9525">
              <a:solidFill>
                <a:srgbClr val="000000"/>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52" name="AutoShape 32"/>
            <p:cNvSpPr>
              <a:spLocks noChangeArrowheads="1"/>
            </p:cNvSpPr>
            <p:nvPr/>
          </p:nvSpPr>
          <p:spPr bwMode="auto">
            <a:xfrm>
              <a:off x="3810000" y="4799261"/>
              <a:ext cx="671513" cy="917079"/>
            </a:xfrm>
            <a:prstGeom prst="flowChartMagneticDisk">
              <a:avLst/>
            </a:prstGeom>
            <a:solidFill>
              <a:srgbClr val="FFFF00"/>
            </a:solidFill>
            <a:ln w="9525">
              <a:solidFill>
                <a:srgbClr val="000000"/>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53" name="AutoShape 33"/>
            <p:cNvSpPr>
              <a:spLocks noChangeArrowheads="1"/>
            </p:cNvSpPr>
            <p:nvPr/>
          </p:nvSpPr>
          <p:spPr bwMode="auto">
            <a:xfrm>
              <a:off x="4572000" y="4799261"/>
              <a:ext cx="671513" cy="917079"/>
            </a:xfrm>
            <a:prstGeom prst="flowChartMagneticDisk">
              <a:avLst/>
            </a:prstGeom>
            <a:solidFill>
              <a:srgbClr val="FFFF00"/>
            </a:solidFill>
            <a:ln w="9525">
              <a:solidFill>
                <a:srgbClr val="000000"/>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6654" name="Group 34"/>
            <p:cNvGrpSpPr>
              <a:grpSpLocks/>
            </p:cNvGrpSpPr>
            <p:nvPr/>
          </p:nvGrpSpPr>
          <p:grpSpPr bwMode="auto">
            <a:xfrm>
              <a:off x="228600" y="1524000"/>
              <a:ext cx="1604963" cy="3879850"/>
              <a:chOff x="148" y="1440"/>
              <a:chExt cx="1011" cy="2444"/>
            </a:xfrm>
          </p:grpSpPr>
          <p:sp>
            <p:nvSpPr>
              <p:cNvPr id="26665" name="Oval 35"/>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66" name="Oval 36"/>
              <p:cNvSpPr>
                <a:spLocks noChangeArrowheads="1"/>
              </p:cNvSpPr>
              <p:nvPr/>
            </p:nvSpPr>
            <p:spPr bwMode="auto">
              <a:xfrm>
                <a:off x="148" y="1440"/>
                <a:ext cx="1000" cy="24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67" name="Oval 37"/>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68" name="Rectangle 38"/>
              <p:cNvSpPr>
                <a:spLocks noChangeArrowheads="1"/>
              </p:cNvSpPr>
              <p:nvPr/>
            </p:nvSpPr>
            <p:spPr bwMode="auto">
              <a:xfrm>
                <a:off x="240" y="2448"/>
                <a:ext cx="91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Operational </a:t>
                </a:r>
              </a:p>
              <a:p>
                <a:pPr>
                  <a:spcBef>
                    <a:spcPct val="0"/>
                  </a:spcBef>
                  <a:buClrTx/>
                  <a:buSzTx/>
                  <a:buFontTx/>
                  <a:buNone/>
                </a:pPr>
                <a:r>
                  <a:rPr lang="en-US" altLang="en-US" sz="2000">
                    <a:latin typeface="Times New Roman" panose="02020603050405020304" pitchFamily="18" charset="0"/>
                  </a:rPr>
                  <a:t>DBs</a:t>
                </a:r>
              </a:p>
            </p:txBody>
          </p:sp>
          <p:sp>
            <p:nvSpPr>
              <p:cNvPr id="26669" name="Rectangle 39"/>
              <p:cNvSpPr>
                <a:spLocks noChangeArrowheads="1"/>
              </p:cNvSpPr>
              <p:nvPr/>
            </p:nvSpPr>
            <p:spPr bwMode="auto">
              <a:xfrm>
                <a:off x="288" y="1776"/>
                <a:ext cx="69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Other</a:t>
                </a:r>
              </a:p>
              <a:p>
                <a:pPr>
                  <a:spcBef>
                    <a:spcPct val="0"/>
                  </a:spcBef>
                  <a:buClrTx/>
                  <a:buSzTx/>
                  <a:buFontTx/>
                  <a:buNone/>
                </a:pPr>
                <a:r>
                  <a:rPr lang="en-US" altLang="en-US" sz="2000">
                    <a:latin typeface="Times New Roman" panose="02020603050405020304" pitchFamily="18" charset="0"/>
                  </a:rPr>
                  <a:t>sources</a:t>
                </a:r>
              </a:p>
            </p:txBody>
          </p:sp>
          <p:sp>
            <p:nvSpPr>
              <p:cNvPr id="26670" name="AutoShape 40"/>
              <p:cNvSpPr>
                <a:spLocks noChangeArrowheads="1"/>
              </p:cNvSpPr>
              <p:nvPr/>
            </p:nvSpPr>
            <p:spPr bwMode="auto">
              <a:xfrm>
                <a:off x="365" y="3253"/>
                <a:ext cx="116" cy="578"/>
              </a:xfrm>
              <a:prstGeom prst="flowChartMagneticDisk">
                <a:avLst/>
              </a:prstGeom>
              <a:solidFill>
                <a:srgbClr val="9A87F9"/>
              </a:solidFill>
              <a:ln w="9525">
                <a:solidFill>
                  <a:srgbClr val="000000"/>
                </a:solidFill>
                <a:round/>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71" name="AutoShape 41"/>
              <p:cNvSpPr>
                <a:spLocks noChangeArrowheads="1"/>
              </p:cNvSpPr>
              <p:nvPr/>
            </p:nvSpPr>
            <p:spPr bwMode="auto">
              <a:xfrm>
                <a:off x="461" y="2984"/>
                <a:ext cx="116" cy="578"/>
              </a:xfrm>
              <a:prstGeom prst="flowChartMagneticDisk">
                <a:avLst/>
              </a:prstGeom>
              <a:solidFill>
                <a:srgbClr val="9A87F9"/>
              </a:solidFill>
              <a:ln w="9525">
                <a:solidFill>
                  <a:srgbClr val="000000"/>
                </a:solidFill>
                <a:round/>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72" name="AutoShape 42"/>
              <p:cNvSpPr>
                <a:spLocks noChangeArrowheads="1"/>
              </p:cNvSpPr>
              <p:nvPr/>
            </p:nvSpPr>
            <p:spPr bwMode="auto">
              <a:xfrm>
                <a:off x="615" y="2706"/>
                <a:ext cx="116" cy="578"/>
              </a:xfrm>
              <a:prstGeom prst="flowChartMagneticDisk">
                <a:avLst/>
              </a:prstGeom>
              <a:solidFill>
                <a:srgbClr val="9A87F9"/>
              </a:solidFill>
              <a:ln w="9525">
                <a:solidFill>
                  <a:srgbClr val="000000"/>
                </a:solidFill>
                <a:round/>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26655" name="Line 43"/>
            <p:cNvSpPr>
              <a:spLocks noChangeShapeType="1"/>
            </p:cNvSpPr>
            <p:nvPr/>
          </p:nvSpPr>
          <p:spPr bwMode="auto">
            <a:xfrm>
              <a:off x="1905000" y="1524000"/>
              <a:ext cx="0" cy="4191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6" name="Line 44"/>
            <p:cNvSpPr>
              <a:spLocks noChangeShapeType="1"/>
            </p:cNvSpPr>
            <p:nvPr/>
          </p:nvSpPr>
          <p:spPr bwMode="auto">
            <a:xfrm>
              <a:off x="5410200" y="1600200"/>
              <a:ext cx="0" cy="411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7" name="Line 45"/>
            <p:cNvSpPr>
              <a:spLocks noChangeShapeType="1"/>
            </p:cNvSpPr>
            <p:nvPr/>
          </p:nvSpPr>
          <p:spPr bwMode="auto">
            <a:xfrm>
              <a:off x="6629400" y="1600200"/>
              <a:ext cx="0" cy="411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8" name="Text Box 46"/>
            <p:cNvSpPr txBox="1">
              <a:spLocks noChangeArrowheads="1"/>
            </p:cNvSpPr>
            <p:nvPr/>
          </p:nvSpPr>
          <p:spPr bwMode="auto">
            <a:xfrm>
              <a:off x="2838450" y="6172200"/>
              <a:ext cx="159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Data Storage</a:t>
              </a:r>
            </a:p>
          </p:txBody>
        </p:sp>
        <p:sp>
          <p:nvSpPr>
            <p:cNvPr id="26659" name="AutoShape 47"/>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60" name="AutoShape 48"/>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61" name="AutoShape 49"/>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62" name="AutoShape 50"/>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63" name="Rectangle 51"/>
            <p:cNvSpPr>
              <a:spLocks noChangeArrowheads="1"/>
            </p:cNvSpPr>
            <p:nvPr/>
          </p:nvSpPr>
          <p:spPr bwMode="auto">
            <a:xfrm>
              <a:off x="5334000" y="1905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OLAP Server</a:t>
              </a:r>
              <a:endParaRPr lang="en-US" altLang="en-US" sz="2400">
                <a:latin typeface="Times New Roman" panose="02020603050405020304" pitchFamily="18" charset="0"/>
              </a:endParaRPr>
            </a:p>
          </p:txBody>
        </p:sp>
        <p:sp>
          <p:nvSpPr>
            <p:cNvPr id="26664" name="Line 52"/>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B541040-150C-4825-9A97-DA3935D68E7E}" type="slidenum">
              <a:rPr lang="en-US" altLang="en-US" sz="1200"/>
              <a:pPr>
                <a:spcBef>
                  <a:spcPct val="0"/>
                </a:spcBef>
                <a:buClrTx/>
                <a:buSzTx/>
                <a:buFontTx/>
                <a:buNone/>
              </a:pPr>
              <a:t>2</a:t>
            </a:fld>
            <a:endParaRPr lang="en-US" altLang="en-US" sz="1200"/>
          </a:p>
        </p:txBody>
      </p:sp>
      <p:sp>
        <p:nvSpPr>
          <p:cNvPr id="7171" name="Rectangle 2"/>
          <p:cNvSpPr>
            <a:spLocks noGrp="1" noChangeArrowheads="1"/>
          </p:cNvSpPr>
          <p:nvPr>
            <p:ph type="title"/>
          </p:nvPr>
        </p:nvSpPr>
        <p:spPr>
          <a:xfrm>
            <a:off x="1524000" y="76200"/>
            <a:ext cx="9220200" cy="1066800"/>
          </a:xfrm>
          <a:noFill/>
        </p:spPr>
        <p:txBody>
          <a:bodyPr vert="horz" wrap="square" lIns="92075" tIns="46038" rIns="92075" bIns="46038" numCol="1" anchor="ctr" anchorCtr="0" compatLnSpc="1">
            <a:prstTxWarp prst="textNoShape">
              <a:avLst/>
            </a:prstTxWarp>
          </a:bodyPr>
          <a:lstStyle/>
          <a:p>
            <a:pPr eaLnBrk="1" hangingPunct="1"/>
            <a:r>
              <a:rPr lang="en-US" altLang="en-US" sz="3200"/>
              <a:t>Chapter 4: Data Warehousing and On-line Analytical Processing</a:t>
            </a:r>
          </a:p>
        </p:txBody>
      </p:sp>
      <p:sp>
        <p:nvSpPr>
          <p:cNvPr id="7172" name="Rectangle 3"/>
          <p:cNvSpPr>
            <a:spLocks noGrp="1" noChangeArrowheads="1"/>
          </p:cNvSpPr>
          <p:nvPr>
            <p:ph type="body" idx="1"/>
          </p:nvPr>
        </p:nvSpPr>
        <p:spPr>
          <a:xfrm>
            <a:off x="1981200" y="1447800"/>
            <a:ext cx="8382000" cy="4876800"/>
          </a:xfrm>
          <a:noFill/>
        </p:spPr>
        <p:txBody>
          <a:bodyPr vert="horz" wrap="square" lIns="92075" tIns="46038" rIns="92075" bIns="46038" numCol="1" anchor="t" anchorCtr="0" compatLnSpc="1">
            <a:prstTxWarp prst="textNoShape">
              <a:avLst/>
            </a:prstTxWarp>
          </a:bodyPr>
          <a:lstStyle/>
          <a:p>
            <a:pPr eaLnBrk="1" hangingPunct="1">
              <a:lnSpc>
                <a:spcPct val="140000"/>
              </a:lnSpc>
            </a:pPr>
            <a:r>
              <a:rPr lang="en-US" altLang="en-US" dirty="0" smtClean="0"/>
              <a:t>Data Warehouse: Basic Concepts</a:t>
            </a:r>
          </a:p>
          <a:p>
            <a:pPr eaLnBrk="1" hangingPunct="1">
              <a:lnSpc>
                <a:spcPct val="140000"/>
              </a:lnSpc>
            </a:pPr>
            <a:r>
              <a:rPr lang="en-US" altLang="en-US" dirty="0" smtClean="0"/>
              <a:t>Data Warehouse Modeling: Data Cube and </a:t>
            </a:r>
            <a:r>
              <a:rPr lang="en-US" altLang="en-US" dirty="0" err="1" smtClean="0"/>
              <a:t>OLAP</a:t>
            </a:r>
            <a:endParaRPr lang="en-US" altLang="en-US" dirty="0" smtClean="0"/>
          </a:p>
          <a:p>
            <a:pPr eaLnBrk="1" hangingPunct="1">
              <a:lnSpc>
                <a:spcPct val="140000"/>
              </a:lnSpc>
            </a:pPr>
            <a:r>
              <a:rPr lang="en-US" altLang="en-US" dirty="0" smtClean="0"/>
              <a:t>Data Warehouse Design and Usage</a:t>
            </a:r>
          </a:p>
          <a:p>
            <a:pPr eaLnBrk="1" hangingPunct="1">
              <a:lnSpc>
                <a:spcPct val="140000"/>
              </a:lnSpc>
            </a:pPr>
            <a:r>
              <a:rPr lang="en-US" altLang="en-US" dirty="0" smtClean="0"/>
              <a:t>Data Warehouse </a:t>
            </a:r>
            <a:r>
              <a:rPr lang="en-US" altLang="en-US" dirty="0" smtClean="0"/>
              <a:t>Implementation</a:t>
            </a:r>
            <a:endParaRPr lang="en-US" altLang="en-US" dirty="0" smtClean="0"/>
          </a:p>
        </p:txBody>
      </p:sp>
      <p:sp>
        <p:nvSpPr>
          <p:cNvPr id="7173" name="AutoShape 4"/>
          <p:cNvSpPr>
            <a:spLocks noChangeArrowheads="1"/>
          </p:cNvSpPr>
          <p:nvPr/>
        </p:nvSpPr>
        <p:spPr bwMode="auto">
          <a:xfrm rot="9109285">
            <a:off x="7848600" y="1524000"/>
            <a:ext cx="381000" cy="381000"/>
          </a:xfrm>
          <a:prstGeom prst="notchedRightArrow">
            <a:avLst>
              <a:gd name="adj1" fmla="val 50000"/>
              <a:gd name="adj2" fmla="val 25000"/>
            </a:avLst>
          </a:prstGeom>
          <a:solidFill>
            <a:srgbClr val="0000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C0C0C0"/>
                  </a:outerShdw>
                </a:effectLst>
                <a:latin typeface="Times New Roman" pitchFamily="18" charset="0"/>
              </a:rPr>
              <a:t>Data Warehouse: A Multi-Tiered Architecture</a:t>
            </a:r>
            <a:endParaRPr lang="en-US" sz="3200" dirty="0"/>
          </a:p>
        </p:txBody>
      </p:sp>
      <p:sp>
        <p:nvSpPr>
          <p:cNvPr id="3" name="Content Placeholder 2"/>
          <p:cNvSpPr>
            <a:spLocks noGrp="1"/>
          </p:cNvSpPr>
          <p:nvPr>
            <p:ph idx="1"/>
          </p:nvPr>
        </p:nvSpPr>
        <p:spPr/>
        <p:txBody>
          <a:bodyPr/>
          <a:lstStyle/>
          <a:p>
            <a:r>
              <a:rPr lang="en-US" sz="1800" b="1" dirty="0">
                <a:solidFill>
                  <a:srgbClr val="FF0000"/>
                </a:solidFill>
              </a:rPr>
              <a:t>Bottom</a:t>
            </a:r>
            <a:r>
              <a:rPr lang="en-US" sz="1800" dirty="0"/>
              <a:t> Tier - The bottom tier of the architecture is the data warehouse database server. It is the relational database system. We use the back end tools and utilities to feed data into bottom tier. These back end tools and utilities perform the Extract, Clean, Load, and refresh functions.</a:t>
            </a:r>
          </a:p>
          <a:p>
            <a:r>
              <a:rPr lang="en-US" sz="1800" b="1" dirty="0">
                <a:solidFill>
                  <a:srgbClr val="FF0000"/>
                </a:solidFill>
              </a:rPr>
              <a:t>Middle</a:t>
            </a:r>
            <a:r>
              <a:rPr lang="en-US" sz="1800" dirty="0"/>
              <a:t> Tier - In the middle tier we have </a:t>
            </a:r>
            <a:r>
              <a:rPr lang="en-US" sz="1800" dirty="0" err="1"/>
              <a:t>OLAP</a:t>
            </a:r>
            <a:r>
              <a:rPr lang="en-US" sz="1800" dirty="0"/>
              <a:t> Server. The </a:t>
            </a:r>
            <a:r>
              <a:rPr lang="en-US" sz="1800" dirty="0" err="1"/>
              <a:t>OLAP</a:t>
            </a:r>
            <a:r>
              <a:rPr lang="en-US" sz="1800" dirty="0"/>
              <a:t> Server can be implemented in either of the following ways:</a:t>
            </a:r>
          </a:p>
          <a:p>
            <a:pPr lvl="1"/>
            <a:r>
              <a:rPr lang="en-US" sz="1800" b="1" dirty="0"/>
              <a:t>By relational </a:t>
            </a:r>
            <a:r>
              <a:rPr lang="en-US" sz="1800" b="1" dirty="0" err="1"/>
              <a:t>OLAP</a:t>
            </a:r>
            <a:r>
              <a:rPr lang="en-US" sz="1800" b="1" dirty="0"/>
              <a:t> (</a:t>
            </a:r>
            <a:r>
              <a:rPr lang="en-US" sz="1800" b="1" dirty="0" err="1"/>
              <a:t>ROLAP</a:t>
            </a:r>
            <a:r>
              <a:rPr lang="en-US" sz="1800" b="1" dirty="0"/>
              <a:t>)</a:t>
            </a:r>
            <a:r>
              <a:rPr lang="en-US" sz="1800" dirty="0"/>
              <a:t>, which is an extended relational database management system, the </a:t>
            </a:r>
            <a:r>
              <a:rPr lang="en-US" sz="1800" dirty="0" err="1"/>
              <a:t>ROLAP</a:t>
            </a:r>
            <a:r>
              <a:rPr lang="en-US" sz="1800" dirty="0"/>
              <a:t> maps the operations on multidimensional data to standard relational operations.</a:t>
            </a:r>
          </a:p>
          <a:p>
            <a:pPr lvl="1"/>
            <a:r>
              <a:rPr lang="en-US" sz="1800" b="1" dirty="0"/>
              <a:t>By Multidimensional </a:t>
            </a:r>
            <a:r>
              <a:rPr lang="en-US" sz="1800" b="1" dirty="0" err="1"/>
              <a:t>OLAP</a:t>
            </a:r>
            <a:r>
              <a:rPr lang="en-US" sz="1800" b="1" dirty="0"/>
              <a:t> (</a:t>
            </a:r>
            <a:r>
              <a:rPr lang="en-US" sz="1800" b="1" dirty="0" err="1"/>
              <a:t>MOLAP</a:t>
            </a:r>
            <a:r>
              <a:rPr lang="en-US" sz="1800" b="1" dirty="0"/>
              <a:t>) model</a:t>
            </a:r>
            <a:r>
              <a:rPr lang="en-US" sz="1800" dirty="0"/>
              <a:t>, which directly implements multidimensional data and operations.</a:t>
            </a:r>
          </a:p>
          <a:p>
            <a:r>
              <a:rPr lang="en-US" sz="1800" b="1" dirty="0">
                <a:solidFill>
                  <a:srgbClr val="FF0000"/>
                </a:solidFill>
              </a:rPr>
              <a:t>Top-Tier</a:t>
            </a:r>
            <a:r>
              <a:rPr lang="en-US" sz="1800" dirty="0"/>
              <a:t> - This tier is the front-end client layer. This layer holds the query tools and reporting tool, analysis tools and data mining tools.</a:t>
            </a:r>
          </a:p>
          <a:p>
            <a:pPr lvl="2"/>
            <a:r>
              <a:rPr lang="en-US" sz="1600" dirty="0"/>
              <a:t>Query and reporting Tools</a:t>
            </a:r>
          </a:p>
          <a:p>
            <a:pPr lvl="2"/>
            <a:r>
              <a:rPr lang="en-US" sz="1600" dirty="0"/>
              <a:t>Analysis Tools</a:t>
            </a:r>
          </a:p>
          <a:p>
            <a:pPr lvl="2"/>
            <a:r>
              <a:rPr lang="en-US" sz="1600" dirty="0"/>
              <a:t>Data Mining Tools</a:t>
            </a:r>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20</a:t>
            </a:fld>
            <a:endParaRPr lang="en-US" altLang="en-US"/>
          </a:p>
        </p:txBody>
      </p:sp>
    </p:spTree>
    <p:extLst>
      <p:ext uri="{BB962C8B-B14F-4D97-AF65-F5344CB8AC3E}">
        <p14:creationId xmlns:p14="http://schemas.microsoft.com/office/powerpoint/2010/main" val="412702661"/>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 Data Warehouse Models</a:t>
            </a:r>
            <a:endParaRPr lang="en-US" dirty="0"/>
          </a:p>
        </p:txBody>
      </p:sp>
      <p:sp>
        <p:nvSpPr>
          <p:cNvPr id="3" name="Content Placeholder 2"/>
          <p:cNvSpPr>
            <a:spLocks noGrp="1"/>
          </p:cNvSpPr>
          <p:nvPr>
            <p:ph idx="1"/>
          </p:nvPr>
        </p:nvSpPr>
        <p:spPr/>
        <p:txBody>
          <a:bodyPr/>
          <a:lstStyle/>
          <a:p>
            <a:r>
              <a:rPr lang="en-US" dirty="0"/>
              <a:t>From the architecture point of view, there are three data warehouse models: </a:t>
            </a:r>
            <a:endParaRPr lang="en-US" dirty="0" smtClean="0"/>
          </a:p>
          <a:p>
            <a:pPr lvl="1"/>
            <a:r>
              <a:rPr lang="en-US" dirty="0" smtClean="0"/>
              <a:t>The </a:t>
            </a:r>
            <a:r>
              <a:rPr lang="en-US" i="1" dirty="0" smtClean="0"/>
              <a:t>enterprise </a:t>
            </a:r>
            <a:r>
              <a:rPr lang="en-US" i="1" dirty="0"/>
              <a:t>warehouse</a:t>
            </a:r>
            <a:r>
              <a:rPr lang="en-US" dirty="0"/>
              <a:t>, </a:t>
            </a:r>
            <a:endParaRPr lang="en-US" dirty="0" smtClean="0"/>
          </a:p>
          <a:p>
            <a:pPr lvl="1"/>
            <a:r>
              <a:rPr lang="en-US" dirty="0" smtClean="0"/>
              <a:t>The </a:t>
            </a:r>
            <a:r>
              <a:rPr lang="en-US" i="1" dirty="0"/>
              <a:t>data mart</a:t>
            </a:r>
            <a:r>
              <a:rPr lang="en-US" dirty="0"/>
              <a:t>, and </a:t>
            </a:r>
            <a:endParaRPr lang="en-US" dirty="0" smtClean="0"/>
          </a:p>
          <a:p>
            <a:pPr lvl="1"/>
            <a:r>
              <a:rPr lang="en-US" dirty="0" smtClean="0"/>
              <a:t>The </a:t>
            </a:r>
            <a:r>
              <a:rPr lang="en-US" i="1" dirty="0"/>
              <a:t>virtual warehouse</a:t>
            </a:r>
            <a:r>
              <a:rPr lang="en-US" dirty="0"/>
              <a:t>.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21</a:t>
            </a:fld>
            <a:endParaRPr lang="en-US" altLang="en-US"/>
          </a:p>
        </p:txBody>
      </p:sp>
    </p:spTree>
    <p:extLst>
      <p:ext uri="{BB962C8B-B14F-4D97-AF65-F5344CB8AC3E}">
        <p14:creationId xmlns:p14="http://schemas.microsoft.com/office/powerpoint/2010/main" val="2528910897"/>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504F195-0061-4E3F-B45A-0AC94C84BD17}" type="slidenum">
              <a:rPr lang="en-US" altLang="en-US" sz="1200"/>
              <a:pPr>
                <a:spcBef>
                  <a:spcPct val="0"/>
                </a:spcBef>
                <a:buClrTx/>
                <a:buSzTx/>
                <a:buFontTx/>
                <a:buNone/>
              </a:pPr>
              <a:t>22</a:t>
            </a:fld>
            <a:endParaRPr lang="en-US" altLang="en-US" sz="1200"/>
          </a:p>
        </p:txBody>
      </p:sp>
      <p:sp>
        <p:nvSpPr>
          <p:cNvPr id="28675" name="Rectangle 2"/>
          <p:cNvSpPr>
            <a:spLocks noGrp="1" noChangeArrowheads="1"/>
          </p:cNvSpPr>
          <p:nvPr>
            <p:ph type="title"/>
          </p:nvPr>
        </p:nvSpPr>
        <p:spPr>
          <a:xfrm>
            <a:off x="2314576" y="381000"/>
            <a:ext cx="7294563" cy="609600"/>
          </a:xfrm>
          <a:noFill/>
        </p:spPr>
        <p:txBody>
          <a:bodyPr vert="horz" wrap="square" lIns="92075" tIns="46038" rIns="92075" bIns="46038" numCol="1" anchor="b" anchorCtr="0" compatLnSpc="1">
            <a:prstTxWarp prst="textNoShape">
              <a:avLst/>
            </a:prstTxWarp>
          </a:bodyPr>
          <a:lstStyle/>
          <a:p>
            <a:pPr eaLnBrk="1" hangingPunct="1"/>
            <a:r>
              <a:rPr lang="en-US" altLang="en-US" dirty="0" smtClean="0"/>
              <a:t>Three Data Warehouse Models…</a:t>
            </a:r>
          </a:p>
        </p:txBody>
      </p:sp>
      <p:sp>
        <p:nvSpPr>
          <p:cNvPr id="28676" name="Rectangle 3"/>
          <p:cNvSpPr>
            <a:spLocks noGrp="1" noChangeArrowheads="1"/>
          </p:cNvSpPr>
          <p:nvPr>
            <p:ph type="body" idx="1"/>
          </p:nvPr>
        </p:nvSpPr>
        <p:spPr>
          <a:xfrm>
            <a:off x="609600" y="1371600"/>
            <a:ext cx="11125200" cy="5105400"/>
          </a:xfrm>
          <a:noFill/>
        </p:spPr>
        <p:txBody>
          <a:bodyPr vert="horz" wrap="square" lIns="92075" tIns="46038" rIns="92075" bIns="46038" numCol="1" anchor="t" anchorCtr="0" compatLnSpc="1">
            <a:prstTxWarp prst="textNoShape">
              <a:avLst/>
            </a:prstTxWarp>
          </a:bodyPr>
          <a:lstStyle/>
          <a:p>
            <a:pPr algn="just" eaLnBrk="1" hangingPunct="1">
              <a:lnSpc>
                <a:spcPct val="110000"/>
              </a:lnSpc>
              <a:spcBef>
                <a:spcPct val="10000"/>
              </a:spcBef>
            </a:pPr>
            <a:r>
              <a:rPr lang="en-US" altLang="en-US" sz="2400" dirty="0">
                <a:solidFill>
                  <a:schemeClr val="hlink"/>
                </a:solidFill>
              </a:rPr>
              <a:t>Enterprise warehouse</a:t>
            </a:r>
            <a:endParaRPr lang="en-US" altLang="en-US" sz="2400" dirty="0"/>
          </a:p>
          <a:p>
            <a:pPr lvl="1" algn="just" eaLnBrk="1" hangingPunct="1">
              <a:lnSpc>
                <a:spcPct val="110000"/>
              </a:lnSpc>
              <a:spcBef>
                <a:spcPct val="10000"/>
              </a:spcBef>
            </a:pPr>
            <a:r>
              <a:rPr lang="en-US" altLang="en-US" sz="2400" dirty="0"/>
              <a:t>collects all of the information about subjects spanning the entire organization.</a:t>
            </a:r>
          </a:p>
          <a:p>
            <a:pPr lvl="1" algn="just" eaLnBrk="1" hangingPunct="1">
              <a:lnSpc>
                <a:spcPct val="110000"/>
              </a:lnSpc>
              <a:spcBef>
                <a:spcPct val="10000"/>
              </a:spcBef>
            </a:pPr>
            <a:r>
              <a:rPr lang="en-US" sz="2400" dirty="0"/>
              <a:t>It provides corporate-wide data integration, usually from one or more operational systems or external information providers, and is cross-functional in scope. </a:t>
            </a:r>
          </a:p>
          <a:p>
            <a:pPr lvl="1" algn="just" eaLnBrk="1" hangingPunct="1">
              <a:lnSpc>
                <a:spcPct val="110000"/>
              </a:lnSpc>
              <a:spcBef>
                <a:spcPct val="10000"/>
              </a:spcBef>
            </a:pPr>
            <a:r>
              <a:rPr lang="en-US" sz="2400" dirty="0"/>
              <a:t>It typically contains detailed data as well as summarized data, and can range in size from a few gigabytes to hundreds of gigabytes, terabytes, or beyond. </a:t>
            </a:r>
          </a:p>
          <a:p>
            <a:pPr lvl="1" algn="just" eaLnBrk="1" hangingPunct="1">
              <a:lnSpc>
                <a:spcPct val="110000"/>
              </a:lnSpc>
              <a:spcBef>
                <a:spcPct val="10000"/>
              </a:spcBef>
            </a:pPr>
            <a:r>
              <a:rPr lang="en-US" sz="2400" dirty="0"/>
              <a:t>An enterprise data warehouse may be implemented on traditional mainframes, computer super servers, or parallel architecture</a:t>
            </a:r>
            <a:br>
              <a:rPr lang="en-US" sz="2400" dirty="0"/>
            </a:br>
            <a:r>
              <a:rPr lang="en-US" sz="2400" dirty="0"/>
              <a:t>platforms. It requires extensive business modeling and may take years to design and build. </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504F195-0061-4E3F-B45A-0AC94C84BD17}" type="slidenum">
              <a:rPr lang="en-US" altLang="en-US" sz="1200"/>
              <a:pPr>
                <a:spcBef>
                  <a:spcPct val="0"/>
                </a:spcBef>
                <a:buClrTx/>
                <a:buSzTx/>
                <a:buFontTx/>
                <a:buNone/>
              </a:pPr>
              <a:t>23</a:t>
            </a:fld>
            <a:endParaRPr lang="en-US" altLang="en-US" sz="1200"/>
          </a:p>
        </p:txBody>
      </p:sp>
      <p:sp>
        <p:nvSpPr>
          <p:cNvPr id="28675" name="Rectangle 2"/>
          <p:cNvSpPr>
            <a:spLocks noGrp="1" noChangeArrowheads="1"/>
          </p:cNvSpPr>
          <p:nvPr>
            <p:ph type="title"/>
          </p:nvPr>
        </p:nvSpPr>
        <p:spPr>
          <a:xfrm>
            <a:off x="2314576" y="381000"/>
            <a:ext cx="7294563" cy="609600"/>
          </a:xfrm>
          <a:noFill/>
        </p:spPr>
        <p:txBody>
          <a:bodyPr vert="horz" wrap="square" lIns="92075" tIns="46038" rIns="92075" bIns="46038" numCol="1" anchor="b" anchorCtr="0" compatLnSpc="1">
            <a:prstTxWarp prst="textNoShape">
              <a:avLst/>
            </a:prstTxWarp>
          </a:bodyPr>
          <a:lstStyle/>
          <a:p>
            <a:pPr eaLnBrk="1" hangingPunct="1"/>
            <a:r>
              <a:rPr lang="en-US" altLang="en-US" dirty="0" smtClean="0"/>
              <a:t>Three Data Warehouse Models…</a:t>
            </a:r>
          </a:p>
        </p:txBody>
      </p:sp>
      <p:sp>
        <p:nvSpPr>
          <p:cNvPr id="28676" name="Rectangle 3"/>
          <p:cNvSpPr>
            <a:spLocks noGrp="1" noChangeArrowheads="1"/>
          </p:cNvSpPr>
          <p:nvPr>
            <p:ph type="body" idx="1"/>
          </p:nvPr>
        </p:nvSpPr>
        <p:spPr>
          <a:xfrm>
            <a:off x="457200" y="1371600"/>
            <a:ext cx="11277600" cy="5105400"/>
          </a:xfrm>
          <a:noFill/>
        </p:spPr>
        <p:txBody>
          <a:bodyPr vert="horz" wrap="square" lIns="92075" tIns="46038" rIns="92075" bIns="46038" numCol="1" anchor="t" anchorCtr="0" compatLnSpc="1">
            <a:prstTxWarp prst="textNoShape">
              <a:avLst/>
            </a:prstTxWarp>
          </a:bodyPr>
          <a:lstStyle/>
          <a:p>
            <a:pPr eaLnBrk="1" hangingPunct="1">
              <a:lnSpc>
                <a:spcPct val="110000"/>
              </a:lnSpc>
              <a:spcBef>
                <a:spcPct val="10000"/>
              </a:spcBef>
            </a:pPr>
            <a:r>
              <a:rPr lang="en-US" altLang="en-US" sz="2400" dirty="0">
                <a:solidFill>
                  <a:schemeClr val="hlink"/>
                </a:solidFill>
              </a:rPr>
              <a:t>Data Mart</a:t>
            </a:r>
            <a:endParaRPr lang="en-US" altLang="en-US" sz="2400" dirty="0"/>
          </a:p>
          <a:p>
            <a:pPr lvl="1" eaLnBrk="1" hangingPunct="1">
              <a:lnSpc>
                <a:spcPct val="110000"/>
              </a:lnSpc>
              <a:spcBef>
                <a:spcPct val="10000"/>
              </a:spcBef>
            </a:pPr>
            <a:r>
              <a:rPr lang="en-US" altLang="en-US" sz="2400" dirty="0"/>
              <a:t>a subset of corporate-wide data that is of value to a specific groups of users.  Its scope is confined to specific, selected groups, such as marketing data mart</a:t>
            </a:r>
          </a:p>
          <a:p>
            <a:pPr lvl="2" eaLnBrk="1" hangingPunct="1">
              <a:lnSpc>
                <a:spcPct val="110000"/>
              </a:lnSpc>
              <a:spcBef>
                <a:spcPct val="10000"/>
              </a:spcBef>
            </a:pPr>
            <a:r>
              <a:rPr lang="en-US" altLang="en-US" sz="2000" dirty="0"/>
              <a:t>Independent vs. dependent (directly from warehouse) data mart</a:t>
            </a:r>
          </a:p>
          <a:p>
            <a:pPr eaLnBrk="1" hangingPunct="1">
              <a:lnSpc>
                <a:spcPct val="110000"/>
              </a:lnSpc>
              <a:spcBef>
                <a:spcPct val="10000"/>
              </a:spcBef>
            </a:pPr>
            <a:r>
              <a:rPr lang="en-US" altLang="en-US" dirty="0" smtClean="0"/>
              <a:t>Two categories depends on data source type.</a:t>
            </a:r>
          </a:p>
          <a:p>
            <a:pPr lvl="1" eaLnBrk="1" hangingPunct="1">
              <a:lnSpc>
                <a:spcPct val="110000"/>
              </a:lnSpc>
              <a:spcBef>
                <a:spcPct val="10000"/>
              </a:spcBef>
            </a:pPr>
            <a:r>
              <a:rPr lang="en-US" altLang="en-US" b="1" dirty="0" smtClean="0"/>
              <a:t>Independent</a:t>
            </a:r>
            <a:r>
              <a:rPr lang="en-US" altLang="en-US" dirty="0" smtClean="0"/>
              <a:t> : data collected Locally/one department or geographical area.</a:t>
            </a:r>
          </a:p>
          <a:p>
            <a:pPr lvl="1" eaLnBrk="1" hangingPunct="1">
              <a:lnSpc>
                <a:spcPct val="110000"/>
              </a:lnSpc>
              <a:spcBef>
                <a:spcPct val="10000"/>
              </a:spcBef>
            </a:pPr>
            <a:r>
              <a:rPr lang="en-US" altLang="en-US" b="1" dirty="0" smtClean="0"/>
              <a:t>Dependent data marts </a:t>
            </a:r>
            <a:r>
              <a:rPr lang="en-US" altLang="en-US" dirty="0" smtClean="0"/>
              <a:t>are</a:t>
            </a:r>
            <a:r>
              <a:rPr lang="en-US" altLang="en-US" b="1" dirty="0" smtClean="0"/>
              <a:t> </a:t>
            </a:r>
            <a:r>
              <a:rPr lang="en-US" dirty="0" smtClean="0"/>
              <a:t>sourced </a:t>
            </a:r>
            <a:r>
              <a:rPr lang="en-US" dirty="0"/>
              <a:t>directly from enterprise data warehouses. </a:t>
            </a:r>
            <a:br>
              <a:rPr lang="en-US" dirty="0"/>
            </a:br>
            <a:endParaRPr lang="en-US" altLang="en-US" b="1" dirty="0" smtClean="0"/>
          </a:p>
        </p:txBody>
      </p:sp>
    </p:spTree>
    <p:extLst>
      <p:ext uri="{BB962C8B-B14F-4D97-AF65-F5344CB8AC3E}">
        <p14:creationId xmlns:p14="http://schemas.microsoft.com/office/powerpoint/2010/main" val="2385600613"/>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504F195-0061-4E3F-B45A-0AC94C84BD17}" type="slidenum">
              <a:rPr lang="en-US" altLang="en-US" sz="1200"/>
              <a:pPr>
                <a:spcBef>
                  <a:spcPct val="0"/>
                </a:spcBef>
                <a:buClrTx/>
                <a:buSzTx/>
                <a:buFontTx/>
                <a:buNone/>
              </a:pPr>
              <a:t>24</a:t>
            </a:fld>
            <a:endParaRPr lang="en-US" altLang="en-US" sz="1200"/>
          </a:p>
        </p:txBody>
      </p:sp>
      <p:sp>
        <p:nvSpPr>
          <p:cNvPr id="28675" name="Rectangle 2"/>
          <p:cNvSpPr>
            <a:spLocks noGrp="1" noChangeArrowheads="1"/>
          </p:cNvSpPr>
          <p:nvPr>
            <p:ph type="title"/>
          </p:nvPr>
        </p:nvSpPr>
        <p:spPr>
          <a:xfrm>
            <a:off x="2314576" y="381000"/>
            <a:ext cx="7294563" cy="609600"/>
          </a:xfrm>
          <a:noFill/>
        </p:spPr>
        <p:txBody>
          <a:bodyPr vert="horz" wrap="square" lIns="92075" tIns="46038" rIns="92075" bIns="46038" numCol="1" anchor="b" anchorCtr="0" compatLnSpc="1">
            <a:prstTxWarp prst="textNoShape">
              <a:avLst/>
            </a:prstTxWarp>
          </a:bodyPr>
          <a:lstStyle/>
          <a:p>
            <a:pPr eaLnBrk="1" hangingPunct="1"/>
            <a:r>
              <a:rPr lang="en-US" altLang="en-US" dirty="0" smtClean="0"/>
              <a:t>Three Data Warehouse Models…</a:t>
            </a:r>
          </a:p>
        </p:txBody>
      </p:sp>
      <p:sp>
        <p:nvSpPr>
          <p:cNvPr id="28676" name="Rectangle 3"/>
          <p:cNvSpPr>
            <a:spLocks noGrp="1" noChangeArrowheads="1"/>
          </p:cNvSpPr>
          <p:nvPr>
            <p:ph type="body" idx="1"/>
          </p:nvPr>
        </p:nvSpPr>
        <p:spPr>
          <a:xfrm>
            <a:off x="609600" y="1371600"/>
            <a:ext cx="11049000" cy="5105400"/>
          </a:xfrm>
          <a:noFill/>
        </p:spPr>
        <p:txBody>
          <a:bodyPr vert="horz" wrap="square" lIns="92075" tIns="46038" rIns="92075" bIns="46038" numCol="1" anchor="t" anchorCtr="0" compatLnSpc="1">
            <a:prstTxWarp prst="textNoShape">
              <a:avLst/>
            </a:prstTxWarp>
          </a:bodyPr>
          <a:lstStyle/>
          <a:p>
            <a:pPr eaLnBrk="1" hangingPunct="1">
              <a:lnSpc>
                <a:spcPct val="110000"/>
              </a:lnSpc>
              <a:spcBef>
                <a:spcPct val="10000"/>
              </a:spcBef>
            </a:pPr>
            <a:r>
              <a:rPr lang="en-US" altLang="en-US" sz="2400" dirty="0">
                <a:solidFill>
                  <a:schemeClr val="hlink"/>
                </a:solidFill>
              </a:rPr>
              <a:t>Virtual warehouse</a:t>
            </a:r>
            <a:endParaRPr lang="en-US" altLang="en-US" sz="2400" dirty="0"/>
          </a:p>
          <a:p>
            <a:pPr lvl="1" eaLnBrk="1" hangingPunct="1">
              <a:lnSpc>
                <a:spcPct val="110000"/>
              </a:lnSpc>
              <a:spcBef>
                <a:spcPct val="10000"/>
              </a:spcBef>
            </a:pPr>
            <a:r>
              <a:rPr lang="en-US" altLang="en-US" sz="2400" dirty="0"/>
              <a:t>A set of views over operational databases</a:t>
            </a:r>
          </a:p>
          <a:p>
            <a:pPr lvl="1" eaLnBrk="1" hangingPunct="1">
              <a:lnSpc>
                <a:spcPct val="110000"/>
              </a:lnSpc>
              <a:spcBef>
                <a:spcPct val="10000"/>
              </a:spcBef>
            </a:pPr>
            <a:r>
              <a:rPr lang="en-US" altLang="en-US" sz="2400" dirty="0"/>
              <a:t>Only some of the possible summary views may be materialized</a:t>
            </a:r>
          </a:p>
          <a:p>
            <a:pPr lvl="1" eaLnBrk="1" hangingPunct="1">
              <a:lnSpc>
                <a:spcPct val="110000"/>
              </a:lnSpc>
              <a:spcBef>
                <a:spcPct val="10000"/>
              </a:spcBef>
            </a:pPr>
            <a:r>
              <a:rPr lang="en-US" sz="2400" dirty="0"/>
              <a:t>easy to build but requires excess capacity on operational database servers. </a:t>
            </a:r>
            <a:br>
              <a:rPr lang="en-US" sz="2400" dirty="0"/>
            </a:br>
            <a:endParaRPr lang="en-US" altLang="en-US" sz="2400" dirty="0"/>
          </a:p>
        </p:txBody>
      </p:sp>
    </p:spTree>
    <p:extLst>
      <p:ext uri="{BB962C8B-B14F-4D97-AF65-F5344CB8AC3E}">
        <p14:creationId xmlns:p14="http://schemas.microsoft.com/office/powerpoint/2010/main" val="3359623141"/>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2160273-6E87-4D3C-A3EC-1D9E2732DC5D}" type="slidenum">
              <a:rPr lang="en-US" altLang="en-US" sz="1200"/>
              <a:pPr>
                <a:spcBef>
                  <a:spcPct val="0"/>
                </a:spcBef>
                <a:buClrTx/>
                <a:buSzTx/>
                <a:buFontTx/>
                <a:buNone/>
              </a:pPr>
              <a:t>25</a:t>
            </a:fld>
            <a:endParaRPr lang="en-US" altLang="en-US" sz="1200"/>
          </a:p>
        </p:txBody>
      </p:sp>
      <p:sp>
        <p:nvSpPr>
          <p:cNvPr id="75779" name="Rectangle 2"/>
          <p:cNvSpPr>
            <a:spLocks noGrp="1" noChangeArrowheads="1"/>
          </p:cNvSpPr>
          <p:nvPr>
            <p:ph type="title"/>
          </p:nvPr>
        </p:nvSpPr>
        <p:spPr>
          <a:xfrm>
            <a:off x="2895600" y="152400"/>
            <a:ext cx="6705600" cy="990600"/>
          </a:xfrm>
          <a:noFill/>
        </p:spPr>
        <p:txBody>
          <a:bodyPr vert="horz" wrap="square" lIns="92075" tIns="46038" rIns="92075" bIns="46038" numCol="1" anchor="b" anchorCtr="0" compatLnSpc="1">
            <a:prstTxWarp prst="textNoShape">
              <a:avLst/>
            </a:prstTxWarp>
          </a:bodyPr>
          <a:lstStyle/>
          <a:p>
            <a:pPr eaLnBrk="1" hangingPunct="1"/>
            <a:r>
              <a:rPr lang="en-US" altLang="en-US" dirty="0" smtClean="0"/>
              <a:t>Data Warehouse Development: A Recommended Approach</a:t>
            </a:r>
          </a:p>
        </p:txBody>
      </p:sp>
      <p:sp>
        <p:nvSpPr>
          <p:cNvPr id="75780" name="Rectangle 3"/>
          <p:cNvSpPr>
            <a:spLocks noChangeArrowheads="1"/>
          </p:cNvSpPr>
          <p:nvPr/>
        </p:nvSpPr>
        <p:spPr bwMode="auto">
          <a:xfrm>
            <a:off x="2133600" y="6019800"/>
            <a:ext cx="7772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81" name="Text Box 4"/>
          <p:cNvSpPr txBox="1">
            <a:spLocks noChangeArrowheads="1"/>
          </p:cNvSpPr>
          <p:nvPr/>
        </p:nvSpPr>
        <p:spPr bwMode="auto">
          <a:xfrm>
            <a:off x="2895600" y="6019801"/>
            <a:ext cx="635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b="1">
                <a:latin typeface="Times New Roman" panose="02020603050405020304" pitchFamily="18" charset="0"/>
              </a:rPr>
              <a:t>Define a high-level corporate data model</a:t>
            </a:r>
            <a:endParaRPr lang="en-US" altLang="en-US" sz="2400">
              <a:latin typeface="Times New Roman" panose="02020603050405020304" pitchFamily="18" charset="0"/>
            </a:endParaRPr>
          </a:p>
        </p:txBody>
      </p:sp>
      <p:sp>
        <p:nvSpPr>
          <p:cNvPr id="75782" name="Rectangle 5"/>
          <p:cNvSpPr>
            <a:spLocks noChangeArrowheads="1"/>
          </p:cNvSpPr>
          <p:nvPr/>
        </p:nvSpPr>
        <p:spPr bwMode="auto">
          <a:xfrm>
            <a:off x="2590800" y="3886200"/>
            <a:ext cx="1295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83" name="Text Box 6"/>
          <p:cNvSpPr txBox="1">
            <a:spLocks noChangeArrowheads="1"/>
          </p:cNvSpPr>
          <p:nvPr/>
        </p:nvSpPr>
        <p:spPr bwMode="auto">
          <a:xfrm>
            <a:off x="2743201" y="3886201"/>
            <a:ext cx="1082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Data Mart</a:t>
            </a:r>
          </a:p>
        </p:txBody>
      </p:sp>
      <p:sp>
        <p:nvSpPr>
          <p:cNvPr id="75784" name="Line 7"/>
          <p:cNvSpPr>
            <a:spLocks noChangeShapeType="1"/>
          </p:cNvSpPr>
          <p:nvPr/>
        </p:nvSpPr>
        <p:spPr bwMode="auto">
          <a:xfrm>
            <a:off x="3886200" y="4191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5" name="Line 8"/>
          <p:cNvSpPr>
            <a:spLocks noChangeShapeType="1"/>
          </p:cNvSpPr>
          <p:nvPr/>
        </p:nvSpPr>
        <p:spPr bwMode="auto">
          <a:xfrm>
            <a:off x="4038600" y="419100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786" name="Rectangle 9"/>
          <p:cNvSpPr>
            <a:spLocks noChangeArrowheads="1"/>
          </p:cNvSpPr>
          <p:nvPr/>
        </p:nvSpPr>
        <p:spPr bwMode="auto">
          <a:xfrm>
            <a:off x="4495800" y="3886200"/>
            <a:ext cx="1295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87" name="Text Box 10"/>
          <p:cNvSpPr txBox="1">
            <a:spLocks noChangeArrowheads="1"/>
          </p:cNvSpPr>
          <p:nvPr/>
        </p:nvSpPr>
        <p:spPr bwMode="auto">
          <a:xfrm>
            <a:off x="4648201" y="3886201"/>
            <a:ext cx="1082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Data Mart</a:t>
            </a:r>
          </a:p>
        </p:txBody>
      </p:sp>
      <p:sp>
        <p:nvSpPr>
          <p:cNvPr id="75788" name="Line 11"/>
          <p:cNvSpPr>
            <a:spLocks noChangeShapeType="1"/>
          </p:cNvSpPr>
          <p:nvPr/>
        </p:nvSpPr>
        <p:spPr bwMode="auto">
          <a:xfrm>
            <a:off x="5791200" y="4191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9" name="Line 12"/>
          <p:cNvSpPr>
            <a:spLocks noChangeShapeType="1"/>
          </p:cNvSpPr>
          <p:nvPr/>
        </p:nvSpPr>
        <p:spPr bwMode="auto">
          <a:xfrm>
            <a:off x="5943600" y="419100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790" name="Line 13"/>
          <p:cNvSpPr>
            <a:spLocks noChangeShapeType="1"/>
          </p:cNvSpPr>
          <p:nvPr/>
        </p:nvSpPr>
        <p:spPr bwMode="auto">
          <a:xfrm flipV="1">
            <a:off x="5029200" y="4648200"/>
            <a:ext cx="0" cy="1371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791" name="Line 14"/>
          <p:cNvSpPr>
            <a:spLocks noChangeShapeType="1"/>
          </p:cNvSpPr>
          <p:nvPr/>
        </p:nvSpPr>
        <p:spPr bwMode="auto">
          <a:xfrm flipV="1">
            <a:off x="3200400" y="4648200"/>
            <a:ext cx="0" cy="1371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792" name="Rectangle 15"/>
          <p:cNvSpPr>
            <a:spLocks noChangeArrowheads="1"/>
          </p:cNvSpPr>
          <p:nvPr/>
        </p:nvSpPr>
        <p:spPr bwMode="auto">
          <a:xfrm>
            <a:off x="3505200" y="2209800"/>
            <a:ext cx="1752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93" name="Rectangle 16"/>
          <p:cNvSpPr>
            <a:spLocks noChangeArrowheads="1"/>
          </p:cNvSpPr>
          <p:nvPr/>
        </p:nvSpPr>
        <p:spPr bwMode="auto">
          <a:xfrm>
            <a:off x="7010400" y="3657600"/>
            <a:ext cx="1981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94" name="Rectangle 17"/>
          <p:cNvSpPr>
            <a:spLocks noChangeArrowheads="1"/>
          </p:cNvSpPr>
          <p:nvPr/>
        </p:nvSpPr>
        <p:spPr bwMode="auto">
          <a:xfrm>
            <a:off x="6781800" y="1447800"/>
            <a:ext cx="2438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95" name="Line 18"/>
          <p:cNvSpPr>
            <a:spLocks noChangeShapeType="1"/>
          </p:cNvSpPr>
          <p:nvPr/>
        </p:nvSpPr>
        <p:spPr bwMode="auto">
          <a:xfrm>
            <a:off x="5257800" y="26670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6" name="Line 19"/>
          <p:cNvSpPr>
            <a:spLocks noChangeShapeType="1"/>
          </p:cNvSpPr>
          <p:nvPr/>
        </p:nvSpPr>
        <p:spPr bwMode="auto">
          <a:xfrm>
            <a:off x="6324600" y="2667000"/>
            <a:ext cx="0" cy="3352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797" name="Line 20"/>
          <p:cNvSpPr>
            <a:spLocks noChangeShapeType="1"/>
          </p:cNvSpPr>
          <p:nvPr/>
        </p:nvSpPr>
        <p:spPr bwMode="auto">
          <a:xfrm>
            <a:off x="6629400" y="419100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798" name="Line 21"/>
          <p:cNvSpPr>
            <a:spLocks noChangeShapeType="1"/>
          </p:cNvSpPr>
          <p:nvPr/>
        </p:nvSpPr>
        <p:spPr bwMode="auto">
          <a:xfrm>
            <a:off x="6629400" y="4191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9" name="Line 22"/>
          <p:cNvSpPr>
            <a:spLocks noChangeShapeType="1"/>
          </p:cNvSpPr>
          <p:nvPr/>
        </p:nvSpPr>
        <p:spPr bwMode="auto">
          <a:xfrm flipV="1">
            <a:off x="3200400" y="3200400"/>
            <a:ext cx="1066800" cy="685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0" name="Line 23"/>
          <p:cNvSpPr>
            <a:spLocks noChangeShapeType="1"/>
          </p:cNvSpPr>
          <p:nvPr/>
        </p:nvSpPr>
        <p:spPr bwMode="auto">
          <a:xfrm flipV="1">
            <a:off x="4724400" y="1981200"/>
            <a:ext cx="2057400" cy="228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1" name="Line 24"/>
          <p:cNvSpPr>
            <a:spLocks noChangeShapeType="1"/>
          </p:cNvSpPr>
          <p:nvPr/>
        </p:nvSpPr>
        <p:spPr bwMode="auto">
          <a:xfrm flipH="1" flipV="1">
            <a:off x="4419600" y="3200400"/>
            <a:ext cx="762000" cy="685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2" name="Line 25"/>
          <p:cNvSpPr>
            <a:spLocks noChangeShapeType="1"/>
          </p:cNvSpPr>
          <p:nvPr/>
        </p:nvSpPr>
        <p:spPr bwMode="auto">
          <a:xfrm flipV="1">
            <a:off x="8001000" y="4953000"/>
            <a:ext cx="0" cy="1066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3" name="Line 26"/>
          <p:cNvSpPr>
            <a:spLocks noChangeShapeType="1"/>
          </p:cNvSpPr>
          <p:nvPr/>
        </p:nvSpPr>
        <p:spPr bwMode="auto">
          <a:xfrm flipV="1">
            <a:off x="7924800" y="2667000"/>
            <a:ext cx="0" cy="990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4" name="Text Box 27"/>
          <p:cNvSpPr txBox="1">
            <a:spLocks noChangeArrowheads="1"/>
          </p:cNvSpPr>
          <p:nvPr/>
        </p:nvSpPr>
        <p:spPr bwMode="auto">
          <a:xfrm>
            <a:off x="3505200" y="2209801"/>
            <a:ext cx="190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Times New Roman" panose="02020603050405020304" pitchFamily="18" charset="0"/>
              </a:rPr>
              <a:t>Distributed Data Marts</a:t>
            </a:r>
            <a:endParaRPr lang="en-US" altLang="en-US" sz="2400">
              <a:latin typeface="Times New Roman" panose="02020603050405020304" pitchFamily="18" charset="0"/>
            </a:endParaRPr>
          </a:p>
        </p:txBody>
      </p:sp>
      <p:sp>
        <p:nvSpPr>
          <p:cNvPr id="75805" name="Rectangle 28"/>
          <p:cNvSpPr>
            <a:spLocks noChangeArrowheads="1"/>
          </p:cNvSpPr>
          <p:nvPr/>
        </p:nvSpPr>
        <p:spPr bwMode="auto">
          <a:xfrm>
            <a:off x="6858000" y="1676401"/>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Times New Roman" panose="02020603050405020304" pitchFamily="18" charset="0"/>
              </a:rPr>
              <a:t>Multi-Tier Data Warehouse</a:t>
            </a:r>
            <a:endParaRPr lang="en-US" altLang="en-US" sz="2000" b="1">
              <a:latin typeface="Times New Roman" panose="02020603050405020304" pitchFamily="18" charset="0"/>
            </a:endParaRPr>
          </a:p>
        </p:txBody>
      </p:sp>
      <p:sp>
        <p:nvSpPr>
          <p:cNvPr id="75806" name="Rectangle 29"/>
          <p:cNvSpPr>
            <a:spLocks noChangeArrowheads="1"/>
          </p:cNvSpPr>
          <p:nvPr/>
        </p:nvSpPr>
        <p:spPr bwMode="auto">
          <a:xfrm>
            <a:off x="7162800" y="3733801"/>
            <a:ext cx="1752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Times New Roman" panose="02020603050405020304" pitchFamily="18" charset="0"/>
              </a:rPr>
              <a:t>Enterprise Data Warehouse</a:t>
            </a:r>
          </a:p>
        </p:txBody>
      </p:sp>
      <p:sp>
        <p:nvSpPr>
          <p:cNvPr id="75807" name="Text Box 30"/>
          <p:cNvSpPr txBox="1">
            <a:spLocks noChangeArrowheads="1"/>
          </p:cNvSpPr>
          <p:nvPr/>
        </p:nvSpPr>
        <p:spPr bwMode="auto">
          <a:xfrm>
            <a:off x="5257800" y="5334001"/>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
        <p:nvSpPr>
          <p:cNvPr id="75808" name="Rectangle 31"/>
          <p:cNvSpPr>
            <a:spLocks noChangeArrowheads="1"/>
          </p:cNvSpPr>
          <p:nvPr/>
        </p:nvSpPr>
        <p:spPr bwMode="auto">
          <a:xfrm>
            <a:off x="3200400" y="5334001"/>
            <a:ext cx="193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Tree>
    <p:extLst>
      <p:ext uri="{BB962C8B-B14F-4D97-AF65-F5344CB8AC3E}">
        <p14:creationId xmlns:p14="http://schemas.microsoft.com/office/powerpoint/2010/main" val="463411115"/>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Extraction, Transformation, and Loading (</a:t>
            </a:r>
            <a:r>
              <a:rPr lang="en-US" altLang="en-US" sz="2800" dirty="0" err="1"/>
              <a:t>ETL</a:t>
            </a:r>
            <a:r>
              <a:rPr lang="en-US" altLang="en-US" sz="2800" dirty="0"/>
              <a:t>)</a:t>
            </a:r>
            <a:endParaRPr lang="en-US" sz="2800" dirty="0"/>
          </a:p>
        </p:txBody>
      </p:sp>
      <p:sp>
        <p:nvSpPr>
          <p:cNvPr id="3" name="Content Placeholder 2"/>
          <p:cNvSpPr>
            <a:spLocks noGrp="1"/>
          </p:cNvSpPr>
          <p:nvPr>
            <p:ph idx="1"/>
          </p:nvPr>
        </p:nvSpPr>
        <p:spPr/>
        <p:txBody>
          <a:bodyPr/>
          <a:lstStyle/>
          <a:p>
            <a:r>
              <a:rPr lang="en-US" dirty="0"/>
              <a:t>Data warehouse systems use back-end tools and utilities to populate and refresh </a:t>
            </a:r>
            <a:r>
              <a:rPr lang="en-US" dirty="0" smtClean="0"/>
              <a:t>their data.</a:t>
            </a:r>
          </a:p>
          <a:p>
            <a:r>
              <a:rPr lang="en-US" dirty="0"/>
              <a:t>These tools and utilities include the following functions: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26</a:t>
            </a:fld>
            <a:endParaRPr lang="en-US" altLang="en-US"/>
          </a:p>
        </p:txBody>
      </p:sp>
    </p:spTree>
    <p:extLst>
      <p:ext uri="{BB962C8B-B14F-4D97-AF65-F5344CB8AC3E}">
        <p14:creationId xmlns:p14="http://schemas.microsoft.com/office/powerpoint/2010/main" val="2262672591"/>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AD741BF-BF59-4365-8C6E-F0F17D532131}" type="slidenum">
              <a:rPr lang="en-US" altLang="en-US" sz="1200"/>
              <a:pPr>
                <a:spcBef>
                  <a:spcPct val="0"/>
                </a:spcBef>
                <a:buClrTx/>
                <a:buSzTx/>
                <a:buFontTx/>
                <a:buNone/>
              </a:pPr>
              <a:t>27</a:t>
            </a:fld>
            <a:endParaRPr lang="en-US" altLang="en-US" sz="1200"/>
          </a:p>
        </p:txBody>
      </p:sp>
      <p:sp>
        <p:nvSpPr>
          <p:cNvPr id="30723" name="Rectangle 2"/>
          <p:cNvSpPr>
            <a:spLocks noGrp="1" noChangeArrowheads="1"/>
          </p:cNvSpPr>
          <p:nvPr>
            <p:ph type="title"/>
          </p:nvPr>
        </p:nvSpPr>
        <p:spPr>
          <a:xfrm>
            <a:off x="1600200" y="304800"/>
            <a:ext cx="8991600" cy="685800"/>
          </a:xfrm>
        </p:spPr>
        <p:txBody>
          <a:bodyPr/>
          <a:lstStyle/>
          <a:p>
            <a:pPr eaLnBrk="1" hangingPunct="1"/>
            <a:r>
              <a:rPr lang="en-US" altLang="en-US" sz="3200" dirty="0"/>
              <a:t>Extraction, Transformation, and Loading (</a:t>
            </a:r>
            <a:r>
              <a:rPr lang="en-US" altLang="en-US" sz="3200" dirty="0" err="1"/>
              <a:t>ETL</a:t>
            </a:r>
            <a:r>
              <a:rPr lang="en-US" altLang="en-US" sz="3200" dirty="0"/>
              <a:t>)</a:t>
            </a:r>
            <a:endParaRPr lang="en-US" altLang="en-US" dirty="0" smtClean="0"/>
          </a:p>
        </p:txBody>
      </p:sp>
      <p:sp>
        <p:nvSpPr>
          <p:cNvPr id="30724" name="Rectangle 3"/>
          <p:cNvSpPr>
            <a:spLocks noGrp="1" noChangeArrowheads="1"/>
          </p:cNvSpPr>
          <p:nvPr>
            <p:ph type="body" idx="1"/>
          </p:nvPr>
        </p:nvSpPr>
        <p:spPr>
          <a:xfrm>
            <a:off x="533400" y="1295400"/>
            <a:ext cx="11125200" cy="5181600"/>
          </a:xfrm>
        </p:spPr>
        <p:txBody>
          <a:bodyPr/>
          <a:lstStyle/>
          <a:p>
            <a:pPr eaLnBrk="1" hangingPunct="1">
              <a:lnSpc>
                <a:spcPct val="90000"/>
              </a:lnSpc>
            </a:pPr>
            <a:r>
              <a:rPr lang="en-US" altLang="en-US" sz="2400" b="1" dirty="0"/>
              <a:t>Data extraction</a:t>
            </a:r>
          </a:p>
          <a:p>
            <a:pPr lvl="1" eaLnBrk="1" hangingPunct="1">
              <a:lnSpc>
                <a:spcPct val="90000"/>
              </a:lnSpc>
            </a:pPr>
            <a:r>
              <a:rPr lang="en-US" altLang="en-US" sz="2400" dirty="0"/>
              <a:t>get data from multiple, heterogeneous, and external sources</a:t>
            </a:r>
          </a:p>
          <a:p>
            <a:pPr eaLnBrk="1" hangingPunct="1">
              <a:lnSpc>
                <a:spcPct val="90000"/>
              </a:lnSpc>
            </a:pPr>
            <a:r>
              <a:rPr lang="en-US" altLang="en-US" sz="2400" b="1" dirty="0"/>
              <a:t>Data cleaning</a:t>
            </a:r>
          </a:p>
          <a:p>
            <a:pPr lvl="1" eaLnBrk="1" hangingPunct="1">
              <a:lnSpc>
                <a:spcPct val="90000"/>
              </a:lnSpc>
            </a:pPr>
            <a:r>
              <a:rPr lang="en-US" altLang="en-US" sz="2400" dirty="0"/>
              <a:t>detect errors in the data and rectify them when possible</a:t>
            </a:r>
          </a:p>
          <a:p>
            <a:pPr eaLnBrk="1" hangingPunct="1">
              <a:lnSpc>
                <a:spcPct val="90000"/>
              </a:lnSpc>
            </a:pPr>
            <a:r>
              <a:rPr lang="en-US" altLang="en-US" sz="2400" b="1" dirty="0"/>
              <a:t>Data transformation</a:t>
            </a:r>
          </a:p>
          <a:p>
            <a:pPr lvl="1" eaLnBrk="1" hangingPunct="1">
              <a:lnSpc>
                <a:spcPct val="90000"/>
              </a:lnSpc>
            </a:pPr>
            <a:r>
              <a:rPr lang="en-US" altLang="en-US" sz="2400" dirty="0"/>
              <a:t>convert data from legacy or host format to warehouse format</a:t>
            </a:r>
          </a:p>
          <a:p>
            <a:pPr eaLnBrk="1" hangingPunct="1">
              <a:lnSpc>
                <a:spcPct val="90000"/>
              </a:lnSpc>
            </a:pPr>
            <a:r>
              <a:rPr lang="en-US" altLang="en-US" sz="2400" b="1" dirty="0"/>
              <a:t>Load</a:t>
            </a:r>
          </a:p>
          <a:p>
            <a:pPr lvl="1" eaLnBrk="1" hangingPunct="1">
              <a:lnSpc>
                <a:spcPct val="90000"/>
              </a:lnSpc>
            </a:pPr>
            <a:r>
              <a:rPr lang="en-US" altLang="en-US" sz="2400" dirty="0"/>
              <a:t>sort, summarize, consolidate, compute views, check integrity, and build </a:t>
            </a:r>
            <a:r>
              <a:rPr lang="en-US" altLang="en-US" sz="2400" dirty="0" err="1"/>
              <a:t>indicies</a:t>
            </a:r>
            <a:r>
              <a:rPr lang="en-US" altLang="en-US" sz="2400" dirty="0"/>
              <a:t> and partitions</a:t>
            </a:r>
          </a:p>
          <a:p>
            <a:pPr eaLnBrk="1" hangingPunct="1">
              <a:lnSpc>
                <a:spcPct val="90000"/>
              </a:lnSpc>
            </a:pPr>
            <a:r>
              <a:rPr lang="en-US" altLang="en-US" sz="2400" b="1" dirty="0"/>
              <a:t>Refresh</a:t>
            </a:r>
          </a:p>
          <a:p>
            <a:pPr lvl="1" eaLnBrk="1" hangingPunct="1">
              <a:lnSpc>
                <a:spcPct val="90000"/>
              </a:lnSpc>
            </a:pPr>
            <a:r>
              <a:rPr lang="en-US" altLang="en-US" sz="2400" dirty="0"/>
              <a:t>propagate the updates from the data sources to the warehouse</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Metadata Repository</a:t>
            </a:r>
            <a:endParaRPr lang="en-US" dirty="0"/>
          </a:p>
        </p:txBody>
      </p:sp>
      <p:sp>
        <p:nvSpPr>
          <p:cNvPr id="3" name="Content Placeholder 2"/>
          <p:cNvSpPr>
            <a:spLocks noGrp="1"/>
          </p:cNvSpPr>
          <p:nvPr>
            <p:ph idx="1"/>
          </p:nvPr>
        </p:nvSpPr>
        <p:spPr/>
        <p:txBody>
          <a:bodyPr/>
          <a:lstStyle/>
          <a:p>
            <a:r>
              <a:rPr lang="en-US" b="1" dirty="0"/>
              <a:t>Metadata </a:t>
            </a:r>
            <a:r>
              <a:rPr lang="en-US" dirty="0"/>
              <a:t>are data about data. When used in a data warehouse, metadata are the </a:t>
            </a:r>
            <a:r>
              <a:rPr lang="en-US" dirty="0" smtClean="0"/>
              <a:t>data that </a:t>
            </a:r>
            <a:r>
              <a:rPr lang="en-US" dirty="0"/>
              <a:t>define warehouse objects. </a:t>
            </a:r>
            <a:endParaRPr lang="en-US" dirty="0" smtClean="0"/>
          </a:p>
          <a:p>
            <a:r>
              <a:rPr lang="en-US" dirty="0"/>
              <a:t>A metadata repository should contain </a:t>
            </a:r>
            <a:r>
              <a:rPr lang="en-US" dirty="0" smtClean="0"/>
              <a:t>the following </a:t>
            </a: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28</a:t>
            </a:fld>
            <a:endParaRPr lang="en-US" altLang="en-US"/>
          </a:p>
        </p:txBody>
      </p:sp>
    </p:spTree>
    <p:extLst>
      <p:ext uri="{BB962C8B-B14F-4D97-AF65-F5344CB8AC3E}">
        <p14:creationId xmlns:p14="http://schemas.microsoft.com/office/powerpoint/2010/main" val="920974220"/>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F8E720B-64FC-4CA0-982F-DB1732FA8720}" type="slidenum">
              <a:rPr lang="en-US" altLang="en-US" sz="1200"/>
              <a:pPr>
                <a:spcBef>
                  <a:spcPct val="0"/>
                </a:spcBef>
                <a:buClrTx/>
                <a:buSzTx/>
                <a:buFontTx/>
                <a:buNone/>
              </a:pPr>
              <a:t>29</a:t>
            </a:fld>
            <a:endParaRPr lang="en-US" altLang="en-US" sz="1200"/>
          </a:p>
        </p:txBody>
      </p:sp>
      <p:sp>
        <p:nvSpPr>
          <p:cNvPr id="32771"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pPr eaLnBrk="1" hangingPunct="1"/>
            <a:r>
              <a:rPr lang="en-US" altLang="en-US" dirty="0" smtClean="0"/>
              <a:t>Metadata Repository</a:t>
            </a:r>
          </a:p>
        </p:txBody>
      </p:sp>
      <p:sp>
        <p:nvSpPr>
          <p:cNvPr id="32772" name="Rectangle 3"/>
          <p:cNvSpPr>
            <a:spLocks noGrp="1" noChangeArrowheads="1"/>
          </p:cNvSpPr>
          <p:nvPr>
            <p:ph type="body" idx="1"/>
          </p:nvPr>
        </p:nvSpPr>
        <p:spPr>
          <a:xfrm>
            <a:off x="508000" y="1295400"/>
            <a:ext cx="11176000" cy="5257800"/>
          </a:xfrm>
          <a:noFill/>
        </p:spPr>
        <p:txBody>
          <a:bodyPr vert="horz" wrap="square" lIns="92075" tIns="46038" rIns="92075" bIns="46038" numCol="1" anchor="t" anchorCtr="0" compatLnSpc="1">
            <a:prstTxWarp prst="textNoShape">
              <a:avLst/>
            </a:prstTxWarp>
          </a:bodyPr>
          <a:lstStyle/>
          <a:p>
            <a:pPr eaLnBrk="1" hangingPunct="1">
              <a:lnSpc>
                <a:spcPct val="110000"/>
              </a:lnSpc>
            </a:pPr>
            <a:r>
              <a:rPr lang="en-US" altLang="en-US" sz="2000" b="1" dirty="0"/>
              <a:t>Meta data</a:t>
            </a:r>
            <a:r>
              <a:rPr lang="en-US" altLang="en-US" sz="2000" dirty="0"/>
              <a:t> is the data defining warehouse objects.  It stores:</a:t>
            </a:r>
          </a:p>
          <a:p>
            <a:pPr eaLnBrk="1" hangingPunct="1">
              <a:lnSpc>
                <a:spcPct val="110000"/>
              </a:lnSpc>
            </a:pPr>
            <a:r>
              <a:rPr lang="en-US" altLang="en-US" sz="2000" dirty="0"/>
              <a:t>Description of the </a:t>
            </a:r>
            <a:r>
              <a:rPr lang="en-US" altLang="en-US" sz="2000" dirty="0">
                <a:solidFill>
                  <a:schemeClr val="folHlink"/>
                </a:solidFill>
              </a:rPr>
              <a:t>structure</a:t>
            </a:r>
            <a:r>
              <a:rPr lang="en-US" altLang="en-US" sz="2000" dirty="0"/>
              <a:t> of the data warehouse</a:t>
            </a:r>
          </a:p>
          <a:p>
            <a:pPr lvl="1" eaLnBrk="1" hangingPunct="1">
              <a:lnSpc>
                <a:spcPct val="110000"/>
              </a:lnSpc>
            </a:pPr>
            <a:r>
              <a:rPr lang="en-US" altLang="en-US" sz="2000" dirty="0"/>
              <a:t>schema, view, dimensions, hierarchies, derived data definitions, data mart locations and contents</a:t>
            </a:r>
          </a:p>
          <a:p>
            <a:pPr eaLnBrk="1" hangingPunct="1">
              <a:lnSpc>
                <a:spcPct val="110000"/>
              </a:lnSpc>
            </a:pPr>
            <a:r>
              <a:rPr lang="en-US" altLang="en-US" sz="2000" dirty="0">
                <a:solidFill>
                  <a:schemeClr val="folHlink"/>
                </a:solidFill>
              </a:rPr>
              <a:t>Operational</a:t>
            </a:r>
            <a:r>
              <a:rPr lang="en-US" altLang="en-US" sz="2000" dirty="0"/>
              <a:t> meta-data</a:t>
            </a:r>
          </a:p>
          <a:p>
            <a:pPr lvl="1" eaLnBrk="1" hangingPunct="1">
              <a:lnSpc>
                <a:spcPct val="110000"/>
              </a:lnSpc>
            </a:pPr>
            <a:r>
              <a:rPr lang="en-US" altLang="en-US" sz="2000" dirty="0"/>
              <a:t>data </a:t>
            </a:r>
            <a:r>
              <a:rPr lang="en-US" altLang="en-US" sz="2000" b="1" dirty="0"/>
              <a:t>lineage</a:t>
            </a:r>
            <a:r>
              <a:rPr lang="en-US" altLang="en-US" sz="2000" dirty="0"/>
              <a:t> (history of migrated data and transformation path), </a:t>
            </a:r>
          </a:p>
          <a:p>
            <a:pPr lvl="1" eaLnBrk="1" hangingPunct="1">
              <a:lnSpc>
                <a:spcPct val="110000"/>
              </a:lnSpc>
            </a:pPr>
            <a:r>
              <a:rPr lang="en-US" altLang="en-US" sz="2000" b="1" dirty="0"/>
              <a:t>currency</a:t>
            </a:r>
            <a:r>
              <a:rPr lang="en-US" altLang="en-US" sz="2000" dirty="0"/>
              <a:t> of data (active, archived, or purged), and </a:t>
            </a:r>
            <a:r>
              <a:rPr lang="en-US" altLang="en-US" sz="2000" b="1" dirty="0"/>
              <a:t>monitoring</a:t>
            </a:r>
            <a:r>
              <a:rPr lang="en-US" altLang="en-US" sz="2000" dirty="0"/>
              <a:t> information (warehouse usage statistics, error reports, audit trails)</a:t>
            </a:r>
          </a:p>
          <a:p>
            <a:pPr eaLnBrk="1" hangingPunct="1">
              <a:lnSpc>
                <a:spcPct val="110000"/>
              </a:lnSpc>
            </a:pPr>
            <a:r>
              <a:rPr lang="en-US" altLang="en-US" sz="2000" dirty="0"/>
              <a:t>The </a:t>
            </a:r>
            <a:r>
              <a:rPr lang="en-US" altLang="en-US" sz="2000" dirty="0">
                <a:solidFill>
                  <a:schemeClr val="folHlink"/>
                </a:solidFill>
              </a:rPr>
              <a:t>algorithms</a:t>
            </a:r>
            <a:r>
              <a:rPr lang="en-US" altLang="en-US" sz="2000" dirty="0"/>
              <a:t> used for summarization</a:t>
            </a:r>
          </a:p>
          <a:p>
            <a:pPr eaLnBrk="1" hangingPunct="1">
              <a:lnSpc>
                <a:spcPct val="110000"/>
              </a:lnSpc>
            </a:pPr>
            <a:r>
              <a:rPr lang="en-US" altLang="en-US" sz="2000" dirty="0"/>
              <a:t>The </a:t>
            </a:r>
            <a:r>
              <a:rPr lang="en-US" altLang="en-US" sz="2000" dirty="0">
                <a:solidFill>
                  <a:schemeClr val="folHlink"/>
                </a:solidFill>
              </a:rPr>
              <a:t>mapping</a:t>
            </a:r>
            <a:r>
              <a:rPr lang="en-US" altLang="en-US" sz="2000" dirty="0"/>
              <a:t> from operational environment to the data warehouse</a:t>
            </a:r>
          </a:p>
          <a:p>
            <a:pPr eaLnBrk="1" hangingPunct="1">
              <a:lnSpc>
                <a:spcPct val="110000"/>
              </a:lnSpc>
            </a:pPr>
            <a:r>
              <a:rPr lang="en-US" altLang="en-US" sz="2000" dirty="0"/>
              <a:t>Data related to </a:t>
            </a:r>
            <a:r>
              <a:rPr lang="en-US" altLang="en-US" sz="2000" dirty="0">
                <a:solidFill>
                  <a:schemeClr val="folHlink"/>
                </a:solidFill>
              </a:rPr>
              <a:t>system performance</a:t>
            </a:r>
          </a:p>
          <a:p>
            <a:pPr lvl="1" eaLnBrk="1" hangingPunct="1">
              <a:lnSpc>
                <a:spcPct val="110000"/>
              </a:lnSpc>
              <a:spcBef>
                <a:spcPct val="0"/>
              </a:spcBef>
            </a:pPr>
            <a:r>
              <a:rPr lang="en-US" altLang="en-US" sz="2000" dirty="0"/>
              <a:t>warehouse schema, view and derived data definitions</a:t>
            </a:r>
          </a:p>
          <a:p>
            <a:pPr eaLnBrk="1" hangingPunct="1">
              <a:lnSpc>
                <a:spcPct val="110000"/>
              </a:lnSpc>
            </a:pPr>
            <a:r>
              <a:rPr lang="en-US" altLang="en-US" sz="2000" dirty="0">
                <a:solidFill>
                  <a:schemeClr val="folHlink"/>
                </a:solidFill>
              </a:rPr>
              <a:t>Business data</a:t>
            </a:r>
          </a:p>
          <a:p>
            <a:pPr lvl="1" eaLnBrk="1" hangingPunct="1">
              <a:lnSpc>
                <a:spcPct val="110000"/>
              </a:lnSpc>
            </a:pPr>
            <a:r>
              <a:rPr lang="en-US" altLang="en-US" sz="2000" dirty="0"/>
              <a:t>business terms and definitions, ownership of data, charging policies</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Basic Concept</a:t>
            </a:r>
          </a:p>
        </p:txBody>
      </p:sp>
      <p:sp>
        <p:nvSpPr>
          <p:cNvPr id="9219" name="Content Placeholder 2"/>
          <p:cNvSpPr>
            <a:spLocks noGrp="1"/>
          </p:cNvSpPr>
          <p:nvPr>
            <p:ph idx="1"/>
          </p:nvPr>
        </p:nvSpPr>
        <p:spPr/>
        <p:txBody>
          <a:bodyPr/>
          <a:lstStyle/>
          <a:p>
            <a:pPr algn="just"/>
            <a:r>
              <a:rPr lang="en-US" altLang="en-US" b="1" smtClean="0"/>
              <a:t>Data warehouses generalize </a:t>
            </a:r>
            <a:r>
              <a:rPr lang="en-US" altLang="en-US" smtClean="0"/>
              <a:t>and consolidate data in multidimensional space. The construction of data warehouses involves data cleaning, data integration, and data transformation, and can be viewed as an important preprocessing step for data mining. </a:t>
            </a:r>
          </a:p>
          <a:p>
            <a:pPr algn="just"/>
            <a:r>
              <a:rPr lang="en-US" altLang="en-US" smtClean="0"/>
              <a:t>Data warehouses provide </a:t>
            </a:r>
            <a:r>
              <a:rPr lang="en-US" altLang="en-US" i="1" smtClean="0"/>
              <a:t>online analytical processing (OLAP) </a:t>
            </a:r>
            <a:r>
              <a:rPr lang="en-US" altLang="en-US" smtClean="0"/>
              <a:t>tools for the interactive analysis of multidimensional data of varied granularities, which facilitates effective data generalization and data mining. </a:t>
            </a: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EE2985E-BB64-4BE8-8379-68E3B74E3E14}" type="datetime4">
              <a:rPr lang="en-US" altLang="en-US" sz="1200"/>
              <a:pPr/>
              <a:t>March 2, 2017</a:t>
            </a:fld>
            <a:endParaRPr lang="en-US" altLang="en-US" sz="1200"/>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Data Mining: Concepts and Techniques</a:t>
            </a: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3D4A61B-30A1-4355-987A-D74453447642}" type="slidenum">
              <a:rPr lang="en-US" altLang="en-US" sz="1200"/>
              <a:pPr/>
              <a:t>3</a:t>
            </a:fld>
            <a:endParaRPr lang="en-US" altLang="en-US" sz="1200"/>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25099EF-F5FC-4DAE-8261-593CEE7C8885}" type="slidenum">
              <a:rPr lang="en-US" altLang="en-US" sz="1200"/>
              <a:pPr>
                <a:spcBef>
                  <a:spcPct val="0"/>
                </a:spcBef>
                <a:buClrTx/>
                <a:buSzTx/>
                <a:buFontTx/>
                <a:buNone/>
              </a:pPr>
              <a:t>30</a:t>
            </a:fld>
            <a:endParaRPr lang="en-US" altLang="en-US" sz="1200"/>
          </a:p>
        </p:txBody>
      </p:sp>
      <p:sp>
        <p:nvSpPr>
          <p:cNvPr id="34819" name="Rectangle 2"/>
          <p:cNvSpPr>
            <a:spLocks noGrp="1" noChangeArrowheads="1"/>
          </p:cNvSpPr>
          <p:nvPr>
            <p:ph type="title"/>
          </p:nvPr>
        </p:nvSpPr>
        <p:spPr>
          <a:xfrm>
            <a:off x="1524000" y="76200"/>
            <a:ext cx="9220200" cy="1066800"/>
          </a:xfrm>
          <a:noFill/>
        </p:spPr>
        <p:txBody>
          <a:bodyPr vert="horz" wrap="square" lIns="92075" tIns="46038" rIns="92075" bIns="46038" numCol="1" anchor="ctr" anchorCtr="0" compatLnSpc="1">
            <a:prstTxWarp prst="textNoShape">
              <a:avLst/>
            </a:prstTxWarp>
          </a:bodyPr>
          <a:lstStyle/>
          <a:p>
            <a:pPr eaLnBrk="1" hangingPunct="1"/>
            <a:r>
              <a:rPr lang="en-US" altLang="en-US" sz="3200"/>
              <a:t>Chapter 4: Data Warehousing and On-line Analytical Processing</a:t>
            </a:r>
          </a:p>
        </p:txBody>
      </p:sp>
      <p:sp>
        <p:nvSpPr>
          <p:cNvPr id="34820" name="Rectangle 3"/>
          <p:cNvSpPr>
            <a:spLocks noGrp="1" noChangeArrowheads="1"/>
          </p:cNvSpPr>
          <p:nvPr>
            <p:ph type="body" idx="1"/>
          </p:nvPr>
        </p:nvSpPr>
        <p:spPr>
          <a:xfrm>
            <a:off x="1981200" y="1447800"/>
            <a:ext cx="8382000" cy="4876800"/>
          </a:xfrm>
          <a:noFill/>
        </p:spPr>
        <p:txBody>
          <a:bodyPr vert="horz" wrap="square" lIns="92075" tIns="46038" rIns="92075" bIns="46038" numCol="1" anchor="t" anchorCtr="0" compatLnSpc="1">
            <a:prstTxWarp prst="textNoShape">
              <a:avLst/>
            </a:prstTxWarp>
          </a:bodyPr>
          <a:lstStyle/>
          <a:p>
            <a:pPr eaLnBrk="1" hangingPunct="1">
              <a:lnSpc>
                <a:spcPct val="140000"/>
              </a:lnSpc>
            </a:pPr>
            <a:r>
              <a:rPr lang="en-US" altLang="en-US" dirty="0" smtClean="0"/>
              <a:t>Data Warehouse: Basic Concepts</a:t>
            </a:r>
          </a:p>
          <a:p>
            <a:pPr eaLnBrk="1" hangingPunct="1">
              <a:lnSpc>
                <a:spcPct val="140000"/>
              </a:lnSpc>
            </a:pPr>
            <a:r>
              <a:rPr lang="en-US" altLang="en-US" dirty="0" smtClean="0"/>
              <a:t>Data Warehouse Modeling: Data Cube and </a:t>
            </a:r>
            <a:r>
              <a:rPr lang="en-US" altLang="en-US" dirty="0" err="1" smtClean="0"/>
              <a:t>OLAP</a:t>
            </a:r>
            <a:endParaRPr lang="en-US" altLang="en-US" dirty="0" smtClean="0"/>
          </a:p>
          <a:p>
            <a:pPr eaLnBrk="1" hangingPunct="1">
              <a:lnSpc>
                <a:spcPct val="140000"/>
              </a:lnSpc>
            </a:pPr>
            <a:r>
              <a:rPr lang="en-US" altLang="en-US" dirty="0" smtClean="0"/>
              <a:t>Data Warehouse Design and Usage</a:t>
            </a:r>
          </a:p>
          <a:p>
            <a:pPr eaLnBrk="1" hangingPunct="1">
              <a:lnSpc>
                <a:spcPct val="140000"/>
              </a:lnSpc>
            </a:pPr>
            <a:r>
              <a:rPr lang="en-US" altLang="en-US" dirty="0" smtClean="0"/>
              <a:t>Data Warehouse </a:t>
            </a:r>
            <a:r>
              <a:rPr lang="en-US" altLang="en-US" dirty="0" smtClean="0"/>
              <a:t>Implementation</a:t>
            </a:r>
            <a:endParaRPr lang="en-US" altLang="en-US" dirty="0" smtClean="0"/>
          </a:p>
        </p:txBody>
      </p:sp>
      <p:sp>
        <p:nvSpPr>
          <p:cNvPr id="34821" name="AutoShape 4"/>
          <p:cNvSpPr>
            <a:spLocks noChangeArrowheads="1"/>
          </p:cNvSpPr>
          <p:nvPr/>
        </p:nvSpPr>
        <p:spPr bwMode="auto">
          <a:xfrm rot="9109285">
            <a:off x="10134600" y="2057400"/>
            <a:ext cx="381000" cy="381000"/>
          </a:xfrm>
          <a:prstGeom prst="notchedRightArrow">
            <a:avLst>
              <a:gd name="adj1" fmla="val 50000"/>
              <a:gd name="adj2" fmla="val 25000"/>
            </a:avLst>
          </a:prstGeom>
          <a:solidFill>
            <a:srgbClr val="0000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OLAP</a:t>
            </a:r>
            <a:r>
              <a:rPr lang="en-US" dirty="0" smtClean="0"/>
              <a:t> overview</a:t>
            </a:r>
            <a:endParaRPr lang="en-US" dirty="0"/>
          </a:p>
        </p:txBody>
      </p:sp>
      <p:sp>
        <p:nvSpPr>
          <p:cNvPr id="3" name="Content Placeholder 2"/>
          <p:cNvSpPr>
            <a:spLocks noGrp="1"/>
          </p:cNvSpPr>
          <p:nvPr>
            <p:ph idx="1"/>
          </p:nvPr>
        </p:nvSpPr>
        <p:spPr/>
        <p:txBody>
          <a:bodyPr/>
          <a:lstStyle/>
          <a:p>
            <a:pPr algn="just"/>
            <a:r>
              <a:rPr lang="en-US" dirty="0"/>
              <a:t>Data warehouses and </a:t>
            </a:r>
            <a:r>
              <a:rPr lang="en-US" dirty="0" err="1"/>
              <a:t>OLAP</a:t>
            </a:r>
            <a:r>
              <a:rPr lang="en-US" dirty="0"/>
              <a:t> tools are based on a </a:t>
            </a:r>
            <a:r>
              <a:rPr lang="en-US" b="1" dirty="0"/>
              <a:t>multidimensional data model</a:t>
            </a:r>
            <a:r>
              <a:rPr lang="en-US" dirty="0"/>
              <a:t>. </a:t>
            </a:r>
            <a:r>
              <a:rPr lang="en-US" dirty="0" smtClean="0"/>
              <a:t>This model </a:t>
            </a:r>
            <a:r>
              <a:rPr lang="en-US" dirty="0"/>
              <a:t>views data in the form of a </a:t>
            </a:r>
            <a:r>
              <a:rPr lang="en-US" i="1" dirty="0"/>
              <a:t>data cube</a:t>
            </a:r>
            <a:r>
              <a:rPr lang="en-US" dirty="0" smtClean="0"/>
              <a:t>.</a:t>
            </a:r>
          </a:p>
          <a:p>
            <a:pPr algn="just"/>
            <a:r>
              <a:rPr lang="en-US" dirty="0"/>
              <a:t>A </a:t>
            </a:r>
            <a:r>
              <a:rPr lang="en-US" b="1" dirty="0"/>
              <a:t>data cube </a:t>
            </a:r>
            <a:r>
              <a:rPr lang="en-US" dirty="0"/>
              <a:t>allows data to be modeled and viewed in </a:t>
            </a:r>
            <a:r>
              <a:rPr lang="en-US" dirty="0" smtClean="0"/>
              <a:t>multiple dimensions</a:t>
            </a:r>
            <a:r>
              <a:rPr lang="en-US" dirty="0"/>
              <a:t>. It is defined by </a:t>
            </a:r>
            <a:r>
              <a:rPr lang="en-US" b="1" dirty="0">
                <a:solidFill>
                  <a:srgbClr val="FF0000"/>
                </a:solidFill>
              </a:rPr>
              <a:t>dimensions</a:t>
            </a:r>
            <a:r>
              <a:rPr lang="en-US" dirty="0"/>
              <a:t> and </a:t>
            </a:r>
            <a:r>
              <a:rPr lang="en-US" b="1" dirty="0">
                <a:solidFill>
                  <a:srgbClr val="FF0000"/>
                </a:solidFill>
              </a:rPr>
              <a:t>facts</a:t>
            </a:r>
            <a:r>
              <a:rPr lang="en-US" dirty="0" smtClean="0"/>
              <a:t>.</a:t>
            </a:r>
          </a:p>
          <a:p>
            <a:pPr algn="just"/>
            <a:r>
              <a:rPr lang="en-US" b="1" dirty="0" smtClean="0"/>
              <a:t>Dimensions</a:t>
            </a:r>
            <a:r>
              <a:rPr lang="en-US" dirty="0" smtClean="0"/>
              <a:t> are perspective entities </a:t>
            </a:r>
            <a:r>
              <a:rPr lang="en-US" dirty="0"/>
              <a:t>with respect to </a:t>
            </a:r>
            <a:r>
              <a:rPr lang="en-US" dirty="0" smtClean="0"/>
              <a:t>which an </a:t>
            </a:r>
            <a:r>
              <a:rPr lang="en-US" dirty="0"/>
              <a:t>organization wants to keep records. </a:t>
            </a:r>
            <a:endParaRPr lang="en-US" dirty="0" smtClean="0"/>
          </a:p>
          <a:p>
            <a:pPr algn="just"/>
            <a:r>
              <a:rPr lang="en-US" b="1" dirty="0" err="1" smtClean="0"/>
              <a:t>Fatcs</a:t>
            </a:r>
            <a:r>
              <a:rPr lang="en-US" dirty="0" smtClean="0"/>
              <a:t> like sales amount in dollars.</a:t>
            </a:r>
            <a:r>
              <a:rPr lang="en-US" dirty="0"/>
              <a:t/>
            </a:r>
            <a:br>
              <a:rPr lang="en-US" dirty="0"/>
            </a:br>
            <a:r>
              <a:rPr lang="en-US" dirty="0"/>
              <a:t/>
            </a:r>
            <a:br>
              <a:rPr lang="en-US" dirty="0"/>
            </a:br>
            <a:r>
              <a:rPr lang="en-US" dirty="0"/>
              <a:t>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31</a:t>
            </a:fld>
            <a:endParaRPr lang="en-US" altLang="en-US"/>
          </a:p>
        </p:txBody>
      </p:sp>
    </p:spTree>
    <p:extLst>
      <p:ext uri="{BB962C8B-B14F-4D97-AF65-F5344CB8AC3E}">
        <p14:creationId xmlns:p14="http://schemas.microsoft.com/office/powerpoint/2010/main" val="1392483093"/>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508000" y="1295400"/>
            <a:ext cx="11176000" cy="5029200"/>
          </a:xfrm>
        </p:spPr>
        <p:txBody>
          <a:bodyPr/>
          <a:lstStyle/>
          <a:p>
            <a:r>
              <a:rPr lang="en-US" sz="2400" dirty="0"/>
              <a:t>Suppose </a:t>
            </a:r>
            <a:r>
              <a:rPr lang="en-US" sz="2400" i="1" dirty="0" err="1"/>
              <a:t>Allelectronics</a:t>
            </a:r>
            <a:r>
              <a:rPr lang="en-US" sz="2400" dirty="0"/>
              <a:t> keeps a data warehouse</a:t>
            </a:r>
          </a:p>
          <a:p>
            <a:r>
              <a:rPr lang="en-US" sz="2400" dirty="0"/>
              <a:t>They keep records of the store’s sales with respect to the dimensions </a:t>
            </a:r>
            <a:r>
              <a:rPr lang="en-US" sz="2400" i="1" dirty="0">
                <a:solidFill>
                  <a:srgbClr val="FF0000"/>
                </a:solidFill>
              </a:rPr>
              <a:t>time</a:t>
            </a:r>
            <a:r>
              <a:rPr lang="en-US" sz="2400" dirty="0"/>
              <a:t>, </a:t>
            </a:r>
            <a:r>
              <a:rPr lang="en-US" sz="2400" i="1" dirty="0">
                <a:solidFill>
                  <a:srgbClr val="FF0000"/>
                </a:solidFill>
              </a:rPr>
              <a:t>item</a:t>
            </a:r>
            <a:r>
              <a:rPr lang="en-US" sz="2400" dirty="0"/>
              <a:t>, </a:t>
            </a:r>
            <a:r>
              <a:rPr lang="en-US" sz="2400" i="1" dirty="0">
                <a:solidFill>
                  <a:srgbClr val="FF0000"/>
                </a:solidFill>
              </a:rPr>
              <a:t>branch</a:t>
            </a:r>
            <a:r>
              <a:rPr lang="en-US" sz="2400" dirty="0"/>
              <a:t>, and </a:t>
            </a:r>
            <a:r>
              <a:rPr lang="en-US" sz="2400" i="1" dirty="0">
                <a:solidFill>
                  <a:srgbClr val="FF0000"/>
                </a:solidFill>
              </a:rPr>
              <a:t>location</a:t>
            </a:r>
            <a:r>
              <a:rPr lang="en-US" sz="2400" dirty="0"/>
              <a:t>. </a:t>
            </a:r>
          </a:p>
          <a:p>
            <a:r>
              <a:rPr lang="en-US" sz="2400" dirty="0"/>
              <a:t>It allows to keep track of sales on using each dimension by time, by item by branch or location n etc.</a:t>
            </a:r>
          </a:p>
          <a:p>
            <a:r>
              <a:rPr lang="en-US" sz="2400" dirty="0"/>
              <a:t>Each dimension may have a table.</a:t>
            </a:r>
          </a:p>
          <a:p>
            <a:pPr lvl="1"/>
            <a:r>
              <a:rPr lang="en-US" sz="2400" dirty="0"/>
              <a:t>Like item table may have </a:t>
            </a:r>
            <a:r>
              <a:rPr lang="en-US" sz="2400" dirty="0" err="1"/>
              <a:t>itemName</a:t>
            </a:r>
            <a:r>
              <a:rPr lang="en-US" sz="2400" dirty="0"/>
              <a:t>, brand and type.</a:t>
            </a:r>
          </a:p>
          <a:p>
            <a:r>
              <a:rPr lang="en-US" sz="2400" dirty="0"/>
              <a:t>A multidimensional data model always based on a theme like here is sales.</a:t>
            </a:r>
          </a:p>
          <a:p>
            <a:r>
              <a:rPr lang="en-US" sz="2400" dirty="0"/>
              <a:t>This theme is represented by FACTS like a numeric value (total sale in dollars, items sold, amount budgeted)</a:t>
            </a:r>
          </a:p>
          <a:p>
            <a:r>
              <a:rPr lang="en-US" sz="2400" dirty="0"/>
              <a:t>FACT table contains names of facts like item type, location or supplier.</a:t>
            </a:r>
          </a:p>
          <a:p>
            <a:r>
              <a:rPr lang="en-US" sz="2400" dirty="0"/>
              <a:t>A cube is a 3D geometric structure logical but not physically stored in such a way.</a:t>
            </a:r>
          </a:p>
          <a:p>
            <a:endParaRPr lang="en-US" sz="2400" i="1"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32</a:t>
            </a:fld>
            <a:endParaRPr lang="en-US" altLang="en-US"/>
          </a:p>
        </p:txBody>
      </p:sp>
    </p:spTree>
    <p:extLst>
      <p:ext uri="{BB962C8B-B14F-4D97-AF65-F5344CB8AC3E}">
        <p14:creationId xmlns:p14="http://schemas.microsoft.com/office/powerpoint/2010/main" val="762482949"/>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2D example of </a:t>
            </a:r>
            <a:r>
              <a:rPr lang="en-US" dirty="0" err="1" smtClean="0"/>
              <a:t>Allelectronics</a:t>
            </a: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33</a:t>
            </a:fld>
            <a:endParaRPr lang="en-US"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043" y="2114550"/>
            <a:ext cx="8953500" cy="3695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7044043"/>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dirty="0" smtClean="0"/>
              <a:t>3D </a:t>
            </a:r>
            <a:r>
              <a:rPr lang="en-US" dirty="0"/>
              <a:t>example of </a:t>
            </a:r>
            <a:r>
              <a:rPr lang="en-US" dirty="0" err="1"/>
              <a:t>Allelectronics</a:t>
            </a:r>
            <a:endParaRPr lang="en-US" dirty="0"/>
          </a:p>
          <a:p>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34</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336" y="2566695"/>
            <a:ext cx="8439150" cy="3297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14865233"/>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data cube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35</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018" y="1562100"/>
            <a:ext cx="7624482" cy="4572000"/>
          </a:xfrm>
          <a:prstGeom prst="rect">
            <a:avLst/>
          </a:prstGeom>
        </p:spPr>
      </p:pic>
    </p:spTree>
    <p:extLst>
      <p:ext uri="{BB962C8B-B14F-4D97-AF65-F5344CB8AC3E}">
        <p14:creationId xmlns:p14="http://schemas.microsoft.com/office/powerpoint/2010/main" val="4035866337"/>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4D Data cube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36</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671412"/>
            <a:ext cx="8432111" cy="3764071"/>
          </a:xfrm>
          <a:prstGeom prst="rect">
            <a:avLst/>
          </a:prstGeom>
        </p:spPr>
      </p:pic>
    </p:spTree>
    <p:extLst>
      <p:ext uri="{BB962C8B-B14F-4D97-AF65-F5344CB8AC3E}">
        <p14:creationId xmlns:p14="http://schemas.microsoft.com/office/powerpoint/2010/main" val="1003918746"/>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2EC0A21-2D7C-4705-ADBA-0022474BA531}" type="slidenum">
              <a:rPr lang="en-US" altLang="en-US" sz="1200"/>
              <a:pPr>
                <a:spcBef>
                  <a:spcPct val="0"/>
                </a:spcBef>
                <a:buClrTx/>
                <a:buSzTx/>
                <a:buFontTx/>
                <a:buNone/>
              </a:pPr>
              <a:t>37</a:t>
            </a:fld>
            <a:endParaRPr lang="en-US" altLang="en-US" sz="1200"/>
          </a:p>
        </p:txBody>
      </p:sp>
      <p:sp>
        <p:nvSpPr>
          <p:cNvPr id="36867" name="Rectangle 2"/>
          <p:cNvSpPr>
            <a:spLocks noGrp="1" noChangeArrowheads="1"/>
          </p:cNvSpPr>
          <p:nvPr>
            <p:ph type="title"/>
          </p:nvPr>
        </p:nvSpPr>
        <p:spPr>
          <a:xfrm>
            <a:off x="1752600" y="152400"/>
            <a:ext cx="8763000" cy="838200"/>
          </a:xfrm>
          <a:noFill/>
        </p:spPr>
        <p:txBody>
          <a:bodyPr vert="horz" wrap="square" lIns="92075" tIns="46038" rIns="92075" bIns="46038" numCol="1" anchor="ctr" anchorCtr="0" compatLnSpc="1">
            <a:prstTxWarp prst="textNoShape">
              <a:avLst/>
            </a:prstTxWarp>
          </a:bodyPr>
          <a:lstStyle/>
          <a:p>
            <a:pPr eaLnBrk="1" hangingPunct="1"/>
            <a:r>
              <a:rPr lang="en-US" altLang="en-US" sz="3200"/>
              <a:t>From Tables and Spreadsheets to </a:t>
            </a:r>
            <a:br>
              <a:rPr lang="en-US" altLang="en-US" sz="3200"/>
            </a:br>
            <a:r>
              <a:rPr lang="en-US" altLang="en-US" sz="3200"/>
              <a:t>Data Cubes</a:t>
            </a:r>
          </a:p>
        </p:txBody>
      </p:sp>
      <p:sp>
        <p:nvSpPr>
          <p:cNvPr id="36868" name="Rectangle 3"/>
          <p:cNvSpPr>
            <a:spLocks noGrp="1" noChangeArrowheads="1"/>
          </p:cNvSpPr>
          <p:nvPr>
            <p:ph type="body" idx="1"/>
          </p:nvPr>
        </p:nvSpPr>
        <p:spPr>
          <a:xfrm>
            <a:off x="1905000" y="1371600"/>
            <a:ext cx="8305800" cy="5086350"/>
          </a:xfrm>
          <a:noFill/>
        </p:spPr>
        <p:txBody>
          <a:bodyPr vert="horz" wrap="square" lIns="92075" tIns="46038" rIns="92075" bIns="46038" numCol="1" anchor="t" anchorCtr="0" compatLnSpc="1">
            <a:prstTxWarp prst="textNoShape">
              <a:avLst/>
            </a:prstTxWarp>
          </a:bodyPr>
          <a:lstStyle/>
          <a:p>
            <a:pPr eaLnBrk="1" hangingPunct="1">
              <a:lnSpc>
                <a:spcPct val="130000"/>
              </a:lnSpc>
            </a:pPr>
            <a:r>
              <a:rPr lang="en-US" altLang="en-US" sz="2000"/>
              <a:t>A </a:t>
            </a:r>
            <a:r>
              <a:rPr lang="en-US" altLang="en-US" sz="2000" b="1"/>
              <a:t>data warehouse</a:t>
            </a:r>
            <a:r>
              <a:rPr lang="en-US" altLang="en-US" sz="2000"/>
              <a:t> is based on a </a:t>
            </a:r>
            <a:r>
              <a:rPr lang="en-US" altLang="en-US" sz="2000">
                <a:solidFill>
                  <a:schemeClr val="hlink"/>
                </a:solidFill>
              </a:rPr>
              <a:t>multidimensional data model</a:t>
            </a:r>
            <a:r>
              <a:rPr lang="en-US" altLang="en-US" sz="2000"/>
              <a:t> which views data in the form of a data cube</a:t>
            </a:r>
          </a:p>
          <a:p>
            <a:pPr eaLnBrk="1" hangingPunct="1">
              <a:lnSpc>
                <a:spcPct val="130000"/>
              </a:lnSpc>
            </a:pPr>
            <a:r>
              <a:rPr lang="en-US" altLang="en-US" sz="2000"/>
              <a:t>A data cube, such as </a:t>
            </a:r>
            <a:r>
              <a:rPr lang="en-US" altLang="en-US" sz="2000">
                <a:solidFill>
                  <a:schemeClr val="folHlink"/>
                </a:solidFill>
              </a:rPr>
              <a:t>sales</a:t>
            </a:r>
            <a:r>
              <a:rPr lang="en-US" altLang="en-US" sz="2000"/>
              <a:t>, allows data to be modeled and viewed in multiple dimensions</a:t>
            </a:r>
          </a:p>
          <a:p>
            <a:pPr lvl="1" eaLnBrk="1" hangingPunct="1">
              <a:lnSpc>
                <a:spcPct val="130000"/>
              </a:lnSpc>
            </a:pPr>
            <a:r>
              <a:rPr lang="en-US" altLang="en-US" sz="2000" b="1"/>
              <a:t>Dimension tables</a:t>
            </a:r>
            <a:r>
              <a:rPr lang="en-US" altLang="en-US" sz="2000"/>
              <a:t>, such as </a:t>
            </a:r>
            <a:r>
              <a:rPr lang="en-US" altLang="en-US" sz="2000">
                <a:solidFill>
                  <a:schemeClr val="folHlink"/>
                </a:solidFill>
              </a:rPr>
              <a:t>item (item_name, brand, type), </a:t>
            </a:r>
            <a:r>
              <a:rPr lang="en-US" altLang="en-US" sz="2000"/>
              <a:t>or</a:t>
            </a:r>
            <a:r>
              <a:rPr lang="en-US" altLang="en-US" sz="2000">
                <a:solidFill>
                  <a:schemeClr val="folHlink"/>
                </a:solidFill>
              </a:rPr>
              <a:t> time(day, week, month, quarter, year) </a:t>
            </a:r>
          </a:p>
          <a:p>
            <a:pPr lvl="1" eaLnBrk="1" hangingPunct="1">
              <a:lnSpc>
                <a:spcPct val="130000"/>
              </a:lnSpc>
            </a:pPr>
            <a:r>
              <a:rPr lang="en-US" altLang="en-US" sz="2000" b="1"/>
              <a:t>Fact table</a:t>
            </a:r>
            <a:r>
              <a:rPr lang="en-US" altLang="en-US" sz="2000"/>
              <a:t> contains </a:t>
            </a:r>
            <a:r>
              <a:rPr lang="en-US" altLang="en-US" sz="2000" b="1"/>
              <a:t>measures</a:t>
            </a:r>
            <a:r>
              <a:rPr lang="en-US" altLang="en-US" sz="2000"/>
              <a:t> (such as </a:t>
            </a:r>
            <a:r>
              <a:rPr lang="en-US" altLang="en-US" sz="2000">
                <a:solidFill>
                  <a:schemeClr val="folHlink"/>
                </a:solidFill>
              </a:rPr>
              <a:t>dollars_sold</a:t>
            </a:r>
            <a:r>
              <a:rPr lang="en-US" altLang="en-US" sz="2000"/>
              <a:t>) and keys to each of the related dimension tables</a:t>
            </a:r>
          </a:p>
          <a:p>
            <a:pPr eaLnBrk="1" hangingPunct="1">
              <a:lnSpc>
                <a:spcPct val="130000"/>
              </a:lnSpc>
            </a:pPr>
            <a:r>
              <a:rPr lang="en-US" altLang="en-US" sz="2000"/>
              <a:t>In data warehousing literature, an n-D base cube is called a </a:t>
            </a:r>
            <a:r>
              <a:rPr lang="en-US" altLang="en-US" sz="2000">
                <a:solidFill>
                  <a:schemeClr val="hlink"/>
                </a:solidFill>
              </a:rPr>
              <a:t>base cuboid</a:t>
            </a:r>
            <a:r>
              <a:rPr lang="en-US" altLang="en-US" sz="2000"/>
              <a:t>. The top most 0-D cuboid, which holds the highest-level of summarization, is called the </a:t>
            </a:r>
            <a:r>
              <a:rPr lang="en-US" altLang="en-US" sz="2000">
                <a:solidFill>
                  <a:schemeClr val="hlink"/>
                </a:solidFill>
              </a:rPr>
              <a:t>apex cuboid</a:t>
            </a:r>
            <a:r>
              <a:rPr lang="en-US" altLang="en-US" sz="2000"/>
              <a:t>.  The lattice of cuboids forms a </a:t>
            </a:r>
            <a:r>
              <a:rPr lang="en-US" altLang="en-US" sz="2000">
                <a:solidFill>
                  <a:schemeClr val="hlink"/>
                </a:solidFill>
              </a:rPr>
              <a:t>data cube.</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662C8DD-3260-40AA-8703-40FBB8A6EA17}" type="slidenum">
              <a:rPr lang="en-US" altLang="en-US" sz="1200"/>
              <a:pPr>
                <a:spcBef>
                  <a:spcPct val="0"/>
                </a:spcBef>
                <a:buClrTx/>
                <a:buSzTx/>
                <a:buFontTx/>
                <a:buNone/>
              </a:pPr>
              <a:t>38</a:t>
            </a:fld>
            <a:endParaRPr lang="en-US" altLang="en-US" sz="1200"/>
          </a:p>
        </p:txBody>
      </p:sp>
      <p:sp>
        <p:nvSpPr>
          <p:cNvPr id="38915" name="Rectangle 2"/>
          <p:cNvSpPr>
            <a:spLocks noGrp="1" noChangeArrowheads="1"/>
          </p:cNvSpPr>
          <p:nvPr>
            <p:ph type="title"/>
          </p:nvPr>
        </p:nvSpPr>
        <p:spPr>
          <a:xfrm>
            <a:off x="2478088" y="304800"/>
            <a:ext cx="6970712" cy="685800"/>
          </a:xfrm>
        </p:spPr>
        <p:txBody>
          <a:bodyPr/>
          <a:lstStyle/>
          <a:p>
            <a:pPr eaLnBrk="1" hangingPunct="1"/>
            <a:r>
              <a:rPr lang="en-US" altLang="zh-CN" smtClean="0">
                <a:ea typeface="SimSun" panose="02010600030101010101" pitchFamily="2" charset="-122"/>
              </a:rPr>
              <a:t>Cube: A Lattice of Cuboids</a:t>
            </a:r>
          </a:p>
        </p:txBody>
      </p:sp>
      <p:sp>
        <p:nvSpPr>
          <p:cNvPr id="38916" name="Text Box 56"/>
          <p:cNvSpPr txBox="1">
            <a:spLocks noChangeArrowheads="1"/>
          </p:cNvSpPr>
          <p:nvPr/>
        </p:nvSpPr>
        <p:spPr bwMode="auto">
          <a:xfrm>
            <a:off x="1660526" y="3719513"/>
            <a:ext cx="100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a:t>
            </a:r>
            <a:endParaRPr lang="en-US" altLang="zh-CN" sz="2400">
              <a:latin typeface="Times New Roman" panose="02020603050405020304" pitchFamily="18" charset="0"/>
              <a:ea typeface="SimSun" panose="02010600030101010101" pitchFamily="2" charset="-122"/>
            </a:endParaRPr>
          </a:p>
        </p:txBody>
      </p:sp>
      <p:sp>
        <p:nvSpPr>
          <p:cNvPr id="38917" name="Text Box 62"/>
          <p:cNvSpPr txBox="1">
            <a:spLocks noChangeArrowheads="1"/>
          </p:cNvSpPr>
          <p:nvPr/>
        </p:nvSpPr>
        <p:spPr bwMode="auto">
          <a:xfrm>
            <a:off x="1660525" y="4938713"/>
            <a:ext cx="174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time,item,location</a:t>
            </a:r>
            <a:endParaRPr lang="en-US" altLang="zh-CN" sz="2400">
              <a:latin typeface="Times New Roman" panose="02020603050405020304" pitchFamily="18" charset="0"/>
              <a:ea typeface="SimSun" panose="02010600030101010101" pitchFamily="2" charset="-122"/>
            </a:endParaRPr>
          </a:p>
        </p:txBody>
      </p:sp>
      <p:sp>
        <p:nvSpPr>
          <p:cNvPr id="38918" name="Text Box 67"/>
          <p:cNvSpPr txBox="1">
            <a:spLocks noChangeArrowheads="1"/>
          </p:cNvSpPr>
          <p:nvPr/>
        </p:nvSpPr>
        <p:spPr bwMode="auto">
          <a:xfrm>
            <a:off x="3505201" y="5943600"/>
            <a:ext cx="2663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 item, location, supplier</a:t>
            </a:r>
            <a:endParaRPr lang="en-US" altLang="zh-CN" sz="2400">
              <a:latin typeface="Times New Roman" panose="02020603050405020304" pitchFamily="18" charset="0"/>
              <a:ea typeface="SimSun" panose="02010600030101010101" pitchFamily="2" charset="-122"/>
            </a:endParaRPr>
          </a:p>
        </p:txBody>
      </p:sp>
      <p:grpSp>
        <p:nvGrpSpPr>
          <p:cNvPr id="38919" name="Group 73"/>
          <p:cNvGrpSpPr>
            <a:grpSpLocks/>
          </p:cNvGrpSpPr>
          <p:nvPr/>
        </p:nvGrpSpPr>
        <p:grpSpPr bwMode="auto">
          <a:xfrm>
            <a:off x="2133600" y="1524001"/>
            <a:ext cx="8339138" cy="4481513"/>
            <a:chOff x="384" y="1209"/>
            <a:chExt cx="5253" cy="2823"/>
          </a:xfrm>
        </p:grpSpPr>
        <p:sp>
          <p:nvSpPr>
            <p:cNvPr id="38920" name="AutoShape 3"/>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1" name="AutoShape 4"/>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2" name="AutoShape 5"/>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3" name="AutoShape 6"/>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4" name="AutoShape 7"/>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5" name="AutoShape 8"/>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6" name="AutoShape 9"/>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7" name="AutoShape 10"/>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8" name="AutoShape 11"/>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9" name="AutoShape 12"/>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30" name="AutoShape 13"/>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31" name="AutoShape 14"/>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32" name="AutoShape 15"/>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33" name="AutoShape 16"/>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34" name="AutoShape 17"/>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35" name="AutoShape 18"/>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36" name="Text Box 19"/>
            <p:cNvSpPr txBox="1">
              <a:spLocks noChangeArrowheads="1"/>
            </p:cNvSpPr>
            <p:nvPr/>
          </p:nvSpPr>
          <p:spPr bwMode="auto">
            <a:xfrm>
              <a:off x="1766" y="120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2000">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38937" name="Text Box 20"/>
            <p:cNvSpPr txBox="1">
              <a:spLocks noChangeArrowheads="1"/>
            </p:cNvSpPr>
            <p:nvPr/>
          </p:nvSpPr>
          <p:spPr bwMode="auto">
            <a:xfrm>
              <a:off x="75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38938" name="Text Box 21"/>
            <p:cNvSpPr txBox="1">
              <a:spLocks noChangeArrowheads="1"/>
            </p:cNvSpPr>
            <p:nvPr/>
          </p:nvSpPr>
          <p:spPr bwMode="auto">
            <a:xfrm>
              <a:off x="147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item</a:t>
              </a:r>
              <a:endParaRPr lang="en-US" altLang="zh-CN" sz="2400">
                <a:latin typeface="Times New Roman" panose="02020603050405020304" pitchFamily="18" charset="0"/>
                <a:ea typeface="SimSun" panose="02010600030101010101" pitchFamily="2" charset="-122"/>
              </a:endParaRPr>
            </a:p>
          </p:txBody>
        </p:sp>
        <p:sp>
          <p:nvSpPr>
            <p:cNvPr id="38939" name="Text Box 22"/>
            <p:cNvSpPr txBox="1">
              <a:spLocks noChangeArrowheads="1"/>
            </p:cNvSpPr>
            <p:nvPr/>
          </p:nvSpPr>
          <p:spPr bwMode="auto">
            <a:xfrm>
              <a:off x="219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location</a:t>
              </a:r>
              <a:endParaRPr lang="en-US" altLang="zh-CN" sz="2400">
                <a:latin typeface="Times New Roman" panose="02020603050405020304" pitchFamily="18" charset="0"/>
                <a:ea typeface="SimSun" panose="02010600030101010101" pitchFamily="2" charset="-122"/>
              </a:endParaRPr>
            </a:p>
          </p:txBody>
        </p:sp>
        <p:sp>
          <p:nvSpPr>
            <p:cNvPr id="38940" name="Text Box 23"/>
            <p:cNvSpPr txBox="1">
              <a:spLocks noChangeArrowheads="1"/>
            </p:cNvSpPr>
            <p:nvPr/>
          </p:nvSpPr>
          <p:spPr bwMode="auto">
            <a:xfrm>
              <a:off x="291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supplier</a:t>
              </a:r>
              <a:endParaRPr lang="en-US" altLang="zh-CN" sz="2400">
                <a:latin typeface="Times New Roman" panose="02020603050405020304" pitchFamily="18" charset="0"/>
                <a:ea typeface="SimSun" panose="02010600030101010101" pitchFamily="2" charset="-122"/>
              </a:endParaRPr>
            </a:p>
          </p:txBody>
        </p:sp>
        <p:sp>
          <p:nvSpPr>
            <p:cNvPr id="38941" name="Line 24"/>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2" name="Line 25"/>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3" name="Line 26"/>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4" name="Line 27"/>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5" name="Line 28"/>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6" name="Line 29"/>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7" name="Line 30"/>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8" name="Line 31"/>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9" name="Line 32"/>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0" name="Line 33"/>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1" name="Line 34"/>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2" name="Line 35"/>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3" name="Line 36"/>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4" name="Line 37"/>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5" name="Line 38"/>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6" name="Line 39"/>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7" name="Line 40"/>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8" name="Line 41"/>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9" name="Line 42"/>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0" name="Line 43"/>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1" name="Line 44"/>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2" name="Line 45"/>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3" name="Line 46"/>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4" name="Line 47"/>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5" name="Line 48"/>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6" name="Line 49"/>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7" name="Line 50"/>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8" name="Line 51"/>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69" name="Line 52"/>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70" name="Line 53"/>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71" name="Line 54"/>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72" name="Line 55"/>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73" name="Text Box 57"/>
            <p:cNvSpPr txBox="1">
              <a:spLocks noChangeArrowheads="1"/>
            </p:cNvSpPr>
            <p:nvPr/>
          </p:nvSpPr>
          <p:spPr bwMode="auto">
            <a:xfrm>
              <a:off x="806"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time,location</a:t>
              </a:r>
              <a:endParaRPr lang="en-US" altLang="zh-CN" sz="2400">
                <a:latin typeface="Times New Roman" panose="02020603050405020304" pitchFamily="18" charset="0"/>
                <a:ea typeface="SimSun" panose="02010600030101010101" pitchFamily="2" charset="-122"/>
              </a:endParaRPr>
            </a:p>
          </p:txBody>
        </p:sp>
        <p:sp>
          <p:nvSpPr>
            <p:cNvPr id="38974" name="Text Box 58"/>
            <p:cNvSpPr txBox="1">
              <a:spLocks noChangeArrowheads="1"/>
            </p:cNvSpPr>
            <p:nvPr/>
          </p:nvSpPr>
          <p:spPr bwMode="auto">
            <a:xfrm>
              <a:off x="1430" y="2679"/>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time,supplier</a:t>
              </a:r>
              <a:endParaRPr lang="en-US" altLang="zh-CN" sz="2400">
                <a:latin typeface="Times New Roman" panose="02020603050405020304" pitchFamily="18" charset="0"/>
                <a:ea typeface="SimSun" panose="02010600030101010101" pitchFamily="2" charset="-122"/>
              </a:endParaRPr>
            </a:p>
          </p:txBody>
        </p:sp>
        <p:sp>
          <p:nvSpPr>
            <p:cNvPr id="38975" name="Text Box 59"/>
            <p:cNvSpPr txBox="1">
              <a:spLocks noChangeArrowheads="1"/>
            </p:cNvSpPr>
            <p:nvPr/>
          </p:nvSpPr>
          <p:spPr bwMode="auto">
            <a:xfrm>
              <a:off x="2102"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a:t>
              </a:r>
              <a:endParaRPr lang="en-US" altLang="zh-CN" sz="2400">
                <a:latin typeface="Times New Roman" panose="02020603050405020304" pitchFamily="18" charset="0"/>
                <a:ea typeface="SimSun" panose="02010600030101010101" pitchFamily="2" charset="-122"/>
              </a:endParaRPr>
            </a:p>
          </p:txBody>
        </p:sp>
        <p:sp>
          <p:nvSpPr>
            <p:cNvPr id="38976" name="Text Box 60"/>
            <p:cNvSpPr txBox="1">
              <a:spLocks noChangeArrowheads="1"/>
            </p:cNvSpPr>
            <p:nvPr/>
          </p:nvSpPr>
          <p:spPr bwMode="auto">
            <a:xfrm>
              <a:off x="2678" y="2727"/>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item,supplier</a:t>
              </a:r>
              <a:endParaRPr lang="en-US" altLang="zh-CN" sz="2400">
                <a:latin typeface="Times New Roman" panose="02020603050405020304" pitchFamily="18" charset="0"/>
                <a:ea typeface="SimSun" panose="02010600030101010101" pitchFamily="2" charset="-122"/>
              </a:endParaRPr>
            </a:p>
          </p:txBody>
        </p:sp>
        <p:sp>
          <p:nvSpPr>
            <p:cNvPr id="38977" name="Text Box 61"/>
            <p:cNvSpPr txBox="1">
              <a:spLocks noChangeArrowheads="1"/>
            </p:cNvSpPr>
            <p:nvPr/>
          </p:nvSpPr>
          <p:spPr bwMode="auto">
            <a:xfrm>
              <a:off x="3398" y="2343"/>
              <a:ext cx="10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location,supplier</a:t>
              </a:r>
              <a:endParaRPr lang="en-US" altLang="zh-CN" sz="2400">
                <a:latin typeface="Times New Roman" panose="02020603050405020304" pitchFamily="18" charset="0"/>
                <a:ea typeface="SimSun" panose="02010600030101010101" pitchFamily="2" charset="-122"/>
              </a:endParaRPr>
            </a:p>
          </p:txBody>
        </p:sp>
        <p:sp>
          <p:nvSpPr>
            <p:cNvPr id="38978" name="Text Box 63"/>
            <p:cNvSpPr txBox="1">
              <a:spLocks noChangeArrowheads="1"/>
            </p:cNvSpPr>
            <p:nvPr/>
          </p:nvSpPr>
          <p:spPr bwMode="auto">
            <a:xfrm>
              <a:off x="1046" y="3463"/>
              <a:ext cx="9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time,item,supplier</a:t>
              </a:r>
              <a:endParaRPr lang="en-US" altLang="zh-CN" sz="2400">
                <a:latin typeface="Times New Roman" panose="02020603050405020304" pitchFamily="18" charset="0"/>
                <a:ea typeface="SimSun" panose="02010600030101010101" pitchFamily="2" charset="-122"/>
              </a:endParaRPr>
            </a:p>
          </p:txBody>
        </p:sp>
        <p:sp>
          <p:nvSpPr>
            <p:cNvPr id="38979" name="Text Box 64"/>
            <p:cNvSpPr txBox="1">
              <a:spLocks noChangeArrowheads="1"/>
            </p:cNvSpPr>
            <p:nvPr/>
          </p:nvSpPr>
          <p:spPr bwMode="auto">
            <a:xfrm>
              <a:off x="1728" y="3024"/>
              <a:ext cx="1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time,location,supplier</a:t>
              </a:r>
              <a:endParaRPr lang="en-US" altLang="zh-CN" sz="2400">
                <a:latin typeface="Times New Roman" panose="02020603050405020304" pitchFamily="18" charset="0"/>
                <a:ea typeface="SimSun" panose="02010600030101010101" pitchFamily="2" charset="-122"/>
              </a:endParaRPr>
            </a:p>
          </p:txBody>
        </p:sp>
        <p:sp>
          <p:nvSpPr>
            <p:cNvPr id="38980" name="Text Box 66"/>
            <p:cNvSpPr txBox="1">
              <a:spLocks noChangeArrowheads="1"/>
            </p:cNvSpPr>
            <p:nvPr/>
          </p:nvSpPr>
          <p:spPr bwMode="auto">
            <a:xfrm>
              <a:off x="2486" y="3447"/>
              <a:ext cx="13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item,location,supplier</a:t>
              </a:r>
              <a:endParaRPr lang="en-US" altLang="zh-CN" sz="2400">
                <a:latin typeface="Times New Roman" panose="02020603050405020304" pitchFamily="18" charset="0"/>
                <a:ea typeface="SimSun" panose="02010600030101010101" pitchFamily="2" charset="-122"/>
              </a:endParaRPr>
            </a:p>
          </p:txBody>
        </p:sp>
        <p:sp>
          <p:nvSpPr>
            <p:cNvPr id="38981" name="Text Box 68"/>
            <p:cNvSpPr txBox="1">
              <a:spLocks noChangeArrowheads="1"/>
            </p:cNvSpPr>
            <p:nvPr/>
          </p:nvSpPr>
          <p:spPr bwMode="auto">
            <a:xfrm>
              <a:off x="4320" y="1296"/>
              <a:ext cx="1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38982" name="Text Box 69"/>
            <p:cNvSpPr txBox="1">
              <a:spLocks noChangeArrowheads="1"/>
            </p:cNvSpPr>
            <p:nvPr/>
          </p:nvSpPr>
          <p:spPr bwMode="auto">
            <a:xfrm>
              <a:off x="4310" y="1881"/>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38983" name="Text Box 70"/>
            <p:cNvSpPr txBox="1">
              <a:spLocks noChangeArrowheads="1"/>
            </p:cNvSpPr>
            <p:nvPr/>
          </p:nvSpPr>
          <p:spPr bwMode="auto">
            <a:xfrm>
              <a:off x="4310" y="2553"/>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38984" name="Text Box 71"/>
            <p:cNvSpPr txBox="1">
              <a:spLocks noChangeArrowheads="1"/>
            </p:cNvSpPr>
            <p:nvPr/>
          </p:nvSpPr>
          <p:spPr bwMode="auto">
            <a:xfrm>
              <a:off x="4310" y="3129"/>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38985" name="Text Box 72"/>
            <p:cNvSpPr txBox="1">
              <a:spLocks noChangeArrowheads="1"/>
            </p:cNvSpPr>
            <p:nvPr/>
          </p:nvSpPr>
          <p:spPr bwMode="auto">
            <a:xfrm>
              <a:off x="4358" y="3705"/>
              <a:ext cx="12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gr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00ECE25-2FED-4289-A330-E112B2176624}" type="slidenum">
              <a:rPr lang="en-US" altLang="en-US" sz="1200"/>
              <a:pPr>
                <a:spcBef>
                  <a:spcPct val="0"/>
                </a:spcBef>
                <a:buClrTx/>
                <a:buSzTx/>
                <a:buFontTx/>
                <a:buNone/>
              </a:pPr>
              <a:t>39</a:t>
            </a:fld>
            <a:endParaRPr lang="en-US" altLang="en-US" sz="1200"/>
          </a:p>
        </p:txBody>
      </p:sp>
      <p:sp>
        <p:nvSpPr>
          <p:cNvPr id="40963" name="Rectangle 2"/>
          <p:cNvSpPr>
            <a:spLocks noGrp="1" noChangeArrowheads="1"/>
          </p:cNvSpPr>
          <p:nvPr>
            <p:ph type="title"/>
          </p:nvPr>
        </p:nvSpPr>
        <p:spPr>
          <a:xfrm>
            <a:off x="1981200" y="304800"/>
            <a:ext cx="8382000" cy="838200"/>
          </a:xfrm>
          <a:noFill/>
        </p:spPr>
        <p:txBody>
          <a:bodyPr vert="horz" wrap="square" lIns="92075" tIns="46038" rIns="92075" bIns="46038" numCol="1" anchor="ctr" anchorCtr="0" compatLnSpc="1">
            <a:prstTxWarp prst="textNoShape">
              <a:avLst/>
            </a:prstTxWarp>
          </a:bodyPr>
          <a:lstStyle/>
          <a:p>
            <a:pPr eaLnBrk="1" hangingPunct="1"/>
            <a:r>
              <a:rPr lang="en-US" altLang="en-US" sz="3200"/>
              <a:t>Conceptual Modeling of Data Warehouses</a:t>
            </a:r>
          </a:p>
        </p:txBody>
      </p:sp>
      <p:sp>
        <p:nvSpPr>
          <p:cNvPr id="40964" name="Rectangle 3"/>
          <p:cNvSpPr>
            <a:spLocks noGrp="1" noChangeArrowheads="1"/>
          </p:cNvSpPr>
          <p:nvPr>
            <p:ph type="body" idx="1"/>
          </p:nvPr>
        </p:nvSpPr>
        <p:spPr>
          <a:xfrm>
            <a:off x="609600" y="1295400"/>
            <a:ext cx="11125200" cy="5105400"/>
          </a:xfrm>
          <a:noFill/>
        </p:spPr>
        <p:txBody>
          <a:bodyPr vert="horz" wrap="square" lIns="92075" tIns="46038" rIns="92075" bIns="46038" numCol="1" anchor="t" anchorCtr="0" compatLnSpc="1">
            <a:prstTxWarp prst="textNoShape">
              <a:avLst/>
            </a:prstTxWarp>
          </a:bodyPr>
          <a:lstStyle/>
          <a:p>
            <a:pPr eaLnBrk="1" hangingPunct="1">
              <a:lnSpc>
                <a:spcPct val="130000"/>
              </a:lnSpc>
            </a:pPr>
            <a:r>
              <a:rPr lang="en-US" altLang="en-US" sz="2400" dirty="0"/>
              <a:t>Modeling data warehouses: dimensions &amp; measures</a:t>
            </a:r>
          </a:p>
          <a:p>
            <a:pPr lvl="1" eaLnBrk="1" hangingPunct="1">
              <a:lnSpc>
                <a:spcPct val="130000"/>
              </a:lnSpc>
              <a:spcBef>
                <a:spcPct val="10000"/>
              </a:spcBef>
            </a:pPr>
            <a:r>
              <a:rPr lang="en-US" altLang="en-US" sz="2400" u="sng" dirty="0">
                <a:solidFill>
                  <a:schemeClr val="hlink"/>
                </a:solidFill>
              </a:rPr>
              <a:t>Star schema</a:t>
            </a:r>
            <a:r>
              <a:rPr lang="en-US" altLang="en-US" sz="2400" dirty="0"/>
              <a:t>: </a:t>
            </a:r>
            <a:r>
              <a:rPr lang="en-US" altLang="en-US" sz="2400" dirty="0">
                <a:solidFill>
                  <a:srgbClr val="006666"/>
                </a:solidFill>
              </a:rPr>
              <a:t>A fact table in the middle connected to a set of dimension tables </a:t>
            </a:r>
          </a:p>
          <a:p>
            <a:pPr lvl="1" eaLnBrk="1" hangingPunct="1">
              <a:lnSpc>
                <a:spcPct val="130000"/>
              </a:lnSpc>
              <a:spcBef>
                <a:spcPct val="10000"/>
              </a:spcBef>
            </a:pPr>
            <a:r>
              <a:rPr lang="en-US" altLang="en-US" sz="2400" u="sng" dirty="0">
                <a:solidFill>
                  <a:schemeClr val="hlink"/>
                </a:solidFill>
              </a:rPr>
              <a:t>Snowflake schema</a:t>
            </a:r>
            <a:r>
              <a:rPr lang="en-US" altLang="en-US" sz="2400" dirty="0"/>
              <a:t>:  </a:t>
            </a:r>
            <a:r>
              <a:rPr lang="en-US" altLang="en-US" sz="2400" dirty="0">
                <a:solidFill>
                  <a:srgbClr val="006666"/>
                </a:solidFill>
              </a:rPr>
              <a:t>A refinement of star schema where some dimensional hierarchy is </a:t>
            </a:r>
            <a:r>
              <a:rPr lang="en-US" altLang="en-US" sz="2400" dirty="0">
                <a:solidFill>
                  <a:schemeClr val="folHlink"/>
                </a:solidFill>
              </a:rPr>
              <a:t>normalized</a:t>
            </a:r>
            <a:r>
              <a:rPr lang="en-US" altLang="en-US" sz="2400" dirty="0">
                <a:solidFill>
                  <a:srgbClr val="006666"/>
                </a:solidFill>
              </a:rPr>
              <a:t> into a set of smaller dimension tables</a:t>
            </a:r>
            <a:r>
              <a:rPr lang="en-US" altLang="en-US" sz="2400" dirty="0"/>
              <a:t>, forming a shape similar to snowflake.</a:t>
            </a:r>
          </a:p>
          <a:p>
            <a:pPr lvl="1" eaLnBrk="1" hangingPunct="1">
              <a:lnSpc>
                <a:spcPct val="130000"/>
              </a:lnSpc>
              <a:spcBef>
                <a:spcPct val="10000"/>
              </a:spcBef>
            </a:pPr>
            <a:r>
              <a:rPr lang="en-US" altLang="en-US" sz="2400" u="sng" dirty="0">
                <a:solidFill>
                  <a:schemeClr val="hlink"/>
                </a:solidFill>
              </a:rPr>
              <a:t>Fact constellations</a:t>
            </a:r>
            <a:r>
              <a:rPr lang="en-US" altLang="en-US" sz="2400" dirty="0"/>
              <a:t>:  </a:t>
            </a:r>
            <a:r>
              <a:rPr lang="en-US" altLang="en-US" sz="2400" dirty="0">
                <a:solidFill>
                  <a:srgbClr val="006666"/>
                </a:solidFill>
              </a:rPr>
              <a:t>Multiple fact tables share dimension tables</a:t>
            </a:r>
            <a:r>
              <a:rPr lang="en-US" altLang="en-US" sz="2400" dirty="0"/>
              <a:t>, viewed as a collection of stars, therefore called </a:t>
            </a:r>
            <a:r>
              <a:rPr lang="en-US" altLang="en-US" sz="2400" dirty="0">
                <a:solidFill>
                  <a:schemeClr val="folHlink"/>
                </a:solidFill>
              </a:rPr>
              <a:t>galaxy schema</a:t>
            </a:r>
            <a:r>
              <a:rPr lang="en-US" altLang="en-US" sz="2400" dirty="0"/>
              <a:t> or fact constellation</a:t>
            </a:r>
            <a:r>
              <a:rPr lang="en-US" altLang="en-US" dirty="0" smtClean="0"/>
              <a:t> </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Basic Concept…</a:t>
            </a:r>
          </a:p>
        </p:txBody>
      </p:sp>
      <p:sp>
        <p:nvSpPr>
          <p:cNvPr id="10243" name="Content Placeholder 2"/>
          <p:cNvSpPr>
            <a:spLocks noGrp="1"/>
          </p:cNvSpPr>
          <p:nvPr>
            <p:ph idx="1"/>
          </p:nvPr>
        </p:nvSpPr>
        <p:spPr>
          <a:xfrm>
            <a:off x="1905000" y="1371600"/>
            <a:ext cx="8382000" cy="5029200"/>
          </a:xfrm>
        </p:spPr>
        <p:txBody>
          <a:bodyPr/>
          <a:lstStyle/>
          <a:p>
            <a:pPr algn="just"/>
            <a:r>
              <a:rPr lang="en-US" altLang="en-US" sz="2600" dirty="0"/>
              <a:t>Many other data mining functions, such as </a:t>
            </a:r>
            <a:r>
              <a:rPr lang="en-US" altLang="en-US" sz="2600" b="1" dirty="0"/>
              <a:t>association</a:t>
            </a:r>
            <a:r>
              <a:rPr lang="en-US" altLang="en-US" sz="2600" dirty="0"/>
              <a:t>, </a:t>
            </a:r>
            <a:r>
              <a:rPr lang="en-US" altLang="en-US" sz="2600" b="1" dirty="0"/>
              <a:t>classification</a:t>
            </a:r>
            <a:r>
              <a:rPr lang="en-US" altLang="en-US" sz="2600" dirty="0"/>
              <a:t>, </a:t>
            </a:r>
            <a:r>
              <a:rPr lang="en-US" altLang="en-US" sz="2600" b="1" dirty="0"/>
              <a:t>prediction</a:t>
            </a:r>
            <a:r>
              <a:rPr lang="en-US" altLang="en-US" sz="2600" dirty="0"/>
              <a:t>, and </a:t>
            </a:r>
            <a:r>
              <a:rPr lang="en-US" altLang="en-US" sz="2600" b="1" dirty="0"/>
              <a:t>clustering</a:t>
            </a:r>
            <a:r>
              <a:rPr lang="en-US" altLang="en-US" sz="2600" dirty="0"/>
              <a:t>, can be integrated with </a:t>
            </a:r>
            <a:r>
              <a:rPr lang="en-US" altLang="en-US" sz="2600" dirty="0" err="1"/>
              <a:t>OLAP</a:t>
            </a:r>
            <a:r>
              <a:rPr lang="en-US" altLang="en-US" sz="2600" dirty="0"/>
              <a:t> operations to enhance interactive mining of knowledge at multiple levels of abstraction. </a:t>
            </a:r>
          </a:p>
          <a:p>
            <a:pPr algn="just"/>
            <a:r>
              <a:rPr lang="en-US" altLang="en-US" sz="2600" dirty="0"/>
              <a:t>Hence, the data warehouse has become an increasingly important platform for data analysis and </a:t>
            </a:r>
            <a:r>
              <a:rPr lang="en-US" altLang="en-US" sz="2600" dirty="0" err="1"/>
              <a:t>OLAP</a:t>
            </a:r>
            <a:r>
              <a:rPr lang="en-US" altLang="en-US" sz="2600" dirty="0"/>
              <a:t> and will provide an effective platform for data mining. </a:t>
            </a:r>
          </a:p>
          <a:p>
            <a:pPr algn="just"/>
            <a:r>
              <a:rPr lang="en-US" altLang="en-US" sz="2600" dirty="0"/>
              <a:t>Therefore, data warehousing and </a:t>
            </a:r>
            <a:r>
              <a:rPr lang="en-US" altLang="en-US" sz="2600" dirty="0" err="1"/>
              <a:t>OLAP</a:t>
            </a:r>
            <a:r>
              <a:rPr lang="en-US" altLang="en-US" sz="2600" dirty="0"/>
              <a:t> form an essential step in the </a:t>
            </a:r>
            <a:r>
              <a:rPr lang="en-US" altLang="en-US" sz="2600" b="1" dirty="0"/>
              <a:t>knowledge</a:t>
            </a:r>
            <a:r>
              <a:rPr lang="en-US" altLang="en-US" sz="2600" dirty="0"/>
              <a:t> </a:t>
            </a:r>
            <a:r>
              <a:rPr lang="en-US" altLang="en-US" sz="2600" b="1" dirty="0"/>
              <a:t>discovery</a:t>
            </a:r>
            <a:r>
              <a:rPr lang="en-US" altLang="en-US" sz="2600" dirty="0"/>
              <a:t> process </a:t>
            </a:r>
            <a:br>
              <a:rPr lang="en-US" altLang="en-US" sz="2600" dirty="0"/>
            </a:br>
            <a:endParaRPr lang="en-US" altLang="en-US" sz="2600" dirty="0"/>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BD20953-FB3A-416A-BABD-F9B98135951A}" type="datetime4">
              <a:rPr lang="en-US" altLang="en-US" sz="1200"/>
              <a:pPr/>
              <a:t>March 2, 2017</a:t>
            </a:fld>
            <a:endParaRPr lang="en-US" altLang="en-US" sz="1200"/>
          </a:p>
        </p:txBody>
      </p:sp>
      <p:sp>
        <p:nvSpPr>
          <p:cNvPr id="102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Data Mining: Concepts and Techniques</a:t>
            </a: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00EE952-395F-46CA-85AA-3E7FFEAF6244}" type="slidenum">
              <a:rPr lang="en-US" altLang="en-US" sz="1200"/>
              <a:pPr/>
              <a:t>4</a:t>
            </a:fld>
            <a:endParaRPr lang="en-US" altLang="en-US" sz="1200"/>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EA0370A-A62E-49D9-9C55-F61EDF62B23A}" type="slidenum">
              <a:rPr lang="en-US" altLang="en-US" sz="1200"/>
              <a:pPr>
                <a:spcBef>
                  <a:spcPct val="0"/>
                </a:spcBef>
                <a:buClrTx/>
                <a:buSzTx/>
                <a:buFontTx/>
                <a:buNone/>
              </a:pPr>
              <a:t>40</a:t>
            </a:fld>
            <a:endParaRPr lang="en-US" altLang="en-US" sz="1200"/>
          </a:p>
        </p:txBody>
      </p:sp>
      <p:sp>
        <p:nvSpPr>
          <p:cNvPr id="43011" name="Rectangle 2"/>
          <p:cNvSpPr>
            <a:spLocks noGrp="1" noChangeArrowheads="1"/>
          </p:cNvSpPr>
          <p:nvPr>
            <p:ph type="title"/>
          </p:nvPr>
        </p:nvSpPr>
        <p:spPr>
          <a:xfrm>
            <a:off x="2019300" y="414339"/>
            <a:ext cx="7772400" cy="498475"/>
          </a:xfrm>
        </p:spPr>
        <p:txBody>
          <a:bodyPr/>
          <a:lstStyle/>
          <a:p>
            <a:pPr eaLnBrk="1" hangingPunct="1"/>
            <a:r>
              <a:rPr lang="en-US" altLang="en-US" dirty="0" smtClean="0"/>
              <a:t>Example of </a:t>
            </a:r>
            <a:r>
              <a:rPr lang="en-US" altLang="en-US" b="1" dirty="0" smtClean="0"/>
              <a:t>Star Schema</a:t>
            </a:r>
          </a:p>
        </p:txBody>
      </p:sp>
      <p:sp>
        <p:nvSpPr>
          <p:cNvPr id="43012" name="Rectangle 3"/>
          <p:cNvSpPr>
            <a:spLocks noGrp="1" noChangeArrowheads="1"/>
          </p:cNvSpPr>
          <p:nvPr>
            <p:ph type="body" idx="1"/>
          </p:nvPr>
        </p:nvSpPr>
        <p:spPr>
          <a:xfrm>
            <a:off x="7943850" y="1676400"/>
            <a:ext cx="2495550" cy="4305300"/>
          </a:xfrm>
        </p:spPr>
        <p:txBody>
          <a:bodyPr/>
          <a:lstStyle/>
          <a:p>
            <a:pPr eaLnBrk="1" hangingPunct="1">
              <a:buFont typeface="Wingdings" panose="05000000000000000000" pitchFamily="2" charset="2"/>
              <a:buNone/>
            </a:pPr>
            <a:r>
              <a:rPr lang="en-US" altLang="en-US" sz="2000"/>
              <a:t>   </a:t>
            </a:r>
          </a:p>
        </p:txBody>
      </p:sp>
      <p:grpSp>
        <p:nvGrpSpPr>
          <p:cNvPr id="43014" name="Group 6"/>
          <p:cNvGrpSpPr>
            <a:grpSpLocks/>
          </p:cNvGrpSpPr>
          <p:nvPr/>
        </p:nvGrpSpPr>
        <p:grpSpPr bwMode="auto">
          <a:xfrm>
            <a:off x="1828801" y="1295401"/>
            <a:ext cx="1819275" cy="2163763"/>
            <a:chOff x="277" y="1164"/>
            <a:chExt cx="1133" cy="1341"/>
          </a:xfrm>
        </p:grpSpPr>
        <p:sp>
          <p:nvSpPr>
            <p:cNvPr id="43046"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43047" name="Rectangle 8"/>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3" name="Group 2"/>
          <p:cNvGrpSpPr/>
          <p:nvPr/>
        </p:nvGrpSpPr>
        <p:grpSpPr>
          <a:xfrm>
            <a:off x="2362201" y="1600200"/>
            <a:ext cx="7597775" cy="4711700"/>
            <a:chOff x="838200" y="1600200"/>
            <a:chExt cx="7597775" cy="4711700"/>
          </a:xfrm>
        </p:grpSpPr>
        <p:sp>
          <p:nvSpPr>
            <p:cNvPr id="43013" name="Rectangle 5"/>
            <p:cNvSpPr>
              <a:spLocks noChangeArrowheads="1"/>
            </p:cNvSpPr>
            <p:nvPr/>
          </p:nvSpPr>
          <p:spPr bwMode="auto">
            <a:xfrm>
              <a:off x="3548063" y="3162300"/>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43015" name="Group 9"/>
            <p:cNvGrpSpPr>
              <a:grpSpLocks/>
            </p:cNvGrpSpPr>
            <p:nvPr/>
          </p:nvGrpSpPr>
          <p:grpSpPr bwMode="auto">
            <a:xfrm>
              <a:off x="6604000" y="3867150"/>
              <a:ext cx="1831975" cy="1884363"/>
              <a:chOff x="684" y="2196"/>
              <a:chExt cx="1140" cy="1168"/>
            </a:xfrm>
          </p:grpSpPr>
          <p:sp>
            <p:nvSpPr>
              <p:cNvPr id="43044"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a:t>
                </a:r>
              </a:p>
              <a:p>
                <a:pPr>
                  <a:spcBef>
                    <a:spcPct val="0"/>
                  </a:spcBef>
                  <a:buClrTx/>
                  <a:buSzTx/>
                  <a:buFontTx/>
                  <a:buNone/>
                </a:pPr>
                <a:r>
                  <a:rPr lang="en-US" altLang="en-US" sz="1800">
                    <a:latin typeface="Times New Roman" panose="02020603050405020304" pitchFamily="18" charset="0"/>
                  </a:rPr>
                  <a:t>state_or_province</a:t>
                </a:r>
              </a:p>
              <a:p>
                <a:pPr>
                  <a:spcBef>
                    <a:spcPct val="0"/>
                  </a:spcBef>
                  <a:buClrTx/>
                  <a:buSzTx/>
                  <a:buFontTx/>
                  <a:buNone/>
                </a:pPr>
                <a:r>
                  <a:rPr lang="en-US" altLang="en-US" sz="1800">
                    <a:latin typeface="Times New Roman" panose="02020603050405020304" pitchFamily="18" charset="0"/>
                  </a:rPr>
                  <a:t>country</a:t>
                </a:r>
              </a:p>
            </p:txBody>
          </p:sp>
          <p:sp>
            <p:nvSpPr>
              <p:cNvPr id="43045" name="Rectangle 11"/>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43016" name="Rectangle 12"/>
            <p:cNvSpPr>
              <a:spLocks noChangeArrowheads="1"/>
            </p:cNvSpPr>
            <p:nvPr/>
          </p:nvSpPr>
          <p:spPr bwMode="auto">
            <a:xfrm>
              <a:off x="3451225" y="2279650"/>
              <a:ext cx="185621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43017" name="Rectangle 13"/>
            <p:cNvSpPr>
              <a:spLocks noChangeArrowheads="1"/>
            </p:cNvSpPr>
            <p:nvPr/>
          </p:nvSpPr>
          <p:spPr bwMode="auto">
            <a:xfrm>
              <a:off x="3548063" y="2697163"/>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18" name="Rectangle 14"/>
            <p:cNvSpPr>
              <a:spLocks noChangeArrowheads="1"/>
            </p:cNvSpPr>
            <p:nvPr/>
          </p:nvSpPr>
          <p:spPr bwMode="auto">
            <a:xfrm>
              <a:off x="3581400" y="2743200"/>
              <a:ext cx="2057400" cy="400752"/>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43019" name="Rectangle 15"/>
            <p:cNvSpPr>
              <a:spLocks noChangeArrowheads="1"/>
            </p:cNvSpPr>
            <p:nvPr/>
          </p:nvSpPr>
          <p:spPr bwMode="auto">
            <a:xfrm>
              <a:off x="3582988" y="3192463"/>
              <a:ext cx="2035814" cy="40075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item_key</a:t>
              </a:r>
            </a:p>
          </p:txBody>
        </p:sp>
        <p:sp>
          <p:nvSpPr>
            <p:cNvPr id="43020" name="Rectangle 16"/>
            <p:cNvSpPr>
              <a:spLocks noChangeArrowheads="1"/>
            </p:cNvSpPr>
            <p:nvPr/>
          </p:nvSpPr>
          <p:spPr bwMode="auto">
            <a:xfrm>
              <a:off x="3548063" y="3627438"/>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21" name="Rectangle 17"/>
            <p:cNvSpPr>
              <a:spLocks noChangeArrowheads="1"/>
            </p:cNvSpPr>
            <p:nvPr/>
          </p:nvSpPr>
          <p:spPr bwMode="auto">
            <a:xfrm>
              <a:off x="3582988" y="3638550"/>
              <a:ext cx="2087110" cy="40075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branch_key</a:t>
              </a:r>
              <a:endParaRPr lang="en-US" altLang="en-US" sz="2000" dirty="0">
                <a:latin typeface="Times New Roman" panose="02020603050405020304" pitchFamily="18" charset="0"/>
              </a:endParaRPr>
            </a:p>
          </p:txBody>
        </p:sp>
        <p:sp>
          <p:nvSpPr>
            <p:cNvPr id="43022" name="Rectangle 18"/>
            <p:cNvSpPr>
              <a:spLocks noChangeArrowheads="1"/>
            </p:cNvSpPr>
            <p:nvPr/>
          </p:nvSpPr>
          <p:spPr bwMode="auto">
            <a:xfrm>
              <a:off x="3548063" y="4090988"/>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23" name="Rectangle 19"/>
            <p:cNvSpPr>
              <a:spLocks noChangeArrowheads="1"/>
            </p:cNvSpPr>
            <p:nvPr/>
          </p:nvSpPr>
          <p:spPr bwMode="auto">
            <a:xfrm>
              <a:off x="3581400" y="4114800"/>
              <a:ext cx="2085507" cy="40075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43024" name="Rectangle 20"/>
            <p:cNvSpPr>
              <a:spLocks noChangeArrowheads="1"/>
            </p:cNvSpPr>
            <p:nvPr/>
          </p:nvSpPr>
          <p:spPr bwMode="auto">
            <a:xfrm>
              <a:off x="3548063" y="4556125"/>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25" name="Rectangle 21"/>
            <p:cNvSpPr>
              <a:spLocks noChangeArrowheads="1"/>
            </p:cNvSpPr>
            <p:nvPr/>
          </p:nvSpPr>
          <p:spPr bwMode="auto">
            <a:xfrm>
              <a:off x="3582988" y="4606925"/>
              <a:ext cx="2006960"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43026" name="Rectangle 22"/>
            <p:cNvSpPr>
              <a:spLocks noChangeArrowheads="1"/>
            </p:cNvSpPr>
            <p:nvPr/>
          </p:nvSpPr>
          <p:spPr bwMode="auto">
            <a:xfrm>
              <a:off x="3548063" y="5021263"/>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27" name="Rectangle 23"/>
            <p:cNvSpPr>
              <a:spLocks noChangeArrowheads="1"/>
            </p:cNvSpPr>
            <p:nvPr/>
          </p:nvSpPr>
          <p:spPr bwMode="auto">
            <a:xfrm>
              <a:off x="3582988" y="5051425"/>
              <a:ext cx="2013372"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43028" name="Rectangle 24"/>
            <p:cNvSpPr>
              <a:spLocks noChangeArrowheads="1"/>
            </p:cNvSpPr>
            <p:nvPr/>
          </p:nvSpPr>
          <p:spPr bwMode="auto">
            <a:xfrm>
              <a:off x="3548063" y="5486400"/>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29" name="Rectangle 25"/>
            <p:cNvSpPr>
              <a:spLocks noChangeArrowheads="1"/>
            </p:cNvSpPr>
            <p:nvPr/>
          </p:nvSpPr>
          <p:spPr bwMode="auto">
            <a:xfrm>
              <a:off x="3563938" y="5497513"/>
              <a:ext cx="2014975"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43030" name="Rectangle 26"/>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43031" name="Line 27"/>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2" name="Line 28"/>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3" name="Line 29"/>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4" name="Line 30"/>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31"/>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32"/>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7" name="Line 33"/>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38" name="Group 34"/>
            <p:cNvGrpSpPr>
              <a:grpSpLocks/>
            </p:cNvGrpSpPr>
            <p:nvPr/>
          </p:nvGrpSpPr>
          <p:grpSpPr bwMode="auto">
            <a:xfrm>
              <a:off x="6610350" y="1600200"/>
              <a:ext cx="1438275" cy="1925638"/>
              <a:chOff x="3796" y="983"/>
              <a:chExt cx="896" cy="1194"/>
            </a:xfrm>
          </p:grpSpPr>
          <p:sp>
            <p:nvSpPr>
              <p:cNvPr id="43042"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supplier_type</a:t>
                </a:r>
              </a:p>
            </p:txBody>
          </p:sp>
          <p:sp>
            <p:nvSpPr>
              <p:cNvPr id="43043" name="Text Box 36"/>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43039" name="Group 37"/>
            <p:cNvGrpSpPr>
              <a:grpSpLocks/>
            </p:cNvGrpSpPr>
            <p:nvPr/>
          </p:nvGrpSpPr>
          <p:grpSpPr bwMode="auto">
            <a:xfrm>
              <a:off x="838200" y="3886200"/>
              <a:ext cx="1509713" cy="1393825"/>
              <a:chOff x="3844" y="2426"/>
              <a:chExt cx="939" cy="864"/>
            </a:xfrm>
          </p:grpSpPr>
          <p:sp>
            <p:nvSpPr>
              <p:cNvPr id="43040"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43041" name="Text Box 39"/>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grpSp>
      <p:sp>
        <p:nvSpPr>
          <p:cNvPr id="2" name="Rectangle 1"/>
          <p:cNvSpPr/>
          <p:nvPr/>
        </p:nvSpPr>
        <p:spPr>
          <a:xfrm>
            <a:off x="4063775" y="1184702"/>
            <a:ext cx="3783240" cy="830997"/>
          </a:xfrm>
          <a:prstGeom prst="rect">
            <a:avLst/>
          </a:prstGeom>
        </p:spPr>
        <p:txBody>
          <a:bodyPr wrap="square">
            <a:spAutoFit/>
          </a:bodyPr>
          <a:lstStyle/>
          <a:p>
            <a:pPr algn="ctr"/>
            <a:r>
              <a:rPr lang="en-US" altLang="en-US" dirty="0">
                <a:solidFill>
                  <a:srgbClr val="FF0000"/>
                </a:solidFill>
                <a:effectLst>
                  <a:outerShdw blurRad="38100" dist="38100" dir="2700000" algn="tl">
                    <a:srgbClr val="000000">
                      <a:alpha val="43137"/>
                    </a:srgbClr>
                  </a:outerShdw>
                </a:effectLst>
              </a:rPr>
              <a:t>Time,</a:t>
            </a:r>
            <a:r>
              <a:rPr lang="en-US" altLang="en-US" dirty="0">
                <a:effectLst>
                  <a:outerShdw blurRad="38100" dist="38100" dir="2700000" algn="tl">
                    <a:srgbClr val="000000">
                      <a:alpha val="43137"/>
                    </a:srgbClr>
                  </a:outerShdw>
                </a:effectLst>
              </a:rPr>
              <a:t> </a:t>
            </a:r>
            <a:r>
              <a:rPr lang="en-US" altLang="en-US" dirty="0">
                <a:solidFill>
                  <a:srgbClr val="FF0000"/>
                </a:solidFill>
                <a:effectLst>
                  <a:outerShdw blurRad="38100" dist="38100" dir="2700000" algn="tl">
                    <a:srgbClr val="000000">
                      <a:alpha val="43137"/>
                    </a:srgbClr>
                  </a:outerShdw>
                </a:effectLst>
              </a:rPr>
              <a:t>Item</a:t>
            </a:r>
            <a:r>
              <a:rPr lang="en-US" altLang="en-US" dirty="0">
                <a:effectLst>
                  <a:outerShdw blurRad="38100" dist="38100" dir="2700000" algn="tl">
                    <a:srgbClr val="000000">
                      <a:alpha val="43137"/>
                    </a:srgbClr>
                  </a:outerShdw>
                </a:effectLst>
              </a:rPr>
              <a:t>, </a:t>
            </a:r>
            <a:r>
              <a:rPr lang="en-US" altLang="en-US" dirty="0">
                <a:solidFill>
                  <a:srgbClr val="FF0000"/>
                </a:solidFill>
                <a:effectLst>
                  <a:outerShdw blurRad="38100" dist="38100" dir="2700000" algn="tl">
                    <a:srgbClr val="000000">
                      <a:alpha val="43137"/>
                    </a:srgbClr>
                  </a:outerShdw>
                </a:effectLst>
              </a:rPr>
              <a:t>branch</a:t>
            </a:r>
            <a:r>
              <a:rPr lang="en-US" altLang="en-US" dirty="0">
                <a:effectLst>
                  <a:outerShdw blurRad="38100" dist="38100" dir="2700000" algn="tl">
                    <a:srgbClr val="000000">
                      <a:alpha val="43137"/>
                    </a:srgbClr>
                  </a:outerShdw>
                </a:effectLst>
              </a:rPr>
              <a:t> and </a:t>
            </a:r>
            <a:r>
              <a:rPr lang="en-US" altLang="en-US" dirty="0">
                <a:solidFill>
                  <a:srgbClr val="FF0000"/>
                </a:solidFill>
                <a:effectLst>
                  <a:outerShdw blurRad="38100" dist="38100" dir="2700000" algn="tl">
                    <a:srgbClr val="000000">
                      <a:alpha val="43137"/>
                    </a:srgbClr>
                  </a:outerShdw>
                </a:effectLst>
              </a:rPr>
              <a:t>location</a:t>
            </a:r>
            <a:r>
              <a:rPr lang="en-US" altLang="en-US" dirty="0">
                <a:effectLst>
                  <a:outerShdw blurRad="38100" dist="38100" dir="2700000" algn="tl">
                    <a:srgbClr val="000000">
                      <a:alpha val="43137"/>
                    </a:srgbClr>
                  </a:outerShdw>
                </a:effectLst>
              </a:rPr>
              <a:t> are attributes</a:t>
            </a: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a:t>
            </a:r>
            <a:r>
              <a:rPr lang="en-US" altLang="en-US" b="1" dirty="0"/>
              <a:t>Star </a:t>
            </a:r>
            <a:r>
              <a:rPr lang="en-US" altLang="en-US" b="1" dirty="0" smtClean="0"/>
              <a:t>Schema…</a:t>
            </a:r>
            <a:endParaRPr lang="en-US" dirty="0"/>
          </a:p>
        </p:txBody>
      </p:sp>
      <p:sp>
        <p:nvSpPr>
          <p:cNvPr id="3" name="Content Placeholder 2"/>
          <p:cNvSpPr>
            <a:spLocks noGrp="1"/>
          </p:cNvSpPr>
          <p:nvPr>
            <p:ph idx="1"/>
          </p:nvPr>
        </p:nvSpPr>
        <p:spPr/>
        <p:txBody>
          <a:bodyPr/>
          <a:lstStyle/>
          <a:p>
            <a:r>
              <a:rPr lang="en-US" altLang="en-US" dirty="0"/>
              <a:t>Each dimension consists of strictly one table.</a:t>
            </a:r>
          </a:p>
          <a:p>
            <a:r>
              <a:rPr lang="en-US" altLang="en-US" dirty="0"/>
              <a:t>It may produce some redundancy</a:t>
            </a:r>
          </a:p>
          <a:p>
            <a:r>
              <a:rPr lang="en-US" altLang="en-US" dirty="0" smtClean="0"/>
              <a:t>Such as in </a:t>
            </a:r>
            <a:r>
              <a:rPr lang="en-US" altLang="en-US" dirty="0"/>
              <a:t>above example </a:t>
            </a:r>
            <a:r>
              <a:rPr lang="en-US" altLang="en-US" dirty="0" smtClean="0"/>
              <a:t>see </a:t>
            </a:r>
            <a:r>
              <a:rPr lang="en-US" altLang="en-US" dirty="0"/>
              <a:t>location table a </a:t>
            </a:r>
            <a:r>
              <a:rPr lang="en-US" altLang="en-US" b="1" dirty="0"/>
              <a:t>state-or-province</a:t>
            </a:r>
            <a:r>
              <a:rPr lang="en-US" altLang="en-US" dirty="0"/>
              <a:t> may have many </a:t>
            </a:r>
            <a:r>
              <a:rPr lang="en-US" altLang="en-US" b="1" dirty="0"/>
              <a:t>cities</a:t>
            </a:r>
            <a:r>
              <a:rPr lang="en-US" altLang="en-US" dirty="0" smtClean="0"/>
              <a:t>.</a:t>
            </a:r>
          </a:p>
          <a:p>
            <a:r>
              <a:rPr lang="en-US" altLang="en-US" dirty="0" smtClean="0"/>
              <a:t>So dimension table attributes may form a hierarch.</a:t>
            </a:r>
            <a:endParaRPr lang="en-US" altLang="en-US" dirty="0"/>
          </a:p>
          <a:p>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41</a:t>
            </a:fld>
            <a:endParaRPr lang="en-US" altLang="en-US"/>
          </a:p>
        </p:txBody>
      </p:sp>
      <p:pic>
        <p:nvPicPr>
          <p:cNvPr id="109570" name="Picture 2" descr="Image result for snowflak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3940062"/>
            <a:ext cx="3743325" cy="238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529086"/>
      </p:ext>
    </p:extLst>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3008DC4-5A56-44AD-91ED-950F3ACE5C29}" type="slidenum">
              <a:rPr lang="en-US" altLang="en-US" sz="1200"/>
              <a:pPr>
                <a:spcBef>
                  <a:spcPct val="0"/>
                </a:spcBef>
                <a:buClrTx/>
                <a:buSzTx/>
                <a:buFontTx/>
                <a:buNone/>
              </a:pPr>
              <a:t>42</a:t>
            </a:fld>
            <a:endParaRPr lang="en-US" altLang="en-US" sz="1200"/>
          </a:p>
        </p:txBody>
      </p:sp>
      <p:sp>
        <p:nvSpPr>
          <p:cNvPr id="45059" name="Rectangle 2"/>
          <p:cNvSpPr>
            <a:spLocks noGrp="1" noChangeArrowheads="1"/>
          </p:cNvSpPr>
          <p:nvPr>
            <p:ph type="title"/>
          </p:nvPr>
        </p:nvSpPr>
        <p:spPr>
          <a:xfrm>
            <a:off x="2019300" y="414339"/>
            <a:ext cx="7772400" cy="498475"/>
          </a:xfrm>
        </p:spPr>
        <p:txBody>
          <a:bodyPr/>
          <a:lstStyle/>
          <a:p>
            <a:pPr eaLnBrk="1" hangingPunct="1"/>
            <a:r>
              <a:rPr lang="en-US" altLang="en-US" smtClean="0"/>
              <a:t>Example of </a:t>
            </a:r>
            <a:r>
              <a:rPr lang="en-US" altLang="en-US" b="1" smtClean="0"/>
              <a:t>Snowflake Schema</a:t>
            </a:r>
          </a:p>
        </p:txBody>
      </p:sp>
      <p:grpSp>
        <p:nvGrpSpPr>
          <p:cNvPr id="2" name="Group 1"/>
          <p:cNvGrpSpPr/>
          <p:nvPr/>
        </p:nvGrpSpPr>
        <p:grpSpPr>
          <a:xfrm>
            <a:off x="1828800" y="1295401"/>
            <a:ext cx="8839200" cy="5076825"/>
            <a:chOff x="304800" y="1295400"/>
            <a:chExt cx="8839200" cy="5076825"/>
          </a:xfrm>
        </p:grpSpPr>
        <p:sp>
          <p:nvSpPr>
            <p:cNvPr id="45060" name="Rectangle 4"/>
            <p:cNvSpPr>
              <a:spLocks noChangeArrowheads="1"/>
            </p:cNvSpPr>
            <p:nvPr/>
          </p:nvSpPr>
          <p:spPr bwMode="auto">
            <a:xfrm>
              <a:off x="3317875" y="3105150"/>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45061" name="Group 5"/>
            <p:cNvGrpSpPr>
              <a:grpSpLocks/>
            </p:cNvGrpSpPr>
            <p:nvPr/>
          </p:nvGrpSpPr>
          <p:grpSpPr bwMode="auto">
            <a:xfrm>
              <a:off x="304800" y="1295400"/>
              <a:ext cx="1819275" cy="2163763"/>
              <a:chOff x="277" y="1164"/>
              <a:chExt cx="1133" cy="1341"/>
            </a:xfrm>
          </p:grpSpPr>
          <p:sp>
            <p:nvSpPr>
              <p:cNvPr id="45101"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err="1">
                    <a:latin typeface="Times New Roman" panose="02020603050405020304" pitchFamily="18" charset="0"/>
                  </a:rPr>
                  <a:t>time_key</a:t>
                </a:r>
                <a:endParaRPr lang="en-US" altLang="en-US" sz="1800" dirty="0">
                  <a:latin typeface="Times New Roman" panose="02020603050405020304" pitchFamily="18" charset="0"/>
                </a:endParaRPr>
              </a:p>
              <a:p>
                <a:pPr>
                  <a:spcBef>
                    <a:spcPct val="0"/>
                  </a:spcBef>
                  <a:buClrTx/>
                  <a:buSzTx/>
                  <a:buFontTx/>
                  <a:buNone/>
                </a:pPr>
                <a:r>
                  <a:rPr lang="en-US" altLang="en-US" sz="1800" dirty="0">
                    <a:latin typeface="Times New Roman" panose="02020603050405020304" pitchFamily="18" charset="0"/>
                  </a:rPr>
                  <a:t>day</a:t>
                </a:r>
              </a:p>
              <a:p>
                <a:pPr>
                  <a:spcBef>
                    <a:spcPct val="0"/>
                  </a:spcBef>
                  <a:buClrTx/>
                  <a:buSzTx/>
                  <a:buFontTx/>
                  <a:buNone/>
                </a:pPr>
                <a:r>
                  <a:rPr lang="en-US" altLang="en-US" sz="1800" dirty="0" err="1">
                    <a:latin typeface="Times New Roman" panose="02020603050405020304" pitchFamily="18" charset="0"/>
                  </a:rPr>
                  <a:t>day_of_the_week</a:t>
                </a:r>
                <a:endParaRPr lang="en-US" altLang="en-US" sz="1800" dirty="0">
                  <a:latin typeface="Times New Roman" panose="02020603050405020304" pitchFamily="18" charset="0"/>
                </a:endParaRPr>
              </a:p>
              <a:p>
                <a:pPr>
                  <a:spcBef>
                    <a:spcPct val="0"/>
                  </a:spcBef>
                  <a:buClrTx/>
                  <a:buSzTx/>
                  <a:buFontTx/>
                  <a:buNone/>
                </a:pPr>
                <a:r>
                  <a:rPr lang="en-US" altLang="en-US" sz="1800" dirty="0">
                    <a:latin typeface="Times New Roman" panose="02020603050405020304" pitchFamily="18" charset="0"/>
                  </a:rPr>
                  <a:t>month</a:t>
                </a:r>
              </a:p>
              <a:p>
                <a:pPr>
                  <a:spcBef>
                    <a:spcPct val="0"/>
                  </a:spcBef>
                  <a:buClrTx/>
                  <a:buSzTx/>
                  <a:buFontTx/>
                  <a:buNone/>
                </a:pPr>
                <a:r>
                  <a:rPr lang="en-US" altLang="en-US" sz="1800" dirty="0">
                    <a:latin typeface="Times New Roman" panose="02020603050405020304" pitchFamily="18" charset="0"/>
                  </a:rPr>
                  <a:t>quarter</a:t>
                </a:r>
              </a:p>
              <a:p>
                <a:pPr>
                  <a:spcBef>
                    <a:spcPct val="0"/>
                  </a:spcBef>
                  <a:buClrTx/>
                  <a:buSzTx/>
                  <a:buFontTx/>
                  <a:buNone/>
                </a:pPr>
                <a:r>
                  <a:rPr lang="en-US" altLang="en-US" sz="1800" dirty="0">
                    <a:latin typeface="Times New Roman" panose="02020603050405020304" pitchFamily="18" charset="0"/>
                  </a:rPr>
                  <a:t>year</a:t>
                </a:r>
              </a:p>
            </p:txBody>
          </p:sp>
          <p:sp>
            <p:nvSpPr>
              <p:cNvPr id="45102"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45062" name="Group 8"/>
            <p:cNvGrpSpPr>
              <a:grpSpLocks/>
            </p:cNvGrpSpPr>
            <p:nvPr/>
          </p:nvGrpSpPr>
          <p:grpSpPr bwMode="auto">
            <a:xfrm>
              <a:off x="5943600" y="3810000"/>
              <a:ext cx="1374775" cy="1331913"/>
              <a:chOff x="684" y="2196"/>
              <a:chExt cx="1298" cy="834"/>
            </a:xfrm>
          </p:grpSpPr>
          <p:sp>
            <p:nvSpPr>
              <p:cNvPr id="45099"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city_key</a:t>
                </a:r>
              </a:p>
            </p:txBody>
          </p:sp>
          <p:sp>
            <p:nvSpPr>
              <p:cNvPr id="45100" name="Rectangle 10"/>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45063" name="Rectangle 11"/>
            <p:cNvSpPr>
              <a:spLocks noChangeArrowheads="1"/>
            </p:cNvSpPr>
            <p:nvPr/>
          </p:nvSpPr>
          <p:spPr bwMode="auto">
            <a:xfrm>
              <a:off x="3275013" y="2152650"/>
              <a:ext cx="185621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45064" name="Rectangle 12"/>
            <p:cNvSpPr>
              <a:spLocks noChangeArrowheads="1"/>
            </p:cNvSpPr>
            <p:nvPr/>
          </p:nvSpPr>
          <p:spPr bwMode="auto">
            <a:xfrm>
              <a:off x="3317875" y="2640013"/>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5" name="Rectangle 13"/>
            <p:cNvSpPr>
              <a:spLocks noChangeArrowheads="1"/>
            </p:cNvSpPr>
            <p:nvPr/>
          </p:nvSpPr>
          <p:spPr bwMode="auto">
            <a:xfrm>
              <a:off x="3351213" y="2686050"/>
              <a:ext cx="2057400" cy="400752"/>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45066" name="Rectangle 14"/>
            <p:cNvSpPr>
              <a:spLocks noChangeArrowheads="1"/>
            </p:cNvSpPr>
            <p:nvPr/>
          </p:nvSpPr>
          <p:spPr bwMode="auto">
            <a:xfrm>
              <a:off x="3352800" y="3135313"/>
              <a:ext cx="2035814" cy="40075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item_key</a:t>
              </a:r>
            </a:p>
          </p:txBody>
        </p:sp>
        <p:sp>
          <p:nvSpPr>
            <p:cNvPr id="45067" name="Rectangle 15"/>
            <p:cNvSpPr>
              <a:spLocks noChangeArrowheads="1"/>
            </p:cNvSpPr>
            <p:nvPr/>
          </p:nvSpPr>
          <p:spPr bwMode="auto">
            <a:xfrm>
              <a:off x="3317875" y="3570288"/>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8" name="Rectangle 16"/>
            <p:cNvSpPr>
              <a:spLocks noChangeArrowheads="1"/>
            </p:cNvSpPr>
            <p:nvPr/>
          </p:nvSpPr>
          <p:spPr bwMode="auto">
            <a:xfrm>
              <a:off x="3352800" y="3581400"/>
              <a:ext cx="2087110" cy="40075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45069" name="Rectangle 17"/>
            <p:cNvSpPr>
              <a:spLocks noChangeArrowheads="1"/>
            </p:cNvSpPr>
            <p:nvPr/>
          </p:nvSpPr>
          <p:spPr bwMode="auto">
            <a:xfrm>
              <a:off x="3317875" y="4033838"/>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0" name="Rectangle 18"/>
            <p:cNvSpPr>
              <a:spLocks noChangeArrowheads="1"/>
            </p:cNvSpPr>
            <p:nvPr/>
          </p:nvSpPr>
          <p:spPr bwMode="auto">
            <a:xfrm>
              <a:off x="3351213" y="4057650"/>
              <a:ext cx="2085507" cy="40075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45071" name="Rectangle 19"/>
            <p:cNvSpPr>
              <a:spLocks noChangeArrowheads="1"/>
            </p:cNvSpPr>
            <p:nvPr/>
          </p:nvSpPr>
          <p:spPr bwMode="auto">
            <a:xfrm>
              <a:off x="3317875" y="4498975"/>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2" name="Rectangle 20"/>
            <p:cNvSpPr>
              <a:spLocks noChangeArrowheads="1"/>
            </p:cNvSpPr>
            <p:nvPr/>
          </p:nvSpPr>
          <p:spPr bwMode="auto">
            <a:xfrm>
              <a:off x="3352800" y="4549775"/>
              <a:ext cx="2006960"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45073" name="Rectangle 21"/>
            <p:cNvSpPr>
              <a:spLocks noChangeArrowheads="1"/>
            </p:cNvSpPr>
            <p:nvPr/>
          </p:nvSpPr>
          <p:spPr bwMode="auto">
            <a:xfrm>
              <a:off x="3317875" y="4964113"/>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4" name="Rectangle 22"/>
            <p:cNvSpPr>
              <a:spLocks noChangeArrowheads="1"/>
            </p:cNvSpPr>
            <p:nvPr/>
          </p:nvSpPr>
          <p:spPr bwMode="auto">
            <a:xfrm>
              <a:off x="3352800" y="4994275"/>
              <a:ext cx="2013372"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45075" name="Rectangle 23"/>
            <p:cNvSpPr>
              <a:spLocks noChangeArrowheads="1"/>
            </p:cNvSpPr>
            <p:nvPr/>
          </p:nvSpPr>
          <p:spPr bwMode="auto">
            <a:xfrm>
              <a:off x="3317875" y="5429250"/>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6" name="Rectangle 24"/>
            <p:cNvSpPr>
              <a:spLocks noChangeArrowheads="1"/>
            </p:cNvSpPr>
            <p:nvPr/>
          </p:nvSpPr>
          <p:spPr bwMode="auto">
            <a:xfrm>
              <a:off x="3333750" y="5440363"/>
              <a:ext cx="2014975"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45077" name="Rectangle 25"/>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45078" name="Line 26"/>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79" name="Line 27"/>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80" name="Line 28"/>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81" name="Line 29"/>
            <p:cNvSpPr>
              <a:spLocks noChangeShapeType="1"/>
            </p:cNvSpPr>
            <p:nvPr/>
          </p:nvSpPr>
          <p:spPr bwMode="auto">
            <a:xfrm flipH="1">
              <a:off x="1981200" y="3886200"/>
              <a:ext cx="1346200" cy="6858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2" name="Line 30"/>
            <p:cNvSpPr>
              <a:spLocks noChangeShapeType="1"/>
            </p:cNvSpPr>
            <p:nvPr/>
          </p:nvSpPr>
          <p:spPr bwMode="auto">
            <a:xfrm flipH="1" flipV="1">
              <a:off x="1981200" y="1981200"/>
              <a:ext cx="1522413" cy="866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83" name="Line 31"/>
            <p:cNvSpPr>
              <a:spLocks noChangeShapeType="1"/>
            </p:cNvSpPr>
            <p:nvPr/>
          </p:nvSpPr>
          <p:spPr bwMode="auto">
            <a:xfrm>
              <a:off x="5334000" y="4267200"/>
              <a:ext cx="609600" cy="152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4" name="Line 32"/>
            <p:cNvSpPr>
              <a:spLocks noChangeShapeType="1"/>
            </p:cNvSpPr>
            <p:nvPr/>
          </p:nvSpPr>
          <p:spPr bwMode="auto">
            <a:xfrm flipV="1">
              <a:off x="5334000" y="2286000"/>
              <a:ext cx="609600" cy="838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5085" name="Group 33"/>
            <p:cNvGrpSpPr>
              <a:grpSpLocks/>
            </p:cNvGrpSpPr>
            <p:nvPr/>
          </p:nvGrpSpPr>
          <p:grpSpPr bwMode="auto">
            <a:xfrm>
              <a:off x="5943600" y="1524000"/>
              <a:ext cx="1374775" cy="1924050"/>
              <a:chOff x="3796" y="983"/>
              <a:chExt cx="857" cy="1193"/>
            </a:xfrm>
          </p:grpSpPr>
          <p:sp>
            <p:nvSpPr>
              <p:cNvPr id="45097" name="Rectangle 34"/>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supplier_key</a:t>
                </a:r>
              </a:p>
            </p:txBody>
          </p:sp>
          <p:sp>
            <p:nvSpPr>
              <p:cNvPr id="45098"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45086" name="Group 36"/>
            <p:cNvGrpSpPr>
              <a:grpSpLocks/>
            </p:cNvGrpSpPr>
            <p:nvPr/>
          </p:nvGrpSpPr>
          <p:grpSpPr bwMode="auto">
            <a:xfrm>
              <a:off x="609600" y="3886200"/>
              <a:ext cx="1509713" cy="1393825"/>
              <a:chOff x="3844" y="2426"/>
              <a:chExt cx="939" cy="864"/>
            </a:xfrm>
          </p:grpSpPr>
          <p:sp>
            <p:nvSpPr>
              <p:cNvPr id="45095"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45096"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grpSp>
          <p:nvGrpSpPr>
            <p:cNvPr id="45087" name="Group 40"/>
            <p:cNvGrpSpPr>
              <a:grpSpLocks/>
            </p:cNvGrpSpPr>
            <p:nvPr/>
          </p:nvGrpSpPr>
          <p:grpSpPr bwMode="auto">
            <a:xfrm>
              <a:off x="7694613" y="1981200"/>
              <a:ext cx="1449387" cy="998538"/>
              <a:chOff x="3789" y="855"/>
              <a:chExt cx="903" cy="1172"/>
            </a:xfrm>
          </p:grpSpPr>
          <p:sp>
            <p:nvSpPr>
              <p:cNvPr id="45093" name="Rectangle 41"/>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supplier_key</a:t>
                </a:r>
              </a:p>
              <a:p>
                <a:pPr>
                  <a:spcBef>
                    <a:spcPct val="0"/>
                  </a:spcBef>
                  <a:buClrTx/>
                  <a:buSzTx/>
                  <a:buFontTx/>
                  <a:buNone/>
                </a:pPr>
                <a:r>
                  <a:rPr lang="en-US" altLang="en-US" sz="1800">
                    <a:latin typeface="Times New Roman" panose="02020603050405020304" pitchFamily="18" charset="0"/>
                  </a:rPr>
                  <a:t>supplier_type</a:t>
                </a:r>
              </a:p>
            </p:txBody>
          </p:sp>
          <p:sp>
            <p:nvSpPr>
              <p:cNvPr id="45094" name="Text Box 42"/>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supplier</a:t>
                </a:r>
              </a:p>
            </p:txBody>
          </p:sp>
        </p:grpSp>
        <p:sp>
          <p:nvSpPr>
            <p:cNvPr id="45088" name="Line 43"/>
            <p:cNvSpPr>
              <a:spLocks noChangeShapeType="1"/>
            </p:cNvSpPr>
            <p:nvPr/>
          </p:nvSpPr>
          <p:spPr bwMode="auto">
            <a:xfrm flipV="1">
              <a:off x="7162800" y="2667000"/>
              <a:ext cx="5334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5089" name="Group 45"/>
            <p:cNvGrpSpPr>
              <a:grpSpLocks/>
            </p:cNvGrpSpPr>
            <p:nvPr/>
          </p:nvGrpSpPr>
          <p:grpSpPr bwMode="auto">
            <a:xfrm>
              <a:off x="7489825" y="4876800"/>
              <a:ext cx="1654175" cy="1495425"/>
              <a:chOff x="684" y="2196"/>
              <a:chExt cx="1565" cy="913"/>
            </a:xfrm>
          </p:grpSpPr>
          <p:sp>
            <p:nvSpPr>
              <p:cNvPr id="45091" name="Rectangle 46"/>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city_key</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state_or_province</a:t>
                </a:r>
              </a:p>
              <a:p>
                <a:pPr>
                  <a:spcBef>
                    <a:spcPct val="0"/>
                  </a:spcBef>
                  <a:buClrTx/>
                  <a:buSzTx/>
                  <a:buFontTx/>
                  <a:buNone/>
                </a:pPr>
                <a:r>
                  <a:rPr lang="en-US" altLang="en-US" sz="1600">
                    <a:latin typeface="Times New Roman" panose="02020603050405020304" pitchFamily="18" charset="0"/>
                  </a:rPr>
                  <a:t>country</a:t>
                </a:r>
              </a:p>
            </p:txBody>
          </p:sp>
          <p:sp>
            <p:nvSpPr>
              <p:cNvPr id="45092" name="Rectangle 47"/>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city</a:t>
                </a:r>
              </a:p>
            </p:txBody>
          </p:sp>
        </p:grpSp>
        <p:sp>
          <p:nvSpPr>
            <p:cNvPr id="45090" name="Line 48"/>
            <p:cNvSpPr>
              <a:spLocks noChangeShapeType="1"/>
            </p:cNvSpPr>
            <p:nvPr/>
          </p:nvSpPr>
          <p:spPr bwMode="auto">
            <a:xfrm>
              <a:off x="6858000" y="5029200"/>
              <a:ext cx="685800" cy="457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Normalized form so no redundancies</a:t>
            </a:r>
          </a:p>
          <a:p>
            <a:r>
              <a:rPr lang="en-US" sz="2400" dirty="0"/>
              <a:t>easy to maintain and saves storage space </a:t>
            </a:r>
          </a:p>
          <a:p>
            <a:r>
              <a:rPr lang="en-US" sz="2400" dirty="0"/>
              <a:t>snowflake structure can reduce the effectiveness of browsing, since more joins will be needed to execute a query. </a:t>
            </a:r>
          </a:p>
          <a:p>
            <a:r>
              <a:rPr lang="en-US" sz="2400" dirty="0"/>
              <a:t>System performance may be affected so that STAR is popular in Data warehousing.</a:t>
            </a:r>
            <a:br>
              <a:rPr lang="en-US" sz="2400" dirty="0"/>
            </a:br>
            <a:r>
              <a:rPr lang="en-US" sz="2400" dirty="0"/>
              <a:t/>
            </a:r>
            <a:br>
              <a:rPr lang="en-US" sz="2400" dirty="0"/>
            </a:br>
            <a:endParaRPr lang="en-US" sz="2400"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43</a:t>
            </a:fld>
            <a:endParaRPr lang="en-US" altLang="en-US"/>
          </a:p>
        </p:txBody>
      </p:sp>
      <p:pic>
        <p:nvPicPr>
          <p:cNvPr id="110594" name="Picture 2" descr="Image result for snowflake 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4023250"/>
            <a:ext cx="3429000" cy="2453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03804"/>
      </p:ext>
    </p:extLst>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067E8E2-94B5-4B52-B03C-C3EFEAAB8CF8}" type="slidenum">
              <a:rPr lang="en-US" altLang="en-US" sz="1200"/>
              <a:pPr>
                <a:spcBef>
                  <a:spcPct val="0"/>
                </a:spcBef>
                <a:buClrTx/>
                <a:buSzTx/>
                <a:buFontTx/>
                <a:buNone/>
              </a:pPr>
              <a:t>44</a:t>
            </a:fld>
            <a:endParaRPr lang="en-US" altLang="en-US" sz="1200"/>
          </a:p>
        </p:txBody>
      </p:sp>
      <p:sp>
        <p:nvSpPr>
          <p:cNvPr id="47107" name="Rectangle 2"/>
          <p:cNvSpPr>
            <a:spLocks noGrp="1" noChangeArrowheads="1"/>
          </p:cNvSpPr>
          <p:nvPr>
            <p:ph type="title"/>
          </p:nvPr>
        </p:nvSpPr>
        <p:spPr>
          <a:xfrm>
            <a:off x="2643188" y="304800"/>
            <a:ext cx="6965950" cy="685800"/>
          </a:xfrm>
        </p:spPr>
        <p:txBody>
          <a:bodyPr/>
          <a:lstStyle/>
          <a:p>
            <a:pPr eaLnBrk="1" hangingPunct="1"/>
            <a:r>
              <a:rPr lang="en-US" altLang="en-US" dirty="0" smtClean="0"/>
              <a:t>Example of </a:t>
            </a:r>
            <a:r>
              <a:rPr lang="en-US" altLang="en-US" b="1" dirty="0" smtClean="0"/>
              <a:t>Fact Constellation</a:t>
            </a:r>
          </a:p>
        </p:txBody>
      </p:sp>
      <p:grpSp>
        <p:nvGrpSpPr>
          <p:cNvPr id="2" name="Group 1"/>
          <p:cNvGrpSpPr/>
          <p:nvPr/>
        </p:nvGrpSpPr>
        <p:grpSpPr>
          <a:xfrm>
            <a:off x="1676400" y="1193800"/>
            <a:ext cx="8763000" cy="5664200"/>
            <a:chOff x="228600" y="1219200"/>
            <a:chExt cx="8763000" cy="5664200"/>
          </a:xfrm>
        </p:grpSpPr>
        <p:sp>
          <p:nvSpPr>
            <p:cNvPr id="47108" name="Rectangle 4"/>
            <p:cNvSpPr>
              <a:spLocks noChangeArrowheads="1"/>
            </p:cNvSpPr>
            <p:nvPr/>
          </p:nvSpPr>
          <p:spPr bwMode="auto">
            <a:xfrm>
              <a:off x="2895600" y="3048000"/>
              <a:ext cx="1608138"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47109" name="Group 5"/>
            <p:cNvGrpSpPr>
              <a:grpSpLocks/>
            </p:cNvGrpSpPr>
            <p:nvPr/>
          </p:nvGrpSpPr>
          <p:grpSpPr bwMode="auto">
            <a:xfrm>
              <a:off x="228600" y="1219200"/>
              <a:ext cx="1639888" cy="1982788"/>
              <a:chOff x="277" y="1164"/>
              <a:chExt cx="1021" cy="1229"/>
            </a:xfrm>
          </p:grpSpPr>
          <p:sp>
            <p:nvSpPr>
              <p:cNvPr id="47169"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time_key</a:t>
                </a:r>
              </a:p>
              <a:p>
                <a:pPr>
                  <a:spcBef>
                    <a:spcPct val="0"/>
                  </a:spcBef>
                  <a:buClrTx/>
                  <a:buSzTx/>
                  <a:buFontTx/>
                  <a:buNone/>
                </a:pPr>
                <a:r>
                  <a:rPr lang="en-US" altLang="en-US" sz="1600">
                    <a:latin typeface="Times New Roman" panose="02020603050405020304" pitchFamily="18" charset="0"/>
                  </a:rPr>
                  <a:t>day</a:t>
                </a:r>
              </a:p>
              <a:p>
                <a:pPr>
                  <a:spcBef>
                    <a:spcPct val="0"/>
                  </a:spcBef>
                  <a:buClrTx/>
                  <a:buSzTx/>
                  <a:buFontTx/>
                  <a:buNone/>
                </a:pPr>
                <a:r>
                  <a:rPr lang="en-US" altLang="en-US" sz="1600">
                    <a:latin typeface="Times New Roman" panose="02020603050405020304" pitchFamily="18" charset="0"/>
                  </a:rPr>
                  <a:t>day_of_the_week</a:t>
                </a:r>
              </a:p>
              <a:p>
                <a:pPr>
                  <a:spcBef>
                    <a:spcPct val="0"/>
                  </a:spcBef>
                  <a:buClrTx/>
                  <a:buSzTx/>
                  <a:buFontTx/>
                  <a:buNone/>
                </a:pPr>
                <a:r>
                  <a:rPr lang="en-US" altLang="en-US" sz="1600">
                    <a:latin typeface="Times New Roman" panose="02020603050405020304" pitchFamily="18" charset="0"/>
                  </a:rPr>
                  <a:t>month</a:t>
                </a:r>
              </a:p>
              <a:p>
                <a:pPr>
                  <a:spcBef>
                    <a:spcPct val="0"/>
                  </a:spcBef>
                  <a:buClrTx/>
                  <a:buSzTx/>
                  <a:buFontTx/>
                  <a:buNone/>
                </a:pPr>
                <a:r>
                  <a:rPr lang="en-US" altLang="en-US" sz="1600">
                    <a:latin typeface="Times New Roman" panose="02020603050405020304" pitchFamily="18" charset="0"/>
                  </a:rPr>
                  <a:t>quarter</a:t>
                </a:r>
              </a:p>
              <a:p>
                <a:pPr>
                  <a:spcBef>
                    <a:spcPct val="0"/>
                  </a:spcBef>
                  <a:buClrTx/>
                  <a:buSzTx/>
                  <a:buFontTx/>
                  <a:buNone/>
                </a:pPr>
                <a:r>
                  <a:rPr lang="en-US" altLang="en-US" sz="1600">
                    <a:latin typeface="Times New Roman" panose="02020603050405020304" pitchFamily="18" charset="0"/>
                  </a:rPr>
                  <a:t>year</a:t>
                </a:r>
              </a:p>
            </p:txBody>
          </p:sp>
          <p:sp>
            <p:nvSpPr>
              <p:cNvPr id="47170"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a:t>
                </a:r>
              </a:p>
            </p:txBody>
          </p:sp>
        </p:grpSp>
        <p:grpSp>
          <p:nvGrpSpPr>
            <p:cNvPr id="47110" name="Group 8"/>
            <p:cNvGrpSpPr>
              <a:grpSpLocks/>
            </p:cNvGrpSpPr>
            <p:nvPr/>
          </p:nvGrpSpPr>
          <p:grpSpPr bwMode="auto">
            <a:xfrm>
              <a:off x="5105400" y="4038600"/>
              <a:ext cx="1654175" cy="1733550"/>
              <a:chOff x="684" y="2196"/>
              <a:chExt cx="1030" cy="1075"/>
            </a:xfrm>
          </p:grpSpPr>
          <p:sp>
            <p:nvSpPr>
              <p:cNvPr id="47167"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street</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province_or_state</a:t>
                </a:r>
              </a:p>
              <a:p>
                <a:pPr>
                  <a:spcBef>
                    <a:spcPct val="0"/>
                  </a:spcBef>
                  <a:buClrTx/>
                  <a:buSzTx/>
                  <a:buFontTx/>
                  <a:buNone/>
                </a:pPr>
                <a:r>
                  <a:rPr lang="en-US" altLang="en-US" sz="1600">
                    <a:latin typeface="Times New Roman" panose="02020603050405020304" pitchFamily="18" charset="0"/>
                  </a:rPr>
                  <a:t>country</a:t>
                </a:r>
              </a:p>
            </p:txBody>
          </p:sp>
          <p:sp>
            <p:nvSpPr>
              <p:cNvPr id="47168"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a:t>
                </a:r>
              </a:p>
            </p:txBody>
          </p:sp>
        </p:grpSp>
        <p:sp>
          <p:nvSpPr>
            <p:cNvPr id="47111" name="Rectangle 11"/>
            <p:cNvSpPr>
              <a:spLocks noChangeArrowheads="1"/>
            </p:cNvSpPr>
            <p:nvPr/>
          </p:nvSpPr>
          <p:spPr bwMode="auto">
            <a:xfrm>
              <a:off x="2743200" y="213360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Sales Fact Table</a:t>
              </a:r>
            </a:p>
          </p:txBody>
        </p:sp>
        <p:sp>
          <p:nvSpPr>
            <p:cNvPr id="47112" name="Rectangle 12"/>
            <p:cNvSpPr>
              <a:spLocks noChangeArrowheads="1"/>
            </p:cNvSpPr>
            <p:nvPr/>
          </p:nvSpPr>
          <p:spPr bwMode="auto">
            <a:xfrm>
              <a:off x="2895600" y="25908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13" name="Rectangle 13"/>
            <p:cNvSpPr>
              <a:spLocks noChangeArrowheads="1"/>
            </p:cNvSpPr>
            <p:nvPr/>
          </p:nvSpPr>
          <p:spPr bwMode="auto">
            <a:xfrm>
              <a:off x="2895600" y="2667000"/>
              <a:ext cx="1601788"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47114" name="Rectangle 14"/>
            <p:cNvSpPr>
              <a:spLocks noChangeArrowheads="1"/>
            </p:cNvSpPr>
            <p:nvPr/>
          </p:nvSpPr>
          <p:spPr bwMode="auto">
            <a:xfrm>
              <a:off x="2895600" y="3124200"/>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47115" name="Rectangle 15"/>
            <p:cNvSpPr>
              <a:spLocks noChangeArrowheads="1"/>
            </p:cNvSpPr>
            <p:nvPr/>
          </p:nvSpPr>
          <p:spPr bwMode="auto">
            <a:xfrm>
              <a:off x="2895600" y="350520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16" name="Rectangle 16"/>
            <p:cNvSpPr>
              <a:spLocks noChangeArrowheads="1"/>
            </p:cNvSpPr>
            <p:nvPr/>
          </p:nvSpPr>
          <p:spPr bwMode="auto">
            <a:xfrm>
              <a:off x="2895600" y="3505200"/>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branch_key</a:t>
              </a:r>
            </a:p>
          </p:txBody>
        </p:sp>
        <p:sp>
          <p:nvSpPr>
            <p:cNvPr id="47117" name="Rectangle 17"/>
            <p:cNvSpPr>
              <a:spLocks noChangeArrowheads="1"/>
            </p:cNvSpPr>
            <p:nvPr/>
          </p:nvSpPr>
          <p:spPr bwMode="auto">
            <a:xfrm>
              <a:off x="2895600" y="39624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18" name="Rectangle 18"/>
            <p:cNvSpPr>
              <a:spLocks noChangeArrowheads="1"/>
            </p:cNvSpPr>
            <p:nvPr/>
          </p:nvSpPr>
          <p:spPr bwMode="auto">
            <a:xfrm>
              <a:off x="2894013" y="398145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location_key</a:t>
              </a:r>
            </a:p>
          </p:txBody>
        </p:sp>
        <p:sp>
          <p:nvSpPr>
            <p:cNvPr id="47119" name="Rectangle 19"/>
            <p:cNvSpPr>
              <a:spLocks noChangeArrowheads="1"/>
            </p:cNvSpPr>
            <p:nvPr/>
          </p:nvSpPr>
          <p:spPr bwMode="auto">
            <a:xfrm>
              <a:off x="2860675" y="441960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0" name="Rectangle 20"/>
            <p:cNvSpPr>
              <a:spLocks noChangeArrowheads="1"/>
            </p:cNvSpPr>
            <p:nvPr/>
          </p:nvSpPr>
          <p:spPr bwMode="auto">
            <a:xfrm>
              <a:off x="2895600" y="4473575"/>
              <a:ext cx="158115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units_sold</a:t>
              </a:r>
            </a:p>
          </p:txBody>
        </p:sp>
        <p:sp>
          <p:nvSpPr>
            <p:cNvPr id="47121" name="Rectangle 21"/>
            <p:cNvSpPr>
              <a:spLocks noChangeArrowheads="1"/>
            </p:cNvSpPr>
            <p:nvPr/>
          </p:nvSpPr>
          <p:spPr bwMode="auto">
            <a:xfrm>
              <a:off x="2860675" y="487680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2" name="Rectangle 22"/>
            <p:cNvSpPr>
              <a:spLocks noChangeArrowheads="1"/>
            </p:cNvSpPr>
            <p:nvPr/>
          </p:nvSpPr>
          <p:spPr bwMode="auto">
            <a:xfrm>
              <a:off x="2895600" y="4918075"/>
              <a:ext cx="15875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dollars_sold</a:t>
              </a:r>
            </a:p>
          </p:txBody>
        </p:sp>
        <p:sp>
          <p:nvSpPr>
            <p:cNvPr id="47123" name="Rectangle 23"/>
            <p:cNvSpPr>
              <a:spLocks noChangeArrowheads="1"/>
            </p:cNvSpPr>
            <p:nvPr/>
          </p:nvSpPr>
          <p:spPr bwMode="auto">
            <a:xfrm>
              <a:off x="2860675" y="533400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4" name="Rectangle 24"/>
            <p:cNvSpPr>
              <a:spLocks noChangeArrowheads="1"/>
            </p:cNvSpPr>
            <p:nvPr/>
          </p:nvSpPr>
          <p:spPr bwMode="auto">
            <a:xfrm>
              <a:off x="2876550" y="5364163"/>
              <a:ext cx="15875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avg_sales</a:t>
              </a:r>
            </a:p>
          </p:txBody>
        </p:sp>
        <p:sp>
          <p:nvSpPr>
            <p:cNvPr id="47125" name="Rectangle 25"/>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Times New Roman" panose="02020603050405020304" pitchFamily="18" charset="0"/>
                </a:rPr>
                <a:t>Measures</a:t>
              </a:r>
            </a:p>
          </p:txBody>
        </p:sp>
        <p:sp>
          <p:nvSpPr>
            <p:cNvPr id="47126" name="Line 26"/>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27" name="Line 27"/>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28" name="Line 28"/>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29" name="Line 29"/>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0" name="Line 30"/>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31" name="Line 31"/>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2" name="Line 32"/>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7133" name="Group 33"/>
            <p:cNvGrpSpPr>
              <a:grpSpLocks/>
            </p:cNvGrpSpPr>
            <p:nvPr/>
          </p:nvGrpSpPr>
          <p:grpSpPr bwMode="auto">
            <a:xfrm>
              <a:off x="5181600" y="1524000"/>
              <a:ext cx="1303338" cy="1744663"/>
              <a:chOff x="3796" y="1002"/>
              <a:chExt cx="812" cy="1081"/>
            </a:xfrm>
          </p:grpSpPr>
          <p:sp>
            <p:nvSpPr>
              <p:cNvPr id="47165"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item_key</a:t>
                </a:r>
              </a:p>
              <a:p>
                <a:pPr>
                  <a:spcBef>
                    <a:spcPct val="0"/>
                  </a:spcBef>
                  <a:buClrTx/>
                  <a:buSzTx/>
                  <a:buFontTx/>
                  <a:buNone/>
                </a:pPr>
                <a:r>
                  <a:rPr lang="en-US" altLang="en-US" sz="1600">
                    <a:latin typeface="Times New Roman" panose="02020603050405020304" pitchFamily="18" charset="0"/>
                  </a:rPr>
                  <a:t>item_name</a:t>
                </a:r>
              </a:p>
              <a:p>
                <a:pPr>
                  <a:spcBef>
                    <a:spcPct val="0"/>
                  </a:spcBef>
                  <a:buClrTx/>
                  <a:buSzTx/>
                  <a:buFontTx/>
                  <a:buNone/>
                </a:pPr>
                <a:r>
                  <a:rPr lang="en-US" altLang="en-US" sz="1600">
                    <a:latin typeface="Times New Roman" panose="02020603050405020304" pitchFamily="18" charset="0"/>
                  </a:rPr>
                  <a:t>brand</a:t>
                </a:r>
              </a:p>
              <a:p>
                <a:pPr>
                  <a:spcBef>
                    <a:spcPct val="0"/>
                  </a:spcBef>
                  <a:buClrTx/>
                  <a:buSzTx/>
                  <a:buFontTx/>
                  <a:buNone/>
                </a:pPr>
                <a:r>
                  <a:rPr lang="en-US" altLang="en-US" sz="1600">
                    <a:latin typeface="Times New Roman" panose="02020603050405020304" pitchFamily="18" charset="0"/>
                  </a:rPr>
                  <a:t>type</a:t>
                </a:r>
              </a:p>
              <a:p>
                <a:pPr>
                  <a:spcBef>
                    <a:spcPct val="0"/>
                  </a:spcBef>
                  <a:buClrTx/>
                  <a:buSzTx/>
                  <a:buFontTx/>
                  <a:buNone/>
                </a:pPr>
                <a:r>
                  <a:rPr lang="en-US" altLang="en-US" sz="1600">
                    <a:latin typeface="Times New Roman" panose="02020603050405020304" pitchFamily="18" charset="0"/>
                  </a:rPr>
                  <a:t>supplier_type</a:t>
                </a:r>
              </a:p>
            </p:txBody>
          </p:sp>
          <p:sp>
            <p:nvSpPr>
              <p:cNvPr id="47166"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item</a:t>
                </a:r>
              </a:p>
            </p:txBody>
          </p:sp>
        </p:grpSp>
        <p:grpSp>
          <p:nvGrpSpPr>
            <p:cNvPr id="47134" name="Group 36"/>
            <p:cNvGrpSpPr>
              <a:grpSpLocks/>
            </p:cNvGrpSpPr>
            <p:nvPr/>
          </p:nvGrpSpPr>
          <p:grpSpPr bwMode="auto">
            <a:xfrm>
              <a:off x="304800" y="3962400"/>
              <a:ext cx="1290638" cy="1230313"/>
              <a:chOff x="3896" y="2472"/>
              <a:chExt cx="803" cy="762"/>
            </a:xfrm>
          </p:grpSpPr>
          <p:sp>
            <p:nvSpPr>
              <p:cNvPr id="47163"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branch_key</a:t>
                </a:r>
              </a:p>
              <a:p>
                <a:pPr>
                  <a:spcBef>
                    <a:spcPct val="0"/>
                  </a:spcBef>
                  <a:buClrTx/>
                  <a:buSzTx/>
                  <a:buFontTx/>
                  <a:buNone/>
                </a:pPr>
                <a:r>
                  <a:rPr lang="en-US" altLang="en-US" sz="1600">
                    <a:latin typeface="Times New Roman" panose="02020603050405020304" pitchFamily="18" charset="0"/>
                  </a:rPr>
                  <a:t>branch_name</a:t>
                </a:r>
              </a:p>
              <a:p>
                <a:pPr>
                  <a:spcBef>
                    <a:spcPct val="0"/>
                  </a:spcBef>
                  <a:buClrTx/>
                  <a:buSzTx/>
                  <a:buFontTx/>
                  <a:buNone/>
                </a:pPr>
                <a:r>
                  <a:rPr lang="en-US" altLang="en-US" sz="1600">
                    <a:latin typeface="Times New Roman" panose="02020603050405020304" pitchFamily="18" charset="0"/>
                  </a:rPr>
                  <a:t>branch_type</a:t>
                </a:r>
              </a:p>
            </p:txBody>
          </p:sp>
          <p:sp>
            <p:nvSpPr>
              <p:cNvPr id="47164"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branch</a:t>
                </a:r>
              </a:p>
            </p:txBody>
          </p:sp>
        </p:grpSp>
        <p:sp>
          <p:nvSpPr>
            <p:cNvPr id="47135" name="Rectangle 39"/>
            <p:cNvSpPr>
              <a:spLocks noChangeArrowheads="1"/>
            </p:cNvSpPr>
            <p:nvPr/>
          </p:nvSpPr>
          <p:spPr bwMode="auto">
            <a:xfrm>
              <a:off x="7011988" y="2495550"/>
              <a:ext cx="1608137"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36" name="Rectangle 40"/>
            <p:cNvSpPr>
              <a:spLocks noChangeArrowheads="1"/>
            </p:cNvSpPr>
            <p:nvPr/>
          </p:nvSpPr>
          <p:spPr bwMode="auto">
            <a:xfrm>
              <a:off x="6859588" y="158115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Shipping Fact Table</a:t>
              </a:r>
            </a:p>
          </p:txBody>
        </p:sp>
        <p:sp>
          <p:nvSpPr>
            <p:cNvPr id="47137" name="Rectangle 41"/>
            <p:cNvSpPr>
              <a:spLocks noChangeArrowheads="1"/>
            </p:cNvSpPr>
            <p:nvPr/>
          </p:nvSpPr>
          <p:spPr bwMode="auto">
            <a:xfrm>
              <a:off x="7011988" y="20383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38" name="Rectangle 42"/>
            <p:cNvSpPr>
              <a:spLocks noChangeArrowheads="1"/>
            </p:cNvSpPr>
            <p:nvPr/>
          </p:nvSpPr>
          <p:spPr bwMode="auto">
            <a:xfrm>
              <a:off x="7011988" y="2114550"/>
              <a:ext cx="1601787"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47139" name="Rectangle 43"/>
            <p:cNvSpPr>
              <a:spLocks noChangeArrowheads="1"/>
            </p:cNvSpPr>
            <p:nvPr/>
          </p:nvSpPr>
          <p:spPr bwMode="auto">
            <a:xfrm>
              <a:off x="7011988" y="2571750"/>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47140" name="Rectangle 44"/>
            <p:cNvSpPr>
              <a:spLocks noChangeArrowheads="1"/>
            </p:cNvSpPr>
            <p:nvPr/>
          </p:nvSpPr>
          <p:spPr bwMode="auto">
            <a:xfrm>
              <a:off x="7011988" y="295275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41" name="Rectangle 45"/>
            <p:cNvSpPr>
              <a:spLocks noChangeArrowheads="1"/>
            </p:cNvSpPr>
            <p:nvPr/>
          </p:nvSpPr>
          <p:spPr bwMode="auto">
            <a:xfrm>
              <a:off x="7011988" y="2952750"/>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shipper_key</a:t>
              </a:r>
            </a:p>
          </p:txBody>
        </p:sp>
        <p:sp>
          <p:nvSpPr>
            <p:cNvPr id="47142" name="Rectangle 46"/>
            <p:cNvSpPr>
              <a:spLocks noChangeArrowheads="1"/>
            </p:cNvSpPr>
            <p:nvPr/>
          </p:nvSpPr>
          <p:spPr bwMode="auto">
            <a:xfrm>
              <a:off x="7011988" y="34099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43" name="Rectangle 47"/>
            <p:cNvSpPr>
              <a:spLocks noChangeArrowheads="1"/>
            </p:cNvSpPr>
            <p:nvPr/>
          </p:nvSpPr>
          <p:spPr bwMode="auto">
            <a:xfrm>
              <a:off x="7010400" y="342900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from_location</a:t>
              </a:r>
            </a:p>
          </p:txBody>
        </p:sp>
        <p:sp>
          <p:nvSpPr>
            <p:cNvPr id="47144" name="Rectangle 48"/>
            <p:cNvSpPr>
              <a:spLocks noChangeArrowheads="1"/>
            </p:cNvSpPr>
            <p:nvPr/>
          </p:nvSpPr>
          <p:spPr bwMode="auto">
            <a:xfrm>
              <a:off x="6977063" y="386715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45" name="Rectangle 49"/>
            <p:cNvSpPr>
              <a:spLocks noChangeArrowheads="1"/>
            </p:cNvSpPr>
            <p:nvPr/>
          </p:nvSpPr>
          <p:spPr bwMode="auto">
            <a:xfrm>
              <a:off x="7011988" y="3943350"/>
              <a:ext cx="15557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to_location</a:t>
              </a:r>
            </a:p>
          </p:txBody>
        </p:sp>
        <p:sp>
          <p:nvSpPr>
            <p:cNvPr id="47146" name="Rectangle 50"/>
            <p:cNvSpPr>
              <a:spLocks noChangeArrowheads="1"/>
            </p:cNvSpPr>
            <p:nvPr/>
          </p:nvSpPr>
          <p:spPr bwMode="auto">
            <a:xfrm>
              <a:off x="6977063" y="432435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47" name="Rectangle 51"/>
            <p:cNvSpPr>
              <a:spLocks noChangeArrowheads="1"/>
            </p:cNvSpPr>
            <p:nvPr/>
          </p:nvSpPr>
          <p:spPr bwMode="auto">
            <a:xfrm>
              <a:off x="7011988" y="4365625"/>
              <a:ext cx="15748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dollars_cost</a:t>
              </a:r>
            </a:p>
          </p:txBody>
        </p:sp>
        <p:sp>
          <p:nvSpPr>
            <p:cNvPr id="47148" name="Rectangle 52"/>
            <p:cNvSpPr>
              <a:spLocks noChangeArrowheads="1"/>
            </p:cNvSpPr>
            <p:nvPr/>
          </p:nvSpPr>
          <p:spPr bwMode="auto">
            <a:xfrm>
              <a:off x="6977063" y="478155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49" name="Rectangle 53"/>
            <p:cNvSpPr>
              <a:spLocks noChangeArrowheads="1"/>
            </p:cNvSpPr>
            <p:nvPr/>
          </p:nvSpPr>
          <p:spPr bwMode="auto">
            <a:xfrm>
              <a:off x="6992938" y="4811713"/>
              <a:ext cx="16256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units_shipped</a:t>
              </a:r>
            </a:p>
          </p:txBody>
        </p:sp>
        <p:sp>
          <p:nvSpPr>
            <p:cNvPr id="47150" name="Line 55"/>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51" name="Line 56"/>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52" name="Line 57"/>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53" name="Line 58"/>
            <p:cNvSpPr>
              <a:spLocks noChangeShapeType="1"/>
            </p:cNvSpPr>
            <p:nvPr/>
          </p:nvSpPr>
          <p:spPr bwMode="auto">
            <a:xfrm flipH="1" flipV="1">
              <a:off x="6477000" y="2286000"/>
              <a:ext cx="533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54" name="Line 59"/>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55" name="Line 60"/>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56" name="Line 61"/>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7157" name="Group 63"/>
            <p:cNvGrpSpPr>
              <a:grpSpLocks/>
            </p:cNvGrpSpPr>
            <p:nvPr/>
          </p:nvGrpSpPr>
          <p:grpSpPr bwMode="auto">
            <a:xfrm>
              <a:off x="7612063" y="5410200"/>
              <a:ext cx="1344612" cy="1473200"/>
              <a:chOff x="3891" y="2472"/>
              <a:chExt cx="836" cy="911"/>
            </a:xfrm>
          </p:grpSpPr>
          <p:sp>
            <p:nvSpPr>
              <p:cNvPr id="47161"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shipper_key</a:t>
                </a:r>
              </a:p>
              <a:p>
                <a:pPr>
                  <a:spcBef>
                    <a:spcPct val="0"/>
                  </a:spcBef>
                  <a:buClrTx/>
                  <a:buSzTx/>
                  <a:buFontTx/>
                  <a:buNone/>
                </a:pPr>
                <a:r>
                  <a:rPr lang="en-US" altLang="en-US" sz="1600">
                    <a:latin typeface="Times New Roman" panose="02020603050405020304" pitchFamily="18" charset="0"/>
                  </a:rPr>
                  <a:t>shipper_name</a:t>
                </a:r>
              </a:p>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shipper_type</a:t>
                </a:r>
              </a:p>
            </p:txBody>
          </p:sp>
          <p:sp>
            <p:nvSpPr>
              <p:cNvPr id="47162"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shipper</a:t>
                </a:r>
              </a:p>
            </p:txBody>
          </p:sp>
        </p:grpSp>
        <p:sp>
          <p:nvSpPr>
            <p:cNvPr id="47158" name="Line 66"/>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59" name="Line 67"/>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60" name="Line 68"/>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a:t>
            </a:r>
            <a:r>
              <a:rPr lang="en-US" altLang="en-US" b="1" dirty="0"/>
              <a:t>Fact Constellation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45</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958" y="1354212"/>
            <a:ext cx="8353926" cy="4970389"/>
          </a:xfrm>
          <a:prstGeom prst="rect">
            <a:avLst/>
          </a:prstGeom>
        </p:spPr>
      </p:pic>
    </p:spTree>
    <p:extLst>
      <p:ext uri="{BB962C8B-B14F-4D97-AF65-F5344CB8AC3E}">
        <p14:creationId xmlns:p14="http://schemas.microsoft.com/office/powerpoint/2010/main" val="1912796565"/>
      </p:ext>
    </p:extLst>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a:t>
            </a:r>
            <a:r>
              <a:rPr lang="en-US" altLang="en-US" b="1" dirty="0"/>
              <a:t>Fact Constellation</a:t>
            </a:r>
            <a:endParaRPr lang="en-US" dirty="0"/>
          </a:p>
        </p:txBody>
      </p:sp>
      <p:sp>
        <p:nvSpPr>
          <p:cNvPr id="3" name="Content Placeholder 2"/>
          <p:cNvSpPr>
            <a:spLocks noGrp="1"/>
          </p:cNvSpPr>
          <p:nvPr>
            <p:ph idx="1"/>
          </p:nvPr>
        </p:nvSpPr>
        <p:spPr>
          <a:xfrm>
            <a:off x="508000" y="1219200"/>
            <a:ext cx="11176000" cy="5029200"/>
          </a:xfrm>
        </p:spPr>
        <p:txBody>
          <a:bodyPr/>
          <a:lstStyle/>
          <a:p>
            <a:r>
              <a:rPr lang="en-US" dirty="0"/>
              <a:t>This </a:t>
            </a:r>
            <a:r>
              <a:rPr lang="en-US" dirty="0" smtClean="0"/>
              <a:t>schema specifies </a:t>
            </a:r>
            <a:r>
              <a:rPr lang="en-US" dirty="0"/>
              <a:t>two fact tables, </a:t>
            </a:r>
            <a:r>
              <a:rPr lang="en-US" i="1" dirty="0">
                <a:solidFill>
                  <a:srgbClr val="FF0000"/>
                </a:solidFill>
              </a:rPr>
              <a:t>sales</a:t>
            </a:r>
            <a:r>
              <a:rPr lang="en-US" i="1" dirty="0"/>
              <a:t> </a:t>
            </a:r>
            <a:r>
              <a:rPr lang="en-US" dirty="0"/>
              <a:t>and </a:t>
            </a:r>
            <a:r>
              <a:rPr lang="en-US" i="1" dirty="0">
                <a:solidFill>
                  <a:srgbClr val="FF0000"/>
                </a:solidFill>
              </a:rPr>
              <a:t>shipping</a:t>
            </a:r>
            <a:r>
              <a:rPr lang="en-US" dirty="0" smtClean="0"/>
              <a:t>.</a:t>
            </a:r>
          </a:p>
          <a:p>
            <a:r>
              <a:rPr lang="en-US" dirty="0"/>
              <a:t>The </a:t>
            </a:r>
            <a:r>
              <a:rPr lang="en-US" i="1" dirty="0">
                <a:solidFill>
                  <a:srgbClr val="FF0000"/>
                </a:solidFill>
              </a:rPr>
              <a:t>sales</a:t>
            </a:r>
            <a:r>
              <a:rPr lang="en-US" i="1" dirty="0"/>
              <a:t> </a:t>
            </a:r>
            <a:r>
              <a:rPr lang="en-US" dirty="0"/>
              <a:t>table definition is identical to that of</a:t>
            </a:r>
            <a:br>
              <a:rPr lang="en-US" dirty="0"/>
            </a:br>
            <a:r>
              <a:rPr lang="en-US" dirty="0"/>
              <a:t>the star </a:t>
            </a:r>
            <a:r>
              <a:rPr lang="en-US" dirty="0" smtClean="0"/>
              <a:t>schema.</a:t>
            </a:r>
          </a:p>
          <a:p>
            <a:r>
              <a:rPr lang="en-US" dirty="0"/>
              <a:t>The </a:t>
            </a:r>
            <a:r>
              <a:rPr lang="en-US" i="1" dirty="0"/>
              <a:t>shipping </a:t>
            </a:r>
            <a:r>
              <a:rPr lang="en-US" dirty="0"/>
              <a:t>table has five dimensions, or </a:t>
            </a:r>
            <a:r>
              <a:rPr lang="en-US" dirty="0" smtClean="0"/>
              <a:t>keys</a:t>
            </a:r>
          </a:p>
          <a:p>
            <a:pPr lvl="2"/>
            <a:r>
              <a:rPr lang="en-US" i="1" dirty="0" smtClean="0"/>
              <a:t>item key, time </a:t>
            </a:r>
            <a:r>
              <a:rPr lang="en-US" i="1" dirty="0"/>
              <a:t>key, shipper key, from location</a:t>
            </a:r>
            <a:r>
              <a:rPr lang="en-US" dirty="0"/>
              <a:t>, and </a:t>
            </a:r>
            <a:r>
              <a:rPr lang="en-US" i="1" dirty="0"/>
              <a:t>to </a:t>
            </a:r>
            <a:r>
              <a:rPr lang="en-US" i="1" dirty="0" smtClean="0"/>
              <a:t>location</a:t>
            </a:r>
            <a:r>
              <a:rPr lang="en-US" dirty="0"/>
              <a:t> </a:t>
            </a:r>
            <a:endParaRPr lang="en-US" dirty="0" smtClean="0"/>
          </a:p>
          <a:p>
            <a:pPr lvl="2"/>
            <a:r>
              <a:rPr lang="en-US" dirty="0" smtClean="0"/>
              <a:t>Also have two measures</a:t>
            </a:r>
          </a:p>
          <a:p>
            <a:pPr lvl="3"/>
            <a:r>
              <a:rPr lang="en-US" i="1" dirty="0" smtClean="0">
                <a:solidFill>
                  <a:srgbClr val="FF0000"/>
                </a:solidFill>
              </a:rPr>
              <a:t>dollars</a:t>
            </a:r>
            <a:r>
              <a:rPr lang="en-US" i="1" dirty="0" smtClean="0"/>
              <a:t> </a:t>
            </a:r>
            <a:r>
              <a:rPr lang="en-US" i="1" dirty="0">
                <a:solidFill>
                  <a:srgbClr val="FF0000"/>
                </a:solidFill>
              </a:rPr>
              <a:t>cost</a:t>
            </a:r>
            <a:r>
              <a:rPr lang="en-US" dirty="0"/>
              <a:t> and </a:t>
            </a:r>
            <a:r>
              <a:rPr lang="en-US" i="1" dirty="0">
                <a:solidFill>
                  <a:srgbClr val="FF0000"/>
                </a:solidFill>
              </a:rPr>
              <a:t>units shipped</a:t>
            </a:r>
            <a:r>
              <a:rPr lang="en-US" dirty="0"/>
              <a:t>. </a:t>
            </a:r>
            <a:endParaRPr lang="en-US" dirty="0" smtClean="0"/>
          </a:p>
          <a:p>
            <a:r>
              <a:rPr lang="en-US" dirty="0" smtClean="0"/>
              <a:t>It allow </a:t>
            </a:r>
            <a:r>
              <a:rPr lang="en-US" dirty="0" smtClean="0">
                <a:solidFill>
                  <a:srgbClr val="FF0000"/>
                </a:solidFill>
              </a:rPr>
              <a:t>sharing</a:t>
            </a:r>
            <a:r>
              <a:rPr lang="en-US" dirty="0" smtClean="0"/>
              <a:t> of dimensions in fact tables.</a:t>
            </a:r>
          </a:p>
          <a:p>
            <a:pPr lvl="2"/>
            <a:r>
              <a:rPr lang="en-US" dirty="0" smtClean="0"/>
              <a:t>Like item, time and location dimension are shared by both fact tables. </a:t>
            </a:r>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46</a:t>
            </a:fld>
            <a:endParaRPr lang="en-US" altLang="en-US"/>
          </a:p>
        </p:txBody>
      </p:sp>
    </p:spTree>
    <p:extLst>
      <p:ext uri="{BB962C8B-B14F-4D97-AF65-F5344CB8AC3E}">
        <p14:creationId xmlns:p14="http://schemas.microsoft.com/office/powerpoint/2010/main" val="223103540"/>
      </p:ext>
    </p:extLst>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Concept Hierarchy</a:t>
            </a:r>
            <a:endParaRPr lang="en-US" dirty="0"/>
          </a:p>
        </p:txBody>
      </p:sp>
      <p:sp>
        <p:nvSpPr>
          <p:cNvPr id="3" name="Content Placeholder 2"/>
          <p:cNvSpPr>
            <a:spLocks noGrp="1"/>
          </p:cNvSpPr>
          <p:nvPr>
            <p:ph idx="1"/>
          </p:nvPr>
        </p:nvSpPr>
        <p:spPr/>
        <p:txBody>
          <a:bodyPr/>
          <a:lstStyle/>
          <a:p>
            <a:r>
              <a:rPr lang="en-US" dirty="0"/>
              <a:t>A </a:t>
            </a:r>
            <a:r>
              <a:rPr lang="en-US" b="1" dirty="0"/>
              <a:t>concept hierarchy </a:t>
            </a:r>
            <a:r>
              <a:rPr lang="en-US" dirty="0"/>
              <a:t>defines a sequence of mappings from a set of low-level concepts</a:t>
            </a:r>
            <a:br>
              <a:rPr lang="en-US" dirty="0"/>
            </a:br>
            <a:r>
              <a:rPr lang="en-US" dirty="0"/>
              <a:t>to higher-level, more general concepts. </a:t>
            </a:r>
            <a:endParaRPr lang="en-US" dirty="0" smtClean="0"/>
          </a:p>
          <a:p>
            <a:pPr lvl="3"/>
            <a:r>
              <a:rPr lang="en-US" dirty="0" smtClean="0"/>
              <a:t>Street can be mapped into cities</a:t>
            </a:r>
          </a:p>
          <a:p>
            <a:pPr lvl="3"/>
            <a:r>
              <a:rPr lang="en-US" dirty="0" smtClean="0"/>
              <a:t>City can be mapped into </a:t>
            </a:r>
            <a:r>
              <a:rPr lang="en-US" dirty="0" err="1" smtClean="0"/>
              <a:t>province_or_state</a:t>
            </a:r>
            <a:endParaRPr lang="en-US" dirty="0" smtClean="0"/>
          </a:p>
          <a:p>
            <a:pPr lvl="3"/>
            <a:r>
              <a:rPr lang="en-US" dirty="0" err="1" smtClean="0"/>
              <a:t>province_or_state</a:t>
            </a:r>
            <a:r>
              <a:rPr lang="en-US" dirty="0" smtClean="0"/>
              <a:t> can be mapped into country</a:t>
            </a: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47</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2187586"/>
            <a:ext cx="2325610" cy="4137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8608371"/>
      </p:ext>
    </p:extLst>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8382000" cy="685800"/>
          </a:xfrm>
        </p:spPr>
        <p:txBody>
          <a:bodyPr/>
          <a:lstStyle/>
          <a:p>
            <a:r>
              <a:rPr lang="en-US" altLang="en-US" dirty="0"/>
              <a:t>A Concept Hierarchy: </a:t>
            </a:r>
            <a:br>
              <a:rPr lang="en-US" altLang="en-US" dirty="0"/>
            </a:br>
            <a:r>
              <a:rPr lang="en-US" altLang="en-US" b="1" dirty="0"/>
              <a:t>Dimension</a:t>
            </a:r>
            <a:r>
              <a:rPr lang="en-US" altLang="en-US" dirty="0"/>
              <a:t> (location)</a:t>
            </a:r>
            <a:endParaRPr lang="en-US" dirty="0"/>
          </a:p>
        </p:txBody>
      </p:sp>
      <p:sp>
        <p:nvSpPr>
          <p:cNvPr id="3" name="Date Placeholder 2"/>
          <p:cNvSpPr>
            <a:spLocks noGrp="1"/>
          </p:cNvSpPr>
          <p:nvPr>
            <p:ph type="dt" sz="half" idx="10"/>
          </p:nvPr>
        </p:nvSpPr>
        <p:spPr/>
        <p:txBody>
          <a:bodyPr/>
          <a:lstStyle/>
          <a:p>
            <a:pPr>
              <a:defRPr/>
            </a:pPr>
            <a:fld id="{2963F7B1-759C-4D18-86DA-FDA4E6BCD153}" type="datetime4">
              <a:rPr lang="en-US" smtClean="0"/>
              <a:pPr>
                <a:defRPr/>
              </a:pPr>
              <a:t>March 2, 2017</a:t>
            </a:fld>
            <a:endParaRPr lang="en-US"/>
          </a:p>
        </p:txBody>
      </p:sp>
      <p:sp>
        <p:nvSpPr>
          <p:cNvPr id="4" name="Footer Placeholder 3"/>
          <p:cNvSpPr>
            <a:spLocks noGrp="1"/>
          </p:cNvSpPr>
          <p:nvPr>
            <p:ph type="ftr" sz="quarter" idx="11"/>
          </p:nvPr>
        </p:nvSpPr>
        <p:spPr/>
        <p:txBody>
          <a:bodyPr/>
          <a:lstStyle/>
          <a:p>
            <a:pPr>
              <a:defRPr/>
            </a:pPr>
            <a:r>
              <a:rPr lang="en-US" smtClean="0"/>
              <a:t>Data Mining: Concepts and Techniques</a:t>
            </a:r>
            <a:endParaRPr lang="en-US"/>
          </a:p>
        </p:txBody>
      </p:sp>
      <p:sp>
        <p:nvSpPr>
          <p:cNvPr id="5" name="Slide Number Placeholder 4"/>
          <p:cNvSpPr>
            <a:spLocks noGrp="1"/>
          </p:cNvSpPr>
          <p:nvPr>
            <p:ph type="sldNum" sz="quarter" idx="12"/>
          </p:nvPr>
        </p:nvSpPr>
        <p:spPr/>
        <p:txBody>
          <a:bodyPr/>
          <a:lstStyle/>
          <a:p>
            <a:pPr>
              <a:defRPr/>
            </a:pPr>
            <a:fld id="{698D17FC-386E-4127-87AA-46A9A915485D}" type="slidenum">
              <a:rPr lang="en-US" altLang="en-US" smtClean="0"/>
              <a:pPr>
                <a:defRPr/>
              </a:pPr>
              <a:t>48</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232" y="1457326"/>
            <a:ext cx="8063537" cy="4943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2906101"/>
      </p:ext>
    </p:extLst>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0CB5690-F612-483B-B3C5-DCBDB4D7B14F}" type="slidenum">
              <a:rPr lang="en-US" altLang="en-US" sz="1200"/>
              <a:pPr>
                <a:spcBef>
                  <a:spcPct val="0"/>
                </a:spcBef>
                <a:buClrTx/>
                <a:buSzTx/>
                <a:buFontTx/>
                <a:buNone/>
              </a:pPr>
              <a:t>49</a:t>
            </a:fld>
            <a:endParaRPr lang="en-US" altLang="en-US" sz="1200"/>
          </a:p>
        </p:txBody>
      </p:sp>
      <p:sp>
        <p:nvSpPr>
          <p:cNvPr id="49155" name="Rectangle 2"/>
          <p:cNvSpPr>
            <a:spLocks noGrp="1" noChangeArrowheads="1"/>
          </p:cNvSpPr>
          <p:nvPr>
            <p:ph type="title"/>
          </p:nvPr>
        </p:nvSpPr>
        <p:spPr>
          <a:xfrm>
            <a:off x="2133600" y="533400"/>
            <a:ext cx="8001000" cy="609600"/>
          </a:xfrm>
        </p:spPr>
        <p:txBody>
          <a:bodyPr/>
          <a:lstStyle/>
          <a:p>
            <a:pPr eaLnBrk="1" hangingPunct="1"/>
            <a:r>
              <a:rPr lang="en-US" altLang="en-US" sz="3200" dirty="0"/>
              <a:t>A Concept Hierarchy: </a:t>
            </a:r>
            <a:br>
              <a:rPr lang="en-US" altLang="en-US" sz="3200" dirty="0"/>
            </a:br>
            <a:r>
              <a:rPr lang="en-US" altLang="en-US" sz="3200" b="1" dirty="0"/>
              <a:t>Dimension</a:t>
            </a:r>
            <a:r>
              <a:rPr lang="en-US" altLang="en-US" sz="3200" dirty="0"/>
              <a:t> (location)</a:t>
            </a:r>
          </a:p>
        </p:txBody>
      </p:sp>
      <p:sp>
        <p:nvSpPr>
          <p:cNvPr id="49201" name="Text Box 48"/>
          <p:cNvSpPr txBox="1">
            <a:spLocks noChangeArrowheads="1"/>
          </p:cNvSpPr>
          <p:nvPr/>
        </p:nvSpPr>
        <p:spPr bwMode="auto">
          <a:xfrm>
            <a:off x="3352800" y="4648200"/>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Frankfurt</a:t>
            </a:r>
          </a:p>
        </p:txBody>
      </p:sp>
      <p:grpSp>
        <p:nvGrpSpPr>
          <p:cNvPr id="4" name="Group 3"/>
          <p:cNvGrpSpPr/>
          <p:nvPr/>
        </p:nvGrpSpPr>
        <p:grpSpPr>
          <a:xfrm>
            <a:off x="1600200" y="1447800"/>
            <a:ext cx="8915400" cy="4648200"/>
            <a:chOff x="228600" y="1447800"/>
            <a:chExt cx="8915400" cy="4648200"/>
          </a:xfrm>
        </p:grpSpPr>
        <p:grpSp>
          <p:nvGrpSpPr>
            <p:cNvPr id="2" name="Group 1"/>
            <p:cNvGrpSpPr/>
            <p:nvPr/>
          </p:nvGrpSpPr>
          <p:grpSpPr>
            <a:xfrm>
              <a:off x="2057400" y="1447800"/>
              <a:ext cx="7086600" cy="4572000"/>
              <a:chOff x="2057400" y="1447800"/>
              <a:chExt cx="7086600" cy="4572000"/>
            </a:xfrm>
          </p:grpSpPr>
          <p:sp>
            <p:nvSpPr>
              <p:cNvPr id="49156" name="Text Box 3"/>
              <p:cNvSpPr txBox="1">
                <a:spLocks noChangeArrowheads="1"/>
              </p:cNvSpPr>
              <p:nvPr/>
            </p:nvSpPr>
            <p:spPr bwMode="auto">
              <a:xfrm>
                <a:off x="4876800" y="14478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all</a:t>
                </a:r>
              </a:p>
            </p:txBody>
          </p:sp>
          <p:sp>
            <p:nvSpPr>
              <p:cNvPr id="49157" name="Text Box 4"/>
              <p:cNvSpPr txBox="1">
                <a:spLocks noChangeArrowheads="1"/>
              </p:cNvSpPr>
              <p:nvPr/>
            </p:nvSpPr>
            <p:spPr bwMode="auto">
              <a:xfrm>
                <a:off x="3352800" y="24384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Europe</a:t>
                </a:r>
              </a:p>
            </p:txBody>
          </p:sp>
          <p:sp>
            <p:nvSpPr>
              <p:cNvPr id="49158" name="Text Box 5"/>
              <p:cNvSpPr txBox="1">
                <a:spLocks noChangeArrowheads="1"/>
              </p:cNvSpPr>
              <p:nvPr/>
            </p:nvSpPr>
            <p:spPr bwMode="auto">
              <a:xfrm>
                <a:off x="6400800" y="2438400"/>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North_America</a:t>
                </a:r>
              </a:p>
            </p:txBody>
          </p:sp>
          <p:sp>
            <p:nvSpPr>
              <p:cNvPr id="49159" name="Text Box 6"/>
              <p:cNvSpPr txBox="1">
                <a:spLocks noChangeArrowheads="1"/>
              </p:cNvSpPr>
              <p:nvPr/>
            </p:nvSpPr>
            <p:spPr bwMode="auto">
              <a:xfrm>
                <a:off x="8029575" y="35052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Mexico</a:t>
                </a:r>
              </a:p>
            </p:txBody>
          </p:sp>
          <p:sp>
            <p:nvSpPr>
              <p:cNvPr id="49160" name="Text Box 7"/>
              <p:cNvSpPr txBox="1">
                <a:spLocks noChangeArrowheads="1"/>
              </p:cNvSpPr>
              <p:nvPr/>
            </p:nvSpPr>
            <p:spPr bwMode="auto">
              <a:xfrm>
                <a:off x="5943600" y="35052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Canada</a:t>
                </a:r>
              </a:p>
            </p:txBody>
          </p:sp>
          <p:sp>
            <p:nvSpPr>
              <p:cNvPr id="49161" name="Text Box 8"/>
              <p:cNvSpPr txBox="1">
                <a:spLocks noChangeArrowheads="1"/>
              </p:cNvSpPr>
              <p:nvPr/>
            </p:nvSpPr>
            <p:spPr bwMode="auto">
              <a:xfrm>
                <a:off x="4227513" y="3505200"/>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Spain</a:t>
                </a:r>
              </a:p>
            </p:txBody>
          </p:sp>
          <p:sp>
            <p:nvSpPr>
              <p:cNvPr id="49162" name="Text Box 9"/>
              <p:cNvSpPr txBox="1">
                <a:spLocks noChangeArrowheads="1"/>
              </p:cNvSpPr>
              <p:nvPr/>
            </p:nvSpPr>
            <p:spPr bwMode="auto">
              <a:xfrm>
                <a:off x="2209800" y="3505200"/>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Germany</a:t>
                </a:r>
              </a:p>
            </p:txBody>
          </p:sp>
          <p:sp>
            <p:nvSpPr>
              <p:cNvPr id="49163" name="Text Box 10"/>
              <p:cNvSpPr txBox="1">
                <a:spLocks noChangeArrowheads="1"/>
              </p:cNvSpPr>
              <p:nvPr/>
            </p:nvSpPr>
            <p:spPr bwMode="auto">
              <a:xfrm>
                <a:off x="4876800" y="45720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Vancouver</a:t>
                </a:r>
              </a:p>
            </p:txBody>
          </p:sp>
          <p:sp>
            <p:nvSpPr>
              <p:cNvPr id="49164" name="Text Box 11"/>
              <p:cNvSpPr txBox="1">
                <a:spLocks noChangeArrowheads="1"/>
              </p:cNvSpPr>
              <p:nvPr/>
            </p:nvSpPr>
            <p:spPr bwMode="auto">
              <a:xfrm>
                <a:off x="6019800" y="55626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 Wind</a:t>
                </a:r>
              </a:p>
            </p:txBody>
          </p:sp>
          <p:sp>
            <p:nvSpPr>
              <p:cNvPr id="49165" name="Text Box 12"/>
              <p:cNvSpPr txBox="1">
                <a:spLocks noChangeArrowheads="1"/>
              </p:cNvSpPr>
              <p:nvPr/>
            </p:nvSpPr>
            <p:spPr bwMode="auto">
              <a:xfrm>
                <a:off x="4191000" y="55626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L. Chan</a:t>
                </a:r>
              </a:p>
            </p:txBody>
          </p:sp>
          <p:sp>
            <p:nvSpPr>
              <p:cNvPr id="49166" name="Text Box 13"/>
              <p:cNvSpPr txBox="1">
                <a:spLocks noChangeArrowheads="1"/>
              </p:cNvSpPr>
              <p:nvPr/>
            </p:nvSpPr>
            <p:spPr bwMode="auto">
              <a:xfrm>
                <a:off x="5334000" y="24384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49167" name="Text Box 14"/>
              <p:cNvSpPr txBox="1">
                <a:spLocks noChangeArrowheads="1"/>
              </p:cNvSpPr>
              <p:nvPr/>
            </p:nvSpPr>
            <p:spPr bwMode="auto">
              <a:xfrm>
                <a:off x="73914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49168" name="Text Box 15"/>
              <p:cNvSpPr txBox="1">
                <a:spLocks noChangeArrowheads="1"/>
              </p:cNvSpPr>
              <p:nvPr/>
            </p:nvSpPr>
            <p:spPr bwMode="auto">
              <a:xfrm>
                <a:off x="36576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a:t>
                </a:r>
              </a:p>
            </p:txBody>
          </p:sp>
          <p:sp>
            <p:nvSpPr>
              <p:cNvPr id="49169" name="Text Box 16"/>
              <p:cNvSpPr txBox="1">
                <a:spLocks noChangeArrowheads="1"/>
              </p:cNvSpPr>
              <p:nvPr/>
            </p:nvSpPr>
            <p:spPr bwMode="auto">
              <a:xfrm>
                <a:off x="3429000" y="4648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49170" name="Text Box 17"/>
              <p:cNvSpPr txBox="1">
                <a:spLocks noChangeArrowheads="1"/>
              </p:cNvSpPr>
              <p:nvPr/>
            </p:nvSpPr>
            <p:spPr bwMode="auto">
              <a:xfrm>
                <a:off x="6477000" y="45720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49171" name="Text Box 18"/>
              <p:cNvSpPr txBox="1">
                <a:spLocks noChangeArrowheads="1"/>
              </p:cNvSpPr>
              <p:nvPr/>
            </p:nvSpPr>
            <p:spPr bwMode="auto">
              <a:xfrm>
                <a:off x="5486400" y="55626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49172" name="Line 19"/>
              <p:cNvSpPr>
                <a:spLocks noChangeShapeType="1"/>
              </p:cNvSpPr>
              <p:nvPr/>
            </p:nvSpPr>
            <p:spPr bwMode="auto">
              <a:xfrm flipH="1">
                <a:off x="3886200" y="1828800"/>
                <a:ext cx="1219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3" name="Line 20"/>
              <p:cNvSpPr>
                <a:spLocks noChangeShapeType="1"/>
              </p:cNvSpPr>
              <p:nvPr/>
            </p:nvSpPr>
            <p:spPr bwMode="auto">
              <a:xfrm>
                <a:off x="5105400" y="1828800"/>
                <a:ext cx="2209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4" name="Line 21"/>
              <p:cNvSpPr>
                <a:spLocks noChangeShapeType="1"/>
              </p:cNvSpPr>
              <p:nvPr/>
            </p:nvSpPr>
            <p:spPr bwMode="auto">
              <a:xfrm flipH="1">
                <a:off x="28194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5" name="Line 22"/>
              <p:cNvSpPr>
                <a:spLocks noChangeShapeType="1"/>
              </p:cNvSpPr>
              <p:nvPr/>
            </p:nvSpPr>
            <p:spPr bwMode="auto">
              <a:xfrm>
                <a:off x="3810000" y="2819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6" name="Line 23"/>
              <p:cNvSpPr>
                <a:spLocks noChangeShapeType="1"/>
              </p:cNvSpPr>
              <p:nvPr/>
            </p:nvSpPr>
            <p:spPr bwMode="auto">
              <a:xfrm flipH="1">
                <a:off x="64770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7" name="Line 24"/>
              <p:cNvSpPr>
                <a:spLocks noChangeShapeType="1"/>
              </p:cNvSpPr>
              <p:nvPr/>
            </p:nvSpPr>
            <p:spPr bwMode="auto">
              <a:xfrm>
                <a:off x="7467600" y="2819400"/>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8" name="Line 25"/>
              <p:cNvSpPr>
                <a:spLocks noChangeShapeType="1"/>
              </p:cNvSpPr>
              <p:nvPr/>
            </p:nvSpPr>
            <p:spPr bwMode="auto">
              <a:xfrm flipH="1">
                <a:off x="2362200" y="38862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9" name="Line 26"/>
              <p:cNvSpPr>
                <a:spLocks noChangeShapeType="1"/>
              </p:cNvSpPr>
              <p:nvPr/>
            </p:nvSpPr>
            <p:spPr bwMode="auto">
              <a:xfrm>
                <a:off x="2895600" y="38862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0" name="Line 27"/>
              <p:cNvSpPr>
                <a:spLocks noChangeShapeType="1"/>
              </p:cNvSpPr>
              <p:nvPr/>
            </p:nvSpPr>
            <p:spPr bwMode="auto">
              <a:xfrm flipH="1">
                <a:off x="4191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1" name="Line 28"/>
              <p:cNvSpPr>
                <a:spLocks noChangeShapeType="1"/>
              </p:cNvSpPr>
              <p:nvPr/>
            </p:nvSpPr>
            <p:spPr bwMode="auto">
              <a:xfrm>
                <a:off x="4572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2" name="Line 29"/>
              <p:cNvSpPr>
                <a:spLocks noChangeShapeType="1"/>
              </p:cNvSpPr>
              <p:nvPr/>
            </p:nvSpPr>
            <p:spPr bwMode="auto">
              <a:xfrm flipH="1">
                <a:off x="8229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3" name="Line 30"/>
              <p:cNvSpPr>
                <a:spLocks noChangeShapeType="1"/>
              </p:cNvSpPr>
              <p:nvPr/>
            </p:nvSpPr>
            <p:spPr bwMode="auto">
              <a:xfrm>
                <a:off x="8610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4" name="Line 31"/>
              <p:cNvSpPr>
                <a:spLocks noChangeShapeType="1"/>
              </p:cNvSpPr>
              <p:nvPr/>
            </p:nvSpPr>
            <p:spPr bwMode="auto">
              <a:xfrm flipH="1">
                <a:off x="2057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5" name="Line 32"/>
              <p:cNvSpPr>
                <a:spLocks noChangeShapeType="1"/>
              </p:cNvSpPr>
              <p:nvPr/>
            </p:nvSpPr>
            <p:spPr bwMode="auto">
              <a:xfrm>
                <a:off x="2438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6" name="Line 33"/>
              <p:cNvSpPr>
                <a:spLocks noChangeShapeType="1"/>
              </p:cNvSpPr>
              <p:nvPr/>
            </p:nvSpPr>
            <p:spPr bwMode="auto">
              <a:xfrm flipH="1">
                <a:off x="4876800" y="4953000"/>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7" name="Line 34"/>
              <p:cNvSpPr>
                <a:spLocks noChangeShapeType="1"/>
              </p:cNvSpPr>
              <p:nvPr/>
            </p:nvSpPr>
            <p:spPr bwMode="auto">
              <a:xfrm>
                <a:off x="5562600" y="49530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91" name="Line 38"/>
              <p:cNvSpPr>
                <a:spLocks noChangeShapeType="1"/>
              </p:cNvSpPr>
              <p:nvPr/>
            </p:nvSpPr>
            <p:spPr bwMode="auto">
              <a:xfrm flipH="1">
                <a:off x="7315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92" name="Line 39"/>
              <p:cNvSpPr>
                <a:spLocks noChangeShapeType="1"/>
              </p:cNvSpPr>
              <p:nvPr/>
            </p:nvSpPr>
            <p:spPr bwMode="auto">
              <a:xfrm>
                <a:off x="7696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93" name="Line 40"/>
              <p:cNvSpPr>
                <a:spLocks noChangeShapeType="1"/>
              </p:cNvSpPr>
              <p:nvPr/>
            </p:nvSpPr>
            <p:spPr bwMode="auto">
              <a:xfrm flipH="1">
                <a:off x="5638800" y="38862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94" name="Line 41"/>
              <p:cNvSpPr>
                <a:spLocks noChangeShapeType="1"/>
              </p:cNvSpPr>
              <p:nvPr/>
            </p:nvSpPr>
            <p:spPr bwMode="auto">
              <a:xfrm>
                <a:off x="6400800" y="38862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00" name="Text Box 47"/>
              <p:cNvSpPr txBox="1">
                <a:spLocks noChangeArrowheads="1"/>
              </p:cNvSpPr>
              <p:nvPr/>
            </p:nvSpPr>
            <p:spPr bwMode="auto">
              <a:xfrm>
                <a:off x="7086600" y="46482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Toronto</a:t>
                </a:r>
              </a:p>
            </p:txBody>
          </p:sp>
        </p:grpSp>
        <p:grpSp>
          <p:nvGrpSpPr>
            <p:cNvPr id="3" name="Group 2"/>
            <p:cNvGrpSpPr/>
            <p:nvPr/>
          </p:nvGrpSpPr>
          <p:grpSpPr>
            <a:xfrm>
              <a:off x="228600" y="1524000"/>
              <a:ext cx="1114425" cy="4572000"/>
              <a:chOff x="228600" y="1524000"/>
              <a:chExt cx="1114425" cy="4572000"/>
            </a:xfrm>
          </p:grpSpPr>
          <p:sp>
            <p:nvSpPr>
              <p:cNvPr id="49188" name="Text Box 35"/>
              <p:cNvSpPr txBox="1">
                <a:spLocks noChangeArrowheads="1"/>
              </p:cNvSpPr>
              <p:nvPr/>
            </p:nvSpPr>
            <p:spPr bwMode="auto">
              <a:xfrm>
                <a:off x="304800" y="15240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all</a:t>
                </a:r>
                <a:endParaRPr lang="en-US" altLang="en-US" sz="2400">
                  <a:latin typeface="Times New Roman" panose="02020603050405020304" pitchFamily="18" charset="0"/>
                </a:endParaRPr>
              </a:p>
            </p:txBody>
          </p:sp>
          <p:sp>
            <p:nvSpPr>
              <p:cNvPr id="49189" name="Text Box 36"/>
              <p:cNvSpPr txBox="1">
                <a:spLocks noChangeArrowheads="1"/>
              </p:cNvSpPr>
              <p:nvPr/>
            </p:nvSpPr>
            <p:spPr bwMode="auto">
              <a:xfrm>
                <a:off x="228600" y="2514600"/>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solidFill>
                      <a:schemeClr val="hlink"/>
                    </a:solidFill>
                    <a:latin typeface="Times New Roman" panose="02020603050405020304" pitchFamily="18" charset="0"/>
                  </a:rPr>
                  <a:t>region</a:t>
                </a:r>
                <a:endParaRPr lang="en-US" altLang="en-US" sz="2400" dirty="0">
                  <a:latin typeface="Times New Roman" panose="02020603050405020304" pitchFamily="18" charset="0"/>
                </a:endParaRPr>
              </a:p>
            </p:txBody>
          </p:sp>
          <p:sp>
            <p:nvSpPr>
              <p:cNvPr id="49190" name="Text Box 37"/>
              <p:cNvSpPr txBox="1">
                <a:spLocks noChangeArrowheads="1"/>
              </p:cNvSpPr>
              <p:nvPr/>
            </p:nvSpPr>
            <p:spPr bwMode="auto">
              <a:xfrm>
                <a:off x="304800" y="5638800"/>
                <a:ext cx="89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office</a:t>
                </a:r>
                <a:endParaRPr lang="en-US" altLang="en-US" sz="2400">
                  <a:latin typeface="Times New Roman" panose="02020603050405020304" pitchFamily="18" charset="0"/>
                </a:endParaRPr>
              </a:p>
            </p:txBody>
          </p:sp>
          <p:sp>
            <p:nvSpPr>
              <p:cNvPr id="49195" name="Text Box 42"/>
              <p:cNvSpPr txBox="1">
                <a:spLocks noChangeArrowheads="1"/>
              </p:cNvSpPr>
              <p:nvPr/>
            </p:nvSpPr>
            <p:spPr bwMode="auto">
              <a:xfrm>
                <a:off x="228600" y="35814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country</a:t>
                </a:r>
              </a:p>
            </p:txBody>
          </p:sp>
          <p:sp>
            <p:nvSpPr>
              <p:cNvPr id="49196" name="Line 43"/>
              <p:cNvSpPr>
                <a:spLocks noChangeShapeType="1"/>
              </p:cNvSpPr>
              <p:nvPr/>
            </p:nvSpPr>
            <p:spPr bwMode="auto">
              <a:xfrm>
                <a:off x="609600" y="19050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97" name="Line 44"/>
              <p:cNvSpPr>
                <a:spLocks noChangeShapeType="1"/>
              </p:cNvSpPr>
              <p:nvPr/>
            </p:nvSpPr>
            <p:spPr bwMode="auto">
              <a:xfrm>
                <a:off x="609600" y="29718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98" name="Line 45"/>
              <p:cNvSpPr>
                <a:spLocks noChangeShapeType="1"/>
              </p:cNvSpPr>
              <p:nvPr/>
            </p:nvSpPr>
            <p:spPr bwMode="auto">
              <a:xfrm>
                <a:off x="609600" y="39624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99" name="Line 46"/>
              <p:cNvSpPr>
                <a:spLocks noChangeShapeType="1"/>
              </p:cNvSpPr>
              <p:nvPr/>
            </p:nvSpPr>
            <p:spPr bwMode="auto">
              <a:xfrm>
                <a:off x="609600" y="5029200"/>
                <a:ext cx="0" cy="685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202" name="Text Box 49"/>
              <p:cNvSpPr txBox="1">
                <a:spLocks noChangeArrowheads="1"/>
              </p:cNvSpPr>
              <p:nvPr/>
            </p:nvSpPr>
            <p:spPr bwMode="auto">
              <a:xfrm>
                <a:off x="304800" y="4648200"/>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city</a:t>
                </a:r>
                <a:endParaRPr lang="en-US" altLang="en-US" sz="2400">
                  <a:latin typeface="Times New Roman" panose="02020603050405020304" pitchFamily="18" charset="0"/>
                </a:endParaRPr>
              </a:p>
            </p:txBody>
          </p:sp>
        </p:grpSp>
      </p:gr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FA85FAF-3F2B-4B59-8E5E-68D8835C4351}" type="slidenum">
              <a:rPr lang="en-US" altLang="en-US" sz="1200"/>
              <a:pPr>
                <a:spcBef>
                  <a:spcPct val="0"/>
                </a:spcBef>
                <a:buClrTx/>
                <a:buSzTx/>
                <a:buFontTx/>
                <a:buNone/>
              </a:pPr>
              <a:t>5</a:t>
            </a:fld>
            <a:endParaRPr lang="en-US" altLang="en-US" sz="1200"/>
          </a:p>
        </p:txBody>
      </p:sp>
      <p:sp>
        <p:nvSpPr>
          <p:cNvPr id="11267" name="Rectangle 2"/>
          <p:cNvSpPr>
            <a:spLocks noGrp="1" noChangeArrowheads="1"/>
          </p:cNvSpPr>
          <p:nvPr>
            <p:ph type="title"/>
          </p:nvPr>
        </p:nvSpPr>
        <p:spPr>
          <a:xfrm>
            <a:off x="2819400" y="304800"/>
            <a:ext cx="7010400" cy="838200"/>
          </a:xfrm>
          <a:noFill/>
        </p:spPr>
        <p:txBody>
          <a:bodyPr vert="horz" wrap="square" lIns="92075" tIns="46038" rIns="92075" bIns="46038" numCol="1" anchor="ctr" anchorCtr="0" compatLnSpc="1">
            <a:prstTxWarp prst="textNoShape">
              <a:avLst/>
            </a:prstTxWarp>
          </a:bodyPr>
          <a:lstStyle/>
          <a:p>
            <a:pPr eaLnBrk="1" hangingPunct="1"/>
            <a:r>
              <a:rPr lang="en-US" altLang="en-US" smtClean="0"/>
              <a:t>What is a Data Warehouse?</a:t>
            </a:r>
            <a:endParaRPr lang="en-US" altLang="en-US" sz="3200"/>
          </a:p>
        </p:txBody>
      </p:sp>
      <p:sp>
        <p:nvSpPr>
          <p:cNvPr id="11268" name="Rectangle 3"/>
          <p:cNvSpPr>
            <a:spLocks noGrp="1" noChangeArrowheads="1"/>
          </p:cNvSpPr>
          <p:nvPr>
            <p:ph type="body" idx="1"/>
          </p:nvPr>
        </p:nvSpPr>
        <p:spPr>
          <a:xfrm>
            <a:off x="1905000" y="1371600"/>
            <a:ext cx="8305800" cy="5181600"/>
          </a:xfrm>
          <a:noFill/>
        </p:spPr>
        <p:txBody>
          <a:bodyPr vert="horz" wrap="square" lIns="92075" tIns="46038" rIns="92075" bIns="46038" numCol="1" anchor="t" anchorCtr="0" compatLnSpc="1">
            <a:prstTxWarp prst="textNoShape">
              <a:avLst/>
            </a:prstTxWarp>
          </a:bodyPr>
          <a:lstStyle/>
          <a:p>
            <a:pPr eaLnBrk="1" hangingPunct="1">
              <a:lnSpc>
                <a:spcPct val="140000"/>
              </a:lnSpc>
            </a:pPr>
            <a:r>
              <a:rPr lang="en-US" altLang="en-US" sz="2000"/>
              <a:t>Defined in many different ways, but not rigorously/thoroughly.</a:t>
            </a:r>
          </a:p>
          <a:p>
            <a:pPr lvl="1" eaLnBrk="1" hangingPunct="1">
              <a:lnSpc>
                <a:spcPct val="140000"/>
              </a:lnSpc>
            </a:pPr>
            <a:r>
              <a:rPr lang="en-US" altLang="en-US" sz="2000"/>
              <a:t>A decision support database that is maintained </a:t>
            </a:r>
            <a:r>
              <a:rPr lang="en-US" altLang="en-US" sz="2000">
                <a:solidFill>
                  <a:schemeClr val="hlink"/>
                </a:solidFill>
              </a:rPr>
              <a:t>separately </a:t>
            </a:r>
            <a:r>
              <a:rPr lang="en-US" altLang="en-US" sz="2000"/>
              <a:t>from the organization’s operational database</a:t>
            </a:r>
          </a:p>
          <a:p>
            <a:pPr lvl="1" eaLnBrk="1" hangingPunct="1">
              <a:lnSpc>
                <a:spcPct val="140000"/>
              </a:lnSpc>
            </a:pPr>
            <a:r>
              <a:rPr lang="en-US" altLang="en-US" sz="2000"/>
              <a:t>Support </a:t>
            </a:r>
            <a:r>
              <a:rPr lang="en-US" altLang="en-US" sz="2000">
                <a:solidFill>
                  <a:schemeClr val="hlink"/>
                </a:solidFill>
              </a:rPr>
              <a:t>information processing</a:t>
            </a:r>
            <a:r>
              <a:rPr lang="en-US" altLang="en-US" sz="2000"/>
              <a:t> by providing a solid platform of consolidated, historical data for analysis.</a:t>
            </a:r>
          </a:p>
          <a:p>
            <a:pPr eaLnBrk="1" hangingPunct="1">
              <a:lnSpc>
                <a:spcPct val="140000"/>
              </a:lnSpc>
            </a:pPr>
            <a:r>
              <a:rPr lang="en-US" altLang="en-US" sz="2000">
                <a:solidFill>
                  <a:srgbClr val="157573"/>
                </a:solidFill>
              </a:rPr>
              <a:t>“A data warehouse is a</a:t>
            </a:r>
            <a:r>
              <a:rPr lang="en-US" altLang="en-US" sz="2000"/>
              <a:t> </a:t>
            </a:r>
            <a:r>
              <a:rPr lang="en-US" altLang="en-US" sz="2000" u="sng">
                <a:solidFill>
                  <a:schemeClr val="hlink"/>
                </a:solidFill>
              </a:rPr>
              <a:t>subject-oriented</a:t>
            </a:r>
            <a:r>
              <a:rPr lang="en-US" altLang="en-US" sz="2000"/>
              <a:t>,</a:t>
            </a:r>
            <a:r>
              <a:rPr lang="en-US" altLang="en-US" sz="2000" u="sng">
                <a:solidFill>
                  <a:schemeClr val="hlink"/>
                </a:solidFill>
              </a:rPr>
              <a:t> integrated</a:t>
            </a:r>
            <a:r>
              <a:rPr lang="en-US" altLang="en-US" sz="2000"/>
              <a:t>, </a:t>
            </a:r>
            <a:r>
              <a:rPr lang="en-US" altLang="en-US" sz="2000" u="sng">
                <a:solidFill>
                  <a:schemeClr val="hlink"/>
                </a:solidFill>
              </a:rPr>
              <a:t>time-variant</a:t>
            </a:r>
            <a:r>
              <a:rPr lang="en-US" altLang="en-US" sz="2000"/>
              <a:t>, </a:t>
            </a:r>
            <a:r>
              <a:rPr lang="en-US" altLang="en-US" sz="2000">
                <a:solidFill>
                  <a:srgbClr val="157573"/>
                </a:solidFill>
              </a:rPr>
              <a:t>and </a:t>
            </a:r>
            <a:r>
              <a:rPr lang="en-US" altLang="en-US" sz="2000" u="sng">
                <a:solidFill>
                  <a:schemeClr val="hlink"/>
                </a:solidFill>
              </a:rPr>
              <a:t>nonvolatile</a:t>
            </a:r>
            <a:r>
              <a:rPr lang="en-US" altLang="en-US" sz="2000"/>
              <a:t> </a:t>
            </a:r>
            <a:r>
              <a:rPr lang="en-US" altLang="en-US" sz="2000">
                <a:solidFill>
                  <a:srgbClr val="157573"/>
                </a:solidFill>
              </a:rPr>
              <a:t>collection of data in support of management’s decision-making process.”—W. H. Inmon</a:t>
            </a:r>
          </a:p>
          <a:p>
            <a:pPr eaLnBrk="1" hangingPunct="1">
              <a:lnSpc>
                <a:spcPct val="140000"/>
              </a:lnSpc>
            </a:pPr>
            <a:r>
              <a:rPr lang="en-US" altLang="en-US" sz="2000"/>
              <a:t>Data warehousing:</a:t>
            </a:r>
          </a:p>
          <a:p>
            <a:pPr lvl="1" eaLnBrk="1" hangingPunct="1">
              <a:lnSpc>
                <a:spcPct val="140000"/>
              </a:lnSpc>
            </a:pPr>
            <a:r>
              <a:rPr lang="en-US" altLang="en-US" sz="2000"/>
              <a:t>The process of constructing and using data warehouses</a:t>
            </a: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attributes of a dimension </a:t>
            </a:r>
            <a:r>
              <a:rPr lang="en-US" dirty="0" smtClean="0"/>
              <a:t>may </a:t>
            </a:r>
            <a:r>
              <a:rPr lang="en-US" dirty="0"/>
              <a:t>be organized in a </a:t>
            </a:r>
            <a:r>
              <a:rPr lang="en-US" b="1" dirty="0">
                <a:solidFill>
                  <a:srgbClr val="00B050"/>
                </a:solidFill>
              </a:rPr>
              <a:t>partial</a:t>
            </a:r>
            <a:r>
              <a:rPr lang="en-US" dirty="0"/>
              <a:t> order, forming a </a:t>
            </a:r>
            <a:r>
              <a:rPr lang="en-US" dirty="0" smtClean="0"/>
              <a:t>lattice</a:t>
            </a:r>
          </a:p>
          <a:p>
            <a:r>
              <a:rPr lang="en-US" dirty="0"/>
              <a:t>An example of a partial order for </a:t>
            </a:r>
            <a:r>
              <a:rPr lang="en-US" dirty="0" smtClean="0"/>
              <a:t>the </a:t>
            </a:r>
            <a:r>
              <a:rPr lang="en-US" i="1" dirty="0" smtClean="0"/>
              <a:t>time </a:t>
            </a:r>
            <a:r>
              <a:rPr lang="en-US" dirty="0"/>
              <a:t>dimension based on the </a:t>
            </a:r>
            <a:r>
              <a:rPr lang="en-US" dirty="0" smtClean="0"/>
              <a:t>attributes</a:t>
            </a:r>
            <a:r>
              <a:rPr lang="en-US" i="1" dirty="0"/>
              <a:t> </a:t>
            </a:r>
            <a:r>
              <a:rPr lang="en-US" i="1" dirty="0" smtClean="0"/>
              <a:t>day, week, month, quarter</a:t>
            </a:r>
            <a:r>
              <a:rPr lang="en-US" dirty="0" smtClean="0"/>
              <a:t>, and </a:t>
            </a:r>
            <a:r>
              <a:rPr lang="en-US" i="1" dirty="0" smtClean="0"/>
              <a:t>year </a:t>
            </a:r>
            <a:r>
              <a:rPr lang="en-US" dirty="0"/>
              <a:t>is </a:t>
            </a:r>
            <a:endParaRPr lang="en-US" dirty="0" smtClean="0"/>
          </a:p>
          <a:p>
            <a:pPr lvl="2"/>
            <a:r>
              <a:rPr lang="en-US" dirty="0" smtClean="0"/>
              <a:t>“</a:t>
            </a:r>
            <a:r>
              <a:rPr lang="en-US" i="1" dirty="0"/>
              <a:t>day </a:t>
            </a:r>
            <a:r>
              <a:rPr lang="en-US" i="1" dirty="0" smtClean="0"/>
              <a:t>&lt; {</a:t>
            </a:r>
            <a:r>
              <a:rPr lang="en-US" i="1" dirty="0" smtClean="0">
                <a:solidFill>
                  <a:srgbClr val="00B050"/>
                </a:solidFill>
              </a:rPr>
              <a:t>month </a:t>
            </a:r>
            <a:r>
              <a:rPr lang="en-US" i="1" dirty="0">
                <a:solidFill>
                  <a:srgbClr val="00B050"/>
                </a:solidFill>
              </a:rPr>
              <a:t>&lt; quarter</a:t>
            </a:r>
            <a:r>
              <a:rPr lang="en-US" i="1" dirty="0"/>
              <a:t>; </a:t>
            </a:r>
            <a:r>
              <a:rPr lang="en-US" i="1" dirty="0" smtClean="0">
                <a:solidFill>
                  <a:srgbClr val="FF0000"/>
                </a:solidFill>
              </a:rPr>
              <a:t>week</a:t>
            </a:r>
            <a:r>
              <a:rPr lang="en-US" dirty="0"/>
              <a:t>}</a:t>
            </a:r>
            <a:r>
              <a:rPr lang="en-US" dirty="0" smtClean="0"/>
              <a:t> </a:t>
            </a:r>
            <a:r>
              <a:rPr lang="en-US" i="1" dirty="0"/>
              <a:t>&lt; year</a:t>
            </a:r>
            <a:r>
              <a:rPr lang="en-US" dirty="0"/>
              <a:t>.” </a:t>
            </a:r>
            <a:endParaRPr lang="en-US" dirty="0" smtClean="0"/>
          </a:p>
          <a:p>
            <a:r>
              <a:rPr lang="en-US" dirty="0" smtClean="0"/>
              <a:t>A </a:t>
            </a:r>
            <a:r>
              <a:rPr lang="en-US" dirty="0"/>
              <a:t>concept hierarchy that is a </a:t>
            </a:r>
            <a:r>
              <a:rPr lang="en-US" b="1" dirty="0"/>
              <a:t>total</a:t>
            </a:r>
            <a:r>
              <a:rPr lang="en-US" dirty="0"/>
              <a:t> or </a:t>
            </a:r>
            <a:r>
              <a:rPr lang="en-US" b="1" dirty="0"/>
              <a:t>partial</a:t>
            </a:r>
            <a:r>
              <a:rPr lang="en-US" dirty="0"/>
              <a:t> order among attributes in a database schema</a:t>
            </a:r>
            <a:br>
              <a:rPr lang="en-US" dirty="0"/>
            </a:br>
            <a:r>
              <a:rPr lang="en-US" dirty="0"/>
              <a:t>is called a </a:t>
            </a:r>
            <a:r>
              <a:rPr lang="en-US" b="1" dirty="0"/>
              <a:t>schema hierarchy</a:t>
            </a:r>
            <a:r>
              <a:rPr lang="en-US" dirty="0"/>
              <a:t>. </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50</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4370565"/>
            <a:ext cx="1569004" cy="2307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1022998"/>
      </p:ext>
    </p:extLst>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D19571C-59D9-4962-994A-28D3E4428A0E}" type="slidenum">
              <a:rPr lang="en-US" altLang="en-US" sz="1200"/>
              <a:pPr>
                <a:spcBef>
                  <a:spcPct val="0"/>
                </a:spcBef>
                <a:buClrTx/>
                <a:buSzTx/>
                <a:buFontTx/>
                <a:buNone/>
              </a:pPr>
              <a:t>51</a:t>
            </a:fld>
            <a:endParaRPr lang="en-US" altLang="en-US" sz="1200"/>
          </a:p>
        </p:txBody>
      </p:sp>
      <p:sp>
        <p:nvSpPr>
          <p:cNvPr id="51203" name="Rectangle 2"/>
          <p:cNvSpPr>
            <a:spLocks noGrp="1" noChangeArrowheads="1"/>
          </p:cNvSpPr>
          <p:nvPr>
            <p:ph type="title"/>
          </p:nvPr>
        </p:nvSpPr>
        <p:spPr>
          <a:xfrm>
            <a:off x="1981200" y="304800"/>
            <a:ext cx="8305800" cy="706438"/>
          </a:xfrm>
        </p:spPr>
        <p:txBody>
          <a:bodyPr/>
          <a:lstStyle/>
          <a:p>
            <a:pPr eaLnBrk="1" hangingPunct="1"/>
            <a:r>
              <a:rPr lang="en-US" altLang="en-US" sz="3200" b="1"/>
              <a:t>Data Cube Measures</a:t>
            </a:r>
            <a:r>
              <a:rPr lang="en-US" altLang="en-US" sz="3200"/>
              <a:t>: Three Categories</a:t>
            </a:r>
          </a:p>
        </p:txBody>
      </p:sp>
      <p:sp>
        <p:nvSpPr>
          <p:cNvPr id="51204" name="Rectangle 3"/>
          <p:cNvSpPr>
            <a:spLocks noGrp="1" noChangeArrowheads="1"/>
          </p:cNvSpPr>
          <p:nvPr>
            <p:ph type="body" idx="1"/>
          </p:nvPr>
        </p:nvSpPr>
        <p:spPr>
          <a:xfrm>
            <a:off x="685800" y="1447800"/>
            <a:ext cx="11049000" cy="4953000"/>
          </a:xfrm>
        </p:spPr>
        <p:txBody>
          <a:bodyPr/>
          <a:lstStyle/>
          <a:p>
            <a:pPr eaLnBrk="1" hangingPunct="1">
              <a:lnSpc>
                <a:spcPct val="110000"/>
              </a:lnSpc>
            </a:pPr>
            <a:r>
              <a:rPr lang="en-US" altLang="en-US" sz="2400" u="sng" dirty="0">
                <a:solidFill>
                  <a:schemeClr val="hlink"/>
                </a:solidFill>
              </a:rPr>
              <a:t>Distributive</a:t>
            </a:r>
            <a:r>
              <a:rPr lang="en-US" altLang="en-US" sz="2400" dirty="0"/>
              <a:t>: if the result derived by applying the function to </a:t>
            </a:r>
            <a:r>
              <a:rPr lang="en-US" altLang="en-US" sz="2400" i="1" dirty="0"/>
              <a:t>n </a:t>
            </a:r>
            <a:r>
              <a:rPr lang="en-US" altLang="en-US" sz="2400" dirty="0"/>
              <a:t>aggregate values is the same as that derived by applying the function on all the data without partitioning</a:t>
            </a:r>
          </a:p>
          <a:p>
            <a:pPr lvl="2" eaLnBrk="1" hangingPunct="1">
              <a:lnSpc>
                <a:spcPct val="110000"/>
              </a:lnSpc>
            </a:pPr>
            <a:r>
              <a:rPr lang="en-US" altLang="en-US" sz="2000" dirty="0"/>
              <a:t>E.g., count(), sum(), min(), max()</a:t>
            </a:r>
          </a:p>
          <a:p>
            <a:pPr eaLnBrk="1" hangingPunct="1">
              <a:lnSpc>
                <a:spcPct val="110000"/>
              </a:lnSpc>
            </a:pPr>
            <a:r>
              <a:rPr lang="en-US" altLang="en-US" sz="2400" u="sng" dirty="0">
                <a:solidFill>
                  <a:schemeClr val="hlink"/>
                </a:solidFill>
              </a:rPr>
              <a:t>Algebraic</a:t>
            </a:r>
            <a:r>
              <a:rPr lang="en-US" altLang="en-US" sz="2400" dirty="0">
                <a:solidFill>
                  <a:srgbClr val="121328"/>
                </a:solidFill>
              </a:rPr>
              <a:t>:</a:t>
            </a:r>
            <a:r>
              <a:rPr lang="en-US" altLang="en-US" sz="2400" dirty="0">
                <a:solidFill>
                  <a:schemeClr val="hlink"/>
                </a:solidFill>
              </a:rPr>
              <a:t> </a:t>
            </a:r>
            <a:r>
              <a:rPr lang="en-US" altLang="en-US" sz="2400" dirty="0"/>
              <a:t>if it can be computed by an algebraic function with </a:t>
            </a:r>
            <a:r>
              <a:rPr lang="en-US" altLang="en-US" sz="2400" i="1" dirty="0"/>
              <a:t>M</a:t>
            </a:r>
            <a:r>
              <a:rPr lang="en-US" altLang="en-US" sz="2400" dirty="0"/>
              <a:t> arguments (where</a:t>
            </a:r>
            <a:r>
              <a:rPr lang="en-US" altLang="en-US" sz="2400" i="1" dirty="0"/>
              <a:t> M</a:t>
            </a:r>
            <a:r>
              <a:rPr lang="en-US" altLang="en-US" sz="2400" dirty="0"/>
              <a:t> is a bounded integer), each of which is obtained by applying a distributive aggregate function</a:t>
            </a:r>
            <a:endParaRPr lang="en-US" altLang="en-US" sz="2400" dirty="0">
              <a:solidFill>
                <a:srgbClr val="121328"/>
              </a:solidFill>
            </a:endParaRPr>
          </a:p>
          <a:p>
            <a:pPr lvl="2" eaLnBrk="1" hangingPunct="1">
              <a:lnSpc>
                <a:spcPct val="110000"/>
              </a:lnSpc>
            </a:pPr>
            <a:r>
              <a:rPr lang="en-US" altLang="en-US" sz="2000" dirty="0">
                <a:solidFill>
                  <a:srgbClr val="121328"/>
                </a:solidFill>
              </a:rPr>
              <a:t>E.g.,</a:t>
            </a:r>
            <a:r>
              <a:rPr lang="en-US" altLang="en-US" sz="2000" dirty="0">
                <a:solidFill>
                  <a:schemeClr val="hlink"/>
                </a:solidFill>
              </a:rPr>
              <a:t>  </a:t>
            </a:r>
            <a:r>
              <a:rPr lang="en-US" altLang="en-US" sz="2000" dirty="0" err="1">
                <a:solidFill>
                  <a:srgbClr val="121328"/>
                </a:solidFill>
              </a:rPr>
              <a:t>avg</a:t>
            </a:r>
            <a:r>
              <a:rPr lang="en-US" altLang="en-US" sz="2000" dirty="0">
                <a:solidFill>
                  <a:srgbClr val="121328"/>
                </a:solidFill>
              </a:rPr>
              <a:t>(), </a:t>
            </a:r>
            <a:r>
              <a:rPr lang="en-US" altLang="en-US" sz="2000" dirty="0" err="1">
                <a:solidFill>
                  <a:srgbClr val="121328"/>
                </a:solidFill>
              </a:rPr>
              <a:t>min_N</a:t>
            </a:r>
            <a:r>
              <a:rPr lang="en-US" altLang="en-US" sz="2000" dirty="0">
                <a:solidFill>
                  <a:srgbClr val="121328"/>
                </a:solidFill>
              </a:rPr>
              <a:t>(), </a:t>
            </a:r>
            <a:r>
              <a:rPr lang="en-US" altLang="en-US" sz="2000" dirty="0" err="1">
                <a:solidFill>
                  <a:srgbClr val="121328"/>
                </a:solidFill>
              </a:rPr>
              <a:t>standard_deviation</a:t>
            </a:r>
            <a:r>
              <a:rPr lang="en-US" altLang="en-US" sz="2000" dirty="0">
                <a:solidFill>
                  <a:srgbClr val="121328"/>
                </a:solidFill>
              </a:rPr>
              <a:t>()</a:t>
            </a:r>
          </a:p>
          <a:p>
            <a:pPr eaLnBrk="1" hangingPunct="1">
              <a:lnSpc>
                <a:spcPct val="110000"/>
              </a:lnSpc>
            </a:pPr>
            <a:r>
              <a:rPr lang="en-US" altLang="en-US" sz="2400" u="sng" dirty="0">
                <a:solidFill>
                  <a:schemeClr val="hlink"/>
                </a:solidFill>
              </a:rPr>
              <a:t>Holistic</a:t>
            </a:r>
            <a:r>
              <a:rPr lang="en-US" altLang="en-US" sz="2400" dirty="0">
                <a:solidFill>
                  <a:schemeClr val="hlink"/>
                </a:solidFill>
              </a:rPr>
              <a:t>: </a:t>
            </a:r>
            <a:r>
              <a:rPr lang="en-US" altLang="en-US" sz="2400" dirty="0"/>
              <a:t>if there is no constant bound on the storage size needed to describe a </a:t>
            </a:r>
            <a:r>
              <a:rPr lang="en-US" altLang="en-US" sz="2400" dirty="0" err="1"/>
              <a:t>subaggregate</a:t>
            </a:r>
            <a:r>
              <a:rPr lang="en-US" altLang="en-US" sz="2400" dirty="0"/>
              <a:t>.</a:t>
            </a:r>
            <a:r>
              <a:rPr lang="en-US" altLang="en-US" sz="2400" dirty="0">
                <a:solidFill>
                  <a:schemeClr val="hlink"/>
                </a:solidFill>
              </a:rPr>
              <a:t>  </a:t>
            </a:r>
          </a:p>
          <a:p>
            <a:pPr lvl="2" eaLnBrk="1" hangingPunct="1">
              <a:lnSpc>
                <a:spcPct val="110000"/>
              </a:lnSpc>
            </a:pPr>
            <a:r>
              <a:rPr lang="en-US" altLang="en-US" sz="2000" dirty="0"/>
              <a:t>E.g., median(), mode(), rank()</a:t>
            </a:r>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20B9DA1-32C4-42A6-8DAE-DFB4087AC3C0}" type="slidenum">
              <a:rPr lang="en-US" altLang="en-US" sz="1200"/>
              <a:pPr>
                <a:spcBef>
                  <a:spcPct val="0"/>
                </a:spcBef>
                <a:buClrTx/>
                <a:buSzTx/>
                <a:buFontTx/>
                <a:buNone/>
              </a:pPr>
              <a:t>52</a:t>
            </a:fld>
            <a:endParaRPr lang="en-US" altLang="en-US" sz="1200"/>
          </a:p>
        </p:txBody>
      </p:sp>
      <p:sp>
        <p:nvSpPr>
          <p:cNvPr id="53251" name="Rectangle 2"/>
          <p:cNvSpPr>
            <a:spLocks noGrp="1" noChangeArrowheads="1"/>
          </p:cNvSpPr>
          <p:nvPr>
            <p:ph type="title"/>
          </p:nvPr>
        </p:nvSpPr>
        <p:spPr>
          <a:xfrm>
            <a:off x="2514600" y="304800"/>
            <a:ext cx="7162800" cy="609600"/>
          </a:xfrm>
        </p:spPr>
        <p:txBody>
          <a:bodyPr/>
          <a:lstStyle/>
          <a:p>
            <a:pPr eaLnBrk="1" hangingPunct="1"/>
            <a:r>
              <a:rPr lang="en-US" altLang="en-US" sz="3200"/>
              <a:t>View of Warehouses and Hierarchies</a:t>
            </a:r>
            <a:endParaRPr lang="en-US" altLang="en-US" smtClean="0"/>
          </a:p>
        </p:txBody>
      </p:sp>
      <p:pic>
        <p:nvPicPr>
          <p:cNvPr id="53252" name="Picture 3" descr="works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09035"/>
            <a:ext cx="68580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4" descr="reghi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933575"/>
            <a:ext cx="21717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5"/>
          <p:cNvSpPr>
            <a:spLocks noGrp="1" noChangeArrowheads="1"/>
          </p:cNvSpPr>
          <p:nvPr>
            <p:ph type="body" sz="half" idx="1"/>
          </p:nvPr>
        </p:nvSpPr>
        <p:spPr>
          <a:xfrm>
            <a:off x="7467600" y="2362200"/>
            <a:ext cx="4038600" cy="3276600"/>
          </a:xfrm>
        </p:spPr>
        <p:txBody>
          <a:bodyPr/>
          <a:lstStyle/>
          <a:p>
            <a:pPr eaLnBrk="1" hangingPunct="1">
              <a:lnSpc>
                <a:spcPct val="110000"/>
              </a:lnSpc>
              <a:buFont typeface="Wingdings" panose="05000000000000000000" pitchFamily="2" charset="2"/>
              <a:buNone/>
            </a:pPr>
            <a:r>
              <a:rPr lang="en-US" altLang="en-US" sz="2400" u="sng" dirty="0">
                <a:solidFill>
                  <a:srgbClr val="006666"/>
                </a:solidFill>
              </a:rPr>
              <a:t>Specification of hierarchies</a:t>
            </a:r>
          </a:p>
          <a:p>
            <a:pPr eaLnBrk="1" hangingPunct="1">
              <a:lnSpc>
                <a:spcPct val="110000"/>
              </a:lnSpc>
            </a:pPr>
            <a:r>
              <a:rPr lang="en-US" altLang="en-US" sz="2400" dirty="0"/>
              <a:t>Schema hierarchy</a:t>
            </a:r>
          </a:p>
          <a:p>
            <a:pPr lvl="1" eaLnBrk="1" hangingPunct="1">
              <a:lnSpc>
                <a:spcPct val="110000"/>
              </a:lnSpc>
              <a:buFont typeface="Wingdings" panose="05000000000000000000" pitchFamily="2" charset="2"/>
              <a:buNone/>
            </a:pPr>
            <a:r>
              <a:rPr lang="en-US" altLang="en-US" sz="2400" dirty="0">
                <a:solidFill>
                  <a:schemeClr val="folHlink"/>
                </a:solidFill>
              </a:rPr>
              <a:t>day &lt; {month &lt; quarter; week} &lt; year</a:t>
            </a:r>
          </a:p>
          <a:p>
            <a:pPr eaLnBrk="1" hangingPunct="1">
              <a:lnSpc>
                <a:spcPct val="110000"/>
              </a:lnSpc>
            </a:pPr>
            <a:r>
              <a:rPr lang="en-US" altLang="en-US" sz="2400" dirty="0" err="1"/>
              <a:t>Set_grouping</a:t>
            </a:r>
            <a:r>
              <a:rPr lang="en-US" altLang="en-US" sz="2400" dirty="0"/>
              <a:t> hierarchy</a:t>
            </a:r>
          </a:p>
          <a:p>
            <a:pPr lvl="1" eaLnBrk="1" hangingPunct="1">
              <a:lnSpc>
                <a:spcPct val="110000"/>
              </a:lnSpc>
              <a:buFont typeface="Wingdings" panose="05000000000000000000" pitchFamily="2" charset="2"/>
              <a:buNone/>
            </a:pPr>
            <a:r>
              <a:rPr lang="en-US" altLang="en-US" sz="2400" dirty="0">
                <a:solidFill>
                  <a:schemeClr val="folHlink"/>
                </a:solidFill>
              </a:rPr>
              <a:t>{1..10} &lt; inexpensive</a:t>
            </a:r>
          </a:p>
        </p:txBody>
      </p:sp>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B039DF2-E4A2-4198-9747-7CDCAE9AE644}" type="slidenum">
              <a:rPr lang="en-US" altLang="en-US" sz="1200"/>
              <a:pPr>
                <a:spcBef>
                  <a:spcPct val="0"/>
                </a:spcBef>
                <a:buClrTx/>
                <a:buSzTx/>
                <a:buFontTx/>
                <a:buNone/>
              </a:pPr>
              <a:t>53</a:t>
            </a:fld>
            <a:endParaRPr lang="en-US" altLang="en-US" sz="1200"/>
          </a:p>
        </p:txBody>
      </p:sp>
      <p:sp>
        <p:nvSpPr>
          <p:cNvPr id="55299"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pPr eaLnBrk="1" hangingPunct="1"/>
            <a:r>
              <a:rPr lang="en-US" altLang="en-US" smtClean="0"/>
              <a:t>Multidimensional Data</a:t>
            </a:r>
          </a:p>
        </p:txBody>
      </p:sp>
      <p:sp>
        <p:nvSpPr>
          <p:cNvPr id="55300" name="Rectangle 3"/>
          <p:cNvSpPr>
            <a:spLocks noGrp="1" noChangeArrowheads="1"/>
          </p:cNvSpPr>
          <p:nvPr>
            <p:ph type="body" idx="1"/>
          </p:nvPr>
        </p:nvSpPr>
        <p:spPr>
          <a:xfrm>
            <a:off x="508000" y="1562100"/>
            <a:ext cx="11175999" cy="4572000"/>
          </a:xfrm>
          <a:noFill/>
        </p:spPr>
        <p:txBody>
          <a:bodyPr vert="horz" wrap="square" lIns="92075" tIns="46038" rIns="92075" bIns="46038" numCol="1" anchor="t" anchorCtr="0" compatLnSpc="1">
            <a:prstTxWarp prst="textNoShape">
              <a:avLst/>
            </a:prstTxWarp>
          </a:bodyPr>
          <a:lstStyle/>
          <a:p>
            <a:pPr eaLnBrk="1" hangingPunct="1"/>
            <a:r>
              <a:rPr lang="en-US" altLang="en-US" dirty="0" smtClean="0"/>
              <a:t>Sales volume as a function of product, month, and region</a:t>
            </a:r>
          </a:p>
        </p:txBody>
      </p:sp>
      <p:grpSp>
        <p:nvGrpSpPr>
          <p:cNvPr id="3" name="Group 2"/>
          <p:cNvGrpSpPr/>
          <p:nvPr/>
        </p:nvGrpSpPr>
        <p:grpSpPr>
          <a:xfrm>
            <a:off x="1293691" y="2463077"/>
            <a:ext cx="3964954" cy="3799231"/>
            <a:chOff x="2207246" y="2667002"/>
            <a:chExt cx="3964954" cy="3799231"/>
          </a:xfrm>
        </p:grpSpPr>
        <p:sp>
          <p:nvSpPr>
            <p:cNvPr id="55301" name="AutoShape 4"/>
            <p:cNvSpPr>
              <a:spLocks noChangeArrowheads="1"/>
            </p:cNvSpPr>
            <p:nvPr/>
          </p:nvSpPr>
          <p:spPr bwMode="auto">
            <a:xfrm>
              <a:off x="2901950" y="3130550"/>
              <a:ext cx="3263900"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02" name="Line 5"/>
            <p:cNvSpPr>
              <a:spLocks noChangeShapeType="1"/>
            </p:cNvSpPr>
            <p:nvPr/>
          </p:nvSpPr>
          <p:spPr bwMode="auto">
            <a:xfrm>
              <a:off x="2895600" y="4191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6"/>
            <p:cNvSpPr>
              <a:spLocks noChangeShapeType="1"/>
            </p:cNvSpPr>
            <p:nvPr/>
          </p:nvSpPr>
          <p:spPr bwMode="auto">
            <a:xfrm>
              <a:off x="2895600" y="4495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4" name="Line 7"/>
            <p:cNvSpPr>
              <a:spLocks noChangeShapeType="1"/>
            </p:cNvSpPr>
            <p:nvPr/>
          </p:nvSpPr>
          <p:spPr bwMode="auto">
            <a:xfrm>
              <a:off x="2895600" y="4876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5" name="Line 8"/>
            <p:cNvSpPr>
              <a:spLocks noChangeShapeType="1"/>
            </p:cNvSpPr>
            <p:nvPr/>
          </p:nvSpPr>
          <p:spPr bwMode="auto">
            <a:xfrm>
              <a:off x="2895600" y="51816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6" name="Line 9"/>
            <p:cNvSpPr>
              <a:spLocks noChangeShapeType="1"/>
            </p:cNvSpPr>
            <p:nvPr/>
          </p:nvSpPr>
          <p:spPr bwMode="auto">
            <a:xfrm>
              <a:off x="2895600" y="5486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7" name="Line 10"/>
            <p:cNvSpPr>
              <a:spLocks noChangeShapeType="1"/>
            </p:cNvSpPr>
            <p:nvPr/>
          </p:nvSpPr>
          <p:spPr bwMode="auto">
            <a:xfrm>
              <a:off x="2895600" y="57912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8" name="Line 11"/>
            <p:cNvSpPr>
              <a:spLocks noChangeShapeType="1"/>
            </p:cNvSpPr>
            <p:nvPr/>
          </p:nvSpPr>
          <p:spPr bwMode="auto">
            <a:xfrm>
              <a:off x="3200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9" name="Line 12"/>
            <p:cNvSpPr>
              <a:spLocks noChangeShapeType="1"/>
            </p:cNvSpPr>
            <p:nvPr/>
          </p:nvSpPr>
          <p:spPr bwMode="auto">
            <a:xfrm>
              <a:off x="3886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0" name="Line 13"/>
            <p:cNvSpPr>
              <a:spLocks noChangeShapeType="1"/>
            </p:cNvSpPr>
            <p:nvPr/>
          </p:nvSpPr>
          <p:spPr bwMode="auto">
            <a:xfrm>
              <a:off x="4267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1" name="Line 14"/>
            <p:cNvSpPr>
              <a:spLocks noChangeShapeType="1"/>
            </p:cNvSpPr>
            <p:nvPr/>
          </p:nvSpPr>
          <p:spPr bwMode="auto">
            <a:xfrm>
              <a:off x="4572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2" name="Line 15"/>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3" name="Line 16"/>
            <p:cNvSpPr>
              <a:spLocks noChangeShapeType="1"/>
            </p:cNvSpPr>
            <p:nvPr/>
          </p:nvSpPr>
          <p:spPr bwMode="auto">
            <a:xfrm>
              <a:off x="3505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4" name="Line 17"/>
            <p:cNvSpPr>
              <a:spLocks noChangeShapeType="1"/>
            </p:cNvSpPr>
            <p:nvPr/>
          </p:nvSpPr>
          <p:spPr bwMode="auto">
            <a:xfrm flipV="1">
              <a:off x="3200400" y="3124200"/>
              <a:ext cx="762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5" name="Line 18"/>
            <p:cNvSpPr>
              <a:spLocks noChangeShapeType="1"/>
            </p:cNvSpPr>
            <p:nvPr/>
          </p:nvSpPr>
          <p:spPr bwMode="auto">
            <a:xfrm flipV="1">
              <a:off x="3505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6" name="Line 19"/>
            <p:cNvSpPr>
              <a:spLocks noChangeShapeType="1"/>
            </p:cNvSpPr>
            <p:nvPr/>
          </p:nvSpPr>
          <p:spPr bwMode="auto">
            <a:xfrm flipV="1">
              <a:off x="3886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20"/>
            <p:cNvSpPr>
              <a:spLocks noChangeShapeType="1"/>
            </p:cNvSpPr>
            <p:nvPr/>
          </p:nvSpPr>
          <p:spPr bwMode="auto">
            <a:xfrm flipV="1">
              <a:off x="45720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8" name="Line 21"/>
            <p:cNvSpPr>
              <a:spLocks noChangeShapeType="1"/>
            </p:cNvSpPr>
            <p:nvPr/>
          </p:nvSpPr>
          <p:spPr bwMode="auto">
            <a:xfrm flipV="1">
              <a:off x="48768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9" name="Line 22"/>
            <p:cNvSpPr>
              <a:spLocks noChangeShapeType="1"/>
            </p:cNvSpPr>
            <p:nvPr/>
          </p:nvSpPr>
          <p:spPr bwMode="auto">
            <a:xfrm flipV="1">
              <a:off x="51816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0" name="Line 23"/>
            <p:cNvSpPr>
              <a:spLocks noChangeShapeType="1"/>
            </p:cNvSpPr>
            <p:nvPr/>
          </p:nvSpPr>
          <p:spPr bwMode="auto">
            <a:xfrm>
              <a:off x="3429000" y="3352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1" name="Line 24"/>
            <p:cNvSpPr>
              <a:spLocks noChangeShapeType="1"/>
            </p:cNvSpPr>
            <p:nvPr/>
          </p:nvSpPr>
          <p:spPr bwMode="auto">
            <a:xfrm>
              <a:off x="3200400" y="3581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2" name="Line 25"/>
            <p:cNvSpPr>
              <a:spLocks noChangeShapeType="1"/>
            </p:cNvSpPr>
            <p:nvPr/>
          </p:nvSpPr>
          <p:spPr bwMode="auto">
            <a:xfrm>
              <a:off x="5181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3" name="Line 26"/>
            <p:cNvSpPr>
              <a:spLocks noChangeShapeType="1"/>
            </p:cNvSpPr>
            <p:nvPr/>
          </p:nvSpPr>
          <p:spPr bwMode="auto">
            <a:xfrm>
              <a:off x="59436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4" name="Line 27"/>
            <p:cNvSpPr>
              <a:spLocks noChangeShapeType="1"/>
            </p:cNvSpPr>
            <p:nvPr/>
          </p:nvSpPr>
          <p:spPr bwMode="auto">
            <a:xfrm flipV="1">
              <a:off x="5486400" y="35052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5" name="Line 28"/>
            <p:cNvSpPr>
              <a:spLocks noChangeShapeType="1"/>
            </p:cNvSpPr>
            <p:nvPr/>
          </p:nvSpPr>
          <p:spPr bwMode="auto">
            <a:xfrm flipV="1">
              <a:off x="5486400" y="3886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6" name="Line 29"/>
            <p:cNvSpPr>
              <a:spLocks noChangeShapeType="1"/>
            </p:cNvSpPr>
            <p:nvPr/>
          </p:nvSpPr>
          <p:spPr bwMode="auto">
            <a:xfrm flipV="1">
              <a:off x="5486400" y="4267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7" name="Line 30"/>
            <p:cNvSpPr>
              <a:spLocks noChangeShapeType="1"/>
            </p:cNvSpPr>
            <p:nvPr/>
          </p:nvSpPr>
          <p:spPr bwMode="auto">
            <a:xfrm flipV="1">
              <a:off x="5486400" y="45720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8" name="Line 31"/>
            <p:cNvSpPr>
              <a:spLocks noChangeShapeType="1"/>
            </p:cNvSpPr>
            <p:nvPr/>
          </p:nvSpPr>
          <p:spPr bwMode="auto">
            <a:xfrm flipV="1">
              <a:off x="5486400" y="48768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9" name="Line 32"/>
            <p:cNvSpPr>
              <a:spLocks noChangeShapeType="1"/>
            </p:cNvSpPr>
            <p:nvPr/>
          </p:nvSpPr>
          <p:spPr bwMode="auto">
            <a:xfrm flipV="1">
              <a:off x="5486400" y="51054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0" name="Rectangle 33"/>
            <p:cNvSpPr>
              <a:spLocks noChangeArrowheads="1"/>
            </p:cNvSpPr>
            <p:nvPr/>
          </p:nvSpPr>
          <p:spPr bwMode="auto">
            <a:xfrm rot="16200000" flipH="1">
              <a:off x="1866929" y="4525792"/>
              <a:ext cx="114294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Product</a:t>
              </a:r>
            </a:p>
          </p:txBody>
        </p:sp>
        <p:sp>
          <p:nvSpPr>
            <p:cNvPr id="55331" name="Rectangle 34"/>
            <p:cNvSpPr>
              <a:spLocks noChangeArrowheads="1"/>
            </p:cNvSpPr>
            <p:nvPr/>
          </p:nvSpPr>
          <p:spPr bwMode="auto">
            <a:xfrm rot="-2880000">
              <a:off x="2210594" y="2968455"/>
              <a:ext cx="1065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Region</a:t>
              </a:r>
            </a:p>
          </p:txBody>
        </p:sp>
        <p:sp>
          <p:nvSpPr>
            <p:cNvPr id="55332" name="Rectangle 35"/>
            <p:cNvSpPr>
              <a:spLocks noChangeArrowheads="1"/>
            </p:cNvSpPr>
            <p:nvPr/>
          </p:nvSpPr>
          <p:spPr bwMode="auto">
            <a:xfrm>
              <a:off x="3641725" y="6003926"/>
              <a:ext cx="100668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Month</a:t>
              </a:r>
            </a:p>
          </p:txBody>
        </p:sp>
        <p:sp>
          <p:nvSpPr>
            <p:cNvPr id="55333" name="Line 36"/>
            <p:cNvSpPr>
              <a:spLocks noChangeShapeType="1"/>
            </p:cNvSpPr>
            <p:nvPr/>
          </p:nvSpPr>
          <p:spPr bwMode="auto">
            <a:xfrm>
              <a:off x="57912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4" name="Line 37"/>
            <p:cNvSpPr>
              <a:spLocks noChangeShapeType="1"/>
            </p:cNvSpPr>
            <p:nvPr/>
          </p:nvSpPr>
          <p:spPr bwMode="auto">
            <a:xfrm flipV="1">
              <a:off x="4267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55335" name="Rectangle 38"/>
          <p:cNvSpPr>
            <a:spLocks noChangeArrowheads="1"/>
          </p:cNvSpPr>
          <p:nvPr/>
        </p:nvSpPr>
        <p:spPr bwMode="auto">
          <a:xfrm>
            <a:off x="6096000" y="2362200"/>
            <a:ext cx="4167936"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a:latin typeface="Times New Roman" panose="02020603050405020304" pitchFamily="18" charset="0"/>
              </a:rPr>
              <a:t>Dimensions: </a:t>
            </a:r>
            <a:r>
              <a:rPr lang="en-US" altLang="en-US" sz="2000" b="1" i="1">
                <a:latin typeface="Times New Roman" panose="02020603050405020304" pitchFamily="18" charset="0"/>
              </a:rPr>
              <a:t>Product, Location, Time</a:t>
            </a:r>
          </a:p>
          <a:p>
            <a:pPr>
              <a:spcBef>
                <a:spcPct val="0"/>
              </a:spcBef>
              <a:buClrTx/>
              <a:buSzTx/>
              <a:buFontTx/>
              <a:buNone/>
            </a:pPr>
            <a:r>
              <a:rPr lang="en-US" altLang="en-US" sz="2000" b="1">
                <a:latin typeface="Times New Roman" panose="02020603050405020304" pitchFamily="18" charset="0"/>
              </a:rPr>
              <a:t>Hierarchical summarization paths</a:t>
            </a:r>
          </a:p>
        </p:txBody>
      </p:sp>
      <p:grpSp>
        <p:nvGrpSpPr>
          <p:cNvPr id="2" name="Group 1"/>
          <p:cNvGrpSpPr/>
          <p:nvPr/>
        </p:nvGrpSpPr>
        <p:grpSpPr>
          <a:xfrm>
            <a:off x="7317322" y="3524494"/>
            <a:ext cx="3844642" cy="2247411"/>
            <a:chOff x="6629400" y="3276601"/>
            <a:chExt cx="3844642" cy="2247411"/>
          </a:xfrm>
        </p:grpSpPr>
        <p:sp>
          <p:nvSpPr>
            <p:cNvPr id="55336" name="Rectangle 39"/>
            <p:cNvSpPr>
              <a:spLocks noChangeArrowheads="1"/>
            </p:cNvSpPr>
            <p:nvPr/>
          </p:nvSpPr>
          <p:spPr bwMode="auto">
            <a:xfrm>
              <a:off x="6629400" y="3276601"/>
              <a:ext cx="3844642"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Industry   Region         Year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Category   Country  Quarter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Product      City     Month    Week</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                   Office         Day</a:t>
              </a:r>
            </a:p>
          </p:txBody>
        </p:sp>
        <p:sp>
          <p:nvSpPr>
            <p:cNvPr id="55337" name="Line 40"/>
            <p:cNvSpPr>
              <a:spLocks noChangeShapeType="1"/>
            </p:cNvSpPr>
            <p:nvPr/>
          </p:nvSpPr>
          <p:spPr bwMode="auto">
            <a:xfrm>
              <a:off x="7162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8" name="Line 41"/>
            <p:cNvSpPr>
              <a:spLocks noChangeShapeType="1"/>
            </p:cNvSpPr>
            <p:nvPr/>
          </p:nvSpPr>
          <p:spPr bwMode="auto">
            <a:xfrm>
              <a:off x="82296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9" name="Line 42"/>
            <p:cNvSpPr>
              <a:spLocks noChangeShapeType="1"/>
            </p:cNvSpPr>
            <p:nvPr/>
          </p:nvSpPr>
          <p:spPr bwMode="auto">
            <a:xfrm>
              <a:off x="9448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40" name="Line 43"/>
            <p:cNvSpPr>
              <a:spLocks noChangeShapeType="1"/>
            </p:cNvSpPr>
            <p:nvPr/>
          </p:nvSpPr>
          <p:spPr bwMode="auto">
            <a:xfrm>
              <a:off x="71628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41" name="Line 44"/>
            <p:cNvSpPr>
              <a:spLocks noChangeShapeType="1"/>
            </p:cNvSpPr>
            <p:nvPr/>
          </p:nvSpPr>
          <p:spPr bwMode="auto">
            <a:xfrm>
              <a:off x="82296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42" name="Line 45"/>
            <p:cNvSpPr>
              <a:spLocks noChangeShapeType="1"/>
            </p:cNvSpPr>
            <p:nvPr/>
          </p:nvSpPr>
          <p:spPr bwMode="auto">
            <a:xfrm>
              <a:off x="82296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43" name="Line 46"/>
            <p:cNvSpPr>
              <a:spLocks noChangeShapeType="1"/>
            </p:cNvSpPr>
            <p:nvPr/>
          </p:nvSpPr>
          <p:spPr bwMode="auto">
            <a:xfrm flipH="1">
              <a:off x="9144000" y="4267200"/>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44" name="Line 47"/>
            <p:cNvSpPr>
              <a:spLocks noChangeShapeType="1"/>
            </p:cNvSpPr>
            <p:nvPr/>
          </p:nvSpPr>
          <p:spPr bwMode="auto">
            <a:xfrm>
              <a:off x="9601200" y="3657600"/>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45" name="Line 48"/>
            <p:cNvSpPr>
              <a:spLocks noChangeShapeType="1"/>
            </p:cNvSpPr>
            <p:nvPr/>
          </p:nvSpPr>
          <p:spPr bwMode="auto">
            <a:xfrm>
              <a:off x="9144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46" name="Line 49"/>
            <p:cNvSpPr>
              <a:spLocks noChangeShapeType="1"/>
            </p:cNvSpPr>
            <p:nvPr/>
          </p:nvSpPr>
          <p:spPr bwMode="auto">
            <a:xfrm flipH="1">
              <a:off x="9525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CCBF8D3-5DD6-4A42-9327-897F9BB6ACFE}" type="slidenum">
              <a:rPr lang="en-US" altLang="en-US" sz="1200"/>
              <a:pPr>
                <a:spcBef>
                  <a:spcPct val="0"/>
                </a:spcBef>
                <a:buClrTx/>
                <a:buSzTx/>
                <a:buFontTx/>
                <a:buNone/>
              </a:pPr>
              <a:t>54</a:t>
            </a:fld>
            <a:endParaRPr lang="en-US" altLang="en-US" sz="1200"/>
          </a:p>
        </p:txBody>
      </p:sp>
      <p:sp>
        <p:nvSpPr>
          <p:cNvPr id="57347" name="Rectangle 2"/>
          <p:cNvSpPr>
            <a:spLocks noGrp="1" noChangeArrowheads="1"/>
          </p:cNvSpPr>
          <p:nvPr>
            <p:ph type="title"/>
          </p:nvPr>
        </p:nvSpPr>
        <p:spPr>
          <a:xfrm>
            <a:off x="2133601" y="350838"/>
            <a:ext cx="7847013" cy="577850"/>
          </a:xfrm>
          <a:noFill/>
        </p:spPr>
        <p:txBody>
          <a:bodyPr vert="horz" wrap="square" lIns="90488" tIns="44450" rIns="90488" bIns="44450" numCol="1" anchor="ctr" anchorCtr="0" compatLnSpc="1">
            <a:prstTxWarp prst="textNoShape">
              <a:avLst/>
            </a:prstTxWarp>
          </a:bodyPr>
          <a:lstStyle/>
          <a:p>
            <a:pPr eaLnBrk="1" hangingPunct="1"/>
            <a:r>
              <a:rPr lang="en-US" altLang="en-US" smtClean="0"/>
              <a:t>A Sample Data Cube</a:t>
            </a:r>
            <a:endParaRPr lang="en-US" altLang="en-US" sz="2800"/>
          </a:p>
        </p:txBody>
      </p:sp>
      <p:sp>
        <p:nvSpPr>
          <p:cNvPr id="57348" name="Rectangle 3"/>
          <p:cNvSpPr>
            <a:spLocks noChangeArrowheads="1"/>
          </p:cNvSpPr>
          <p:nvPr/>
        </p:nvSpPr>
        <p:spPr bwMode="auto">
          <a:xfrm>
            <a:off x="2228850" y="6191250"/>
            <a:ext cx="8001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Monotype Sorts" pitchFamily="2" charset="2"/>
              <a:buNone/>
            </a:pPr>
            <a:endParaRPr lang="en-US" altLang="en-US" sz="2000">
              <a:latin typeface="Times New Roman" panose="02020603050405020304" pitchFamily="18" charset="0"/>
            </a:endParaRPr>
          </a:p>
        </p:txBody>
      </p:sp>
      <p:sp>
        <p:nvSpPr>
          <p:cNvPr id="57349" name="AutoShape 4"/>
          <p:cNvSpPr>
            <a:spLocks noChangeArrowheads="1"/>
          </p:cNvSpPr>
          <p:nvPr/>
        </p:nvSpPr>
        <p:spPr bwMode="auto">
          <a:xfrm>
            <a:off x="7902576" y="1485901"/>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b="1">
                <a:latin typeface="Times New Roman" panose="02020603050405020304" pitchFamily="18" charset="0"/>
              </a:rPr>
              <a:t>Total annual sales</a:t>
            </a:r>
          </a:p>
          <a:p>
            <a:pPr algn="ctr">
              <a:spcBef>
                <a:spcPct val="0"/>
              </a:spcBef>
              <a:buClrTx/>
              <a:buSzTx/>
              <a:buFontTx/>
              <a:buNone/>
            </a:pPr>
            <a:r>
              <a:rPr lang="en-US" altLang="en-US" sz="2000" b="1">
                <a:latin typeface="Times New Roman" panose="02020603050405020304" pitchFamily="18" charset="0"/>
              </a:rPr>
              <a:t>of  TVs in U.S.A.</a:t>
            </a:r>
            <a:endParaRPr lang="en-US" altLang="en-US" sz="2400" b="1">
              <a:latin typeface="Times New Roman" panose="02020603050405020304" pitchFamily="18" charset="0"/>
            </a:endParaRPr>
          </a:p>
        </p:txBody>
      </p:sp>
      <p:grpSp>
        <p:nvGrpSpPr>
          <p:cNvPr id="57350" name="Group 5"/>
          <p:cNvGrpSpPr>
            <a:grpSpLocks/>
          </p:cNvGrpSpPr>
          <p:nvPr/>
        </p:nvGrpSpPr>
        <p:grpSpPr bwMode="auto">
          <a:xfrm>
            <a:off x="2286001" y="1600201"/>
            <a:ext cx="7127875" cy="4760913"/>
            <a:chOff x="444" y="1008"/>
            <a:chExt cx="4490" cy="2999"/>
          </a:xfrm>
        </p:grpSpPr>
        <p:sp>
          <p:nvSpPr>
            <p:cNvPr id="57351" name="Rectangle 6"/>
            <p:cNvSpPr>
              <a:spLocks noChangeArrowheads="1"/>
            </p:cNvSpPr>
            <p:nvPr/>
          </p:nvSpPr>
          <p:spPr bwMode="auto">
            <a:xfrm>
              <a:off x="2412" y="1008"/>
              <a:ext cx="50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Date</a:t>
              </a:r>
            </a:p>
          </p:txBody>
        </p:sp>
        <p:sp>
          <p:nvSpPr>
            <p:cNvPr id="57352" name="Rectangle 7"/>
            <p:cNvSpPr>
              <a:spLocks noChangeArrowheads="1"/>
            </p:cNvSpPr>
            <p:nvPr/>
          </p:nvSpPr>
          <p:spPr bwMode="auto">
            <a:xfrm rot="18615059">
              <a:off x="274" y="1340"/>
              <a:ext cx="77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Product</a:t>
              </a:r>
            </a:p>
          </p:txBody>
        </p:sp>
        <p:sp>
          <p:nvSpPr>
            <p:cNvPr id="57353" name="Rectangle 8"/>
            <p:cNvSpPr>
              <a:spLocks noChangeArrowheads="1"/>
            </p:cNvSpPr>
            <p:nvPr/>
          </p:nvSpPr>
          <p:spPr bwMode="auto">
            <a:xfrm rot="16200000">
              <a:off x="4374" y="2086"/>
              <a:ext cx="8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Country</a:t>
              </a:r>
            </a:p>
          </p:txBody>
        </p:sp>
        <p:grpSp>
          <p:nvGrpSpPr>
            <p:cNvPr id="57354" name="Group 9"/>
            <p:cNvGrpSpPr>
              <a:grpSpLocks/>
            </p:cNvGrpSpPr>
            <p:nvPr/>
          </p:nvGrpSpPr>
          <p:grpSpPr bwMode="auto">
            <a:xfrm>
              <a:off x="3604" y="3717"/>
              <a:ext cx="1330" cy="290"/>
              <a:chOff x="3508" y="3022"/>
              <a:chExt cx="1330" cy="290"/>
            </a:xfrm>
          </p:grpSpPr>
          <p:sp>
            <p:nvSpPr>
              <p:cNvPr id="57414" name="WordArt 10"/>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All, All, All</a:t>
                </a:r>
              </a:p>
            </p:txBody>
          </p:sp>
          <p:sp>
            <p:nvSpPr>
              <p:cNvPr id="57415"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57355"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56"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57"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58"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59"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0"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1"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2"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3"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4" name="Rectangle 21"/>
            <p:cNvSpPr>
              <a:spLocks noChangeArrowheads="1"/>
            </p:cNvSpPr>
            <p:nvPr/>
          </p:nvSpPr>
          <p:spPr bwMode="auto">
            <a:xfrm>
              <a:off x="444" y="1866"/>
              <a:ext cx="4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57365" name="Rectangle 22"/>
            <p:cNvSpPr>
              <a:spLocks noChangeArrowheads="1"/>
            </p:cNvSpPr>
            <p:nvPr/>
          </p:nvSpPr>
          <p:spPr bwMode="auto">
            <a:xfrm>
              <a:off x="3616" y="1206"/>
              <a:ext cx="4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57366"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7"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8"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9"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0"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1"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2"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3"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4"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5"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6"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7"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8"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79"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80"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57381" name="Group 38"/>
            <p:cNvGrpSpPr>
              <a:grpSpLocks/>
            </p:cNvGrpSpPr>
            <p:nvPr/>
          </p:nvGrpSpPr>
          <p:grpSpPr bwMode="auto">
            <a:xfrm>
              <a:off x="823" y="1926"/>
              <a:ext cx="2768" cy="1937"/>
              <a:chOff x="1388" y="1937"/>
              <a:chExt cx="2026" cy="1310"/>
            </a:xfrm>
          </p:grpSpPr>
          <p:sp>
            <p:nvSpPr>
              <p:cNvPr id="57394"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95"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96"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97"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98"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99"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0"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1"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2"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3"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4"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5"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6"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7"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8"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09"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10"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11"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12"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413"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en-US" sz="2400" b="1">
                  <a:latin typeface="Times New Roman" panose="02020603050405020304" pitchFamily="18" charset="0"/>
                </a:endParaRPr>
              </a:p>
            </p:txBody>
          </p:sp>
        </p:grpSp>
        <p:sp>
          <p:nvSpPr>
            <p:cNvPr id="57382" name="Rectangle 59"/>
            <p:cNvSpPr>
              <a:spLocks noChangeArrowheads="1"/>
            </p:cNvSpPr>
            <p:nvPr/>
          </p:nvSpPr>
          <p:spPr bwMode="auto">
            <a:xfrm>
              <a:off x="2468" y="1182"/>
              <a:ext cx="76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i="1">
                  <a:latin typeface="Arial" panose="020B0604020202020204" pitchFamily="34" charset="0"/>
                </a:rPr>
                <a:t> </a:t>
              </a:r>
            </a:p>
          </p:txBody>
        </p:sp>
        <p:sp>
          <p:nvSpPr>
            <p:cNvPr id="57383" name="Text Box 60"/>
            <p:cNvSpPr txBox="1">
              <a:spLocks noChangeArrowheads="1"/>
            </p:cNvSpPr>
            <p:nvPr/>
          </p:nvSpPr>
          <p:spPr bwMode="auto">
            <a:xfrm>
              <a:off x="1103" y="1300"/>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57384" name="Text Box 61"/>
            <p:cNvSpPr txBox="1">
              <a:spLocks noChangeArrowheads="1"/>
            </p:cNvSpPr>
            <p:nvPr/>
          </p:nvSpPr>
          <p:spPr bwMode="auto">
            <a:xfrm>
              <a:off x="679" y="1669"/>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57385" name="Text Box 62"/>
            <p:cNvSpPr txBox="1">
              <a:spLocks noChangeArrowheads="1"/>
            </p:cNvSpPr>
            <p:nvPr/>
          </p:nvSpPr>
          <p:spPr bwMode="auto">
            <a:xfrm>
              <a:off x="941" y="149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57386" name="Text Box 63"/>
            <p:cNvSpPr txBox="1">
              <a:spLocks noChangeArrowheads="1"/>
            </p:cNvSpPr>
            <p:nvPr/>
          </p:nvSpPr>
          <p:spPr bwMode="auto">
            <a:xfrm>
              <a:off x="1472" y="1197"/>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1Qtr</a:t>
              </a:r>
              <a:endParaRPr lang="en-US" altLang="en-US" sz="2400">
                <a:latin typeface="Times New Roman" panose="02020603050405020304" pitchFamily="18" charset="0"/>
              </a:endParaRPr>
            </a:p>
          </p:txBody>
        </p:sp>
        <p:sp>
          <p:nvSpPr>
            <p:cNvPr id="57387" name="Text Box 64"/>
            <p:cNvSpPr txBox="1">
              <a:spLocks noChangeArrowheads="1"/>
            </p:cNvSpPr>
            <p:nvPr/>
          </p:nvSpPr>
          <p:spPr bwMode="auto">
            <a:xfrm>
              <a:off x="2036" y="1185"/>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57388" name="Text Box 65"/>
            <p:cNvSpPr txBox="1">
              <a:spLocks noChangeArrowheads="1"/>
            </p:cNvSpPr>
            <p:nvPr/>
          </p:nvSpPr>
          <p:spPr bwMode="auto">
            <a:xfrm>
              <a:off x="2528" y="1209"/>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57389" name="Text Box 66"/>
            <p:cNvSpPr txBox="1">
              <a:spLocks noChangeArrowheads="1"/>
            </p:cNvSpPr>
            <p:nvPr/>
          </p:nvSpPr>
          <p:spPr bwMode="auto">
            <a:xfrm>
              <a:off x="3104" y="1221"/>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57390" name="Text Box 67"/>
            <p:cNvSpPr txBox="1">
              <a:spLocks noChangeArrowheads="1"/>
            </p:cNvSpPr>
            <p:nvPr/>
          </p:nvSpPr>
          <p:spPr bwMode="auto">
            <a:xfrm>
              <a:off x="4085" y="1482"/>
              <a:ext cx="5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U.S.A</a:t>
              </a:r>
              <a:endParaRPr lang="en-US" altLang="en-US" sz="2400">
                <a:latin typeface="Times New Roman" panose="02020603050405020304" pitchFamily="18" charset="0"/>
              </a:endParaRPr>
            </a:p>
          </p:txBody>
        </p:sp>
        <p:sp>
          <p:nvSpPr>
            <p:cNvPr id="57391" name="Text Box 68"/>
            <p:cNvSpPr txBox="1">
              <a:spLocks noChangeArrowheads="1"/>
            </p:cNvSpPr>
            <p:nvPr/>
          </p:nvSpPr>
          <p:spPr bwMode="auto">
            <a:xfrm>
              <a:off x="4034" y="197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Canada</a:t>
              </a:r>
              <a:endParaRPr lang="en-US" altLang="en-US" sz="2400">
                <a:latin typeface="Times New Roman" panose="02020603050405020304" pitchFamily="18" charset="0"/>
              </a:endParaRPr>
            </a:p>
          </p:txBody>
        </p:sp>
        <p:sp>
          <p:nvSpPr>
            <p:cNvPr id="57392" name="Text Box 69"/>
            <p:cNvSpPr txBox="1">
              <a:spLocks noChangeArrowheads="1"/>
            </p:cNvSpPr>
            <p:nvPr/>
          </p:nvSpPr>
          <p:spPr bwMode="auto">
            <a:xfrm>
              <a:off x="4054" y="2394"/>
              <a:ext cx="6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Mexico</a:t>
              </a:r>
              <a:endParaRPr lang="en-US" altLang="en-US" sz="2400">
                <a:latin typeface="Times New Roman" panose="02020603050405020304" pitchFamily="18" charset="0"/>
              </a:endParaRPr>
            </a:p>
          </p:txBody>
        </p:sp>
        <p:sp>
          <p:nvSpPr>
            <p:cNvPr id="57393" name="Text Box 70"/>
            <p:cNvSpPr txBox="1">
              <a:spLocks noChangeArrowheads="1"/>
            </p:cNvSpPr>
            <p:nvPr/>
          </p:nvSpPr>
          <p:spPr bwMode="auto">
            <a:xfrm>
              <a:off x="4180" y="2874"/>
              <a:ext cx="3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902D37E-1884-4B68-A683-6E069D591090}" type="slidenum">
              <a:rPr lang="en-US" altLang="en-US" sz="1200"/>
              <a:pPr>
                <a:spcBef>
                  <a:spcPct val="0"/>
                </a:spcBef>
                <a:buClrTx/>
                <a:buSzTx/>
                <a:buFontTx/>
                <a:buNone/>
              </a:pPr>
              <a:t>55</a:t>
            </a:fld>
            <a:endParaRPr lang="en-US" altLang="en-US" sz="1200"/>
          </a:p>
        </p:txBody>
      </p:sp>
      <p:sp>
        <p:nvSpPr>
          <p:cNvPr id="59395"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Cuboids Corresponding to the Cube</a:t>
            </a:r>
          </a:p>
        </p:txBody>
      </p:sp>
      <p:sp>
        <p:nvSpPr>
          <p:cNvPr id="59396" name="AutoShape 3"/>
          <p:cNvSpPr>
            <a:spLocks noChangeArrowheads="1"/>
          </p:cNvSpPr>
          <p:nvPr/>
        </p:nvSpPr>
        <p:spPr bwMode="auto">
          <a:xfrm>
            <a:off x="4876800" y="2362200"/>
            <a:ext cx="152400" cy="2286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9397" name="AutoShape 4"/>
          <p:cNvSpPr>
            <a:spLocks noChangeArrowheads="1"/>
          </p:cNvSpPr>
          <p:nvPr/>
        </p:nvSpPr>
        <p:spPr bwMode="auto">
          <a:xfrm>
            <a:off x="3733800" y="3124200"/>
            <a:ext cx="152400" cy="2286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9398" name="AutoShape 5"/>
          <p:cNvSpPr>
            <a:spLocks noChangeArrowheads="1"/>
          </p:cNvSpPr>
          <p:nvPr/>
        </p:nvSpPr>
        <p:spPr bwMode="auto">
          <a:xfrm>
            <a:off x="5029200" y="3124200"/>
            <a:ext cx="152400" cy="2286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9399" name="AutoShape 6"/>
          <p:cNvSpPr>
            <a:spLocks noChangeArrowheads="1"/>
          </p:cNvSpPr>
          <p:nvPr/>
        </p:nvSpPr>
        <p:spPr bwMode="auto">
          <a:xfrm>
            <a:off x="6019800" y="3124200"/>
            <a:ext cx="152400" cy="2286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9400" name="AutoShape 7"/>
          <p:cNvSpPr>
            <a:spLocks noChangeArrowheads="1"/>
          </p:cNvSpPr>
          <p:nvPr/>
        </p:nvSpPr>
        <p:spPr bwMode="auto">
          <a:xfrm>
            <a:off x="3429000" y="3886200"/>
            <a:ext cx="152400" cy="2286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9401" name="AutoShape 8"/>
          <p:cNvSpPr>
            <a:spLocks noChangeArrowheads="1"/>
          </p:cNvSpPr>
          <p:nvPr/>
        </p:nvSpPr>
        <p:spPr bwMode="auto">
          <a:xfrm>
            <a:off x="6934200" y="3962400"/>
            <a:ext cx="152400" cy="2286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9402" name="AutoShape 9"/>
          <p:cNvSpPr>
            <a:spLocks noChangeArrowheads="1"/>
          </p:cNvSpPr>
          <p:nvPr/>
        </p:nvSpPr>
        <p:spPr bwMode="auto">
          <a:xfrm>
            <a:off x="4572000" y="3962400"/>
            <a:ext cx="152400" cy="2286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9403" name="AutoShape 10"/>
          <p:cNvSpPr>
            <a:spLocks noChangeArrowheads="1"/>
          </p:cNvSpPr>
          <p:nvPr/>
        </p:nvSpPr>
        <p:spPr bwMode="auto">
          <a:xfrm>
            <a:off x="4876800" y="4876800"/>
            <a:ext cx="152400" cy="2286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9404" name="Text Box 11"/>
          <p:cNvSpPr txBox="1">
            <a:spLocks noChangeArrowheads="1"/>
          </p:cNvSpPr>
          <p:nvPr/>
        </p:nvSpPr>
        <p:spPr bwMode="auto">
          <a:xfrm>
            <a:off x="4708525" y="1995489"/>
            <a:ext cx="45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b="1">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59405" name="Line 12"/>
          <p:cNvSpPr>
            <a:spLocks noChangeShapeType="1"/>
          </p:cNvSpPr>
          <p:nvPr/>
        </p:nvSpPr>
        <p:spPr bwMode="auto">
          <a:xfrm flipH="1">
            <a:off x="3810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6" name="Line 13"/>
          <p:cNvSpPr>
            <a:spLocks noChangeShapeType="1"/>
          </p:cNvSpPr>
          <p:nvPr/>
        </p:nvSpPr>
        <p:spPr bwMode="auto">
          <a:xfrm>
            <a:off x="4953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7" name="Line 14"/>
          <p:cNvSpPr>
            <a:spLocks noChangeShapeType="1"/>
          </p:cNvSpPr>
          <p:nvPr/>
        </p:nvSpPr>
        <p:spPr bwMode="auto">
          <a:xfrm>
            <a:off x="4953000" y="2438400"/>
            <a:ext cx="152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8" name="Line 15"/>
          <p:cNvSpPr>
            <a:spLocks noChangeShapeType="1"/>
          </p:cNvSpPr>
          <p:nvPr/>
        </p:nvSpPr>
        <p:spPr bwMode="auto">
          <a:xfrm flipH="1">
            <a:off x="3505200" y="3200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9" name="Line 16"/>
          <p:cNvSpPr>
            <a:spLocks noChangeShapeType="1"/>
          </p:cNvSpPr>
          <p:nvPr/>
        </p:nvSpPr>
        <p:spPr bwMode="auto">
          <a:xfrm flipH="1">
            <a:off x="3505200" y="3200400"/>
            <a:ext cx="1600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0" name="Line 17"/>
          <p:cNvSpPr>
            <a:spLocks noChangeShapeType="1"/>
          </p:cNvSpPr>
          <p:nvPr/>
        </p:nvSpPr>
        <p:spPr bwMode="auto">
          <a:xfrm>
            <a:off x="3810000" y="3200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1" name="Line 18"/>
          <p:cNvSpPr>
            <a:spLocks noChangeShapeType="1"/>
          </p:cNvSpPr>
          <p:nvPr/>
        </p:nvSpPr>
        <p:spPr bwMode="auto">
          <a:xfrm flipH="1">
            <a:off x="4648200" y="3200400"/>
            <a:ext cx="1447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2" name="Line 19"/>
          <p:cNvSpPr>
            <a:spLocks noChangeShapeType="1"/>
          </p:cNvSpPr>
          <p:nvPr/>
        </p:nvSpPr>
        <p:spPr bwMode="auto">
          <a:xfrm>
            <a:off x="5105400" y="3200400"/>
            <a:ext cx="1905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3" name="Line 20"/>
          <p:cNvSpPr>
            <a:spLocks noChangeShapeType="1"/>
          </p:cNvSpPr>
          <p:nvPr/>
        </p:nvSpPr>
        <p:spPr bwMode="auto">
          <a:xfrm>
            <a:off x="6096000" y="3200400"/>
            <a:ext cx="914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4" name="Line 21"/>
          <p:cNvSpPr>
            <a:spLocks noChangeShapeType="1"/>
          </p:cNvSpPr>
          <p:nvPr/>
        </p:nvSpPr>
        <p:spPr bwMode="auto">
          <a:xfrm>
            <a:off x="3505200" y="3962400"/>
            <a:ext cx="1447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5" name="Line 22"/>
          <p:cNvSpPr>
            <a:spLocks noChangeShapeType="1"/>
          </p:cNvSpPr>
          <p:nvPr/>
        </p:nvSpPr>
        <p:spPr bwMode="auto">
          <a:xfrm>
            <a:off x="4648200" y="4038600"/>
            <a:ext cx="304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6" name="Line 23"/>
          <p:cNvSpPr>
            <a:spLocks noChangeShapeType="1"/>
          </p:cNvSpPr>
          <p:nvPr/>
        </p:nvSpPr>
        <p:spPr bwMode="auto">
          <a:xfrm flipH="1">
            <a:off x="4953000" y="4038600"/>
            <a:ext cx="2057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7" name="Text Box 24"/>
          <p:cNvSpPr txBox="1">
            <a:spLocks noChangeArrowheads="1"/>
          </p:cNvSpPr>
          <p:nvPr/>
        </p:nvSpPr>
        <p:spPr bwMode="auto">
          <a:xfrm>
            <a:off x="3048000" y="2740026"/>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a:t>
            </a:r>
            <a:endParaRPr lang="en-US" altLang="zh-CN" sz="2400">
              <a:latin typeface="Times New Roman" panose="02020603050405020304" pitchFamily="18" charset="0"/>
              <a:ea typeface="SimSun" panose="02010600030101010101" pitchFamily="2" charset="-122"/>
            </a:endParaRPr>
          </a:p>
        </p:txBody>
      </p:sp>
      <p:sp>
        <p:nvSpPr>
          <p:cNvPr id="59418" name="Text Box 25"/>
          <p:cNvSpPr txBox="1">
            <a:spLocks noChangeArrowheads="1"/>
          </p:cNvSpPr>
          <p:nvPr/>
        </p:nvSpPr>
        <p:spPr bwMode="auto">
          <a:xfrm>
            <a:off x="4556126" y="2757489"/>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date</a:t>
            </a:r>
            <a:endParaRPr lang="en-US" altLang="zh-CN" sz="2400">
              <a:latin typeface="Times New Roman" panose="02020603050405020304" pitchFamily="18" charset="0"/>
              <a:ea typeface="SimSun" panose="02010600030101010101" pitchFamily="2" charset="-122"/>
            </a:endParaRPr>
          </a:p>
        </p:txBody>
      </p:sp>
      <p:sp>
        <p:nvSpPr>
          <p:cNvPr id="59419" name="Text Box 26"/>
          <p:cNvSpPr txBox="1">
            <a:spLocks noChangeArrowheads="1"/>
          </p:cNvSpPr>
          <p:nvPr/>
        </p:nvSpPr>
        <p:spPr bwMode="auto">
          <a:xfrm>
            <a:off x="5927725" y="2681289"/>
            <a:ext cx="95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country</a:t>
            </a:r>
            <a:endParaRPr lang="en-US" altLang="zh-CN" sz="2400">
              <a:latin typeface="Times New Roman" panose="02020603050405020304" pitchFamily="18" charset="0"/>
              <a:ea typeface="SimSun" panose="02010600030101010101" pitchFamily="2" charset="-122"/>
            </a:endParaRPr>
          </a:p>
        </p:txBody>
      </p:sp>
      <p:sp>
        <p:nvSpPr>
          <p:cNvPr id="59420" name="Text Box 27"/>
          <p:cNvSpPr txBox="1">
            <a:spLocks noChangeArrowheads="1"/>
          </p:cNvSpPr>
          <p:nvPr/>
        </p:nvSpPr>
        <p:spPr bwMode="auto">
          <a:xfrm>
            <a:off x="2270125" y="3543301"/>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product,date</a:t>
            </a:r>
            <a:endParaRPr lang="en-US" altLang="zh-CN" sz="2400">
              <a:latin typeface="Times New Roman" panose="02020603050405020304" pitchFamily="18" charset="0"/>
              <a:ea typeface="SimSun" panose="02010600030101010101" pitchFamily="2" charset="-122"/>
            </a:endParaRPr>
          </a:p>
        </p:txBody>
      </p:sp>
      <p:sp>
        <p:nvSpPr>
          <p:cNvPr id="59421" name="Text Box 28"/>
          <p:cNvSpPr txBox="1">
            <a:spLocks noChangeArrowheads="1"/>
          </p:cNvSpPr>
          <p:nvPr/>
        </p:nvSpPr>
        <p:spPr bwMode="auto">
          <a:xfrm>
            <a:off x="4251325" y="3543301"/>
            <a:ext cx="1638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product,country</a:t>
            </a:r>
            <a:endParaRPr lang="en-US" altLang="zh-CN" sz="2400">
              <a:latin typeface="Times New Roman" panose="02020603050405020304" pitchFamily="18" charset="0"/>
              <a:ea typeface="SimSun" panose="02010600030101010101" pitchFamily="2" charset="-122"/>
            </a:endParaRPr>
          </a:p>
        </p:txBody>
      </p:sp>
      <p:sp>
        <p:nvSpPr>
          <p:cNvPr id="59422" name="Text Box 29"/>
          <p:cNvSpPr txBox="1">
            <a:spLocks noChangeArrowheads="1"/>
          </p:cNvSpPr>
          <p:nvPr/>
        </p:nvSpPr>
        <p:spPr bwMode="auto">
          <a:xfrm>
            <a:off x="6765925" y="3543301"/>
            <a:ext cx="137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date, country</a:t>
            </a:r>
            <a:endParaRPr lang="en-US" altLang="zh-CN" sz="2400">
              <a:latin typeface="Times New Roman" panose="02020603050405020304" pitchFamily="18" charset="0"/>
              <a:ea typeface="SimSun" panose="02010600030101010101" pitchFamily="2" charset="-122"/>
            </a:endParaRPr>
          </a:p>
        </p:txBody>
      </p:sp>
      <p:sp>
        <p:nvSpPr>
          <p:cNvPr id="59423" name="Text Box 30"/>
          <p:cNvSpPr txBox="1">
            <a:spLocks noChangeArrowheads="1"/>
          </p:cNvSpPr>
          <p:nvPr/>
        </p:nvSpPr>
        <p:spPr bwMode="auto">
          <a:xfrm>
            <a:off x="4022725" y="4991101"/>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 date, country</a:t>
            </a:r>
            <a:endParaRPr lang="en-US" altLang="zh-CN" sz="2400">
              <a:latin typeface="Times New Roman" panose="02020603050405020304" pitchFamily="18" charset="0"/>
              <a:ea typeface="SimSun" panose="02010600030101010101" pitchFamily="2" charset="-122"/>
            </a:endParaRPr>
          </a:p>
        </p:txBody>
      </p:sp>
      <p:sp>
        <p:nvSpPr>
          <p:cNvPr id="59424" name="Text Box 31"/>
          <p:cNvSpPr txBox="1">
            <a:spLocks noChangeArrowheads="1"/>
          </p:cNvSpPr>
          <p:nvPr/>
        </p:nvSpPr>
        <p:spPr bwMode="auto">
          <a:xfrm>
            <a:off x="8077200" y="2286001"/>
            <a:ext cx="2044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59425" name="Text Box 32"/>
          <p:cNvSpPr txBox="1">
            <a:spLocks noChangeArrowheads="1"/>
          </p:cNvSpPr>
          <p:nvPr/>
        </p:nvSpPr>
        <p:spPr bwMode="auto">
          <a:xfrm>
            <a:off x="8061326" y="2909889"/>
            <a:ext cx="143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59426" name="Text Box 33"/>
          <p:cNvSpPr txBox="1">
            <a:spLocks noChangeArrowheads="1"/>
          </p:cNvSpPr>
          <p:nvPr/>
        </p:nvSpPr>
        <p:spPr bwMode="auto">
          <a:xfrm>
            <a:off x="8061326" y="3900489"/>
            <a:ext cx="143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59427" name="Text Box 34"/>
          <p:cNvSpPr txBox="1">
            <a:spLocks noChangeArrowheads="1"/>
          </p:cNvSpPr>
          <p:nvPr/>
        </p:nvSpPr>
        <p:spPr bwMode="auto">
          <a:xfrm>
            <a:off x="8061326" y="4738689"/>
            <a:ext cx="2030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419C4F9-6077-4038-A5F6-5AFFF5FEAFFA}" type="slidenum">
              <a:rPr lang="en-US" altLang="en-US" sz="1200"/>
              <a:pPr>
                <a:spcBef>
                  <a:spcPct val="0"/>
                </a:spcBef>
                <a:buClrTx/>
                <a:buSzTx/>
                <a:buFontTx/>
                <a:buNone/>
              </a:pPr>
              <a:t>56</a:t>
            </a:fld>
            <a:endParaRPr lang="en-US" altLang="en-US" sz="1200"/>
          </a:p>
        </p:txBody>
      </p:sp>
      <p:sp>
        <p:nvSpPr>
          <p:cNvPr id="61443" name="Rectangle 1026"/>
          <p:cNvSpPr>
            <a:spLocks noGrp="1" noChangeArrowheads="1"/>
          </p:cNvSpPr>
          <p:nvPr>
            <p:ph type="title"/>
          </p:nvPr>
        </p:nvSpPr>
        <p:spPr>
          <a:xfrm>
            <a:off x="2514600" y="152400"/>
            <a:ext cx="7239000" cy="838200"/>
          </a:xfrm>
          <a:noFill/>
        </p:spPr>
        <p:txBody>
          <a:bodyPr vert="horz" wrap="square" lIns="92075" tIns="46038" rIns="92075" bIns="46038" numCol="1" anchor="b" anchorCtr="0" compatLnSpc="1">
            <a:prstTxWarp prst="textNoShape">
              <a:avLst/>
            </a:prstTxWarp>
          </a:bodyPr>
          <a:lstStyle/>
          <a:p>
            <a:pPr eaLnBrk="1" hangingPunct="1"/>
            <a:r>
              <a:rPr lang="en-US" altLang="en-US" smtClean="0"/>
              <a:t>Typical OLAP Operations</a:t>
            </a:r>
          </a:p>
        </p:txBody>
      </p:sp>
      <p:sp>
        <p:nvSpPr>
          <p:cNvPr id="61444" name="Rectangle 1027"/>
          <p:cNvSpPr>
            <a:spLocks noGrp="1" noChangeArrowheads="1"/>
          </p:cNvSpPr>
          <p:nvPr>
            <p:ph type="body" idx="1"/>
          </p:nvPr>
        </p:nvSpPr>
        <p:spPr>
          <a:xfrm>
            <a:off x="609600" y="1371600"/>
            <a:ext cx="11049000" cy="4953000"/>
          </a:xfrm>
          <a:noFill/>
        </p:spPr>
        <p:txBody>
          <a:bodyPr vert="horz" wrap="square" lIns="92075" tIns="46038" rIns="92075" bIns="46038" numCol="1" anchor="t" anchorCtr="0" compatLnSpc="1">
            <a:prstTxWarp prst="textNoShape">
              <a:avLst/>
            </a:prstTxWarp>
          </a:bodyPr>
          <a:lstStyle/>
          <a:p>
            <a:pPr eaLnBrk="1" hangingPunct="1"/>
            <a:r>
              <a:rPr lang="en-US" altLang="en-US" sz="2000" dirty="0">
                <a:solidFill>
                  <a:schemeClr val="hlink"/>
                </a:solidFill>
              </a:rPr>
              <a:t>Roll up (drill-up):</a:t>
            </a:r>
            <a:r>
              <a:rPr lang="en-US" altLang="en-US" sz="2000" dirty="0"/>
              <a:t> summarize data</a:t>
            </a:r>
          </a:p>
          <a:p>
            <a:pPr lvl="1" eaLnBrk="1" hangingPunct="1"/>
            <a:r>
              <a:rPr lang="en-US" altLang="en-US" sz="2400" i="1" dirty="0"/>
              <a:t>by climbing up hierarchy or by dimension reduction</a:t>
            </a:r>
            <a:endParaRPr lang="en-US" altLang="en-US" sz="2400" dirty="0"/>
          </a:p>
          <a:p>
            <a:pPr eaLnBrk="1" hangingPunct="1"/>
            <a:r>
              <a:rPr lang="en-US" altLang="en-US" sz="2000" dirty="0">
                <a:solidFill>
                  <a:schemeClr val="hlink"/>
                </a:solidFill>
              </a:rPr>
              <a:t>Drill down (roll down):</a:t>
            </a:r>
            <a:r>
              <a:rPr lang="en-US" altLang="en-US" sz="2000" dirty="0"/>
              <a:t> reverse of roll-up</a:t>
            </a:r>
          </a:p>
          <a:p>
            <a:pPr lvl="1" eaLnBrk="1" hangingPunct="1"/>
            <a:r>
              <a:rPr lang="en-US" altLang="en-US" sz="2400" i="1" dirty="0"/>
              <a:t>from higher level summary to lower level summary or detailed data, or introducing new dimensions</a:t>
            </a:r>
          </a:p>
          <a:p>
            <a:pPr eaLnBrk="1" hangingPunct="1"/>
            <a:r>
              <a:rPr lang="en-US" altLang="en-US" sz="2000" dirty="0">
                <a:solidFill>
                  <a:schemeClr val="hlink"/>
                </a:solidFill>
              </a:rPr>
              <a:t>Slice and dice:</a:t>
            </a:r>
            <a:r>
              <a:rPr lang="en-US" altLang="en-US" sz="2000" dirty="0"/>
              <a:t> </a:t>
            </a:r>
            <a:r>
              <a:rPr lang="en-US" altLang="en-US" sz="2400" i="1" dirty="0"/>
              <a:t>project and select</a:t>
            </a:r>
            <a:r>
              <a:rPr lang="en-US" altLang="en-US" sz="2400" dirty="0"/>
              <a:t> </a:t>
            </a:r>
          </a:p>
          <a:p>
            <a:pPr eaLnBrk="1" hangingPunct="1"/>
            <a:r>
              <a:rPr lang="en-US" altLang="en-US" sz="2000" dirty="0">
                <a:solidFill>
                  <a:schemeClr val="hlink"/>
                </a:solidFill>
              </a:rPr>
              <a:t>Pivot (rotate):</a:t>
            </a:r>
            <a:r>
              <a:rPr lang="en-US" altLang="en-US" sz="2000" dirty="0"/>
              <a:t> </a:t>
            </a:r>
          </a:p>
          <a:p>
            <a:pPr lvl="1" eaLnBrk="1" hangingPunct="1"/>
            <a:r>
              <a:rPr lang="en-US" altLang="en-US" sz="2400" i="1" dirty="0"/>
              <a:t>reorient the cube, visualization, 3D to series of 2D planes</a:t>
            </a:r>
          </a:p>
          <a:p>
            <a:pPr eaLnBrk="1" hangingPunct="1"/>
            <a:r>
              <a:rPr lang="en-US" altLang="en-US" sz="2000" dirty="0"/>
              <a:t>Other operations</a:t>
            </a:r>
          </a:p>
          <a:p>
            <a:pPr lvl="1" eaLnBrk="1" hangingPunct="1"/>
            <a:r>
              <a:rPr lang="en-US" altLang="en-US" sz="2400" i="1" dirty="0">
                <a:solidFill>
                  <a:schemeClr val="hlink"/>
                </a:solidFill>
              </a:rPr>
              <a:t>drill across:</a:t>
            </a:r>
            <a:r>
              <a:rPr lang="en-US" altLang="en-US" sz="2400" i="1" dirty="0"/>
              <a:t> involving (across) more than one fact table</a:t>
            </a:r>
            <a:endParaRPr lang="en-US" altLang="en-US" sz="2400" dirty="0"/>
          </a:p>
          <a:p>
            <a:pPr lvl="1" eaLnBrk="1" hangingPunct="1"/>
            <a:r>
              <a:rPr lang="en-US" altLang="en-US" sz="2400" i="1" dirty="0">
                <a:solidFill>
                  <a:schemeClr val="hlink"/>
                </a:solidFill>
              </a:rPr>
              <a:t>drill through:</a:t>
            </a:r>
            <a:r>
              <a:rPr lang="en-US" altLang="en-US" sz="2400" i="1" dirty="0"/>
              <a:t> through the bottom level of the cube to its back-end relational tables (using SQL)</a:t>
            </a:r>
            <a:endParaRPr lang="en-US" altLang="en-US" sz="2000" dirty="0"/>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Roll-up </a:t>
            </a:r>
            <a:r>
              <a:rPr lang="en-US" dirty="0" err="1" smtClean="0"/>
              <a:t>OLAP</a:t>
            </a:r>
            <a:r>
              <a:rPr lang="en-US" dirty="0" smtClean="0"/>
              <a:t> operation</a:t>
            </a:r>
            <a:endParaRPr lang="en-US" dirty="0"/>
          </a:p>
        </p:txBody>
      </p:sp>
      <p:sp>
        <p:nvSpPr>
          <p:cNvPr id="3" name="Content Placeholder 2"/>
          <p:cNvSpPr>
            <a:spLocks noGrp="1"/>
          </p:cNvSpPr>
          <p:nvPr>
            <p:ph idx="1"/>
          </p:nvPr>
        </p:nvSpPr>
        <p:spPr/>
        <p:txBody>
          <a:bodyPr/>
          <a:lstStyle/>
          <a:p>
            <a:r>
              <a:rPr lang="en-US" sz="2400" dirty="0"/>
              <a:t>Roll up: (also called drill-up)</a:t>
            </a:r>
          </a:p>
          <a:p>
            <a:pPr lvl="1"/>
            <a:r>
              <a:rPr lang="en-US" sz="2400" dirty="0"/>
              <a:t>Its reduction of dimension like location, time</a:t>
            </a:r>
          </a:p>
          <a:p>
            <a:pPr lvl="1"/>
            <a:r>
              <a:rPr lang="en-US" sz="2400" dirty="0"/>
              <a:t>Also its known as climbing up a concept hierarchy for a dimension or dimension reduction.</a:t>
            </a:r>
          </a:p>
          <a:p>
            <a:pPr lvl="1"/>
            <a:r>
              <a:rPr lang="en-US" sz="2400" dirty="0"/>
              <a:t>Roll-up operation shows aggregation(sum) of the data.</a:t>
            </a:r>
          </a:p>
          <a:p>
            <a:endParaRPr lang="en-US" sz="2400"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57</a:t>
            </a:fld>
            <a:endParaRPr lang="en-US" altLang="en-US"/>
          </a:p>
        </p:txBody>
      </p:sp>
      <p:pic>
        <p:nvPicPr>
          <p:cNvPr id="110594" name="Picture 2" descr="Image result for olap cube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707069"/>
            <a:ext cx="3124200" cy="2893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54005"/>
      </p:ext>
    </p:extLst>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Roll-Down </a:t>
            </a:r>
            <a:r>
              <a:rPr lang="en-US" dirty="0" err="1" smtClean="0"/>
              <a:t>OLAP</a:t>
            </a:r>
            <a:r>
              <a:rPr lang="en-US" dirty="0" smtClean="0"/>
              <a:t> Operation</a:t>
            </a:r>
            <a:endParaRPr lang="en-US" dirty="0"/>
          </a:p>
        </p:txBody>
      </p:sp>
      <p:sp>
        <p:nvSpPr>
          <p:cNvPr id="3" name="Content Placeholder 2"/>
          <p:cNvSpPr>
            <a:spLocks noGrp="1"/>
          </p:cNvSpPr>
          <p:nvPr>
            <p:ph idx="1"/>
          </p:nvPr>
        </p:nvSpPr>
        <p:spPr/>
        <p:txBody>
          <a:bodyPr/>
          <a:lstStyle/>
          <a:p>
            <a:r>
              <a:rPr lang="en-US" sz="2000" dirty="0"/>
              <a:t>Drill-Down</a:t>
            </a:r>
            <a:r>
              <a:rPr lang="en-US" sz="2000" dirty="0">
                <a:sym typeface="Wingdings" panose="05000000000000000000" pitchFamily="2" charset="2"/>
              </a:rPr>
              <a:t>(Reverse operation than Drill-up)</a:t>
            </a:r>
          </a:p>
          <a:p>
            <a:pPr lvl="1"/>
            <a:r>
              <a:rPr lang="en-US" sz="2000" dirty="0">
                <a:sym typeface="Wingdings" panose="05000000000000000000" pitchFamily="2" charset="2"/>
              </a:rPr>
              <a:t>It navigates from less detailed data to more detailed data.</a:t>
            </a:r>
          </a:p>
          <a:p>
            <a:pPr lvl="1"/>
            <a:r>
              <a:rPr lang="en-US" sz="2000" dirty="0">
                <a:sym typeface="Wingdings" panose="05000000000000000000" pitchFamily="2" charset="2"/>
              </a:rPr>
              <a:t>Introduces additional dimensions like q1,q2,q3,q4 to 12 (Jan, Feb…Dec) months</a:t>
            </a:r>
            <a:endParaRPr lang="en-US" sz="2000" dirty="0"/>
          </a:p>
          <a:p>
            <a:pPr lvl="1"/>
            <a:r>
              <a:rPr lang="en-US" sz="2000" dirty="0"/>
              <a:t>Also its known as stepping-down a concept hierarchy for a dimension or introducing new dimension.</a:t>
            </a:r>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58</a:t>
            </a:fld>
            <a:endParaRPr lang="en-US" altLang="en-US"/>
          </a:p>
        </p:txBody>
      </p:sp>
      <p:pic>
        <p:nvPicPr>
          <p:cNvPr id="111618" name="Picture 2" descr="Image result for olap cube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100" y="3558108"/>
            <a:ext cx="3619500" cy="30712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61208"/>
      </p:ext>
    </p:extLst>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 and Dice</a:t>
            </a:r>
            <a:endParaRPr lang="en-US" dirty="0"/>
          </a:p>
        </p:txBody>
      </p:sp>
      <p:sp>
        <p:nvSpPr>
          <p:cNvPr id="3" name="Content Placeholder 2"/>
          <p:cNvSpPr>
            <a:spLocks noGrp="1"/>
          </p:cNvSpPr>
          <p:nvPr>
            <p:ph idx="1"/>
          </p:nvPr>
        </p:nvSpPr>
        <p:spPr/>
        <p:txBody>
          <a:bodyPr/>
          <a:lstStyle/>
          <a:p>
            <a:r>
              <a:rPr lang="en-US" dirty="0"/>
              <a:t>The </a:t>
            </a:r>
            <a:r>
              <a:rPr lang="en-US" i="1" dirty="0"/>
              <a:t>slice </a:t>
            </a:r>
            <a:r>
              <a:rPr lang="en-US" dirty="0"/>
              <a:t>operation performs a selection on one dimension of the </a:t>
            </a:r>
            <a:r>
              <a:rPr lang="en-US" dirty="0" smtClean="0"/>
              <a:t>given cube</a:t>
            </a:r>
            <a:r>
              <a:rPr lang="en-US" dirty="0"/>
              <a:t>, resulting in a </a:t>
            </a:r>
            <a:r>
              <a:rPr lang="en-US" dirty="0" smtClean="0"/>
              <a:t>sub-cube.</a:t>
            </a:r>
          </a:p>
          <a:p>
            <a:pPr lvl="1"/>
            <a:r>
              <a:rPr lang="en-US" dirty="0" smtClean="0"/>
              <a:t>Select dimension </a:t>
            </a:r>
            <a:r>
              <a:rPr lang="en-US" i="1" dirty="0"/>
              <a:t>time </a:t>
            </a:r>
            <a:r>
              <a:rPr lang="en-US" dirty="0"/>
              <a:t>using the </a:t>
            </a:r>
            <a:r>
              <a:rPr lang="en-US" dirty="0" smtClean="0"/>
              <a:t>criterion </a:t>
            </a:r>
            <a:r>
              <a:rPr lang="en-US" i="1" dirty="0" smtClean="0"/>
              <a:t>time </a:t>
            </a:r>
            <a:r>
              <a:rPr lang="en-US" dirty="0"/>
              <a:t>D “Q1.” </a:t>
            </a:r>
            <a:endParaRPr lang="en-US" dirty="0" smtClean="0"/>
          </a:p>
          <a:p>
            <a:r>
              <a:rPr lang="en-US" dirty="0"/>
              <a:t>The </a:t>
            </a:r>
            <a:r>
              <a:rPr lang="en-US" i="1" dirty="0"/>
              <a:t>dice </a:t>
            </a:r>
            <a:r>
              <a:rPr lang="en-US" dirty="0"/>
              <a:t>operation defines a </a:t>
            </a:r>
            <a:r>
              <a:rPr lang="en-US" dirty="0" smtClean="0"/>
              <a:t>sub-cube </a:t>
            </a:r>
            <a:r>
              <a:rPr lang="en-US" dirty="0"/>
              <a:t>by performing a selection on </a:t>
            </a:r>
            <a:r>
              <a:rPr lang="en-US" dirty="0" smtClean="0"/>
              <a:t>two or </a:t>
            </a:r>
            <a:r>
              <a:rPr lang="en-US" dirty="0"/>
              <a:t>more dimensions. </a:t>
            </a:r>
            <a:endParaRPr lang="en-US" dirty="0" smtClean="0"/>
          </a:p>
          <a:p>
            <a:pPr lvl="2"/>
            <a:r>
              <a:rPr lang="en-US" dirty="0"/>
              <a:t>selection criteria that involve three dimensions: </a:t>
            </a:r>
            <a:endParaRPr lang="en-US" dirty="0" smtClean="0"/>
          </a:p>
          <a:p>
            <a:pPr lvl="3"/>
            <a:r>
              <a:rPr lang="en-US" dirty="0" smtClean="0"/>
              <a:t>(</a:t>
            </a:r>
            <a:r>
              <a:rPr lang="en-US" i="1" dirty="0"/>
              <a:t>location </a:t>
            </a:r>
            <a:r>
              <a:rPr lang="en-US" dirty="0"/>
              <a:t>D “</a:t>
            </a:r>
            <a:r>
              <a:rPr lang="en-US" dirty="0" smtClean="0"/>
              <a:t>Toronto” or </a:t>
            </a:r>
            <a:r>
              <a:rPr lang="en-US" dirty="0"/>
              <a:t>“Vancouver”) and (</a:t>
            </a:r>
            <a:r>
              <a:rPr lang="en-US" i="1" dirty="0"/>
              <a:t>time </a:t>
            </a:r>
            <a:r>
              <a:rPr lang="en-US" dirty="0"/>
              <a:t>D “Q1” or “Q2”) and (item D “home entertainment” </a:t>
            </a:r>
            <a:r>
              <a:rPr lang="en-US" dirty="0" smtClean="0"/>
              <a:t>or “</a:t>
            </a:r>
            <a:r>
              <a:rPr lang="en-US" dirty="0"/>
              <a:t>computer”).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59</a:t>
            </a:fld>
            <a:endParaRPr lang="en-US" altLang="en-US"/>
          </a:p>
        </p:txBody>
      </p:sp>
    </p:spTree>
    <p:extLst>
      <p:ext uri="{BB962C8B-B14F-4D97-AF65-F5344CB8AC3E}">
        <p14:creationId xmlns:p14="http://schemas.microsoft.com/office/powerpoint/2010/main" val="2751118191"/>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9050338-3855-4440-885F-0AAB06DBFD11}" type="slidenum">
              <a:rPr lang="en-US" altLang="en-US" sz="1200"/>
              <a:pPr>
                <a:spcBef>
                  <a:spcPct val="0"/>
                </a:spcBef>
                <a:buClrTx/>
                <a:buSzTx/>
                <a:buFontTx/>
                <a:buNone/>
              </a:pPr>
              <a:t>6</a:t>
            </a:fld>
            <a:endParaRPr lang="en-US" altLang="en-US" sz="1200"/>
          </a:p>
        </p:txBody>
      </p:sp>
      <p:sp>
        <p:nvSpPr>
          <p:cNvPr id="13315"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pPr eaLnBrk="1" hangingPunct="1"/>
            <a:r>
              <a:rPr lang="en-US" altLang="en-US" smtClean="0"/>
              <a:t>Data Warehouse—Subject-Oriented</a:t>
            </a:r>
            <a:endParaRPr lang="en-US" altLang="en-US" sz="3200"/>
          </a:p>
        </p:txBody>
      </p:sp>
      <p:sp>
        <p:nvSpPr>
          <p:cNvPr id="13316" name="Rectangle 3"/>
          <p:cNvSpPr>
            <a:spLocks noGrp="1" noChangeArrowheads="1"/>
          </p:cNvSpPr>
          <p:nvPr>
            <p:ph type="body" idx="1"/>
          </p:nvPr>
        </p:nvSpPr>
        <p:spPr>
          <a:xfrm>
            <a:off x="1905000" y="1524001"/>
            <a:ext cx="8305800" cy="4608513"/>
          </a:xfrm>
          <a:noFill/>
        </p:spPr>
        <p:txBody>
          <a:bodyPr vert="horz" wrap="square" lIns="92075" tIns="46038" rIns="92075" bIns="46038" numCol="1" anchor="t" anchorCtr="0" compatLnSpc="1">
            <a:prstTxWarp prst="textNoShape">
              <a:avLst/>
            </a:prstTxWarp>
          </a:bodyPr>
          <a:lstStyle/>
          <a:p>
            <a:pPr eaLnBrk="1" hangingPunct="1">
              <a:lnSpc>
                <a:spcPct val="130000"/>
              </a:lnSpc>
            </a:pPr>
            <a:r>
              <a:rPr lang="en-US" altLang="en-US" sz="2400"/>
              <a:t>Organized around major subjects, such as </a:t>
            </a:r>
            <a:r>
              <a:rPr lang="en-US" altLang="en-US" sz="2400">
                <a:solidFill>
                  <a:schemeClr val="hlink"/>
                </a:solidFill>
              </a:rPr>
              <a:t>customer, supplier , product and sales.</a:t>
            </a:r>
            <a:endParaRPr lang="en-US" altLang="en-US" sz="2400"/>
          </a:p>
          <a:p>
            <a:pPr eaLnBrk="1" hangingPunct="1">
              <a:lnSpc>
                <a:spcPct val="130000"/>
              </a:lnSpc>
            </a:pPr>
            <a:r>
              <a:rPr lang="en-US" altLang="en-US" sz="2400"/>
              <a:t>Focusing on the modeling and analysis of data for decision makers, not on daily operations or transaction processing.</a:t>
            </a:r>
          </a:p>
          <a:p>
            <a:pPr eaLnBrk="1" hangingPunct="1">
              <a:lnSpc>
                <a:spcPct val="130000"/>
              </a:lnSpc>
            </a:pPr>
            <a:r>
              <a:rPr lang="en-US" altLang="en-US" sz="2400"/>
              <a:t>Provide </a:t>
            </a:r>
            <a:r>
              <a:rPr lang="en-US" altLang="en-US" sz="2400">
                <a:solidFill>
                  <a:schemeClr val="hlink"/>
                </a:solidFill>
              </a:rPr>
              <a:t>a simple and concise</a:t>
            </a:r>
            <a:r>
              <a:rPr lang="en-US" altLang="en-US" sz="2400"/>
              <a:t> view around particular subject issues by </a:t>
            </a:r>
            <a:r>
              <a:rPr lang="en-US" altLang="en-US" sz="2400">
                <a:solidFill>
                  <a:schemeClr val="hlink"/>
                </a:solidFill>
              </a:rPr>
              <a:t>excluding data that are not useful in the decision support process.</a:t>
            </a:r>
            <a:endParaRPr lang="en-US" altLang="en-US" sz="2400"/>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60</a:t>
            </a:fld>
            <a:endParaRPr lang="en-US" altLang="en-US"/>
          </a:p>
        </p:txBody>
      </p:sp>
      <p:pic>
        <p:nvPicPr>
          <p:cNvPr id="112642" name="Picture 2" descr="Image result for olap cube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14500"/>
            <a:ext cx="7081620"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69379"/>
      </p:ext>
    </p:extLst>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Pivot(Rotate)</a:t>
            </a:r>
            <a:endParaRPr lang="en-US" dirty="0"/>
          </a:p>
        </p:txBody>
      </p:sp>
      <p:sp>
        <p:nvSpPr>
          <p:cNvPr id="3" name="Content Placeholder 2"/>
          <p:cNvSpPr>
            <a:spLocks noGrp="1"/>
          </p:cNvSpPr>
          <p:nvPr>
            <p:ph idx="1"/>
          </p:nvPr>
        </p:nvSpPr>
        <p:spPr/>
        <p:txBody>
          <a:bodyPr/>
          <a:lstStyle/>
          <a:p>
            <a:r>
              <a:rPr lang="en-US" dirty="0"/>
              <a:t>is a visualization operation that rotates the data</a:t>
            </a:r>
            <a:br>
              <a:rPr lang="en-US" dirty="0"/>
            </a:br>
            <a:r>
              <a:rPr lang="en-US" dirty="0"/>
              <a:t>axes in view to provide an alternative data presentation. </a:t>
            </a:r>
            <a:endParaRPr lang="en-US" dirty="0" smtClean="0"/>
          </a:p>
          <a:p>
            <a:r>
              <a:rPr lang="en-US" dirty="0"/>
              <a:t>shows a </a:t>
            </a:r>
            <a:r>
              <a:rPr lang="en-US" dirty="0" smtClean="0"/>
              <a:t>pivot operation </a:t>
            </a:r>
            <a:r>
              <a:rPr lang="en-US" dirty="0"/>
              <a:t>where the </a:t>
            </a:r>
            <a:r>
              <a:rPr lang="en-US" i="1" dirty="0"/>
              <a:t>item </a:t>
            </a:r>
            <a:r>
              <a:rPr lang="en-US" dirty="0"/>
              <a:t>and </a:t>
            </a:r>
            <a:r>
              <a:rPr lang="en-US" i="1" dirty="0"/>
              <a:t>location </a:t>
            </a:r>
            <a:r>
              <a:rPr lang="en-US" dirty="0"/>
              <a:t>axes in a 2-D slice are rotated. </a:t>
            </a:r>
            <a:endParaRPr lang="en-US" dirty="0" smtClean="0"/>
          </a:p>
          <a:p>
            <a:r>
              <a:rPr lang="en-US" dirty="0" smtClean="0"/>
              <a:t>Other examples include </a:t>
            </a:r>
            <a:r>
              <a:rPr lang="en-US" dirty="0"/>
              <a:t>rotating the axes in a 3-D </a:t>
            </a:r>
            <a:r>
              <a:rPr lang="en-US" dirty="0" smtClean="0"/>
              <a:t>cube</a:t>
            </a:r>
            <a:r>
              <a:rPr lang="en-US" dirty="0"/>
              <a:t>.</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61</a:t>
            </a:fld>
            <a:endParaRPr lang="en-US" altLang="en-US"/>
          </a:p>
        </p:txBody>
      </p:sp>
    </p:spTree>
    <p:extLst>
      <p:ext uri="{BB962C8B-B14F-4D97-AF65-F5344CB8AC3E}">
        <p14:creationId xmlns:p14="http://schemas.microsoft.com/office/powerpoint/2010/main" val="3716703077"/>
      </p:ext>
    </p:extLst>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62</a:t>
            </a:fld>
            <a:endParaRPr lang="en-US" altLang="en-US"/>
          </a:p>
        </p:txBody>
      </p:sp>
      <p:sp>
        <p:nvSpPr>
          <p:cNvPr id="7" name="AutoShape 2" descr="Image result for olap cube operations pdf"/>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743"/>
          <a:stretch/>
        </p:blipFill>
        <p:spPr>
          <a:xfrm>
            <a:off x="508000" y="1629645"/>
            <a:ext cx="11135728" cy="4585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7598424"/>
      </p:ext>
    </p:extLst>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63</a:t>
            </a:fld>
            <a:endParaRPr lang="en-US" alt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9801" y="417097"/>
            <a:ext cx="7924799" cy="6095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9664224"/>
      </p:ext>
    </p:extLst>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on Friday</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64</a:t>
            </a:fld>
            <a:endParaRPr lang="en-US" altLang="en-US"/>
          </a:p>
        </p:txBody>
      </p:sp>
    </p:spTree>
    <p:extLst>
      <p:ext uri="{BB962C8B-B14F-4D97-AF65-F5344CB8AC3E}">
        <p14:creationId xmlns:p14="http://schemas.microsoft.com/office/powerpoint/2010/main" val="2916364686"/>
      </p:ext>
    </p:extLst>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A Star-Net Query Model</a:t>
            </a:r>
            <a:endParaRPr lang="en-US"/>
          </a:p>
        </p:txBody>
      </p:sp>
      <p:sp>
        <p:nvSpPr>
          <p:cNvPr id="3" name="Content Placeholder 2"/>
          <p:cNvSpPr>
            <a:spLocks noGrp="1"/>
          </p:cNvSpPr>
          <p:nvPr>
            <p:ph idx="1"/>
          </p:nvPr>
        </p:nvSpPr>
        <p:spPr/>
        <p:txBody>
          <a:bodyPr/>
          <a:lstStyle/>
          <a:p>
            <a:r>
              <a:rPr lang="en-US" sz="3200" dirty="0"/>
              <a:t>The querying of multidimensional databases can be based on a </a:t>
            </a:r>
            <a:r>
              <a:rPr lang="en-US" sz="3200" b="1" dirty="0" err="1"/>
              <a:t>starnet</a:t>
            </a:r>
            <a:r>
              <a:rPr lang="en-US" sz="3200" b="1" dirty="0"/>
              <a:t> model</a:t>
            </a:r>
            <a:r>
              <a:rPr lang="en-US" sz="3200" dirty="0"/>
              <a:t>, </a:t>
            </a:r>
            <a:endParaRPr lang="en-US" sz="3200" dirty="0" smtClean="0"/>
          </a:p>
          <a:p>
            <a:r>
              <a:rPr lang="en-US" sz="3200" dirty="0" smtClean="0"/>
              <a:t>Which consists </a:t>
            </a:r>
            <a:r>
              <a:rPr lang="en-US" sz="3200" dirty="0"/>
              <a:t>of radial lines emanating from a central point, </a:t>
            </a:r>
            <a:endParaRPr lang="en-US" sz="3200" dirty="0" smtClean="0"/>
          </a:p>
          <a:p>
            <a:r>
              <a:rPr lang="en-US" sz="3200" dirty="0" smtClean="0"/>
              <a:t>where </a:t>
            </a:r>
            <a:r>
              <a:rPr lang="en-US" sz="3200" dirty="0"/>
              <a:t>each line represents </a:t>
            </a:r>
            <a:r>
              <a:rPr lang="en-US" sz="3200" dirty="0" smtClean="0"/>
              <a:t>a concept </a:t>
            </a:r>
            <a:r>
              <a:rPr lang="en-US" sz="3200" dirty="0"/>
              <a:t>hierarchy for a dimension. Each abstraction level in the hierarchy is called </a:t>
            </a:r>
            <a:r>
              <a:rPr lang="en-US" sz="3200" dirty="0" smtClean="0"/>
              <a:t>a </a:t>
            </a:r>
            <a:r>
              <a:rPr lang="en-US" sz="3200" b="1" dirty="0" smtClean="0"/>
              <a:t>footprint</a:t>
            </a:r>
            <a:r>
              <a:rPr lang="en-US" sz="3200" dirty="0"/>
              <a:t>. </a:t>
            </a:r>
            <a:endParaRPr lang="en-US" sz="3200" dirty="0" smtClean="0"/>
          </a:p>
          <a:p>
            <a:r>
              <a:rPr lang="en-US" sz="3200" dirty="0" smtClean="0"/>
              <a:t>These </a:t>
            </a:r>
            <a:r>
              <a:rPr lang="en-US" sz="3200" dirty="0"/>
              <a:t>represent the granularities available for use by </a:t>
            </a:r>
            <a:r>
              <a:rPr lang="en-US" sz="3200" dirty="0" err="1"/>
              <a:t>OLAP</a:t>
            </a:r>
            <a:r>
              <a:rPr lang="en-US" sz="3200" dirty="0"/>
              <a:t> operations </a:t>
            </a:r>
            <a:r>
              <a:rPr lang="en-US" sz="3200" dirty="0" smtClean="0"/>
              <a:t>such as </a:t>
            </a:r>
            <a:r>
              <a:rPr lang="en-US" sz="3200" u="sng" dirty="0"/>
              <a:t>drill-down</a:t>
            </a:r>
            <a:r>
              <a:rPr lang="en-US" sz="3200" dirty="0"/>
              <a:t> and </a:t>
            </a:r>
            <a:r>
              <a:rPr lang="en-US" sz="3200" u="sng" dirty="0"/>
              <a:t>roll-up</a:t>
            </a:r>
            <a:r>
              <a:rPr lang="en-US" sz="3200" dirty="0"/>
              <a:t>. </a:t>
            </a:r>
            <a:br>
              <a:rPr lang="en-US" sz="3200" dirty="0"/>
            </a:br>
            <a:endParaRPr lang="en-US" sz="3200"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65</a:t>
            </a:fld>
            <a:endParaRPr lang="en-US" altLang="en-US"/>
          </a:p>
        </p:txBody>
      </p:sp>
    </p:spTree>
    <p:extLst>
      <p:ext uri="{BB962C8B-B14F-4D97-AF65-F5344CB8AC3E}">
        <p14:creationId xmlns:p14="http://schemas.microsoft.com/office/powerpoint/2010/main" val="3756309807"/>
      </p:ext>
    </p:extLst>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03189EB-358C-436B-9054-1D9CE097AFEE}" type="slidenum">
              <a:rPr lang="en-US" altLang="en-US" sz="1200"/>
              <a:pPr>
                <a:spcBef>
                  <a:spcPct val="0"/>
                </a:spcBef>
                <a:buClrTx/>
                <a:buSzTx/>
                <a:buFontTx/>
                <a:buNone/>
              </a:pPr>
              <a:t>66</a:t>
            </a:fld>
            <a:endParaRPr lang="en-US" altLang="en-US" sz="1200"/>
          </a:p>
        </p:txBody>
      </p:sp>
      <p:sp>
        <p:nvSpPr>
          <p:cNvPr id="65539" name="Rectangle 2"/>
          <p:cNvSpPr>
            <a:spLocks noGrp="1" noChangeArrowheads="1"/>
          </p:cNvSpPr>
          <p:nvPr>
            <p:ph type="title"/>
          </p:nvPr>
        </p:nvSpPr>
        <p:spPr>
          <a:xfrm>
            <a:off x="2819400" y="304800"/>
            <a:ext cx="6858000" cy="762000"/>
          </a:xfrm>
        </p:spPr>
        <p:txBody>
          <a:bodyPr/>
          <a:lstStyle/>
          <a:p>
            <a:pPr eaLnBrk="1" hangingPunct="1"/>
            <a:r>
              <a:rPr lang="en-US" altLang="en-US" dirty="0" smtClean="0"/>
              <a:t>A Star-Net Query Model</a:t>
            </a:r>
            <a:endParaRPr lang="en-US" altLang="en-US" sz="2400" dirty="0"/>
          </a:p>
        </p:txBody>
      </p:sp>
      <p:sp>
        <p:nvSpPr>
          <p:cNvPr id="65540"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 </a:t>
            </a:r>
          </a:p>
        </p:txBody>
      </p:sp>
      <p:grpSp>
        <p:nvGrpSpPr>
          <p:cNvPr id="2" name="Group 1"/>
          <p:cNvGrpSpPr/>
          <p:nvPr/>
        </p:nvGrpSpPr>
        <p:grpSpPr>
          <a:xfrm>
            <a:off x="1812925" y="1271588"/>
            <a:ext cx="8667750" cy="5319712"/>
            <a:chOff x="1812925" y="1271588"/>
            <a:chExt cx="8667750" cy="5319712"/>
          </a:xfrm>
        </p:grpSpPr>
        <p:sp>
          <p:nvSpPr>
            <p:cNvPr id="65541" name="Oval 4"/>
            <p:cNvSpPr>
              <a:spLocks noChangeArrowheads="1"/>
            </p:cNvSpPr>
            <p:nvPr/>
          </p:nvSpPr>
          <p:spPr bwMode="auto">
            <a:xfrm>
              <a:off x="5873750" y="358775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42" name="Oval 5"/>
            <p:cNvSpPr>
              <a:spLocks noChangeArrowheads="1"/>
            </p:cNvSpPr>
            <p:nvPr/>
          </p:nvSpPr>
          <p:spPr bwMode="auto">
            <a:xfrm>
              <a:off x="5264150" y="30543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43" name="Oval 6"/>
            <p:cNvSpPr>
              <a:spLocks noChangeArrowheads="1"/>
            </p:cNvSpPr>
            <p:nvPr/>
          </p:nvSpPr>
          <p:spPr bwMode="auto">
            <a:xfrm>
              <a:off x="4425950" y="23685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44" name="Oval 7"/>
            <p:cNvSpPr>
              <a:spLocks noChangeArrowheads="1"/>
            </p:cNvSpPr>
            <p:nvPr/>
          </p:nvSpPr>
          <p:spPr bwMode="auto">
            <a:xfrm>
              <a:off x="5340350" y="35877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45" name="Oval 8"/>
            <p:cNvSpPr>
              <a:spLocks noChangeArrowheads="1"/>
            </p:cNvSpPr>
            <p:nvPr/>
          </p:nvSpPr>
          <p:spPr bwMode="auto">
            <a:xfrm>
              <a:off x="4273550" y="35877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46" name="Oval 9"/>
            <p:cNvSpPr>
              <a:spLocks noChangeArrowheads="1"/>
            </p:cNvSpPr>
            <p:nvPr/>
          </p:nvSpPr>
          <p:spPr bwMode="auto">
            <a:xfrm>
              <a:off x="2978150" y="35877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47" name="Oval 10"/>
            <p:cNvSpPr>
              <a:spLocks noChangeArrowheads="1"/>
            </p:cNvSpPr>
            <p:nvPr/>
          </p:nvSpPr>
          <p:spPr bwMode="auto">
            <a:xfrm>
              <a:off x="5264150" y="41973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48" name="Oval 11"/>
            <p:cNvSpPr>
              <a:spLocks noChangeArrowheads="1"/>
            </p:cNvSpPr>
            <p:nvPr/>
          </p:nvSpPr>
          <p:spPr bwMode="auto">
            <a:xfrm>
              <a:off x="5873750" y="45783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49" name="Oval 12"/>
            <p:cNvSpPr>
              <a:spLocks noChangeArrowheads="1"/>
            </p:cNvSpPr>
            <p:nvPr/>
          </p:nvSpPr>
          <p:spPr bwMode="auto">
            <a:xfrm>
              <a:off x="5873750" y="21399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0" name="Oval 13"/>
            <p:cNvSpPr>
              <a:spLocks noChangeArrowheads="1"/>
            </p:cNvSpPr>
            <p:nvPr/>
          </p:nvSpPr>
          <p:spPr bwMode="auto">
            <a:xfrm>
              <a:off x="5873750" y="29019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1" name="Oval 14"/>
            <p:cNvSpPr>
              <a:spLocks noChangeArrowheads="1"/>
            </p:cNvSpPr>
            <p:nvPr/>
          </p:nvSpPr>
          <p:spPr bwMode="auto">
            <a:xfrm>
              <a:off x="8388350" y="57975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2" name="Oval 15"/>
            <p:cNvSpPr>
              <a:spLocks noChangeArrowheads="1"/>
            </p:cNvSpPr>
            <p:nvPr/>
          </p:nvSpPr>
          <p:spPr bwMode="auto">
            <a:xfrm>
              <a:off x="7473950" y="51117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3" name="Oval 16"/>
            <p:cNvSpPr>
              <a:spLocks noChangeArrowheads="1"/>
            </p:cNvSpPr>
            <p:nvPr/>
          </p:nvSpPr>
          <p:spPr bwMode="auto">
            <a:xfrm>
              <a:off x="6788150" y="45021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4" name="Oval 17"/>
            <p:cNvSpPr>
              <a:spLocks noChangeArrowheads="1"/>
            </p:cNvSpPr>
            <p:nvPr/>
          </p:nvSpPr>
          <p:spPr bwMode="auto">
            <a:xfrm>
              <a:off x="8921750" y="35877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5" name="Oval 18"/>
            <p:cNvSpPr>
              <a:spLocks noChangeArrowheads="1"/>
            </p:cNvSpPr>
            <p:nvPr/>
          </p:nvSpPr>
          <p:spPr bwMode="auto">
            <a:xfrm>
              <a:off x="7778750" y="35877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6" name="Oval 19"/>
            <p:cNvSpPr>
              <a:spLocks noChangeArrowheads="1"/>
            </p:cNvSpPr>
            <p:nvPr/>
          </p:nvSpPr>
          <p:spPr bwMode="auto">
            <a:xfrm>
              <a:off x="6788150" y="35877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7" name="Oval 20"/>
            <p:cNvSpPr>
              <a:spLocks noChangeArrowheads="1"/>
            </p:cNvSpPr>
            <p:nvPr/>
          </p:nvSpPr>
          <p:spPr bwMode="auto">
            <a:xfrm>
              <a:off x="8083550" y="21399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8" name="Oval 21"/>
            <p:cNvSpPr>
              <a:spLocks noChangeArrowheads="1"/>
            </p:cNvSpPr>
            <p:nvPr/>
          </p:nvSpPr>
          <p:spPr bwMode="auto">
            <a:xfrm>
              <a:off x="4349750" y="48831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59" name="Oval 22"/>
            <p:cNvSpPr>
              <a:spLocks noChangeArrowheads="1"/>
            </p:cNvSpPr>
            <p:nvPr/>
          </p:nvSpPr>
          <p:spPr bwMode="auto">
            <a:xfrm>
              <a:off x="3206750" y="56451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60" name="Oval 23"/>
            <p:cNvSpPr>
              <a:spLocks noChangeArrowheads="1"/>
            </p:cNvSpPr>
            <p:nvPr/>
          </p:nvSpPr>
          <p:spPr bwMode="auto">
            <a:xfrm>
              <a:off x="5873750" y="5721350"/>
              <a:ext cx="139700" cy="1397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5561" name="Line 24"/>
            <p:cNvSpPr>
              <a:spLocks noChangeShapeType="1"/>
            </p:cNvSpPr>
            <p:nvPr/>
          </p:nvSpPr>
          <p:spPr bwMode="auto">
            <a:xfrm>
              <a:off x="5943600" y="30480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62" name="Line 25"/>
            <p:cNvSpPr>
              <a:spLocks noChangeShapeType="1"/>
            </p:cNvSpPr>
            <p:nvPr/>
          </p:nvSpPr>
          <p:spPr bwMode="auto">
            <a:xfrm>
              <a:off x="5943600" y="22860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63" name="Line 26"/>
            <p:cNvSpPr>
              <a:spLocks noChangeShapeType="1"/>
            </p:cNvSpPr>
            <p:nvPr/>
          </p:nvSpPr>
          <p:spPr bwMode="auto">
            <a:xfrm>
              <a:off x="5943600" y="38100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64" name="Line 27"/>
            <p:cNvSpPr>
              <a:spLocks noChangeShapeType="1"/>
            </p:cNvSpPr>
            <p:nvPr/>
          </p:nvSpPr>
          <p:spPr bwMode="auto">
            <a:xfrm>
              <a:off x="5943600" y="4724400"/>
              <a:ext cx="0" cy="990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65" name="Line 28"/>
            <p:cNvSpPr>
              <a:spLocks noChangeShapeType="1"/>
            </p:cNvSpPr>
            <p:nvPr/>
          </p:nvSpPr>
          <p:spPr bwMode="auto">
            <a:xfrm>
              <a:off x="6096000" y="3657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66" name="Line 29"/>
            <p:cNvSpPr>
              <a:spLocks noChangeShapeType="1"/>
            </p:cNvSpPr>
            <p:nvPr/>
          </p:nvSpPr>
          <p:spPr bwMode="auto">
            <a:xfrm>
              <a:off x="6934200" y="3657600"/>
              <a:ext cx="838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67" name="Line 30"/>
            <p:cNvSpPr>
              <a:spLocks noChangeShapeType="1"/>
            </p:cNvSpPr>
            <p:nvPr/>
          </p:nvSpPr>
          <p:spPr bwMode="auto">
            <a:xfrm>
              <a:off x="7924800" y="36576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68" name="Line 31"/>
            <p:cNvSpPr>
              <a:spLocks noChangeShapeType="1"/>
            </p:cNvSpPr>
            <p:nvPr/>
          </p:nvSpPr>
          <p:spPr bwMode="auto">
            <a:xfrm>
              <a:off x="5486400" y="36576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69" name="Line 32"/>
            <p:cNvSpPr>
              <a:spLocks noChangeShapeType="1"/>
            </p:cNvSpPr>
            <p:nvPr/>
          </p:nvSpPr>
          <p:spPr bwMode="auto">
            <a:xfrm>
              <a:off x="4419600" y="36576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0" name="Line 33"/>
            <p:cNvSpPr>
              <a:spLocks noChangeShapeType="1"/>
            </p:cNvSpPr>
            <p:nvPr/>
          </p:nvSpPr>
          <p:spPr bwMode="auto">
            <a:xfrm>
              <a:off x="3124200" y="36576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1" name="Line 34"/>
            <p:cNvSpPr>
              <a:spLocks noChangeShapeType="1"/>
            </p:cNvSpPr>
            <p:nvPr/>
          </p:nvSpPr>
          <p:spPr bwMode="auto">
            <a:xfrm flipV="1">
              <a:off x="6096000" y="2286000"/>
              <a:ext cx="198120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2" name="Line 35"/>
            <p:cNvSpPr>
              <a:spLocks noChangeShapeType="1"/>
            </p:cNvSpPr>
            <p:nvPr/>
          </p:nvSpPr>
          <p:spPr bwMode="auto">
            <a:xfrm flipV="1">
              <a:off x="8229600" y="1752600"/>
              <a:ext cx="685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3" name="Line 36"/>
            <p:cNvSpPr>
              <a:spLocks noChangeShapeType="1"/>
            </p:cNvSpPr>
            <p:nvPr/>
          </p:nvSpPr>
          <p:spPr bwMode="auto">
            <a:xfrm flipH="1">
              <a:off x="5410200" y="38100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4" name="Line 37"/>
            <p:cNvSpPr>
              <a:spLocks noChangeShapeType="1"/>
            </p:cNvSpPr>
            <p:nvPr/>
          </p:nvSpPr>
          <p:spPr bwMode="auto">
            <a:xfrm flipH="1">
              <a:off x="4495800" y="4343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5" name="Line 38"/>
            <p:cNvSpPr>
              <a:spLocks noChangeShapeType="1"/>
            </p:cNvSpPr>
            <p:nvPr/>
          </p:nvSpPr>
          <p:spPr bwMode="auto">
            <a:xfrm flipV="1">
              <a:off x="3352800" y="4953000"/>
              <a:ext cx="9906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6" name="Line 39"/>
            <p:cNvSpPr>
              <a:spLocks noChangeShapeType="1"/>
            </p:cNvSpPr>
            <p:nvPr/>
          </p:nvSpPr>
          <p:spPr bwMode="auto">
            <a:xfrm>
              <a:off x="5410200" y="32004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7" name="Line 40"/>
            <p:cNvSpPr>
              <a:spLocks noChangeShapeType="1"/>
            </p:cNvSpPr>
            <p:nvPr/>
          </p:nvSpPr>
          <p:spPr bwMode="auto">
            <a:xfrm>
              <a:off x="4572000" y="2514600"/>
              <a:ext cx="6858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8" name="Line 41"/>
            <p:cNvSpPr>
              <a:spLocks noChangeShapeType="1"/>
            </p:cNvSpPr>
            <p:nvPr/>
          </p:nvSpPr>
          <p:spPr bwMode="auto">
            <a:xfrm>
              <a:off x="3505200" y="17526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79" name="Line 42"/>
            <p:cNvSpPr>
              <a:spLocks noChangeShapeType="1"/>
            </p:cNvSpPr>
            <p:nvPr/>
          </p:nvSpPr>
          <p:spPr bwMode="auto">
            <a:xfrm>
              <a:off x="6096000" y="38100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80" name="Line 43"/>
            <p:cNvSpPr>
              <a:spLocks noChangeShapeType="1"/>
            </p:cNvSpPr>
            <p:nvPr/>
          </p:nvSpPr>
          <p:spPr bwMode="auto">
            <a:xfrm>
              <a:off x="6934200" y="4648200"/>
              <a:ext cx="533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81" name="Line 44"/>
            <p:cNvSpPr>
              <a:spLocks noChangeShapeType="1"/>
            </p:cNvSpPr>
            <p:nvPr/>
          </p:nvSpPr>
          <p:spPr bwMode="auto">
            <a:xfrm>
              <a:off x="7620000" y="5257800"/>
              <a:ext cx="762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82" name="Line 45"/>
            <p:cNvSpPr>
              <a:spLocks noChangeShapeType="1"/>
            </p:cNvSpPr>
            <p:nvPr/>
          </p:nvSpPr>
          <p:spPr bwMode="auto">
            <a:xfrm>
              <a:off x="8534400" y="5943600"/>
              <a:ext cx="3810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83" name="Line 46"/>
            <p:cNvSpPr>
              <a:spLocks noChangeShapeType="1"/>
            </p:cNvSpPr>
            <p:nvPr/>
          </p:nvSpPr>
          <p:spPr bwMode="auto">
            <a:xfrm>
              <a:off x="5943600" y="5867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84" name="Line 47"/>
            <p:cNvSpPr>
              <a:spLocks noChangeShapeType="1"/>
            </p:cNvSpPr>
            <p:nvPr/>
          </p:nvSpPr>
          <p:spPr bwMode="auto">
            <a:xfrm flipH="1">
              <a:off x="2743200" y="5791200"/>
              <a:ext cx="4572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85" name="Line 48"/>
            <p:cNvSpPr>
              <a:spLocks noChangeShapeType="1"/>
            </p:cNvSpPr>
            <p:nvPr/>
          </p:nvSpPr>
          <p:spPr bwMode="auto">
            <a:xfrm flipH="1">
              <a:off x="2438400" y="3657600"/>
              <a:ext cx="533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86" name="Line 49"/>
            <p:cNvSpPr>
              <a:spLocks noChangeShapeType="1"/>
            </p:cNvSpPr>
            <p:nvPr/>
          </p:nvSpPr>
          <p:spPr bwMode="auto">
            <a:xfrm>
              <a:off x="9067800" y="3657600"/>
              <a:ext cx="533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87" name="Rectangle 50"/>
            <p:cNvSpPr>
              <a:spLocks noChangeArrowheads="1"/>
            </p:cNvSpPr>
            <p:nvPr/>
          </p:nvSpPr>
          <p:spPr bwMode="auto">
            <a:xfrm>
              <a:off x="2498725" y="1423988"/>
              <a:ext cx="177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Shipping Method</a:t>
              </a:r>
            </a:p>
          </p:txBody>
        </p:sp>
        <p:sp>
          <p:nvSpPr>
            <p:cNvPr id="65588" name="Rectangle 51"/>
            <p:cNvSpPr>
              <a:spLocks noChangeArrowheads="1"/>
            </p:cNvSpPr>
            <p:nvPr/>
          </p:nvSpPr>
          <p:spPr bwMode="auto">
            <a:xfrm>
              <a:off x="2727325" y="2262188"/>
              <a:ext cx="163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AIR-EXPRESS</a:t>
              </a:r>
            </a:p>
          </p:txBody>
        </p:sp>
        <p:sp>
          <p:nvSpPr>
            <p:cNvPr id="65589" name="Rectangle 52"/>
            <p:cNvSpPr>
              <a:spLocks noChangeArrowheads="1"/>
            </p:cNvSpPr>
            <p:nvPr/>
          </p:nvSpPr>
          <p:spPr bwMode="auto">
            <a:xfrm>
              <a:off x="4251325" y="29479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TRUCK</a:t>
              </a:r>
            </a:p>
          </p:txBody>
        </p:sp>
        <p:sp>
          <p:nvSpPr>
            <p:cNvPr id="65590" name="Rectangle 53"/>
            <p:cNvSpPr>
              <a:spLocks noChangeArrowheads="1"/>
            </p:cNvSpPr>
            <p:nvPr/>
          </p:nvSpPr>
          <p:spPr bwMode="auto">
            <a:xfrm>
              <a:off x="6003925" y="27955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latin typeface="Times New Roman" panose="02020603050405020304" pitchFamily="18" charset="0"/>
                </a:rPr>
                <a:t>ORDER</a:t>
              </a:r>
            </a:p>
          </p:txBody>
        </p:sp>
        <p:sp>
          <p:nvSpPr>
            <p:cNvPr id="65591" name="Line 54"/>
            <p:cNvSpPr>
              <a:spLocks noChangeShapeType="1"/>
            </p:cNvSpPr>
            <p:nvPr/>
          </p:nvSpPr>
          <p:spPr bwMode="auto">
            <a:xfrm>
              <a:off x="5943600" y="1600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92" name="Rectangle 55"/>
            <p:cNvSpPr>
              <a:spLocks noChangeArrowheads="1"/>
            </p:cNvSpPr>
            <p:nvPr/>
          </p:nvSpPr>
          <p:spPr bwMode="auto">
            <a:xfrm>
              <a:off x="4937125" y="1271588"/>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Customer Orders</a:t>
              </a:r>
            </a:p>
          </p:txBody>
        </p:sp>
        <p:sp>
          <p:nvSpPr>
            <p:cNvPr id="65593" name="Rectangle 56"/>
            <p:cNvSpPr>
              <a:spLocks noChangeArrowheads="1"/>
            </p:cNvSpPr>
            <p:nvPr/>
          </p:nvSpPr>
          <p:spPr bwMode="auto">
            <a:xfrm>
              <a:off x="6003925" y="2033588"/>
              <a:ext cx="1543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CONTRACTS</a:t>
              </a:r>
            </a:p>
          </p:txBody>
        </p:sp>
        <p:sp>
          <p:nvSpPr>
            <p:cNvPr id="65594" name="Rectangle 57"/>
            <p:cNvSpPr>
              <a:spLocks noChangeArrowheads="1"/>
            </p:cNvSpPr>
            <p:nvPr/>
          </p:nvSpPr>
          <p:spPr bwMode="auto">
            <a:xfrm>
              <a:off x="8899525" y="1652588"/>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Customer</a:t>
              </a:r>
            </a:p>
          </p:txBody>
        </p:sp>
        <p:sp>
          <p:nvSpPr>
            <p:cNvPr id="65595" name="Rectangle 58"/>
            <p:cNvSpPr>
              <a:spLocks noChangeArrowheads="1"/>
            </p:cNvSpPr>
            <p:nvPr/>
          </p:nvSpPr>
          <p:spPr bwMode="auto">
            <a:xfrm>
              <a:off x="9585325" y="3481388"/>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a:t>
              </a:r>
            </a:p>
          </p:txBody>
        </p:sp>
        <p:sp>
          <p:nvSpPr>
            <p:cNvPr id="65596" name="Rectangle 59"/>
            <p:cNvSpPr>
              <a:spLocks noChangeArrowheads="1"/>
            </p:cNvSpPr>
            <p:nvPr/>
          </p:nvSpPr>
          <p:spPr bwMode="auto">
            <a:xfrm>
              <a:off x="8213725" y="3862388"/>
              <a:ext cx="2082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 GROUP</a:t>
              </a:r>
            </a:p>
          </p:txBody>
        </p:sp>
        <p:sp>
          <p:nvSpPr>
            <p:cNvPr id="65597" name="Rectangle 60"/>
            <p:cNvSpPr>
              <a:spLocks noChangeArrowheads="1"/>
            </p:cNvSpPr>
            <p:nvPr/>
          </p:nvSpPr>
          <p:spPr bwMode="auto">
            <a:xfrm>
              <a:off x="7070725" y="325278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 LINE</a:t>
              </a:r>
            </a:p>
          </p:txBody>
        </p:sp>
        <p:sp>
          <p:nvSpPr>
            <p:cNvPr id="65598" name="Rectangle 61"/>
            <p:cNvSpPr>
              <a:spLocks noChangeArrowheads="1"/>
            </p:cNvSpPr>
            <p:nvPr/>
          </p:nvSpPr>
          <p:spPr bwMode="auto">
            <a:xfrm>
              <a:off x="6308725" y="3786188"/>
              <a:ext cx="1866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 ITEM</a:t>
              </a:r>
            </a:p>
          </p:txBody>
        </p:sp>
        <p:sp>
          <p:nvSpPr>
            <p:cNvPr id="65599" name="Rectangle 62"/>
            <p:cNvSpPr>
              <a:spLocks noChangeArrowheads="1"/>
            </p:cNvSpPr>
            <p:nvPr/>
          </p:nvSpPr>
          <p:spPr bwMode="auto">
            <a:xfrm>
              <a:off x="6918325" y="4395788"/>
              <a:ext cx="1816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SALES PERSON</a:t>
              </a:r>
            </a:p>
          </p:txBody>
        </p:sp>
        <p:sp>
          <p:nvSpPr>
            <p:cNvPr id="65600" name="Rectangle 63"/>
            <p:cNvSpPr>
              <a:spLocks noChangeArrowheads="1"/>
            </p:cNvSpPr>
            <p:nvPr/>
          </p:nvSpPr>
          <p:spPr bwMode="auto">
            <a:xfrm>
              <a:off x="7604125" y="5005388"/>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DISTRICT</a:t>
              </a:r>
            </a:p>
          </p:txBody>
        </p:sp>
        <p:sp>
          <p:nvSpPr>
            <p:cNvPr id="65601" name="Rectangle 64"/>
            <p:cNvSpPr>
              <a:spLocks noChangeArrowheads="1"/>
            </p:cNvSpPr>
            <p:nvPr/>
          </p:nvSpPr>
          <p:spPr bwMode="auto">
            <a:xfrm>
              <a:off x="8594725" y="5691188"/>
              <a:ext cx="120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DIVISION</a:t>
              </a:r>
            </a:p>
          </p:txBody>
        </p:sp>
        <p:sp>
          <p:nvSpPr>
            <p:cNvPr id="65602" name="Rectangle 65"/>
            <p:cNvSpPr>
              <a:spLocks noChangeArrowheads="1"/>
            </p:cNvSpPr>
            <p:nvPr/>
          </p:nvSpPr>
          <p:spPr bwMode="auto">
            <a:xfrm>
              <a:off x="8823325" y="6224588"/>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Organization</a:t>
              </a:r>
            </a:p>
          </p:txBody>
        </p:sp>
        <p:sp>
          <p:nvSpPr>
            <p:cNvPr id="65603" name="Rectangle 66"/>
            <p:cNvSpPr>
              <a:spLocks noChangeArrowheads="1"/>
            </p:cNvSpPr>
            <p:nvPr/>
          </p:nvSpPr>
          <p:spPr bwMode="auto">
            <a:xfrm>
              <a:off x="5318125" y="6224588"/>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Promotion</a:t>
              </a:r>
            </a:p>
          </p:txBody>
        </p:sp>
        <p:sp>
          <p:nvSpPr>
            <p:cNvPr id="65604" name="Rectangle 67"/>
            <p:cNvSpPr>
              <a:spLocks noChangeArrowheads="1"/>
            </p:cNvSpPr>
            <p:nvPr/>
          </p:nvSpPr>
          <p:spPr bwMode="auto">
            <a:xfrm>
              <a:off x="4098925" y="4167188"/>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CITY</a:t>
              </a:r>
            </a:p>
          </p:txBody>
        </p:sp>
        <p:sp>
          <p:nvSpPr>
            <p:cNvPr id="65605" name="Rectangle 68"/>
            <p:cNvSpPr>
              <a:spLocks noChangeArrowheads="1"/>
            </p:cNvSpPr>
            <p:nvPr/>
          </p:nvSpPr>
          <p:spPr bwMode="auto">
            <a:xfrm>
              <a:off x="3336925" y="4700588"/>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COUNTRY</a:t>
              </a:r>
            </a:p>
          </p:txBody>
        </p:sp>
        <p:sp>
          <p:nvSpPr>
            <p:cNvPr id="65606" name="Rectangle 69"/>
            <p:cNvSpPr>
              <a:spLocks noChangeArrowheads="1"/>
            </p:cNvSpPr>
            <p:nvPr/>
          </p:nvSpPr>
          <p:spPr bwMode="auto">
            <a:xfrm>
              <a:off x="2117725" y="546258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REGION</a:t>
              </a:r>
            </a:p>
          </p:txBody>
        </p:sp>
        <p:sp>
          <p:nvSpPr>
            <p:cNvPr id="65607" name="Rectangle 70"/>
            <p:cNvSpPr>
              <a:spLocks noChangeArrowheads="1"/>
            </p:cNvSpPr>
            <p:nvPr/>
          </p:nvSpPr>
          <p:spPr bwMode="auto">
            <a:xfrm>
              <a:off x="1812925" y="60721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a:t>
              </a:r>
            </a:p>
          </p:txBody>
        </p:sp>
        <p:sp>
          <p:nvSpPr>
            <p:cNvPr id="65608" name="Rectangle 71"/>
            <p:cNvSpPr>
              <a:spLocks noChangeArrowheads="1"/>
            </p:cNvSpPr>
            <p:nvPr/>
          </p:nvSpPr>
          <p:spPr bwMode="auto">
            <a:xfrm>
              <a:off x="4784725" y="3709988"/>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DAILY</a:t>
              </a:r>
            </a:p>
          </p:txBody>
        </p:sp>
        <p:sp>
          <p:nvSpPr>
            <p:cNvPr id="65609" name="Rectangle 72"/>
            <p:cNvSpPr>
              <a:spLocks noChangeArrowheads="1"/>
            </p:cNvSpPr>
            <p:nvPr/>
          </p:nvSpPr>
          <p:spPr bwMode="auto">
            <a:xfrm>
              <a:off x="3717925" y="370998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QTRLY</a:t>
              </a:r>
            </a:p>
          </p:txBody>
        </p:sp>
        <p:sp>
          <p:nvSpPr>
            <p:cNvPr id="65610" name="Rectangle 73"/>
            <p:cNvSpPr>
              <a:spLocks noChangeArrowheads="1"/>
            </p:cNvSpPr>
            <p:nvPr/>
          </p:nvSpPr>
          <p:spPr bwMode="auto">
            <a:xfrm>
              <a:off x="2422525" y="370998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ANNUALY</a:t>
              </a:r>
            </a:p>
          </p:txBody>
        </p:sp>
        <p:sp>
          <p:nvSpPr>
            <p:cNvPr id="65611" name="Rectangle 74"/>
            <p:cNvSpPr>
              <a:spLocks noChangeArrowheads="1"/>
            </p:cNvSpPr>
            <p:nvPr/>
          </p:nvSpPr>
          <p:spPr bwMode="auto">
            <a:xfrm>
              <a:off x="1812925" y="34813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a:t>
              </a:r>
            </a:p>
          </p:txBody>
        </p:sp>
        <p:sp>
          <p:nvSpPr>
            <p:cNvPr id="65612" name="Line 75"/>
            <p:cNvSpPr>
              <a:spLocks noChangeShapeType="1"/>
            </p:cNvSpPr>
            <p:nvPr/>
          </p:nvSpPr>
          <p:spPr bwMode="auto">
            <a:xfrm>
              <a:off x="4343400" y="3657600"/>
              <a:ext cx="76200" cy="12954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613" name="Line 76"/>
            <p:cNvSpPr>
              <a:spLocks noChangeShapeType="1"/>
            </p:cNvSpPr>
            <p:nvPr/>
          </p:nvSpPr>
          <p:spPr bwMode="auto">
            <a:xfrm>
              <a:off x="4419600" y="4953000"/>
              <a:ext cx="3124200" cy="2286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614" name="Line 77"/>
            <p:cNvSpPr>
              <a:spLocks noChangeShapeType="1"/>
            </p:cNvSpPr>
            <p:nvPr/>
          </p:nvSpPr>
          <p:spPr bwMode="auto">
            <a:xfrm flipV="1">
              <a:off x="7543800" y="3657600"/>
              <a:ext cx="1447800" cy="15240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615" name="Line 78"/>
            <p:cNvSpPr>
              <a:spLocks noChangeShapeType="1"/>
            </p:cNvSpPr>
            <p:nvPr/>
          </p:nvSpPr>
          <p:spPr bwMode="auto">
            <a:xfrm>
              <a:off x="5943600" y="2209800"/>
              <a:ext cx="3048000" cy="14478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616" name="Line 79"/>
            <p:cNvSpPr>
              <a:spLocks noChangeShapeType="1"/>
            </p:cNvSpPr>
            <p:nvPr/>
          </p:nvSpPr>
          <p:spPr bwMode="auto">
            <a:xfrm flipV="1">
              <a:off x="4343400" y="2209800"/>
              <a:ext cx="1600200" cy="14478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65617" name="Text Box 80"/>
          <p:cNvSpPr txBox="1">
            <a:spLocks noChangeArrowheads="1"/>
          </p:cNvSpPr>
          <p:nvPr/>
        </p:nvSpPr>
        <p:spPr bwMode="auto">
          <a:xfrm>
            <a:off x="3124200" y="5943601"/>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dirty="0"/>
              <a:t>Each circle is called a </a:t>
            </a:r>
            <a:r>
              <a:rPr lang="en-US" altLang="en-US" sz="2000" u="sng" dirty="0">
                <a:solidFill>
                  <a:schemeClr val="folHlink"/>
                </a:solidFill>
              </a:rPr>
              <a:t>footprint</a:t>
            </a:r>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599B45A-A199-4957-B631-08AEFE359442}" type="slidenum">
              <a:rPr lang="en-US" altLang="en-US" sz="1200"/>
              <a:pPr>
                <a:spcBef>
                  <a:spcPct val="0"/>
                </a:spcBef>
                <a:buClrTx/>
                <a:buSzTx/>
                <a:buFontTx/>
                <a:buNone/>
              </a:pPr>
              <a:t>67</a:t>
            </a:fld>
            <a:endParaRPr lang="en-US" altLang="en-US" sz="1200"/>
          </a:p>
        </p:txBody>
      </p:sp>
      <p:pic>
        <p:nvPicPr>
          <p:cNvPr id="67587" name="Picture 2" descr="brows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1"/>
            <a:ext cx="60769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ectangle 3"/>
          <p:cNvSpPr>
            <a:spLocks noGrp="1" noChangeArrowheads="1"/>
          </p:cNvSpPr>
          <p:nvPr>
            <p:ph type="title"/>
          </p:nvPr>
        </p:nvSpPr>
        <p:spPr>
          <a:xfrm>
            <a:off x="2895600" y="228600"/>
            <a:ext cx="5486400" cy="914400"/>
          </a:xfrm>
        </p:spPr>
        <p:txBody>
          <a:bodyPr/>
          <a:lstStyle/>
          <a:p>
            <a:pPr eaLnBrk="1" hangingPunct="1"/>
            <a:r>
              <a:rPr lang="en-US" altLang="en-US" smtClean="0"/>
              <a:t>Browsing a Data Cube</a:t>
            </a:r>
          </a:p>
        </p:txBody>
      </p:sp>
      <p:sp>
        <p:nvSpPr>
          <p:cNvPr id="67589" name="Rectangle 4"/>
          <p:cNvSpPr>
            <a:spLocks noGrp="1" noChangeArrowheads="1"/>
          </p:cNvSpPr>
          <p:nvPr>
            <p:ph type="body" idx="1"/>
          </p:nvPr>
        </p:nvSpPr>
        <p:spPr>
          <a:xfrm>
            <a:off x="7162800" y="1386140"/>
            <a:ext cx="4724400" cy="1447800"/>
          </a:xfrm>
        </p:spPr>
        <p:txBody>
          <a:bodyPr/>
          <a:lstStyle/>
          <a:p>
            <a:pPr eaLnBrk="1" hangingPunct="1">
              <a:lnSpc>
                <a:spcPct val="90000"/>
              </a:lnSpc>
            </a:pPr>
            <a:r>
              <a:rPr lang="en-US" altLang="en-US" dirty="0" smtClean="0"/>
              <a:t>Visualization</a:t>
            </a:r>
          </a:p>
          <a:p>
            <a:pPr eaLnBrk="1" hangingPunct="1">
              <a:lnSpc>
                <a:spcPct val="90000"/>
              </a:lnSpc>
            </a:pPr>
            <a:r>
              <a:rPr lang="en-US" altLang="en-US" dirty="0" err="1" smtClean="0"/>
              <a:t>OLAP</a:t>
            </a:r>
            <a:r>
              <a:rPr lang="en-US" altLang="en-US" dirty="0" smtClean="0"/>
              <a:t> capabilities</a:t>
            </a:r>
          </a:p>
          <a:p>
            <a:pPr eaLnBrk="1" hangingPunct="1">
              <a:lnSpc>
                <a:spcPct val="90000"/>
              </a:lnSpc>
            </a:pPr>
            <a:r>
              <a:rPr lang="en-US" altLang="en-US" dirty="0" smtClean="0"/>
              <a:t>Interactive manipulation</a:t>
            </a:r>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233A16F-960B-4181-98CF-CA1C6BA00CEC}" type="slidenum">
              <a:rPr lang="en-US" altLang="en-US" sz="1200"/>
              <a:pPr>
                <a:spcBef>
                  <a:spcPct val="0"/>
                </a:spcBef>
                <a:buClrTx/>
                <a:buSzTx/>
                <a:buFontTx/>
                <a:buNone/>
              </a:pPr>
              <a:t>68</a:t>
            </a:fld>
            <a:endParaRPr lang="en-US" altLang="en-US" sz="1200"/>
          </a:p>
        </p:txBody>
      </p:sp>
      <p:sp>
        <p:nvSpPr>
          <p:cNvPr id="69635" name="Rectangle 2"/>
          <p:cNvSpPr>
            <a:spLocks noGrp="1" noChangeArrowheads="1"/>
          </p:cNvSpPr>
          <p:nvPr>
            <p:ph type="title"/>
          </p:nvPr>
        </p:nvSpPr>
        <p:spPr>
          <a:xfrm>
            <a:off x="1524000" y="76200"/>
            <a:ext cx="9220200" cy="1066800"/>
          </a:xfrm>
          <a:noFill/>
        </p:spPr>
        <p:txBody>
          <a:bodyPr vert="horz" wrap="square" lIns="92075" tIns="46038" rIns="92075" bIns="46038" numCol="1" anchor="ctr" anchorCtr="0" compatLnSpc="1">
            <a:prstTxWarp prst="textNoShape">
              <a:avLst/>
            </a:prstTxWarp>
          </a:bodyPr>
          <a:lstStyle/>
          <a:p>
            <a:pPr eaLnBrk="1" hangingPunct="1"/>
            <a:r>
              <a:rPr lang="en-US" altLang="en-US" sz="3200"/>
              <a:t>Chapter 4: Data Warehousing and On-line Analytical Processing</a:t>
            </a:r>
          </a:p>
        </p:txBody>
      </p:sp>
      <p:sp>
        <p:nvSpPr>
          <p:cNvPr id="69636" name="Rectangle 3"/>
          <p:cNvSpPr>
            <a:spLocks noGrp="1" noChangeArrowheads="1"/>
          </p:cNvSpPr>
          <p:nvPr>
            <p:ph type="body" idx="1"/>
          </p:nvPr>
        </p:nvSpPr>
        <p:spPr>
          <a:xfrm>
            <a:off x="1981200" y="1447800"/>
            <a:ext cx="8382000" cy="4876800"/>
          </a:xfrm>
          <a:noFill/>
        </p:spPr>
        <p:txBody>
          <a:bodyPr vert="horz" wrap="square" lIns="92075" tIns="46038" rIns="92075" bIns="46038" numCol="1" anchor="t" anchorCtr="0" compatLnSpc="1">
            <a:prstTxWarp prst="textNoShape">
              <a:avLst/>
            </a:prstTxWarp>
          </a:bodyPr>
          <a:lstStyle/>
          <a:p>
            <a:pPr eaLnBrk="1" hangingPunct="1">
              <a:lnSpc>
                <a:spcPct val="140000"/>
              </a:lnSpc>
            </a:pPr>
            <a:r>
              <a:rPr lang="en-US" altLang="en-US" dirty="0" smtClean="0"/>
              <a:t>Data Warehouse: Basic Concepts</a:t>
            </a:r>
          </a:p>
          <a:p>
            <a:pPr eaLnBrk="1" hangingPunct="1">
              <a:lnSpc>
                <a:spcPct val="140000"/>
              </a:lnSpc>
            </a:pPr>
            <a:r>
              <a:rPr lang="en-US" altLang="en-US" dirty="0" smtClean="0"/>
              <a:t>Data Warehouse Modeling: Data Cube and </a:t>
            </a:r>
            <a:r>
              <a:rPr lang="en-US" altLang="en-US" dirty="0" err="1" smtClean="0"/>
              <a:t>OLAP</a:t>
            </a:r>
            <a:endParaRPr lang="en-US" altLang="en-US" dirty="0" smtClean="0"/>
          </a:p>
          <a:p>
            <a:pPr eaLnBrk="1" hangingPunct="1">
              <a:lnSpc>
                <a:spcPct val="140000"/>
              </a:lnSpc>
            </a:pPr>
            <a:r>
              <a:rPr lang="en-US" altLang="en-US" dirty="0" smtClean="0">
                <a:solidFill>
                  <a:srgbClr val="FF0000"/>
                </a:solidFill>
              </a:rPr>
              <a:t>Data Warehouse Design and Usage</a:t>
            </a:r>
          </a:p>
          <a:p>
            <a:pPr eaLnBrk="1" hangingPunct="1">
              <a:lnSpc>
                <a:spcPct val="140000"/>
              </a:lnSpc>
            </a:pPr>
            <a:r>
              <a:rPr lang="en-US" altLang="en-US" dirty="0" smtClean="0"/>
              <a:t>Data Warehouse </a:t>
            </a:r>
            <a:r>
              <a:rPr lang="en-US" altLang="en-US" dirty="0" smtClean="0"/>
              <a:t>Implementation</a:t>
            </a:r>
            <a:endParaRPr lang="en-US" altLang="en-US" dirty="0" smtClean="0"/>
          </a:p>
        </p:txBody>
      </p:sp>
      <p:sp>
        <p:nvSpPr>
          <p:cNvPr id="69637" name="AutoShape 4"/>
          <p:cNvSpPr>
            <a:spLocks noChangeArrowheads="1"/>
          </p:cNvSpPr>
          <p:nvPr/>
        </p:nvSpPr>
        <p:spPr bwMode="auto">
          <a:xfrm rot="9109285">
            <a:off x="7961560" y="2337640"/>
            <a:ext cx="1136860" cy="1086483"/>
          </a:xfrm>
          <a:prstGeom prst="notchedRightArrow">
            <a:avLst>
              <a:gd name="adj1" fmla="val 50000"/>
              <a:gd name="adj2" fmla="val 25000"/>
            </a:avLst>
          </a:prstGeom>
          <a:solidFill>
            <a:srgbClr val="0000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Analysis gains from Warehouse</a:t>
            </a:r>
            <a:endParaRPr lang="en-US" dirty="0"/>
          </a:p>
        </p:txBody>
      </p:sp>
      <p:sp>
        <p:nvSpPr>
          <p:cNvPr id="3" name="Content Placeholder 2"/>
          <p:cNvSpPr>
            <a:spLocks noGrp="1"/>
          </p:cNvSpPr>
          <p:nvPr>
            <p:ph idx="1"/>
          </p:nvPr>
        </p:nvSpPr>
        <p:spPr/>
        <p:txBody>
          <a:bodyPr/>
          <a:lstStyle/>
          <a:p>
            <a:pPr algn="just"/>
            <a:r>
              <a:rPr lang="en-US" dirty="0" err="1" smtClean="0"/>
              <a:t>WH</a:t>
            </a:r>
            <a:r>
              <a:rPr lang="en-US" dirty="0" smtClean="0"/>
              <a:t> Can measure performance and perform adjustments to win over market competitors.</a:t>
            </a:r>
          </a:p>
          <a:p>
            <a:pPr algn="just"/>
            <a:r>
              <a:rPr lang="en-US" dirty="0" err="1" smtClean="0"/>
              <a:t>WH</a:t>
            </a:r>
            <a:r>
              <a:rPr lang="en-US" dirty="0" smtClean="0"/>
              <a:t> Can enhance business productivity, by quickly gathering information to describe organizations current state.</a:t>
            </a:r>
          </a:p>
          <a:p>
            <a:pPr algn="just"/>
            <a:r>
              <a:rPr lang="en-US" dirty="0" err="1" smtClean="0"/>
              <a:t>WH</a:t>
            </a:r>
            <a:r>
              <a:rPr lang="en-US" dirty="0" smtClean="0"/>
              <a:t> It supports </a:t>
            </a:r>
            <a:r>
              <a:rPr lang="en-US" i="1" dirty="0" smtClean="0"/>
              <a:t>customer relationship management</a:t>
            </a:r>
            <a:r>
              <a:rPr lang="en-US" dirty="0" smtClean="0"/>
              <a:t>, because it show customers and items across department and even all markets.</a:t>
            </a:r>
          </a:p>
          <a:p>
            <a:pPr algn="just"/>
            <a:r>
              <a:rPr lang="en-US" dirty="0" err="1" smtClean="0"/>
              <a:t>WH</a:t>
            </a:r>
            <a:r>
              <a:rPr lang="en-US" dirty="0" smtClean="0"/>
              <a:t> Cost reduction by tracking customer trends, patterns for long period with consistent and reliable manner.</a:t>
            </a: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69</a:t>
            </a:fld>
            <a:endParaRPr lang="en-US" altLang="en-US"/>
          </a:p>
        </p:txBody>
      </p:sp>
    </p:spTree>
    <p:extLst>
      <p:ext uri="{BB962C8B-B14F-4D97-AF65-F5344CB8AC3E}">
        <p14:creationId xmlns:p14="http://schemas.microsoft.com/office/powerpoint/2010/main" val="530110400"/>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8BD7B07-20DA-4795-A8FB-45406473D61D}" type="slidenum">
              <a:rPr lang="en-US" altLang="en-US" sz="1200"/>
              <a:pPr>
                <a:spcBef>
                  <a:spcPct val="0"/>
                </a:spcBef>
                <a:buClrTx/>
                <a:buSzTx/>
                <a:buFontTx/>
                <a:buNone/>
              </a:pPr>
              <a:t>7</a:t>
            </a:fld>
            <a:endParaRPr lang="en-US" altLang="en-US" sz="1200"/>
          </a:p>
        </p:txBody>
      </p:sp>
      <p:sp>
        <p:nvSpPr>
          <p:cNvPr id="15363"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pPr eaLnBrk="1" hangingPunct="1"/>
            <a:r>
              <a:rPr lang="en-US" altLang="en-US" smtClean="0"/>
              <a:t>Data Warehouse—Integrated</a:t>
            </a:r>
          </a:p>
        </p:txBody>
      </p:sp>
      <p:sp>
        <p:nvSpPr>
          <p:cNvPr id="15364" name="Rectangle 3"/>
          <p:cNvSpPr>
            <a:spLocks noGrp="1" noChangeArrowheads="1"/>
          </p:cNvSpPr>
          <p:nvPr>
            <p:ph type="body" idx="1"/>
          </p:nvPr>
        </p:nvSpPr>
        <p:spPr>
          <a:xfrm>
            <a:off x="1981200" y="1447800"/>
            <a:ext cx="8229600" cy="4953000"/>
          </a:xfrm>
          <a:noFill/>
        </p:spPr>
        <p:txBody>
          <a:bodyPr vert="horz" wrap="square" lIns="92075" tIns="46038" rIns="92075" bIns="46038" numCol="1" anchor="t" anchorCtr="0" compatLnSpc="1">
            <a:prstTxWarp prst="textNoShape">
              <a:avLst/>
            </a:prstTxWarp>
          </a:bodyPr>
          <a:lstStyle/>
          <a:p>
            <a:pPr eaLnBrk="1" hangingPunct="1"/>
            <a:r>
              <a:rPr lang="en-US" altLang="en-US" sz="2400"/>
              <a:t>Constructed by integrating multiple, heterogeneous data sources</a:t>
            </a:r>
          </a:p>
          <a:p>
            <a:pPr lvl="1" eaLnBrk="1" hangingPunct="1"/>
            <a:r>
              <a:rPr lang="en-US" altLang="en-US" sz="2400"/>
              <a:t>relational databases, flat files, on-line transaction records</a:t>
            </a:r>
          </a:p>
          <a:p>
            <a:pPr eaLnBrk="1" hangingPunct="1"/>
            <a:r>
              <a:rPr lang="en-US" altLang="en-US" sz="2400"/>
              <a:t>Data cleaning and data integration techniques are applied.</a:t>
            </a:r>
          </a:p>
          <a:p>
            <a:pPr lvl="1" eaLnBrk="1" hangingPunct="1"/>
            <a:r>
              <a:rPr lang="en-US" altLang="en-US" sz="2400"/>
              <a:t>Ensure consistency in naming conventions, encoding structures, attribute measures, etc. among different data sources</a:t>
            </a:r>
          </a:p>
          <a:p>
            <a:pPr lvl="2" eaLnBrk="1" hangingPunct="1"/>
            <a:r>
              <a:rPr lang="en-US" altLang="en-US" sz="2000"/>
              <a:t>E.g., Hotel price: currency, tax, breakfast covered, etc.</a:t>
            </a:r>
          </a:p>
          <a:p>
            <a:pPr lvl="1" eaLnBrk="1" hangingPunct="1"/>
            <a:r>
              <a:rPr lang="en-US" altLang="en-US" sz="2400"/>
              <a:t>When data is moved to the warehouse, it is converted.  </a:t>
            </a:r>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
            </a:r>
            <a:r>
              <a:rPr lang="en-US" dirty="0" smtClean="0"/>
              <a:t> design views</a:t>
            </a:r>
            <a:endParaRPr lang="en-US" dirty="0"/>
          </a:p>
        </p:txBody>
      </p:sp>
      <p:sp>
        <p:nvSpPr>
          <p:cNvPr id="3" name="Content Placeholder 2"/>
          <p:cNvSpPr>
            <a:spLocks noGrp="1"/>
          </p:cNvSpPr>
          <p:nvPr>
            <p:ph idx="1"/>
          </p:nvPr>
        </p:nvSpPr>
        <p:spPr>
          <a:xfrm>
            <a:off x="508000" y="1219200"/>
            <a:ext cx="11176000" cy="5029200"/>
          </a:xfrm>
        </p:spPr>
        <p:txBody>
          <a:bodyPr/>
          <a:lstStyle/>
          <a:p>
            <a:r>
              <a:rPr lang="en-US" dirty="0" smtClean="0"/>
              <a:t>Suppose for a large and complex building structure the owner, architect and builder may have different views.</a:t>
            </a:r>
          </a:p>
          <a:p>
            <a:r>
              <a:rPr lang="en-US" dirty="0" smtClean="0"/>
              <a:t>Similarly to design a </a:t>
            </a:r>
            <a:r>
              <a:rPr lang="en-US" dirty="0" err="1" smtClean="0"/>
              <a:t>WH</a:t>
            </a:r>
            <a:r>
              <a:rPr lang="en-US" dirty="0" smtClean="0"/>
              <a:t> may have different view to make it efficient and effective.</a:t>
            </a:r>
          </a:p>
          <a:p>
            <a:r>
              <a:rPr lang="en-US" dirty="0" smtClean="0"/>
              <a:t>In this order we need to understand business needs and create a sustainable framework to design its WH.</a:t>
            </a:r>
          </a:p>
          <a:p>
            <a:r>
              <a:rPr lang="en-US" dirty="0" smtClean="0"/>
              <a:t>A view can be</a:t>
            </a:r>
          </a:p>
          <a:p>
            <a:pPr lvl="1"/>
            <a:r>
              <a:rPr lang="en-US" i="1" dirty="0" err="1"/>
              <a:t>topdown</a:t>
            </a:r>
            <a:r>
              <a:rPr lang="en-US" i="1" dirty="0"/>
              <a:t> view</a:t>
            </a:r>
            <a:r>
              <a:rPr lang="en-US" dirty="0"/>
              <a:t>, </a:t>
            </a:r>
            <a:endParaRPr lang="en-US" dirty="0" smtClean="0"/>
          </a:p>
          <a:p>
            <a:pPr lvl="1"/>
            <a:r>
              <a:rPr lang="en-US" dirty="0" smtClean="0"/>
              <a:t>the </a:t>
            </a:r>
            <a:r>
              <a:rPr lang="en-US" i="1" dirty="0"/>
              <a:t>data source view</a:t>
            </a:r>
            <a:r>
              <a:rPr lang="en-US" dirty="0"/>
              <a:t>, </a:t>
            </a:r>
            <a:endParaRPr lang="en-US" dirty="0" smtClean="0"/>
          </a:p>
          <a:p>
            <a:pPr lvl="1"/>
            <a:r>
              <a:rPr lang="en-US" dirty="0" smtClean="0"/>
              <a:t>the </a:t>
            </a:r>
            <a:r>
              <a:rPr lang="en-US" i="1" dirty="0"/>
              <a:t>data warehouse view</a:t>
            </a:r>
            <a:r>
              <a:rPr lang="en-US" dirty="0"/>
              <a:t>, and </a:t>
            </a:r>
            <a:endParaRPr lang="en-US" dirty="0" smtClean="0"/>
          </a:p>
          <a:p>
            <a:pPr lvl="1"/>
            <a:r>
              <a:rPr lang="en-US" dirty="0" smtClean="0"/>
              <a:t>the </a:t>
            </a:r>
            <a:r>
              <a:rPr lang="en-US" i="1" dirty="0"/>
              <a:t>business query view</a:t>
            </a:r>
            <a:r>
              <a:rPr lang="en-US" dirty="0"/>
              <a:t>. </a:t>
            </a:r>
            <a:br>
              <a:rPr lang="en-US" dirty="0"/>
            </a:b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70</a:t>
            </a:fld>
            <a:endParaRPr lang="en-US" altLang="en-US" dirty="0"/>
          </a:p>
        </p:txBody>
      </p:sp>
    </p:spTree>
    <p:extLst>
      <p:ext uri="{BB962C8B-B14F-4D97-AF65-F5344CB8AC3E}">
        <p14:creationId xmlns:p14="http://schemas.microsoft.com/office/powerpoint/2010/main" val="2346773198"/>
      </p:ext>
    </p:extLst>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B36DA82-6465-477E-948B-4510E23B9C21}" type="slidenum">
              <a:rPr lang="en-US" altLang="en-US" sz="1200"/>
              <a:pPr>
                <a:spcBef>
                  <a:spcPct val="0"/>
                </a:spcBef>
                <a:buClrTx/>
                <a:buSzTx/>
                <a:buFontTx/>
                <a:buNone/>
              </a:pPr>
              <a:t>71</a:t>
            </a:fld>
            <a:endParaRPr lang="en-US" altLang="en-US" sz="1200"/>
          </a:p>
        </p:txBody>
      </p:sp>
      <p:sp>
        <p:nvSpPr>
          <p:cNvPr id="71683" name="Rectangle 2"/>
          <p:cNvSpPr>
            <a:spLocks noGrp="1" noChangeArrowheads="1"/>
          </p:cNvSpPr>
          <p:nvPr>
            <p:ph type="title"/>
          </p:nvPr>
        </p:nvSpPr>
        <p:spPr>
          <a:xfrm>
            <a:off x="2133600" y="304800"/>
            <a:ext cx="8001000" cy="838200"/>
          </a:xfrm>
          <a:noFill/>
        </p:spPr>
        <p:txBody>
          <a:bodyPr vert="horz" wrap="square" lIns="92075" tIns="46038" rIns="92075" bIns="46038" numCol="1" anchor="b" anchorCtr="0" compatLnSpc="1">
            <a:prstTxWarp prst="textNoShape">
              <a:avLst/>
            </a:prstTxWarp>
          </a:bodyPr>
          <a:lstStyle/>
          <a:p>
            <a:pPr eaLnBrk="1" hangingPunct="1"/>
            <a:r>
              <a:rPr lang="en-US" altLang="en-US" sz="3200" dirty="0"/>
              <a:t>Design of Data Warehouse: A Business Analysis Framework</a:t>
            </a:r>
          </a:p>
        </p:txBody>
      </p:sp>
      <p:sp>
        <p:nvSpPr>
          <p:cNvPr id="71684" name="Rectangle 3"/>
          <p:cNvSpPr>
            <a:spLocks noGrp="1" noChangeArrowheads="1"/>
          </p:cNvSpPr>
          <p:nvPr>
            <p:ph type="body" idx="1"/>
          </p:nvPr>
        </p:nvSpPr>
        <p:spPr>
          <a:xfrm>
            <a:off x="685800" y="1447800"/>
            <a:ext cx="11125200" cy="5181600"/>
          </a:xfrm>
          <a:noFill/>
        </p:spPr>
        <p:txBody>
          <a:bodyPr vert="horz" wrap="square" lIns="92075" tIns="46038" rIns="92075" bIns="46038" numCol="1" anchor="t" anchorCtr="0" compatLnSpc="1">
            <a:prstTxWarp prst="textNoShape">
              <a:avLst/>
            </a:prstTxWarp>
          </a:bodyPr>
          <a:lstStyle/>
          <a:p>
            <a:pPr eaLnBrk="1" hangingPunct="1">
              <a:lnSpc>
                <a:spcPct val="110000"/>
              </a:lnSpc>
            </a:pPr>
            <a:r>
              <a:rPr lang="en-US" altLang="en-US" sz="2400" dirty="0"/>
              <a:t>Four views regarding the design of a data warehouse </a:t>
            </a:r>
          </a:p>
          <a:p>
            <a:pPr lvl="1" eaLnBrk="1" hangingPunct="1">
              <a:lnSpc>
                <a:spcPct val="110000"/>
              </a:lnSpc>
            </a:pPr>
            <a:r>
              <a:rPr lang="en-US" altLang="en-US" sz="2400" dirty="0">
                <a:solidFill>
                  <a:schemeClr val="hlink"/>
                </a:solidFill>
              </a:rPr>
              <a:t>Top-down view</a:t>
            </a:r>
          </a:p>
          <a:p>
            <a:pPr lvl="2" eaLnBrk="1" hangingPunct="1">
              <a:lnSpc>
                <a:spcPct val="110000"/>
              </a:lnSpc>
            </a:pPr>
            <a:r>
              <a:rPr lang="en-US" altLang="en-US" sz="2000" dirty="0"/>
              <a:t>allows selection of the relevant information necessary for the data warehouse. </a:t>
            </a:r>
            <a:r>
              <a:rPr lang="en-US" sz="2000" dirty="0"/>
              <a:t>This information matches current and future business needs. </a:t>
            </a:r>
          </a:p>
          <a:p>
            <a:pPr lvl="1" eaLnBrk="1" hangingPunct="1">
              <a:lnSpc>
                <a:spcPct val="110000"/>
              </a:lnSpc>
            </a:pPr>
            <a:r>
              <a:rPr lang="en-US" altLang="en-US" dirty="0">
                <a:solidFill>
                  <a:schemeClr val="hlink"/>
                </a:solidFill>
              </a:rPr>
              <a:t>Data source view</a:t>
            </a:r>
          </a:p>
          <a:p>
            <a:pPr lvl="2" eaLnBrk="1" hangingPunct="1">
              <a:lnSpc>
                <a:spcPct val="110000"/>
              </a:lnSpc>
            </a:pPr>
            <a:r>
              <a:rPr lang="en-US" altLang="en-US" sz="2000" dirty="0"/>
              <a:t>exposes the information being captured, stored, and managed by operational systems</a:t>
            </a:r>
          </a:p>
          <a:p>
            <a:pPr lvl="1" eaLnBrk="1" hangingPunct="1">
              <a:lnSpc>
                <a:spcPct val="110000"/>
              </a:lnSpc>
            </a:pPr>
            <a:r>
              <a:rPr lang="en-US" altLang="en-US" sz="2400" dirty="0">
                <a:solidFill>
                  <a:schemeClr val="hlink"/>
                </a:solidFill>
              </a:rPr>
              <a:t>Data warehouse view</a:t>
            </a:r>
          </a:p>
          <a:p>
            <a:pPr lvl="2" eaLnBrk="1" hangingPunct="1">
              <a:lnSpc>
                <a:spcPct val="110000"/>
              </a:lnSpc>
            </a:pPr>
            <a:r>
              <a:rPr lang="en-US" altLang="en-US" sz="2000" dirty="0"/>
              <a:t>consists of fact tables and dimension tables</a:t>
            </a:r>
          </a:p>
          <a:p>
            <a:pPr lvl="1" eaLnBrk="1" hangingPunct="1">
              <a:lnSpc>
                <a:spcPct val="110000"/>
              </a:lnSpc>
            </a:pPr>
            <a:r>
              <a:rPr lang="en-US" altLang="en-US" sz="2400" dirty="0">
                <a:solidFill>
                  <a:schemeClr val="hlink"/>
                </a:solidFill>
              </a:rPr>
              <a:t>Business query view</a:t>
            </a:r>
            <a:r>
              <a:rPr lang="en-US" altLang="en-US" sz="2400" dirty="0"/>
              <a:t> </a:t>
            </a:r>
          </a:p>
          <a:p>
            <a:pPr lvl="2" eaLnBrk="1" hangingPunct="1">
              <a:lnSpc>
                <a:spcPct val="110000"/>
              </a:lnSpc>
            </a:pPr>
            <a:r>
              <a:rPr lang="en-US" altLang="en-US" sz="2000" dirty="0"/>
              <a:t>sees the perspectives of data in the warehouse from the view of end-user</a:t>
            </a:r>
          </a:p>
        </p:txBody>
      </p:sp>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
            </a:r>
            <a:r>
              <a:rPr lang="en-US" dirty="0" smtClean="0"/>
              <a:t> Design</a:t>
            </a:r>
            <a:endParaRPr lang="en-US" dirty="0"/>
          </a:p>
        </p:txBody>
      </p:sp>
      <p:sp>
        <p:nvSpPr>
          <p:cNvPr id="3" name="Content Placeholder 2"/>
          <p:cNvSpPr>
            <a:spLocks noGrp="1"/>
          </p:cNvSpPr>
          <p:nvPr>
            <p:ph idx="1"/>
          </p:nvPr>
        </p:nvSpPr>
        <p:spPr/>
        <p:txBody>
          <a:bodyPr/>
          <a:lstStyle/>
          <a:p>
            <a:r>
              <a:rPr lang="en-US" dirty="0" smtClean="0"/>
              <a:t>Building a warehouse is a complex task</a:t>
            </a:r>
          </a:p>
          <a:p>
            <a:r>
              <a:rPr lang="en-US" dirty="0" smtClean="0"/>
              <a:t>It required business skills, technology skills, and programming skills.</a:t>
            </a:r>
          </a:p>
          <a:p>
            <a:r>
              <a:rPr lang="en-US" dirty="0" smtClean="0"/>
              <a:t>Apart from all these skills warehouse involves how system stores and manages data.</a:t>
            </a:r>
          </a:p>
          <a:p>
            <a:pPr lvl="1"/>
            <a:r>
              <a:rPr lang="en-US" dirty="0" smtClean="0"/>
              <a:t>How to build </a:t>
            </a:r>
            <a:r>
              <a:rPr lang="en-US" b="1" dirty="0" smtClean="0"/>
              <a:t>extractors</a:t>
            </a:r>
            <a:r>
              <a:rPr lang="en-US" dirty="0" smtClean="0"/>
              <a:t>, that transfers data from </a:t>
            </a:r>
            <a:r>
              <a:rPr lang="en-US" dirty="0" err="1" smtClean="0"/>
              <a:t>OLTP</a:t>
            </a:r>
            <a:r>
              <a:rPr lang="en-US" dirty="0" smtClean="0"/>
              <a:t> system to warehouse system</a:t>
            </a:r>
          </a:p>
          <a:p>
            <a:pPr lvl="1"/>
            <a:r>
              <a:rPr lang="en-US" dirty="0" smtClean="0"/>
              <a:t>How to build </a:t>
            </a:r>
            <a:r>
              <a:rPr lang="en-US" b="1" dirty="0" smtClean="0"/>
              <a:t>warehouse refresh software</a:t>
            </a:r>
            <a:r>
              <a:rPr lang="en-US" dirty="0" smtClean="0"/>
              <a:t> to keep a warehouse up-to-date.</a:t>
            </a: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72</a:t>
            </a:fld>
            <a:endParaRPr lang="en-US" altLang="en-US"/>
          </a:p>
        </p:txBody>
      </p:sp>
    </p:spTree>
    <p:extLst>
      <p:ext uri="{BB962C8B-B14F-4D97-AF65-F5344CB8AC3E}">
        <p14:creationId xmlns:p14="http://schemas.microsoft.com/office/powerpoint/2010/main" val="3111479551"/>
      </p:ext>
    </p:extLst>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3B7AD0C-CD0E-4354-87E7-36F30BB6BFCC}" type="slidenum">
              <a:rPr lang="en-US" altLang="en-US" sz="1200"/>
              <a:pPr>
                <a:spcBef>
                  <a:spcPct val="0"/>
                </a:spcBef>
                <a:buClrTx/>
                <a:buSzTx/>
                <a:buFontTx/>
                <a:buNone/>
              </a:pPr>
              <a:t>73</a:t>
            </a:fld>
            <a:endParaRPr lang="en-US" altLang="en-US" sz="1200"/>
          </a:p>
        </p:txBody>
      </p:sp>
      <p:sp>
        <p:nvSpPr>
          <p:cNvPr id="73731" name="Rectangle 2"/>
          <p:cNvSpPr>
            <a:spLocks noGrp="1" noChangeArrowheads="1"/>
          </p:cNvSpPr>
          <p:nvPr>
            <p:ph type="title"/>
          </p:nvPr>
        </p:nvSpPr>
        <p:spPr>
          <a:xfrm>
            <a:off x="2743200" y="304800"/>
            <a:ext cx="7086600" cy="685800"/>
          </a:xfrm>
          <a:noFill/>
        </p:spPr>
        <p:txBody>
          <a:bodyPr vert="horz" wrap="square" lIns="92075" tIns="46038" rIns="92075" bIns="46038" numCol="1" anchor="b" anchorCtr="0" compatLnSpc="1">
            <a:prstTxWarp prst="textNoShape">
              <a:avLst/>
            </a:prstTxWarp>
          </a:bodyPr>
          <a:lstStyle/>
          <a:p>
            <a:pPr eaLnBrk="1" hangingPunct="1"/>
            <a:r>
              <a:rPr lang="en-US" altLang="en-US" smtClean="0"/>
              <a:t>Data Warehouse Design Process </a:t>
            </a:r>
          </a:p>
        </p:txBody>
      </p:sp>
      <p:sp>
        <p:nvSpPr>
          <p:cNvPr id="73732" name="Rectangle 3"/>
          <p:cNvSpPr>
            <a:spLocks noGrp="1" noChangeArrowheads="1"/>
          </p:cNvSpPr>
          <p:nvPr>
            <p:ph type="body" idx="1"/>
          </p:nvPr>
        </p:nvSpPr>
        <p:spPr>
          <a:xfrm>
            <a:off x="609600" y="1371600"/>
            <a:ext cx="11201400" cy="5181600"/>
          </a:xfrm>
          <a:noFill/>
        </p:spPr>
        <p:txBody>
          <a:bodyPr vert="horz" wrap="square" lIns="92075" tIns="46038" rIns="92075" bIns="46038" numCol="1" anchor="t" anchorCtr="0" compatLnSpc="1">
            <a:prstTxWarp prst="textNoShape">
              <a:avLst/>
            </a:prstTxWarp>
          </a:bodyPr>
          <a:lstStyle/>
          <a:p>
            <a:pPr marL="0" indent="0" algn="just" eaLnBrk="1" hangingPunct="1">
              <a:lnSpc>
                <a:spcPct val="110000"/>
              </a:lnSpc>
              <a:buNone/>
            </a:pPr>
            <a:r>
              <a:rPr lang="en-US" altLang="en-US" sz="2200" b="1" dirty="0"/>
              <a:t>1.   Top-down, bottom-up approaches or a combination</a:t>
            </a:r>
            <a:r>
              <a:rPr lang="en-US" altLang="en-US" sz="2200" dirty="0"/>
              <a:t> of both</a:t>
            </a:r>
          </a:p>
          <a:p>
            <a:pPr lvl="1" algn="just" eaLnBrk="1" hangingPunct="1">
              <a:lnSpc>
                <a:spcPct val="110000"/>
              </a:lnSpc>
            </a:pPr>
            <a:r>
              <a:rPr lang="en-US" altLang="en-US" sz="2200" u="sng" dirty="0"/>
              <a:t>Top-down</a:t>
            </a:r>
            <a:r>
              <a:rPr lang="en-US" altLang="en-US" sz="2200" dirty="0"/>
              <a:t>: Starts with overall design and planning (mature). It will be useful when the technology is mature and business processes are solved, clear and well understood.</a:t>
            </a:r>
          </a:p>
          <a:p>
            <a:pPr lvl="1" algn="just" eaLnBrk="1" hangingPunct="1">
              <a:lnSpc>
                <a:spcPct val="110000"/>
              </a:lnSpc>
            </a:pPr>
            <a:r>
              <a:rPr lang="en-US" altLang="en-US" sz="2200" u="sng" dirty="0"/>
              <a:t>Bottom-up</a:t>
            </a:r>
            <a:r>
              <a:rPr lang="en-US" altLang="en-US" sz="2200" dirty="0"/>
              <a:t>: Starts with experiments and prototypes (rapid). It is useful in early stages of business modeling and technology development. Less expensive to get benefit.</a:t>
            </a:r>
          </a:p>
          <a:p>
            <a:pPr lvl="1" algn="just" eaLnBrk="1" hangingPunct="1">
              <a:lnSpc>
                <a:spcPct val="110000"/>
              </a:lnSpc>
            </a:pPr>
            <a:r>
              <a:rPr lang="en-US" altLang="en-US" sz="2200" dirty="0"/>
              <a:t>Combination of both needed for rapid development.</a:t>
            </a:r>
          </a:p>
          <a:p>
            <a:pPr marL="0" indent="0" algn="just" eaLnBrk="1" hangingPunct="1">
              <a:lnSpc>
                <a:spcPct val="110000"/>
              </a:lnSpc>
              <a:buNone/>
            </a:pPr>
            <a:r>
              <a:rPr lang="en-US" altLang="en-US" sz="2200" b="1" dirty="0"/>
              <a:t>2.  From software engineering point of view</a:t>
            </a:r>
          </a:p>
          <a:p>
            <a:pPr lvl="1" algn="just" eaLnBrk="1" hangingPunct="1">
              <a:lnSpc>
                <a:spcPct val="110000"/>
              </a:lnSpc>
            </a:pPr>
            <a:r>
              <a:rPr lang="en-US" altLang="en-US" sz="2200" u="sng" dirty="0"/>
              <a:t>Waterfal</a:t>
            </a:r>
            <a:r>
              <a:rPr lang="en-US" altLang="en-US" sz="2200" dirty="0"/>
              <a:t>l: structured and systematic analysis at each step before proceeding to the next</a:t>
            </a:r>
          </a:p>
          <a:p>
            <a:pPr lvl="1" algn="just" eaLnBrk="1" hangingPunct="1">
              <a:lnSpc>
                <a:spcPct val="110000"/>
              </a:lnSpc>
            </a:pPr>
            <a:r>
              <a:rPr lang="en-US" altLang="en-US" sz="2200" u="sng" dirty="0"/>
              <a:t>Spiral</a:t>
            </a:r>
            <a:r>
              <a:rPr lang="en-US" altLang="en-US" sz="2200" dirty="0"/>
              <a:t>:  rapid generation of increasingly functional systems, short turn around time, quick turn around</a:t>
            </a:r>
          </a:p>
        </p:txBody>
      </p:sp>
    </p:spTree>
  </p:cSld>
  <p:clrMapOvr>
    <a:masterClrMapping/>
  </p:clrMapOvr>
  <p:transition>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3B7AD0C-CD0E-4354-87E7-36F30BB6BFCC}" type="slidenum">
              <a:rPr lang="en-US" altLang="en-US" sz="1200"/>
              <a:pPr>
                <a:spcBef>
                  <a:spcPct val="0"/>
                </a:spcBef>
                <a:buClrTx/>
                <a:buSzTx/>
                <a:buFontTx/>
                <a:buNone/>
              </a:pPr>
              <a:t>74</a:t>
            </a:fld>
            <a:endParaRPr lang="en-US" altLang="en-US" sz="1200"/>
          </a:p>
        </p:txBody>
      </p:sp>
      <p:sp>
        <p:nvSpPr>
          <p:cNvPr id="73731" name="Rectangle 2"/>
          <p:cNvSpPr>
            <a:spLocks noGrp="1" noChangeArrowheads="1"/>
          </p:cNvSpPr>
          <p:nvPr>
            <p:ph type="title"/>
          </p:nvPr>
        </p:nvSpPr>
        <p:spPr>
          <a:xfrm>
            <a:off x="2743200" y="304800"/>
            <a:ext cx="7086600" cy="685800"/>
          </a:xfrm>
          <a:noFill/>
        </p:spPr>
        <p:txBody>
          <a:bodyPr vert="horz" wrap="square" lIns="92075" tIns="46038" rIns="92075" bIns="46038" numCol="1" anchor="b" anchorCtr="0" compatLnSpc="1">
            <a:prstTxWarp prst="textNoShape">
              <a:avLst/>
            </a:prstTxWarp>
          </a:bodyPr>
          <a:lstStyle/>
          <a:p>
            <a:pPr eaLnBrk="1" hangingPunct="1"/>
            <a:r>
              <a:rPr lang="en-US" altLang="en-US" dirty="0" smtClean="0"/>
              <a:t>Data Warehouse Design Process… </a:t>
            </a:r>
          </a:p>
        </p:txBody>
      </p:sp>
      <p:sp>
        <p:nvSpPr>
          <p:cNvPr id="73732" name="Rectangle 3"/>
          <p:cNvSpPr>
            <a:spLocks noGrp="1" noChangeArrowheads="1"/>
          </p:cNvSpPr>
          <p:nvPr>
            <p:ph type="body" idx="1"/>
          </p:nvPr>
        </p:nvSpPr>
        <p:spPr>
          <a:xfrm>
            <a:off x="533400" y="1371600"/>
            <a:ext cx="11201400" cy="5181600"/>
          </a:xfrm>
          <a:noFill/>
        </p:spPr>
        <p:txBody>
          <a:bodyPr vert="horz" wrap="square" lIns="92075" tIns="46038" rIns="92075" bIns="46038" numCol="1" anchor="t" anchorCtr="0" compatLnSpc="1">
            <a:prstTxWarp prst="textNoShape">
              <a:avLst/>
            </a:prstTxWarp>
          </a:bodyPr>
          <a:lstStyle/>
          <a:p>
            <a:pPr marL="0" indent="0" algn="just" eaLnBrk="1" hangingPunct="1">
              <a:lnSpc>
                <a:spcPct val="110000"/>
              </a:lnSpc>
              <a:buNone/>
            </a:pPr>
            <a:r>
              <a:rPr lang="en-US" altLang="en-US" b="1" dirty="0" smtClean="0"/>
              <a:t>3.	Typical data warehouse design process</a:t>
            </a:r>
          </a:p>
          <a:p>
            <a:pPr lvl="1" algn="just" eaLnBrk="1" hangingPunct="1">
              <a:lnSpc>
                <a:spcPct val="110000"/>
              </a:lnSpc>
            </a:pPr>
            <a:r>
              <a:rPr lang="en-US" altLang="en-US" dirty="0" smtClean="0"/>
              <a:t>Choose a </a:t>
            </a:r>
            <a:r>
              <a:rPr lang="en-US" altLang="en-US" dirty="0" smtClean="0">
                <a:solidFill>
                  <a:schemeClr val="folHlink"/>
                </a:solidFill>
              </a:rPr>
              <a:t>business process</a:t>
            </a:r>
            <a:r>
              <a:rPr lang="en-US" altLang="en-US" dirty="0" smtClean="0"/>
              <a:t> to model, e.g., orders, invoices, etc.</a:t>
            </a:r>
          </a:p>
          <a:p>
            <a:pPr lvl="1" algn="just" eaLnBrk="1" hangingPunct="1">
              <a:lnSpc>
                <a:spcPct val="110000"/>
              </a:lnSpc>
            </a:pPr>
            <a:r>
              <a:rPr lang="en-US" altLang="en-US" dirty="0" smtClean="0"/>
              <a:t>Choose the </a:t>
            </a:r>
            <a:r>
              <a:rPr lang="en-US" altLang="en-US" i="1" u="sng" dirty="0" smtClean="0">
                <a:solidFill>
                  <a:schemeClr val="folHlink"/>
                </a:solidFill>
              </a:rPr>
              <a:t>grain</a:t>
            </a:r>
            <a:r>
              <a:rPr lang="en-US" altLang="en-US" dirty="0" smtClean="0">
                <a:solidFill>
                  <a:schemeClr val="folHlink"/>
                </a:solidFill>
              </a:rPr>
              <a:t> (</a:t>
            </a:r>
            <a:r>
              <a:rPr lang="en-US" altLang="en-US" i="1" dirty="0" smtClean="0">
                <a:solidFill>
                  <a:schemeClr val="folHlink"/>
                </a:solidFill>
              </a:rPr>
              <a:t>atomic level of data</a:t>
            </a:r>
            <a:r>
              <a:rPr lang="en-US" altLang="en-US" dirty="0" smtClean="0">
                <a:solidFill>
                  <a:schemeClr val="folHlink"/>
                </a:solidFill>
              </a:rPr>
              <a:t>)</a:t>
            </a:r>
            <a:r>
              <a:rPr lang="en-US" altLang="en-US" dirty="0" smtClean="0"/>
              <a:t> of the business process </a:t>
            </a:r>
            <a:r>
              <a:rPr lang="en-US" altLang="en-US" dirty="0" err="1" smtClean="0"/>
              <a:t>e.g</a:t>
            </a:r>
            <a:r>
              <a:rPr lang="en-US" altLang="en-US" dirty="0" smtClean="0"/>
              <a:t> individual transaction</a:t>
            </a:r>
          </a:p>
          <a:p>
            <a:pPr lvl="1" algn="just" eaLnBrk="1" hangingPunct="1">
              <a:lnSpc>
                <a:spcPct val="110000"/>
              </a:lnSpc>
            </a:pPr>
            <a:r>
              <a:rPr lang="en-US" altLang="en-US" dirty="0" smtClean="0"/>
              <a:t>Choose the </a:t>
            </a:r>
            <a:r>
              <a:rPr lang="en-US" altLang="en-US" dirty="0" smtClean="0">
                <a:solidFill>
                  <a:schemeClr val="folHlink"/>
                </a:solidFill>
              </a:rPr>
              <a:t>dimensions</a:t>
            </a:r>
            <a:r>
              <a:rPr lang="en-US" altLang="en-US" dirty="0" smtClean="0"/>
              <a:t> that will apply to each fact table record </a:t>
            </a:r>
            <a:r>
              <a:rPr lang="en-US" altLang="en-US" dirty="0" err="1" smtClean="0"/>
              <a:t>e.g</a:t>
            </a:r>
            <a:r>
              <a:rPr lang="en-US" altLang="en-US" dirty="0" smtClean="0"/>
              <a:t> time, item, customer, supplier n </a:t>
            </a:r>
            <a:r>
              <a:rPr lang="en-US" altLang="en-US" dirty="0" err="1" smtClean="0"/>
              <a:t>etc</a:t>
            </a:r>
            <a:endParaRPr lang="en-US" altLang="en-US" dirty="0" smtClean="0"/>
          </a:p>
          <a:p>
            <a:pPr lvl="1" algn="just" eaLnBrk="1" hangingPunct="1">
              <a:lnSpc>
                <a:spcPct val="110000"/>
              </a:lnSpc>
            </a:pPr>
            <a:r>
              <a:rPr lang="en-US" altLang="en-US" dirty="0" smtClean="0"/>
              <a:t>Choose the </a:t>
            </a:r>
            <a:r>
              <a:rPr lang="en-US" altLang="en-US" dirty="0" smtClean="0">
                <a:solidFill>
                  <a:schemeClr val="folHlink"/>
                </a:solidFill>
              </a:rPr>
              <a:t>measure</a:t>
            </a:r>
            <a:r>
              <a:rPr lang="en-US" altLang="en-US" dirty="0" smtClean="0"/>
              <a:t> that will populate each fact table record </a:t>
            </a:r>
            <a:r>
              <a:rPr lang="en-US" altLang="en-US" dirty="0" err="1" smtClean="0"/>
              <a:t>e.g</a:t>
            </a:r>
            <a:r>
              <a:rPr lang="en-US" altLang="en-US" dirty="0" smtClean="0"/>
              <a:t> </a:t>
            </a:r>
            <a:r>
              <a:rPr lang="en-US" altLang="en-US" dirty="0" err="1" smtClean="0"/>
              <a:t>dollars_sold</a:t>
            </a:r>
            <a:r>
              <a:rPr lang="en-US" altLang="en-US" dirty="0" smtClean="0"/>
              <a:t> or </a:t>
            </a:r>
            <a:r>
              <a:rPr lang="en-US" altLang="en-US" dirty="0" err="1" smtClean="0"/>
              <a:t>items_sold</a:t>
            </a:r>
            <a:r>
              <a:rPr lang="en-US" altLang="en-US" dirty="0" smtClean="0"/>
              <a:t>.</a:t>
            </a:r>
          </a:p>
        </p:txBody>
      </p:sp>
    </p:spTree>
    <p:extLst>
      <p:ext uri="{BB962C8B-B14F-4D97-AF65-F5344CB8AC3E}">
        <p14:creationId xmlns:p14="http://schemas.microsoft.com/office/powerpoint/2010/main" val="3341389263"/>
      </p:ext>
    </p:extLst>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2160273-6E87-4D3C-A3EC-1D9E2732DC5D}" type="slidenum">
              <a:rPr lang="en-US" altLang="en-US" sz="1200"/>
              <a:pPr>
                <a:spcBef>
                  <a:spcPct val="0"/>
                </a:spcBef>
                <a:buClrTx/>
                <a:buSzTx/>
                <a:buFontTx/>
                <a:buNone/>
              </a:pPr>
              <a:t>75</a:t>
            </a:fld>
            <a:endParaRPr lang="en-US" altLang="en-US" sz="1200"/>
          </a:p>
        </p:txBody>
      </p:sp>
      <p:sp>
        <p:nvSpPr>
          <p:cNvPr id="75779" name="Rectangle 2"/>
          <p:cNvSpPr>
            <a:spLocks noGrp="1" noChangeArrowheads="1"/>
          </p:cNvSpPr>
          <p:nvPr>
            <p:ph type="title"/>
          </p:nvPr>
        </p:nvSpPr>
        <p:spPr>
          <a:xfrm>
            <a:off x="2895600" y="152400"/>
            <a:ext cx="6705600" cy="990600"/>
          </a:xfrm>
          <a:noFill/>
        </p:spPr>
        <p:txBody>
          <a:bodyPr vert="horz" wrap="square" lIns="92075" tIns="46038" rIns="92075" bIns="46038" numCol="1" anchor="b" anchorCtr="0" compatLnSpc="1">
            <a:prstTxWarp prst="textNoShape">
              <a:avLst/>
            </a:prstTxWarp>
          </a:bodyPr>
          <a:lstStyle/>
          <a:p>
            <a:pPr eaLnBrk="1" hangingPunct="1"/>
            <a:r>
              <a:rPr lang="en-US" altLang="en-US" dirty="0" smtClean="0"/>
              <a:t>Data Warehouse Development: A Recommended Approach</a:t>
            </a:r>
          </a:p>
        </p:txBody>
      </p:sp>
      <p:sp>
        <p:nvSpPr>
          <p:cNvPr id="75780" name="Rectangle 3"/>
          <p:cNvSpPr>
            <a:spLocks noChangeArrowheads="1"/>
          </p:cNvSpPr>
          <p:nvPr/>
        </p:nvSpPr>
        <p:spPr bwMode="auto">
          <a:xfrm>
            <a:off x="2133600" y="6019800"/>
            <a:ext cx="7772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81" name="Text Box 4"/>
          <p:cNvSpPr txBox="1">
            <a:spLocks noChangeArrowheads="1"/>
          </p:cNvSpPr>
          <p:nvPr/>
        </p:nvSpPr>
        <p:spPr bwMode="auto">
          <a:xfrm>
            <a:off x="2895600" y="6019801"/>
            <a:ext cx="635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b="1">
                <a:latin typeface="Times New Roman" panose="02020603050405020304" pitchFamily="18" charset="0"/>
              </a:rPr>
              <a:t>Define a high-level corporate data model</a:t>
            </a:r>
            <a:endParaRPr lang="en-US" altLang="en-US" sz="2400">
              <a:latin typeface="Times New Roman" panose="02020603050405020304" pitchFamily="18" charset="0"/>
            </a:endParaRPr>
          </a:p>
        </p:txBody>
      </p:sp>
      <p:sp>
        <p:nvSpPr>
          <p:cNvPr id="75782" name="Rectangle 5"/>
          <p:cNvSpPr>
            <a:spLocks noChangeArrowheads="1"/>
          </p:cNvSpPr>
          <p:nvPr/>
        </p:nvSpPr>
        <p:spPr bwMode="auto">
          <a:xfrm>
            <a:off x="2590800" y="3886200"/>
            <a:ext cx="1295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83" name="Text Box 6"/>
          <p:cNvSpPr txBox="1">
            <a:spLocks noChangeArrowheads="1"/>
          </p:cNvSpPr>
          <p:nvPr/>
        </p:nvSpPr>
        <p:spPr bwMode="auto">
          <a:xfrm>
            <a:off x="2743201" y="3886201"/>
            <a:ext cx="1082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Data Mart</a:t>
            </a:r>
          </a:p>
        </p:txBody>
      </p:sp>
      <p:sp>
        <p:nvSpPr>
          <p:cNvPr id="75784" name="Line 7"/>
          <p:cNvSpPr>
            <a:spLocks noChangeShapeType="1"/>
          </p:cNvSpPr>
          <p:nvPr/>
        </p:nvSpPr>
        <p:spPr bwMode="auto">
          <a:xfrm>
            <a:off x="3886200" y="4191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5" name="Line 8"/>
          <p:cNvSpPr>
            <a:spLocks noChangeShapeType="1"/>
          </p:cNvSpPr>
          <p:nvPr/>
        </p:nvSpPr>
        <p:spPr bwMode="auto">
          <a:xfrm>
            <a:off x="4038600" y="419100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786" name="Rectangle 9"/>
          <p:cNvSpPr>
            <a:spLocks noChangeArrowheads="1"/>
          </p:cNvSpPr>
          <p:nvPr/>
        </p:nvSpPr>
        <p:spPr bwMode="auto">
          <a:xfrm>
            <a:off x="4495800" y="3886200"/>
            <a:ext cx="1295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87" name="Text Box 10"/>
          <p:cNvSpPr txBox="1">
            <a:spLocks noChangeArrowheads="1"/>
          </p:cNvSpPr>
          <p:nvPr/>
        </p:nvSpPr>
        <p:spPr bwMode="auto">
          <a:xfrm>
            <a:off x="4648201" y="3886201"/>
            <a:ext cx="1082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Data Mart</a:t>
            </a:r>
          </a:p>
        </p:txBody>
      </p:sp>
      <p:sp>
        <p:nvSpPr>
          <p:cNvPr id="75788" name="Line 11"/>
          <p:cNvSpPr>
            <a:spLocks noChangeShapeType="1"/>
          </p:cNvSpPr>
          <p:nvPr/>
        </p:nvSpPr>
        <p:spPr bwMode="auto">
          <a:xfrm>
            <a:off x="5791200" y="4191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9" name="Line 12"/>
          <p:cNvSpPr>
            <a:spLocks noChangeShapeType="1"/>
          </p:cNvSpPr>
          <p:nvPr/>
        </p:nvSpPr>
        <p:spPr bwMode="auto">
          <a:xfrm>
            <a:off x="5943600" y="419100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790" name="Line 13"/>
          <p:cNvSpPr>
            <a:spLocks noChangeShapeType="1"/>
          </p:cNvSpPr>
          <p:nvPr/>
        </p:nvSpPr>
        <p:spPr bwMode="auto">
          <a:xfrm flipV="1">
            <a:off x="5029200" y="4648200"/>
            <a:ext cx="0" cy="1371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791" name="Line 14"/>
          <p:cNvSpPr>
            <a:spLocks noChangeShapeType="1"/>
          </p:cNvSpPr>
          <p:nvPr/>
        </p:nvSpPr>
        <p:spPr bwMode="auto">
          <a:xfrm flipV="1">
            <a:off x="3200400" y="4648200"/>
            <a:ext cx="0" cy="1371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792" name="Rectangle 15"/>
          <p:cNvSpPr>
            <a:spLocks noChangeArrowheads="1"/>
          </p:cNvSpPr>
          <p:nvPr/>
        </p:nvSpPr>
        <p:spPr bwMode="auto">
          <a:xfrm>
            <a:off x="3505200" y="2209800"/>
            <a:ext cx="1752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93" name="Rectangle 16"/>
          <p:cNvSpPr>
            <a:spLocks noChangeArrowheads="1"/>
          </p:cNvSpPr>
          <p:nvPr/>
        </p:nvSpPr>
        <p:spPr bwMode="auto">
          <a:xfrm>
            <a:off x="7010400" y="3657600"/>
            <a:ext cx="1981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94" name="Rectangle 17"/>
          <p:cNvSpPr>
            <a:spLocks noChangeArrowheads="1"/>
          </p:cNvSpPr>
          <p:nvPr/>
        </p:nvSpPr>
        <p:spPr bwMode="auto">
          <a:xfrm>
            <a:off x="6781800" y="1447800"/>
            <a:ext cx="2438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5795" name="Line 18"/>
          <p:cNvSpPr>
            <a:spLocks noChangeShapeType="1"/>
          </p:cNvSpPr>
          <p:nvPr/>
        </p:nvSpPr>
        <p:spPr bwMode="auto">
          <a:xfrm>
            <a:off x="5257800" y="26670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6" name="Line 19"/>
          <p:cNvSpPr>
            <a:spLocks noChangeShapeType="1"/>
          </p:cNvSpPr>
          <p:nvPr/>
        </p:nvSpPr>
        <p:spPr bwMode="auto">
          <a:xfrm>
            <a:off x="6324600" y="2667000"/>
            <a:ext cx="0" cy="3352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797" name="Line 20"/>
          <p:cNvSpPr>
            <a:spLocks noChangeShapeType="1"/>
          </p:cNvSpPr>
          <p:nvPr/>
        </p:nvSpPr>
        <p:spPr bwMode="auto">
          <a:xfrm>
            <a:off x="6629400" y="4191000"/>
            <a:ext cx="0" cy="18288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798" name="Line 21"/>
          <p:cNvSpPr>
            <a:spLocks noChangeShapeType="1"/>
          </p:cNvSpPr>
          <p:nvPr/>
        </p:nvSpPr>
        <p:spPr bwMode="auto">
          <a:xfrm>
            <a:off x="6629400" y="4191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9" name="Line 22"/>
          <p:cNvSpPr>
            <a:spLocks noChangeShapeType="1"/>
          </p:cNvSpPr>
          <p:nvPr/>
        </p:nvSpPr>
        <p:spPr bwMode="auto">
          <a:xfrm flipV="1">
            <a:off x="3200400" y="3200400"/>
            <a:ext cx="1066800" cy="685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0" name="Line 23"/>
          <p:cNvSpPr>
            <a:spLocks noChangeShapeType="1"/>
          </p:cNvSpPr>
          <p:nvPr/>
        </p:nvSpPr>
        <p:spPr bwMode="auto">
          <a:xfrm flipV="1">
            <a:off x="4724400" y="1981200"/>
            <a:ext cx="2057400" cy="228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1" name="Line 24"/>
          <p:cNvSpPr>
            <a:spLocks noChangeShapeType="1"/>
          </p:cNvSpPr>
          <p:nvPr/>
        </p:nvSpPr>
        <p:spPr bwMode="auto">
          <a:xfrm flipH="1" flipV="1">
            <a:off x="4419600" y="3200400"/>
            <a:ext cx="762000" cy="685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2" name="Line 25"/>
          <p:cNvSpPr>
            <a:spLocks noChangeShapeType="1"/>
          </p:cNvSpPr>
          <p:nvPr/>
        </p:nvSpPr>
        <p:spPr bwMode="auto">
          <a:xfrm flipV="1">
            <a:off x="8001000" y="4953000"/>
            <a:ext cx="0" cy="1066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3" name="Line 26"/>
          <p:cNvSpPr>
            <a:spLocks noChangeShapeType="1"/>
          </p:cNvSpPr>
          <p:nvPr/>
        </p:nvSpPr>
        <p:spPr bwMode="auto">
          <a:xfrm flipV="1">
            <a:off x="7924800" y="2667000"/>
            <a:ext cx="0" cy="990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5804" name="Text Box 27"/>
          <p:cNvSpPr txBox="1">
            <a:spLocks noChangeArrowheads="1"/>
          </p:cNvSpPr>
          <p:nvPr/>
        </p:nvSpPr>
        <p:spPr bwMode="auto">
          <a:xfrm>
            <a:off x="3505200" y="2209801"/>
            <a:ext cx="190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Times New Roman" panose="02020603050405020304" pitchFamily="18" charset="0"/>
              </a:rPr>
              <a:t>Distributed Data Marts</a:t>
            </a:r>
            <a:endParaRPr lang="en-US" altLang="en-US" sz="2400">
              <a:latin typeface="Times New Roman" panose="02020603050405020304" pitchFamily="18" charset="0"/>
            </a:endParaRPr>
          </a:p>
        </p:txBody>
      </p:sp>
      <p:sp>
        <p:nvSpPr>
          <p:cNvPr id="75805" name="Rectangle 28"/>
          <p:cNvSpPr>
            <a:spLocks noChangeArrowheads="1"/>
          </p:cNvSpPr>
          <p:nvPr/>
        </p:nvSpPr>
        <p:spPr bwMode="auto">
          <a:xfrm>
            <a:off x="6858000" y="1676401"/>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Times New Roman" panose="02020603050405020304" pitchFamily="18" charset="0"/>
              </a:rPr>
              <a:t>Multi-Tier Data Warehouse</a:t>
            </a:r>
            <a:endParaRPr lang="en-US" altLang="en-US" sz="2000" b="1">
              <a:latin typeface="Times New Roman" panose="02020603050405020304" pitchFamily="18" charset="0"/>
            </a:endParaRPr>
          </a:p>
        </p:txBody>
      </p:sp>
      <p:sp>
        <p:nvSpPr>
          <p:cNvPr id="75806" name="Rectangle 29"/>
          <p:cNvSpPr>
            <a:spLocks noChangeArrowheads="1"/>
          </p:cNvSpPr>
          <p:nvPr/>
        </p:nvSpPr>
        <p:spPr bwMode="auto">
          <a:xfrm>
            <a:off x="7162800" y="3733801"/>
            <a:ext cx="1752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Times New Roman" panose="02020603050405020304" pitchFamily="18" charset="0"/>
              </a:rPr>
              <a:t>Enterprise Data Warehouse</a:t>
            </a:r>
          </a:p>
        </p:txBody>
      </p:sp>
      <p:sp>
        <p:nvSpPr>
          <p:cNvPr id="75807" name="Text Box 30"/>
          <p:cNvSpPr txBox="1">
            <a:spLocks noChangeArrowheads="1"/>
          </p:cNvSpPr>
          <p:nvPr/>
        </p:nvSpPr>
        <p:spPr bwMode="auto">
          <a:xfrm>
            <a:off x="5257800" y="5334001"/>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
        <p:nvSpPr>
          <p:cNvPr id="75808" name="Rectangle 31"/>
          <p:cNvSpPr>
            <a:spLocks noChangeArrowheads="1"/>
          </p:cNvSpPr>
          <p:nvPr/>
        </p:nvSpPr>
        <p:spPr bwMode="auto">
          <a:xfrm>
            <a:off x="3200400" y="5334001"/>
            <a:ext cx="193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916B5FB-E1E7-4E58-AEC0-70516B5E5767}" type="slidenum">
              <a:rPr lang="en-US" altLang="en-US" sz="1200"/>
              <a:pPr>
                <a:spcBef>
                  <a:spcPct val="0"/>
                </a:spcBef>
                <a:buClrTx/>
                <a:buSzTx/>
                <a:buFontTx/>
                <a:buNone/>
              </a:pPr>
              <a:t>76</a:t>
            </a:fld>
            <a:endParaRPr lang="en-US" altLang="en-US" sz="1200"/>
          </a:p>
        </p:txBody>
      </p:sp>
      <p:sp>
        <p:nvSpPr>
          <p:cNvPr id="77827"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pPr eaLnBrk="1" hangingPunct="1"/>
            <a:r>
              <a:rPr lang="en-US" altLang="en-US" smtClean="0"/>
              <a:t>Data Warehouse Usage</a:t>
            </a:r>
          </a:p>
        </p:txBody>
      </p:sp>
      <p:sp>
        <p:nvSpPr>
          <p:cNvPr id="77828" name="Rectangle 3"/>
          <p:cNvSpPr>
            <a:spLocks noGrp="1" noChangeArrowheads="1"/>
          </p:cNvSpPr>
          <p:nvPr>
            <p:ph type="body" idx="1"/>
          </p:nvPr>
        </p:nvSpPr>
        <p:spPr>
          <a:xfrm>
            <a:off x="508000" y="1371600"/>
            <a:ext cx="11176000" cy="5105400"/>
          </a:xfrm>
          <a:noFill/>
        </p:spPr>
        <p:txBody>
          <a:bodyPr vert="horz" wrap="square" lIns="92075" tIns="46038" rIns="92075" bIns="46038" numCol="1" anchor="t" anchorCtr="0" compatLnSpc="1">
            <a:prstTxWarp prst="textNoShape">
              <a:avLst/>
            </a:prstTxWarp>
          </a:bodyPr>
          <a:lstStyle/>
          <a:p>
            <a:pPr eaLnBrk="1" hangingPunct="1">
              <a:lnSpc>
                <a:spcPct val="120000"/>
              </a:lnSpc>
            </a:pPr>
            <a:r>
              <a:rPr lang="en-US" altLang="en-US" sz="2000" dirty="0"/>
              <a:t>Three kinds of data warehouse applications</a:t>
            </a:r>
          </a:p>
          <a:p>
            <a:pPr lvl="1" eaLnBrk="1" hangingPunct="1">
              <a:lnSpc>
                <a:spcPct val="120000"/>
              </a:lnSpc>
            </a:pPr>
            <a:r>
              <a:rPr lang="en-US" altLang="en-US" sz="2000" dirty="0">
                <a:solidFill>
                  <a:schemeClr val="hlink"/>
                </a:solidFill>
              </a:rPr>
              <a:t>Information processing</a:t>
            </a:r>
          </a:p>
          <a:p>
            <a:pPr lvl="2" eaLnBrk="1" hangingPunct="1">
              <a:lnSpc>
                <a:spcPct val="120000"/>
              </a:lnSpc>
            </a:pPr>
            <a:r>
              <a:rPr lang="en-US" altLang="en-US" sz="2000" dirty="0"/>
              <a:t>supports querying, basic statistical analysis, and reporting using crosstabs, tables, charts and graphs</a:t>
            </a:r>
          </a:p>
          <a:p>
            <a:pPr lvl="1" eaLnBrk="1" hangingPunct="1">
              <a:lnSpc>
                <a:spcPct val="120000"/>
              </a:lnSpc>
            </a:pPr>
            <a:r>
              <a:rPr lang="en-US" altLang="en-US" sz="2000" dirty="0">
                <a:solidFill>
                  <a:schemeClr val="hlink"/>
                </a:solidFill>
              </a:rPr>
              <a:t>Analytical processing</a:t>
            </a:r>
          </a:p>
          <a:p>
            <a:pPr lvl="2" eaLnBrk="1" hangingPunct="1">
              <a:lnSpc>
                <a:spcPct val="120000"/>
              </a:lnSpc>
            </a:pPr>
            <a:r>
              <a:rPr lang="en-US" altLang="en-US" sz="2000" dirty="0"/>
              <a:t>multidimensional analysis of data warehouse data</a:t>
            </a:r>
          </a:p>
          <a:p>
            <a:pPr lvl="2" eaLnBrk="1" hangingPunct="1">
              <a:lnSpc>
                <a:spcPct val="120000"/>
              </a:lnSpc>
            </a:pPr>
            <a:r>
              <a:rPr lang="en-US" altLang="en-US" sz="2000" dirty="0"/>
              <a:t>supports basic </a:t>
            </a:r>
            <a:r>
              <a:rPr lang="en-US" altLang="en-US" sz="2000" dirty="0" err="1"/>
              <a:t>OLAP</a:t>
            </a:r>
            <a:r>
              <a:rPr lang="en-US" altLang="en-US" sz="2000" dirty="0"/>
              <a:t> operations, slice-dice, drilling, pivoting</a:t>
            </a:r>
          </a:p>
          <a:p>
            <a:pPr lvl="1" eaLnBrk="1" hangingPunct="1">
              <a:lnSpc>
                <a:spcPct val="120000"/>
              </a:lnSpc>
            </a:pPr>
            <a:r>
              <a:rPr lang="en-US" altLang="en-US" sz="2000" dirty="0">
                <a:solidFill>
                  <a:schemeClr val="hlink"/>
                </a:solidFill>
              </a:rPr>
              <a:t>Data mining</a:t>
            </a:r>
          </a:p>
          <a:p>
            <a:pPr lvl="2" eaLnBrk="1" hangingPunct="1">
              <a:lnSpc>
                <a:spcPct val="120000"/>
              </a:lnSpc>
            </a:pPr>
            <a:r>
              <a:rPr lang="en-US" altLang="en-US" sz="2000" dirty="0"/>
              <a:t>knowledge discovery from hidden patterns </a:t>
            </a:r>
          </a:p>
          <a:p>
            <a:pPr lvl="2" eaLnBrk="1" hangingPunct="1">
              <a:lnSpc>
                <a:spcPct val="120000"/>
              </a:lnSpc>
            </a:pPr>
            <a:r>
              <a:rPr lang="en-US" altLang="en-US" sz="2000" dirty="0"/>
              <a:t>supports associations, constructing analytical models, performing classification and prediction, and presenting the mining results using visualization tools</a:t>
            </a:r>
          </a:p>
        </p:txBody>
      </p:sp>
    </p:spTree>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CDB0DCF-EBC7-4C32-B0D6-4C32EA69C804}" type="slidenum">
              <a:rPr lang="en-US" altLang="en-US" sz="1200"/>
              <a:pPr>
                <a:spcBef>
                  <a:spcPct val="0"/>
                </a:spcBef>
                <a:buClrTx/>
                <a:buSzTx/>
                <a:buFontTx/>
                <a:buNone/>
              </a:pPr>
              <a:t>77</a:t>
            </a:fld>
            <a:endParaRPr lang="en-US" altLang="en-US" sz="1200"/>
          </a:p>
        </p:txBody>
      </p:sp>
      <p:sp>
        <p:nvSpPr>
          <p:cNvPr id="79875" name="Rectangle 2"/>
          <p:cNvSpPr>
            <a:spLocks noGrp="1" noChangeArrowheads="1"/>
          </p:cNvSpPr>
          <p:nvPr>
            <p:ph type="title"/>
          </p:nvPr>
        </p:nvSpPr>
        <p:spPr>
          <a:xfrm>
            <a:off x="1752600" y="304800"/>
            <a:ext cx="8610600" cy="935038"/>
          </a:xfrm>
        </p:spPr>
        <p:txBody>
          <a:bodyPr/>
          <a:lstStyle/>
          <a:p>
            <a:pPr eaLnBrk="1" hangingPunct="1"/>
            <a:r>
              <a:rPr lang="en-US" altLang="en-US" sz="3200">
                <a:solidFill>
                  <a:srgbClr val="170981"/>
                </a:solidFill>
              </a:rPr>
              <a:t>From On-Line Analytical Processing (OLAP) </a:t>
            </a:r>
            <a:br>
              <a:rPr lang="en-US" altLang="en-US" sz="3200">
                <a:solidFill>
                  <a:srgbClr val="170981"/>
                </a:solidFill>
              </a:rPr>
            </a:br>
            <a:r>
              <a:rPr lang="en-US" altLang="en-US" sz="3200">
                <a:solidFill>
                  <a:srgbClr val="170981"/>
                </a:solidFill>
              </a:rPr>
              <a:t>to On Line Analytical Mining (OLAM)</a:t>
            </a:r>
            <a:endParaRPr lang="en-US" altLang="en-US" smtClean="0">
              <a:solidFill>
                <a:srgbClr val="170981"/>
              </a:solidFill>
            </a:endParaRPr>
          </a:p>
        </p:txBody>
      </p:sp>
      <p:sp>
        <p:nvSpPr>
          <p:cNvPr id="79876" name="Rectangle 3"/>
          <p:cNvSpPr>
            <a:spLocks noGrp="1" noChangeArrowheads="1"/>
          </p:cNvSpPr>
          <p:nvPr>
            <p:ph type="body" idx="1"/>
          </p:nvPr>
        </p:nvSpPr>
        <p:spPr/>
        <p:txBody>
          <a:bodyPr/>
          <a:lstStyle/>
          <a:p>
            <a:pPr eaLnBrk="1" hangingPunct="1"/>
            <a:r>
              <a:rPr lang="en-US" altLang="en-US" sz="2400" dirty="0"/>
              <a:t>Why </a:t>
            </a:r>
            <a:r>
              <a:rPr lang="en-US" altLang="en-US" sz="2400" dirty="0">
                <a:solidFill>
                  <a:schemeClr val="hlink"/>
                </a:solidFill>
              </a:rPr>
              <a:t>online analytical mining</a:t>
            </a:r>
            <a:r>
              <a:rPr lang="en-US" altLang="en-US" sz="2400" dirty="0"/>
              <a:t>?</a:t>
            </a:r>
          </a:p>
          <a:p>
            <a:pPr lvl="1" eaLnBrk="1" hangingPunct="1"/>
            <a:r>
              <a:rPr lang="en-US" altLang="en-US" sz="2400" dirty="0"/>
              <a:t>High quality of data in data warehouses</a:t>
            </a:r>
          </a:p>
          <a:p>
            <a:pPr lvl="2" eaLnBrk="1" hangingPunct="1"/>
            <a:r>
              <a:rPr lang="en-US" altLang="en-US" dirty="0" err="1" smtClean="0"/>
              <a:t>DW</a:t>
            </a:r>
            <a:r>
              <a:rPr lang="en-US" altLang="en-US" dirty="0" smtClean="0"/>
              <a:t> contains integrated, consistent, cleaned data</a:t>
            </a:r>
          </a:p>
          <a:p>
            <a:pPr lvl="1" eaLnBrk="1" hangingPunct="1"/>
            <a:r>
              <a:rPr lang="en-US" altLang="en-US" sz="2400" dirty="0"/>
              <a:t>Available information processing structure surrounding data warehouses</a:t>
            </a:r>
          </a:p>
          <a:p>
            <a:pPr lvl="2" eaLnBrk="1" hangingPunct="1"/>
            <a:r>
              <a:rPr lang="en-US" altLang="en-US" dirty="0" smtClean="0"/>
              <a:t>ODBC, </a:t>
            </a:r>
            <a:r>
              <a:rPr lang="en-US" altLang="en-US" dirty="0" err="1" smtClean="0"/>
              <a:t>OLEDB</a:t>
            </a:r>
            <a:r>
              <a:rPr lang="en-US" altLang="en-US" dirty="0" smtClean="0"/>
              <a:t>, Web accessing, service facilities, reporting and </a:t>
            </a:r>
            <a:r>
              <a:rPr lang="en-US" altLang="en-US" dirty="0" err="1" smtClean="0"/>
              <a:t>OLAP</a:t>
            </a:r>
            <a:r>
              <a:rPr lang="en-US" altLang="en-US" dirty="0" smtClean="0"/>
              <a:t> tools</a:t>
            </a:r>
          </a:p>
          <a:p>
            <a:pPr lvl="1" eaLnBrk="1" hangingPunct="1"/>
            <a:r>
              <a:rPr lang="en-US" altLang="en-US" sz="2400" dirty="0" err="1"/>
              <a:t>OLAP</a:t>
            </a:r>
            <a:r>
              <a:rPr lang="en-US" altLang="en-US" sz="2400" dirty="0"/>
              <a:t>-based exploratory data analysis</a:t>
            </a:r>
          </a:p>
          <a:p>
            <a:pPr lvl="2" eaLnBrk="1" hangingPunct="1"/>
            <a:r>
              <a:rPr lang="en-US" altLang="en-US" dirty="0" smtClean="0"/>
              <a:t>Mining with drilling, dicing, pivoting, etc.</a:t>
            </a:r>
          </a:p>
          <a:p>
            <a:pPr lvl="1" eaLnBrk="1" hangingPunct="1"/>
            <a:r>
              <a:rPr lang="en-US" altLang="en-US" sz="2400" dirty="0"/>
              <a:t>On-line selection of data mining functions</a:t>
            </a:r>
          </a:p>
          <a:p>
            <a:pPr lvl="2" eaLnBrk="1" hangingPunct="1"/>
            <a:r>
              <a:rPr lang="en-US" altLang="en-US" dirty="0" smtClean="0"/>
              <a:t>Integration and swapping of multiple mining functions, algorithms, and tasks</a:t>
            </a:r>
          </a:p>
        </p:txBody>
      </p:sp>
    </p:spTree>
  </p:cSld>
  <p:clrMapOvr>
    <a:masterClrMapping/>
  </p:clrMapOvr>
  <p:transition>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E72FF0F-1332-4D5F-A0D7-5579D1EF9576}" type="slidenum">
              <a:rPr lang="en-US" altLang="en-US" sz="1200"/>
              <a:pPr>
                <a:spcBef>
                  <a:spcPct val="0"/>
                </a:spcBef>
                <a:buClrTx/>
                <a:buSzTx/>
                <a:buFontTx/>
                <a:buNone/>
              </a:pPr>
              <a:t>78</a:t>
            </a:fld>
            <a:endParaRPr lang="en-US" altLang="en-US" sz="1200"/>
          </a:p>
        </p:txBody>
      </p:sp>
      <p:sp>
        <p:nvSpPr>
          <p:cNvPr id="81923" name="Rectangle 2"/>
          <p:cNvSpPr>
            <a:spLocks noGrp="1" noChangeArrowheads="1"/>
          </p:cNvSpPr>
          <p:nvPr>
            <p:ph type="title"/>
          </p:nvPr>
        </p:nvSpPr>
        <p:spPr>
          <a:xfrm>
            <a:off x="1524000" y="76200"/>
            <a:ext cx="9220200" cy="1066800"/>
          </a:xfrm>
          <a:noFill/>
        </p:spPr>
        <p:txBody>
          <a:bodyPr vert="horz" wrap="square" lIns="92075" tIns="46038" rIns="92075" bIns="46038" numCol="1" anchor="ctr" anchorCtr="0" compatLnSpc="1">
            <a:prstTxWarp prst="textNoShape">
              <a:avLst/>
            </a:prstTxWarp>
          </a:bodyPr>
          <a:lstStyle/>
          <a:p>
            <a:pPr eaLnBrk="1" hangingPunct="1"/>
            <a:r>
              <a:rPr lang="en-US" altLang="en-US" sz="3200"/>
              <a:t>Chapter 4: Data Warehousing and On-line Analytical Processing</a:t>
            </a:r>
          </a:p>
        </p:txBody>
      </p:sp>
      <p:sp>
        <p:nvSpPr>
          <p:cNvPr id="81924" name="Rectangle 3"/>
          <p:cNvSpPr>
            <a:spLocks noGrp="1" noChangeArrowheads="1"/>
          </p:cNvSpPr>
          <p:nvPr>
            <p:ph type="body" idx="1"/>
          </p:nvPr>
        </p:nvSpPr>
        <p:spPr>
          <a:xfrm>
            <a:off x="914400" y="1447800"/>
            <a:ext cx="10058400" cy="4876800"/>
          </a:xfrm>
          <a:noFill/>
        </p:spPr>
        <p:txBody>
          <a:bodyPr vert="horz" wrap="square" lIns="92075" tIns="46038" rIns="92075" bIns="46038" numCol="1" anchor="t" anchorCtr="0" compatLnSpc="1">
            <a:prstTxWarp prst="textNoShape">
              <a:avLst/>
            </a:prstTxWarp>
          </a:bodyPr>
          <a:lstStyle/>
          <a:p>
            <a:pPr eaLnBrk="1" hangingPunct="1">
              <a:lnSpc>
                <a:spcPct val="140000"/>
              </a:lnSpc>
            </a:pPr>
            <a:r>
              <a:rPr lang="en-US" altLang="en-US" dirty="0" smtClean="0"/>
              <a:t>Data Warehouse: Basic Concepts</a:t>
            </a:r>
          </a:p>
          <a:p>
            <a:pPr eaLnBrk="1" hangingPunct="1">
              <a:lnSpc>
                <a:spcPct val="140000"/>
              </a:lnSpc>
            </a:pPr>
            <a:r>
              <a:rPr lang="en-US" altLang="en-US" dirty="0" smtClean="0"/>
              <a:t>Data Warehouse Modeling: Data Cube and </a:t>
            </a:r>
            <a:r>
              <a:rPr lang="en-US" altLang="en-US" dirty="0" err="1" smtClean="0"/>
              <a:t>OLAP</a:t>
            </a:r>
            <a:endParaRPr lang="en-US" altLang="en-US" dirty="0" smtClean="0"/>
          </a:p>
          <a:p>
            <a:pPr eaLnBrk="1" hangingPunct="1">
              <a:lnSpc>
                <a:spcPct val="140000"/>
              </a:lnSpc>
            </a:pPr>
            <a:r>
              <a:rPr lang="en-US" altLang="en-US" dirty="0" smtClean="0"/>
              <a:t>Data Warehouse Design and Usage</a:t>
            </a:r>
          </a:p>
          <a:p>
            <a:pPr eaLnBrk="1" hangingPunct="1">
              <a:lnSpc>
                <a:spcPct val="140000"/>
              </a:lnSpc>
            </a:pPr>
            <a:r>
              <a:rPr lang="en-US" altLang="en-US" dirty="0" smtClean="0">
                <a:solidFill>
                  <a:srgbClr val="FF0000"/>
                </a:solidFill>
              </a:rPr>
              <a:t>Data Warehouse </a:t>
            </a:r>
            <a:r>
              <a:rPr lang="en-US" altLang="en-US" dirty="0" smtClean="0">
                <a:solidFill>
                  <a:srgbClr val="FF0000"/>
                </a:solidFill>
              </a:rPr>
              <a:t>Implementation</a:t>
            </a:r>
            <a:endParaRPr lang="en-US" altLang="en-US" dirty="0" smtClean="0">
              <a:solidFill>
                <a:srgbClr val="FF0000"/>
              </a:solidFill>
            </a:endParaRPr>
          </a:p>
        </p:txBody>
      </p:sp>
      <p:sp>
        <p:nvSpPr>
          <p:cNvPr id="81925" name="AutoShape 4"/>
          <p:cNvSpPr>
            <a:spLocks noChangeArrowheads="1"/>
          </p:cNvSpPr>
          <p:nvPr/>
        </p:nvSpPr>
        <p:spPr bwMode="auto">
          <a:xfrm rot="9109285">
            <a:off x="6525075" y="3147974"/>
            <a:ext cx="1321574" cy="858035"/>
          </a:xfrm>
          <a:prstGeom prst="notchedRightArrow">
            <a:avLst>
              <a:gd name="adj1" fmla="val 50000"/>
              <a:gd name="adj2" fmla="val 25000"/>
            </a:avLst>
          </a:prstGeom>
          <a:solidFill>
            <a:srgbClr val="0000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447800"/>
            <a:ext cx="7620000" cy="5029200"/>
          </a:xfrm>
        </p:spPr>
        <p:txBody>
          <a:bodyPr/>
          <a:lstStyle/>
          <a:p>
            <a:pPr algn="just"/>
            <a:r>
              <a:rPr lang="en-US" sz="2600" dirty="0"/>
              <a:t>Lattice of cuboids, making up a 3-D data cube. Each cuboid represents a different group-by. The base cuboid contains </a:t>
            </a:r>
            <a:r>
              <a:rPr lang="en-US" sz="2600" i="1" dirty="0"/>
              <a:t>city, item</a:t>
            </a:r>
            <a:r>
              <a:rPr lang="en-US" sz="2600" dirty="0"/>
              <a:t>, and </a:t>
            </a:r>
            <a:r>
              <a:rPr lang="en-US" sz="2600" i="1" dirty="0"/>
              <a:t>year </a:t>
            </a:r>
            <a:r>
              <a:rPr lang="en-US" sz="2600" dirty="0"/>
              <a:t>dimensions.</a:t>
            </a:r>
          </a:p>
          <a:p>
            <a:pPr algn="just"/>
            <a:r>
              <a:rPr lang="en-US" sz="2600" dirty="0"/>
              <a:t>At the core of multidimensional data analysis is the efficient computation of aggregations across many sets of dimensions. </a:t>
            </a:r>
            <a:endParaRPr lang="en-US" sz="2600" dirty="0" smtClean="0"/>
          </a:p>
          <a:p>
            <a:pPr algn="just"/>
            <a:r>
              <a:rPr lang="en-US" sz="2600" dirty="0" smtClean="0"/>
              <a:t>In </a:t>
            </a:r>
            <a:r>
              <a:rPr lang="en-US" sz="2600" dirty="0"/>
              <a:t>SQL terms, these aggregations are referred to as group-</a:t>
            </a:r>
            <a:r>
              <a:rPr lang="en-US" sz="2600" dirty="0" err="1"/>
              <a:t>by’s</a:t>
            </a:r>
            <a:r>
              <a:rPr lang="en-US" sz="2600" dirty="0"/>
              <a:t>. </a:t>
            </a:r>
            <a:endParaRPr lang="en-US" sz="2600" dirty="0" smtClean="0"/>
          </a:p>
          <a:p>
            <a:pPr algn="just"/>
            <a:r>
              <a:rPr lang="en-US" sz="2600" dirty="0" smtClean="0"/>
              <a:t>Each </a:t>
            </a:r>
            <a:r>
              <a:rPr lang="en-US" sz="2600" dirty="0"/>
              <a:t>group-by can be represented by a </a:t>
            </a:r>
            <a:r>
              <a:rPr lang="en-US" sz="2600" i="1" dirty="0"/>
              <a:t>cuboid</a:t>
            </a:r>
            <a:r>
              <a:rPr lang="en-US" sz="2600" dirty="0"/>
              <a:t>, where the set of </a:t>
            </a:r>
            <a:r>
              <a:rPr lang="en-US" sz="2600" dirty="0" smtClean="0"/>
              <a:t>group-</a:t>
            </a:r>
            <a:r>
              <a:rPr lang="en-US" sz="2600" dirty="0" err="1" smtClean="0"/>
              <a:t>by’s</a:t>
            </a:r>
            <a:r>
              <a:rPr lang="en-US" sz="2600" dirty="0"/>
              <a:t> </a:t>
            </a:r>
            <a:r>
              <a:rPr lang="en-US" sz="2600" dirty="0" smtClean="0"/>
              <a:t>forms </a:t>
            </a:r>
            <a:r>
              <a:rPr lang="en-US" sz="2600" dirty="0"/>
              <a:t>a lattice of cuboids defining a data cube. </a:t>
            </a:r>
            <a:endParaRPr lang="en-US" sz="2600" dirty="0" smtClean="0"/>
          </a:p>
          <a:p>
            <a:pPr marL="0" indent="0" algn="just">
              <a:buNone/>
            </a:pPr>
            <a:r>
              <a:rPr lang="en-US" sz="2600" dirty="0" smtClean="0"/>
              <a:t/>
            </a:r>
            <a:br>
              <a:rPr lang="en-US" sz="2600" dirty="0" smtClean="0"/>
            </a:br>
            <a:r>
              <a:rPr lang="en-US" sz="2600" dirty="0" smtClean="0"/>
              <a:t> </a:t>
            </a:r>
            <a:endParaRPr lang="en-US" sz="2600"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dirty="0" smtClean="0"/>
              <a:t>Data Mining: Concepts and Techniques</a:t>
            </a:r>
            <a:endParaRPr lang="en-US" dirty="0"/>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79</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0" y="1427747"/>
            <a:ext cx="3911600" cy="2736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7743428"/>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02076A4-1ECD-427E-82C5-89209844B724}" type="slidenum">
              <a:rPr lang="en-US" altLang="en-US" sz="1200"/>
              <a:pPr>
                <a:spcBef>
                  <a:spcPct val="0"/>
                </a:spcBef>
                <a:buClrTx/>
                <a:buSzTx/>
                <a:buFontTx/>
                <a:buNone/>
              </a:pPr>
              <a:t>8</a:t>
            </a:fld>
            <a:endParaRPr lang="en-US" altLang="en-US" sz="1200"/>
          </a:p>
        </p:txBody>
      </p:sp>
      <p:sp>
        <p:nvSpPr>
          <p:cNvPr id="17411"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pPr eaLnBrk="1" hangingPunct="1"/>
            <a:r>
              <a:rPr lang="en-US" altLang="en-US" smtClean="0"/>
              <a:t>Data Warehouse—Time Variant</a:t>
            </a:r>
          </a:p>
        </p:txBody>
      </p:sp>
      <p:sp>
        <p:nvSpPr>
          <p:cNvPr id="17412" name="Rectangle 3"/>
          <p:cNvSpPr>
            <a:spLocks noGrp="1" noChangeArrowheads="1"/>
          </p:cNvSpPr>
          <p:nvPr>
            <p:ph type="body" idx="1"/>
          </p:nvPr>
        </p:nvSpPr>
        <p:spPr>
          <a:xfrm>
            <a:off x="1905000" y="1447800"/>
            <a:ext cx="8305800" cy="4953000"/>
          </a:xfrm>
          <a:noFill/>
        </p:spPr>
        <p:txBody>
          <a:bodyPr vert="horz" wrap="square" lIns="92075" tIns="46038" rIns="92075" bIns="46038" numCol="1" anchor="t" anchorCtr="0" compatLnSpc="1">
            <a:prstTxWarp prst="textNoShape">
              <a:avLst/>
            </a:prstTxWarp>
          </a:bodyPr>
          <a:lstStyle/>
          <a:p>
            <a:pPr eaLnBrk="1" hangingPunct="1">
              <a:lnSpc>
                <a:spcPct val="120000"/>
              </a:lnSpc>
            </a:pPr>
            <a:r>
              <a:rPr lang="en-US" altLang="en-US" sz="2400" dirty="0"/>
              <a:t>The time horizon for the data warehouse is significantly longer than that of operational systems</a:t>
            </a:r>
          </a:p>
          <a:p>
            <a:pPr lvl="1" eaLnBrk="1" hangingPunct="1">
              <a:lnSpc>
                <a:spcPct val="120000"/>
              </a:lnSpc>
            </a:pPr>
            <a:r>
              <a:rPr lang="en-US" altLang="en-US" sz="2400" dirty="0"/>
              <a:t>Operational database: current value data</a:t>
            </a:r>
          </a:p>
          <a:p>
            <a:pPr lvl="1" eaLnBrk="1" hangingPunct="1">
              <a:lnSpc>
                <a:spcPct val="120000"/>
              </a:lnSpc>
            </a:pPr>
            <a:r>
              <a:rPr lang="en-US" altLang="en-US" sz="2400" dirty="0"/>
              <a:t>Data warehouse data: provide information from a historical perspective (e.g., past 5-10 years)</a:t>
            </a:r>
          </a:p>
          <a:p>
            <a:pPr eaLnBrk="1" hangingPunct="1">
              <a:lnSpc>
                <a:spcPct val="120000"/>
              </a:lnSpc>
            </a:pPr>
            <a:r>
              <a:rPr lang="en-US" altLang="en-US" sz="2400" dirty="0"/>
              <a:t>Every key structure in the data warehouse</a:t>
            </a:r>
          </a:p>
          <a:p>
            <a:pPr lvl="1" eaLnBrk="1" hangingPunct="1">
              <a:lnSpc>
                <a:spcPct val="120000"/>
              </a:lnSpc>
            </a:pPr>
            <a:r>
              <a:rPr lang="en-US" altLang="en-US" sz="2400" dirty="0"/>
              <a:t>Contains an element of time, explicitly or implicitly</a:t>
            </a:r>
          </a:p>
          <a:p>
            <a:pPr lvl="1" eaLnBrk="1" hangingPunct="1">
              <a:lnSpc>
                <a:spcPct val="120000"/>
              </a:lnSpc>
            </a:pPr>
            <a:r>
              <a:rPr lang="en-US" altLang="en-US" sz="2400" dirty="0"/>
              <a:t>But the key of operational data may or may not contain “time element”</a:t>
            </a:r>
          </a:p>
          <a:p>
            <a:pPr lvl="1" eaLnBrk="1" hangingPunct="1">
              <a:lnSpc>
                <a:spcPct val="120000"/>
              </a:lnSpc>
            </a:pPr>
            <a:r>
              <a:rPr lang="en-US" altLang="en-US" sz="2400" dirty="0"/>
              <a:t>Example </a:t>
            </a:r>
          </a:p>
          <a:p>
            <a:pPr lvl="1" eaLnBrk="1" hangingPunct="1">
              <a:lnSpc>
                <a:spcPct val="110000"/>
              </a:lnSpc>
            </a:pPr>
            <a:endParaRPr lang="en-US" altLang="en-US" sz="2200" dirty="0"/>
          </a:p>
        </p:txBody>
      </p:sp>
    </p:spTree>
  </p:cSld>
  <p:clrMapOvr>
    <a:masterClrMapping/>
  </p:clrMapOvr>
  <p:transition>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DCD1695-B741-431C-9DA2-35E8C11B265C}" type="slidenum">
              <a:rPr lang="en-US" altLang="en-US" sz="1200"/>
              <a:pPr>
                <a:spcBef>
                  <a:spcPct val="0"/>
                </a:spcBef>
                <a:buClrTx/>
                <a:buSzTx/>
                <a:buFontTx/>
                <a:buNone/>
              </a:pPr>
              <a:t>80</a:t>
            </a:fld>
            <a:endParaRPr lang="en-US" altLang="en-US" sz="1200"/>
          </a:p>
        </p:txBody>
      </p:sp>
      <p:sp>
        <p:nvSpPr>
          <p:cNvPr id="83971" name="Rectangle 2"/>
          <p:cNvSpPr>
            <a:spLocks noGrp="1" noChangeArrowheads="1"/>
          </p:cNvSpPr>
          <p:nvPr>
            <p:ph type="title"/>
          </p:nvPr>
        </p:nvSpPr>
        <p:spPr>
          <a:xfrm>
            <a:off x="2362200" y="304800"/>
            <a:ext cx="7367588" cy="685800"/>
          </a:xfrm>
          <a:noFill/>
        </p:spPr>
        <p:txBody>
          <a:bodyPr vert="horz" wrap="square" lIns="92075" tIns="46038" rIns="92075" bIns="46038" numCol="1" anchor="ctr" anchorCtr="0" compatLnSpc="1">
            <a:prstTxWarp prst="textNoShape">
              <a:avLst/>
            </a:prstTxWarp>
          </a:bodyPr>
          <a:lstStyle/>
          <a:p>
            <a:pPr eaLnBrk="1" hangingPunct="1"/>
            <a:r>
              <a:rPr lang="en-US" altLang="en-US" dirty="0" smtClean="0"/>
              <a:t>Efficient Data Cube Computation</a:t>
            </a:r>
          </a:p>
        </p:txBody>
      </p:sp>
      <p:sp>
        <p:nvSpPr>
          <p:cNvPr id="83972" name="Rectangle 3"/>
          <p:cNvSpPr>
            <a:spLocks noGrp="1" noChangeArrowheads="1"/>
          </p:cNvSpPr>
          <p:nvPr>
            <p:ph type="body" idx="1"/>
          </p:nvPr>
        </p:nvSpPr>
        <p:spPr>
          <a:xfrm>
            <a:off x="457200" y="1219200"/>
            <a:ext cx="11277600" cy="5410200"/>
          </a:xfrm>
          <a:noFill/>
        </p:spPr>
        <p:txBody>
          <a:bodyPr vert="horz" wrap="square" lIns="92075" tIns="46038" rIns="92075" bIns="46038" numCol="1" anchor="t" anchorCtr="0" compatLnSpc="1">
            <a:prstTxWarp prst="textNoShape">
              <a:avLst/>
            </a:prstTxWarp>
          </a:bodyPr>
          <a:lstStyle/>
          <a:p>
            <a:pPr eaLnBrk="1" hangingPunct="1">
              <a:lnSpc>
                <a:spcPct val="110000"/>
              </a:lnSpc>
            </a:pPr>
            <a:r>
              <a:rPr lang="en-US" altLang="en-US" sz="3200" dirty="0"/>
              <a:t>Data cube can be viewed as a lattice of cuboids  </a:t>
            </a:r>
          </a:p>
          <a:p>
            <a:pPr lvl="1" eaLnBrk="1" hangingPunct="1">
              <a:lnSpc>
                <a:spcPct val="110000"/>
              </a:lnSpc>
            </a:pPr>
            <a:r>
              <a:rPr lang="en-US" altLang="en-US" sz="3200" dirty="0"/>
              <a:t>The bottom-most cuboid is the base cuboid</a:t>
            </a:r>
          </a:p>
          <a:p>
            <a:pPr lvl="1" eaLnBrk="1" hangingPunct="1">
              <a:lnSpc>
                <a:spcPct val="110000"/>
              </a:lnSpc>
            </a:pPr>
            <a:r>
              <a:rPr lang="en-US" altLang="en-US" sz="3200" dirty="0"/>
              <a:t>The top-most cuboid (apex) contains only one cell</a:t>
            </a:r>
          </a:p>
          <a:p>
            <a:pPr lvl="1" eaLnBrk="1" hangingPunct="1">
              <a:lnSpc>
                <a:spcPct val="110000"/>
              </a:lnSpc>
            </a:pPr>
            <a:r>
              <a:rPr lang="en-US" altLang="en-US" sz="3200" dirty="0">
                <a:solidFill>
                  <a:schemeClr val="folHlink"/>
                </a:solidFill>
              </a:rPr>
              <a:t>How many cuboids</a:t>
            </a:r>
            <a:r>
              <a:rPr lang="en-US" altLang="en-US" sz="3200" dirty="0"/>
              <a:t> in an n-dimensional cube with L levels</a:t>
            </a:r>
            <a:r>
              <a:rPr lang="en-US" altLang="en-US" sz="3200" dirty="0" smtClean="0"/>
              <a:t>? </a:t>
            </a:r>
          </a:p>
          <a:p>
            <a:pPr lvl="2" eaLnBrk="1" hangingPunct="1">
              <a:lnSpc>
                <a:spcPct val="110000"/>
              </a:lnSpc>
            </a:pPr>
            <a:r>
              <a:rPr lang="en-US" altLang="en-US" sz="2800" dirty="0" smtClean="0"/>
              <a:t>Total number of Cuboids</a:t>
            </a:r>
            <a:endParaRPr lang="en-US" altLang="en-US" sz="2800" dirty="0"/>
          </a:p>
        </p:txBody>
      </p:sp>
      <p:graphicFrame>
        <p:nvGraphicFramePr>
          <p:cNvPr id="83973" name="Object 4"/>
          <p:cNvGraphicFramePr>
            <a:graphicFrameLocks noChangeAspect="1"/>
          </p:cNvGraphicFramePr>
          <p:nvPr>
            <p:extLst>
              <p:ext uri="{D42A27DB-BD31-4B8C-83A1-F6EECF244321}">
                <p14:modId xmlns:p14="http://schemas.microsoft.com/office/powerpoint/2010/main" val="1820176146"/>
              </p:ext>
            </p:extLst>
          </p:nvPr>
        </p:nvGraphicFramePr>
        <p:xfrm>
          <a:off x="5638800" y="5105400"/>
          <a:ext cx="2813608" cy="904374"/>
        </p:xfrm>
        <a:graphic>
          <a:graphicData uri="http://schemas.openxmlformats.org/presentationml/2006/ole">
            <mc:AlternateContent xmlns:mc="http://schemas.openxmlformats.org/markup-compatibility/2006">
              <mc:Choice xmlns:v="urn:schemas-microsoft-com:vml" Requires="v">
                <p:oleObj spid="_x0000_s84199" name="Equation" r:id="rId4" imgW="1295280" imgH="583920" progId="Equation.3">
                  <p:embed/>
                </p:oleObj>
              </mc:Choice>
              <mc:Fallback>
                <p:oleObj name="Equation" r:id="rId4" imgW="1295280" imgH="583920" progId="Equation.3">
                  <p:embed/>
                  <p:pic>
                    <p:nvPicPr>
                      <p:cNvPr id="0" name="Object 4"/>
                      <p:cNvPicPr>
                        <a:picLocks noChangeAspect="1" noChangeArrowheads="1"/>
                      </p:cNvPicPr>
                      <p:nvPr/>
                    </p:nvPicPr>
                    <p:blipFill>
                      <a:blip r:embed="rId5"/>
                      <a:srcRect/>
                      <a:stretch>
                        <a:fillRect/>
                      </a:stretch>
                    </p:blipFill>
                    <p:spPr bwMode="auto">
                      <a:xfrm>
                        <a:off x="5638800" y="5105400"/>
                        <a:ext cx="2813608" cy="904374"/>
                      </a:xfrm>
                      <a:prstGeom prst="rect">
                        <a:avLst/>
                      </a:prstGeom>
                      <a:noFill/>
                      <a:ln>
                        <a:noFill/>
                      </a:ln>
                      <a:effectLs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DCD1695-B741-431C-9DA2-35E8C11B265C}" type="slidenum">
              <a:rPr lang="en-US" altLang="en-US" sz="1200"/>
              <a:pPr>
                <a:spcBef>
                  <a:spcPct val="0"/>
                </a:spcBef>
                <a:buClrTx/>
                <a:buSzTx/>
                <a:buFontTx/>
                <a:buNone/>
              </a:pPr>
              <a:t>81</a:t>
            </a:fld>
            <a:endParaRPr lang="en-US" altLang="en-US" sz="1200"/>
          </a:p>
        </p:txBody>
      </p:sp>
      <p:sp>
        <p:nvSpPr>
          <p:cNvPr id="83971" name="Rectangle 2"/>
          <p:cNvSpPr>
            <a:spLocks noGrp="1" noChangeArrowheads="1"/>
          </p:cNvSpPr>
          <p:nvPr>
            <p:ph type="title"/>
          </p:nvPr>
        </p:nvSpPr>
        <p:spPr>
          <a:xfrm>
            <a:off x="2362200" y="304800"/>
            <a:ext cx="7367588" cy="685800"/>
          </a:xfrm>
          <a:noFill/>
        </p:spPr>
        <p:txBody>
          <a:bodyPr vert="horz" wrap="square" lIns="92075" tIns="46038" rIns="92075" bIns="46038" numCol="1" anchor="ctr" anchorCtr="0" compatLnSpc="1">
            <a:prstTxWarp prst="textNoShape">
              <a:avLst/>
            </a:prstTxWarp>
          </a:bodyPr>
          <a:lstStyle/>
          <a:p>
            <a:pPr eaLnBrk="1" hangingPunct="1"/>
            <a:r>
              <a:rPr lang="en-US" altLang="en-US" dirty="0" smtClean="0"/>
              <a:t>Efficient Data Cube Computation</a:t>
            </a:r>
          </a:p>
        </p:txBody>
      </p:sp>
      <p:sp>
        <p:nvSpPr>
          <p:cNvPr id="83972" name="Rectangle 3"/>
          <p:cNvSpPr>
            <a:spLocks noGrp="1" noChangeArrowheads="1"/>
          </p:cNvSpPr>
          <p:nvPr>
            <p:ph type="body" idx="1"/>
          </p:nvPr>
        </p:nvSpPr>
        <p:spPr>
          <a:xfrm>
            <a:off x="457200" y="1219200"/>
            <a:ext cx="11277600" cy="5410200"/>
          </a:xfrm>
          <a:noFill/>
        </p:spPr>
        <p:txBody>
          <a:bodyPr vert="horz" wrap="square" lIns="92075" tIns="46038" rIns="92075" bIns="46038" numCol="1" anchor="t" anchorCtr="0" compatLnSpc="1">
            <a:prstTxWarp prst="textNoShape">
              <a:avLst/>
            </a:prstTxWarp>
          </a:bodyPr>
          <a:lstStyle/>
          <a:p>
            <a:pPr eaLnBrk="1" hangingPunct="1">
              <a:lnSpc>
                <a:spcPct val="110000"/>
              </a:lnSpc>
            </a:pPr>
            <a:r>
              <a:rPr lang="en-US" altLang="en-US" sz="2400" dirty="0"/>
              <a:t>If </a:t>
            </a:r>
            <a:r>
              <a:rPr lang="en-US" sz="2400" dirty="0"/>
              <a:t>the cube has 10 dimensions and each dimension has five levels (including all), the total number of cuboids that can be generated is 510 ≈ 9.8 × 106. </a:t>
            </a:r>
          </a:p>
          <a:p>
            <a:pPr eaLnBrk="1" hangingPunct="1">
              <a:lnSpc>
                <a:spcPct val="110000"/>
              </a:lnSpc>
            </a:pPr>
            <a:r>
              <a:rPr lang="en-US" sz="2400" dirty="0"/>
              <a:t>The size of each cuboid also depends on the cardinality (i.e., number of distinct values) of each dimension. </a:t>
            </a:r>
          </a:p>
          <a:p>
            <a:pPr eaLnBrk="1" hangingPunct="1">
              <a:lnSpc>
                <a:spcPct val="110000"/>
              </a:lnSpc>
            </a:pPr>
            <a:r>
              <a:rPr lang="en-US" sz="2400" dirty="0"/>
              <a:t>By now, you probably realize that it is unrealistic to precompute and materialize all of the cuboids that can possibly be generated for a data cube (i.e., from a base cuboid)</a:t>
            </a:r>
            <a:endParaRPr lang="en-US" altLang="en-US" sz="2400" dirty="0"/>
          </a:p>
          <a:p>
            <a:pPr eaLnBrk="1" hangingPunct="1">
              <a:lnSpc>
                <a:spcPct val="110000"/>
              </a:lnSpc>
            </a:pPr>
            <a:r>
              <a:rPr lang="en-US" altLang="en-US" sz="2400" dirty="0" smtClean="0"/>
              <a:t>Materialization </a:t>
            </a:r>
            <a:r>
              <a:rPr lang="en-US" altLang="en-US" sz="2400" dirty="0"/>
              <a:t>of data cube</a:t>
            </a:r>
          </a:p>
          <a:p>
            <a:pPr lvl="1" eaLnBrk="1" hangingPunct="1">
              <a:lnSpc>
                <a:spcPct val="110000"/>
              </a:lnSpc>
            </a:pPr>
            <a:r>
              <a:rPr lang="en-US" altLang="en-US" sz="2400" dirty="0"/>
              <a:t>Materialize </a:t>
            </a:r>
            <a:r>
              <a:rPr lang="en-US" altLang="en-US" sz="2400" u="sng" dirty="0"/>
              <a:t>every</a:t>
            </a:r>
            <a:r>
              <a:rPr lang="en-US" altLang="en-US" sz="2400" dirty="0"/>
              <a:t> (cuboid) (</a:t>
            </a:r>
            <a:r>
              <a:rPr lang="en-US" altLang="en-US" sz="2400" b="1" dirty="0"/>
              <a:t>full materialization</a:t>
            </a:r>
            <a:r>
              <a:rPr lang="en-US" altLang="en-US" sz="2400" dirty="0"/>
              <a:t>), </a:t>
            </a:r>
            <a:r>
              <a:rPr lang="en-US" altLang="en-US" sz="2400" u="sng" dirty="0"/>
              <a:t>none </a:t>
            </a:r>
            <a:r>
              <a:rPr lang="en-US" altLang="en-US" sz="2400" dirty="0"/>
              <a:t>(</a:t>
            </a:r>
            <a:r>
              <a:rPr lang="en-US" altLang="en-US" sz="2400" b="1" dirty="0"/>
              <a:t>no materialization</a:t>
            </a:r>
            <a:r>
              <a:rPr lang="en-US" altLang="en-US" sz="2400" dirty="0"/>
              <a:t>), or </a:t>
            </a:r>
            <a:r>
              <a:rPr lang="en-US" altLang="en-US" sz="2400" u="sng" dirty="0">
                <a:solidFill>
                  <a:schemeClr val="hlink"/>
                </a:solidFill>
              </a:rPr>
              <a:t>some (</a:t>
            </a:r>
            <a:r>
              <a:rPr lang="en-US" altLang="en-US" sz="2400" b="1" u="sng" dirty="0">
                <a:solidFill>
                  <a:schemeClr val="hlink"/>
                </a:solidFill>
              </a:rPr>
              <a:t>partial materialization</a:t>
            </a:r>
            <a:r>
              <a:rPr lang="en-US" altLang="en-US" sz="2400" u="sng" dirty="0">
                <a:solidFill>
                  <a:schemeClr val="hlink"/>
                </a:solidFill>
              </a:rPr>
              <a:t>)</a:t>
            </a:r>
            <a:endParaRPr lang="en-US" altLang="en-US" sz="2400" dirty="0">
              <a:solidFill>
                <a:schemeClr val="hlink"/>
              </a:solidFill>
            </a:endParaRPr>
          </a:p>
          <a:p>
            <a:pPr lvl="1" eaLnBrk="1" hangingPunct="1">
              <a:lnSpc>
                <a:spcPct val="110000"/>
              </a:lnSpc>
            </a:pPr>
            <a:r>
              <a:rPr lang="en-US" altLang="en-US" sz="2400" dirty="0"/>
              <a:t>Selection of which cuboids to materialize</a:t>
            </a:r>
          </a:p>
          <a:p>
            <a:pPr marL="1085850" lvl="2" eaLnBrk="1" hangingPunct="1">
              <a:lnSpc>
                <a:spcPct val="110000"/>
              </a:lnSpc>
            </a:pPr>
            <a:r>
              <a:rPr lang="en-US" altLang="en-US" dirty="0" smtClean="0"/>
              <a:t>Based on size, sharing, access frequency, etc.</a:t>
            </a:r>
          </a:p>
        </p:txBody>
      </p:sp>
    </p:spTree>
    <p:extLst>
      <p:ext uri="{BB962C8B-B14F-4D97-AF65-F5344CB8AC3E}">
        <p14:creationId xmlns:p14="http://schemas.microsoft.com/office/powerpoint/2010/main" val="1246537740"/>
      </p:ext>
    </p:extLst>
  </p:cSld>
  <p:clrMapOvr>
    <a:masterClrMapping/>
  </p:clrMapOvr>
  <p:transition>
    <p:zo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cube materialization</a:t>
            </a:r>
          </a:p>
        </p:txBody>
      </p:sp>
      <p:sp>
        <p:nvSpPr>
          <p:cNvPr id="3" name="Content Placeholder 2"/>
          <p:cNvSpPr>
            <a:spLocks noGrp="1"/>
          </p:cNvSpPr>
          <p:nvPr>
            <p:ph idx="1"/>
          </p:nvPr>
        </p:nvSpPr>
        <p:spPr/>
        <p:txBody>
          <a:bodyPr/>
          <a:lstStyle/>
          <a:p>
            <a:pPr algn="just"/>
            <a:r>
              <a:rPr lang="en-US" dirty="0"/>
              <a:t>There are three choices for data cube materialization given a base cuboid:</a:t>
            </a:r>
            <a:br>
              <a:rPr lang="en-US" dirty="0"/>
            </a:br>
            <a:endParaRPr lang="en-US" dirty="0" smtClean="0"/>
          </a:p>
          <a:p>
            <a:pPr algn="just"/>
            <a:r>
              <a:rPr lang="en-US" b="1" dirty="0" smtClean="0"/>
              <a:t>1</a:t>
            </a:r>
            <a:r>
              <a:rPr lang="en-US" b="1" dirty="0"/>
              <a:t>. No materialization</a:t>
            </a:r>
            <a:r>
              <a:rPr lang="en-US" dirty="0"/>
              <a:t>: Do not precompute any of the “</a:t>
            </a:r>
            <a:r>
              <a:rPr lang="en-US" dirty="0" err="1"/>
              <a:t>nonbase</a:t>
            </a:r>
            <a:r>
              <a:rPr lang="en-US" dirty="0"/>
              <a:t>” cuboids. This </a:t>
            </a:r>
            <a:r>
              <a:rPr lang="en-US" dirty="0" smtClean="0"/>
              <a:t>leads to </a:t>
            </a:r>
            <a:r>
              <a:rPr lang="en-US" dirty="0"/>
              <a:t>computing expensive multidimensional aggregates on-the-fly, which can be extremely slow.</a:t>
            </a:r>
            <a:br>
              <a:rPr lang="en-US" dirty="0"/>
            </a:br>
            <a:endParaRPr lang="en-US" dirty="0" smtClean="0"/>
          </a:p>
          <a:p>
            <a:pPr algn="just"/>
            <a:r>
              <a:rPr lang="en-US" b="1" dirty="0" smtClean="0"/>
              <a:t>2</a:t>
            </a:r>
            <a:r>
              <a:rPr lang="en-US" b="1" dirty="0"/>
              <a:t>. Full materialization</a:t>
            </a:r>
            <a:r>
              <a:rPr lang="en-US" dirty="0"/>
              <a:t>: Precompute all of the cuboids. The resulting lattice of computed cuboids is referred to as the </a:t>
            </a:r>
            <a:r>
              <a:rPr lang="en-US" i="1" dirty="0"/>
              <a:t>full cube</a:t>
            </a:r>
            <a:r>
              <a:rPr lang="en-US" dirty="0"/>
              <a:t>. This choice typically requires </a:t>
            </a:r>
            <a:r>
              <a:rPr lang="en-US" dirty="0" smtClean="0"/>
              <a:t>huge amounts </a:t>
            </a:r>
            <a:r>
              <a:rPr lang="en-US" dirty="0"/>
              <a:t>of memory space in order to store all of the precomputed cuboids. </a:t>
            </a:r>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82</a:t>
            </a:fld>
            <a:endParaRPr lang="en-US" altLang="en-US"/>
          </a:p>
        </p:txBody>
      </p:sp>
    </p:spTree>
    <p:extLst>
      <p:ext uri="{BB962C8B-B14F-4D97-AF65-F5344CB8AC3E}">
        <p14:creationId xmlns:p14="http://schemas.microsoft.com/office/powerpoint/2010/main" val="3216933336"/>
      </p:ext>
    </p:extLst>
  </p:cSld>
  <p:clrMapOvr>
    <a:masterClrMapping/>
  </p:clrMapOvr>
  <p:transition>
    <p:zo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cube materialization</a:t>
            </a:r>
          </a:p>
        </p:txBody>
      </p:sp>
      <p:sp>
        <p:nvSpPr>
          <p:cNvPr id="3" name="Content Placeholder 2"/>
          <p:cNvSpPr>
            <a:spLocks noGrp="1"/>
          </p:cNvSpPr>
          <p:nvPr>
            <p:ph idx="1"/>
          </p:nvPr>
        </p:nvSpPr>
        <p:spPr/>
        <p:txBody>
          <a:bodyPr/>
          <a:lstStyle/>
          <a:p>
            <a:pPr marL="0" indent="0">
              <a:buNone/>
            </a:pPr>
            <a:r>
              <a:rPr lang="en-US" b="1" dirty="0" smtClean="0"/>
              <a:t>3.	Partial </a:t>
            </a:r>
            <a:r>
              <a:rPr lang="en-US" b="1" dirty="0"/>
              <a:t>materialization</a:t>
            </a:r>
            <a:r>
              <a:rPr lang="en-US" dirty="0"/>
              <a:t>: Selectively compute a proper subset of the whole set of possible cuboids. </a:t>
            </a:r>
            <a:endParaRPr lang="en-US" dirty="0" smtClean="0"/>
          </a:p>
          <a:p>
            <a:pPr lvl="1"/>
            <a:r>
              <a:rPr lang="en-US" dirty="0" smtClean="0"/>
              <a:t>Alternatively</a:t>
            </a:r>
            <a:r>
              <a:rPr lang="en-US" dirty="0"/>
              <a:t>, we may compute a subset of the cube, which </a:t>
            </a:r>
            <a:r>
              <a:rPr lang="en-US" dirty="0" smtClean="0"/>
              <a:t>contains only </a:t>
            </a:r>
            <a:r>
              <a:rPr lang="en-US" dirty="0"/>
              <a:t>those cells that satisfy some user-specified criterion, such as where the </a:t>
            </a:r>
            <a:r>
              <a:rPr lang="en-US" dirty="0" smtClean="0"/>
              <a:t>tuple count </a:t>
            </a:r>
            <a:r>
              <a:rPr lang="en-US" dirty="0"/>
              <a:t>of each cell is above some threshold. </a:t>
            </a:r>
            <a:endParaRPr lang="en-US" dirty="0" smtClean="0"/>
          </a:p>
          <a:p>
            <a:pPr lvl="1"/>
            <a:r>
              <a:rPr lang="en-US" dirty="0" smtClean="0"/>
              <a:t>We </a:t>
            </a:r>
            <a:r>
              <a:rPr lang="en-US" dirty="0"/>
              <a:t>will use the term </a:t>
            </a:r>
            <a:r>
              <a:rPr lang="en-US" i="1" dirty="0" err="1"/>
              <a:t>subcube</a:t>
            </a:r>
            <a:r>
              <a:rPr lang="en-US" i="1" dirty="0"/>
              <a:t> </a:t>
            </a:r>
            <a:r>
              <a:rPr lang="en-US" dirty="0"/>
              <a:t>to refer </a:t>
            </a:r>
            <a:r>
              <a:rPr lang="en-US" dirty="0" smtClean="0"/>
              <a:t>to the </a:t>
            </a:r>
            <a:r>
              <a:rPr lang="en-US" dirty="0"/>
              <a:t>latter case, where only some of the cells may be precomputed for various </a:t>
            </a:r>
            <a:r>
              <a:rPr lang="en-US" dirty="0" smtClean="0"/>
              <a:t>cuboids. </a:t>
            </a:r>
          </a:p>
          <a:p>
            <a:pPr lvl="1"/>
            <a:r>
              <a:rPr lang="en-US" dirty="0" smtClean="0"/>
              <a:t>Partial </a:t>
            </a:r>
            <a:r>
              <a:rPr lang="en-US" dirty="0"/>
              <a:t>materialization represents an interesting trade-off between storage space </a:t>
            </a:r>
            <a:r>
              <a:rPr lang="en-US" dirty="0" smtClean="0"/>
              <a:t>and response </a:t>
            </a:r>
            <a:r>
              <a:rPr lang="en-US" dirty="0"/>
              <a:t>time. </a:t>
            </a:r>
            <a:endParaRPr lang="en-US" dirty="0" smtClean="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83</a:t>
            </a:fld>
            <a:endParaRPr lang="en-US" altLang="en-US"/>
          </a:p>
        </p:txBody>
      </p:sp>
    </p:spTree>
    <p:extLst>
      <p:ext uri="{BB962C8B-B14F-4D97-AF65-F5344CB8AC3E}">
        <p14:creationId xmlns:p14="http://schemas.microsoft.com/office/powerpoint/2010/main" val="3781630264"/>
      </p:ext>
    </p:extLst>
  </p:cSld>
  <p:clrMapOvr>
    <a:masterClrMapping/>
  </p:clrMapOvr>
  <p:transition>
    <p:zo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F96B0FB-2D03-4DB8-9B84-5A079778A6C3}" type="slidenum">
              <a:rPr lang="en-US" altLang="en-US" sz="1200"/>
              <a:pPr>
                <a:spcBef>
                  <a:spcPct val="0"/>
                </a:spcBef>
                <a:buClrTx/>
                <a:buSzTx/>
                <a:buFontTx/>
                <a:buNone/>
              </a:pPr>
              <a:t>84</a:t>
            </a:fld>
            <a:endParaRPr lang="en-US" altLang="en-US" sz="1200"/>
          </a:p>
        </p:txBody>
      </p:sp>
      <p:sp>
        <p:nvSpPr>
          <p:cNvPr id="86019" name="Rectangle 2"/>
          <p:cNvSpPr>
            <a:spLocks noGrp="1" noChangeArrowheads="1"/>
          </p:cNvSpPr>
          <p:nvPr>
            <p:ph type="title"/>
          </p:nvPr>
        </p:nvSpPr>
        <p:spPr/>
        <p:txBody>
          <a:bodyPr/>
          <a:lstStyle/>
          <a:p>
            <a:pPr eaLnBrk="1" hangingPunct="1"/>
            <a:r>
              <a:rPr lang="en-US" altLang="en-US" smtClean="0"/>
              <a:t>The “Compute Cube” Operator</a:t>
            </a:r>
          </a:p>
        </p:txBody>
      </p:sp>
      <p:sp>
        <p:nvSpPr>
          <p:cNvPr id="86020" name="Rectangle 3"/>
          <p:cNvSpPr>
            <a:spLocks noGrp="1" noChangeArrowheads="1"/>
          </p:cNvSpPr>
          <p:nvPr>
            <p:ph type="body" idx="1"/>
          </p:nvPr>
        </p:nvSpPr>
        <p:spPr>
          <a:xfrm>
            <a:off x="508000" y="1371600"/>
            <a:ext cx="9169400" cy="5181600"/>
          </a:xfrm>
        </p:spPr>
        <p:txBody>
          <a:bodyPr/>
          <a:lstStyle/>
          <a:p>
            <a:pPr algn="just" eaLnBrk="1" hangingPunct="1">
              <a:spcAft>
                <a:spcPts val="600"/>
              </a:spcAft>
            </a:pPr>
            <a:r>
              <a:rPr lang="en-US" altLang="en-US" sz="2000" dirty="0"/>
              <a:t>Cube definition and computation in </a:t>
            </a:r>
            <a:r>
              <a:rPr lang="en-US" altLang="en-US" sz="2000" dirty="0" err="1"/>
              <a:t>DMQL</a:t>
            </a:r>
            <a:endParaRPr lang="en-US" altLang="en-US" sz="2000" dirty="0"/>
          </a:p>
          <a:p>
            <a:pPr lvl="2" algn="just" eaLnBrk="1" hangingPunct="1">
              <a:spcAft>
                <a:spcPts val="600"/>
              </a:spcAft>
              <a:buNone/>
            </a:pPr>
            <a:r>
              <a:rPr lang="en-US" altLang="en-US" sz="2000" dirty="0">
                <a:solidFill>
                  <a:schemeClr val="hlink"/>
                </a:solidFill>
              </a:rPr>
              <a:t>define cube </a:t>
            </a:r>
            <a:r>
              <a:rPr lang="en-US" altLang="en-US" sz="2000" dirty="0"/>
              <a:t>sales [item, city, year]: sum (</a:t>
            </a:r>
            <a:r>
              <a:rPr lang="en-US" altLang="en-US" sz="2000" dirty="0" err="1"/>
              <a:t>sales_in_dollars</a:t>
            </a:r>
            <a:r>
              <a:rPr lang="en-US" altLang="en-US" sz="2000" dirty="0"/>
              <a:t>)</a:t>
            </a:r>
            <a:endParaRPr lang="en-US" altLang="en-US" sz="2000" dirty="0">
              <a:solidFill>
                <a:schemeClr val="hlink"/>
              </a:solidFill>
            </a:endParaRPr>
          </a:p>
          <a:p>
            <a:pPr lvl="2" algn="just" eaLnBrk="1" hangingPunct="1">
              <a:spcAft>
                <a:spcPts val="600"/>
              </a:spcAft>
              <a:buNone/>
            </a:pPr>
            <a:r>
              <a:rPr lang="en-US" altLang="en-US" sz="2000" dirty="0">
                <a:solidFill>
                  <a:schemeClr val="hlink"/>
                </a:solidFill>
              </a:rPr>
              <a:t>compute cube</a:t>
            </a:r>
            <a:r>
              <a:rPr lang="en-US" altLang="en-US" sz="2000" dirty="0"/>
              <a:t> sales</a:t>
            </a:r>
          </a:p>
          <a:p>
            <a:pPr algn="just" eaLnBrk="1" hangingPunct="1">
              <a:spcAft>
                <a:spcPts val="600"/>
              </a:spcAft>
            </a:pPr>
            <a:r>
              <a:rPr lang="en-US" altLang="en-US" sz="2000" dirty="0"/>
              <a:t>Transform it into a SQL-like language (with a new operator </a:t>
            </a:r>
            <a:r>
              <a:rPr lang="en-US" altLang="en-US" sz="2000" dirty="0">
                <a:solidFill>
                  <a:schemeClr val="hlink"/>
                </a:solidFill>
              </a:rPr>
              <a:t>cube by</a:t>
            </a:r>
            <a:r>
              <a:rPr lang="en-US" altLang="en-US" sz="2000" dirty="0"/>
              <a:t>, introduced by Gray et al.’96)</a:t>
            </a:r>
          </a:p>
          <a:p>
            <a:pPr lvl="2" algn="just" eaLnBrk="1" hangingPunct="1">
              <a:spcAft>
                <a:spcPts val="600"/>
              </a:spcAft>
              <a:buNone/>
            </a:pPr>
            <a:r>
              <a:rPr lang="en-US" altLang="en-US" sz="2000" dirty="0"/>
              <a:t>SELECT item, city, year, SUM (amount)</a:t>
            </a:r>
          </a:p>
          <a:p>
            <a:pPr lvl="2" algn="just" eaLnBrk="1" hangingPunct="1">
              <a:spcAft>
                <a:spcPts val="600"/>
              </a:spcAft>
              <a:buNone/>
            </a:pPr>
            <a:r>
              <a:rPr lang="en-US" altLang="en-US" sz="2000" dirty="0"/>
              <a:t>FROM SALES</a:t>
            </a:r>
          </a:p>
          <a:p>
            <a:pPr lvl="2" algn="just" eaLnBrk="1" hangingPunct="1">
              <a:buFont typeface="Wingdings" panose="05000000000000000000" pitchFamily="2" charset="2"/>
              <a:buNone/>
            </a:pPr>
            <a:r>
              <a:rPr lang="en-US" altLang="en-US" sz="2000" dirty="0">
                <a:solidFill>
                  <a:schemeClr val="hlink"/>
                </a:solidFill>
              </a:rPr>
              <a:t>CUBE BY</a:t>
            </a:r>
            <a:r>
              <a:rPr lang="en-US" altLang="en-US" sz="2000" dirty="0"/>
              <a:t> item, city, year</a:t>
            </a:r>
            <a:endParaRPr lang="en-US" altLang="en-US" sz="2000" i="1" dirty="0"/>
          </a:p>
          <a:p>
            <a:pPr algn="just" eaLnBrk="1" hangingPunct="1"/>
            <a:r>
              <a:rPr lang="en-US" altLang="en-US" sz="2000" dirty="0"/>
              <a:t>Need compute the following Group-</a:t>
            </a:r>
            <a:r>
              <a:rPr lang="en-US" altLang="en-US" sz="2000" dirty="0" err="1"/>
              <a:t>Bys</a:t>
            </a:r>
            <a:r>
              <a:rPr lang="en-US" altLang="en-US" sz="2000" i="1" dirty="0"/>
              <a:t> </a:t>
            </a:r>
          </a:p>
          <a:p>
            <a:pPr lvl="2" algn="just" eaLnBrk="1" hangingPunct="1">
              <a:buFont typeface="Wingdings" panose="05000000000000000000" pitchFamily="2" charset="2"/>
              <a:buNone/>
            </a:pPr>
            <a:r>
              <a:rPr lang="en-US" altLang="en-US" sz="2000" i="1" dirty="0">
                <a:solidFill>
                  <a:schemeClr val="hlink"/>
                </a:solidFill>
              </a:rPr>
              <a:t>(</a:t>
            </a:r>
            <a:r>
              <a:rPr lang="en-US" altLang="en-US" sz="2000" i="1" dirty="0">
                <a:solidFill>
                  <a:srgbClr val="FF3300"/>
                </a:solidFill>
              </a:rPr>
              <a:t>date, product, customer),</a:t>
            </a:r>
          </a:p>
          <a:p>
            <a:pPr lvl="2" algn="just" eaLnBrk="1" hangingPunct="1">
              <a:buFont typeface="Wingdings" panose="05000000000000000000" pitchFamily="2" charset="2"/>
              <a:buNone/>
            </a:pPr>
            <a:r>
              <a:rPr lang="en-US" altLang="en-US" sz="2000" i="1" dirty="0">
                <a:solidFill>
                  <a:srgbClr val="FF3300"/>
                </a:solidFill>
              </a:rPr>
              <a:t>(</a:t>
            </a:r>
            <a:r>
              <a:rPr lang="en-US" altLang="en-US" sz="2000" i="1" dirty="0" err="1">
                <a:solidFill>
                  <a:srgbClr val="FF3300"/>
                </a:solidFill>
              </a:rPr>
              <a:t>date,product</a:t>
            </a:r>
            <a:r>
              <a:rPr lang="en-US" altLang="en-US" sz="2000" i="1" dirty="0">
                <a:solidFill>
                  <a:srgbClr val="FF3300"/>
                </a:solidFill>
              </a:rPr>
              <a:t>),(date, customer), (product, customer),</a:t>
            </a:r>
          </a:p>
          <a:p>
            <a:pPr lvl="2" algn="just" eaLnBrk="1" hangingPunct="1">
              <a:buFont typeface="Wingdings" panose="05000000000000000000" pitchFamily="2" charset="2"/>
              <a:buNone/>
            </a:pPr>
            <a:r>
              <a:rPr lang="en-US" altLang="en-US" sz="2000" i="1" dirty="0">
                <a:solidFill>
                  <a:srgbClr val="FF3300"/>
                </a:solidFill>
              </a:rPr>
              <a:t>(date), (product), (customer)</a:t>
            </a:r>
          </a:p>
          <a:p>
            <a:pPr lvl="2" algn="just" eaLnBrk="1" hangingPunct="1">
              <a:buFont typeface="Wingdings" panose="05000000000000000000" pitchFamily="2" charset="2"/>
              <a:buNone/>
            </a:pPr>
            <a:r>
              <a:rPr lang="en-US" altLang="en-US" sz="2000" i="1" dirty="0">
                <a:solidFill>
                  <a:srgbClr val="FF3300"/>
                </a:solidFill>
              </a:rPr>
              <a:t>() </a:t>
            </a:r>
            <a:endParaRPr lang="en-US" altLang="en-US" sz="2000" dirty="0">
              <a:solidFill>
                <a:srgbClr val="FF3300"/>
              </a:solidFill>
            </a:endParaRPr>
          </a:p>
        </p:txBody>
      </p:sp>
      <p:grpSp>
        <p:nvGrpSpPr>
          <p:cNvPr id="86021" name="Group 24"/>
          <p:cNvGrpSpPr>
            <a:grpSpLocks/>
          </p:cNvGrpSpPr>
          <p:nvPr/>
        </p:nvGrpSpPr>
        <p:grpSpPr bwMode="auto">
          <a:xfrm>
            <a:off x="7924800" y="2895600"/>
            <a:ext cx="3987800" cy="3094038"/>
            <a:chOff x="3056" y="2160"/>
            <a:chExt cx="2512" cy="1949"/>
          </a:xfrm>
        </p:grpSpPr>
        <p:sp>
          <p:nvSpPr>
            <p:cNvPr id="86022" name="Line 4"/>
            <p:cNvSpPr>
              <a:spLocks noChangeShapeType="1"/>
            </p:cNvSpPr>
            <p:nvPr/>
          </p:nvSpPr>
          <p:spPr bwMode="auto">
            <a:xfrm flipV="1">
              <a:off x="4356" y="3408"/>
              <a:ext cx="672"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23" name="Line 5"/>
            <p:cNvSpPr>
              <a:spLocks noChangeShapeType="1"/>
            </p:cNvSpPr>
            <p:nvPr/>
          </p:nvSpPr>
          <p:spPr bwMode="auto">
            <a:xfrm flipH="1" flipV="1">
              <a:off x="4376" y="3384"/>
              <a:ext cx="1"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24" name="Freeform 6"/>
            <p:cNvSpPr>
              <a:spLocks/>
            </p:cNvSpPr>
            <p:nvPr/>
          </p:nvSpPr>
          <p:spPr bwMode="auto">
            <a:xfrm>
              <a:off x="3712" y="3432"/>
              <a:ext cx="664" cy="480"/>
            </a:xfrm>
            <a:custGeom>
              <a:avLst/>
              <a:gdLst>
                <a:gd name="T0" fmla="*/ 664 w 664"/>
                <a:gd name="T1" fmla="*/ 480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25" name="Text Box 7"/>
            <p:cNvSpPr txBox="1">
              <a:spLocks noChangeArrowheads="1"/>
            </p:cNvSpPr>
            <p:nvPr/>
          </p:nvSpPr>
          <p:spPr bwMode="auto">
            <a:xfrm>
              <a:off x="4032" y="2688"/>
              <a:ext cx="5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86026" name="Line 8"/>
            <p:cNvSpPr>
              <a:spLocks noChangeShapeType="1"/>
            </p:cNvSpPr>
            <p:nvPr/>
          </p:nvSpPr>
          <p:spPr bwMode="auto">
            <a:xfrm>
              <a:off x="3704" y="2808"/>
              <a:ext cx="1"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27" name="Line 9"/>
            <p:cNvSpPr>
              <a:spLocks noChangeShapeType="1"/>
            </p:cNvSpPr>
            <p:nvPr/>
          </p:nvSpPr>
          <p:spPr bwMode="auto">
            <a:xfrm>
              <a:off x="3704" y="2808"/>
              <a:ext cx="672"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28" name="Line 10"/>
            <p:cNvSpPr>
              <a:spLocks noChangeShapeType="1"/>
            </p:cNvSpPr>
            <p:nvPr/>
          </p:nvSpPr>
          <p:spPr bwMode="auto">
            <a:xfrm>
              <a:off x="5048" y="2856"/>
              <a:ext cx="1"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29" name="Line 11"/>
            <p:cNvSpPr>
              <a:spLocks noChangeShapeType="1"/>
            </p:cNvSpPr>
            <p:nvPr/>
          </p:nvSpPr>
          <p:spPr bwMode="auto">
            <a:xfrm>
              <a:off x="4376"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30" name="Line 12"/>
            <p:cNvSpPr>
              <a:spLocks noChangeShapeType="1"/>
            </p:cNvSpPr>
            <p:nvPr/>
          </p:nvSpPr>
          <p:spPr bwMode="auto">
            <a:xfrm flipH="1" flipV="1">
              <a:off x="4424" y="2376"/>
              <a:ext cx="624"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31" name="Line 13"/>
            <p:cNvSpPr>
              <a:spLocks noChangeShapeType="1"/>
            </p:cNvSpPr>
            <p:nvPr/>
          </p:nvSpPr>
          <p:spPr bwMode="auto">
            <a:xfrm flipV="1">
              <a:off x="3704" y="2376"/>
              <a:ext cx="720"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32" name="Line 14"/>
            <p:cNvSpPr>
              <a:spLocks noChangeShapeType="1"/>
            </p:cNvSpPr>
            <p:nvPr/>
          </p:nvSpPr>
          <p:spPr bwMode="auto">
            <a:xfrm flipH="1">
              <a:off x="4376" y="2376"/>
              <a:ext cx="48"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33" name="Text Box 15"/>
            <p:cNvSpPr txBox="1">
              <a:spLocks noChangeArrowheads="1"/>
            </p:cNvSpPr>
            <p:nvPr/>
          </p:nvSpPr>
          <p:spPr bwMode="auto">
            <a:xfrm>
              <a:off x="3354" y="2688"/>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86034" name="Text Box 16"/>
            <p:cNvSpPr txBox="1">
              <a:spLocks noChangeArrowheads="1"/>
            </p:cNvSpPr>
            <p:nvPr/>
          </p:nvSpPr>
          <p:spPr bwMode="auto">
            <a:xfrm>
              <a:off x="4328" y="216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86035" name="Line 17"/>
            <p:cNvSpPr>
              <a:spLocks noChangeShapeType="1"/>
            </p:cNvSpPr>
            <p:nvPr/>
          </p:nvSpPr>
          <p:spPr bwMode="auto">
            <a:xfrm flipV="1">
              <a:off x="3704"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36" name="Line 18"/>
            <p:cNvSpPr>
              <a:spLocks noChangeShapeType="1"/>
            </p:cNvSpPr>
            <p:nvPr/>
          </p:nvSpPr>
          <p:spPr bwMode="auto">
            <a:xfrm flipV="1">
              <a:off x="4376" y="2856"/>
              <a:ext cx="672"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37" name="Text Box 19"/>
            <p:cNvSpPr txBox="1">
              <a:spLocks noChangeArrowheads="1"/>
            </p:cNvSpPr>
            <p:nvPr/>
          </p:nvSpPr>
          <p:spPr bwMode="auto">
            <a:xfrm>
              <a:off x="5032" y="2688"/>
              <a:ext cx="3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86038" name="Text Box 20"/>
            <p:cNvSpPr txBox="1">
              <a:spLocks noChangeArrowheads="1"/>
            </p:cNvSpPr>
            <p:nvPr/>
          </p:nvSpPr>
          <p:spPr bwMode="auto">
            <a:xfrm>
              <a:off x="3056" y="3360"/>
              <a:ext cx="6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86039" name="Text Box 21"/>
            <p:cNvSpPr txBox="1">
              <a:spLocks noChangeArrowheads="1"/>
            </p:cNvSpPr>
            <p:nvPr/>
          </p:nvSpPr>
          <p:spPr bwMode="auto">
            <a:xfrm>
              <a:off x="4032" y="3360"/>
              <a:ext cx="6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dirty="0">
                  <a:solidFill>
                    <a:srgbClr val="008484"/>
                  </a:solidFill>
                  <a:latin typeface="Times New Roman" panose="02020603050405020304" pitchFamily="18" charset="0"/>
                </a:rPr>
                <a:t>(city, year)</a:t>
              </a:r>
              <a:endParaRPr lang="en-US" altLang="en-US" sz="1800" u="sng" dirty="0">
                <a:solidFill>
                  <a:srgbClr val="008484"/>
                </a:solidFill>
                <a:latin typeface="Times New Roman" panose="02020603050405020304" pitchFamily="18" charset="0"/>
              </a:endParaRPr>
            </a:p>
          </p:txBody>
        </p:sp>
        <p:sp>
          <p:nvSpPr>
            <p:cNvPr id="86040" name="Text Box 22"/>
            <p:cNvSpPr txBox="1">
              <a:spLocks noChangeArrowheads="1"/>
            </p:cNvSpPr>
            <p:nvPr/>
          </p:nvSpPr>
          <p:spPr bwMode="auto">
            <a:xfrm>
              <a:off x="4896" y="3360"/>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86041" name="Text Box 23"/>
            <p:cNvSpPr txBox="1">
              <a:spLocks noChangeArrowheads="1"/>
            </p:cNvSpPr>
            <p:nvPr/>
          </p:nvSpPr>
          <p:spPr bwMode="auto">
            <a:xfrm>
              <a:off x="3888" y="3936"/>
              <a:ext cx="9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grpSp>
    </p:spTree>
  </p:cSld>
  <p:clrMapOvr>
    <a:masterClrMapping/>
  </p:clrMapOvr>
  <p:transition>
    <p:zo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bitmap indexing </a:t>
            </a:r>
            <a:r>
              <a:rPr lang="en-US" dirty="0"/>
              <a:t>and </a:t>
            </a:r>
            <a:r>
              <a:rPr lang="en-US" i="1" dirty="0"/>
              <a:t>join indexing</a:t>
            </a:r>
            <a:r>
              <a:rPr lang="en-US" dirty="0"/>
              <a:t> </a:t>
            </a:r>
          </a:p>
        </p:txBody>
      </p:sp>
      <p:sp>
        <p:nvSpPr>
          <p:cNvPr id="3" name="Content Placeholder 2"/>
          <p:cNvSpPr>
            <a:spLocks noGrp="1"/>
          </p:cNvSpPr>
          <p:nvPr>
            <p:ph idx="1"/>
          </p:nvPr>
        </p:nvSpPr>
        <p:spPr/>
        <p:txBody>
          <a:bodyPr/>
          <a:lstStyle/>
          <a:p>
            <a:r>
              <a:rPr lang="en-US" dirty="0"/>
              <a:t>during load and refresh, the materialized cuboids should be updated efficiently. Parallelism and incremental update techniques for this operation should </a:t>
            </a:r>
            <a:r>
              <a:rPr lang="en-US" dirty="0" smtClean="0"/>
              <a:t>be explored</a:t>
            </a:r>
            <a:r>
              <a:rPr lang="en-US" dirty="0"/>
              <a:t>.</a:t>
            </a:r>
            <a:r>
              <a:rPr lang="en-US" dirty="0"/>
              <a:t> </a:t>
            </a:r>
            <a:endParaRPr lang="en-US" dirty="0" smtClean="0"/>
          </a:p>
          <a:p>
            <a:r>
              <a:rPr lang="en-US" dirty="0" smtClean="0"/>
              <a:t>To </a:t>
            </a:r>
            <a:r>
              <a:rPr lang="en-US" dirty="0"/>
              <a:t>facilitate efficient data accessing, most data warehouse systems support index structures and materialized views (using cuboids).</a:t>
            </a:r>
            <a:r>
              <a:rPr lang="en-US" dirty="0"/>
              <a:t> </a:t>
            </a:r>
            <a:endParaRPr lang="en-US" dirty="0" smtClean="0"/>
          </a:p>
          <a:p>
            <a:r>
              <a:rPr lang="en-US" dirty="0"/>
              <a:t>General methods to select cuboids </a:t>
            </a:r>
            <a:r>
              <a:rPr lang="en-US" dirty="0" smtClean="0"/>
              <a:t>for materialization </a:t>
            </a:r>
            <a:r>
              <a:rPr lang="en-US" dirty="0"/>
              <a:t>were </a:t>
            </a:r>
            <a:r>
              <a:rPr lang="en-US" dirty="0" smtClean="0"/>
              <a:t>discussed earlier</a:t>
            </a:r>
          </a:p>
          <a:p>
            <a:r>
              <a:rPr lang="en-US" dirty="0" smtClean="0"/>
              <a:t>Now we </a:t>
            </a:r>
            <a:r>
              <a:rPr lang="en-US" dirty="0"/>
              <a:t>examine how </a:t>
            </a:r>
            <a:r>
              <a:rPr lang="en-US" dirty="0" smtClean="0"/>
              <a:t>to index </a:t>
            </a:r>
            <a:r>
              <a:rPr lang="en-US" dirty="0" err="1"/>
              <a:t>OLAP</a:t>
            </a:r>
            <a:r>
              <a:rPr lang="en-US" dirty="0"/>
              <a:t> data by </a:t>
            </a:r>
            <a:r>
              <a:rPr lang="en-US" i="1" dirty="0"/>
              <a:t>bitmap indexing </a:t>
            </a:r>
            <a:r>
              <a:rPr lang="en-US" dirty="0"/>
              <a:t>and </a:t>
            </a:r>
            <a:r>
              <a:rPr lang="en-US" i="1" dirty="0"/>
              <a:t>join indexing</a:t>
            </a:r>
            <a:r>
              <a:rPr lang="en-US" dirty="0"/>
              <a:t> </a:t>
            </a:r>
            <a:endParaRPr lang="en-US" dirty="0" smtClean="0"/>
          </a:p>
          <a:p>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85</a:t>
            </a:fld>
            <a:endParaRPr lang="en-US" altLang="en-US"/>
          </a:p>
        </p:txBody>
      </p:sp>
    </p:spTree>
    <p:extLst>
      <p:ext uri="{BB962C8B-B14F-4D97-AF65-F5344CB8AC3E}">
        <p14:creationId xmlns:p14="http://schemas.microsoft.com/office/powerpoint/2010/main" val="1009668867"/>
      </p:ext>
    </p:extLst>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A61BE0E-3FCF-47D2-A2D0-7BCF29726CEC}" type="slidenum">
              <a:rPr lang="en-US" altLang="en-US" sz="1200"/>
              <a:pPr>
                <a:spcBef>
                  <a:spcPct val="0"/>
                </a:spcBef>
                <a:buClrTx/>
                <a:buSzTx/>
                <a:buFontTx/>
                <a:buNone/>
              </a:pPr>
              <a:t>86</a:t>
            </a:fld>
            <a:endParaRPr lang="en-US" altLang="en-US" sz="1200"/>
          </a:p>
        </p:txBody>
      </p:sp>
      <p:sp>
        <p:nvSpPr>
          <p:cNvPr id="88067" name="Rectangle 2"/>
          <p:cNvSpPr>
            <a:spLocks noGrp="1" noChangeArrowheads="1"/>
          </p:cNvSpPr>
          <p:nvPr>
            <p:ph type="title"/>
          </p:nvPr>
        </p:nvSpPr>
        <p:spPr/>
        <p:txBody>
          <a:bodyPr/>
          <a:lstStyle/>
          <a:p>
            <a:pPr eaLnBrk="1" hangingPunct="1"/>
            <a:r>
              <a:rPr lang="en-US" altLang="en-US" smtClean="0"/>
              <a:t>Indexing OLAP Data: </a:t>
            </a:r>
            <a:r>
              <a:rPr lang="en-US" altLang="en-US" b="1" smtClean="0"/>
              <a:t>Bitmap Index</a:t>
            </a:r>
            <a:endParaRPr lang="en-US" altLang="en-US" sz="3200" b="1"/>
          </a:p>
        </p:txBody>
      </p:sp>
      <p:sp>
        <p:nvSpPr>
          <p:cNvPr id="88068" name="Rectangle 3"/>
          <p:cNvSpPr>
            <a:spLocks noGrp="1" noChangeArrowheads="1"/>
          </p:cNvSpPr>
          <p:nvPr>
            <p:ph type="body" idx="1"/>
          </p:nvPr>
        </p:nvSpPr>
        <p:spPr>
          <a:xfrm>
            <a:off x="508000" y="1143000"/>
            <a:ext cx="11176000" cy="2743200"/>
          </a:xfrm>
        </p:spPr>
        <p:txBody>
          <a:bodyPr/>
          <a:lstStyle/>
          <a:p>
            <a:pPr eaLnBrk="1" hangingPunct="1"/>
            <a:r>
              <a:rPr lang="en-US" altLang="en-US" sz="2000" dirty="0" smtClean="0"/>
              <a:t>Indexing allow quick searching in cubes</a:t>
            </a:r>
          </a:p>
          <a:p>
            <a:pPr eaLnBrk="1" hangingPunct="1"/>
            <a:r>
              <a:rPr lang="en-US" altLang="en-US" sz="2000" dirty="0" smtClean="0"/>
              <a:t>Index </a:t>
            </a:r>
            <a:r>
              <a:rPr lang="en-US" altLang="en-US" sz="2000" dirty="0"/>
              <a:t>on a particular column</a:t>
            </a:r>
          </a:p>
          <a:p>
            <a:pPr eaLnBrk="1" hangingPunct="1"/>
            <a:r>
              <a:rPr lang="en-US" altLang="en-US" sz="2000" dirty="0"/>
              <a:t>Each value in the column has a bit vector: bit-op is fast</a:t>
            </a:r>
          </a:p>
          <a:p>
            <a:pPr eaLnBrk="1" hangingPunct="1"/>
            <a:r>
              <a:rPr lang="en-US" altLang="en-US" sz="2000" dirty="0"/>
              <a:t>The length of the bit vector: </a:t>
            </a:r>
            <a:r>
              <a:rPr lang="en-US" altLang="en-US" sz="2000" dirty="0" smtClean="0"/>
              <a:t>number </a:t>
            </a:r>
            <a:r>
              <a:rPr lang="en-US" altLang="en-US" sz="2000" dirty="0"/>
              <a:t>of records in the base table</a:t>
            </a:r>
          </a:p>
          <a:p>
            <a:pPr eaLnBrk="1" hangingPunct="1"/>
            <a:r>
              <a:rPr lang="en-US" altLang="en-US" sz="2000" dirty="0"/>
              <a:t>The </a:t>
            </a:r>
            <a:r>
              <a:rPr lang="en-US" altLang="en-US" sz="2000" i="1" dirty="0"/>
              <a:t> </a:t>
            </a:r>
            <a:r>
              <a:rPr lang="en-US" altLang="en-US" sz="2000" i="1" dirty="0" err="1"/>
              <a:t>i</a:t>
            </a:r>
            <a:r>
              <a:rPr lang="en-US" altLang="en-US" sz="2000" dirty="0" err="1"/>
              <a:t>-th</a:t>
            </a:r>
            <a:r>
              <a:rPr lang="en-US" altLang="en-US" sz="2000" dirty="0"/>
              <a:t> bit is set if the </a:t>
            </a:r>
            <a:r>
              <a:rPr lang="en-US" altLang="en-US" sz="2000" i="1" dirty="0"/>
              <a:t> </a:t>
            </a:r>
            <a:r>
              <a:rPr lang="en-US" altLang="en-US" sz="2000" i="1" dirty="0" err="1"/>
              <a:t>i</a:t>
            </a:r>
            <a:r>
              <a:rPr lang="en-US" altLang="en-US" sz="2000" dirty="0" err="1"/>
              <a:t>-th</a:t>
            </a:r>
            <a:r>
              <a:rPr lang="en-US" altLang="en-US" sz="2000" dirty="0"/>
              <a:t> row of the base table has the value for the indexed column</a:t>
            </a:r>
          </a:p>
          <a:p>
            <a:pPr eaLnBrk="1" hangingPunct="1"/>
            <a:r>
              <a:rPr lang="en-US" altLang="en-US" sz="2000" dirty="0"/>
              <a:t>not suitable for high </a:t>
            </a:r>
            <a:r>
              <a:rPr lang="en-US" altLang="en-US" sz="2000" b="1" dirty="0" smtClean="0"/>
              <a:t>cardinality </a:t>
            </a:r>
            <a:r>
              <a:rPr lang="en-US" altLang="en-US" sz="2000" dirty="0" smtClean="0"/>
              <a:t>(# of distinct values in a column </a:t>
            </a:r>
            <a:r>
              <a:rPr lang="en-US" altLang="en-US" sz="2000" dirty="0" err="1" smtClean="0"/>
              <a:t>e.g</a:t>
            </a:r>
            <a:r>
              <a:rPr lang="en-US" altLang="en-US" sz="2000" dirty="0" smtClean="0"/>
              <a:t> region have 3) </a:t>
            </a:r>
            <a:r>
              <a:rPr lang="en-US" altLang="en-US" sz="2000" dirty="0"/>
              <a:t>domains</a:t>
            </a:r>
          </a:p>
          <a:p>
            <a:pPr marL="342900" lvl="1" indent="-342900" eaLnBrk="1" hangingPunct="1">
              <a:buClr>
                <a:schemeClr val="folHlink"/>
              </a:buClr>
              <a:buSzPct val="60000"/>
            </a:pPr>
            <a:r>
              <a:rPr lang="en-US" altLang="en-US" sz="2000" dirty="0"/>
              <a:t>A recent bit compression technique, Word-Aligned Hybrid (</a:t>
            </a:r>
            <a:r>
              <a:rPr lang="en-US" altLang="en-US" sz="2000" dirty="0" err="1"/>
              <a:t>WAH</a:t>
            </a:r>
            <a:r>
              <a:rPr lang="en-US" altLang="en-US" sz="2000" dirty="0"/>
              <a:t>), makes it work for high cardinality domain as well [Wu, et al. TODS’06</a:t>
            </a:r>
            <a:r>
              <a:rPr lang="en-US" altLang="en-US" sz="2000" dirty="0" smtClean="0"/>
              <a:t>]</a:t>
            </a:r>
            <a:endParaRPr lang="en-US" altLang="en-US" sz="2000" dirty="0"/>
          </a:p>
          <a:p>
            <a:pPr eaLnBrk="1" hangingPunct="1"/>
            <a:endParaRPr lang="en-US" altLang="en-US" sz="2000" dirty="0"/>
          </a:p>
        </p:txBody>
      </p:sp>
      <p:grpSp>
        <p:nvGrpSpPr>
          <p:cNvPr id="5" name="Group 4"/>
          <p:cNvGrpSpPr/>
          <p:nvPr/>
        </p:nvGrpSpPr>
        <p:grpSpPr>
          <a:xfrm>
            <a:off x="1012438" y="4106779"/>
            <a:ext cx="10167123" cy="2609850"/>
            <a:chOff x="884802" y="3838575"/>
            <a:chExt cx="10167123" cy="2609850"/>
          </a:xfrm>
        </p:grpSpPr>
        <p:grpSp>
          <p:nvGrpSpPr>
            <p:cNvPr id="2" name="Group 1"/>
            <p:cNvGrpSpPr/>
            <p:nvPr/>
          </p:nvGrpSpPr>
          <p:grpSpPr>
            <a:xfrm>
              <a:off x="884802" y="3838575"/>
              <a:ext cx="2571750" cy="2562225"/>
              <a:chOff x="400050" y="3962400"/>
              <a:chExt cx="2571750" cy="2562225"/>
            </a:xfrm>
          </p:grpSpPr>
          <p:graphicFrame>
            <p:nvGraphicFramePr>
              <p:cNvPr id="88069" name="Object 4"/>
              <p:cNvGraphicFramePr>
                <a:graphicFrameLocks noChangeAspect="1"/>
              </p:cNvGraphicFramePr>
              <p:nvPr>
                <p:extLst>
                  <p:ext uri="{D42A27DB-BD31-4B8C-83A1-F6EECF244321}">
                    <p14:modId xmlns:p14="http://schemas.microsoft.com/office/powerpoint/2010/main" val="612818223"/>
                  </p:ext>
                </p:extLst>
              </p:nvPr>
            </p:nvGraphicFramePr>
            <p:xfrm>
              <a:off x="400050" y="4448175"/>
              <a:ext cx="2571750" cy="2076450"/>
            </p:xfrm>
            <a:graphic>
              <a:graphicData uri="http://schemas.openxmlformats.org/presentationml/2006/ole">
                <mc:AlternateContent xmlns:mc="http://schemas.openxmlformats.org/markup-compatibility/2006">
                  <mc:Choice xmlns:v="urn:schemas-microsoft-com:vml" Requires="v">
                    <p:oleObj spid="_x0000_s88750" name="Worksheet" r:id="rId4" imgW="2562631" imgH="1981441" progId="Excel.Sheet.8">
                      <p:embed/>
                    </p:oleObj>
                  </mc:Choice>
                  <mc:Fallback>
                    <p:oleObj name="Worksheet" r:id="rId4" imgW="2562631" imgH="1981441"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4448175"/>
                            <a:ext cx="2571750" cy="207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2" name="Text Box 7"/>
              <p:cNvSpPr txBox="1">
                <a:spLocks noChangeArrowheads="1"/>
              </p:cNvSpPr>
              <p:nvPr/>
            </p:nvSpPr>
            <p:spPr bwMode="auto">
              <a:xfrm>
                <a:off x="838200" y="3962400"/>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Base table</a:t>
                </a:r>
                <a:endParaRPr lang="en-US" altLang="en-US" sz="2400" dirty="0">
                  <a:latin typeface="Times New Roman" panose="02020603050405020304" pitchFamily="18" charset="0"/>
                </a:endParaRPr>
              </a:p>
            </p:txBody>
          </p:sp>
        </p:grpSp>
        <p:grpSp>
          <p:nvGrpSpPr>
            <p:cNvPr id="3" name="Group 2"/>
            <p:cNvGrpSpPr/>
            <p:nvPr/>
          </p:nvGrpSpPr>
          <p:grpSpPr>
            <a:xfrm>
              <a:off x="4083865" y="4066674"/>
              <a:ext cx="3505200" cy="2334126"/>
              <a:chOff x="4419600" y="4066674"/>
              <a:chExt cx="3505200" cy="2334126"/>
            </a:xfrm>
          </p:grpSpPr>
          <p:graphicFrame>
            <p:nvGraphicFramePr>
              <p:cNvPr id="88071" name="Object 6"/>
              <p:cNvGraphicFramePr>
                <a:graphicFrameLocks noChangeAspect="1"/>
              </p:cNvGraphicFramePr>
              <p:nvPr>
                <p:extLst>
                  <p:ext uri="{D42A27DB-BD31-4B8C-83A1-F6EECF244321}">
                    <p14:modId xmlns:p14="http://schemas.microsoft.com/office/powerpoint/2010/main" val="1061743374"/>
                  </p:ext>
                </p:extLst>
              </p:nvPr>
            </p:nvGraphicFramePr>
            <p:xfrm>
              <a:off x="4419600" y="4495800"/>
              <a:ext cx="3505200" cy="1905000"/>
            </p:xfrm>
            <a:graphic>
              <a:graphicData uri="http://schemas.openxmlformats.org/presentationml/2006/ole">
                <mc:AlternateContent xmlns:mc="http://schemas.openxmlformats.org/markup-compatibility/2006">
                  <mc:Choice xmlns:v="urn:schemas-microsoft-com:vml" Requires="v">
                    <p:oleObj spid="_x0000_s88751" name="Worksheet" r:id="rId6" imgW="3495612" imgH="1904969" progId="Excel.Sheet.8">
                      <p:embed/>
                    </p:oleObj>
                  </mc:Choice>
                  <mc:Fallback>
                    <p:oleObj name="Worksheet" r:id="rId6" imgW="3495612" imgH="1904969" progId="Excel.Sheet.8">
                      <p:embed/>
                      <p:pic>
                        <p:nvPicPr>
                          <p:cNvPr id="0" name="Object 6"/>
                          <p:cNvPicPr>
                            <a:picLocks noChangeAspect="1" noChangeArrowheads="1"/>
                          </p:cNvPicPr>
                          <p:nvPr/>
                        </p:nvPicPr>
                        <p:blipFill>
                          <a:blip r:embed="rId7"/>
                          <a:srcRect/>
                          <a:stretch>
                            <a:fillRect/>
                          </a:stretch>
                        </p:blipFill>
                        <p:spPr bwMode="auto">
                          <a:xfrm>
                            <a:off x="4419600" y="4495800"/>
                            <a:ext cx="35052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3" name="Text Box 8"/>
              <p:cNvSpPr txBox="1">
                <a:spLocks noChangeArrowheads="1"/>
              </p:cNvSpPr>
              <p:nvPr/>
            </p:nvSpPr>
            <p:spPr bwMode="auto">
              <a:xfrm>
                <a:off x="5012531" y="4066674"/>
                <a:ext cx="231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Index on Region</a:t>
                </a:r>
                <a:endParaRPr lang="en-US" altLang="en-US" sz="2400" dirty="0">
                  <a:latin typeface="Times New Roman" panose="02020603050405020304" pitchFamily="18" charset="0"/>
                </a:endParaRPr>
              </a:p>
            </p:txBody>
          </p:sp>
        </p:grpSp>
        <p:grpSp>
          <p:nvGrpSpPr>
            <p:cNvPr id="4" name="Group 3"/>
            <p:cNvGrpSpPr/>
            <p:nvPr/>
          </p:nvGrpSpPr>
          <p:grpSpPr>
            <a:xfrm>
              <a:off x="8403975" y="4010025"/>
              <a:ext cx="2647950" cy="2438400"/>
              <a:chOff x="8020050" y="4038600"/>
              <a:chExt cx="2647950" cy="2438400"/>
            </a:xfrm>
          </p:grpSpPr>
          <p:graphicFrame>
            <p:nvGraphicFramePr>
              <p:cNvPr id="88070" name="Object 5"/>
              <p:cNvGraphicFramePr>
                <a:graphicFrameLocks noChangeAspect="1"/>
              </p:cNvGraphicFramePr>
              <p:nvPr>
                <p:extLst>
                  <p:ext uri="{D42A27DB-BD31-4B8C-83A1-F6EECF244321}">
                    <p14:modId xmlns:p14="http://schemas.microsoft.com/office/powerpoint/2010/main" val="3997528579"/>
                  </p:ext>
                </p:extLst>
              </p:nvPr>
            </p:nvGraphicFramePr>
            <p:xfrm>
              <a:off x="8020050" y="4495800"/>
              <a:ext cx="2647950" cy="1981200"/>
            </p:xfrm>
            <a:graphic>
              <a:graphicData uri="http://schemas.openxmlformats.org/presentationml/2006/ole">
                <mc:AlternateContent xmlns:mc="http://schemas.openxmlformats.org/markup-compatibility/2006">
                  <mc:Choice xmlns:v="urn:schemas-microsoft-com:vml" Requires="v">
                    <p:oleObj spid="_x0000_s88752" name="Worksheet" r:id="rId8" imgW="2638831" imgH="1981441" progId="Excel.Sheet.8">
                      <p:embed/>
                    </p:oleObj>
                  </mc:Choice>
                  <mc:Fallback>
                    <p:oleObj name="Worksheet" r:id="rId8" imgW="2638831" imgH="1981441" progId="Excel.Sheet.8">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20050" y="4495800"/>
                            <a:ext cx="26479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Text Box 9"/>
              <p:cNvSpPr txBox="1">
                <a:spLocks noChangeArrowheads="1"/>
              </p:cNvSpPr>
              <p:nvPr/>
            </p:nvSpPr>
            <p:spPr bwMode="auto">
              <a:xfrm>
                <a:off x="8297862" y="4038600"/>
                <a:ext cx="206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Index on Type</a:t>
                </a:r>
                <a:endParaRPr lang="en-US" altLang="en-US" sz="2400" dirty="0">
                  <a:latin typeface="Times New Roman" panose="02020603050405020304" pitchFamily="18" charset="0"/>
                </a:endParaRPr>
              </a:p>
            </p:txBody>
          </p:sp>
        </p:grpSp>
      </p:grpSp>
    </p:spTree>
  </p:cSld>
  <p:clrMapOvr>
    <a:masterClrMapping/>
  </p:clrMapOvr>
  <p:transition>
    <p:zo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Its easier to make queries in bitmap indexing</a:t>
            </a: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87</a:t>
            </a:fld>
            <a:endParaRPr lang="en-US" altLang="en-US"/>
          </a:p>
        </p:txBody>
      </p:sp>
      <p:pic>
        <p:nvPicPr>
          <p:cNvPr id="109570" name="Picture 2" descr="Description of Figure 4-1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890" y="2252662"/>
            <a:ext cx="10050220" cy="384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288366"/>
      </p:ext>
    </p:extLst>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bitmap indexing</a:t>
            </a:r>
            <a:endParaRPr lang="en-US" dirty="0"/>
          </a:p>
        </p:txBody>
      </p:sp>
      <p:sp>
        <p:nvSpPr>
          <p:cNvPr id="3" name="Content Placeholder 2"/>
          <p:cNvSpPr>
            <a:spLocks noGrp="1"/>
          </p:cNvSpPr>
          <p:nvPr>
            <p:ph idx="1"/>
          </p:nvPr>
        </p:nvSpPr>
        <p:spPr/>
        <p:txBody>
          <a:bodyPr/>
          <a:lstStyle/>
          <a:p>
            <a:pPr algn="just"/>
            <a:r>
              <a:rPr lang="en-US" dirty="0"/>
              <a:t>Bitmap indexing is advantageous compared to hash and tree indices. </a:t>
            </a:r>
            <a:endParaRPr lang="en-US" dirty="0" smtClean="0"/>
          </a:p>
          <a:p>
            <a:pPr algn="just"/>
            <a:r>
              <a:rPr lang="en-US" dirty="0" smtClean="0"/>
              <a:t>It </a:t>
            </a:r>
            <a:r>
              <a:rPr lang="en-US" dirty="0"/>
              <a:t>is </a:t>
            </a:r>
            <a:r>
              <a:rPr lang="en-US" dirty="0" smtClean="0"/>
              <a:t>especially useful </a:t>
            </a:r>
            <a:r>
              <a:rPr lang="en-US" dirty="0"/>
              <a:t>for low-cardinality domains because comparison, join, and aggregation operations are then reduced to bit arithmetic, which substantially reduces the processing time</a:t>
            </a:r>
            <a:r>
              <a:rPr lang="en-US" dirty="0" smtClean="0"/>
              <a:t>.</a:t>
            </a:r>
          </a:p>
          <a:p>
            <a:pPr algn="just"/>
            <a:r>
              <a:rPr lang="en-US" dirty="0" smtClean="0"/>
              <a:t>Bitmap </a:t>
            </a:r>
            <a:r>
              <a:rPr lang="en-US" dirty="0"/>
              <a:t>indexing leads to significant reductions in space and input/output (I/O) since </a:t>
            </a:r>
            <a:r>
              <a:rPr lang="en-US" dirty="0" smtClean="0"/>
              <a:t>a string </a:t>
            </a:r>
            <a:r>
              <a:rPr lang="en-US" dirty="0"/>
              <a:t>of characters can be represented by a single bit. </a:t>
            </a:r>
            <a:endParaRPr lang="en-US" dirty="0" smtClean="0"/>
          </a:p>
          <a:p>
            <a:pPr algn="just"/>
            <a:r>
              <a:rPr lang="en-US" dirty="0" smtClean="0"/>
              <a:t>For </a:t>
            </a:r>
            <a:r>
              <a:rPr lang="en-US" dirty="0"/>
              <a:t>higher-cardinality </a:t>
            </a:r>
            <a:r>
              <a:rPr lang="en-US" dirty="0" smtClean="0"/>
              <a:t>domains, the </a:t>
            </a:r>
            <a:r>
              <a:rPr lang="en-US" dirty="0"/>
              <a:t>method can be adapted using compression techniques</a:t>
            </a:r>
            <a:r>
              <a:rPr lang="en-US" dirty="0" smtClean="0"/>
              <a:t>.</a:t>
            </a:r>
          </a:p>
          <a:p>
            <a:pPr marL="0" indent="0" algn="just">
              <a:buNone/>
            </a:pPr>
            <a:r>
              <a:rPr lang="en-US" dirty="0" smtClean="0"/>
              <a:t> </a:t>
            </a:r>
            <a:r>
              <a:rPr lang="en-US" dirty="0"/>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88</a:t>
            </a:fld>
            <a:endParaRPr lang="en-US" altLang="en-US"/>
          </a:p>
        </p:txBody>
      </p:sp>
    </p:spTree>
    <p:extLst>
      <p:ext uri="{BB962C8B-B14F-4D97-AF65-F5344CB8AC3E}">
        <p14:creationId xmlns:p14="http://schemas.microsoft.com/office/powerpoint/2010/main" val="1387357753"/>
      </p:ext>
    </p:extLst>
  </p:cSld>
  <p:clrMapOvr>
    <a:masterClrMapping/>
  </p:clrMapOvr>
  <p:transition>
    <p:zo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Indexing </a:t>
            </a:r>
            <a:r>
              <a:rPr lang="en-US" altLang="en-US" dirty="0" err="1"/>
              <a:t>OLAP</a:t>
            </a:r>
            <a:r>
              <a:rPr lang="en-US" altLang="en-US" dirty="0"/>
              <a:t> Data: </a:t>
            </a:r>
            <a:r>
              <a:rPr lang="en-US" altLang="en-US" b="1" dirty="0"/>
              <a:t>Join Indices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89</a:t>
            </a:fld>
            <a:endParaRPr lang="en-US" alt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77" y="1885073"/>
            <a:ext cx="6020081" cy="3529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4352" y="1142625"/>
            <a:ext cx="3398837" cy="54871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ight Arrow 10"/>
          <p:cNvSpPr/>
          <p:nvPr/>
        </p:nvSpPr>
        <p:spPr bwMode="auto">
          <a:xfrm>
            <a:off x="5334000" y="3124200"/>
            <a:ext cx="2246341" cy="830179"/>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344029397"/>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time variant</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RND</a:t>
            </a:r>
            <a:r>
              <a:rPr lang="en-US" dirty="0" smtClean="0"/>
              <a:t> department have manager </a:t>
            </a:r>
            <a:r>
              <a:rPr lang="en-US" dirty="0" err="1" smtClean="0"/>
              <a:t>M.Saeed</a:t>
            </a:r>
            <a:endParaRPr lang="en-US" dirty="0" smtClean="0"/>
          </a:p>
          <a:p>
            <a:r>
              <a:rPr lang="en-US" dirty="0" smtClean="0"/>
              <a:t>He has been transferred to Finance department</a:t>
            </a:r>
          </a:p>
          <a:p>
            <a:r>
              <a:rPr lang="en-US" dirty="0" smtClean="0"/>
              <a:t>The incoming manager for </a:t>
            </a:r>
            <a:r>
              <a:rPr lang="en-US" dirty="0" err="1" smtClean="0"/>
              <a:t>RND</a:t>
            </a:r>
            <a:r>
              <a:rPr lang="en-US" dirty="0" smtClean="0"/>
              <a:t> is </a:t>
            </a:r>
            <a:r>
              <a:rPr lang="en-US" dirty="0" err="1"/>
              <a:t>A</a:t>
            </a:r>
            <a:r>
              <a:rPr lang="en-US" dirty="0" err="1" smtClean="0"/>
              <a:t>.Sammad</a:t>
            </a:r>
            <a:r>
              <a:rPr lang="en-US" dirty="0" smtClean="0"/>
              <a:t> </a:t>
            </a:r>
          </a:p>
          <a:p>
            <a:r>
              <a:rPr lang="en-US" dirty="0" smtClean="0"/>
              <a:t>Here in data warehouse we will not update the record but keep it as it is and</a:t>
            </a:r>
          </a:p>
          <a:p>
            <a:r>
              <a:rPr lang="en-US" dirty="0" smtClean="0"/>
              <a:t>we will indicate the </a:t>
            </a:r>
            <a:r>
              <a:rPr lang="en-US" dirty="0" err="1" smtClean="0"/>
              <a:t>M.saeed</a:t>
            </a:r>
            <a:r>
              <a:rPr lang="en-US" dirty="0" smtClean="0"/>
              <a:t> was manager from 2004 to 2006 and</a:t>
            </a:r>
          </a:p>
          <a:p>
            <a:r>
              <a:rPr lang="en-US" dirty="0" smtClean="0"/>
              <a:t>From 2007 till to date </a:t>
            </a:r>
            <a:r>
              <a:rPr lang="en-US" dirty="0" err="1" smtClean="0"/>
              <a:t>A.Sammad</a:t>
            </a:r>
            <a:r>
              <a:rPr lang="en-US" dirty="0" smtClean="0"/>
              <a:t> is manager</a:t>
            </a:r>
          </a:p>
          <a:p>
            <a:r>
              <a:rPr lang="en-US" dirty="0" smtClean="0"/>
              <a:t>In such a way we keep the data with respect to time</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9</a:t>
            </a:fld>
            <a:endParaRPr lang="en-US" altLang="en-US"/>
          </a:p>
        </p:txBody>
      </p:sp>
    </p:spTree>
    <p:extLst>
      <p:ext uri="{BB962C8B-B14F-4D97-AF65-F5344CB8AC3E}">
        <p14:creationId xmlns:p14="http://schemas.microsoft.com/office/powerpoint/2010/main" val="4246944134"/>
      </p:ext>
    </p:extLst>
  </p:cSld>
  <p:clrMapOvr>
    <a:masterClrMapping/>
  </p:clrMapOvr>
  <p:transition>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90</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98" y="1397668"/>
            <a:ext cx="11261403" cy="4876800"/>
          </a:xfrm>
          <a:prstGeom prst="rect">
            <a:avLst/>
          </a:prstGeom>
        </p:spPr>
      </p:pic>
    </p:spTree>
    <p:extLst>
      <p:ext uri="{BB962C8B-B14F-4D97-AF65-F5344CB8AC3E}">
        <p14:creationId xmlns:p14="http://schemas.microsoft.com/office/powerpoint/2010/main" val="452895233"/>
      </p:ext>
    </p:extLst>
  </p:cSld>
  <p:clrMapOvr>
    <a:masterClrMapping/>
  </p:clrMapOvr>
  <p:transition>
    <p:zo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91</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304800"/>
            <a:ext cx="7446996" cy="4054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178" y="3366142"/>
            <a:ext cx="4471018" cy="2729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996" y="2495550"/>
            <a:ext cx="3371850" cy="4362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9153681"/>
      </p:ext>
    </p:extLst>
  </p:cSld>
  <p:clrMapOvr>
    <a:masterClrMapping/>
  </p:clrMapOvr>
  <p:transition>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571F8F2-C69B-4B76-AF11-52C30C97B58C}" type="slidenum">
              <a:rPr lang="en-US" altLang="en-US" sz="1200"/>
              <a:pPr>
                <a:spcBef>
                  <a:spcPct val="0"/>
                </a:spcBef>
                <a:buClrTx/>
                <a:buSzTx/>
                <a:buFontTx/>
                <a:buNone/>
              </a:pPr>
              <a:t>92</a:t>
            </a:fld>
            <a:endParaRPr lang="en-US" altLang="en-US" sz="1200"/>
          </a:p>
        </p:txBody>
      </p:sp>
      <p:pic>
        <p:nvPicPr>
          <p:cNvPr id="90115" name="Picture 4" descr="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5400" y="1524000"/>
            <a:ext cx="30480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2"/>
          <p:cNvSpPr>
            <a:spLocks noGrp="1" noChangeArrowheads="1"/>
          </p:cNvSpPr>
          <p:nvPr>
            <p:ph type="title"/>
          </p:nvPr>
        </p:nvSpPr>
        <p:spPr>
          <a:xfrm>
            <a:off x="1905000" y="304800"/>
            <a:ext cx="8382000" cy="560388"/>
          </a:xfrm>
        </p:spPr>
        <p:txBody>
          <a:bodyPr/>
          <a:lstStyle/>
          <a:p>
            <a:pPr eaLnBrk="1" hangingPunct="1"/>
            <a:r>
              <a:rPr lang="en-US" altLang="en-US" dirty="0" smtClean="0"/>
              <a:t>Indexing </a:t>
            </a:r>
            <a:r>
              <a:rPr lang="en-US" altLang="en-US" dirty="0" err="1" smtClean="0"/>
              <a:t>OLAP</a:t>
            </a:r>
            <a:r>
              <a:rPr lang="en-US" altLang="en-US" dirty="0" smtClean="0"/>
              <a:t> Data: </a:t>
            </a:r>
            <a:r>
              <a:rPr lang="en-US" altLang="en-US" b="1" dirty="0" smtClean="0"/>
              <a:t>Join Indices</a:t>
            </a:r>
          </a:p>
        </p:txBody>
      </p:sp>
      <p:sp>
        <p:nvSpPr>
          <p:cNvPr id="90117" name="Rectangle 3"/>
          <p:cNvSpPr>
            <a:spLocks noGrp="1" noChangeArrowheads="1"/>
          </p:cNvSpPr>
          <p:nvPr>
            <p:ph type="body" idx="1"/>
          </p:nvPr>
        </p:nvSpPr>
        <p:spPr>
          <a:xfrm>
            <a:off x="381000" y="1371600"/>
            <a:ext cx="8382000" cy="5105400"/>
          </a:xfrm>
        </p:spPr>
        <p:txBody>
          <a:bodyPr/>
          <a:lstStyle/>
          <a:p>
            <a:pPr eaLnBrk="1" hangingPunct="1"/>
            <a:r>
              <a:rPr lang="en-US" altLang="en-US" sz="2400" dirty="0"/>
              <a:t>Join index: </a:t>
            </a:r>
            <a:r>
              <a:rPr lang="en-US" altLang="en-US" sz="2400" dirty="0" err="1"/>
              <a:t>JI</a:t>
            </a:r>
            <a:r>
              <a:rPr lang="en-US" altLang="en-US" sz="2400" dirty="0"/>
              <a:t>(R-id, S-id) where R (R-id, …) </a:t>
            </a:r>
            <a:r>
              <a:rPr lang="en-US" altLang="en-US" sz="2400" dirty="0">
                <a:sym typeface="MT Extra" panose="05050102010205020202" pitchFamily="18" charset="2"/>
              </a:rPr>
              <a:t> S (S-id, …)</a:t>
            </a:r>
          </a:p>
          <a:p>
            <a:pPr eaLnBrk="1" hangingPunct="1"/>
            <a:r>
              <a:rPr lang="en-US" altLang="en-US" sz="2400" dirty="0"/>
              <a:t>Traditional indices map the values to a list of record ids</a:t>
            </a:r>
          </a:p>
          <a:p>
            <a:pPr lvl="1" eaLnBrk="1" hangingPunct="1"/>
            <a:r>
              <a:rPr lang="en-US" altLang="en-US" sz="2400" dirty="0"/>
              <a:t>It materializes relational join in </a:t>
            </a:r>
            <a:r>
              <a:rPr lang="en-US" altLang="en-US" sz="2400" dirty="0" err="1"/>
              <a:t>JI</a:t>
            </a:r>
            <a:r>
              <a:rPr lang="en-US" altLang="en-US" sz="2400" dirty="0"/>
              <a:t> file and speeds up relational join </a:t>
            </a:r>
          </a:p>
          <a:p>
            <a:pPr eaLnBrk="1" hangingPunct="1"/>
            <a:r>
              <a:rPr lang="en-US" altLang="en-US" sz="2400" dirty="0"/>
              <a:t>In data warehouses, join index relates the values of the </a:t>
            </a:r>
            <a:r>
              <a:rPr lang="en-US" altLang="en-US" sz="2400" u="sng" dirty="0">
                <a:solidFill>
                  <a:schemeClr val="hlink"/>
                </a:solidFill>
              </a:rPr>
              <a:t>dimensions</a:t>
            </a:r>
            <a:r>
              <a:rPr lang="en-US" altLang="en-US" sz="2400" dirty="0"/>
              <a:t> of a start schema to </a:t>
            </a:r>
            <a:r>
              <a:rPr lang="en-US" altLang="en-US" sz="2400" u="sng" dirty="0">
                <a:solidFill>
                  <a:schemeClr val="hlink"/>
                </a:solidFill>
              </a:rPr>
              <a:t>rows</a:t>
            </a:r>
            <a:r>
              <a:rPr lang="en-US" altLang="en-US" sz="2400" dirty="0"/>
              <a:t> in the fact table.</a:t>
            </a:r>
          </a:p>
          <a:p>
            <a:pPr lvl="1" eaLnBrk="1" hangingPunct="1"/>
            <a:r>
              <a:rPr lang="en-US" altLang="en-US" sz="2400" dirty="0"/>
              <a:t>E.g. fact table: </a:t>
            </a:r>
            <a:r>
              <a:rPr lang="en-US" altLang="en-US" sz="2400" i="1" dirty="0"/>
              <a:t>Sales </a:t>
            </a:r>
            <a:r>
              <a:rPr lang="en-US" altLang="en-US" sz="2400" dirty="0"/>
              <a:t>and two dimensions </a:t>
            </a:r>
            <a:r>
              <a:rPr lang="en-US" altLang="en-US" sz="2400" i="1" dirty="0"/>
              <a:t>city</a:t>
            </a:r>
            <a:r>
              <a:rPr lang="en-US" altLang="en-US" sz="2400" dirty="0"/>
              <a:t> and </a:t>
            </a:r>
            <a:r>
              <a:rPr lang="en-US" altLang="en-US" sz="2400" i="1" dirty="0"/>
              <a:t>product</a:t>
            </a:r>
            <a:endParaRPr lang="en-US" altLang="en-US" sz="2400" dirty="0"/>
          </a:p>
          <a:p>
            <a:pPr lvl="2" eaLnBrk="1" hangingPunct="1"/>
            <a:r>
              <a:rPr lang="en-US" altLang="en-US" dirty="0"/>
              <a:t>A join index on </a:t>
            </a:r>
            <a:r>
              <a:rPr lang="en-US" altLang="en-US" i="1" dirty="0"/>
              <a:t>city</a:t>
            </a:r>
            <a:r>
              <a:rPr lang="en-US" altLang="en-US" dirty="0"/>
              <a:t> maintains for each distinct city a list of R-IDs of the tuples recording the Sales in the city </a:t>
            </a:r>
          </a:p>
          <a:p>
            <a:pPr lvl="1" eaLnBrk="1" hangingPunct="1"/>
            <a:r>
              <a:rPr lang="en-US" altLang="en-US" sz="2400" dirty="0"/>
              <a:t>Join indices can span multiple dimensions</a:t>
            </a:r>
          </a:p>
        </p:txBody>
      </p:sp>
    </p:spTree>
  </p:cSld>
  <p:clrMapOvr>
    <a:masterClrMapping/>
  </p:clrMapOvr>
  <p:transition>
    <p:zo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912D234-A617-450D-8AC1-75294E2F1747}" type="slidenum">
              <a:rPr lang="en-US" altLang="en-US" sz="1200"/>
              <a:pPr>
                <a:spcBef>
                  <a:spcPct val="0"/>
                </a:spcBef>
                <a:buClrTx/>
                <a:buSzTx/>
                <a:buFontTx/>
                <a:buNone/>
              </a:pPr>
              <a:t>93</a:t>
            </a:fld>
            <a:endParaRPr lang="en-US" altLang="en-US" sz="1200"/>
          </a:p>
        </p:txBody>
      </p:sp>
      <p:sp>
        <p:nvSpPr>
          <p:cNvPr id="92163" name="Rectangle 2"/>
          <p:cNvSpPr>
            <a:spLocks noGrp="1" noChangeArrowheads="1"/>
          </p:cNvSpPr>
          <p:nvPr>
            <p:ph type="title"/>
          </p:nvPr>
        </p:nvSpPr>
        <p:spPr>
          <a:xfrm>
            <a:off x="1905000" y="304800"/>
            <a:ext cx="8382000" cy="560388"/>
          </a:xfrm>
        </p:spPr>
        <p:txBody>
          <a:bodyPr/>
          <a:lstStyle/>
          <a:p>
            <a:pPr eaLnBrk="1" hangingPunct="1"/>
            <a:r>
              <a:rPr lang="en-US" altLang="en-US" smtClean="0"/>
              <a:t>Efficient Processing OLAP Queries</a:t>
            </a:r>
          </a:p>
        </p:txBody>
      </p:sp>
      <p:sp>
        <p:nvSpPr>
          <p:cNvPr id="92164" name="Rectangle 3"/>
          <p:cNvSpPr>
            <a:spLocks noGrp="1" noChangeArrowheads="1"/>
          </p:cNvSpPr>
          <p:nvPr>
            <p:ph type="body" idx="1"/>
          </p:nvPr>
        </p:nvSpPr>
        <p:spPr>
          <a:xfrm>
            <a:off x="533400" y="1295400"/>
            <a:ext cx="11277600" cy="5257800"/>
          </a:xfrm>
        </p:spPr>
        <p:txBody>
          <a:bodyPr/>
          <a:lstStyle/>
          <a:p>
            <a:pPr eaLnBrk="1" hangingPunct="1">
              <a:lnSpc>
                <a:spcPct val="140000"/>
              </a:lnSpc>
            </a:pPr>
            <a:r>
              <a:rPr lang="en-US" sz="1600" dirty="0"/>
              <a:t>The purpose of materializing cuboids and constructing </a:t>
            </a:r>
            <a:r>
              <a:rPr lang="en-US" sz="1600" dirty="0" err="1"/>
              <a:t>OLAP</a:t>
            </a:r>
            <a:r>
              <a:rPr lang="en-US" sz="1600" dirty="0"/>
              <a:t> index structures is </a:t>
            </a:r>
            <a:r>
              <a:rPr lang="en-US" sz="1600" dirty="0" smtClean="0"/>
              <a:t>to speed </a:t>
            </a:r>
            <a:r>
              <a:rPr lang="en-US" sz="1600" dirty="0"/>
              <a:t>up query processing in data cubes. Given materialized views, query </a:t>
            </a:r>
            <a:r>
              <a:rPr lang="en-US" sz="1600" dirty="0" smtClean="0"/>
              <a:t>processing should </a:t>
            </a:r>
            <a:r>
              <a:rPr lang="en-US" sz="1600" dirty="0"/>
              <a:t>proceed as follows:</a:t>
            </a:r>
            <a:r>
              <a:rPr lang="en-US" sz="1600" dirty="0"/>
              <a:t> </a:t>
            </a:r>
            <a:endParaRPr lang="en-US" sz="1600" dirty="0" smtClean="0"/>
          </a:p>
          <a:p>
            <a:pPr eaLnBrk="1" hangingPunct="1">
              <a:lnSpc>
                <a:spcPct val="140000"/>
              </a:lnSpc>
            </a:pPr>
            <a:r>
              <a:rPr lang="en-US" altLang="en-US" sz="1600" b="1" dirty="0" smtClean="0"/>
              <a:t>Determine </a:t>
            </a:r>
            <a:r>
              <a:rPr lang="en-US" altLang="en-US" sz="1600" b="1" dirty="0"/>
              <a:t>which operations</a:t>
            </a:r>
            <a:r>
              <a:rPr lang="en-US" altLang="en-US" sz="1600" dirty="0"/>
              <a:t> should be performed on the available cuboids</a:t>
            </a:r>
          </a:p>
          <a:p>
            <a:pPr lvl="1" eaLnBrk="1" hangingPunct="1">
              <a:lnSpc>
                <a:spcPct val="140000"/>
              </a:lnSpc>
            </a:pPr>
            <a:r>
              <a:rPr lang="en-US" altLang="en-US" sz="1600" dirty="0"/>
              <a:t>Transform </a:t>
            </a:r>
            <a:r>
              <a:rPr lang="en-US" altLang="en-US" sz="1600" dirty="0">
                <a:solidFill>
                  <a:schemeClr val="folHlink"/>
                </a:solidFill>
              </a:rPr>
              <a:t>drill</a:t>
            </a:r>
            <a:r>
              <a:rPr lang="en-US" altLang="en-US" sz="1600" dirty="0"/>
              <a:t>, </a:t>
            </a:r>
            <a:r>
              <a:rPr lang="en-US" altLang="en-US" sz="1600" dirty="0">
                <a:solidFill>
                  <a:schemeClr val="folHlink"/>
                </a:solidFill>
              </a:rPr>
              <a:t>roll</a:t>
            </a:r>
            <a:r>
              <a:rPr lang="en-US" altLang="en-US" sz="1600" dirty="0"/>
              <a:t>, etc. into corresponding SQL and/or </a:t>
            </a:r>
            <a:r>
              <a:rPr lang="en-US" altLang="en-US" sz="1600" dirty="0" err="1"/>
              <a:t>OLAP</a:t>
            </a:r>
            <a:r>
              <a:rPr lang="en-US" altLang="en-US" sz="1600" dirty="0"/>
              <a:t> operations, e.g., </a:t>
            </a:r>
            <a:r>
              <a:rPr lang="en-US" altLang="en-US" sz="1600" dirty="0">
                <a:solidFill>
                  <a:schemeClr val="folHlink"/>
                </a:solidFill>
              </a:rPr>
              <a:t>dice</a:t>
            </a:r>
            <a:r>
              <a:rPr lang="en-US" altLang="en-US" sz="1600" dirty="0"/>
              <a:t> = selection + projection</a:t>
            </a:r>
          </a:p>
          <a:p>
            <a:pPr eaLnBrk="1" hangingPunct="1">
              <a:lnSpc>
                <a:spcPct val="140000"/>
              </a:lnSpc>
            </a:pPr>
            <a:r>
              <a:rPr lang="en-US" altLang="en-US" sz="1600" b="1" dirty="0"/>
              <a:t>Determine which materialized cuboid(s)</a:t>
            </a:r>
            <a:r>
              <a:rPr lang="en-US" altLang="en-US" sz="1600" dirty="0"/>
              <a:t> should be selected for </a:t>
            </a:r>
            <a:r>
              <a:rPr lang="en-US" altLang="en-US" sz="1600" dirty="0" err="1"/>
              <a:t>OLAP</a:t>
            </a:r>
            <a:r>
              <a:rPr lang="en-US" altLang="en-US" sz="1600" dirty="0"/>
              <a:t> </a:t>
            </a:r>
            <a:r>
              <a:rPr lang="en-US" altLang="en-US" sz="1600" dirty="0" smtClean="0"/>
              <a:t>operations</a:t>
            </a:r>
            <a:endParaRPr lang="en-US" altLang="en-US" sz="1600" dirty="0"/>
          </a:p>
          <a:p>
            <a:pPr lvl="1" eaLnBrk="1" hangingPunct="1">
              <a:lnSpc>
                <a:spcPct val="140000"/>
              </a:lnSpc>
            </a:pPr>
            <a:r>
              <a:rPr lang="en-US" altLang="en-US" sz="1600" dirty="0"/>
              <a:t>Let the query to be processed be on {</a:t>
            </a:r>
            <a:r>
              <a:rPr lang="en-US" altLang="en-US" sz="1600" i="1" dirty="0"/>
              <a:t>brand, </a:t>
            </a:r>
            <a:r>
              <a:rPr lang="en-US" altLang="en-US" sz="1600" i="1" dirty="0" err="1"/>
              <a:t>province_or_state</a:t>
            </a:r>
            <a:r>
              <a:rPr lang="en-US" altLang="en-US" sz="1600" dirty="0"/>
              <a:t>} with the condition “</a:t>
            </a:r>
            <a:r>
              <a:rPr lang="en-US" altLang="en-US" sz="1600" i="1" dirty="0"/>
              <a:t>year = 2004</a:t>
            </a:r>
            <a:r>
              <a:rPr lang="en-US" altLang="en-US" sz="1600" dirty="0"/>
              <a:t>”, and there are 4 materialized cuboids available:</a:t>
            </a:r>
          </a:p>
          <a:p>
            <a:pPr lvl="2" eaLnBrk="1" hangingPunct="1">
              <a:lnSpc>
                <a:spcPct val="140000"/>
              </a:lnSpc>
              <a:buFont typeface="Wingdings" panose="05000000000000000000" pitchFamily="2" charset="2"/>
              <a:buNone/>
            </a:pPr>
            <a:r>
              <a:rPr lang="en-US" altLang="en-US" sz="1600" dirty="0"/>
              <a:t>1) {</a:t>
            </a:r>
            <a:r>
              <a:rPr lang="en-US" altLang="en-US" sz="1600" i="1" dirty="0"/>
              <a:t>year, </a:t>
            </a:r>
            <a:r>
              <a:rPr lang="en-US" altLang="en-US" sz="1600" i="1" dirty="0" err="1"/>
              <a:t>item_name</a:t>
            </a:r>
            <a:r>
              <a:rPr lang="en-US" altLang="en-US" sz="1600" i="1" dirty="0"/>
              <a:t>, city</a:t>
            </a:r>
            <a:r>
              <a:rPr lang="en-US" altLang="en-US" sz="1600" dirty="0"/>
              <a:t>}  </a:t>
            </a:r>
          </a:p>
          <a:p>
            <a:pPr lvl="2" eaLnBrk="1" hangingPunct="1">
              <a:lnSpc>
                <a:spcPct val="140000"/>
              </a:lnSpc>
              <a:buFont typeface="Wingdings" panose="05000000000000000000" pitchFamily="2" charset="2"/>
              <a:buNone/>
            </a:pPr>
            <a:r>
              <a:rPr lang="en-US" altLang="en-US" sz="1600" dirty="0"/>
              <a:t>2) {</a:t>
            </a:r>
            <a:r>
              <a:rPr lang="en-US" altLang="en-US" sz="1600" i="1" dirty="0"/>
              <a:t>year, brand, </a:t>
            </a:r>
            <a:r>
              <a:rPr lang="en-US" altLang="en-US" sz="1600" i="1" dirty="0">
                <a:effectLst>
                  <a:outerShdw blurRad="38100" dist="38100" dir="2700000" algn="tl">
                    <a:srgbClr val="000000">
                      <a:alpha val="43137"/>
                    </a:srgbClr>
                  </a:outerShdw>
                </a:effectLst>
              </a:rPr>
              <a:t>country</a:t>
            </a:r>
            <a:r>
              <a:rPr lang="en-US" altLang="en-US" sz="1600" dirty="0"/>
              <a:t>}</a:t>
            </a:r>
          </a:p>
          <a:p>
            <a:pPr lvl="2" eaLnBrk="1" hangingPunct="1">
              <a:lnSpc>
                <a:spcPct val="140000"/>
              </a:lnSpc>
              <a:buFont typeface="Wingdings" panose="05000000000000000000" pitchFamily="2" charset="2"/>
              <a:buNone/>
            </a:pPr>
            <a:r>
              <a:rPr lang="en-US" altLang="en-US" sz="1600" dirty="0"/>
              <a:t>3) {</a:t>
            </a:r>
            <a:r>
              <a:rPr lang="en-US" altLang="en-US" sz="1600" i="1" dirty="0"/>
              <a:t>year, brand, </a:t>
            </a:r>
            <a:r>
              <a:rPr lang="en-US" altLang="en-US" sz="1600" i="1" dirty="0" err="1"/>
              <a:t>province_or_state</a:t>
            </a:r>
            <a:r>
              <a:rPr lang="en-US" altLang="en-US" sz="1600" dirty="0"/>
              <a:t>}</a:t>
            </a:r>
          </a:p>
          <a:p>
            <a:pPr lvl="2" eaLnBrk="1" hangingPunct="1">
              <a:lnSpc>
                <a:spcPct val="140000"/>
              </a:lnSpc>
              <a:buFont typeface="Wingdings" panose="05000000000000000000" pitchFamily="2" charset="2"/>
              <a:buNone/>
            </a:pPr>
            <a:r>
              <a:rPr lang="en-US" altLang="en-US" sz="1600" dirty="0"/>
              <a:t>4) {</a:t>
            </a:r>
            <a:r>
              <a:rPr lang="en-US" altLang="en-US" sz="1600" i="1" dirty="0" err="1"/>
              <a:t>item_name</a:t>
            </a:r>
            <a:r>
              <a:rPr lang="en-US" altLang="en-US" sz="1600" i="1" dirty="0"/>
              <a:t>, </a:t>
            </a:r>
            <a:r>
              <a:rPr lang="en-US" altLang="en-US" sz="1600" i="1" dirty="0" err="1"/>
              <a:t>province_or_state</a:t>
            </a:r>
            <a:r>
              <a:rPr lang="en-US" altLang="en-US" sz="1600" dirty="0" smtClean="0"/>
              <a:t>},  </a:t>
            </a:r>
            <a:r>
              <a:rPr lang="en-US" altLang="en-US" sz="1600" dirty="0"/>
              <a:t>where </a:t>
            </a:r>
            <a:r>
              <a:rPr lang="en-US" altLang="en-US" sz="1600" i="1" dirty="0"/>
              <a:t>year = 2004</a:t>
            </a:r>
          </a:p>
          <a:p>
            <a:pPr lvl="2" eaLnBrk="1" hangingPunct="1">
              <a:lnSpc>
                <a:spcPct val="140000"/>
              </a:lnSpc>
              <a:buFont typeface="Wingdings" panose="05000000000000000000" pitchFamily="2" charset="2"/>
              <a:buNone/>
            </a:pPr>
            <a:r>
              <a:rPr lang="en-US" altLang="en-US" sz="1600" b="1" dirty="0">
                <a:solidFill>
                  <a:srgbClr val="FF0000"/>
                </a:solidFill>
              </a:rPr>
              <a:t>Which should be selected to process the query?</a:t>
            </a:r>
          </a:p>
          <a:p>
            <a:pPr eaLnBrk="1" hangingPunct="1">
              <a:lnSpc>
                <a:spcPct val="140000"/>
              </a:lnSpc>
            </a:pPr>
            <a:r>
              <a:rPr lang="en-US" altLang="en-US" sz="1600" dirty="0"/>
              <a:t>Explore indexing structures and compressed vs. dense array </a:t>
            </a:r>
            <a:r>
              <a:rPr lang="en-US" altLang="en-US" sz="1600" dirty="0" err="1"/>
              <a:t>structs</a:t>
            </a:r>
            <a:r>
              <a:rPr lang="en-US" altLang="en-US" sz="1600" dirty="0"/>
              <a:t> in </a:t>
            </a:r>
            <a:r>
              <a:rPr lang="en-US" altLang="en-US" sz="1600" dirty="0" err="1"/>
              <a:t>MOLAP</a:t>
            </a:r>
            <a:endParaRPr lang="en-US" altLang="en-US" sz="1600" dirty="0"/>
          </a:p>
        </p:txBody>
      </p:sp>
    </p:spTree>
  </p:cSld>
  <p:clrMapOvr>
    <a:masterClrMapping/>
  </p:clrMapOvr>
  <p:transition>
    <p:zo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OLAP</a:t>
            </a:r>
            <a:r>
              <a:rPr lang="en-US" altLang="en-US" dirty="0"/>
              <a:t> Server Architectures</a:t>
            </a:r>
            <a:endParaRPr lang="en-US" dirty="0"/>
          </a:p>
        </p:txBody>
      </p:sp>
      <p:sp>
        <p:nvSpPr>
          <p:cNvPr id="3" name="Content Placeholder 2"/>
          <p:cNvSpPr>
            <a:spLocks noGrp="1"/>
          </p:cNvSpPr>
          <p:nvPr>
            <p:ph idx="1"/>
          </p:nvPr>
        </p:nvSpPr>
        <p:spPr/>
        <p:txBody>
          <a:bodyPr/>
          <a:lstStyle/>
          <a:p>
            <a:r>
              <a:rPr lang="en-US" dirty="0"/>
              <a:t>Implementations of a warehouse server for </a:t>
            </a:r>
            <a:r>
              <a:rPr lang="en-US" dirty="0" err="1"/>
              <a:t>OLAP</a:t>
            </a:r>
            <a:r>
              <a:rPr lang="en-US" dirty="0"/>
              <a:t> processing </a:t>
            </a:r>
            <a:r>
              <a:rPr lang="en-US" dirty="0" smtClean="0"/>
              <a:t>include: </a:t>
            </a:r>
            <a:r>
              <a:rPr lang="en-US" dirty="0" err="1" smtClean="0"/>
              <a:t>ROLAP</a:t>
            </a:r>
            <a:r>
              <a:rPr lang="en-US" dirty="0" smtClean="0"/>
              <a:t>, </a:t>
            </a:r>
            <a:r>
              <a:rPr lang="en-US" dirty="0" err="1" smtClean="0"/>
              <a:t>MOLAP,HOLAP</a:t>
            </a:r>
            <a:r>
              <a:rPr lang="en-US" dirty="0" smtClean="0"/>
              <a:t> servers</a:t>
            </a:r>
          </a:p>
          <a:p>
            <a:r>
              <a:rPr lang="en-US" b="1" dirty="0" smtClean="0"/>
              <a:t>Relational </a:t>
            </a:r>
            <a:r>
              <a:rPr lang="en-US" b="1" dirty="0" err="1"/>
              <a:t>OLAP</a:t>
            </a:r>
            <a:r>
              <a:rPr lang="en-US" b="1" dirty="0"/>
              <a:t> </a:t>
            </a:r>
            <a:r>
              <a:rPr lang="en-US" b="1" dirty="0" smtClean="0"/>
              <a:t>(</a:t>
            </a:r>
            <a:r>
              <a:rPr lang="en-US" b="1" dirty="0" err="1"/>
              <a:t>R</a:t>
            </a:r>
            <a:r>
              <a:rPr lang="en-US" b="1" dirty="0" err="1" smtClean="0"/>
              <a:t>OLAP</a:t>
            </a:r>
            <a:r>
              <a:rPr lang="en-US" b="1" dirty="0"/>
              <a:t>) servers:</a:t>
            </a:r>
            <a:r>
              <a:rPr lang="en-US" dirty="0"/>
              <a:t> </a:t>
            </a:r>
            <a:endParaRPr lang="en-US" dirty="0" smtClean="0"/>
          </a:p>
          <a:p>
            <a:pPr lvl="1"/>
            <a:r>
              <a:rPr lang="en-US" dirty="0"/>
              <a:t>These are the intermediate servers that stand </a:t>
            </a:r>
            <a:r>
              <a:rPr lang="en-US" dirty="0" smtClean="0"/>
              <a:t>in between </a:t>
            </a:r>
            <a:r>
              <a:rPr lang="en-US" dirty="0"/>
              <a:t>a relational back-end server and client front-end tools.</a:t>
            </a:r>
            <a:r>
              <a:rPr lang="en-US" dirty="0"/>
              <a:t> </a:t>
            </a:r>
            <a:endParaRPr lang="en-US" dirty="0" smtClean="0"/>
          </a:p>
          <a:p>
            <a:pPr lvl="1" eaLnBrk="1" hangingPunct="1">
              <a:lnSpc>
                <a:spcPct val="110000"/>
              </a:lnSpc>
            </a:pPr>
            <a:r>
              <a:rPr lang="en-US" altLang="en-US" dirty="0"/>
              <a:t>Use relational or extended-relational DBMS to store and manage warehouse data and </a:t>
            </a:r>
            <a:r>
              <a:rPr lang="en-US" altLang="en-US" dirty="0" err="1"/>
              <a:t>OLAP</a:t>
            </a:r>
            <a:r>
              <a:rPr lang="en-US" altLang="en-US" dirty="0"/>
              <a:t> middle ware</a:t>
            </a:r>
          </a:p>
          <a:p>
            <a:pPr lvl="1" eaLnBrk="1" hangingPunct="1">
              <a:lnSpc>
                <a:spcPct val="110000"/>
              </a:lnSpc>
            </a:pPr>
            <a:r>
              <a:rPr lang="en-US" altLang="en-US" dirty="0"/>
              <a:t>Include optimization of DBMS backend, implementation of aggregation navigation logic, and additional tools and services</a:t>
            </a:r>
          </a:p>
          <a:p>
            <a:pPr lvl="1" eaLnBrk="1" hangingPunct="1">
              <a:lnSpc>
                <a:spcPct val="110000"/>
              </a:lnSpc>
            </a:pPr>
            <a:r>
              <a:rPr lang="en-US" altLang="en-US" dirty="0"/>
              <a:t>Greater scalability than </a:t>
            </a:r>
            <a:r>
              <a:rPr lang="en-US" altLang="en-US" dirty="0" err="1" smtClean="0"/>
              <a:t>MOLAP</a:t>
            </a:r>
            <a:r>
              <a:rPr lang="en-US" dirty="0"/>
              <a:t/>
            </a:r>
            <a:br>
              <a:rPr lang="en-US" dirty="0"/>
            </a:b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94</a:t>
            </a:fld>
            <a:endParaRPr lang="en-US" altLang="en-US"/>
          </a:p>
        </p:txBody>
      </p:sp>
    </p:spTree>
    <p:extLst>
      <p:ext uri="{BB962C8B-B14F-4D97-AF65-F5344CB8AC3E}">
        <p14:creationId xmlns:p14="http://schemas.microsoft.com/office/powerpoint/2010/main" val="614761031"/>
      </p:ext>
    </p:extLst>
  </p:cSld>
  <p:clrMapOvr>
    <a:masterClrMapping/>
  </p:clrMapOvr>
  <p:transition>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OLAP</a:t>
            </a:r>
            <a:r>
              <a:rPr lang="en-US" altLang="en-US" dirty="0"/>
              <a:t> Server </a:t>
            </a:r>
            <a:r>
              <a:rPr lang="en-US" altLang="en-US" dirty="0" smtClean="0"/>
              <a:t>Architectures…</a:t>
            </a:r>
            <a:endParaRPr lang="en-US" dirty="0"/>
          </a:p>
        </p:txBody>
      </p:sp>
      <p:sp>
        <p:nvSpPr>
          <p:cNvPr id="3" name="Content Placeholder 2"/>
          <p:cNvSpPr>
            <a:spLocks noGrp="1"/>
          </p:cNvSpPr>
          <p:nvPr>
            <p:ph idx="1"/>
          </p:nvPr>
        </p:nvSpPr>
        <p:spPr/>
        <p:txBody>
          <a:bodyPr/>
          <a:lstStyle/>
          <a:p>
            <a:r>
              <a:rPr lang="en-US" b="1" dirty="0"/>
              <a:t>Multidimensional </a:t>
            </a:r>
            <a:r>
              <a:rPr lang="en-US" b="1" dirty="0" err="1"/>
              <a:t>OLAP</a:t>
            </a:r>
            <a:r>
              <a:rPr lang="en-US" b="1" dirty="0"/>
              <a:t> (</a:t>
            </a:r>
            <a:r>
              <a:rPr lang="en-US" b="1" dirty="0" err="1"/>
              <a:t>MOLAP</a:t>
            </a:r>
            <a:r>
              <a:rPr lang="en-US" b="1" dirty="0"/>
              <a:t>) servers: </a:t>
            </a:r>
            <a:endParaRPr lang="en-US" b="1" dirty="0" smtClean="0"/>
          </a:p>
          <a:p>
            <a:pPr lvl="1"/>
            <a:r>
              <a:rPr lang="en-US" dirty="0" smtClean="0"/>
              <a:t>These </a:t>
            </a:r>
            <a:r>
              <a:rPr lang="en-US" dirty="0"/>
              <a:t>servers support </a:t>
            </a:r>
            <a:r>
              <a:rPr lang="en-US" dirty="0" smtClean="0"/>
              <a:t>multidimensional data </a:t>
            </a:r>
            <a:r>
              <a:rPr lang="en-US" dirty="0"/>
              <a:t>views through </a:t>
            </a:r>
            <a:r>
              <a:rPr lang="en-US" i="1" dirty="0"/>
              <a:t>array-based multidimensional storage engines</a:t>
            </a:r>
            <a:r>
              <a:rPr lang="en-US" dirty="0"/>
              <a:t>. </a:t>
            </a:r>
            <a:endParaRPr lang="en-US" dirty="0" smtClean="0"/>
          </a:p>
          <a:p>
            <a:pPr lvl="1"/>
            <a:r>
              <a:rPr lang="en-US" dirty="0" smtClean="0"/>
              <a:t>They </a:t>
            </a:r>
            <a:r>
              <a:rPr lang="en-US" dirty="0"/>
              <a:t>map multidimensional views directly to data cube array structures. </a:t>
            </a:r>
            <a:endParaRPr lang="en-US" dirty="0" smtClean="0"/>
          </a:p>
          <a:p>
            <a:pPr lvl="1"/>
            <a:r>
              <a:rPr lang="en-US" dirty="0" smtClean="0"/>
              <a:t>The </a:t>
            </a:r>
            <a:r>
              <a:rPr lang="en-US" dirty="0"/>
              <a:t>advantage of using </a:t>
            </a:r>
            <a:r>
              <a:rPr lang="en-US" dirty="0" smtClean="0"/>
              <a:t>a data </a:t>
            </a:r>
            <a:r>
              <a:rPr lang="en-US" dirty="0"/>
              <a:t>cube is that it allows fast indexing to precomputed summarized data. </a:t>
            </a:r>
            <a:endParaRPr lang="en-US" dirty="0" smtClean="0"/>
          </a:p>
          <a:p>
            <a:pPr lvl="1"/>
            <a:r>
              <a:rPr lang="en-US" dirty="0" smtClean="0"/>
              <a:t>Notice</a:t>
            </a:r>
            <a:r>
              <a:rPr lang="en-US" dirty="0"/>
              <a:t> </a:t>
            </a:r>
            <a:r>
              <a:rPr lang="en-US" dirty="0" smtClean="0"/>
              <a:t>that </a:t>
            </a:r>
            <a:r>
              <a:rPr lang="en-US" dirty="0"/>
              <a:t>with multidimensional data stores, the storage utilization may be low if the </a:t>
            </a:r>
            <a:r>
              <a:rPr lang="en-US" dirty="0" smtClean="0"/>
              <a:t>dataset </a:t>
            </a:r>
            <a:r>
              <a:rPr lang="en-US" dirty="0"/>
              <a:t>is sparse. </a:t>
            </a:r>
            <a:r>
              <a:rPr lang="en-US" dirty="0"/>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95</a:t>
            </a:fld>
            <a:endParaRPr lang="en-US" altLang="en-US"/>
          </a:p>
        </p:txBody>
      </p:sp>
    </p:spTree>
    <p:extLst>
      <p:ext uri="{BB962C8B-B14F-4D97-AF65-F5344CB8AC3E}">
        <p14:creationId xmlns:p14="http://schemas.microsoft.com/office/powerpoint/2010/main" val="4281125946"/>
      </p:ext>
    </p:extLst>
  </p:cSld>
  <p:clrMapOvr>
    <a:masterClrMapping/>
  </p:clrMapOvr>
  <p:transition>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OLAP</a:t>
            </a:r>
            <a:r>
              <a:rPr lang="en-US" altLang="en-US" dirty="0"/>
              <a:t> Server </a:t>
            </a:r>
            <a:r>
              <a:rPr lang="en-US" altLang="en-US" dirty="0" smtClean="0"/>
              <a:t>Architectures…</a:t>
            </a:r>
            <a:endParaRPr lang="en-US" dirty="0"/>
          </a:p>
        </p:txBody>
      </p:sp>
      <p:sp>
        <p:nvSpPr>
          <p:cNvPr id="3" name="Content Placeholder 2"/>
          <p:cNvSpPr>
            <a:spLocks noGrp="1"/>
          </p:cNvSpPr>
          <p:nvPr>
            <p:ph idx="1"/>
          </p:nvPr>
        </p:nvSpPr>
        <p:spPr/>
        <p:txBody>
          <a:bodyPr/>
          <a:lstStyle/>
          <a:p>
            <a:r>
              <a:rPr lang="en-US" b="1" dirty="0"/>
              <a:t>Hybrid </a:t>
            </a:r>
            <a:r>
              <a:rPr lang="en-US" b="1" dirty="0" err="1"/>
              <a:t>OLAP</a:t>
            </a:r>
            <a:r>
              <a:rPr lang="en-US" b="1" dirty="0"/>
              <a:t> (</a:t>
            </a:r>
            <a:r>
              <a:rPr lang="en-US" b="1" dirty="0" err="1"/>
              <a:t>HOLAP</a:t>
            </a:r>
            <a:r>
              <a:rPr lang="en-US" b="1" dirty="0"/>
              <a:t>) servers: </a:t>
            </a:r>
            <a:endParaRPr lang="en-US" b="1" dirty="0" smtClean="0"/>
          </a:p>
          <a:p>
            <a:pPr lvl="1"/>
            <a:r>
              <a:rPr lang="en-US" dirty="0" smtClean="0"/>
              <a:t>The </a:t>
            </a:r>
            <a:r>
              <a:rPr lang="en-US" dirty="0"/>
              <a:t>hybrid </a:t>
            </a:r>
            <a:r>
              <a:rPr lang="en-US" dirty="0" err="1"/>
              <a:t>OLAP</a:t>
            </a:r>
            <a:r>
              <a:rPr lang="en-US" dirty="0"/>
              <a:t> approach combines </a:t>
            </a:r>
            <a:r>
              <a:rPr lang="en-US" dirty="0" err="1"/>
              <a:t>ROLAP</a:t>
            </a:r>
            <a:r>
              <a:rPr lang="en-US" dirty="0"/>
              <a:t> </a:t>
            </a:r>
            <a:r>
              <a:rPr lang="en-US" dirty="0" smtClean="0"/>
              <a:t>and </a:t>
            </a:r>
            <a:r>
              <a:rPr lang="en-US" dirty="0" err="1" smtClean="0"/>
              <a:t>MOLAP</a:t>
            </a:r>
            <a:r>
              <a:rPr lang="en-US" dirty="0" smtClean="0"/>
              <a:t> </a:t>
            </a:r>
            <a:r>
              <a:rPr lang="en-US" dirty="0"/>
              <a:t>technology, benefiting from the greater scalability of </a:t>
            </a:r>
            <a:r>
              <a:rPr lang="en-US" dirty="0" err="1"/>
              <a:t>ROLAP</a:t>
            </a:r>
            <a:r>
              <a:rPr lang="en-US" dirty="0"/>
              <a:t> and the </a:t>
            </a:r>
            <a:r>
              <a:rPr lang="en-US" dirty="0" smtClean="0"/>
              <a:t>faster computation </a:t>
            </a:r>
            <a:r>
              <a:rPr lang="en-US" dirty="0"/>
              <a:t>of </a:t>
            </a:r>
            <a:r>
              <a:rPr lang="en-US" dirty="0" err="1"/>
              <a:t>MOLAP</a:t>
            </a:r>
            <a:r>
              <a:rPr lang="en-US" dirty="0"/>
              <a:t>. </a:t>
            </a:r>
            <a:endParaRPr lang="en-US" dirty="0" smtClean="0"/>
          </a:p>
          <a:p>
            <a:pPr lvl="1"/>
            <a:r>
              <a:rPr lang="en-US" dirty="0" smtClean="0"/>
              <a:t>For </a:t>
            </a:r>
            <a:r>
              <a:rPr lang="en-US" dirty="0"/>
              <a:t>example, a </a:t>
            </a:r>
            <a:r>
              <a:rPr lang="en-US" dirty="0" err="1"/>
              <a:t>HOLAP</a:t>
            </a:r>
            <a:r>
              <a:rPr lang="en-US" dirty="0"/>
              <a:t> server may allow large volumes</a:t>
            </a:r>
            <a:r>
              <a:rPr lang="en-US" dirty="0"/>
              <a:t> </a:t>
            </a:r>
            <a:br>
              <a:rPr lang="en-US" dirty="0"/>
            </a:br>
            <a:r>
              <a:rPr lang="en-US" dirty="0"/>
              <a:t>of detailed data to be stored in a relational database, while aggregations are kept </a:t>
            </a:r>
            <a:r>
              <a:rPr lang="en-US" dirty="0" smtClean="0"/>
              <a:t>in a </a:t>
            </a:r>
            <a:r>
              <a:rPr lang="en-US" dirty="0"/>
              <a:t>separate </a:t>
            </a:r>
            <a:r>
              <a:rPr lang="en-US" dirty="0" err="1"/>
              <a:t>MOLAP</a:t>
            </a:r>
            <a:r>
              <a:rPr lang="en-US" dirty="0"/>
              <a:t> store. </a:t>
            </a:r>
            <a:endParaRPr lang="en-US" dirty="0" smtClean="0"/>
          </a:p>
          <a:p>
            <a:pPr lvl="1"/>
            <a:r>
              <a:rPr lang="en-US" dirty="0" smtClean="0"/>
              <a:t>The </a:t>
            </a:r>
            <a:r>
              <a:rPr lang="en-US" dirty="0">
                <a:solidFill>
                  <a:srgbClr val="FF0000"/>
                </a:solidFill>
              </a:rPr>
              <a:t>Microsoft SQL Server 2000</a:t>
            </a:r>
            <a:r>
              <a:rPr lang="en-US" dirty="0"/>
              <a:t> supports a hybrid </a:t>
            </a:r>
            <a:r>
              <a:rPr lang="en-US" dirty="0" err="1" smtClean="0"/>
              <a:t>OLAP</a:t>
            </a:r>
            <a:r>
              <a:rPr lang="en-US" dirty="0"/>
              <a:t> </a:t>
            </a:r>
            <a:r>
              <a:rPr lang="en-US" dirty="0" smtClean="0"/>
              <a:t>server</a:t>
            </a:r>
            <a:r>
              <a:rPr lang="en-US" dirty="0"/>
              <a:t>.</a:t>
            </a:r>
            <a:r>
              <a:rPr lang="en-US" dirty="0"/>
              <a:t>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96</a:t>
            </a:fld>
            <a:endParaRPr lang="en-US" altLang="en-US"/>
          </a:p>
        </p:txBody>
      </p:sp>
    </p:spTree>
    <p:extLst>
      <p:ext uri="{BB962C8B-B14F-4D97-AF65-F5344CB8AC3E}">
        <p14:creationId xmlns:p14="http://schemas.microsoft.com/office/powerpoint/2010/main" val="3888580157"/>
      </p:ext>
    </p:extLst>
  </p:cSld>
  <p:clrMapOvr>
    <a:masterClrMapping/>
  </p:clrMapOvr>
  <p:transition>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OLAP</a:t>
            </a:r>
            <a:r>
              <a:rPr lang="en-US" altLang="en-US" dirty="0"/>
              <a:t> Server </a:t>
            </a:r>
            <a:r>
              <a:rPr lang="en-US" altLang="en-US" dirty="0" smtClean="0"/>
              <a:t>Architectures…</a:t>
            </a:r>
            <a:endParaRPr lang="en-US" dirty="0"/>
          </a:p>
        </p:txBody>
      </p:sp>
      <p:sp>
        <p:nvSpPr>
          <p:cNvPr id="3" name="Content Placeholder 2"/>
          <p:cNvSpPr>
            <a:spLocks noGrp="1"/>
          </p:cNvSpPr>
          <p:nvPr>
            <p:ph idx="1"/>
          </p:nvPr>
        </p:nvSpPr>
        <p:spPr/>
        <p:txBody>
          <a:bodyPr/>
          <a:lstStyle/>
          <a:p>
            <a:r>
              <a:rPr lang="en-US" b="1" dirty="0"/>
              <a:t>Specialized SQL servers: </a:t>
            </a:r>
            <a:r>
              <a:rPr lang="en-US" altLang="en-US" dirty="0"/>
              <a:t>(e.g., </a:t>
            </a:r>
            <a:r>
              <a:rPr lang="en-US" altLang="en-US" dirty="0" err="1"/>
              <a:t>Redbricks</a:t>
            </a:r>
            <a:r>
              <a:rPr lang="en-US" altLang="en-US" dirty="0"/>
              <a:t>)</a:t>
            </a:r>
            <a:endParaRPr lang="en-US" b="1" dirty="0" smtClean="0"/>
          </a:p>
          <a:p>
            <a:pPr lvl="1" algn="just"/>
            <a:r>
              <a:rPr lang="en-US" dirty="0" smtClean="0"/>
              <a:t>To </a:t>
            </a:r>
            <a:r>
              <a:rPr lang="en-US" dirty="0"/>
              <a:t>meet the growing demand of </a:t>
            </a:r>
            <a:r>
              <a:rPr lang="en-US" dirty="0" err="1"/>
              <a:t>OLAP</a:t>
            </a:r>
            <a:r>
              <a:rPr lang="en-US" dirty="0"/>
              <a:t> processing in relational databases, some database system vendors implement specialized SQL </a:t>
            </a:r>
            <a:r>
              <a:rPr lang="en-US" dirty="0" smtClean="0"/>
              <a:t>servers that </a:t>
            </a:r>
            <a:r>
              <a:rPr lang="en-US" dirty="0"/>
              <a:t>provide advanced query language and query processing support for SQL </a:t>
            </a:r>
            <a:r>
              <a:rPr lang="en-US" dirty="0" smtClean="0"/>
              <a:t>queries over </a:t>
            </a:r>
            <a:r>
              <a:rPr lang="en-US" dirty="0"/>
              <a:t>star and snowflake schemas in a read-only environment.</a:t>
            </a:r>
            <a:r>
              <a:rPr lang="en-US" dirty="0"/>
              <a:t> </a:t>
            </a:r>
            <a:br>
              <a:rPr lang="en-US" dirty="0"/>
            </a:br>
            <a:endParaRPr lang="en-US" dirty="0"/>
          </a:p>
        </p:txBody>
      </p:sp>
      <p:sp>
        <p:nvSpPr>
          <p:cNvPr id="4" name="Date Placeholder 3"/>
          <p:cNvSpPr>
            <a:spLocks noGrp="1"/>
          </p:cNvSpPr>
          <p:nvPr>
            <p:ph type="dt" sz="half" idx="10"/>
          </p:nvPr>
        </p:nvSpPr>
        <p:spPr/>
        <p:txBody>
          <a:bodyPr/>
          <a:lstStyle/>
          <a:p>
            <a:pPr>
              <a:defRPr/>
            </a:pPr>
            <a:fld id="{E985A861-C66D-4DBF-A059-8565B3342F6A}" type="datetime4">
              <a:rPr lang="en-US" smtClean="0"/>
              <a:pPr>
                <a:defRPr/>
              </a:pPr>
              <a:t>March 2, 2017</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B43686DB-F054-4571-B974-5E700F96177A}" type="slidenum">
              <a:rPr lang="en-US" altLang="en-US" smtClean="0"/>
              <a:pPr>
                <a:defRPr/>
              </a:pPr>
              <a:t>97</a:t>
            </a:fld>
            <a:endParaRPr lang="en-US" altLang="en-US"/>
          </a:p>
        </p:txBody>
      </p:sp>
    </p:spTree>
    <p:extLst>
      <p:ext uri="{BB962C8B-B14F-4D97-AF65-F5344CB8AC3E}">
        <p14:creationId xmlns:p14="http://schemas.microsoft.com/office/powerpoint/2010/main" val="4130692630"/>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9694</TotalTime>
  <Words>5770</Words>
  <Application>Microsoft Office PowerPoint</Application>
  <PresentationFormat>Widescreen</PresentationFormat>
  <Paragraphs>993</Paragraphs>
  <Slides>97</Slides>
  <Notes>46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97</vt:i4>
      </vt:variant>
    </vt:vector>
  </HeadingPairs>
  <TitlesOfParts>
    <vt:vector size="112" baseType="lpstr">
      <vt:lpstr>宋体</vt:lpstr>
      <vt:lpstr>宋体</vt:lpstr>
      <vt:lpstr>Arial</vt:lpstr>
      <vt:lpstr>Berlin Sans FB Demi</vt:lpstr>
      <vt:lpstr>Impact</vt:lpstr>
      <vt:lpstr>Monotype Sorts</vt:lpstr>
      <vt:lpstr>MT Extra</vt:lpstr>
      <vt:lpstr>Tahoma</vt:lpstr>
      <vt:lpstr>Times New Roman</vt:lpstr>
      <vt:lpstr>Wingdings</vt:lpstr>
      <vt:lpstr>Blends</vt:lpstr>
      <vt:lpstr>Document</vt:lpstr>
      <vt:lpstr>Equation</vt:lpstr>
      <vt:lpstr>Worksheet</vt:lpstr>
      <vt:lpstr>Microsoft Excel 97-2003 Worksheet</vt:lpstr>
      <vt:lpstr>Data Mining:   Concepts and Techniques  (3rd ed.)  — Chapter 4 —</vt:lpstr>
      <vt:lpstr>Chapter 4: Data Warehousing and On-line Analytical Processing</vt:lpstr>
      <vt:lpstr>Basic Concept</vt:lpstr>
      <vt:lpstr>Basic Concept…</vt:lpstr>
      <vt:lpstr>What is a Data Warehouse?</vt:lpstr>
      <vt:lpstr>Data Warehouse—Subject-Oriented</vt:lpstr>
      <vt:lpstr>Data Warehouse—Integrated</vt:lpstr>
      <vt:lpstr>Data Warehouse—Time Variant</vt:lpstr>
      <vt:lpstr>Example of time variant</vt:lpstr>
      <vt:lpstr>Data Warehouse—Nonvolatile</vt:lpstr>
      <vt:lpstr>Definitions: TPS and Concurrency Control</vt:lpstr>
      <vt:lpstr>Data Warehouse VS OLTP</vt:lpstr>
      <vt:lpstr>PowerPoint Presentation</vt:lpstr>
      <vt:lpstr>PowerPoint Presentation</vt:lpstr>
      <vt:lpstr>PowerPoint Presentation</vt:lpstr>
      <vt:lpstr>OLTP vs. OLAP</vt:lpstr>
      <vt:lpstr>Why a Separate Data Warehouse?</vt:lpstr>
      <vt:lpstr>PowerPoint Presentation</vt:lpstr>
      <vt:lpstr>PowerPoint Presentation</vt:lpstr>
      <vt:lpstr>Data Warehouse: A Multi-Tiered Architecture</vt:lpstr>
      <vt:lpstr>Three Data Warehouse Models</vt:lpstr>
      <vt:lpstr>Three Data Warehouse Models…</vt:lpstr>
      <vt:lpstr>Three Data Warehouse Models…</vt:lpstr>
      <vt:lpstr>Three Data Warehouse Models…</vt:lpstr>
      <vt:lpstr>Data Warehouse Development: A Recommended Approach</vt:lpstr>
      <vt:lpstr>Extraction, Transformation, and Loading (ETL)</vt:lpstr>
      <vt:lpstr>Extraction, Transformation, and Loading (ETL)</vt:lpstr>
      <vt:lpstr>Metadata Repository</vt:lpstr>
      <vt:lpstr>Metadata Repository</vt:lpstr>
      <vt:lpstr>Chapter 4: Data Warehousing and On-line Analytical Processing</vt:lpstr>
      <vt:lpstr>OLAP overview</vt:lpstr>
      <vt:lpstr>Example</vt:lpstr>
      <vt:lpstr>PowerPoint Presentation</vt:lpstr>
      <vt:lpstr>PowerPoint Presentation</vt:lpstr>
      <vt:lpstr>3D data cube</vt:lpstr>
      <vt:lpstr>4D Data cube</vt:lpstr>
      <vt:lpstr>From Tables and Spreadsheets to  Data Cubes</vt:lpstr>
      <vt:lpstr>Cube: A Lattice of Cuboids</vt:lpstr>
      <vt:lpstr>Conceptual Modeling of Data Warehouses</vt:lpstr>
      <vt:lpstr>Example of Star Schema</vt:lpstr>
      <vt:lpstr>Example of Star Schema…</vt:lpstr>
      <vt:lpstr>Example of Snowflake Schema</vt:lpstr>
      <vt:lpstr>PowerPoint Presentation</vt:lpstr>
      <vt:lpstr>Example of Fact Constellation</vt:lpstr>
      <vt:lpstr>Example of Fact Constellation</vt:lpstr>
      <vt:lpstr>Example of Fact Constellation</vt:lpstr>
      <vt:lpstr>Role of Concept Hierarchy</vt:lpstr>
      <vt:lpstr>A Concept Hierarchy:  Dimension (location)</vt:lpstr>
      <vt:lpstr>A Concept Hierarchy:  Dimension (location)</vt:lpstr>
      <vt:lpstr>PowerPoint Presentation</vt:lpstr>
      <vt:lpstr>Data Cube Measures: Three Categories</vt:lpstr>
      <vt:lpstr>View of Warehouses and Hierarchies</vt:lpstr>
      <vt:lpstr>Multidimensional Data</vt:lpstr>
      <vt:lpstr>A Sample Data Cube</vt:lpstr>
      <vt:lpstr>Cuboids Corresponding to the Cube</vt:lpstr>
      <vt:lpstr>Typical OLAP Operations</vt:lpstr>
      <vt:lpstr>Roll-up OLAP operation</vt:lpstr>
      <vt:lpstr>Roll-Down OLAP Operation</vt:lpstr>
      <vt:lpstr>Slice and Dice</vt:lpstr>
      <vt:lpstr>PowerPoint Presentation</vt:lpstr>
      <vt:lpstr>Pivot(Rotate)</vt:lpstr>
      <vt:lpstr>PowerPoint Presentation</vt:lpstr>
      <vt:lpstr>PowerPoint Presentation</vt:lpstr>
      <vt:lpstr>Lecture on Friday</vt:lpstr>
      <vt:lpstr>A Star-Net Query Model</vt:lpstr>
      <vt:lpstr>A Star-Net Query Model</vt:lpstr>
      <vt:lpstr>Browsing a Data Cube</vt:lpstr>
      <vt:lpstr>Chapter 4: Data Warehousing and On-line Analytical Processing</vt:lpstr>
      <vt:lpstr>Business Analysis gains from Warehouse</vt:lpstr>
      <vt:lpstr>WH design views</vt:lpstr>
      <vt:lpstr>Design of Data Warehouse: A Business Analysis Framework</vt:lpstr>
      <vt:lpstr>WH Design</vt:lpstr>
      <vt:lpstr>Data Warehouse Design Process </vt:lpstr>
      <vt:lpstr>Data Warehouse Design Process… </vt:lpstr>
      <vt:lpstr>Data Warehouse Development: A Recommended Approach</vt:lpstr>
      <vt:lpstr>Data Warehouse Usage</vt:lpstr>
      <vt:lpstr>From On-Line Analytical Processing (OLAP)  to On Line Analytical Mining (OLAM)</vt:lpstr>
      <vt:lpstr>Chapter 4: Data Warehousing and On-line Analytical Processing</vt:lpstr>
      <vt:lpstr>PowerPoint Presentation</vt:lpstr>
      <vt:lpstr>Efficient Data Cube Computation</vt:lpstr>
      <vt:lpstr>Efficient Data Cube Computation</vt:lpstr>
      <vt:lpstr>Data cube materialization</vt:lpstr>
      <vt:lpstr>Data cube materialization</vt:lpstr>
      <vt:lpstr>The “Compute Cube” Operator</vt:lpstr>
      <vt:lpstr>bitmap indexing and join indexing </vt:lpstr>
      <vt:lpstr>Indexing OLAP Data: Bitmap Index</vt:lpstr>
      <vt:lpstr>PowerPoint Presentation</vt:lpstr>
      <vt:lpstr>Advantages of bitmap indexing</vt:lpstr>
      <vt:lpstr>Indexing OLAP Data: Join Indices</vt:lpstr>
      <vt:lpstr>PowerPoint Presentation</vt:lpstr>
      <vt:lpstr>PowerPoint Presentation</vt:lpstr>
      <vt:lpstr>Indexing OLAP Data: Join Indices</vt:lpstr>
      <vt:lpstr>Efficient Processing OLAP Queries</vt:lpstr>
      <vt:lpstr>OLAP Server Architectures</vt:lpstr>
      <vt:lpstr>OLAP Server Architectures…</vt:lpstr>
      <vt:lpstr>OLAP Server Architectures…</vt:lpstr>
      <vt:lpstr>OLAP Server Architectures…</vt:lpstr>
    </vt:vector>
  </TitlesOfParts>
  <Company>S.F.U.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GM</cp:lastModifiedBy>
  <cp:revision>648</cp:revision>
  <cp:lastPrinted>1999-09-10T20:38:56Z</cp:lastPrinted>
  <dcterms:created xsi:type="dcterms:W3CDTF">1998-06-19T04:38:52Z</dcterms:created>
  <dcterms:modified xsi:type="dcterms:W3CDTF">2017-03-02T10:02:19Z</dcterms:modified>
</cp:coreProperties>
</file>