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8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79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22"/>
    <a:srgbClr val="2C6515"/>
    <a:srgbClr val="39831B"/>
    <a:srgbClr val="83DE5D"/>
    <a:srgbClr val="AED434"/>
    <a:srgbClr val="FDAB40"/>
    <a:srgbClr val="1797A8"/>
    <a:srgbClr val="B3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D336F-FEEF-4B02-BC92-AF086650DAD4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203D1-2341-4C63-B331-6215F9314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7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203D1-2341-4C63-B331-6215F9314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953E-92C5-48F2-B936-B993CF2A0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4C0D4-00C0-4754-8F74-0A007B568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5EA9-88F7-41EE-A25B-B9151B15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127A-8397-489F-9592-C6CE9B84CB0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B8DA6-E974-4F0A-B42E-049B24A7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B4307-5A48-482D-863F-58ECA863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2A05-4D0B-4006-ABD1-336244A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BFEF-7C05-4002-AF7A-1EAA34FF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09A92-4E74-4F80-8083-76DAC305E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75C4-D89B-48FA-990F-88C7E696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127A-8397-489F-9592-C6CE9B84CB0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5ECF-88B8-406E-A4BD-57A0B569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3479-739D-4100-A745-D9B6D108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2A05-4D0B-4006-ABD1-336244A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2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590AA-0C9E-4B20-9B19-25DD52C0D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1055E-11C4-48C8-A70C-1C3FDE2D8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EE7B-E4DE-4BCA-8E4C-F7F00B37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127A-8397-489F-9592-C6CE9B84CB0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0F5E-C473-490D-BF4E-E1BBFFD2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8E07-D727-415F-807A-A30B5C57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2A05-4D0B-4006-ABD1-336244A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7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BF39A-40C6-4D53-BA97-A0E8F304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2A94-342E-4705-B3E8-71597A06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06436-E09E-4A3E-AE3E-C5CF3DC7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127A-8397-489F-9592-C6CE9B84CB0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DA477-2B85-48D1-AEDF-D617B627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86CC6-F76D-4EE8-A7AE-3FE65D35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2A05-4D0B-4006-ABD1-336244A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9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651B-F55D-4226-A8B4-6D1DD13B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9347B-FA18-4556-8EC5-96456BC8D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5D170-7FA9-414F-84E6-143E172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127A-8397-489F-9592-C6CE9B84CB0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E049-386D-4533-A4F6-D803BDF7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D7F0-DFDC-4960-8122-E8BFCD55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2A05-4D0B-4006-ABD1-336244A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9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08F0-D15B-4622-B263-FA4286F0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DD5C-EEE5-4433-A612-515834FF4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AF487-2C03-4998-ADA2-5BD804FB3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23418-F08A-4ECD-84EC-8F1DE1F8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127A-8397-489F-9592-C6CE9B84CB0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08119-8750-4BE6-B9D5-66D5D2FB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AD285-ADAE-46C3-8470-06014B99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2A05-4D0B-4006-ABD1-336244A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5B58-B67F-4A62-894A-491636CF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AF4F8-52AF-421E-8D9F-C33957210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94D5D-C81E-4CE2-BB8C-C26D56798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4F25A-9638-4B40-B772-83836DBD9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CDC4E-B9B2-4A16-9A75-642D050D9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C22A5-A198-4595-898C-43E13248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127A-8397-489F-9592-C6CE9B84CB0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9D158-E7F5-48AB-9EC6-EF353C07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17B32-984E-4CE5-92F5-91437DA1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2A05-4D0B-4006-ABD1-336244A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E082-2676-49CF-9C53-B263D79C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FCC7E-577D-4AFE-BFE5-587EA22A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127A-8397-489F-9592-C6CE9B84CB0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99F00-3ABA-457B-827A-921615FB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26BEA-15C3-49BD-9144-C6622303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2A05-4D0B-4006-ABD1-336244A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1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BE2794-ED40-4817-ACB3-CA48998A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127A-8397-489F-9592-C6CE9B84CB0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627C2-66D8-48FC-B1B5-911752D2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61958-61A5-47C3-AE9F-308330D8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2A05-4D0B-4006-ABD1-336244A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4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C549-5020-42C8-A0D9-0B3F893D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7297-702C-4665-8130-98269304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03EAA-C4FD-438F-BFBE-A614BBFD6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01315-D05A-478A-98A5-56DDB1EA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127A-8397-489F-9592-C6CE9B84CB0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45E28-75B7-47F9-BBC0-F1B47DBD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72A35-C456-4E1D-AE33-3E2D9771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2A05-4D0B-4006-ABD1-336244A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0DF8-C5F9-4817-A78E-AE862563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AADFD-AF4D-4412-9B6E-1694A347E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F255D-E0ED-4204-8CDC-DB40D36A3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DEE37-3500-48F3-9437-2D21BECF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127A-8397-489F-9592-C6CE9B84CB0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E31AB-A0DA-458F-98E7-491D2FFB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4C3E0-065F-4B5B-8B0C-41276BD9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2A05-4D0B-4006-ABD1-336244A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3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415DF-B12D-4CDD-B6EC-59D27C2B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C800D-6B61-4499-AA70-84A27D648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CB96-4C83-4186-8B0F-A462734EB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F127A-8397-489F-9592-C6CE9B84CB06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382B7-B0E1-43A6-B49B-A7C2F11E6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B806B-8671-469F-B58B-DBD55506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C2A05-4D0B-4006-ABD1-336244A1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6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machine-learning" TargetMode="External"/><Relationship Id="rId3" Type="http://schemas.openxmlformats.org/officeDocument/2006/relationships/hyperlink" Target="https://www.kaggle.com/code/dansbecker/your-first-machine-learning-model" TargetMode="External"/><Relationship Id="rId7" Type="http://schemas.openxmlformats.org/officeDocument/2006/relationships/hyperlink" Target="https://campus.datacamp.com/courses/machine-learning-for-everyone/machine-learning-models" TargetMode="External"/><Relationship Id="rId2" Type="http://schemas.openxmlformats.org/officeDocument/2006/relationships/hyperlink" Target="https://telenormicrofinance.udemy.com/course/the-data-literacy-course-learn-how-to-work-with-dat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mpus.datacamp.com/courses/machine-learning-for-business" TargetMode="External"/><Relationship Id="rId5" Type="http://schemas.openxmlformats.org/officeDocument/2006/relationships/hyperlink" Target="https://www.scribbr.com/statistics/inferential-statistics/" TargetMode="External"/><Relationship Id="rId4" Type="http://schemas.openxmlformats.org/officeDocument/2006/relationships/hyperlink" Target="https://www.kaggle.com/code/dansbecker/how-models-work" TargetMode="External"/><Relationship Id="rId9" Type="http://schemas.openxmlformats.org/officeDocument/2006/relationships/hyperlink" Target="https://oli.cmu.edu/jcourse/lms/students/syllabus.do?section=729ec6a50a0001dc1fc85045eaf859e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63E03B-C536-44FA-A522-AAE53C730B25}"/>
              </a:ext>
            </a:extLst>
          </p:cNvPr>
          <p:cNvSpPr txBox="1"/>
          <p:nvPr/>
        </p:nvSpPr>
        <p:spPr>
          <a:xfrm>
            <a:off x="2940841" y="2566978"/>
            <a:ext cx="6310317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83DE5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168C7-75F2-4BAD-BC0F-5D4479EFC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04" b="71693"/>
          <a:stretch/>
        </p:blipFill>
        <p:spPr>
          <a:xfrm>
            <a:off x="10711270" y="282266"/>
            <a:ext cx="1132660" cy="1041561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580B4B6-F26B-4760-BD7D-BE13B03C0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70" y="484296"/>
            <a:ext cx="2170430" cy="4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10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E2523-7EB9-427D-8852-698F9E13C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9"/>
          <a:stretch/>
        </p:blipFill>
        <p:spPr>
          <a:xfrm>
            <a:off x="3794857" y="1396181"/>
            <a:ext cx="4798076" cy="45742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B9199C-3F47-45BE-976B-C4884BA74831}"/>
              </a:ext>
            </a:extLst>
          </p:cNvPr>
          <p:cNvSpPr/>
          <p:nvPr/>
        </p:nvSpPr>
        <p:spPr>
          <a:xfrm>
            <a:off x="3794857" y="160296"/>
            <a:ext cx="4602285" cy="55832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Model Analogy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AF129-456F-4275-9B78-18AE21B4ED0E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B9199C-3F47-45BE-976B-C4884BA74831}"/>
              </a:ext>
            </a:extLst>
          </p:cNvPr>
          <p:cNvSpPr/>
          <p:nvPr/>
        </p:nvSpPr>
        <p:spPr>
          <a:xfrm>
            <a:off x="3470765" y="171871"/>
            <a:ext cx="5418591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Inference vs Prediction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924A77-3CC1-4375-AF5D-01BC0C155096}"/>
              </a:ext>
            </a:extLst>
          </p:cNvPr>
          <p:cNvSpPr txBox="1"/>
          <p:nvPr/>
        </p:nvSpPr>
        <p:spPr>
          <a:xfrm>
            <a:off x="2772698" y="1328849"/>
            <a:ext cx="6973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Inference or causal models: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Goal is to understand the drivers of a business outcome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Inference focused models are interpretable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Less accurate than prediction models</a:t>
            </a:r>
          </a:p>
          <a:p>
            <a:endParaRPr lang="en-US" sz="2000" dirty="0"/>
          </a:p>
          <a:p>
            <a:r>
              <a:rPr lang="en-US" sz="2000" b="1" dirty="0"/>
              <a:t>Prediction:</a:t>
            </a:r>
          </a:p>
          <a:p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prediction itself is the main goal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Are not easily interpretable, i.e., work like black boxes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Much more accurate than </a:t>
            </a:r>
            <a:r>
              <a:rPr lang="en-US" sz="2000" b="1" dirty="0"/>
              <a:t>inference </a:t>
            </a:r>
            <a:r>
              <a:rPr lang="en-US" sz="2000" dirty="0"/>
              <a:t>models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5F7A-1FF4-4756-B5CB-3CFC13BFD8F8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6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7ABE6-6CD3-4C90-83F9-2BB89077F421}"/>
              </a:ext>
            </a:extLst>
          </p:cNvPr>
          <p:cNvSpPr/>
          <p:nvPr/>
        </p:nvSpPr>
        <p:spPr>
          <a:xfrm>
            <a:off x="4630993" y="149596"/>
            <a:ext cx="3431459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AF9A7-79AE-447D-A782-5862BC422263}"/>
              </a:ext>
            </a:extLst>
          </p:cNvPr>
          <p:cNvSpPr txBox="1"/>
          <p:nvPr/>
        </p:nvSpPr>
        <p:spPr>
          <a:xfrm>
            <a:off x="470144" y="760137"/>
            <a:ext cx="47258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Supervised Learning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Training data is “labeled”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Predicting </a:t>
            </a:r>
            <a:r>
              <a:rPr lang="en-US" sz="2000" b="1" dirty="0"/>
              <a:t>class/type </a:t>
            </a:r>
            <a:r>
              <a:rPr lang="en-US" sz="2000" dirty="0"/>
              <a:t>of an outcome (Classification)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Predicting </a:t>
            </a:r>
            <a:r>
              <a:rPr lang="en-US" sz="2000" b="1" dirty="0"/>
              <a:t>quantity </a:t>
            </a:r>
            <a:r>
              <a:rPr lang="en-US" sz="2000" dirty="0"/>
              <a:t>of an outcome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Unsupervised Learning	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Training data only has “features”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Clustering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C10B5D-7371-4493-90F9-856636BDB061}"/>
              </a:ext>
            </a:extLst>
          </p:cNvPr>
          <p:cNvGrpSpPr/>
          <p:nvPr/>
        </p:nvGrpSpPr>
        <p:grpSpPr>
          <a:xfrm>
            <a:off x="5564293" y="2579176"/>
            <a:ext cx="6276427" cy="3817951"/>
            <a:chOff x="3922807" y="3164815"/>
            <a:chExt cx="6276427" cy="381795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BAEEBF-A7B2-47BC-892F-DA3770E8BC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2" r="30795"/>
            <a:stretch/>
          </p:blipFill>
          <p:spPr>
            <a:xfrm>
              <a:off x="8983883" y="3164815"/>
              <a:ext cx="1215351" cy="381795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EA45B9-6F9D-4864-BDC1-C5DDA6AC49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40" t="-496" r="20295"/>
            <a:stretch/>
          </p:blipFill>
          <p:spPr>
            <a:xfrm>
              <a:off x="3922807" y="3211115"/>
              <a:ext cx="5235429" cy="364541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E48F77-8BC4-4E6A-A14D-7F4FBEF88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72308" y="3233442"/>
              <a:ext cx="1226926" cy="28196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215B7FE-419F-4B9C-9263-679393918B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22" t="8028" r="23430" b="37162"/>
          <a:stretch/>
        </p:blipFill>
        <p:spPr>
          <a:xfrm>
            <a:off x="5672448" y="837305"/>
            <a:ext cx="5683169" cy="16124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98F648-BF84-45E0-94B3-6F8052907B18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7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7ABE6-6CD3-4C90-83F9-2BB89077F421}"/>
              </a:ext>
            </a:extLst>
          </p:cNvPr>
          <p:cNvSpPr/>
          <p:nvPr/>
        </p:nvSpPr>
        <p:spPr>
          <a:xfrm>
            <a:off x="4630993" y="149596"/>
            <a:ext cx="3887974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02EF7-3620-459D-9AF0-4911E7F6E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20"/>
          <a:stretch/>
        </p:blipFill>
        <p:spPr>
          <a:xfrm>
            <a:off x="2083941" y="1778512"/>
            <a:ext cx="7445385" cy="3300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339EA7-8A5B-4C32-9260-2EEC02283BCE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13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7ABE6-6CD3-4C90-83F9-2BB89077F421}"/>
              </a:ext>
            </a:extLst>
          </p:cNvPr>
          <p:cNvSpPr/>
          <p:nvPr/>
        </p:nvSpPr>
        <p:spPr>
          <a:xfrm>
            <a:off x="4630993" y="149596"/>
            <a:ext cx="3887974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D774C-178C-46B0-A627-18570CC6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61" y="1333318"/>
            <a:ext cx="8291278" cy="4191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98C4B-92B7-408E-9A36-63EE6F340F17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88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7ABE6-6CD3-4C90-83F9-2BB89077F421}"/>
              </a:ext>
            </a:extLst>
          </p:cNvPr>
          <p:cNvSpPr/>
          <p:nvPr/>
        </p:nvSpPr>
        <p:spPr>
          <a:xfrm>
            <a:off x="4630993" y="149596"/>
            <a:ext cx="3887974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BB74B-C2AF-42FD-804C-15504132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56" y="1666254"/>
            <a:ext cx="7925487" cy="3756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AD3EC9-6888-4903-88D8-CCC8E079B9F5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7ABE6-6CD3-4C90-83F9-2BB89077F421}"/>
              </a:ext>
            </a:extLst>
          </p:cNvPr>
          <p:cNvSpPr/>
          <p:nvPr/>
        </p:nvSpPr>
        <p:spPr>
          <a:xfrm>
            <a:off x="4630993" y="149596"/>
            <a:ext cx="3887974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95DDF-D3F6-495C-81B2-54A7CB10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08" y="1512404"/>
            <a:ext cx="8291278" cy="3833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9E6F3-635C-463A-BA89-2232E806B7E6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8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7ABE6-6CD3-4C90-83F9-2BB89077F421}"/>
              </a:ext>
            </a:extLst>
          </p:cNvPr>
          <p:cNvSpPr/>
          <p:nvPr/>
        </p:nvSpPr>
        <p:spPr>
          <a:xfrm>
            <a:off x="4630993" y="149596"/>
            <a:ext cx="3887974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16DCAC-8A6E-4F7B-A183-1B79A7AD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768" y="1539076"/>
            <a:ext cx="7734970" cy="3779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3B9FF1-5669-49D5-9E92-D1980B9A99B1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74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7ABE6-6CD3-4C90-83F9-2BB89077F421}"/>
              </a:ext>
            </a:extLst>
          </p:cNvPr>
          <p:cNvSpPr/>
          <p:nvPr/>
        </p:nvSpPr>
        <p:spPr>
          <a:xfrm>
            <a:off x="4630993" y="149596"/>
            <a:ext cx="3887974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C846E-6D83-4DD0-B62A-DFDAFA4D8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40" y="1574375"/>
            <a:ext cx="7902625" cy="3871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FAF71-493A-41A5-A925-A20CAF6E10E0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26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7ABE6-6CD3-4C90-83F9-2BB89077F421}"/>
              </a:ext>
            </a:extLst>
          </p:cNvPr>
          <p:cNvSpPr/>
          <p:nvPr/>
        </p:nvSpPr>
        <p:spPr>
          <a:xfrm>
            <a:off x="4630993" y="149596"/>
            <a:ext cx="3887974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ECB66-37EF-464D-998E-37F4052E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7" y="1508593"/>
            <a:ext cx="7917866" cy="3840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1A52A4-4762-45C5-AC04-E73E9D47FA02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7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758B6F4B-13FE-469E-86B5-2A4A6CA40652}"/>
              </a:ext>
            </a:extLst>
          </p:cNvPr>
          <p:cNvSpPr/>
          <p:nvPr/>
        </p:nvSpPr>
        <p:spPr>
          <a:xfrm>
            <a:off x="4764584" y="5677939"/>
            <a:ext cx="2471957" cy="570652"/>
          </a:xfrm>
          <a:prstGeom prst="ellipse">
            <a:avLst/>
          </a:prstGeom>
          <a:solidFill>
            <a:srgbClr val="B3E0E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Data science skills Venn diagram | Science skills, Data scientist, Data  science">
            <a:extLst>
              <a:ext uri="{FF2B5EF4-FFF2-40B4-BE49-F238E27FC236}">
                <a16:creationId xmlns:a16="http://schemas.microsoft.com/office/drawing/2014/main" id="{C7877095-10C1-471D-9416-5F2BBA934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5"/>
          <a:stretch/>
        </p:blipFill>
        <p:spPr bwMode="auto">
          <a:xfrm>
            <a:off x="412953" y="781474"/>
            <a:ext cx="10834167" cy="48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F76355-BDF2-4DDE-8C87-3375E57D6474}"/>
              </a:ext>
            </a:extLst>
          </p:cNvPr>
          <p:cNvSpPr txBox="1"/>
          <p:nvPr/>
        </p:nvSpPr>
        <p:spPr>
          <a:xfrm>
            <a:off x="5067673" y="5778599"/>
            <a:ext cx="20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Predictive Analytics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AF6B4-FA20-4603-81B9-345E3EBB85CD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85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7ABE6-6CD3-4C90-83F9-2BB89077F421}"/>
              </a:ext>
            </a:extLst>
          </p:cNvPr>
          <p:cNvSpPr/>
          <p:nvPr/>
        </p:nvSpPr>
        <p:spPr>
          <a:xfrm>
            <a:off x="4630993" y="149596"/>
            <a:ext cx="3887974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798722-DD0B-424E-9A7A-F51CEBCE6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67" y="1616941"/>
            <a:ext cx="7224386" cy="204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B3FD8F-4C06-4133-9780-A8505F107980}"/>
              </a:ext>
            </a:extLst>
          </p:cNvPr>
          <p:cNvSpPr txBox="1"/>
          <p:nvPr/>
        </p:nvSpPr>
        <p:spPr>
          <a:xfrm>
            <a:off x="2137067" y="4295415"/>
            <a:ext cx="5261440" cy="189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Test dataset: “unseen”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Many ways to evaluate: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What is average error of the predictions?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11A56-2E75-4777-8F56-D1A344F31CC1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6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7ABE6-6CD3-4C90-83F9-2BB89077F421}"/>
              </a:ext>
            </a:extLst>
          </p:cNvPr>
          <p:cNvSpPr/>
          <p:nvPr/>
        </p:nvSpPr>
        <p:spPr>
          <a:xfrm>
            <a:off x="4630993" y="149596"/>
            <a:ext cx="3887974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Workflow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3FD8F-4C06-4133-9780-A8505F107980}"/>
              </a:ext>
            </a:extLst>
          </p:cNvPr>
          <p:cNvSpPr txBox="1"/>
          <p:nvPr/>
        </p:nvSpPr>
        <p:spPr>
          <a:xfrm>
            <a:off x="2281859" y="4654038"/>
            <a:ext cx="6684715" cy="1891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If not, tune the model and re-train it: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</a:rPr>
              <a:t>e.g., change the model’s options, add/remove features</a:t>
            </a:r>
          </a:p>
          <a:p>
            <a:pPr>
              <a:lnSpc>
                <a:spcPct val="150000"/>
              </a:lnSpc>
            </a:pPr>
            <a:br>
              <a:rPr lang="en-US" sz="2000" b="0" i="0" dirty="0">
                <a:solidFill>
                  <a:srgbClr val="000000"/>
                </a:solidFill>
                <a:effectLst/>
              </a:rPr>
            </a:b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1F88B-8217-4048-AB9F-CC2093A3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59" y="1472794"/>
            <a:ext cx="7628281" cy="3055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48148-1902-4B5C-AE97-831E1A8924F7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32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7ABE6-6CD3-4C90-83F9-2BB89077F421}"/>
              </a:ext>
            </a:extLst>
          </p:cNvPr>
          <p:cNvSpPr/>
          <p:nvPr/>
        </p:nvSpPr>
        <p:spPr>
          <a:xfrm>
            <a:off x="4630993" y="149596"/>
            <a:ext cx="3887974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Workflow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548CD-8191-45D7-8B4C-069E7F795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39"/>
          <a:stretch/>
        </p:blipFill>
        <p:spPr>
          <a:xfrm>
            <a:off x="2019952" y="1582987"/>
            <a:ext cx="9323237" cy="3941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04959-6B57-4778-9DC7-818404BA1326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943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7ABE6-6CD3-4C90-83F9-2BB89077F421}"/>
              </a:ext>
            </a:extLst>
          </p:cNvPr>
          <p:cNvSpPr/>
          <p:nvPr/>
        </p:nvSpPr>
        <p:spPr>
          <a:xfrm>
            <a:off x="4630993" y="149596"/>
            <a:ext cx="3887974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Next?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36BF2-472C-479A-A05F-5D3DC7BA891E}"/>
              </a:ext>
            </a:extLst>
          </p:cNvPr>
          <p:cNvSpPr txBox="1"/>
          <p:nvPr/>
        </p:nvSpPr>
        <p:spPr>
          <a:xfrm>
            <a:off x="1395546" y="1435261"/>
            <a:ext cx="940090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Machine Learning Algorithms: (</a:t>
            </a:r>
            <a:r>
              <a:rPr lang="en-US" sz="2000" dirty="0" err="1"/>
              <a:t>KMeans</a:t>
            </a:r>
            <a:r>
              <a:rPr lang="en-US" sz="2000" dirty="0"/>
              <a:t>, Logistic Regression, Decision Tree,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Exploratory Data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programming languages like Python and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statistics and probability (Hypothesis testing, Distributions,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Find a business problem and solve 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13FBA-A444-4C6F-8895-7ED4663F83FE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422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ADD906-AEAF-453C-91A6-B3F72E59AEFD}"/>
              </a:ext>
            </a:extLst>
          </p:cNvPr>
          <p:cNvSpPr txBox="1"/>
          <p:nvPr/>
        </p:nvSpPr>
        <p:spPr>
          <a:xfrm>
            <a:off x="1273216" y="1597307"/>
            <a:ext cx="102463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https://telenormicrofinance.udemy.com/course/the-data-literacy-course-learn-how-to-work-with-data/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https://www.kaggle.com/code/dansbecker/your-first-machine-learning-model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https://www.kaggle.com/code/dansbecker/how-models-work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https://www.scribbr.com/statistics/inferential-statistics/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https://campus.datacamp.com/courses/machine-learning-for-business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https://campus.datacamp.com/courses/machine-learning-for-everyone/machine-learning-models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8"/>
              </a:rPr>
              <a:t>https://www.coursera.org/learn/machine-learning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9"/>
              </a:rPr>
              <a:t>https://oli.cmu.edu/jcourse/lms/students/syllabus.do?section=729ec6a50a0001dc1fc85045eaf859e5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592CB1-D06C-4EE9-B010-64245CC85426}"/>
              </a:ext>
            </a:extLst>
          </p:cNvPr>
          <p:cNvSpPr/>
          <p:nvPr/>
        </p:nvSpPr>
        <p:spPr>
          <a:xfrm>
            <a:off x="4630993" y="149596"/>
            <a:ext cx="3887974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0175-D93B-4E88-A2E8-5EDEF5750FB8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3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DA1C68-DF3C-4AE4-84D6-88091618541C}"/>
              </a:ext>
            </a:extLst>
          </p:cNvPr>
          <p:cNvSpPr/>
          <p:nvPr/>
        </p:nvSpPr>
        <p:spPr>
          <a:xfrm>
            <a:off x="1021743" y="1000718"/>
            <a:ext cx="5842000" cy="1107440"/>
          </a:xfrm>
          <a:prstGeom prst="roundRect">
            <a:avLst/>
          </a:prstGeom>
          <a:solidFill>
            <a:srgbClr val="1797A8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D22EA9-C674-47AF-870E-A1DF3A67B132}"/>
              </a:ext>
            </a:extLst>
          </p:cNvPr>
          <p:cNvGrpSpPr/>
          <p:nvPr/>
        </p:nvGrpSpPr>
        <p:grpSpPr>
          <a:xfrm>
            <a:off x="554383" y="1000718"/>
            <a:ext cx="1097280" cy="1107440"/>
            <a:chOff x="1229360" y="894080"/>
            <a:chExt cx="1097280" cy="1107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D1EFA96-B63B-4693-9D9E-6445CCB842BD}"/>
                </a:ext>
              </a:extLst>
            </p:cNvPr>
            <p:cNvSpPr/>
            <p:nvPr/>
          </p:nvSpPr>
          <p:spPr>
            <a:xfrm>
              <a:off x="1229360" y="894080"/>
              <a:ext cx="1097280" cy="11074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2F398A-353D-4A56-8596-6E425F39B3C7}"/>
                </a:ext>
              </a:extLst>
            </p:cNvPr>
            <p:cNvSpPr/>
            <p:nvPr/>
          </p:nvSpPr>
          <p:spPr>
            <a:xfrm>
              <a:off x="1351280" y="1005840"/>
              <a:ext cx="863600" cy="894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AI</a:t>
              </a:r>
              <a:endParaRPr lang="en-US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C2CBD95-BEE1-479B-89F4-D8400D3DE037}"/>
              </a:ext>
            </a:extLst>
          </p:cNvPr>
          <p:cNvSpPr txBox="1"/>
          <p:nvPr/>
        </p:nvSpPr>
        <p:spPr>
          <a:xfrm>
            <a:off x="1651663" y="1158661"/>
            <a:ext cx="490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Artificial Intelligence is a huge set of tools for making computers behave intelligently. Machine Learning is the most prevalent subset of AI.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38EEE2-20FF-45C7-9254-4CF9A753948F}"/>
              </a:ext>
            </a:extLst>
          </p:cNvPr>
          <p:cNvGrpSpPr/>
          <p:nvPr/>
        </p:nvGrpSpPr>
        <p:grpSpPr>
          <a:xfrm>
            <a:off x="554383" y="2712573"/>
            <a:ext cx="6309360" cy="1107440"/>
            <a:chOff x="523903" y="2456426"/>
            <a:chExt cx="6309360" cy="11074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DB14222-E6E1-46F5-95F6-1896B7247C91}"/>
                </a:ext>
              </a:extLst>
            </p:cNvPr>
            <p:cNvSpPr/>
            <p:nvPr/>
          </p:nvSpPr>
          <p:spPr>
            <a:xfrm>
              <a:off x="991263" y="2456426"/>
              <a:ext cx="5842000" cy="1107440"/>
            </a:xfrm>
            <a:prstGeom prst="roundRect">
              <a:avLst/>
            </a:prstGeom>
            <a:solidFill>
              <a:srgbClr val="FDAB4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F90C018-9F81-44F0-ACF0-1FE8C7140677}"/>
                </a:ext>
              </a:extLst>
            </p:cNvPr>
            <p:cNvGrpSpPr/>
            <p:nvPr/>
          </p:nvGrpSpPr>
          <p:grpSpPr>
            <a:xfrm>
              <a:off x="523903" y="2456426"/>
              <a:ext cx="1097280" cy="1107440"/>
              <a:chOff x="1229360" y="894080"/>
              <a:chExt cx="1097280" cy="110744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7BA817F-EBC1-44D5-AEC3-F3DE4128011D}"/>
                  </a:ext>
                </a:extLst>
              </p:cNvPr>
              <p:cNvSpPr/>
              <p:nvPr/>
            </p:nvSpPr>
            <p:spPr>
              <a:xfrm>
                <a:off x="1229360" y="894080"/>
                <a:ext cx="1097280" cy="110744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5FE4C5B-A4A5-44BF-B040-C511B8038300}"/>
                  </a:ext>
                </a:extLst>
              </p:cNvPr>
              <p:cNvSpPr/>
              <p:nvPr/>
            </p:nvSpPr>
            <p:spPr>
              <a:xfrm>
                <a:off x="1351280" y="1005840"/>
                <a:ext cx="863600" cy="8940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</a:rPr>
                  <a:t>ML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754196-8CD3-4F7D-B2EA-A482786C32D4}"/>
                </a:ext>
              </a:extLst>
            </p:cNvPr>
            <p:cNvSpPr txBox="1"/>
            <p:nvPr/>
          </p:nvSpPr>
          <p:spPr>
            <a:xfrm>
              <a:off x="1666911" y="2717758"/>
              <a:ext cx="49053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Machine learning is a set of tools for making </a:t>
              </a:r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cs typeface="Segoe UI Light" panose="020B0502040204020203" pitchFamily="34" charset="0"/>
                </a:rPr>
                <a:t>inferences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and </a:t>
              </a:r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  <a:cs typeface="Segoe UI Light" panose="020B0502040204020203" pitchFamily="34" charset="0"/>
                </a:rPr>
                <a:t>predictions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from data.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536F0B20-F5EC-4B92-8F18-4D799767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183" y="661054"/>
            <a:ext cx="4215005" cy="5336624"/>
          </a:xfrm>
          <a:prstGeom prst="rect">
            <a:avLst/>
          </a:prstGeom>
          <a:solidFill>
            <a:srgbClr val="001322"/>
          </a:solidFill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81FBF7-2878-4F0D-9B96-936EFBECE998}"/>
              </a:ext>
            </a:extLst>
          </p:cNvPr>
          <p:cNvSpPr/>
          <p:nvPr/>
        </p:nvSpPr>
        <p:spPr>
          <a:xfrm>
            <a:off x="1021743" y="4424428"/>
            <a:ext cx="5842000" cy="1107440"/>
          </a:xfrm>
          <a:prstGeom prst="roundRect">
            <a:avLst/>
          </a:prstGeom>
          <a:solidFill>
            <a:srgbClr val="B3E0EC"/>
          </a:solidFill>
          <a:ln>
            <a:solidFill>
              <a:schemeClr val="accent1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51BF6C-FFEE-4F76-A637-7320F5FFECEA}"/>
              </a:ext>
            </a:extLst>
          </p:cNvPr>
          <p:cNvGrpSpPr/>
          <p:nvPr/>
        </p:nvGrpSpPr>
        <p:grpSpPr>
          <a:xfrm>
            <a:off x="554383" y="4424428"/>
            <a:ext cx="1097280" cy="1107440"/>
            <a:chOff x="1229360" y="894080"/>
            <a:chExt cx="1097280" cy="110744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08B5AAA-C0BC-4860-9DB5-A3E713D0A43C}"/>
                </a:ext>
              </a:extLst>
            </p:cNvPr>
            <p:cNvSpPr/>
            <p:nvPr/>
          </p:nvSpPr>
          <p:spPr>
            <a:xfrm>
              <a:off x="1229360" y="894080"/>
              <a:ext cx="1097280" cy="1107440"/>
            </a:xfrm>
            <a:prstGeom prst="ellips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A11AE2D-B0CA-4F71-B0D4-14016CD65CD9}"/>
                </a:ext>
              </a:extLst>
            </p:cNvPr>
            <p:cNvSpPr/>
            <p:nvPr/>
          </p:nvSpPr>
          <p:spPr>
            <a:xfrm>
              <a:off x="1351280" y="1005840"/>
              <a:ext cx="863600" cy="8940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DS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7BD39D8-526D-40E2-A03D-28C30F4E9F8B}"/>
              </a:ext>
            </a:extLst>
          </p:cNvPr>
          <p:cNvSpPr txBox="1"/>
          <p:nvPr/>
        </p:nvSpPr>
        <p:spPr>
          <a:xfrm>
            <a:off x="1697391" y="4562649"/>
            <a:ext cx="4905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Science is about making discoveries and creating insights form data. Machine Learning is an important tool for it.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0BE68B-61DC-43B0-AA6B-C0E17446BFDB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4FA870-7B3A-43C6-98B3-15DB83AFDE1E}"/>
              </a:ext>
            </a:extLst>
          </p:cNvPr>
          <p:cNvCxnSpPr>
            <a:cxnSpLocks/>
          </p:cNvCxnSpPr>
          <p:nvPr/>
        </p:nvCxnSpPr>
        <p:spPr>
          <a:xfrm>
            <a:off x="1525951" y="5336778"/>
            <a:ext cx="4645743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AB3BF9-4C44-41F6-90EE-63199D9211F9}"/>
              </a:ext>
            </a:extLst>
          </p:cNvPr>
          <p:cNvCxnSpPr>
            <a:cxnSpLocks/>
          </p:cNvCxnSpPr>
          <p:nvPr/>
        </p:nvCxnSpPr>
        <p:spPr>
          <a:xfrm>
            <a:off x="6294597" y="5336778"/>
            <a:ext cx="4788309" cy="0"/>
          </a:xfrm>
          <a:prstGeom prst="line">
            <a:avLst/>
          </a:prstGeom>
          <a:ln w="76200">
            <a:solidFill>
              <a:srgbClr val="0070C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2193A9-5A9B-4BF6-8735-A86A891C2942}"/>
              </a:ext>
            </a:extLst>
          </p:cNvPr>
          <p:cNvSpPr/>
          <p:nvPr/>
        </p:nvSpPr>
        <p:spPr>
          <a:xfrm>
            <a:off x="2875317" y="4460895"/>
            <a:ext cx="1553497" cy="400659"/>
          </a:xfrm>
          <a:prstGeom prst="roundRect">
            <a:avLst/>
          </a:prstGeom>
          <a:solidFill>
            <a:srgbClr val="FDAB4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8B94AF-4602-45AF-9C51-AE996A8E6275}"/>
              </a:ext>
            </a:extLst>
          </p:cNvPr>
          <p:cNvSpPr/>
          <p:nvPr/>
        </p:nvSpPr>
        <p:spPr>
          <a:xfrm>
            <a:off x="7941499" y="4460896"/>
            <a:ext cx="1553497" cy="400659"/>
          </a:xfrm>
          <a:prstGeom prst="roundRect">
            <a:avLst/>
          </a:prstGeom>
          <a:solidFill>
            <a:srgbClr val="1797A8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Future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386A6C-4763-419F-A8D7-7ECB54F53F5B}"/>
              </a:ext>
            </a:extLst>
          </p:cNvPr>
          <p:cNvGrpSpPr/>
          <p:nvPr/>
        </p:nvGrpSpPr>
        <p:grpSpPr>
          <a:xfrm>
            <a:off x="2233313" y="953284"/>
            <a:ext cx="2686664" cy="894735"/>
            <a:chOff x="2118852" y="1194620"/>
            <a:chExt cx="2686664" cy="8947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BD063B-85AE-4D97-8498-4E80DDA590E1}"/>
                </a:ext>
              </a:extLst>
            </p:cNvPr>
            <p:cNvGrpSpPr/>
            <p:nvPr/>
          </p:nvGrpSpPr>
          <p:grpSpPr>
            <a:xfrm>
              <a:off x="2118852" y="1194620"/>
              <a:ext cx="2686664" cy="894735"/>
              <a:chOff x="1101213" y="1170039"/>
              <a:chExt cx="2686664" cy="894735"/>
            </a:xfrm>
            <a:solidFill>
              <a:schemeClr val="tx2">
                <a:lumMod val="75000"/>
              </a:schemeClr>
            </a:solidFill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40E5EDF-ADDD-4647-A145-BDB8C19CEDCF}"/>
                  </a:ext>
                </a:extLst>
              </p:cNvPr>
              <p:cNvSpPr/>
              <p:nvPr/>
            </p:nvSpPr>
            <p:spPr>
              <a:xfrm>
                <a:off x="1101213" y="1170039"/>
                <a:ext cx="875071" cy="894735"/>
              </a:xfrm>
              <a:prstGeom prst="ellips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row: Pentagon 8">
                <a:extLst>
                  <a:ext uri="{FF2B5EF4-FFF2-40B4-BE49-F238E27FC236}">
                    <a16:creationId xmlns:a16="http://schemas.microsoft.com/office/drawing/2014/main" id="{2F55A53F-C320-47E4-B136-995E5855B310}"/>
                  </a:ext>
                </a:extLst>
              </p:cNvPr>
              <p:cNvSpPr/>
              <p:nvPr/>
            </p:nvSpPr>
            <p:spPr>
              <a:xfrm>
                <a:off x="1787012" y="1275735"/>
                <a:ext cx="2000865" cy="683341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Data </a:t>
                </a:r>
              </a:p>
              <a:p>
                <a:pPr algn="ctr"/>
                <a:r>
                  <a:rPr lang="en-US" b="1" dirty="0"/>
                  <a:t>Analysis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88D6C10-E949-443C-BAE7-B913854614BE}"/>
                </a:ext>
              </a:extLst>
            </p:cNvPr>
            <p:cNvSpPr/>
            <p:nvPr/>
          </p:nvSpPr>
          <p:spPr>
            <a:xfrm>
              <a:off x="2206821" y="1308326"/>
              <a:ext cx="699131" cy="6833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33B06E-9C30-474D-A417-9C303AA07492}"/>
              </a:ext>
            </a:extLst>
          </p:cNvPr>
          <p:cNvGrpSpPr/>
          <p:nvPr/>
        </p:nvGrpSpPr>
        <p:grpSpPr>
          <a:xfrm>
            <a:off x="7423431" y="961295"/>
            <a:ext cx="2774953" cy="894735"/>
            <a:chOff x="1101213" y="1170039"/>
            <a:chExt cx="2774953" cy="894735"/>
          </a:xfr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370A3F6-C67C-4A38-B284-6098F36477B2}"/>
                </a:ext>
              </a:extLst>
            </p:cNvPr>
            <p:cNvSpPr/>
            <p:nvPr/>
          </p:nvSpPr>
          <p:spPr>
            <a:xfrm>
              <a:off x="1101213" y="1170039"/>
              <a:ext cx="875071" cy="89473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64CCBAF6-0ACF-4031-A653-9CFB434CC987}"/>
                </a:ext>
              </a:extLst>
            </p:cNvPr>
            <p:cNvSpPr/>
            <p:nvPr/>
          </p:nvSpPr>
          <p:spPr>
            <a:xfrm>
              <a:off x="1787012" y="1275735"/>
              <a:ext cx="2089154" cy="683341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Predictive Analytics</a:t>
              </a:r>
            </a:p>
          </p:txBody>
        </p:sp>
      </p:grpSp>
      <p:pic>
        <p:nvPicPr>
          <p:cNvPr id="1030" name="Picture 6" descr="Excel icon PNG, ICO or ICNS | Free vector icons">
            <a:extLst>
              <a:ext uri="{FF2B5EF4-FFF2-40B4-BE49-F238E27FC236}">
                <a16:creationId xmlns:a16="http://schemas.microsoft.com/office/drawing/2014/main" id="{1D6A60B9-8E22-475A-A12C-34B64C825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862" y="5647844"/>
            <a:ext cx="673616" cy="67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icon - Free download on Iconfinder">
            <a:extLst>
              <a:ext uri="{FF2B5EF4-FFF2-40B4-BE49-F238E27FC236}">
                <a16:creationId xmlns:a16="http://schemas.microsoft.com/office/drawing/2014/main" id="{900EC619-8E20-4AEC-8A1E-B31A4A2F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94" y="5676826"/>
            <a:ext cx="717904" cy="7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Logo, icon&#10;&#10;Description automatically generated">
            <a:extLst>
              <a:ext uri="{FF2B5EF4-FFF2-40B4-BE49-F238E27FC236}">
                <a16:creationId xmlns:a16="http://schemas.microsoft.com/office/drawing/2014/main" id="{5658FE61-C20B-42FF-916D-992AEDFA3E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741" y="5706514"/>
            <a:ext cx="717904" cy="5562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3CF3669-BBD9-4399-B917-BC2549C765C8}"/>
              </a:ext>
            </a:extLst>
          </p:cNvPr>
          <p:cNvSpPr txBox="1"/>
          <p:nvPr/>
        </p:nvSpPr>
        <p:spPr>
          <a:xfrm>
            <a:off x="2087484" y="2159084"/>
            <a:ext cx="3664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“</a:t>
            </a:r>
            <a:r>
              <a:rPr lang="en-US" sz="1400" dirty="0"/>
              <a:t> </a:t>
            </a:r>
            <a:r>
              <a:rPr lang="en-US" dirty="0"/>
              <a:t>In-depth study of all the                components of a given data set </a:t>
            </a:r>
            <a:r>
              <a:rPr lang="en-US" sz="2000" dirty="0">
                <a:latin typeface="Arial Black" panose="020B0A04020102020204" pitchFamily="34" charset="0"/>
              </a:rPr>
              <a:t>”</a:t>
            </a:r>
            <a:r>
              <a:rPr lang="en-US" sz="1400" dirty="0"/>
              <a:t> </a:t>
            </a:r>
            <a:endParaRPr lang="en-US" sz="1400" dirty="0">
              <a:latin typeface="Arial Black" panose="020B0A04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95E2E1-98DB-4AD7-B235-BCAC432574A4}"/>
              </a:ext>
            </a:extLst>
          </p:cNvPr>
          <p:cNvSpPr txBox="1"/>
          <p:nvPr/>
        </p:nvSpPr>
        <p:spPr>
          <a:xfrm>
            <a:off x="7315523" y="2024307"/>
            <a:ext cx="37673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“ </a:t>
            </a:r>
            <a:r>
              <a:rPr lang="en-US" dirty="0"/>
              <a:t>Predictive analytics involve complex model-building and analysis in order to </a:t>
            </a:r>
            <a:r>
              <a:rPr lang="en-US" b="1" dirty="0"/>
              <a:t>predict</a:t>
            </a:r>
            <a:r>
              <a:rPr lang="en-US" dirty="0"/>
              <a:t> a future event or trend </a:t>
            </a:r>
            <a:r>
              <a:rPr lang="en-US" sz="2000" dirty="0">
                <a:latin typeface="Arial Black" panose="020B0A04020102020204" pitchFamily="34" charset="0"/>
              </a:rPr>
              <a:t>”</a:t>
            </a:r>
            <a:r>
              <a:rPr lang="en-US" dirty="0"/>
              <a:t>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839C5D-F5D1-4A1D-8FC0-B3470AC002CC}"/>
              </a:ext>
            </a:extLst>
          </p:cNvPr>
          <p:cNvSpPr txBox="1"/>
          <p:nvPr/>
        </p:nvSpPr>
        <p:spPr>
          <a:xfrm>
            <a:off x="2087483" y="3400775"/>
            <a:ext cx="2535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Extract useful information:</a:t>
            </a:r>
          </a:p>
          <a:p>
            <a:r>
              <a:rPr lang="en-US" sz="1600" b="1" dirty="0"/>
              <a:t>trends</a:t>
            </a:r>
            <a:r>
              <a:rPr lang="en-US" sz="1600" dirty="0"/>
              <a:t>, </a:t>
            </a:r>
            <a:r>
              <a:rPr lang="en-US" sz="1600" b="1" dirty="0"/>
              <a:t>patterns</a:t>
            </a:r>
            <a:r>
              <a:rPr lang="en-US" sz="1600" dirty="0"/>
              <a:t>, </a:t>
            </a:r>
            <a:r>
              <a:rPr lang="en-US" sz="1600" b="1" dirty="0"/>
              <a:t>anomalies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5007FE-E4F3-45C0-9E37-2C96332F7549}"/>
              </a:ext>
            </a:extLst>
          </p:cNvPr>
          <p:cNvCxnSpPr/>
          <p:nvPr/>
        </p:nvCxnSpPr>
        <p:spPr>
          <a:xfrm>
            <a:off x="2087483" y="3244243"/>
            <a:ext cx="3664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3B7658-1F11-4304-A862-F921812257B8}"/>
              </a:ext>
            </a:extLst>
          </p:cNvPr>
          <p:cNvCxnSpPr/>
          <p:nvPr/>
        </p:nvCxnSpPr>
        <p:spPr>
          <a:xfrm>
            <a:off x="7315523" y="3244243"/>
            <a:ext cx="3664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B21DCF-69DD-48D5-B0E2-A469E9B4531E}"/>
              </a:ext>
            </a:extLst>
          </p:cNvPr>
          <p:cNvSpPr txBox="1"/>
          <p:nvPr/>
        </p:nvSpPr>
        <p:spPr>
          <a:xfrm>
            <a:off x="7315523" y="3426814"/>
            <a:ext cx="3664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More systematic and scientific approach:</a:t>
            </a:r>
          </a:p>
          <a:p>
            <a:r>
              <a:rPr lang="en-US" sz="1600" dirty="0"/>
              <a:t>Data aggregation, validation, cleansing, analysis, and </a:t>
            </a:r>
            <a:r>
              <a:rPr lang="en-US" sz="1600" b="1" dirty="0"/>
              <a:t>Statistical/ML models</a:t>
            </a:r>
          </a:p>
          <a:p>
            <a:endParaRPr lang="en-US" sz="16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854D14D-2D2E-4EA3-B89A-CB12339A1A82}"/>
              </a:ext>
            </a:extLst>
          </p:cNvPr>
          <p:cNvSpPr/>
          <p:nvPr/>
        </p:nvSpPr>
        <p:spPr>
          <a:xfrm>
            <a:off x="7511400" y="1066990"/>
            <a:ext cx="699131" cy="68334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496542-05DE-41A8-A1C3-DF07987649C4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6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87ABE6-6CD3-4C90-83F9-2BB89077F421}"/>
              </a:ext>
            </a:extLst>
          </p:cNvPr>
          <p:cNvSpPr/>
          <p:nvPr/>
        </p:nvSpPr>
        <p:spPr>
          <a:xfrm>
            <a:off x="4630993" y="149596"/>
            <a:ext cx="3431459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Statistics and Probability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912D714-C532-4D68-B8CC-CB00FED06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2" r="8932"/>
          <a:stretch/>
        </p:blipFill>
        <p:spPr>
          <a:xfrm>
            <a:off x="6346722" y="1700315"/>
            <a:ext cx="5820573" cy="3457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287CB4-892D-483B-A3D7-9F3721C88B0D}"/>
              </a:ext>
            </a:extLst>
          </p:cNvPr>
          <p:cNvSpPr txBox="1"/>
          <p:nvPr/>
        </p:nvSpPr>
        <p:spPr>
          <a:xfrm>
            <a:off x="1046918" y="1366835"/>
            <a:ext cx="4925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241D1D"/>
                </a:solidFill>
              </a:rPr>
              <a:t>S</a:t>
            </a:r>
            <a:r>
              <a:rPr lang="en-US" b="0" i="0" dirty="0">
                <a:solidFill>
                  <a:srgbClr val="241D1D"/>
                </a:solidFill>
                <a:effectLst/>
              </a:rPr>
              <a:t>tatistics is all about </a:t>
            </a:r>
            <a:r>
              <a:rPr lang="en-US" i="0" dirty="0">
                <a:solidFill>
                  <a:srgbClr val="241D1D"/>
                </a:solidFill>
                <a:effectLst/>
              </a:rPr>
              <a:t>converting data into useful information. It is a process in which we</a:t>
            </a:r>
          </a:p>
          <a:p>
            <a:pPr algn="just"/>
            <a:endParaRPr lang="en-US" dirty="0">
              <a:solidFill>
                <a:srgbClr val="241D1D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1D1D"/>
                </a:solidFill>
              </a:rPr>
              <a:t>Collect data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1D1D"/>
                </a:solidFill>
              </a:rPr>
              <a:t>Summarize data (</a:t>
            </a:r>
            <a:r>
              <a:rPr lang="en-US" b="1" dirty="0">
                <a:solidFill>
                  <a:srgbClr val="241D1D"/>
                </a:solidFill>
              </a:rPr>
              <a:t>Exploratory Data Analysis</a:t>
            </a:r>
            <a:r>
              <a:rPr lang="en-US" dirty="0">
                <a:solidFill>
                  <a:srgbClr val="241D1D"/>
                </a:solidFill>
              </a:rPr>
              <a:t>)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41D1D"/>
                </a:solidFill>
              </a:rPr>
              <a:t>Interpret data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rgbClr val="241D1D"/>
              </a:solidFill>
            </a:endParaRPr>
          </a:p>
          <a:p>
            <a:pPr algn="just"/>
            <a:r>
              <a:rPr lang="en-US" dirty="0">
                <a:solidFill>
                  <a:srgbClr val="241D1D"/>
                </a:solidFill>
              </a:rPr>
              <a:t>Statistical </a:t>
            </a:r>
            <a:r>
              <a:rPr lang="en-US" b="1" dirty="0">
                <a:solidFill>
                  <a:srgbClr val="241D1D"/>
                </a:solidFill>
              </a:rPr>
              <a:t>Inference</a:t>
            </a:r>
            <a:r>
              <a:rPr lang="en-US" dirty="0">
                <a:solidFill>
                  <a:srgbClr val="241D1D"/>
                </a:solidFill>
              </a:rPr>
              <a:t> is inferring something about the population based on what is measured in the sample.</a:t>
            </a:r>
          </a:p>
          <a:p>
            <a:pPr algn="just"/>
            <a:endParaRPr lang="en-US" dirty="0">
              <a:solidFill>
                <a:srgbClr val="241D1D"/>
              </a:solidFill>
            </a:endParaRPr>
          </a:p>
          <a:p>
            <a:pPr algn="just"/>
            <a:r>
              <a:rPr lang="en-US" dirty="0">
                <a:solidFill>
                  <a:srgbClr val="241D1D"/>
                </a:solidFill>
              </a:rPr>
              <a:t>All random samples are not same and may not represent the population perfectly. We use </a:t>
            </a:r>
            <a:r>
              <a:rPr lang="en-US" b="1" dirty="0">
                <a:solidFill>
                  <a:srgbClr val="241D1D"/>
                </a:solidFill>
              </a:rPr>
              <a:t>probability </a:t>
            </a:r>
            <a:r>
              <a:rPr lang="en-US" dirty="0">
                <a:solidFill>
                  <a:srgbClr val="241D1D"/>
                </a:solidFill>
              </a:rPr>
              <a:t>to quantify how much we expect random samples to vary. 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980161-DCEB-4BAC-89D6-FBEA1DA7E344}"/>
              </a:ext>
            </a:extLst>
          </p:cNvPr>
          <p:cNvCxnSpPr>
            <a:cxnSpLocks/>
          </p:cNvCxnSpPr>
          <p:nvPr/>
        </p:nvCxnSpPr>
        <p:spPr>
          <a:xfrm>
            <a:off x="6097492" y="1314238"/>
            <a:ext cx="0" cy="466377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B802D8-8738-4936-808A-5AF8C1CBA5F9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59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287CB4-892D-483B-A3D7-9F3721C88B0D}"/>
              </a:ext>
            </a:extLst>
          </p:cNvPr>
          <p:cNvSpPr txBox="1"/>
          <p:nvPr/>
        </p:nvSpPr>
        <p:spPr>
          <a:xfrm>
            <a:off x="2507226" y="3211945"/>
            <a:ext cx="5555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1D1D"/>
                </a:solidFill>
              </a:rPr>
              <a:t>Before we talk about machine learning we need to talk about </a:t>
            </a:r>
            <a:r>
              <a:rPr lang="en-US" sz="2000" i="1" dirty="0">
                <a:solidFill>
                  <a:srgbClr val="241D1D"/>
                </a:solidFill>
              </a:rPr>
              <a:t>models</a:t>
            </a:r>
            <a:r>
              <a:rPr lang="en-US" sz="2000" dirty="0">
                <a:solidFill>
                  <a:srgbClr val="241D1D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6235D-ECDE-414A-91B6-0468712BB5F0}"/>
              </a:ext>
            </a:extLst>
          </p:cNvPr>
          <p:cNvSpPr txBox="1"/>
          <p:nvPr/>
        </p:nvSpPr>
        <p:spPr>
          <a:xfrm>
            <a:off x="4539707" y="5780092"/>
            <a:ext cx="606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1D1D"/>
                </a:solidFill>
              </a:rPr>
              <a:t>Machine learning is creating and using models that learn from data.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96F04-6C3B-4827-AC7C-E9F0679FBB49}"/>
              </a:ext>
            </a:extLst>
          </p:cNvPr>
          <p:cNvSpPr txBox="1"/>
          <p:nvPr/>
        </p:nvSpPr>
        <p:spPr>
          <a:xfrm>
            <a:off x="3596243" y="4314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4A178-716E-4529-8E6B-ECBC21DDC01A}"/>
              </a:ext>
            </a:extLst>
          </p:cNvPr>
          <p:cNvSpPr txBox="1"/>
          <p:nvPr/>
        </p:nvSpPr>
        <p:spPr>
          <a:xfrm>
            <a:off x="4530308" y="4244308"/>
            <a:ext cx="595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1D1D"/>
                </a:solidFill>
              </a:rPr>
              <a:t>A model is a representation of a mathematical or probabilistic  relationship between different variables</a:t>
            </a:r>
            <a:r>
              <a:rPr lang="en-US" b="1" dirty="0">
                <a:solidFill>
                  <a:srgbClr val="241D1D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AFF2C-06A7-49EF-95C1-86B28CFE612F}"/>
              </a:ext>
            </a:extLst>
          </p:cNvPr>
          <p:cNvSpPr txBox="1"/>
          <p:nvPr/>
        </p:nvSpPr>
        <p:spPr>
          <a:xfrm>
            <a:off x="4539705" y="5023611"/>
            <a:ext cx="606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1D1D"/>
                </a:solidFill>
              </a:rPr>
              <a:t>A machine learning model is a statistical representation of a real-world process based on data</a:t>
            </a:r>
            <a:r>
              <a:rPr lang="en-US" b="1" dirty="0">
                <a:solidFill>
                  <a:srgbClr val="241D1D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D7C991-B978-4A57-8914-60A211DA670A}"/>
              </a:ext>
            </a:extLst>
          </p:cNvPr>
          <p:cNvSpPr txBox="1"/>
          <p:nvPr/>
        </p:nvSpPr>
        <p:spPr>
          <a:xfrm>
            <a:off x="2507225" y="1212560"/>
            <a:ext cx="6208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241D1D"/>
                </a:solidFill>
              </a:rPr>
              <a:t>First definition of Machine Learning was given by Arthur Samuel (1959):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7D648-50E3-4437-B157-3D47F1118AE9}"/>
              </a:ext>
            </a:extLst>
          </p:cNvPr>
          <p:cNvSpPr txBox="1"/>
          <p:nvPr/>
        </p:nvSpPr>
        <p:spPr>
          <a:xfrm>
            <a:off x="2708538" y="60951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B0038-EA8B-48FE-94A4-007016BBD774}"/>
              </a:ext>
            </a:extLst>
          </p:cNvPr>
          <p:cNvSpPr txBox="1"/>
          <p:nvPr/>
        </p:nvSpPr>
        <p:spPr>
          <a:xfrm>
            <a:off x="4656676" y="2168837"/>
            <a:ext cx="5781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41D1D"/>
                </a:solidFill>
              </a:rPr>
              <a:t>Field of study that gives computers the ability to learn without being explicitly programmed. </a:t>
            </a:r>
            <a:endParaRPr lang="en-US" b="1" dirty="0">
              <a:solidFill>
                <a:srgbClr val="241D1D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7A4BB46A-CC26-449D-90F5-3F93503CC40A}"/>
              </a:ext>
            </a:extLst>
          </p:cNvPr>
          <p:cNvSpPr/>
          <p:nvPr/>
        </p:nvSpPr>
        <p:spPr>
          <a:xfrm>
            <a:off x="3955534" y="2317223"/>
            <a:ext cx="511830" cy="3576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21E925C9-0006-4781-A1EC-C3B6B1443045}"/>
              </a:ext>
            </a:extLst>
          </p:cNvPr>
          <p:cNvSpPr/>
          <p:nvPr/>
        </p:nvSpPr>
        <p:spPr>
          <a:xfrm>
            <a:off x="3949353" y="4415146"/>
            <a:ext cx="511830" cy="3576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A3D00769-A533-4EAB-9629-394240DF6901}"/>
              </a:ext>
            </a:extLst>
          </p:cNvPr>
          <p:cNvSpPr/>
          <p:nvPr/>
        </p:nvSpPr>
        <p:spPr>
          <a:xfrm>
            <a:off x="3949353" y="5167963"/>
            <a:ext cx="511830" cy="3576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1BFD53C8-5CA4-4852-8682-722F60A4C350}"/>
              </a:ext>
            </a:extLst>
          </p:cNvPr>
          <p:cNvSpPr/>
          <p:nvPr/>
        </p:nvSpPr>
        <p:spPr>
          <a:xfrm>
            <a:off x="3903377" y="5916316"/>
            <a:ext cx="511830" cy="35762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6D9E8-0272-4483-98C5-FBF4E66978D1}"/>
              </a:ext>
            </a:extLst>
          </p:cNvPr>
          <p:cNvSpPr/>
          <p:nvPr/>
        </p:nvSpPr>
        <p:spPr>
          <a:xfrm>
            <a:off x="3794857" y="160296"/>
            <a:ext cx="4602285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Definition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6B0947-AA94-409C-9793-1AB43515D974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4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FC152D-8BD5-44EC-B0B4-48B7703F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448" y="2564958"/>
            <a:ext cx="5657102" cy="2096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AAF9A7-79AE-447D-A782-5862BC422263}"/>
              </a:ext>
            </a:extLst>
          </p:cNvPr>
          <p:cNvSpPr txBox="1"/>
          <p:nvPr/>
        </p:nvSpPr>
        <p:spPr>
          <a:xfrm>
            <a:off x="1946476" y="1088022"/>
            <a:ext cx="8299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Instead of executing commands or following rules blindly, it produces a </a:t>
            </a:r>
            <a:r>
              <a:rPr lang="en-US" sz="2000" b="1" dirty="0"/>
              <a:t>model</a:t>
            </a:r>
            <a:r>
              <a:rPr lang="en-US" sz="2000" dirty="0"/>
              <a:t> which can be described as a formula that takes certain values as </a:t>
            </a:r>
            <a:r>
              <a:rPr lang="en-US" sz="2000" b="1" dirty="0"/>
              <a:t>inputs</a:t>
            </a:r>
            <a:r>
              <a:rPr lang="en-US" sz="2000" dirty="0"/>
              <a:t> and delivers one or more values as </a:t>
            </a:r>
            <a:r>
              <a:rPr lang="en-US" sz="2000" b="1" dirty="0"/>
              <a:t>output.</a:t>
            </a:r>
            <a:r>
              <a:rPr lang="en-US" sz="20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299A5-6BD5-4756-B0D3-9926D81FE0C1}"/>
              </a:ext>
            </a:extLst>
          </p:cNvPr>
          <p:cNvSpPr txBox="1"/>
          <p:nvPr/>
        </p:nvSpPr>
        <p:spPr>
          <a:xfrm>
            <a:off x="5642188" y="4768769"/>
            <a:ext cx="907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Harlow Solid Italic" panose="04030604020F02020D02" pitchFamily="82" charset="0"/>
              </a:rPr>
              <a:t>f(x)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739D69-2D8A-47F6-A32E-C78E9277BB7A}"/>
              </a:ext>
            </a:extLst>
          </p:cNvPr>
          <p:cNvCxnSpPr>
            <a:cxnSpLocks/>
          </p:cNvCxnSpPr>
          <p:nvPr/>
        </p:nvCxnSpPr>
        <p:spPr>
          <a:xfrm>
            <a:off x="6642406" y="5122712"/>
            <a:ext cx="3819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BD707F-FDBA-4A77-ACF8-9B4BD3368EC7}"/>
              </a:ext>
            </a:extLst>
          </p:cNvPr>
          <p:cNvCxnSpPr>
            <a:cxnSpLocks/>
          </p:cNvCxnSpPr>
          <p:nvPr/>
        </p:nvCxnSpPr>
        <p:spPr>
          <a:xfrm>
            <a:off x="4861834" y="5122712"/>
            <a:ext cx="3819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D47AD7-DD26-4020-B836-34D20C5D97EE}"/>
              </a:ext>
            </a:extLst>
          </p:cNvPr>
          <p:cNvSpPr txBox="1"/>
          <p:nvPr/>
        </p:nvSpPr>
        <p:spPr>
          <a:xfrm>
            <a:off x="3873715" y="4861102"/>
            <a:ext cx="589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661186-B643-4A6A-B915-D5E11D4EE2FD}"/>
              </a:ext>
            </a:extLst>
          </p:cNvPr>
          <p:cNvSpPr txBox="1"/>
          <p:nvPr/>
        </p:nvSpPr>
        <p:spPr>
          <a:xfrm>
            <a:off x="7767587" y="4861102"/>
            <a:ext cx="589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3D95F9-5D33-4217-B370-DEB32E0D0D1E}"/>
              </a:ext>
            </a:extLst>
          </p:cNvPr>
          <p:cNvSpPr/>
          <p:nvPr/>
        </p:nvSpPr>
        <p:spPr>
          <a:xfrm>
            <a:off x="3794857" y="160296"/>
            <a:ext cx="4602285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898BD-BC0B-4868-AE1F-03DE02323C0D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5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AAF9A7-79AE-447D-A782-5862BC422263}"/>
              </a:ext>
            </a:extLst>
          </p:cNvPr>
          <p:cNvSpPr txBox="1"/>
          <p:nvPr/>
        </p:nvSpPr>
        <p:spPr>
          <a:xfrm>
            <a:off x="2309149" y="1166257"/>
            <a:ext cx="8299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Creation of a machine learning model  requires two elements:</a:t>
            </a:r>
          </a:p>
          <a:p>
            <a:pPr algn="just"/>
            <a:endParaRPr lang="en-US" sz="2000" dirty="0"/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89BBC337-F0D6-46F2-8716-ED09C2595A83}"/>
              </a:ext>
            </a:extLst>
          </p:cNvPr>
          <p:cNvSpPr/>
          <p:nvPr/>
        </p:nvSpPr>
        <p:spPr>
          <a:xfrm>
            <a:off x="6278869" y="2321776"/>
            <a:ext cx="1645920" cy="1371600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9B3AA74E-5352-43D9-B87A-7AC3654841B4}"/>
              </a:ext>
            </a:extLst>
          </p:cNvPr>
          <p:cNvSpPr/>
          <p:nvPr/>
        </p:nvSpPr>
        <p:spPr>
          <a:xfrm>
            <a:off x="9406729" y="2321776"/>
            <a:ext cx="1753204" cy="1371600"/>
          </a:xfrm>
          <a:prstGeom prst="cub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D6B6939F-F204-4241-8327-C6F3287C70E8}"/>
              </a:ext>
            </a:extLst>
          </p:cNvPr>
          <p:cNvSpPr/>
          <p:nvPr/>
        </p:nvSpPr>
        <p:spPr>
          <a:xfrm>
            <a:off x="2148937" y="2418282"/>
            <a:ext cx="1645920" cy="1371600"/>
          </a:xfrm>
          <a:prstGeom prst="cube">
            <a:avLst/>
          </a:prstGeom>
          <a:gradFill>
            <a:gsLst>
              <a:gs pos="800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12930-80C1-4843-AC1C-4B88ADBE2A4A}"/>
              </a:ext>
            </a:extLst>
          </p:cNvPr>
          <p:cNvSpPr txBox="1"/>
          <p:nvPr/>
        </p:nvSpPr>
        <p:spPr>
          <a:xfrm>
            <a:off x="4754870" y="2711497"/>
            <a:ext cx="1593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9800F-E5FB-4AE8-8C32-FCB75CAADD2B}"/>
              </a:ext>
            </a:extLst>
          </p:cNvPr>
          <p:cNvSpPr txBox="1"/>
          <p:nvPr/>
        </p:nvSpPr>
        <p:spPr>
          <a:xfrm>
            <a:off x="8458811" y="256859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7FE37-F22D-4C1F-966E-B7E111D5BE0E}"/>
              </a:ext>
            </a:extLst>
          </p:cNvPr>
          <p:cNvSpPr txBox="1"/>
          <p:nvPr/>
        </p:nvSpPr>
        <p:spPr>
          <a:xfrm>
            <a:off x="5874118" y="4860442"/>
            <a:ext cx="2791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 procedure for solving a mathematical problem in a finite number of steps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AF0191-9AA6-4A9C-9CF5-5513316B3F37}"/>
              </a:ext>
            </a:extLst>
          </p:cNvPr>
          <p:cNvCxnSpPr/>
          <p:nvPr/>
        </p:nvCxnSpPr>
        <p:spPr>
          <a:xfrm>
            <a:off x="6965634" y="4019437"/>
            <a:ext cx="0" cy="7060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3FFC219-42C1-4B8E-8071-0C0F3A1B9B30}"/>
              </a:ext>
            </a:extLst>
          </p:cNvPr>
          <p:cNvSpPr/>
          <p:nvPr/>
        </p:nvSpPr>
        <p:spPr>
          <a:xfrm>
            <a:off x="3794857" y="160296"/>
            <a:ext cx="4602285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676921-9A6C-45DD-8779-45C93B87971E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1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AAF9A7-79AE-447D-A782-5862BC422263}"/>
              </a:ext>
            </a:extLst>
          </p:cNvPr>
          <p:cNvSpPr txBox="1"/>
          <p:nvPr/>
        </p:nvSpPr>
        <p:spPr>
          <a:xfrm>
            <a:off x="1309869" y="1082738"/>
            <a:ext cx="8299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Training the model is the process thorough which the algorithm goes through training data again and again, and helps the model make sense of the data.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89BBC337-F0D6-46F2-8716-ED09C2595A83}"/>
              </a:ext>
            </a:extLst>
          </p:cNvPr>
          <p:cNvSpPr/>
          <p:nvPr/>
        </p:nvSpPr>
        <p:spPr>
          <a:xfrm>
            <a:off x="1156997" y="2937464"/>
            <a:ext cx="1916176" cy="1512466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7FE37-F22D-4C1F-966E-B7E111D5BE0E}"/>
              </a:ext>
            </a:extLst>
          </p:cNvPr>
          <p:cNvSpPr txBox="1"/>
          <p:nvPr/>
        </p:nvSpPr>
        <p:spPr>
          <a:xfrm>
            <a:off x="1042850" y="4742790"/>
            <a:ext cx="2791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Units of information that teach the machine trends and patterns derived from the data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60D65E80-761A-4F10-9377-76DD0B215988}"/>
              </a:ext>
            </a:extLst>
          </p:cNvPr>
          <p:cNvSpPr/>
          <p:nvPr/>
        </p:nvSpPr>
        <p:spPr>
          <a:xfrm>
            <a:off x="5018155" y="2963715"/>
            <a:ext cx="1916176" cy="1512464"/>
          </a:xfrm>
          <a:prstGeom prst="cub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Algorithm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E86E12-E10C-4B0D-981E-FF6D23E4AA38}"/>
              </a:ext>
            </a:extLst>
          </p:cNvPr>
          <p:cNvGrpSpPr/>
          <p:nvPr/>
        </p:nvGrpSpPr>
        <p:grpSpPr>
          <a:xfrm>
            <a:off x="5694744" y="2174805"/>
            <a:ext cx="802512" cy="455486"/>
            <a:chOff x="5771908" y="1888311"/>
            <a:chExt cx="1080241" cy="673767"/>
          </a:xfrm>
        </p:grpSpPr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CBED296D-FE26-481B-9106-D2A38FE6B4DE}"/>
                </a:ext>
              </a:extLst>
            </p:cNvPr>
            <p:cNvSpPr/>
            <p:nvPr/>
          </p:nvSpPr>
          <p:spPr>
            <a:xfrm>
              <a:off x="5771908" y="1888311"/>
              <a:ext cx="1010856" cy="43130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EF64051D-4477-45CF-B2E1-E03C49D2FB6F}"/>
                </a:ext>
              </a:extLst>
            </p:cNvPr>
            <p:cNvSpPr/>
            <p:nvPr/>
          </p:nvSpPr>
          <p:spPr>
            <a:xfrm rot="10800000">
              <a:off x="5841295" y="2130777"/>
              <a:ext cx="1010854" cy="431301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713F2-9A82-4DB7-8BA8-67879D560574}"/>
              </a:ext>
            </a:extLst>
          </p:cNvPr>
          <p:cNvCxnSpPr>
            <a:cxnSpLocks/>
          </p:cNvCxnSpPr>
          <p:nvPr/>
        </p:nvCxnSpPr>
        <p:spPr>
          <a:xfrm>
            <a:off x="3834491" y="3591180"/>
            <a:ext cx="654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C5AC94-3121-41C6-987F-7497752A1488}"/>
              </a:ext>
            </a:extLst>
          </p:cNvPr>
          <p:cNvSpPr txBox="1"/>
          <p:nvPr/>
        </p:nvSpPr>
        <p:spPr>
          <a:xfrm>
            <a:off x="5018155" y="5058062"/>
            <a:ext cx="279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Train the model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AE3B4A-0EA2-470B-8CB3-9B8A52CE8421}"/>
              </a:ext>
            </a:extLst>
          </p:cNvPr>
          <p:cNvCxnSpPr>
            <a:cxnSpLocks/>
          </p:cNvCxnSpPr>
          <p:nvPr/>
        </p:nvCxnSpPr>
        <p:spPr>
          <a:xfrm>
            <a:off x="7583503" y="3591180"/>
            <a:ext cx="654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Checkbox Checked with solid fill">
            <a:extLst>
              <a:ext uri="{FF2B5EF4-FFF2-40B4-BE49-F238E27FC236}">
                <a16:creationId xmlns:a16="http://schemas.microsoft.com/office/drawing/2014/main" id="{901195C2-B349-4D49-877B-17D83010B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1963" y="2774300"/>
            <a:ext cx="654700" cy="654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CC63F6-067A-4013-A81E-C936D51B4ED6}"/>
              </a:ext>
            </a:extLst>
          </p:cNvPr>
          <p:cNvSpPr txBox="1"/>
          <p:nvPr/>
        </p:nvSpPr>
        <p:spPr>
          <a:xfrm>
            <a:off x="9206663" y="2917967"/>
            <a:ext cx="2263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Distinguish patterns</a:t>
            </a:r>
          </a:p>
        </p:txBody>
      </p:sp>
      <p:pic>
        <p:nvPicPr>
          <p:cNvPr id="25" name="Graphic 24" descr="Checkbox Checked with solid fill">
            <a:extLst>
              <a:ext uri="{FF2B5EF4-FFF2-40B4-BE49-F238E27FC236}">
                <a16:creationId xmlns:a16="http://schemas.microsoft.com/office/drawing/2014/main" id="{3BFA2323-570F-4A13-BBDD-B1089A8CF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1963" y="3572667"/>
            <a:ext cx="654700" cy="6547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3FA123A-0264-4E14-9615-EB336DD54C14}"/>
              </a:ext>
            </a:extLst>
          </p:cNvPr>
          <p:cNvSpPr txBox="1"/>
          <p:nvPr/>
        </p:nvSpPr>
        <p:spPr>
          <a:xfrm>
            <a:off x="9209014" y="3533101"/>
            <a:ext cx="2748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Make accurate predictions on new data</a:t>
            </a:r>
          </a:p>
        </p:txBody>
      </p:sp>
      <p:pic>
        <p:nvPicPr>
          <p:cNvPr id="27" name="Graphic 26" descr="Checkbox Checked with solid fill">
            <a:extLst>
              <a:ext uri="{FF2B5EF4-FFF2-40B4-BE49-F238E27FC236}">
                <a16:creationId xmlns:a16="http://schemas.microsoft.com/office/drawing/2014/main" id="{27CFE3B1-035E-4534-88DD-4DBD9F9F8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1963" y="4312344"/>
            <a:ext cx="654700" cy="6547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C0A6BE7-0C25-45B2-9D3E-D873264DD352}"/>
              </a:ext>
            </a:extLst>
          </p:cNvPr>
          <p:cNvSpPr txBox="1"/>
          <p:nvPr/>
        </p:nvSpPr>
        <p:spPr>
          <a:xfrm>
            <a:off x="9209014" y="4436887"/>
            <a:ext cx="2748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Recommendations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8FF3A5-D794-4138-AC01-155C4C63E601}"/>
              </a:ext>
            </a:extLst>
          </p:cNvPr>
          <p:cNvSpPr/>
          <p:nvPr/>
        </p:nvSpPr>
        <p:spPr>
          <a:xfrm>
            <a:off x="3794857" y="160296"/>
            <a:ext cx="4602285" cy="558328"/>
          </a:xfrm>
          <a:prstGeom prst="rect">
            <a:avLst/>
          </a:prstGeom>
          <a:solidFill>
            <a:srgbClr val="00132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Machine Learning: Model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204EA-7915-4058-A113-ABC4D192EC73}"/>
              </a:ext>
            </a:extLst>
          </p:cNvPr>
          <p:cNvSpPr txBox="1"/>
          <p:nvPr/>
        </p:nvSpPr>
        <p:spPr>
          <a:xfrm>
            <a:off x="8182605" y="6403016"/>
            <a:ext cx="4009395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9831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SCIENCE ESSENTIALS </a:t>
            </a:r>
            <a:r>
              <a:rPr lang="en-US" sz="1200" dirty="0">
                <a:solidFill>
                  <a:srgbClr val="0013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BEGINNERS</a:t>
            </a:r>
            <a:endParaRPr lang="en-US" sz="1600" dirty="0">
              <a:solidFill>
                <a:srgbClr val="00132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4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899</Words>
  <Application>Microsoft Office PowerPoint</Application>
  <PresentationFormat>Widescreen</PresentationFormat>
  <Paragraphs>143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Cambria</vt:lpstr>
      <vt:lpstr>Courier New</vt:lpstr>
      <vt:lpstr>Harlow Solid Italic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Saifullah Katpar</dc:creator>
  <cp:lastModifiedBy>Saifullah Katpar</cp:lastModifiedBy>
  <cp:revision>739</cp:revision>
  <dcterms:created xsi:type="dcterms:W3CDTF">2022-04-30T11:45:37Z</dcterms:created>
  <dcterms:modified xsi:type="dcterms:W3CDTF">2022-07-01T07:14:46Z</dcterms:modified>
</cp:coreProperties>
</file>