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8" r:id="rId7"/>
    <p:sldId id="265" r:id="rId8"/>
    <p:sldId id="269" r:id="rId9"/>
    <p:sldId id="270" r:id="rId10"/>
    <p:sldId id="271" r:id="rId11"/>
    <p:sldId id="272" r:id="rId12"/>
    <p:sldId id="273" r:id="rId13"/>
    <p:sldId id="274" r:id="rId14"/>
    <p:sldId id="275" r:id="rId15"/>
    <p:sldId id="263" r:id="rId16"/>
    <p:sldId id="264" r:id="rId17"/>
    <p:sldId id="267"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DE5D"/>
    <a:srgbClr val="001322"/>
    <a:srgbClr val="AED434"/>
    <a:srgbClr val="FDAB40"/>
    <a:srgbClr val="1797A8"/>
    <a:srgbClr val="B3E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336F-FEEF-4B02-BC92-AF086650DAD4}" type="datetimeFigureOut">
              <a:rPr lang="en-US" smtClean="0"/>
              <a:t>7/1/2022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203D1-2341-4C63-B331-6215F9314276}" type="slidenum">
              <a:rPr lang="en-US" smtClean="0"/>
              <a:t>‹#›</a:t>
            </a:fld>
            <a:endParaRPr lang="en-US"/>
          </a:p>
        </p:txBody>
      </p:sp>
    </p:spTree>
    <p:extLst>
      <p:ext uri="{BB962C8B-B14F-4D97-AF65-F5344CB8AC3E}">
        <p14:creationId xmlns:p14="http://schemas.microsoft.com/office/powerpoint/2010/main" val="18251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3</a:t>
            </a:fld>
            <a:endParaRPr lang="en-US"/>
          </a:p>
        </p:txBody>
      </p:sp>
    </p:spTree>
    <p:extLst>
      <p:ext uri="{BB962C8B-B14F-4D97-AF65-F5344CB8AC3E}">
        <p14:creationId xmlns:p14="http://schemas.microsoft.com/office/powerpoint/2010/main" val="392008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14</a:t>
            </a:fld>
            <a:endParaRPr lang="en-US"/>
          </a:p>
        </p:txBody>
      </p:sp>
    </p:spTree>
    <p:extLst>
      <p:ext uri="{BB962C8B-B14F-4D97-AF65-F5344CB8AC3E}">
        <p14:creationId xmlns:p14="http://schemas.microsoft.com/office/powerpoint/2010/main" val="350016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15</a:t>
            </a:fld>
            <a:endParaRPr lang="en-US"/>
          </a:p>
        </p:txBody>
      </p:sp>
    </p:spTree>
    <p:extLst>
      <p:ext uri="{BB962C8B-B14F-4D97-AF65-F5344CB8AC3E}">
        <p14:creationId xmlns:p14="http://schemas.microsoft.com/office/powerpoint/2010/main" val="1456510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16</a:t>
            </a:fld>
            <a:endParaRPr lang="en-US"/>
          </a:p>
        </p:txBody>
      </p:sp>
    </p:spTree>
    <p:extLst>
      <p:ext uri="{BB962C8B-B14F-4D97-AF65-F5344CB8AC3E}">
        <p14:creationId xmlns:p14="http://schemas.microsoft.com/office/powerpoint/2010/main" val="2460601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17</a:t>
            </a:fld>
            <a:endParaRPr lang="en-US"/>
          </a:p>
        </p:txBody>
      </p:sp>
    </p:spTree>
    <p:extLst>
      <p:ext uri="{BB962C8B-B14F-4D97-AF65-F5344CB8AC3E}">
        <p14:creationId xmlns:p14="http://schemas.microsoft.com/office/powerpoint/2010/main" val="3605133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18</a:t>
            </a:fld>
            <a:endParaRPr lang="en-US"/>
          </a:p>
        </p:txBody>
      </p:sp>
    </p:spTree>
    <p:extLst>
      <p:ext uri="{BB962C8B-B14F-4D97-AF65-F5344CB8AC3E}">
        <p14:creationId xmlns:p14="http://schemas.microsoft.com/office/powerpoint/2010/main" val="351249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6</a:t>
            </a:fld>
            <a:endParaRPr lang="en-US"/>
          </a:p>
        </p:txBody>
      </p:sp>
    </p:spTree>
    <p:extLst>
      <p:ext uri="{BB962C8B-B14F-4D97-AF65-F5344CB8AC3E}">
        <p14:creationId xmlns:p14="http://schemas.microsoft.com/office/powerpoint/2010/main" val="223714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7</a:t>
            </a:fld>
            <a:endParaRPr lang="en-US"/>
          </a:p>
        </p:txBody>
      </p:sp>
    </p:spTree>
    <p:extLst>
      <p:ext uri="{BB962C8B-B14F-4D97-AF65-F5344CB8AC3E}">
        <p14:creationId xmlns:p14="http://schemas.microsoft.com/office/powerpoint/2010/main" val="301883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8</a:t>
            </a:fld>
            <a:endParaRPr lang="en-US"/>
          </a:p>
        </p:txBody>
      </p:sp>
    </p:spTree>
    <p:extLst>
      <p:ext uri="{BB962C8B-B14F-4D97-AF65-F5344CB8AC3E}">
        <p14:creationId xmlns:p14="http://schemas.microsoft.com/office/powerpoint/2010/main" val="259993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9</a:t>
            </a:fld>
            <a:endParaRPr lang="en-US"/>
          </a:p>
        </p:txBody>
      </p:sp>
    </p:spTree>
    <p:extLst>
      <p:ext uri="{BB962C8B-B14F-4D97-AF65-F5344CB8AC3E}">
        <p14:creationId xmlns:p14="http://schemas.microsoft.com/office/powerpoint/2010/main" val="92376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10</a:t>
            </a:fld>
            <a:endParaRPr lang="en-US"/>
          </a:p>
        </p:txBody>
      </p:sp>
    </p:spTree>
    <p:extLst>
      <p:ext uri="{BB962C8B-B14F-4D97-AF65-F5344CB8AC3E}">
        <p14:creationId xmlns:p14="http://schemas.microsoft.com/office/powerpoint/2010/main" val="120485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11</a:t>
            </a:fld>
            <a:endParaRPr lang="en-US"/>
          </a:p>
        </p:txBody>
      </p:sp>
    </p:spTree>
    <p:extLst>
      <p:ext uri="{BB962C8B-B14F-4D97-AF65-F5344CB8AC3E}">
        <p14:creationId xmlns:p14="http://schemas.microsoft.com/office/powerpoint/2010/main" val="330502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12</a:t>
            </a:fld>
            <a:endParaRPr lang="en-US"/>
          </a:p>
        </p:txBody>
      </p:sp>
    </p:spTree>
    <p:extLst>
      <p:ext uri="{BB962C8B-B14F-4D97-AF65-F5344CB8AC3E}">
        <p14:creationId xmlns:p14="http://schemas.microsoft.com/office/powerpoint/2010/main" val="2480178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https://subscription.packtpub.com/book/big-data-and-business-intelligence/9781788290227/1/ch01lvl1sec8/different-types-of-data</a:t>
            </a:r>
          </a:p>
        </p:txBody>
      </p:sp>
      <p:sp>
        <p:nvSpPr>
          <p:cNvPr id="4" name="Slide Number Placeholder 3"/>
          <p:cNvSpPr>
            <a:spLocks noGrp="1"/>
          </p:cNvSpPr>
          <p:nvPr>
            <p:ph type="sldNum" sz="quarter" idx="5"/>
          </p:nvPr>
        </p:nvSpPr>
        <p:spPr/>
        <p:txBody>
          <a:bodyPr/>
          <a:lstStyle/>
          <a:p>
            <a:fld id="{061203D1-2341-4C63-B331-6215F9314276}" type="slidenum">
              <a:rPr lang="en-US" smtClean="0"/>
              <a:t>13</a:t>
            </a:fld>
            <a:endParaRPr lang="en-US"/>
          </a:p>
        </p:txBody>
      </p:sp>
    </p:spTree>
    <p:extLst>
      <p:ext uri="{BB962C8B-B14F-4D97-AF65-F5344CB8AC3E}">
        <p14:creationId xmlns:p14="http://schemas.microsoft.com/office/powerpoint/2010/main" val="257296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953E-92C5-48F2-B936-B993CF2A0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4C0D4-00C0-4754-8F74-0A007B568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55EA9-88F7-41EE-A25B-B9151B15B838}"/>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5" name="Footer Placeholder 4">
            <a:extLst>
              <a:ext uri="{FF2B5EF4-FFF2-40B4-BE49-F238E27FC236}">
                <a16:creationId xmlns:a16="http://schemas.microsoft.com/office/drawing/2014/main" id="{79FB8DA6-E974-4F0A-B42E-049B24A77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B4307-5A48-482D-863F-58ECA863C1AD}"/>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18943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BFEF-7C05-4002-AF7A-1EAA34FF7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B09A92-4E74-4F80-8083-76DAC305E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475C4-D89B-48FA-990F-88C7E69661FC}"/>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5" name="Footer Placeholder 4">
            <a:extLst>
              <a:ext uri="{FF2B5EF4-FFF2-40B4-BE49-F238E27FC236}">
                <a16:creationId xmlns:a16="http://schemas.microsoft.com/office/drawing/2014/main" id="{6A505ECF-88B8-406E-A4BD-57A0B569F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73479-739D-4100-A745-D9B6D10849CF}"/>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62492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590AA-0C9E-4B20-9B19-25DD52C0D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F1055E-11C4-48C8-A70C-1C3FDE2D8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6EE7B-E4DE-4BCA-8E4C-F7F00B377D31}"/>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5" name="Footer Placeholder 4">
            <a:extLst>
              <a:ext uri="{FF2B5EF4-FFF2-40B4-BE49-F238E27FC236}">
                <a16:creationId xmlns:a16="http://schemas.microsoft.com/office/drawing/2014/main" id="{EC950F5E-C473-490D-BF4E-E1BBFFD2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08E07-D727-415F-807A-A30B5C57F755}"/>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323807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F39A-40C6-4D53-BA97-A0E8F304D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62A94-342E-4705-B3E8-71597A066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06436-E09E-4A3E-AE3E-C5CF3DC74E55}"/>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5" name="Footer Placeholder 4">
            <a:extLst>
              <a:ext uri="{FF2B5EF4-FFF2-40B4-BE49-F238E27FC236}">
                <a16:creationId xmlns:a16="http://schemas.microsoft.com/office/drawing/2014/main" id="{514DA477-2B85-48D1-AEDF-D617B6279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86CC6-F76D-4EE8-A7AE-3FE65D352FD6}"/>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259679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51B-F55D-4226-A8B4-6D1DD13B6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9347B-FA18-4556-8EC5-96456BC8D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5D170-7FA9-414F-84E6-143E172BD2C6}"/>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5" name="Footer Placeholder 4">
            <a:extLst>
              <a:ext uri="{FF2B5EF4-FFF2-40B4-BE49-F238E27FC236}">
                <a16:creationId xmlns:a16="http://schemas.microsoft.com/office/drawing/2014/main" id="{AAE5E049-386D-4533-A4F6-D803BDF7C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D7F0-DFDC-4960-8122-E8BFCD557A88}"/>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390529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08F0-D15B-4622-B263-FA4286F0C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BDD5C-EEE5-4433-A612-515834FF4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AF487-2C03-4998-ADA2-5BD804FB3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23418-F08A-4ECD-84EC-8F1DE1F847BF}"/>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6" name="Footer Placeholder 5">
            <a:extLst>
              <a:ext uri="{FF2B5EF4-FFF2-40B4-BE49-F238E27FC236}">
                <a16:creationId xmlns:a16="http://schemas.microsoft.com/office/drawing/2014/main" id="{60908119-8750-4BE6-B9D5-66D5D2FBA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AD285-ADAE-46C3-8470-06014B99B76F}"/>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17122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5B58-B67F-4A62-894A-491636CF32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AF4F8-52AF-421E-8D9F-C33957210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494D5D-C81E-4CE2-BB8C-C26D56798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A4F25A-9638-4B40-B772-83836DBD9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CDC4E-B9B2-4A16-9A75-642D050D9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7C22A5-A198-4595-898C-43E13248BA84}"/>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8" name="Footer Placeholder 7">
            <a:extLst>
              <a:ext uri="{FF2B5EF4-FFF2-40B4-BE49-F238E27FC236}">
                <a16:creationId xmlns:a16="http://schemas.microsoft.com/office/drawing/2014/main" id="{4289D158-E7F5-48AB-9EC6-EF353C071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B17B32-984E-4CE5-92F5-91437DA1599F}"/>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106169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E082-2676-49CF-9C53-B263D79C6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AFCC7E-577D-4AFE-BFE5-587EA22A2C32}"/>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4" name="Footer Placeholder 3">
            <a:extLst>
              <a:ext uri="{FF2B5EF4-FFF2-40B4-BE49-F238E27FC236}">
                <a16:creationId xmlns:a16="http://schemas.microsoft.com/office/drawing/2014/main" id="{51B99F00-3ABA-457B-827A-921615FBD2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726BEA-15C3-49BD-9144-C66223030B03}"/>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312641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E2794-ED40-4817-ACB3-CA48998A11B5}"/>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3" name="Footer Placeholder 2">
            <a:extLst>
              <a:ext uri="{FF2B5EF4-FFF2-40B4-BE49-F238E27FC236}">
                <a16:creationId xmlns:a16="http://schemas.microsoft.com/office/drawing/2014/main" id="{B1B627C2-66D8-48FC-B1B5-911752D29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61958-61A5-47C3-AE9F-308330D8DBCE}"/>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392174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C549-5020-42C8-A0D9-0B3F893DA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E07297-702C-4665-8130-982693049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D03EAA-C4FD-438F-BFBE-A614BBFD6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01315-D05A-478A-98A5-56DDB1EAB443}"/>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6" name="Footer Placeholder 5">
            <a:extLst>
              <a:ext uri="{FF2B5EF4-FFF2-40B4-BE49-F238E27FC236}">
                <a16:creationId xmlns:a16="http://schemas.microsoft.com/office/drawing/2014/main" id="{E5745E28-75B7-47F9-BBC0-F1B47DBD7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72A35-C456-4E1D-AE33-3E2D9771A6F9}"/>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34756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0DF8-C5F9-4817-A78E-AE8625632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DAADFD-AF4D-4412-9B6E-1694A347E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2F255D-E0ED-4204-8CDC-DB40D36A3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DEE37-3500-48F3-9437-2D21BECFEC84}"/>
              </a:ext>
            </a:extLst>
          </p:cNvPr>
          <p:cNvSpPr>
            <a:spLocks noGrp="1"/>
          </p:cNvSpPr>
          <p:nvPr>
            <p:ph type="dt" sz="half" idx="10"/>
          </p:nvPr>
        </p:nvSpPr>
        <p:spPr/>
        <p:txBody>
          <a:bodyPr/>
          <a:lstStyle/>
          <a:p>
            <a:fld id="{449F127A-8397-489F-9592-C6CE9B84CB06}" type="datetimeFigureOut">
              <a:rPr lang="en-US" smtClean="0"/>
              <a:t>7/1/2022</a:t>
            </a:fld>
            <a:endParaRPr lang="en-US"/>
          </a:p>
        </p:txBody>
      </p:sp>
      <p:sp>
        <p:nvSpPr>
          <p:cNvPr id="6" name="Footer Placeholder 5">
            <a:extLst>
              <a:ext uri="{FF2B5EF4-FFF2-40B4-BE49-F238E27FC236}">
                <a16:creationId xmlns:a16="http://schemas.microsoft.com/office/drawing/2014/main" id="{FA2E31AB-A0DA-458F-98E7-491D2FFBC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4C3E0-065F-4B5B-8B0C-41276BD98920}"/>
              </a:ext>
            </a:extLst>
          </p:cNvPr>
          <p:cNvSpPr>
            <a:spLocks noGrp="1"/>
          </p:cNvSpPr>
          <p:nvPr>
            <p:ph type="sldNum" sz="quarter" idx="12"/>
          </p:nvPr>
        </p:nvSpPr>
        <p:spPr/>
        <p:txBody>
          <a:bodyPr/>
          <a:lstStyle/>
          <a:p>
            <a:fld id="{225C2A05-4D0B-4006-ABD1-336244A164AB}" type="slidenum">
              <a:rPr lang="en-US" smtClean="0"/>
              <a:t>‹#›</a:t>
            </a:fld>
            <a:endParaRPr lang="en-US"/>
          </a:p>
        </p:txBody>
      </p:sp>
    </p:spTree>
    <p:extLst>
      <p:ext uri="{BB962C8B-B14F-4D97-AF65-F5344CB8AC3E}">
        <p14:creationId xmlns:p14="http://schemas.microsoft.com/office/powerpoint/2010/main" val="40501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415DF-B12D-4CDD-B6EC-59D27C2B0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C800D-6B61-4499-AA70-84A27D648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9CB96-4C83-4186-8B0F-A462734EB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F127A-8397-489F-9592-C6CE9B84CB06}" type="datetimeFigureOut">
              <a:rPr lang="en-US" smtClean="0"/>
              <a:t>7/1/2022</a:t>
            </a:fld>
            <a:endParaRPr lang="en-US"/>
          </a:p>
        </p:txBody>
      </p:sp>
      <p:sp>
        <p:nvSpPr>
          <p:cNvPr id="5" name="Footer Placeholder 4">
            <a:extLst>
              <a:ext uri="{FF2B5EF4-FFF2-40B4-BE49-F238E27FC236}">
                <a16:creationId xmlns:a16="http://schemas.microsoft.com/office/drawing/2014/main" id="{0B6382B7-B0E1-43A6-B49B-A7C2F11E6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B806B-8671-469F-B58B-DBD55506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C2A05-4D0B-4006-ABD1-336244A164AB}" type="slidenum">
              <a:rPr lang="en-US" smtClean="0"/>
              <a:t>‹#›</a:t>
            </a:fld>
            <a:endParaRPr lang="en-US"/>
          </a:p>
        </p:txBody>
      </p:sp>
    </p:spTree>
    <p:extLst>
      <p:ext uri="{BB962C8B-B14F-4D97-AF65-F5344CB8AC3E}">
        <p14:creationId xmlns:p14="http://schemas.microsoft.com/office/powerpoint/2010/main" val="345956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2940841" y="2566978"/>
            <a:ext cx="6310317" cy="120032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000" dirty="0">
                <a:solidFill>
                  <a:srgbClr val="83DE5D"/>
                </a:solidFill>
                <a:latin typeface="Cambria" panose="02040503050406030204" pitchFamily="18" charset="0"/>
                <a:ea typeface="Cambria" panose="02040503050406030204" pitchFamily="18" charset="0"/>
              </a:rPr>
              <a:t>DATA SCIENCE ESSENTIALS</a:t>
            </a:r>
          </a:p>
          <a:p>
            <a:pPr algn="ctr"/>
            <a:r>
              <a:rPr lang="en-US" sz="3200" dirty="0">
                <a:solidFill>
                  <a:schemeClr val="bg1"/>
                </a:solidFill>
                <a:latin typeface="Cambria" panose="02040503050406030204" pitchFamily="18" charset="0"/>
                <a:ea typeface="Cambria" panose="02040503050406030204" pitchFamily="18" charset="0"/>
              </a:rPr>
              <a:t>FOR BEGINNERS</a:t>
            </a:r>
            <a:endParaRPr lang="en-US" sz="4000" dirty="0">
              <a:solidFill>
                <a:schemeClr val="bg1"/>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CBA168C7-75F2-4BAD-BC0F-5D4479EFC282}"/>
              </a:ext>
            </a:extLst>
          </p:cNvPr>
          <p:cNvPicPr>
            <a:picLocks noChangeAspect="1"/>
          </p:cNvPicPr>
          <p:nvPr/>
        </p:nvPicPr>
        <p:blipFill rotWithShape="1">
          <a:blip r:embed="rId2">
            <a:extLst>
              <a:ext uri="{28A0092B-C50C-407E-A947-70E740481C1C}">
                <a14:useLocalDpi xmlns:a14="http://schemas.microsoft.com/office/drawing/2010/main" val="0"/>
              </a:ext>
            </a:extLst>
          </a:blip>
          <a:srcRect l="75504" b="71693"/>
          <a:stretch/>
        </p:blipFill>
        <p:spPr>
          <a:xfrm>
            <a:off x="10711270" y="282266"/>
            <a:ext cx="1132660" cy="1041561"/>
          </a:xfrm>
          <a:prstGeom prst="rect">
            <a:avLst/>
          </a:prstGeom>
          <a:solidFill>
            <a:schemeClr val="accent1"/>
          </a:solidFill>
        </p:spPr>
      </p:pic>
      <p:pic>
        <p:nvPicPr>
          <p:cNvPr id="11" name="Picture 10" descr="A picture containing text, clipart&#10;&#10;Description automatically generated">
            <a:extLst>
              <a:ext uri="{FF2B5EF4-FFF2-40B4-BE49-F238E27FC236}">
                <a16:creationId xmlns:a16="http://schemas.microsoft.com/office/drawing/2014/main" id="{8580B4B6-F26B-4760-BD7D-BE13B03C0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70" y="484296"/>
            <a:ext cx="2170430" cy="463025"/>
          </a:xfrm>
          <a:prstGeom prst="rect">
            <a:avLst/>
          </a:prstGeom>
        </p:spPr>
      </p:pic>
    </p:spTree>
    <p:extLst>
      <p:ext uri="{BB962C8B-B14F-4D97-AF65-F5344CB8AC3E}">
        <p14:creationId xmlns:p14="http://schemas.microsoft.com/office/powerpoint/2010/main" val="276591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F5F1AA7-913B-4A1A-B3E1-6AFAE575ED4E}"/>
              </a:ext>
            </a:extLst>
          </p:cNvPr>
          <p:cNvPicPr>
            <a:picLocks noChangeAspect="1"/>
          </p:cNvPicPr>
          <p:nvPr/>
        </p:nvPicPr>
        <p:blipFill>
          <a:blip r:embed="rId3"/>
          <a:stretch>
            <a:fillRect/>
          </a:stretch>
        </p:blipFill>
        <p:spPr>
          <a:xfrm>
            <a:off x="894899" y="1303076"/>
            <a:ext cx="10402201" cy="4389500"/>
          </a:xfrm>
          <a:prstGeom prst="rect">
            <a:avLst/>
          </a:prstGeom>
        </p:spPr>
      </p:pic>
    </p:spTree>
    <p:extLst>
      <p:ext uri="{BB962C8B-B14F-4D97-AF65-F5344CB8AC3E}">
        <p14:creationId xmlns:p14="http://schemas.microsoft.com/office/powerpoint/2010/main" val="175436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FD3B2A94-8B12-44BD-8346-60FB948CBC1D}"/>
              </a:ext>
            </a:extLst>
          </p:cNvPr>
          <p:cNvPicPr>
            <a:picLocks noChangeAspect="1"/>
          </p:cNvPicPr>
          <p:nvPr/>
        </p:nvPicPr>
        <p:blipFill>
          <a:blip r:embed="rId3"/>
          <a:stretch>
            <a:fillRect/>
          </a:stretch>
        </p:blipFill>
        <p:spPr>
          <a:xfrm>
            <a:off x="1314067" y="1298237"/>
            <a:ext cx="8983743" cy="4516689"/>
          </a:xfrm>
          <a:prstGeom prst="rect">
            <a:avLst/>
          </a:prstGeom>
        </p:spPr>
      </p:pic>
    </p:spTree>
    <p:extLst>
      <p:ext uri="{BB962C8B-B14F-4D97-AF65-F5344CB8AC3E}">
        <p14:creationId xmlns:p14="http://schemas.microsoft.com/office/powerpoint/2010/main" val="418462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5C60935-B9A2-4D07-8D0F-EA08A00BB25B}"/>
              </a:ext>
            </a:extLst>
          </p:cNvPr>
          <p:cNvPicPr>
            <a:picLocks noChangeAspect="1"/>
          </p:cNvPicPr>
          <p:nvPr/>
        </p:nvPicPr>
        <p:blipFill>
          <a:blip r:embed="rId3"/>
          <a:stretch>
            <a:fillRect/>
          </a:stretch>
        </p:blipFill>
        <p:spPr>
          <a:xfrm>
            <a:off x="4042631" y="799846"/>
            <a:ext cx="3398815" cy="5867908"/>
          </a:xfrm>
          <a:prstGeom prst="rect">
            <a:avLst/>
          </a:prstGeom>
        </p:spPr>
      </p:pic>
    </p:spTree>
    <p:extLst>
      <p:ext uri="{BB962C8B-B14F-4D97-AF65-F5344CB8AC3E}">
        <p14:creationId xmlns:p14="http://schemas.microsoft.com/office/powerpoint/2010/main" val="41401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A19FAA5-A19F-4909-B4FF-B4F5AEA870D2}"/>
              </a:ext>
            </a:extLst>
          </p:cNvPr>
          <p:cNvPicPr>
            <a:picLocks noChangeAspect="1"/>
          </p:cNvPicPr>
          <p:nvPr/>
        </p:nvPicPr>
        <p:blipFill>
          <a:blip r:embed="rId3"/>
          <a:stretch>
            <a:fillRect/>
          </a:stretch>
        </p:blipFill>
        <p:spPr>
          <a:xfrm>
            <a:off x="1420086" y="1045746"/>
            <a:ext cx="8927690" cy="5142678"/>
          </a:xfrm>
          <a:prstGeom prst="rect">
            <a:avLst/>
          </a:prstGeom>
        </p:spPr>
      </p:pic>
    </p:spTree>
    <p:extLst>
      <p:ext uri="{BB962C8B-B14F-4D97-AF65-F5344CB8AC3E}">
        <p14:creationId xmlns:p14="http://schemas.microsoft.com/office/powerpoint/2010/main" val="215040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04BE0DC-2CB2-4A84-B0DF-06A4915918EC}"/>
              </a:ext>
            </a:extLst>
          </p:cNvPr>
          <p:cNvPicPr>
            <a:picLocks noChangeAspect="1"/>
          </p:cNvPicPr>
          <p:nvPr/>
        </p:nvPicPr>
        <p:blipFill>
          <a:blip r:embed="rId3"/>
          <a:stretch>
            <a:fillRect/>
          </a:stretch>
        </p:blipFill>
        <p:spPr>
          <a:xfrm>
            <a:off x="872037" y="1192336"/>
            <a:ext cx="10447925" cy="4473328"/>
          </a:xfrm>
          <a:prstGeom prst="rect">
            <a:avLst/>
          </a:prstGeom>
        </p:spPr>
      </p:pic>
    </p:spTree>
    <p:extLst>
      <p:ext uri="{BB962C8B-B14F-4D97-AF65-F5344CB8AC3E}">
        <p14:creationId xmlns:p14="http://schemas.microsoft.com/office/powerpoint/2010/main" val="409605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3510116" y="796413"/>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5C25AD-299C-4517-9520-B83944D7CB0E}"/>
              </a:ext>
            </a:extLst>
          </p:cNvPr>
          <p:cNvSpPr txBox="1"/>
          <p:nvPr/>
        </p:nvSpPr>
        <p:spPr>
          <a:xfrm>
            <a:off x="678433" y="2644878"/>
            <a:ext cx="2541634" cy="523220"/>
          </a:xfrm>
          <a:prstGeom prst="rect">
            <a:avLst/>
          </a:prstGeom>
          <a:noFill/>
        </p:spPr>
        <p:txBody>
          <a:bodyPr wrap="square" rtlCol="0">
            <a:spAutoFit/>
          </a:bodyPr>
          <a:lstStyle/>
          <a:p>
            <a:r>
              <a:rPr lang="en-US" sz="2800" dirty="0">
                <a:solidFill>
                  <a:schemeClr val="bg1"/>
                </a:solidFill>
              </a:rPr>
              <a:t>Resources</a:t>
            </a:r>
          </a:p>
        </p:txBody>
      </p:sp>
      <p:sp>
        <p:nvSpPr>
          <p:cNvPr id="8" name="TextBox 7">
            <a:extLst>
              <a:ext uri="{FF2B5EF4-FFF2-40B4-BE49-F238E27FC236}">
                <a16:creationId xmlns:a16="http://schemas.microsoft.com/office/drawing/2014/main" id="{0F811290-CABB-4FC3-AEE0-B64705114E05}"/>
              </a:ext>
            </a:extLst>
          </p:cNvPr>
          <p:cNvSpPr txBox="1"/>
          <p:nvPr/>
        </p:nvSpPr>
        <p:spPr>
          <a:xfrm>
            <a:off x="4273533" y="1098227"/>
            <a:ext cx="1993110" cy="2585323"/>
          </a:xfrm>
          <a:prstGeom prst="rect">
            <a:avLst/>
          </a:prstGeom>
          <a:noFill/>
        </p:spPr>
        <p:txBody>
          <a:bodyPr wrap="none" rtlCol="0">
            <a:spAutoFit/>
          </a:bodyPr>
          <a:lstStyle/>
          <a:p>
            <a:r>
              <a:rPr lang="en-US" dirty="0">
                <a:solidFill>
                  <a:srgbClr val="83DE5D"/>
                </a:solidFill>
              </a:rPr>
              <a:t>Pre-trained Models</a:t>
            </a:r>
          </a:p>
          <a:p>
            <a:endParaRPr lang="en-US" dirty="0">
              <a:solidFill>
                <a:srgbClr val="83DE5D"/>
              </a:solidFill>
            </a:endParaRPr>
          </a:p>
          <a:p>
            <a:pPr marL="285750" indent="-285750">
              <a:buFont typeface="Arial" panose="020B0604020202020204" pitchFamily="34" charset="0"/>
              <a:buChar char="•"/>
            </a:pPr>
            <a:r>
              <a:rPr lang="en-US" dirty="0" err="1">
                <a:solidFill>
                  <a:schemeClr val="bg1"/>
                </a:solidFill>
              </a:rPr>
              <a:t>HuggingFace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 Zoo</a:t>
            </a:r>
          </a:p>
          <a:p>
            <a:pPr marL="285750" indent="-285750">
              <a:buFont typeface="Arial" panose="020B0604020202020204" pitchFamily="34" charset="0"/>
              <a:buChar char="•"/>
            </a:pPr>
            <a:r>
              <a:rPr lang="en-US" b="0" i="0" dirty="0" err="1">
                <a:solidFill>
                  <a:schemeClr val="bg1"/>
                </a:solidFill>
                <a:effectLst/>
                <a:latin typeface="Inter"/>
              </a:rPr>
              <a:t>PyTorch</a:t>
            </a:r>
            <a:r>
              <a:rPr lang="en-US" b="0" i="0" dirty="0">
                <a:solidFill>
                  <a:schemeClr val="bg1"/>
                </a:solidFill>
                <a:effectLst/>
                <a:latin typeface="Inter"/>
              </a:rPr>
              <a:t> Hub </a:t>
            </a:r>
          </a:p>
          <a:p>
            <a:pPr marL="285750" indent="-285750">
              <a:buFont typeface="Arial" panose="020B0604020202020204" pitchFamily="34" charset="0"/>
              <a:buChar char="•"/>
            </a:pPr>
            <a:r>
              <a:rPr lang="en-US" b="0" i="0" dirty="0" err="1">
                <a:solidFill>
                  <a:schemeClr val="bg1"/>
                </a:solidFill>
                <a:effectLst/>
                <a:latin typeface="Inter"/>
              </a:rPr>
              <a:t>Tensorflow</a:t>
            </a:r>
            <a:r>
              <a:rPr lang="en-US" b="0" i="0" dirty="0">
                <a:solidFill>
                  <a:schemeClr val="bg1"/>
                </a:solidFill>
                <a:effectLst/>
                <a:latin typeface="Inter"/>
              </a:rPr>
              <a:t> Hub</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9" name="TextBox 8">
            <a:extLst>
              <a:ext uri="{FF2B5EF4-FFF2-40B4-BE49-F238E27FC236}">
                <a16:creationId xmlns:a16="http://schemas.microsoft.com/office/drawing/2014/main" id="{1A2E750C-E382-4347-A91E-DD1113A8DDF7}"/>
              </a:ext>
            </a:extLst>
          </p:cNvPr>
          <p:cNvSpPr txBox="1"/>
          <p:nvPr/>
        </p:nvSpPr>
        <p:spPr>
          <a:xfrm>
            <a:off x="9360377" y="1098227"/>
            <a:ext cx="2106346" cy="923330"/>
          </a:xfrm>
          <a:prstGeom prst="rect">
            <a:avLst/>
          </a:prstGeom>
          <a:noFill/>
        </p:spPr>
        <p:txBody>
          <a:bodyPr wrap="none" rtlCol="0">
            <a:spAutoFit/>
          </a:bodyPr>
          <a:lstStyle/>
          <a:p>
            <a:r>
              <a:rPr lang="en-US" dirty="0">
                <a:solidFill>
                  <a:srgbClr val="83DE5D"/>
                </a:solidFill>
              </a:rPr>
              <a:t>Dashboard/Visualize</a:t>
            </a:r>
          </a:p>
          <a:p>
            <a:endParaRPr lang="en-US" dirty="0">
              <a:solidFill>
                <a:srgbClr val="83DE5D"/>
              </a:solidFill>
            </a:endParaRPr>
          </a:p>
          <a:p>
            <a:r>
              <a:rPr lang="en-US" dirty="0" err="1">
                <a:solidFill>
                  <a:schemeClr val="bg1"/>
                </a:solidFill>
              </a:rPr>
              <a:t>Streamlit</a:t>
            </a:r>
            <a:endParaRPr lang="en-US" dirty="0">
              <a:solidFill>
                <a:schemeClr val="bg1"/>
              </a:solidFill>
            </a:endParaRPr>
          </a:p>
        </p:txBody>
      </p:sp>
      <p:sp>
        <p:nvSpPr>
          <p:cNvPr id="11" name="TextBox 10">
            <a:extLst>
              <a:ext uri="{FF2B5EF4-FFF2-40B4-BE49-F238E27FC236}">
                <a16:creationId xmlns:a16="http://schemas.microsoft.com/office/drawing/2014/main" id="{9D072BF2-1670-4C86-A83E-BD0AD67452D8}"/>
              </a:ext>
            </a:extLst>
          </p:cNvPr>
          <p:cNvSpPr txBox="1"/>
          <p:nvPr/>
        </p:nvSpPr>
        <p:spPr>
          <a:xfrm>
            <a:off x="7084849" y="1098227"/>
            <a:ext cx="1457322" cy="923330"/>
          </a:xfrm>
          <a:prstGeom prst="rect">
            <a:avLst/>
          </a:prstGeom>
          <a:noFill/>
        </p:spPr>
        <p:txBody>
          <a:bodyPr wrap="none" rtlCol="0">
            <a:spAutoFit/>
          </a:bodyPr>
          <a:lstStyle/>
          <a:p>
            <a:r>
              <a:rPr lang="en-US" dirty="0">
                <a:solidFill>
                  <a:srgbClr val="83DE5D"/>
                </a:solidFill>
              </a:rPr>
              <a:t>Serve Models</a:t>
            </a:r>
          </a:p>
          <a:p>
            <a:endParaRPr lang="en-US" dirty="0">
              <a:solidFill>
                <a:srgbClr val="83DE5D"/>
              </a:solidFill>
            </a:endParaRPr>
          </a:p>
          <a:p>
            <a:r>
              <a:rPr lang="en-US" dirty="0">
                <a:solidFill>
                  <a:schemeClr val="bg1"/>
                </a:solidFill>
              </a:rPr>
              <a:t>Flask, </a:t>
            </a:r>
            <a:r>
              <a:rPr lang="en-US" dirty="0" err="1">
                <a:solidFill>
                  <a:schemeClr val="bg1"/>
                </a:solidFill>
              </a:rPr>
              <a:t>FastAPI</a:t>
            </a:r>
            <a:endParaRPr lang="en-US" dirty="0">
              <a:solidFill>
                <a:schemeClr val="bg1"/>
              </a:solidFill>
            </a:endParaRPr>
          </a:p>
        </p:txBody>
      </p:sp>
      <p:sp>
        <p:nvSpPr>
          <p:cNvPr id="12" name="TextBox 11">
            <a:extLst>
              <a:ext uri="{FF2B5EF4-FFF2-40B4-BE49-F238E27FC236}">
                <a16:creationId xmlns:a16="http://schemas.microsoft.com/office/drawing/2014/main" id="{B8403A20-0C12-4748-B27C-F3EBE52BB1F5}"/>
              </a:ext>
            </a:extLst>
          </p:cNvPr>
          <p:cNvSpPr txBox="1"/>
          <p:nvPr/>
        </p:nvSpPr>
        <p:spPr>
          <a:xfrm>
            <a:off x="4273533" y="3327198"/>
            <a:ext cx="2374491" cy="2092881"/>
          </a:xfrm>
          <a:prstGeom prst="rect">
            <a:avLst/>
          </a:prstGeom>
          <a:noFill/>
        </p:spPr>
        <p:txBody>
          <a:bodyPr wrap="square" rtlCol="0">
            <a:spAutoFit/>
          </a:bodyPr>
          <a:lstStyle/>
          <a:p>
            <a:r>
              <a:rPr lang="en-US" dirty="0">
                <a:solidFill>
                  <a:srgbClr val="83DE5D"/>
                </a:solidFill>
              </a:rPr>
              <a:t>Cloud Environments</a:t>
            </a: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Google </a:t>
            </a:r>
            <a:r>
              <a:rPr lang="en-US" sz="1600" dirty="0" err="1">
                <a:solidFill>
                  <a:schemeClr val="bg1"/>
                </a:solidFill>
              </a:rPr>
              <a:t>Colab</a:t>
            </a:r>
            <a:endParaRPr lang="en-US" sz="1600" dirty="0">
              <a:solidFill>
                <a:schemeClr val="bg1"/>
              </a:solidFill>
            </a:endParaRPr>
          </a:p>
          <a:p>
            <a:pPr marL="285750" indent="-285750">
              <a:buFont typeface="Arial" panose="020B0604020202020204" pitchFamily="34" charset="0"/>
              <a:buChar char="•"/>
            </a:pPr>
            <a:r>
              <a:rPr lang="en-US" sz="1600" dirty="0" err="1">
                <a:solidFill>
                  <a:schemeClr val="bg1"/>
                </a:solidFill>
              </a:rPr>
              <a:t>Paperspace</a:t>
            </a:r>
            <a:r>
              <a:rPr lang="en-US" sz="1600" dirty="0">
                <a:solidFill>
                  <a:schemeClr val="bg1"/>
                </a:solidFill>
              </a:rPr>
              <a:t> Gradient</a:t>
            </a:r>
          </a:p>
          <a:p>
            <a:pPr marL="285750" indent="-285750">
              <a:buFont typeface="Arial" panose="020B0604020202020204" pitchFamily="34" charset="0"/>
              <a:buChar char="•"/>
            </a:pPr>
            <a:r>
              <a:rPr lang="en-US" sz="1600" dirty="0">
                <a:solidFill>
                  <a:schemeClr val="bg1"/>
                </a:solidFill>
              </a:rPr>
              <a:t>Genesis Cloud</a:t>
            </a:r>
          </a:p>
          <a:p>
            <a:pPr marL="285750" indent="-285750">
              <a:buFont typeface="Arial" panose="020B0604020202020204" pitchFamily="34" charset="0"/>
              <a:buChar char="•"/>
            </a:pPr>
            <a:r>
              <a:rPr lang="en-US" sz="1600" dirty="0" err="1">
                <a:solidFill>
                  <a:schemeClr val="bg1"/>
                </a:solidFill>
              </a:rPr>
              <a:t>GitPod</a:t>
            </a:r>
            <a:r>
              <a:rPr lang="en-US" sz="1600" dirty="0">
                <a:solidFill>
                  <a:schemeClr val="bg1"/>
                </a:solidFill>
              </a:rPr>
              <a:t> </a:t>
            </a:r>
          </a:p>
          <a:p>
            <a:pPr marL="285750" indent="-285750">
              <a:buFont typeface="Arial" panose="020B0604020202020204" pitchFamily="34" charset="0"/>
              <a:buChar char="•"/>
            </a:pPr>
            <a:r>
              <a:rPr lang="en-US" sz="1600" dirty="0">
                <a:solidFill>
                  <a:schemeClr val="bg1"/>
                </a:solidFill>
              </a:rPr>
              <a:t>AWS </a:t>
            </a:r>
            <a:r>
              <a:rPr lang="en-US" sz="1600" dirty="0" err="1">
                <a:solidFill>
                  <a:schemeClr val="bg1"/>
                </a:solidFill>
              </a:rPr>
              <a:t>Sagemaker</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Kaggle Kernel</a:t>
            </a:r>
          </a:p>
        </p:txBody>
      </p:sp>
    </p:spTree>
    <p:extLst>
      <p:ext uri="{BB962C8B-B14F-4D97-AF65-F5344CB8AC3E}">
        <p14:creationId xmlns:p14="http://schemas.microsoft.com/office/powerpoint/2010/main" val="195130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3510116" y="796413"/>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5C25AD-299C-4517-9520-B83944D7CB0E}"/>
              </a:ext>
            </a:extLst>
          </p:cNvPr>
          <p:cNvSpPr txBox="1"/>
          <p:nvPr/>
        </p:nvSpPr>
        <p:spPr>
          <a:xfrm>
            <a:off x="678433" y="2644878"/>
            <a:ext cx="2541634" cy="523220"/>
          </a:xfrm>
          <a:prstGeom prst="rect">
            <a:avLst/>
          </a:prstGeom>
          <a:noFill/>
        </p:spPr>
        <p:txBody>
          <a:bodyPr wrap="square" rtlCol="0">
            <a:spAutoFit/>
          </a:bodyPr>
          <a:lstStyle/>
          <a:p>
            <a:r>
              <a:rPr lang="en-US" sz="2800" dirty="0">
                <a:solidFill>
                  <a:schemeClr val="bg1"/>
                </a:solidFill>
              </a:rPr>
              <a:t>Resources</a:t>
            </a:r>
          </a:p>
        </p:txBody>
      </p:sp>
      <p:sp>
        <p:nvSpPr>
          <p:cNvPr id="5" name="TextBox 4">
            <a:extLst>
              <a:ext uri="{FF2B5EF4-FFF2-40B4-BE49-F238E27FC236}">
                <a16:creationId xmlns:a16="http://schemas.microsoft.com/office/drawing/2014/main" id="{7E8619DE-FF3B-4C2A-B3DB-2259FC6DBE2F}"/>
              </a:ext>
            </a:extLst>
          </p:cNvPr>
          <p:cNvSpPr txBox="1"/>
          <p:nvPr/>
        </p:nvSpPr>
        <p:spPr>
          <a:xfrm>
            <a:off x="3800166" y="796413"/>
            <a:ext cx="6737422" cy="646331"/>
          </a:xfrm>
          <a:prstGeom prst="rect">
            <a:avLst/>
          </a:prstGeom>
          <a:noFill/>
        </p:spPr>
        <p:txBody>
          <a:bodyPr wrap="none" rtlCol="0">
            <a:spAutoFit/>
          </a:bodyPr>
          <a:lstStyle/>
          <a:p>
            <a:r>
              <a:rPr lang="en-US" dirty="0">
                <a:solidFill>
                  <a:srgbClr val="83DE5D"/>
                </a:solidFill>
              </a:rPr>
              <a:t>How to follow an ML course</a:t>
            </a:r>
          </a:p>
          <a:p>
            <a:r>
              <a:rPr lang="en-US" dirty="0">
                <a:solidFill>
                  <a:schemeClr val="bg1"/>
                </a:solidFill>
              </a:rPr>
              <a:t>https://betterexplained.com/articles/adept-machine-learning-course/</a:t>
            </a:r>
          </a:p>
        </p:txBody>
      </p:sp>
      <p:sp>
        <p:nvSpPr>
          <p:cNvPr id="15" name="TextBox 14">
            <a:extLst>
              <a:ext uri="{FF2B5EF4-FFF2-40B4-BE49-F238E27FC236}">
                <a16:creationId xmlns:a16="http://schemas.microsoft.com/office/drawing/2014/main" id="{34D792CB-7CC1-47C7-B5C2-D9F40EAA0561}"/>
              </a:ext>
            </a:extLst>
          </p:cNvPr>
          <p:cNvSpPr txBox="1"/>
          <p:nvPr/>
        </p:nvSpPr>
        <p:spPr>
          <a:xfrm>
            <a:off x="3800166" y="1608954"/>
            <a:ext cx="5876993" cy="923330"/>
          </a:xfrm>
          <a:prstGeom prst="rect">
            <a:avLst/>
          </a:prstGeom>
          <a:noFill/>
        </p:spPr>
        <p:txBody>
          <a:bodyPr wrap="none" rtlCol="0">
            <a:spAutoFit/>
          </a:bodyPr>
          <a:lstStyle/>
          <a:p>
            <a:r>
              <a:rPr lang="en-US" dirty="0">
                <a:solidFill>
                  <a:srgbClr val="83DE5D"/>
                </a:solidFill>
              </a:rPr>
              <a:t>ML Glossary</a:t>
            </a:r>
          </a:p>
          <a:p>
            <a:r>
              <a:rPr lang="en-US" dirty="0">
                <a:solidFill>
                  <a:schemeClr val="bg1"/>
                </a:solidFill>
              </a:rPr>
              <a:t>https://developers.google.com/machine-learning/glossary#z</a:t>
            </a:r>
          </a:p>
          <a:p>
            <a:endParaRPr lang="en-US" dirty="0">
              <a:solidFill>
                <a:schemeClr val="bg1"/>
              </a:solidFill>
            </a:endParaRPr>
          </a:p>
        </p:txBody>
      </p:sp>
      <p:sp>
        <p:nvSpPr>
          <p:cNvPr id="16" name="TextBox 15">
            <a:extLst>
              <a:ext uri="{FF2B5EF4-FFF2-40B4-BE49-F238E27FC236}">
                <a16:creationId xmlns:a16="http://schemas.microsoft.com/office/drawing/2014/main" id="{2D4112FB-DE97-4B56-99F8-8ADD13B6F3CE}"/>
              </a:ext>
            </a:extLst>
          </p:cNvPr>
          <p:cNvSpPr txBox="1"/>
          <p:nvPr/>
        </p:nvSpPr>
        <p:spPr>
          <a:xfrm>
            <a:off x="3800166" y="2444823"/>
            <a:ext cx="9096529" cy="1477328"/>
          </a:xfrm>
          <a:prstGeom prst="rect">
            <a:avLst/>
          </a:prstGeom>
          <a:noFill/>
        </p:spPr>
        <p:txBody>
          <a:bodyPr wrap="none" rtlCol="0">
            <a:spAutoFit/>
          </a:bodyPr>
          <a:lstStyle/>
          <a:p>
            <a:r>
              <a:rPr lang="en-US" dirty="0">
                <a:solidFill>
                  <a:srgbClr val="83DE5D"/>
                </a:solidFill>
              </a:rPr>
              <a:t>Create Your Portfolio</a:t>
            </a:r>
          </a:p>
          <a:p>
            <a:r>
              <a:rPr lang="en-US" dirty="0">
                <a:solidFill>
                  <a:schemeClr val="bg1"/>
                </a:solidFill>
              </a:rPr>
              <a:t>https://chriskhanhtran.github.io/_posts/2020-01-13-portfolio-tutorial/</a:t>
            </a:r>
          </a:p>
          <a:p>
            <a:r>
              <a:rPr lang="en-US" dirty="0">
                <a:solidFill>
                  <a:schemeClr val="bg1"/>
                </a:solidFill>
              </a:rPr>
              <a:t>https://towardsdatascience.com/9-minutes-to-a-data-science-portfolio-website-80b79ced6c54</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0742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3510116" y="796413"/>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5C25AD-299C-4517-9520-B83944D7CB0E}"/>
              </a:ext>
            </a:extLst>
          </p:cNvPr>
          <p:cNvSpPr txBox="1"/>
          <p:nvPr/>
        </p:nvSpPr>
        <p:spPr>
          <a:xfrm>
            <a:off x="678433" y="2644878"/>
            <a:ext cx="2541634" cy="1384995"/>
          </a:xfrm>
          <a:prstGeom prst="rect">
            <a:avLst/>
          </a:prstGeom>
          <a:noFill/>
        </p:spPr>
        <p:txBody>
          <a:bodyPr wrap="square" rtlCol="0">
            <a:spAutoFit/>
          </a:bodyPr>
          <a:lstStyle/>
          <a:p>
            <a:r>
              <a:rPr lang="en-US" sz="2800" dirty="0">
                <a:solidFill>
                  <a:schemeClr val="bg1"/>
                </a:solidFill>
              </a:rPr>
              <a:t>Comparison of Online Learning Platforms</a:t>
            </a:r>
          </a:p>
        </p:txBody>
      </p:sp>
      <p:sp>
        <p:nvSpPr>
          <p:cNvPr id="5" name="TextBox 4">
            <a:extLst>
              <a:ext uri="{FF2B5EF4-FFF2-40B4-BE49-F238E27FC236}">
                <a16:creationId xmlns:a16="http://schemas.microsoft.com/office/drawing/2014/main" id="{7E8619DE-FF3B-4C2A-B3DB-2259FC6DBE2F}"/>
              </a:ext>
            </a:extLst>
          </p:cNvPr>
          <p:cNvSpPr txBox="1"/>
          <p:nvPr/>
        </p:nvSpPr>
        <p:spPr>
          <a:xfrm>
            <a:off x="4360605" y="563216"/>
            <a:ext cx="7398774" cy="5755422"/>
          </a:xfrm>
          <a:prstGeom prst="rect">
            <a:avLst/>
          </a:prstGeom>
          <a:noFill/>
        </p:spPr>
        <p:txBody>
          <a:bodyPr wrap="square" rtlCol="0">
            <a:spAutoFit/>
          </a:bodyPr>
          <a:lstStyle/>
          <a:p>
            <a:r>
              <a:rPr lang="en-US" dirty="0">
                <a:solidFill>
                  <a:srgbClr val="83DE5D"/>
                </a:solidFill>
              </a:rPr>
              <a:t>Udacity</a:t>
            </a:r>
          </a:p>
          <a:p>
            <a:r>
              <a:rPr lang="en-US" sz="1600" dirty="0">
                <a:solidFill>
                  <a:schemeClr val="bg1"/>
                </a:solidFill>
              </a:rPr>
              <a:t>Highly professional and well-structured content. </a:t>
            </a:r>
          </a:p>
          <a:p>
            <a:r>
              <a:rPr lang="en-US" sz="1600" dirty="0">
                <a:solidFill>
                  <a:schemeClr val="bg1"/>
                </a:solidFill>
              </a:rPr>
              <a:t>(AWS Machine Learning Foundations is a free course. Do try!)</a:t>
            </a:r>
          </a:p>
          <a:p>
            <a:endParaRPr lang="en-US" dirty="0">
              <a:solidFill>
                <a:srgbClr val="83DE5D"/>
              </a:solidFill>
            </a:endParaRPr>
          </a:p>
          <a:p>
            <a:r>
              <a:rPr lang="en-US" dirty="0" err="1">
                <a:solidFill>
                  <a:srgbClr val="83DE5D"/>
                </a:solidFill>
              </a:rPr>
              <a:t>Datacamp</a:t>
            </a:r>
            <a:endParaRPr lang="en-US" dirty="0">
              <a:solidFill>
                <a:srgbClr val="83DE5D"/>
              </a:solidFill>
            </a:endParaRPr>
          </a:p>
          <a:p>
            <a:r>
              <a:rPr lang="en-US" sz="1600" dirty="0">
                <a:solidFill>
                  <a:schemeClr val="bg1"/>
                </a:solidFill>
              </a:rPr>
              <a:t>Coding playground and to-the-point implementation-oriented courses. Short </a:t>
            </a:r>
          </a:p>
          <a:p>
            <a:r>
              <a:rPr lang="en-US" sz="1600" dirty="0">
                <a:solidFill>
                  <a:schemeClr val="bg1"/>
                </a:solidFill>
              </a:rPr>
              <a:t>courses and guided projects.  Start “Data Scientist” career track.</a:t>
            </a:r>
          </a:p>
          <a:p>
            <a:endParaRPr lang="en-US" dirty="0">
              <a:solidFill>
                <a:srgbClr val="83DE5D"/>
              </a:solidFill>
            </a:endParaRPr>
          </a:p>
          <a:p>
            <a:r>
              <a:rPr lang="en-US" dirty="0">
                <a:solidFill>
                  <a:srgbClr val="83DE5D"/>
                </a:solidFill>
              </a:rPr>
              <a:t>Coursera</a:t>
            </a:r>
          </a:p>
          <a:p>
            <a:r>
              <a:rPr lang="en-US" sz="1600" dirty="0">
                <a:solidFill>
                  <a:schemeClr val="bg1"/>
                </a:solidFill>
              </a:rPr>
              <a:t>Some specializations are well-reputed. They require persistence and pay back!</a:t>
            </a:r>
          </a:p>
          <a:p>
            <a:pPr marL="742950" lvl="1" indent="-285750">
              <a:buFont typeface="Arial" panose="020B0604020202020204" pitchFamily="34" charset="0"/>
              <a:buChar char="•"/>
            </a:pPr>
            <a:r>
              <a:rPr lang="en-US" sz="1600" dirty="0">
                <a:solidFill>
                  <a:schemeClr val="bg1"/>
                </a:solidFill>
              </a:rPr>
              <a:t>Machine Learning Specialization</a:t>
            </a:r>
          </a:p>
          <a:p>
            <a:pPr marL="742950" lvl="1" indent="-285750">
              <a:buFont typeface="Arial" panose="020B0604020202020204" pitchFamily="34" charset="0"/>
              <a:buChar char="•"/>
            </a:pPr>
            <a:r>
              <a:rPr lang="en-US" sz="1600" dirty="0">
                <a:solidFill>
                  <a:schemeClr val="bg1"/>
                </a:solidFill>
              </a:rPr>
              <a:t>Deep Learning Specialization </a:t>
            </a:r>
          </a:p>
          <a:p>
            <a:pPr marL="742950" lvl="1" indent="-285750">
              <a:buFont typeface="Arial" panose="020B0604020202020204" pitchFamily="34" charset="0"/>
              <a:buChar char="•"/>
            </a:pPr>
            <a:r>
              <a:rPr lang="en-US" sz="1600" dirty="0">
                <a:solidFill>
                  <a:schemeClr val="bg1"/>
                </a:solidFill>
              </a:rPr>
              <a:t>Python for Everybody Specialization</a:t>
            </a:r>
          </a:p>
          <a:p>
            <a:endParaRPr lang="en-US" dirty="0">
              <a:solidFill>
                <a:schemeClr val="bg1"/>
              </a:solidFill>
            </a:endParaRPr>
          </a:p>
          <a:p>
            <a:r>
              <a:rPr lang="en-US" dirty="0">
                <a:solidFill>
                  <a:srgbClr val="83DE5D"/>
                </a:solidFill>
              </a:rPr>
              <a:t>LinkedIn Learning</a:t>
            </a:r>
          </a:p>
          <a:p>
            <a:pPr marL="742950" lvl="1" indent="-285750">
              <a:buFont typeface="Arial" panose="020B0604020202020204" pitchFamily="34" charset="0"/>
              <a:buChar char="•"/>
            </a:pPr>
            <a:r>
              <a:rPr lang="en-US" sz="1600" dirty="0">
                <a:solidFill>
                  <a:schemeClr val="bg1"/>
                </a:solidFill>
              </a:rPr>
              <a:t>Highly professional wisely picked content. Good for quickly grasping technical content easily with tons of examples and projects.</a:t>
            </a:r>
          </a:p>
          <a:p>
            <a:endParaRPr lang="en-US" dirty="0">
              <a:solidFill>
                <a:srgbClr val="83DE5D"/>
              </a:solidFill>
            </a:endParaRPr>
          </a:p>
          <a:p>
            <a:r>
              <a:rPr lang="en-US" dirty="0">
                <a:solidFill>
                  <a:srgbClr val="83DE5D"/>
                </a:solidFill>
              </a:rPr>
              <a:t>Udemy</a:t>
            </a:r>
          </a:p>
          <a:p>
            <a:pPr marL="742950" lvl="1" indent="-285750">
              <a:buFont typeface="Arial" panose="020B0604020202020204" pitchFamily="34" charset="0"/>
              <a:buChar char="•"/>
            </a:pPr>
            <a:r>
              <a:rPr lang="en-US" sz="1600" dirty="0">
                <a:solidFill>
                  <a:schemeClr val="bg1"/>
                </a:solidFill>
              </a:rPr>
              <a:t>Too many courses with huge amount of content. Good for increasing breath of knowledge rather than depth of concepts. Machine Learning A-Z™: Hands-On Python &amp; R In Data Science</a:t>
            </a:r>
          </a:p>
        </p:txBody>
      </p:sp>
    </p:spTree>
    <p:extLst>
      <p:ext uri="{BB962C8B-B14F-4D97-AF65-F5344CB8AC3E}">
        <p14:creationId xmlns:p14="http://schemas.microsoft.com/office/powerpoint/2010/main" val="376110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2959509" y="737419"/>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5C25AD-299C-4517-9520-B83944D7CB0E}"/>
              </a:ext>
            </a:extLst>
          </p:cNvPr>
          <p:cNvSpPr txBox="1"/>
          <p:nvPr/>
        </p:nvSpPr>
        <p:spPr>
          <a:xfrm>
            <a:off x="1042227" y="2772698"/>
            <a:ext cx="2541634" cy="523220"/>
          </a:xfrm>
          <a:prstGeom prst="rect">
            <a:avLst/>
          </a:prstGeom>
          <a:noFill/>
        </p:spPr>
        <p:txBody>
          <a:bodyPr wrap="square" rtlCol="0">
            <a:spAutoFit/>
          </a:bodyPr>
          <a:lstStyle/>
          <a:p>
            <a:r>
              <a:rPr lang="en-US" sz="2800" dirty="0">
                <a:solidFill>
                  <a:schemeClr val="bg1"/>
                </a:solidFill>
              </a:rPr>
              <a:t>Jobs</a:t>
            </a:r>
          </a:p>
        </p:txBody>
      </p:sp>
      <p:pic>
        <p:nvPicPr>
          <p:cNvPr id="18" name="Picture 17">
            <a:extLst>
              <a:ext uri="{FF2B5EF4-FFF2-40B4-BE49-F238E27FC236}">
                <a16:creationId xmlns:a16="http://schemas.microsoft.com/office/drawing/2014/main" id="{0BFECDE2-11B1-4B67-96E1-94D665432073}"/>
              </a:ext>
            </a:extLst>
          </p:cNvPr>
          <p:cNvPicPr>
            <a:picLocks noChangeAspect="1"/>
          </p:cNvPicPr>
          <p:nvPr/>
        </p:nvPicPr>
        <p:blipFill>
          <a:blip r:embed="rId3"/>
          <a:stretch>
            <a:fillRect/>
          </a:stretch>
        </p:blipFill>
        <p:spPr>
          <a:xfrm>
            <a:off x="3932219" y="1514169"/>
            <a:ext cx="7581348" cy="4002226"/>
          </a:xfrm>
          <a:prstGeom prst="rect">
            <a:avLst/>
          </a:prstGeom>
        </p:spPr>
      </p:pic>
    </p:spTree>
    <p:extLst>
      <p:ext uri="{BB962C8B-B14F-4D97-AF65-F5344CB8AC3E}">
        <p14:creationId xmlns:p14="http://schemas.microsoft.com/office/powerpoint/2010/main" val="132312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3510116" y="796413"/>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299949D-9420-4A84-9D30-02903CC97F4E}"/>
              </a:ext>
            </a:extLst>
          </p:cNvPr>
          <p:cNvSpPr txBox="1"/>
          <p:nvPr/>
        </p:nvSpPr>
        <p:spPr>
          <a:xfrm>
            <a:off x="4562167" y="1254431"/>
            <a:ext cx="4247381" cy="4803879"/>
          </a:xfrm>
          <a:prstGeom prst="rect">
            <a:avLst/>
          </a:prstGeom>
          <a:noFill/>
        </p:spPr>
        <p:txBody>
          <a:bodyPr wrap="none" rtlCol="0">
            <a:spAutoFit/>
          </a:bodyPr>
          <a:lstStyle/>
          <a:p>
            <a:pPr marL="285750" indent="-285750">
              <a:spcAft>
                <a:spcPts val="500"/>
              </a:spcAft>
              <a:buFont typeface="Wingdings" panose="05000000000000000000" pitchFamily="2" charset="2"/>
              <a:buChar char="q"/>
            </a:pPr>
            <a:r>
              <a:rPr lang="en-US" dirty="0">
                <a:solidFill>
                  <a:schemeClr val="bg1"/>
                </a:solidFill>
              </a:rPr>
              <a:t>Customer Churn Prediction</a:t>
            </a:r>
          </a:p>
          <a:p>
            <a:pPr marL="285750" indent="-285750">
              <a:spcAft>
                <a:spcPts val="500"/>
              </a:spcAft>
              <a:buFont typeface="Wingdings" panose="05000000000000000000" pitchFamily="2" charset="2"/>
              <a:buChar char="q"/>
            </a:pPr>
            <a:r>
              <a:rPr lang="en-US" dirty="0">
                <a:solidFill>
                  <a:schemeClr val="bg1"/>
                </a:solidFill>
              </a:rPr>
              <a:t>Credit Risk Modeling</a:t>
            </a:r>
          </a:p>
          <a:p>
            <a:pPr marL="285750" indent="-285750">
              <a:spcAft>
                <a:spcPts val="500"/>
              </a:spcAft>
              <a:buFont typeface="Wingdings" panose="05000000000000000000" pitchFamily="2" charset="2"/>
              <a:buChar char="q"/>
            </a:pPr>
            <a:r>
              <a:rPr lang="en-US" dirty="0">
                <a:solidFill>
                  <a:schemeClr val="bg1"/>
                </a:solidFill>
              </a:rPr>
              <a:t>Digital Lending</a:t>
            </a:r>
          </a:p>
          <a:p>
            <a:pPr marL="285750" indent="-285750">
              <a:spcAft>
                <a:spcPts val="500"/>
              </a:spcAft>
              <a:buFont typeface="Wingdings" panose="05000000000000000000" pitchFamily="2" charset="2"/>
              <a:buChar char="q"/>
            </a:pPr>
            <a:r>
              <a:rPr lang="en-US" dirty="0">
                <a:solidFill>
                  <a:schemeClr val="bg1"/>
                </a:solidFill>
              </a:rPr>
              <a:t>Customer Segmentation</a:t>
            </a:r>
          </a:p>
          <a:p>
            <a:pPr marL="285750" indent="-285750">
              <a:spcAft>
                <a:spcPts val="500"/>
              </a:spcAft>
              <a:buFont typeface="Wingdings" panose="05000000000000000000" pitchFamily="2" charset="2"/>
              <a:buChar char="q"/>
            </a:pPr>
            <a:r>
              <a:rPr lang="en-US" dirty="0">
                <a:solidFill>
                  <a:schemeClr val="bg1"/>
                </a:solidFill>
              </a:rPr>
              <a:t>Customer lifetime value (CLV) </a:t>
            </a:r>
          </a:p>
          <a:p>
            <a:pPr marL="285750" indent="-285750">
              <a:spcAft>
                <a:spcPts val="500"/>
              </a:spcAft>
              <a:buFont typeface="Wingdings" panose="05000000000000000000" pitchFamily="2" charset="2"/>
              <a:buChar char="q"/>
            </a:pPr>
            <a:r>
              <a:rPr lang="en-US" dirty="0">
                <a:solidFill>
                  <a:schemeClr val="bg1"/>
                </a:solidFill>
              </a:rPr>
              <a:t>Fraud Detection</a:t>
            </a:r>
          </a:p>
          <a:p>
            <a:pPr marL="285750" indent="-285750">
              <a:spcAft>
                <a:spcPts val="500"/>
              </a:spcAft>
              <a:buFont typeface="Wingdings" panose="05000000000000000000" pitchFamily="2" charset="2"/>
              <a:buChar char="q"/>
            </a:pPr>
            <a:r>
              <a:rPr lang="en-US" dirty="0">
                <a:solidFill>
                  <a:schemeClr val="bg1"/>
                </a:solidFill>
              </a:rPr>
              <a:t>ATM Cash Optimization</a:t>
            </a:r>
          </a:p>
          <a:p>
            <a:pPr marL="285750" indent="-285750">
              <a:spcAft>
                <a:spcPts val="500"/>
              </a:spcAft>
              <a:buFont typeface="Wingdings" panose="05000000000000000000" pitchFamily="2" charset="2"/>
              <a:buChar char="q"/>
            </a:pPr>
            <a:r>
              <a:rPr lang="en-US" dirty="0">
                <a:solidFill>
                  <a:schemeClr val="bg1"/>
                </a:solidFill>
              </a:rPr>
              <a:t>Income Proxy</a:t>
            </a:r>
          </a:p>
          <a:p>
            <a:pPr marL="285750" indent="-285750">
              <a:spcAft>
                <a:spcPts val="500"/>
              </a:spcAft>
              <a:buFont typeface="Wingdings" panose="05000000000000000000" pitchFamily="2" charset="2"/>
              <a:buChar char="q"/>
            </a:pPr>
            <a:r>
              <a:rPr lang="en-US" dirty="0">
                <a:solidFill>
                  <a:schemeClr val="bg1"/>
                </a:solidFill>
              </a:rPr>
              <a:t>Deposit Attrition</a:t>
            </a:r>
          </a:p>
          <a:p>
            <a:pPr marL="285750" indent="-285750">
              <a:spcAft>
                <a:spcPts val="500"/>
              </a:spcAft>
              <a:buFont typeface="Wingdings" panose="05000000000000000000" pitchFamily="2" charset="2"/>
              <a:buChar char="q"/>
            </a:pPr>
            <a:r>
              <a:rPr lang="en-US" dirty="0">
                <a:solidFill>
                  <a:schemeClr val="bg1"/>
                </a:solidFill>
              </a:rPr>
              <a:t>Cross-Sell/Up-sell recommendations</a:t>
            </a:r>
          </a:p>
          <a:p>
            <a:pPr marL="285750" indent="-285750">
              <a:spcAft>
                <a:spcPts val="500"/>
              </a:spcAft>
              <a:buFont typeface="Wingdings" panose="05000000000000000000" pitchFamily="2" charset="2"/>
              <a:buChar char="q"/>
            </a:pPr>
            <a:r>
              <a:rPr lang="en-US" dirty="0">
                <a:solidFill>
                  <a:schemeClr val="bg1"/>
                </a:solidFill>
              </a:rPr>
              <a:t>Agent Network Analysis</a:t>
            </a:r>
          </a:p>
          <a:p>
            <a:pPr marL="285750" indent="-285750">
              <a:spcAft>
                <a:spcPts val="500"/>
              </a:spcAft>
              <a:buFont typeface="Wingdings" panose="05000000000000000000" pitchFamily="2" charset="2"/>
              <a:buChar char="q"/>
            </a:pPr>
            <a:r>
              <a:rPr lang="en-US" dirty="0">
                <a:solidFill>
                  <a:schemeClr val="bg1"/>
                </a:solidFill>
              </a:rPr>
              <a:t>Branch Capacity Planning</a:t>
            </a:r>
          </a:p>
          <a:p>
            <a:pPr marL="285750" indent="-285750">
              <a:spcAft>
                <a:spcPts val="500"/>
              </a:spcAft>
              <a:buFont typeface="Wingdings" panose="05000000000000000000" pitchFamily="2" charset="2"/>
              <a:buChar char="q"/>
            </a:pPr>
            <a:r>
              <a:rPr lang="en-US" dirty="0">
                <a:solidFill>
                  <a:schemeClr val="bg1"/>
                </a:solidFill>
              </a:rPr>
              <a:t>Inter-Bank cash flow Analysis</a:t>
            </a:r>
          </a:p>
          <a:p>
            <a:pPr marL="285750" indent="-285750">
              <a:spcAft>
                <a:spcPts val="500"/>
              </a:spcAft>
              <a:buFont typeface="Wingdings" panose="05000000000000000000" pitchFamily="2" charset="2"/>
              <a:buChar char="q"/>
            </a:pPr>
            <a:r>
              <a:rPr lang="en-US" dirty="0">
                <a:solidFill>
                  <a:schemeClr val="bg1"/>
                </a:solidFill>
              </a:rPr>
              <a:t>Sentiment Analysis on customer reviews</a:t>
            </a:r>
          </a:p>
        </p:txBody>
      </p:sp>
      <p:sp>
        <p:nvSpPr>
          <p:cNvPr id="10" name="TextBox 9">
            <a:extLst>
              <a:ext uri="{FF2B5EF4-FFF2-40B4-BE49-F238E27FC236}">
                <a16:creationId xmlns:a16="http://schemas.microsoft.com/office/drawing/2014/main" id="{715C25AD-299C-4517-9520-B83944D7CB0E}"/>
              </a:ext>
            </a:extLst>
          </p:cNvPr>
          <p:cNvSpPr txBox="1"/>
          <p:nvPr/>
        </p:nvSpPr>
        <p:spPr>
          <a:xfrm>
            <a:off x="678433" y="2644878"/>
            <a:ext cx="2541634" cy="1384995"/>
          </a:xfrm>
          <a:prstGeom prst="rect">
            <a:avLst/>
          </a:prstGeom>
          <a:noFill/>
        </p:spPr>
        <p:txBody>
          <a:bodyPr wrap="square" rtlCol="0">
            <a:spAutoFit/>
          </a:bodyPr>
          <a:lstStyle/>
          <a:p>
            <a:r>
              <a:rPr lang="en-US" sz="2800" dirty="0">
                <a:solidFill>
                  <a:schemeClr val="bg1"/>
                </a:solidFill>
              </a:rPr>
              <a:t>Data Science </a:t>
            </a:r>
          </a:p>
          <a:p>
            <a:r>
              <a:rPr lang="en-US" sz="2800" dirty="0">
                <a:solidFill>
                  <a:schemeClr val="bg1"/>
                </a:solidFill>
              </a:rPr>
              <a:t>Use cases in </a:t>
            </a:r>
          </a:p>
          <a:p>
            <a:r>
              <a:rPr lang="en-US" sz="2800" dirty="0">
                <a:solidFill>
                  <a:schemeClr val="bg1"/>
                </a:solidFill>
              </a:rPr>
              <a:t>Banking</a:t>
            </a:r>
          </a:p>
        </p:txBody>
      </p:sp>
    </p:spTree>
    <p:extLst>
      <p:ext uri="{BB962C8B-B14F-4D97-AF65-F5344CB8AC3E}">
        <p14:creationId xmlns:p14="http://schemas.microsoft.com/office/powerpoint/2010/main" val="5474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3510116" y="796413"/>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299949D-9420-4A84-9D30-02903CC97F4E}"/>
              </a:ext>
            </a:extLst>
          </p:cNvPr>
          <p:cNvSpPr txBox="1"/>
          <p:nvPr/>
        </p:nvSpPr>
        <p:spPr>
          <a:xfrm>
            <a:off x="4562167" y="1758473"/>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715C25AD-299C-4517-9520-B83944D7CB0E}"/>
              </a:ext>
            </a:extLst>
          </p:cNvPr>
          <p:cNvSpPr txBox="1"/>
          <p:nvPr/>
        </p:nvSpPr>
        <p:spPr>
          <a:xfrm>
            <a:off x="678433" y="2644878"/>
            <a:ext cx="2541634" cy="523220"/>
          </a:xfrm>
          <a:prstGeom prst="rect">
            <a:avLst/>
          </a:prstGeom>
          <a:noFill/>
        </p:spPr>
        <p:txBody>
          <a:bodyPr wrap="square" rtlCol="0">
            <a:spAutoFit/>
          </a:bodyPr>
          <a:lstStyle/>
          <a:p>
            <a:r>
              <a:rPr lang="en-US" sz="2800" dirty="0">
                <a:solidFill>
                  <a:schemeClr val="bg1"/>
                </a:solidFill>
              </a:rPr>
              <a:t>Types of Data</a:t>
            </a:r>
          </a:p>
        </p:txBody>
      </p:sp>
      <p:sp>
        <p:nvSpPr>
          <p:cNvPr id="6" name="TextBox 5">
            <a:extLst>
              <a:ext uri="{FF2B5EF4-FFF2-40B4-BE49-F238E27FC236}">
                <a16:creationId xmlns:a16="http://schemas.microsoft.com/office/drawing/2014/main" id="{CACA624D-F905-43CB-8C12-AAF34B39041C}"/>
              </a:ext>
            </a:extLst>
          </p:cNvPr>
          <p:cNvSpPr txBox="1"/>
          <p:nvPr/>
        </p:nvSpPr>
        <p:spPr>
          <a:xfrm>
            <a:off x="3800166" y="1111045"/>
            <a:ext cx="2541634" cy="400110"/>
          </a:xfrm>
          <a:prstGeom prst="rect">
            <a:avLst/>
          </a:prstGeom>
          <a:noFill/>
        </p:spPr>
        <p:txBody>
          <a:bodyPr wrap="square" rtlCol="0">
            <a:spAutoFit/>
          </a:bodyPr>
          <a:lstStyle/>
          <a:p>
            <a:r>
              <a:rPr lang="en-US" sz="2000" dirty="0">
                <a:solidFill>
                  <a:schemeClr val="bg1"/>
                </a:solidFill>
              </a:rPr>
              <a:t>Cross-sectional Data</a:t>
            </a:r>
          </a:p>
        </p:txBody>
      </p:sp>
      <p:sp>
        <p:nvSpPr>
          <p:cNvPr id="7" name="TextBox 6">
            <a:extLst>
              <a:ext uri="{FF2B5EF4-FFF2-40B4-BE49-F238E27FC236}">
                <a16:creationId xmlns:a16="http://schemas.microsoft.com/office/drawing/2014/main" id="{4548FF2A-0559-46C6-A160-787123D047C6}"/>
              </a:ext>
            </a:extLst>
          </p:cNvPr>
          <p:cNvSpPr txBox="1"/>
          <p:nvPr/>
        </p:nvSpPr>
        <p:spPr>
          <a:xfrm>
            <a:off x="3800166" y="2841994"/>
            <a:ext cx="2541634" cy="400110"/>
          </a:xfrm>
          <a:prstGeom prst="rect">
            <a:avLst/>
          </a:prstGeom>
          <a:noFill/>
        </p:spPr>
        <p:txBody>
          <a:bodyPr wrap="square" rtlCol="0">
            <a:spAutoFit/>
          </a:bodyPr>
          <a:lstStyle/>
          <a:p>
            <a:r>
              <a:rPr lang="en-US" sz="2000" dirty="0">
                <a:solidFill>
                  <a:schemeClr val="bg1"/>
                </a:solidFill>
              </a:rPr>
              <a:t>Time series Data</a:t>
            </a:r>
          </a:p>
        </p:txBody>
      </p:sp>
      <p:sp>
        <p:nvSpPr>
          <p:cNvPr id="8" name="TextBox 7">
            <a:extLst>
              <a:ext uri="{FF2B5EF4-FFF2-40B4-BE49-F238E27FC236}">
                <a16:creationId xmlns:a16="http://schemas.microsoft.com/office/drawing/2014/main" id="{24BD0699-6D7E-4344-9F6E-921FC706972C}"/>
              </a:ext>
            </a:extLst>
          </p:cNvPr>
          <p:cNvSpPr txBox="1"/>
          <p:nvPr/>
        </p:nvSpPr>
        <p:spPr>
          <a:xfrm>
            <a:off x="3800166" y="4514513"/>
            <a:ext cx="2541634" cy="400110"/>
          </a:xfrm>
          <a:prstGeom prst="rect">
            <a:avLst/>
          </a:prstGeom>
          <a:noFill/>
        </p:spPr>
        <p:txBody>
          <a:bodyPr wrap="square" rtlCol="0">
            <a:spAutoFit/>
          </a:bodyPr>
          <a:lstStyle/>
          <a:p>
            <a:r>
              <a:rPr lang="en-US" sz="2000" dirty="0">
                <a:solidFill>
                  <a:schemeClr val="bg1"/>
                </a:solidFill>
              </a:rPr>
              <a:t>Panel Data</a:t>
            </a:r>
          </a:p>
        </p:txBody>
      </p:sp>
      <p:sp>
        <p:nvSpPr>
          <p:cNvPr id="2" name="TextBox 1">
            <a:extLst>
              <a:ext uri="{FF2B5EF4-FFF2-40B4-BE49-F238E27FC236}">
                <a16:creationId xmlns:a16="http://schemas.microsoft.com/office/drawing/2014/main" id="{6CAF7660-AF98-49DA-8D1A-D48013F25001}"/>
              </a:ext>
            </a:extLst>
          </p:cNvPr>
          <p:cNvSpPr txBox="1"/>
          <p:nvPr/>
        </p:nvSpPr>
        <p:spPr>
          <a:xfrm>
            <a:off x="3800166" y="1601738"/>
            <a:ext cx="8121446" cy="738664"/>
          </a:xfrm>
          <a:prstGeom prst="rect">
            <a:avLst/>
          </a:prstGeom>
          <a:noFill/>
        </p:spPr>
        <p:txBody>
          <a:bodyPr wrap="square" rtlCol="0">
            <a:spAutoFit/>
          </a:bodyPr>
          <a:lstStyle/>
          <a:p>
            <a:pPr algn="just"/>
            <a:r>
              <a:rPr lang="en-US" sz="1400" dirty="0">
                <a:solidFill>
                  <a:schemeClr val="bg1"/>
                </a:solidFill>
              </a:rPr>
              <a:t>Cross-sectional data or cross-section of a population is obtained by taking observations from multiple individuals at the same point in time.  Gross domestic product of countries in a given year is another example of cross-sectional data.</a:t>
            </a:r>
          </a:p>
        </p:txBody>
      </p:sp>
      <p:sp>
        <p:nvSpPr>
          <p:cNvPr id="11" name="TextBox 10">
            <a:extLst>
              <a:ext uri="{FF2B5EF4-FFF2-40B4-BE49-F238E27FC236}">
                <a16:creationId xmlns:a16="http://schemas.microsoft.com/office/drawing/2014/main" id="{6454C649-46C9-4378-A14A-0766E1021E9B}"/>
              </a:ext>
            </a:extLst>
          </p:cNvPr>
          <p:cNvSpPr txBox="1"/>
          <p:nvPr/>
        </p:nvSpPr>
        <p:spPr>
          <a:xfrm>
            <a:off x="3800166" y="3242104"/>
            <a:ext cx="8121446" cy="738664"/>
          </a:xfrm>
          <a:prstGeom prst="rect">
            <a:avLst/>
          </a:prstGeom>
          <a:noFill/>
        </p:spPr>
        <p:txBody>
          <a:bodyPr wrap="square" rtlCol="0">
            <a:spAutoFit/>
          </a:bodyPr>
          <a:lstStyle/>
          <a:p>
            <a:pPr algn="just"/>
            <a:r>
              <a:rPr lang="en-US" sz="1400" dirty="0">
                <a:solidFill>
                  <a:schemeClr val="bg1"/>
                </a:solidFill>
              </a:rPr>
              <a:t> A time series is made up of quantitative observations on one or more measurable characteristics of an individual entity and taken at multiple points in time. Time series data is typically characterized by several interesting internal structures such as trend, seasonality, stationarity, autocorrelation, and so on. </a:t>
            </a:r>
          </a:p>
        </p:txBody>
      </p:sp>
      <p:sp>
        <p:nvSpPr>
          <p:cNvPr id="12" name="TextBox 11">
            <a:extLst>
              <a:ext uri="{FF2B5EF4-FFF2-40B4-BE49-F238E27FC236}">
                <a16:creationId xmlns:a16="http://schemas.microsoft.com/office/drawing/2014/main" id="{B0C592F7-6B74-4B09-AC7D-045602C18C5C}"/>
              </a:ext>
            </a:extLst>
          </p:cNvPr>
          <p:cNvSpPr txBox="1"/>
          <p:nvPr/>
        </p:nvSpPr>
        <p:spPr>
          <a:xfrm>
            <a:off x="3800166" y="4918985"/>
            <a:ext cx="8121446" cy="523220"/>
          </a:xfrm>
          <a:prstGeom prst="rect">
            <a:avLst/>
          </a:prstGeom>
          <a:noFill/>
        </p:spPr>
        <p:txBody>
          <a:bodyPr wrap="square" rtlCol="0">
            <a:spAutoFit/>
          </a:bodyPr>
          <a:lstStyle/>
          <a:p>
            <a:pPr algn="just"/>
            <a:r>
              <a:rPr lang="en-US" sz="1400" dirty="0">
                <a:solidFill>
                  <a:schemeClr val="bg1"/>
                </a:solidFill>
              </a:rPr>
              <a:t> If we observe multiple entities over multiple points in time, we get a panel data also known as longitudinal data.</a:t>
            </a:r>
          </a:p>
        </p:txBody>
      </p:sp>
    </p:spTree>
    <p:extLst>
      <p:ext uri="{BB962C8B-B14F-4D97-AF65-F5344CB8AC3E}">
        <p14:creationId xmlns:p14="http://schemas.microsoft.com/office/powerpoint/2010/main" val="8171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545AED22-87A1-4DF0-890F-760210975168}"/>
              </a:ext>
            </a:extLst>
          </p:cNvPr>
          <p:cNvPicPr>
            <a:picLocks noChangeAspect="1"/>
          </p:cNvPicPr>
          <p:nvPr/>
        </p:nvPicPr>
        <p:blipFill>
          <a:blip r:embed="rId2"/>
          <a:stretch>
            <a:fillRect/>
          </a:stretch>
        </p:blipFill>
        <p:spPr>
          <a:xfrm>
            <a:off x="8072604" y="1563052"/>
            <a:ext cx="3720535" cy="3731896"/>
          </a:xfrm>
          <a:prstGeom prst="rect">
            <a:avLst/>
          </a:prstGeom>
        </p:spPr>
      </p:pic>
      <p:pic>
        <p:nvPicPr>
          <p:cNvPr id="15" name="Picture 14">
            <a:extLst>
              <a:ext uri="{FF2B5EF4-FFF2-40B4-BE49-F238E27FC236}">
                <a16:creationId xmlns:a16="http://schemas.microsoft.com/office/drawing/2014/main" id="{8F50F34A-D700-41BA-A748-4397AB69FF33}"/>
              </a:ext>
            </a:extLst>
          </p:cNvPr>
          <p:cNvPicPr>
            <a:picLocks noChangeAspect="1"/>
          </p:cNvPicPr>
          <p:nvPr/>
        </p:nvPicPr>
        <p:blipFill>
          <a:blip r:embed="rId3"/>
          <a:stretch>
            <a:fillRect/>
          </a:stretch>
        </p:blipFill>
        <p:spPr>
          <a:xfrm>
            <a:off x="4270366" y="1563052"/>
            <a:ext cx="3651268" cy="3731896"/>
          </a:xfrm>
          <a:prstGeom prst="rect">
            <a:avLst/>
          </a:prstGeom>
        </p:spPr>
      </p:pic>
      <p:pic>
        <p:nvPicPr>
          <p:cNvPr id="17" name="Picture 16">
            <a:extLst>
              <a:ext uri="{FF2B5EF4-FFF2-40B4-BE49-F238E27FC236}">
                <a16:creationId xmlns:a16="http://schemas.microsoft.com/office/drawing/2014/main" id="{E8FCF264-D08E-4D83-97EF-B50045025FA3}"/>
              </a:ext>
            </a:extLst>
          </p:cNvPr>
          <p:cNvPicPr>
            <a:picLocks noChangeAspect="1"/>
          </p:cNvPicPr>
          <p:nvPr/>
        </p:nvPicPr>
        <p:blipFill>
          <a:blip r:embed="rId4"/>
          <a:stretch>
            <a:fillRect/>
          </a:stretch>
        </p:blipFill>
        <p:spPr>
          <a:xfrm>
            <a:off x="398860" y="1550349"/>
            <a:ext cx="3720536" cy="3743680"/>
          </a:xfrm>
          <a:prstGeom prst="rect">
            <a:avLst/>
          </a:prstGeom>
        </p:spPr>
      </p:pic>
    </p:spTree>
    <p:extLst>
      <p:ext uri="{BB962C8B-B14F-4D97-AF65-F5344CB8AC3E}">
        <p14:creationId xmlns:p14="http://schemas.microsoft.com/office/powerpoint/2010/main" val="204996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545AED22-87A1-4DF0-890F-760210975168}"/>
              </a:ext>
            </a:extLst>
          </p:cNvPr>
          <p:cNvPicPr>
            <a:picLocks noChangeAspect="1"/>
          </p:cNvPicPr>
          <p:nvPr/>
        </p:nvPicPr>
        <p:blipFill>
          <a:blip r:embed="rId2"/>
          <a:stretch>
            <a:fillRect/>
          </a:stretch>
        </p:blipFill>
        <p:spPr>
          <a:xfrm>
            <a:off x="8072604" y="1563052"/>
            <a:ext cx="3720535" cy="3731896"/>
          </a:xfrm>
          <a:prstGeom prst="rect">
            <a:avLst/>
          </a:prstGeom>
        </p:spPr>
      </p:pic>
      <p:pic>
        <p:nvPicPr>
          <p:cNvPr id="15" name="Picture 14">
            <a:extLst>
              <a:ext uri="{FF2B5EF4-FFF2-40B4-BE49-F238E27FC236}">
                <a16:creationId xmlns:a16="http://schemas.microsoft.com/office/drawing/2014/main" id="{8F50F34A-D700-41BA-A748-4397AB69FF33}"/>
              </a:ext>
            </a:extLst>
          </p:cNvPr>
          <p:cNvPicPr>
            <a:picLocks noChangeAspect="1"/>
          </p:cNvPicPr>
          <p:nvPr/>
        </p:nvPicPr>
        <p:blipFill>
          <a:blip r:embed="rId3"/>
          <a:stretch>
            <a:fillRect/>
          </a:stretch>
        </p:blipFill>
        <p:spPr>
          <a:xfrm>
            <a:off x="4270366" y="1563052"/>
            <a:ext cx="3651268" cy="3731896"/>
          </a:xfrm>
          <a:prstGeom prst="rect">
            <a:avLst/>
          </a:prstGeom>
        </p:spPr>
      </p:pic>
      <p:pic>
        <p:nvPicPr>
          <p:cNvPr id="17" name="Picture 16">
            <a:extLst>
              <a:ext uri="{FF2B5EF4-FFF2-40B4-BE49-F238E27FC236}">
                <a16:creationId xmlns:a16="http://schemas.microsoft.com/office/drawing/2014/main" id="{E8FCF264-D08E-4D83-97EF-B50045025FA3}"/>
              </a:ext>
            </a:extLst>
          </p:cNvPr>
          <p:cNvPicPr>
            <a:picLocks noChangeAspect="1"/>
          </p:cNvPicPr>
          <p:nvPr/>
        </p:nvPicPr>
        <p:blipFill>
          <a:blip r:embed="rId4"/>
          <a:stretch>
            <a:fillRect/>
          </a:stretch>
        </p:blipFill>
        <p:spPr>
          <a:xfrm>
            <a:off x="398860" y="1550349"/>
            <a:ext cx="3720536" cy="3743680"/>
          </a:xfrm>
          <a:prstGeom prst="rect">
            <a:avLst/>
          </a:prstGeom>
        </p:spPr>
      </p:pic>
      <p:sp>
        <p:nvSpPr>
          <p:cNvPr id="7" name="TextBox 6">
            <a:extLst>
              <a:ext uri="{FF2B5EF4-FFF2-40B4-BE49-F238E27FC236}">
                <a16:creationId xmlns:a16="http://schemas.microsoft.com/office/drawing/2014/main" id="{C1F8F809-CC84-48E6-A7A4-4A3B8A7CBB56}"/>
              </a:ext>
            </a:extLst>
          </p:cNvPr>
          <p:cNvSpPr txBox="1"/>
          <p:nvPr/>
        </p:nvSpPr>
        <p:spPr>
          <a:xfrm>
            <a:off x="1222366" y="1034534"/>
            <a:ext cx="6096000" cy="369332"/>
          </a:xfrm>
          <a:prstGeom prst="rect">
            <a:avLst/>
          </a:prstGeom>
          <a:noFill/>
        </p:spPr>
        <p:txBody>
          <a:bodyPr wrap="square">
            <a:spAutoFit/>
          </a:bodyPr>
          <a:lstStyle/>
          <a:p>
            <a:r>
              <a:rPr lang="en-US" sz="1800" dirty="0">
                <a:solidFill>
                  <a:srgbClr val="83DE5D"/>
                </a:solidFill>
              </a:rPr>
              <a:t>Cross-sectional Data</a:t>
            </a:r>
          </a:p>
        </p:txBody>
      </p:sp>
      <p:sp>
        <p:nvSpPr>
          <p:cNvPr id="8" name="TextBox 7">
            <a:extLst>
              <a:ext uri="{FF2B5EF4-FFF2-40B4-BE49-F238E27FC236}">
                <a16:creationId xmlns:a16="http://schemas.microsoft.com/office/drawing/2014/main" id="{230CEC18-DA5C-40CE-91E5-6B1D487E3ACF}"/>
              </a:ext>
            </a:extLst>
          </p:cNvPr>
          <p:cNvSpPr txBox="1"/>
          <p:nvPr/>
        </p:nvSpPr>
        <p:spPr>
          <a:xfrm>
            <a:off x="5129273" y="1034534"/>
            <a:ext cx="6096000" cy="369332"/>
          </a:xfrm>
          <a:prstGeom prst="rect">
            <a:avLst/>
          </a:prstGeom>
          <a:noFill/>
        </p:spPr>
        <p:txBody>
          <a:bodyPr wrap="square">
            <a:spAutoFit/>
          </a:bodyPr>
          <a:lstStyle/>
          <a:p>
            <a:r>
              <a:rPr lang="en-US" sz="1800" dirty="0">
                <a:solidFill>
                  <a:srgbClr val="83DE5D"/>
                </a:solidFill>
              </a:rPr>
              <a:t>Time series Data</a:t>
            </a:r>
          </a:p>
        </p:txBody>
      </p:sp>
      <p:sp>
        <p:nvSpPr>
          <p:cNvPr id="10" name="TextBox 9">
            <a:extLst>
              <a:ext uri="{FF2B5EF4-FFF2-40B4-BE49-F238E27FC236}">
                <a16:creationId xmlns:a16="http://schemas.microsoft.com/office/drawing/2014/main" id="{BEF84A7B-615F-4FCD-84A9-42B18C6D8CED}"/>
              </a:ext>
            </a:extLst>
          </p:cNvPr>
          <p:cNvSpPr txBox="1"/>
          <p:nvPr/>
        </p:nvSpPr>
        <p:spPr>
          <a:xfrm>
            <a:off x="9144000" y="1034534"/>
            <a:ext cx="6096000" cy="369332"/>
          </a:xfrm>
          <a:prstGeom prst="rect">
            <a:avLst/>
          </a:prstGeom>
          <a:noFill/>
        </p:spPr>
        <p:txBody>
          <a:bodyPr wrap="square">
            <a:spAutoFit/>
          </a:bodyPr>
          <a:lstStyle/>
          <a:p>
            <a:r>
              <a:rPr lang="en-US" sz="1800" dirty="0">
                <a:solidFill>
                  <a:srgbClr val="83DE5D"/>
                </a:solidFill>
              </a:rPr>
              <a:t>Panel Data</a:t>
            </a:r>
          </a:p>
        </p:txBody>
      </p:sp>
    </p:spTree>
    <p:extLst>
      <p:ext uri="{BB962C8B-B14F-4D97-AF65-F5344CB8AC3E}">
        <p14:creationId xmlns:p14="http://schemas.microsoft.com/office/powerpoint/2010/main" val="285067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579ABE3-E5D9-4C0F-808B-B52D8C6DFB01}"/>
              </a:ext>
            </a:extLst>
          </p:cNvPr>
          <p:cNvSpPr txBox="1"/>
          <p:nvPr/>
        </p:nvSpPr>
        <p:spPr>
          <a:xfrm>
            <a:off x="6761187" y="1492902"/>
            <a:ext cx="4949032" cy="3693319"/>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solidFill>
                  <a:srgbClr val="83DE5D"/>
                </a:solidFill>
                <a:effectLst/>
                <a:latin typeface="franklin-gothic-urw"/>
              </a:rPr>
              <a:t>Inferential statistics: </a:t>
            </a:r>
            <a:r>
              <a:rPr lang="en-US" b="0" i="0" dirty="0">
                <a:solidFill>
                  <a:schemeClr val="bg1"/>
                </a:solidFill>
                <a:effectLst/>
                <a:latin typeface="franklin-gothic-urw"/>
              </a:rPr>
              <a:t>predictions for a population.</a:t>
            </a:r>
          </a:p>
          <a:p>
            <a:pPr marL="285750" indent="-285750" algn="l">
              <a:buFont typeface="Wingdings" panose="05000000000000000000" pitchFamily="2" charset="2"/>
              <a:buChar char="q"/>
            </a:pPr>
            <a:r>
              <a:rPr lang="en-US" b="1" i="0" dirty="0">
                <a:solidFill>
                  <a:srgbClr val="83DE5D"/>
                </a:solidFill>
                <a:effectLst/>
                <a:latin typeface="franklin-gothic-urw"/>
              </a:rPr>
              <a:t>Central tendency (measures of the center): </a:t>
            </a:r>
            <a:r>
              <a:rPr lang="en-US" b="0" i="0" dirty="0">
                <a:solidFill>
                  <a:schemeClr val="bg1"/>
                </a:solidFill>
                <a:effectLst/>
                <a:latin typeface="franklin-gothic-urw"/>
              </a:rPr>
              <a:t>mean (average of all values), median (central value of a data set), and mode (the most recurrent value in a data set).</a:t>
            </a:r>
          </a:p>
          <a:p>
            <a:pPr marL="285750" indent="-285750" algn="l">
              <a:buFont typeface="Wingdings" panose="05000000000000000000" pitchFamily="2" charset="2"/>
              <a:buChar char="q"/>
            </a:pPr>
            <a:r>
              <a:rPr lang="en-US" b="1" i="0" dirty="0">
                <a:solidFill>
                  <a:srgbClr val="83DE5D"/>
                </a:solidFill>
                <a:effectLst/>
                <a:latin typeface="franklin-gothic-urw"/>
              </a:rPr>
              <a:t>Measures of the spread:</a:t>
            </a:r>
          </a:p>
          <a:p>
            <a:pPr marL="742950" lvl="1" indent="-285750" algn="l">
              <a:buFont typeface="Wingdings" panose="05000000000000000000" pitchFamily="2" charset="2"/>
              <a:buChar char="q"/>
            </a:pPr>
            <a:r>
              <a:rPr lang="en-US" b="0" i="0" dirty="0">
                <a:solidFill>
                  <a:srgbClr val="83DE5D"/>
                </a:solidFill>
                <a:effectLst/>
                <a:latin typeface="franklin-gothic-urw"/>
              </a:rPr>
              <a:t>Range: </a:t>
            </a:r>
            <a:r>
              <a:rPr lang="en-US" b="0" i="0" dirty="0">
                <a:solidFill>
                  <a:schemeClr val="bg1"/>
                </a:solidFill>
                <a:effectLst/>
                <a:latin typeface="franklin-gothic-urw"/>
              </a:rPr>
              <a:t>the distance between each value in a data set.</a:t>
            </a:r>
          </a:p>
          <a:p>
            <a:pPr marL="742950" lvl="1" indent="-285750" algn="l">
              <a:buFont typeface="Wingdings" panose="05000000000000000000" pitchFamily="2" charset="2"/>
              <a:buChar char="q"/>
            </a:pPr>
            <a:r>
              <a:rPr lang="en-US" b="0" i="0" dirty="0">
                <a:solidFill>
                  <a:srgbClr val="83DE5D"/>
                </a:solidFill>
                <a:effectLst/>
                <a:latin typeface="franklin-gothic-urw"/>
              </a:rPr>
              <a:t>Variance: </a:t>
            </a:r>
            <a:r>
              <a:rPr lang="en-US" b="0" i="0" dirty="0">
                <a:solidFill>
                  <a:schemeClr val="bg1"/>
                </a:solidFill>
                <a:effectLst/>
                <a:latin typeface="franklin-gothic-urw"/>
              </a:rPr>
              <a:t>the distance between a variable and its expected value.</a:t>
            </a:r>
          </a:p>
          <a:p>
            <a:pPr marL="742950" lvl="1" indent="-285750" algn="l">
              <a:buFont typeface="Wingdings" panose="05000000000000000000" pitchFamily="2" charset="2"/>
              <a:buChar char="q"/>
            </a:pPr>
            <a:r>
              <a:rPr lang="en-US" b="0" i="0" dirty="0">
                <a:solidFill>
                  <a:srgbClr val="83DE5D"/>
                </a:solidFill>
                <a:effectLst/>
                <a:latin typeface="franklin-gothic-urw"/>
              </a:rPr>
              <a:t>Standard deviation: </a:t>
            </a:r>
            <a:r>
              <a:rPr lang="en-US" b="0" i="0" dirty="0">
                <a:solidFill>
                  <a:schemeClr val="bg1"/>
                </a:solidFill>
                <a:effectLst/>
                <a:latin typeface="franklin-gothic-urw"/>
              </a:rPr>
              <a:t>the dispersion of a data set from the mean.</a:t>
            </a:r>
            <a:endParaRPr lang="en-US" dirty="0">
              <a:solidFill>
                <a:schemeClr val="bg1"/>
              </a:solidFill>
            </a:endParaRPr>
          </a:p>
        </p:txBody>
      </p:sp>
      <p:sp>
        <p:nvSpPr>
          <p:cNvPr id="8" name="TextBox 7">
            <a:extLst>
              <a:ext uri="{FF2B5EF4-FFF2-40B4-BE49-F238E27FC236}">
                <a16:creationId xmlns:a16="http://schemas.microsoft.com/office/drawing/2014/main" id="{7394F29F-3E1B-49D5-B5BE-C5148DC6D9EA}"/>
              </a:ext>
            </a:extLst>
          </p:cNvPr>
          <p:cNvSpPr txBox="1"/>
          <p:nvPr/>
        </p:nvSpPr>
        <p:spPr>
          <a:xfrm>
            <a:off x="481781" y="1414363"/>
            <a:ext cx="5604913" cy="4204356"/>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en-US" b="1" i="0" dirty="0">
                <a:solidFill>
                  <a:srgbClr val="83DE5D"/>
                </a:solidFill>
                <a:effectLst/>
                <a:latin typeface="franklin-gothic-urw"/>
              </a:rPr>
              <a:t>Population: </a:t>
            </a:r>
            <a:r>
              <a:rPr lang="en-US" b="0" i="0" dirty="0">
                <a:solidFill>
                  <a:schemeClr val="bg1"/>
                </a:solidFill>
                <a:effectLst/>
                <a:latin typeface="franklin-gothic-urw"/>
              </a:rPr>
              <a:t>the source of data to be collected.</a:t>
            </a:r>
          </a:p>
          <a:p>
            <a:pPr marL="285750" indent="-285750" algn="l">
              <a:lnSpc>
                <a:spcPct val="150000"/>
              </a:lnSpc>
              <a:buFont typeface="Wingdings" panose="05000000000000000000" pitchFamily="2" charset="2"/>
              <a:buChar char="q"/>
            </a:pPr>
            <a:r>
              <a:rPr lang="en-US" b="1" i="0" dirty="0">
                <a:solidFill>
                  <a:srgbClr val="83DE5D"/>
                </a:solidFill>
                <a:effectLst/>
                <a:latin typeface="franklin-gothic-urw"/>
              </a:rPr>
              <a:t>Sample: </a:t>
            </a:r>
            <a:r>
              <a:rPr lang="en-US" b="0" i="0" dirty="0">
                <a:solidFill>
                  <a:schemeClr val="bg1"/>
                </a:solidFill>
                <a:effectLst/>
                <a:latin typeface="franklin-gothic-urw"/>
              </a:rPr>
              <a:t>a portion of the population.</a:t>
            </a:r>
          </a:p>
          <a:p>
            <a:pPr marL="285750" indent="-285750" algn="l">
              <a:lnSpc>
                <a:spcPct val="150000"/>
              </a:lnSpc>
              <a:buFont typeface="Wingdings" panose="05000000000000000000" pitchFamily="2" charset="2"/>
              <a:buChar char="q"/>
            </a:pPr>
            <a:r>
              <a:rPr lang="en-US" b="1" i="0" dirty="0">
                <a:solidFill>
                  <a:srgbClr val="83DE5D"/>
                </a:solidFill>
                <a:effectLst/>
                <a:latin typeface="franklin-gothic-urw"/>
              </a:rPr>
              <a:t>Variable: </a:t>
            </a:r>
            <a:r>
              <a:rPr lang="en-US" b="0" i="0" dirty="0">
                <a:solidFill>
                  <a:schemeClr val="bg1"/>
                </a:solidFill>
                <a:effectLst/>
                <a:latin typeface="franklin-gothic-urw"/>
              </a:rPr>
              <a:t>any data item that can be measured or counted.</a:t>
            </a:r>
          </a:p>
          <a:p>
            <a:pPr marL="285750" indent="-285750" algn="l">
              <a:lnSpc>
                <a:spcPct val="150000"/>
              </a:lnSpc>
              <a:buFont typeface="Wingdings" panose="05000000000000000000" pitchFamily="2" charset="2"/>
              <a:buChar char="q"/>
            </a:pPr>
            <a:r>
              <a:rPr lang="en-US" b="1" i="0" dirty="0">
                <a:solidFill>
                  <a:srgbClr val="83DE5D"/>
                </a:solidFill>
                <a:effectLst/>
                <a:latin typeface="franklin-gothic-urw"/>
              </a:rPr>
              <a:t>Quantitative analysis (statistical</a:t>
            </a:r>
            <a:r>
              <a:rPr lang="en-US" b="0" i="0" dirty="0">
                <a:solidFill>
                  <a:schemeClr val="bg1"/>
                </a:solidFill>
                <a:effectLst/>
                <a:latin typeface="franklin-gothic-urw"/>
              </a:rPr>
              <a:t>): collecting and interpreting data with patterns and data visualization.</a:t>
            </a:r>
          </a:p>
          <a:p>
            <a:pPr marL="285750" indent="-285750" algn="l">
              <a:lnSpc>
                <a:spcPct val="150000"/>
              </a:lnSpc>
              <a:buFont typeface="Wingdings" panose="05000000000000000000" pitchFamily="2" charset="2"/>
              <a:buChar char="q"/>
            </a:pPr>
            <a:r>
              <a:rPr lang="en-US" b="1" i="0" dirty="0">
                <a:solidFill>
                  <a:srgbClr val="83DE5D"/>
                </a:solidFill>
                <a:effectLst/>
                <a:latin typeface="franklin-gothic-urw"/>
              </a:rPr>
              <a:t>Qualitative analysis (non-statistical): </a:t>
            </a:r>
            <a:r>
              <a:rPr lang="en-US" b="0" i="0" dirty="0">
                <a:solidFill>
                  <a:schemeClr val="bg1"/>
                </a:solidFill>
                <a:effectLst/>
                <a:latin typeface="franklin-gothic-urw"/>
              </a:rPr>
              <a:t>producing generic information from other non-data forms of media.</a:t>
            </a:r>
          </a:p>
          <a:p>
            <a:pPr marL="285750" indent="-285750" algn="l">
              <a:lnSpc>
                <a:spcPct val="150000"/>
              </a:lnSpc>
              <a:buFont typeface="Wingdings" panose="05000000000000000000" pitchFamily="2" charset="2"/>
              <a:buChar char="q"/>
            </a:pPr>
            <a:r>
              <a:rPr lang="en-US" b="1" i="0" dirty="0">
                <a:solidFill>
                  <a:srgbClr val="83DE5D"/>
                </a:solidFill>
                <a:effectLst/>
                <a:latin typeface="franklin-gothic-urw"/>
              </a:rPr>
              <a:t>Descriptive statistics:</a:t>
            </a:r>
            <a:r>
              <a:rPr lang="en-US" b="0" i="0" dirty="0">
                <a:solidFill>
                  <a:schemeClr val="bg1"/>
                </a:solidFill>
                <a:effectLst/>
                <a:latin typeface="franklin-gothic-urw"/>
              </a:rPr>
              <a:t> characteristics of a population.</a:t>
            </a:r>
          </a:p>
        </p:txBody>
      </p:sp>
      <p:cxnSp>
        <p:nvCxnSpPr>
          <p:cNvPr id="9" name="Straight Connector 8">
            <a:extLst>
              <a:ext uri="{FF2B5EF4-FFF2-40B4-BE49-F238E27FC236}">
                <a16:creationId xmlns:a16="http://schemas.microsoft.com/office/drawing/2014/main" id="{8CA24139-72C0-4F79-8DAE-1B50B767F7FB}"/>
              </a:ext>
            </a:extLst>
          </p:cNvPr>
          <p:cNvCxnSpPr>
            <a:cxnSpLocks/>
          </p:cNvCxnSpPr>
          <p:nvPr/>
        </p:nvCxnSpPr>
        <p:spPr>
          <a:xfrm>
            <a:off x="6105308" y="955766"/>
            <a:ext cx="9306" cy="5138583"/>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BF625C-E635-4DD8-B228-64EB381DA327}"/>
              </a:ext>
            </a:extLst>
          </p:cNvPr>
          <p:cNvSpPr txBox="1"/>
          <p:nvPr/>
        </p:nvSpPr>
        <p:spPr>
          <a:xfrm>
            <a:off x="4562167" y="328009"/>
            <a:ext cx="892769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STATISTICS ESSENTIALS</a:t>
            </a:r>
          </a:p>
        </p:txBody>
      </p:sp>
    </p:spTree>
    <p:extLst>
      <p:ext uri="{BB962C8B-B14F-4D97-AF65-F5344CB8AC3E}">
        <p14:creationId xmlns:p14="http://schemas.microsoft.com/office/powerpoint/2010/main" val="197794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32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rgbClr val="83DE5D"/>
                </a:solidFill>
                <a:latin typeface="Cambria" panose="02040503050406030204" pitchFamily="18" charset="0"/>
                <a:ea typeface="Cambria" panose="02040503050406030204" pitchFamily="18" charset="0"/>
              </a:rPr>
              <a:t>DATA SCIENCE ESSENTIALS </a:t>
            </a:r>
            <a:r>
              <a:rPr lang="en-US" sz="1200" dirty="0">
                <a:solidFill>
                  <a:schemeClr val="bg1"/>
                </a:solidFill>
                <a:latin typeface="Cambria" panose="02040503050406030204" pitchFamily="18" charset="0"/>
                <a:ea typeface="Cambria" panose="02040503050406030204" pitchFamily="18" charset="0"/>
              </a:rPr>
              <a:t>FOR BEGINNERS</a:t>
            </a:r>
            <a:endParaRPr lang="en-US" sz="1600" dirty="0">
              <a:solidFill>
                <a:schemeClr val="bg1"/>
              </a:solidFill>
              <a:latin typeface="Cambria" panose="02040503050406030204" pitchFamily="18" charset="0"/>
              <a:ea typeface="Cambria" panose="02040503050406030204" pitchFamily="18" charset="0"/>
            </a:endParaRPr>
          </a:p>
        </p:txBody>
      </p:sp>
      <p:cxnSp>
        <p:nvCxnSpPr>
          <p:cNvPr id="3" name="Straight Connector 2">
            <a:extLst>
              <a:ext uri="{FF2B5EF4-FFF2-40B4-BE49-F238E27FC236}">
                <a16:creationId xmlns:a16="http://schemas.microsoft.com/office/drawing/2014/main" id="{E2DFC13C-1183-4DB4-9912-3E188CE2BE10}"/>
              </a:ext>
            </a:extLst>
          </p:cNvPr>
          <p:cNvCxnSpPr>
            <a:cxnSpLocks/>
          </p:cNvCxnSpPr>
          <p:nvPr/>
        </p:nvCxnSpPr>
        <p:spPr>
          <a:xfrm>
            <a:off x="3510116" y="796413"/>
            <a:ext cx="0" cy="5719916"/>
          </a:xfrm>
          <a:prstGeom prst="line">
            <a:avLst/>
          </a:prstGeom>
          <a:ln>
            <a:solidFill>
              <a:srgbClr val="83DE5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5C25AD-299C-4517-9520-B83944D7CB0E}"/>
              </a:ext>
            </a:extLst>
          </p:cNvPr>
          <p:cNvSpPr txBox="1"/>
          <p:nvPr/>
        </p:nvSpPr>
        <p:spPr>
          <a:xfrm>
            <a:off x="678433" y="2644878"/>
            <a:ext cx="2541634" cy="954107"/>
          </a:xfrm>
          <a:prstGeom prst="rect">
            <a:avLst/>
          </a:prstGeom>
          <a:noFill/>
        </p:spPr>
        <p:txBody>
          <a:bodyPr wrap="square" rtlCol="0">
            <a:spAutoFit/>
          </a:bodyPr>
          <a:lstStyle/>
          <a:p>
            <a:r>
              <a:rPr lang="en-US" sz="2800" dirty="0">
                <a:solidFill>
                  <a:schemeClr val="bg1"/>
                </a:solidFill>
              </a:rPr>
              <a:t>Types of ML tasks</a:t>
            </a:r>
          </a:p>
        </p:txBody>
      </p:sp>
      <p:grpSp>
        <p:nvGrpSpPr>
          <p:cNvPr id="2" name="Group 1">
            <a:extLst>
              <a:ext uri="{FF2B5EF4-FFF2-40B4-BE49-F238E27FC236}">
                <a16:creationId xmlns:a16="http://schemas.microsoft.com/office/drawing/2014/main" id="{A357F276-1DFD-4B9D-A878-00A5DF63AEB4}"/>
              </a:ext>
            </a:extLst>
          </p:cNvPr>
          <p:cNvGrpSpPr/>
          <p:nvPr/>
        </p:nvGrpSpPr>
        <p:grpSpPr>
          <a:xfrm>
            <a:off x="4780996" y="1225376"/>
            <a:ext cx="3900889" cy="4624153"/>
            <a:chOff x="5160734" y="989402"/>
            <a:chExt cx="3900889" cy="4624153"/>
          </a:xfrm>
        </p:grpSpPr>
        <p:sp>
          <p:nvSpPr>
            <p:cNvPr id="6" name="TextBox 5">
              <a:extLst>
                <a:ext uri="{FF2B5EF4-FFF2-40B4-BE49-F238E27FC236}">
                  <a16:creationId xmlns:a16="http://schemas.microsoft.com/office/drawing/2014/main" id="{CACA624D-F905-43CB-8C12-AAF34B39041C}"/>
                </a:ext>
              </a:extLst>
            </p:cNvPr>
            <p:cNvSpPr txBox="1"/>
            <p:nvPr/>
          </p:nvSpPr>
          <p:spPr>
            <a:xfrm>
              <a:off x="5160735" y="989402"/>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Clustering</a:t>
              </a:r>
            </a:p>
          </p:txBody>
        </p:sp>
        <p:sp>
          <p:nvSpPr>
            <p:cNvPr id="13" name="TextBox 12">
              <a:extLst>
                <a:ext uri="{FF2B5EF4-FFF2-40B4-BE49-F238E27FC236}">
                  <a16:creationId xmlns:a16="http://schemas.microsoft.com/office/drawing/2014/main" id="{64F764AE-9B72-417C-AB75-D8C49BB71A6E}"/>
                </a:ext>
              </a:extLst>
            </p:cNvPr>
            <p:cNvSpPr txBox="1"/>
            <p:nvPr/>
          </p:nvSpPr>
          <p:spPr>
            <a:xfrm>
              <a:off x="5160734" y="1558789"/>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Classification</a:t>
              </a:r>
            </a:p>
          </p:txBody>
        </p:sp>
        <p:sp>
          <p:nvSpPr>
            <p:cNvPr id="14" name="TextBox 13">
              <a:extLst>
                <a:ext uri="{FF2B5EF4-FFF2-40B4-BE49-F238E27FC236}">
                  <a16:creationId xmlns:a16="http://schemas.microsoft.com/office/drawing/2014/main" id="{A23DDC41-A558-4FA4-B8C1-5282417E7AA1}"/>
                </a:ext>
              </a:extLst>
            </p:cNvPr>
            <p:cNvSpPr txBox="1"/>
            <p:nvPr/>
          </p:nvSpPr>
          <p:spPr>
            <a:xfrm>
              <a:off x="5196346" y="2092534"/>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Regression</a:t>
              </a:r>
            </a:p>
          </p:txBody>
        </p:sp>
        <p:sp>
          <p:nvSpPr>
            <p:cNvPr id="15" name="TextBox 14">
              <a:extLst>
                <a:ext uri="{FF2B5EF4-FFF2-40B4-BE49-F238E27FC236}">
                  <a16:creationId xmlns:a16="http://schemas.microsoft.com/office/drawing/2014/main" id="{BE2B26C0-AC15-4F58-AF59-F801CB69F120}"/>
                </a:ext>
              </a:extLst>
            </p:cNvPr>
            <p:cNvSpPr txBox="1"/>
            <p:nvPr/>
          </p:nvSpPr>
          <p:spPr>
            <a:xfrm>
              <a:off x="5196346" y="2559461"/>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Forecasting</a:t>
              </a:r>
            </a:p>
          </p:txBody>
        </p:sp>
        <p:sp>
          <p:nvSpPr>
            <p:cNvPr id="16" name="TextBox 15">
              <a:extLst>
                <a:ext uri="{FF2B5EF4-FFF2-40B4-BE49-F238E27FC236}">
                  <a16:creationId xmlns:a16="http://schemas.microsoft.com/office/drawing/2014/main" id="{09FC78DA-6B00-4C67-91B0-CE015D095897}"/>
                </a:ext>
              </a:extLst>
            </p:cNvPr>
            <p:cNvSpPr txBox="1"/>
            <p:nvPr/>
          </p:nvSpPr>
          <p:spPr>
            <a:xfrm>
              <a:off x="5196346" y="3099111"/>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Generation</a:t>
              </a:r>
            </a:p>
          </p:txBody>
        </p:sp>
        <p:sp>
          <p:nvSpPr>
            <p:cNvPr id="17" name="TextBox 16">
              <a:extLst>
                <a:ext uri="{FF2B5EF4-FFF2-40B4-BE49-F238E27FC236}">
                  <a16:creationId xmlns:a16="http://schemas.microsoft.com/office/drawing/2014/main" id="{91A3FE87-AA7E-42FF-8162-BA83B0B55EA4}"/>
                </a:ext>
              </a:extLst>
            </p:cNvPr>
            <p:cNvSpPr txBox="1"/>
            <p:nvPr/>
          </p:nvSpPr>
          <p:spPr>
            <a:xfrm>
              <a:off x="5196346" y="3647754"/>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Recommendation</a:t>
              </a:r>
            </a:p>
          </p:txBody>
        </p:sp>
        <p:sp>
          <p:nvSpPr>
            <p:cNvPr id="18" name="TextBox 17">
              <a:extLst>
                <a:ext uri="{FF2B5EF4-FFF2-40B4-BE49-F238E27FC236}">
                  <a16:creationId xmlns:a16="http://schemas.microsoft.com/office/drawing/2014/main" id="{293EA302-126B-4F85-956F-F9BB19878731}"/>
                </a:ext>
              </a:extLst>
            </p:cNvPr>
            <p:cNvSpPr txBox="1"/>
            <p:nvPr/>
          </p:nvSpPr>
          <p:spPr>
            <a:xfrm>
              <a:off x="5196346" y="4196397"/>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Prescriptive Analytics</a:t>
              </a:r>
            </a:p>
          </p:txBody>
        </p:sp>
        <p:sp>
          <p:nvSpPr>
            <p:cNvPr id="19" name="TextBox 18">
              <a:extLst>
                <a:ext uri="{FF2B5EF4-FFF2-40B4-BE49-F238E27FC236}">
                  <a16:creationId xmlns:a16="http://schemas.microsoft.com/office/drawing/2014/main" id="{17AA9796-7E78-44EF-B06F-3935CCD10E01}"/>
                </a:ext>
              </a:extLst>
            </p:cNvPr>
            <p:cNvSpPr txBox="1"/>
            <p:nvPr/>
          </p:nvSpPr>
          <p:spPr>
            <a:xfrm>
              <a:off x="5196346" y="4745040"/>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Representation</a:t>
              </a:r>
            </a:p>
          </p:txBody>
        </p:sp>
        <p:sp>
          <p:nvSpPr>
            <p:cNvPr id="20" name="TextBox 19">
              <a:extLst>
                <a:ext uri="{FF2B5EF4-FFF2-40B4-BE49-F238E27FC236}">
                  <a16:creationId xmlns:a16="http://schemas.microsoft.com/office/drawing/2014/main" id="{BCB4C57B-EE2F-4205-9A1D-2A22E1DF93FC}"/>
                </a:ext>
              </a:extLst>
            </p:cNvPr>
            <p:cNvSpPr txBox="1"/>
            <p:nvPr/>
          </p:nvSpPr>
          <p:spPr>
            <a:xfrm>
              <a:off x="5196346" y="5213445"/>
              <a:ext cx="3865277"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1"/>
                  </a:solidFill>
                </a:rPr>
                <a:t>Optimization</a:t>
              </a:r>
            </a:p>
          </p:txBody>
        </p:sp>
      </p:grpSp>
      <p:sp>
        <p:nvSpPr>
          <p:cNvPr id="21" name="TextBox 20">
            <a:extLst>
              <a:ext uri="{FF2B5EF4-FFF2-40B4-BE49-F238E27FC236}">
                <a16:creationId xmlns:a16="http://schemas.microsoft.com/office/drawing/2014/main" id="{AB1DAF48-A7AA-499D-B4F7-C362AA7400BA}"/>
              </a:ext>
            </a:extLst>
          </p:cNvPr>
          <p:cNvSpPr txBox="1"/>
          <p:nvPr/>
        </p:nvSpPr>
        <p:spPr>
          <a:xfrm>
            <a:off x="4562167" y="328009"/>
            <a:ext cx="892769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ML ESSENTIALS</a:t>
            </a:r>
          </a:p>
        </p:txBody>
      </p:sp>
    </p:spTree>
    <p:extLst>
      <p:ext uri="{BB962C8B-B14F-4D97-AF65-F5344CB8AC3E}">
        <p14:creationId xmlns:p14="http://schemas.microsoft.com/office/powerpoint/2010/main" val="326311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9BE07D5-1C06-4B8F-A30A-3576A3624490}"/>
              </a:ext>
            </a:extLst>
          </p:cNvPr>
          <p:cNvPicPr>
            <a:picLocks noChangeAspect="1"/>
          </p:cNvPicPr>
          <p:nvPr/>
        </p:nvPicPr>
        <p:blipFill>
          <a:blip r:embed="rId3"/>
          <a:stretch>
            <a:fillRect/>
          </a:stretch>
        </p:blipFill>
        <p:spPr>
          <a:xfrm>
            <a:off x="1580679" y="1020268"/>
            <a:ext cx="8477721" cy="4402466"/>
          </a:xfrm>
          <a:prstGeom prst="rect">
            <a:avLst/>
          </a:prstGeom>
        </p:spPr>
      </p:pic>
    </p:spTree>
    <p:extLst>
      <p:ext uri="{BB962C8B-B14F-4D97-AF65-F5344CB8AC3E}">
        <p14:creationId xmlns:p14="http://schemas.microsoft.com/office/powerpoint/2010/main" val="312523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3E03B-C536-44FA-A522-AAE53C730B25}"/>
              </a:ext>
            </a:extLst>
          </p:cNvPr>
          <p:cNvSpPr txBox="1"/>
          <p:nvPr/>
        </p:nvSpPr>
        <p:spPr>
          <a:xfrm>
            <a:off x="98322" y="69584"/>
            <a:ext cx="8927690"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600" dirty="0">
                <a:solidFill>
                  <a:schemeClr val="accent6">
                    <a:lumMod val="50000"/>
                  </a:schemeClr>
                </a:solidFill>
                <a:latin typeface="Cambria" panose="02040503050406030204" pitchFamily="18" charset="0"/>
                <a:ea typeface="Cambria" panose="02040503050406030204" pitchFamily="18" charset="0"/>
              </a:rPr>
              <a:t>DATA SCIENCE ESSENTIALS </a:t>
            </a:r>
            <a:r>
              <a:rPr lang="en-US" sz="1200" dirty="0">
                <a:latin typeface="Cambria" panose="02040503050406030204" pitchFamily="18" charset="0"/>
                <a:ea typeface="Cambria" panose="02040503050406030204" pitchFamily="18" charset="0"/>
              </a:rPr>
              <a:t>FOR BEGINNERS</a:t>
            </a:r>
            <a:endParaRPr lang="en-US" sz="16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8C95CE94-87F5-48E6-8BFC-228ED152E006}"/>
              </a:ext>
            </a:extLst>
          </p:cNvPr>
          <p:cNvPicPr>
            <a:picLocks noChangeAspect="1"/>
          </p:cNvPicPr>
          <p:nvPr/>
        </p:nvPicPr>
        <p:blipFill>
          <a:blip r:embed="rId3"/>
          <a:stretch>
            <a:fillRect/>
          </a:stretch>
        </p:blipFill>
        <p:spPr>
          <a:xfrm>
            <a:off x="1632155" y="1582348"/>
            <a:ext cx="8927690" cy="4055480"/>
          </a:xfrm>
          <a:prstGeom prst="rect">
            <a:avLst/>
          </a:prstGeom>
        </p:spPr>
      </p:pic>
      <p:sp>
        <p:nvSpPr>
          <p:cNvPr id="7" name="TextBox 6">
            <a:extLst>
              <a:ext uri="{FF2B5EF4-FFF2-40B4-BE49-F238E27FC236}">
                <a16:creationId xmlns:a16="http://schemas.microsoft.com/office/drawing/2014/main" id="{D308C8AC-43EB-4B90-A89A-8735529A08D6}"/>
              </a:ext>
            </a:extLst>
          </p:cNvPr>
          <p:cNvSpPr txBox="1"/>
          <p:nvPr/>
        </p:nvSpPr>
        <p:spPr>
          <a:xfrm>
            <a:off x="2054942" y="810577"/>
            <a:ext cx="7812075"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Logistic Regression is a form of Regression where the target variable is binary</a:t>
            </a:r>
          </a:p>
        </p:txBody>
      </p:sp>
    </p:spTree>
    <p:extLst>
      <p:ext uri="{BB962C8B-B14F-4D97-AF65-F5344CB8AC3E}">
        <p14:creationId xmlns:p14="http://schemas.microsoft.com/office/powerpoint/2010/main" val="5576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4850</TotalTime>
  <Words>921</Words>
  <Application>Microsoft Office PowerPoint</Application>
  <PresentationFormat>Widescreen</PresentationFormat>
  <Paragraphs>150</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franklin-gothic-urw</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Saifullah Katpar</dc:creator>
  <cp:lastModifiedBy>Saifullah Katpar</cp:lastModifiedBy>
  <cp:revision>952</cp:revision>
  <dcterms:created xsi:type="dcterms:W3CDTF">2022-04-30T11:45:37Z</dcterms:created>
  <dcterms:modified xsi:type="dcterms:W3CDTF">2022-07-03T17:45:08Z</dcterms:modified>
</cp:coreProperties>
</file>