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4"/>
            <a:ext cx="7772400" cy="164592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Presentation on Research </a:t>
            </a:r>
            <a:r>
              <a:rPr lang="en-US" sz="2700" dirty="0"/>
              <a:t>P</a:t>
            </a:r>
            <a:r>
              <a:rPr lang="en-US" sz="2700" dirty="0" smtClean="0"/>
              <a:t>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Automated Hospital ICU </a:t>
            </a:r>
            <a:br>
              <a:rPr lang="en-US" sz="4000" b="1" dirty="0" smtClean="0"/>
            </a:br>
            <a:r>
              <a:rPr lang="en-US" sz="4000" b="1" dirty="0" smtClean="0"/>
              <a:t>Emergency Signaling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38404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Supervisors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Tarem</a:t>
            </a:r>
            <a:r>
              <a:rPr lang="en-US" dirty="0" smtClean="0">
                <a:solidFill>
                  <a:schemeClr val="tx1"/>
                </a:solidFill>
              </a:rPr>
              <a:t> Ahmed, SMIEEE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Mohammad Faisal Uddin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Presentation 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Nazifa</a:t>
            </a:r>
            <a:r>
              <a:rPr lang="en-US" dirty="0" smtClean="0">
                <a:solidFill>
                  <a:schemeClr val="tx1"/>
                </a:solidFill>
              </a:rPr>
              <a:t> M </a:t>
            </a:r>
            <a:r>
              <a:rPr lang="en-US" dirty="0" err="1" smtClean="0">
                <a:solidFill>
                  <a:schemeClr val="tx1"/>
                </a:solidFill>
              </a:rPr>
              <a:t>Shemonti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Saifur</a:t>
            </a:r>
            <a:r>
              <a:rPr lang="en-US" dirty="0" smtClean="0">
                <a:solidFill>
                  <a:schemeClr val="tx1"/>
                </a:solidFill>
              </a:rPr>
              <a:t> Rahman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Shifat</a:t>
            </a:r>
            <a:r>
              <a:rPr lang="en-US" dirty="0" smtClean="0">
                <a:solidFill>
                  <a:schemeClr val="tx1"/>
                </a:solidFill>
              </a:rPr>
              <a:t> Uddin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4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NHFH&amp;RI </a:t>
            </a:r>
            <a:r>
              <a:rPr lang="en-US" sz="3600" b="1" dirty="0" smtClean="0"/>
              <a:t>Access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Approvals from both Academic Council and Ethical Review Committee</a:t>
            </a:r>
          </a:p>
          <a:p>
            <a:endParaRPr lang="en-US" dirty="0" smtClean="0"/>
          </a:p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Data nondisclosure to third party</a:t>
            </a:r>
          </a:p>
          <a:p>
            <a:pPr lvl="1"/>
            <a:r>
              <a:rPr lang="en-US" dirty="0" smtClean="0"/>
              <a:t>Protect anonymity of subjects</a:t>
            </a:r>
          </a:p>
          <a:p>
            <a:pPr lvl="1"/>
            <a:r>
              <a:rPr lang="en-US" dirty="0" smtClean="0"/>
              <a:t>Follow international guideline for data protection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24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 smtClean="0"/>
              <a:t>Connectivity via LAN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7668"/>
            <a:ext cx="3581400" cy="4277783"/>
          </a:xfrm>
        </p:spPr>
      </p:pic>
      <p:pic>
        <p:nvPicPr>
          <p:cNvPr id="2050" name="Picture 2" descr="I:\sHIFAT_iCU\1_nhfh_p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4" b="8156"/>
          <a:stretch/>
        </p:blipFill>
        <p:spPr bwMode="auto">
          <a:xfrm>
            <a:off x="4331596" y="1600200"/>
            <a:ext cx="42330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0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 smtClean="0"/>
              <a:t>(Applying Virtual Signal)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1694"/>
            <a:ext cx="8229600" cy="4215374"/>
          </a:xfrm>
        </p:spPr>
      </p:pic>
    </p:spTree>
    <p:extLst>
      <p:ext uri="{BB962C8B-B14F-4D97-AF65-F5344CB8AC3E}">
        <p14:creationId xmlns:p14="http://schemas.microsoft.com/office/powerpoint/2010/main" val="113883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 smtClean="0"/>
              <a:t>(Debugging Packets)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5" y="1752600"/>
            <a:ext cx="7335329" cy="4373563"/>
          </a:xfrm>
        </p:spPr>
      </p:pic>
    </p:spTree>
    <p:extLst>
      <p:ext uri="{BB962C8B-B14F-4D97-AF65-F5344CB8AC3E}">
        <p14:creationId xmlns:p14="http://schemas.microsoft.com/office/powerpoint/2010/main" val="250966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 smtClean="0"/>
              <a:t>(Data Export Test Tool by Philips)</a:t>
            </a:r>
            <a:endParaRPr lang="en-US" sz="36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0068" y="1752600"/>
            <a:ext cx="6023864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34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/>
              <a:t>(Data Export Test Tool by Philips)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28" y="1752600"/>
            <a:ext cx="4551744" cy="4373563"/>
          </a:xfrm>
        </p:spPr>
      </p:pic>
    </p:spTree>
    <p:extLst>
      <p:ext uri="{BB962C8B-B14F-4D97-AF65-F5344CB8AC3E}">
        <p14:creationId xmlns:p14="http://schemas.microsoft.com/office/powerpoint/2010/main" val="171816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Extraction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the parameters from the log file</a:t>
            </a:r>
          </a:p>
          <a:p>
            <a:endParaRPr lang="en-US" dirty="0"/>
          </a:p>
          <a:p>
            <a:r>
              <a:rPr lang="en-US" dirty="0" smtClean="0"/>
              <a:t>Convert existing MATLAB code to more optimized code readable by microprocessor</a:t>
            </a:r>
          </a:p>
          <a:p>
            <a:endParaRPr lang="en-US" dirty="0"/>
          </a:p>
          <a:p>
            <a:r>
              <a:rPr lang="en-US" dirty="0" smtClean="0"/>
              <a:t>Centralize the prototypes into </a:t>
            </a:r>
            <a:r>
              <a:rPr lang="en-US" smtClean="0"/>
              <a:t>one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2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098" y="3731421"/>
            <a:ext cx="7036326" cy="251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Automated Hospital ICU Emergency Signalling System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1934523"/>
            <a:ext cx="252028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91680" y="4526811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139952" y="4526811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444208" y="4526811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32418" y="4744576"/>
            <a:ext cx="22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KOAD algorithm computation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4800600"/>
            <a:ext cx="221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Alarm Signal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742835"/>
            <a:ext cx="22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Processor</a:t>
            </a:r>
            <a:br>
              <a:rPr lang="en-GB" dirty="0" smtClean="0"/>
            </a:br>
            <a:r>
              <a:rPr lang="en-GB" dirty="0" smtClean="0"/>
              <a:t>(Circuit design)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872" y="506222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67400" y="5033082"/>
            <a:ext cx="5453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39952" y="2224295"/>
            <a:ext cx="196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Patient Monitor Unit(PMU)</a:t>
            </a:r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186850" y="2510586"/>
            <a:ext cx="189035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077200" y="2507286"/>
            <a:ext cx="0" cy="122413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0600" y="2231757"/>
            <a:ext cx="1532626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514600" y="2510586"/>
            <a:ext cx="1151594" cy="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5360" y="23627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Converter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391400" y="283005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511101" y="1840077"/>
            <a:ext cx="202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Network Information</a:t>
            </a:r>
            <a:endParaRPr lang="en-GB" dirty="0"/>
          </a:p>
        </p:txBody>
      </p:sp>
      <p:cxnSp>
        <p:nvCxnSpPr>
          <p:cNvPr id="52" name="Straight Arrow Connector 51"/>
          <p:cNvCxnSpPr>
            <a:stCxn id="36" idx="2"/>
          </p:cNvCxnSpPr>
          <p:nvPr/>
        </p:nvCxnSpPr>
        <p:spPr>
          <a:xfrm>
            <a:off x="1756913" y="2878088"/>
            <a:ext cx="0" cy="8566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25062" y="256639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RS 232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83568" y="3085463"/>
            <a:ext cx="11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USB feed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1313396" y="228600"/>
            <a:ext cx="783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       Generic Block Diagram of </a:t>
            </a:r>
            <a:br>
              <a:rPr lang="en-GB" sz="3600" dirty="0" smtClean="0"/>
            </a:br>
            <a:r>
              <a:rPr lang="en-GB" sz="3600" dirty="0" smtClean="0"/>
              <a:t> ICU Emergency Signalling System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0695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Prototype Design: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Relevant Peripherals Design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Data extraction methodology </a:t>
            </a:r>
          </a:p>
          <a:p>
            <a:pPr marL="0" indent="0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15240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Goal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355542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Interface Design: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Maintain Alarming system properties</a:t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Approaches for false alarm deduction &amp; reduction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15240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Goal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39892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KOAD Algorithm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Kernel-based Online Anomaly Detection</a:t>
            </a:r>
          </a:p>
          <a:p>
            <a:endParaRPr lang="en-US" dirty="0" smtClean="0"/>
          </a:p>
          <a:p>
            <a:r>
              <a:rPr lang="en-US" dirty="0" smtClean="0"/>
              <a:t>Development and application in ICU conceptualized by Dr. Ahmed</a:t>
            </a:r>
          </a:p>
          <a:p>
            <a:endParaRPr lang="en-US" dirty="0" smtClean="0"/>
          </a:p>
          <a:p>
            <a:r>
              <a:rPr lang="en-US" dirty="0" smtClean="0"/>
              <a:t>Previously implemented in network traffic anomaly detection, intruder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Interface Design: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Control Room Design</a:t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IEC guideline 60601-1-11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15240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Goal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37844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 Humanitarian Project: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Research Publication </a:t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Patent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15240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Objective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51328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Questions &amp; Feedbacks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6863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KOAD Algorithm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Properties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defRPr/>
                </a:pPr>
                <a:r>
                  <a:rPr lang="en-US" dirty="0">
                    <a:cs typeface="Arial" panose="020B0604020202020204" pitchFamily="34" charset="0"/>
                  </a:rPr>
                  <a:t>Gaussian Kernel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baseline="-25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baseline="-25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indent="-457200">
                  <a:defRPr/>
                </a:pPr>
                <a:r>
                  <a:rPr lang="en-US" dirty="0" smtClean="0">
                    <a:cs typeface="Arial" panose="020B0604020202020204" pitchFamily="34" charset="0"/>
                  </a:rPr>
                  <a:t>Evaluate </a:t>
                </a:r>
                <a:r>
                  <a:rPr lang="en-US" dirty="0">
                    <a:cs typeface="Arial" panose="020B0604020202020204" pitchFamily="34" charset="0"/>
                  </a:rPr>
                  <a:t>projection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𝑚𝑖𝑛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∥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⋅</m:t>
                              </m:r>
                            </m:e>
                          </m:nary>
                          <m:r>
                            <a:rPr lang="en-GB" i="1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 baseline="-2500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 baseline="-2500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∥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 &lt; </m:t>
                      </m:r>
                      <m:r>
                        <a:rPr lang="en-GB" i="1">
                          <a:latin typeface="Cambria Math"/>
                        </a:rPr>
                        <m:t>𝜈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Set </a:t>
                </a:r>
                <a:r>
                  <a:rPr lang="en-US" dirty="0">
                    <a:cs typeface="Arial" panose="020B0604020202020204" pitchFamily="34" charset="0"/>
                  </a:rPr>
                  <a:t>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  <a:blipFill rotWithShape="1">
                <a:blip r:embed="rId2"/>
                <a:stretch>
                  <a:fillRect l="-1630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6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KOAD Algorithm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 smtClean="0"/>
              <a:t>Anomaly Detection and Signaling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defRPr/>
                </a:pPr>
                <a:r>
                  <a:rPr lang="en-US" sz="2800" dirty="0" smtClean="0"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,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is added to dictionary: “Green</a:t>
                </a:r>
                <a:r>
                  <a:rPr lang="en-US" sz="2800" dirty="0" smtClean="0">
                    <a:cs typeface="Arial" panose="020B0604020202020204" pitchFamily="34" charset="0"/>
                  </a:rPr>
                  <a:t>”</a:t>
                </a:r>
              </a:p>
              <a:p>
                <a:pPr marL="457200" indent="-457200">
                  <a:defRPr/>
                </a:pPr>
                <a:endParaRPr lang="en-US" sz="2800" dirty="0">
                  <a:cs typeface="Arial" panose="020B0604020202020204" pitchFamily="34" charset="0"/>
                </a:endParaRPr>
              </a:p>
              <a:p>
                <a:pPr marL="457200" indent="-457200">
                  <a:defRPr/>
                </a:pPr>
                <a:r>
                  <a:rPr lang="en-US" sz="2800" dirty="0" smtClean="0"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,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is an unusual event: “Orange</a:t>
                </a:r>
                <a:r>
                  <a:rPr lang="en-US" sz="2800" dirty="0" smtClean="0">
                    <a:cs typeface="Arial" panose="020B0604020202020204" pitchFamily="34" charset="0"/>
                  </a:rPr>
                  <a:t>”</a:t>
                </a:r>
              </a:p>
              <a:p>
                <a:pPr marL="457200" indent="-457200">
                  <a:defRPr/>
                </a:pPr>
                <a:endParaRPr lang="en-US" sz="2800" dirty="0">
                  <a:cs typeface="Arial" panose="020B0604020202020204" pitchFamily="34" charset="0"/>
                </a:endParaRPr>
              </a:p>
              <a:p>
                <a:pPr marL="457200" indent="-457200">
                  <a:defRPr/>
                </a:pPr>
                <a:r>
                  <a:rPr lang="en-US" sz="2800" dirty="0" smtClean="0"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,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is an anomaly: “Red1</a:t>
                </a:r>
                <a:r>
                  <a:rPr lang="en-US" sz="2800" dirty="0" smtClean="0">
                    <a:cs typeface="Arial" panose="020B0604020202020204" pitchFamily="34" charset="0"/>
                  </a:rPr>
                  <a:t>”</a:t>
                </a:r>
              </a:p>
              <a:p>
                <a:pPr marL="457200" indent="-457200">
                  <a:defRPr/>
                </a:pPr>
                <a:endParaRPr lang="en-US" sz="2800" dirty="0" smtClean="0">
                  <a:cs typeface="Arial" panose="020B0604020202020204" pitchFamily="34" charset="0"/>
                </a:endParaRPr>
              </a:p>
              <a:p>
                <a:pPr marL="457200" indent="-457200">
                  <a:defRPr/>
                </a:pPr>
                <a:r>
                  <a:rPr lang="en-US" sz="2800" dirty="0"/>
                  <a:t>“Orange” alarm is further resolved:</a:t>
                </a:r>
              </a:p>
              <a:p>
                <a:pPr marL="857250" lvl="1" indent="-457200">
                  <a:defRPr/>
                </a:pPr>
                <a:r>
                  <a:rPr lang="en-US" sz="2400" dirty="0">
                    <a:cs typeface="Arial" panose="020B0604020202020204" pitchFamily="34" charset="0"/>
                  </a:rPr>
                  <a:t>High Kernel value: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cs typeface="Arial" panose="020B0604020202020204" pitchFamily="34" charset="0"/>
                  </a:rPr>
                  <a:t>inserted to </a:t>
                </a:r>
                <a:r>
                  <a:rPr lang="en-US" sz="2400" dirty="0" smtClean="0">
                    <a:cs typeface="Arial" panose="020B0604020202020204" pitchFamily="34" charset="0"/>
                  </a:rPr>
                  <a:t>dictionary</a:t>
                </a:r>
              </a:p>
              <a:p>
                <a:pPr marL="857250" lvl="1" indent="-457200">
                  <a:defRPr/>
                </a:pPr>
                <a:r>
                  <a:rPr lang="en-US" sz="2400" dirty="0">
                    <a:cs typeface="Arial" panose="020B0604020202020204" pitchFamily="34" charset="0"/>
                  </a:rPr>
                  <a:t>Low Kernel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400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Arial" panose="020B0604020202020204" pitchFamily="34" charset="0"/>
                  </a:rPr>
                  <a:t> “</a:t>
                </a:r>
                <a:r>
                  <a:rPr lang="en-US" sz="2400" dirty="0">
                    <a:cs typeface="Arial" panose="020B0604020202020204" pitchFamily="34" charset="0"/>
                  </a:rPr>
                  <a:t>Orange” raised to “Red2</a:t>
                </a:r>
                <a:r>
                  <a:rPr lang="en-US" sz="2400" dirty="0" smtClean="0">
                    <a:cs typeface="Arial" panose="020B0604020202020204" pitchFamily="34" charset="0"/>
                  </a:rPr>
                  <a:t>”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  <a:blipFill rotWithShape="1">
                <a:blip r:embed="rId2"/>
                <a:stretch>
                  <a:fillRect l="-1259" t="-1200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94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KOAD Algorithm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 smtClean="0"/>
              <a:t>Case for Hospital ICU Implementation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Tackles storage and computational complexity</a:t>
            </a:r>
          </a:p>
          <a:p>
            <a:endParaRPr lang="en-US" dirty="0"/>
          </a:p>
          <a:p>
            <a:r>
              <a:rPr lang="en-US" dirty="0" smtClean="0"/>
              <a:t>Dictionary size does not grow indefinitely</a:t>
            </a:r>
          </a:p>
          <a:p>
            <a:endParaRPr lang="en-US" dirty="0"/>
          </a:p>
          <a:p>
            <a:r>
              <a:rPr lang="en-US" dirty="0" smtClean="0"/>
              <a:t>Possible to process multiple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KOAD Algorithm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 smtClean="0"/>
              <a:t>Case for Implementation in Bangladesh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Convenient for hospitals</a:t>
            </a:r>
          </a:p>
          <a:p>
            <a:endParaRPr lang="en-US" dirty="0"/>
          </a:p>
          <a:p>
            <a:r>
              <a:rPr lang="en-US" dirty="0" smtClean="0"/>
              <a:t>Manual recording can be phased out</a:t>
            </a:r>
          </a:p>
          <a:p>
            <a:endParaRPr lang="en-US" dirty="0"/>
          </a:p>
          <a:p>
            <a:r>
              <a:rPr lang="en-US" dirty="0" smtClean="0"/>
              <a:t>User friendly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ICU Survey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Conducted at:</a:t>
            </a:r>
          </a:p>
          <a:p>
            <a:pPr lvl="1"/>
            <a:r>
              <a:rPr lang="en-US" sz="2400" dirty="0" err="1"/>
              <a:t>Islami</a:t>
            </a:r>
            <a:r>
              <a:rPr lang="en-US" sz="2400" dirty="0"/>
              <a:t> Bank Hospital</a:t>
            </a:r>
          </a:p>
          <a:p>
            <a:pPr lvl="1"/>
            <a:r>
              <a:rPr lang="en-US" sz="2400" dirty="0"/>
              <a:t>Euro-Bangla Heart Hospital</a:t>
            </a:r>
          </a:p>
          <a:p>
            <a:pPr lvl="1"/>
            <a:r>
              <a:rPr lang="en-US" sz="2400" dirty="0"/>
              <a:t>Chittagong Medical Hospital</a:t>
            </a:r>
          </a:p>
          <a:p>
            <a:pPr lvl="1"/>
            <a:r>
              <a:rPr lang="en-US" sz="2400" dirty="0"/>
              <a:t>National Heart Foundation Hospital </a:t>
            </a:r>
            <a:r>
              <a:rPr lang="en-US" sz="2400" dirty="0" smtClean="0"/>
              <a:t>&amp;</a:t>
            </a:r>
            <a:r>
              <a:rPr lang="en-US" sz="2400" dirty="0"/>
              <a:t>	Research </a:t>
            </a:r>
            <a:r>
              <a:rPr lang="en-US" sz="2400" dirty="0" smtClean="0"/>
              <a:t>Institute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dirty="0" smtClean="0"/>
              <a:t>Outcomes:</a:t>
            </a:r>
          </a:p>
          <a:p>
            <a:pPr lvl="1"/>
            <a:r>
              <a:rPr lang="en-US" sz="2400" dirty="0" smtClean="0"/>
              <a:t>Patient Monitoring Unit (PMU) used</a:t>
            </a:r>
          </a:p>
          <a:p>
            <a:pPr lvl="1"/>
            <a:r>
              <a:rPr lang="en-US" sz="2400" dirty="0" smtClean="0"/>
              <a:t>Method of recording vital statistics</a:t>
            </a:r>
          </a:p>
        </p:txBody>
      </p:sp>
    </p:spTree>
    <p:extLst>
      <p:ext uri="{BB962C8B-B14F-4D97-AF65-F5344CB8AC3E}">
        <p14:creationId xmlns:p14="http://schemas.microsoft.com/office/powerpoint/2010/main" val="212432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PMU</a:t>
            </a:r>
            <a:endParaRPr lang="en-US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3171"/>
            <a:ext cx="3474720" cy="26060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01520"/>
            <a:ext cx="3474720" cy="1954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001519"/>
            <a:ext cx="2560320" cy="455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2001520"/>
            <a:ext cx="256032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Manual Recording of Vital Statistics</a:t>
            </a:r>
            <a:br>
              <a:rPr lang="en-US" sz="3000" dirty="0" smtClean="0"/>
            </a:br>
            <a:r>
              <a:rPr lang="en-US" sz="3000" dirty="0" smtClean="0"/>
              <a:t>at Euro-Bangla Heart Hospital</a:t>
            </a:r>
            <a:endParaRPr lang="en-US" sz="3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22437"/>
            <a:ext cx="4663113" cy="4525963"/>
          </a:xfrm>
        </p:spPr>
      </p:pic>
    </p:spTree>
    <p:extLst>
      <p:ext uri="{BB962C8B-B14F-4D97-AF65-F5344CB8AC3E}">
        <p14:creationId xmlns:p14="http://schemas.microsoft.com/office/powerpoint/2010/main" val="2310791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261</TotalTime>
  <Words>463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Apothecary</vt:lpstr>
      <vt:lpstr>Waveform</vt:lpstr>
      <vt:lpstr>Presentation on Research Project Automated Hospital ICU  Emergency Signaling System</vt:lpstr>
      <vt:lpstr>KOAD Algorithm Background</vt:lpstr>
      <vt:lpstr>KOAD Algorithm Properties</vt:lpstr>
      <vt:lpstr>KOAD Algorithm Anomaly Detection and Signaling</vt:lpstr>
      <vt:lpstr>KOAD Algorithm Case for Hospital ICU Implementation</vt:lpstr>
      <vt:lpstr>KOAD Algorithm Case for Implementation in Bangladesh</vt:lpstr>
      <vt:lpstr>ICU Survey</vt:lpstr>
      <vt:lpstr>PMU</vt:lpstr>
      <vt:lpstr>Manual Recording of Vital Statistics at Euro-Bangla Heart Hospital</vt:lpstr>
      <vt:lpstr>NHFH&amp;RI Access</vt:lpstr>
      <vt:lpstr>Data Extraction Connectivity via LAN</vt:lpstr>
      <vt:lpstr>Data Extraction (Applying Virtual Signal)</vt:lpstr>
      <vt:lpstr>Data Extraction (Debugging Packets)</vt:lpstr>
      <vt:lpstr>Data Extraction (Data Export Test Tool by Philips)</vt:lpstr>
      <vt:lpstr>Data Extraction (Data Export Test Tool by Philips)</vt:lpstr>
      <vt:lpstr>Data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Feedbacks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Project Automated Hospital ICU  Emergency Signaling System</dc:title>
  <dc:creator>Nazifa Mubashshera Shemonti</dc:creator>
  <cp:lastModifiedBy>saifur rahman</cp:lastModifiedBy>
  <cp:revision>18</cp:revision>
  <dcterms:created xsi:type="dcterms:W3CDTF">2018-10-10T03:23:11Z</dcterms:created>
  <dcterms:modified xsi:type="dcterms:W3CDTF">2018-10-10T16:01:40Z</dcterms:modified>
</cp:coreProperties>
</file>