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00"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F49E3-9536-426B-8027-02125A9B311B}" type="datetimeFigureOut">
              <a:rPr lang="en-US" smtClean="0"/>
              <a:t>10/11/2018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C00C1-AD8F-4EDF-9C3F-7008A157E0EC}" type="slidenum">
              <a:rPr lang="en-US" smtClean="0"/>
              <a:t>‹#›</a:t>
            </a:fld>
            <a:endParaRPr lang="en-US"/>
          </a:p>
        </p:txBody>
      </p:sp>
    </p:spTree>
    <p:extLst>
      <p:ext uri="{BB962C8B-B14F-4D97-AF65-F5344CB8AC3E}">
        <p14:creationId xmlns:p14="http://schemas.microsoft.com/office/powerpoint/2010/main" val="89913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conducting</a:t>
            </a:r>
            <a:r>
              <a:rPr lang="en-US" baseline="0" dirty="0" smtClean="0"/>
              <a:t> our research, l</a:t>
            </a:r>
            <a:r>
              <a:rPr lang="en-US" dirty="0" smtClean="0"/>
              <a:t>ike any other successful project</a:t>
            </a:r>
            <a:r>
              <a:rPr lang="en-US" baseline="0" dirty="0" smtClean="0"/>
              <a:t>, we decided to go some of the hospitals around the country to get the actual picture in the field. We have visited </a:t>
            </a:r>
            <a:r>
              <a:rPr lang="en-US" baseline="0" dirty="0" err="1" smtClean="0"/>
              <a:t>Islami</a:t>
            </a:r>
            <a:r>
              <a:rPr lang="en-US" baseline="0" dirty="0" smtClean="0"/>
              <a:t> Bank Hospital , Euro </a:t>
            </a:r>
            <a:r>
              <a:rPr lang="en-US" baseline="0" dirty="0" err="1" smtClean="0"/>
              <a:t>bangla</a:t>
            </a:r>
            <a:r>
              <a:rPr lang="en-US" baseline="0" dirty="0" smtClean="0"/>
              <a:t>, </a:t>
            </a:r>
            <a:r>
              <a:rPr lang="en-US" baseline="0" dirty="0" err="1" smtClean="0"/>
              <a:t>Ctg</a:t>
            </a:r>
            <a:r>
              <a:rPr lang="en-US" baseline="0" dirty="0" smtClean="0"/>
              <a:t> Med and finally NHFH. The things we found quite interesting!</a:t>
            </a:r>
            <a:endParaRPr lang="en-US" dirty="0" smtClean="0"/>
          </a:p>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7</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need to map the parameters of the log files and convert our code to read from it and run KOAD algorithm.</a:t>
            </a:r>
            <a:r>
              <a:rPr lang="en-US" baseline="0" dirty="0" smtClean="0"/>
              <a:t> Finally will make a separate network of emergency signaling system without effecting existing ICU system.</a:t>
            </a:r>
            <a:r>
              <a:rPr lang="en-US" dirty="0" smtClean="0"/>
              <a:t> </a:t>
            </a:r>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16</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17</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18</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19</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20</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21</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Doctors there especially</a:t>
            </a:r>
            <a:r>
              <a:rPr lang="en-US" baseline="0" dirty="0" smtClean="0"/>
              <a:t> at the ICU’s mainly focus on the patient and not much on the electronics. Normally the attached probes of PMUs to every patient at the ICU where every PMU shows real-time reading of different parameter of each patient. However in some hospitals like NHFH, where they have central monitor,  the in charge can only see videos display of each PMU.</a:t>
            </a:r>
            <a:endParaRPr lang="en-US" dirty="0" smtClean="0"/>
          </a:p>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8</a:t>
            </a:fld>
            <a:endParaRPr lang="en-US"/>
          </a:p>
        </p:txBody>
      </p:sp>
    </p:spTree>
    <p:extLst>
      <p:ext uri="{BB962C8B-B14F-4D97-AF65-F5344CB8AC3E}">
        <p14:creationId xmlns:p14="http://schemas.microsoft.com/office/powerpoint/2010/main" val="306654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a:t>
            </a:r>
            <a:r>
              <a:rPr lang="en-US" baseline="0" dirty="0" smtClean="0"/>
              <a:t> the doctors at the ICUs analyze the data on pen and paper so digital data storage and analysis not really practiced in our country.</a:t>
            </a:r>
            <a:endParaRPr lang="en-US" dirty="0" smtClean="0"/>
          </a:p>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9</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managed the approvals from AC and ERC of NHFH so as a result we are allowed to work in restricted workspace and hands on research on those expensive Philips PMUs.</a:t>
            </a:r>
            <a:endParaRPr lang="en-US" dirty="0" smtClean="0"/>
          </a:p>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10</a:t>
            </a:fld>
            <a:endParaRPr lang="en-US"/>
          </a:p>
        </p:txBody>
      </p:sp>
    </p:spTree>
    <p:extLst>
      <p:ext uri="{BB962C8B-B14F-4D97-AF65-F5344CB8AC3E}">
        <p14:creationId xmlns:p14="http://schemas.microsoft.com/office/powerpoint/2010/main" val="3505592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network we found at NHFH&amp;RI is like,</a:t>
            </a:r>
            <a:r>
              <a:rPr lang="en-US" baseline="0" dirty="0" smtClean="0"/>
              <a:t> there is a </a:t>
            </a:r>
            <a:r>
              <a:rPr lang="en-US" baseline="0" dirty="0" err="1" smtClean="0"/>
              <a:t>bootp</a:t>
            </a:r>
            <a:r>
              <a:rPr lang="en-US" baseline="0" dirty="0" smtClean="0"/>
              <a:t> server assigning dynamic IP addresses to each </a:t>
            </a:r>
            <a:r>
              <a:rPr lang="en-US" baseline="0" dirty="0" err="1" smtClean="0"/>
              <a:t>pmu</a:t>
            </a:r>
            <a:r>
              <a:rPr lang="en-US" baseline="0" dirty="0" smtClean="0"/>
              <a:t>. So we decided to put a switch between the server and </a:t>
            </a:r>
            <a:r>
              <a:rPr lang="en-US" baseline="0" dirty="0" err="1" smtClean="0"/>
              <a:t>pmu</a:t>
            </a:r>
            <a:r>
              <a:rPr lang="en-US" baseline="0" dirty="0" smtClean="0"/>
              <a:t>. Then manually assign an IP of same network block to the NIC of our pc and it started getting ping reply from </a:t>
            </a:r>
            <a:r>
              <a:rPr lang="en-US" baseline="0" dirty="0" err="1" smtClean="0"/>
              <a:t>pmu</a:t>
            </a:r>
            <a:r>
              <a:rPr lang="en-US" baseline="0" dirty="0" smtClean="0"/>
              <a:t>. So connectivity on the LAN is ensured.</a:t>
            </a:r>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11</a:t>
            </a:fld>
            <a:endParaRPr lang="en-US"/>
          </a:p>
        </p:txBody>
      </p:sp>
    </p:spTree>
    <p:extLst>
      <p:ext uri="{BB962C8B-B14F-4D97-AF65-F5344CB8AC3E}">
        <p14:creationId xmlns:p14="http://schemas.microsoft.com/office/powerpoint/2010/main" val="306654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decided to use Virtual Signal,</a:t>
            </a:r>
            <a:r>
              <a:rPr lang="en-US" baseline="0" dirty="0" smtClean="0"/>
              <a:t> an open source script. But unfortunately it does not work. </a:t>
            </a:r>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12</a:t>
            </a:fld>
            <a:endParaRPr lang="en-US"/>
          </a:p>
        </p:txBody>
      </p:sp>
    </p:spTree>
    <p:extLst>
      <p:ext uri="{BB962C8B-B14F-4D97-AF65-F5344CB8AC3E}">
        <p14:creationId xmlns:p14="http://schemas.microsoft.com/office/powerpoint/2010/main" val="306654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see what's happening we try </a:t>
            </a:r>
            <a:r>
              <a:rPr lang="en-US" baseline="0" dirty="0" err="1" smtClean="0"/>
              <a:t>wireshark</a:t>
            </a:r>
            <a:r>
              <a:rPr lang="en-US" baseline="0" dirty="0" smtClean="0"/>
              <a:t> packet analyzer. Where we get reply from PMU at only ICMP packets not other. After few research we found the data export interface of Phillips PMU does not work when it run on </a:t>
            </a:r>
            <a:r>
              <a:rPr lang="en-US" baseline="0" dirty="0" err="1" smtClean="0"/>
              <a:t>Bootp</a:t>
            </a:r>
            <a:r>
              <a:rPr lang="en-US" baseline="0" dirty="0" smtClean="0"/>
              <a:t> Server. It only work with manual IP which we have to configure from service mode. Unfortunately the service mode is locked with password.  </a:t>
            </a:r>
            <a:endParaRPr lang="en-US" dirty="0" smtClean="0"/>
          </a:p>
          <a:p>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13</a:t>
            </a:fld>
            <a:endParaRPr lang="en-US"/>
          </a:p>
        </p:txBody>
      </p:sp>
    </p:spTree>
    <p:extLst>
      <p:ext uri="{BB962C8B-B14F-4D97-AF65-F5344CB8AC3E}">
        <p14:creationId xmlns:p14="http://schemas.microsoft.com/office/powerpoint/2010/main" val="306654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found</a:t>
            </a:r>
            <a:r>
              <a:rPr lang="en-US" baseline="0" dirty="0" smtClean="0"/>
              <a:t> DETT which developed by Phillips. So this time we don’t use LAN interface instead we use RS232 COM port and finally we can extract data from </a:t>
            </a:r>
            <a:r>
              <a:rPr lang="en-US" baseline="0" dirty="0" err="1" smtClean="0"/>
              <a:t>pmu</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14</a:t>
            </a:fld>
            <a:endParaRPr lang="en-US"/>
          </a:p>
        </p:txBody>
      </p:sp>
    </p:spTree>
    <p:extLst>
      <p:ext uri="{BB962C8B-B14F-4D97-AF65-F5344CB8AC3E}">
        <p14:creationId xmlns:p14="http://schemas.microsoft.com/office/powerpoint/2010/main" val="306654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thing about DETT</a:t>
            </a:r>
            <a:r>
              <a:rPr lang="en-US" baseline="0" dirty="0" smtClean="0"/>
              <a:t> is, it can produce real-time data log file in txt format. </a:t>
            </a:r>
            <a:endParaRPr lang="en-US" dirty="0"/>
          </a:p>
        </p:txBody>
      </p:sp>
      <p:sp>
        <p:nvSpPr>
          <p:cNvPr id="4" name="Slide Number Placeholder 3"/>
          <p:cNvSpPr>
            <a:spLocks noGrp="1"/>
          </p:cNvSpPr>
          <p:nvPr>
            <p:ph type="sldNum" sz="quarter" idx="10"/>
          </p:nvPr>
        </p:nvSpPr>
        <p:spPr/>
        <p:txBody>
          <a:bodyPr/>
          <a:lstStyle/>
          <a:p>
            <a:fld id="{A42099A6-496F-4575-A3CA-60FBAABFEE00}" type="slidenum">
              <a:rPr lang="en-US" smtClean="0"/>
              <a:t>15</a:t>
            </a:fld>
            <a:endParaRPr lang="en-US"/>
          </a:p>
        </p:txBody>
      </p:sp>
    </p:spTree>
    <p:extLst>
      <p:ext uri="{BB962C8B-B14F-4D97-AF65-F5344CB8AC3E}">
        <p14:creationId xmlns:p14="http://schemas.microsoft.com/office/powerpoint/2010/main" val="306654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210234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98481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69345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AA551E2-B2F7-4F42-A78B-EBBEE05DBC25}" type="slidenum">
              <a:rPr lang="en-US" smtClean="0">
                <a:solidFill>
                  <a:srgbClr val="93A299">
                    <a:lumMod val="50000"/>
                  </a:srgbClr>
                </a:solidFill>
              </a:rPr>
              <a:pPr/>
              <a:t>‹#›</a:t>
            </a:fld>
            <a:endParaRPr lang="en-US">
              <a:solidFill>
                <a:srgbClr val="93A299">
                  <a:lumMod val="50000"/>
                </a:srgbClr>
              </a:solidFill>
            </a:endParaRPr>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28712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055595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686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7" name="Slide Number Placeholder 6"/>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105887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8" name="Footer Placeholder 7"/>
          <p:cNvSpPr>
            <a:spLocks noGrp="1"/>
          </p:cNvSpPr>
          <p:nvPr>
            <p:ph type="ftr" sz="quarter" idx="11"/>
          </p:nvPr>
        </p:nvSpPr>
        <p:spPr/>
        <p:txBody>
          <a:bodyPr/>
          <a:lstStyle/>
          <a:p>
            <a:endParaRPr lang="en-US">
              <a:solidFill>
                <a:srgbClr val="564B3C"/>
              </a:solidFill>
            </a:endParaRPr>
          </a:p>
        </p:txBody>
      </p:sp>
      <p:sp>
        <p:nvSpPr>
          <p:cNvPr id="9" name="Slide Number Placeholder 8"/>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3808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4" name="Footer Placeholder 3"/>
          <p:cNvSpPr>
            <a:spLocks noGrp="1"/>
          </p:cNvSpPr>
          <p:nvPr>
            <p:ph type="ftr" sz="quarter" idx="11"/>
          </p:nvPr>
        </p:nvSpPr>
        <p:spPr/>
        <p:txBody>
          <a:bodyPr/>
          <a:lstStyle/>
          <a:p>
            <a:endParaRPr lang="en-US">
              <a:solidFill>
                <a:srgbClr val="564B3C"/>
              </a:solidFill>
            </a:endParaRPr>
          </a:p>
        </p:txBody>
      </p:sp>
      <p:sp>
        <p:nvSpPr>
          <p:cNvPr id="5" name="Slide Number Placeholder 4"/>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769754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3" name="Footer Placeholder 2"/>
          <p:cNvSpPr>
            <a:spLocks noGrp="1"/>
          </p:cNvSpPr>
          <p:nvPr>
            <p:ph type="ftr" sz="quarter" idx="11"/>
          </p:nvPr>
        </p:nvSpPr>
        <p:spPr/>
        <p:txBody>
          <a:bodyPr/>
          <a:lstStyle/>
          <a:p>
            <a:endParaRPr lang="en-US">
              <a:solidFill>
                <a:srgbClr val="564B3C"/>
              </a:solidFill>
            </a:endParaRPr>
          </a:p>
        </p:txBody>
      </p:sp>
      <p:sp>
        <p:nvSpPr>
          <p:cNvPr id="4" name="Slide Number Placeholder 3"/>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1760929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7" name="Slide Number Placeholder 6"/>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2403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3698269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7" name="Slide Number Placeholder 6"/>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1138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13037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58860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388323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6" name="Footer Placeholder 5"/>
          <p:cNvSpPr>
            <a:spLocks noGrp="1"/>
          </p:cNvSpPr>
          <p:nvPr>
            <p:ph type="ftr" sz="quarter" idx="11"/>
          </p:nvPr>
        </p:nvSpPr>
        <p:spPr/>
        <p:txBody>
          <a:bodyPr/>
          <a:lstStyle/>
          <a:p>
            <a:endParaRPr lang="en-US">
              <a:solidFill>
                <a:srgbClr val="ACCBF9"/>
              </a:solidFill>
            </a:endParaRPr>
          </a:p>
        </p:txBody>
      </p:sp>
      <p:sp>
        <p:nvSpPr>
          <p:cNvPr id="7" name="Slide Number Placeholder 6"/>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94566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8" name="Footer Placeholder 7"/>
          <p:cNvSpPr>
            <a:spLocks noGrp="1"/>
          </p:cNvSpPr>
          <p:nvPr>
            <p:ph type="ftr" sz="quarter" idx="11"/>
          </p:nvPr>
        </p:nvSpPr>
        <p:spPr/>
        <p:txBody>
          <a:bodyPr/>
          <a:lstStyle/>
          <a:p>
            <a:endParaRPr lang="en-US">
              <a:solidFill>
                <a:srgbClr val="ACCBF9"/>
              </a:solidFill>
            </a:endParaRPr>
          </a:p>
        </p:txBody>
      </p:sp>
      <p:sp>
        <p:nvSpPr>
          <p:cNvPr id="9" name="Slide Number Placeholder 8"/>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142908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4" name="Footer Placeholder 3"/>
          <p:cNvSpPr>
            <a:spLocks noGrp="1"/>
          </p:cNvSpPr>
          <p:nvPr>
            <p:ph type="ftr" sz="quarter" idx="11"/>
          </p:nvPr>
        </p:nvSpPr>
        <p:spPr/>
        <p:txBody>
          <a:bodyPr/>
          <a:lstStyle/>
          <a:p>
            <a:endParaRPr lang="en-US">
              <a:solidFill>
                <a:srgbClr val="ACCBF9"/>
              </a:solidFill>
            </a:endParaRPr>
          </a:p>
        </p:txBody>
      </p:sp>
      <p:sp>
        <p:nvSpPr>
          <p:cNvPr id="5" name="Slide Number Placeholder 4"/>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180227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3" name="Footer Placeholder 2"/>
          <p:cNvSpPr>
            <a:spLocks noGrp="1"/>
          </p:cNvSpPr>
          <p:nvPr>
            <p:ph type="ftr" sz="quarter" idx="11"/>
          </p:nvPr>
        </p:nvSpPr>
        <p:spPr/>
        <p:txBody>
          <a:bodyPr/>
          <a:lstStyle/>
          <a:p>
            <a:endParaRPr lang="en-US">
              <a:solidFill>
                <a:srgbClr val="ACCBF9"/>
              </a:solidFill>
            </a:endParaRPr>
          </a:p>
        </p:txBody>
      </p:sp>
      <p:sp>
        <p:nvSpPr>
          <p:cNvPr id="4" name="Slide Number Placeholder 3"/>
          <p:cNvSpPr>
            <a:spLocks noGrp="1"/>
          </p:cNvSpPr>
          <p:nvPr>
            <p:ph type="sldNum" sz="quarter" idx="12"/>
          </p:nvPr>
        </p:nvSpPr>
        <p:spPr/>
        <p:txBody>
          <a:bodyPr/>
          <a:lstStyle/>
          <a:p>
            <a:fld id="{9AA551E2-B2F7-4F42-A78B-EBBEE05DBC25}" type="slidenum">
              <a:rPr lang="en-US" smtClean="0"/>
              <a:pPr/>
              <a:t>‹#›</a:t>
            </a:fld>
            <a:endParaRPr lang="en-US"/>
          </a:p>
        </p:txBody>
      </p:sp>
    </p:spTree>
    <p:extLst>
      <p:ext uri="{BB962C8B-B14F-4D97-AF65-F5344CB8AC3E}">
        <p14:creationId xmlns:p14="http://schemas.microsoft.com/office/powerpoint/2010/main" val="18163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6" name="Footer Placeholder 5"/>
          <p:cNvSpPr>
            <a:spLocks noGrp="1"/>
          </p:cNvSpPr>
          <p:nvPr>
            <p:ph type="ftr" sz="quarter" idx="11"/>
          </p:nvPr>
        </p:nvSpPr>
        <p:spPr/>
        <p:txBody>
          <a:bodyPr/>
          <a:lstStyle/>
          <a:p>
            <a:endParaRPr lang="en-US">
              <a:solidFill>
                <a:srgbClr val="ACCBF9"/>
              </a:solidFill>
            </a:endParaRPr>
          </a:p>
        </p:txBody>
      </p:sp>
      <p:sp>
        <p:nvSpPr>
          <p:cNvPr id="7" name="Slide Number Placeholder 6"/>
          <p:cNvSpPr>
            <a:spLocks noGrp="1"/>
          </p:cNvSpPr>
          <p:nvPr>
            <p:ph type="sldNum" sz="quarter" idx="12"/>
          </p:nvPr>
        </p:nvSpPr>
        <p:spPr/>
        <p:txBody>
          <a:bodyPr/>
          <a:lstStyle/>
          <a:p>
            <a:fld id="{9AA551E2-B2F7-4F42-A78B-EBBEE05DBC2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656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044B874-A956-4EEA-8E80-8195145DB654}" type="datetimeFigureOut">
              <a:rPr lang="en-US" smtClean="0">
                <a:solidFill>
                  <a:srgbClr val="ACCBF9"/>
                </a:solidFill>
              </a:rPr>
              <a:pPr/>
              <a:t>10/11/2018</a:t>
            </a:fld>
            <a:endParaRPr lang="en-US">
              <a:solidFill>
                <a:srgbClr val="ACCBF9"/>
              </a:solidFill>
            </a:endParaRPr>
          </a:p>
        </p:txBody>
      </p:sp>
      <p:sp>
        <p:nvSpPr>
          <p:cNvPr id="9" name="Slide Number Placeholder 8"/>
          <p:cNvSpPr>
            <a:spLocks noGrp="1"/>
          </p:cNvSpPr>
          <p:nvPr>
            <p:ph type="sldNum" sz="quarter" idx="11"/>
          </p:nvPr>
        </p:nvSpPr>
        <p:spPr/>
        <p:txBody>
          <a:bodyPr/>
          <a:lstStyle/>
          <a:p>
            <a:fld id="{9AA551E2-B2F7-4F42-A78B-EBBEE05DBC25}"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ACCBF9"/>
              </a:solidFill>
            </a:endParaRPr>
          </a:p>
        </p:txBody>
      </p:sp>
    </p:spTree>
    <p:extLst>
      <p:ext uri="{BB962C8B-B14F-4D97-AF65-F5344CB8AC3E}">
        <p14:creationId xmlns:p14="http://schemas.microsoft.com/office/powerpoint/2010/main" val="322628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AA551E2-B2F7-4F42-A78B-EBBEE05DBC25}"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solidFill>
                <a:srgbClr val="ACCBF9"/>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044B874-A956-4EEA-8E80-8195145DB654}" type="datetimeFigureOut">
              <a:rPr lang="en-US" smtClean="0">
                <a:solidFill>
                  <a:srgbClr val="ACCBF9"/>
                </a:solidFill>
              </a:rPr>
              <a:pPr/>
              <a:t>10/11/2018</a:t>
            </a:fld>
            <a:endParaRPr lang="en-US">
              <a:solidFill>
                <a:srgbClr val="ACCBF9"/>
              </a:solidFill>
            </a:endParaRPr>
          </a:p>
        </p:txBody>
      </p:sp>
    </p:spTree>
    <p:extLst>
      <p:ext uri="{BB962C8B-B14F-4D97-AF65-F5344CB8AC3E}">
        <p14:creationId xmlns:p14="http://schemas.microsoft.com/office/powerpoint/2010/main" val="4212712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044B874-A956-4EEA-8E80-8195145DB654}" type="datetimeFigureOut">
              <a:rPr lang="en-US" smtClean="0">
                <a:solidFill>
                  <a:srgbClr val="564B3C"/>
                </a:solidFill>
              </a:rPr>
              <a:pPr/>
              <a:t>10/11/2018</a:t>
            </a:fld>
            <a:endParaRPr lang="en-US">
              <a:solidFill>
                <a:srgbClr val="564B3C"/>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solidFill>
                <a:srgbClr val="564B3C"/>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AA551E2-B2F7-4F42-A78B-EBBEE05DBC25}" type="slidenum">
              <a:rPr lang="en-US" smtClean="0">
                <a:solidFill>
                  <a:srgbClr val="564B3C"/>
                </a:solidFill>
              </a:rPr>
              <a:pPr/>
              <a:t>‹#›</a:t>
            </a:fld>
            <a:endParaRPr lang="en-US">
              <a:solidFill>
                <a:srgbClr val="564B3C"/>
              </a:solidFill>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18934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1173480"/>
            <a:ext cx="6217920" cy="1645920"/>
          </a:xfrm>
        </p:spPr>
        <p:txBody>
          <a:bodyPr>
            <a:noAutofit/>
          </a:bodyPr>
          <a:lstStyle/>
          <a:p>
            <a:pPr algn="ctr"/>
            <a:r>
              <a:rPr lang="en-US" sz="3200" i="1" dirty="0" smtClean="0"/>
              <a:t>Presentation on Research </a:t>
            </a:r>
            <a:r>
              <a:rPr lang="en-US" sz="3200" i="1" dirty="0"/>
              <a:t>P</a:t>
            </a:r>
            <a:r>
              <a:rPr lang="en-US" sz="3200" i="1" dirty="0" smtClean="0"/>
              <a:t>roject</a:t>
            </a:r>
            <a:r>
              <a:rPr lang="en-US" sz="3600" dirty="0" smtClean="0"/>
              <a:t/>
            </a:r>
            <a:br>
              <a:rPr lang="en-US" sz="3600" dirty="0" smtClean="0"/>
            </a:br>
            <a:r>
              <a:rPr lang="en-US" sz="3600" b="1" dirty="0" smtClean="0"/>
              <a:t>Automated Hospital ICU </a:t>
            </a:r>
            <a:br>
              <a:rPr lang="en-US" sz="3600" b="1" dirty="0" smtClean="0"/>
            </a:br>
            <a:r>
              <a:rPr lang="en-US" sz="3600" b="1" dirty="0" smtClean="0"/>
              <a:t>Emergency Signaling System</a:t>
            </a:r>
            <a:endParaRPr lang="en-US" sz="3600" b="1" dirty="0"/>
          </a:p>
        </p:txBody>
      </p:sp>
      <p:sp>
        <p:nvSpPr>
          <p:cNvPr id="3" name="Subtitle 2"/>
          <p:cNvSpPr>
            <a:spLocks noGrp="1"/>
          </p:cNvSpPr>
          <p:nvPr>
            <p:ph type="subTitle" idx="1"/>
          </p:nvPr>
        </p:nvSpPr>
        <p:spPr>
          <a:xfrm>
            <a:off x="3733800" y="4343400"/>
            <a:ext cx="4572000" cy="2286000"/>
          </a:xfrm>
        </p:spPr>
        <p:txBody>
          <a:bodyPr>
            <a:normAutofit/>
          </a:bodyPr>
          <a:lstStyle/>
          <a:p>
            <a:pPr algn="ctr"/>
            <a:r>
              <a:rPr lang="en-US" sz="2600" i="1" dirty="0" smtClean="0">
                <a:solidFill>
                  <a:schemeClr val="tx1"/>
                </a:solidFill>
                <a:latin typeface="+mj-lt"/>
              </a:rPr>
              <a:t>Presentation by</a:t>
            </a:r>
          </a:p>
          <a:p>
            <a:pPr algn="r"/>
            <a:r>
              <a:rPr lang="en-US" sz="2600" dirty="0" smtClean="0">
                <a:solidFill>
                  <a:schemeClr val="tx1"/>
                </a:solidFill>
                <a:latin typeface="+mj-lt"/>
              </a:rPr>
              <a:t>Nazifa M Shemonti</a:t>
            </a:r>
          </a:p>
          <a:p>
            <a:pPr algn="r"/>
            <a:r>
              <a:rPr lang="en-US" sz="2600" dirty="0" smtClean="0">
                <a:solidFill>
                  <a:schemeClr val="tx1"/>
                </a:solidFill>
                <a:latin typeface="+mj-lt"/>
              </a:rPr>
              <a:t>Saifur Rahman</a:t>
            </a:r>
          </a:p>
          <a:p>
            <a:pPr algn="r"/>
            <a:r>
              <a:rPr lang="en-US" sz="2600" dirty="0" smtClean="0">
                <a:solidFill>
                  <a:schemeClr val="tx1"/>
                </a:solidFill>
                <a:latin typeface="+mj-lt"/>
              </a:rPr>
              <a:t>Shifat Uddin</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836589" cy="914400"/>
          </a:xfrm>
          <a:prstGeom prst="rect">
            <a:avLst/>
          </a:prstGeom>
        </p:spPr>
      </p:pic>
      <p:sp>
        <p:nvSpPr>
          <p:cNvPr id="5" name="Subtitle 2"/>
          <p:cNvSpPr txBox="1">
            <a:spLocks/>
          </p:cNvSpPr>
          <p:nvPr/>
        </p:nvSpPr>
        <p:spPr>
          <a:xfrm>
            <a:off x="228600" y="3048000"/>
            <a:ext cx="4572000" cy="18288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buClr>
                <a:srgbClr val="629DD1"/>
              </a:buClr>
            </a:pPr>
            <a:r>
              <a:rPr lang="en-US" sz="2600" i="1" dirty="0" smtClean="0">
                <a:solidFill>
                  <a:prstClr val="black"/>
                </a:solidFill>
                <a:latin typeface="Cambria"/>
              </a:rPr>
              <a:t>Supervisors</a:t>
            </a:r>
          </a:p>
          <a:p>
            <a:pPr>
              <a:buClr>
                <a:srgbClr val="629DD1"/>
              </a:buClr>
            </a:pPr>
            <a:r>
              <a:rPr lang="en-US" sz="2600" dirty="0" smtClean="0">
                <a:solidFill>
                  <a:prstClr val="black"/>
                </a:solidFill>
                <a:latin typeface="Cambria"/>
              </a:rPr>
              <a:t>Dr. </a:t>
            </a:r>
            <a:r>
              <a:rPr lang="en-US" sz="2600" dirty="0" err="1" smtClean="0">
                <a:solidFill>
                  <a:prstClr val="black"/>
                </a:solidFill>
                <a:latin typeface="Cambria"/>
              </a:rPr>
              <a:t>Tarem</a:t>
            </a:r>
            <a:r>
              <a:rPr lang="en-US" sz="2600" dirty="0" smtClean="0">
                <a:solidFill>
                  <a:prstClr val="black"/>
                </a:solidFill>
                <a:latin typeface="Cambria"/>
              </a:rPr>
              <a:t> Ahmed</a:t>
            </a:r>
          </a:p>
          <a:p>
            <a:pPr>
              <a:buClr>
                <a:srgbClr val="629DD1"/>
              </a:buClr>
            </a:pPr>
            <a:r>
              <a:rPr lang="en-US" sz="2600" dirty="0" smtClean="0">
                <a:solidFill>
                  <a:prstClr val="black"/>
                </a:solidFill>
                <a:latin typeface="Cambria"/>
              </a:rPr>
              <a:t>Dr. Mohammad Faisal Uddin</a:t>
            </a:r>
          </a:p>
          <a:p>
            <a:pPr>
              <a:buClr>
                <a:srgbClr val="629DD1"/>
              </a:buClr>
            </a:pPr>
            <a:endParaRPr lang="en-US" dirty="0">
              <a:solidFill>
                <a:prstClr val="black">
                  <a:tint val="75000"/>
                </a:prstClr>
              </a:solidFill>
            </a:endParaRPr>
          </a:p>
        </p:txBody>
      </p:sp>
    </p:spTree>
    <p:extLst>
      <p:ext uri="{BB962C8B-B14F-4D97-AF65-F5344CB8AC3E}">
        <p14:creationId xmlns:p14="http://schemas.microsoft.com/office/powerpoint/2010/main" val="3955467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a:latin typeface="Cambria" panose="02040503050406030204" pitchFamily="18" charset="0"/>
                <a:ea typeface="Cambria" panose="02040503050406030204" pitchFamily="18" charset="0"/>
              </a:rPr>
              <a:t>ICU Survey</a:t>
            </a: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NHFH&amp;RI ACCESS</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Autofit/>
          </a:bodyPr>
          <a:lstStyle/>
          <a:p>
            <a:endParaRPr lang="en-US" sz="2800" dirty="0" smtClean="0">
              <a:latin typeface="Cambria" panose="02040503050406030204" pitchFamily="18" charset="0"/>
              <a:ea typeface="Cambria" panose="02040503050406030204" pitchFamily="18" charset="0"/>
            </a:endParaRPr>
          </a:p>
          <a:p>
            <a:r>
              <a:rPr lang="en-US" sz="2800" dirty="0" smtClean="0">
                <a:latin typeface="Cambria" panose="02040503050406030204" pitchFamily="18" charset="0"/>
                <a:ea typeface="Cambria" panose="02040503050406030204" pitchFamily="18" charset="0"/>
              </a:rPr>
              <a:t>Approvals </a:t>
            </a:r>
            <a:r>
              <a:rPr lang="en-US" sz="2800" dirty="0">
                <a:latin typeface="Cambria" panose="02040503050406030204" pitchFamily="18" charset="0"/>
                <a:ea typeface="Cambria" panose="02040503050406030204" pitchFamily="18" charset="0"/>
              </a:rPr>
              <a:t>from both Academic Council and Ethical Review Committee</a:t>
            </a:r>
          </a:p>
          <a:p>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Conditions:</a:t>
            </a:r>
          </a:p>
          <a:p>
            <a:pPr lvl="1"/>
            <a:r>
              <a:rPr lang="en-US" sz="2400" dirty="0">
                <a:latin typeface="Cambria" panose="02040503050406030204" pitchFamily="18" charset="0"/>
                <a:ea typeface="Cambria" panose="02040503050406030204" pitchFamily="18" charset="0"/>
              </a:rPr>
              <a:t>Data nondisclosure to third party</a:t>
            </a:r>
          </a:p>
          <a:p>
            <a:pPr lvl="1"/>
            <a:r>
              <a:rPr lang="en-US" sz="2400" dirty="0">
                <a:latin typeface="Cambria" panose="02040503050406030204" pitchFamily="18" charset="0"/>
                <a:ea typeface="Cambria" panose="02040503050406030204" pitchFamily="18" charset="0"/>
              </a:rPr>
              <a:t>Protect anonymity of subjects</a:t>
            </a:r>
          </a:p>
          <a:p>
            <a:pPr lvl="1"/>
            <a:r>
              <a:rPr lang="en-US" sz="2400" dirty="0">
                <a:latin typeface="Cambria" panose="02040503050406030204" pitchFamily="18" charset="0"/>
                <a:ea typeface="Cambria" panose="02040503050406030204" pitchFamily="18" charset="0"/>
              </a:rPr>
              <a:t>Follow international guideline for data protection</a:t>
            </a:r>
          </a:p>
          <a:p>
            <a:endParaRPr lang="en-US" sz="28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1056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smtClean="0">
                <a:latin typeface="Cambria" panose="02040503050406030204" pitchFamily="18" charset="0"/>
                <a:ea typeface="Cambria" panose="02040503050406030204" pitchFamily="18" charset="0"/>
              </a:rPr>
              <a:t>Data Extraction</a:t>
            </a:r>
            <a:r>
              <a:rPr lang="en-US" sz="3200" b="1" dirty="0">
                <a:latin typeface="Cambria" panose="02040503050406030204" pitchFamily="18" charset="0"/>
                <a:ea typeface="Cambria" panose="02040503050406030204" pitchFamily="18" charset="0"/>
              </a:rPr>
              <a:t/>
            </a:r>
            <a:br>
              <a:rPr lang="en-US" sz="3200" b="1" dirty="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Connectivity via </a:t>
            </a:r>
            <a:r>
              <a:rPr lang="en-US" sz="3200" b="1" i="1" dirty="0" err="1" smtClean="0">
                <a:latin typeface="Cambria" panose="02040503050406030204" pitchFamily="18" charset="0"/>
                <a:ea typeface="Cambria" panose="02040503050406030204" pitchFamily="18" charset="0"/>
              </a:rPr>
              <a:t>lan</a:t>
            </a:r>
            <a:endParaRPr lang="en-US" sz="3200" b="1" i="1" dirty="0">
              <a:latin typeface="Cambria" panose="02040503050406030204" pitchFamily="18" charset="0"/>
              <a:ea typeface="Cambria" panose="02040503050406030204" pitchFamily="18" charset="0"/>
            </a:endParaRP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680" y="1905000"/>
            <a:ext cx="3827720" cy="4572000"/>
          </a:xfrm>
          <a:prstGeom prst="rect">
            <a:avLst/>
          </a:prstGeom>
        </p:spPr>
      </p:pic>
      <p:pic>
        <p:nvPicPr>
          <p:cNvPr id="9" name="Picture 2" descr="I:\sHIFAT_iCU\1_nhfh_ping.PNG"/>
          <p:cNvPicPr>
            <a:picLocks noChangeAspect="1" noChangeArrowheads="1"/>
          </p:cNvPicPr>
          <p:nvPr/>
        </p:nvPicPr>
        <p:blipFill rotWithShape="1">
          <a:blip r:embed="rId4">
            <a:extLst>
              <a:ext uri="{28A0092B-C50C-407E-A947-70E740481C1C}">
                <a14:useLocalDpi xmlns:a14="http://schemas.microsoft.com/office/drawing/2010/main" val="0"/>
              </a:ext>
            </a:extLst>
          </a:blip>
          <a:srcRect r="47774" b="8156"/>
          <a:stretch/>
        </p:blipFill>
        <p:spPr bwMode="auto">
          <a:xfrm>
            <a:off x="4343400" y="1905000"/>
            <a:ext cx="4233037"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6" name="Rectangle 5"/>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85382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smtClean="0">
                <a:latin typeface="Cambria" panose="02040503050406030204" pitchFamily="18" charset="0"/>
                <a:ea typeface="Cambria" panose="02040503050406030204" pitchFamily="18" charset="0"/>
              </a:rPr>
              <a:t>Data Extraction</a:t>
            </a:r>
            <a:r>
              <a:rPr lang="en-US" sz="3200" b="1" dirty="0">
                <a:latin typeface="Cambria" panose="02040503050406030204" pitchFamily="18" charset="0"/>
                <a:ea typeface="Cambria" panose="02040503050406030204" pitchFamily="18" charset="0"/>
              </a:rPr>
              <a:t/>
            </a:r>
            <a:br>
              <a:rPr lang="en-US" sz="3200" b="1" dirty="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applying virtual signal</a:t>
            </a:r>
            <a:endParaRPr lang="en-US" sz="3200" b="1" i="1" dirty="0">
              <a:latin typeface="Cambria" panose="02040503050406030204" pitchFamily="18" charset="0"/>
              <a:ea typeface="Cambria" panose="02040503050406030204" pitchFamily="18" charset="0"/>
            </a:endParaRP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31694"/>
            <a:ext cx="8229600" cy="421537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2066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smtClean="0">
                <a:latin typeface="Cambria" panose="02040503050406030204" pitchFamily="18" charset="0"/>
                <a:ea typeface="Cambria" panose="02040503050406030204" pitchFamily="18" charset="0"/>
              </a:rPr>
              <a:t>Data Extraction</a:t>
            </a:r>
            <a:r>
              <a:rPr lang="en-US" sz="3200" b="1" dirty="0">
                <a:latin typeface="Cambria" panose="02040503050406030204" pitchFamily="18" charset="0"/>
                <a:ea typeface="Cambria" panose="02040503050406030204" pitchFamily="18" charset="0"/>
              </a:rPr>
              <a:t/>
            </a:r>
            <a:br>
              <a:rPr lang="en-US" sz="3200" b="1" dirty="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debugging packets</a:t>
            </a:r>
            <a:endParaRPr lang="en-US" sz="3200" b="1" i="1"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4335" y="1752600"/>
            <a:ext cx="7335329" cy="4373563"/>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6" name="Rectangle 5"/>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44262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smtClean="0">
                <a:latin typeface="Cambria" panose="02040503050406030204" pitchFamily="18" charset="0"/>
                <a:ea typeface="Cambria" panose="02040503050406030204" pitchFamily="18" charset="0"/>
              </a:rPr>
              <a:t>Data Extraction</a:t>
            </a:r>
            <a:r>
              <a:rPr lang="en-US" sz="3200" b="1" dirty="0">
                <a:latin typeface="Cambria" panose="02040503050406030204" pitchFamily="18" charset="0"/>
                <a:ea typeface="Cambria" panose="02040503050406030204" pitchFamily="18" charset="0"/>
              </a:rPr>
              <a:t/>
            </a:r>
            <a:br>
              <a:rPr lang="en-US" sz="3200" b="1" dirty="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data export test tool by </a:t>
            </a:r>
            <a:r>
              <a:rPr lang="en-US" sz="3200" b="1" i="1" dirty="0" err="1" smtClean="0">
                <a:latin typeface="Cambria" panose="02040503050406030204" pitchFamily="18" charset="0"/>
                <a:ea typeface="Cambria" panose="02040503050406030204" pitchFamily="18" charset="0"/>
              </a:rPr>
              <a:t>philips</a:t>
            </a:r>
            <a:endParaRPr lang="en-US" sz="3200" b="1" i="1" dirty="0">
              <a:latin typeface="Cambria" panose="02040503050406030204" pitchFamily="18" charset="0"/>
              <a:ea typeface="Cambria" panose="02040503050406030204" pitchFamily="18" charset="0"/>
            </a:endParaRPr>
          </a:p>
        </p:txBody>
      </p:sp>
      <p:pic>
        <p:nvPicPr>
          <p:cNvPr id="5"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1560068" y="1752600"/>
            <a:ext cx="6023864"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7" name="Rectangle 6"/>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47802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smtClean="0">
                <a:latin typeface="Cambria" panose="02040503050406030204" pitchFamily="18" charset="0"/>
                <a:ea typeface="Cambria" panose="02040503050406030204" pitchFamily="18" charset="0"/>
              </a:rPr>
              <a:t>Data Extraction</a:t>
            </a:r>
            <a:r>
              <a:rPr lang="en-US" sz="3200" b="1" dirty="0">
                <a:latin typeface="Cambria" panose="02040503050406030204" pitchFamily="18" charset="0"/>
                <a:ea typeface="Cambria" panose="02040503050406030204" pitchFamily="18" charset="0"/>
              </a:rPr>
              <a:t/>
            </a:r>
            <a:br>
              <a:rPr lang="en-US" sz="3200" b="1" dirty="0">
                <a:latin typeface="Cambria" panose="02040503050406030204" pitchFamily="18" charset="0"/>
                <a:ea typeface="Cambria" panose="02040503050406030204" pitchFamily="18" charset="0"/>
              </a:rPr>
            </a:br>
            <a:r>
              <a:rPr lang="en-US" sz="3200" b="1" i="1" dirty="0" err="1" smtClean="0">
                <a:latin typeface="Cambria" panose="02040503050406030204" pitchFamily="18" charset="0"/>
                <a:ea typeface="Cambria" panose="02040503050406030204" pitchFamily="18" charset="0"/>
              </a:rPr>
              <a:t>dett</a:t>
            </a:r>
            <a:r>
              <a:rPr lang="en-US" sz="3200" b="1" i="1" dirty="0" smtClean="0">
                <a:latin typeface="Cambria" panose="02040503050406030204" pitchFamily="18" charset="0"/>
                <a:ea typeface="Cambria" panose="02040503050406030204" pitchFamily="18" charset="0"/>
              </a:rPr>
              <a:t> log file</a:t>
            </a:r>
            <a:endParaRPr lang="en-US" sz="3200" b="1" i="1" dirty="0">
              <a:latin typeface="Cambria" panose="02040503050406030204" pitchFamily="18" charset="0"/>
              <a:ea typeface="Cambria" panose="02040503050406030204" pitchFamily="18" charset="0"/>
            </a:endParaRP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128" y="1752600"/>
            <a:ext cx="4551744" cy="437356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4051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a:latin typeface="Cambria" panose="02040503050406030204" pitchFamily="18" charset="0"/>
                <a:ea typeface="Cambria" panose="02040503050406030204" pitchFamily="18" charset="0"/>
              </a:rPr>
              <a:t>Data Extraction</a:t>
            </a:r>
            <a:r>
              <a:rPr lang="en-US" sz="3200" b="1" cap="none" dirty="0" smtClean="0">
                <a:latin typeface="Cambria" panose="02040503050406030204" pitchFamily="18" charset="0"/>
                <a:ea typeface="Cambria" panose="02040503050406030204" pitchFamily="18" charset="0"/>
              </a:rPr>
              <a:t/>
            </a:r>
            <a:br>
              <a:rPr lang="en-US" sz="3200" b="1" cap="none"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tentative</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Autofit/>
          </a:bodyPr>
          <a:lstStyle/>
          <a:p>
            <a:endParaRPr lang="en-US" sz="2800" dirty="0" smtClean="0">
              <a:latin typeface="Cambria" panose="02040503050406030204" pitchFamily="18" charset="0"/>
              <a:ea typeface="Cambria" panose="02040503050406030204" pitchFamily="18" charset="0"/>
            </a:endParaRPr>
          </a:p>
          <a:p>
            <a:r>
              <a:rPr lang="en-US" sz="2800" dirty="0" smtClean="0">
                <a:latin typeface="Cambria" panose="02040503050406030204" pitchFamily="18" charset="0"/>
                <a:ea typeface="Cambria" panose="02040503050406030204" pitchFamily="18" charset="0"/>
              </a:rPr>
              <a:t>Map </a:t>
            </a:r>
            <a:r>
              <a:rPr lang="en-US" sz="2800" dirty="0">
                <a:latin typeface="Cambria" panose="02040503050406030204" pitchFamily="18" charset="0"/>
                <a:ea typeface="Cambria" panose="02040503050406030204" pitchFamily="18" charset="0"/>
              </a:rPr>
              <a:t>the parameters from the log file</a:t>
            </a:r>
          </a:p>
          <a:p>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Convert existing MATLAB code to more optimized code readable by microprocessor</a:t>
            </a:r>
          </a:p>
          <a:p>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Centralize the prototypes into one network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97100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200" b="1" cap="none" dirty="0" smtClean="0">
                <a:latin typeface="Cambria" panose="02040503050406030204" pitchFamily="18" charset="0"/>
                <a:ea typeface="Cambria" panose="02040503050406030204" pitchFamily="18" charset="0"/>
              </a:rPr>
              <a:t>ICU Emergency Signaling System</a:t>
            </a:r>
            <a:br>
              <a:rPr lang="en-US" sz="3200" b="1" cap="none"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generic block diagram</a:t>
            </a:r>
            <a:endParaRPr lang="en-US" sz="3200" b="1" i="1"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pic>
        <p:nvPicPr>
          <p:cNvPr id="102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69036" y="1968815"/>
            <a:ext cx="8205927" cy="444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8686800" y="6400800"/>
            <a:ext cx="457200" cy="4572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extBox 4"/>
          <p:cNvSpPr txBox="1"/>
          <p:nvPr/>
        </p:nvSpPr>
        <p:spPr>
          <a:xfrm>
            <a:off x="2438400" y="2297668"/>
            <a:ext cx="1371600" cy="369332"/>
          </a:xfrm>
          <a:prstGeom prst="rect">
            <a:avLst/>
          </a:prstGeom>
          <a:noFill/>
        </p:spPr>
        <p:txBody>
          <a:bodyPr wrap="square" rtlCol="0">
            <a:spAutoFit/>
          </a:bodyPr>
          <a:lstStyle/>
          <a:p>
            <a:r>
              <a:rPr lang="en-GB" b="1" dirty="0" smtClean="0">
                <a:latin typeface="Calibri" pitchFamily="34" charset="0"/>
              </a:rPr>
              <a:t>Raw Data</a:t>
            </a:r>
            <a:endParaRPr lang="en-GB" b="1" dirty="0">
              <a:latin typeface="Calibri" pitchFamily="34" charset="0"/>
            </a:endParaRPr>
          </a:p>
        </p:txBody>
      </p:sp>
    </p:spTree>
    <p:extLst>
      <p:ext uri="{BB962C8B-B14F-4D97-AF65-F5344CB8AC3E}">
        <p14:creationId xmlns:p14="http://schemas.microsoft.com/office/powerpoint/2010/main" val="3299255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200" b="1" cap="none" dirty="0" smtClean="0">
                <a:latin typeface="Cambria" panose="02040503050406030204" pitchFamily="18" charset="0"/>
                <a:ea typeface="Cambria" panose="02040503050406030204" pitchFamily="18" charset="0"/>
              </a:rPr>
              <a:t>Research Goals</a:t>
            </a:r>
            <a:br>
              <a:rPr lang="en-US" sz="3200" b="1" cap="none" dirty="0" smtClean="0">
                <a:latin typeface="Cambria" panose="02040503050406030204" pitchFamily="18" charset="0"/>
                <a:ea typeface="Cambria" panose="02040503050406030204" pitchFamily="18" charset="0"/>
              </a:rPr>
            </a:br>
            <a:r>
              <a:rPr lang="en-US" sz="2800" b="1" i="1" cap="none" dirty="0" smtClean="0">
                <a:latin typeface="Cambria" panose="02040503050406030204" pitchFamily="18" charset="0"/>
                <a:ea typeface="Cambria" panose="02040503050406030204" pitchFamily="18" charset="0"/>
              </a:rPr>
              <a:t>PROTOTYPE DESIGN</a:t>
            </a:r>
            <a:endParaRPr lang="en-US" sz="3200" b="1" i="1"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3" name="Content Placeholder 2"/>
          <p:cNvSpPr>
            <a:spLocks noGrp="1"/>
          </p:cNvSpPr>
          <p:nvPr>
            <p:ph idx="1"/>
          </p:nvPr>
        </p:nvSpPr>
        <p:spPr/>
        <p:txBody>
          <a:bodyPr>
            <a:normAutofit/>
          </a:bodyPr>
          <a:lstStyle/>
          <a:p>
            <a:endParaRPr lang="en-GB" sz="2800" dirty="0" smtClean="0">
              <a:latin typeface="Cambria" panose="02040503050406030204" pitchFamily="18" charset="0"/>
              <a:ea typeface="Cambria" panose="02040503050406030204" pitchFamily="18" charset="0"/>
            </a:endParaRPr>
          </a:p>
          <a:p>
            <a:r>
              <a:rPr lang="en-GB" sz="2800" dirty="0" smtClean="0">
                <a:latin typeface="Cambria" panose="02040503050406030204" pitchFamily="18" charset="0"/>
                <a:ea typeface="Cambria" panose="02040503050406030204" pitchFamily="18" charset="0"/>
              </a:rPr>
              <a:t>Relevant </a:t>
            </a:r>
            <a:r>
              <a:rPr lang="en-GB" sz="2800" dirty="0">
                <a:latin typeface="Cambria" panose="02040503050406030204" pitchFamily="18" charset="0"/>
                <a:ea typeface="Cambria" panose="02040503050406030204" pitchFamily="18" charset="0"/>
              </a:rPr>
              <a:t>Peripherals Design</a:t>
            </a:r>
            <a:br>
              <a:rPr lang="en-GB" sz="2800" dirty="0">
                <a:latin typeface="Cambria" panose="02040503050406030204" pitchFamily="18" charset="0"/>
                <a:ea typeface="Cambria" panose="02040503050406030204" pitchFamily="18" charset="0"/>
              </a:rPr>
            </a:br>
            <a:endParaRPr lang="en-GB" sz="2800" dirty="0">
              <a:latin typeface="Cambria" panose="02040503050406030204" pitchFamily="18" charset="0"/>
              <a:ea typeface="Cambria" panose="02040503050406030204" pitchFamily="18" charset="0"/>
            </a:endParaRPr>
          </a:p>
          <a:p>
            <a:r>
              <a:rPr lang="en-GB" sz="2800" dirty="0">
                <a:latin typeface="Cambria" panose="02040503050406030204" pitchFamily="18" charset="0"/>
                <a:ea typeface="Cambria" panose="02040503050406030204" pitchFamily="18" charset="0"/>
              </a:rPr>
              <a:t>Data extraction methodology </a:t>
            </a:r>
          </a:p>
        </p:txBody>
      </p:sp>
      <p:sp>
        <p:nvSpPr>
          <p:cNvPr id="6" name="Rectangle 5"/>
          <p:cNvSpPr/>
          <p:nvPr/>
        </p:nvSpPr>
        <p:spPr>
          <a:xfrm>
            <a:off x="8686800" y="6400800"/>
            <a:ext cx="457200" cy="4572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12336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a:latin typeface="Cambria" panose="02040503050406030204" pitchFamily="18" charset="0"/>
                <a:ea typeface="Cambria" panose="02040503050406030204" pitchFamily="18" charset="0"/>
              </a:rPr>
              <a:t>Research Goals</a:t>
            </a:r>
            <a:r>
              <a:rPr lang="en-US" sz="3200" b="1" cap="none" dirty="0" smtClean="0">
                <a:latin typeface="Cambria" panose="02040503050406030204" pitchFamily="18" charset="0"/>
                <a:ea typeface="Cambria" panose="02040503050406030204" pitchFamily="18" charset="0"/>
              </a:rPr>
              <a:t/>
            </a:r>
            <a:br>
              <a:rPr lang="en-US" sz="3200" b="1" cap="none"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Interface Design</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Autofit/>
          </a:bodyPr>
          <a:lstStyle/>
          <a:p>
            <a:endParaRPr lang="en-US" sz="2800" dirty="0" smtClean="0">
              <a:latin typeface="Cambria" panose="02040503050406030204" pitchFamily="18" charset="0"/>
              <a:ea typeface="Cambria" panose="02040503050406030204" pitchFamily="18" charset="0"/>
            </a:endParaRPr>
          </a:p>
          <a:p>
            <a:r>
              <a:rPr lang="en-US" sz="2800" dirty="0" smtClean="0">
                <a:latin typeface="Cambria" panose="02040503050406030204" pitchFamily="18" charset="0"/>
                <a:ea typeface="Cambria" panose="02040503050406030204" pitchFamily="18" charset="0"/>
              </a:rPr>
              <a:t>Maintain </a:t>
            </a:r>
            <a:r>
              <a:rPr lang="en-US" sz="2800" dirty="0">
                <a:latin typeface="Cambria" panose="02040503050406030204" pitchFamily="18" charset="0"/>
                <a:ea typeface="Cambria" panose="02040503050406030204" pitchFamily="18" charset="0"/>
              </a:rPr>
              <a:t>Alarming system </a:t>
            </a:r>
            <a:r>
              <a:rPr lang="en-US" sz="2800" dirty="0" smtClean="0">
                <a:latin typeface="Cambria" panose="02040503050406030204" pitchFamily="18" charset="0"/>
                <a:ea typeface="Cambria" panose="02040503050406030204" pitchFamily="18" charset="0"/>
              </a:rPr>
              <a:t>properties</a:t>
            </a:r>
          </a:p>
          <a:p>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Approaches for false alarm deduction &amp; </a:t>
            </a:r>
            <a:r>
              <a:rPr lang="en-US" sz="2800" dirty="0" smtClean="0">
                <a:latin typeface="Cambria" panose="02040503050406030204" pitchFamily="18" charset="0"/>
                <a:ea typeface="Cambria" panose="02040503050406030204" pitchFamily="18" charset="0"/>
              </a:rPr>
              <a:t>reduction</a:t>
            </a:r>
            <a:endParaRPr lang="en-US" sz="28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65623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dirty="0" smtClean="0">
                <a:latin typeface="Cambria" panose="02040503050406030204" pitchFamily="18" charset="0"/>
                <a:ea typeface="Cambria" panose="02040503050406030204" pitchFamily="18" charset="0"/>
              </a:rPr>
              <a:t>KOAD </a:t>
            </a:r>
            <a:r>
              <a:rPr lang="en-US" sz="3600" b="1" cap="none" dirty="0" smtClean="0">
                <a:latin typeface="Cambria" panose="02040503050406030204" pitchFamily="18" charset="0"/>
                <a:ea typeface="Cambria" panose="02040503050406030204" pitchFamily="18" charset="0"/>
              </a:rPr>
              <a:t>Algorithm</a:t>
            </a: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Background</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rmAutofit/>
          </a:bodyPr>
          <a:lstStyle/>
          <a:p>
            <a:endParaRPr lang="en-US" sz="2800" dirty="0" smtClean="0"/>
          </a:p>
          <a:p>
            <a:r>
              <a:rPr lang="en-US" sz="2800" dirty="0" smtClean="0">
                <a:solidFill>
                  <a:schemeClr val="tx2">
                    <a:lumMod val="50000"/>
                  </a:schemeClr>
                </a:solidFill>
                <a:latin typeface="Cambria" panose="02040503050406030204" pitchFamily="18" charset="0"/>
                <a:ea typeface="Cambria" panose="02040503050406030204" pitchFamily="18" charset="0"/>
              </a:rPr>
              <a:t>Kernel-based Online Anomaly Detection</a:t>
            </a:r>
          </a:p>
          <a:p>
            <a:endParaRPr lang="en-US" sz="2800" dirty="0" smtClean="0">
              <a:solidFill>
                <a:schemeClr val="tx2">
                  <a:lumMod val="50000"/>
                </a:schemeClr>
              </a:solidFill>
              <a:latin typeface="Cambria" panose="02040503050406030204" pitchFamily="18" charset="0"/>
              <a:ea typeface="Cambria" panose="02040503050406030204" pitchFamily="18" charset="0"/>
            </a:endParaRPr>
          </a:p>
          <a:p>
            <a:r>
              <a:rPr lang="en-US" sz="2800" dirty="0" smtClean="0">
                <a:solidFill>
                  <a:schemeClr val="tx2">
                    <a:lumMod val="50000"/>
                  </a:schemeClr>
                </a:solidFill>
                <a:latin typeface="Cambria" panose="02040503050406030204" pitchFamily="18" charset="0"/>
                <a:ea typeface="Cambria" panose="02040503050406030204" pitchFamily="18" charset="0"/>
              </a:rPr>
              <a:t>Development and application in ICU conceptualized by Dr. Ahmed</a:t>
            </a:r>
          </a:p>
          <a:p>
            <a:endParaRPr lang="en-US" sz="2800" dirty="0" smtClean="0">
              <a:solidFill>
                <a:schemeClr val="tx2">
                  <a:lumMod val="50000"/>
                </a:schemeClr>
              </a:solidFill>
              <a:latin typeface="Cambria" panose="02040503050406030204" pitchFamily="18" charset="0"/>
              <a:ea typeface="Cambria" panose="02040503050406030204" pitchFamily="18" charset="0"/>
            </a:endParaRPr>
          </a:p>
          <a:p>
            <a:r>
              <a:rPr lang="en-US" sz="2800" dirty="0" smtClean="0">
                <a:solidFill>
                  <a:schemeClr val="tx2">
                    <a:lumMod val="50000"/>
                  </a:schemeClr>
                </a:solidFill>
                <a:latin typeface="Cambria" panose="02040503050406030204" pitchFamily="18" charset="0"/>
                <a:ea typeface="Cambria" panose="02040503050406030204" pitchFamily="18" charset="0"/>
              </a:rPr>
              <a:t>Previously implemented in network traffic anomaly detection, intruder detection</a:t>
            </a:r>
            <a:endParaRPr lang="en-US" sz="2800" dirty="0">
              <a:solidFill>
                <a:schemeClr val="tx2">
                  <a:lumMod val="50000"/>
                </a:schemeClr>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a:solidFill>
              <a:schemeClr val="accent1">
                <a:lumMod val="60000"/>
                <a:lumOff val="40000"/>
              </a:schemeClr>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32350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a:latin typeface="Cambria" panose="02040503050406030204" pitchFamily="18" charset="0"/>
                <a:ea typeface="Cambria" panose="02040503050406030204" pitchFamily="18" charset="0"/>
              </a:rPr>
              <a:t>Research Goals</a:t>
            </a:r>
            <a:r>
              <a:rPr lang="en-US" sz="3200" b="1" cap="none" dirty="0" smtClean="0">
                <a:latin typeface="Cambria" panose="02040503050406030204" pitchFamily="18" charset="0"/>
                <a:ea typeface="Cambria" panose="02040503050406030204" pitchFamily="18" charset="0"/>
              </a:rPr>
              <a:t/>
            </a:r>
            <a:br>
              <a:rPr lang="en-US" sz="3200" b="1" cap="none"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Interface Design</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Autofit/>
          </a:bodyPr>
          <a:lstStyle/>
          <a:p>
            <a:endParaRPr lang="en-US" sz="2800" dirty="0" smtClean="0">
              <a:latin typeface="Cambria" panose="02040503050406030204" pitchFamily="18" charset="0"/>
              <a:ea typeface="Cambria" panose="02040503050406030204" pitchFamily="18" charset="0"/>
            </a:endParaRPr>
          </a:p>
          <a:p>
            <a:r>
              <a:rPr lang="en-US" sz="2800" dirty="0" smtClean="0">
                <a:latin typeface="Cambria" panose="02040503050406030204" pitchFamily="18" charset="0"/>
                <a:ea typeface="Cambria" panose="02040503050406030204" pitchFamily="18" charset="0"/>
              </a:rPr>
              <a:t>Control </a:t>
            </a:r>
            <a:r>
              <a:rPr lang="en-US" sz="2800" dirty="0">
                <a:latin typeface="Cambria" panose="02040503050406030204" pitchFamily="18" charset="0"/>
                <a:ea typeface="Cambria" panose="02040503050406030204" pitchFamily="18" charset="0"/>
              </a:rPr>
              <a:t>Room Design</a:t>
            </a:r>
            <a:br>
              <a:rPr lang="en-US"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IEC guideline 60601-1-11</a:t>
            </a:r>
          </a:p>
          <a:p>
            <a:endParaRPr lang="en-US" sz="28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81930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a:latin typeface="Cambria" panose="02040503050406030204" pitchFamily="18" charset="0"/>
                <a:ea typeface="Cambria" panose="02040503050406030204" pitchFamily="18" charset="0"/>
              </a:rPr>
              <a:t>Research Goals</a:t>
            </a:r>
            <a:r>
              <a:rPr lang="en-US" sz="3200" b="1" cap="none" dirty="0" smtClean="0">
                <a:latin typeface="Cambria" panose="02040503050406030204" pitchFamily="18" charset="0"/>
                <a:ea typeface="Cambria" panose="02040503050406030204" pitchFamily="18" charset="0"/>
              </a:rPr>
              <a:t/>
            </a:r>
            <a:br>
              <a:rPr lang="en-US" sz="3200" b="1" cap="none"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humanitarian </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Autofit/>
          </a:bodyPr>
          <a:lstStyle/>
          <a:p>
            <a:endParaRPr lang="en-US" sz="2800" dirty="0" smtClean="0">
              <a:latin typeface="Cambria" panose="02040503050406030204" pitchFamily="18" charset="0"/>
              <a:ea typeface="Cambria" panose="02040503050406030204" pitchFamily="18" charset="0"/>
            </a:endParaRPr>
          </a:p>
          <a:p>
            <a:r>
              <a:rPr lang="en-US" sz="2800" dirty="0" smtClean="0">
                <a:latin typeface="Cambria" panose="02040503050406030204" pitchFamily="18" charset="0"/>
                <a:ea typeface="Cambria" panose="02040503050406030204" pitchFamily="18" charset="0"/>
              </a:rPr>
              <a:t>Publication </a:t>
            </a:r>
          </a:p>
          <a:p>
            <a:endParaRPr lang="en-US" sz="2800" dirty="0">
              <a:latin typeface="Cambria" panose="02040503050406030204" pitchFamily="18" charset="0"/>
              <a:ea typeface="Cambria" panose="02040503050406030204" pitchFamily="18" charset="0"/>
            </a:endParaRPr>
          </a:p>
          <a:p>
            <a:r>
              <a:rPr lang="en-US" sz="2800" dirty="0" smtClean="0">
                <a:latin typeface="Cambria" panose="02040503050406030204" pitchFamily="18" charset="0"/>
                <a:ea typeface="Cambria" panose="02040503050406030204" pitchFamily="18" charset="0"/>
              </a:rPr>
              <a:t>Patent</a:t>
            </a:r>
            <a:endParaRPr lang="en-US" sz="28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27135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2606040"/>
            <a:ext cx="6217920" cy="1645920"/>
          </a:xfrm>
        </p:spPr>
        <p:txBody>
          <a:bodyPr>
            <a:noAutofit/>
          </a:bodyPr>
          <a:lstStyle/>
          <a:p>
            <a:pPr algn="ctr"/>
            <a:r>
              <a:rPr lang="en-US" sz="3600" b="1" dirty="0" smtClean="0"/>
              <a:t>QUESTIONS</a:t>
            </a:r>
            <a:br>
              <a:rPr lang="en-US" sz="3600" b="1" dirty="0" smtClean="0"/>
            </a:br>
            <a:r>
              <a:rPr lang="en-US" sz="3600" b="1" dirty="0" smtClean="0"/>
              <a:t>&amp;</a:t>
            </a:r>
            <a:br>
              <a:rPr lang="en-US" sz="3600" b="1" dirty="0" smtClean="0"/>
            </a:br>
            <a:r>
              <a:rPr lang="en-US" sz="3600" b="1" dirty="0" smtClean="0"/>
              <a:t>FEEDBACK</a:t>
            </a:r>
            <a:endParaRPr lang="en-US" sz="3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836589" cy="914400"/>
          </a:xfrm>
          <a:prstGeom prst="rect">
            <a:avLst/>
          </a:prstGeom>
        </p:spPr>
      </p:pic>
    </p:spTree>
    <p:extLst>
      <p:ext uri="{BB962C8B-B14F-4D97-AF65-F5344CB8AC3E}">
        <p14:creationId xmlns:p14="http://schemas.microsoft.com/office/powerpoint/2010/main" val="4256541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dirty="0">
                <a:latin typeface="Cambria" panose="02040503050406030204" pitchFamily="18" charset="0"/>
                <a:ea typeface="Cambria" panose="02040503050406030204" pitchFamily="18" charset="0"/>
              </a:rPr>
              <a:t>KOAD </a:t>
            </a:r>
            <a:r>
              <a:rPr lang="en-US" sz="3600" b="1" cap="none" dirty="0">
                <a:latin typeface="Cambria" panose="02040503050406030204" pitchFamily="18" charset="0"/>
                <a:ea typeface="Cambria" panose="02040503050406030204" pitchFamily="18" charset="0"/>
              </a:rPr>
              <a:t>Algorithm</a:t>
            </a:r>
            <a:r>
              <a:rPr lang="en-US" sz="3600" dirty="0"/>
              <a:t/>
            </a:r>
            <a:br>
              <a:rPr lang="en-US" sz="3600" dirty="0"/>
            </a:br>
            <a:r>
              <a:rPr lang="en-US" sz="3600" b="1" i="1" dirty="0">
                <a:latin typeface="Cambria" panose="02040503050406030204" pitchFamily="18" charset="0"/>
                <a:ea typeface="Cambria" panose="02040503050406030204" pitchFamily="18" charset="0"/>
              </a:rPr>
              <a:t>PROPERTIES</a:t>
            </a:r>
            <a:endParaRPr lang="en-US" sz="3200" b="1" i="1"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8229600" cy="4572000"/>
              </a:xfrm>
            </p:spPr>
            <p:txBody>
              <a:bodyPr>
                <a:normAutofit/>
              </a:bodyPr>
              <a:lstStyle/>
              <a:p>
                <a:pPr marL="457200" indent="-457200">
                  <a:defRPr/>
                </a:pPr>
                <a:endParaRPr lang="en-US" sz="2800" dirty="0" smtClean="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endParaRPr>
              </a:p>
              <a:p>
                <a:pPr marL="457200" indent="-457200">
                  <a:defRPr/>
                </a:pPr>
                <a:r>
                  <a:rPr lang="en-US" sz="2800" dirty="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rPr>
                  <a:t>Gaussian Kernel</a:t>
                </a:r>
              </a:p>
              <a:p>
                <a:pPr marL="0" indent="0">
                  <a:buNone/>
                  <a:defRPr/>
                </a:pPr>
                <a14:m>
                  <m:oMathPara xmlns:m="http://schemas.openxmlformats.org/officeDocument/2006/math">
                    <m:oMathParaPr>
                      <m:jc m:val="centerGroup"/>
                    </m:oMathParaPr>
                    <m:oMath xmlns:m="http://schemas.openxmlformats.org/officeDocument/2006/math">
                      <m:r>
                        <a:rPr lang="en-GB" sz="2800" i="1">
                          <a:solidFill>
                            <a:schemeClr val="tx2">
                              <a:lumMod val="50000"/>
                            </a:schemeClr>
                          </a:solidFill>
                          <a:latin typeface="Cambria Math"/>
                        </a:rPr>
                        <m:t>𝜅</m:t>
                      </m:r>
                      <m:d>
                        <m:dPr>
                          <m:ctrlPr>
                            <a:rPr lang="en-US" sz="2800" i="1">
                              <a:solidFill>
                                <a:schemeClr val="tx2">
                                  <a:lumMod val="50000"/>
                                </a:schemeClr>
                              </a:solidFill>
                              <a:latin typeface="Cambria Math"/>
                            </a:rPr>
                          </m:ctrlPr>
                        </m:dPr>
                        <m:e>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𝑥</m:t>
                              </m:r>
                            </m:e>
                            <m:sub>
                              <m:r>
                                <a:rPr lang="en-GB" sz="2800" i="1" baseline="-25000">
                                  <a:solidFill>
                                    <a:schemeClr val="tx2">
                                      <a:lumMod val="50000"/>
                                    </a:schemeClr>
                                  </a:solidFill>
                                  <a:latin typeface="Cambria Math"/>
                                </a:rPr>
                                <m:t>1</m:t>
                              </m:r>
                            </m:sub>
                          </m:sSub>
                          <m:r>
                            <a:rPr lang="en-GB" sz="2800" i="1">
                              <a:solidFill>
                                <a:schemeClr val="tx2">
                                  <a:lumMod val="50000"/>
                                </a:schemeClr>
                              </a:solidFill>
                              <a:latin typeface="Cambria Math"/>
                            </a:rPr>
                            <m:t>, </m:t>
                          </m:r>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𝑥</m:t>
                              </m:r>
                            </m:e>
                            <m:sub>
                              <m:r>
                                <a:rPr lang="en-GB" sz="2800" i="1" baseline="-25000">
                                  <a:solidFill>
                                    <a:schemeClr val="tx2">
                                      <a:lumMod val="50000"/>
                                    </a:schemeClr>
                                  </a:solidFill>
                                  <a:latin typeface="Cambria Math"/>
                                </a:rPr>
                                <m:t>2</m:t>
                              </m:r>
                            </m:sub>
                          </m:sSub>
                        </m:e>
                      </m:d>
                      <m:r>
                        <a:rPr lang="en-GB" sz="2800" i="1">
                          <a:solidFill>
                            <a:schemeClr val="tx2">
                              <a:lumMod val="50000"/>
                            </a:schemeClr>
                          </a:solidFill>
                          <a:latin typeface="Cambria Math"/>
                        </a:rPr>
                        <m:t>=</m:t>
                      </m:r>
                      <m:sSup>
                        <m:sSupPr>
                          <m:ctrlPr>
                            <a:rPr lang="en-US" sz="2800" i="1">
                              <a:solidFill>
                                <a:schemeClr val="tx2">
                                  <a:lumMod val="50000"/>
                                </a:schemeClr>
                              </a:solidFill>
                              <a:latin typeface="Cambria Math"/>
                            </a:rPr>
                          </m:ctrlPr>
                        </m:sSupPr>
                        <m:e>
                          <m:r>
                            <a:rPr lang="en-GB" sz="2800" i="1">
                              <a:solidFill>
                                <a:schemeClr val="tx2">
                                  <a:lumMod val="50000"/>
                                </a:schemeClr>
                              </a:solidFill>
                              <a:latin typeface="Cambria Math"/>
                            </a:rPr>
                            <m:t>𝑒</m:t>
                          </m:r>
                        </m:e>
                        <m:sup>
                          <m:r>
                            <a:rPr lang="en-GB" sz="2800" i="1">
                              <a:solidFill>
                                <a:schemeClr val="tx2">
                                  <a:lumMod val="50000"/>
                                </a:schemeClr>
                              </a:solidFill>
                              <a:latin typeface="Cambria Math"/>
                            </a:rPr>
                            <m:t>−</m:t>
                          </m:r>
                          <m:f>
                            <m:fPr>
                              <m:ctrlPr>
                                <a:rPr lang="en-US" sz="2800" i="1">
                                  <a:solidFill>
                                    <a:schemeClr val="tx2">
                                      <a:lumMod val="50000"/>
                                    </a:schemeClr>
                                  </a:solidFill>
                                  <a:latin typeface="Cambria Math"/>
                                </a:rPr>
                              </m:ctrlPr>
                            </m:fPr>
                            <m:num>
                              <m:r>
                                <a:rPr lang="en-GB" sz="2800" i="1">
                                  <a:solidFill>
                                    <a:schemeClr val="tx2">
                                      <a:lumMod val="50000"/>
                                    </a:schemeClr>
                                  </a:solidFill>
                                  <a:latin typeface="Cambria Math"/>
                                </a:rPr>
                                <m:t>∥</m:t>
                              </m:r>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𝑥</m:t>
                                  </m:r>
                                </m:e>
                                <m:sub>
                                  <m:r>
                                    <a:rPr lang="en-GB" sz="2800" i="1">
                                      <a:solidFill>
                                        <a:schemeClr val="tx2">
                                          <a:lumMod val="50000"/>
                                        </a:schemeClr>
                                      </a:solidFill>
                                      <a:latin typeface="Cambria Math"/>
                                    </a:rPr>
                                    <m:t>1</m:t>
                                  </m:r>
                                </m:sub>
                              </m:sSub>
                              <m:r>
                                <a:rPr lang="en-GB" sz="2800" i="1">
                                  <a:solidFill>
                                    <a:schemeClr val="tx2">
                                      <a:lumMod val="50000"/>
                                    </a:schemeClr>
                                  </a:solidFill>
                                  <a:latin typeface="Cambria Math"/>
                                </a:rPr>
                                <m:t>−</m:t>
                              </m:r>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𝑥</m:t>
                                  </m:r>
                                </m:e>
                                <m:sub>
                                  <m:r>
                                    <a:rPr lang="en-GB" sz="2800" i="1">
                                      <a:solidFill>
                                        <a:schemeClr val="tx2">
                                          <a:lumMod val="50000"/>
                                        </a:schemeClr>
                                      </a:solidFill>
                                      <a:latin typeface="Cambria Math"/>
                                    </a:rPr>
                                    <m:t>2</m:t>
                                  </m:r>
                                </m:sub>
                              </m:sSub>
                              <m:r>
                                <a:rPr lang="en-GB" sz="2800" i="1">
                                  <a:solidFill>
                                    <a:schemeClr val="tx2">
                                      <a:lumMod val="50000"/>
                                    </a:schemeClr>
                                  </a:solidFill>
                                  <a:latin typeface="Cambria Math"/>
                                </a:rPr>
                                <m:t>∥</m:t>
                              </m:r>
                            </m:num>
                            <m:den>
                              <m:r>
                                <a:rPr lang="en-GB" sz="2800" i="1">
                                  <a:solidFill>
                                    <a:schemeClr val="tx2">
                                      <a:lumMod val="50000"/>
                                    </a:schemeClr>
                                  </a:solidFill>
                                  <a:latin typeface="Cambria Math"/>
                                </a:rPr>
                                <m:t>2</m:t>
                              </m:r>
                              <m:sSup>
                                <m:sSupPr>
                                  <m:ctrlPr>
                                    <a:rPr lang="en-US" sz="2800" i="1">
                                      <a:solidFill>
                                        <a:schemeClr val="tx2">
                                          <a:lumMod val="50000"/>
                                        </a:schemeClr>
                                      </a:solidFill>
                                      <a:latin typeface="Cambria Math"/>
                                    </a:rPr>
                                  </m:ctrlPr>
                                </m:sSupPr>
                                <m:e>
                                  <m:r>
                                    <a:rPr lang="en-GB" sz="2800" i="1">
                                      <a:solidFill>
                                        <a:schemeClr val="tx2">
                                          <a:lumMod val="50000"/>
                                        </a:schemeClr>
                                      </a:solidFill>
                                      <a:latin typeface="Cambria Math"/>
                                    </a:rPr>
                                    <m:t>𝜎</m:t>
                                  </m:r>
                                </m:e>
                                <m:sup>
                                  <m:r>
                                    <a:rPr lang="en-GB" sz="2800" i="1">
                                      <a:solidFill>
                                        <a:schemeClr val="tx2">
                                          <a:lumMod val="50000"/>
                                        </a:schemeClr>
                                      </a:solidFill>
                                      <a:latin typeface="Cambria Math"/>
                                    </a:rPr>
                                    <m:t>2</m:t>
                                  </m:r>
                                </m:sup>
                              </m:sSup>
                            </m:den>
                          </m:f>
                        </m:sup>
                      </m:sSup>
                    </m:oMath>
                  </m:oMathPara>
                </a14:m>
                <a:endParaRPr lang="en-US" sz="2800" dirty="0">
                  <a:solidFill>
                    <a:schemeClr val="tx2">
                      <a:lumMod val="50000"/>
                    </a:schemeClr>
                  </a:solidFill>
                  <a:latin typeface="Cambria" panose="02040503050406030204" pitchFamily="18" charset="0"/>
                  <a:ea typeface="Cambria" panose="02040503050406030204" pitchFamily="18" charset="0"/>
                </a:endParaRPr>
              </a:p>
              <a:p>
                <a:pPr marL="457200" indent="-457200">
                  <a:defRPr/>
                </a:pPr>
                <a:r>
                  <a:rPr lang="en-US" sz="2800" dirty="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rPr>
                  <a:t>Evaluate projection error, </a:t>
                </a:r>
                <a14:m>
                  <m:oMath xmlns:m="http://schemas.openxmlformats.org/officeDocument/2006/math">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𝛿</m:t>
                        </m:r>
                      </m:e>
                      <m:sub>
                        <m:r>
                          <a:rPr lang="en-GB" sz="2800" i="1">
                            <a:solidFill>
                              <a:schemeClr val="tx2">
                                <a:lumMod val="50000"/>
                              </a:schemeClr>
                            </a:solidFill>
                            <a:latin typeface="Cambria Math"/>
                          </a:rPr>
                          <m:t>𝑡</m:t>
                        </m:r>
                      </m:sub>
                    </m:sSub>
                  </m:oMath>
                </a14:m>
                <a:endParaRPr lang="en-US" sz="2800" dirty="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endParaRPr>
              </a:p>
              <a:p>
                <a:pPr marL="0" indent="0">
                  <a:buNone/>
                  <a:defRPr/>
                </a:pPr>
                <a14:m>
                  <m:oMathPara xmlns:m="http://schemas.openxmlformats.org/officeDocument/2006/math">
                    <m:oMathParaPr>
                      <m:jc m:val="centerGroup"/>
                    </m:oMathParaPr>
                    <m:oMath xmlns:m="http://schemas.openxmlformats.org/officeDocument/2006/math">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𝛿</m:t>
                          </m:r>
                        </m:e>
                        <m:sub>
                          <m:r>
                            <a:rPr lang="en-GB" sz="2800" i="1">
                              <a:solidFill>
                                <a:schemeClr val="tx2">
                                  <a:lumMod val="50000"/>
                                </a:schemeClr>
                              </a:solidFill>
                              <a:latin typeface="Cambria Math"/>
                            </a:rPr>
                            <m:t>𝑡</m:t>
                          </m:r>
                        </m:sub>
                      </m:sSub>
                      <m:r>
                        <a:rPr lang="en-GB" sz="2800" i="1">
                          <a:solidFill>
                            <a:schemeClr val="tx2">
                              <a:lumMod val="50000"/>
                            </a:schemeClr>
                          </a:solidFill>
                          <a:latin typeface="Cambria Math"/>
                        </a:rPr>
                        <m:t>= </m:t>
                      </m:r>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𝑚𝑖𝑛</m:t>
                          </m:r>
                        </m:e>
                        <m:sub>
                          <m:r>
                            <a:rPr lang="en-GB" sz="2800" i="1">
                              <a:solidFill>
                                <a:schemeClr val="tx2">
                                  <a:lumMod val="50000"/>
                                </a:schemeClr>
                              </a:solidFill>
                              <a:latin typeface="Cambria Math"/>
                            </a:rPr>
                            <m:t>𝑎</m:t>
                          </m:r>
                        </m:sub>
                      </m:sSub>
                      <m:sSup>
                        <m:sSupPr>
                          <m:ctrlPr>
                            <a:rPr lang="en-US" sz="2800" i="1">
                              <a:solidFill>
                                <a:schemeClr val="tx2">
                                  <a:lumMod val="50000"/>
                                </a:schemeClr>
                              </a:solidFill>
                              <a:latin typeface="Cambria Math"/>
                            </a:rPr>
                          </m:ctrlPr>
                        </m:sSupPr>
                        <m:e>
                          <m:r>
                            <a:rPr lang="en-GB" sz="2800" i="1">
                              <a:solidFill>
                                <a:schemeClr val="tx2">
                                  <a:lumMod val="50000"/>
                                </a:schemeClr>
                              </a:solidFill>
                              <a:latin typeface="Cambria Math"/>
                            </a:rPr>
                            <m:t>∥</m:t>
                          </m:r>
                          <m:nary>
                            <m:naryPr>
                              <m:chr m:val="∑"/>
                              <m:limLoc m:val="undOvr"/>
                              <m:ctrlPr>
                                <a:rPr lang="en-US" sz="2800" i="1">
                                  <a:solidFill>
                                    <a:schemeClr val="tx2">
                                      <a:lumMod val="50000"/>
                                    </a:schemeClr>
                                  </a:solidFill>
                                  <a:latin typeface="Cambria Math"/>
                                </a:rPr>
                              </m:ctrlPr>
                            </m:naryPr>
                            <m:sub>
                              <m:r>
                                <a:rPr lang="en-GB" sz="2800" i="1">
                                  <a:solidFill>
                                    <a:schemeClr val="tx2">
                                      <a:lumMod val="50000"/>
                                    </a:schemeClr>
                                  </a:solidFill>
                                  <a:latin typeface="Cambria Math"/>
                                </a:rPr>
                                <m:t>𝑖</m:t>
                              </m:r>
                              <m:r>
                                <a:rPr lang="en-GB" sz="2800" i="1">
                                  <a:solidFill>
                                    <a:schemeClr val="tx2">
                                      <a:lumMod val="50000"/>
                                    </a:schemeClr>
                                  </a:solidFill>
                                  <a:latin typeface="Cambria Math"/>
                                </a:rPr>
                                <m:t>=1</m:t>
                              </m:r>
                            </m:sub>
                            <m:sup>
                              <m:r>
                                <a:rPr lang="en-GB" sz="2800" i="1">
                                  <a:solidFill>
                                    <a:schemeClr val="tx2">
                                      <a:lumMod val="50000"/>
                                    </a:schemeClr>
                                  </a:solidFill>
                                  <a:latin typeface="Cambria Math"/>
                                </a:rPr>
                                <m:t>𝑡</m:t>
                              </m:r>
                              <m:r>
                                <a:rPr lang="en-GB" sz="2800" i="1">
                                  <a:solidFill>
                                    <a:schemeClr val="tx2">
                                      <a:lumMod val="50000"/>
                                    </a:schemeClr>
                                  </a:solidFill>
                                  <a:latin typeface="Cambria Math"/>
                                </a:rPr>
                                <m:t>−1</m:t>
                              </m:r>
                            </m:sup>
                            <m:e>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𝑎</m:t>
                                  </m:r>
                                </m:e>
                                <m:sub>
                                  <m:r>
                                    <a:rPr lang="en-GB" sz="2800" i="1">
                                      <a:solidFill>
                                        <a:schemeClr val="tx2">
                                          <a:lumMod val="50000"/>
                                        </a:schemeClr>
                                      </a:solidFill>
                                      <a:latin typeface="Cambria Math"/>
                                    </a:rPr>
                                    <m:t>𝑖</m:t>
                                  </m:r>
                                </m:sub>
                              </m:sSub>
                              <m:r>
                                <a:rPr lang="en-GB" sz="2800" i="1">
                                  <a:solidFill>
                                    <a:schemeClr val="tx2">
                                      <a:lumMod val="50000"/>
                                    </a:schemeClr>
                                  </a:solidFill>
                                  <a:latin typeface="Cambria Math"/>
                                </a:rPr>
                                <m:t>⋅</m:t>
                              </m:r>
                            </m:e>
                          </m:nary>
                          <m:r>
                            <a:rPr lang="en-GB" sz="2800" i="1">
                              <a:solidFill>
                                <a:schemeClr val="tx2">
                                  <a:lumMod val="50000"/>
                                </a:schemeClr>
                              </a:solidFill>
                              <a:latin typeface="Cambria Math"/>
                            </a:rPr>
                            <m:t>𝜙</m:t>
                          </m:r>
                          <m:d>
                            <m:dPr>
                              <m:ctrlPr>
                                <a:rPr lang="en-US" sz="2800" i="1">
                                  <a:solidFill>
                                    <a:schemeClr val="tx2">
                                      <a:lumMod val="50000"/>
                                    </a:schemeClr>
                                  </a:solidFill>
                                  <a:latin typeface="Cambria Math"/>
                                </a:rPr>
                              </m:ctrlPr>
                            </m:dPr>
                            <m:e>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𝑥</m:t>
                                  </m:r>
                                </m:e>
                                <m:sub>
                                  <m:r>
                                    <a:rPr lang="en-GB" sz="2800" i="1" baseline="-25000">
                                      <a:solidFill>
                                        <a:schemeClr val="tx2">
                                          <a:lumMod val="50000"/>
                                        </a:schemeClr>
                                      </a:solidFill>
                                      <a:latin typeface="Cambria Math"/>
                                    </a:rPr>
                                    <m:t>𝑖</m:t>
                                  </m:r>
                                </m:sub>
                              </m:sSub>
                            </m:e>
                          </m:d>
                          <m:r>
                            <a:rPr lang="en-GB" sz="2800" i="1">
                              <a:solidFill>
                                <a:schemeClr val="tx2">
                                  <a:lumMod val="50000"/>
                                </a:schemeClr>
                              </a:solidFill>
                              <a:latin typeface="Cambria Math"/>
                            </a:rPr>
                            <m:t>−</m:t>
                          </m:r>
                          <m:r>
                            <a:rPr lang="en-GB" sz="2800" i="1">
                              <a:solidFill>
                                <a:schemeClr val="tx2">
                                  <a:lumMod val="50000"/>
                                </a:schemeClr>
                              </a:solidFill>
                              <a:latin typeface="Cambria Math"/>
                            </a:rPr>
                            <m:t>𝜙</m:t>
                          </m:r>
                          <m:d>
                            <m:dPr>
                              <m:ctrlPr>
                                <a:rPr lang="en-US" sz="2800" i="1">
                                  <a:solidFill>
                                    <a:schemeClr val="tx2">
                                      <a:lumMod val="50000"/>
                                    </a:schemeClr>
                                  </a:solidFill>
                                  <a:latin typeface="Cambria Math"/>
                                </a:rPr>
                              </m:ctrlPr>
                            </m:dPr>
                            <m:e>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𝑥</m:t>
                                  </m:r>
                                </m:e>
                                <m:sub>
                                  <m:r>
                                    <a:rPr lang="en-GB" sz="2800" i="1" baseline="-25000">
                                      <a:solidFill>
                                        <a:schemeClr val="tx2">
                                          <a:lumMod val="50000"/>
                                        </a:schemeClr>
                                      </a:solidFill>
                                      <a:latin typeface="Cambria Math"/>
                                    </a:rPr>
                                    <m:t>𝑡</m:t>
                                  </m:r>
                                </m:sub>
                              </m:sSub>
                            </m:e>
                          </m:d>
                          <m:r>
                            <a:rPr lang="en-GB" sz="2800" i="1">
                              <a:solidFill>
                                <a:schemeClr val="tx2">
                                  <a:lumMod val="50000"/>
                                </a:schemeClr>
                              </a:solidFill>
                              <a:latin typeface="Cambria Math"/>
                            </a:rPr>
                            <m:t>∥</m:t>
                          </m:r>
                        </m:e>
                        <m:sup>
                          <m:r>
                            <a:rPr lang="en-GB" sz="2800" i="1">
                              <a:solidFill>
                                <a:schemeClr val="tx2">
                                  <a:lumMod val="50000"/>
                                </a:schemeClr>
                              </a:solidFill>
                              <a:latin typeface="Cambria Math"/>
                            </a:rPr>
                            <m:t>2</m:t>
                          </m:r>
                        </m:sup>
                      </m:sSup>
                      <m:r>
                        <a:rPr lang="en-GB" sz="2800" i="1">
                          <a:solidFill>
                            <a:schemeClr val="tx2">
                              <a:lumMod val="50000"/>
                            </a:schemeClr>
                          </a:solidFill>
                          <a:latin typeface="Cambria Math"/>
                        </a:rPr>
                        <m:t> &lt; </m:t>
                      </m:r>
                      <m:r>
                        <a:rPr lang="en-GB" sz="2800" i="1">
                          <a:solidFill>
                            <a:schemeClr val="tx2">
                              <a:lumMod val="50000"/>
                            </a:schemeClr>
                          </a:solidFill>
                          <a:latin typeface="Cambria Math"/>
                        </a:rPr>
                        <m:t>𝜈</m:t>
                      </m:r>
                    </m:oMath>
                  </m:oMathPara>
                </a14:m>
                <a:endParaRPr lang="en-US" sz="2800" dirty="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endParaRPr>
              </a:p>
              <a:p>
                <a:r>
                  <a:rPr lang="en-US" sz="2800" dirty="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rPr>
                  <a:t>Set thresholds </a:t>
                </a:r>
                <a14:m>
                  <m:oMath xmlns:m="http://schemas.openxmlformats.org/officeDocument/2006/math">
                    <m:sSub>
                      <m:sSubPr>
                        <m:ctrlPr>
                          <a:rPr lang="en-GB" sz="2800" i="1">
                            <a:solidFill>
                              <a:schemeClr val="tx2">
                                <a:lumMod val="50000"/>
                              </a:schemeClr>
                            </a:solidFill>
                            <a:latin typeface="Cambria Math"/>
                          </a:rPr>
                        </m:ctrlPr>
                      </m:sSubPr>
                      <m:e>
                        <m:r>
                          <a:rPr lang="en-GB" sz="2800" i="1">
                            <a:solidFill>
                              <a:schemeClr val="tx2">
                                <a:lumMod val="50000"/>
                              </a:schemeClr>
                            </a:solidFill>
                            <a:latin typeface="Cambria Math"/>
                          </a:rPr>
                          <m:t>𝜈</m:t>
                        </m:r>
                      </m:e>
                      <m:sub>
                        <m:r>
                          <a:rPr lang="en-US" sz="2800" i="1">
                            <a:solidFill>
                              <a:schemeClr val="tx2">
                                <a:lumMod val="50000"/>
                              </a:schemeClr>
                            </a:solidFill>
                            <a:latin typeface="Cambria Math"/>
                          </a:rPr>
                          <m:t>1</m:t>
                        </m:r>
                      </m:sub>
                    </m:sSub>
                    <m:r>
                      <a:rPr lang="en-US" sz="2800" i="1">
                        <a:solidFill>
                          <a:schemeClr val="tx2">
                            <a:lumMod val="50000"/>
                          </a:schemeClr>
                        </a:solidFill>
                        <a:latin typeface="Cambria Math"/>
                      </a:rPr>
                      <m:t> </m:t>
                    </m:r>
                  </m:oMath>
                </a14:m>
                <a:r>
                  <a:rPr lang="en-US" sz="2800" dirty="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rPr>
                  <a:t>and </a:t>
                </a:r>
                <a14:m>
                  <m:oMath xmlns:m="http://schemas.openxmlformats.org/officeDocument/2006/math">
                    <m:sSub>
                      <m:sSubPr>
                        <m:ctrlPr>
                          <a:rPr lang="en-US" sz="2800" i="1">
                            <a:solidFill>
                              <a:schemeClr val="tx2">
                                <a:lumMod val="50000"/>
                              </a:schemeClr>
                            </a:solidFill>
                            <a:latin typeface="Cambria Math"/>
                          </a:rPr>
                        </m:ctrlPr>
                      </m:sSubPr>
                      <m:e>
                        <m:r>
                          <a:rPr lang="en-GB" sz="2800" i="1">
                            <a:solidFill>
                              <a:schemeClr val="tx2">
                                <a:lumMod val="50000"/>
                              </a:schemeClr>
                            </a:solidFill>
                            <a:latin typeface="Cambria Math"/>
                          </a:rPr>
                          <m:t>𝜈</m:t>
                        </m:r>
                      </m:e>
                      <m:sub>
                        <m:r>
                          <a:rPr lang="en-US" sz="2800" i="1">
                            <a:solidFill>
                              <a:schemeClr val="tx2">
                                <a:lumMod val="50000"/>
                              </a:schemeClr>
                            </a:solidFill>
                            <a:latin typeface="Cambria Math"/>
                          </a:rPr>
                          <m:t>2</m:t>
                        </m:r>
                      </m:sub>
                    </m:sSub>
                  </m:oMath>
                </a14:m>
                <a:endParaRPr lang="en-US" sz="2800" dirty="0">
                  <a:solidFill>
                    <a:schemeClr val="tx2">
                      <a:lumMod val="50000"/>
                    </a:schemeClr>
                  </a:solidFill>
                  <a:latin typeface="Cambria" panose="02040503050406030204" pitchFamily="18" charset="0"/>
                  <a:ea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8229600" cy="4572000"/>
              </a:xfrm>
              <a:blipFill rotWithShape="1">
                <a:blip r:embed="rId2"/>
                <a:stretch>
                  <a:fillRect l="-1259"/>
                </a:stretch>
              </a:blipFill>
            </p:spPr>
            <p:txBody>
              <a:bodyPr/>
              <a:lstStyle/>
              <a:p>
                <a:r>
                  <a:rPr lang="en-US">
                    <a:noFill/>
                  </a:rPr>
                  <a:t> </a:t>
                </a:r>
              </a:p>
            </p:txBody>
          </p:sp>
        </mc:Fallback>
      </mc:AlternateContent>
      <p:sp>
        <p:nvSpPr>
          <p:cNvPr id="6" name="Rectangle 5"/>
          <p:cNvSpPr/>
          <p:nvPr/>
        </p:nvSpPr>
        <p:spPr>
          <a:xfrm>
            <a:off x="8686800" y="6400800"/>
            <a:ext cx="457200" cy="457200"/>
          </a:xfrm>
          <a:prstGeom prst="rect">
            <a:avLst/>
          </a:prstGeom>
          <a:ln>
            <a:solidFill>
              <a:schemeClr val="accent1">
                <a:lumMod val="60000"/>
                <a:lumOff val="40000"/>
              </a:schemeClr>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3977117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dirty="0" smtClean="0">
                <a:latin typeface="Cambria" panose="02040503050406030204" pitchFamily="18" charset="0"/>
                <a:ea typeface="Cambria" panose="02040503050406030204" pitchFamily="18" charset="0"/>
              </a:rPr>
              <a:t>KOAD </a:t>
            </a:r>
            <a:r>
              <a:rPr lang="en-US" sz="3600" b="1" cap="none" dirty="0" smtClean="0">
                <a:latin typeface="Cambria" panose="02040503050406030204" pitchFamily="18" charset="0"/>
                <a:ea typeface="Cambria" panose="02040503050406030204" pitchFamily="18" charset="0"/>
              </a:rPr>
              <a:t>Algorithm</a:t>
            </a: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ANOMALY DETECTION &amp; SIGNALING</a:t>
            </a:r>
            <a:endParaRPr lang="en-US" sz="3200" b="1" i="1"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8229600" cy="4572000"/>
              </a:xfrm>
            </p:spPr>
            <p:txBody>
              <a:bodyPr>
                <a:noAutofit/>
              </a:bodyPr>
              <a:lstStyle/>
              <a:p>
                <a:pPr marL="457200" indent="-457200">
                  <a:defRPr/>
                </a:pPr>
                <a:r>
                  <a:rPr lang="en-US" sz="2800" dirty="0">
                    <a:latin typeface="Cambria" panose="02040503050406030204" pitchFamily="18" charset="0"/>
                    <a:ea typeface="Cambria" panose="02040503050406030204" pitchFamily="18" charset="0"/>
                    <a:cs typeface="Arial" panose="020B0604020202020204" pitchFamily="34" charset="0"/>
                  </a:rPr>
                  <a:t>If </a:t>
                </a:r>
                <a14:m>
                  <m:oMath xmlns:m="http://schemas.openxmlformats.org/officeDocument/2006/math">
                    <m:sSub>
                      <m:sSubPr>
                        <m:ctrlPr>
                          <a:rPr lang="en-US" sz="2800" i="1">
                            <a:latin typeface="Cambria Math"/>
                          </a:rPr>
                        </m:ctrlPr>
                      </m:sSubPr>
                      <m:e>
                        <m:r>
                          <a:rPr lang="en-GB" sz="2800" i="1">
                            <a:latin typeface="Cambria Math"/>
                          </a:rPr>
                          <m:t>𝛿</m:t>
                        </m:r>
                      </m:e>
                      <m:sub>
                        <m:r>
                          <a:rPr lang="en-GB" sz="2800" i="1">
                            <a:latin typeface="Cambria Math"/>
                          </a:rPr>
                          <m:t>𝑡</m:t>
                        </m:r>
                      </m:sub>
                    </m:sSub>
                  </m:oMath>
                </a14:m>
                <a:r>
                  <a:rPr lang="en-US" sz="2800" dirty="0">
                    <a:latin typeface="Cambria" panose="02040503050406030204" pitchFamily="18" charset="0"/>
                    <a:ea typeface="Cambria" panose="02040503050406030204" pitchFamily="18" charset="0"/>
                    <a:cs typeface="Arial" panose="020B0604020202020204" pitchFamily="34" charset="0"/>
                  </a:rPr>
                  <a:t>&lt;</a:t>
                </a:r>
                <a14:m>
                  <m:oMath xmlns:m="http://schemas.openxmlformats.org/officeDocument/2006/math">
                    <m:sSub>
                      <m:sSubPr>
                        <m:ctrlPr>
                          <a:rPr lang="en-US" sz="2800" i="1">
                            <a:latin typeface="Cambria Math"/>
                          </a:rPr>
                        </m:ctrlPr>
                      </m:sSubPr>
                      <m:e>
                        <m:r>
                          <a:rPr lang="en-GB" sz="2800" i="1">
                            <a:latin typeface="Cambria Math"/>
                          </a:rPr>
                          <m:t>𝜈</m:t>
                        </m:r>
                      </m:e>
                      <m:sub>
                        <m:r>
                          <a:rPr lang="en-US" sz="2800" i="1">
                            <a:latin typeface="Cambria Math"/>
                          </a:rPr>
                          <m:t>1</m:t>
                        </m:r>
                      </m:sub>
                    </m:sSub>
                  </m:oMath>
                </a14:m>
                <a:r>
                  <a:rPr lang="en-US" sz="2800" dirty="0">
                    <a:latin typeface="Cambria" panose="02040503050406030204" pitchFamily="18" charset="0"/>
                    <a:ea typeface="Cambria" panose="02040503050406030204" pitchFamily="18" charset="0"/>
                    <a:cs typeface="Arial" panose="020B0604020202020204" pitchFamily="34" charset="0"/>
                  </a:rPr>
                  <a:t>, then</a:t>
                </a:r>
                <a14:m>
                  <m:oMath xmlns:m="http://schemas.openxmlformats.org/officeDocument/2006/math">
                    <m:sSub>
                      <m:sSubPr>
                        <m:ctrlPr>
                          <a:rPr lang="en-US" sz="2800" i="1">
                            <a:solidFill>
                              <a:schemeClr val="accent5">
                                <a:lumMod val="50000"/>
                              </a:schemeClr>
                            </a:solidFill>
                            <a:latin typeface="Cambria Math"/>
                          </a:rPr>
                        </m:ctrlPr>
                      </m:sSubPr>
                      <m:e>
                        <m:r>
                          <a:rPr lang="en-US" sz="2800" i="1">
                            <a:solidFill>
                              <a:schemeClr val="accent5">
                                <a:lumMod val="50000"/>
                              </a:schemeClr>
                            </a:solidFill>
                            <a:latin typeface="Cambria Math"/>
                          </a:rPr>
                          <m:t> </m:t>
                        </m:r>
                        <m:r>
                          <a:rPr lang="en-GB" sz="2800" i="1">
                            <a:solidFill>
                              <a:schemeClr val="accent5">
                                <a:lumMod val="50000"/>
                              </a:schemeClr>
                            </a:solidFill>
                            <a:latin typeface="Cambria Math"/>
                          </a:rPr>
                          <m:t>𝑥</m:t>
                        </m:r>
                      </m:e>
                      <m:sub>
                        <m:r>
                          <a:rPr lang="en-GB" sz="2800" i="1" baseline="-25000">
                            <a:solidFill>
                              <a:schemeClr val="accent5">
                                <a:lumMod val="50000"/>
                              </a:schemeClr>
                            </a:solidFill>
                            <a:latin typeface="Cambria Math"/>
                          </a:rPr>
                          <m:t>𝑡</m:t>
                        </m:r>
                      </m:sub>
                    </m:sSub>
                  </m:oMath>
                </a14:m>
                <a:r>
                  <a:rPr lang="en-US" sz="2800" dirty="0">
                    <a:latin typeface="Cambria" panose="02040503050406030204" pitchFamily="18" charset="0"/>
                    <a:ea typeface="Cambria" panose="02040503050406030204" pitchFamily="18" charset="0"/>
                    <a:cs typeface="Arial" panose="020B0604020202020204" pitchFamily="34" charset="0"/>
                  </a:rPr>
                  <a:t>is added to dictionary: “Green”</a:t>
                </a:r>
              </a:p>
              <a:p>
                <a:pPr marL="457200" indent="-457200">
                  <a:defRPr/>
                </a:pPr>
                <a:endParaRPr lang="en-US" sz="2000" dirty="0">
                  <a:latin typeface="Cambria" panose="02040503050406030204" pitchFamily="18" charset="0"/>
                  <a:ea typeface="Cambria" panose="02040503050406030204" pitchFamily="18" charset="0"/>
                  <a:cs typeface="Arial" panose="020B0604020202020204" pitchFamily="34" charset="0"/>
                </a:endParaRPr>
              </a:p>
              <a:p>
                <a:pPr marL="457200" indent="-457200">
                  <a:defRPr/>
                </a:pPr>
                <a:r>
                  <a:rPr lang="en-US" sz="2800" dirty="0">
                    <a:latin typeface="Cambria" panose="02040503050406030204" pitchFamily="18" charset="0"/>
                    <a:ea typeface="Cambria" panose="02040503050406030204" pitchFamily="18" charset="0"/>
                    <a:cs typeface="Arial" panose="020B0604020202020204" pitchFamily="34" charset="0"/>
                  </a:rPr>
                  <a:t>If </a:t>
                </a:r>
                <a14:m>
                  <m:oMath xmlns:m="http://schemas.openxmlformats.org/officeDocument/2006/math">
                    <m:sSub>
                      <m:sSubPr>
                        <m:ctrlPr>
                          <a:rPr lang="en-US" sz="2800" i="1">
                            <a:latin typeface="Cambria Math"/>
                          </a:rPr>
                        </m:ctrlPr>
                      </m:sSubPr>
                      <m:e>
                        <m:r>
                          <a:rPr lang="en-GB" sz="2800" i="1">
                            <a:latin typeface="Cambria Math"/>
                          </a:rPr>
                          <m:t>𝜈</m:t>
                        </m:r>
                      </m:e>
                      <m:sub>
                        <m:r>
                          <a:rPr lang="en-US" sz="2800" i="1" dirty="0">
                            <a:latin typeface="Cambria Math"/>
                          </a:rPr>
                          <m:t>1</m:t>
                        </m:r>
                      </m:sub>
                    </m:sSub>
                  </m:oMath>
                </a14:m>
                <a:r>
                  <a:rPr lang="en-US" sz="2800" dirty="0">
                    <a:latin typeface="Cambria" panose="02040503050406030204" pitchFamily="18" charset="0"/>
                    <a:ea typeface="Cambria" panose="02040503050406030204" pitchFamily="18" charset="0"/>
                    <a:cs typeface="Arial" panose="020B0604020202020204" pitchFamily="34" charset="0"/>
                  </a:rPr>
                  <a:t>&lt;</a:t>
                </a:r>
                <a14:m>
                  <m:oMath xmlns:m="http://schemas.openxmlformats.org/officeDocument/2006/math">
                    <m:sSub>
                      <m:sSubPr>
                        <m:ctrlPr>
                          <a:rPr lang="en-US" sz="2800" i="1">
                            <a:latin typeface="Cambria Math"/>
                          </a:rPr>
                        </m:ctrlPr>
                      </m:sSubPr>
                      <m:e>
                        <m:r>
                          <a:rPr lang="en-GB" sz="2800" i="1">
                            <a:latin typeface="Cambria Math"/>
                          </a:rPr>
                          <m:t>𝛿</m:t>
                        </m:r>
                      </m:e>
                      <m:sub>
                        <m:r>
                          <a:rPr lang="en-GB" sz="2800" i="1">
                            <a:latin typeface="Cambria Math"/>
                          </a:rPr>
                          <m:t>𝑡</m:t>
                        </m:r>
                      </m:sub>
                    </m:sSub>
                  </m:oMath>
                </a14:m>
                <a:r>
                  <a:rPr lang="en-US" sz="2800" dirty="0">
                    <a:latin typeface="Cambria" panose="02040503050406030204" pitchFamily="18" charset="0"/>
                    <a:ea typeface="Cambria" panose="02040503050406030204" pitchFamily="18" charset="0"/>
                    <a:cs typeface="Arial" panose="020B0604020202020204" pitchFamily="34" charset="0"/>
                  </a:rPr>
                  <a:t>&lt;</a:t>
                </a:r>
                <a14:m>
                  <m:oMath xmlns:m="http://schemas.openxmlformats.org/officeDocument/2006/math">
                    <m:sSub>
                      <m:sSubPr>
                        <m:ctrlPr>
                          <a:rPr lang="en-US" sz="2800" i="1">
                            <a:latin typeface="Cambria Math"/>
                          </a:rPr>
                        </m:ctrlPr>
                      </m:sSubPr>
                      <m:e>
                        <m:r>
                          <a:rPr lang="en-GB" sz="2800" i="1">
                            <a:latin typeface="Cambria Math"/>
                          </a:rPr>
                          <m:t>𝜈</m:t>
                        </m:r>
                      </m:e>
                      <m:sub>
                        <m:r>
                          <a:rPr lang="en-US" sz="2800" i="1" dirty="0">
                            <a:latin typeface="Cambria Math"/>
                          </a:rPr>
                          <m:t>2</m:t>
                        </m:r>
                      </m:sub>
                    </m:sSub>
                  </m:oMath>
                </a14:m>
                <a:r>
                  <a:rPr lang="en-US" sz="2800" dirty="0">
                    <a:latin typeface="Cambria" panose="02040503050406030204" pitchFamily="18" charset="0"/>
                    <a:ea typeface="Cambria" panose="02040503050406030204" pitchFamily="18" charset="0"/>
                    <a:cs typeface="Arial" panose="020B0604020202020204" pitchFamily="34" charset="0"/>
                  </a:rPr>
                  <a:t>, then</a:t>
                </a:r>
                <a14:m>
                  <m:oMath xmlns:m="http://schemas.openxmlformats.org/officeDocument/2006/math">
                    <m:sSub>
                      <m:sSubPr>
                        <m:ctrlPr>
                          <a:rPr lang="en-US" sz="2800" i="1">
                            <a:solidFill>
                              <a:schemeClr val="accent5">
                                <a:lumMod val="50000"/>
                              </a:schemeClr>
                            </a:solidFill>
                            <a:latin typeface="Cambria Math"/>
                          </a:rPr>
                        </m:ctrlPr>
                      </m:sSubPr>
                      <m:e>
                        <m:r>
                          <a:rPr lang="en-US" sz="2800" i="1">
                            <a:solidFill>
                              <a:schemeClr val="accent5">
                                <a:lumMod val="50000"/>
                              </a:schemeClr>
                            </a:solidFill>
                            <a:latin typeface="Cambria Math"/>
                          </a:rPr>
                          <m:t> </m:t>
                        </m:r>
                        <m:r>
                          <a:rPr lang="en-GB" sz="2800" i="1">
                            <a:solidFill>
                              <a:schemeClr val="accent5">
                                <a:lumMod val="50000"/>
                              </a:schemeClr>
                            </a:solidFill>
                            <a:latin typeface="Cambria Math"/>
                          </a:rPr>
                          <m:t>𝑥</m:t>
                        </m:r>
                      </m:e>
                      <m:sub>
                        <m:r>
                          <a:rPr lang="en-GB" sz="2800" i="1" baseline="-25000">
                            <a:solidFill>
                              <a:schemeClr val="accent5">
                                <a:lumMod val="50000"/>
                              </a:schemeClr>
                            </a:solidFill>
                            <a:latin typeface="Cambria Math"/>
                          </a:rPr>
                          <m:t>𝑡</m:t>
                        </m:r>
                      </m:sub>
                    </m:sSub>
                  </m:oMath>
                </a14:m>
                <a:r>
                  <a:rPr lang="en-US" sz="2800" dirty="0">
                    <a:latin typeface="Cambria" panose="02040503050406030204" pitchFamily="18" charset="0"/>
                    <a:ea typeface="Cambria" panose="02040503050406030204" pitchFamily="18" charset="0"/>
                    <a:cs typeface="Arial" panose="020B0604020202020204" pitchFamily="34" charset="0"/>
                  </a:rPr>
                  <a:t>is an unusual event: “Orange”</a:t>
                </a:r>
              </a:p>
              <a:p>
                <a:pPr marL="457200" indent="-457200">
                  <a:defRPr/>
                </a:pPr>
                <a:endParaRPr lang="en-US" sz="2000" dirty="0">
                  <a:latin typeface="Cambria" panose="02040503050406030204" pitchFamily="18" charset="0"/>
                  <a:ea typeface="Cambria" panose="02040503050406030204" pitchFamily="18" charset="0"/>
                  <a:cs typeface="Arial" panose="020B0604020202020204" pitchFamily="34" charset="0"/>
                </a:endParaRPr>
              </a:p>
              <a:p>
                <a:pPr marL="457200" indent="-457200">
                  <a:defRPr/>
                </a:pPr>
                <a:r>
                  <a:rPr lang="en-US" sz="2800" dirty="0">
                    <a:latin typeface="Cambria" panose="02040503050406030204" pitchFamily="18" charset="0"/>
                    <a:ea typeface="Cambria" panose="02040503050406030204" pitchFamily="18" charset="0"/>
                    <a:cs typeface="Arial" panose="020B0604020202020204" pitchFamily="34" charset="0"/>
                  </a:rPr>
                  <a:t>If </a:t>
                </a:r>
                <a14:m>
                  <m:oMath xmlns:m="http://schemas.openxmlformats.org/officeDocument/2006/math">
                    <m:sSub>
                      <m:sSubPr>
                        <m:ctrlPr>
                          <a:rPr lang="en-US" sz="2800" i="1">
                            <a:latin typeface="Cambria Math"/>
                          </a:rPr>
                        </m:ctrlPr>
                      </m:sSubPr>
                      <m:e>
                        <m:r>
                          <a:rPr lang="en-GB" sz="2800" i="1">
                            <a:latin typeface="Cambria Math"/>
                          </a:rPr>
                          <m:t>𝛿</m:t>
                        </m:r>
                      </m:e>
                      <m:sub>
                        <m:r>
                          <a:rPr lang="en-GB" sz="2800" i="1">
                            <a:latin typeface="Cambria Math"/>
                          </a:rPr>
                          <m:t>𝑡</m:t>
                        </m:r>
                      </m:sub>
                    </m:sSub>
                  </m:oMath>
                </a14:m>
                <a:r>
                  <a:rPr lang="en-US" sz="2800" dirty="0">
                    <a:latin typeface="Cambria" panose="02040503050406030204" pitchFamily="18" charset="0"/>
                    <a:ea typeface="Cambria" panose="02040503050406030204" pitchFamily="18" charset="0"/>
                    <a:cs typeface="Arial" panose="020B0604020202020204" pitchFamily="34" charset="0"/>
                  </a:rPr>
                  <a:t>&gt;</a:t>
                </a:r>
                <a14:m>
                  <m:oMath xmlns:m="http://schemas.openxmlformats.org/officeDocument/2006/math">
                    <m:sSub>
                      <m:sSubPr>
                        <m:ctrlPr>
                          <a:rPr lang="en-US" sz="2800" i="1">
                            <a:latin typeface="Cambria Math"/>
                          </a:rPr>
                        </m:ctrlPr>
                      </m:sSubPr>
                      <m:e>
                        <m:r>
                          <a:rPr lang="en-GB" sz="2800" i="1">
                            <a:latin typeface="Cambria Math"/>
                          </a:rPr>
                          <m:t>𝜈</m:t>
                        </m:r>
                      </m:e>
                      <m:sub>
                        <m:r>
                          <a:rPr lang="en-US" sz="2800" i="1" dirty="0">
                            <a:latin typeface="Cambria Math"/>
                          </a:rPr>
                          <m:t>2</m:t>
                        </m:r>
                      </m:sub>
                    </m:sSub>
                  </m:oMath>
                </a14:m>
                <a:r>
                  <a:rPr lang="en-US" sz="2800" dirty="0">
                    <a:latin typeface="Cambria" panose="02040503050406030204" pitchFamily="18" charset="0"/>
                    <a:ea typeface="Cambria" panose="02040503050406030204" pitchFamily="18" charset="0"/>
                    <a:cs typeface="Arial" panose="020B0604020202020204" pitchFamily="34" charset="0"/>
                  </a:rPr>
                  <a:t>, then</a:t>
                </a:r>
                <a14:m>
                  <m:oMath xmlns:m="http://schemas.openxmlformats.org/officeDocument/2006/math">
                    <m:sSub>
                      <m:sSubPr>
                        <m:ctrlPr>
                          <a:rPr lang="en-US" sz="2800" i="1">
                            <a:solidFill>
                              <a:schemeClr val="accent5">
                                <a:lumMod val="50000"/>
                              </a:schemeClr>
                            </a:solidFill>
                            <a:latin typeface="Cambria Math"/>
                          </a:rPr>
                        </m:ctrlPr>
                      </m:sSubPr>
                      <m:e>
                        <m:r>
                          <a:rPr lang="en-US" sz="2800" i="1">
                            <a:solidFill>
                              <a:schemeClr val="accent5">
                                <a:lumMod val="50000"/>
                              </a:schemeClr>
                            </a:solidFill>
                            <a:latin typeface="Cambria Math"/>
                          </a:rPr>
                          <m:t> </m:t>
                        </m:r>
                        <m:r>
                          <a:rPr lang="en-GB" sz="2800" i="1">
                            <a:solidFill>
                              <a:schemeClr val="accent5">
                                <a:lumMod val="50000"/>
                              </a:schemeClr>
                            </a:solidFill>
                            <a:latin typeface="Cambria Math"/>
                          </a:rPr>
                          <m:t>𝑥</m:t>
                        </m:r>
                      </m:e>
                      <m:sub>
                        <m:r>
                          <a:rPr lang="en-GB" sz="2800" i="1" baseline="-25000">
                            <a:solidFill>
                              <a:schemeClr val="accent5">
                                <a:lumMod val="50000"/>
                              </a:schemeClr>
                            </a:solidFill>
                            <a:latin typeface="Cambria Math"/>
                          </a:rPr>
                          <m:t>𝑡</m:t>
                        </m:r>
                      </m:sub>
                    </m:sSub>
                  </m:oMath>
                </a14:m>
                <a:r>
                  <a:rPr lang="en-US" sz="2800" dirty="0">
                    <a:latin typeface="Cambria" panose="02040503050406030204" pitchFamily="18" charset="0"/>
                    <a:ea typeface="Cambria" panose="02040503050406030204" pitchFamily="18" charset="0"/>
                    <a:cs typeface="Arial" panose="020B0604020202020204" pitchFamily="34" charset="0"/>
                  </a:rPr>
                  <a:t>is an anomaly: “Red1”</a:t>
                </a:r>
              </a:p>
              <a:p>
                <a:pPr marL="457200" indent="-457200">
                  <a:defRPr/>
                </a:pPr>
                <a:endParaRPr lang="en-US" sz="2000" dirty="0">
                  <a:latin typeface="Cambria" panose="02040503050406030204" pitchFamily="18" charset="0"/>
                  <a:ea typeface="Cambria" panose="02040503050406030204" pitchFamily="18" charset="0"/>
                  <a:cs typeface="Arial" panose="020B0604020202020204" pitchFamily="34" charset="0"/>
                </a:endParaRPr>
              </a:p>
              <a:p>
                <a:pPr marL="457200" indent="-457200">
                  <a:defRPr/>
                </a:pPr>
                <a:r>
                  <a:rPr lang="en-US" sz="2800" dirty="0">
                    <a:latin typeface="Cambria" panose="02040503050406030204" pitchFamily="18" charset="0"/>
                    <a:ea typeface="Cambria" panose="02040503050406030204" pitchFamily="18" charset="0"/>
                  </a:rPr>
                  <a:t>“Orange” alarm is further resolved:</a:t>
                </a:r>
              </a:p>
              <a:p>
                <a:pPr marL="857250" lvl="1" indent="-457200">
                  <a:defRPr/>
                </a:pPr>
                <a:r>
                  <a:rPr lang="en-US" sz="2800" dirty="0">
                    <a:latin typeface="Cambria" panose="02040503050406030204" pitchFamily="18" charset="0"/>
                    <a:ea typeface="Cambria" panose="02040503050406030204" pitchFamily="18" charset="0"/>
                    <a:cs typeface="Arial" panose="020B0604020202020204" pitchFamily="34" charset="0"/>
                  </a:rPr>
                  <a:t>High Kernel value:</a:t>
                </a:r>
                <a14:m>
                  <m:oMath xmlns:m="http://schemas.openxmlformats.org/officeDocument/2006/math">
                    <m:sSub>
                      <m:sSubPr>
                        <m:ctrlPr>
                          <a:rPr lang="en-US" sz="2800" i="1">
                            <a:solidFill>
                              <a:schemeClr val="accent5">
                                <a:lumMod val="50000"/>
                              </a:schemeClr>
                            </a:solidFill>
                            <a:latin typeface="Cambria Math"/>
                          </a:rPr>
                        </m:ctrlPr>
                      </m:sSubPr>
                      <m:e>
                        <m:r>
                          <a:rPr lang="en-US" sz="2800" i="1">
                            <a:solidFill>
                              <a:schemeClr val="accent5">
                                <a:lumMod val="50000"/>
                              </a:schemeClr>
                            </a:solidFill>
                            <a:latin typeface="Cambria Math"/>
                          </a:rPr>
                          <m:t> </m:t>
                        </m:r>
                        <m:r>
                          <a:rPr lang="en-GB" sz="2800" i="1">
                            <a:solidFill>
                              <a:schemeClr val="accent5">
                                <a:lumMod val="50000"/>
                              </a:schemeClr>
                            </a:solidFill>
                            <a:latin typeface="Cambria Math"/>
                          </a:rPr>
                          <m:t>𝑥</m:t>
                        </m:r>
                      </m:e>
                      <m:sub>
                        <m:r>
                          <a:rPr lang="en-GB" sz="2800" i="1" baseline="-25000">
                            <a:solidFill>
                              <a:schemeClr val="accent5">
                                <a:lumMod val="50000"/>
                              </a:schemeClr>
                            </a:solidFill>
                            <a:latin typeface="Cambria Math"/>
                          </a:rPr>
                          <m:t>𝑡</m:t>
                        </m:r>
                      </m:sub>
                    </m:sSub>
                  </m:oMath>
                </a14:m>
                <a:r>
                  <a:rPr lang="en-US" sz="2800" dirty="0">
                    <a:latin typeface="Cambria" panose="02040503050406030204" pitchFamily="18" charset="0"/>
                    <a:ea typeface="Cambria" panose="02040503050406030204" pitchFamily="18" charset="0"/>
                    <a:cs typeface="Arial" panose="020B0604020202020204" pitchFamily="34" charset="0"/>
                  </a:rPr>
                  <a:t> inserted to dictionary</a:t>
                </a:r>
              </a:p>
              <a:p>
                <a:pPr marL="857250" lvl="1" indent="-457200">
                  <a:defRPr/>
                </a:pPr>
                <a:r>
                  <a:rPr lang="en-US" sz="2800" dirty="0">
                    <a:latin typeface="Cambria" panose="02040503050406030204" pitchFamily="18" charset="0"/>
                    <a:ea typeface="Cambria" panose="02040503050406030204" pitchFamily="18" charset="0"/>
                    <a:cs typeface="Arial" panose="020B0604020202020204" pitchFamily="34" charset="0"/>
                  </a:rPr>
                  <a:t>Low Kernel value: </a:t>
                </a:r>
                <a14:m>
                  <m:oMath xmlns:m="http://schemas.openxmlformats.org/officeDocument/2006/math">
                    <m:sSub>
                      <m:sSubPr>
                        <m:ctrlPr>
                          <a:rPr lang="en-US" sz="2800" i="1">
                            <a:solidFill>
                              <a:schemeClr val="accent5">
                                <a:lumMod val="50000"/>
                              </a:schemeClr>
                            </a:solidFill>
                            <a:latin typeface="Cambria Math"/>
                          </a:rPr>
                        </m:ctrlPr>
                      </m:sSubPr>
                      <m:e>
                        <m:r>
                          <a:rPr lang="en-US" sz="2800" i="1">
                            <a:solidFill>
                              <a:schemeClr val="accent5">
                                <a:lumMod val="50000"/>
                              </a:schemeClr>
                            </a:solidFill>
                            <a:latin typeface="Cambria Math"/>
                          </a:rPr>
                          <m:t> </m:t>
                        </m:r>
                        <m:r>
                          <a:rPr lang="en-GB" sz="2800" i="1">
                            <a:solidFill>
                              <a:schemeClr val="accent5">
                                <a:lumMod val="50000"/>
                              </a:schemeClr>
                            </a:solidFill>
                            <a:latin typeface="Cambria Math"/>
                          </a:rPr>
                          <m:t>𝑥</m:t>
                        </m:r>
                      </m:e>
                      <m:sub>
                        <m:r>
                          <a:rPr lang="en-GB" sz="2800" i="1" baseline="-25000">
                            <a:solidFill>
                              <a:schemeClr val="accent5">
                                <a:lumMod val="50000"/>
                              </a:schemeClr>
                            </a:solidFill>
                            <a:latin typeface="Cambria Math"/>
                          </a:rPr>
                          <m:t>𝑡</m:t>
                        </m:r>
                      </m:sub>
                    </m:sSub>
                    <m:r>
                      <a:rPr lang="en-GB" sz="2800" i="1" baseline="-25000">
                        <a:solidFill>
                          <a:schemeClr val="accent5">
                            <a:lumMod val="50000"/>
                          </a:schemeClr>
                        </a:solidFill>
                        <a:latin typeface="Cambria Math"/>
                      </a:rPr>
                      <m:t> </m:t>
                    </m:r>
                  </m:oMath>
                </a14:m>
                <a:r>
                  <a:rPr lang="en-US" sz="2800" dirty="0" smtClean="0">
                    <a:latin typeface="Cambria" panose="02040503050406030204" pitchFamily="18" charset="0"/>
                    <a:ea typeface="Cambria" panose="02040503050406030204" pitchFamily="18" charset="0"/>
                    <a:cs typeface="Arial" panose="020B0604020202020204" pitchFamily="34" charset="0"/>
                  </a:rPr>
                  <a:t>“</a:t>
                </a:r>
                <a:r>
                  <a:rPr lang="en-US" sz="2800" dirty="0">
                    <a:latin typeface="Cambria" panose="02040503050406030204" pitchFamily="18" charset="0"/>
                    <a:ea typeface="Cambria" panose="02040503050406030204" pitchFamily="18" charset="0"/>
                    <a:cs typeface="Arial" panose="020B0604020202020204" pitchFamily="34" charset="0"/>
                  </a:rPr>
                  <a:t>Orange” raised to “Red2”</a:t>
                </a:r>
                <a:endParaRPr lang="en-US" sz="2800" dirty="0">
                  <a:latin typeface="Cambria" panose="02040503050406030204" pitchFamily="18" charset="0"/>
                  <a:ea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8229600" cy="4572000"/>
              </a:xfrm>
              <a:blipFill rotWithShape="1">
                <a:blip r:embed="rId2"/>
                <a:stretch>
                  <a:fillRect l="-1259" t="-1333" r="-296"/>
                </a:stretch>
              </a:blipFill>
            </p:spPr>
            <p:txBody>
              <a:bodyPr/>
              <a:lstStyle/>
              <a:p>
                <a:r>
                  <a:rPr lang="en-US">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6" name="Rectangle 5"/>
          <p:cNvSpPr/>
          <p:nvPr/>
        </p:nvSpPr>
        <p:spPr>
          <a:xfrm>
            <a:off x="8686800" y="6400800"/>
            <a:ext cx="457200" cy="457200"/>
          </a:xfrm>
          <a:prstGeom prst="rect">
            <a:avLst/>
          </a:prstGeom>
          <a:ln>
            <a:solidFill>
              <a:schemeClr val="accent1">
                <a:lumMod val="60000"/>
                <a:lumOff val="40000"/>
              </a:schemeClr>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4538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dirty="0" smtClean="0">
                <a:latin typeface="Cambria" panose="02040503050406030204" pitchFamily="18" charset="0"/>
                <a:ea typeface="Cambria" panose="02040503050406030204" pitchFamily="18" charset="0"/>
              </a:rPr>
              <a:t>KOAD </a:t>
            </a:r>
            <a:r>
              <a:rPr lang="en-US" sz="3600" b="1" cap="none" dirty="0" smtClean="0">
                <a:latin typeface="Cambria" panose="02040503050406030204" pitchFamily="18" charset="0"/>
                <a:ea typeface="Cambria" panose="02040503050406030204" pitchFamily="18" charset="0"/>
              </a:rPr>
              <a:t>Algorithm</a:t>
            </a: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CASE FOR HOSPITAL ICU IMPLEMENTATION</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rmAutofit/>
          </a:bodyPr>
          <a:lstStyle/>
          <a:p>
            <a:endParaRPr lang="en-US" sz="2800" dirty="0">
              <a:solidFill>
                <a:schemeClr val="tx2">
                  <a:lumMod val="50000"/>
                </a:schemeClr>
              </a:solidFill>
              <a:latin typeface="Cambria" panose="02040503050406030204" pitchFamily="18" charset="0"/>
              <a:ea typeface="Cambria" panose="02040503050406030204" pitchFamily="18" charset="0"/>
            </a:endParaRPr>
          </a:p>
          <a:p>
            <a:r>
              <a:rPr lang="en-US" sz="2800" dirty="0">
                <a:solidFill>
                  <a:schemeClr val="tx2">
                    <a:lumMod val="50000"/>
                  </a:schemeClr>
                </a:solidFill>
                <a:latin typeface="Cambria" panose="02040503050406030204" pitchFamily="18" charset="0"/>
                <a:ea typeface="Cambria" panose="02040503050406030204" pitchFamily="18" charset="0"/>
              </a:rPr>
              <a:t>Tackles storage and computational complexity</a:t>
            </a:r>
          </a:p>
          <a:p>
            <a:endParaRPr lang="en-US" sz="2800" dirty="0">
              <a:solidFill>
                <a:schemeClr val="tx2">
                  <a:lumMod val="50000"/>
                </a:schemeClr>
              </a:solidFill>
              <a:latin typeface="Cambria" panose="02040503050406030204" pitchFamily="18" charset="0"/>
              <a:ea typeface="Cambria" panose="02040503050406030204" pitchFamily="18" charset="0"/>
            </a:endParaRPr>
          </a:p>
          <a:p>
            <a:r>
              <a:rPr lang="en-US" sz="2800" dirty="0">
                <a:solidFill>
                  <a:schemeClr val="tx2">
                    <a:lumMod val="50000"/>
                  </a:schemeClr>
                </a:solidFill>
                <a:latin typeface="Cambria" panose="02040503050406030204" pitchFamily="18" charset="0"/>
                <a:ea typeface="Cambria" panose="02040503050406030204" pitchFamily="18" charset="0"/>
              </a:rPr>
              <a:t>Dictionary size does not grow indefinitely</a:t>
            </a:r>
          </a:p>
          <a:p>
            <a:endParaRPr lang="en-US" sz="2800" dirty="0">
              <a:solidFill>
                <a:schemeClr val="tx2">
                  <a:lumMod val="50000"/>
                </a:schemeClr>
              </a:solidFill>
              <a:latin typeface="Cambria" panose="02040503050406030204" pitchFamily="18" charset="0"/>
              <a:ea typeface="Cambria" panose="02040503050406030204" pitchFamily="18" charset="0"/>
            </a:endParaRPr>
          </a:p>
          <a:p>
            <a:r>
              <a:rPr lang="en-US" sz="2800" dirty="0">
                <a:solidFill>
                  <a:schemeClr val="tx2">
                    <a:lumMod val="50000"/>
                  </a:schemeClr>
                </a:solidFill>
                <a:latin typeface="Cambria" panose="02040503050406030204" pitchFamily="18" charset="0"/>
                <a:ea typeface="Cambria" panose="02040503050406030204" pitchFamily="18" charset="0"/>
              </a:rPr>
              <a:t>Possible to process multiple readings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a:solidFill>
              <a:schemeClr val="accent1">
                <a:lumMod val="60000"/>
                <a:lumOff val="40000"/>
              </a:schemeClr>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65975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dirty="0" smtClean="0">
                <a:latin typeface="Cambria" panose="02040503050406030204" pitchFamily="18" charset="0"/>
                <a:ea typeface="Cambria" panose="02040503050406030204" pitchFamily="18" charset="0"/>
              </a:rPr>
              <a:t>KOAD </a:t>
            </a:r>
            <a:r>
              <a:rPr lang="en-US" sz="3600" b="1" cap="none" dirty="0" smtClean="0">
                <a:latin typeface="Cambria" panose="02040503050406030204" pitchFamily="18" charset="0"/>
                <a:ea typeface="Cambria" panose="02040503050406030204" pitchFamily="18" charset="0"/>
              </a:rPr>
              <a:t>Algorithm</a:t>
            </a: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CASE FOR IMPLEMENTATION in </a:t>
            </a:r>
            <a:r>
              <a:rPr lang="en-US" sz="3200" b="1" i="1" dirty="0" err="1" smtClean="0">
                <a:latin typeface="Cambria" panose="02040503050406030204" pitchFamily="18" charset="0"/>
                <a:ea typeface="Cambria" panose="02040503050406030204" pitchFamily="18" charset="0"/>
              </a:rPr>
              <a:t>bANGLADESH</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rmAutofit/>
          </a:bodyPr>
          <a:lstStyle/>
          <a:p>
            <a:endParaRPr lang="en-US" sz="2800" dirty="0">
              <a:solidFill>
                <a:schemeClr val="tx2">
                  <a:lumMod val="50000"/>
                </a:schemeClr>
              </a:solidFill>
              <a:latin typeface="Cambria" panose="02040503050406030204" pitchFamily="18" charset="0"/>
              <a:ea typeface="Cambria" panose="02040503050406030204" pitchFamily="18" charset="0"/>
            </a:endParaRPr>
          </a:p>
          <a:p>
            <a:r>
              <a:rPr lang="en-US" sz="2800" dirty="0">
                <a:solidFill>
                  <a:schemeClr val="tx2">
                    <a:lumMod val="50000"/>
                  </a:schemeClr>
                </a:solidFill>
                <a:latin typeface="Cambria" panose="02040503050406030204" pitchFamily="18" charset="0"/>
                <a:ea typeface="Cambria" panose="02040503050406030204" pitchFamily="18" charset="0"/>
              </a:rPr>
              <a:t>Convenient for hospitals</a:t>
            </a:r>
          </a:p>
          <a:p>
            <a:endParaRPr lang="en-US" sz="2800" dirty="0">
              <a:solidFill>
                <a:schemeClr val="tx2">
                  <a:lumMod val="50000"/>
                </a:schemeClr>
              </a:solidFill>
              <a:latin typeface="Cambria" panose="02040503050406030204" pitchFamily="18" charset="0"/>
              <a:ea typeface="Cambria" panose="02040503050406030204" pitchFamily="18" charset="0"/>
            </a:endParaRPr>
          </a:p>
          <a:p>
            <a:r>
              <a:rPr lang="en-US" sz="2800" dirty="0">
                <a:solidFill>
                  <a:schemeClr val="tx2">
                    <a:lumMod val="50000"/>
                  </a:schemeClr>
                </a:solidFill>
                <a:latin typeface="Cambria" panose="02040503050406030204" pitchFamily="18" charset="0"/>
                <a:ea typeface="Cambria" panose="02040503050406030204" pitchFamily="18" charset="0"/>
              </a:rPr>
              <a:t>Manual recording can be phased out</a:t>
            </a:r>
          </a:p>
          <a:p>
            <a:endParaRPr lang="en-US" sz="2800" dirty="0">
              <a:solidFill>
                <a:schemeClr val="tx2">
                  <a:lumMod val="50000"/>
                </a:schemeClr>
              </a:solidFill>
              <a:latin typeface="Cambria" panose="02040503050406030204" pitchFamily="18" charset="0"/>
              <a:ea typeface="Cambria" panose="02040503050406030204" pitchFamily="18" charset="0"/>
            </a:endParaRPr>
          </a:p>
          <a:p>
            <a:r>
              <a:rPr lang="en-US" sz="2800" dirty="0">
                <a:solidFill>
                  <a:schemeClr val="tx2">
                    <a:lumMod val="50000"/>
                  </a:schemeClr>
                </a:solidFill>
                <a:latin typeface="Cambria" panose="02040503050406030204" pitchFamily="18" charset="0"/>
                <a:ea typeface="Cambria" panose="02040503050406030204" pitchFamily="18" charset="0"/>
              </a:rPr>
              <a:t>User friendly interface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a:solidFill>
              <a:schemeClr val="accent1">
                <a:lumMod val="60000"/>
                <a:lumOff val="40000"/>
              </a:schemeClr>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22131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smtClean="0">
                <a:latin typeface="Cambria" panose="02040503050406030204" pitchFamily="18" charset="0"/>
                <a:ea typeface="Cambria" panose="02040503050406030204" pitchFamily="18" charset="0"/>
              </a:rPr>
              <a:t>ICU Survey</a:t>
            </a:r>
            <a:r>
              <a:rPr lang="en-US" sz="3200" b="1" cap="none" dirty="0" smtClean="0">
                <a:latin typeface="Cambria" panose="02040503050406030204" pitchFamily="18" charset="0"/>
                <a:ea typeface="Cambria" panose="02040503050406030204" pitchFamily="18" charset="0"/>
              </a:rPr>
              <a:t/>
            </a:r>
            <a:br>
              <a:rPr lang="en-US" sz="3200" b="1" cap="none" dirty="0" smtClean="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Overview</a:t>
            </a:r>
            <a:endParaRPr lang="en-US" sz="3200" b="1" i="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7200" y="1905000"/>
            <a:ext cx="8229600" cy="4572000"/>
          </a:xfrm>
        </p:spPr>
        <p:txBody>
          <a:bodyPr>
            <a:noAutofit/>
          </a:bodyPr>
          <a:lstStyle/>
          <a:p>
            <a:r>
              <a:rPr lang="en-US" sz="2800" dirty="0">
                <a:latin typeface="Cambria" panose="02040503050406030204" pitchFamily="18" charset="0"/>
                <a:ea typeface="Cambria" panose="02040503050406030204" pitchFamily="18" charset="0"/>
              </a:rPr>
              <a:t>Conducted at:</a:t>
            </a:r>
          </a:p>
          <a:p>
            <a:pPr lvl="1"/>
            <a:r>
              <a:rPr lang="en-US" sz="2400" dirty="0" err="1">
                <a:latin typeface="Cambria" panose="02040503050406030204" pitchFamily="18" charset="0"/>
                <a:ea typeface="Cambria" panose="02040503050406030204" pitchFamily="18" charset="0"/>
              </a:rPr>
              <a:t>Islami</a:t>
            </a:r>
            <a:r>
              <a:rPr lang="en-US" sz="2400" dirty="0">
                <a:latin typeface="Cambria" panose="02040503050406030204" pitchFamily="18" charset="0"/>
                <a:ea typeface="Cambria" panose="02040503050406030204" pitchFamily="18" charset="0"/>
              </a:rPr>
              <a:t> Bank Hospital</a:t>
            </a:r>
          </a:p>
          <a:p>
            <a:pPr lvl="1"/>
            <a:r>
              <a:rPr lang="en-US" sz="2400" dirty="0">
                <a:latin typeface="Cambria" panose="02040503050406030204" pitchFamily="18" charset="0"/>
                <a:ea typeface="Cambria" panose="02040503050406030204" pitchFamily="18" charset="0"/>
              </a:rPr>
              <a:t>Euro-Bangla Heart Hospital</a:t>
            </a:r>
          </a:p>
          <a:p>
            <a:pPr lvl="1"/>
            <a:r>
              <a:rPr lang="en-US" sz="2400" dirty="0">
                <a:latin typeface="Cambria" panose="02040503050406030204" pitchFamily="18" charset="0"/>
                <a:ea typeface="Cambria" panose="02040503050406030204" pitchFamily="18" charset="0"/>
              </a:rPr>
              <a:t>Chittagong Medical Hospital</a:t>
            </a:r>
          </a:p>
          <a:p>
            <a:pPr lvl="1"/>
            <a:r>
              <a:rPr lang="en-US" sz="2400" dirty="0">
                <a:latin typeface="Cambria" panose="02040503050406030204" pitchFamily="18" charset="0"/>
                <a:ea typeface="Cambria" panose="02040503050406030204" pitchFamily="18" charset="0"/>
              </a:rPr>
              <a:t>National Heart Foundation Hospital &amp; Research Institute</a:t>
            </a:r>
          </a:p>
          <a:p>
            <a:pPr marL="457200" lvl="1" indent="0">
              <a:buNone/>
            </a:pP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Outcomes:</a:t>
            </a:r>
          </a:p>
          <a:p>
            <a:pPr lvl="1"/>
            <a:r>
              <a:rPr lang="en-US" sz="2400" dirty="0">
                <a:latin typeface="Cambria" panose="02040503050406030204" pitchFamily="18" charset="0"/>
                <a:ea typeface="Cambria" panose="02040503050406030204" pitchFamily="18" charset="0"/>
              </a:rPr>
              <a:t>Patient Monitoring Unit (PMU) used</a:t>
            </a:r>
          </a:p>
          <a:p>
            <a:pPr lvl="1"/>
            <a:r>
              <a:rPr lang="en-US" sz="2400" dirty="0">
                <a:latin typeface="Cambria" panose="02040503050406030204" pitchFamily="18" charset="0"/>
                <a:ea typeface="Cambria" panose="02040503050406030204" pitchFamily="18" charset="0"/>
              </a:rPr>
              <a:t>Method of recording vital statistics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5" name="Rectangle 4"/>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22699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a:latin typeface="Cambria" panose="02040503050406030204" pitchFamily="18" charset="0"/>
                <a:ea typeface="Cambria" panose="02040503050406030204" pitchFamily="18" charset="0"/>
              </a:rPr>
              <a:t>ICU Survey</a:t>
            </a:r>
            <a:r>
              <a:rPr lang="en-US" sz="3200" b="1" dirty="0">
                <a:latin typeface="Cambria" panose="02040503050406030204" pitchFamily="18" charset="0"/>
                <a:ea typeface="Cambria" panose="02040503050406030204" pitchFamily="18" charset="0"/>
              </a:rPr>
              <a:t/>
            </a:r>
            <a:br>
              <a:rPr lang="en-US" sz="3200" b="1" dirty="0">
                <a:latin typeface="Cambria" panose="02040503050406030204" pitchFamily="18" charset="0"/>
                <a:ea typeface="Cambria" panose="02040503050406030204" pitchFamily="18" charset="0"/>
              </a:rPr>
            </a:br>
            <a:r>
              <a:rPr lang="en-US" sz="3200" b="1" i="1" dirty="0" smtClean="0">
                <a:latin typeface="Cambria" panose="02040503050406030204" pitchFamily="18" charset="0"/>
                <a:ea typeface="Cambria" panose="02040503050406030204" pitchFamily="18" charset="0"/>
              </a:rPr>
              <a:t>PMU</a:t>
            </a:r>
            <a:endParaRPr lang="en-US" sz="3200" b="1" i="1" dirty="0">
              <a:latin typeface="Cambria" panose="02040503050406030204" pitchFamily="18" charset="0"/>
              <a:ea typeface="Cambria" panose="02040503050406030204" pitchFamily="18" charset="0"/>
            </a:endParaRPr>
          </a:p>
        </p:txBody>
      </p:sp>
      <p:pic>
        <p:nvPicPr>
          <p:cNvPr id="4"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943171"/>
            <a:ext cx="3474720" cy="260604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001520"/>
            <a:ext cx="3474720" cy="195453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3320" y="2001520"/>
            <a:ext cx="2560320" cy="455168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3640" y="2001519"/>
            <a:ext cx="2560320" cy="455168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
        <p:nvSpPr>
          <p:cNvPr id="10" name="Rectangle 9"/>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27544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04800"/>
            <a:ext cx="8595360" cy="1280160"/>
          </a:xfrm>
        </p:spPr>
        <p:txBody>
          <a:bodyPr>
            <a:normAutofit/>
          </a:bodyPr>
          <a:lstStyle/>
          <a:p>
            <a:r>
              <a:rPr lang="en-US" sz="3600" b="1" cap="none" dirty="0" smtClean="0">
                <a:latin typeface="Cambria" panose="02040503050406030204" pitchFamily="18" charset="0"/>
                <a:ea typeface="Cambria" panose="02040503050406030204" pitchFamily="18" charset="0"/>
              </a:rPr>
              <a:t>Manual Recording of Vital Statistics</a:t>
            </a: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100" b="1" i="1" dirty="0">
                <a:latin typeface="Cambria" panose="02040503050406030204" pitchFamily="18" charset="0"/>
                <a:ea typeface="Cambria" panose="02040503050406030204" pitchFamily="18" charset="0"/>
              </a:rPr>
              <a:t>at Euro-Bangla Heart Hospital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pic>
        <p:nvPicPr>
          <p:cNvPr id="6"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2" y="1978958"/>
            <a:ext cx="4376727" cy="4248000"/>
          </a:xfrm>
        </p:spPr>
      </p:pic>
      <p:sp>
        <p:nvSpPr>
          <p:cNvPr id="5" name="Rectangle 4"/>
          <p:cNvSpPr/>
          <p:nvPr/>
        </p:nvSpPr>
        <p:spPr>
          <a:xfrm>
            <a:off x="8686800" y="6400800"/>
            <a:ext cx="457200" cy="457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619" y="1983512"/>
            <a:ext cx="5690363" cy="4264888"/>
          </a:xfrm>
          <a:prstGeom prst="rect">
            <a:avLst/>
          </a:prstGeom>
        </p:spPr>
      </p:pic>
    </p:spTree>
    <p:extLst>
      <p:ext uri="{BB962C8B-B14F-4D97-AF65-F5344CB8AC3E}">
        <p14:creationId xmlns:p14="http://schemas.microsoft.com/office/powerpoint/2010/main" val="11367788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Apothecar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887</Words>
  <Application>Microsoft Office PowerPoint</Application>
  <PresentationFormat>On-screen Show (4:3)</PresentationFormat>
  <Paragraphs>124</Paragraphs>
  <Slides>22</Slides>
  <Notes>15</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Adjacency</vt:lpstr>
      <vt:lpstr>Apothecary</vt:lpstr>
      <vt:lpstr>Presentation on Research Project Automated Hospital ICU  Emergency Signaling System</vt:lpstr>
      <vt:lpstr>KOAD Algorithm Background</vt:lpstr>
      <vt:lpstr>KOAD Algorithm PROPERTIES</vt:lpstr>
      <vt:lpstr>KOAD Algorithm ANOMALY DETECTION &amp; SIGNALING</vt:lpstr>
      <vt:lpstr>KOAD Algorithm CASE FOR HOSPITAL ICU IMPLEMENTATION</vt:lpstr>
      <vt:lpstr>KOAD Algorithm CASE FOR IMPLEMENTATION in bANGLADESH</vt:lpstr>
      <vt:lpstr>ICU Survey Overview</vt:lpstr>
      <vt:lpstr>ICU Survey PMU</vt:lpstr>
      <vt:lpstr>Manual Recording of Vital Statistics at Euro-Bangla Heart Hospital</vt:lpstr>
      <vt:lpstr>ICU Survey NHFH&amp;RI ACCESS</vt:lpstr>
      <vt:lpstr>Data Extraction Connectivity via lan</vt:lpstr>
      <vt:lpstr>Data Extraction applying virtual signal</vt:lpstr>
      <vt:lpstr>Data Extraction debugging packets</vt:lpstr>
      <vt:lpstr>Data Extraction data export test tool by philips</vt:lpstr>
      <vt:lpstr>Data Extraction dett log file</vt:lpstr>
      <vt:lpstr>Data Extraction tentative</vt:lpstr>
      <vt:lpstr>ICU Emergency Signaling System generic block diagram</vt:lpstr>
      <vt:lpstr>Research Goals PROTOTYPE DESIGN</vt:lpstr>
      <vt:lpstr>Research Goals Interface Design</vt:lpstr>
      <vt:lpstr>Research Goals Interface Design</vt:lpstr>
      <vt:lpstr>Research Goals humanitarian </vt:lpstr>
      <vt:lpstr>QUESTIONS &amp; FEEDBACK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Research Project Automated Hospital ICU  Emergency Signaling System</dc:title>
  <dc:creator>Nazifa Mubashshera Shemonti</dc:creator>
  <cp:lastModifiedBy>saifur rahman</cp:lastModifiedBy>
  <cp:revision>12</cp:revision>
  <dcterms:created xsi:type="dcterms:W3CDTF">2018-10-11T00:22:50Z</dcterms:created>
  <dcterms:modified xsi:type="dcterms:W3CDTF">2018-10-11T04:25:34Z</dcterms:modified>
</cp:coreProperties>
</file>