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5" r:id="rId1"/>
  </p:sldMasterIdLst>
  <p:notesMasterIdLst>
    <p:notesMasterId r:id="rId15"/>
  </p:notesMasterIdLst>
  <p:sldIdLst>
    <p:sldId id="256" r:id="rId2"/>
    <p:sldId id="257" r:id="rId3"/>
    <p:sldId id="284" r:id="rId4"/>
    <p:sldId id="291" r:id="rId5"/>
    <p:sldId id="285" r:id="rId6"/>
    <p:sldId id="290" r:id="rId7"/>
    <p:sldId id="289" r:id="rId8"/>
    <p:sldId id="286" r:id="rId9"/>
    <p:sldId id="288" r:id="rId10"/>
    <p:sldId id="293" r:id="rId11"/>
    <p:sldId id="292" r:id="rId12"/>
    <p:sldId id="271" r:id="rId13"/>
    <p:sldId id="27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55" autoAdjust="0"/>
    <p:restoredTop sz="94660"/>
  </p:normalViewPr>
  <p:slideViewPr>
    <p:cSldViewPr snapToGrid="0">
      <p:cViewPr varScale="1">
        <p:scale>
          <a:sx n="63" d="100"/>
          <a:sy n="63" d="100"/>
        </p:scale>
        <p:origin x="9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0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dk2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dk2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E58E21-5C59-4CA2-9892-67B64D2A8B05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5A1EBB98-0013-4A5D-BF22-5EFD081F98C7}">
      <dgm:prSet/>
      <dgm:spPr/>
      <dgm:t>
        <a:bodyPr/>
        <a:lstStyle/>
        <a:p>
          <a:r>
            <a:rPr lang="en-US"/>
            <a:t>Research Initiation:    ‘’ Viterbi Algorithm’’</a:t>
          </a:r>
        </a:p>
      </dgm:t>
    </dgm:pt>
    <dgm:pt modelId="{9E5743D0-3775-4EE6-A25B-81462EF9D540}" type="parTrans" cxnId="{DBE95933-E48F-48BA-9D02-129247975BAC}">
      <dgm:prSet/>
      <dgm:spPr/>
      <dgm:t>
        <a:bodyPr/>
        <a:lstStyle/>
        <a:p>
          <a:endParaRPr lang="en-US"/>
        </a:p>
      </dgm:t>
    </dgm:pt>
    <dgm:pt modelId="{EBCCE11F-8C56-4470-AA09-921AFE0769E1}" type="sibTrans" cxnId="{DBE95933-E48F-48BA-9D02-129247975BAC}">
      <dgm:prSet/>
      <dgm:spPr/>
      <dgm:t>
        <a:bodyPr/>
        <a:lstStyle/>
        <a:p>
          <a:endParaRPr lang="en-US"/>
        </a:p>
      </dgm:t>
    </dgm:pt>
    <dgm:pt modelId="{831AC3D7-F75A-422B-A2A1-CA03BAC731AF}">
      <dgm:prSet/>
      <dgm:spPr/>
      <dgm:t>
        <a:bodyPr/>
        <a:lstStyle/>
        <a:p>
          <a:r>
            <a:rPr lang="en-US"/>
            <a:t>Literature objective</a:t>
          </a:r>
        </a:p>
      </dgm:t>
    </dgm:pt>
    <dgm:pt modelId="{BB2CF0CF-3FF9-4F28-A3CF-C01E604AFBEA}" type="parTrans" cxnId="{7BBD9426-64CA-4A1C-8112-93E7160091D1}">
      <dgm:prSet/>
      <dgm:spPr/>
      <dgm:t>
        <a:bodyPr/>
        <a:lstStyle/>
        <a:p>
          <a:endParaRPr lang="en-US"/>
        </a:p>
      </dgm:t>
    </dgm:pt>
    <dgm:pt modelId="{9560CC1F-B968-40DD-9B54-74CB5103F963}" type="sibTrans" cxnId="{7BBD9426-64CA-4A1C-8112-93E7160091D1}">
      <dgm:prSet/>
      <dgm:spPr/>
      <dgm:t>
        <a:bodyPr/>
        <a:lstStyle/>
        <a:p>
          <a:endParaRPr lang="en-US"/>
        </a:p>
      </dgm:t>
    </dgm:pt>
    <dgm:pt modelId="{6A138C34-B31C-4CF3-97CD-D43E39753F10}">
      <dgm:prSet/>
      <dgm:spPr/>
      <dgm:t>
        <a:bodyPr/>
        <a:lstStyle/>
        <a:p>
          <a:r>
            <a:rPr lang="en-US"/>
            <a:t>Related Literature</a:t>
          </a:r>
        </a:p>
      </dgm:t>
    </dgm:pt>
    <dgm:pt modelId="{01442EEB-6864-4FCD-A89D-0421A8AD1FAB}" type="parTrans" cxnId="{FCF62111-FB6C-45A0-9118-449EE53DA85A}">
      <dgm:prSet/>
      <dgm:spPr/>
      <dgm:t>
        <a:bodyPr/>
        <a:lstStyle/>
        <a:p>
          <a:endParaRPr lang="en-US"/>
        </a:p>
      </dgm:t>
    </dgm:pt>
    <dgm:pt modelId="{FFF528FC-CDF3-465A-B09B-901D935D3E53}" type="sibTrans" cxnId="{FCF62111-FB6C-45A0-9118-449EE53DA85A}">
      <dgm:prSet/>
      <dgm:spPr/>
      <dgm:t>
        <a:bodyPr/>
        <a:lstStyle/>
        <a:p>
          <a:endParaRPr lang="en-US"/>
        </a:p>
      </dgm:t>
    </dgm:pt>
    <dgm:pt modelId="{F4427E42-5B4C-43BE-BE3F-34D4FE90EABB}">
      <dgm:prSet/>
      <dgm:spPr/>
      <dgm:t>
        <a:bodyPr/>
        <a:lstStyle/>
        <a:p>
          <a:r>
            <a:rPr lang="en-US"/>
            <a:t>Improvisations in this project….</a:t>
          </a:r>
        </a:p>
      </dgm:t>
    </dgm:pt>
    <dgm:pt modelId="{92018AC0-5A9C-4C2F-8847-86E9F90A93F8}" type="parTrans" cxnId="{8DDC4CA2-2655-4F59-A8D5-B80A34B39FA2}">
      <dgm:prSet/>
      <dgm:spPr/>
      <dgm:t>
        <a:bodyPr/>
        <a:lstStyle/>
        <a:p>
          <a:endParaRPr lang="en-US"/>
        </a:p>
      </dgm:t>
    </dgm:pt>
    <dgm:pt modelId="{1082362B-9F71-4345-AC86-A6370BE72761}" type="sibTrans" cxnId="{8DDC4CA2-2655-4F59-A8D5-B80A34B39FA2}">
      <dgm:prSet/>
      <dgm:spPr/>
      <dgm:t>
        <a:bodyPr/>
        <a:lstStyle/>
        <a:p>
          <a:endParaRPr lang="en-US"/>
        </a:p>
      </dgm:t>
    </dgm:pt>
    <dgm:pt modelId="{1C2098F8-044A-42C7-A040-6017FA87398A}" type="pres">
      <dgm:prSet presAssocID="{FAE58E21-5C59-4CA2-9892-67B64D2A8B05}" presName="root" presStyleCnt="0">
        <dgm:presLayoutVars>
          <dgm:dir/>
          <dgm:resizeHandles val="exact"/>
        </dgm:presLayoutVars>
      </dgm:prSet>
      <dgm:spPr/>
    </dgm:pt>
    <dgm:pt modelId="{88BFDF2E-C0C3-4799-969E-CD4A842CF009}" type="pres">
      <dgm:prSet presAssocID="{5A1EBB98-0013-4A5D-BF22-5EFD081F98C7}" presName="compNode" presStyleCnt="0"/>
      <dgm:spPr/>
    </dgm:pt>
    <dgm:pt modelId="{E5C7D55F-A837-4F30-8C1B-77B15D2772C9}" type="pres">
      <dgm:prSet presAssocID="{5A1EBB98-0013-4A5D-BF22-5EFD081F98C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E302146B-46C4-44EE-839B-DD791E18CE5E}" type="pres">
      <dgm:prSet presAssocID="{5A1EBB98-0013-4A5D-BF22-5EFD081F98C7}" presName="spaceRect" presStyleCnt="0"/>
      <dgm:spPr/>
    </dgm:pt>
    <dgm:pt modelId="{3CEF1662-9EBA-4924-ADA9-6E6E528C95DE}" type="pres">
      <dgm:prSet presAssocID="{5A1EBB98-0013-4A5D-BF22-5EFD081F98C7}" presName="textRect" presStyleLbl="revTx" presStyleIdx="0" presStyleCnt="4">
        <dgm:presLayoutVars>
          <dgm:chMax val="1"/>
          <dgm:chPref val="1"/>
        </dgm:presLayoutVars>
      </dgm:prSet>
      <dgm:spPr/>
    </dgm:pt>
    <dgm:pt modelId="{24E1CCA9-94BB-43DC-9B6F-645EDFA34775}" type="pres">
      <dgm:prSet presAssocID="{EBCCE11F-8C56-4470-AA09-921AFE0769E1}" presName="sibTrans" presStyleCnt="0"/>
      <dgm:spPr/>
    </dgm:pt>
    <dgm:pt modelId="{5FB4F793-7D34-4429-80FE-5D827C58500E}" type="pres">
      <dgm:prSet presAssocID="{831AC3D7-F75A-422B-A2A1-CA03BAC731AF}" presName="compNode" presStyleCnt="0"/>
      <dgm:spPr/>
    </dgm:pt>
    <dgm:pt modelId="{AFDADA55-2C78-42F4-B137-87BF7F10B4E2}" type="pres">
      <dgm:prSet presAssocID="{831AC3D7-F75A-422B-A2A1-CA03BAC731A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0CBCFDDC-9A67-49BB-97CC-286212E09F50}" type="pres">
      <dgm:prSet presAssocID="{831AC3D7-F75A-422B-A2A1-CA03BAC731AF}" presName="spaceRect" presStyleCnt="0"/>
      <dgm:spPr/>
    </dgm:pt>
    <dgm:pt modelId="{0513A5D9-106D-4C37-9605-4C62718390EF}" type="pres">
      <dgm:prSet presAssocID="{831AC3D7-F75A-422B-A2A1-CA03BAC731AF}" presName="textRect" presStyleLbl="revTx" presStyleIdx="1" presStyleCnt="4">
        <dgm:presLayoutVars>
          <dgm:chMax val="1"/>
          <dgm:chPref val="1"/>
        </dgm:presLayoutVars>
      </dgm:prSet>
      <dgm:spPr/>
    </dgm:pt>
    <dgm:pt modelId="{38DE2B0D-ECE4-4C21-AE20-3F5E395BEC8F}" type="pres">
      <dgm:prSet presAssocID="{9560CC1F-B968-40DD-9B54-74CB5103F963}" presName="sibTrans" presStyleCnt="0"/>
      <dgm:spPr/>
    </dgm:pt>
    <dgm:pt modelId="{11D7BDB3-2EE4-4025-8B4C-69FB1C5EA45C}" type="pres">
      <dgm:prSet presAssocID="{6A138C34-B31C-4CF3-97CD-D43E39753F10}" presName="compNode" presStyleCnt="0"/>
      <dgm:spPr/>
    </dgm:pt>
    <dgm:pt modelId="{00C5A543-F6A2-46B4-9FC7-0DCE8F70CA9E}" type="pres">
      <dgm:prSet presAssocID="{6A138C34-B31C-4CF3-97CD-D43E39753F1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 on Shelf"/>
        </a:ext>
      </dgm:extLst>
    </dgm:pt>
    <dgm:pt modelId="{D0809CF1-1184-4A1A-9534-4EB6FDC22694}" type="pres">
      <dgm:prSet presAssocID="{6A138C34-B31C-4CF3-97CD-D43E39753F10}" presName="spaceRect" presStyleCnt="0"/>
      <dgm:spPr/>
    </dgm:pt>
    <dgm:pt modelId="{B82472AF-9A4D-4611-9ED1-1B52491E1BBD}" type="pres">
      <dgm:prSet presAssocID="{6A138C34-B31C-4CF3-97CD-D43E39753F10}" presName="textRect" presStyleLbl="revTx" presStyleIdx="2" presStyleCnt="4">
        <dgm:presLayoutVars>
          <dgm:chMax val="1"/>
          <dgm:chPref val="1"/>
        </dgm:presLayoutVars>
      </dgm:prSet>
      <dgm:spPr/>
    </dgm:pt>
    <dgm:pt modelId="{852D182B-5B13-4F80-83CE-78D37D51D295}" type="pres">
      <dgm:prSet presAssocID="{FFF528FC-CDF3-465A-B09B-901D935D3E53}" presName="sibTrans" presStyleCnt="0"/>
      <dgm:spPr/>
    </dgm:pt>
    <dgm:pt modelId="{4AC19F3A-A90B-4534-9E1C-4A5283B2DFAE}" type="pres">
      <dgm:prSet presAssocID="{F4427E42-5B4C-43BE-BE3F-34D4FE90EABB}" presName="compNode" presStyleCnt="0"/>
      <dgm:spPr/>
    </dgm:pt>
    <dgm:pt modelId="{F1826751-369F-40C9-9872-984EED6EABAC}" type="pres">
      <dgm:prSet presAssocID="{F4427E42-5B4C-43BE-BE3F-34D4FE90EAB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nd Chime"/>
        </a:ext>
      </dgm:extLst>
    </dgm:pt>
    <dgm:pt modelId="{390A1594-6757-4E0B-86C1-EDAA197914EE}" type="pres">
      <dgm:prSet presAssocID="{F4427E42-5B4C-43BE-BE3F-34D4FE90EABB}" presName="spaceRect" presStyleCnt="0"/>
      <dgm:spPr/>
    </dgm:pt>
    <dgm:pt modelId="{76A91FBB-A901-42B2-8EFA-C82D0BB6B1C7}" type="pres">
      <dgm:prSet presAssocID="{F4427E42-5B4C-43BE-BE3F-34D4FE90EABB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FCF62111-FB6C-45A0-9118-449EE53DA85A}" srcId="{FAE58E21-5C59-4CA2-9892-67B64D2A8B05}" destId="{6A138C34-B31C-4CF3-97CD-D43E39753F10}" srcOrd="2" destOrd="0" parTransId="{01442EEB-6864-4FCD-A89D-0421A8AD1FAB}" sibTransId="{FFF528FC-CDF3-465A-B09B-901D935D3E53}"/>
    <dgm:cxn modelId="{7BBD9426-64CA-4A1C-8112-93E7160091D1}" srcId="{FAE58E21-5C59-4CA2-9892-67B64D2A8B05}" destId="{831AC3D7-F75A-422B-A2A1-CA03BAC731AF}" srcOrd="1" destOrd="0" parTransId="{BB2CF0CF-3FF9-4F28-A3CF-C01E604AFBEA}" sibTransId="{9560CC1F-B968-40DD-9B54-74CB5103F963}"/>
    <dgm:cxn modelId="{DBE95933-E48F-48BA-9D02-129247975BAC}" srcId="{FAE58E21-5C59-4CA2-9892-67B64D2A8B05}" destId="{5A1EBB98-0013-4A5D-BF22-5EFD081F98C7}" srcOrd="0" destOrd="0" parTransId="{9E5743D0-3775-4EE6-A25B-81462EF9D540}" sibTransId="{EBCCE11F-8C56-4470-AA09-921AFE0769E1}"/>
    <dgm:cxn modelId="{62BD864C-A350-4F19-B1A1-755A5E93632A}" type="presOf" srcId="{F4427E42-5B4C-43BE-BE3F-34D4FE90EABB}" destId="{76A91FBB-A901-42B2-8EFA-C82D0BB6B1C7}" srcOrd="0" destOrd="0" presId="urn:microsoft.com/office/officeart/2018/2/layout/IconLabelList"/>
    <dgm:cxn modelId="{F3BBE698-2F45-4C28-A08E-BC42E994AB21}" type="presOf" srcId="{831AC3D7-F75A-422B-A2A1-CA03BAC731AF}" destId="{0513A5D9-106D-4C37-9605-4C62718390EF}" srcOrd="0" destOrd="0" presId="urn:microsoft.com/office/officeart/2018/2/layout/IconLabelList"/>
    <dgm:cxn modelId="{8DDC4CA2-2655-4F59-A8D5-B80A34B39FA2}" srcId="{FAE58E21-5C59-4CA2-9892-67B64D2A8B05}" destId="{F4427E42-5B4C-43BE-BE3F-34D4FE90EABB}" srcOrd="3" destOrd="0" parTransId="{92018AC0-5A9C-4C2F-8847-86E9F90A93F8}" sibTransId="{1082362B-9F71-4345-AC86-A6370BE72761}"/>
    <dgm:cxn modelId="{730D3BBD-312C-46D1-8C2B-EF804A76A8BC}" type="presOf" srcId="{6A138C34-B31C-4CF3-97CD-D43E39753F10}" destId="{B82472AF-9A4D-4611-9ED1-1B52491E1BBD}" srcOrd="0" destOrd="0" presId="urn:microsoft.com/office/officeart/2018/2/layout/IconLabelList"/>
    <dgm:cxn modelId="{24B9B1CE-4B6E-4520-9F22-F401F1497DA8}" type="presOf" srcId="{5A1EBB98-0013-4A5D-BF22-5EFD081F98C7}" destId="{3CEF1662-9EBA-4924-ADA9-6E6E528C95DE}" srcOrd="0" destOrd="0" presId="urn:microsoft.com/office/officeart/2018/2/layout/IconLabelList"/>
    <dgm:cxn modelId="{9A17D4FA-5F77-47BA-936F-DCDE1D569C61}" type="presOf" srcId="{FAE58E21-5C59-4CA2-9892-67B64D2A8B05}" destId="{1C2098F8-044A-42C7-A040-6017FA87398A}" srcOrd="0" destOrd="0" presId="urn:microsoft.com/office/officeart/2018/2/layout/IconLabelList"/>
    <dgm:cxn modelId="{AF282D2C-2780-4654-92A7-1284ABBB1A17}" type="presParOf" srcId="{1C2098F8-044A-42C7-A040-6017FA87398A}" destId="{88BFDF2E-C0C3-4799-969E-CD4A842CF009}" srcOrd="0" destOrd="0" presId="urn:microsoft.com/office/officeart/2018/2/layout/IconLabelList"/>
    <dgm:cxn modelId="{AE95BFD3-AB08-4778-9929-E7C0AB423DB3}" type="presParOf" srcId="{88BFDF2E-C0C3-4799-969E-CD4A842CF009}" destId="{E5C7D55F-A837-4F30-8C1B-77B15D2772C9}" srcOrd="0" destOrd="0" presId="urn:microsoft.com/office/officeart/2018/2/layout/IconLabelList"/>
    <dgm:cxn modelId="{9EBB74CF-D293-420B-B3E2-1E3C76A149AD}" type="presParOf" srcId="{88BFDF2E-C0C3-4799-969E-CD4A842CF009}" destId="{E302146B-46C4-44EE-839B-DD791E18CE5E}" srcOrd="1" destOrd="0" presId="urn:microsoft.com/office/officeart/2018/2/layout/IconLabelList"/>
    <dgm:cxn modelId="{D3368957-D640-49F3-B537-96CD09AEFFB1}" type="presParOf" srcId="{88BFDF2E-C0C3-4799-969E-CD4A842CF009}" destId="{3CEF1662-9EBA-4924-ADA9-6E6E528C95DE}" srcOrd="2" destOrd="0" presId="urn:microsoft.com/office/officeart/2018/2/layout/IconLabelList"/>
    <dgm:cxn modelId="{296B876B-0338-4388-80B1-60E1FFC93D02}" type="presParOf" srcId="{1C2098F8-044A-42C7-A040-6017FA87398A}" destId="{24E1CCA9-94BB-43DC-9B6F-645EDFA34775}" srcOrd="1" destOrd="0" presId="urn:microsoft.com/office/officeart/2018/2/layout/IconLabelList"/>
    <dgm:cxn modelId="{5FD82A22-D4E1-4DA9-8A92-3EEEB47AB2ED}" type="presParOf" srcId="{1C2098F8-044A-42C7-A040-6017FA87398A}" destId="{5FB4F793-7D34-4429-80FE-5D827C58500E}" srcOrd="2" destOrd="0" presId="urn:microsoft.com/office/officeart/2018/2/layout/IconLabelList"/>
    <dgm:cxn modelId="{3A26D225-6CC0-41B8-BCDB-2E197378669C}" type="presParOf" srcId="{5FB4F793-7D34-4429-80FE-5D827C58500E}" destId="{AFDADA55-2C78-42F4-B137-87BF7F10B4E2}" srcOrd="0" destOrd="0" presId="urn:microsoft.com/office/officeart/2018/2/layout/IconLabelList"/>
    <dgm:cxn modelId="{0AA3A3AD-E85B-4B99-B305-57102538710A}" type="presParOf" srcId="{5FB4F793-7D34-4429-80FE-5D827C58500E}" destId="{0CBCFDDC-9A67-49BB-97CC-286212E09F50}" srcOrd="1" destOrd="0" presId="urn:microsoft.com/office/officeart/2018/2/layout/IconLabelList"/>
    <dgm:cxn modelId="{E32B5255-1733-4EED-8703-E72F2A169C6D}" type="presParOf" srcId="{5FB4F793-7D34-4429-80FE-5D827C58500E}" destId="{0513A5D9-106D-4C37-9605-4C62718390EF}" srcOrd="2" destOrd="0" presId="urn:microsoft.com/office/officeart/2018/2/layout/IconLabelList"/>
    <dgm:cxn modelId="{2C78283E-D154-4F8C-8CD1-90238C8B796C}" type="presParOf" srcId="{1C2098F8-044A-42C7-A040-6017FA87398A}" destId="{38DE2B0D-ECE4-4C21-AE20-3F5E395BEC8F}" srcOrd="3" destOrd="0" presId="urn:microsoft.com/office/officeart/2018/2/layout/IconLabelList"/>
    <dgm:cxn modelId="{A1A94791-1151-49D5-8929-5BD687C8BE87}" type="presParOf" srcId="{1C2098F8-044A-42C7-A040-6017FA87398A}" destId="{11D7BDB3-2EE4-4025-8B4C-69FB1C5EA45C}" srcOrd="4" destOrd="0" presId="urn:microsoft.com/office/officeart/2018/2/layout/IconLabelList"/>
    <dgm:cxn modelId="{FBCE712B-13AF-4560-B634-29CD60460012}" type="presParOf" srcId="{11D7BDB3-2EE4-4025-8B4C-69FB1C5EA45C}" destId="{00C5A543-F6A2-46B4-9FC7-0DCE8F70CA9E}" srcOrd="0" destOrd="0" presId="urn:microsoft.com/office/officeart/2018/2/layout/IconLabelList"/>
    <dgm:cxn modelId="{63F03515-EE3A-4CE1-9A64-7545E420A28D}" type="presParOf" srcId="{11D7BDB3-2EE4-4025-8B4C-69FB1C5EA45C}" destId="{D0809CF1-1184-4A1A-9534-4EB6FDC22694}" srcOrd="1" destOrd="0" presId="urn:microsoft.com/office/officeart/2018/2/layout/IconLabelList"/>
    <dgm:cxn modelId="{70C7756F-7A93-4080-9F02-9DC713C27940}" type="presParOf" srcId="{11D7BDB3-2EE4-4025-8B4C-69FB1C5EA45C}" destId="{B82472AF-9A4D-4611-9ED1-1B52491E1BBD}" srcOrd="2" destOrd="0" presId="urn:microsoft.com/office/officeart/2018/2/layout/IconLabelList"/>
    <dgm:cxn modelId="{B0B31000-E61B-41A7-B17C-E93C7EFA77CB}" type="presParOf" srcId="{1C2098F8-044A-42C7-A040-6017FA87398A}" destId="{852D182B-5B13-4F80-83CE-78D37D51D295}" srcOrd="5" destOrd="0" presId="urn:microsoft.com/office/officeart/2018/2/layout/IconLabelList"/>
    <dgm:cxn modelId="{9EBDF763-94FF-4A6E-B425-EFE53B4C2D02}" type="presParOf" srcId="{1C2098F8-044A-42C7-A040-6017FA87398A}" destId="{4AC19F3A-A90B-4534-9E1C-4A5283B2DFAE}" srcOrd="6" destOrd="0" presId="urn:microsoft.com/office/officeart/2018/2/layout/IconLabelList"/>
    <dgm:cxn modelId="{DF1B9177-B53F-452D-AC78-76A2E40ECCFA}" type="presParOf" srcId="{4AC19F3A-A90B-4534-9E1C-4A5283B2DFAE}" destId="{F1826751-369F-40C9-9872-984EED6EABAC}" srcOrd="0" destOrd="0" presId="urn:microsoft.com/office/officeart/2018/2/layout/IconLabelList"/>
    <dgm:cxn modelId="{832939A9-464D-4DFF-AB41-0624D1457E85}" type="presParOf" srcId="{4AC19F3A-A90B-4534-9E1C-4A5283B2DFAE}" destId="{390A1594-6757-4E0B-86C1-EDAA197914EE}" srcOrd="1" destOrd="0" presId="urn:microsoft.com/office/officeart/2018/2/layout/IconLabelList"/>
    <dgm:cxn modelId="{F48F3B62-1FD6-4202-9794-6EAF4F8D9E16}" type="presParOf" srcId="{4AC19F3A-A90B-4534-9E1C-4A5283B2DFAE}" destId="{76A91FBB-A901-42B2-8EFA-C82D0BB6B1C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1FC3961-1837-4649-B84B-AD404FFB4211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accent0_3" csCatId="mainScheme" phldr="1"/>
      <dgm:spPr/>
      <dgm:t>
        <a:bodyPr/>
        <a:lstStyle/>
        <a:p>
          <a:endParaRPr lang="en-US"/>
        </a:p>
      </dgm:t>
    </dgm:pt>
    <dgm:pt modelId="{3A63238A-06C3-416B-AB77-7DA152E93248}">
      <dgm:prSet/>
      <dgm:spPr/>
      <dgm:t>
        <a:bodyPr/>
        <a:lstStyle/>
        <a:p>
          <a:r>
            <a:rPr lang="en-US" dirty="0"/>
            <a:t>extended to different channel impulse  response</a:t>
          </a:r>
        </a:p>
      </dgm:t>
    </dgm:pt>
    <dgm:pt modelId="{84DB131D-0A8B-4FED-B200-53BA8BBE46C3}" type="parTrans" cxnId="{4D4EE73B-1CEB-4D1F-8840-606E0918973F}">
      <dgm:prSet/>
      <dgm:spPr/>
      <dgm:t>
        <a:bodyPr/>
        <a:lstStyle/>
        <a:p>
          <a:endParaRPr lang="en-US"/>
        </a:p>
      </dgm:t>
    </dgm:pt>
    <dgm:pt modelId="{48EA08B7-19C4-45C5-9399-36A7A4039F26}" type="sibTrans" cxnId="{4D4EE73B-1CEB-4D1F-8840-606E0918973F}">
      <dgm:prSet/>
      <dgm:spPr/>
      <dgm:t>
        <a:bodyPr/>
        <a:lstStyle/>
        <a:p>
          <a:endParaRPr lang="en-US"/>
        </a:p>
      </dgm:t>
    </dgm:pt>
    <dgm:pt modelId="{5CA1CFF8-F891-4086-B028-F88EE5D57B00}">
      <dgm:prSet/>
      <dgm:spPr/>
      <dgm:t>
        <a:bodyPr/>
        <a:lstStyle/>
        <a:p>
          <a:r>
            <a:rPr lang="en-US" dirty="0"/>
            <a:t>classify channel for which F(m) exists</a:t>
          </a:r>
        </a:p>
      </dgm:t>
    </dgm:pt>
    <dgm:pt modelId="{9BF0C162-9346-43D9-A2C3-E08DD8E5E688}" type="parTrans" cxnId="{F885AB96-1055-4FB5-873B-DD26EFFBA5A3}">
      <dgm:prSet/>
      <dgm:spPr/>
      <dgm:t>
        <a:bodyPr/>
        <a:lstStyle/>
        <a:p>
          <a:endParaRPr lang="en-US"/>
        </a:p>
      </dgm:t>
    </dgm:pt>
    <dgm:pt modelId="{BBFFFE69-03D9-4C8E-8EDD-B47FD18750EA}" type="sibTrans" cxnId="{F885AB96-1055-4FB5-873B-DD26EFFBA5A3}">
      <dgm:prSet/>
      <dgm:spPr/>
      <dgm:t>
        <a:bodyPr/>
        <a:lstStyle/>
        <a:p>
          <a:endParaRPr lang="en-US"/>
        </a:p>
      </dgm:t>
    </dgm:pt>
    <dgm:pt modelId="{FCDF5BC5-A3FE-4287-BA45-6EA2492A3E55}">
      <dgm:prSet/>
      <dgm:spPr/>
      <dgm:t>
        <a:bodyPr/>
        <a:lstStyle/>
        <a:p>
          <a:r>
            <a:rPr lang="en-US" dirty="0"/>
            <a:t>investigate effect of   truncation depth</a:t>
          </a:r>
          <a:r>
            <a:rPr lang="en-GB" b="1" dirty="0"/>
            <a:t>  ‘</a:t>
          </a:r>
          <a:r>
            <a:rPr lang="el-GR" dirty="0"/>
            <a:t>δ</a:t>
          </a:r>
          <a:r>
            <a:rPr lang="en-GB" dirty="0"/>
            <a:t>’ on SEP</a:t>
          </a:r>
          <a:r>
            <a:rPr lang="en-US" dirty="0"/>
            <a:t> </a:t>
          </a:r>
        </a:p>
      </dgm:t>
    </dgm:pt>
    <dgm:pt modelId="{C21FA2DD-9A28-4A14-AC59-E98F45BBD207}" type="parTrans" cxnId="{87946C30-047C-496E-A02A-7E3BF4F7F2F6}">
      <dgm:prSet/>
      <dgm:spPr/>
      <dgm:t>
        <a:bodyPr/>
        <a:lstStyle/>
        <a:p>
          <a:endParaRPr lang="en-US"/>
        </a:p>
      </dgm:t>
    </dgm:pt>
    <dgm:pt modelId="{8833C0C1-4ECD-4870-A306-910078120494}" type="sibTrans" cxnId="{87946C30-047C-496E-A02A-7E3BF4F7F2F6}">
      <dgm:prSet/>
      <dgm:spPr/>
      <dgm:t>
        <a:bodyPr/>
        <a:lstStyle/>
        <a:p>
          <a:endParaRPr lang="en-US"/>
        </a:p>
      </dgm:t>
    </dgm:pt>
    <dgm:pt modelId="{D66B5455-A326-4AA4-8B86-9C9FEFB1C733}" type="pres">
      <dgm:prSet presAssocID="{81FC3961-1837-4649-B84B-AD404FFB4211}" presName="root" presStyleCnt="0">
        <dgm:presLayoutVars>
          <dgm:dir/>
          <dgm:resizeHandles val="exact"/>
        </dgm:presLayoutVars>
      </dgm:prSet>
      <dgm:spPr/>
    </dgm:pt>
    <dgm:pt modelId="{E7F49C67-4679-48DA-BD5B-E8A73CDFCD2D}" type="pres">
      <dgm:prSet presAssocID="{81FC3961-1837-4649-B84B-AD404FFB4211}" presName="container" presStyleCnt="0">
        <dgm:presLayoutVars>
          <dgm:dir/>
          <dgm:resizeHandles val="exact"/>
        </dgm:presLayoutVars>
      </dgm:prSet>
      <dgm:spPr/>
    </dgm:pt>
    <dgm:pt modelId="{E37D69F4-6C1B-4C1E-B677-0A5D37E4F653}" type="pres">
      <dgm:prSet presAssocID="{3A63238A-06C3-416B-AB77-7DA152E93248}" presName="compNode" presStyleCnt="0"/>
      <dgm:spPr/>
    </dgm:pt>
    <dgm:pt modelId="{095A43D1-A4DE-4BCE-95A3-5AB60E69745E}" type="pres">
      <dgm:prSet presAssocID="{3A63238A-06C3-416B-AB77-7DA152E93248}" presName="iconBgRect" presStyleLbl="bgShp" presStyleIdx="0" presStyleCnt="3"/>
      <dgm:spPr/>
    </dgm:pt>
    <dgm:pt modelId="{585AB011-FA5C-4E41-B45B-40660D307339}" type="pres">
      <dgm:prSet presAssocID="{3A63238A-06C3-416B-AB77-7DA152E9324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munications"/>
        </a:ext>
      </dgm:extLst>
    </dgm:pt>
    <dgm:pt modelId="{3A4ADDE8-E72A-4641-A387-C8D09303366C}" type="pres">
      <dgm:prSet presAssocID="{3A63238A-06C3-416B-AB77-7DA152E93248}" presName="spaceRect" presStyleCnt="0"/>
      <dgm:spPr/>
    </dgm:pt>
    <dgm:pt modelId="{803A56A0-8BC9-4F08-869A-239DEBDB1217}" type="pres">
      <dgm:prSet presAssocID="{3A63238A-06C3-416B-AB77-7DA152E93248}" presName="textRect" presStyleLbl="revTx" presStyleIdx="0" presStyleCnt="3">
        <dgm:presLayoutVars>
          <dgm:chMax val="1"/>
          <dgm:chPref val="1"/>
        </dgm:presLayoutVars>
      </dgm:prSet>
      <dgm:spPr/>
    </dgm:pt>
    <dgm:pt modelId="{A4A0C863-114C-46F8-B349-FB0BAC2F9366}" type="pres">
      <dgm:prSet presAssocID="{48EA08B7-19C4-45C5-9399-36A7A4039F26}" presName="sibTrans" presStyleLbl="sibTrans2D1" presStyleIdx="0" presStyleCnt="0"/>
      <dgm:spPr/>
    </dgm:pt>
    <dgm:pt modelId="{F72551ED-4CF3-426E-9521-59543C1F1DAC}" type="pres">
      <dgm:prSet presAssocID="{5CA1CFF8-F891-4086-B028-F88EE5D57B00}" presName="compNode" presStyleCnt="0"/>
      <dgm:spPr/>
    </dgm:pt>
    <dgm:pt modelId="{7B197548-B7D4-41D7-B8C9-B15588381956}" type="pres">
      <dgm:prSet presAssocID="{5CA1CFF8-F891-4086-B028-F88EE5D57B00}" presName="iconBgRect" presStyleLbl="bgShp" presStyleIdx="1" presStyleCnt="3"/>
      <dgm:spPr/>
    </dgm:pt>
    <dgm:pt modelId="{D99937F5-C06A-4ACC-BF27-42F939ABD709}" type="pres">
      <dgm:prSet presAssocID="{5CA1CFF8-F891-4086-B028-F88EE5D57B0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ning Bolt"/>
        </a:ext>
      </dgm:extLst>
    </dgm:pt>
    <dgm:pt modelId="{1819CC6F-85E8-4D85-A136-7B331CA02D27}" type="pres">
      <dgm:prSet presAssocID="{5CA1CFF8-F891-4086-B028-F88EE5D57B00}" presName="spaceRect" presStyleCnt="0"/>
      <dgm:spPr/>
    </dgm:pt>
    <dgm:pt modelId="{EA206DCD-3C7F-4715-B960-1E073262AC0C}" type="pres">
      <dgm:prSet presAssocID="{5CA1CFF8-F891-4086-B028-F88EE5D57B00}" presName="textRect" presStyleLbl="revTx" presStyleIdx="1" presStyleCnt="3">
        <dgm:presLayoutVars>
          <dgm:chMax val="1"/>
          <dgm:chPref val="1"/>
        </dgm:presLayoutVars>
      </dgm:prSet>
      <dgm:spPr/>
    </dgm:pt>
    <dgm:pt modelId="{C1098E3D-F1CA-4AF7-9CB2-EE94BB20D71A}" type="pres">
      <dgm:prSet presAssocID="{BBFFFE69-03D9-4C8E-8EDD-B47FD18750EA}" presName="sibTrans" presStyleLbl="sibTrans2D1" presStyleIdx="0" presStyleCnt="0"/>
      <dgm:spPr/>
    </dgm:pt>
    <dgm:pt modelId="{834DE888-0B31-448A-95F6-2F4DC107AB79}" type="pres">
      <dgm:prSet presAssocID="{FCDF5BC5-A3FE-4287-BA45-6EA2492A3E55}" presName="compNode" presStyleCnt="0"/>
      <dgm:spPr/>
    </dgm:pt>
    <dgm:pt modelId="{874E90D1-708F-475D-9762-4F1E1DACB5AB}" type="pres">
      <dgm:prSet presAssocID="{FCDF5BC5-A3FE-4287-BA45-6EA2492A3E55}" presName="iconBgRect" presStyleLbl="bgShp" presStyleIdx="2" presStyleCnt="3"/>
      <dgm:spPr/>
    </dgm:pt>
    <dgm:pt modelId="{CEF7D590-5059-4D36-B271-FD8BB5DA05B4}" type="pres">
      <dgm:prSet presAssocID="{FCDF5BC5-A3FE-4287-BA45-6EA2492A3E5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oter"/>
        </a:ext>
      </dgm:extLst>
    </dgm:pt>
    <dgm:pt modelId="{E43FA283-7852-4DB9-AF72-F7F8F68B06DA}" type="pres">
      <dgm:prSet presAssocID="{FCDF5BC5-A3FE-4287-BA45-6EA2492A3E55}" presName="spaceRect" presStyleCnt="0"/>
      <dgm:spPr/>
    </dgm:pt>
    <dgm:pt modelId="{1D7D3F33-F476-447A-9AB9-59C9580EF09D}" type="pres">
      <dgm:prSet presAssocID="{FCDF5BC5-A3FE-4287-BA45-6EA2492A3E55}" presName="textRect" presStyleLbl="revTx" presStyleIdx="2" presStyleCnt="3" custScaleX="116709" custScaleY="136440">
        <dgm:presLayoutVars>
          <dgm:chMax val="1"/>
          <dgm:chPref val="1"/>
        </dgm:presLayoutVars>
      </dgm:prSet>
      <dgm:spPr/>
    </dgm:pt>
  </dgm:ptLst>
  <dgm:cxnLst>
    <dgm:cxn modelId="{87946C30-047C-496E-A02A-7E3BF4F7F2F6}" srcId="{81FC3961-1837-4649-B84B-AD404FFB4211}" destId="{FCDF5BC5-A3FE-4287-BA45-6EA2492A3E55}" srcOrd="2" destOrd="0" parTransId="{C21FA2DD-9A28-4A14-AC59-E98F45BBD207}" sibTransId="{8833C0C1-4ECD-4870-A306-910078120494}"/>
    <dgm:cxn modelId="{8784A734-C105-4368-81A6-5CB156FA0B6F}" type="presOf" srcId="{3A63238A-06C3-416B-AB77-7DA152E93248}" destId="{803A56A0-8BC9-4F08-869A-239DEBDB1217}" srcOrd="0" destOrd="0" presId="urn:microsoft.com/office/officeart/2018/2/layout/IconCircleList"/>
    <dgm:cxn modelId="{4D4EE73B-1CEB-4D1F-8840-606E0918973F}" srcId="{81FC3961-1837-4649-B84B-AD404FFB4211}" destId="{3A63238A-06C3-416B-AB77-7DA152E93248}" srcOrd="0" destOrd="0" parTransId="{84DB131D-0A8B-4FED-B200-53BA8BBE46C3}" sibTransId="{48EA08B7-19C4-45C5-9399-36A7A4039F26}"/>
    <dgm:cxn modelId="{D048B564-6E00-467D-A51B-1FE8F7EA453F}" type="presOf" srcId="{48EA08B7-19C4-45C5-9399-36A7A4039F26}" destId="{A4A0C863-114C-46F8-B349-FB0BAC2F9366}" srcOrd="0" destOrd="0" presId="urn:microsoft.com/office/officeart/2018/2/layout/IconCircleList"/>
    <dgm:cxn modelId="{671E6855-CE2D-45E4-9357-67A637404D2E}" type="presOf" srcId="{BBFFFE69-03D9-4C8E-8EDD-B47FD18750EA}" destId="{C1098E3D-F1CA-4AF7-9CB2-EE94BB20D71A}" srcOrd="0" destOrd="0" presId="urn:microsoft.com/office/officeart/2018/2/layout/IconCircleList"/>
    <dgm:cxn modelId="{F885AB96-1055-4FB5-873B-DD26EFFBA5A3}" srcId="{81FC3961-1837-4649-B84B-AD404FFB4211}" destId="{5CA1CFF8-F891-4086-B028-F88EE5D57B00}" srcOrd="1" destOrd="0" parTransId="{9BF0C162-9346-43D9-A2C3-E08DD8E5E688}" sibTransId="{BBFFFE69-03D9-4C8E-8EDD-B47FD18750EA}"/>
    <dgm:cxn modelId="{755F16C4-6015-4BB6-AAC3-DB67E8D2330E}" type="presOf" srcId="{FCDF5BC5-A3FE-4287-BA45-6EA2492A3E55}" destId="{1D7D3F33-F476-447A-9AB9-59C9580EF09D}" srcOrd="0" destOrd="0" presId="urn:microsoft.com/office/officeart/2018/2/layout/IconCircleList"/>
    <dgm:cxn modelId="{0C7DFCE0-01E7-4E88-BEB9-709F04782349}" type="presOf" srcId="{81FC3961-1837-4649-B84B-AD404FFB4211}" destId="{D66B5455-A326-4AA4-8B86-9C9FEFB1C733}" srcOrd="0" destOrd="0" presId="urn:microsoft.com/office/officeart/2018/2/layout/IconCircleList"/>
    <dgm:cxn modelId="{FB2F94E1-1D5D-4A3D-8701-71BF936C611F}" type="presOf" srcId="{5CA1CFF8-F891-4086-B028-F88EE5D57B00}" destId="{EA206DCD-3C7F-4715-B960-1E073262AC0C}" srcOrd="0" destOrd="0" presId="urn:microsoft.com/office/officeart/2018/2/layout/IconCircleList"/>
    <dgm:cxn modelId="{72CC00B0-6528-4E1A-9C3A-9B296486E1EF}" type="presParOf" srcId="{D66B5455-A326-4AA4-8B86-9C9FEFB1C733}" destId="{E7F49C67-4679-48DA-BD5B-E8A73CDFCD2D}" srcOrd="0" destOrd="0" presId="urn:microsoft.com/office/officeart/2018/2/layout/IconCircleList"/>
    <dgm:cxn modelId="{9038996B-EEEB-437F-963E-86297219FB28}" type="presParOf" srcId="{E7F49C67-4679-48DA-BD5B-E8A73CDFCD2D}" destId="{E37D69F4-6C1B-4C1E-B677-0A5D37E4F653}" srcOrd="0" destOrd="0" presId="urn:microsoft.com/office/officeart/2018/2/layout/IconCircleList"/>
    <dgm:cxn modelId="{35C29DFD-41C6-48C7-8EC3-5F1B61A989A0}" type="presParOf" srcId="{E37D69F4-6C1B-4C1E-B677-0A5D37E4F653}" destId="{095A43D1-A4DE-4BCE-95A3-5AB60E69745E}" srcOrd="0" destOrd="0" presId="urn:microsoft.com/office/officeart/2018/2/layout/IconCircleList"/>
    <dgm:cxn modelId="{1F513F3C-BAEC-4716-A2BE-573563398B2E}" type="presParOf" srcId="{E37D69F4-6C1B-4C1E-B677-0A5D37E4F653}" destId="{585AB011-FA5C-4E41-B45B-40660D307339}" srcOrd="1" destOrd="0" presId="urn:microsoft.com/office/officeart/2018/2/layout/IconCircleList"/>
    <dgm:cxn modelId="{7F4933DA-819F-48B0-AB4E-50F506CB6ADE}" type="presParOf" srcId="{E37D69F4-6C1B-4C1E-B677-0A5D37E4F653}" destId="{3A4ADDE8-E72A-4641-A387-C8D09303366C}" srcOrd="2" destOrd="0" presId="urn:microsoft.com/office/officeart/2018/2/layout/IconCircleList"/>
    <dgm:cxn modelId="{20E59CAE-512B-40A5-B6F2-36F85599452D}" type="presParOf" srcId="{E37D69F4-6C1B-4C1E-B677-0A5D37E4F653}" destId="{803A56A0-8BC9-4F08-869A-239DEBDB1217}" srcOrd="3" destOrd="0" presId="urn:microsoft.com/office/officeart/2018/2/layout/IconCircleList"/>
    <dgm:cxn modelId="{1E4AA549-F78F-482D-8350-93D55F875F75}" type="presParOf" srcId="{E7F49C67-4679-48DA-BD5B-E8A73CDFCD2D}" destId="{A4A0C863-114C-46F8-B349-FB0BAC2F9366}" srcOrd="1" destOrd="0" presId="urn:microsoft.com/office/officeart/2018/2/layout/IconCircleList"/>
    <dgm:cxn modelId="{863DD341-4865-4B60-9C7C-BD53B19E3B41}" type="presParOf" srcId="{E7F49C67-4679-48DA-BD5B-E8A73CDFCD2D}" destId="{F72551ED-4CF3-426E-9521-59543C1F1DAC}" srcOrd="2" destOrd="0" presId="urn:microsoft.com/office/officeart/2018/2/layout/IconCircleList"/>
    <dgm:cxn modelId="{A41A6834-7825-4759-8FC7-D02BB76C936C}" type="presParOf" srcId="{F72551ED-4CF3-426E-9521-59543C1F1DAC}" destId="{7B197548-B7D4-41D7-B8C9-B15588381956}" srcOrd="0" destOrd="0" presId="urn:microsoft.com/office/officeart/2018/2/layout/IconCircleList"/>
    <dgm:cxn modelId="{0EEC9D1A-475C-4A04-9AE8-EB12D65311E8}" type="presParOf" srcId="{F72551ED-4CF3-426E-9521-59543C1F1DAC}" destId="{D99937F5-C06A-4ACC-BF27-42F939ABD709}" srcOrd="1" destOrd="0" presId="urn:microsoft.com/office/officeart/2018/2/layout/IconCircleList"/>
    <dgm:cxn modelId="{301D1878-3789-4326-9CB2-9CA67BC4ED79}" type="presParOf" srcId="{F72551ED-4CF3-426E-9521-59543C1F1DAC}" destId="{1819CC6F-85E8-4D85-A136-7B331CA02D27}" srcOrd="2" destOrd="0" presId="urn:microsoft.com/office/officeart/2018/2/layout/IconCircleList"/>
    <dgm:cxn modelId="{C387D5F7-14FB-4894-998F-AD2C3B299348}" type="presParOf" srcId="{F72551ED-4CF3-426E-9521-59543C1F1DAC}" destId="{EA206DCD-3C7F-4715-B960-1E073262AC0C}" srcOrd="3" destOrd="0" presId="urn:microsoft.com/office/officeart/2018/2/layout/IconCircleList"/>
    <dgm:cxn modelId="{90B8C185-D802-419E-AB21-9D5F3C0A1B0E}" type="presParOf" srcId="{E7F49C67-4679-48DA-BD5B-E8A73CDFCD2D}" destId="{C1098E3D-F1CA-4AF7-9CB2-EE94BB20D71A}" srcOrd="3" destOrd="0" presId="urn:microsoft.com/office/officeart/2018/2/layout/IconCircleList"/>
    <dgm:cxn modelId="{4C14E24A-7CCB-429B-9225-251A07948BC1}" type="presParOf" srcId="{E7F49C67-4679-48DA-BD5B-E8A73CDFCD2D}" destId="{834DE888-0B31-448A-95F6-2F4DC107AB79}" srcOrd="4" destOrd="0" presId="urn:microsoft.com/office/officeart/2018/2/layout/IconCircleList"/>
    <dgm:cxn modelId="{C22A299E-27A1-4E5B-9065-9046192E74F1}" type="presParOf" srcId="{834DE888-0B31-448A-95F6-2F4DC107AB79}" destId="{874E90D1-708F-475D-9762-4F1E1DACB5AB}" srcOrd="0" destOrd="0" presId="urn:microsoft.com/office/officeart/2018/2/layout/IconCircleList"/>
    <dgm:cxn modelId="{2525DE9D-7431-4DD4-B58C-166C72367559}" type="presParOf" srcId="{834DE888-0B31-448A-95F6-2F4DC107AB79}" destId="{CEF7D590-5059-4D36-B271-FD8BB5DA05B4}" srcOrd="1" destOrd="0" presId="urn:microsoft.com/office/officeart/2018/2/layout/IconCircleList"/>
    <dgm:cxn modelId="{9203E519-718F-44C5-8A59-AAE2B1F413E9}" type="presParOf" srcId="{834DE888-0B31-448A-95F6-2F4DC107AB79}" destId="{E43FA283-7852-4DB9-AF72-F7F8F68B06DA}" srcOrd="2" destOrd="0" presId="urn:microsoft.com/office/officeart/2018/2/layout/IconCircleList"/>
    <dgm:cxn modelId="{B88EAF6F-6861-4DFF-A35B-EE6AA85843DB}" type="presParOf" srcId="{834DE888-0B31-448A-95F6-2F4DC107AB79}" destId="{1D7D3F33-F476-447A-9AB9-59C9580EF09D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C7D55F-A837-4F30-8C1B-77B15D2772C9}">
      <dsp:nvSpPr>
        <dsp:cNvPr id="0" name=""/>
        <dsp:cNvSpPr/>
      </dsp:nvSpPr>
      <dsp:spPr>
        <a:xfrm>
          <a:off x="1096961" y="334094"/>
          <a:ext cx="1122778" cy="112277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EF1662-9EBA-4924-ADA9-6E6E528C95DE}">
      <dsp:nvSpPr>
        <dsp:cNvPr id="0" name=""/>
        <dsp:cNvSpPr/>
      </dsp:nvSpPr>
      <dsp:spPr>
        <a:xfrm>
          <a:off x="410819" y="1796248"/>
          <a:ext cx="24950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Research Initiation:    ‘’ Viterbi Algorithm’’</a:t>
          </a:r>
        </a:p>
      </dsp:txBody>
      <dsp:txXfrm>
        <a:off x="410819" y="1796248"/>
        <a:ext cx="2495062" cy="720000"/>
      </dsp:txXfrm>
    </dsp:sp>
    <dsp:sp modelId="{AFDADA55-2C78-42F4-B137-87BF7F10B4E2}">
      <dsp:nvSpPr>
        <dsp:cNvPr id="0" name=""/>
        <dsp:cNvSpPr/>
      </dsp:nvSpPr>
      <dsp:spPr>
        <a:xfrm>
          <a:off x="4028660" y="334094"/>
          <a:ext cx="1122778" cy="112277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13A5D9-106D-4C37-9605-4C62718390EF}">
      <dsp:nvSpPr>
        <dsp:cNvPr id="0" name=""/>
        <dsp:cNvSpPr/>
      </dsp:nvSpPr>
      <dsp:spPr>
        <a:xfrm>
          <a:off x="3342517" y="1796248"/>
          <a:ext cx="24950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Literature objective</a:t>
          </a:r>
        </a:p>
      </dsp:txBody>
      <dsp:txXfrm>
        <a:off x="3342517" y="1796248"/>
        <a:ext cx="2495062" cy="720000"/>
      </dsp:txXfrm>
    </dsp:sp>
    <dsp:sp modelId="{00C5A543-F6A2-46B4-9FC7-0DCE8F70CA9E}">
      <dsp:nvSpPr>
        <dsp:cNvPr id="0" name=""/>
        <dsp:cNvSpPr/>
      </dsp:nvSpPr>
      <dsp:spPr>
        <a:xfrm>
          <a:off x="1096961" y="3140014"/>
          <a:ext cx="1122778" cy="112277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2472AF-9A4D-4611-9ED1-1B52491E1BBD}">
      <dsp:nvSpPr>
        <dsp:cNvPr id="0" name=""/>
        <dsp:cNvSpPr/>
      </dsp:nvSpPr>
      <dsp:spPr>
        <a:xfrm>
          <a:off x="410819" y="4602168"/>
          <a:ext cx="24950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Related Literature</a:t>
          </a:r>
        </a:p>
      </dsp:txBody>
      <dsp:txXfrm>
        <a:off x="410819" y="4602168"/>
        <a:ext cx="2495062" cy="720000"/>
      </dsp:txXfrm>
    </dsp:sp>
    <dsp:sp modelId="{F1826751-369F-40C9-9872-984EED6EABAC}">
      <dsp:nvSpPr>
        <dsp:cNvPr id="0" name=""/>
        <dsp:cNvSpPr/>
      </dsp:nvSpPr>
      <dsp:spPr>
        <a:xfrm>
          <a:off x="4028660" y="3140014"/>
          <a:ext cx="1122778" cy="112277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A91FBB-A901-42B2-8EFA-C82D0BB6B1C7}">
      <dsp:nvSpPr>
        <dsp:cNvPr id="0" name=""/>
        <dsp:cNvSpPr/>
      </dsp:nvSpPr>
      <dsp:spPr>
        <a:xfrm>
          <a:off x="3342517" y="4602168"/>
          <a:ext cx="24950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Improvisations in this project….</a:t>
          </a:r>
        </a:p>
      </dsp:txBody>
      <dsp:txXfrm>
        <a:off x="3342517" y="4602168"/>
        <a:ext cx="2495062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5A43D1-A4DE-4BCE-95A3-5AB60E69745E}">
      <dsp:nvSpPr>
        <dsp:cNvPr id="0" name=""/>
        <dsp:cNvSpPr/>
      </dsp:nvSpPr>
      <dsp:spPr>
        <a:xfrm>
          <a:off x="257087" y="1711437"/>
          <a:ext cx="928462" cy="928462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5AB011-FA5C-4E41-B45B-40660D307339}">
      <dsp:nvSpPr>
        <dsp:cNvPr id="0" name=""/>
        <dsp:cNvSpPr/>
      </dsp:nvSpPr>
      <dsp:spPr>
        <a:xfrm>
          <a:off x="452064" y="1906415"/>
          <a:ext cx="538507" cy="53850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3A56A0-8BC9-4F08-869A-239DEBDB1217}">
      <dsp:nvSpPr>
        <dsp:cNvPr id="0" name=""/>
        <dsp:cNvSpPr/>
      </dsp:nvSpPr>
      <dsp:spPr>
        <a:xfrm>
          <a:off x="1384505" y="1711437"/>
          <a:ext cx="2188517" cy="928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extended to different channel impulse  response</a:t>
          </a:r>
        </a:p>
      </dsp:txBody>
      <dsp:txXfrm>
        <a:off x="1384505" y="1711437"/>
        <a:ext cx="2188517" cy="928462"/>
      </dsp:txXfrm>
    </dsp:sp>
    <dsp:sp modelId="{7B197548-B7D4-41D7-B8C9-B15588381956}">
      <dsp:nvSpPr>
        <dsp:cNvPr id="0" name=""/>
        <dsp:cNvSpPr/>
      </dsp:nvSpPr>
      <dsp:spPr>
        <a:xfrm>
          <a:off x="3954355" y="1711437"/>
          <a:ext cx="928462" cy="928462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9937F5-C06A-4ACC-BF27-42F939ABD709}">
      <dsp:nvSpPr>
        <dsp:cNvPr id="0" name=""/>
        <dsp:cNvSpPr/>
      </dsp:nvSpPr>
      <dsp:spPr>
        <a:xfrm>
          <a:off x="4149332" y="1906415"/>
          <a:ext cx="538507" cy="53850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206DCD-3C7F-4715-B960-1E073262AC0C}">
      <dsp:nvSpPr>
        <dsp:cNvPr id="0" name=""/>
        <dsp:cNvSpPr/>
      </dsp:nvSpPr>
      <dsp:spPr>
        <a:xfrm>
          <a:off x="5081773" y="1711437"/>
          <a:ext cx="2188517" cy="928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classify channel for which F(m) exists</a:t>
          </a:r>
        </a:p>
      </dsp:txBody>
      <dsp:txXfrm>
        <a:off x="5081773" y="1711437"/>
        <a:ext cx="2188517" cy="928462"/>
      </dsp:txXfrm>
    </dsp:sp>
    <dsp:sp modelId="{874E90D1-708F-475D-9762-4F1E1DACB5AB}">
      <dsp:nvSpPr>
        <dsp:cNvPr id="0" name=""/>
        <dsp:cNvSpPr/>
      </dsp:nvSpPr>
      <dsp:spPr>
        <a:xfrm>
          <a:off x="7651624" y="1711437"/>
          <a:ext cx="928462" cy="928462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F7D590-5059-4D36-B271-FD8BB5DA05B4}">
      <dsp:nvSpPr>
        <dsp:cNvPr id="0" name=""/>
        <dsp:cNvSpPr/>
      </dsp:nvSpPr>
      <dsp:spPr>
        <a:xfrm>
          <a:off x="7846601" y="1906415"/>
          <a:ext cx="538507" cy="53850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7D3F33-F476-447A-9AB9-59C9580EF09D}">
      <dsp:nvSpPr>
        <dsp:cNvPr id="0" name=""/>
        <dsp:cNvSpPr/>
      </dsp:nvSpPr>
      <dsp:spPr>
        <a:xfrm>
          <a:off x="8596202" y="1542272"/>
          <a:ext cx="2554197" cy="12667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investigate effect of   truncation depth</a:t>
          </a:r>
          <a:r>
            <a:rPr lang="en-GB" sz="2200" b="1" kern="1200" dirty="0"/>
            <a:t>  ‘</a:t>
          </a:r>
          <a:r>
            <a:rPr lang="el-GR" sz="2200" kern="1200" dirty="0"/>
            <a:t>δ</a:t>
          </a:r>
          <a:r>
            <a:rPr lang="en-GB" sz="2200" kern="1200" dirty="0"/>
            <a:t>’ on SEP</a:t>
          </a:r>
          <a:r>
            <a:rPr lang="en-US" sz="2200" kern="1200" dirty="0"/>
            <a:t> </a:t>
          </a:r>
        </a:p>
      </dsp:txBody>
      <dsp:txXfrm>
        <a:off x="8596202" y="1542272"/>
        <a:ext cx="2554197" cy="12667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977A3C-2F7D-4054-8B8F-9BCA47AC2111}" type="datetimeFigureOut">
              <a:rPr lang="en-CA" smtClean="0"/>
              <a:t>2020-05-04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A3099A-AE92-42BC-B10C-D1123C5B4C8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9061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A3099A-AE92-42BC-B10C-D1123C5B4C84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62798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A3099A-AE92-42BC-B10C-D1123C5B4C84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547009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A3099A-AE92-42BC-B10C-D1123C5B4C84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615380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A3099A-AE92-42BC-B10C-D1123C5B4C84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922031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A3099A-AE92-42BC-B10C-D1123C5B4C84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53158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A3099A-AE92-42BC-B10C-D1123C5B4C84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37075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A3099A-AE92-42BC-B10C-D1123C5B4C84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27234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A3099A-AE92-42BC-B10C-D1123C5B4C84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352057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A3099A-AE92-42BC-B10C-D1123C5B4C84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625024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A3099A-AE92-42BC-B10C-D1123C5B4C84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03683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A3099A-AE92-42BC-B10C-D1123C5B4C84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17447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26E74-57EF-4EE2-880B-CFCAE45766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243D09-9956-4762-8226-D1145FB1D7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F6FA42-0314-48BB-B6A9-A8A4DB901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315A9-94B9-4A23-9DED-A83E6C107EE7}" type="datetimeFigureOut">
              <a:rPr lang="en-CA" smtClean="0"/>
              <a:t>2020-05-04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715000-FFBB-472E-B619-F0A5584EA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FDACC-42B1-4BCB-827A-45477AFE1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70F1A-3937-410D-ABA0-7972F2C145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67516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D980E-4DC3-4A95-BFA7-3E9C32287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5C8561-B897-4F73-89C0-393213DEE0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2330A1-CB93-4F9C-8724-CEEE2782D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315A9-94B9-4A23-9DED-A83E6C107EE7}" type="datetimeFigureOut">
              <a:rPr lang="en-CA" smtClean="0"/>
              <a:t>2020-05-04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62CC1C-754B-4FCA-A0D9-D82E28C11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9A9FBC-38F0-4E76-9CAB-5663CFBAB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70F1A-3937-410D-ABA0-7972F2C145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35513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156F84-FBDF-4538-A38F-BADD123479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CA0A9A-904E-4723-B583-5A0EEB2A99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D4FC0B-E746-4B2F-8796-1264CA26E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315A9-94B9-4A23-9DED-A83E6C107EE7}" type="datetimeFigureOut">
              <a:rPr lang="en-CA" smtClean="0"/>
              <a:t>2020-05-04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A1F184-494A-4BA2-B67E-B948E2261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0FB8CD-1A94-4FDE-8A2F-843A8F108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70F1A-3937-410D-ABA0-7972F2C145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79209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A735A-B079-4DD6-9A00-51F5AE576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F0394-55C9-4C50-80C3-112F320B4C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D629E5-2116-486E-BF3C-4D6B0C06D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315A9-94B9-4A23-9DED-A83E6C107EE7}" type="datetimeFigureOut">
              <a:rPr lang="en-CA" smtClean="0"/>
              <a:t>2020-05-04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EA81C0-7091-4393-80DF-B80E27C7B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3C926B-508D-4B50-A144-77E21D556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70F1A-3937-410D-ABA0-7972F2C145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50603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2EC4D-CD24-43E6-8BA2-EEFAF3E6C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184ACD-605F-48FF-A1A0-68AF926217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EECC6C-852D-47E3-AC38-EBA5D686B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315A9-94B9-4A23-9DED-A83E6C107EE7}" type="datetimeFigureOut">
              <a:rPr lang="en-CA" smtClean="0"/>
              <a:t>2020-05-04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CE9127-67F1-4A1D-A04C-4FFE50415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05E414-F512-43ED-9E72-3EBF03428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70F1A-3937-410D-ABA0-7972F2C145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3854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22034-33DD-411F-B2B3-B8FF6A7A9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03A7E-DFE5-4D7A-B61D-F1138A2581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70D8B3-7920-4C38-9B84-63D7D68837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F54C35-3569-4623-BBF8-4AC90A5DD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315A9-94B9-4A23-9DED-A83E6C107EE7}" type="datetimeFigureOut">
              <a:rPr lang="en-CA" smtClean="0"/>
              <a:t>2020-05-04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4EA5A9-E2EA-433D-8B6F-4449B51D8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CA8838-9003-4F14-9ED3-E122247E8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70F1A-3937-410D-ABA0-7972F2C145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0185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838C2-AF95-4ABB-9EBB-5A2856A97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24C72A-C69E-4F03-9F86-C966B37469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0983D6-AC5F-46E1-921E-CE80D6AF9D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CBD728-27EA-46A5-8CFE-97F956888F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A3B022-164C-4312-8EA4-B5AD5F8848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9F8EE3-2259-4C5F-88D3-7832F3B70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315A9-94B9-4A23-9DED-A83E6C107EE7}" type="datetimeFigureOut">
              <a:rPr lang="en-CA" smtClean="0"/>
              <a:t>2020-05-04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578A42-B4E6-4D6E-A2EE-1FFCA8CFC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D29B4A-7717-45E0-B716-FCB6445F3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70F1A-3937-410D-ABA0-7972F2C145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70061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36D27-6DE5-479A-8152-D097A4C52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A94384-DB47-4202-B627-48321DF17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315A9-94B9-4A23-9DED-A83E6C107EE7}" type="datetimeFigureOut">
              <a:rPr lang="en-CA" smtClean="0"/>
              <a:t>2020-05-04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0A8817-ADF8-47D0-9590-6772F687D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9FAEC5-5F66-4F1D-B249-DEC0393A4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70F1A-3937-410D-ABA0-7972F2C145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6659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CF9848-00EC-4199-8D78-CC25B0824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315A9-94B9-4A23-9DED-A83E6C107EE7}" type="datetimeFigureOut">
              <a:rPr lang="en-CA" smtClean="0"/>
              <a:t>2020-05-04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268905-F387-4050-BFDB-4D3FD78C0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01073E-FC5A-4330-B124-17F977C55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70F1A-3937-410D-ABA0-7972F2C145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8560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0C474-A6C9-464C-98A3-8ACCD1867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4B72E-1E78-43EB-9491-534659740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7EE35D-8EEF-4BC1-ABDE-C398289E42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AB2B6-A885-4507-89FE-897844E2A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315A9-94B9-4A23-9DED-A83E6C107EE7}" type="datetimeFigureOut">
              <a:rPr lang="en-CA" smtClean="0"/>
              <a:t>2020-05-04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9DC1C0-63A5-498B-A044-E9A9C53A5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009927-1E7B-4B85-829F-C347A7118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70F1A-3937-410D-ABA0-7972F2C145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6993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E6A40-BD02-4420-8B1C-135B3F610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5F53CE-E6DC-49D7-88C6-A3EF7C0502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26F22C-9721-4A1B-844C-C8A9EF4E3B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2DA29D-220F-4FDE-918B-1F256486E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315A9-94B9-4A23-9DED-A83E6C107EE7}" type="datetimeFigureOut">
              <a:rPr lang="en-CA" smtClean="0"/>
              <a:t>2020-05-04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749A2F-4197-4AFE-8088-2F192D3B2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F736E2-AF4E-47F5-9E51-51CD89589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70F1A-3937-410D-ABA0-7972F2C145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33052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D5691A-82B3-4F66-857D-DFCDC7C63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3FF4C7-7A6F-49AE-B4EE-8E8D7D0E1E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4658C-E984-4436-8277-8A7067FFD5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7315A9-94B9-4A23-9DED-A83E6C107EE7}" type="datetimeFigureOut">
              <a:rPr lang="en-CA" smtClean="0"/>
              <a:t>2020-05-04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847A52-0046-40DA-9772-45351D755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85AA3-3522-4A05-9ED5-D52C8B89BF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370F1A-3937-410D-ABA0-7972F2C145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05452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3.png"/><Relationship Id="rId4" Type="http://schemas.openxmlformats.org/officeDocument/2006/relationships/image" Target="../media/image2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emf"/><Relationship Id="rId4" Type="http://schemas.openxmlformats.org/officeDocument/2006/relationships/image" Target="../media/image1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7.png"/><Relationship Id="rId4" Type="http://schemas.openxmlformats.org/officeDocument/2006/relationships/image" Target="../media/image2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0.png"/><Relationship Id="rId4" Type="http://schemas.openxmlformats.org/officeDocument/2006/relationships/image" Target="../media/image2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B137817A-6E43-41BF-8F21-9349BDFD2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B6EB78EB-A2E8-4932-AE5B-B1CDD2449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478"/>
          </a:xfrm>
          <a:prstGeom prst="rect">
            <a:avLst/>
          </a:prstGeom>
          <a:solidFill>
            <a:srgbClr val="40404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79165BCC-1E0E-4BBB-80EC-7D632E894E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78"/>
            <a:ext cx="8719566" cy="6858956"/>
          </a:xfrm>
          <a:custGeom>
            <a:avLst/>
            <a:gdLst>
              <a:gd name="connsiteX0" fmla="*/ 941070 w 8719566"/>
              <a:gd name="connsiteY0" fmla="*/ 0 h 6858956"/>
              <a:gd name="connsiteX1" fmla="*/ 4471386 w 8719566"/>
              <a:gd name="connsiteY1" fmla="*/ 0 h 6858956"/>
              <a:gd name="connsiteX2" fmla="*/ 5537614 w 8719566"/>
              <a:gd name="connsiteY2" fmla="*/ 0 h 6858956"/>
              <a:gd name="connsiteX3" fmla="*/ 5543191 w 8719566"/>
              <a:gd name="connsiteY3" fmla="*/ 0 h 6858956"/>
              <a:gd name="connsiteX4" fmla="*/ 8719566 w 8719566"/>
              <a:gd name="connsiteY4" fmla="*/ 6858478 h 6858956"/>
              <a:gd name="connsiteX5" fmla="*/ 7778275 w 8719566"/>
              <a:gd name="connsiteY5" fmla="*/ 6858478 h 6858956"/>
              <a:gd name="connsiteX6" fmla="*/ 7778496 w 8719566"/>
              <a:gd name="connsiteY6" fmla="*/ 6858956 h 6858956"/>
              <a:gd name="connsiteX7" fmla="*/ 353941 w 8719566"/>
              <a:gd name="connsiteY7" fmla="*/ 6858956 h 6858956"/>
              <a:gd name="connsiteX8" fmla="*/ 354201 w 8719566"/>
              <a:gd name="connsiteY8" fmla="*/ 6858394 h 6858956"/>
              <a:gd name="connsiteX9" fmla="*/ 0 w 8719566"/>
              <a:gd name="connsiteY9" fmla="*/ 6858394 h 6858956"/>
              <a:gd name="connsiteX10" fmla="*/ 0 w 8719566"/>
              <a:gd name="connsiteY10" fmla="*/ 478 h 6858956"/>
              <a:gd name="connsiteX11" fmla="*/ 941070 w 8719566"/>
              <a:gd name="connsiteY11" fmla="*/ 478 h 6858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719566" h="6858956">
                <a:moveTo>
                  <a:pt x="941070" y="0"/>
                </a:moveTo>
                <a:lnTo>
                  <a:pt x="4471386" y="0"/>
                </a:lnTo>
                <a:lnTo>
                  <a:pt x="5537614" y="0"/>
                </a:lnTo>
                <a:lnTo>
                  <a:pt x="5543191" y="0"/>
                </a:lnTo>
                <a:lnTo>
                  <a:pt x="8719566" y="6858478"/>
                </a:lnTo>
                <a:lnTo>
                  <a:pt x="7778275" y="6858478"/>
                </a:lnTo>
                <a:lnTo>
                  <a:pt x="7778496" y="6858956"/>
                </a:lnTo>
                <a:lnTo>
                  <a:pt x="353941" y="6858956"/>
                </a:lnTo>
                <a:lnTo>
                  <a:pt x="354201" y="6858394"/>
                </a:lnTo>
                <a:lnTo>
                  <a:pt x="0" y="6858394"/>
                </a:lnTo>
                <a:lnTo>
                  <a:pt x="0" y="478"/>
                </a:lnTo>
                <a:lnTo>
                  <a:pt x="941070" y="47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4E666307-0E6C-46AF-A4C1-BD5DFC1030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29392"/>
            <a:ext cx="8391456" cy="6528608"/>
          </a:xfrm>
          <a:custGeom>
            <a:avLst/>
            <a:gdLst>
              <a:gd name="connsiteX0" fmla="*/ 0 w 8391456"/>
              <a:gd name="connsiteY0" fmla="*/ 0 h 6528608"/>
              <a:gd name="connsiteX1" fmla="*/ 941070 w 8391456"/>
              <a:gd name="connsiteY1" fmla="*/ 0 h 6528608"/>
              <a:gd name="connsiteX2" fmla="*/ 2906170 w 8391456"/>
              <a:gd name="connsiteY2" fmla="*/ 0 h 6528608"/>
              <a:gd name="connsiteX3" fmla="*/ 3847240 w 8391456"/>
              <a:gd name="connsiteY3" fmla="*/ 0 h 6528608"/>
              <a:gd name="connsiteX4" fmla="*/ 3940000 w 8391456"/>
              <a:gd name="connsiteY4" fmla="*/ 0 h 6528608"/>
              <a:gd name="connsiteX5" fmla="*/ 4411669 w 8391456"/>
              <a:gd name="connsiteY5" fmla="*/ 0 h 6528608"/>
              <a:gd name="connsiteX6" fmla="*/ 4881070 w 8391456"/>
              <a:gd name="connsiteY6" fmla="*/ 0 h 6528608"/>
              <a:gd name="connsiteX7" fmla="*/ 5352739 w 8391456"/>
              <a:gd name="connsiteY7" fmla="*/ 0 h 6528608"/>
              <a:gd name="connsiteX8" fmla="*/ 8391456 w 8391456"/>
              <a:gd name="connsiteY8" fmla="*/ 6528607 h 6528608"/>
              <a:gd name="connsiteX9" fmla="*/ 8056939 w 8391456"/>
              <a:gd name="connsiteY9" fmla="*/ 6528607 h 6528608"/>
              <a:gd name="connsiteX10" fmla="*/ 8056939 w 8391456"/>
              <a:gd name="connsiteY10" fmla="*/ 6528608 h 6528608"/>
              <a:gd name="connsiteX11" fmla="*/ 7115869 w 8391456"/>
              <a:gd name="connsiteY11" fmla="*/ 6528608 h 6528608"/>
              <a:gd name="connsiteX12" fmla="*/ 1516577 w 8391456"/>
              <a:gd name="connsiteY12" fmla="*/ 6528608 h 6528608"/>
              <a:gd name="connsiteX13" fmla="*/ 575507 w 8391456"/>
              <a:gd name="connsiteY13" fmla="*/ 6528608 h 6528608"/>
              <a:gd name="connsiteX14" fmla="*/ 575737 w 8391456"/>
              <a:gd name="connsiteY14" fmla="*/ 6528115 h 6528608"/>
              <a:gd name="connsiteX15" fmla="*/ 0 w 8391456"/>
              <a:gd name="connsiteY15" fmla="*/ 6528115 h 6528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8391456" h="6528608">
                <a:moveTo>
                  <a:pt x="0" y="0"/>
                </a:moveTo>
                <a:lnTo>
                  <a:pt x="941070" y="0"/>
                </a:lnTo>
                <a:lnTo>
                  <a:pt x="2906170" y="0"/>
                </a:lnTo>
                <a:lnTo>
                  <a:pt x="3847240" y="0"/>
                </a:lnTo>
                <a:lnTo>
                  <a:pt x="3940000" y="0"/>
                </a:lnTo>
                <a:lnTo>
                  <a:pt x="4411669" y="0"/>
                </a:lnTo>
                <a:lnTo>
                  <a:pt x="4881070" y="0"/>
                </a:lnTo>
                <a:lnTo>
                  <a:pt x="5352739" y="0"/>
                </a:lnTo>
                <a:lnTo>
                  <a:pt x="8391456" y="6528607"/>
                </a:lnTo>
                <a:lnTo>
                  <a:pt x="8056939" y="6528607"/>
                </a:lnTo>
                <a:lnTo>
                  <a:pt x="8056939" y="6528608"/>
                </a:lnTo>
                <a:lnTo>
                  <a:pt x="7115869" y="6528608"/>
                </a:lnTo>
                <a:lnTo>
                  <a:pt x="1516577" y="6528608"/>
                </a:lnTo>
                <a:lnTo>
                  <a:pt x="575507" y="6528608"/>
                </a:lnTo>
                <a:lnTo>
                  <a:pt x="575737" y="6528115"/>
                </a:lnTo>
                <a:lnTo>
                  <a:pt x="0" y="6528115"/>
                </a:lnTo>
                <a:close/>
              </a:path>
            </a:pathLst>
          </a:custGeom>
          <a:solidFill>
            <a:schemeClr val="accent1">
              <a:lumMod val="100000"/>
              <a:lumOff val="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DC9CF60B-33B1-406C-8706-EA1E068BC4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5258"/>
            <a:ext cx="8139513" cy="6322742"/>
          </a:xfrm>
          <a:custGeom>
            <a:avLst/>
            <a:gdLst>
              <a:gd name="connsiteX0" fmla="*/ 0 w 8139513"/>
              <a:gd name="connsiteY0" fmla="*/ 0 h 6322742"/>
              <a:gd name="connsiteX1" fmla="*/ 941070 w 8139513"/>
              <a:gd name="connsiteY1" fmla="*/ 0 h 6322742"/>
              <a:gd name="connsiteX2" fmla="*/ 2797519 w 8139513"/>
              <a:gd name="connsiteY2" fmla="*/ 0 h 6322742"/>
              <a:gd name="connsiteX3" fmla="*/ 3738589 w 8139513"/>
              <a:gd name="connsiteY3" fmla="*/ 0 h 6322742"/>
              <a:gd name="connsiteX4" fmla="*/ 3798749 w 8139513"/>
              <a:gd name="connsiteY4" fmla="*/ 0 h 6322742"/>
              <a:gd name="connsiteX5" fmla="*/ 4255545 w 8139513"/>
              <a:gd name="connsiteY5" fmla="*/ 0 h 6322742"/>
              <a:gd name="connsiteX6" fmla="*/ 4739819 w 8139513"/>
              <a:gd name="connsiteY6" fmla="*/ 0 h 6322742"/>
              <a:gd name="connsiteX7" fmla="*/ 5196615 w 8139513"/>
              <a:gd name="connsiteY7" fmla="*/ 0 h 6322742"/>
              <a:gd name="connsiteX8" fmla="*/ 8139513 w 8139513"/>
              <a:gd name="connsiteY8" fmla="*/ 6322741 h 6322742"/>
              <a:gd name="connsiteX9" fmla="*/ 7815544 w 8139513"/>
              <a:gd name="connsiteY9" fmla="*/ 6322741 h 6322742"/>
              <a:gd name="connsiteX10" fmla="*/ 7815544 w 8139513"/>
              <a:gd name="connsiteY10" fmla="*/ 6322742 h 6322742"/>
              <a:gd name="connsiteX11" fmla="*/ 6874474 w 8139513"/>
              <a:gd name="connsiteY11" fmla="*/ 6322742 h 6322742"/>
              <a:gd name="connsiteX12" fmla="*/ 1481419 w 8139513"/>
              <a:gd name="connsiteY12" fmla="*/ 6322742 h 6322742"/>
              <a:gd name="connsiteX13" fmla="*/ 540349 w 8139513"/>
              <a:gd name="connsiteY13" fmla="*/ 6322742 h 6322742"/>
              <a:gd name="connsiteX14" fmla="*/ 540571 w 8139513"/>
              <a:gd name="connsiteY14" fmla="*/ 6322264 h 6322742"/>
              <a:gd name="connsiteX15" fmla="*/ 0 w 8139513"/>
              <a:gd name="connsiteY15" fmla="*/ 6322264 h 6322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8139513" h="6322742">
                <a:moveTo>
                  <a:pt x="0" y="0"/>
                </a:moveTo>
                <a:lnTo>
                  <a:pt x="941070" y="0"/>
                </a:lnTo>
                <a:lnTo>
                  <a:pt x="2797519" y="0"/>
                </a:lnTo>
                <a:lnTo>
                  <a:pt x="3738589" y="0"/>
                </a:lnTo>
                <a:lnTo>
                  <a:pt x="3798749" y="0"/>
                </a:lnTo>
                <a:lnTo>
                  <a:pt x="4255545" y="0"/>
                </a:lnTo>
                <a:lnTo>
                  <a:pt x="4739819" y="0"/>
                </a:lnTo>
                <a:lnTo>
                  <a:pt x="5196615" y="0"/>
                </a:lnTo>
                <a:lnTo>
                  <a:pt x="8139513" y="6322741"/>
                </a:lnTo>
                <a:lnTo>
                  <a:pt x="7815544" y="6322741"/>
                </a:lnTo>
                <a:lnTo>
                  <a:pt x="7815544" y="6322742"/>
                </a:lnTo>
                <a:lnTo>
                  <a:pt x="6874474" y="6322742"/>
                </a:lnTo>
                <a:lnTo>
                  <a:pt x="1481419" y="6322742"/>
                </a:lnTo>
                <a:lnTo>
                  <a:pt x="540349" y="6322742"/>
                </a:lnTo>
                <a:lnTo>
                  <a:pt x="540571" y="6322264"/>
                </a:lnTo>
                <a:lnTo>
                  <a:pt x="0" y="6322264"/>
                </a:lnTo>
                <a:close/>
              </a:path>
            </a:pathLst>
          </a:custGeom>
          <a:solidFill>
            <a:schemeClr val="accent1">
              <a:lumMod val="100000"/>
              <a:lumOff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619138-E92B-4247-8B1D-2F82738FA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4400"/>
            <a:ext cx="4582868" cy="1252728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Maximum Likelihood Sequence Estimation from Lattice Viewpoint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89751E-B761-4917-90C1-CB802423F6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5271" y="2989880"/>
            <a:ext cx="5346940" cy="3538728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2000" dirty="0">
              <a:solidFill>
                <a:srgbClr val="FFFFFE"/>
              </a:solidFill>
            </a:endParaRPr>
          </a:p>
          <a:p>
            <a:endParaRPr lang="en-US" sz="2000" dirty="0">
              <a:solidFill>
                <a:srgbClr val="FFFFFE"/>
              </a:solidFill>
            </a:endParaRPr>
          </a:p>
          <a:p>
            <a:endParaRPr lang="en-US" sz="2000" dirty="0">
              <a:solidFill>
                <a:srgbClr val="FFFFFE"/>
              </a:solidFill>
            </a:endParaRPr>
          </a:p>
          <a:p>
            <a:endParaRPr lang="en-US" sz="2000" dirty="0">
              <a:solidFill>
                <a:srgbClr val="FFFFFE"/>
              </a:solidFill>
            </a:endParaRPr>
          </a:p>
          <a:p>
            <a:r>
              <a:rPr lang="en-US" sz="2000" i="1" dirty="0">
                <a:solidFill>
                  <a:srgbClr val="FFFFFE"/>
                </a:solidFill>
              </a:rPr>
              <a:t>Presenter : Saifur Rahman</a:t>
            </a:r>
          </a:p>
          <a:p>
            <a:r>
              <a:rPr lang="en-US" sz="2000" i="1" dirty="0">
                <a:solidFill>
                  <a:srgbClr val="FFFFFE"/>
                </a:solidFill>
              </a:rPr>
              <a:t>Communication Theory Lab</a:t>
            </a:r>
          </a:p>
          <a:p>
            <a:r>
              <a:rPr lang="en-US" sz="2000" i="1" dirty="0">
                <a:solidFill>
                  <a:srgbClr val="FFFFFE"/>
                </a:solidFill>
              </a:rPr>
              <a:t>Course: ENGR 553 </a:t>
            </a:r>
            <a:br>
              <a:rPr lang="en-US" sz="2000" i="1" dirty="0">
                <a:solidFill>
                  <a:srgbClr val="FFFFFE"/>
                </a:solidFill>
              </a:rPr>
            </a:br>
            <a:r>
              <a:rPr lang="en-US" sz="2000" i="1" dirty="0">
                <a:solidFill>
                  <a:srgbClr val="FFFFFE"/>
                </a:solidFill>
              </a:rPr>
              <a:t>Signal Estimation Theory Project</a:t>
            </a:r>
          </a:p>
          <a:p>
            <a:r>
              <a:rPr lang="en-US" sz="2000" i="1" dirty="0">
                <a:solidFill>
                  <a:srgbClr val="FFFFFE"/>
                </a:solidFill>
              </a:rPr>
              <a:t>Instructor : Dr. Jahangir Hossain</a:t>
            </a:r>
          </a:p>
        </p:txBody>
      </p:sp>
      <p:pic>
        <p:nvPicPr>
          <p:cNvPr id="1030" name="Picture 6" descr="News Item - Southgate Middle School">
            <a:extLst>
              <a:ext uri="{FF2B5EF4-FFF2-40B4-BE49-F238E27FC236}">
                <a16:creationId xmlns:a16="http://schemas.microsoft.com/office/drawing/2014/main" id="{2304EEED-5FCA-4E7B-9A61-8D6E87E6A4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79320" y="914400"/>
            <a:ext cx="2638820" cy="3441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77023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8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26287171-8590-40EB-8553-72DCF9F49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828" y="502869"/>
            <a:ext cx="4010828" cy="1733728"/>
          </a:xfrm>
          <a:noFill/>
          <a:ln w="1905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dirty="0"/>
              <a:t>MATLAB Simulation:  Rayleigh &amp; Rician Channel</a:t>
            </a:r>
            <a:endParaRPr lang="en-US" sz="2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ontent Placeholder 2">
                <a:extLst>
                  <a:ext uri="{FF2B5EF4-FFF2-40B4-BE49-F238E27FC236}">
                    <a16:creationId xmlns:a16="http://schemas.microsoft.com/office/drawing/2014/main" id="{A76DFB08-17F0-496F-8CBA-9869990D4C2B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643468" y="2638043"/>
                <a:ext cx="3363974" cy="3415623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endParaRPr lang="en-US" sz="2000"/>
              </a:p>
              <a:p>
                <a:r>
                  <a:rPr lang="en-US" sz="2000" dirty="0"/>
                  <a:t>Channel impulse response </a:t>
                </a:r>
                <a14:m>
                  <m:oMath xmlns:m="http://schemas.openxmlformats.org/officeDocument/2006/math">
                    <m:r>
                      <a:rPr lang="en-US" sz="2000" b="0" i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sz="2000" b="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000" b="0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000" dirty="0"/>
                  <a:t> -complex</a:t>
                </a:r>
              </a:p>
              <a:p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/>
                  <a:t>Single-discrepancy at SNR = 3dB</a:t>
                </a:r>
              </a:p>
              <a:p>
                <a:endParaRPr lang="en-US" sz="2000"/>
              </a:p>
            </p:txBody>
          </p:sp>
        </mc:Choice>
        <mc:Fallback xmlns="">
          <p:sp>
            <p:nvSpPr>
              <p:cNvPr id="38" name="Content Placeholder 2">
                <a:extLst>
                  <a:ext uri="{FF2B5EF4-FFF2-40B4-BE49-F238E27FC236}">
                    <a16:creationId xmlns:a16="http://schemas.microsoft.com/office/drawing/2014/main" id="{A76DFB08-17F0-496F-8CBA-9869990D4C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43468" y="2638043"/>
                <a:ext cx="3363974" cy="3415623"/>
              </a:xfrm>
              <a:blipFill>
                <a:blip r:embed="rId3"/>
                <a:stretch>
                  <a:fillRect l="-163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8B791012-E42D-4D99-B52F-D0542C37F353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92403" y="502869"/>
            <a:ext cx="6250769" cy="540691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7527FB5-CEC6-4E88-AF82-7A1B69C950E2}"/>
                  </a:ext>
                </a:extLst>
              </p:cNvPr>
              <p:cNvSpPr txBox="1"/>
              <p:nvPr/>
            </p:nvSpPr>
            <p:spPr>
              <a:xfrm>
                <a:off x="5695541" y="6032576"/>
                <a:ext cx="6374539" cy="563829"/>
              </a:xfrm>
              <a:prstGeom prst="rect">
                <a:avLst/>
              </a:prstGeom>
              <a:solidFill>
                <a:srgbClr val="000000">
                  <a:alpha val="50000"/>
                </a:srgbClr>
              </a:solidFill>
              <a:ln>
                <a:noFill/>
              </a:ln>
            </p:spPr>
            <p:txBody>
              <a:bodyPr wrap="square" rtlCol="0">
                <a:noAutofit/>
              </a:bodyPr>
              <a:lstStyle/>
              <a:p>
                <a:r>
                  <a:rPr lang="en-GB" b="1" dirty="0"/>
                  <a:t> MATLAB simulation of Rayleigh &amp; Rician Channel </a:t>
                </a:r>
                <a:r>
                  <a:rPr lang="x-none" b="1" dirty="0"/>
                  <a:t>  </a:t>
                </a:r>
                <a:r>
                  <a:rPr lang="en-GB" b="1" dirty="0"/>
                  <a:t>{</a:t>
                </a:r>
                <a14:m>
                  <m:oMath xmlns:m="http://schemas.openxmlformats.org/officeDocument/2006/math">
                    <m:r>
                      <a:rPr lang="en-GB" b="1" i="1">
                        <a:latin typeface="Cambria Math" panose="02040503050406030204" pitchFamily="18" charset="0"/>
                      </a:rPr>
                      <m:t> ′</m:t>
                    </m:r>
                    <m:r>
                      <a:rPr lang="en-GB" b="1" i="1"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GB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1" i="1">
                        <a:latin typeface="Cambria Math" panose="02040503050406030204" pitchFamily="18" charset="0"/>
                      </a:rPr>
                      <m:t>𝟔</m:t>
                    </m:r>
                    <m:sSup>
                      <m:sSupPr>
                        <m:ctrlPr>
                          <a:rPr lang="en-GB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𝟒</m:t>
                        </m:r>
                      </m:e>
                      <m:sup>
                        <m:r>
                          <a:rPr lang="en-GB" b="1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GB" b="1" dirty="0"/>
                  <a:t>}</a:t>
                </a:r>
                <a:endParaRPr lang="en-CA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7527FB5-CEC6-4E88-AF82-7A1B69C950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5541" y="6032576"/>
                <a:ext cx="6374539" cy="563829"/>
              </a:xfrm>
              <a:prstGeom prst="rect">
                <a:avLst/>
              </a:prstGeom>
              <a:blipFill>
                <a:blip r:embed="rId5"/>
                <a:stretch>
                  <a:fillRect t="-217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98700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7">
            <a:extLst>
              <a:ext uri="{FF2B5EF4-FFF2-40B4-BE49-F238E27FC236}">
                <a16:creationId xmlns:a16="http://schemas.microsoft.com/office/drawing/2014/main" id="{07E773EB-1EC1-4E49-9DE2-E6F460497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0391"/>
            <a:ext cx="12192000" cy="19430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26287171-8590-40EB-8553-72DCF9F49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378" y="320675"/>
            <a:ext cx="11407487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Project’s Scope</a:t>
            </a:r>
          </a:p>
        </p:txBody>
      </p:sp>
      <p:graphicFrame>
        <p:nvGraphicFramePr>
          <p:cNvPr id="73" name="Content Placeholder 2">
            <a:extLst>
              <a:ext uri="{FF2B5EF4-FFF2-40B4-BE49-F238E27FC236}">
                <a16:creationId xmlns:a16="http://schemas.microsoft.com/office/drawing/2014/main" id="{4459D36C-6891-4261-99BF-8E4C46BFEB25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262481364"/>
              </p:ext>
            </p:extLst>
          </p:nvPr>
        </p:nvGraphicFramePr>
        <p:xfrm>
          <a:off x="391379" y="1976293"/>
          <a:ext cx="1140748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556377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B77A9A1-99DC-48CC-A8DB-CFAC0EEE6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References: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1">
              <a:lumMod val="100000"/>
              <a:lumOff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C64E0C38-3257-4B11-B3DD-58E664DE56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53363" y="2176272"/>
            <a:ext cx="9367204" cy="4041648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z="1900" dirty="0" err="1"/>
              <a:t>Fincke</a:t>
            </a:r>
            <a:r>
              <a:rPr lang="en-US" sz="1900" dirty="0"/>
              <a:t>, U., &amp; </a:t>
            </a:r>
            <a:r>
              <a:rPr lang="en-US" sz="1900" dirty="0" err="1"/>
              <a:t>Pohst</a:t>
            </a:r>
            <a:r>
              <a:rPr lang="en-US" sz="1900" dirty="0"/>
              <a:t>, M. (1985). Improved methods for calculating vectors of short length in a lattice, including a complexity analysis. </a:t>
            </a:r>
            <a:r>
              <a:rPr lang="en-US" sz="1900" i="1" dirty="0"/>
              <a:t>Mathematics of Computation</a:t>
            </a:r>
            <a:r>
              <a:rPr lang="en-US" sz="1900" dirty="0"/>
              <a:t>, </a:t>
            </a:r>
            <a:r>
              <a:rPr lang="en-US" sz="1900" i="1" dirty="0"/>
              <a:t>44</a:t>
            </a:r>
            <a:r>
              <a:rPr lang="en-US" sz="1900" dirty="0"/>
              <a:t>(170), 463–463. </a:t>
            </a:r>
            <a:r>
              <a:rPr lang="en-US" sz="1900" dirty="0" err="1"/>
              <a:t>doi</a:t>
            </a:r>
            <a:r>
              <a:rPr lang="en-US" sz="1900" dirty="0"/>
              <a:t>: 10.1090/s0025-5718-1985-0777278-8</a:t>
            </a:r>
          </a:p>
          <a:p>
            <a:pPr lvl="0"/>
            <a:r>
              <a:rPr lang="en-US" sz="1900" dirty="0"/>
              <a:t>Mow, W. H. (n.d.). Performance of the lattice sequence estimator. Proceedings of 1994 IEEE International Symposium on Information Theory. </a:t>
            </a:r>
            <a:r>
              <a:rPr lang="en-US" sz="1900" dirty="0" err="1"/>
              <a:t>doi</a:t>
            </a:r>
            <a:r>
              <a:rPr lang="en-US" sz="1900" dirty="0"/>
              <a:t>: 10.1109/isit.1994.394796</a:t>
            </a:r>
          </a:p>
          <a:p>
            <a:pPr lvl="0"/>
            <a:r>
              <a:rPr lang="en-US" sz="1900" dirty="0"/>
              <a:t>Mow, W. H. (1994). Maximum likelihood sequence estimation from the lattice viewpoint. </a:t>
            </a:r>
            <a:r>
              <a:rPr lang="en-US" sz="1900" i="1" dirty="0"/>
              <a:t>IEEE Transactions on Information Theory</a:t>
            </a:r>
            <a:r>
              <a:rPr lang="en-US" sz="1900" dirty="0"/>
              <a:t>, </a:t>
            </a:r>
            <a:r>
              <a:rPr lang="en-US" sz="1900" i="1" dirty="0"/>
              <a:t>40</a:t>
            </a:r>
            <a:r>
              <a:rPr lang="en-US" sz="1900" dirty="0"/>
              <a:t>(5), 1591–1600. </a:t>
            </a:r>
            <a:r>
              <a:rPr lang="en-US" sz="1900" dirty="0" err="1"/>
              <a:t>doi</a:t>
            </a:r>
            <a:r>
              <a:rPr lang="en-US" sz="1900" dirty="0"/>
              <a:t>: 10.1109/18.333872</a:t>
            </a:r>
          </a:p>
          <a:p>
            <a:pPr lvl="0"/>
            <a:r>
              <a:rPr lang="en-US" sz="1900" dirty="0"/>
              <a:t>Forney, G. (1970). Convolutional codes I: Algebraic structure. </a:t>
            </a:r>
            <a:r>
              <a:rPr lang="en-US" sz="1900" i="1" dirty="0"/>
              <a:t>IEEE Transactions on Information Theory</a:t>
            </a:r>
            <a:r>
              <a:rPr lang="en-US" sz="1900" dirty="0"/>
              <a:t>, </a:t>
            </a:r>
            <a:r>
              <a:rPr lang="en-US" sz="1900" i="1" dirty="0"/>
              <a:t>16</a:t>
            </a:r>
            <a:r>
              <a:rPr lang="en-US" sz="1900" dirty="0"/>
              <a:t>(6), 720–738. </a:t>
            </a:r>
            <a:r>
              <a:rPr lang="en-US" sz="1900" dirty="0" err="1"/>
              <a:t>doi</a:t>
            </a:r>
            <a:r>
              <a:rPr lang="en-US" sz="1900" dirty="0"/>
              <a:t>: 10.1109/tit.1970.1054541</a:t>
            </a:r>
          </a:p>
          <a:p>
            <a:pPr lvl="0"/>
            <a:r>
              <a:rPr lang="en-US" sz="1900" dirty="0" err="1"/>
              <a:t>Farhang-Boroujeny</a:t>
            </a:r>
            <a:r>
              <a:rPr lang="en-US" sz="1900" dirty="0"/>
              <a:t>. (1995). Channel memory truncation for maximum likelihood sequence estimation. </a:t>
            </a:r>
            <a:r>
              <a:rPr lang="en-US" sz="1900" i="1" dirty="0"/>
              <a:t>Proceedings of GLOBECOM 95 GLOCOM-95</a:t>
            </a:r>
            <a:r>
              <a:rPr lang="en-US" sz="1900" dirty="0"/>
              <a:t>. </a:t>
            </a:r>
            <a:r>
              <a:rPr lang="en-US" sz="1900" dirty="0" err="1"/>
              <a:t>doi</a:t>
            </a:r>
            <a:r>
              <a:rPr lang="en-US" sz="1900" dirty="0"/>
              <a:t>: 10.1109/ctmc.1995.502954.</a:t>
            </a:r>
          </a:p>
        </p:txBody>
      </p:sp>
    </p:spTree>
    <p:extLst>
      <p:ext uri="{BB962C8B-B14F-4D97-AF65-F5344CB8AC3E}">
        <p14:creationId xmlns:p14="http://schemas.microsoft.com/office/powerpoint/2010/main" val="34525091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ACB147F-3A29-492D-8B8A-8290BADA3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245809"/>
            <a:ext cx="9144000" cy="15647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12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04DC2037-48A0-4F22-B9D4-8EAEBC78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18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1">
              <a:lumMod val="100000"/>
              <a:lumOff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618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7">
            <a:extLst>
              <a:ext uri="{FF2B5EF4-FFF2-40B4-BE49-F238E27FC236}">
                <a16:creationId xmlns:a16="http://schemas.microsoft.com/office/drawing/2014/main" id="{68575C10-8187-4AC4-AD72-C754EAFD28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5429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26287171-8590-40EB-8553-72DCF9F49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78174"/>
            <a:ext cx="3992880" cy="495249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kern="1200" dirty="0">
                <a:solidFill>
                  <a:schemeClr val="bg1"/>
                </a:solidFill>
                <a:latin typeface="+mn-lt"/>
                <a:ea typeface="+mj-ea"/>
                <a:cs typeface="+mj-cs"/>
              </a:rPr>
              <a:t>Motivations…..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74E776C9-ED67-41B7-B3A3-4DF76EF3A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429768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3" name="Content Placeholder 2">
            <a:extLst>
              <a:ext uri="{FF2B5EF4-FFF2-40B4-BE49-F238E27FC236}">
                <a16:creationId xmlns:a16="http://schemas.microsoft.com/office/drawing/2014/main" id="{EBC938A6-3145-490B-A026-079409C89CA3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717915329"/>
              </p:ext>
            </p:extLst>
          </p:nvPr>
        </p:nvGraphicFramePr>
        <p:xfrm>
          <a:off x="5181600" y="568325"/>
          <a:ext cx="6248400" cy="56562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29839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Freeform 11">
            <a:extLst>
              <a:ext uri="{FF2B5EF4-FFF2-40B4-BE49-F238E27FC236}">
                <a16:creationId xmlns:a16="http://schemas.microsoft.com/office/drawing/2014/main" id="{A0BF428C-DA8B-4D99-9930-18F7F91D87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76801" y="1690688"/>
            <a:ext cx="7316944" cy="5167312"/>
          </a:xfrm>
          <a:custGeom>
            <a:avLst/>
            <a:gdLst>
              <a:gd name="connsiteX0" fmla="*/ 0 w 7316944"/>
              <a:gd name="connsiteY0" fmla="*/ 0 h 5167312"/>
              <a:gd name="connsiteX1" fmla="*/ 7316944 w 7316944"/>
              <a:gd name="connsiteY1" fmla="*/ 0 h 5167312"/>
              <a:gd name="connsiteX2" fmla="*/ 7316944 w 7316944"/>
              <a:gd name="connsiteY2" fmla="*/ 5167312 h 5167312"/>
              <a:gd name="connsiteX3" fmla="*/ 472697 w 7316944"/>
              <a:gd name="connsiteY3" fmla="*/ 5167312 h 5167312"/>
              <a:gd name="connsiteX4" fmla="*/ 2866576 w 7316944"/>
              <a:gd name="connsiteY4" fmla="*/ 952 h 5167312"/>
              <a:gd name="connsiteX5" fmla="*/ 0 w 7316944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16944" h="5167312">
                <a:moveTo>
                  <a:pt x="0" y="0"/>
                </a:moveTo>
                <a:lnTo>
                  <a:pt x="7316944" y="0"/>
                </a:lnTo>
                <a:lnTo>
                  <a:pt x="7316944" y="5167312"/>
                </a:lnTo>
                <a:lnTo>
                  <a:pt x="472697" y="5167312"/>
                </a:lnTo>
                <a:lnTo>
                  <a:pt x="2866576" y="952"/>
                </a:lnTo>
                <a:lnTo>
                  <a:pt x="0" y="952"/>
                </a:lnTo>
                <a:close/>
              </a:path>
            </a:pathLst>
          </a:custGeom>
          <a:solidFill>
            <a:srgbClr val="A6A6A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5" name="Freeform 37">
            <a:extLst>
              <a:ext uri="{FF2B5EF4-FFF2-40B4-BE49-F238E27FC236}">
                <a16:creationId xmlns:a16="http://schemas.microsoft.com/office/drawing/2014/main" id="{A03E2379-8871-408A-95CE-7AAE8FA53A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746" y="1691164"/>
            <a:ext cx="7571262" cy="5166360"/>
          </a:xfrm>
          <a:custGeom>
            <a:avLst/>
            <a:gdLst>
              <a:gd name="connsiteX0" fmla="*/ 0 w 7571262"/>
              <a:gd name="connsiteY0" fmla="*/ 5166360 h 5166360"/>
              <a:gd name="connsiteX1" fmla="*/ 7571262 w 7571262"/>
              <a:gd name="connsiteY1" fmla="*/ 5166360 h 5166360"/>
              <a:gd name="connsiteX2" fmla="*/ 5177382 w 7571262"/>
              <a:gd name="connsiteY2" fmla="*/ 0 h 5166360"/>
              <a:gd name="connsiteX3" fmla="*/ 5171159 w 7571262"/>
              <a:gd name="connsiteY3" fmla="*/ 0 h 5166360"/>
              <a:gd name="connsiteX4" fmla="*/ 3981368 w 7571262"/>
              <a:gd name="connsiteY4" fmla="*/ 0 h 5166360"/>
              <a:gd name="connsiteX5" fmla="*/ 2331323 w 7571262"/>
              <a:gd name="connsiteY5" fmla="*/ 0 h 5166360"/>
              <a:gd name="connsiteX6" fmla="*/ 0 w 7571262"/>
              <a:gd name="connsiteY6" fmla="*/ 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71262" h="5166360">
                <a:moveTo>
                  <a:pt x="0" y="5166360"/>
                </a:moveTo>
                <a:lnTo>
                  <a:pt x="7571262" y="5166360"/>
                </a:lnTo>
                <a:lnTo>
                  <a:pt x="5177382" y="0"/>
                </a:lnTo>
                <a:lnTo>
                  <a:pt x="5171159" y="0"/>
                </a:lnTo>
                <a:lnTo>
                  <a:pt x="3981368" y="0"/>
                </a:lnTo>
                <a:lnTo>
                  <a:pt x="2331323" y="0"/>
                </a:lnTo>
                <a:lnTo>
                  <a:pt x="0" y="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26287171-8590-40EB-8553-72DCF9F49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/>
              <a:t>Discrete Time Channel Model</a:t>
            </a:r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A76DFB08-17F0-496F-8CBA-9869990D4C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5406"/>
            <a:ext cx="5097779" cy="406598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dirty="0">
                <a:solidFill>
                  <a:srgbClr val="FFFFFF"/>
                </a:solidFill>
              </a:rPr>
              <a:t>Convolutional encoder</a:t>
            </a:r>
          </a:p>
          <a:p>
            <a:endParaRPr lang="en-US" sz="2200" dirty="0">
              <a:solidFill>
                <a:srgbClr val="FFFFFF"/>
              </a:solidFill>
            </a:endParaRPr>
          </a:p>
          <a:p>
            <a:r>
              <a:rPr lang="en-US" sz="2200" dirty="0">
                <a:solidFill>
                  <a:srgbClr val="FFFFFF"/>
                </a:solidFill>
              </a:rPr>
              <a:t>ISI distortion</a:t>
            </a:r>
          </a:p>
          <a:p>
            <a:pPr marL="0"/>
            <a:endParaRPr lang="en-US" sz="2200" dirty="0">
              <a:solidFill>
                <a:srgbClr val="FFFFFF"/>
              </a:solidFill>
            </a:endParaRPr>
          </a:p>
          <a:p>
            <a:pPr marL="0"/>
            <a:r>
              <a:rPr lang="en-US" sz="2200" dirty="0">
                <a:solidFill>
                  <a:srgbClr val="FFFFFF"/>
                </a:solidFill>
              </a:rPr>
              <a:t>State dependence on the channel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F9B90CF9-B19F-4C31-A043-B5D240DE77F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69517" y="2015407"/>
            <a:ext cx="4455694" cy="1531012"/>
          </a:xfrm>
          <a:custGeom>
            <a:avLst/>
            <a:gdLst/>
            <a:ahLst/>
            <a:cxnLst/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3A2E42EB-508E-4EB6-8385-27FFDF2EF928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80608" y="4765276"/>
            <a:ext cx="5581886" cy="1446915"/>
          </a:xfrm>
          <a:custGeom>
            <a:avLst/>
            <a:gdLst/>
            <a:ahLst/>
            <a:cxnLst/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7527FB5-CEC6-4E88-AF82-7A1B69C950E2}"/>
              </a:ext>
            </a:extLst>
          </p:cNvPr>
          <p:cNvSpPr txBox="1"/>
          <p:nvPr/>
        </p:nvSpPr>
        <p:spPr>
          <a:xfrm>
            <a:off x="7605863" y="6212191"/>
            <a:ext cx="3923079" cy="495483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GB" sz="2400" dirty="0">
                <a:solidFill>
                  <a:srgbClr val="FFFFFF"/>
                </a:solidFill>
              </a:rPr>
              <a:t>Data Transmission</a:t>
            </a:r>
            <a:endParaRPr lang="en-CA" sz="2400" dirty="0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E59BC01F-B05A-4197-AC7F-7E842F86AB70}"/>
                  </a:ext>
                </a:extLst>
              </p:cNvPr>
              <p:cNvSpPr/>
              <p:nvPr/>
            </p:nvSpPr>
            <p:spPr>
              <a:xfrm>
                <a:off x="-1184743" y="4715800"/>
                <a:ext cx="5573385" cy="12193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sz="2400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                              </m:t>
                          </m:r>
                          <m:r>
                            <a:rPr lang="en-CA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CA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CA" sz="240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CA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CA" sz="240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CA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CA" sz="240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CA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CA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CA" sz="2400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CA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sup>
                        <m:e>
                          <m:sSub>
                            <m:sSubPr>
                              <m:ctrlPr>
                                <a:rPr lang="en-CA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CA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en-CA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d>
                            <m:dPr>
                              <m:ctrlPr>
                                <a:rPr lang="en-CA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CA" sz="24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CA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sub>
                      </m:sSub>
                      <m:r>
                        <a:rPr lang="en-CA" sz="240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CA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E59BC01F-B05A-4197-AC7F-7E842F86AB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84743" y="4715800"/>
                <a:ext cx="5573385" cy="121930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32858166-84A6-476E-B6F9-869F22D9D6CE}"/>
              </a:ext>
            </a:extLst>
          </p:cNvPr>
          <p:cNvSpPr txBox="1"/>
          <p:nvPr/>
        </p:nvSpPr>
        <p:spPr>
          <a:xfrm>
            <a:off x="7727553" y="3546419"/>
            <a:ext cx="4203971" cy="549611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GB" sz="2400" dirty="0">
                <a:solidFill>
                  <a:srgbClr val="FFFFFF"/>
                </a:solidFill>
              </a:rPr>
              <a:t>Discrete Time Channel Model</a:t>
            </a:r>
            <a:endParaRPr lang="en-CA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5650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A2D15AA5-2D73-4A11-A8C5-045F5F43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CD1EA40-7116-4FCB-9369-70F29FAA91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883" y="1"/>
            <a:ext cx="12199883" cy="32339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26287171-8590-40EB-8553-72DCF9F49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562" y="602387"/>
            <a:ext cx="5295438" cy="237913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>
                <a:solidFill>
                  <a:srgbClr val="002060"/>
                </a:solidFill>
              </a:rPr>
              <a:t>Problem Enunciation</a:t>
            </a:r>
            <a:endParaRPr lang="en-US" sz="4000" b="1" dirty="0">
              <a:solidFill>
                <a:srgbClr val="002060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39158FAB-5B51-448D-B57F-B977E815C0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50" name="Rectangle 64">
              <a:extLst>
                <a:ext uri="{FF2B5EF4-FFF2-40B4-BE49-F238E27FC236}">
                  <a16:creationId xmlns:a16="http://schemas.microsoft.com/office/drawing/2014/main" id="{522BD938-9DFF-4709-A3BD-499A2B4567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66">
              <a:extLst>
                <a:ext uri="{FF2B5EF4-FFF2-40B4-BE49-F238E27FC236}">
                  <a16:creationId xmlns:a16="http://schemas.microsoft.com/office/drawing/2014/main" id="{EE23561C-E245-4EC9-996E-99893D1F12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64">
              <a:extLst>
                <a:ext uri="{FF2B5EF4-FFF2-40B4-BE49-F238E27FC236}">
                  <a16:creationId xmlns:a16="http://schemas.microsoft.com/office/drawing/2014/main" id="{336B954F-9D36-49C3-8B2C-EC327B40A0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66">
              <a:extLst>
                <a:ext uri="{FF2B5EF4-FFF2-40B4-BE49-F238E27FC236}">
                  <a16:creationId xmlns:a16="http://schemas.microsoft.com/office/drawing/2014/main" id="{849AAB67-422A-4669-A954-FB5FA0631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64">
              <a:extLst>
                <a:ext uri="{FF2B5EF4-FFF2-40B4-BE49-F238E27FC236}">
                  <a16:creationId xmlns:a16="http://schemas.microsoft.com/office/drawing/2014/main" id="{212EC127-4771-463A-A7D7-C8B9D923DB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66">
              <a:extLst>
                <a:ext uri="{FF2B5EF4-FFF2-40B4-BE49-F238E27FC236}">
                  <a16:creationId xmlns:a16="http://schemas.microsoft.com/office/drawing/2014/main" id="{C92340F8-3D1D-481C-8E6A-DBB1C5A5FD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64">
              <a:extLst>
                <a:ext uri="{FF2B5EF4-FFF2-40B4-BE49-F238E27FC236}">
                  <a16:creationId xmlns:a16="http://schemas.microsoft.com/office/drawing/2014/main" id="{ECCE0B4D-8F94-4455-89FE-2F37775A8D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66">
              <a:extLst>
                <a:ext uri="{FF2B5EF4-FFF2-40B4-BE49-F238E27FC236}">
                  <a16:creationId xmlns:a16="http://schemas.microsoft.com/office/drawing/2014/main" id="{AA6AA56D-4829-4C1A-AB58-33D004169C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64">
              <a:extLst>
                <a:ext uri="{FF2B5EF4-FFF2-40B4-BE49-F238E27FC236}">
                  <a16:creationId xmlns:a16="http://schemas.microsoft.com/office/drawing/2014/main" id="{73DE339F-48D1-468B-90E6-59A7FF9819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66">
              <a:extLst>
                <a:ext uri="{FF2B5EF4-FFF2-40B4-BE49-F238E27FC236}">
                  <a16:creationId xmlns:a16="http://schemas.microsoft.com/office/drawing/2014/main" id="{10ABA130-9453-4EBB-9410-3D2CE04E0D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64">
              <a:extLst>
                <a:ext uri="{FF2B5EF4-FFF2-40B4-BE49-F238E27FC236}">
                  <a16:creationId xmlns:a16="http://schemas.microsoft.com/office/drawing/2014/main" id="{CBB3F52E-6FA3-4B26-9245-5420C9D6A3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6">
              <a:extLst>
                <a:ext uri="{FF2B5EF4-FFF2-40B4-BE49-F238E27FC236}">
                  <a16:creationId xmlns:a16="http://schemas.microsoft.com/office/drawing/2014/main" id="{E05E0729-E81C-4ABC-840F-FED6F147AF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4">
              <a:extLst>
                <a:ext uri="{FF2B5EF4-FFF2-40B4-BE49-F238E27FC236}">
                  <a16:creationId xmlns:a16="http://schemas.microsoft.com/office/drawing/2014/main" id="{92CEFBE2-704E-4F3D-9127-BF1AAAF0B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6">
              <a:extLst>
                <a:ext uri="{FF2B5EF4-FFF2-40B4-BE49-F238E27FC236}">
                  <a16:creationId xmlns:a16="http://schemas.microsoft.com/office/drawing/2014/main" id="{59C6C9C8-8026-4DB6-95BA-15AFB5F4C4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4">
              <a:extLst>
                <a:ext uri="{FF2B5EF4-FFF2-40B4-BE49-F238E27FC236}">
                  <a16:creationId xmlns:a16="http://schemas.microsoft.com/office/drawing/2014/main" id="{C87A238B-F98E-42C1-80BF-9AFA32892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6">
              <a:extLst>
                <a:ext uri="{FF2B5EF4-FFF2-40B4-BE49-F238E27FC236}">
                  <a16:creationId xmlns:a16="http://schemas.microsoft.com/office/drawing/2014/main" id="{1AB93E8E-CF0D-416D-B04B-53CD5FE7B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4">
              <a:extLst>
                <a:ext uri="{FF2B5EF4-FFF2-40B4-BE49-F238E27FC236}">
                  <a16:creationId xmlns:a16="http://schemas.microsoft.com/office/drawing/2014/main" id="{D0F8339C-7983-42B5-8164-66D306B9C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F44A32FF-DC2C-45E7-BE24-405D435EF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4">
              <a:extLst>
                <a:ext uri="{FF2B5EF4-FFF2-40B4-BE49-F238E27FC236}">
                  <a16:creationId xmlns:a16="http://schemas.microsoft.com/office/drawing/2014/main" id="{F4AF73CC-5BCB-4B12-BCDD-108624BF7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6">
              <a:extLst>
                <a:ext uri="{FF2B5EF4-FFF2-40B4-BE49-F238E27FC236}">
                  <a16:creationId xmlns:a16="http://schemas.microsoft.com/office/drawing/2014/main" id="{DE8A7978-D28E-4E84-9E09-E6083A6638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1" name="Rectangle 70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A76DFB08-17F0-496F-8CBA-9869990D4C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0562" y="3155255"/>
            <a:ext cx="3981424" cy="303486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/>
              <a:t>Nearest Lattice Point Problem (NLP)</a:t>
            </a:r>
          </a:p>
          <a:p>
            <a:endParaRPr lang="en-US" sz="1800"/>
          </a:p>
          <a:p>
            <a:pPr marL="0" indent="0">
              <a:buNone/>
            </a:pPr>
            <a:endParaRPr lang="en-US" sz="1800"/>
          </a:p>
          <a:p>
            <a:pPr marL="0" indent="0">
              <a:buNone/>
            </a:pPr>
            <a:endParaRPr lang="en-US" sz="1800"/>
          </a:p>
          <a:p>
            <a:endParaRPr lang="en-US" sz="1800"/>
          </a:p>
          <a:p>
            <a:r>
              <a:rPr lang="en-US" sz="1800"/>
              <a:t>Enumeration Algorithm</a:t>
            </a:r>
          </a:p>
          <a:p>
            <a:endParaRPr lang="en-US" sz="1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527FB5-CEC6-4E88-AF82-7A1B69C950E2}"/>
              </a:ext>
            </a:extLst>
          </p:cNvPr>
          <p:cNvSpPr txBox="1"/>
          <p:nvPr/>
        </p:nvSpPr>
        <p:spPr>
          <a:xfrm>
            <a:off x="6384396" y="6073358"/>
            <a:ext cx="5731071" cy="549611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GB" sz="2400" dirty="0">
                <a:solidFill>
                  <a:srgbClr val="FFFFFF"/>
                </a:solidFill>
              </a:rPr>
              <a:t>Lattice Interpretation of 2-D MLSE</a:t>
            </a:r>
            <a:endParaRPr lang="en-CA" sz="2400" dirty="0">
              <a:solidFill>
                <a:srgbClr val="FFFFFF"/>
              </a:solidFill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FB8CA204-EBAB-4B55-938F-4B5F0F5C5FB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0125" y="3419728"/>
            <a:ext cx="5553982" cy="2608832"/>
          </a:xfrm>
          <a:prstGeom prst="rect">
            <a:avLst/>
          </a:prstGeom>
          <a:ln w="38100" cap="sq">
            <a:solidFill>
              <a:schemeClr val="accent1">
                <a:lumMod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90D7FC5-37EE-4549-8F14-791BAAE08F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591" y="4153312"/>
            <a:ext cx="11021293" cy="69625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CF1D7A0-1546-49A9-B9DE-B262E262CD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832244" y="5750119"/>
            <a:ext cx="8934257" cy="628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409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A2D15AA5-2D73-4A11-A8C5-045F5F43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CD1EA40-7116-4FCB-9369-70F29FAA91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883" y="1"/>
            <a:ext cx="12199883" cy="32339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26287171-8590-40EB-8553-72DCF9F49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3768" y="696290"/>
            <a:ext cx="3981425" cy="21475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dirty="0">
                <a:solidFill>
                  <a:srgbClr val="002060"/>
                </a:solidFill>
              </a:rPr>
              <a:t>SEP Formulation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39158FAB-5B51-448D-B57F-B977E815C0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50" name="Rectangle 64">
              <a:extLst>
                <a:ext uri="{FF2B5EF4-FFF2-40B4-BE49-F238E27FC236}">
                  <a16:creationId xmlns:a16="http://schemas.microsoft.com/office/drawing/2014/main" id="{522BD938-9DFF-4709-A3BD-499A2B4567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66">
              <a:extLst>
                <a:ext uri="{FF2B5EF4-FFF2-40B4-BE49-F238E27FC236}">
                  <a16:creationId xmlns:a16="http://schemas.microsoft.com/office/drawing/2014/main" id="{EE23561C-E245-4EC9-996E-99893D1F12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64">
              <a:extLst>
                <a:ext uri="{FF2B5EF4-FFF2-40B4-BE49-F238E27FC236}">
                  <a16:creationId xmlns:a16="http://schemas.microsoft.com/office/drawing/2014/main" id="{336B954F-9D36-49C3-8B2C-EC327B40A0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66">
              <a:extLst>
                <a:ext uri="{FF2B5EF4-FFF2-40B4-BE49-F238E27FC236}">
                  <a16:creationId xmlns:a16="http://schemas.microsoft.com/office/drawing/2014/main" id="{849AAB67-422A-4669-A954-FB5FA0631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64">
              <a:extLst>
                <a:ext uri="{FF2B5EF4-FFF2-40B4-BE49-F238E27FC236}">
                  <a16:creationId xmlns:a16="http://schemas.microsoft.com/office/drawing/2014/main" id="{212EC127-4771-463A-A7D7-C8B9D923DB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66">
              <a:extLst>
                <a:ext uri="{FF2B5EF4-FFF2-40B4-BE49-F238E27FC236}">
                  <a16:creationId xmlns:a16="http://schemas.microsoft.com/office/drawing/2014/main" id="{C92340F8-3D1D-481C-8E6A-DBB1C5A5FD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64">
              <a:extLst>
                <a:ext uri="{FF2B5EF4-FFF2-40B4-BE49-F238E27FC236}">
                  <a16:creationId xmlns:a16="http://schemas.microsoft.com/office/drawing/2014/main" id="{ECCE0B4D-8F94-4455-89FE-2F37775A8D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66">
              <a:extLst>
                <a:ext uri="{FF2B5EF4-FFF2-40B4-BE49-F238E27FC236}">
                  <a16:creationId xmlns:a16="http://schemas.microsoft.com/office/drawing/2014/main" id="{AA6AA56D-4829-4C1A-AB58-33D004169C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64">
              <a:extLst>
                <a:ext uri="{FF2B5EF4-FFF2-40B4-BE49-F238E27FC236}">
                  <a16:creationId xmlns:a16="http://schemas.microsoft.com/office/drawing/2014/main" id="{73DE339F-48D1-468B-90E6-59A7FF9819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66">
              <a:extLst>
                <a:ext uri="{FF2B5EF4-FFF2-40B4-BE49-F238E27FC236}">
                  <a16:creationId xmlns:a16="http://schemas.microsoft.com/office/drawing/2014/main" id="{10ABA130-9453-4EBB-9410-3D2CE04E0D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64">
              <a:extLst>
                <a:ext uri="{FF2B5EF4-FFF2-40B4-BE49-F238E27FC236}">
                  <a16:creationId xmlns:a16="http://schemas.microsoft.com/office/drawing/2014/main" id="{CBB3F52E-6FA3-4B26-9245-5420C9D6A3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6">
              <a:extLst>
                <a:ext uri="{FF2B5EF4-FFF2-40B4-BE49-F238E27FC236}">
                  <a16:creationId xmlns:a16="http://schemas.microsoft.com/office/drawing/2014/main" id="{E05E0729-E81C-4ABC-840F-FED6F147AF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4">
              <a:extLst>
                <a:ext uri="{FF2B5EF4-FFF2-40B4-BE49-F238E27FC236}">
                  <a16:creationId xmlns:a16="http://schemas.microsoft.com/office/drawing/2014/main" id="{92CEFBE2-704E-4F3D-9127-BF1AAAF0B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6">
              <a:extLst>
                <a:ext uri="{FF2B5EF4-FFF2-40B4-BE49-F238E27FC236}">
                  <a16:creationId xmlns:a16="http://schemas.microsoft.com/office/drawing/2014/main" id="{59C6C9C8-8026-4DB6-95BA-15AFB5F4C4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4">
              <a:extLst>
                <a:ext uri="{FF2B5EF4-FFF2-40B4-BE49-F238E27FC236}">
                  <a16:creationId xmlns:a16="http://schemas.microsoft.com/office/drawing/2014/main" id="{C87A238B-F98E-42C1-80BF-9AFA32892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6">
              <a:extLst>
                <a:ext uri="{FF2B5EF4-FFF2-40B4-BE49-F238E27FC236}">
                  <a16:creationId xmlns:a16="http://schemas.microsoft.com/office/drawing/2014/main" id="{1AB93E8E-CF0D-416D-B04B-53CD5FE7B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4">
              <a:extLst>
                <a:ext uri="{FF2B5EF4-FFF2-40B4-BE49-F238E27FC236}">
                  <a16:creationId xmlns:a16="http://schemas.microsoft.com/office/drawing/2014/main" id="{D0F8339C-7983-42B5-8164-66D306B9C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F44A32FF-DC2C-45E7-BE24-405D435EF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4">
              <a:extLst>
                <a:ext uri="{FF2B5EF4-FFF2-40B4-BE49-F238E27FC236}">
                  <a16:creationId xmlns:a16="http://schemas.microsoft.com/office/drawing/2014/main" id="{F4AF73CC-5BCB-4B12-BCDD-108624BF7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6">
              <a:extLst>
                <a:ext uri="{FF2B5EF4-FFF2-40B4-BE49-F238E27FC236}">
                  <a16:creationId xmlns:a16="http://schemas.microsoft.com/office/drawing/2014/main" id="{DE8A7978-D28E-4E84-9E09-E6083A6638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1" name="Rectangle 70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C789DF2-AA8B-4C3A-BA5C-1500C863A604}"/>
                  </a:ext>
                </a:extLst>
              </p:cNvPr>
              <p:cNvSpPr/>
              <p:nvPr/>
            </p:nvSpPr>
            <p:spPr>
              <a:xfrm>
                <a:off x="606971" y="3328984"/>
                <a:ext cx="11516412" cy="66742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   </m:t>
                        </m:r>
                        <m:r>
                          <a:rPr lang="en-GB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     </m:t>
                        </m:r>
                        <m:r>
                          <a:rPr lang="en-GB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𝑆𝐸𝑃</m:t>
                        </m:r>
                      </m:e>
                      <m:sub>
                        <m:r>
                          <a:rPr lang="en-GB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𝐿𝑆𝐸</m:t>
                        </m:r>
                      </m:sub>
                    </m:sSub>
                    <m:r>
                      <a:rPr lang="en-GB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 ≤ </m:t>
                    </m:r>
                    <m:func>
                      <m:funcPr>
                        <m:ctrlPr>
                          <a:rPr lang="en-CA" sz="2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CA" sz="24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GB" sz="2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GB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𝑚</m:t>
                            </m:r>
                            <m:r>
                              <a:rPr lang="en-GB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 → ∝</m:t>
                            </m:r>
                          </m:lim>
                        </m:limLow>
                      </m:fName>
                      <m:e>
                        <m:r>
                          <a:rPr lang="en-GB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   </m:t>
                        </m:r>
                        <m:nary>
                          <m:naryPr>
                            <m:chr m:val="∑"/>
                            <m:limLoc m:val="undOvr"/>
                            <m:supHide m:val="on"/>
                            <m:ctrlPr>
                              <a:rPr lang="en-CA" sz="24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GB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𝑑</m:t>
                            </m:r>
                            <m:r>
                              <a:rPr lang="en-GB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GB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𝜀</m:t>
                            </m:r>
                            <m:r>
                              <a:rPr lang="en-GB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GB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𝐷</m:t>
                            </m:r>
                            <m:d>
                              <m:dPr>
                                <m:ctrlPr>
                                  <a:rPr lang="en-CA" sz="24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𝑚</m:t>
                                </m:r>
                              </m:e>
                            </m:d>
                          </m:sub>
                          <m:sup/>
                          <m:e>
                            <m:r>
                              <a:rPr lang="en-GB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CA" sz="24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CA" sz="24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𝑑</m:t>
                                    </m:r>
                                  </m:num>
                                  <m:den>
                                    <m:r>
                                      <a:rPr lang="en-GB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  <m:r>
                                      <a:rPr lang="en-GB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𝜎</m:t>
                                    </m:r>
                                  </m:den>
                                </m:f>
                              </m:e>
                            </m:d>
                          </m:e>
                        </m:nary>
                        <m:r>
                          <a:rPr lang="en-GB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 </m:t>
                        </m:r>
                        <m:nary>
                          <m:naryPr>
                            <m:chr m:val="∑"/>
                            <m:limLoc m:val="undOvr"/>
                            <m:supHide m:val="on"/>
                            <m:ctrlPr>
                              <a:rPr lang="en-CA" sz="24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GB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𝜀</m:t>
                            </m:r>
                            <m:r>
                              <a:rPr lang="en-GB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GB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𝜖</m:t>
                            </m:r>
                            <m:r>
                              <a:rPr lang="en-GB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GB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𝐸𝑑</m:t>
                            </m:r>
                            <m:d>
                              <m:dPr>
                                <m:ctrlPr>
                                  <a:rPr lang="en-CA" sz="24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𝑚</m:t>
                                </m:r>
                              </m:e>
                            </m:d>
                          </m:sub>
                          <m:sup/>
                          <m:e>
                            <m:sSub>
                              <m:sSubPr>
                                <m:ctrlPr>
                                  <a:rPr lang="en-CA" sz="24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GB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𝐻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CA" sz="24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𝜀</m:t>
                                </m:r>
                              </m:e>
                            </m:d>
                            <m:r>
                              <a:rPr lang="en-GB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  </m:t>
                            </m:r>
                            <m:r>
                              <a:rPr lang="en-GB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                  (1)</m:t>
                            </m:r>
                            <m:r>
                              <a:rPr lang="en-GB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  </m:t>
                            </m:r>
                          </m:e>
                        </m:nary>
                      </m:e>
                    </m:func>
                  </m:oMath>
                </a14:m>
                <a:r>
                  <a:rPr lang="en-GB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endParaRPr lang="en-CA" sz="24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C789DF2-AA8B-4C3A-BA5C-1500C863A6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971" y="3328984"/>
                <a:ext cx="11516412" cy="66742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513D637-8FA9-4B67-894B-E8D0728E4844}"/>
                  </a:ext>
                </a:extLst>
              </p:cNvPr>
              <p:cNvSpPr/>
              <p:nvPr/>
            </p:nvSpPr>
            <p:spPr>
              <a:xfrm>
                <a:off x="730968" y="4053564"/>
                <a:ext cx="9357912" cy="15649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endParaRPr lang="en-GB" sz="2400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CA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GB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2400">
                          <a:latin typeface="Cambria Math" panose="02040503050406030204" pitchFamily="18" charset="0"/>
                        </a:rPr>
                        <m:t>≜</m:t>
                      </m:r>
                      <m:r>
                        <a:rPr lang="en-CA" sz="2400" i="0">
                          <a:latin typeface="Cambria Math" panose="02040503050406030204" pitchFamily="18" charset="0"/>
                        </a:rPr>
                        <m:t>  </m:t>
                      </m:r>
                      <m:func>
                        <m:funcPr>
                          <m:ctrlPr>
                            <a:rPr lang="en-CA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CA" sz="2400" i="0">
                              <a:latin typeface="Cambria Math" panose="02040503050406030204" pitchFamily="18" charset="0"/>
                            </a:rPr>
                            <m:t>  </m:t>
                          </m:r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en-CA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CA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CA" sz="240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CA" sz="2400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  <m:r>
                                <a:rPr lang="en-CA" sz="240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CA" sz="24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d>
                                <m:dPr>
                                  <m:ctrlP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d>
                            </m:sub>
                            <m:sup/>
                            <m:e>
                              <m:r>
                                <a:rPr lang="en-CA" sz="24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d>
                                <m:dPr>
                                  <m:ctrlP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CA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CA" sz="2400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num>
                                    <m:den>
                                      <m:r>
                                        <a:rPr lang="en-CA" sz="2400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CA" sz="2400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den>
                                  </m:f>
                                </m:e>
                              </m:d>
                            </m:e>
                          </m:nary>
                          <m:r>
                            <a:rPr lang="en-CA" sz="2400" i="0">
                              <a:latin typeface="Cambria Math" panose="02040503050406030204" pitchFamily="18" charset="0"/>
                            </a:rPr>
                            <m:t> </m:t>
                          </m:r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en-CA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CA" sz="2400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  <m:r>
                                <a:rPr lang="en-CA" sz="240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CA" sz="2400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  <m:r>
                                <a:rPr lang="en-CA" sz="240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CA" sz="2400" i="1">
                                  <a:latin typeface="Cambria Math" panose="02040503050406030204" pitchFamily="18" charset="0"/>
                                </a:rPr>
                                <m:t>𝐸𝑑</m:t>
                              </m:r>
                              <m:d>
                                <m:dPr>
                                  <m:ctrlP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d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</m:d>
                              <m:r>
                                <a:rPr lang="en-CA" sz="2400" i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nary>
                                <m:naryPr>
                                  <m:chr m:val="∏"/>
                                  <m:limLoc m:val="undOvr"/>
                                  <m:ctrlP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CA" sz="2400" i="0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CA" sz="2400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p>
                                <m:e>
                                  <m:f>
                                    <m:fPr>
                                      <m:ctrlPr>
                                        <a:rPr lang="en-CA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CA" sz="24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CA" sz="2400" i="0">
                                          <a:latin typeface="Cambria Math" panose="02040503050406030204" pitchFamily="18" charset="0"/>
                                        </a:rPr>
                                        <m:t>−|</m:t>
                                      </m:r>
                                      <m:sSub>
                                        <m:sSubPr>
                                          <m:ctrlPr>
                                            <a:rPr lang="en-CA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CA" sz="2400" i="1">
                                              <a:latin typeface="Cambria Math" panose="02040503050406030204" pitchFamily="18" charset="0"/>
                                            </a:rPr>
                                            <m:t>𝜀</m:t>
                                          </m:r>
                                        </m:e>
                                        <m:sub>
                                          <m:r>
                                            <a:rPr lang="en-CA" sz="2400" i="1">
                                              <a:latin typeface="Cambria Math" panose="02040503050406030204" pitchFamily="18" charset="0"/>
                                            </a:rPr>
                                            <m:t>𝑥𝑖</m:t>
                                          </m:r>
                                        </m:sub>
                                      </m:sSub>
                                      <m:r>
                                        <a:rPr lang="en-CA" sz="2400" i="0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</m:num>
                                    <m:den>
                                      <m:r>
                                        <a:rPr lang="en-CA" sz="24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den>
                                  </m:f>
                                </m:e>
                              </m:nary>
                              <m:r>
                                <a:rPr lang="en-CA" sz="2400" i="0">
                                  <a:latin typeface="Cambria Math" panose="02040503050406030204" pitchFamily="18" charset="0"/>
                                </a:rPr>
                                <m:t>      </m:t>
                              </m:r>
                              <m:r>
                                <a:rPr lang="en-GB" sz="2400" b="0" i="0" smtClean="0">
                                  <a:latin typeface="Cambria Math" panose="02040503050406030204" pitchFamily="18" charset="0"/>
                                </a:rPr>
                                <m:t>   (2) </m:t>
                              </m:r>
                              <m:r>
                                <a:rPr lang="en-CA" sz="240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CA" sz="2400" b="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nary>
                        </m:fName>
                        <m:e>
                          <m:r>
                            <a:rPr lang="en-CA" sz="2400" b="0" i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en-CA" sz="24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513D637-8FA9-4B67-894B-E8D0728E48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968" y="4053564"/>
                <a:ext cx="9357912" cy="15649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18591BE-4698-433F-8A49-52AB0D45D961}"/>
                  </a:ext>
                </a:extLst>
              </p:cNvPr>
              <p:cNvSpPr/>
              <p:nvPr/>
            </p:nvSpPr>
            <p:spPr>
              <a:xfrm>
                <a:off x="301900" y="5908947"/>
                <a:ext cx="9807299" cy="6742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>
                            <a:latin typeface="Cambria Math" panose="02040503050406030204" pitchFamily="18" charset="0"/>
                          </a:rPr>
                          <m:t>        </m:t>
                        </m:r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𝑆𝐸𝑃</m:t>
                        </m:r>
                      </m:e>
                      <m:sub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𝐿𝑆𝐸</m:t>
                        </m:r>
                      </m:sub>
                    </m:sSub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GB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sz="2400" i="0">
                        <a:latin typeface="Cambria Math" panose="02040503050406030204" pitchFamily="18" charset="0"/>
                      </a:rPr>
                      <m:t>≤ </m:t>
                    </m:r>
                    <m:func>
                      <m:funcPr>
                        <m:ctrlPr>
                          <a:rPr lang="en-CA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CA" sz="24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CA" sz="2400" i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CA" sz="24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CA" sz="2400" i="0">
                                <a:latin typeface="Cambria Math" panose="02040503050406030204" pitchFamily="18" charset="0"/>
                              </a:rPr>
                              <m:t> → ∝</m:t>
                            </m:r>
                          </m:lim>
                        </m:limLow>
                      </m:fName>
                      <m:e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𝐹</m:t>
                        </m:r>
                        <m:d>
                          <m:dPr>
                            <m:ctrlPr>
                              <a:rPr lang="en-CA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24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  <m:r>
                          <a:rPr lang="en-CA" sz="2400" i="0">
                            <a:latin typeface="Cambria Math" panose="02040503050406030204" pitchFamily="18" charset="0"/>
                          </a:rPr>
                          <m:t>~ </m:t>
                        </m:r>
                        <m:func>
                          <m:funcPr>
                            <m:ctrlPr>
                              <a:rPr lang="en-CA" sz="2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CA" sz="2400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CA" sz="2400" i="0">
                                    <a:latin typeface="Cambria Math" panose="02040503050406030204" pitchFamily="18" charset="0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a:rPr lang="en-CA" sz="24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CA" sz="2400" i="0">
                                    <a:latin typeface="Cambria Math" panose="02040503050406030204" pitchFamily="18" charset="0"/>
                                  </a:rPr>
                                  <m:t>→∝</m:t>
                                </m:r>
                              </m:lim>
                            </m:limLow>
                          </m:fName>
                          <m:e>
                            <m:d>
                              <m:dPr>
                                <m:begChr m:val=""/>
                                <m:ctrlPr>
                                  <a:rPr lang="en-CA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CA" sz="2400" i="1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r>
                                  <a:rPr lang="en-CA" sz="2400" i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>
                                  <m:fPr>
                                    <m:ctrlPr>
                                      <a:rPr lang="en-CA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begChr m:val=""/>
                                        <m:ctrlPr>
                                          <a:rPr lang="en-CA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CA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CA" sz="2400" i="1"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</m:e>
                                          <m:sub>
                                            <m:r>
                                              <a:rPr lang="en-CA" sz="2400" i="1">
                                                <a:latin typeface="Cambria Math" panose="02040503050406030204" pitchFamily="18" charset="0"/>
                                              </a:rPr>
                                              <m:t>𝑚𝑖𝑛</m:t>
                                            </m:r>
                                          </m:sub>
                                        </m:sSub>
                                        <m:r>
                                          <a:rPr lang="en-CA" sz="2400" i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CA" sz="2400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CA" sz="24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CA" sz="2400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  <m:r>
                          <a:rPr lang="en-CA" sz="2400" i="0">
                            <a:latin typeface="Cambria Math" panose="02040503050406030204" pitchFamily="18" charset="0"/>
                          </a:rPr>
                          <m:t> </m:t>
                        </m:r>
                        <m:nary>
                          <m:naryPr>
                            <m:chr m:val="∑"/>
                            <m:limLoc m:val="undOvr"/>
                            <m:supHide m:val="on"/>
                            <m:ctrlPr>
                              <a:rPr lang="en-CA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CA" sz="2400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  <m:r>
                              <a:rPr lang="en-CA" sz="2400" i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CA" sz="2400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  <m:r>
                              <a:rPr lang="en-CA" sz="2400" i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CA" sz="2400" i="1">
                                <a:latin typeface="Cambria Math" panose="02040503050406030204" pitchFamily="18" charset="0"/>
                              </a:rPr>
                              <m:t>𝐸𝑑</m:t>
                            </m:r>
                            <m:d>
                              <m:dPr>
                                <m:ctrlPr>
                                  <a:rPr lang="en-CA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CA" sz="24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</m:sub>
                          <m:sup/>
                          <m:e>
                            <m:sSub>
                              <m:sSubPr>
                                <m:ctrlPr>
                                  <a:rPr lang="en-CA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sz="2400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CA" sz="24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CA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CA" sz="2400" i="1"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</m:d>
                            <m:r>
                              <a:rPr lang="en-GB" sz="2400" b="0" i="0" smtClean="0">
                                <a:latin typeface="Cambria Math" panose="02040503050406030204" pitchFamily="18" charset="0"/>
                              </a:rPr>
                              <m:t>         (3)</m:t>
                            </m:r>
                            <m:r>
                              <a:rPr lang="en-CA" sz="2400" i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</m:e>
                    </m:func>
                  </m:oMath>
                </a14:m>
                <a:r>
                  <a:rPr lang="en-CA" sz="2400" dirty="0"/>
                  <a:t> 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18591BE-4698-433F-8A49-52AB0D45D9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900" y="5908947"/>
                <a:ext cx="9807299" cy="6742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9970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1">
            <a:extLst>
              <a:ext uri="{FF2B5EF4-FFF2-40B4-BE49-F238E27FC236}">
                <a16:creationId xmlns:a16="http://schemas.microsoft.com/office/drawing/2014/main" id="{26287171-8590-40EB-8553-72DCF9F49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0929" y="141552"/>
            <a:ext cx="5006336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Literature Objective</a:t>
            </a:r>
          </a:p>
        </p:txBody>
      </p: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4F74D28C-3268-4E35-8EE1-D92CB4A85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8" name="Freeform: Shape 77">
            <a:extLst>
              <a:ext uri="{FF2B5EF4-FFF2-40B4-BE49-F238E27FC236}">
                <a16:creationId xmlns:a16="http://schemas.microsoft.com/office/drawing/2014/main" id="{58D44E42-C462-4105-BC86-FE75B4E3C4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024154" cy="6858000"/>
          </a:xfrm>
          <a:custGeom>
            <a:avLst/>
            <a:gdLst>
              <a:gd name="connsiteX0" fmla="*/ 70374 w 6024154"/>
              <a:gd name="connsiteY0" fmla="*/ 0 h 6858000"/>
              <a:gd name="connsiteX1" fmla="*/ 6024154 w 6024154"/>
              <a:gd name="connsiteY1" fmla="*/ 0 h 6858000"/>
              <a:gd name="connsiteX2" fmla="*/ 6024154 w 6024154"/>
              <a:gd name="connsiteY2" fmla="*/ 6858000 h 6858000"/>
              <a:gd name="connsiteX3" fmla="*/ 3587167 w 6024154"/>
              <a:gd name="connsiteY3" fmla="*/ 6858000 h 6858000"/>
              <a:gd name="connsiteX4" fmla="*/ 3474220 w 6024154"/>
              <a:gd name="connsiteY4" fmla="*/ 6800152 h 6858000"/>
              <a:gd name="connsiteX5" fmla="*/ 0 w 6024154"/>
              <a:gd name="connsiteY5" fmla="*/ 962844 h 6858000"/>
              <a:gd name="connsiteX6" fmla="*/ 34274 w 6024154"/>
              <a:gd name="connsiteY6" fmla="*/ 28409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70374" y="0"/>
                </a:moveTo>
                <a:lnTo>
                  <a:pt x="6024154" y="0"/>
                </a:lnTo>
                <a:lnTo>
                  <a:pt x="6024154" y="6858000"/>
                </a:lnTo>
                <a:lnTo>
                  <a:pt x="3587167" y="6858000"/>
                </a:lnTo>
                <a:lnTo>
                  <a:pt x="3474220" y="6800152"/>
                </a:lnTo>
                <a:cubicBezTo>
                  <a:pt x="1404818" y="5675986"/>
                  <a:pt x="0" y="3483472"/>
                  <a:pt x="0" y="962844"/>
                </a:cubicBezTo>
                <a:cubicBezTo>
                  <a:pt x="0" y="733696"/>
                  <a:pt x="11610" y="507260"/>
                  <a:pt x="34274" y="28409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19AB77E8-682D-4B75-BA46-A5AFF30109C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0797" y="0"/>
            <a:ext cx="6081343" cy="6858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ontent Placeholder 2">
                <a:extLst>
                  <a:ext uri="{FF2B5EF4-FFF2-40B4-BE49-F238E27FC236}">
                    <a16:creationId xmlns:a16="http://schemas.microsoft.com/office/drawing/2014/main" id="{A76DFB08-17F0-496F-8CBA-9869990D4C2B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6460929" y="2455422"/>
                <a:ext cx="5413159" cy="3203698"/>
              </a:xfrm>
            </p:spPr>
            <p:txBody>
              <a:bodyPr vert="horz" lIns="91440" tIns="45720" rIns="91440" bIns="45720" rtlCol="0" anchor="t">
                <a:noAutofit/>
              </a:bodyPr>
              <a:lstStyle/>
              <a:p>
                <a:r>
                  <a:rPr lang="en-US" sz="2200" dirty="0">
                    <a:latin typeface="Abadi Extra Light" panose="020B0204020104020204" pitchFamily="34" charset="0"/>
                  </a:rPr>
                  <a:t>Optimal </a:t>
                </a:r>
                <a14:m>
                  <m:oMath xmlns:m="http://schemas.openxmlformats.org/officeDocument/2006/math">
                    <m:r>
                      <a:rPr lang="en-US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2200" dirty="0">
                    <a:latin typeface="Abadi Extra Light" panose="020B0204020104020204" pitchFamily="34" charset="0"/>
                  </a:rPr>
                  <a:t> m=8</a:t>
                </a:r>
              </a:p>
              <a:p>
                <a:endParaRPr lang="en-US" sz="2200" dirty="0">
                  <a:latin typeface="Abadi Extra Light" panose="020B0204020104020204" pitchFamily="34" charset="0"/>
                </a:endParaRPr>
              </a:p>
              <a:p>
                <a:endParaRPr lang="en-US" sz="2200" dirty="0">
                  <a:latin typeface="Abadi Extra Light" panose="020B0204020104020204" pitchFamily="34" charset="0"/>
                </a:endParaRPr>
              </a:p>
              <a:p>
                <a:r>
                  <a:rPr lang="en-US" sz="2200" dirty="0">
                    <a:latin typeface="Abadi Extra Light" panose="020B0204020104020204" pitchFamily="34" charset="0"/>
                  </a:rPr>
                  <a:t>SNR gap decreases for higher modulation order</a:t>
                </a:r>
              </a:p>
              <a:p>
                <a:pPr marL="0" indent="0">
                  <a:buNone/>
                </a:pPr>
                <a:endParaRPr lang="en-US" sz="2200" dirty="0">
                  <a:latin typeface="Abadi Extra Light" panose="020B0204020104020204" pitchFamily="34" charset="0"/>
                </a:endParaRPr>
              </a:p>
              <a:p>
                <a:endParaRPr lang="en-US" sz="2200" dirty="0">
                  <a:latin typeface="Abadi Extra Light" panose="020B0204020104020204" pitchFamily="34" charset="0"/>
                </a:endParaRPr>
              </a:p>
              <a:p>
                <a:r>
                  <a:rPr lang="en-US" sz="2200" dirty="0">
                    <a:latin typeface="Abadi Extra Light" panose="020B0204020104020204" pitchFamily="34" charset="0"/>
                  </a:rPr>
                  <a:t>Boundary error decreases as </a:t>
                </a:r>
                <a14:m>
                  <m:oMath xmlns:m="http://schemas.openxmlformats.org/officeDocument/2006/math">
                    <m:r>
                      <a:rPr lang="en-GB" sz="2200" b="0" i="0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GB" sz="22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GB" sz="2200" b="0" i="1" smtClean="0">
                        <a:latin typeface="Cambria Math" panose="02040503050406030204" pitchFamily="18" charset="0"/>
                      </a:rPr>
                      <m:t>  &amp;  </m:t>
                    </m:r>
                    <m:r>
                      <a:rPr lang="en-GB" sz="2200" b="0" i="1" smtClean="0">
                        <a:latin typeface="Cambria Math" panose="02040503050406030204" pitchFamily="18" charset="0"/>
                      </a:rPr>
                      <m:t>𝑆𝑁</m:t>
                    </m:r>
                    <m:sSup>
                      <m:sSupPr>
                        <m:ctrlPr>
                          <a:rPr lang="en-GB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2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GB" sz="22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GB" sz="22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GB" sz="2200" b="0" i="1" smtClean="0">
                        <a:latin typeface="Cambria Math" panose="02040503050406030204" pitchFamily="18" charset="0"/>
                      </a:rPr>
                      <m:t>𝑖𝑛𝑐𝑟𝑒𝑎𝑠𝑒𝑠</m:t>
                    </m:r>
                  </m:oMath>
                </a14:m>
                <a:endParaRPr lang="en-US" sz="22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38" name="Content Placeholder 2">
                <a:extLst>
                  <a:ext uri="{FF2B5EF4-FFF2-40B4-BE49-F238E27FC236}">
                    <a16:creationId xmlns:a16="http://schemas.microsoft.com/office/drawing/2014/main" id="{A76DFB08-17F0-496F-8CBA-9869990D4C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460929" y="2455422"/>
                <a:ext cx="5413159" cy="3203698"/>
              </a:xfrm>
              <a:blipFill>
                <a:blip r:embed="rId4"/>
                <a:stretch>
                  <a:fillRect l="-1351" t="-2476" b="-1123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21942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26287171-8590-40EB-8553-72DCF9F49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MATLAB Simulation of Performance Bound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ontent Placeholder 2">
                <a:extLst>
                  <a:ext uri="{FF2B5EF4-FFF2-40B4-BE49-F238E27FC236}">
                    <a16:creationId xmlns:a16="http://schemas.microsoft.com/office/drawing/2014/main" id="{A76DFB08-17F0-496F-8CBA-9869990D4C2B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643468" y="3095059"/>
                <a:ext cx="3552612" cy="3752597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r>
                  <a:rPr lang="en-US" sz="2400" dirty="0">
                    <a:latin typeface="Abadi Extra Light" panose="020B0204020104020204" pitchFamily="34" charset="0"/>
                  </a:rPr>
                  <a:t>Tight upper bound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≥8</m:t>
                    </m:r>
                  </m:oMath>
                </a14:m>
                <a:endParaRPr lang="en-US" sz="24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latin typeface="Abadi Extra Light" panose="020B0204020104020204" pitchFamily="34" charset="0"/>
                </a:endParaRPr>
              </a:p>
              <a:p>
                <a:r>
                  <a:rPr lang="en-US" sz="2400" dirty="0">
                    <a:latin typeface="Abadi Extra Light" panose="020B0204020104020204" pitchFamily="34" charset="0"/>
                  </a:rPr>
                  <a:t>Upper bound of LSE &amp; MLSE coincides for higher </a:t>
                </a:r>
                <a14:m>
                  <m:oMath xmlns:m="http://schemas.openxmlformats.org/officeDocument/2006/math">
                    <m:r>
                      <a:rPr lang="en-GB" sz="2400" b="0" i="0" smtClean="0">
                        <a:latin typeface="Cambria Math" panose="02040503050406030204" pitchFamily="18" charset="0"/>
                      </a:rPr>
                      <m:t>           </m:t>
                    </m:r>
                    <m:r>
                      <m:rPr>
                        <m:sty m:val="p"/>
                      </m:rPr>
                      <a:rPr lang="en-GB" sz="2400" b="0" i="0" smtClean="0">
                        <a:latin typeface="Cambria Math" panose="02040503050406030204" pitchFamily="18" charset="0"/>
                      </a:rPr>
                      <m:t>order</m:t>
                    </m:r>
                    <m:r>
                      <a:rPr lang="en-GB" sz="2400" b="0" i="0" smtClean="0">
                        <a:latin typeface="Cambria Math" panose="02040503050406030204" pitchFamily="18" charset="0"/>
                      </a:rPr>
                      <m:t>  ′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sz="2400" dirty="0">
                  <a:latin typeface="Abadi Extra Light" panose="020B0204020104020204" pitchFamily="34" charset="0"/>
                </a:endParaRPr>
              </a:p>
              <a:p>
                <a:endParaRPr lang="en-US" sz="2000" dirty="0"/>
              </a:p>
              <a:p>
                <a:pPr marL="0" indent="0">
                  <a:buNone/>
                </a:pPr>
                <a:br>
                  <a:rPr lang="en-US" sz="2000" dirty="0"/>
                </a:br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8" name="Content Placeholder 2">
                <a:extLst>
                  <a:ext uri="{FF2B5EF4-FFF2-40B4-BE49-F238E27FC236}">
                    <a16:creationId xmlns:a16="http://schemas.microsoft.com/office/drawing/2014/main" id="{A76DFB08-17F0-496F-8CBA-9869990D4C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43468" y="3095059"/>
                <a:ext cx="3552612" cy="3752597"/>
              </a:xfrm>
              <a:blipFill>
                <a:blip r:embed="rId3"/>
                <a:stretch>
                  <a:fillRect l="-2405" t="-2439" r="-171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DB13DC0D-F3CA-42F3-8740-2FF6132F89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0178" y="301320"/>
            <a:ext cx="7281822" cy="551829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7527FB5-CEC6-4E88-AF82-7A1B69C950E2}"/>
                  </a:ext>
                </a:extLst>
              </p:cNvPr>
              <p:cNvSpPr txBox="1"/>
              <p:nvPr/>
            </p:nvSpPr>
            <p:spPr>
              <a:xfrm>
                <a:off x="5374640" y="5931100"/>
                <a:ext cx="6645471" cy="562557"/>
              </a:xfrm>
              <a:prstGeom prst="rect">
                <a:avLst/>
              </a:prstGeom>
              <a:solidFill>
                <a:srgbClr val="000000">
                  <a:alpha val="50000"/>
                </a:srgbClr>
              </a:solidFill>
              <a:ln>
                <a:noFill/>
              </a:ln>
            </p:spPr>
            <p:txBody>
              <a:bodyPr wrap="square" rtlCol="0">
                <a:normAutofit/>
              </a:bodyPr>
              <a:lstStyle/>
              <a:p>
                <a:r>
                  <a:rPr lang="en-GB" b="1" dirty="0"/>
                  <a:t>            </a:t>
                </a:r>
                <a:r>
                  <a:rPr lang="x-none" sz="2200" b="1" dirty="0"/>
                  <a:t>LSE &amp; MLSE </a:t>
                </a:r>
                <a:r>
                  <a:rPr lang="en-GB" sz="2200" b="1" dirty="0"/>
                  <a:t>for m={2,4,8,16}, </a:t>
                </a:r>
                <a14:m>
                  <m:oMath xmlns:m="http://schemas.openxmlformats.org/officeDocument/2006/math">
                    <m:r>
                      <a:rPr lang="en-GB" sz="2200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200" b="1" i="1">
                        <a:latin typeface="Cambria Math" panose="02040503050406030204" pitchFamily="18" charset="0"/>
                      </a:rPr>
                      <m:t>𝜹</m:t>
                    </m:r>
                    <m:r>
                      <a:rPr lang="en-GB" sz="22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200" b="1" i="1">
                        <a:latin typeface="Cambria Math" panose="02040503050406030204" pitchFamily="18" charset="0"/>
                      </a:rPr>
                      <m:t>𝟏𝟎</m:t>
                    </m:r>
                  </m:oMath>
                </a14:m>
                <a:r>
                  <a:rPr lang="en-GB" sz="2200" b="1" dirty="0"/>
                  <a:t>,  N= 1000</a:t>
                </a:r>
                <a:endParaRPr lang="en-CA" sz="22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7527FB5-CEC6-4E88-AF82-7A1B69C950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4640" y="5931100"/>
                <a:ext cx="6645471" cy="562557"/>
              </a:xfrm>
              <a:prstGeom prst="rect">
                <a:avLst/>
              </a:prstGeom>
              <a:blipFill>
                <a:blip r:embed="rId5"/>
                <a:stretch>
                  <a:fillRect t="-760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093749D-B2AF-45D1-90DE-FD160A870176}"/>
                  </a:ext>
                </a:extLst>
              </p:cNvPr>
              <p:cNvSpPr txBox="1"/>
              <p:nvPr/>
            </p:nvSpPr>
            <p:spPr>
              <a:xfrm>
                <a:off x="5638800" y="2971800"/>
                <a:ext cx="20117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en-CA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093749D-B2AF-45D1-90DE-FD160A8701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2971800"/>
                <a:ext cx="2011769" cy="276999"/>
              </a:xfrm>
              <a:prstGeom prst="rect">
                <a:avLst/>
              </a:prstGeom>
              <a:blipFill>
                <a:blip r:embed="rId6"/>
                <a:stretch>
                  <a:fillRect l="-3333" r="-2727" b="-3333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86289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E862BE82-D00D-42C1-BF16-93AA37870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8" name="Freeform: Shape 77">
            <a:extLst>
              <a:ext uri="{FF2B5EF4-FFF2-40B4-BE49-F238E27FC236}">
                <a16:creationId xmlns:a16="http://schemas.microsoft.com/office/drawing/2014/main" id="{F6D92C2D-1D3D-4974-918C-06579FB354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33" y="-2"/>
            <a:ext cx="5441859" cy="5654940"/>
          </a:xfrm>
          <a:custGeom>
            <a:avLst/>
            <a:gdLst>
              <a:gd name="connsiteX0" fmla="*/ 0 w 5441859"/>
              <a:gd name="connsiteY0" fmla="*/ 0 h 5654940"/>
              <a:gd name="connsiteX1" fmla="*/ 4400492 w 5441859"/>
              <a:gd name="connsiteY1" fmla="*/ 0 h 5654940"/>
              <a:gd name="connsiteX2" fmla="*/ 4484767 w 5441859"/>
              <a:gd name="connsiteY2" fmla="*/ 76595 h 5654940"/>
              <a:gd name="connsiteX3" fmla="*/ 5441859 w 5441859"/>
              <a:gd name="connsiteY3" fmla="*/ 2387221 h 5654940"/>
              <a:gd name="connsiteX4" fmla="*/ 2174140 w 5441859"/>
              <a:gd name="connsiteY4" fmla="*/ 5654940 h 5654940"/>
              <a:gd name="connsiteX5" fmla="*/ 156693 w 5441859"/>
              <a:gd name="connsiteY5" fmla="*/ 4957981 h 5654940"/>
              <a:gd name="connsiteX6" fmla="*/ 0 w 5441859"/>
              <a:gd name="connsiteY6" fmla="*/ 4820612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0" y="0"/>
                </a:moveTo>
                <a:lnTo>
                  <a:pt x="4400492" y="0"/>
                </a:lnTo>
                <a:lnTo>
                  <a:pt x="4484767" y="76595"/>
                </a:lnTo>
                <a:cubicBezTo>
                  <a:pt x="5076108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  <a:solidFill>
            <a:schemeClr val="bg1">
              <a:lumMod val="95000"/>
              <a:lumOff val="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26287171-8590-40EB-8553-72DCF9F49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608" y="592510"/>
            <a:ext cx="4062643" cy="1043409"/>
          </a:xfr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3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MATLAB Simulation:  AWGN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ontent Placeholder 2">
                <a:extLst>
                  <a:ext uri="{FF2B5EF4-FFF2-40B4-BE49-F238E27FC236}">
                    <a16:creationId xmlns:a16="http://schemas.microsoft.com/office/drawing/2014/main" id="{A76DFB08-17F0-496F-8CBA-9869990D4C2B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772405" y="2563308"/>
                <a:ext cx="4064409" cy="2754086"/>
              </a:xfrm>
            </p:spPr>
            <p:txBody>
              <a:bodyPr vert="horz" lIns="91440" tIns="45720" rIns="91440" bIns="45720" rtlCol="0" anchor="t"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′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𝑖𝑛𝑐𝑟𝑒𝑎𝑠𝑒𝑠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𝑆𝐸𝑃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𝑑𝑟𝑜𝑝𝑠</m:t>
                    </m:r>
                  </m:oMath>
                </a14:m>
                <a:br>
                  <a:rPr lang="en-US" sz="240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sharply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under same channel constraint</a:t>
                </a:r>
              </a:p>
              <a:p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endParaRPr lang="en-US" sz="1800" dirty="0"/>
              </a:p>
            </p:txBody>
          </p:sp>
        </mc:Choice>
        <mc:Fallback xmlns="">
          <p:sp>
            <p:nvSpPr>
              <p:cNvPr id="38" name="Content Placeholder 2">
                <a:extLst>
                  <a:ext uri="{FF2B5EF4-FFF2-40B4-BE49-F238E27FC236}">
                    <a16:creationId xmlns:a16="http://schemas.microsoft.com/office/drawing/2014/main" id="{A76DFB08-17F0-496F-8CBA-9869990D4C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772405" y="2563308"/>
                <a:ext cx="4064409" cy="2754086"/>
              </a:xfrm>
              <a:blipFill>
                <a:blip r:embed="rId3"/>
                <a:stretch>
                  <a:fillRect l="-2102" t="-199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" name="Picture 29">
            <a:extLst>
              <a:ext uri="{FF2B5EF4-FFF2-40B4-BE49-F238E27FC236}">
                <a16:creationId xmlns:a16="http://schemas.microsoft.com/office/drawing/2014/main" id="{E9D988F1-37E1-4E94-A004-91C58F3DD682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70179" y="335281"/>
            <a:ext cx="6369421" cy="522733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7527FB5-CEC6-4E88-AF82-7A1B69C950E2}"/>
                  </a:ext>
                </a:extLst>
              </p:cNvPr>
              <p:cNvSpPr txBox="1"/>
              <p:nvPr/>
            </p:nvSpPr>
            <p:spPr>
              <a:xfrm>
                <a:off x="6040153" y="5654938"/>
                <a:ext cx="5731071" cy="549611"/>
              </a:xfrm>
              <a:prstGeom prst="rect">
                <a:avLst/>
              </a:prstGeom>
              <a:solidFill>
                <a:srgbClr val="000000">
                  <a:alpha val="50000"/>
                </a:srgbClr>
              </a:solidFill>
              <a:ln>
                <a:noFill/>
              </a:ln>
            </p:spPr>
            <p:txBody>
              <a:bodyPr wrap="square" rtlCol="0">
                <a:normAutofit/>
              </a:bodyPr>
              <a:lstStyle/>
              <a:p>
                <a:r>
                  <a:rPr lang="en-US" sz="2000" b="1" i="1" dirty="0">
                    <a:latin typeface="Abadi Extra Light" panose="020B0204020104020204" pitchFamily="34" charset="0"/>
                  </a:rPr>
                  <a:t>           AWGN :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GB" sz="2000" b="1" i="1"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GB" sz="2000" b="1" i="1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={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000" i="1" smtClean="0">
                        <a:latin typeface="Cambria Math" panose="02040503050406030204" pitchFamily="18" charset="0"/>
                      </a:rPr>
                      <m:t>4, 8 , 16 , 32 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, 64 , 128 , 256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00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CA" sz="2000" i="1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7527FB5-CEC6-4E88-AF82-7A1B69C950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0153" y="5654938"/>
                <a:ext cx="5731071" cy="549611"/>
              </a:xfrm>
              <a:prstGeom prst="rect">
                <a:avLst/>
              </a:prstGeom>
              <a:blipFill>
                <a:blip r:embed="rId5"/>
                <a:stretch>
                  <a:fillRect t="-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44205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8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26287171-8590-40EB-8553-72DCF9F49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Monte Carlo   Simulation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ontent Placeholder 2">
                <a:extLst>
                  <a:ext uri="{FF2B5EF4-FFF2-40B4-BE49-F238E27FC236}">
                    <a16:creationId xmlns:a16="http://schemas.microsoft.com/office/drawing/2014/main" id="{A76DFB08-17F0-496F-8CBA-9869990D4C2B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643468" y="2638043"/>
                <a:ext cx="3363974" cy="3415623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endParaRPr lang="en-US" sz="2000"/>
              </a:p>
              <a:p>
                <a:r>
                  <a:rPr lang="en-US" sz="2000" dirty="0"/>
                  <a:t>Channel impulse response </a:t>
                </a:r>
                <a14:m>
                  <m:oMath xmlns:m="http://schemas.openxmlformats.org/officeDocument/2006/math">
                    <m:r>
                      <a:rPr lang="en-US" sz="2000" b="0" i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sz="2000" b="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000" b="0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000" dirty="0"/>
                  <a:t> -complex</a:t>
                </a:r>
              </a:p>
              <a:p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/>
                  <a:t>Single-discrepancy at SNR = 3dB</a:t>
                </a:r>
              </a:p>
              <a:p>
                <a:endParaRPr lang="en-US" sz="2000"/>
              </a:p>
            </p:txBody>
          </p:sp>
        </mc:Choice>
        <mc:Fallback xmlns="">
          <p:sp>
            <p:nvSpPr>
              <p:cNvPr id="38" name="Content Placeholder 2">
                <a:extLst>
                  <a:ext uri="{FF2B5EF4-FFF2-40B4-BE49-F238E27FC236}">
                    <a16:creationId xmlns:a16="http://schemas.microsoft.com/office/drawing/2014/main" id="{A76DFB08-17F0-496F-8CBA-9869990D4C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43468" y="2638043"/>
                <a:ext cx="3363974" cy="3415623"/>
              </a:xfrm>
              <a:blipFill>
                <a:blip r:embed="rId3"/>
                <a:stretch>
                  <a:fillRect l="-1633" r="-36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" name="Picture 29">
            <a:extLst>
              <a:ext uri="{FF2B5EF4-FFF2-40B4-BE49-F238E27FC236}">
                <a16:creationId xmlns:a16="http://schemas.microsoft.com/office/drawing/2014/main" id="{F85CE5F0-D4C7-4047-909F-C153EE51B0B9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97763" y="518160"/>
            <a:ext cx="6711357" cy="517444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7527FB5-CEC6-4E88-AF82-7A1B69C950E2}"/>
                  </a:ext>
                </a:extLst>
              </p:cNvPr>
              <p:cNvSpPr txBox="1"/>
              <p:nvPr/>
            </p:nvSpPr>
            <p:spPr>
              <a:xfrm>
                <a:off x="5817461" y="5692604"/>
                <a:ext cx="5731071" cy="549611"/>
              </a:xfrm>
              <a:prstGeom prst="rect">
                <a:avLst/>
              </a:prstGeom>
              <a:solidFill>
                <a:srgbClr val="000000">
                  <a:alpha val="50000"/>
                </a:srgbClr>
              </a:solidFill>
              <a:ln>
                <a:noFill/>
              </a:ln>
            </p:spPr>
            <p:txBody>
              <a:bodyPr wrap="square" rtlCol="0">
                <a:normAutofit lnSpcReduction="10000"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GB" sz="1700" b="1"/>
                  <a:t>LSE- SEP Upper bound  {</a:t>
                </a:r>
                <a14:m>
                  <m:oMath xmlns:m="http://schemas.openxmlformats.org/officeDocument/2006/math">
                    <m:r>
                      <a:rPr lang="en-GB" sz="1700" b="1" i="1">
                        <a:latin typeface="Cambria Math" panose="02040503050406030204" pitchFamily="18" charset="0"/>
                      </a:rPr>
                      <m:t> ′</m:t>
                    </m:r>
                    <m:r>
                      <a:rPr lang="en-GB" sz="1700" b="1" i="1"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GB" sz="17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700" b="1" i="1">
                        <a:latin typeface="Cambria Math" panose="02040503050406030204" pitchFamily="18" charset="0"/>
                      </a:rPr>
                      <m:t>𝟏𝟔</m:t>
                    </m:r>
                    <m:r>
                      <a:rPr lang="en-GB" sz="1700" b="1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GB" sz="1700" b="1"/>
                  <a:t> } with the complex channel response</a:t>
                </a:r>
                <a:endParaRPr lang="en-CA" sz="170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7527FB5-CEC6-4E88-AF82-7A1B69C950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7461" y="5692604"/>
                <a:ext cx="5731071" cy="549611"/>
              </a:xfrm>
              <a:prstGeom prst="rect">
                <a:avLst/>
              </a:prstGeom>
              <a:blipFill>
                <a:blip r:embed="rId5"/>
                <a:stretch>
                  <a:fillRect l="-426" t="-12222" r="-1277" b="-888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47140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</TotalTime>
  <Words>327</Words>
  <Application>Microsoft Office PowerPoint</Application>
  <PresentationFormat>Widescreen</PresentationFormat>
  <Paragraphs>95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Abadi Extra Light</vt:lpstr>
      <vt:lpstr>Arial</vt:lpstr>
      <vt:lpstr>Calibri</vt:lpstr>
      <vt:lpstr>Calibri Light</vt:lpstr>
      <vt:lpstr>Cambria Math</vt:lpstr>
      <vt:lpstr>Times New Roman</vt:lpstr>
      <vt:lpstr>Office Theme</vt:lpstr>
      <vt:lpstr>Maximum Likelihood Sequence Estimation from Lattice Viewpoint</vt:lpstr>
      <vt:lpstr>Motivations…..</vt:lpstr>
      <vt:lpstr>Discrete Time Channel Model</vt:lpstr>
      <vt:lpstr>Problem Enunciation</vt:lpstr>
      <vt:lpstr>SEP Formulation</vt:lpstr>
      <vt:lpstr>Literature Objective</vt:lpstr>
      <vt:lpstr>MATLAB Simulation of Performance Bound</vt:lpstr>
      <vt:lpstr>MATLAB Simulation:  AWGN</vt:lpstr>
      <vt:lpstr>Monte Carlo   Simulation</vt:lpstr>
      <vt:lpstr>MATLAB Simulation:  Rayleigh &amp; Rician Channel</vt:lpstr>
      <vt:lpstr>Project’s Scope</vt:lpstr>
      <vt:lpstr>References: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Maximum Likelihood Sequence Estimation from Lattice Viewpoint</dc:title>
  <dc:creator>saifur rahman</dc:creator>
  <cp:lastModifiedBy>saifur rahman</cp:lastModifiedBy>
  <cp:revision>4</cp:revision>
  <dcterms:created xsi:type="dcterms:W3CDTF">2020-05-04T13:38:27Z</dcterms:created>
  <dcterms:modified xsi:type="dcterms:W3CDTF">2020-05-01T04:08:18Z</dcterms:modified>
</cp:coreProperties>
</file>