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91" r:id="rId17"/>
    <p:sldId id="392" r:id="rId18"/>
    <p:sldId id="393" r:id="rId19"/>
    <p:sldId id="394" r:id="rId20"/>
    <p:sldId id="395" r:id="rId21"/>
    <p:sldId id="396" r:id="rId22"/>
    <p:sldId id="4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728F9-244A-488F-B58F-D343A6DBAC96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5132A-E3C7-48B7-B3F5-D3BBC854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6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BF170FF-943C-42F5-B2A6-AD67B8C4FB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AC940FC-2E47-4C00-8AC4-FBD27BFC1F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等线" panose="02010600030101010101" pitchFamily="2" charset="-122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5CA83ACF-950D-4E8D-8005-7AA8A75E6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E1EC1B53-5E23-46C7-AB65-202476467EEC}" type="slidenum">
              <a:rPr lang="en-US" altLang="en-US" smtClean="0">
                <a:latin typeface="Calibri" panose="020F0502020204030204" pitchFamily="34" charset="0"/>
                <a:cs typeface="Arial" panose="020B060402020202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2F84-F0E7-48A0-A459-A48DC05F6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A7205-CC8C-48DF-A1BE-9EDD3966F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FE90-7A53-4AE1-9769-EC55D176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6AB-F57C-400C-99C7-6273895C63E0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CF11-6154-4AA0-BAAC-06C154A4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7DF6-75FD-44D6-B6E1-F83D6E3D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E40-2EA1-447B-8657-711B9879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9D5B-D7CE-4756-B693-7F0E44E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7AFDD-558B-4836-BB43-D4F863C07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171AD-C1E1-48E6-B45A-C7952F9E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6AB-F57C-400C-99C7-6273895C63E0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4D62D-DDDA-41FF-ACE3-D0B9E49E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137AE-3796-4100-8762-9293E445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E40-2EA1-447B-8657-711B9879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3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A1DC4-049D-4C3D-8290-1DF8C4E1D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4CCA0-A8AA-4E3D-BE47-A61DDC5BC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657A2-B77E-4F36-A3CD-442440AD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6AB-F57C-400C-99C7-6273895C63E0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3EF8F-612D-4083-9EBC-E4D9C6E8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DBBB-5CD5-4216-8E20-A92FC7D1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E40-2EA1-447B-8657-711B9879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53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KLEF Logo Selected final 27-07-2017-1.jpg">
            <a:extLst>
              <a:ext uri="{FF2B5EF4-FFF2-40B4-BE49-F238E27FC236}">
                <a16:creationId xmlns:a16="http://schemas.microsoft.com/office/drawing/2014/main" id="{509C6D17-35F4-40FD-8BE0-7C95B1E112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638" y="136525"/>
            <a:ext cx="107473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EF9FB2-E6E7-418F-B771-AE437DF52545}"/>
              </a:ext>
            </a:extLst>
          </p:cNvPr>
          <p:cNvCxnSpPr>
            <a:cxnSpLocks/>
          </p:cNvCxnSpPr>
          <p:nvPr userDrawn="1"/>
        </p:nvCxnSpPr>
        <p:spPr>
          <a:xfrm>
            <a:off x="942975" y="1168400"/>
            <a:ext cx="112490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3D2F8C-CCFF-4366-B136-A06CFFED4BA2}"/>
              </a:ext>
            </a:extLst>
          </p:cNvPr>
          <p:cNvCxnSpPr/>
          <p:nvPr userDrawn="1"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6">
            <a:extLst>
              <a:ext uri="{FF2B5EF4-FFF2-40B4-BE49-F238E27FC236}">
                <a16:creationId xmlns:a16="http://schemas.microsoft.com/office/drawing/2014/main" id="{8DF52292-CC3C-49A0-855F-EDEF680B7C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5914" r="2000" b="45464"/>
          <a:stretch>
            <a:fillRect/>
          </a:stretch>
        </p:blipFill>
        <p:spPr bwMode="auto">
          <a:xfrm>
            <a:off x="7116763" y="6042025"/>
            <a:ext cx="50752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BB232C-CE17-42EB-A5F0-088E3638E8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073262-3D77-4DE6-9534-C2297AEADB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5075238" y="6359525"/>
            <a:ext cx="704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415A8-3546-4023-8659-01342525863F}" type="slidenum">
              <a:rPr lang="en-US" altLang="zh-CN"/>
              <a:pPr>
                <a:defRPr/>
              </a:pPr>
              <a:t>‹#›</a:t>
            </a:fld>
            <a:endParaRPr lang="en-US" altLang="zh-CN" sz="1800" b="0">
              <a:solidFill>
                <a:schemeClr val="tx1"/>
              </a:solidFill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5E2B8EF-06B0-4F2A-BB2D-D277990587B2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94297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7B3962F-BACA-4F03-A0A5-36DB84EAA22F}" type="datetime2">
              <a:rPr lang="en-US"/>
              <a:pPr>
                <a:defRPr/>
              </a:pPr>
              <a:t>Wednesday, April 13,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9D3B-BD46-4252-BE5E-62823DDD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704A-0CEC-4292-B9E1-47EE0D50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30DC-A6A7-4A6F-BF21-A32D9885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6AB-F57C-400C-99C7-6273895C63E0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7879-8A44-4DF4-9DD8-56E7B0CE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1D9E-2E22-4BE8-B3BD-8C3E174E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E40-2EA1-447B-8657-711B9879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B3FF-E82F-406D-8E2E-A971010C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55CD-16B7-463A-9274-2BF24EB2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1739-7A87-48E9-B4FB-B05875AC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6AB-F57C-400C-99C7-6273895C63E0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FB41-7CAA-46AA-8CC2-83193B0A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7CC1-74CD-42AA-B1F6-9CCD465C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E40-2EA1-447B-8657-711B9879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B8E9-A67B-4702-A681-6B9D8B4A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2C41-768D-41CA-BB27-6EC28520A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AA2C0-EF86-432F-BD22-9D9B4AE65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35F2E-8A27-4AA3-9F41-86C6C4E6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6AB-F57C-400C-99C7-6273895C63E0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F991-E233-47CE-AD08-75540F94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E67CF-3720-42ED-9ED5-6E59EC71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E40-2EA1-447B-8657-711B9879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351F-FE8C-4FC7-9FB0-196F1DD7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9DA0-BA10-4B64-A967-0D739AA8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ED6F2-D461-4C20-ACA9-ECBD98192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EA11B-BE07-4C5E-B7B0-6192ED8D7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98760-70F8-451D-8459-9DEDEB6C9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15085-3C3D-4332-99A9-C777D070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6AB-F57C-400C-99C7-6273895C63E0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BB167-F54E-4A99-8C26-1B4DC98D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18E63-8B3D-4ABF-BB49-36E5E266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E40-2EA1-447B-8657-711B9879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68D5-F5AF-416A-95B6-C1728163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7ECBF-9991-4405-86FE-D3CDF3A8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6AB-F57C-400C-99C7-6273895C63E0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8F6D6-9D23-4939-B635-992FF0B4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1A8D4-2618-457E-AEED-DDB569FF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E40-2EA1-447B-8657-711B9879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7C41A-8814-4460-ABCC-5EF276BA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6AB-F57C-400C-99C7-6273895C63E0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DCE89-322B-403F-AFFA-AD8D9FEE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C1993-A1D1-4B5A-9C92-25FB2B60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E40-2EA1-447B-8657-711B9879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5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2AD4-1F24-4B30-81D5-481BDE42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B8F5-D019-47E7-AED1-363B3C54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0053-E6B5-44D7-8A0F-931E06187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E1CDE-6CCA-4330-8462-04694B4E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6AB-F57C-400C-99C7-6273895C63E0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7CFB1-4D76-435A-9972-AFEFC293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D6C24-B284-4A2B-ABC4-45A7E113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E40-2EA1-447B-8657-711B9879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1C38-08D1-47D2-B37D-82235796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16DAA-1A2B-45C3-ADDA-88C259644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886BA-C5DE-4D71-AE6A-2ECFE080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0CDDA-BCFD-4E34-898D-12383365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6AB-F57C-400C-99C7-6273895C63E0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25E4B-CB5B-4DBE-A924-F2A9D6E3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A34E-267D-4ED6-99E2-15509390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53E40-2EA1-447B-8657-711B9879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9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8129E-3355-46B5-A665-0B73758D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3B187-B404-41F7-8554-1D572E13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16BA-D5BC-4665-B41E-0BE40DD53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5A6AB-F57C-400C-99C7-6273895C63E0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33757-5679-45CE-9CAC-9C1DDD857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C1677-CB88-4DAC-A45F-A032C58C4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3E40-2EA1-447B-8657-711B9879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2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KLEF Logo Selected final 27-07-2017-1.jpg">
            <a:extLst>
              <a:ext uri="{FF2B5EF4-FFF2-40B4-BE49-F238E27FC236}">
                <a16:creationId xmlns:a16="http://schemas.microsoft.com/office/drawing/2014/main" id="{5C89B8E8-86CF-49F8-8C40-466F7B82C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013" y="5570538"/>
            <a:ext cx="1295400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">
            <a:extLst>
              <a:ext uri="{FF2B5EF4-FFF2-40B4-BE49-F238E27FC236}">
                <a16:creationId xmlns:a16="http://schemas.microsoft.com/office/drawing/2014/main" id="{FE71EB8A-B5A8-454A-A9AF-D0FBB5FEE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2" t="50999" r="74301" b="24501"/>
          <a:stretch>
            <a:fillRect/>
          </a:stretch>
        </p:blipFill>
        <p:spPr bwMode="auto">
          <a:xfrm>
            <a:off x="10247313" y="0"/>
            <a:ext cx="194468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34729D-C473-4E5B-A48A-51EA901C7FD8}"/>
              </a:ext>
            </a:extLst>
          </p:cNvPr>
          <p:cNvSpPr txBox="1">
            <a:spLocks/>
          </p:cNvSpPr>
          <p:nvPr/>
        </p:nvSpPr>
        <p:spPr>
          <a:xfrm>
            <a:off x="0" y="422275"/>
            <a:ext cx="12192000" cy="78105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rgbClr val="A8000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</a:p>
        </p:txBody>
      </p:sp>
      <p:pic>
        <p:nvPicPr>
          <p:cNvPr id="6149" name="Picture 1">
            <a:extLst>
              <a:ext uri="{FF2B5EF4-FFF2-40B4-BE49-F238E27FC236}">
                <a16:creationId xmlns:a16="http://schemas.microsoft.com/office/drawing/2014/main" id="{0BCA4FBA-FB72-4335-A52C-AE86EC05F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74"/>
          <a:stretch>
            <a:fillRect/>
          </a:stretch>
        </p:blipFill>
        <p:spPr bwMode="auto">
          <a:xfrm>
            <a:off x="2376488" y="5588000"/>
            <a:ext cx="76327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0" name="Group 5">
            <a:extLst>
              <a:ext uri="{FF2B5EF4-FFF2-40B4-BE49-F238E27FC236}">
                <a16:creationId xmlns:a16="http://schemas.microsoft.com/office/drawing/2014/main" id="{805EC0C7-6DDD-4672-BD2C-8A7DAE9F662A}"/>
              </a:ext>
            </a:extLst>
          </p:cNvPr>
          <p:cNvGrpSpPr>
            <a:grpSpLocks/>
          </p:cNvGrpSpPr>
          <p:nvPr/>
        </p:nvGrpSpPr>
        <p:grpSpPr bwMode="auto">
          <a:xfrm>
            <a:off x="0" y="17463"/>
            <a:ext cx="2533650" cy="1665287"/>
            <a:chOff x="89864" y="1"/>
            <a:chExt cx="2532914" cy="1665037"/>
          </a:xfrm>
        </p:grpSpPr>
        <p:pic>
          <p:nvPicPr>
            <p:cNvPr id="6153" name="Picture 10">
              <a:extLst>
                <a:ext uri="{FF2B5EF4-FFF2-40B4-BE49-F238E27FC236}">
                  <a16:creationId xmlns:a16="http://schemas.microsoft.com/office/drawing/2014/main" id="{5BC7803C-229E-48D3-818D-3914B40B8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6" t="22350" r="1427" b="32520"/>
            <a:stretch>
              <a:fillRect/>
            </a:stretch>
          </p:blipFill>
          <p:spPr bwMode="auto">
            <a:xfrm>
              <a:off x="89864" y="1"/>
              <a:ext cx="2532914" cy="1626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78E646-CA5B-4DE9-9678-6B9C87C79D5A}"/>
                </a:ext>
              </a:extLst>
            </p:cNvPr>
            <p:cNvSpPr/>
            <p:nvPr/>
          </p:nvSpPr>
          <p:spPr>
            <a:xfrm>
              <a:off x="89864" y="1295207"/>
              <a:ext cx="825260" cy="368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1413CA-5C21-426C-8053-D6F832C43B4B}"/>
                </a:ext>
              </a:extLst>
            </p:cNvPr>
            <p:cNvSpPr/>
            <p:nvPr/>
          </p:nvSpPr>
          <p:spPr>
            <a:xfrm>
              <a:off x="1797518" y="1296793"/>
              <a:ext cx="825260" cy="368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6" descr="DSC04340 - Copy.JPG">
            <a:extLst>
              <a:ext uri="{FF2B5EF4-FFF2-40B4-BE49-F238E27FC236}">
                <a16:creationId xmlns:a16="http://schemas.microsoft.com/office/drawing/2014/main" id="{1040C7F7-CC6D-445C-9984-3EB19D9EE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712913"/>
            <a:ext cx="12192000" cy="376872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52" name="Slide Number Placeholder 1">
            <a:extLst>
              <a:ext uri="{FF2B5EF4-FFF2-40B4-BE49-F238E27FC236}">
                <a16:creationId xmlns:a16="http://schemas.microsoft.com/office/drawing/2014/main" id="{1F464780-EDDF-4747-9D06-61003A8E16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42B54B1D-46CF-4C41-9A9E-06A547409C12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5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IN" sz="4000" b="1" dirty="0">
                <a:solidFill>
                  <a:srgbClr val="FF0000"/>
                </a:solidFill>
                <a:latin typeface="Calibri" pitchFamily="34" charset="0"/>
              </a:rPr>
              <a:t>Input/output Modules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309563" y="914400"/>
            <a:ext cx="11882437" cy="55731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endParaRPr lang="en-IN" sz="1400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2800" dirty="0"/>
              <a:t>Processor communication involves the following: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IN" sz="2800" b="1" dirty="0"/>
              <a:t>Command decoding :</a:t>
            </a:r>
            <a:r>
              <a:rPr lang="en-IN" sz="2800" dirty="0"/>
              <a:t>The I/O module accepts command from the processor, typically sent as signals on control bus.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en-IN" sz="2800" b="1" dirty="0"/>
              <a:t>Data :</a:t>
            </a:r>
            <a:r>
              <a:rPr lang="en-IN" sz="2800" dirty="0"/>
              <a:t>Data are exchanged between the processor and the I/O module over the data bus.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195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IN" sz="4000" b="1" dirty="0">
                <a:solidFill>
                  <a:srgbClr val="FF0000"/>
                </a:solidFill>
                <a:latin typeface="Calibri" pitchFamily="34" charset="0"/>
              </a:rPr>
              <a:t>Input/output Modules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11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309563" y="914400"/>
            <a:ext cx="11882437" cy="648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en-IN" sz="2800" b="1" dirty="0"/>
              <a:t>Status Reporting :</a:t>
            </a:r>
            <a:r>
              <a:rPr lang="en-IN" sz="2800" dirty="0"/>
              <a:t>Because peripherals are so slow, it is important to know the status of the I/O module. For example, if an I/O module is asked to send data to the processor(read), it may not be ready to do so because it is still working on the previous I/O command. This fact can be reported with a status signal. Common status signals are </a:t>
            </a:r>
            <a:r>
              <a:rPr lang="en-IN" sz="2800" b="1" i="1" dirty="0"/>
              <a:t>BUSY </a:t>
            </a:r>
            <a:r>
              <a:rPr lang="en-IN" sz="2800" dirty="0"/>
              <a:t>and </a:t>
            </a:r>
            <a:r>
              <a:rPr lang="en-IN" sz="2800" b="1" i="1" dirty="0"/>
              <a:t>READY</a:t>
            </a:r>
            <a:r>
              <a:rPr lang="en-IN" sz="2800" dirty="0"/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en-IN" sz="2800" b="1" dirty="0"/>
              <a:t>Address Recognition :</a:t>
            </a:r>
            <a:r>
              <a:rPr lang="en-IN" sz="2800" dirty="0"/>
              <a:t>Just as each word of memory has an address, so thus each of the I/O devices. Thus an I/O module must recognize one unique address for each peripheral it controls.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800" dirty="0"/>
          </a:p>
          <a:p>
            <a:pPr algn="just">
              <a:lnSpc>
                <a:spcPct val="15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371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IN" sz="4000" b="1" dirty="0">
                <a:solidFill>
                  <a:srgbClr val="FF0000"/>
                </a:solidFill>
                <a:latin typeface="Calibri" pitchFamily="34" charset="0"/>
              </a:rPr>
              <a:t>Input/output Modules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12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309563" y="1335295"/>
            <a:ext cx="11882437" cy="5021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 startAt="3"/>
            </a:pP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Device communication: </a:t>
            </a:r>
            <a:r>
              <a:rPr lang="en-IN" sz="2400" dirty="0"/>
              <a:t>On the other hand, the I/O must be able to perform device communication. This communication involves command, status information and data.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 startAt="4"/>
            </a:pP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Data Buffering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cs typeface="Times New Roman" pitchFamily="18" charset="0"/>
              </a:rPr>
              <a:t>An essential task of an I/O module is data buffering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cs typeface="Times New Roman" pitchFamily="18" charset="0"/>
              </a:rPr>
              <a:t>The data buffering is required due to the mismatch of the speed of CPU, memory and other peripheral devices.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/>
              <a:t>So, the I/O modules store the data in a data buffer and regulate the transfer of data as per the speed of the devices.</a:t>
            </a:r>
            <a:endParaRPr lang="en-US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29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IN" sz="4000" b="1" dirty="0">
                <a:solidFill>
                  <a:srgbClr val="FF0000"/>
                </a:solidFill>
                <a:latin typeface="Calibri" pitchFamily="34" charset="0"/>
              </a:rPr>
              <a:t>Input/output Modules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13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309563" y="914400"/>
            <a:ext cx="11882437" cy="58424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AutoNum type="arabicPeriod" startAt="5"/>
              <a:defRPr/>
            </a:pPr>
            <a:endParaRPr lang="en-US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AutoNum type="arabicPeriod" startAt="5"/>
              <a:defRPr/>
            </a:pPr>
            <a:r>
              <a:rPr 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Error Detection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cs typeface="Times New Roman" panose="02020603050405020304" pitchFamily="18" charset="0"/>
              </a:rPr>
              <a:t>Another task of I/O module is error detection and for subsequently reporting error to the processor.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cs typeface="Times New Roman" panose="02020603050405020304" pitchFamily="18" charset="0"/>
              </a:rPr>
              <a:t>One class or error includes mechanical and electrical malfunctions reported by the device (e.g. paper jam).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dirty="0"/>
              <a:t>Another class consists of unintentional changes to the bit pattern as it is transmitted from devices to the I/O module.</a:t>
            </a:r>
            <a:endParaRPr lang="en-US" sz="28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3203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FF0000"/>
                </a:solidFill>
              </a:rPr>
              <a:t>Block diagram of I/O Module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14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309563" y="914400"/>
            <a:ext cx="11882437" cy="51961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Control &amp; timings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itchFamily="18" charset="0"/>
              </a:rPr>
              <a:t>The I/O function includes a control and timing requirement to co-ordinate the flow of traffic between internal resources and external devices.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endParaRPr lang="en-US" sz="2800" dirty="0"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7870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IN" sz="4000" b="1" dirty="0">
                <a:solidFill>
                  <a:srgbClr val="FF0000"/>
                </a:solidFill>
                <a:latin typeface="Calibri" pitchFamily="34" charset="0"/>
              </a:rPr>
              <a:t>Input/output Modules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15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DA0A7E0-A5A7-48CE-8AB3-E8655C7E8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56" y="1505415"/>
            <a:ext cx="8490064" cy="4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90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I/O Operations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16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309563" y="1050925"/>
            <a:ext cx="11882437" cy="390350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None/>
            </a:pPr>
            <a:endParaRPr lang="en-IN" sz="2800" dirty="0"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IN" sz="2800" dirty="0">
                <a:solidFill>
                  <a:srgbClr val="C00000"/>
                </a:solidFill>
                <a:cs typeface="Times New Roman" pitchFamily="18" charset="0"/>
              </a:rPr>
              <a:t>Two types of addressing are possible </a:t>
            </a:r>
          </a:p>
          <a:p>
            <a:pPr eaLnBrk="1" hangingPunct="1">
              <a:buNone/>
            </a:pPr>
            <a:endParaRPr lang="en-IN" sz="2800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IN" sz="2800" dirty="0">
                <a:cs typeface="Times New Roman" pitchFamily="18" charset="0"/>
              </a:rPr>
              <a:t>Memory-mapped I/O</a:t>
            </a:r>
          </a:p>
          <a:p>
            <a:pPr eaLnBrk="1" hangingPunct="1">
              <a:lnSpc>
                <a:spcPct val="150000"/>
              </a:lnSpc>
            </a:pPr>
            <a:r>
              <a:rPr lang="en-IN" sz="2800" dirty="0">
                <a:cs typeface="Times New Roman" pitchFamily="18" charset="0"/>
              </a:rPr>
              <a:t>Isolated or I/O mapped I/O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5584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FF0000"/>
                </a:solidFill>
              </a:rPr>
              <a:t>Memory-mapped I/O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17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309563" y="914400"/>
            <a:ext cx="11882437" cy="54385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105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There is a single address space for memory locations and I/O devices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processor treats the status and address register of the I/O modules as memory location and the same machine instructions are used to access both memory and I/O devices.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For example, if the size of address bus of a processor is 16, then there are 2</a:t>
            </a:r>
            <a:r>
              <a:rPr lang="en-US" sz="2800" baseline="30000" dirty="0"/>
              <a:t>16</a:t>
            </a:r>
            <a:r>
              <a:rPr lang="en-US" sz="2800" dirty="0"/>
              <a:t> combinations and all together 2</a:t>
            </a:r>
            <a:r>
              <a:rPr lang="en-US" sz="2800" baseline="30000" dirty="0"/>
              <a:t>16</a:t>
            </a:r>
            <a:r>
              <a:rPr lang="en-US" sz="2800" dirty="0"/>
              <a:t> address locations can be addressed with these 16 address lines.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07788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FF0000"/>
                </a:solidFill>
              </a:rPr>
              <a:t>Memory-mapped I/O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18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309563" y="914400"/>
            <a:ext cx="11882437" cy="58424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8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Since I/O devices are included in the same memory address space, so the status and address registers of I/O modules are treated as memory location by the processor.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Therefore, the same machine instructions are used to access both memory and I/O devices.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1495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FF0000"/>
                </a:solidFill>
              </a:rPr>
              <a:t>Isolated or I/O -mapped I/O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19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309563" y="914400"/>
            <a:ext cx="11882437" cy="6165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en-US" sz="1050" dirty="0"/>
          </a:p>
          <a:p>
            <a:pPr marL="457200" indent="-4572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In this scheme, the full range of addresses may be available for both.</a:t>
            </a:r>
          </a:p>
          <a:p>
            <a:pPr marL="457200" indent="-4572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address refers to a memory location or an I/O device is specified with the help of a command line.</a:t>
            </a:r>
          </a:p>
          <a:p>
            <a:pPr marL="457200" indent="-4572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In general command line is used to identify a memory location or an I/O device.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endParaRPr lang="en-IN" sz="2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04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CF8E526-52D4-44A1-A782-6A5DADA72B0C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208088" y="-81969"/>
            <a:ext cx="9144000" cy="2387600"/>
          </a:xfrm>
        </p:spPr>
        <p:txBody>
          <a:bodyPr anchor="b"/>
          <a:lstStyle/>
          <a:p>
            <a:pPr marL="0" indent="0" algn="ctr" eaLnBrk="1" hangingPunct="1"/>
            <a:r>
              <a:rPr lang="en-US" altLang="en-US" sz="6000" dirty="0"/>
              <a:t>21EC1202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35BA3604-0617-40C1-98B9-E6D37E69BCE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2397707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marL="0" indent="0"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ea typeface="SimSun" panose="02010600030101010101" pitchFamily="2" charset="-122"/>
              </a:rPr>
              <a:t>COMPUTER ORGANIZATION AND ARCHITECTURE</a:t>
            </a:r>
          </a:p>
          <a:p>
            <a:pPr marL="0" indent="0"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ea typeface="SimSun" panose="02010600030101010101" pitchFamily="2" charset="-122"/>
              </a:rPr>
              <a:t>CO3</a:t>
            </a:r>
          </a:p>
          <a:p>
            <a:pPr marL="0" indent="0"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4000" b="1" dirty="0"/>
              <a:t>Input / Output Devices</a:t>
            </a:r>
            <a:endParaRPr lang="en-US" altLang="zh-CN" sz="2400" b="1" dirty="0">
              <a:ea typeface="SimSun" panose="02010600030101010101" pitchFamily="2" charset="-122"/>
            </a:endParaRPr>
          </a:p>
          <a:p>
            <a:pPr marL="0" indent="0"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b="1" dirty="0">
              <a:ea typeface="SimSun" panose="02010600030101010101" pitchFamily="2" charset="-122"/>
            </a:endParaRPr>
          </a:p>
        </p:txBody>
      </p:sp>
      <p:sp>
        <p:nvSpPr>
          <p:cNvPr id="8196" name="Date Placeholder 1">
            <a:extLst>
              <a:ext uri="{FF2B5EF4-FFF2-40B4-BE49-F238E27FC236}">
                <a16:creationId xmlns:a16="http://schemas.microsoft.com/office/drawing/2014/main" id="{4ED8211B-41CC-474C-A946-847BB3EFB623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B9725F4-E363-4C75-85EE-FD299F339554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7" name="Slide Number Placeholder 2">
            <a:extLst>
              <a:ext uri="{FF2B5EF4-FFF2-40B4-BE49-F238E27FC236}">
                <a16:creationId xmlns:a16="http://schemas.microsoft.com/office/drawing/2014/main" id="{D5288589-BCD8-452D-AA28-F8BA0801CA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6A02F628-9717-4FE9-A204-EC9E308C76A6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124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FF0000"/>
                </a:solidFill>
              </a:rPr>
              <a:t>Isolated or I/O -mapped I/O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309563" y="914400"/>
            <a:ext cx="11882437" cy="71351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If             = 1, it indicates that the address present in address bus is the address of an I/O device.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If           = 0, it indicates that the address present in address bus is the address of a memory location.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Since full range of address is available for both memory and I/O devices, so, with 16 address lines, the system may now support both 2</a:t>
            </a:r>
            <a:r>
              <a:rPr lang="en-US" sz="2800" baseline="30000" dirty="0"/>
              <a:t>16</a:t>
            </a:r>
            <a:r>
              <a:rPr lang="en-US" sz="2800" dirty="0"/>
              <a:t> memory locations  and 2</a:t>
            </a:r>
            <a:r>
              <a:rPr lang="en-US" sz="2800" baseline="30000" dirty="0"/>
              <a:t>16</a:t>
            </a:r>
            <a:r>
              <a:rPr lang="en-US" sz="2800" dirty="0"/>
              <a:t> I/O addresses.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67877F5-2B56-4F27-B561-5666F870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8642" y="1699419"/>
            <a:ext cx="905933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E0C2F39-E3F7-4567-BB29-C24139AD6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3504" y="2938661"/>
            <a:ext cx="905933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9996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Differences between </a:t>
            </a:r>
            <a:r>
              <a:rPr lang="en-IN" sz="4000" b="1" dirty="0">
                <a:solidFill>
                  <a:srgbClr val="FF0000"/>
                </a:solidFill>
              </a:rPr>
              <a:t>Memory Mapped I/O &amp; I/O Mapped I/O 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21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DD024C6-310E-4FD5-8E5A-93EE8EB38EF2}"/>
              </a:ext>
            </a:extLst>
          </p:cNvPr>
          <p:cNvGraphicFramePr>
            <a:graphicFrameLocks/>
          </p:cNvGraphicFramePr>
          <p:nvPr/>
        </p:nvGraphicFramePr>
        <p:xfrm>
          <a:off x="78060" y="1248936"/>
          <a:ext cx="11742233" cy="48566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3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8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09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</a:rPr>
                        <a:t>Memory Mapped I/O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rgbClr val="FF0000"/>
                          </a:solidFill>
                          <a:effectLst/>
                        </a:rPr>
                        <a:t>I/O Mapped I/O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38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device is treated like a memory device and hence given a memory address.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device is treated as an I/O device and hence given an I/O address.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7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 have same address space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and I/O have separate address space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17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to addition of I/O addressable memory become less for memory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address can be used by the memory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17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instructions can control both I/O and Memory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 instruction control read and write operation in I/O and Memory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97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memory address are for both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this I/O address are called ports.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09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Lesser efficient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efficient due to separate buses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>
                          <a:effectLst/>
                        </a:rPr>
                        <a:t>Smaller in size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Larger in size due to more buses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414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Simpler logic is used as I/O is also treated as memory only.</a:t>
                      </a:r>
                      <a:endParaRPr lang="en-IN" b="1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complex due to separate separate logic is used to control both.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0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Differences between </a:t>
            </a:r>
            <a:r>
              <a:rPr lang="en-IN" sz="4000" b="1" dirty="0">
                <a:solidFill>
                  <a:srgbClr val="FF0000"/>
                </a:solidFill>
              </a:rPr>
              <a:t>Memory Mapped I/O &amp; I/O Mapped I/O 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22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C64152B5-3735-4984-8A1F-0C9CF183E21C}"/>
              </a:ext>
            </a:extLst>
          </p:cNvPr>
          <p:cNvGraphicFramePr>
            <a:graphicFrameLocks/>
          </p:cNvGraphicFramePr>
          <p:nvPr/>
        </p:nvGraphicFramePr>
        <p:xfrm>
          <a:off x="107950" y="1309370"/>
          <a:ext cx="11801552" cy="463423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1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5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4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rgbClr val="FF0000"/>
                          </a:solidFill>
                          <a:effectLst/>
                        </a:rPr>
                        <a:t>Memory Mapped I/O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rgbClr val="FF0000"/>
                          </a:solidFill>
                          <a:effectLst/>
                        </a:rPr>
                        <a:t>I/O Mapped I/O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device has a 20 bit Memory address.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device has an 8 or 16 bit I/O address.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device is given MEMR# and MEMW# control signals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device is given IOR# and IOW# control signals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Decoding is more complex due to more address lines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Decoding is easier due to lesser address lines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gates add more delays hence slower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 faster due to less delays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Allows many more I/O devices as I/O addresses are now 20 bits.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Allows many more I/O devices as I/O addresses are now 20 bits.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Popular technique in Microcontrollers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effectLst/>
                        </a:rPr>
                        <a:t>Popular technique in Microprocessors.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register can be used to transfer data with the I/O device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AL/ AH/ AX registers can be used to transfer data with the I/O device</a:t>
                      </a:r>
                      <a:endParaRPr lang="en-IN" b="1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devices can now be accessed using any memory instruction.</a:t>
                      </a:r>
                      <a:endParaRPr lang="en-IN" b="1" dirty="0">
                        <a:effectLst/>
                      </a:endParaRP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devices can only be accessed by IN and OUT instructions.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7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9327DBEF-F855-4888-84AE-8DF6F59FF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601663"/>
            <a:ext cx="1130141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IN" altLang="en-US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Input / Output Devices:</a:t>
            </a:r>
            <a:r>
              <a:rPr lang="en-I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Introduction to input/output processing, working with video display unit and keyboard and routine to control them. Program controlled I/O transfer. Interrupt controlled I/O transfer, DMA controller. Secondary storage and type of storage devices. Introduction to buses and connecting I/O devices to CPU and memory, TRAP and Interrupts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3" name="Date Placeholder 1">
            <a:extLst>
              <a:ext uri="{FF2B5EF4-FFF2-40B4-BE49-F238E27FC236}">
                <a16:creationId xmlns:a16="http://schemas.microsoft.com/office/drawing/2014/main" id="{57FC0CC0-E98D-4F14-9322-72FD98E6D4E8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B11F753-0446-4F00-A9C7-A992D1C86402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4" name="Slide Number Placeholder 2">
            <a:extLst>
              <a:ext uri="{FF2B5EF4-FFF2-40B4-BE49-F238E27FC236}">
                <a16:creationId xmlns:a16="http://schemas.microsoft.com/office/drawing/2014/main" id="{4312A537-B63F-4D08-BDB3-DDC7F27904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721D6BB5-1020-4872-80C3-BB3DDAA19E21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83D4C7-C646-406E-AA93-86DFAF92D941}"/>
              </a:ext>
            </a:extLst>
          </p:cNvPr>
          <p:cNvSpPr txBox="1"/>
          <p:nvPr/>
        </p:nvSpPr>
        <p:spPr>
          <a:xfrm>
            <a:off x="4025590" y="601663"/>
            <a:ext cx="5241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Input / Output Devices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071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775B11B8-9C07-468D-A13E-FDFF5B252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206375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1267" name="Title 4">
            <a:extLst>
              <a:ext uri="{FF2B5EF4-FFF2-40B4-BE49-F238E27FC236}">
                <a16:creationId xmlns:a16="http://schemas.microsoft.com/office/drawing/2014/main" id="{E894EBCA-E586-42FA-99F1-293DA67A74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7063" y="228600"/>
            <a:ext cx="10515600" cy="685800"/>
          </a:xfrm>
        </p:spPr>
        <p:txBody>
          <a:bodyPr/>
          <a:lstStyle/>
          <a:p>
            <a:pPr algn="ctr" eaLnBrk="1" hangingPunct="1"/>
            <a:r>
              <a:rPr lang="en-IN" altLang="en-US" sz="4000" b="1" dirty="0">
                <a:solidFill>
                  <a:srgbClr val="FF0000"/>
                </a:solidFill>
                <a:cs typeface="Times New Roman" panose="02020603050405020304" pitchFamily="18" charset="0"/>
              </a:rPr>
              <a:t>Input / Output</a:t>
            </a:r>
            <a:endParaRPr lang="en-US" altLang="en-US" sz="4000" dirty="0"/>
          </a:p>
        </p:txBody>
      </p:sp>
      <p:sp>
        <p:nvSpPr>
          <p:cNvPr id="11268" name="Date Placeholder 1">
            <a:extLst>
              <a:ext uri="{FF2B5EF4-FFF2-40B4-BE49-F238E27FC236}">
                <a16:creationId xmlns:a16="http://schemas.microsoft.com/office/drawing/2014/main" id="{ABFBC97F-7E4F-4671-AD09-4095321A2D72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E52FD6F-E87E-44EA-A1EA-9B325A3E3C3B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Slide Number Placeholder 2">
            <a:extLst>
              <a:ext uri="{FF2B5EF4-FFF2-40B4-BE49-F238E27FC236}">
                <a16:creationId xmlns:a16="http://schemas.microsoft.com/office/drawing/2014/main" id="{43F1372E-2934-4327-A73D-9713EE1BB8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FE799B2F-98BD-405B-859D-849800C4B50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5DCFC-6C65-4248-9919-1531AFB3D926}"/>
              </a:ext>
            </a:extLst>
          </p:cNvPr>
          <p:cNvSpPr txBox="1"/>
          <p:nvPr/>
        </p:nvSpPr>
        <p:spPr>
          <a:xfrm>
            <a:off x="446088" y="1025525"/>
            <a:ext cx="11299825" cy="5832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system's 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(I/O) architecture is its interface to the outside world.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important modules of the computer system -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and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module.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key component of a computer system is a set of I/O modules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I/O module interfaces to the system bus and controls one or more peripheral devices.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0C3D0BD9-AB26-4753-811B-83CF35D1B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2291" name="Title 4">
            <a:extLst>
              <a:ext uri="{FF2B5EF4-FFF2-40B4-BE49-F238E27FC236}">
                <a16:creationId xmlns:a16="http://schemas.microsoft.com/office/drawing/2014/main" id="{4CC059EA-14B6-4AFC-8EFC-51C18E5978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IN" altLang="en-US" sz="4000" b="1">
                <a:solidFill>
                  <a:srgbClr val="FF0000"/>
                </a:solidFill>
                <a:cs typeface="Times New Roman" panose="02020603050405020304" pitchFamily="18" charset="0"/>
              </a:rPr>
              <a:t>Input / Output</a:t>
            </a:r>
            <a:endParaRPr lang="en-US" altLang="en-US" sz="4000"/>
          </a:p>
        </p:txBody>
      </p:sp>
      <p:sp>
        <p:nvSpPr>
          <p:cNvPr id="12292" name="Date Placeholder 1">
            <a:extLst>
              <a:ext uri="{FF2B5EF4-FFF2-40B4-BE49-F238E27FC236}">
                <a16:creationId xmlns:a16="http://schemas.microsoft.com/office/drawing/2014/main" id="{25D422F3-8AB1-4500-8E93-F792E9C40067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7C28E3A-A989-4E24-AE5A-FA95E6A5C742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3" name="Slide Number Placeholder 2">
            <a:extLst>
              <a:ext uri="{FF2B5EF4-FFF2-40B4-BE49-F238E27FC236}">
                <a16:creationId xmlns:a16="http://schemas.microsoft.com/office/drawing/2014/main" id="{7E27E11D-4887-422C-BBDF-B5F8F27F1F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72F0841E-A6E6-4631-B14E-EEAB440E7D5A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36DF8-A1BA-4D4A-A84E-13A4374A2202}"/>
              </a:ext>
            </a:extLst>
          </p:cNvPr>
          <p:cNvSpPr txBox="1"/>
          <p:nvPr/>
        </p:nvSpPr>
        <p:spPr>
          <a:xfrm>
            <a:off x="207963" y="557213"/>
            <a:ext cx="11776075" cy="7632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reasons why an I/O device or peripheral device is not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connected to the  system bus?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wide variety of peripherals with various methods of operation.  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transfer rate of peripherals is often much slower than that of the memory or processor.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 often use different data formats and word lengths than the computer to which they are attached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IN" altLang="en-US" sz="4000" b="1">
                <a:solidFill>
                  <a:srgbClr val="FF0000"/>
                </a:solidFill>
                <a:latin typeface="Calibri" panose="020F0502020204030204" pitchFamily="34" charset="0"/>
              </a:rPr>
              <a:t>Input/output Modules</a:t>
            </a:r>
            <a:endParaRPr lang="en-US" altLang="en-US" sz="400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309563" y="914400"/>
            <a:ext cx="11882437" cy="655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functions of an I/O module are categorized as follows –</a:t>
            </a:r>
          </a:p>
          <a:p>
            <a:pPr marL="457200" indent="-457200" algn="just">
              <a:lnSpc>
                <a:spcPct val="2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and timing</a:t>
            </a:r>
          </a:p>
          <a:p>
            <a:pPr marL="457200" indent="-457200" algn="just">
              <a:lnSpc>
                <a:spcPct val="2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Communication</a:t>
            </a:r>
          </a:p>
          <a:p>
            <a:pPr marL="457200" indent="-457200" algn="just">
              <a:lnSpc>
                <a:spcPct val="2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Communication</a:t>
            </a:r>
          </a:p>
          <a:p>
            <a:pPr marL="457200" indent="-457200" algn="just">
              <a:lnSpc>
                <a:spcPct val="2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Buffering</a:t>
            </a:r>
          </a:p>
          <a:p>
            <a:pPr marL="457200" indent="-457200" algn="just">
              <a:lnSpc>
                <a:spcPct val="2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defRPr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8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IN" sz="4000" b="1" dirty="0">
                <a:solidFill>
                  <a:srgbClr val="FF0000"/>
                </a:solidFill>
                <a:latin typeface="Calibri" pitchFamily="34" charset="0"/>
              </a:rPr>
              <a:t>Input/output Modules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309563" y="914400"/>
            <a:ext cx="11882437" cy="51961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sz="2800" b="1" dirty="0">
              <a:solidFill>
                <a:srgbClr val="FF0000"/>
              </a:solidFill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Control &amp; timings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itchFamily="18" charset="0"/>
              </a:rPr>
              <a:t>The I/O function includes a control and timing requirement to co-ordinate the flow of traffic between internal resources and external devices.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endParaRPr lang="en-US" sz="2800" dirty="0"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4766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33350"/>
            <a:ext cx="10515600" cy="685800"/>
          </a:xfrm>
        </p:spPr>
        <p:txBody>
          <a:bodyPr/>
          <a:lstStyle/>
          <a:p>
            <a:pPr algn="ctr" eaLnBrk="1" hangingPunct="1"/>
            <a:r>
              <a:rPr lang="en-IN" sz="4000" b="1" dirty="0">
                <a:solidFill>
                  <a:srgbClr val="FF0000"/>
                </a:solidFill>
                <a:latin typeface="Calibri" pitchFamily="34" charset="0"/>
              </a:rPr>
              <a:t>Input/output Modules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8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154781" y="1335295"/>
            <a:ext cx="11882437" cy="5021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/>
              <a:t>The control of the transfer of data from an external device to the processor might involve the following sequence of steps –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IN" sz="2400" dirty="0"/>
              <a:t>The processor interacts with the I/O module to check the status of the attached device.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IN" sz="2400" dirty="0"/>
              <a:t>The I/O module returns the device status.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IN" sz="2400" dirty="0"/>
              <a:t>If the device is operational and ready to transmit, the processor requests the transfer of data, by means of a command to the I/O module.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IN" sz="2400" dirty="0"/>
              <a:t>The I/O module obtains a unit of data from external device.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IN" sz="2400" dirty="0"/>
              <a:t>The data are transferred from the I/O module to the processor.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786B69-A411-4942-8ACD-FBB28424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914400"/>
            <a:ext cx="113014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 b="1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200">
              <a:solidFill>
                <a:srgbClr val="00000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          </a:t>
            </a:r>
          </a:p>
        </p:txBody>
      </p:sp>
      <p:sp>
        <p:nvSpPr>
          <p:cNvPr id="13315" name="Title 4">
            <a:extLst>
              <a:ext uri="{FF2B5EF4-FFF2-40B4-BE49-F238E27FC236}">
                <a16:creationId xmlns:a16="http://schemas.microsoft.com/office/drawing/2014/main" id="{4FA9EAAC-6FE7-4617-BC7E-728103846C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IN" sz="4000" b="1" dirty="0">
                <a:solidFill>
                  <a:srgbClr val="FF0000"/>
                </a:solidFill>
                <a:latin typeface="Calibri" pitchFamily="34" charset="0"/>
              </a:rPr>
              <a:t>Input/output Modules</a:t>
            </a:r>
            <a:endParaRPr lang="en-US" altLang="en-US" sz="4000" dirty="0"/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C817DACD-FC03-4B86-8DBE-68AD8C4C5370}"/>
              </a:ext>
            </a:extLst>
          </p:cNvPr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10B99D5-3AEB-40A3-9C1A-7084E53F6900}" type="datetime2">
              <a:rPr lang="en-US" altLang="en-US" sz="140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Wednesday, April 13, 2022</a:t>
            </a:fld>
            <a:endParaRPr lang="en-US" altLang="en-US" sz="14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2E585F7B-6089-439B-ABD9-972E121FDE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0D6D009-30C9-4475-9417-574603B16DBE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en-US" altLang="zh-CN" sz="1800" b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0F825-F468-4735-A453-CE98F29BB19F}"/>
              </a:ext>
            </a:extLst>
          </p:cNvPr>
          <p:cNvSpPr txBox="1"/>
          <p:nvPr/>
        </p:nvSpPr>
        <p:spPr>
          <a:xfrm>
            <a:off x="309563" y="914400"/>
            <a:ext cx="11882437" cy="77814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lvl="0" indent="-457200" algn="just">
              <a:lnSpc>
                <a:spcPct val="150000"/>
              </a:lnSpc>
              <a:spcBef>
                <a:spcPts val="0"/>
              </a:spcBef>
              <a:buAutoNum type="arabicPeriod" startAt="2"/>
            </a:pPr>
            <a:r>
              <a:rPr lang="en-US" sz="2800" b="1" dirty="0">
                <a:solidFill>
                  <a:srgbClr val="FF0000"/>
                </a:solidFill>
              </a:rPr>
              <a:t>Processor &amp; Device Communication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Times New Roman" pitchFamily="18" charset="0"/>
              </a:rPr>
              <a:t>During the I/O operation, the I/O module must communicate with the processor and with the external device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FF0000"/>
                </a:solidFill>
                <a:cs typeface="Times New Roman" pitchFamily="18" charset="0"/>
              </a:rPr>
              <a:t>Processor communication involves the following: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>
                <a:cs typeface="Times New Roman" pitchFamily="18" charset="0"/>
              </a:rPr>
              <a:t>Command decoding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>
                <a:cs typeface="Times New Roman" pitchFamily="18" charset="0"/>
              </a:rPr>
              <a:t>Data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>
                <a:cs typeface="Times New Roman" pitchFamily="18" charset="0"/>
              </a:rPr>
              <a:t>Status Reporting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>
                <a:cs typeface="Times New Roman" pitchFamily="18" charset="0"/>
              </a:rPr>
              <a:t>Address Recognition</a:t>
            </a:r>
          </a:p>
          <a:p>
            <a:pPr>
              <a:lnSpc>
                <a:spcPct val="150000"/>
              </a:lnSpc>
            </a:pPr>
            <a:endParaRPr lang="en-IN" sz="28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800" dirty="0"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6132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1635</Words>
  <Application>Microsoft Office PowerPoint</Application>
  <PresentationFormat>Widescreen</PresentationFormat>
  <Paragraphs>265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21EC1202</vt:lpstr>
      <vt:lpstr>PowerPoint Presentation</vt:lpstr>
      <vt:lpstr>Input / Output</vt:lpstr>
      <vt:lpstr>Input / Output</vt:lpstr>
      <vt:lpstr>Input/output Modules</vt:lpstr>
      <vt:lpstr>Input/output Modules</vt:lpstr>
      <vt:lpstr>Input/output Modules</vt:lpstr>
      <vt:lpstr>Input/output Modules</vt:lpstr>
      <vt:lpstr>Input/output Modules</vt:lpstr>
      <vt:lpstr>Input/output Modules</vt:lpstr>
      <vt:lpstr>Input/output Modules</vt:lpstr>
      <vt:lpstr>Input/output Modules</vt:lpstr>
      <vt:lpstr>Block diagram of I/O Module</vt:lpstr>
      <vt:lpstr>Input/output Modules</vt:lpstr>
      <vt:lpstr>I/O Operations</vt:lpstr>
      <vt:lpstr>Memory-mapped I/O</vt:lpstr>
      <vt:lpstr>Memory-mapped I/O</vt:lpstr>
      <vt:lpstr>Isolated or I/O -mapped I/O</vt:lpstr>
      <vt:lpstr>Isolated or I/O -mapped I/O</vt:lpstr>
      <vt:lpstr>Differences between Memory Mapped I/O &amp; I/O Mapped I/O </vt:lpstr>
      <vt:lpstr>Differences between Memory Mapped I/O &amp; I/O Mapped I/O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Dr.Siddaiah Nalluri</dc:creator>
  <cp:lastModifiedBy>Dr.Siddaiah Nalluri</cp:lastModifiedBy>
  <cp:revision>2</cp:revision>
  <dcterms:created xsi:type="dcterms:W3CDTF">2022-02-17T04:58:59Z</dcterms:created>
  <dcterms:modified xsi:type="dcterms:W3CDTF">2022-04-13T03:42:20Z</dcterms:modified>
</cp:coreProperties>
</file>