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7" r:id="rId2"/>
    <p:sldId id="398" r:id="rId3"/>
    <p:sldId id="399" r:id="rId4"/>
    <p:sldId id="400" r:id="rId5"/>
    <p:sldId id="401" r:id="rId6"/>
    <p:sldId id="405" r:id="rId7"/>
    <p:sldId id="406" r:id="rId8"/>
    <p:sldId id="407" r:id="rId9"/>
    <p:sldId id="408" r:id="rId10"/>
    <p:sldId id="409" r:id="rId11"/>
    <p:sldId id="410" r:id="rId12"/>
    <p:sldId id="411" r:id="rId13"/>
    <p:sldId id="412" r:id="rId14"/>
    <p:sldId id="415" r:id="rId15"/>
    <p:sldId id="416" r:id="rId16"/>
    <p:sldId id="417" r:id="rId17"/>
    <p:sldId id="418" r:id="rId18"/>
    <p:sldId id="419" r:id="rId19"/>
    <p:sldId id="420" r:id="rId20"/>
    <p:sldId id="421" r:id="rId21"/>
    <p:sldId id="460" r:id="rId22"/>
    <p:sldId id="461" r:id="rId23"/>
    <p:sldId id="462" r:id="rId24"/>
    <p:sldId id="45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3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6620-9A44-4A62-B75B-C42B7EBA3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E39892-B784-4DC7-9016-8726EFA041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BD24A-D56F-42CE-AD84-0CDB17891FC1}"/>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5" name="Footer Placeholder 4">
            <a:extLst>
              <a:ext uri="{FF2B5EF4-FFF2-40B4-BE49-F238E27FC236}">
                <a16:creationId xmlns:a16="http://schemas.microsoft.com/office/drawing/2014/main" id="{A7190A9D-D4B8-45F4-A4E4-0C66E92D5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28E6B-C485-40BA-89BF-B02E0442EDCE}"/>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93324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14C1-35C0-43F8-AD54-C2DAC0FCE6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535A19-91AC-4365-A2E8-EFACC6646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3641A-116C-41CA-8717-4FAFB9B8148E}"/>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5" name="Footer Placeholder 4">
            <a:extLst>
              <a:ext uri="{FF2B5EF4-FFF2-40B4-BE49-F238E27FC236}">
                <a16:creationId xmlns:a16="http://schemas.microsoft.com/office/drawing/2014/main" id="{90DFCBA0-DCDF-45DD-851B-39DAA1EFC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414E6-BEE4-423E-8447-FAE2F85B0D80}"/>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228614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E1E3B-99A6-4A99-BACE-AAD38B89F6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A748E-D672-40E3-91FD-E0E79A833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EF1F2-55E0-40BD-AE36-980B5D8333AF}"/>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5" name="Footer Placeholder 4">
            <a:extLst>
              <a:ext uri="{FF2B5EF4-FFF2-40B4-BE49-F238E27FC236}">
                <a16:creationId xmlns:a16="http://schemas.microsoft.com/office/drawing/2014/main" id="{10AB4FB9-934B-4036-947D-9AF1919D8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33A48-490D-4B17-9D2A-D4F331CFE905}"/>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372397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1" descr="KLEF Logo Selected final 27-07-2017-1.jpg">
            <a:extLst>
              <a:ext uri="{FF2B5EF4-FFF2-40B4-BE49-F238E27FC236}">
                <a16:creationId xmlns:a16="http://schemas.microsoft.com/office/drawing/2014/main" id="{509C6D17-35F4-40FD-8BE0-7C95B1E112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15638" y="136525"/>
            <a:ext cx="10747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48EF9FB2-E6E7-418F-B771-AE437DF52545}"/>
              </a:ext>
            </a:extLst>
          </p:cNvPr>
          <p:cNvCxnSpPr>
            <a:cxnSpLocks/>
          </p:cNvCxnSpPr>
          <p:nvPr userDrawn="1"/>
        </p:nvCxnSpPr>
        <p:spPr>
          <a:xfrm>
            <a:off x="942975" y="1168400"/>
            <a:ext cx="1124902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13D2F8C-CCFF-4366-B136-A06CFFED4BA2}"/>
              </a:ext>
            </a:extLst>
          </p:cNvPr>
          <p:cNvCxnSpPr/>
          <p:nvPr userDrawn="1"/>
        </p:nvCxnSpPr>
        <p:spPr>
          <a:xfrm flipH="1">
            <a:off x="-41275" y="6137275"/>
            <a:ext cx="7300913" cy="0"/>
          </a:xfrm>
          <a:prstGeom prst="line">
            <a:avLst/>
          </a:prstGeom>
          <a:ln w="28575">
            <a:solidFill>
              <a:srgbClr val="B71C18"/>
            </a:solidFill>
          </a:ln>
        </p:spPr>
        <p:style>
          <a:lnRef idx="1">
            <a:schemeClr val="accent1"/>
          </a:lnRef>
          <a:fillRef idx="0">
            <a:schemeClr val="accent1"/>
          </a:fillRef>
          <a:effectRef idx="0">
            <a:schemeClr val="accent1"/>
          </a:effectRef>
          <a:fontRef idx="minor">
            <a:schemeClr val="tx1"/>
          </a:fontRef>
        </p:style>
      </p:cxnSp>
      <p:pic>
        <p:nvPicPr>
          <p:cNvPr id="5" name="Picture 16">
            <a:extLst>
              <a:ext uri="{FF2B5EF4-FFF2-40B4-BE49-F238E27FC236}">
                <a16:creationId xmlns:a16="http://schemas.microsoft.com/office/drawing/2014/main" id="{8DF52292-CC3C-49A0-855F-EDEF680B7C29}"/>
              </a:ext>
            </a:extLst>
          </p:cNvPr>
          <p:cNvPicPr>
            <a:picLocks noChangeAspect="1"/>
          </p:cNvPicPr>
          <p:nvPr userDrawn="1"/>
        </p:nvPicPr>
        <p:blipFill>
          <a:blip r:embed="rId3">
            <a:extLst>
              <a:ext uri="{28A0092B-C50C-407E-A947-70E740481C1C}">
                <a14:useLocalDpi xmlns:a14="http://schemas.microsoft.com/office/drawing/2010/main" val="0"/>
              </a:ext>
            </a:extLst>
          </a:blip>
          <a:srcRect l="22000" t="5914" r="2000" b="45464"/>
          <a:stretch>
            <a:fillRect/>
          </a:stretch>
        </p:blipFill>
        <p:spPr bwMode="auto">
          <a:xfrm>
            <a:off x="7116763" y="6042025"/>
            <a:ext cx="507523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62BB232C-CE17-42EB-A5F0-088E3638E860}"/>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EF073262-3D77-4DE6-9534-C2297AEADB17}"/>
              </a:ext>
            </a:extLst>
          </p:cNvPr>
          <p:cNvSpPr>
            <a:spLocks noGrp="1" noChangeArrowheads="1"/>
          </p:cNvSpPr>
          <p:nvPr>
            <p:ph type="sldNum" sz="quarter" idx="11"/>
          </p:nvPr>
        </p:nvSpPr>
        <p:spPr>
          <a:xfrm>
            <a:off x="5075238" y="6359525"/>
            <a:ext cx="704850" cy="365125"/>
          </a:xfrm>
        </p:spPr>
        <p:txBody>
          <a:bodyPr/>
          <a:lstStyle>
            <a:lvl1pPr>
              <a:defRPr/>
            </a:lvl1pPr>
          </a:lstStyle>
          <a:p>
            <a:pPr>
              <a:defRPr/>
            </a:pPr>
            <a:fld id="{55F415A8-3546-4023-8659-01342525863F}" type="slidenum">
              <a:rPr lang="en-US" altLang="zh-CN"/>
              <a:pPr>
                <a:defRPr/>
              </a:pPr>
              <a:t>‹#›</a:t>
            </a:fld>
            <a:endParaRPr lang="en-US" altLang="zh-CN" sz="1800" b="0">
              <a:solidFill>
                <a:schemeClr val="tx1"/>
              </a:solidFill>
            </a:endParaRPr>
          </a:p>
        </p:txBody>
      </p:sp>
      <p:sp>
        <p:nvSpPr>
          <p:cNvPr id="8" name="Date Placeholder 4">
            <a:extLst>
              <a:ext uri="{FF2B5EF4-FFF2-40B4-BE49-F238E27FC236}">
                <a16:creationId xmlns:a16="http://schemas.microsoft.com/office/drawing/2014/main" id="{85E2B8EF-06B0-4F2A-BB2D-D277990587B2}"/>
              </a:ext>
            </a:extLst>
          </p:cNvPr>
          <p:cNvSpPr>
            <a:spLocks noGrp="1"/>
          </p:cNvSpPr>
          <p:nvPr>
            <p:ph type="dt" sz="quarter" idx="12"/>
          </p:nvPr>
        </p:nvSpPr>
        <p:spPr>
          <a:xfrm>
            <a:off x="942975" y="6356350"/>
            <a:ext cx="2743200"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pPr>
              <a:defRPr/>
            </a:pPr>
            <a:fld id="{27B3962F-BACA-4F03-A0A5-36DB84EAA22F}" type="datetime2">
              <a:rPr lang="en-US"/>
              <a:pPr>
                <a:defRPr/>
              </a:pPr>
              <a:t>Wednesday, April 13, 2022</a:t>
            </a:fld>
            <a:endParaRPr lang="en-US" dirty="0"/>
          </a:p>
        </p:txBody>
      </p:sp>
    </p:spTree>
    <p:extLst>
      <p:ext uri="{BB962C8B-B14F-4D97-AF65-F5344CB8AC3E}">
        <p14:creationId xmlns:p14="http://schemas.microsoft.com/office/powerpoint/2010/main" val="410292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C0EB-2C28-48B8-AB58-1A6C1C3E9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9852FD-E9E6-4BE3-8E1C-03BAC1ED1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B74A0-C63D-4F41-9480-506BC9351DE7}"/>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5" name="Footer Placeholder 4">
            <a:extLst>
              <a:ext uri="{FF2B5EF4-FFF2-40B4-BE49-F238E27FC236}">
                <a16:creationId xmlns:a16="http://schemas.microsoft.com/office/drawing/2014/main" id="{5EABDD9C-2850-4B60-AE89-9D157B170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45CCB-AB88-41DA-AD4E-1FD043141953}"/>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358124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0746-2C78-4C3C-827B-74F622DD3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35D7CB-6189-446C-BE0C-F0AEC7C3A7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CD2CC3-E287-4678-BD17-A300FBC422E2}"/>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5" name="Footer Placeholder 4">
            <a:extLst>
              <a:ext uri="{FF2B5EF4-FFF2-40B4-BE49-F238E27FC236}">
                <a16:creationId xmlns:a16="http://schemas.microsoft.com/office/drawing/2014/main" id="{30088ACC-AF8A-4A5F-AE4D-55DFFFAA3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98B5C-08BA-43DF-9429-5E56672C55A4}"/>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109177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EB95-A6A0-4262-AF4C-96DF284F0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053EF-3FF5-4FAE-BAE0-CF7D093A4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A39318-08E4-4BAE-874E-E71B38A61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E4354-EDFF-451A-A9DB-27AF33F26B04}"/>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6" name="Footer Placeholder 5">
            <a:extLst>
              <a:ext uri="{FF2B5EF4-FFF2-40B4-BE49-F238E27FC236}">
                <a16:creationId xmlns:a16="http://schemas.microsoft.com/office/drawing/2014/main" id="{6C7F869B-F6E1-4C39-AC30-6369145E3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DB53-4229-43AB-B984-1685271B0239}"/>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139253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3333-5021-464D-8B37-A101763472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B2C25A-CAC7-46DF-8494-C2AD039C2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A16C7-D721-4C82-8DBB-99B6600100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99FB35-54A7-4CF2-A22C-A6D9B8086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027785-1BD3-4026-8AA2-5C9A4D6F9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49F0C0-2A54-458B-9C13-57215E029AAE}"/>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8" name="Footer Placeholder 7">
            <a:extLst>
              <a:ext uri="{FF2B5EF4-FFF2-40B4-BE49-F238E27FC236}">
                <a16:creationId xmlns:a16="http://schemas.microsoft.com/office/drawing/2014/main" id="{6B055832-BF34-4EFF-8FE1-4D8E682EB1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B1A706-BCC2-4781-A863-30C47EE3CBC2}"/>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197699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547E-34FD-40EA-B8A3-52AF4E3070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63D175-0217-4AAB-B105-916F0374EFFC}"/>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4" name="Footer Placeholder 3">
            <a:extLst>
              <a:ext uri="{FF2B5EF4-FFF2-40B4-BE49-F238E27FC236}">
                <a16:creationId xmlns:a16="http://schemas.microsoft.com/office/drawing/2014/main" id="{F3A56CF3-BA79-41ED-A43D-7059136024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275EBB-9989-431A-A9D2-5D6F2FC85914}"/>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372542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9539D-D6BD-4951-983E-52D4AF812760}"/>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3" name="Footer Placeholder 2">
            <a:extLst>
              <a:ext uri="{FF2B5EF4-FFF2-40B4-BE49-F238E27FC236}">
                <a16:creationId xmlns:a16="http://schemas.microsoft.com/office/drawing/2014/main" id="{BD60637F-5870-44C3-846E-E3A4F9E04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3D0EF-0846-4A93-AE39-E3D736EA0AEC}"/>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428836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42A-485E-4D2E-BC33-9B3579B1E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C9F7CA-1568-4DC4-BA9A-3D8CF42AF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E11F24-92F4-4D03-90C9-9E299224D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6F353-D363-41FA-8E6B-8349AF441DBB}"/>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6" name="Footer Placeholder 5">
            <a:extLst>
              <a:ext uri="{FF2B5EF4-FFF2-40B4-BE49-F238E27FC236}">
                <a16:creationId xmlns:a16="http://schemas.microsoft.com/office/drawing/2014/main" id="{43CAF56B-946C-4868-9482-13FA4B2B96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3EA1C-3545-4634-9FE2-E4D58610C02A}"/>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4480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0130-1ABA-48FC-899B-6B12546CE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5ECED6-A6C3-4BE5-B9BF-91E3D2F98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0C2BCF-A56C-404A-B776-2274982B8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A7D75-FE27-4552-A8DB-8DB572D1637B}"/>
              </a:ext>
            </a:extLst>
          </p:cNvPr>
          <p:cNvSpPr>
            <a:spLocks noGrp="1"/>
          </p:cNvSpPr>
          <p:nvPr>
            <p:ph type="dt" sz="half" idx="10"/>
          </p:nvPr>
        </p:nvSpPr>
        <p:spPr/>
        <p:txBody>
          <a:bodyPr/>
          <a:lstStyle/>
          <a:p>
            <a:fld id="{D49FCE33-BF22-4ABE-B8A9-2BDCD6A87EF4}" type="datetimeFigureOut">
              <a:rPr lang="en-US" smtClean="0"/>
              <a:t>13-Apr-22</a:t>
            </a:fld>
            <a:endParaRPr lang="en-US"/>
          </a:p>
        </p:txBody>
      </p:sp>
      <p:sp>
        <p:nvSpPr>
          <p:cNvPr id="6" name="Footer Placeholder 5">
            <a:extLst>
              <a:ext uri="{FF2B5EF4-FFF2-40B4-BE49-F238E27FC236}">
                <a16:creationId xmlns:a16="http://schemas.microsoft.com/office/drawing/2014/main" id="{ADBD8B3F-AC6B-4BC4-B833-7720BFA42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C996D-585E-475A-84E8-42B2A1707A06}"/>
              </a:ext>
            </a:extLst>
          </p:cNvPr>
          <p:cNvSpPr>
            <a:spLocks noGrp="1"/>
          </p:cNvSpPr>
          <p:nvPr>
            <p:ph type="sldNum" sz="quarter" idx="12"/>
          </p:nvPr>
        </p:nvSpPr>
        <p:spPr/>
        <p:txBody>
          <a:bodyPr/>
          <a:lstStyle/>
          <a:p>
            <a:fld id="{B04693AF-632C-4F4E-B7C6-40B48001880D}" type="slidenum">
              <a:rPr lang="en-US" smtClean="0"/>
              <a:t>‹#›</a:t>
            </a:fld>
            <a:endParaRPr lang="en-US"/>
          </a:p>
        </p:txBody>
      </p:sp>
    </p:spTree>
    <p:extLst>
      <p:ext uri="{BB962C8B-B14F-4D97-AF65-F5344CB8AC3E}">
        <p14:creationId xmlns:p14="http://schemas.microsoft.com/office/powerpoint/2010/main" val="325582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05CC4-A0FD-44F3-8B57-CE9D689834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4D4EB6-0D6F-4FBE-A916-6B47CD980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9AA36-0B89-4D39-BE82-E3903E368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FCE33-BF22-4ABE-B8A9-2BDCD6A87EF4}" type="datetimeFigureOut">
              <a:rPr lang="en-US" smtClean="0"/>
              <a:t>13-Apr-22</a:t>
            </a:fld>
            <a:endParaRPr lang="en-US"/>
          </a:p>
        </p:txBody>
      </p:sp>
      <p:sp>
        <p:nvSpPr>
          <p:cNvPr id="5" name="Footer Placeholder 4">
            <a:extLst>
              <a:ext uri="{FF2B5EF4-FFF2-40B4-BE49-F238E27FC236}">
                <a16:creationId xmlns:a16="http://schemas.microsoft.com/office/drawing/2014/main" id="{7CB1155D-81A5-4E3C-A264-1688E7F26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7BFD4F-DE93-4154-AAEB-21386D473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693AF-632C-4F4E-B7C6-40B48001880D}" type="slidenum">
              <a:rPr lang="en-US" smtClean="0"/>
              <a:t>‹#›</a:t>
            </a:fld>
            <a:endParaRPr lang="en-US"/>
          </a:p>
        </p:txBody>
      </p:sp>
    </p:spTree>
    <p:extLst>
      <p:ext uri="{BB962C8B-B14F-4D97-AF65-F5344CB8AC3E}">
        <p14:creationId xmlns:p14="http://schemas.microsoft.com/office/powerpoint/2010/main" val="112088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Data Transfer</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476831" y="1050925"/>
            <a:ext cx="11882437" cy="4272836"/>
          </a:xfrm>
          <a:prstGeom prst="rect">
            <a:avLst/>
          </a:prstGeom>
          <a:noFill/>
        </p:spPr>
        <p:txBody>
          <a:bodyPr>
            <a:spAutoFit/>
          </a:bodyPr>
          <a:lstStyle/>
          <a:p>
            <a:pPr marL="514350" indent="-514350" algn="just">
              <a:lnSpc>
                <a:spcPct val="150000"/>
              </a:lnSpc>
              <a:buFont typeface="+mj-lt"/>
              <a:buAutoNum type="arabicPeriod"/>
            </a:pPr>
            <a:endParaRPr lang="en-US" sz="2400" dirty="0"/>
          </a:p>
          <a:p>
            <a:pPr marL="514350" indent="-514350" algn="just">
              <a:lnSpc>
                <a:spcPct val="150000"/>
              </a:lnSpc>
              <a:buFont typeface="+mj-lt"/>
              <a:buAutoNum type="arabicPeriod"/>
            </a:pPr>
            <a:r>
              <a:rPr lang="en-US" sz="2400" dirty="0"/>
              <a:t>Synchronous : All devices derive the timing information from common clock line.</a:t>
            </a:r>
          </a:p>
          <a:p>
            <a:pPr marL="514350" indent="-514350" algn="just">
              <a:lnSpc>
                <a:spcPct val="150000"/>
              </a:lnSpc>
              <a:buFont typeface="+mj-lt"/>
              <a:buAutoNum type="arabicPeriod"/>
            </a:pPr>
            <a:r>
              <a:rPr lang="en-US" sz="2400" dirty="0"/>
              <a:t>Asynchronous: No common clock</a:t>
            </a:r>
          </a:p>
          <a:p>
            <a:pPr marL="971550" lvl="1" indent="-514350" algn="just">
              <a:lnSpc>
                <a:spcPct val="150000"/>
              </a:lnSpc>
            </a:pPr>
            <a:r>
              <a:rPr lang="en-US" sz="2400" dirty="0"/>
              <a:t>Require control signals</a:t>
            </a:r>
          </a:p>
          <a:p>
            <a:pPr marL="1428750" lvl="2" indent="-514350" algn="just">
              <a:lnSpc>
                <a:spcPct val="150000"/>
              </a:lnSpc>
              <a:buFont typeface="+mj-lt"/>
              <a:buAutoNum type="arabicPeriod"/>
            </a:pPr>
            <a:r>
              <a:rPr lang="en-US" dirty="0"/>
              <a:t>Strobe Pulse</a:t>
            </a:r>
          </a:p>
          <a:p>
            <a:pPr marL="1428750" lvl="2" indent="-514350" algn="just">
              <a:lnSpc>
                <a:spcPct val="150000"/>
              </a:lnSpc>
              <a:buFont typeface="+mj-lt"/>
              <a:buAutoNum type="arabicPeriod"/>
            </a:pPr>
            <a:r>
              <a:rPr lang="en-US" dirty="0"/>
              <a:t>Handshaking</a:t>
            </a:r>
          </a:p>
          <a:p>
            <a:pPr algn="just">
              <a:lnSpc>
                <a:spcPct val="150000"/>
              </a:lnSpc>
              <a:spcBef>
                <a:spcPts val="0"/>
              </a:spcBef>
            </a:pPr>
            <a:endParaRPr lang="en-IN" sz="2400" dirty="0"/>
          </a:p>
          <a:p>
            <a:pPr algn="just">
              <a:lnSpc>
                <a:spcPct val="150000"/>
              </a:lnSpc>
              <a:spcBef>
                <a:spcPts val="0"/>
              </a:spcBef>
            </a:pPr>
            <a:endParaRPr lang="en-IN" sz="2800" dirty="0"/>
          </a:p>
        </p:txBody>
      </p:sp>
    </p:spTree>
    <p:extLst>
      <p:ext uri="{BB962C8B-B14F-4D97-AF65-F5344CB8AC3E}">
        <p14:creationId xmlns:p14="http://schemas.microsoft.com/office/powerpoint/2010/main" val="150727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Programmed I/O</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10</a:t>
            </a:fld>
            <a:endParaRPr lang="en-US" altLang="zh-CN" sz="1800" b="0">
              <a:latin typeface="Arial" panose="020B0604020202020204" pitchFamily="34" charset="0"/>
              <a:ea typeface="SimSun" panose="02010600030101010101" pitchFamily="2" charset="-122"/>
            </a:endParaRPr>
          </a:p>
        </p:txBody>
      </p:sp>
      <p:sp>
        <p:nvSpPr>
          <p:cNvPr id="7" name="Rectangle 6">
            <a:extLst>
              <a:ext uri="{FF2B5EF4-FFF2-40B4-BE49-F238E27FC236}">
                <a16:creationId xmlns:a16="http://schemas.microsoft.com/office/drawing/2014/main" id="{E4515469-EC3B-4F36-BF32-32F9822C532F}"/>
              </a:ext>
            </a:extLst>
          </p:cNvPr>
          <p:cNvSpPr txBox="1">
            <a:spLocks noRot="1" noChangeArrowheads="1"/>
          </p:cNvSpPr>
          <p:nvPr/>
        </p:nvSpPr>
        <p:spPr>
          <a:xfrm>
            <a:off x="1471034" y="1210257"/>
            <a:ext cx="4824536" cy="547260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Font typeface="Arial" panose="020B0604020202020204" pitchFamily="34" charset="0"/>
              <a:buNone/>
            </a:pPr>
            <a:endParaRPr lang="en-IN" sz="2400" dirty="0">
              <a:cs typeface="Times New Roman" pitchFamily="18" charset="0"/>
            </a:endParaRPr>
          </a:p>
          <a:p>
            <a:pPr marL="0" indent="0" algn="just">
              <a:lnSpc>
                <a:spcPct val="150000"/>
              </a:lnSpc>
              <a:spcBef>
                <a:spcPts val="0"/>
              </a:spcBef>
              <a:buFont typeface="Arial" panose="020B0604020202020204" pitchFamily="34" charset="0"/>
              <a:buNone/>
            </a:pPr>
            <a:r>
              <a:rPr lang="en-IN" sz="2400" dirty="0">
                <a:cs typeface="Times New Roman" pitchFamily="18" charset="0"/>
              </a:rPr>
              <a:t>With programmed I/O, the processor executes a program that gives its direct control of the I/O operation, including sensing device status, sending a read or write command, and transferring the data.</a:t>
            </a:r>
          </a:p>
          <a:p>
            <a:pPr algn="just">
              <a:lnSpc>
                <a:spcPct val="150000"/>
              </a:lnSpc>
              <a:spcBef>
                <a:spcPts val="0"/>
              </a:spcBef>
            </a:pPr>
            <a:endParaRPr lang="en-IN" sz="2400" dirty="0"/>
          </a:p>
        </p:txBody>
      </p:sp>
      <p:pic>
        <p:nvPicPr>
          <p:cNvPr id="8" name="Picture 1">
            <a:extLst>
              <a:ext uri="{FF2B5EF4-FFF2-40B4-BE49-F238E27FC236}">
                <a16:creationId xmlns:a16="http://schemas.microsoft.com/office/drawing/2014/main" id="{B7DB2E3F-A931-4F9C-8A5D-C0AA17BD4D14}"/>
              </a:ext>
            </a:extLst>
          </p:cNvPr>
          <p:cNvPicPr>
            <a:picLocks noChangeAspect="1" noChangeArrowheads="1"/>
          </p:cNvPicPr>
          <p:nvPr/>
        </p:nvPicPr>
        <p:blipFill>
          <a:blip r:embed="rId2"/>
          <a:srcRect/>
          <a:stretch>
            <a:fillRect/>
          </a:stretch>
        </p:blipFill>
        <p:spPr bwMode="auto">
          <a:xfrm>
            <a:off x="6876015" y="1471961"/>
            <a:ext cx="3107034" cy="4405213"/>
          </a:xfrm>
          <a:prstGeom prst="rect">
            <a:avLst/>
          </a:prstGeom>
          <a:noFill/>
          <a:ln w="9525">
            <a:noFill/>
            <a:miter lim="800000"/>
            <a:headEnd/>
            <a:tailEnd/>
          </a:ln>
          <a:effectLst/>
        </p:spPr>
      </p:pic>
    </p:spTree>
    <p:extLst>
      <p:ext uri="{BB962C8B-B14F-4D97-AF65-F5344CB8AC3E}">
        <p14:creationId xmlns:p14="http://schemas.microsoft.com/office/powerpoint/2010/main" val="84990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Example</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11</a:t>
            </a:fld>
            <a:endParaRPr lang="en-US" altLang="zh-CN" sz="1800" b="0">
              <a:latin typeface="Arial" panose="020B0604020202020204" pitchFamily="34" charset="0"/>
              <a:ea typeface="SimSun" panose="02010600030101010101" pitchFamily="2" charset="-122"/>
            </a:endParaRPr>
          </a:p>
        </p:txBody>
      </p:sp>
      <p:pic>
        <p:nvPicPr>
          <p:cNvPr id="7" name="Picture 3">
            <a:extLst>
              <a:ext uri="{FF2B5EF4-FFF2-40B4-BE49-F238E27FC236}">
                <a16:creationId xmlns:a16="http://schemas.microsoft.com/office/drawing/2014/main" id="{A33D0CE4-8700-4161-8ACB-B65D740C4D57}"/>
              </a:ext>
            </a:extLst>
          </p:cNvPr>
          <p:cNvPicPr>
            <a:picLocks noChangeAspect="1" noChangeArrowheads="1"/>
          </p:cNvPicPr>
          <p:nvPr/>
        </p:nvPicPr>
        <p:blipFill>
          <a:blip r:embed="rId2"/>
          <a:srcRect/>
          <a:stretch>
            <a:fillRect/>
          </a:stretch>
        </p:blipFill>
        <p:spPr bwMode="auto">
          <a:xfrm>
            <a:off x="2162529" y="1819320"/>
            <a:ext cx="8208912" cy="3811090"/>
          </a:xfrm>
          <a:prstGeom prst="rect">
            <a:avLst/>
          </a:prstGeom>
          <a:noFill/>
          <a:ln w="9525">
            <a:noFill/>
            <a:miter lim="800000"/>
            <a:headEnd/>
            <a:tailEnd/>
          </a:ln>
          <a:effectLst/>
        </p:spPr>
      </p:pic>
    </p:spTree>
    <p:extLst>
      <p:ext uri="{BB962C8B-B14F-4D97-AF65-F5344CB8AC3E}">
        <p14:creationId xmlns:p14="http://schemas.microsoft.com/office/powerpoint/2010/main" val="267443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Example</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12</a:t>
            </a:fld>
            <a:endParaRPr lang="en-US" altLang="zh-CN" sz="1800" b="0">
              <a:latin typeface="Arial" panose="020B0604020202020204" pitchFamily="34" charset="0"/>
              <a:ea typeface="SimSun" panose="02010600030101010101" pitchFamily="2" charset="-122"/>
            </a:endParaRPr>
          </a:p>
        </p:txBody>
      </p:sp>
      <p:sp>
        <p:nvSpPr>
          <p:cNvPr id="7" name="Rectangle 6">
            <a:extLst>
              <a:ext uri="{FF2B5EF4-FFF2-40B4-BE49-F238E27FC236}">
                <a16:creationId xmlns:a16="http://schemas.microsoft.com/office/drawing/2014/main" id="{5466D577-8D1E-452D-9322-74E52E68B2D2}"/>
              </a:ext>
            </a:extLst>
          </p:cNvPr>
          <p:cNvSpPr txBox="1">
            <a:spLocks noRot="1" noChangeArrowheads="1"/>
          </p:cNvSpPr>
          <p:nvPr/>
        </p:nvSpPr>
        <p:spPr>
          <a:xfrm>
            <a:off x="107504" y="1215483"/>
            <a:ext cx="5988496" cy="516584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Font typeface="Arial" panose="020B0604020202020204" pitchFamily="34" charset="0"/>
              <a:buNone/>
            </a:pPr>
            <a:r>
              <a:rPr lang="en-IN" sz="2400" dirty="0"/>
              <a:t>The transfer of each byte requires three instructions:</a:t>
            </a:r>
          </a:p>
          <a:p>
            <a:pPr marL="457200" indent="-457200" algn="just">
              <a:lnSpc>
                <a:spcPct val="150000"/>
              </a:lnSpc>
              <a:spcBef>
                <a:spcPts val="0"/>
              </a:spcBef>
              <a:buFont typeface="Arial" panose="020B0604020202020204" pitchFamily="34" charset="0"/>
              <a:buAutoNum type="arabicPeriod"/>
            </a:pPr>
            <a:r>
              <a:rPr lang="en-IN" sz="2400" dirty="0"/>
              <a:t>Read the status register.</a:t>
            </a:r>
          </a:p>
          <a:p>
            <a:pPr marL="457200" indent="-457200" algn="just">
              <a:lnSpc>
                <a:spcPct val="150000"/>
              </a:lnSpc>
              <a:spcBef>
                <a:spcPts val="0"/>
              </a:spcBef>
              <a:buFont typeface="Arial" panose="020B0604020202020204" pitchFamily="34" charset="0"/>
              <a:buAutoNum type="arabicPeriod"/>
            </a:pPr>
            <a:r>
              <a:rPr lang="en-IN" sz="2400" dirty="0"/>
              <a:t>Check the status of the flag bit and branch to step 1 if not set or to step 3 if set.</a:t>
            </a:r>
          </a:p>
          <a:p>
            <a:pPr marL="457200" indent="-457200" algn="just">
              <a:lnSpc>
                <a:spcPct val="150000"/>
              </a:lnSpc>
              <a:spcBef>
                <a:spcPts val="0"/>
              </a:spcBef>
              <a:buFont typeface="Arial" panose="020B0604020202020204" pitchFamily="34" charset="0"/>
              <a:buAutoNum type="arabicPeriod"/>
            </a:pPr>
            <a:r>
              <a:rPr lang="en-IN" sz="2400" dirty="0"/>
              <a:t>Read the data register.</a:t>
            </a:r>
            <a:endParaRPr lang="en-US" sz="2400" dirty="0"/>
          </a:p>
          <a:p>
            <a:pPr marL="0" indent="0" algn="just">
              <a:lnSpc>
                <a:spcPct val="150000"/>
              </a:lnSpc>
              <a:spcBef>
                <a:spcPts val="0"/>
              </a:spcBef>
              <a:buFont typeface="Arial" panose="020B0604020202020204" pitchFamily="34" charset="0"/>
              <a:buNone/>
            </a:pPr>
            <a:endParaRPr lang="en-US" sz="2400" dirty="0"/>
          </a:p>
          <a:p>
            <a:pPr marL="0" indent="0" algn="ctr">
              <a:lnSpc>
                <a:spcPct val="150000"/>
              </a:lnSpc>
              <a:spcBef>
                <a:spcPts val="0"/>
              </a:spcBef>
              <a:buFont typeface="Arial" panose="020B0604020202020204" pitchFamily="34" charset="0"/>
              <a:buNone/>
            </a:pPr>
            <a:r>
              <a:rPr lang="en-US" sz="1800" b="1" i="1" u="sng" dirty="0"/>
              <a:t>Flow chart for CPU program to input data</a:t>
            </a:r>
          </a:p>
          <a:p>
            <a:pPr algn="just">
              <a:lnSpc>
                <a:spcPct val="150000"/>
              </a:lnSpc>
              <a:spcBef>
                <a:spcPts val="0"/>
              </a:spcBef>
            </a:pPr>
            <a:endParaRPr lang="en-IN" sz="2400" dirty="0"/>
          </a:p>
        </p:txBody>
      </p:sp>
      <p:pic>
        <p:nvPicPr>
          <p:cNvPr id="8" name="Picture 2">
            <a:extLst>
              <a:ext uri="{FF2B5EF4-FFF2-40B4-BE49-F238E27FC236}">
                <a16:creationId xmlns:a16="http://schemas.microsoft.com/office/drawing/2014/main" id="{3E172820-B41A-45E9-BBDF-1C6403B5C373}"/>
              </a:ext>
            </a:extLst>
          </p:cNvPr>
          <p:cNvPicPr>
            <a:picLocks noChangeAspect="1" noChangeArrowheads="1"/>
          </p:cNvPicPr>
          <p:nvPr/>
        </p:nvPicPr>
        <p:blipFill>
          <a:blip r:embed="rId2" cstate="print"/>
          <a:srcRect/>
          <a:stretch>
            <a:fillRect/>
          </a:stretch>
        </p:blipFill>
        <p:spPr bwMode="auto">
          <a:xfrm>
            <a:off x="6640080" y="1450504"/>
            <a:ext cx="3948335" cy="4493096"/>
          </a:xfrm>
          <a:prstGeom prst="rect">
            <a:avLst/>
          </a:prstGeom>
          <a:noFill/>
          <a:ln w="9525">
            <a:noFill/>
            <a:miter lim="800000"/>
            <a:headEnd/>
            <a:tailEnd/>
          </a:ln>
          <a:effectLst/>
        </p:spPr>
      </p:pic>
    </p:spTree>
    <p:extLst>
      <p:ext uri="{BB962C8B-B14F-4D97-AF65-F5344CB8AC3E}">
        <p14:creationId xmlns:p14="http://schemas.microsoft.com/office/powerpoint/2010/main" val="344052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IN" sz="4000" b="1" dirty="0">
                <a:solidFill>
                  <a:srgbClr val="FF0000"/>
                </a:solidFill>
                <a:cs typeface="Times New Roman" pitchFamily="18" charset="0"/>
              </a:rPr>
              <a:t>Interrupt driven I/O </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13</a:t>
            </a:fld>
            <a:endParaRPr lang="en-US" altLang="zh-CN" sz="1800" b="0">
              <a:latin typeface="Arial" panose="020B0604020202020204" pitchFamily="34" charset="0"/>
              <a:ea typeface="SimSun" panose="02010600030101010101" pitchFamily="2" charset="-122"/>
            </a:endParaRPr>
          </a:p>
        </p:txBody>
      </p:sp>
      <p:sp>
        <p:nvSpPr>
          <p:cNvPr id="7" name="Rectangle 6">
            <a:extLst>
              <a:ext uri="{FF2B5EF4-FFF2-40B4-BE49-F238E27FC236}">
                <a16:creationId xmlns:a16="http://schemas.microsoft.com/office/drawing/2014/main" id="{53834BE7-82C7-4D58-8E57-2AFB54CC5D69}"/>
              </a:ext>
            </a:extLst>
          </p:cNvPr>
          <p:cNvSpPr txBox="1">
            <a:spLocks noRot="1" noChangeArrowheads="1"/>
          </p:cNvSpPr>
          <p:nvPr/>
        </p:nvSpPr>
        <p:spPr>
          <a:xfrm>
            <a:off x="107504" y="908720"/>
            <a:ext cx="6672437" cy="547260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Font typeface="Arial" panose="020B0604020202020204" pitchFamily="34" charset="0"/>
              <a:buNone/>
            </a:pPr>
            <a:endParaRPr lang="en-IN" sz="2400" dirty="0">
              <a:cs typeface="Times New Roman" pitchFamily="18" charset="0"/>
            </a:endParaRPr>
          </a:p>
          <a:p>
            <a:pPr marL="0" indent="0" algn="just">
              <a:lnSpc>
                <a:spcPct val="150000"/>
              </a:lnSpc>
              <a:spcBef>
                <a:spcPts val="0"/>
              </a:spcBef>
              <a:buFont typeface="Arial" panose="020B0604020202020204" pitchFamily="34" charset="0"/>
              <a:buNone/>
            </a:pPr>
            <a:r>
              <a:rPr lang="en-IN" sz="2400" dirty="0">
                <a:cs typeface="Times New Roman" pitchFamily="18" charset="0"/>
              </a:rPr>
              <a:t>With interrupt driven I/O, the processor issues an I/O command, continues to execute other instructions, and is interrupted by the I/O module when the I/O module completes its work</a:t>
            </a:r>
            <a:r>
              <a:rPr lang="en-IN" sz="2000" dirty="0">
                <a:cs typeface="Times New Roman" pitchFamily="18" charset="0"/>
              </a:rPr>
              <a:t>.</a:t>
            </a:r>
          </a:p>
          <a:p>
            <a:pPr algn="just">
              <a:lnSpc>
                <a:spcPct val="150000"/>
              </a:lnSpc>
              <a:spcBef>
                <a:spcPts val="0"/>
              </a:spcBef>
            </a:pPr>
            <a:endParaRPr lang="en-IN" sz="1800" dirty="0">
              <a:cs typeface="Times New Roman" pitchFamily="18" charset="0"/>
            </a:endParaRPr>
          </a:p>
          <a:p>
            <a:pPr algn="just">
              <a:lnSpc>
                <a:spcPct val="150000"/>
              </a:lnSpc>
              <a:spcBef>
                <a:spcPts val="0"/>
              </a:spcBef>
            </a:pPr>
            <a:endParaRPr lang="en-IN" sz="1800" dirty="0">
              <a:cs typeface="Times New Roman" pitchFamily="18" charset="0"/>
            </a:endParaRPr>
          </a:p>
          <a:p>
            <a:pPr algn="just">
              <a:lnSpc>
                <a:spcPct val="150000"/>
              </a:lnSpc>
              <a:spcBef>
                <a:spcPts val="0"/>
              </a:spcBef>
            </a:pPr>
            <a:endParaRPr lang="en-IN" sz="2400" dirty="0"/>
          </a:p>
        </p:txBody>
      </p:sp>
      <p:pic>
        <p:nvPicPr>
          <p:cNvPr id="8" name="Picture 1">
            <a:extLst>
              <a:ext uri="{FF2B5EF4-FFF2-40B4-BE49-F238E27FC236}">
                <a16:creationId xmlns:a16="http://schemas.microsoft.com/office/drawing/2014/main" id="{231687A8-1C10-4FCF-B6D8-79C029D66DF8}"/>
              </a:ext>
            </a:extLst>
          </p:cNvPr>
          <p:cNvPicPr>
            <a:picLocks noChangeAspect="1" noChangeArrowheads="1"/>
          </p:cNvPicPr>
          <p:nvPr/>
        </p:nvPicPr>
        <p:blipFill>
          <a:blip r:embed="rId2"/>
          <a:srcRect/>
          <a:stretch>
            <a:fillRect/>
          </a:stretch>
        </p:blipFill>
        <p:spPr bwMode="auto">
          <a:xfrm>
            <a:off x="7291814" y="1259933"/>
            <a:ext cx="3407213" cy="4756150"/>
          </a:xfrm>
          <a:prstGeom prst="rect">
            <a:avLst/>
          </a:prstGeom>
          <a:noFill/>
          <a:ln w="9525">
            <a:noFill/>
            <a:miter lim="800000"/>
            <a:headEnd/>
            <a:tailEnd/>
          </a:ln>
          <a:effectLst/>
        </p:spPr>
      </p:pic>
    </p:spTree>
    <p:extLst>
      <p:ext uri="{BB962C8B-B14F-4D97-AF65-F5344CB8AC3E}">
        <p14:creationId xmlns:p14="http://schemas.microsoft.com/office/powerpoint/2010/main" val="39478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Direct Memory Access (DMA)</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14</a:t>
            </a:fld>
            <a:endParaRPr lang="en-US" altLang="zh-CN" sz="1800" b="0">
              <a:latin typeface="Arial" panose="020B0604020202020204" pitchFamily="34" charset="0"/>
              <a:ea typeface="SimSun" panose="02010600030101010101" pitchFamily="2" charset="-122"/>
            </a:endParaRPr>
          </a:p>
        </p:txBody>
      </p:sp>
      <p:pic>
        <p:nvPicPr>
          <p:cNvPr id="7" name="Picture 2">
            <a:extLst>
              <a:ext uri="{FF2B5EF4-FFF2-40B4-BE49-F238E27FC236}">
                <a16:creationId xmlns:a16="http://schemas.microsoft.com/office/drawing/2014/main" id="{0D55B582-4DB5-47CA-837F-BEBD59A4BE13}"/>
              </a:ext>
            </a:extLst>
          </p:cNvPr>
          <p:cNvPicPr>
            <a:picLocks noChangeAspect="1" noChangeArrowheads="1"/>
          </p:cNvPicPr>
          <p:nvPr/>
        </p:nvPicPr>
        <p:blipFill>
          <a:blip r:embed="rId2"/>
          <a:srcRect/>
          <a:stretch>
            <a:fillRect/>
          </a:stretch>
        </p:blipFill>
        <p:spPr bwMode="auto">
          <a:xfrm>
            <a:off x="322888" y="1700807"/>
            <a:ext cx="4172953" cy="3456385"/>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FE4DF2C3-9D21-4EE6-8744-1604E9DBA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37" y="1326995"/>
            <a:ext cx="4464496" cy="450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681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cs typeface="Times New Roman" panose="02020603050405020304" pitchFamily="18" charset="0"/>
              </a:rPr>
              <a:t>DMA Transfer</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15</a:t>
            </a:fld>
            <a:endParaRPr lang="en-US" altLang="zh-CN" sz="1800" b="0">
              <a:latin typeface="Arial" panose="020B0604020202020204" pitchFamily="34" charset="0"/>
              <a:ea typeface="SimSun" panose="02010600030101010101" pitchFamily="2" charset="-122"/>
            </a:endParaRPr>
          </a:p>
        </p:txBody>
      </p:sp>
      <p:pic>
        <p:nvPicPr>
          <p:cNvPr id="7" name="Picture 3">
            <a:extLst>
              <a:ext uri="{FF2B5EF4-FFF2-40B4-BE49-F238E27FC236}">
                <a16:creationId xmlns:a16="http://schemas.microsoft.com/office/drawing/2014/main" id="{338C8EAE-F879-447A-A5CB-70CEC0C24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747" y="1291825"/>
            <a:ext cx="8008316" cy="465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82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Direct Memory Access</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16</a:t>
            </a:fld>
            <a:endParaRPr lang="en-US" altLang="zh-CN" sz="1800" b="0">
              <a:latin typeface="Arial" panose="020B0604020202020204" pitchFamily="34" charset="0"/>
              <a:ea typeface="SimSun" panose="02010600030101010101" pitchFamily="2" charset="-122"/>
            </a:endParaRPr>
          </a:p>
        </p:txBody>
      </p:sp>
      <p:pic>
        <p:nvPicPr>
          <p:cNvPr id="7" name="Picture 2">
            <a:extLst>
              <a:ext uri="{FF2B5EF4-FFF2-40B4-BE49-F238E27FC236}">
                <a16:creationId xmlns:a16="http://schemas.microsoft.com/office/drawing/2014/main" id="{2E29483B-33C4-4D55-961A-DC801DF4B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36" y="1208508"/>
            <a:ext cx="9946887" cy="4735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903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DMA Modes of Operation</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17</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914400"/>
            <a:ext cx="11882437" cy="5303888"/>
          </a:xfrm>
          <a:prstGeom prst="rect">
            <a:avLst/>
          </a:prstGeom>
          <a:noFill/>
        </p:spPr>
        <p:txBody>
          <a:bodyPr>
            <a:spAutoFit/>
          </a:bodyPr>
          <a:lstStyle/>
          <a:p>
            <a:pPr marL="0" indent="0" algn="just">
              <a:lnSpc>
                <a:spcPct val="200000"/>
              </a:lnSpc>
              <a:spcBef>
                <a:spcPts val="0"/>
              </a:spcBef>
              <a:buNone/>
            </a:pPr>
            <a:endParaRPr lang="en-IN" sz="1050" dirty="0"/>
          </a:p>
          <a:p>
            <a:pPr marL="0" indent="0" algn="just">
              <a:lnSpc>
                <a:spcPct val="200000"/>
              </a:lnSpc>
              <a:spcBef>
                <a:spcPts val="0"/>
              </a:spcBef>
              <a:buNone/>
            </a:pPr>
            <a:r>
              <a:rPr lang="en-IN" sz="2800" dirty="0"/>
              <a:t>DMA performs data transfer operation. The different DMA transfer modes are as follows:-</a:t>
            </a:r>
          </a:p>
          <a:p>
            <a:pPr marL="457200" indent="-457200" algn="just">
              <a:lnSpc>
                <a:spcPct val="200000"/>
              </a:lnSpc>
              <a:spcBef>
                <a:spcPts val="0"/>
              </a:spcBef>
              <a:buAutoNum type="arabicPeriod"/>
            </a:pPr>
            <a:r>
              <a:rPr lang="en-IN" sz="2800" dirty="0"/>
              <a:t>Burst or block transfer DMA</a:t>
            </a:r>
          </a:p>
          <a:p>
            <a:pPr marL="457200" indent="-457200" algn="just">
              <a:lnSpc>
                <a:spcPct val="200000"/>
              </a:lnSpc>
              <a:spcBef>
                <a:spcPts val="0"/>
              </a:spcBef>
              <a:buAutoNum type="arabicPeriod"/>
            </a:pPr>
            <a:r>
              <a:rPr lang="en-IN" sz="2800" dirty="0"/>
              <a:t>Cycle steal or single byte transfer DMA.</a:t>
            </a:r>
          </a:p>
          <a:p>
            <a:pPr marL="457200" indent="-457200" algn="just">
              <a:lnSpc>
                <a:spcPct val="200000"/>
              </a:lnSpc>
              <a:spcBef>
                <a:spcPts val="0"/>
              </a:spcBef>
              <a:buAutoNum type="arabicPeriod"/>
            </a:pPr>
            <a:r>
              <a:rPr lang="en-IN" sz="2800" dirty="0"/>
              <a:t>Transparent or hidden DMA.</a:t>
            </a:r>
          </a:p>
          <a:p>
            <a:pPr algn="just">
              <a:lnSpc>
                <a:spcPct val="150000"/>
              </a:lnSpc>
              <a:spcBef>
                <a:spcPts val="0"/>
              </a:spcBef>
            </a:pPr>
            <a:endParaRPr lang="en-IN" sz="2800" dirty="0"/>
          </a:p>
        </p:txBody>
      </p:sp>
    </p:spTree>
    <p:extLst>
      <p:ext uri="{BB962C8B-B14F-4D97-AF65-F5344CB8AC3E}">
        <p14:creationId xmlns:p14="http://schemas.microsoft.com/office/powerpoint/2010/main" val="3243627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IN" sz="4000" b="1" dirty="0">
                <a:solidFill>
                  <a:srgbClr val="FF0000"/>
                </a:solidFill>
              </a:rPr>
              <a:t>Burst or block transfer DMA</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18</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730327"/>
            <a:ext cx="11882437" cy="6313716"/>
          </a:xfrm>
          <a:prstGeom prst="rect">
            <a:avLst/>
          </a:prstGeom>
          <a:noFill/>
        </p:spPr>
        <p:txBody>
          <a:bodyPr>
            <a:spAutoFit/>
          </a:bodyPr>
          <a:lstStyle/>
          <a:p>
            <a:pPr algn="just"/>
            <a:endParaRPr lang="en-IN" sz="2400" dirty="0"/>
          </a:p>
          <a:p>
            <a:pPr marL="457200" indent="-457200" algn="just">
              <a:buAutoNum type="arabicPeriod"/>
            </a:pPr>
            <a:r>
              <a:rPr lang="en-IN" sz="2400" dirty="0"/>
              <a:t>It is the fastest DMA mode. In this two or more data bytes are transferred continuously.</a:t>
            </a:r>
          </a:p>
          <a:p>
            <a:pPr marL="457200" indent="-457200" algn="just">
              <a:buAutoNum type="arabicPeriod"/>
            </a:pPr>
            <a:endParaRPr lang="en-IN" sz="2400" dirty="0"/>
          </a:p>
          <a:p>
            <a:pPr marL="457200" indent="-457200" algn="just">
              <a:buAutoNum type="arabicPeriod"/>
            </a:pPr>
            <a:r>
              <a:rPr lang="en-IN" sz="2400" dirty="0"/>
              <a:t>Processor is disconnected from system bus during DMA transfer. N number of machine cycles are adopted into the machine cycles of the processor where N is the number of bytes to be transferred.</a:t>
            </a:r>
          </a:p>
          <a:p>
            <a:pPr marL="457200" indent="-457200" algn="just">
              <a:buAutoNum type="arabicPeriod"/>
            </a:pPr>
            <a:endParaRPr lang="en-IN" sz="2400" dirty="0"/>
          </a:p>
          <a:p>
            <a:pPr marL="457200" indent="-457200" algn="just">
              <a:buAutoNum type="arabicPeriod"/>
            </a:pPr>
            <a:r>
              <a:rPr lang="en-IN" sz="2400" dirty="0"/>
              <a:t>DMA sends HOLD signal to processor to request for system bus and waits for HLDA signal.</a:t>
            </a:r>
          </a:p>
          <a:p>
            <a:pPr marL="457200" indent="-457200" algn="just">
              <a:buAutoNum type="arabicPeriod"/>
            </a:pPr>
            <a:endParaRPr lang="en-IN" sz="2400" dirty="0"/>
          </a:p>
          <a:p>
            <a:pPr marL="457200" indent="-457200" algn="just">
              <a:buAutoNum type="arabicPeriod"/>
            </a:pPr>
            <a:r>
              <a:rPr lang="en-IN" sz="2400" dirty="0"/>
              <a:t>After receiving HLDA signal, DMA gains control of system bus and transfers one byte. After transferring one byte, it increments memory address, decrements counter and transfers next byte.</a:t>
            </a:r>
          </a:p>
          <a:p>
            <a:pPr marL="457200" indent="-457200" algn="just">
              <a:buAutoNum type="arabicPeriod"/>
            </a:pPr>
            <a:r>
              <a:rPr lang="en-IN" sz="2400" dirty="0"/>
              <a:t>In this way, it transfer all data bytes between memory and I/O devices. After transferring all data bytes, the DMA controller disables HOLD signal &amp; enters into slave mode.</a:t>
            </a:r>
          </a:p>
          <a:p>
            <a:pPr algn="just">
              <a:lnSpc>
                <a:spcPct val="150000"/>
              </a:lnSpc>
              <a:spcBef>
                <a:spcPts val="0"/>
              </a:spcBef>
            </a:pPr>
            <a:endParaRPr lang="en-IN" sz="2400" dirty="0"/>
          </a:p>
          <a:p>
            <a:pPr algn="just">
              <a:lnSpc>
                <a:spcPct val="150000"/>
              </a:lnSpc>
              <a:spcBef>
                <a:spcPts val="0"/>
              </a:spcBef>
            </a:pPr>
            <a:endParaRPr lang="en-IN" sz="2400" dirty="0"/>
          </a:p>
        </p:txBody>
      </p:sp>
    </p:spTree>
    <p:extLst>
      <p:ext uri="{BB962C8B-B14F-4D97-AF65-F5344CB8AC3E}">
        <p14:creationId xmlns:p14="http://schemas.microsoft.com/office/powerpoint/2010/main" val="283463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IN" sz="4000" b="1" dirty="0">
                <a:solidFill>
                  <a:srgbClr val="FF0000"/>
                </a:solidFill>
              </a:rPr>
              <a:t>Cycle steal or single byte transfer DMA</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19</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914400"/>
            <a:ext cx="11882437" cy="6488828"/>
          </a:xfrm>
          <a:prstGeom prst="rect">
            <a:avLst/>
          </a:prstGeom>
          <a:noFill/>
        </p:spPr>
        <p:txBody>
          <a:bodyPr>
            <a:spAutoFit/>
          </a:bodyPr>
          <a:lstStyle/>
          <a:p>
            <a:pPr algn="just"/>
            <a:endParaRPr lang="en-IN" sz="2800" dirty="0"/>
          </a:p>
          <a:p>
            <a:pPr marL="457200" indent="-457200" algn="just">
              <a:buAutoNum type="arabicPeriod"/>
            </a:pPr>
            <a:r>
              <a:rPr lang="en-IN" sz="2800" dirty="0"/>
              <a:t>In this mode only one byte is transferred at a time. This is slower than burst DMA.</a:t>
            </a:r>
          </a:p>
          <a:p>
            <a:pPr marL="457200" indent="-457200" algn="just">
              <a:buAutoNum type="arabicPeriod"/>
            </a:pPr>
            <a:endParaRPr lang="en-IN" sz="2800" dirty="0"/>
          </a:p>
          <a:p>
            <a:pPr marL="457200" indent="-457200" algn="just">
              <a:buAutoNum type="arabicPeriod"/>
            </a:pPr>
            <a:r>
              <a:rPr lang="en-IN" sz="2800" dirty="0"/>
              <a:t>DMA sends HOLD signal to processor and waits for HLDA signal on receiving HLDA signal, it gains control of system bus and executes only one DMA cycle.</a:t>
            </a:r>
          </a:p>
          <a:p>
            <a:pPr marL="457200" indent="-457200" algn="just">
              <a:buAutoNum type="arabicPeriod"/>
            </a:pPr>
            <a:endParaRPr lang="en-IN" sz="2800" dirty="0"/>
          </a:p>
          <a:p>
            <a:pPr marL="457200" indent="-457200" algn="just">
              <a:buAutoNum type="arabicPeriod"/>
            </a:pPr>
            <a:r>
              <a:rPr lang="en-IN" sz="2800" dirty="0"/>
              <a:t>After transfer one byte, it disables HOLD signal and enters into slave mode.</a:t>
            </a:r>
          </a:p>
          <a:p>
            <a:pPr marL="457200" indent="-457200" algn="just">
              <a:buAutoNum type="arabicPeriod"/>
            </a:pPr>
            <a:endParaRPr lang="en-IN" sz="2800" dirty="0"/>
          </a:p>
          <a:p>
            <a:pPr marL="457200" indent="-457200" algn="just">
              <a:buAutoNum type="arabicPeriod"/>
            </a:pPr>
            <a:r>
              <a:rPr lang="en-IN" sz="2800" dirty="0"/>
              <a:t>Processor gains control of system bus and executes next machine cycle. If count is not zero and data is available then the DMA controller sends HOLD signal to the processor and transfer next byte of data block.</a:t>
            </a:r>
          </a:p>
          <a:p>
            <a:pPr algn="just">
              <a:lnSpc>
                <a:spcPct val="150000"/>
              </a:lnSpc>
              <a:spcBef>
                <a:spcPts val="0"/>
              </a:spcBef>
            </a:pPr>
            <a:endParaRPr lang="en-IN" sz="2800" dirty="0"/>
          </a:p>
          <a:p>
            <a:pPr algn="just">
              <a:lnSpc>
                <a:spcPct val="150000"/>
              </a:lnSpc>
              <a:spcBef>
                <a:spcPts val="0"/>
              </a:spcBef>
            </a:pPr>
            <a:endParaRPr lang="en-IN" sz="2800" dirty="0"/>
          </a:p>
        </p:txBody>
      </p:sp>
    </p:spTree>
    <p:extLst>
      <p:ext uri="{BB962C8B-B14F-4D97-AF65-F5344CB8AC3E}">
        <p14:creationId xmlns:p14="http://schemas.microsoft.com/office/powerpoint/2010/main" val="210620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Strobe Control</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2</a:t>
            </a:fld>
            <a:endParaRPr lang="en-US" altLang="zh-CN" sz="1800" b="0">
              <a:latin typeface="Arial" panose="020B0604020202020204" pitchFamily="34" charset="0"/>
              <a:ea typeface="SimSun" panose="02010600030101010101" pitchFamily="2" charset="-122"/>
            </a:endParaRPr>
          </a:p>
        </p:txBody>
      </p:sp>
      <p:pic>
        <p:nvPicPr>
          <p:cNvPr id="7" name="Picture 5">
            <a:extLst>
              <a:ext uri="{FF2B5EF4-FFF2-40B4-BE49-F238E27FC236}">
                <a16:creationId xmlns:a16="http://schemas.microsoft.com/office/drawing/2014/main" id="{27954280-8354-45A6-81C5-11BACA65F967}"/>
              </a:ext>
            </a:extLst>
          </p:cNvPr>
          <p:cNvPicPr>
            <a:picLocks noChangeAspect="1" noChangeArrowheads="1"/>
          </p:cNvPicPr>
          <p:nvPr/>
        </p:nvPicPr>
        <p:blipFill>
          <a:blip r:embed="rId2"/>
          <a:srcRect/>
          <a:stretch>
            <a:fillRect/>
          </a:stretch>
        </p:blipFill>
        <p:spPr bwMode="auto">
          <a:xfrm>
            <a:off x="461488" y="1600200"/>
            <a:ext cx="3895438" cy="3168352"/>
          </a:xfrm>
          <a:prstGeom prst="rect">
            <a:avLst/>
          </a:prstGeom>
          <a:noFill/>
          <a:ln w="9525">
            <a:noFill/>
            <a:miter lim="800000"/>
            <a:headEnd/>
            <a:tailEnd/>
          </a:ln>
          <a:effectLst/>
        </p:spPr>
      </p:pic>
      <p:pic>
        <p:nvPicPr>
          <p:cNvPr id="8" name="Picture 6">
            <a:extLst>
              <a:ext uri="{FF2B5EF4-FFF2-40B4-BE49-F238E27FC236}">
                <a16:creationId xmlns:a16="http://schemas.microsoft.com/office/drawing/2014/main" id="{A462158A-EC7C-4EB6-A740-8D07F513C2E2}"/>
              </a:ext>
            </a:extLst>
          </p:cNvPr>
          <p:cNvPicPr>
            <a:picLocks noChangeAspect="1" noChangeArrowheads="1"/>
          </p:cNvPicPr>
          <p:nvPr/>
        </p:nvPicPr>
        <p:blipFill>
          <a:blip r:embed="rId3"/>
          <a:srcRect/>
          <a:stretch>
            <a:fillRect/>
          </a:stretch>
        </p:blipFill>
        <p:spPr bwMode="auto">
          <a:xfrm>
            <a:off x="7274805" y="1699419"/>
            <a:ext cx="4078995" cy="3240360"/>
          </a:xfrm>
          <a:prstGeom prst="rect">
            <a:avLst/>
          </a:prstGeom>
          <a:noFill/>
          <a:ln w="9525">
            <a:noFill/>
            <a:miter lim="800000"/>
            <a:headEnd/>
            <a:tailEnd/>
          </a:ln>
          <a:effectLst/>
        </p:spPr>
      </p:pic>
    </p:spTree>
    <p:extLst>
      <p:ext uri="{BB962C8B-B14F-4D97-AF65-F5344CB8AC3E}">
        <p14:creationId xmlns:p14="http://schemas.microsoft.com/office/powerpoint/2010/main" val="273415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IN" sz="4000" b="1" dirty="0">
                <a:solidFill>
                  <a:srgbClr val="FF0000"/>
                </a:solidFill>
              </a:rPr>
              <a:t>Transparent or Hidden DMA transfer</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20</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914400"/>
            <a:ext cx="11882437" cy="5196166"/>
          </a:xfrm>
          <a:prstGeom prst="rect">
            <a:avLst/>
          </a:prstGeom>
          <a:noFill/>
        </p:spPr>
        <p:txBody>
          <a:bodyPr>
            <a:spAutoFit/>
          </a:bodyPr>
          <a:lstStyle/>
          <a:p>
            <a:pPr algn="just"/>
            <a:endParaRPr lang="en-IN" sz="2800" dirty="0"/>
          </a:p>
          <a:p>
            <a:pPr algn="just"/>
            <a:endParaRPr lang="en-IN" sz="2800" dirty="0"/>
          </a:p>
          <a:p>
            <a:pPr marL="457200" indent="-457200" algn="just">
              <a:buAutoNum type="arabicPeriod"/>
            </a:pPr>
            <a:r>
              <a:rPr lang="en-IN" sz="2800" dirty="0"/>
              <a:t>Processor executes some states during which is floats the address and data buses. During this process, processor is isolated from the system bus.</a:t>
            </a:r>
          </a:p>
          <a:p>
            <a:pPr marL="457200" indent="-457200" algn="just">
              <a:buAutoNum type="arabicPeriod"/>
            </a:pPr>
            <a:r>
              <a:rPr lang="en-IN" sz="2800" dirty="0"/>
              <a:t>DMA transfers data between memory and I/O devices during these states. This operation is transparent to the processor.</a:t>
            </a:r>
          </a:p>
          <a:p>
            <a:pPr marL="457200" indent="-457200" algn="just">
              <a:buAutoNum type="arabicPeriod"/>
            </a:pPr>
            <a:r>
              <a:rPr lang="en-IN" sz="2800" dirty="0"/>
              <a:t>This is slowest DMA transfer. In this mode, the instruction execution speed of processor is not reduced. But, the transparent DMA requires logic to detect the states when the processor is floating the buses.</a:t>
            </a:r>
          </a:p>
          <a:p>
            <a:pPr algn="just">
              <a:lnSpc>
                <a:spcPct val="150000"/>
              </a:lnSpc>
              <a:spcBef>
                <a:spcPts val="0"/>
              </a:spcBef>
            </a:pPr>
            <a:endParaRPr lang="en-IN" sz="2800" dirty="0"/>
          </a:p>
          <a:p>
            <a:pPr algn="just">
              <a:lnSpc>
                <a:spcPct val="150000"/>
              </a:lnSpc>
              <a:spcBef>
                <a:spcPts val="0"/>
              </a:spcBef>
            </a:pPr>
            <a:endParaRPr lang="en-IN" sz="2800" dirty="0"/>
          </a:p>
        </p:txBody>
      </p:sp>
    </p:spTree>
    <p:extLst>
      <p:ext uri="{BB962C8B-B14F-4D97-AF65-F5344CB8AC3E}">
        <p14:creationId xmlns:p14="http://schemas.microsoft.com/office/powerpoint/2010/main" val="1242417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5E4F-6A5A-44C1-8B70-642D753AFB7E}"/>
              </a:ext>
            </a:extLst>
          </p:cNvPr>
          <p:cNvSpPr>
            <a:spLocks noGrp="1"/>
          </p:cNvSpPr>
          <p:nvPr>
            <p:ph type="ctrTitle"/>
          </p:nvPr>
        </p:nvSpPr>
        <p:spPr>
          <a:xfrm>
            <a:off x="682752" y="554737"/>
            <a:ext cx="9314688" cy="725424"/>
          </a:xfrm>
        </p:spPr>
        <p:txBody>
          <a:bodyPr>
            <a:normAutofit/>
          </a:bodyPr>
          <a:lstStyle/>
          <a:p>
            <a:pPr algn="l"/>
            <a:r>
              <a:rPr lang="en-US" sz="3200" b="1" dirty="0">
                <a:solidFill>
                  <a:srgbClr val="FF0000"/>
                </a:solidFill>
              </a:rPr>
              <a:t>Introduction to secondary memory devices</a:t>
            </a:r>
          </a:p>
        </p:txBody>
      </p:sp>
      <p:sp>
        <p:nvSpPr>
          <p:cNvPr id="3" name="Subtitle 2">
            <a:extLst>
              <a:ext uri="{FF2B5EF4-FFF2-40B4-BE49-F238E27FC236}">
                <a16:creationId xmlns:a16="http://schemas.microsoft.com/office/drawing/2014/main" id="{0E0F0D4A-9C5B-407A-91E0-8BE093357CF6}"/>
              </a:ext>
            </a:extLst>
          </p:cNvPr>
          <p:cNvSpPr>
            <a:spLocks noGrp="1"/>
          </p:cNvSpPr>
          <p:nvPr>
            <p:ph type="subTitle" idx="1"/>
          </p:nvPr>
        </p:nvSpPr>
        <p:spPr>
          <a:xfrm>
            <a:off x="682752" y="1438656"/>
            <a:ext cx="11265408" cy="5263644"/>
          </a:xfrm>
        </p:spPr>
        <p:txBody>
          <a:bodyPr/>
          <a:lstStyle/>
          <a:p>
            <a:pPr algn="l"/>
            <a:r>
              <a:rPr lang="en-US" dirty="0"/>
              <a:t>To store large amount of data or programs permanently, we need a cheaper and permanent memory. Such memory is called secondary memory. </a:t>
            </a:r>
          </a:p>
          <a:p>
            <a:pPr algn="l"/>
            <a:r>
              <a:rPr lang="en-US" dirty="0"/>
              <a:t>Depending on whether secondary memory device is part of CPU or not, there are two types of secondary memory – fixed and removable.</a:t>
            </a:r>
          </a:p>
          <a:p>
            <a:pPr algn="l"/>
            <a:endParaRPr lang="en-US" dirty="0"/>
          </a:p>
        </p:txBody>
      </p:sp>
      <p:pic>
        <p:nvPicPr>
          <p:cNvPr id="5" name="Picture 4">
            <a:extLst>
              <a:ext uri="{FF2B5EF4-FFF2-40B4-BE49-F238E27FC236}">
                <a16:creationId xmlns:a16="http://schemas.microsoft.com/office/drawing/2014/main" id="{8C577446-B5D0-44DB-BEC5-0DDDE2D7B284}"/>
              </a:ext>
            </a:extLst>
          </p:cNvPr>
          <p:cNvPicPr>
            <a:picLocks noChangeAspect="1"/>
          </p:cNvPicPr>
          <p:nvPr/>
        </p:nvPicPr>
        <p:blipFill>
          <a:blip r:embed="rId2"/>
          <a:stretch>
            <a:fillRect/>
          </a:stretch>
        </p:blipFill>
        <p:spPr>
          <a:xfrm>
            <a:off x="1899139" y="3231450"/>
            <a:ext cx="8651630" cy="3470850"/>
          </a:xfrm>
          <a:prstGeom prst="rect">
            <a:avLst/>
          </a:prstGeom>
        </p:spPr>
      </p:pic>
    </p:spTree>
    <p:extLst>
      <p:ext uri="{BB962C8B-B14F-4D97-AF65-F5344CB8AC3E}">
        <p14:creationId xmlns:p14="http://schemas.microsoft.com/office/powerpoint/2010/main" val="277378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31349B-047D-4F27-9159-6C2CE6018390}"/>
              </a:ext>
            </a:extLst>
          </p:cNvPr>
          <p:cNvSpPr>
            <a:spLocks noGrp="1"/>
          </p:cNvSpPr>
          <p:nvPr>
            <p:ph type="subTitle" idx="1"/>
          </p:nvPr>
        </p:nvSpPr>
        <p:spPr>
          <a:xfrm>
            <a:off x="438912" y="524256"/>
            <a:ext cx="10229088" cy="6022848"/>
          </a:xfrm>
        </p:spPr>
        <p:txBody>
          <a:bodyPr>
            <a:normAutofit lnSpcReduction="10000"/>
          </a:bodyPr>
          <a:lstStyle/>
          <a:p>
            <a:pPr algn="just"/>
            <a:r>
              <a:rPr lang="en-US" sz="2600" b="1" dirty="0"/>
              <a:t>Hard Disk </a:t>
            </a:r>
            <a:r>
              <a:rPr lang="en-US" sz="2600" b="1" dirty="0" err="1"/>
              <a:t>Drive</a:t>
            </a:r>
            <a:r>
              <a:rPr lang="en-US" b="1" dirty="0" err="1"/>
              <a:t>:</a:t>
            </a:r>
            <a:r>
              <a:rPr lang="en-US" dirty="0" err="1"/>
              <a:t>Hard</a:t>
            </a:r>
            <a:r>
              <a:rPr lang="en-US" dirty="0"/>
              <a:t> disk drive is made up of a series of circular disks called platters arranged one over the other. Disks are made of non-magnetic material like aluminum alloy and coated with 10-20 nm of magnetic material.</a:t>
            </a:r>
          </a:p>
          <a:p>
            <a:pPr algn="just"/>
            <a:r>
              <a:rPr lang="en-US" sz="2600" b="1" dirty="0"/>
              <a:t>CD </a:t>
            </a:r>
            <a:r>
              <a:rPr lang="en-US" sz="2600" b="1" dirty="0" err="1"/>
              <a:t>Drive:</a:t>
            </a:r>
            <a:r>
              <a:rPr lang="en-US" dirty="0" err="1"/>
              <a:t>CDs</a:t>
            </a:r>
            <a:r>
              <a:rPr lang="en-US" dirty="0"/>
              <a:t> are circular disks that use optical rays, usually lasers, to read and write data.</a:t>
            </a:r>
          </a:p>
          <a:p>
            <a:pPr algn="just"/>
            <a:r>
              <a:rPr lang="en-US" b="1" dirty="0"/>
              <a:t>CD-ROM</a:t>
            </a:r>
            <a:r>
              <a:rPr lang="en-US" dirty="0"/>
              <a:t> (Compact Disk – Read Only Memory) − The data on these CDs are recorded by the manufacturer. Proprietary Software, audio or video are released on CD-ROMs.</a:t>
            </a:r>
          </a:p>
          <a:p>
            <a:pPr algn="just"/>
            <a:r>
              <a:rPr lang="en-US" b="1" dirty="0"/>
              <a:t>CD-R</a:t>
            </a:r>
            <a:r>
              <a:rPr lang="en-US" dirty="0"/>
              <a:t> (Compact Disk – Recordable) − Data can be written by the user once on the CD-R. It cannot be deleted or modified later.</a:t>
            </a:r>
          </a:p>
          <a:p>
            <a:pPr algn="just"/>
            <a:r>
              <a:rPr lang="en-US" b="1" dirty="0"/>
              <a:t>CD-RW</a:t>
            </a:r>
            <a:r>
              <a:rPr lang="en-US" dirty="0"/>
              <a:t> (Compact Disk – Rewritable) − Data can be written and deleted on these optical disks again and again.</a:t>
            </a:r>
          </a:p>
          <a:p>
            <a:pPr algn="just"/>
            <a:r>
              <a:rPr lang="en-US" b="1" dirty="0"/>
              <a:t>DVD </a:t>
            </a:r>
            <a:r>
              <a:rPr lang="en-US" b="1" dirty="0" err="1"/>
              <a:t>Drive:</a:t>
            </a:r>
            <a:r>
              <a:rPr lang="en-US" dirty="0" err="1"/>
              <a:t>DVD</a:t>
            </a:r>
            <a:r>
              <a:rPr lang="en-US" dirty="0"/>
              <a:t> stands for Digital Video Display. DVD are optical devices that can store 15 times the data held by CDs. They are usually used to store rich multimedia files that need high storage capacity. DVDs also come in three varieties – read only, recordable and rewritable.</a:t>
            </a:r>
          </a:p>
        </p:txBody>
      </p:sp>
    </p:spTree>
    <p:extLst>
      <p:ext uri="{BB962C8B-B14F-4D97-AF65-F5344CB8AC3E}">
        <p14:creationId xmlns:p14="http://schemas.microsoft.com/office/powerpoint/2010/main" val="1779280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B08D46-E06A-4201-9089-ACA4FD4EB285}"/>
              </a:ext>
            </a:extLst>
          </p:cNvPr>
          <p:cNvSpPr>
            <a:spLocks noGrp="1"/>
          </p:cNvSpPr>
          <p:nvPr>
            <p:ph type="subTitle" idx="1"/>
          </p:nvPr>
        </p:nvSpPr>
        <p:spPr>
          <a:xfrm>
            <a:off x="450850" y="182881"/>
            <a:ext cx="11144250" cy="6675120"/>
          </a:xfrm>
        </p:spPr>
        <p:txBody>
          <a:bodyPr/>
          <a:lstStyle/>
          <a:p>
            <a:pPr algn="just"/>
            <a:r>
              <a:rPr lang="en-US" b="1" dirty="0"/>
              <a:t>Pen </a:t>
            </a:r>
            <a:r>
              <a:rPr lang="en-US" b="1" dirty="0" err="1"/>
              <a:t>Drive</a:t>
            </a:r>
            <a:r>
              <a:rPr lang="en-US" dirty="0" err="1"/>
              <a:t>:Pen</a:t>
            </a:r>
            <a:r>
              <a:rPr lang="en-US" dirty="0"/>
              <a:t> drive is a portable memory device that uses solid state memory rather than magnetic fields or lasers to record data. It uses a technology similar to RAM, except that it is nonvolatile. It is also called USB drive, key drive or flash memory.</a:t>
            </a:r>
          </a:p>
          <a:p>
            <a:pPr algn="just"/>
            <a:r>
              <a:rPr lang="en-US" b="1" dirty="0"/>
              <a:t>Blu Ray </a:t>
            </a:r>
            <a:r>
              <a:rPr lang="en-US" b="1"/>
              <a:t>Disk:</a:t>
            </a:r>
            <a:r>
              <a:rPr lang="en-US"/>
              <a:t>Blu</a:t>
            </a:r>
            <a:r>
              <a:rPr lang="en-US" dirty="0"/>
              <a:t> Ray Disk (BD) is an optical storage media used to store high definition (HD) video and other multimedia filed. BD uses shorter wavelength laser as compared to CD/DVD. This enables writing arm to focus more tightly on the disk and hence pack in more data. BDs can store up to 128 GB data.</a:t>
            </a:r>
          </a:p>
          <a:p>
            <a:pPr algn="just"/>
            <a:r>
              <a:rPr lang="en-US" b="1" i="0" dirty="0">
                <a:effectLst/>
                <a:latin typeface="Arial" panose="020B0604020202020204" pitchFamily="34" charset="0"/>
              </a:rPr>
              <a:t>Characteristics of Secondary Memory</a:t>
            </a:r>
          </a:p>
          <a:p>
            <a:pPr algn="l">
              <a:buFont typeface="Arial" panose="020B0604020202020204" pitchFamily="34" charset="0"/>
              <a:buChar char="•"/>
            </a:pPr>
            <a:r>
              <a:rPr lang="en-US" b="0" i="0" dirty="0">
                <a:effectLst/>
                <a:latin typeface="Arial" panose="020B0604020202020204" pitchFamily="34" charset="0"/>
              </a:rPr>
              <a:t>It is non-volatile, i.e. it retains data when power is switched off</a:t>
            </a:r>
          </a:p>
          <a:p>
            <a:pPr algn="l">
              <a:buFont typeface="Arial" panose="020B0604020202020204" pitchFamily="34" charset="0"/>
              <a:buChar char="•"/>
            </a:pPr>
            <a:r>
              <a:rPr lang="en-US" b="0" i="0" dirty="0">
                <a:effectLst/>
                <a:latin typeface="Arial" panose="020B0604020202020204" pitchFamily="34" charset="0"/>
              </a:rPr>
              <a:t>It is large capacities to the tune of terabytes</a:t>
            </a:r>
          </a:p>
          <a:p>
            <a:pPr algn="l">
              <a:buFont typeface="Arial" panose="020B0604020202020204" pitchFamily="34" charset="0"/>
              <a:buChar char="•"/>
            </a:pPr>
            <a:r>
              <a:rPr lang="en-US" b="0" i="0" dirty="0">
                <a:effectLst/>
                <a:latin typeface="Arial" panose="020B0604020202020204" pitchFamily="34" charset="0"/>
              </a:rPr>
              <a:t>It is cheaper as compared to primary memory</a:t>
            </a:r>
          </a:p>
          <a:p>
            <a:pPr algn="l">
              <a:buFont typeface="Arial" panose="020B0604020202020204" pitchFamily="34" charset="0"/>
              <a:buChar char="•"/>
            </a:pPr>
            <a:r>
              <a:rPr lang="en-US" b="0" i="0" dirty="0">
                <a:effectLst/>
                <a:latin typeface="Arial" panose="020B0604020202020204" pitchFamily="34" charset="0"/>
              </a:rPr>
              <a:t> </a:t>
            </a:r>
            <a:r>
              <a:rPr lang="en-US" altLang="zh-CN" dirty="0">
                <a:latin typeface="Arial" panose="020B0604020202020204" pitchFamily="34" charset="0"/>
                <a:ea typeface="SimSun" panose="02010600030101010101" pitchFamily="2" charset="-122"/>
                <a:sym typeface="Arial" panose="020B0604020202020204" pitchFamily="34" charset="0"/>
              </a:rPr>
              <a:t>Connected to main memory through a bus and a device controller.</a:t>
            </a:r>
          </a:p>
          <a:p>
            <a:pPr algn="l">
              <a:buFont typeface="Arial" panose="020B0604020202020204" pitchFamily="34" charset="0"/>
              <a:buChar char="•"/>
            </a:pPr>
            <a:r>
              <a:rPr lang="en-US" b="0" i="0" dirty="0">
                <a:effectLst/>
                <a:latin typeface="Arial" panose="020B0604020202020204" pitchFamily="34" charset="0"/>
              </a:rPr>
              <a:t> </a:t>
            </a:r>
            <a:r>
              <a:rPr lang="en-US" altLang="zh-CN" dirty="0">
                <a:latin typeface="Arial" panose="020B0604020202020204" pitchFamily="34" charset="0"/>
                <a:ea typeface="SimSun" panose="02010600030101010101" pitchFamily="2" charset="-122"/>
                <a:sym typeface="Arial" panose="020B0604020202020204" pitchFamily="34" charset="0"/>
              </a:rPr>
              <a:t>Only occasionally interacts with CPU</a:t>
            </a:r>
          </a:p>
          <a:p>
            <a:pPr algn="l">
              <a:buFont typeface="Arial" panose="020B0604020202020204" pitchFamily="34" charset="0"/>
              <a:buChar char="•"/>
            </a:pPr>
            <a:r>
              <a:rPr lang="en-US" b="0" i="0" dirty="0">
                <a:effectLst/>
                <a:latin typeface="Arial" panose="020B0604020202020204" pitchFamily="34" charset="0"/>
                <a:ea typeface="SimSun" panose="02010600030101010101" pitchFamily="2" charset="-122"/>
                <a:sym typeface="Arial" panose="020B0604020202020204" pitchFamily="34" charset="0"/>
              </a:rPr>
              <a:t> </a:t>
            </a:r>
            <a:r>
              <a:rPr lang="en-US" altLang="zh-CN" dirty="0">
                <a:latin typeface="Arial" panose="020B0604020202020204" pitchFamily="34" charset="0"/>
                <a:ea typeface="SimSun" panose="02010600030101010101" pitchFamily="2" charset="-122"/>
                <a:sym typeface="Arial" panose="020B0604020202020204" pitchFamily="34" charset="0"/>
              </a:rPr>
              <a:t>Contents are easily changed, but access is very slow compared to main memory.</a:t>
            </a:r>
          </a:p>
          <a:p>
            <a:pPr algn="l">
              <a:buFont typeface="Arial" panose="020B0604020202020204" pitchFamily="34" charset="0"/>
              <a:buChar char="•"/>
            </a:pPr>
            <a:endParaRPr lang="en-US" b="0" i="0" dirty="0">
              <a:effectLst/>
              <a:latin typeface="Arial" panose="020B0604020202020204" pitchFamily="34" charset="0"/>
            </a:endParaRPr>
          </a:p>
          <a:p>
            <a:pPr algn="l">
              <a:buFont typeface="Arial" panose="020B0604020202020204" pitchFamily="34" charset="0"/>
              <a:buChar char="•"/>
            </a:pPr>
            <a:endParaRPr lang="en-US" b="0" i="0" dirty="0">
              <a:effectLst/>
              <a:latin typeface="Arial" panose="020B0604020202020204" pitchFamily="34" charset="0"/>
            </a:endParaRPr>
          </a:p>
          <a:p>
            <a:pPr algn="just"/>
            <a:endParaRPr lang="en-US" dirty="0"/>
          </a:p>
          <a:p>
            <a:endParaRPr lang="en-US" dirty="0"/>
          </a:p>
        </p:txBody>
      </p:sp>
    </p:spTree>
    <p:extLst>
      <p:ext uri="{BB962C8B-B14F-4D97-AF65-F5344CB8AC3E}">
        <p14:creationId xmlns:p14="http://schemas.microsoft.com/office/powerpoint/2010/main" val="3792218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24</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161131" y="1938912"/>
            <a:ext cx="11882437" cy="2980175"/>
          </a:xfrm>
          <a:prstGeom prst="rect">
            <a:avLst/>
          </a:prstGeom>
          <a:noFill/>
        </p:spPr>
        <p:txBody>
          <a:bodyPr>
            <a:spAutoFit/>
          </a:bodyPr>
          <a:lstStyle/>
          <a:p>
            <a:pPr marL="0" indent="0" algn="ctr" eaLnBrk="1" hangingPunct="1">
              <a:lnSpc>
                <a:spcPct val="150000"/>
              </a:lnSpc>
              <a:spcBef>
                <a:spcPts val="0"/>
              </a:spcBef>
              <a:buNone/>
              <a:defRPr/>
            </a:pPr>
            <a:endParaRPr lang="en-US" altLang="en-US" sz="1600" b="1" dirty="0">
              <a:solidFill>
                <a:srgbClr val="FF0000"/>
              </a:solidFill>
              <a:cs typeface="Times New Roman" panose="02020603050405020304" pitchFamily="18" charset="0"/>
            </a:endParaRPr>
          </a:p>
          <a:p>
            <a:pPr marL="0" indent="0" algn="ctr" eaLnBrk="1" hangingPunct="1">
              <a:lnSpc>
                <a:spcPct val="150000"/>
              </a:lnSpc>
              <a:spcBef>
                <a:spcPts val="0"/>
              </a:spcBef>
              <a:buNone/>
              <a:defRPr/>
            </a:pPr>
            <a:r>
              <a:rPr lang="en-US" altLang="en-US" sz="2800" b="1" dirty="0">
                <a:solidFill>
                  <a:srgbClr val="FF0000"/>
                </a:solidFill>
                <a:cs typeface="Times New Roman" panose="02020603050405020304" pitchFamily="18" charset="0"/>
              </a:rPr>
              <a:t>END</a:t>
            </a:r>
          </a:p>
          <a:p>
            <a:pPr marL="0" indent="0" algn="ctr" eaLnBrk="1" hangingPunct="1">
              <a:lnSpc>
                <a:spcPct val="150000"/>
              </a:lnSpc>
              <a:spcBef>
                <a:spcPts val="0"/>
              </a:spcBef>
              <a:buNone/>
              <a:defRPr/>
            </a:pPr>
            <a:r>
              <a:rPr lang="en-US" altLang="en-US" sz="2800" b="1" dirty="0">
                <a:solidFill>
                  <a:srgbClr val="FF0000"/>
                </a:solidFill>
                <a:cs typeface="Times New Roman" panose="02020603050405020304" pitchFamily="18" charset="0"/>
              </a:rPr>
              <a:t>OF</a:t>
            </a:r>
          </a:p>
          <a:p>
            <a:pPr marL="0" indent="0" algn="ctr" eaLnBrk="1" hangingPunct="1">
              <a:lnSpc>
                <a:spcPct val="150000"/>
              </a:lnSpc>
              <a:spcBef>
                <a:spcPts val="0"/>
              </a:spcBef>
              <a:buNone/>
              <a:defRPr/>
            </a:pPr>
            <a:r>
              <a:rPr lang="en-US" altLang="en-US" sz="2800" b="1" dirty="0">
                <a:solidFill>
                  <a:srgbClr val="FF0000"/>
                </a:solidFill>
                <a:cs typeface="Times New Roman" panose="02020603050405020304" pitchFamily="18" charset="0"/>
              </a:rPr>
              <a:t>CO - 3</a:t>
            </a:r>
          </a:p>
          <a:p>
            <a:pPr algn="just">
              <a:lnSpc>
                <a:spcPct val="150000"/>
              </a:lnSpc>
              <a:spcBef>
                <a:spcPts val="0"/>
              </a:spcBef>
            </a:pPr>
            <a:endParaRPr lang="en-IN" sz="2800" dirty="0"/>
          </a:p>
        </p:txBody>
      </p:sp>
    </p:spTree>
    <p:extLst>
      <p:ext uri="{BB962C8B-B14F-4D97-AF65-F5344CB8AC3E}">
        <p14:creationId xmlns:p14="http://schemas.microsoft.com/office/powerpoint/2010/main" val="333743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Handshaking</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3</a:t>
            </a:fld>
            <a:endParaRPr lang="en-US" altLang="zh-CN" sz="1800" b="0">
              <a:latin typeface="Arial" panose="020B0604020202020204" pitchFamily="34" charset="0"/>
              <a:ea typeface="SimSun" panose="02010600030101010101" pitchFamily="2" charset="-122"/>
            </a:endParaRPr>
          </a:p>
        </p:txBody>
      </p:sp>
      <p:pic>
        <p:nvPicPr>
          <p:cNvPr id="7" name="Picture 1">
            <a:extLst>
              <a:ext uri="{FF2B5EF4-FFF2-40B4-BE49-F238E27FC236}">
                <a16:creationId xmlns:a16="http://schemas.microsoft.com/office/drawing/2014/main" id="{02B75A63-F074-4F7B-BD2B-5292072BD24C}"/>
              </a:ext>
            </a:extLst>
          </p:cNvPr>
          <p:cNvPicPr>
            <a:picLocks noChangeAspect="1" noChangeArrowheads="1"/>
          </p:cNvPicPr>
          <p:nvPr/>
        </p:nvPicPr>
        <p:blipFill>
          <a:blip r:embed="rId2"/>
          <a:srcRect/>
          <a:stretch>
            <a:fillRect/>
          </a:stretch>
        </p:blipFill>
        <p:spPr bwMode="auto">
          <a:xfrm>
            <a:off x="6001207" y="1609643"/>
            <a:ext cx="5016198" cy="4333957"/>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9C7D4A45-F57A-48E8-9113-33E191E03AC1}"/>
              </a:ext>
            </a:extLst>
          </p:cNvPr>
          <p:cNvSpPr txBox="1"/>
          <p:nvPr/>
        </p:nvSpPr>
        <p:spPr>
          <a:xfrm>
            <a:off x="3144643" y="1050925"/>
            <a:ext cx="6133170" cy="464871"/>
          </a:xfrm>
          <a:prstGeom prst="rect">
            <a:avLst/>
          </a:prstGeom>
          <a:noFill/>
        </p:spPr>
        <p:txBody>
          <a:bodyPr wrap="square">
            <a:spAutoFit/>
          </a:bodyPr>
          <a:lstStyle/>
          <a:p>
            <a:pPr marL="0" indent="0" algn="ctr">
              <a:lnSpc>
                <a:spcPct val="150000"/>
              </a:lnSpc>
              <a:spcBef>
                <a:spcPts val="0"/>
              </a:spcBef>
              <a:buNone/>
            </a:pPr>
            <a:r>
              <a:rPr lang="en-US" sz="1800" b="1" u="sng" dirty="0">
                <a:solidFill>
                  <a:srgbClr val="FF0000"/>
                </a:solidFill>
              </a:rPr>
              <a:t>Source initiated transfer using handshake</a:t>
            </a:r>
          </a:p>
        </p:txBody>
      </p:sp>
      <p:sp>
        <p:nvSpPr>
          <p:cNvPr id="10" name="TextBox 9">
            <a:extLst>
              <a:ext uri="{FF2B5EF4-FFF2-40B4-BE49-F238E27FC236}">
                <a16:creationId xmlns:a16="http://schemas.microsoft.com/office/drawing/2014/main" id="{D8371BE2-6B5B-4F47-9A11-04C7C9F1BC54}"/>
              </a:ext>
            </a:extLst>
          </p:cNvPr>
          <p:cNvSpPr txBox="1"/>
          <p:nvPr/>
        </p:nvSpPr>
        <p:spPr>
          <a:xfrm>
            <a:off x="4091571" y="1734049"/>
            <a:ext cx="1967333" cy="461665"/>
          </a:xfrm>
          <a:prstGeom prst="rect">
            <a:avLst/>
          </a:prstGeom>
          <a:noFill/>
        </p:spPr>
        <p:txBody>
          <a:bodyPr wrap="none" rtlCol="0">
            <a:spAutoFit/>
          </a:bodyPr>
          <a:lstStyle/>
          <a:p>
            <a:r>
              <a:rPr lang="en-US" sz="2400" dirty="0">
                <a:latin typeface="+mj-lt"/>
              </a:rPr>
              <a:t>Block Diagram</a:t>
            </a:r>
          </a:p>
        </p:txBody>
      </p:sp>
      <p:sp>
        <p:nvSpPr>
          <p:cNvPr id="11" name="TextBox 10">
            <a:extLst>
              <a:ext uri="{FF2B5EF4-FFF2-40B4-BE49-F238E27FC236}">
                <a16:creationId xmlns:a16="http://schemas.microsoft.com/office/drawing/2014/main" id="{DD905F20-6FB4-44DE-8676-92351FEB3769}"/>
              </a:ext>
            </a:extLst>
          </p:cNvPr>
          <p:cNvSpPr txBox="1"/>
          <p:nvPr/>
        </p:nvSpPr>
        <p:spPr>
          <a:xfrm>
            <a:off x="3523187" y="3033713"/>
            <a:ext cx="2142061" cy="461665"/>
          </a:xfrm>
          <a:prstGeom prst="rect">
            <a:avLst/>
          </a:prstGeom>
          <a:noFill/>
        </p:spPr>
        <p:txBody>
          <a:bodyPr wrap="none" rtlCol="0">
            <a:spAutoFit/>
          </a:bodyPr>
          <a:lstStyle/>
          <a:p>
            <a:r>
              <a:rPr lang="en-US" sz="2400" dirty="0">
                <a:latin typeface="+mn-lt"/>
              </a:rPr>
              <a:t>Timing Diagram</a:t>
            </a:r>
          </a:p>
        </p:txBody>
      </p:sp>
      <p:sp>
        <p:nvSpPr>
          <p:cNvPr id="12" name="TextBox 11">
            <a:extLst>
              <a:ext uri="{FF2B5EF4-FFF2-40B4-BE49-F238E27FC236}">
                <a16:creationId xmlns:a16="http://schemas.microsoft.com/office/drawing/2014/main" id="{ED0DAEBC-BA0F-4BB9-A5F6-AEE4ADD1A31A}"/>
              </a:ext>
            </a:extLst>
          </p:cNvPr>
          <p:cNvSpPr txBox="1"/>
          <p:nvPr/>
        </p:nvSpPr>
        <p:spPr>
          <a:xfrm>
            <a:off x="3379335" y="4825853"/>
            <a:ext cx="2621872" cy="461665"/>
          </a:xfrm>
          <a:prstGeom prst="rect">
            <a:avLst/>
          </a:prstGeom>
          <a:noFill/>
        </p:spPr>
        <p:txBody>
          <a:bodyPr wrap="none" rtlCol="0">
            <a:spAutoFit/>
          </a:bodyPr>
          <a:lstStyle/>
          <a:p>
            <a:r>
              <a:rPr lang="en-US" sz="2400" dirty="0">
                <a:latin typeface="+mn-lt"/>
              </a:rPr>
              <a:t>Sequence of events</a:t>
            </a:r>
          </a:p>
        </p:txBody>
      </p:sp>
    </p:spTree>
    <p:extLst>
      <p:ext uri="{BB962C8B-B14F-4D97-AF65-F5344CB8AC3E}">
        <p14:creationId xmlns:p14="http://schemas.microsoft.com/office/powerpoint/2010/main" val="63734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4</a:t>
            </a:fld>
            <a:endParaRPr lang="en-US" altLang="zh-CN" sz="1800" b="0">
              <a:latin typeface="Arial" panose="020B0604020202020204" pitchFamily="34" charset="0"/>
              <a:ea typeface="SimSun" panose="02010600030101010101" pitchFamily="2" charset="-122"/>
            </a:endParaRPr>
          </a:p>
        </p:txBody>
      </p:sp>
      <p:sp>
        <p:nvSpPr>
          <p:cNvPr id="7" name="Rectangle 6">
            <a:extLst>
              <a:ext uri="{FF2B5EF4-FFF2-40B4-BE49-F238E27FC236}">
                <a16:creationId xmlns:a16="http://schemas.microsoft.com/office/drawing/2014/main" id="{9FB7EB58-B2FC-4F7D-A6F0-3EFED32DD763}"/>
              </a:ext>
            </a:extLst>
          </p:cNvPr>
          <p:cNvSpPr txBox="1">
            <a:spLocks noRot="1" noChangeArrowheads="1"/>
          </p:cNvSpPr>
          <p:nvPr/>
        </p:nvSpPr>
        <p:spPr>
          <a:xfrm>
            <a:off x="746572" y="914400"/>
            <a:ext cx="8928992" cy="50292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u="sng">
                <a:solidFill>
                  <a:srgbClr val="FF0000"/>
                </a:solidFill>
              </a:rPr>
              <a:t>Destination initiated transfer using handshake</a:t>
            </a:r>
          </a:p>
          <a:p>
            <a:pPr algn="ctr">
              <a:lnSpc>
                <a:spcPct val="150000"/>
              </a:lnSpc>
              <a:spcBef>
                <a:spcPts val="0"/>
              </a:spcBef>
            </a:pPr>
            <a:endParaRPr lang="en-IN" sz="2400" dirty="0"/>
          </a:p>
        </p:txBody>
      </p:sp>
      <p:sp>
        <p:nvSpPr>
          <p:cNvPr id="8" name="Rectangle 5">
            <a:extLst>
              <a:ext uri="{FF2B5EF4-FFF2-40B4-BE49-F238E27FC236}">
                <a16:creationId xmlns:a16="http://schemas.microsoft.com/office/drawing/2014/main" id="{CFD65C92-B596-44F8-AEE1-188876ED8FF9}"/>
              </a:ext>
            </a:extLst>
          </p:cNvPr>
          <p:cNvSpPr txBox="1">
            <a:spLocks noRot="1" noChangeArrowheads="1"/>
          </p:cNvSpPr>
          <p:nvPr/>
        </p:nvSpPr>
        <p:spPr>
          <a:xfrm>
            <a:off x="4346973" y="460090"/>
            <a:ext cx="8640763" cy="864096"/>
          </a:xfrm>
          <a:prstGeom prst="rect">
            <a:avLst/>
          </a:prstGeom>
        </p:spPr>
        <p:txBody>
          <a:bodyPr/>
          <a:lstStyle>
            <a:lvl1pPr marL="914400" indent="-914400" algn="l" rtl="0" eaLnBrk="0" fontAlgn="base" hangingPunct="0">
              <a:lnSpc>
                <a:spcPct val="90000"/>
              </a:lnSpc>
              <a:spcBef>
                <a:spcPct val="0"/>
              </a:spcBef>
              <a:spcAft>
                <a:spcPct val="0"/>
              </a:spcAft>
              <a:defRPr sz="4400" kern="1200">
                <a:solidFill>
                  <a:srgbClr val="C00000"/>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rgbClr val="C00000"/>
                </a:solidFill>
                <a:latin typeface="Calibri Light" panose="020F0302020204030204" pitchFamily="34" charset="0"/>
                <a:ea typeface="等线 Light" panose="020B0503020204020204" pitchFamily="2" charset="-122"/>
                <a:cs typeface="等线 Light" panose="020B0503020204020204" pitchFamily="2" charset="-122"/>
                <a:sym typeface="Calibri Light" panose="020F0302020204030204" pitchFamily="34" charset="0"/>
              </a:defRPr>
            </a:lvl9pPr>
          </a:lstStyle>
          <a:p>
            <a:pPr eaLnBrk="1" hangingPunct="1"/>
            <a:r>
              <a:rPr lang="en-US" sz="4000" b="1" dirty="0">
                <a:solidFill>
                  <a:srgbClr val="FF0000"/>
                </a:solidFill>
              </a:rPr>
              <a:t>Handshaking</a:t>
            </a:r>
            <a:endParaRPr lang="en-US" sz="4000" b="1" dirty="0">
              <a:solidFill>
                <a:srgbClr val="FF0000"/>
              </a:solidFill>
              <a:cs typeface="Times New Roman" panose="02020603050405020304" pitchFamily="18" charset="0"/>
            </a:endParaRPr>
          </a:p>
        </p:txBody>
      </p:sp>
      <p:pic>
        <p:nvPicPr>
          <p:cNvPr id="9" name="Picture 1">
            <a:extLst>
              <a:ext uri="{FF2B5EF4-FFF2-40B4-BE49-F238E27FC236}">
                <a16:creationId xmlns:a16="http://schemas.microsoft.com/office/drawing/2014/main" id="{5A0EE945-F902-43A7-8787-237360DE956A}"/>
              </a:ext>
            </a:extLst>
          </p:cNvPr>
          <p:cNvPicPr>
            <a:picLocks noChangeAspect="1" noChangeArrowheads="1"/>
          </p:cNvPicPr>
          <p:nvPr/>
        </p:nvPicPr>
        <p:blipFill>
          <a:blip r:embed="rId2"/>
          <a:srcRect/>
          <a:stretch>
            <a:fillRect/>
          </a:stretch>
        </p:blipFill>
        <p:spPr bwMode="auto">
          <a:xfrm>
            <a:off x="4346973" y="1562472"/>
            <a:ext cx="5022304" cy="4492640"/>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30ABD356-6AD5-4015-A9D6-2A713495A641}"/>
              </a:ext>
            </a:extLst>
          </p:cNvPr>
          <p:cNvSpPr txBox="1"/>
          <p:nvPr/>
        </p:nvSpPr>
        <p:spPr>
          <a:xfrm>
            <a:off x="1870384" y="2066528"/>
            <a:ext cx="1967333" cy="461665"/>
          </a:xfrm>
          <a:prstGeom prst="rect">
            <a:avLst/>
          </a:prstGeom>
          <a:noFill/>
        </p:spPr>
        <p:txBody>
          <a:bodyPr wrap="none" rtlCol="0">
            <a:spAutoFit/>
          </a:bodyPr>
          <a:lstStyle/>
          <a:p>
            <a:r>
              <a:rPr lang="en-US" sz="2400" dirty="0">
                <a:latin typeface="+mn-lt"/>
              </a:rPr>
              <a:t>Block Diagram</a:t>
            </a:r>
          </a:p>
        </p:txBody>
      </p:sp>
      <p:sp>
        <p:nvSpPr>
          <p:cNvPr id="11" name="TextBox 10">
            <a:extLst>
              <a:ext uri="{FF2B5EF4-FFF2-40B4-BE49-F238E27FC236}">
                <a16:creationId xmlns:a16="http://schemas.microsoft.com/office/drawing/2014/main" id="{8FA10958-D9A3-4949-A22A-7EDAC8094AF5}"/>
              </a:ext>
            </a:extLst>
          </p:cNvPr>
          <p:cNvSpPr txBox="1"/>
          <p:nvPr/>
        </p:nvSpPr>
        <p:spPr>
          <a:xfrm>
            <a:off x="1783019" y="3212504"/>
            <a:ext cx="2142061" cy="461665"/>
          </a:xfrm>
          <a:prstGeom prst="rect">
            <a:avLst/>
          </a:prstGeom>
          <a:noFill/>
        </p:spPr>
        <p:txBody>
          <a:bodyPr wrap="none" rtlCol="0">
            <a:spAutoFit/>
          </a:bodyPr>
          <a:lstStyle/>
          <a:p>
            <a:r>
              <a:rPr lang="en-US" sz="2400" dirty="0">
                <a:latin typeface="+mn-lt"/>
                <a:cs typeface="Arial" panose="020B0604020202020204" pitchFamily="34" charset="0"/>
              </a:rPr>
              <a:t>Timing Diagram</a:t>
            </a:r>
          </a:p>
        </p:txBody>
      </p:sp>
      <p:sp>
        <p:nvSpPr>
          <p:cNvPr id="12" name="TextBox 11">
            <a:extLst>
              <a:ext uri="{FF2B5EF4-FFF2-40B4-BE49-F238E27FC236}">
                <a16:creationId xmlns:a16="http://schemas.microsoft.com/office/drawing/2014/main" id="{F4775D9F-EF07-40F1-941B-C8CCA27174F4}"/>
              </a:ext>
            </a:extLst>
          </p:cNvPr>
          <p:cNvSpPr txBox="1"/>
          <p:nvPr/>
        </p:nvSpPr>
        <p:spPr>
          <a:xfrm>
            <a:off x="1137542" y="4630249"/>
            <a:ext cx="2621872" cy="461665"/>
          </a:xfrm>
          <a:prstGeom prst="rect">
            <a:avLst/>
          </a:prstGeom>
          <a:noFill/>
        </p:spPr>
        <p:txBody>
          <a:bodyPr wrap="none" rtlCol="0">
            <a:spAutoFit/>
          </a:bodyPr>
          <a:lstStyle/>
          <a:p>
            <a:r>
              <a:rPr lang="en-US" sz="2400" dirty="0">
                <a:latin typeface="+mn-lt"/>
              </a:rPr>
              <a:t>Sequence of events</a:t>
            </a:r>
          </a:p>
        </p:txBody>
      </p:sp>
    </p:spTree>
    <p:extLst>
      <p:ext uri="{BB962C8B-B14F-4D97-AF65-F5344CB8AC3E}">
        <p14:creationId xmlns:p14="http://schemas.microsoft.com/office/powerpoint/2010/main" val="62219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IN" sz="4000" b="1" dirty="0">
                <a:solidFill>
                  <a:srgbClr val="FF0000"/>
                </a:solidFill>
              </a:rPr>
              <a:t>Asynchronous data transmission</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5</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914400"/>
            <a:ext cx="11882437" cy="5196166"/>
          </a:xfrm>
          <a:prstGeom prst="rect">
            <a:avLst/>
          </a:prstGeom>
          <a:noFill/>
        </p:spPr>
        <p:txBody>
          <a:bodyPr>
            <a:spAutoFit/>
          </a:bodyPr>
          <a:lstStyle/>
          <a:p>
            <a:pPr marL="0" indent="0" algn="just">
              <a:lnSpc>
                <a:spcPct val="150000"/>
              </a:lnSpc>
              <a:spcBef>
                <a:spcPts val="0"/>
              </a:spcBef>
              <a:buNone/>
            </a:pPr>
            <a:r>
              <a:rPr lang="en-IN" sz="2800" dirty="0"/>
              <a:t>A transmitted character can be detected by the receiver from knowledge of the transmission rules:</a:t>
            </a:r>
          </a:p>
          <a:p>
            <a:pPr marL="457200" indent="-457200" algn="just">
              <a:lnSpc>
                <a:spcPct val="150000"/>
              </a:lnSpc>
              <a:spcBef>
                <a:spcPts val="0"/>
              </a:spcBef>
              <a:buAutoNum type="arabicPeriod"/>
            </a:pPr>
            <a:r>
              <a:rPr lang="en-IN" sz="2800" dirty="0"/>
              <a:t>When a character is not being sent, the line is kept in the 1-state.</a:t>
            </a:r>
          </a:p>
          <a:p>
            <a:pPr marL="457200" indent="-457200" algn="just">
              <a:lnSpc>
                <a:spcPct val="150000"/>
              </a:lnSpc>
              <a:spcBef>
                <a:spcPts val="0"/>
              </a:spcBef>
              <a:buAutoNum type="arabicPeriod"/>
            </a:pPr>
            <a:r>
              <a:rPr lang="en-IN" sz="2800" dirty="0"/>
              <a:t>The initiation of a character transmission is detected from the start bit, which is always 0.</a:t>
            </a:r>
          </a:p>
          <a:p>
            <a:pPr marL="457200" indent="-457200" algn="just">
              <a:lnSpc>
                <a:spcPct val="150000"/>
              </a:lnSpc>
              <a:spcBef>
                <a:spcPts val="0"/>
              </a:spcBef>
              <a:buAutoNum type="arabicPeriod"/>
            </a:pPr>
            <a:r>
              <a:rPr lang="en-IN" sz="2800" dirty="0"/>
              <a:t>The character bits always follow the start bit.</a:t>
            </a:r>
          </a:p>
          <a:p>
            <a:pPr marL="457200" indent="-457200" algn="just">
              <a:lnSpc>
                <a:spcPct val="150000"/>
              </a:lnSpc>
              <a:spcBef>
                <a:spcPts val="0"/>
              </a:spcBef>
              <a:buAutoNum type="arabicPeriod"/>
            </a:pPr>
            <a:r>
              <a:rPr lang="en-IN" sz="2800" dirty="0"/>
              <a:t>After the last bit of the character is transmitted, a stop bit is detected when the line returns to the 1-state for at least one bit time.</a:t>
            </a:r>
          </a:p>
        </p:txBody>
      </p:sp>
    </p:spTree>
    <p:extLst>
      <p:ext uri="{BB962C8B-B14F-4D97-AF65-F5344CB8AC3E}">
        <p14:creationId xmlns:p14="http://schemas.microsoft.com/office/powerpoint/2010/main" val="375637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IN" sz="4000" b="1" dirty="0">
                <a:solidFill>
                  <a:srgbClr val="FF0000"/>
                </a:solidFill>
                <a:cs typeface="Times New Roman" pitchFamily="18" charset="0"/>
              </a:rPr>
              <a:t>Input / Output Subsystem</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6</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914400"/>
            <a:ext cx="11882437" cy="5842497"/>
          </a:xfrm>
          <a:prstGeom prst="rect">
            <a:avLst/>
          </a:prstGeom>
          <a:noFill/>
        </p:spPr>
        <p:txBody>
          <a:bodyPr>
            <a:spAutoFit/>
          </a:bodyPr>
          <a:lstStyle/>
          <a:p>
            <a:pPr marL="0" indent="0" algn="just" eaLnBrk="1" hangingPunct="1">
              <a:lnSpc>
                <a:spcPct val="200000"/>
              </a:lnSpc>
              <a:spcBef>
                <a:spcPts val="0"/>
              </a:spcBef>
              <a:buNone/>
            </a:pPr>
            <a:endParaRPr lang="en-IN" sz="2800" dirty="0">
              <a:cs typeface="Times New Roman" pitchFamily="18" charset="0"/>
            </a:endParaRPr>
          </a:p>
          <a:p>
            <a:pPr marL="0" indent="0" algn="just" eaLnBrk="1" hangingPunct="1">
              <a:lnSpc>
                <a:spcPct val="200000"/>
              </a:lnSpc>
              <a:spcBef>
                <a:spcPts val="0"/>
              </a:spcBef>
              <a:buNone/>
            </a:pPr>
            <a:r>
              <a:rPr lang="en-IN" sz="2800" dirty="0">
                <a:cs typeface="Times New Roman" pitchFamily="18" charset="0"/>
              </a:rPr>
              <a:t>There are three basic forms of input and output systems </a:t>
            </a:r>
          </a:p>
          <a:p>
            <a:pPr algn="just" eaLnBrk="1" hangingPunct="1">
              <a:lnSpc>
                <a:spcPct val="200000"/>
              </a:lnSpc>
              <a:spcBef>
                <a:spcPts val="0"/>
              </a:spcBef>
            </a:pPr>
            <a:r>
              <a:rPr lang="en-IN" sz="2800" dirty="0">
                <a:cs typeface="Times New Roman" pitchFamily="18" charset="0"/>
              </a:rPr>
              <a:t>Programmed I/O</a:t>
            </a:r>
          </a:p>
          <a:p>
            <a:pPr algn="just" eaLnBrk="1" hangingPunct="1">
              <a:lnSpc>
                <a:spcPct val="200000"/>
              </a:lnSpc>
              <a:spcBef>
                <a:spcPts val="0"/>
              </a:spcBef>
            </a:pPr>
            <a:r>
              <a:rPr lang="en-IN" sz="2800" dirty="0">
                <a:cs typeface="Times New Roman" pitchFamily="18" charset="0"/>
              </a:rPr>
              <a:t>Interrupt driven I/O</a:t>
            </a:r>
          </a:p>
          <a:p>
            <a:pPr algn="just" eaLnBrk="1" hangingPunct="1">
              <a:lnSpc>
                <a:spcPct val="200000"/>
              </a:lnSpc>
              <a:spcBef>
                <a:spcPts val="0"/>
              </a:spcBef>
            </a:pPr>
            <a:r>
              <a:rPr lang="en-IN" sz="2800" dirty="0">
                <a:cs typeface="Times New Roman" pitchFamily="18" charset="0"/>
              </a:rPr>
              <a:t>Direct Memory Access(DMA)</a:t>
            </a:r>
          </a:p>
          <a:p>
            <a:pPr algn="just">
              <a:lnSpc>
                <a:spcPct val="200000"/>
              </a:lnSpc>
              <a:spcBef>
                <a:spcPts val="0"/>
              </a:spcBef>
            </a:pPr>
            <a:endParaRPr lang="en-IN" sz="2800" dirty="0"/>
          </a:p>
          <a:p>
            <a:pPr algn="just">
              <a:lnSpc>
                <a:spcPct val="150000"/>
              </a:lnSpc>
              <a:spcBef>
                <a:spcPts val="0"/>
              </a:spcBef>
            </a:pPr>
            <a:endParaRPr lang="en-IN" sz="2800" dirty="0"/>
          </a:p>
        </p:txBody>
      </p:sp>
    </p:spTree>
    <p:extLst>
      <p:ext uri="{BB962C8B-B14F-4D97-AF65-F5344CB8AC3E}">
        <p14:creationId xmlns:p14="http://schemas.microsoft.com/office/powerpoint/2010/main" val="255712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IN" sz="4000" b="1" dirty="0">
                <a:solidFill>
                  <a:srgbClr val="FF0000"/>
                </a:solidFill>
                <a:cs typeface="Times New Roman" pitchFamily="18" charset="0"/>
              </a:rPr>
              <a:t>Input / Output Subsystem</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7</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914400"/>
            <a:ext cx="11882437" cy="6488828"/>
          </a:xfrm>
          <a:prstGeom prst="rect">
            <a:avLst/>
          </a:prstGeom>
          <a:noFill/>
        </p:spPr>
        <p:txBody>
          <a:bodyPr>
            <a:spAutoFit/>
          </a:bodyPr>
          <a:lstStyle/>
          <a:p>
            <a:pPr algn="just">
              <a:lnSpc>
                <a:spcPct val="150000"/>
              </a:lnSpc>
              <a:spcBef>
                <a:spcPts val="0"/>
              </a:spcBef>
            </a:pPr>
            <a:r>
              <a:rPr lang="en-IN" sz="2800" b="1" dirty="0">
                <a:cs typeface="Times New Roman" pitchFamily="18" charset="0"/>
              </a:rPr>
              <a:t>Programmed I/O: </a:t>
            </a:r>
            <a:r>
              <a:rPr lang="en-IN" sz="2800" dirty="0">
                <a:cs typeface="Times New Roman" pitchFamily="18" charset="0"/>
              </a:rPr>
              <a:t>With programmed I/O, the processor executes a program that gives its direct control of the I/O operation, including sensing device status, sending a read or write command, and transferring the data.</a:t>
            </a:r>
          </a:p>
          <a:p>
            <a:pPr algn="just">
              <a:lnSpc>
                <a:spcPct val="150000"/>
              </a:lnSpc>
              <a:spcBef>
                <a:spcPts val="0"/>
              </a:spcBef>
            </a:pPr>
            <a:r>
              <a:rPr lang="en-IN" sz="2800" b="1" dirty="0">
                <a:cs typeface="Times New Roman" pitchFamily="18" charset="0"/>
              </a:rPr>
              <a:t>Interrupt driven I/O: </a:t>
            </a:r>
            <a:r>
              <a:rPr lang="en-IN" sz="2800" dirty="0">
                <a:cs typeface="Times New Roman" pitchFamily="18" charset="0"/>
              </a:rPr>
              <a:t>With interrupt driven I/O, the processor issues an I/O command, continues to execute other instructions, and is interrupted by the I/O module when the I/O module completes its work.</a:t>
            </a:r>
          </a:p>
          <a:p>
            <a:pPr algn="just">
              <a:lnSpc>
                <a:spcPct val="150000"/>
              </a:lnSpc>
              <a:spcBef>
                <a:spcPts val="0"/>
              </a:spcBef>
            </a:pPr>
            <a:r>
              <a:rPr lang="en-IN" sz="2800" b="1" dirty="0">
                <a:cs typeface="Times New Roman" pitchFamily="18" charset="0"/>
              </a:rPr>
              <a:t>DMA:</a:t>
            </a:r>
            <a:r>
              <a:rPr lang="en-IN" sz="2800" dirty="0">
                <a:cs typeface="Times New Roman" pitchFamily="18" charset="0"/>
              </a:rPr>
              <a:t> In Direct Memory Access (DMA), the I/O module and main memory exchange data directly without processor involvement.</a:t>
            </a:r>
          </a:p>
          <a:p>
            <a:pPr algn="just">
              <a:lnSpc>
                <a:spcPct val="150000"/>
              </a:lnSpc>
              <a:spcBef>
                <a:spcPts val="0"/>
              </a:spcBef>
            </a:pPr>
            <a:endParaRPr lang="en-IN" sz="2800" dirty="0"/>
          </a:p>
          <a:p>
            <a:pPr algn="just">
              <a:lnSpc>
                <a:spcPct val="150000"/>
              </a:lnSpc>
              <a:spcBef>
                <a:spcPts val="0"/>
              </a:spcBef>
            </a:pPr>
            <a:endParaRPr lang="en-IN" sz="2800" dirty="0"/>
          </a:p>
        </p:txBody>
      </p:sp>
    </p:spTree>
    <p:extLst>
      <p:ext uri="{BB962C8B-B14F-4D97-AF65-F5344CB8AC3E}">
        <p14:creationId xmlns:p14="http://schemas.microsoft.com/office/powerpoint/2010/main" val="19239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I/O Commands</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8</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914400"/>
            <a:ext cx="11882437" cy="6084871"/>
          </a:xfrm>
          <a:prstGeom prst="rect">
            <a:avLst/>
          </a:prstGeom>
          <a:noFill/>
        </p:spPr>
        <p:txBody>
          <a:bodyPr>
            <a:spAutoFit/>
          </a:bodyPr>
          <a:lstStyle/>
          <a:p>
            <a:pPr marL="0" indent="0" algn="just">
              <a:lnSpc>
                <a:spcPct val="150000"/>
              </a:lnSpc>
              <a:spcBef>
                <a:spcPts val="0"/>
              </a:spcBef>
              <a:buNone/>
            </a:pPr>
            <a:endParaRPr lang="en-US" sz="1050" dirty="0"/>
          </a:p>
          <a:p>
            <a:pPr marL="0" indent="0" algn="just">
              <a:lnSpc>
                <a:spcPct val="150000"/>
              </a:lnSpc>
              <a:spcBef>
                <a:spcPts val="0"/>
              </a:spcBef>
              <a:buNone/>
            </a:pPr>
            <a:r>
              <a:rPr lang="en-US" sz="2800" dirty="0"/>
              <a:t>There are four types of I/O commands that an I/O module will receive when it is addressed by a processor </a:t>
            </a:r>
          </a:p>
          <a:p>
            <a:pPr algn="just">
              <a:lnSpc>
                <a:spcPct val="150000"/>
              </a:lnSpc>
              <a:spcBef>
                <a:spcPts val="0"/>
              </a:spcBef>
            </a:pPr>
            <a:r>
              <a:rPr lang="en-IN" sz="2800" b="1" dirty="0"/>
              <a:t>Control : </a:t>
            </a:r>
            <a:r>
              <a:rPr lang="en-IN" sz="2800" dirty="0"/>
              <a:t>Used to activate a peripheral device and instruct it what to do. These commands are specific to a particular type of peripheral device.                      </a:t>
            </a:r>
          </a:p>
          <a:p>
            <a:pPr>
              <a:lnSpc>
                <a:spcPct val="150000"/>
              </a:lnSpc>
              <a:spcBef>
                <a:spcPts val="0"/>
              </a:spcBef>
            </a:pPr>
            <a:r>
              <a:rPr lang="en-IN" sz="2800" b="1" dirty="0"/>
              <a:t>Test : </a:t>
            </a:r>
            <a:r>
              <a:rPr lang="en-IN" sz="2800" dirty="0"/>
              <a:t>Used to test various status conditions associated with an I/O module and its peripherals. The processor will want to know if the most recent I/O operation is completed, or any error has occurred. </a:t>
            </a:r>
            <a:br>
              <a:rPr lang="en-IN" sz="2800" dirty="0"/>
            </a:br>
            <a:r>
              <a:rPr lang="en-IN" sz="2800" dirty="0"/>
              <a:t>                            </a:t>
            </a:r>
          </a:p>
          <a:p>
            <a:pPr algn="just">
              <a:lnSpc>
                <a:spcPct val="150000"/>
              </a:lnSpc>
              <a:spcBef>
                <a:spcPts val="0"/>
              </a:spcBef>
            </a:pPr>
            <a:endParaRPr lang="en-IN" sz="2800" dirty="0"/>
          </a:p>
        </p:txBody>
      </p:sp>
    </p:spTree>
    <p:extLst>
      <p:ext uri="{BB962C8B-B14F-4D97-AF65-F5344CB8AC3E}">
        <p14:creationId xmlns:p14="http://schemas.microsoft.com/office/powerpoint/2010/main" val="27931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8E786B69-A411-4942-8ACD-FBB28424A9C4}"/>
              </a:ext>
            </a:extLst>
          </p:cNvPr>
          <p:cNvSpPr>
            <a:spLocks noChangeArrowheads="1"/>
          </p:cNvSpPr>
          <p:nvPr/>
        </p:nvSpPr>
        <p:spPr bwMode="auto">
          <a:xfrm>
            <a:off x="890588" y="914400"/>
            <a:ext cx="11301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en-US" altLang="en-US" sz="3200" b="1">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endParaRPr lang="en-US" altLang="en-US" sz="3200">
              <a:solidFill>
                <a:srgbClr val="000000"/>
              </a:solidFill>
              <a:ea typeface="SimSun" panose="02010600030101010101" pitchFamily="2" charset="-122"/>
              <a:cs typeface="Calibri" panose="020F0502020204030204" pitchFamily="34" charset="0"/>
            </a:endParaRPr>
          </a:p>
          <a:p>
            <a:pPr algn="just" eaLnBrk="1" hangingPunct="1">
              <a:lnSpc>
                <a:spcPct val="100000"/>
              </a:lnSpc>
              <a:spcBef>
                <a:spcPct val="0"/>
              </a:spcBef>
              <a:buFont typeface="Arial" panose="020B0604020202020204" pitchFamily="34" charset="0"/>
              <a:buNone/>
            </a:pPr>
            <a:r>
              <a:rPr lang="en-US" altLang="en-US" sz="3200">
                <a:solidFill>
                  <a:srgbClr val="000000"/>
                </a:solidFill>
                <a:ea typeface="SimSun" panose="02010600030101010101" pitchFamily="2" charset="-122"/>
                <a:cs typeface="Calibri" panose="020F0502020204030204" pitchFamily="34" charset="0"/>
              </a:rPr>
              <a:t>          </a:t>
            </a:r>
          </a:p>
        </p:txBody>
      </p:sp>
      <p:sp>
        <p:nvSpPr>
          <p:cNvPr id="13315" name="Title 4">
            <a:extLst>
              <a:ext uri="{FF2B5EF4-FFF2-40B4-BE49-F238E27FC236}">
                <a16:creationId xmlns:a16="http://schemas.microsoft.com/office/drawing/2014/main" id="{4FA9EAAC-6FE7-4617-BC7E-728103846C11}"/>
              </a:ext>
            </a:extLst>
          </p:cNvPr>
          <p:cNvSpPr>
            <a:spLocks noGrp="1" noChangeArrowheads="1"/>
          </p:cNvSpPr>
          <p:nvPr>
            <p:ph type="title" idx="4294967295"/>
          </p:nvPr>
        </p:nvSpPr>
        <p:spPr/>
        <p:txBody>
          <a:bodyPr/>
          <a:lstStyle/>
          <a:p>
            <a:pPr algn="ctr" eaLnBrk="1" hangingPunct="1"/>
            <a:r>
              <a:rPr lang="en-US" sz="4000" b="1" dirty="0">
                <a:solidFill>
                  <a:srgbClr val="FF0000"/>
                </a:solidFill>
              </a:rPr>
              <a:t>I/O Commands</a:t>
            </a:r>
            <a:endParaRPr lang="en-US" altLang="en-US" sz="4000" dirty="0"/>
          </a:p>
        </p:txBody>
      </p:sp>
      <p:sp>
        <p:nvSpPr>
          <p:cNvPr id="13316" name="Date Placeholder 1">
            <a:extLst>
              <a:ext uri="{FF2B5EF4-FFF2-40B4-BE49-F238E27FC236}">
                <a16:creationId xmlns:a16="http://schemas.microsoft.com/office/drawing/2014/main" id="{C817DACD-FC03-4B86-8DBE-68AD8C4C5370}"/>
              </a:ext>
            </a:extLst>
          </p:cNvPr>
          <p:cNvSpPr>
            <a:spLocks noGrp="1" noChangeArrowheads="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Tx/>
              <a:buNone/>
            </a:pPr>
            <a:fld id="{B10B99D5-3AEB-40A3-9C1A-7084E53F6900}" type="datetime2">
              <a:rPr lang="en-US" altLang="en-US" sz="1400" smtClean="0">
                <a:latin typeface="Times New Roman" panose="02020603050405020304" pitchFamily="18" charset="0"/>
                <a:ea typeface="SimSun" panose="02010600030101010101" pitchFamily="2" charset="-122"/>
                <a:cs typeface="Times New Roman" panose="02020603050405020304" pitchFamily="18" charset="0"/>
              </a:rPr>
              <a:pPr>
                <a:lnSpc>
                  <a:spcPct val="100000"/>
                </a:lnSpc>
                <a:spcBef>
                  <a:spcPct val="0"/>
                </a:spcBef>
                <a:buFontTx/>
                <a:buNone/>
              </a:pPr>
              <a:t>Wednesday, April 13, 2022</a:t>
            </a:fld>
            <a:endParaRPr lang="en-US" altLang="en-US" sz="14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317" name="Slide Number Placeholder 2">
            <a:extLst>
              <a:ext uri="{FF2B5EF4-FFF2-40B4-BE49-F238E27FC236}">
                <a16:creationId xmlns:a16="http://schemas.microsoft.com/office/drawing/2014/main" id="{2E585F7B-6089-439B-ABD9-972E121FDEC3}"/>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cs typeface="等线"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00D6D009-30C9-4475-9417-574603B16DBE}" type="slidenum">
              <a:rPr lang="en-US" altLang="zh-CN" sz="1200" smtClean="0">
                <a:solidFill>
                  <a:srgbClr val="898989"/>
                </a:solidFill>
                <a:latin typeface="Arial" panose="020B0604020202020204" pitchFamily="34" charset="0"/>
                <a:ea typeface="SimSun" panose="02010600030101010101" pitchFamily="2" charset="-122"/>
              </a:rPr>
              <a:pPr>
                <a:lnSpc>
                  <a:spcPct val="100000"/>
                </a:lnSpc>
                <a:spcBef>
                  <a:spcPct val="0"/>
                </a:spcBef>
                <a:buFont typeface="Arial" panose="020B0604020202020204" pitchFamily="34" charset="0"/>
                <a:buNone/>
              </a:pPr>
              <a:t>9</a:t>
            </a:fld>
            <a:endParaRPr lang="en-US" altLang="zh-CN" sz="1800" b="0">
              <a:latin typeface="Arial" panose="020B0604020202020204" pitchFamily="34" charset="0"/>
              <a:ea typeface="SimSun" panose="02010600030101010101" pitchFamily="2" charset="-122"/>
            </a:endParaRPr>
          </a:p>
        </p:txBody>
      </p:sp>
      <p:sp>
        <p:nvSpPr>
          <p:cNvPr id="2" name="TextBox 1">
            <a:extLst>
              <a:ext uri="{FF2B5EF4-FFF2-40B4-BE49-F238E27FC236}">
                <a16:creationId xmlns:a16="http://schemas.microsoft.com/office/drawing/2014/main" id="{6F30F825-F468-4735-A453-CE98F29BB19F}"/>
              </a:ext>
            </a:extLst>
          </p:cNvPr>
          <p:cNvSpPr txBox="1"/>
          <p:nvPr/>
        </p:nvSpPr>
        <p:spPr>
          <a:xfrm>
            <a:off x="309563" y="1154082"/>
            <a:ext cx="11882437" cy="4549835"/>
          </a:xfrm>
          <a:prstGeom prst="rect">
            <a:avLst/>
          </a:prstGeom>
          <a:noFill/>
        </p:spPr>
        <p:txBody>
          <a:bodyPr>
            <a:spAutoFit/>
          </a:bodyPr>
          <a:lstStyle/>
          <a:p>
            <a:pPr marL="0" indent="0" algn="just">
              <a:lnSpc>
                <a:spcPct val="150000"/>
              </a:lnSpc>
              <a:spcBef>
                <a:spcPts val="0"/>
              </a:spcBef>
              <a:buNone/>
            </a:pPr>
            <a:r>
              <a:rPr lang="en-IN" sz="2800" dirty="0"/>
              <a:t>                   </a:t>
            </a:r>
          </a:p>
          <a:p>
            <a:pPr>
              <a:lnSpc>
                <a:spcPct val="150000"/>
              </a:lnSpc>
              <a:spcBef>
                <a:spcPts val="0"/>
              </a:spcBef>
            </a:pPr>
            <a:r>
              <a:rPr lang="en-IN" sz="2800" b="1" dirty="0"/>
              <a:t>Read :</a:t>
            </a:r>
            <a:r>
              <a:rPr lang="en-IN" sz="2800" dirty="0"/>
              <a:t> Causes the I/O module to obtain an item of data from the peripheral and place it in the internal buffer. </a:t>
            </a:r>
            <a:br>
              <a:rPr lang="en-IN" sz="2800" dirty="0"/>
            </a:br>
            <a:r>
              <a:rPr lang="en-IN" sz="2800" dirty="0"/>
              <a:t>                                 </a:t>
            </a:r>
          </a:p>
          <a:p>
            <a:pPr algn="just">
              <a:lnSpc>
                <a:spcPct val="150000"/>
              </a:lnSpc>
              <a:spcBef>
                <a:spcPts val="0"/>
              </a:spcBef>
            </a:pPr>
            <a:r>
              <a:rPr lang="en-IN" sz="2800" b="1" dirty="0"/>
              <a:t>Write : </a:t>
            </a:r>
            <a:r>
              <a:rPr lang="en-IN" sz="2800" dirty="0"/>
              <a:t>Causes the I/O module to take an item of data ( byte or word ) from the data bus and subsequently transmit the data item to the peripheral.</a:t>
            </a:r>
          </a:p>
          <a:p>
            <a:pPr algn="just">
              <a:lnSpc>
                <a:spcPct val="150000"/>
              </a:lnSpc>
              <a:spcBef>
                <a:spcPts val="0"/>
              </a:spcBef>
            </a:pPr>
            <a:endParaRPr lang="en-IN" sz="2800" dirty="0"/>
          </a:p>
        </p:txBody>
      </p:sp>
    </p:spTree>
    <p:extLst>
      <p:ext uri="{BB962C8B-B14F-4D97-AF65-F5344CB8AC3E}">
        <p14:creationId xmlns:p14="http://schemas.microsoft.com/office/powerpoint/2010/main" val="3553368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1505</Words>
  <Application>Microsoft Office PowerPoint</Application>
  <PresentationFormat>Widescreen</PresentationFormat>
  <Paragraphs>221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Data Transfer</vt:lpstr>
      <vt:lpstr>Strobe Control</vt:lpstr>
      <vt:lpstr>Handshaking</vt:lpstr>
      <vt:lpstr>PowerPoint Presentation</vt:lpstr>
      <vt:lpstr>Asynchronous data transmission</vt:lpstr>
      <vt:lpstr>Input / Output Subsystem</vt:lpstr>
      <vt:lpstr>Input / Output Subsystem</vt:lpstr>
      <vt:lpstr>I/O Commands</vt:lpstr>
      <vt:lpstr>I/O Commands</vt:lpstr>
      <vt:lpstr>Programmed I/O</vt:lpstr>
      <vt:lpstr>Example</vt:lpstr>
      <vt:lpstr>Example</vt:lpstr>
      <vt:lpstr>Interrupt driven I/O </vt:lpstr>
      <vt:lpstr>Direct Memory Access (DMA)</vt:lpstr>
      <vt:lpstr>DMA Transfer</vt:lpstr>
      <vt:lpstr>Direct Memory Access</vt:lpstr>
      <vt:lpstr>DMA Modes of Operation</vt:lpstr>
      <vt:lpstr>Burst or block transfer DMA</vt:lpstr>
      <vt:lpstr>Cycle steal or single byte transfer DMA</vt:lpstr>
      <vt:lpstr>Transparent or Hidden DMA transfer</vt:lpstr>
      <vt:lpstr>Introduction to secondary memory devices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Transfer</dc:title>
  <dc:creator>Dr.Siddaiah Nalluri</dc:creator>
  <cp:lastModifiedBy>Dr.Siddaiah Nalluri</cp:lastModifiedBy>
  <cp:revision>3</cp:revision>
  <dcterms:created xsi:type="dcterms:W3CDTF">2022-02-17T05:00:49Z</dcterms:created>
  <dcterms:modified xsi:type="dcterms:W3CDTF">2022-04-13T03:45:58Z</dcterms:modified>
</cp:coreProperties>
</file>