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1417" r:id="rId2"/>
    <p:sldId id="1373" r:id="rId3"/>
    <p:sldId id="1375" r:id="rId4"/>
    <p:sldId id="1376" r:id="rId5"/>
    <p:sldId id="1418" r:id="rId6"/>
    <p:sldId id="1420" r:id="rId7"/>
    <p:sldId id="1421" r:id="rId8"/>
    <p:sldId id="1422" r:id="rId9"/>
    <p:sldId id="1427" r:id="rId10"/>
    <p:sldId id="1428" r:id="rId11"/>
    <p:sldId id="1429" r:id="rId12"/>
    <p:sldId id="1430" r:id="rId13"/>
    <p:sldId id="1431" r:id="rId14"/>
    <p:sldId id="1432" r:id="rId15"/>
    <p:sldId id="1434" r:id="rId16"/>
    <p:sldId id="1474" r:id="rId17"/>
    <p:sldId id="1457" r:id="rId18"/>
    <p:sldId id="1458" r:id="rId19"/>
    <p:sldId id="1436" r:id="rId20"/>
    <p:sldId id="1455" r:id="rId21"/>
    <p:sldId id="1478" r:id="rId22"/>
    <p:sldId id="143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8EDE8-8A9C-4340-B887-8D7E6641294C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48E7D-A4D6-46FC-8CAC-AAA9E60C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18160F-2EDA-4372-9F47-2FE77686C42D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859589-63E8-406E-83DB-0217047D1B40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D1BA-7AAE-4C54-84BA-71FA065B1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BDD96-FA04-475D-9C2A-E51D5572C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A3222-E3B4-4FD1-AA85-94D4CA09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AC69-0AF5-43C4-A6BA-0CE70FED7DEF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543A-38F3-4AB3-AC0C-926FEBFB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E5EA0-0679-41A9-A6A6-D08E2EC4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062C-5BAD-495D-9F5B-1F8C761E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7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E85B-E1BD-4D91-B278-57534F22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D31DF-55F1-46DA-8157-17352EA58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034DD-5B66-488F-8C22-F7A49E61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AC69-0AF5-43C4-A6BA-0CE70FED7DEF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65C87-67A6-4B82-A5A1-4D155A6B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1FD9D-E220-4E25-90C8-A465567D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062C-5BAD-495D-9F5B-1F8C761E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4F871-9819-4A02-BE03-A5D304CD3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0E7ED-045D-4821-B65E-217279CB4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87732-0927-4DE1-96DD-D6D06DD7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AC69-0AF5-43C4-A6BA-0CE70FED7DEF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AE7BD-06CB-4FE8-9EAC-69B1B7AE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C0785-90D4-46D6-A6F9-8A8CEA96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062C-5BAD-495D-9F5B-1F8C761E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9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AA6E-B66C-4120-8B71-77DE9BC3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65822-3E1B-4345-A815-A8CC2E36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93EC2-9E25-4E0F-A1C2-01732A7E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AC69-0AF5-43C4-A6BA-0CE70FED7DEF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1978E-C91B-410F-8DED-7BE81E7E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78586-792E-4D24-AD1A-A0EBF9AE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062C-5BAD-495D-9F5B-1F8C761E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4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0C33-9A39-4493-995A-F4AA7647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D4AB7-7227-4F8A-913F-7793E239A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EA58A-DB57-4FC9-AE3E-70FDD0A1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AC69-0AF5-43C4-A6BA-0CE70FED7DEF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89157-00C2-4DAB-AA11-C5267B1F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53F09-EF53-4A03-B1D8-B0D5A0E3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062C-5BAD-495D-9F5B-1F8C761E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7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7B90-D5C7-4E98-866F-F9F118D8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99B36-3DDB-4ED7-AB95-AF1C93FAC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780CC-BC51-4381-B0A9-890AAA6E7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A3DBC-5685-40BF-A6D1-789725A8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AC69-0AF5-43C4-A6BA-0CE70FED7DEF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B44CB-C4D7-4023-93F1-BD16F9B5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9186A-C669-4E79-9ABD-3D841310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062C-5BAD-495D-9F5B-1F8C761E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1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1B0D-E3B2-4C1A-85AE-12EBEFF8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06E3F-D702-449D-B442-927E12255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40F34-48FF-4DD0-B71B-A8558A72B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4EA38-CAFD-4CB0-B478-1F1EC9CB8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20728-248D-4135-A1AD-38F0EEEEB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D354A-5578-42A0-9EF1-C5C0AD02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AC69-0AF5-43C4-A6BA-0CE70FED7DEF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E45E8-76C4-4F80-8E2F-0D754E61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6B9CF-324E-4AFC-9FC5-C4BE881E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062C-5BAD-495D-9F5B-1F8C761E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3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CAC9-31AF-45FD-AAB5-0E0EF993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99AB1-A29D-4E66-B849-DF9D7870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AC69-0AF5-43C4-A6BA-0CE70FED7DEF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6E9CF-7EE6-419A-9C0E-CF953BF5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C39F0-BD59-4AFF-BACE-914C36BC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062C-5BAD-495D-9F5B-1F8C761E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3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973C4-3807-47F6-A40B-A4A5D81B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AC69-0AF5-43C4-A6BA-0CE70FED7DEF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D64B3E-82AC-4CE6-A255-24D7EB57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5CE3-2AE0-441A-9ACD-48BA174A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062C-5BAD-495D-9F5B-1F8C761E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7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6AEC-6237-4144-B22A-5D1371CD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30A87-C90C-4DF5-AD1C-60BD97BA4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2484A-FA42-45E8-9395-80270EB51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42C3F-2E9E-43F3-82B0-D2636257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AC69-0AF5-43C4-A6BA-0CE70FED7DEF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0B2B5-F8ED-4564-BF2E-DE24CBF7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37AD3-4A1C-4177-9BA6-799758FE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062C-5BAD-495D-9F5B-1F8C761E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8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9DEB-208A-49EB-8BE9-7FCA9FE2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04AC4-3E1B-4906-B66B-0EAF6D138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6ACC6-E9C5-4389-B245-F1A2726B7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7D197-6996-4779-8ECD-5BE4157E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AC69-0AF5-43C4-A6BA-0CE70FED7DEF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231EF-639E-4A74-9541-A10F10F7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53EE8-5ECD-4E35-8A82-A7DCEFDF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062C-5BAD-495D-9F5B-1F8C761E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01DF1-3A3A-44CA-9E91-DCDA58ED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B2B04-1764-4FC6-B1C8-562FB6D8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1553A-CAEE-462C-B18C-00A7741ED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DAC69-0AF5-43C4-A6BA-0CE70FED7DEF}" type="datetimeFigureOut">
              <a:rPr lang="en-US" smtClean="0"/>
              <a:t>13-Apr-22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C32D9-CF5E-4EA1-9B96-53F07D4B0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2219-4411-44A4-A010-3B0CBD7FA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C062C-5BAD-495D-9F5B-1F8C761E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8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KLEF Logo Selected final 27-07-2017-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87013" y="5570538"/>
            <a:ext cx="1295400" cy="129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4"/>
          <a:srcRect l="9232" t="50999" r="74301" b="24501"/>
          <a:stretch>
            <a:fillRect/>
          </a:stretch>
        </p:blipFill>
        <p:spPr bwMode="auto">
          <a:xfrm>
            <a:off x="10247313" y="0"/>
            <a:ext cx="194468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422275"/>
            <a:ext cx="12192000" cy="78105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rgbClr val="A8000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</a:p>
        </p:txBody>
      </p:sp>
      <p:pic>
        <p:nvPicPr>
          <p:cNvPr id="2053" name="Picture 1"/>
          <p:cNvPicPr>
            <a:picLocks noChangeAspect="1"/>
          </p:cNvPicPr>
          <p:nvPr/>
        </p:nvPicPr>
        <p:blipFill>
          <a:blip r:embed="rId5"/>
          <a:srcRect b="24974"/>
          <a:stretch>
            <a:fillRect/>
          </a:stretch>
        </p:blipFill>
        <p:spPr bwMode="auto">
          <a:xfrm>
            <a:off x="2376488" y="5588000"/>
            <a:ext cx="7632700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4" name="Group 5"/>
          <p:cNvGrpSpPr>
            <a:grpSpLocks/>
          </p:cNvGrpSpPr>
          <p:nvPr/>
        </p:nvGrpSpPr>
        <p:grpSpPr bwMode="auto">
          <a:xfrm>
            <a:off x="0" y="17463"/>
            <a:ext cx="2533650" cy="1665287"/>
            <a:chOff x="89864" y="1"/>
            <a:chExt cx="2532914" cy="1665037"/>
          </a:xfrm>
        </p:grpSpPr>
        <p:pic>
          <p:nvPicPr>
            <p:cNvPr id="2056" name="Picture 10"/>
            <p:cNvPicPr>
              <a:picLocks noChangeAspect="1"/>
            </p:cNvPicPr>
            <p:nvPr/>
          </p:nvPicPr>
          <p:blipFill>
            <a:blip r:embed="rId6"/>
            <a:srcRect l="1466" t="22350" r="1427" b="32520"/>
            <a:stretch>
              <a:fillRect/>
            </a:stretch>
          </p:blipFill>
          <p:spPr bwMode="auto">
            <a:xfrm>
              <a:off x="89864" y="1"/>
              <a:ext cx="2532914" cy="1626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89864" y="1295207"/>
              <a:ext cx="825260" cy="368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97518" y="1296793"/>
              <a:ext cx="825260" cy="368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7" name="Picture 6" descr="DSC04340 - Copy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700213"/>
            <a:ext cx="12192000" cy="3768725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2" name="Title 1"/>
          <p:cNvSpPr>
            <a:spLocks noGrp="1"/>
          </p:cNvSpPr>
          <p:nvPr>
            <p:ph type="title"/>
          </p:nvPr>
        </p:nvSpPr>
        <p:spPr>
          <a:xfrm>
            <a:off x="735013" y="661988"/>
            <a:ext cx="10515600" cy="1325562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IN" altLang="en-US" sz="3600">
                <a:solidFill>
                  <a:srgbClr val="C00000"/>
                </a:solidFill>
              </a:rPr>
              <a:t>Design Issues of RISC (Cont’d…..)</a:t>
            </a:r>
            <a:br>
              <a:rPr lang="en-IN" altLang="en-US" sz="3600">
                <a:solidFill>
                  <a:srgbClr val="C00000"/>
                </a:solidFill>
              </a:rPr>
            </a:br>
            <a:br>
              <a:rPr lang="en-IN" altLang="en-US" sz="3600">
                <a:solidFill>
                  <a:srgbClr val="C00000"/>
                </a:solidFill>
                <a:latin typeface="Calibri" pitchFamily="34" charset="0"/>
              </a:rPr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013" y="1325563"/>
            <a:ext cx="10515600" cy="435133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IN" b="1" dirty="0"/>
              <a:t>2. Register Window: (Cont’d….)</a:t>
            </a:r>
            <a:endParaRPr lang="en-IN" dirty="0"/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IN" dirty="0"/>
              <a:t>The register window is divided into three fixed-size areas.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b="1" dirty="0"/>
              <a:t>Parameter registers: </a:t>
            </a:r>
            <a:r>
              <a:rPr lang="en-IN" dirty="0"/>
              <a:t>hold parameters passed down from the procedure that called the current procedure and hold results to be passed back up.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b="1" dirty="0"/>
              <a:t>Local registers </a:t>
            </a:r>
            <a:r>
              <a:rPr lang="en-IN" dirty="0"/>
              <a:t>are used for local variables.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b="1" dirty="0"/>
              <a:t>Temporary registers </a:t>
            </a:r>
            <a:r>
              <a:rPr lang="en-IN" dirty="0"/>
              <a:t>are used to exchange parameters and results with the next lower level (procedure called by current procedure)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27B08119-0A5A-415E-8C9A-EFE14409A5FC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10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6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IN" altLang="en-US" sz="3600">
                <a:solidFill>
                  <a:srgbClr val="C00000"/>
                </a:solidFill>
              </a:rPr>
              <a:t>Design Issues of RISC (Cont’d…..)</a:t>
            </a:r>
            <a:br>
              <a:rPr lang="en-IN" altLang="en-US" sz="3600">
                <a:solidFill>
                  <a:srgbClr val="C00000"/>
                </a:solidFill>
              </a:rPr>
            </a:br>
            <a:br>
              <a:rPr lang="en-IN" altLang="en-US" sz="3600">
                <a:solidFill>
                  <a:srgbClr val="C00000"/>
                </a:solidFill>
                <a:latin typeface="Calibri" pitchFamily="34" charset="0"/>
              </a:rPr>
            </a:br>
            <a:endParaRPr lang="en-US" altLang="en-US"/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996A170B-D124-4392-9816-25A1BBD9B4BE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11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9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823913" y="1136650"/>
            <a:ext cx="4814887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altLang="en-US" sz="2800" b="1"/>
              <a:t>2. Register Window: (Cont’d….)</a:t>
            </a:r>
            <a:endParaRPr lang="en-IN" altLang="en-US" sz="2800"/>
          </a:p>
        </p:txBody>
      </p:sp>
      <p:pic>
        <p:nvPicPr>
          <p:cNvPr id="133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84388" y="1909763"/>
            <a:ext cx="8742362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5" name="Rectangle 3"/>
          <p:cNvSpPr>
            <a:spLocks noChangeArrowheads="1"/>
          </p:cNvSpPr>
          <p:nvPr/>
        </p:nvSpPr>
        <p:spPr bwMode="auto">
          <a:xfrm>
            <a:off x="3906838" y="5051425"/>
            <a:ext cx="3062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>
                <a:latin typeface="+mn-lt"/>
              </a:rPr>
              <a:t>Overlapping Register Windows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0" name="Title 1"/>
          <p:cNvSpPr>
            <a:spLocks noGrp="1"/>
          </p:cNvSpPr>
          <p:nvPr>
            <p:ph type="title"/>
          </p:nvPr>
        </p:nvSpPr>
        <p:spPr>
          <a:xfrm>
            <a:off x="735013" y="661988"/>
            <a:ext cx="10515600" cy="1325562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IN" altLang="en-US" sz="3600">
                <a:solidFill>
                  <a:srgbClr val="C00000"/>
                </a:solidFill>
              </a:rPr>
              <a:t>Design Issues of RISC (Cont’d…..)</a:t>
            </a:r>
            <a:br>
              <a:rPr lang="en-IN" altLang="en-US" sz="3600">
                <a:solidFill>
                  <a:srgbClr val="C00000"/>
                </a:solidFill>
              </a:rPr>
            </a:br>
            <a:br>
              <a:rPr lang="en-IN" altLang="en-US" sz="3600">
                <a:solidFill>
                  <a:srgbClr val="C00000"/>
                </a:solidFill>
                <a:latin typeface="Calibri" pitchFamily="34" charset="0"/>
              </a:rPr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638" y="1087438"/>
            <a:ext cx="11250612" cy="4811712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IN" b="1" dirty="0"/>
              <a:t>3. Compiler based Register Optimization:</a:t>
            </a:r>
            <a:r>
              <a:rPr lang="en-IN" dirty="0"/>
              <a:t>	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IN" dirty="0"/>
              <a:t>To optimize the use of registers, the approach taken is as follows: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dirty="0"/>
              <a:t>Each program quantity that is a candidate for residing in a register is assigned to a symbolic or virtual register.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dirty="0"/>
              <a:t>The compiler then maps the unlimited number of symbolic registers into a fixed number of real registers.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dirty="0"/>
              <a:t>Symbolic registers whose usage does not overlap can share the same real register.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dirty="0"/>
              <a:t>If in a particular portion of the program, there are more quantities to deal with than real registers, then some of the quantities are assigned to the memory location.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7C7BF914-0656-4612-B0C8-843D4924B15C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12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44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4" name="Title 1"/>
          <p:cNvSpPr>
            <a:spLocks noGrp="1"/>
          </p:cNvSpPr>
          <p:nvPr>
            <p:ph type="title"/>
          </p:nvPr>
        </p:nvSpPr>
        <p:spPr>
          <a:xfrm>
            <a:off x="735013" y="661988"/>
            <a:ext cx="10515600" cy="1325562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IN" altLang="en-US" sz="3600">
                <a:solidFill>
                  <a:srgbClr val="C00000"/>
                </a:solidFill>
              </a:rPr>
              <a:t>Design Issues of RISC (Cont’d…..)</a:t>
            </a:r>
            <a:br>
              <a:rPr lang="en-IN" altLang="en-US" sz="3600">
                <a:solidFill>
                  <a:srgbClr val="C00000"/>
                </a:solidFill>
              </a:rPr>
            </a:br>
            <a:br>
              <a:rPr lang="en-IN" altLang="en-US" sz="3600">
                <a:solidFill>
                  <a:srgbClr val="C00000"/>
                </a:solidFill>
                <a:latin typeface="Calibri" pitchFamily="34" charset="0"/>
              </a:rPr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38" y="1230313"/>
            <a:ext cx="11250612" cy="1358900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IN" b="1" dirty="0"/>
              <a:t>3. Compiler based Register Optimization: (Cont’d….)</a:t>
            </a:r>
            <a:endParaRPr lang="en-IN" dirty="0"/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IN" dirty="0"/>
              <a:t>	The technique most commonly used in RISC compiler is known as </a:t>
            </a:r>
            <a:r>
              <a:rPr lang="en-IN" b="1" dirty="0"/>
              <a:t>graph colouring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285C2576-985B-462F-BB6C-153C0FC5B5E5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13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8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4325" y="2623278"/>
            <a:ext cx="9502775" cy="32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8" name="Title 1"/>
          <p:cNvSpPr>
            <a:spLocks noGrp="1"/>
          </p:cNvSpPr>
          <p:nvPr>
            <p:ph type="title"/>
          </p:nvPr>
        </p:nvSpPr>
        <p:spPr>
          <a:xfrm>
            <a:off x="1138238" y="144463"/>
            <a:ext cx="10515600" cy="1325562"/>
          </a:xfrm>
        </p:spPr>
        <p:txBody>
          <a:bodyPr/>
          <a:lstStyle/>
          <a:p>
            <a:pPr algn="ctr"/>
            <a:r>
              <a:rPr lang="fr-FR" altLang="en-US">
                <a:solidFill>
                  <a:srgbClr val="C00000"/>
                </a:solidFill>
              </a:rPr>
              <a:t>Large Register file versus cache</a:t>
            </a:r>
            <a:endParaRPr lang="en-US" altLang="en-US" b="1">
              <a:solidFill>
                <a:srgbClr val="C00000"/>
              </a:solidFill>
            </a:endParaRPr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A97236D5-A897-4360-B177-6DE06D09DA07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14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91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654050" y="1304925"/>
            <a:ext cx="10766425" cy="440531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2" name="Title 1"/>
          <p:cNvSpPr>
            <a:spLocks noGrp="1"/>
          </p:cNvSpPr>
          <p:nvPr>
            <p:ph type="title"/>
          </p:nvPr>
        </p:nvSpPr>
        <p:spPr>
          <a:xfrm>
            <a:off x="838200" y="104775"/>
            <a:ext cx="10515600" cy="1325563"/>
          </a:xfrm>
        </p:spPr>
        <p:txBody>
          <a:bodyPr/>
          <a:lstStyle/>
          <a:p>
            <a:pPr algn="ctr"/>
            <a:r>
              <a:rPr lang="en-IN" altLang="en-US">
                <a:solidFill>
                  <a:srgbClr val="C00000"/>
                </a:solidFill>
              </a:rPr>
              <a:t>Introduction to pipelining</a:t>
            </a:r>
            <a:endParaRPr lang="en-US" altLang="en-US" b="1">
              <a:solidFill>
                <a:srgbClr val="C00000"/>
              </a:solidFill>
            </a:endParaRPr>
          </a:p>
        </p:txBody>
      </p:sp>
      <p:sp>
        <p:nvSpPr>
          <p:cNvPr id="17413" name="Content Placeholder 4"/>
          <p:cNvSpPr>
            <a:spLocks noGrp="1"/>
          </p:cNvSpPr>
          <p:nvPr>
            <p:ph idx="1"/>
          </p:nvPr>
        </p:nvSpPr>
        <p:spPr>
          <a:xfrm>
            <a:off x="838200" y="1387475"/>
            <a:ext cx="10515600" cy="16002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Pipelining is a technique of decomposing a sequential process into sub-operations, with each sub-process being executed in a special dedicated segment that operates concurrently with all other segments.</a:t>
            </a:r>
          </a:p>
          <a:p>
            <a:endParaRPr lang="en-US" altLang="en-US" dirty="0"/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04B196F2-B742-4A25-B822-E325B5AE5ED0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15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6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8" name="Rectangle 5"/>
          <p:cNvSpPr>
            <a:spLocks noChangeArrowheads="1"/>
          </p:cNvSpPr>
          <p:nvPr/>
        </p:nvSpPr>
        <p:spPr bwMode="auto">
          <a:xfrm>
            <a:off x="1111250" y="3060700"/>
            <a:ext cx="40449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/>
              <a:t>Conventional Sequential Execution</a:t>
            </a:r>
          </a:p>
        </p:txBody>
      </p:sp>
      <p:sp>
        <p:nvSpPr>
          <p:cNvPr id="17420" name="Rectangle 6"/>
          <p:cNvSpPr>
            <a:spLocks noChangeArrowheads="1"/>
          </p:cNvSpPr>
          <p:nvPr/>
        </p:nvSpPr>
        <p:spPr bwMode="auto">
          <a:xfrm>
            <a:off x="1370013" y="4605338"/>
            <a:ext cx="2378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/>
              <a:t>Pipelined Execution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3805032" y="4767755"/>
            <a:ext cx="4672028" cy="1325247"/>
            <a:chOff x="3805032" y="4767755"/>
            <a:chExt cx="4672028" cy="1325247"/>
          </a:xfrm>
        </p:grpSpPr>
        <p:grpSp>
          <p:nvGrpSpPr>
            <p:cNvPr id="40" name="Group 39"/>
            <p:cNvGrpSpPr/>
            <p:nvPr/>
          </p:nvGrpSpPr>
          <p:grpSpPr>
            <a:xfrm>
              <a:off x="3805032" y="4767755"/>
              <a:ext cx="4672028" cy="1062362"/>
              <a:chOff x="1929117" y="2473000"/>
              <a:chExt cx="5538483" cy="166705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929117" y="3179610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949896" y="367838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386328" y="2473000"/>
                <a:ext cx="602659" cy="45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30582" y="2486850"/>
                <a:ext cx="602659" cy="45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685227" y="2486845"/>
                <a:ext cx="602659" cy="45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256741" y="2514550"/>
                <a:ext cx="602659" cy="45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973738" y="2486840"/>
                <a:ext cx="602659" cy="45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545256" y="2486840"/>
                <a:ext cx="602659" cy="45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158336" y="2514545"/>
                <a:ext cx="602659" cy="45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7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864941" y="2486835"/>
                <a:ext cx="602659" cy="45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8</a:t>
                </a:r>
              </a:p>
            </p:txBody>
          </p:sp>
          <p:grpSp>
            <p:nvGrpSpPr>
              <p:cNvPr id="51" name="Group 43"/>
              <p:cNvGrpSpPr/>
              <p:nvPr/>
            </p:nvGrpSpPr>
            <p:grpSpPr>
              <a:xfrm>
                <a:off x="2286000" y="3124200"/>
                <a:ext cx="2660137" cy="471129"/>
                <a:chOff x="2209800" y="1143000"/>
                <a:chExt cx="2660137" cy="471129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2209800" y="1143000"/>
                  <a:ext cx="685800" cy="4572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F1</a:t>
                  </a: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895600" y="1143001"/>
                  <a:ext cx="678937" cy="471128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D1</a:t>
                  </a: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581400" y="1143000"/>
                  <a:ext cx="644714" cy="47110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E1</a:t>
                  </a: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225223" y="1143023"/>
                  <a:ext cx="644714" cy="471105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W1</a:t>
                  </a:r>
                </a:p>
              </p:txBody>
            </p:sp>
          </p:grpSp>
          <p:grpSp>
            <p:nvGrpSpPr>
              <p:cNvPr id="52" name="Group 47"/>
              <p:cNvGrpSpPr/>
              <p:nvPr/>
            </p:nvGrpSpPr>
            <p:grpSpPr>
              <a:xfrm>
                <a:off x="2965638" y="3581400"/>
                <a:ext cx="2549715" cy="471128"/>
                <a:chOff x="2965638" y="3581400"/>
                <a:chExt cx="2549715" cy="471128"/>
              </a:xfrm>
            </p:grpSpPr>
            <p:grpSp>
              <p:nvGrpSpPr>
                <p:cNvPr id="53" name="Group 46"/>
                <p:cNvGrpSpPr/>
                <p:nvPr/>
              </p:nvGrpSpPr>
              <p:grpSpPr>
                <a:xfrm>
                  <a:off x="2965638" y="3581400"/>
                  <a:ext cx="1940114" cy="471128"/>
                  <a:chOff x="2889438" y="3657600"/>
                  <a:chExt cx="1940114" cy="471128"/>
                </a:xfrm>
              </p:grpSpPr>
              <p:sp>
                <p:nvSpPr>
                  <p:cNvPr id="55" name="Rectangle 15"/>
                  <p:cNvSpPr/>
                  <p:nvPr/>
                </p:nvSpPr>
                <p:spPr>
                  <a:xfrm>
                    <a:off x="2889438" y="3657600"/>
                    <a:ext cx="644713" cy="471101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F2</a:t>
                    </a:r>
                  </a:p>
                </p:txBody>
              </p:sp>
              <p:sp>
                <p:nvSpPr>
                  <p:cNvPr id="56" name="Rectangle 16"/>
                  <p:cNvSpPr/>
                  <p:nvPr/>
                </p:nvSpPr>
                <p:spPr>
                  <a:xfrm>
                    <a:off x="3533260" y="3657624"/>
                    <a:ext cx="644714" cy="471104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D2</a:t>
                    </a: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4184838" y="3657600"/>
                    <a:ext cx="644714" cy="471101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E2</a:t>
                    </a:r>
                  </a:p>
                </p:txBody>
              </p:sp>
            </p:grpSp>
            <p:sp>
              <p:nvSpPr>
                <p:cNvPr id="54" name="Rectangle 53"/>
                <p:cNvSpPr/>
                <p:nvPr/>
              </p:nvSpPr>
              <p:spPr>
                <a:xfrm>
                  <a:off x="4870639" y="3581400"/>
                  <a:ext cx="644714" cy="471104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W2</a:t>
                  </a:r>
                </a:p>
              </p:txBody>
            </p:sp>
          </p:grpSp>
        </p:grpSp>
        <p:sp>
          <p:nvSpPr>
            <p:cNvPr id="62" name="Rectangle 15"/>
            <p:cNvSpPr/>
            <p:nvPr/>
          </p:nvSpPr>
          <p:spPr>
            <a:xfrm>
              <a:off x="5219736" y="5792766"/>
              <a:ext cx="543853" cy="30021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F3</a:t>
              </a:r>
            </a:p>
          </p:txBody>
        </p:sp>
        <p:sp>
          <p:nvSpPr>
            <p:cNvPr id="63" name="Rectangle 16"/>
            <p:cNvSpPr/>
            <p:nvPr/>
          </p:nvSpPr>
          <p:spPr>
            <a:xfrm>
              <a:off x="5762838" y="5792781"/>
              <a:ext cx="543853" cy="3002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D3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312481" y="5792766"/>
              <a:ext cx="543853" cy="30021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E3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826714" y="5792766"/>
              <a:ext cx="543853" cy="3002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W3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83357" y="3340695"/>
            <a:ext cx="6863015" cy="1269817"/>
            <a:chOff x="3583357" y="3340695"/>
            <a:chExt cx="6863015" cy="1269817"/>
          </a:xfrm>
        </p:grpSpPr>
        <p:grpSp>
          <p:nvGrpSpPr>
            <p:cNvPr id="15" name="Group 14"/>
            <p:cNvGrpSpPr/>
            <p:nvPr/>
          </p:nvGrpSpPr>
          <p:grpSpPr>
            <a:xfrm>
              <a:off x="3583357" y="3340695"/>
              <a:ext cx="4701650" cy="1062362"/>
              <a:chOff x="1929117" y="2473000"/>
              <a:chExt cx="5573597" cy="166705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929117" y="3179610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949896" y="367838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86328" y="2473000"/>
                <a:ext cx="602659" cy="45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030582" y="2486850"/>
                <a:ext cx="602659" cy="45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685227" y="2486845"/>
                <a:ext cx="602659" cy="45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56741" y="2514550"/>
                <a:ext cx="602659" cy="45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973738" y="2486840"/>
                <a:ext cx="602659" cy="45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545256" y="2486840"/>
                <a:ext cx="602659" cy="45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158336" y="2514545"/>
                <a:ext cx="602659" cy="45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7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864941" y="2486835"/>
                <a:ext cx="602659" cy="457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8</a:t>
                </a:r>
              </a:p>
            </p:txBody>
          </p:sp>
          <p:grpSp>
            <p:nvGrpSpPr>
              <p:cNvPr id="29" name="Group 43"/>
              <p:cNvGrpSpPr/>
              <p:nvPr/>
            </p:nvGrpSpPr>
            <p:grpSpPr>
              <a:xfrm>
                <a:off x="2286000" y="3124202"/>
                <a:ext cx="2660137" cy="471130"/>
                <a:chOff x="2209800" y="1143002"/>
                <a:chExt cx="2660137" cy="47113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2209800" y="1143002"/>
                  <a:ext cx="685801" cy="4572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F1</a:t>
                  </a: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895601" y="1143004"/>
                  <a:ext cx="678939" cy="471128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D1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581404" y="1143002"/>
                  <a:ext cx="644716" cy="471103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E1</a:t>
                  </a: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225223" y="1143023"/>
                  <a:ext cx="644714" cy="471105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W1</a:t>
                  </a:r>
                </a:p>
              </p:txBody>
            </p:sp>
          </p:grpSp>
          <p:grpSp>
            <p:nvGrpSpPr>
              <p:cNvPr id="30" name="Group 47"/>
              <p:cNvGrpSpPr/>
              <p:nvPr/>
            </p:nvGrpSpPr>
            <p:grpSpPr>
              <a:xfrm>
                <a:off x="4953000" y="3581400"/>
                <a:ext cx="2549714" cy="471128"/>
                <a:chOff x="4953000" y="3581400"/>
                <a:chExt cx="2549714" cy="471128"/>
              </a:xfrm>
            </p:grpSpPr>
            <p:grpSp>
              <p:nvGrpSpPr>
                <p:cNvPr id="31" name="Group 46"/>
                <p:cNvGrpSpPr/>
                <p:nvPr/>
              </p:nvGrpSpPr>
              <p:grpSpPr>
                <a:xfrm>
                  <a:off x="4953000" y="3581400"/>
                  <a:ext cx="1940114" cy="471128"/>
                  <a:chOff x="4876800" y="3657600"/>
                  <a:chExt cx="1940114" cy="471128"/>
                </a:xfrm>
              </p:grpSpPr>
              <p:sp>
                <p:nvSpPr>
                  <p:cNvPr id="33" name="Rectangle 15"/>
                  <p:cNvSpPr/>
                  <p:nvPr/>
                </p:nvSpPr>
                <p:spPr>
                  <a:xfrm>
                    <a:off x="4876800" y="3657600"/>
                    <a:ext cx="644714" cy="471102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F2</a:t>
                    </a:r>
                  </a:p>
                </p:txBody>
              </p:sp>
              <p:sp>
                <p:nvSpPr>
                  <p:cNvPr id="34" name="Rectangle 16"/>
                  <p:cNvSpPr/>
                  <p:nvPr/>
                </p:nvSpPr>
                <p:spPr>
                  <a:xfrm>
                    <a:off x="5520623" y="3657623"/>
                    <a:ext cx="644714" cy="471105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D2</a:t>
                    </a: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6172200" y="3657600"/>
                    <a:ext cx="644714" cy="471102"/>
                  </a:xfrm>
                  <a:prstGeom prst="rect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E2</a:t>
                    </a:r>
                  </a:p>
                </p:txBody>
              </p:sp>
            </p:grpSp>
            <p:sp>
              <p:nvSpPr>
                <p:cNvPr id="32" name="Rectangle 31"/>
                <p:cNvSpPr/>
                <p:nvPr/>
              </p:nvSpPr>
              <p:spPr>
                <a:xfrm>
                  <a:off x="6858000" y="3581400"/>
                  <a:ext cx="644714" cy="471105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W2</a:t>
                  </a:r>
                </a:p>
              </p:txBody>
            </p:sp>
          </p:grpSp>
        </p:grpSp>
        <p:sp>
          <p:nvSpPr>
            <p:cNvPr id="70" name="Rectangle 15"/>
            <p:cNvSpPr/>
            <p:nvPr/>
          </p:nvSpPr>
          <p:spPr>
            <a:xfrm>
              <a:off x="8295541" y="4310276"/>
              <a:ext cx="543853" cy="30021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F3</a:t>
              </a:r>
            </a:p>
          </p:txBody>
        </p:sp>
        <p:sp>
          <p:nvSpPr>
            <p:cNvPr id="71" name="Rectangle 16"/>
            <p:cNvSpPr/>
            <p:nvPr/>
          </p:nvSpPr>
          <p:spPr>
            <a:xfrm>
              <a:off x="8838643" y="4310291"/>
              <a:ext cx="543853" cy="3002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D3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388286" y="4310276"/>
              <a:ext cx="543853" cy="30021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902519" y="4310276"/>
              <a:ext cx="543853" cy="3002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W3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326906" y="3349511"/>
              <a:ext cx="5083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809015" y="3349511"/>
              <a:ext cx="5083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326185" y="3367166"/>
              <a:ext cx="5083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922248" y="3349507"/>
              <a:ext cx="5083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IN" altLang="en-US">
                <a:solidFill>
                  <a:srgbClr val="C00000"/>
                </a:solidFill>
              </a:rPr>
              <a:t>Introduction to pipelining: (Cont’d…..)</a:t>
            </a:r>
            <a:endParaRPr lang="en-US" altLang="en-US" b="1">
              <a:solidFill>
                <a:srgbClr val="C00000"/>
              </a:solidFill>
            </a:endParaRPr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8C6C99FE-72AE-43A8-8CA9-B84E56470B0C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16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9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6" name="Picture 14" descr="Pipeline stall - Wikiped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39637" y="1371599"/>
            <a:ext cx="8534399" cy="45858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pPr algn="ctr"/>
            <a:r>
              <a:rPr lang="en-IN" altLang="en-US">
                <a:solidFill>
                  <a:srgbClr val="C00000"/>
                </a:solidFill>
              </a:rPr>
              <a:t>Four Stage Pipeline</a:t>
            </a:r>
            <a:endParaRPr lang="en-US" altLang="en-US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538"/>
            <a:ext cx="10515600" cy="3003550"/>
          </a:xfrm>
        </p:spPr>
        <p:txBody>
          <a:bodyPr/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IN" b="1" dirty="0"/>
              <a:t>F: </a:t>
            </a:r>
            <a:r>
              <a:rPr lang="en-IN" dirty="0"/>
              <a:t>Fetch, Read the instruction from the memory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IN" b="1" dirty="0"/>
              <a:t>D: </a:t>
            </a:r>
            <a:r>
              <a:rPr lang="en-IN" dirty="0"/>
              <a:t>Decode, decode the instruction and fetch the source operand (S)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IN" b="1" dirty="0"/>
              <a:t>E: </a:t>
            </a:r>
            <a:r>
              <a:rPr lang="en-IN" dirty="0"/>
              <a:t>Operate, perform the operation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pPr>
            <a:r>
              <a:rPr lang="en-IN" b="1" dirty="0"/>
              <a:t>W</a:t>
            </a:r>
            <a:r>
              <a:rPr lang="en-IN" dirty="0"/>
              <a:t>: Write, store the result in the destination location.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8BE07B80-3511-4A8C-917B-298EBB41900E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17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12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3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5" name="TextBox 11"/>
          <p:cNvSpPr txBox="1">
            <a:spLocks noChangeArrowheads="1"/>
          </p:cNvSpPr>
          <p:nvPr/>
        </p:nvSpPr>
        <p:spPr bwMode="auto">
          <a:xfrm>
            <a:off x="2210965" y="5823828"/>
            <a:ext cx="5399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b="1" dirty="0"/>
              <a:t>Timing diagram for 4- stage instruction pipeline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050471" y="3311227"/>
          <a:ext cx="712124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21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21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21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21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21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0342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4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4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34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4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34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34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IN" altLang="en-US" dirty="0">
                <a:solidFill>
                  <a:srgbClr val="C00000"/>
                </a:solidFill>
              </a:rPr>
              <a:t>Instruction Execution in a Four Stage Pipeline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DD0A4B33-0421-4519-B7DD-FAC041CADE07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18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5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Rectangle 3"/>
          <p:cNvSpPr>
            <a:spLocks noChangeArrowheads="1"/>
          </p:cNvSpPr>
          <p:nvPr/>
        </p:nvSpPr>
        <p:spPr bwMode="auto">
          <a:xfrm>
            <a:off x="5735651" y="5606908"/>
            <a:ext cx="1260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/>
              <a:t>Flow-chart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18353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1856" y="6108699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3510736" y="1429185"/>
            <a:ext cx="6012912" cy="4419615"/>
            <a:chOff x="3510736" y="1357745"/>
            <a:chExt cx="6012912" cy="4419615"/>
          </a:xfrm>
        </p:grpSpPr>
        <p:cxnSp>
          <p:nvCxnSpPr>
            <p:cNvPr id="58" name="Shape 57"/>
            <p:cNvCxnSpPr/>
            <p:nvPr/>
          </p:nvCxnSpPr>
          <p:spPr>
            <a:xfrm rot="5400000" flipH="1" flipV="1">
              <a:off x="5921409" y="3304350"/>
              <a:ext cx="3893226" cy="15"/>
            </a:xfrm>
            <a:prstGeom prst="bentConnector5">
              <a:avLst>
                <a:gd name="adj1" fmla="val -5872"/>
                <a:gd name="adj2" fmla="val 12561553333"/>
                <a:gd name="adj3" fmla="val 105872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3510736" y="1357745"/>
              <a:ext cx="6012912" cy="4419615"/>
              <a:chOff x="4696640" y="1357745"/>
              <a:chExt cx="6012912" cy="441961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398316" y="1357745"/>
                <a:ext cx="3311236" cy="4433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Fetch instruction from Memory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398311" y="2092055"/>
                <a:ext cx="3311236" cy="4433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Decode instruction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98306" y="3463695"/>
                <a:ext cx="3311236" cy="4433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Execute instruction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398301" y="4807625"/>
                <a:ext cx="3311236" cy="4433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Write the result in destination</a:t>
                </a:r>
              </a:p>
            </p:txBody>
          </p:sp>
          <p:sp>
            <p:nvSpPr>
              <p:cNvPr id="17" name="Diamond 16"/>
              <p:cNvSpPr/>
              <p:nvPr/>
            </p:nvSpPr>
            <p:spPr>
              <a:xfrm>
                <a:off x="8007930" y="2715481"/>
                <a:ext cx="2119746" cy="540338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Branch</a:t>
                </a:r>
              </a:p>
            </p:txBody>
          </p:sp>
          <p:sp>
            <p:nvSpPr>
              <p:cNvPr id="18" name="Diamond 17"/>
              <p:cNvSpPr/>
              <p:nvPr/>
            </p:nvSpPr>
            <p:spPr>
              <a:xfrm>
                <a:off x="7966362" y="4073266"/>
                <a:ext cx="2161309" cy="540338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Interrupt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888170" y="4087160"/>
                <a:ext cx="1537731" cy="5125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Interrupt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handling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696640" y="4918455"/>
                <a:ext cx="1800971" cy="3462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Update PC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710490" y="5431085"/>
                <a:ext cx="1800971" cy="3462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Empty Pipe</a:t>
                </a:r>
              </a:p>
            </p:txBody>
          </p:sp>
          <p:cxnSp>
            <p:nvCxnSpPr>
              <p:cNvPr id="24" name="Straight Arrow Connector 23"/>
              <p:cNvCxnSpPr>
                <a:stCxn id="12" idx="2"/>
                <a:endCxn id="13" idx="0"/>
              </p:cNvCxnSpPr>
              <p:nvPr/>
            </p:nvCxnSpPr>
            <p:spPr>
              <a:xfrm rot="5400000">
                <a:off x="8908450" y="1946571"/>
                <a:ext cx="290964" cy="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3" idx="2"/>
                <a:endCxn id="17" idx="0"/>
              </p:cNvCxnSpPr>
              <p:nvPr/>
            </p:nvCxnSpPr>
            <p:spPr>
              <a:xfrm rot="16200000" flipH="1">
                <a:off x="8970826" y="2618504"/>
                <a:ext cx="180080" cy="1387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7" idx="2"/>
                <a:endCxn id="15" idx="0"/>
              </p:cNvCxnSpPr>
              <p:nvPr/>
            </p:nvCxnSpPr>
            <p:spPr>
              <a:xfrm rot="5400000">
                <a:off x="8956926" y="3352818"/>
                <a:ext cx="207876" cy="138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15" idx="2"/>
                <a:endCxn id="18" idx="0"/>
              </p:cNvCxnSpPr>
              <p:nvPr/>
            </p:nvCxnSpPr>
            <p:spPr>
              <a:xfrm rot="5400000">
                <a:off x="8967359" y="3986700"/>
                <a:ext cx="166225" cy="69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8" idx="2"/>
                <a:endCxn id="16" idx="0"/>
              </p:cNvCxnSpPr>
              <p:nvPr/>
            </p:nvCxnSpPr>
            <p:spPr>
              <a:xfrm rot="16200000" flipH="1">
                <a:off x="8953458" y="4707163"/>
                <a:ext cx="194021" cy="690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8" idx="1"/>
                <a:endCxn id="19" idx="3"/>
              </p:cNvCxnSpPr>
              <p:nvPr/>
            </p:nvCxnSpPr>
            <p:spPr>
              <a:xfrm rot="10800000">
                <a:off x="7425902" y="4343433"/>
                <a:ext cx="540461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rot="5400000">
                <a:off x="6282990" y="4772921"/>
                <a:ext cx="332516" cy="137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21" idx="2"/>
                <a:endCxn id="22" idx="0"/>
              </p:cNvCxnSpPr>
              <p:nvPr/>
            </p:nvCxnSpPr>
            <p:spPr>
              <a:xfrm rot="16200000" flipH="1">
                <a:off x="5520874" y="5340982"/>
                <a:ext cx="166355" cy="138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hape 49"/>
              <p:cNvCxnSpPr>
                <a:stCxn id="17" idx="1"/>
                <a:endCxn id="21" idx="0"/>
              </p:cNvCxnSpPr>
              <p:nvPr/>
            </p:nvCxnSpPr>
            <p:spPr>
              <a:xfrm rot="10800000" flipV="1">
                <a:off x="5597126" y="2985649"/>
                <a:ext cx="2410804" cy="1932805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hape 54"/>
              <p:cNvCxnSpPr>
                <a:stCxn id="22" idx="1"/>
                <a:endCxn id="12" idx="0"/>
              </p:cNvCxnSpPr>
              <p:nvPr/>
            </p:nvCxnSpPr>
            <p:spPr>
              <a:xfrm rot="10800000" flipH="1">
                <a:off x="4710490" y="1357745"/>
                <a:ext cx="4343444" cy="4246478"/>
              </a:xfrm>
              <a:prstGeom prst="bentConnector4">
                <a:avLst>
                  <a:gd name="adj1" fmla="val -5263"/>
                  <a:gd name="adj2" fmla="val 105383"/>
                </a:avLst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7412592" y="2643180"/>
                <a:ext cx="491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Yes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536416" y="4038636"/>
                <a:ext cx="491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Yes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9217632" y="4491084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No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9184288" y="3128956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No</a:t>
                </a: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0" name="Title 1"/>
          <p:cNvSpPr>
            <a:spLocks noGrp="1"/>
          </p:cNvSpPr>
          <p:nvPr>
            <p:ph type="title"/>
          </p:nvPr>
        </p:nvSpPr>
        <p:spPr>
          <a:xfrm>
            <a:off x="985838" y="-73025"/>
            <a:ext cx="10515600" cy="1325563"/>
          </a:xfrm>
        </p:spPr>
        <p:txBody>
          <a:bodyPr/>
          <a:lstStyle/>
          <a:p>
            <a:r>
              <a:rPr lang="en-IN" altLang="en-US" dirty="0">
                <a:solidFill>
                  <a:srgbClr val="C00000"/>
                </a:solidFill>
              </a:rPr>
              <a:t>Six Stage Pipelining Instruction Execution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6013"/>
            <a:ext cx="10515600" cy="435133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IN" sz="3600" b="1" dirty="0"/>
              <a:t>Decomposition of the instruction execution</a:t>
            </a:r>
            <a:r>
              <a:rPr lang="en-IN" sz="3600" dirty="0"/>
              <a:t>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C00000"/>
                </a:solidFill>
              </a:rPr>
              <a:t>Fetch Instruction (FI): </a:t>
            </a:r>
            <a:r>
              <a:rPr lang="en-US" dirty="0"/>
              <a:t>Read the next expected instruction into a buffer</a:t>
            </a:r>
            <a:endParaRPr lang="en-IN" dirty="0"/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C00000"/>
                </a:solidFill>
              </a:rPr>
              <a:t>Decode Instruction (DI) : </a:t>
            </a:r>
            <a:r>
              <a:rPr lang="en-US" dirty="0"/>
              <a:t>Determine the </a:t>
            </a:r>
            <a:r>
              <a:rPr lang="en-US" dirty="0" err="1"/>
              <a:t>opcode</a:t>
            </a:r>
            <a:r>
              <a:rPr lang="en-US" dirty="0"/>
              <a:t> and the operands </a:t>
            </a:r>
            <a:r>
              <a:rPr lang="en-US" dirty="0" err="1"/>
              <a:t>Specifiers</a:t>
            </a:r>
            <a:endParaRPr lang="en-IN" dirty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C00000"/>
                </a:solidFill>
              </a:rPr>
              <a:t>Calculate Operand (CO):</a:t>
            </a:r>
            <a:r>
              <a:rPr lang="en-US" sz="2800" dirty="0"/>
              <a:t> </a:t>
            </a:r>
            <a:r>
              <a:rPr lang="en-US" dirty="0"/>
              <a:t>Calculate the effective address of each source operand. This may involve displacement, register indirect, indirect, or other forms of address calculation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07748BDD-ED34-4C24-8E73-D9D4547A5FF7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19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64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2716213" y="1149350"/>
            <a:ext cx="9475787" cy="285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-41275" y="6165850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" name="Title 1"/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pPr algn="ctr"/>
            <a:r>
              <a:rPr lang="en-IN" altLang="en-US" b="1">
                <a:solidFill>
                  <a:srgbClr val="C00000"/>
                </a:solidFill>
              </a:rPr>
              <a:t>Introduction to RISC</a:t>
            </a:r>
            <a:endParaRPr lang="en-US" altLang="en-US" b="1">
              <a:solidFill>
                <a:srgbClr val="C00000"/>
              </a:solidFill>
            </a:endParaRPr>
          </a:p>
        </p:txBody>
      </p:sp>
      <p:sp>
        <p:nvSpPr>
          <p:cNvPr id="3077" name="Content Placeholder 2"/>
          <p:cNvSpPr>
            <a:spLocks noGrp="1"/>
          </p:cNvSpPr>
          <p:nvPr>
            <p:ph idx="1"/>
          </p:nvPr>
        </p:nvSpPr>
        <p:spPr>
          <a:xfrm>
            <a:off x="838200" y="1363663"/>
            <a:ext cx="10515600" cy="435133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IN" altLang="en-US"/>
              <a:t>Since the development of the stored program computer around 1950, there are few innovations in the area of computer organization and architecture. Some of the major developments are: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</a:pPr>
            <a:r>
              <a:rPr lang="en-IN" altLang="en-US" sz="2400"/>
              <a:t>The Family Concept (1964)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</a:pPr>
            <a:r>
              <a:rPr lang="en-IN" altLang="en-US" sz="2400"/>
              <a:t>Microprogrammed Control Unit (1951)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</a:pPr>
            <a:r>
              <a:rPr lang="en-IN" altLang="en-US" sz="2400"/>
              <a:t>Cache Memory (1968)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</a:pPr>
            <a:r>
              <a:rPr lang="en-IN" altLang="en-US" sz="2400"/>
              <a:t>Pipelining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</a:pPr>
            <a:r>
              <a:rPr lang="en-IN" altLang="en-US" sz="2400"/>
              <a:t>Multiple Processor</a:t>
            </a:r>
          </a:p>
          <a:p>
            <a:endParaRPr lang="en-US" altLang="en-US"/>
          </a:p>
        </p:txBody>
      </p:sp>
      <p:sp>
        <p:nvSpPr>
          <p:cNvPr id="16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D87E6468-DD33-4972-98CC-499C1AB8DED9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2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80" name="Picture 14" descr="KLEF Logo Selected final 27-07-2017-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16"/>
          <p:cNvPicPr>
            <a:picLocks noChangeAspect="1"/>
          </p:cNvPicPr>
          <p:nvPr/>
        </p:nvPicPr>
        <p:blipFill>
          <a:blip r:embed="rId4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0" name="Title 1"/>
          <p:cNvSpPr>
            <a:spLocks noGrp="1"/>
          </p:cNvSpPr>
          <p:nvPr>
            <p:ph type="title"/>
          </p:nvPr>
        </p:nvSpPr>
        <p:spPr>
          <a:xfrm>
            <a:off x="1191478" y="180107"/>
            <a:ext cx="9518072" cy="1017011"/>
          </a:xfrm>
        </p:spPr>
        <p:txBody>
          <a:bodyPr>
            <a:normAutofit fontScale="90000"/>
          </a:bodyPr>
          <a:lstStyle/>
          <a:p>
            <a:r>
              <a:rPr lang="en-IN" altLang="en-US" dirty="0">
                <a:solidFill>
                  <a:srgbClr val="C00000"/>
                </a:solidFill>
              </a:rPr>
              <a:t>Six Stage Pipelining Instruction Execution (Cont’d…..)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6013"/>
            <a:ext cx="10515600" cy="435133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IN" sz="3600" b="1" dirty="0"/>
              <a:t>Decomposition of the instruction execution</a:t>
            </a:r>
            <a:r>
              <a:rPr lang="en-IN" sz="3600" dirty="0"/>
              <a:t>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C00000"/>
                </a:solidFill>
              </a:rPr>
              <a:t>Fetch Operands(FO): </a:t>
            </a:r>
            <a:r>
              <a:rPr lang="en-US" sz="2800" dirty="0"/>
              <a:t>Fetch each operand from memory. Operands in registers need not be fetched</a:t>
            </a:r>
            <a:endParaRPr lang="en-IN" sz="2800" dirty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C00000"/>
                </a:solidFill>
              </a:rPr>
              <a:t>Execute Instruction (EI):</a:t>
            </a:r>
            <a:r>
              <a:rPr lang="en-US" sz="2800" dirty="0"/>
              <a:t>Perform the indicated operation and store the result, if any, in the specified destination operand location</a:t>
            </a:r>
            <a:endParaRPr lang="en-IN" sz="2800" dirty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C00000"/>
                </a:solidFill>
              </a:rPr>
              <a:t>Write Operand(WO): </a:t>
            </a:r>
            <a:r>
              <a:rPr lang="en-US" sz="2800" dirty="0"/>
              <a:t>Store the result in memory.</a:t>
            </a:r>
            <a:endParaRPr lang="en-IN" sz="2800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07748BDD-ED34-4C24-8E73-D9D4547A5FF7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20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64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IN" altLang="en-US" dirty="0">
                <a:solidFill>
                  <a:srgbClr val="C00000"/>
                </a:solidFill>
              </a:rPr>
              <a:t>Instruction Execution in a Six Stage Pipeline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DD0A4B33-0421-4519-B7DD-FAC041CADE07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21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5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Rectangle 3"/>
          <p:cNvSpPr>
            <a:spLocks noChangeArrowheads="1"/>
          </p:cNvSpPr>
          <p:nvPr/>
        </p:nvSpPr>
        <p:spPr bwMode="auto">
          <a:xfrm>
            <a:off x="5735651" y="5606908"/>
            <a:ext cx="1260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/>
              <a:t>Flow-chart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18353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1856" y="6108699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63091" y="1247775"/>
            <a:ext cx="6968836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Title 1"/>
          <p:cNvSpPr>
            <a:spLocks noGrp="1"/>
          </p:cNvSpPr>
          <p:nvPr>
            <p:ph type="title"/>
          </p:nvPr>
        </p:nvSpPr>
        <p:spPr>
          <a:xfrm>
            <a:off x="838200" y="211138"/>
            <a:ext cx="10515600" cy="1325562"/>
          </a:xfrm>
        </p:spPr>
        <p:txBody>
          <a:bodyPr/>
          <a:lstStyle/>
          <a:p>
            <a:r>
              <a:rPr lang="en-IN" altLang="en-US" dirty="0">
                <a:solidFill>
                  <a:srgbClr val="C00000"/>
                </a:solidFill>
              </a:rPr>
              <a:t>Timing diagram of Six stage Pipelining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85BC87BA-F8F3-46D8-AD87-157049900FB3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22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7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8075" y="1308100"/>
            <a:ext cx="9856788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0" name="Rectangle 12"/>
          <p:cNvSpPr>
            <a:spLocks noChangeArrowheads="1"/>
          </p:cNvSpPr>
          <p:nvPr/>
        </p:nvSpPr>
        <p:spPr bwMode="auto">
          <a:xfrm>
            <a:off x="3473450" y="5630863"/>
            <a:ext cx="63928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/>
              <a:t>Timing Diagram for Instruction Pipeline Operation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H="1">
            <a:off x="-26988" y="6151563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56200" y="1177925"/>
            <a:ext cx="70358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00" name="Title 3"/>
          <p:cNvSpPr>
            <a:spLocks noGrp="1"/>
          </p:cNvSpPr>
          <p:nvPr>
            <p:ph type="title"/>
          </p:nvPr>
        </p:nvSpPr>
        <p:spPr>
          <a:xfrm>
            <a:off x="838200" y="269875"/>
            <a:ext cx="10515600" cy="1325563"/>
          </a:xfrm>
        </p:spPr>
        <p:txBody>
          <a:bodyPr/>
          <a:lstStyle/>
          <a:p>
            <a:pPr algn="ctr"/>
            <a:r>
              <a:rPr lang="en-IN" altLang="en-US" b="1">
                <a:solidFill>
                  <a:srgbClr val="C00000"/>
                </a:solidFill>
              </a:rPr>
              <a:t>Introduction to RISC</a:t>
            </a:r>
            <a:endParaRPr lang="en-US" altLang="en-US" b="1">
              <a:solidFill>
                <a:srgbClr val="C00000"/>
              </a:solidFill>
            </a:endParaRPr>
          </a:p>
        </p:txBody>
      </p:sp>
      <p:sp>
        <p:nvSpPr>
          <p:cNvPr id="4101" name="Content Placeholder 4"/>
          <p:cNvSpPr>
            <a:spLocks noGrp="1"/>
          </p:cNvSpPr>
          <p:nvPr>
            <p:ph idx="1"/>
          </p:nvPr>
        </p:nvSpPr>
        <p:spPr>
          <a:xfrm>
            <a:off x="838200" y="1414463"/>
            <a:ext cx="10526713" cy="4351337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en-IN" altLang="en-US"/>
              <a:t>The computer designers intend to reduce this gap (i.e., semantic and high level programming languages) and include </a:t>
            </a:r>
            <a:r>
              <a:rPr lang="en-IN" altLang="en-US">
                <a:solidFill>
                  <a:srgbClr val="FF0000"/>
                </a:solidFill>
              </a:rPr>
              <a:t>large instruction set</a:t>
            </a:r>
            <a:r>
              <a:rPr lang="en-IN" altLang="en-US"/>
              <a:t>, </a:t>
            </a:r>
            <a:r>
              <a:rPr lang="en-IN" altLang="en-US">
                <a:solidFill>
                  <a:srgbClr val="FF0000"/>
                </a:solidFill>
              </a:rPr>
              <a:t>more addressing mode</a:t>
            </a:r>
            <a:r>
              <a:rPr lang="en-IN" altLang="en-US"/>
              <a:t> and various HLL statements implemented in hardware. </a:t>
            </a:r>
          </a:p>
          <a:p>
            <a:pPr marL="0" indent="0" algn="just">
              <a:buFont typeface="Arial" charset="0"/>
              <a:buNone/>
            </a:pPr>
            <a:r>
              <a:rPr lang="en-IN" altLang="en-US"/>
              <a:t>	As a result the instruction set becomes complex. Such complex instruction sets are intended to:</a:t>
            </a:r>
          </a:p>
          <a:p>
            <a:pPr lvl="2" algn="just"/>
            <a:r>
              <a:rPr lang="en-IN" altLang="en-US" sz="2400"/>
              <a:t>Ease the task of the compiler writer.</a:t>
            </a:r>
          </a:p>
          <a:p>
            <a:pPr lvl="2" algn="just"/>
            <a:r>
              <a:rPr lang="en-IN" altLang="en-US" sz="2400"/>
              <a:t>Improve execution efficiency, because complex sequences of operations can be implemented in microcode.</a:t>
            </a:r>
          </a:p>
          <a:p>
            <a:pPr lvl="2" algn="just"/>
            <a:r>
              <a:rPr lang="en-IN" altLang="en-US" sz="2400"/>
              <a:t>Provide support for even more complex and sophisticated HLLs.</a:t>
            </a:r>
          </a:p>
          <a:p>
            <a:pPr marL="0" indent="0" algn="just">
              <a:buFont typeface="Arial" charset="0"/>
              <a:buNone/>
            </a:pPr>
            <a:endParaRPr lang="en-US" altLang="en-US"/>
          </a:p>
        </p:txBody>
      </p:sp>
      <p:sp>
        <p:nvSpPr>
          <p:cNvPr id="18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00DBF3E9-A7E0-4D67-B9EA-6CA7F196A677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3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4" name="Picture 10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Title 1"/>
          <p:cNvSpPr>
            <a:spLocks noGrp="1"/>
          </p:cNvSpPr>
          <p:nvPr>
            <p:ph type="title"/>
          </p:nvPr>
        </p:nvSpPr>
        <p:spPr>
          <a:xfrm>
            <a:off x="419100" y="84138"/>
            <a:ext cx="11353800" cy="1327150"/>
          </a:xfrm>
        </p:spPr>
        <p:txBody>
          <a:bodyPr/>
          <a:lstStyle/>
          <a:p>
            <a:r>
              <a:rPr lang="en-IN" altLang="en-US" sz="3600" b="1">
                <a:solidFill>
                  <a:srgbClr val="C00000"/>
                </a:solidFill>
              </a:rPr>
              <a:t>Introduction to Complex Instruction Set Computer (CISC)</a:t>
            </a:r>
            <a:endParaRPr lang="en-US" altLang="en-US" sz="3600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>
                <a:solidFill>
                  <a:prstClr val="black"/>
                </a:solidFill>
              </a:rPr>
              <a:t>The instruction execution characteristics involves the following aspects of computation:</a:t>
            </a:r>
          </a:p>
          <a:p>
            <a:pPr lvl="2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800" b="1" dirty="0">
                <a:solidFill>
                  <a:prstClr val="black"/>
                </a:solidFill>
              </a:rPr>
              <a:t>Operation Performed</a:t>
            </a:r>
            <a:endParaRPr lang="en-IN" sz="2800" dirty="0">
              <a:solidFill>
                <a:prstClr val="black"/>
              </a:solidFill>
            </a:endParaRPr>
          </a:p>
          <a:p>
            <a:pPr lvl="2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800" b="1" dirty="0">
                <a:solidFill>
                  <a:prstClr val="black"/>
                </a:solidFill>
              </a:rPr>
              <a:t>Operand Used</a:t>
            </a:r>
            <a:endParaRPr lang="en-IN" sz="2800" dirty="0">
              <a:solidFill>
                <a:prstClr val="black"/>
              </a:solidFill>
            </a:endParaRPr>
          </a:p>
          <a:p>
            <a:pPr lvl="2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800" b="1" dirty="0">
                <a:solidFill>
                  <a:prstClr val="black"/>
                </a:solidFill>
              </a:rPr>
              <a:t>Execution sequencing</a:t>
            </a:r>
            <a:endParaRPr lang="en-IN" sz="2800" dirty="0">
              <a:solidFill>
                <a:prstClr val="black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0AA4284C-FC58-4CC8-8280-8DBE2071E93F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4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8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Title 1"/>
          <p:cNvSpPr>
            <a:spLocks noGrp="1"/>
          </p:cNvSpPr>
          <p:nvPr>
            <p:ph type="title"/>
          </p:nvPr>
        </p:nvSpPr>
        <p:spPr>
          <a:xfrm>
            <a:off x="449263" y="182563"/>
            <a:ext cx="10515600" cy="1325562"/>
          </a:xfrm>
        </p:spPr>
        <p:txBody>
          <a:bodyPr/>
          <a:lstStyle/>
          <a:p>
            <a:r>
              <a:rPr lang="en-IN" altLang="en-US" sz="3600" b="1">
                <a:solidFill>
                  <a:srgbClr val="C00000"/>
                </a:solidFill>
              </a:rPr>
              <a:t>Introduction to Complex Instruction Set Computer (CISC)</a:t>
            </a:r>
            <a:endParaRPr lang="en-US" altLang="en-US" sz="3600" b="1">
              <a:solidFill>
                <a:srgbClr val="C00000"/>
              </a:solidFill>
            </a:endParaRPr>
          </a:p>
        </p:txBody>
      </p:sp>
      <p:sp>
        <p:nvSpPr>
          <p:cNvPr id="6149" name="Content Placeholder 2"/>
          <p:cNvSpPr>
            <a:spLocks noGrp="1"/>
          </p:cNvSpPr>
          <p:nvPr>
            <p:ph idx="1"/>
          </p:nvPr>
        </p:nvSpPr>
        <p:spPr>
          <a:xfrm>
            <a:off x="838200" y="1593850"/>
            <a:ext cx="10515600" cy="4351338"/>
          </a:xfrm>
        </p:spPr>
        <p:txBody>
          <a:bodyPr/>
          <a:lstStyle/>
          <a:p>
            <a:pPr lvl="2" algn="just">
              <a:lnSpc>
                <a:spcPct val="150000"/>
              </a:lnSpc>
            </a:pPr>
            <a:r>
              <a:rPr lang="en-IN" altLang="en-US" sz="3200"/>
              <a:t>A large number of general purpose registers, or the use of compiler technology to optimize register usage.</a:t>
            </a:r>
          </a:p>
          <a:p>
            <a:pPr lvl="2" algn="just">
              <a:lnSpc>
                <a:spcPct val="150000"/>
              </a:lnSpc>
            </a:pPr>
            <a:r>
              <a:rPr lang="en-IN" altLang="en-US" sz="3200"/>
              <a:t>A limited and simple instruction set.</a:t>
            </a:r>
          </a:p>
          <a:p>
            <a:pPr lvl="2" algn="just">
              <a:lnSpc>
                <a:spcPct val="150000"/>
              </a:lnSpc>
            </a:pPr>
            <a:r>
              <a:rPr lang="en-IN" altLang="en-US" sz="3200"/>
              <a:t>An emphasis on optimizing the instruction pipeline</a:t>
            </a:r>
          </a:p>
          <a:p>
            <a:endParaRPr lang="en-US" altLang="en-US"/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2FCD0CB4-2E9E-475E-B512-31ECA554EA98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5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52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6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IN" altLang="en-US" b="1">
                <a:solidFill>
                  <a:srgbClr val="C00000"/>
                </a:solidFill>
              </a:rPr>
              <a:t>Comparison of RISC &amp; CISC</a:t>
            </a:r>
            <a:endParaRPr lang="en-US" altLang="en-US" b="1">
              <a:solidFill>
                <a:srgbClr val="C00000"/>
              </a:solidFill>
            </a:endParaRPr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09EE02B9-9617-42B9-9722-7DE5F67EADC9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6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9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Content Placeholder 9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1081088" y="1387475"/>
            <a:ext cx="10136187" cy="45116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0" name="Title 1"/>
          <p:cNvSpPr>
            <a:spLocks noGrp="1"/>
          </p:cNvSpPr>
          <p:nvPr>
            <p:ph type="title"/>
          </p:nvPr>
        </p:nvSpPr>
        <p:spPr>
          <a:xfrm>
            <a:off x="128588" y="161925"/>
            <a:ext cx="11225212" cy="1325563"/>
          </a:xfrm>
        </p:spPr>
        <p:txBody>
          <a:bodyPr/>
          <a:lstStyle/>
          <a:p>
            <a:r>
              <a:rPr lang="en-IN" altLang="en-US" sz="3200" b="1">
                <a:solidFill>
                  <a:srgbClr val="C00000"/>
                </a:solidFill>
              </a:rPr>
              <a:t>Characteristics of Reduced Instruction Set Architecture (RISC)</a:t>
            </a:r>
            <a:endParaRPr lang="en-US" altLang="en-US" sz="3200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850"/>
            <a:ext cx="10515600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3600" dirty="0"/>
              <a:t>Certain common characteristics are 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IN" sz="1400" dirty="0"/>
          </a:p>
          <a:p>
            <a:pPr marL="1428750" lvl="2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IN" sz="3200" dirty="0"/>
              <a:t>One instruction per cycle.</a:t>
            </a:r>
          </a:p>
          <a:p>
            <a:pPr marL="1428750" lvl="2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IN" sz="3200" dirty="0"/>
              <a:t>Register–to–register operations.</a:t>
            </a:r>
          </a:p>
          <a:p>
            <a:pPr marL="1428750" lvl="2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IN" sz="3200" dirty="0"/>
              <a:t>Simple addressing modes.</a:t>
            </a:r>
          </a:p>
          <a:p>
            <a:pPr marL="1428750" lvl="2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IN" sz="3200" dirty="0"/>
              <a:t>Simple instruction formats.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1C392864-3324-4845-B018-7A0907818C35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7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4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Title 1"/>
          <p:cNvSpPr>
            <a:spLocks noGrp="1"/>
          </p:cNvSpPr>
          <p:nvPr>
            <p:ph type="title"/>
          </p:nvPr>
        </p:nvSpPr>
        <p:spPr>
          <a:xfrm>
            <a:off x="838200" y="409575"/>
            <a:ext cx="10515600" cy="1325563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en-IN" altLang="en-US" sz="3600">
                <a:solidFill>
                  <a:srgbClr val="C00000"/>
                </a:solidFill>
                <a:latin typeface="Calibri" pitchFamily="34" charset="0"/>
              </a:rPr>
              <a:t>Design Issues of RISC</a:t>
            </a:r>
            <a:br>
              <a:rPr lang="en-IN" altLang="en-US" sz="3600">
                <a:solidFill>
                  <a:srgbClr val="C00000"/>
                </a:solidFill>
                <a:latin typeface="Calibri" pitchFamily="34" charset="0"/>
              </a:rPr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863"/>
            <a:ext cx="10515600" cy="4351337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IN" sz="3200" b="1" dirty="0"/>
              <a:t>1. The use of a large register file:</a:t>
            </a:r>
            <a:endParaRPr lang="en-IN" sz="32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IN" sz="3200" dirty="0"/>
              <a:t>	Two basic approaches are possible, one is based on software and the other on hardware.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b="1" dirty="0"/>
              <a:t>The software approach</a:t>
            </a:r>
            <a:endParaRPr lang="en-IN" sz="2400" dirty="0"/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400" b="1" dirty="0"/>
              <a:t>The hardware approach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4880AB31-AEC6-4158-9B5C-FCDD029D86C3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8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8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2992438" y="1149350"/>
            <a:ext cx="919956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-41275" y="6137275"/>
            <a:ext cx="7300913" cy="0"/>
          </a:xfrm>
          <a:prstGeom prst="line">
            <a:avLst/>
          </a:prstGeom>
          <a:ln w="28575">
            <a:solidFill>
              <a:srgbClr val="B71C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8" name="Title 1"/>
          <p:cNvSpPr>
            <a:spLocks noGrp="1"/>
          </p:cNvSpPr>
          <p:nvPr>
            <p:ph type="title"/>
          </p:nvPr>
        </p:nvSpPr>
        <p:spPr>
          <a:xfrm>
            <a:off x="735013" y="661988"/>
            <a:ext cx="10515600" cy="1325562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IN" altLang="en-US" sz="3600">
                <a:solidFill>
                  <a:srgbClr val="C00000"/>
                </a:solidFill>
              </a:rPr>
              <a:t>Design Issues of RISC (Cont’d…..)</a:t>
            </a:r>
            <a:br>
              <a:rPr lang="en-IN" altLang="en-US" sz="3600">
                <a:solidFill>
                  <a:srgbClr val="C00000"/>
                </a:solidFill>
              </a:rPr>
            </a:br>
            <a:br>
              <a:rPr lang="en-IN" altLang="en-US" sz="3600">
                <a:solidFill>
                  <a:srgbClr val="C00000"/>
                </a:solidFill>
                <a:latin typeface="Calibri" pitchFamily="34" charset="0"/>
              </a:rPr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013" y="1325563"/>
            <a:ext cx="10515600" cy="435133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IN" sz="3200" b="1" dirty="0"/>
              <a:t>2. Register Window:</a:t>
            </a:r>
            <a:endParaRPr lang="en-IN" sz="3200" dirty="0"/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IN" sz="3200" dirty="0"/>
              <a:t>	</a:t>
            </a:r>
            <a:r>
              <a:rPr lang="en-IN" dirty="0"/>
              <a:t>The use of a large set of registers should decrease the need to access memory. The design task is to organize the registers in such a way that this goal is realized.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IN" dirty="0"/>
              <a:t>	Thus the variables that are used in a program can be categorized as follows 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IN" sz="2800" dirty="0"/>
              <a:t>Global variables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IN" sz="2800" dirty="0"/>
              <a:t>Local variables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IN" sz="2800" dirty="0"/>
              <a:t>Passed parameters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IN" sz="2800" dirty="0"/>
              <a:t>Returned variable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2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900438-85C1-4D47-A736-5AEF1A8DC133}" type="datetime2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Wednesday, April 13, 2022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fld id="{CCBA8712-FCB1-4699-9561-8F1285A1D551}" type="slidenum">
              <a:rPr lang="en-US" altLang="en-US" sz="1400">
                <a:latin typeface="Times New Roman" pitchFamily="18" charset="0"/>
                <a:cs typeface="Times New Roman" pitchFamily="18" charset="0"/>
              </a:rPr>
              <a:pPr algn="ctr"/>
              <a:t>9</a:t>
            </a:fld>
            <a:endParaRPr lang="en-US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72" name="Picture 11" descr="KLEF Logo Selected final 27-07-2017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64863" y="55563"/>
            <a:ext cx="10747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16"/>
          <p:cNvPicPr>
            <a:picLocks noChangeAspect="1"/>
          </p:cNvPicPr>
          <p:nvPr/>
        </p:nvPicPr>
        <p:blipFill>
          <a:blip r:embed="rId3"/>
          <a:srcRect l="22000" t="5914" r="2000" b="45464"/>
          <a:stretch>
            <a:fillRect/>
          </a:stretch>
        </p:blipFill>
        <p:spPr bwMode="auto">
          <a:xfrm>
            <a:off x="7089775" y="6118225"/>
            <a:ext cx="50752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1037</Words>
  <Application>Microsoft Office PowerPoint</Application>
  <PresentationFormat>Widescreen</PresentationFormat>
  <Paragraphs>237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Introduction to RISC</vt:lpstr>
      <vt:lpstr>Introduction to RISC</vt:lpstr>
      <vt:lpstr>Introduction to Complex Instruction Set Computer (CISC)</vt:lpstr>
      <vt:lpstr>Introduction to Complex Instruction Set Computer (CISC)</vt:lpstr>
      <vt:lpstr>Comparison of RISC &amp; CISC</vt:lpstr>
      <vt:lpstr>Characteristics of Reduced Instruction Set Architecture (RISC)</vt:lpstr>
      <vt:lpstr>Design Issues of RISC </vt:lpstr>
      <vt:lpstr>Design Issues of RISC (Cont’d…..)  </vt:lpstr>
      <vt:lpstr>Design Issues of RISC (Cont’d…..)  </vt:lpstr>
      <vt:lpstr>Design Issues of RISC (Cont’d…..)  </vt:lpstr>
      <vt:lpstr>Design Issues of RISC (Cont’d…..)  </vt:lpstr>
      <vt:lpstr>Design Issues of RISC (Cont’d…..)  </vt:lpstr>
      <vt:lpstr>Large Register file versus cache</vt:lpstr>
      <vt:lpstr>Introduction to pipelining</vt:lpstr>
      <vt:lpstr>Introduction to pipelining: (Cont’d…..)</vt:lpstr>
      <vt:lpstr>Four Stage Pipeline</vt:lpstr>
      <vt:lpstr>Instruction Execution in a Four Stage Pipeline</vt:lpstr>
      <vt:lpstr>Six Stage Pipelining Instruction Execution</vt:lpstr>
      <vt:lpstr>Six Stage Pipelining Instruction Execution (Cont’d…..)</vt:lpstr>
      <vt:lpstr>Instruction Execution in a Six Stage Pipeline</vt:lpstr>
      <vt:lpstr>Timing diagram of Six stage Pipelining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Dr.Siddaiah Nalluri</dc:creator>
  <cp:lastModifiedBy>Dr.Siddaiah Nalluri</cp:lastModifiedBy>
  <cp:revision>2</cp:revision>
  <dcterms:created xsi:type="dcterms:W3CDTF">2022-02-17T05:04:07Z</dcterms:created>
  <dcterms:modified xsi:type="dcterms:W3CDTF">2022-04-13T05:16:51Z</dcterms:modified>
</cp:coreProperties>
</file>