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40" r:id="rId2"/>
    <p:sldId id="1441" r:id="rId3"/>
    <p:sldId id="1442" r:id="rId4"/>
    <p:sldId id="1459" r:id="rId5"/>
    <p:sldId id="1460" r:id="rId6"/>
    <p:sldId id="1467" r:id="rId7"/>
    <p:sldId id="1468" r:id="rId8"/>
    <p:sldId id="1466" r:id="rId9"/>
    <p:sldId id="1475" r:id="rId10"/>
    <p:sldId id="1476" r:id="rId11"/>
    <p:sldId id="1448" r:id="rId12"/>
    <p:sldId id="1443" r:id="rId13"/>
    <p:sldId id="14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D716-21A6-4183-B969-E828D7C04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E92BC-E335-4310-B770-16E3B74A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CA9B-EEBD-44C4-880F-BE16F9BC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3B6B-49FB-4BCC-A097-D5AB7487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86E2-4EE1-4333-9F23-8D762FF2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4D26-3299-4BBB-AC55-186C5423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5FFF6-C989-47A0-9904-810A9568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CE3C-CEE0-47E1-920B-C41167EC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03F1-D43A-41A7-9BE6-CB7B7FA1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653E-9860-4322-AF50-EF0C6806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F80AC-61DE-45AE-B3D9-99788EEBF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DD534-8203-47C0-AD52-6D46D341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492E4-05A4-432C-BA74-A9B5F4BE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14F2-5D29-4707-9ABD-01C7792B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2A2E-5466-4BCD-8822-D4B444BC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4728-CDC8-4071-9D2F-9D5B9DFF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DC8A-40B7-4AA7-BF40-BB45C52C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F0897-4041-494A-A59B-BAAA44D6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A9ED-0C19-4430-B9E3-4722DDC4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E3E3-4C0D-443E-BA54-B15D43F5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DCDA-F575-42FD-893E-F95BF317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625B-5963-4A17-BEC2-1A2CFD6D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3F84-C86B-43C3-9BBD-647471E1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7636-6649-4AF4-9186-6A86355B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5415E-7DAB-4BA8-B57C-D6211F0F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2C1F-1B0F-40C7-BA14-F3BA7C6E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46CD-0EDC-4219-A20D-487EAA7C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C3108-CF0A-4D68-8D6C-2B5BE9A8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6CC43-A3EA-4749-B1C5-8998C1F5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7BD7-D7E0-490C-89DB-E45533B2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CBED-8058-4B4E-B9D0-F2A9450C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71F4-087B-43A6-94EF-A400D96F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52A4-AE11-46CA-BF88-EE488F74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55483-3397-48DE-BB55-78D0C510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B7DA9-4E85-4D7B-A4B3-3EB4229A1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90606-7EDC-46C3-B912-7A0885634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4A4C6-E080-4D31-9FCA-8A4B6C50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1CF1F-C552-486A-B3E1-2C6A4AEB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3360F-98C1-4EE4-986E-C0BC7D38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87F2-4EB3-4451-BE40-9FEF9017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378B-79C4-45B5-A087-1FECC8B0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AA01F-8527-4E87-85B3-C0B216D1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A6F47-5FD2-4321-9EAB-B8577D92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F862F-062A-4DC7-9044-BF0CAE03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EC6C5-DB81-44F4-8273-62376B5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EFD53-C380-47AD-96CD-3A9EE57E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F432-15FC-4382-9C83-021DD4D2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78F-FA4A-4AF0-AE60-D148FD37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F92AD-82C0-4DDE-8903-696DD83F9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308DF-1575-41E9-9C9C-4104380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DDB09-274B-46C0-A8A0-8A745BEF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6223-20F9-4517-8EB4-2AEAEA0F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8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92B3-3CCF-4F16-84D2-D1999539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66448-07A0-4497-91E2-5073EF8A0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151A4-DA15-4789-8582-7D954B0EC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38F04-FB5A-44E7-9DC1-CC358F3D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23948-31EC-4A73-80C2-FDE599FA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963FA-7406-41F8-ACFD-5FAC31A1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83942-8F51-4ABC-8E69-2C829F26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0F954-755F-44C9-9358-728863A5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D12D-6A43-437B-BACC-7F92B52CB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CC29-7BEC-4C8E-93FA-A9A19AE5459B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C8E9-2142-4A29-8DF2-013184197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11AD-2650-4DAB-8497-DBD15EFDA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DB65-E8F6-40BE-9C68-498ABA58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itle 1"/>
          <p:cNvSpPr>
            <a:spLocks noGrp="1"/>
          </p:cNvSpPr>
          <p:nvPr>
            <p:ph type="title"/>
          </p:nvPr>
        </p:nvSpPr>
        <p:spPr>
          <a:xfrm>
            <a:off x="985838" y="30163"/>
            <a:ext cx="10515600" cy="1325562"/>
          </a:xfrm>
        </p:spPr>
        <p:txBody>
          <a:bodyPr/>
          <a:lstStyle/>
          <a:p>
            <a:r>
              <a:rPr lang="en-IN" altLang="en-US">
                <a:solidFill>
                  <a:srgbClr val="C00000"/>
                </a:solidFill>
              </a:rPr>
              <a:t>Design Issues of Pipeline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38263"/>
            <a:ext cx="10515600" cy="4351337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dirty="0"/>
              <a:t>The cycle time of an instruction pipeline is the time needed to advance a set of instructions one stage through the pipeline. The cycle time can be determined as: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Where,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16188FEB-D39F-45D3-BB65-1DA3A80348A6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60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8975" y="3370263"/>
            <a:ext cx="66278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87613" y="4375150"/>
            <a:ext cx="78105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360520" y="7302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C00000"/>
                </a:solidFill>
              </a:rPr>
              <a:t>Introduction to Parallel processing</a:t>
            </a:r>
            <a:r>
              <a:rPr lang="en-IN" altLang="en-US" dirty="0">
                <a:solidFill>
                  <a:srgbClr val="C00000"/>
                </a:solidFill>
              </a:rPr>
              <a:t> (Cont’d…..) 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351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/>
              <a:t>Parallel processing may occur in the instruction stream, in the data stream, or in both. Flynn's classification divides computers into four major groups as follows:</a:t>
            </a:r>
          </a:p>
          <a:p>
            <a:pPr marL="1371600" lvl="2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en-US" altLang="en-US" sz="2800"/>
              <a:t>Single instruction stream, single data stream (SISD)</a:t>
            </a:r>
          </a:p>
          <a:p>
            <a:pPr marL="1371600" lvl="2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en-US" altLang="en-US" sz="2800"/>
              <a:t>Single instruction stream, multiple data stream (SIMD)</a:t>
            </a:r>
          </a:p>
          <a:p>
            <a:pPr marL="1371600" lvl="2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en-US" altLang="en-US" sz="2800"/>
              <a:t>Multiple instruction stream, single data stream (MISD)</a:t>
            </a:r>
          </a:p>
          <a:p>
            <a:pPr marL="1371600" lvl="2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en-US" altLang="en-US" sz="2800"/>
              <a:t>Multiple instruction stream, multiple data stream (MIMD)</a:t>
            </a:r>
          </a:p>
          <a:p>
            <a:endParaRPr lang="en-US" alt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4875A482-A5DC-4A67-9237-20BA7F8B9686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32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349250" y="7302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solidFill>
                  <a:srgbClr val="C00000"/>
                </a:solidFill>
              </a:rPr>
              <a:t>Introduction to Parallel processing</a:t>
            </a:r>
            <a:r>
              <a:rPr lang="en-IN" altLang="en-US">
                <a:solidFill>
                  <a:srgbClr val="C00000"/>
                </a:solidFill>
              </a:rPr>
              <a:t> (Cont’d….)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88950" y="1344613"/>
            <a:ext cx="11063288" cy="4351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Single Instruction Stream, Single data stream(SISD)</a:t>
            </a:r>
            <a:r>
              <a:rPr lang="en-US" sz="1800" dirty="0"/>
              <a:t>-A computer architecture in which a single </a:t>
            </a:r>
            <a:r>
              <a:rPr lang="en-US" sz="1800" dirty="0" err="1"/>
              <a:t>uni</a:t>
            </a:r>
            <a:r>
              <a:rPr lang="en-US" sz="1800" dirty="0"/>
              <a:t>-core processor executes a single instruction stream, to operate on data stored in a single memory. </a:t>
            </a:r>
            <a:endParaRPr lang="en-US" sz="18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Single Instruction, Multiple Data (SIMD) system: </a:t>
            </a:r>
            <a:r>
              <a:rPr lang="en-US" sz="1800" dirty="0"/>
              <a:t>A single machine instruction controls the simultaneous execution of a number of processing elements on a lockstep basis. Each processing element has an associated data memory, so that each instruction is executed on a different set of data by the different processors. Vector and array processors fall into this category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Multiple Instruction, Single Data (MISD) system :</a:t>
            </a:r>
            <a:r>
              <a:rPr lang="en-US" sz="1800" dirty="0"/>
              <a:t>A sequence of data is transmitted to a set of processors, each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1800" dirty="0"/>
              <a:t>of which executes a different instruction sequence. This structure has never been implemented.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Multiple Instruction, Multiple Data (MIMD) system:</a:t>
            </a:r>
            <a:r>
              <a:rPr lang="en-US" sz="1800" dirty="0"/>
              <a:t> A set of processors simultaneously execute different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1800" dirty="0"/>
              <a:t>instruction sequences on different data sets. SMPs, clusters, and NUMA systems fits into this category.</a:t>
            </a: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E288D2BF-1B4B-4FFE-A120-78D7C9810ABA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6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altLang="en-US">
                <a:solidFill>
                  <a:srgbClr val="C00000"/>
                </a:solidFill>
              </a:rPr>
              <a:t>Attached Array Processor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8677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1482725"/>
          </a:xfrm>
        </p:spPr>
        <p:txBody>
          <a:bodyPr/>
          <a:lstStyle/>
          <a:p>
            <a:r>
              <a:rPr lang="en-IN" altLang="en-US">
                <a:latin typeface="Times New Roman" pitchFamily="18" charset="0"/>
                <a:cs typeface="Times New Roman" pitchFamily="18" charset="0"/>
              </a:rPr>
              <a:t>An attached array processor is an auxiliary processor attached to a general-purpose computer. It is intended to improve the performance of the host computer in specific task. </a:t>
            </a:r>
            <a:endParaRPr lang="en-IN" altLang="en-US" u="sng">
              <a:latin typeface="Times New Roman" pitchFamily="18" charset="0"/>
              <a:cs typeface="Times New Roman" pitchFamily="18" charset="0"/>
            </a:endParaRPr>
          </a:p>
          <a:p>
            <a:endParaRPr lang="en-US" alt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408834E2-C737-4BFC-964A-2AC4DB1BFD58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80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9513" y="2817813"/>
            <a:ext cx="9832975" cy="26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992438" y="5527675"/>
            <a:ext cx="677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/>
              <a:t>Attached array processor with host computer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altLang="en-US">
                <a:solidFill>
                  <a:srgbClr val="C00000"/>
                </a:solidFill>
              </a:rPr>
              <a:t>SIMD array processor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>
          <a:xfrm>
            <a:off x="838200" y="1374775"/>
            <a:ext cx="10945813" cy="1111250"/>
          </a:xfrm>
        </p:spPr>
        <p:txBody>
          <a:bodyPr/>
          <a:lstStyle/>
          <a:p>
            <a:r>
              <a:rPr lang="en-IN" altLang="en-US"/>
              <a:t>An Single Input Multi Data (SIMD) array processor is a computer with multiple processing units operating in parallel. </a:t>
            </a:r>
          </a:p>
          <a:p>
            <a:endParaRPr lang="en-US" alt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FD7484B4-1CF5-47D6-A479-A01D16FD457A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4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405063"/>
            <a:ext cx="6151563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Rectangle 3"/>
          <p:cNvSpPr>
            <a:spLocks noChangeArrowheads="1"/>
          </p:cNvSpPr>
          <p:nvPr/>
        </p:nvSpPr>
        <p:spPr bwMode="auto">
          <a:xfrm>
            <a:off x="4221163" y="5149850"/>
            <a:ext cx="339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+mn-lt"/>
              </a:rPr>
              <a:t>SIMD array processor organization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altLang="en-US">
                <a:solidFill>
                  <a:srgbClr val="C00000"/>
                </a:solidFill>
              </a:rPr>
              <a:t>Design Issues of Pipeline: (Cont’d….)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735013" y="1125538"/>
            <a:ext cx="10515600" cy="435133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/>
              <a:t>Let </a:t>
            </a:r>
            <a:r>
              <a:rPr lang="en-US" altLang="en-US" i="1"/>
              <a:t>T</a:t>
            </a:r>
            <a:r>
              <a:rPr lang="en-US" altLang="en-US" sz="1800" i="1"/>
              <a:t>k,n</a:t>
            </a:r>
            <a:r>
              <a:rPr lang="en-US" altLang="en-US"/>
              <a:t> be the total time required for a pipeline with k stages to execute n instructions. Then, </a:t>
            </a:r>
          </a:p>
          <a:p>
            <a:pPr algn="just">
              <a:lnSpc>
                <a:spcPct val="150000"/>
              </a:lnSpc>
            </a:pPr>
            <a:endParaRPr lang="en-US" altLang="en-US"/>
          </a:p>
          <a:p>
            <a:pPr algn="just">
              <a:lnSpc>
                <a:spcPct val="150000"/>
              </a:lnSpc>
            </a:pPr>
            <a:r>
              <a:rPr lang="en-US" altLang="en-US"/>
              <a:t>A total of k cycles are required to complete the execution of the first instruction, and the remaining n-1 instructions require n-1 cycles.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consider a processor with equivalent functions but no pipeline, and assume that the instruction cycle time is </a:t>
            </a:r>
          </a:p>
          <a:p>
            <a:endParaRPr lang="en-US" alt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E6086DFB-B69C-4DF0-A82F-DCF1D6E9081F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4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2475" y="2547938"/>
            <a:ext cx="3978275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2788" y="5534025"/>
            <a:ext cx="576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altLang="en-US">
                <a:solidFill>
                  <a:srgbClr val="C00000"/>
                </a:solidFill>
              </a:rPr>
              <a:t>Design Issues of Pipeline: (Cont’d….)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882313" cy="13430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The speedup factor for the instruction pipeline compared to execution without the pipeline is defined as</a:t>
            </a:r>
          </a:p>
          <a:p>
            <a:endParaRPr lang="en-US" alt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283AED3C-8FCE-4D38-810E-58BEFD7980F6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8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6513" y="2906713"/>
            <a:ext cx="74041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858982" y="3977059"/>
            <a:ext cx="10903091" cy="130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speedup factor of 6 stage pipeline system to execute a program of 20 instructions?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75856" y="5140873"/>
            <a:ext cx="10889228" cy="87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=20 and k=6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Pipeline Hazards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idx="1"/>
          </p:nvPr>
        </p:nvSpPr>
        <p:spPr>
          <a:xfrm>
            <a:off x="838200" y="1105165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When the pipeline, or some portion of the pipeline, must stall because conditions do not permit continued execution then pipeline hazard occurs </a:t>
            </a:r>
          </a:p>
          <a:p>
            <a:pPr>
              <a:lnSpc>
                <a:spcPct val="100000"/>
              </a:lnSpc>
            </a:pPr>
            <a:r>
              <a:rPr lang="en-US" dirty="0"/>
              <a:t>Such a pipeline stall is also referred to as a pipeline bubble. </a:t>
            </a:r>
          </a:p>
          <a:p>
            <a:pPr>
              <a:lnSpc>
                <a:spcPct val="100000"/>
              </a:lnSpc>
            </a:pPr>
            <a:r>
              <a:rPr lang="en-US" dirty="0"/>
              <a:t>Types of hazards:  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Resource Hazard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Hazard  and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Control Hazard .</a:t>
            </a:r>
            <a:endParaRPr lang="en-US" alt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283AED3C-8FCE-4D38-810E-58BEFD7980F6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8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Resource Hazards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sz="half" idx="1"/>
          </p:nvPr>
        </p:nvSpPr>
        <p:spPr>
          <a:xfrm>
            <a:off x="1163782" y="1717964"/>
            <a:ext cx="6068290" cy="445899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Assume that main memory has a single port and that all instruction fetches and data reads and writes must be performed one at a time.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Assume that the source operand for instruction I1 is in memory, rather than a register.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Therefore, the fetch instruction stage of the pipeline must idle for one cycle before beginning the instruction fetch for instruction I3</a:t>
            </a:r>
            <a:endParaRPr lang="en-US" altLang="en-US" sz="2400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283AED3C-8FCE-4D38-810E-58BEFD7980F6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8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462643" y="1423830"/>
            <a:ext cx="393079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Data Hazards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sz="half" idx="1"/>
          </p:nvPr>
        </p:nvSpPr>
        <p:spPr>
          <a:xfrm>
            <a:off x="1163782" y="1717964"/>
            <a:ext cx="6068290" cy="445899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Read after write (RAW), or true dependency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Write after read (RAW), or anti-dependency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Write after write (RAW), or output dependency.</a:t>
            </a:r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283AED3C-8FCE-4D38-810E-58BEFD7980F6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8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684834" y="1593247"/>
            <a:ext cx="4470874" cy="340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Control Hazards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sz="half" idx="1"/>
          </p:nvPr>
        </p:nvSpPr>
        <p:spPr>
          <a:xfrm>
            <a:off x="1163782" y="1565559"/>
            <a:ext cx="6068290" cy="445899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Dealing with Branches</a:t>
            </a:r>
          </a:p>
          <a:p>
            <a:pPr marL="2171700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Multiple streams</a:t>
            </a:r>
          </a:p>
          <a:p>
            <a:pPr marL="2171700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Pre-fetch branch target</a:t>
            </a:r>
          </a:p>
          <a:p>
            <a:pPr marL="2171700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Loop buffer</a:t>
            </a:r>
          </a:p>
          <a:p>
            <a:pPr marL="2171700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Branch prediction</a:t>
            </a:r>
          </a:p>
          <a:p>
            <a:pPr marL="2171700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Delayed branch</a:t>
            </a:r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283AED3C-8FCE-4D38-810E-58BEFD7980F6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8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itle 1"/>
          <p:cNvSpPr>
            <a:spLocks noGrp="1"/>
          </p:cNvSpPr>
          <p:nvPr>
            <p:ph type="title"/>
          </p:nvPr>
        </p:nvSpPr>
        <p:spPr>
          <a:xfrm>
            <a:off x="858982" y="211138"/>
            <a:ext cx="10494818" cy="1077335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Control Hazard due to branching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85BC87BA-F8F3-46D8-AD87-157049900FB3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7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1977110" y="5630863"/>
            <a:ext cx="9515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dirty="0"/>
              <a:t>Due to Conditional Branch the branch penalty of 4 cycles is obtained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4218" y="1045137"/>
            <a:ext cx="8077200" cy="464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Introduction to </a:t>
            </a:r>
            <a:r>
              <a:rPr lang="en-US" altLang="en-US" dirty="0">
                <a:solidFill>
                  <a:srgbClr val="C00000"/>
                </a:solidFill>
              </a:rPr>
              <a:t>Parallel processing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8C6C99FE-72AE-43A8-8CA9-B84E56470B0C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9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8913" y="1370013"/>
            <a:ext cx="519271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Rectangle 3"/>
          <p:cNvSpPr>
            <a:spLocks noChangeArrowheads="1"/>
          </p:cNvSpPr>
          <p:nvPr/>
        </p:nvSpPr>
        <p:spPr bwMode="auto">
          <a:xfrm>
            <a:off x="503238" y="1844675"/>
            <a:ext cx="36471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dirty="0"/>
              <a:t>Example of  parallel processing</a:t>
            </a:r>
          </a:p>
        </p:txBody>
      </p:sp>
      <p:pic>
        <p:nvPicPr>
          <p:cNvPr id="184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3" y="2474913"/>
            <a:ext cx="4276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4963" y="3484563"/>
            <a:ext cx="501015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700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Design Issues of Pipeline</vt:lpstr>
      <vt:lpstr>Design Issues of Pipeline: (Cont’d….)</vt:lpstr>
      <vt:lpstr>Design Issues of Pipeline: (Cont’d….)</vt:lpstr>
      <vt:lpstr>Pipeline Hazards</vt:lpstr>
      <vt:lpstr>Resource Hazards</vt:lpstr>
      <vt:lpstr>Data Hazards</vt:lpstr>
      <vt:lpstr>Control Hazards</vt:lpstr>
      <vt:lpstr>Control Hazard due to branching</vt:lpstr>
      <vt:lpstr>Introduction to Parallel processing</vt:lpstr>
      <vt:lpstr>Introduction to Parallel processing (Cont’d…..) </vt:lpstr>
      <vt:lpstr>Introduction to Parallel processing (Cont’d….)</vt:lpstr>
      <vt:lpstr>Attached Array Processor</vt:lpstr>
      <vt:lpstr>SIMD array 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Issues of Pipeline</dc:title>
  <dc:creator>Dr.Siddaiah Nalluri</dc:creator>
  <cp:lastModifiedBy>Dr.Siddaiah Nalluri</cp:lastModifiedBy>
  <cp:revision>2</cp:revision>
  <dcterms:created xsi:type="dcterms:W3CDTF">2022-02-17T05:07:49Z</dcterms:created>
  <dcterms:modified xsi:type="dcterms:W3CDTF">2022-04-13T05:17:42Z</dcterms:modified>
</cp:coreProperties>
</file>