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67" r:id="rId5"/>
  </p:sldMasterIdLst>
  <p:sldIdLst>
    <p:sldId id="256" r:id="rId6"/>
    <p:sldId id="297" r:id="rId7"/>
    <p:sldId id="289" r:id="rId8"/>
    <p:sldId id="290" r:id="rId9"/>
    <p:sldId id="270" r:id="rId10"/>
    <p:sldId id="298" r:id="rId11"/>
    <p:sldId id="293" r:id="rId12"/>
    <p:sldId id="272" r:id="rId13"/>
    <p:sldId id="282" r:id="rId14"/>
    <p:sldId id="295" r:id="rId15"/>
    <p:sldId id="285" r:id="rId16"/>
    <p:sldId id="29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C75A7E-46B7-466C-92EC-EE2D29F02368}" v="78" dt="2022-04-25T16:17:09.354"/>
    <p1510:client id="{59D8C12D-2112-4C51-837F-265154C94105}" v="23" dt="2022-04-25T11:53:52.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6" d="100"/>
          <a:sy n="66" d="100"/>
        </p:scale>
        <p:origin x="6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3F2437-BC15-4C33-925A-FA70A1EC4055}"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526624FF-03B8-4034-BBC9-0BA98D100794}">
      <dgm:prSet/>
      <dgm:spPr/>
      <dgm:t>
        <a:bodyPr/>
        <a:lstStyle/>
        <a:p>
          <a:r>
            <a:rPr lang="en-US" dirty="0"/>
            <a:t> </a:t>
          </a:r>
          <a:r>
            <a:rPr lang="en-US" b="0" i="0" dirty="0"/>
            <a:t>Garbage is a material or solid object that is no longer used by humans, or solid objects that are no longer used in an activity humans and discarded.</a:t>
          </a:r>
          <a:endParaRPr lang="en-US" dirty="0"/>
        </a:p>
      </dgm:t>
    </dgm:pt>
    <dgm:pt modelId="{88399EF9-B511-4C7D-844A-1CC0AC24E200}" type="parTrans" cxnId="{59EC7B32-D957-4E3E-A251-A46D42F8C5F8}">
      <dgm:prSet/>
      <dgm:spPr/>
      <dgm:t>
        <a:bodyPr/>
        <a:lstStyle/>
        <a:p>
          <a:endParaRPr lang="en-US"/>
        </a:p>
      </dgm:t>
    </dgm:pt>
    <dgm:pt modelId="{40E85604-F4D3-4567-ADE8-798753282185}" type="sibTrans" cxnId="{59EC7B32-D957-4E3E-A251-A46D42F8C5F8}">
      <dgm:prSet/>
      <dgm:spPr/>
      <dgm:t>
        <a:bodyPr/>
        <a:lstStyle/>
        <a:p>
          <a:endParaRPr lang="en-US"/>
        </a:p>
      </dgm:t>
    </dgm:pt>
    <dgm:pt modelId="{786D21D9-72FB-4FE8-A011-B1B97DED9537}">
      <dgm:prSet/>
      <dgm:spPr/>
      <dgm:t>
        <a:bodyPr/>
        <a:lstStyle/>
        <a:p>
          <a:r>
            <a:rPr lang="en-IN" dirty="0"/>
            <a:t>Utilizing the best from the waste</a:t>
          </a:r>
          <a:endParaRPr lang="en-US" dirty="0"/>
        </a:p>
      </dgm:t>
    </dgm:pt>
    <dgm:pt modelId="{492E5BF9-75CD-4812-AE2C-13CE4463276D}" type="parTrans" cxnId="{4723B026-F632-4EF0-A284-FA79607090B7}">
      <dgm:prSet/>
      <dgm:spPr/>
      <dgm:t>
        <a:bodyPr/>
        <a:lstStyle/>
        <a:p>
          <a:endParaRPr lang="en-US"/>
        </a:p>
      </dgm:t>
    </dgm:pt>
    <dgm:pt modelId="{47A28EE5-5DEA-4EED-87D4-5EE36F60F724}" type="sibTrans" cxnId="{4723B026-F632-4EF0-A284-FA79607090B7}">
      <dgm:prSet/>
      <dgm:spPr/>
      <dgm:t>
        <a:bodyPr/>
        <a:lstStyle/>
        <a:p>
          <a:endParaRPr lang="en-US"/>
        </a:p>
      </dgm:t>
    </dgm:pt>
    <dgm:pt modelId="{053B12BC-2A75-4376-9CD4-DE9087031FE4}">
      <dgm:prSet/>
      <dgm:spPr/>
      <dgm:t>
        <a:bodyPr/>
        <a:lstStyle/>
        <a:p>
          <a:r>
            <a:rPr lang="en-IN"/>
            <a:t>reduces the negative impacts of environment</a:t>
          </a:r>
          <a:endParaRPr lang="en-IN" dirty="0"/>
        </a:p>
      </dgm:t>
    </dgm:pt>
    <dgm:pt modelId="{2E59CDE9-AB4B-4B46-8124-95F8D3298960}" type="parTrans" cxnId="{7017AB4F-3DAC-4CA6-9594-95AD9B081CBB}">
      <dgm:prSet/>
      <dgm:spPr/>
      <dgm:t>
        <a:bodyPr/>
        <a:lstStyle/>
        <a:p>
          <a:endParaRPr lang="en-US"/>
        </a:p>
      </dgm:t>
    </dgm:pt>
    <dgm:pt modelId="{BBA78CD3-DA2F-4EF4-B3B2-1B4D01B893E5}" type="sibTrans" cxnId="{7017AB4F-3DAC-4CA6-9594-95AD9B081CBB}">
      <dgm:prSet/>
      <dgm:spPr/>
      <dgm:t>
        <a:bodyPr/>
        <a:lstStyle/>
        <a:p>
          <a:endParaRPr lang="en-US"/>
        </a:p>
      </dgm:t>
    </dgm:pt>
    <dgm:pt modelId="{5248959E-2DD7-4600-8305-61D115713484}" type="pres">
      <dgm:prSet presAssocID="{D03F2437-BC15-4C33-925A-FA70A1EC4055}" presName="linear" presStyleCnt="0">
        <dgm:presLayoutVars>
          <dgm:animLvl val="lvl"/>
          <dgm:resizeHandles val="exact"/>
        </dgm:presLayoutVars>
      </dgm:prSet>
      <dgm:spPr/>
    </dgm:pt>
    <dgm:pt modelId="{C4E0C0EB-91A7-41A0-9A3B-2CCF10D60A6F}" type="pres">
      <dgm:prSet presAssocID="{526624FF-03B8-4034-BBC9-0BA98D100794}" presName="parentText" presStyleLbl="node1" presStyleIdx="0" presStyleCnt="3">
        <dgm:presLayoutVars>
          <dgm:chMax val="0"/>
          <dgm:bulletEnabled val="1"/>
        </dgm:presLayoutVars>
      </dgm:prSet>
      <dgm:spPr/>
    </dgm:pt>
    <dgm:pt modelId="{A075347C-9F82-4BF9-928A-19CE85C135CA}" type="pres">
      <dgm:prSet presAssocID="{40E85604-F4D3-4567-ADE8-798753282185}" presName="spacer" presStyleCnt="0"/>
      <dgm:spPr/>
    </dgm:pt>
    <dgm:pt modelId="{10F309C8-0E72-4928-A33D-9E181E98EB52}" type="pres">
      <dgm:prSet presAssocID="{786D21D9-72FB-4FE8-A011-B1B97DED9537}" presName="parentText" presStyleLbl="node1" presStyleIdx="1" presStyleCnt="3">
        <dgm:presLayoutVars>
          <dgm:chMax val="0"/>
          <dgm:bulletEnabled val="1"/>
        </dgm:presLayoutVars>
      </dgm:prSet>
      <dgm:spPr/>
    </dgm:pt>
    <dgm:pt modelId="{6176BABC-332D-451F-A10F-AE2CA7519F6B}" type="pres">
      <dgm:prSet presAssocID="{47A28EE5-5DEA-4EED-87D4-5EE36F60F724}" presName="spacer" presStyleCnt="0"/>
      <dgm:spPr/>
    </dgm:pt>
    <dgm:pt modelId="{4970798A-E4B2-4A31-92AE-9E6313D09092}" type="pres">
      <dgm:prSet presAssocID="{053B12BC-2A75-4376-9CD4-DE9087031FE4}" presName="parentText" presStyleLbl="node1" presStyleIdx="2" presStyleCnt="3">
        <dgm:presLayoutVars>
          <dgm:chMax val="0"/>
          <dgm:bulletEnabled val="1"/>
        </dgm:presLayoutVars>
      </dgm:prSet>
      <dgm:spPr/>
    </dgm:pt>
  </dgm:ptLst>
  <dgm:cxnLst>
    <dgm:cxn modelId="{4723B026-F632-4EF0-A284-FA79607090B7}" srcId="{D03F2437-BC15-4C33-925A-FA70A1EC4055}" destId="{786D21D9-72FB-4FE8-A011-B1B97DED9537}" srcOrd="1" destOrd="0" parTransId="{492E5BF9-75CD-4812-AE2C-13CE4463276D}" sibTransId="{47A28EE5-5DEA-4EED-87D4-5EE36F60F724}"/>
    <dgm:cxn modelId="{59EC7B32-D957-4E3E-A251-A46D42F8C5F8}" srcId="{D03F2437-BC15-4C33-925A-FA70A1EC4055}" destId="{526624FF-03B8-4034-BBC9-0BA98D100794}" srcOrd="0" destOrd="0" parTransId="{88399EF9-B511-4C7D-844A-1CC0AC24E200}" sibTransId="{40E85604-F4D3-4567-ADE8-798753282185}"/>
    <dgm:cxn modelId="{B833D338-7B5B-4359-A88B-7F18BFE48A80}" type="presOf" srcId="{D03F2437-BC15-4C33-925A-FA70A1EC4055}" destId="{5248959E-2DD7-4600-8305-61D115713484}" srcOrd="0" destOrd="0" presId="urn:microsoft.com/office/officeart/2005/8/layout/vList2"/>
    <dgm:cxn modelId="{7963B95E-785E-4B7B-BC5D-9C1499BE2D18}" type="presOf" srcId="{053B12BC-2A75-4376-9CD4-DE9087031FE4}" destId="{4970798A-E4B2-4A31-92AE-9E6313D09092}" srcOrd="0" destOrd="0" presId="urn:microsoft.com/office/officeart/2005/8/layout/vList2"/>
    <dgm:cxn modelId="{804F7B6F-C1C6-413C-91A2-E809B0F43D64}" type="presOf" srcId="{526624FF-03B8-4034-BBC9-0BA98D100794}" destId="{C4E0C0EB-91A7-41A0-9A3B-2CCF10D60A6F}" srcOrd="0" destOrd="0" presId="urn:microsoft.com/office/officeart/2005/8/layout/vList2"/>
    <dgm:cxn modelId="{7017AB4F-3DAC-4CA6-9594-95AD9B081CBB}" srcId="{D03F2437-BC15-4C33-925A-FA70A1EC4055}" destId="{053B12BC-2A75-4376-9CD4-DE9087031FE4}" srcOrd="2" destOrd="0" parTransId="{2E59CDE9-AB4B-4B46-8124-95F8D3298960}" sibTransId="{BBA78CD3-DA2F-4EF4-B3B2-1B4D01B893E5}"/>
    <dgm:cxn modelId="{29282D59-A71F-4788-951D-390FD1B16C50}" type="presOf" srcId="{786D21D9-72FB-4FE8-A011-B1B97DED9537}" destId="{10F309C8-0E72-4928-A33D-9E181E98EB52}" srcOrd="0" destOrd="0" presId="urn:microsoft.com/office/officeart/2005/8/layout/vList2"/>
    <dgm:cxn modelId="{E228820E-023A-436B-9401-0E67C085B12A}" type="presParOf" srcId="{5248959E-2DD7-4600-8305-61D115713484}" destId="{C4E0C0EB-91A7-41A0-9A3B-2CCF10D60A6F}" srcOrd="0" destOrd="0" presId="urn:microsoft.com/office/officeart/2005/8/layout/vList2"/>
    <dgm:cxn modelId="{F5C51293-3EF1-468A-AB71-719A30997723}" type="presParOf" srcId="{5248959E-2DD7-4600-8305-61D115713484}" destId="{A075347C-9F82-4BF9-928A-19CE85C135CA}" srcOrd="1" destOrd="0" presId="urn:microsoft.com/office/officeart/2005/8/layout/vList2"/>
    <dgm:cxn modelId="{47C711C2-BC2F-4EAA-88AC-15336A149576}" type="presParOf" srcId="{5248959E-2DD7-4600-8305-61D115713484}" destId="{10F309C8-0E72-4928-A33D-9E181E98EB52}" srcOrd="2" destOrd="0" presId="urn:microsoft.com/office/officeart/2005/8/layout/vList2"/>
    <dgm:cxn modelId="{BB36EB66-9768-4D99-BBB3-AA50A21470B8}" type="presParOf" srcId="{5248959E-2DD7-4600-8305-61D115713484}" destId="{6176BABC-332D-451F-A10F-AE2CA7519F6B}" srcOrd="3" destOrd="0" presId="urn:microsoft.com/office/officeart/2005/8/layout/vList2"/>
    <dgm:cxn modelId="{FF25D5EC-97AB-476F-BA6A-B8AB6DD41447}" type="presParOf" srcId="{5248959E-2DD7-4600-8305-61D115713484}" destId="{4970798A-E4B2-4A31-92AE-9E6313D0909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E0C0EB-91A7-41A0-9A3B-2CCF10D60A6F}">
      <dsp:nvSpPr>
        <dsp:cNvPr id="0" name=""/>
        <dsp:cNvSpPr/>
      </dsp:nvSpPr>
      <dsp:spPr>
        <a:xfrm>
          <a:off x="0" y="279307"/>
          <a:ext cx="10553700" cy="875160"/>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 </a:t>
          </a:r>
          <a:r>
            <a:rPr lang="en-US" sz="2200" b="0" i="0" kern="1200" dirty="0"/>
            <a:t>Garbage is a material or solid object that is no longer used by humans, or solid objects that are no longer used in an activity humans and discarded.</a:t>
          </a:r>
          <a:endParaRPr lang="en-US" sz="2200" kern="1200" dirty="0"/>
        </a:p>
      </dsp:txBody>
      <dsp:txXfrm>
        <a:off x="42722" y="322029"/>
        <a:ext cx="10468256" cy="789716"/>
      </dsp:txXfrm>
    </dsp:sp>
    <dsp:sp modelId="{10F309C8-0E72-4928-A33D-9E181E98EB52}">
      <dsp:nvSpPr>
        <dsp:cNvPr id="0" name=""/>
        <dsp:cNvSpPr/>
      </dsp:nvSpPr>
      <dsp:spPr>
        <a:xfrm>
          <a:off x="0" y="1217828"/>
          <a:ext cx="10553700" cy="875160"/>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t>Utilizing the best from the waste</a:t>
          </a:r>
          <a:endParaRPr lang="en-US" sz="2200" kern="1200" dirty="0"/>
        </a:p>
      </dsp:txBody>
      <dsp:txXfrm>
        <a:off x="42722" y="1260550"/>
        <a:ext cx="10468256" cy="789716"/>
      </dsp:txXfrm>
    </dsp:sp>
    <dsp:sp modelId="{4970798A-E4B2-4A31-92AE-9E6313D09092}">
      <dsp:nvSpPr>
        <dsp:cNvPr id="0" name=""/>
        <dsp:cNvSpPr/>
      </dsp:nvSpPr>
      <dsp:spPr>
        <a:xfrm>
          <a:off x="0" y="2156348"/>
          <a:ext cx="10553700" cy="875160"/>
        </a:xfrm>
        <a:prstGeom prst="roundRect">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a:t>reduces the negative impacts of environment</a:t>
          </a:r>
          <a:endParaRPr lang="en-IN" sz="2200" kern="1200" dirty="0"/>
        </a:p>
      </dsp:txBody>
      <dsp:txXfrm>
        <a:off x="42722" y="2199070"/>
        <a:ext cx="10468256" cy="7897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4/25/2022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FDFDFD"/>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4/25/2022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4/25/2022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4/25/2022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4/25/2022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202020"/>
          </a:solidFill>
        </p:spPr>
        <p:txBody>
          <a:bodyPr wrap="square" lIns="0" tIns="0" rIns="0" bIns="0" rtlCol="0"/>
          <a:lstStyle/>
          <a:p>
            <a:endParaRPr/>
          </a:p>
        </p:txBody>
      </p:sp>
      <p:pic>
        <p:nvPicPr>
          <p:cNvPr id="17" name="bg object 17"/>
          <p:cNvPicPr/>
          <p:nvPr/>
        </p:nvPicPr>
        <p:blipFill>
          <a:blip r:embed="rId3" cstate="print"/>
          <a:stretch>
            <a:fillRect/>
          </a:stretch>
        </p:blipFill>
        <p:spPr>
          <a:xfrm>
            <a:off x="0" y="0"/>
            <a:ext cx="12192000" cy="2185416"/>
          </a:xfrm>
          <a:prstGeom prst="rect">
            <a:avLst/>
          </a:prstGeom>
        </p:spPr>
      </p:pic>
      <p:sp>
        <p:nvSpPr>
          <p:cNvPr id="18" name="bg object 18"/>
          <p:cNvSpPr/>
          <p:nvPr/>
        </p:nvSpPr>
        <p:spPr>
          <a:xfrm>
            <a:off x="0" y="0"/>
            <a:ext cx="12192000" cy="2185670"/>
          </a:xfrm>
          <a:custGeom>
            <a:avLst/>
            <a:gdLst/>
            <a:ahLst/>
            <a:cxnLst/>
            <a:rect l="l" t="t" r="r" b="b"/>
            <a:pathLst>
              <a:path w="12192000" h="2185670">
                <a:moveTo>
                  <a:pt x="12192000" y="0"/>
                </a:moveTo>
                <a:lnTo>
                  <a:pt x="0" y="0"/>
                </a:lnTo>
                <a:lnTo>
                  <a:pt x="0" y="1887092"/>
                </a:lnTo>
                <a:lnTo>
                  <a:pt x="1996058" y="1887092"/>
                </a:lnTo>
                <a:lnTo>
                  <a:pt x="2377059" y="2172716"/>
                </a:lnTo>
                <a:lnTo>
                  <a:pt x="2385441" y="2175891"/>
                </a:lnTo>
                <a:lnTo>
                  <a:pt x="2398141" y="2180716"/>
                </a:lnTo>
                <a:lnTo>
                  <a:pt x="2410841" y="2185416"/>
                </a:lnTo>
                <a:lnTo>
                  <a:pt x="2421509" y="2185416"/>
                </a:lnTo>
                <a:lnTo>
                  <a:pt x="2434209" y="2185416"/>
                </a:lnTo>
                <a:lnTo>
                  <a:pt x="2444750" y="2180716"/>
                </a:lnTo>
                <a:lnTo>
                  <a:pt x="2457450" y="2175891"/>
                </a:lnTo>
                <a:lnTo>
                  <a:pt x="2465959" y="2172716"/>
                </a:lnTo>
                <a:lnTo>
                  <a:pt x="2846959" y="1887092"/>
                </a:lnTo>
                <a:lnTo>
                  <a:pt x="12192000" y="1887092"/>
                </a:lnTo>
                <a:lnTo>
                  <a:pt x="12192000" y="0"/>
                </a:lnTo>
                <a:close/>
              </a:path>
            </a:pathLst>
          </a:custGeom>
          <a:ln w="9525">
            <a:solidFill>
              <a:srgbClr val="8563AF"/>
            </a:solidFill>
          </a:ln>
        </p:spPr>
        <p:txBody>
          <a:bodyPr wrap="square" lIns="0" tIns="0" rIns="0" bIns="0" rtlCol="0"/>
          <a:lstStyle/>
          <a:p>
            <a:endParaRPr/>
          </a:p>
        </p:txBody>
      </p:sp>
      <p:sp>
        <p:nvSpPr>
          <p:cNvPr id="2" name="Holder 2"/>
          <p:cNvSpPr>
            <a:spLocks noGrp="1"/>
          </p:cNvSpPr>
          <p:nvPr>
            <p:ph type="title"/>
          </p:nvPr>
        </p:nvSpPr>
        <p:spPr>
          <a:xfrm>
            <a:off x="888898" y="130505"/>
            <a:ext cx="10414203" cy="1245235"/>
          </a:xfrm>
          <a:prstGeom prst="rect">
            <a:avLst/>
          </a:prstGeom>
        </p:spPr>
        <p:txBody>
          <a:bodyPr wrap="square" lIns="0" tIns="0" rIns="0" bIns="0">
            <a:spAutoFit/>
          </a:bodyPr>
          <a:lstStyle>
            <a:lvl1pPr>
              <a:defRPr sz="4000" b="1" i="0">
                <a:solidFill>
                  <a:srgbClr val="FDFDFD"/>
                </a:solidFill>
                <a:latin typeface="Tahoma"/>
                <a:cs typeface="Tahoma"/>
              </a:defRPr>
            </a:lvl1pPr>
          </a:lstStyle>
          <a:p>
            <a:endParaRPr/>
          </a:p>
        </p:txBody>
      </p:sp>
      <p:sp>
        <p:nvSpPr>
          <p:cNvPr id="3" name="Holder 3"/>
          <p:cNvSpPr>
            <a:spLocks noGrp="1"/>
          </p:cNvSpPr>
          <p:nvPr>
            <p:ph type="body" idx="1"/>
          </p:nvPr>
        </p:nvSpPr>
        <p:spPr>
          <a:xfrm>
            <a:off x="812800" y="2216150"/>
            <a:ext cx="10572750" cy="425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2"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4047A07-72EC-41BC-A55F-C264F639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ee the source image">
            <a:extLst>
              <a:ext uri="{FF2B5EF4-FFF2-40B4-BE49-F238E27FC236}">
                <a16:creationId xmlns:a16="http://schemas.microsoft.com/office/drawing/2014/main" id="{0732C9A2-B347-43D6-9A8D-6A400BCD00ED}"/>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4F94CBD-ED81-4EAB-8DC4-9B108150D1AA}"/>
              </a:ext>
            </a:extLst>
          </p:cNvPr>
          <p:cNvSpPr>
            <a:spLocks noGrp="1"/>
          </p:cNvSpPr>
          <p:nvPr>
            <p:ph type="ctrTitle"/>
          </p:nvPr>
        </p:nvSpPr>
        <p:spPr>
          <a:xfrm>
            <a:off x="810001" y="1449147"/>
            <a:ext cx="10572000" cy="3732453"/>
          </a:xfrm>
        </p:spPr>
        <p:txBody>
          <a:bodyPr>
            <a:normAutofit/>
          </a:bodyPr>
          <a:lstStyle/>
          <a:p>
            <a:r>
              <a:rPr lang="en-IN" dirty="0"/>
              <a:t>KLU Design Thinking for Innovation</a:t>
            </a:r>
            <a:br>
              <a:rPr lang="en-IN" dirty="0"/>
            </a:br>
            <a:r>
              <a:rPr lang="en-IN" dirty="0"/>
              <a:t>Project Title:</a:t>
            </a:r>
            <a:br>
              <a:rPr lang="en-IN" dirty="0"/>
            </a:br>
            <a:r>
              <a:rPr lang="en-IN" dirty="0"/>
              <a:t>Waste Management</a:t>
            </a:r>
          </a:p>
        </p:txBody>
      </p:sp>
      <p:sp>
        <p:nvSpPr>
          <p:cNvPr id="3" name="Subtitle 2">
            <a:extLst>
              <a:ext uri="{FF2B5EF4-FFF2-40B4-BE49-F238E27FC236}">
                <a16:creationId xmlns:a16="http://schemas.microsoft.com/office/drawing/2014/main" id="{B3A4C0A1-027B-412D-AEB5-A07C575A473D}"/>
              </a:ext>
            </a:extLst>
          </p:cNvPr>
          <p:cNvSpPr>
            <a:spLocks noGrp="1"/>
          </p:cNvSpPr>
          <p:nvPr>
            <p:ph type="subTitle" idx="1"/>
          </p:nvPr>
        </p:nvSpPr>
        <p:spPr>
          <a:xfrm>
            <a:off x="810001" y="5280847"/>
            <a:ext cx="10572000" cy="434974"/>
          </a:xfrm>
        </p:spPr>
        <p:txBody>
          <a:bodyPr>
            <a:normAutofit/>
          </a:bodyPr>
          <a:lstStyle/>
          <a:p>
            <a:pPr>
              <a:lnSpc>
                <a:spcPct val="90000"/>
              </a:lnSpc>
            </a:pPr>
            <a:r>
              <a:rPr lang="en-IN" sz="1400" dirty="0"/>
              <a:t>Department  CS&amp;IT             Section      03   				Batch 06			 				Date 26/04/2022</a:t>
            </a:r>
          </a:p>
        </p:txBody>
      </p:sp>
    </p:spTree>
    <p:extLst>
      <p:ext uri="{BB962C8B-B14F-4D97-AF65-F5344CB8AC3E}">
        <p14:creationId xmlns:p14="http://schemas.microsoft.com/office/powerpoint/2010/main" val="3136473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People at the meeting desk">
            <a:extLst>
              <a:ext uri="{FF2B5EF4-FFF2-40B4-BE49-F238E27FC236}">
                <a16:creationId xmlns:a16="http://schemas.microsoft.com/office/drawing/2014/main" id="{1A2BA68B-08FA-CEA3-221B-FA2D744B1DCA}"/>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450F9FDB-3DD5-4750-B967-C33D89051C1D}"/>
              </a:ext>
            </a:extLst>
          </p:cNvPr>
          <p:cNvSpPr>
            <a:spLocks noGrp="1"/>
          </p:cNvSpPr>
          <p:nvPr>
            <p:ph type="title"/>
          </p:nvPr>
        </p:nvSpPr>
        <p:spPr>
          <a:xfrm>
            <a:off x="500514" y="760396"/>
            <a:ext cx="11036401" cy="1093752"/>
          </a:xfrm>
        </p:spPr>
        <p:txBody>
          <a:bodyPr>
            <a:normAutofit fontScale="90000"/>
          </a:bodyPr>
          <a:lstStyle/>
          <a:p>
            <a:pPr>
              <a:lnSpc>
                <a:spcPct val="90000"/>
              </a:lnSpc>
            </a:pPr>
            <a:r>
              <a:rPr lang="en-IN" sz="3100" dirty="0"/>
              <a:t> </a:t>
            </a:r>
            <a:br>
              <a:rPr lang="en-IN" sz="3100" dirty="0"/>
            </a:br>
            <a:r>
              <a:rPr lang="en-IN" sz="3200" dirty="0"/>
              <a:t> Things we Learned about transforming Design Thinking to Start-up</a:t>
            </a:r>
            <a:endParaRPr lang="en-IN" sz="3100" dirty="0"/>
          </a:p>
        </p:txBody>
      </p:sp>
      <p:sp>
        <p:nvSpPr>
          <p:cNvPr id="3" name="Content Placeholder 2">
            <a:extLst>
              <a:ext uri="{FF2B5EF4-FFF2-40B4-BE49-F238E27FC236}">
                <a16:creationId xmlns:a16="http://schemas.microsoft.com/office/drawing/2014/main" id="{8B2E0690-EB4C-42B5-A70A-BE3C003E5515}"/>
              </a:ext>
            </a:extLst>
          </p:cNvPr>
          <p:cNvSpPr>
            <a:spLocks noGrp="1"/>
          </p:cNvSpPr>
          <p:nvPr>
            <p:ph idx="1"/>
          </p:nvPr>
        </p:nvSpPr>
        <p:spPr>
          <a:xfrm>
            <a:off x="240631" y="2222287"/>
            <a:ext cx="11839073" cy="3636511"/>
          </a:xfrm>
        </p:spPr>
        <p:txBody>
          <a:bodyPr>
            <a:normAutofit/>
          </a:bodyPr>
          <a:lstStyle/>
          <a:p>
            <a:r>
              <a:rPr lang="en-US" sz="2400" b="0" i="0" dirty="0">
                <a:effectLst/>
                <a:latin typeface="Roboto" panose="02000000000000000000" pitchFamily="2" charset="0"/>
              </a:rPr>
              <a:t>Learn to apply design thinking fundamentals to ensure that a solution is desirable from a human point of view and aligns with what is technologically feasible and economically viable.</a:t>
            </a:r>
          </a:p>
          <a:p>
            <a:pPr>
              <a:buFont typeface="Arial" panose="020B0604020202020204" pitchFamily="34" charset="0"/>
              <a:buChar char="•"/>
            </a:pPr>
            <a:endParaRPr lang="en-US" b="0" i="0" dirty="0">
              <a:effectLst/>
              <a:latin typeface="Roboto" panose="02000000000000000000" pitchFamily="2" charset="0"/>
            </a:endParaRPr>
          </a:p>
          <a:p>
            <a:r>
              <a:rPr lang="en-US" sz="2400" b="0" i="0" dirty="0">
                <a:effectLst/>
                <a:latin typeface="Roboto" panose="02000000000000000000" pitchFamily="2" charset="0"/>
              </a:rPr>
              <a:t>Develop an in-depth understanding of the full design process from inspiration to implementation and learn to transform an idea into an innovative product or service.</a:t>
            </a:r>
          </a:p>
          <a:p>
            <a:pPr>
              <a:buFont typeface="Arial" panose="020B0604020202020204" pitchFamily="34" charset="0"/>
              <a:buChar char="•"/>
            </a:pPr>
            <a:endParaRPr lang="en-US" b="0" i="0" dirty="0">
              <a:effectLst/>
              <a:latin typeface="Roboto" panose="02000000000000000000" pitchFamily="2" charset="0"/>
            </a:endParaRPr>
          </a:p>
          <a:p>
            <a:endParaRPr lang="en-IN" dirty="0"/>
          </a:p>
        </p:txBody>
      </p:sp>
    </p:spTree>
    <p:extLst>
      <p:ext uri="{BB962C8B-B14F-4D97-AF65-F5344CB8AC3E}">
        <p14:creationId xmlns:p14="http://schemas.microsoft.com/office/powerpoint/2010/main" val="20579657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Picture 4" descr="A person reaching for a paper on a table full of paper and sticky notes">
            <a:extLst>
              <a:ext uri="{FF2B5EF4-FFF2-40B4-BE49-F238E27FC236}">
                <a16:creationId xmlns:a16="http://schemas.microsoft.com/office/drawing/2014/main" id="{8969BA61-85B7-0C49-27B6-31C7D5755A60}"/>
              </a:ext>
            </a:extLst>
          </p:cNvPr>
          <p:cNvPicPr>
            <a:picLocks noChangeAspect="1"/>
          </p:cNvPicPr>
          <p:nvPr/>
        </p:nvPicPr>
        <p:blipFill rotWithShape="1">
          <a:blip r:embed="rId2"/>
          <a:srcRect t="16538" r="9091" b="6853"/>
          <a:stretch/>
        </p:blipFill>
        <p:spPr>
          <a:xfrm>
            <a:off x="20" y="10"/>
            <a:ext cx="12191980" cy="6857990"/>
          </a:xfrm>
          <a:prstGeom prst="rect">
            <a:avLst/>
          </a:prstGeom>
        </p:spPr>
      </p:pic>
      <p:sp>
        <p:nvSpPr>
          <p:cNvPr id="22" name="Freeform 9">
            <a:extLst>
              <a:ext uri="{FF2B5EF4-FFF2-40B4-BE49-F238E27FC236}">
                <a16:creationId xmlns:a16="http://schemas.microsoft.com/office/drawing/2014/main" id="{255A1912-89A7-4C19-8DD4-42030DFF9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alpha val="94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0F9FDB-3DD5-4750-B967-C33D89051C1D}"/>
              </a:ext>
            </a:extLst>
          </p:cNvPr>
          <p:cNvSpPr>
            <a:spLocks noGrp="1"/>
          </p:cNvSpPr>
          <p:nvPr>
            <p:ph type="title"/>
          </p:nvPr>
        </p:nvSpPr>
        <p:spPr>
          <a:xfrm>
            <a:off x="163629" y="447188"/>
            <a:ext cx="5755908" cy="1559412"/>
          </a:xfrm>
        </p:spPr>
        <p:txBody>
          <a:bodyPr>
            <a:normAutofit/>
          </a:bodyPr>
          <a:lstStyle/>
          <a:p>
            <a:pPr>
              <a:lnSpc>
                <a:spcPct val="90000"/>
              </a:lnSpc>
            </a:pPr>
            <a:r>
              <a:rPr lang="en-IN" sz="2800" dirty="0"/>
              <a:t>Things we Learned about     applying Design Thinking in future.</a:t>
            </a:r>
          </a:p>
        </p:txBody>
      </p:sp>
      <p:sp>
        <p:nvSpPr>
          <p:cNvPr id="3" name="Content Placeholder 2">
            <a:extLst>
              <a:ext uri="{FF2B5EF4-FFF2-40B4-BE49-F238E27FC236}">
                <a16:creationId xmlns:a16="http://schemas.microsoft.com/office/drawing/2014/main" id="{8B2E0690-EB4C-42B5-A70A-BE3C003E5515}"/>
              </a:ext>
            </a:extLst>
          </p:cNvPr>
          <p:cNvSpPr>
            <a:spLocks noGrp="1"/>
          </p:cNvSpPr>
          <p:nvPr>
            <p:ph idx="1"/>
          </p:nvPr>
        </p:nvSpPr>
        <p:spPr>
          <a:xfrm>
            <a:off x="336884" y="2531443"/>
            <a:ext cx="5900286" cy="3321251"/>
          </a:xfrm>
        </p:spPr>
        <p:txBody>
          <a:bodyPr>
            <a:normAutofit/>
          </a:bodyPr>
          <a:lstStyle/>
          <a:p>
            <a:pPr>
              <a:lnSpc>
                <a:spcPct val="90000"/>
              </a:lnSpc>
              <a:buFont typeface="Arial" panose="020B0604020202020204" pitchFamily="34" charset="0"/>
              <a:buChar char="•"/>
            </a:pPr>
            <a:r>
              <a:rPr lang="en-US" b="0" i="0" dirty="0">
                <a:effectLst/>
                <a:latin typeface="Roboto" panose="02000000000000000000" pitchFamily="2" charset="0"/>
              </a:rPr>
              <a:t> Design thinking nurtured our individual creativity, help us overcome resistance to new ideas</a:t>
            </a:r>
            <a:r>
              <a:rPr lang="en-US" sz="1500" b="0" i="0" dirty="0">
                <a:effectLst/>
                <a:latin typeface="Roboto" panose="02000000000000000000" pitchFamily="2" charset="0"/>
              </a:rPr>
              <a:t>.</a:t>
            </a:r>
          </a:p>
          <a:p>
            <a:pPr>
              <a:lnSpc>
                <a:spcPct val="90000"/>
              </a:lnSpc>
              <a:buFont typeface="Arial" panose="020B0604020202020204" pitchFamily="34" charset="0"/>
              <a:buChar char="•"/>
            </a:pPr>
            <a:endParaRPr lang="en-US" b="0" i="0" dirty="0">
              <a:effectLst/>
              <a:latin typeface="Roboto" panose="02000000000000000000" pitchFamily="2" charset="0"/>
            </a:endParaRPr>
          </a:p>
          <a:p>
            <a:pPr>
              <a:lnSpc>
                <a:spcPct val="90000"/>
              </a:lnSpc>
              <a:buFont typeface="Arial" panose="020B0604020202020204" pitchFamily="34" charset="0"/>
              <a:buChar char="•"/>
            </a:pPr>
            <a:r>
              <a:rPr lang="en-US" b="0" i="0" dirty="0">
                <a:effectLst/>
                <a:latin typeface="Roboto" panose="02000000000000000000" pitchFamily="2" charset="0"/>
              </a:rPr>
              <a:t>Implement design thinking as a rigorous, human-centered approach to creative problem solving.</a:t>
            </a:r>
          </a:p>
        </p:txBody>
      </p:sp>
    </p:spTree>
    <p:extLst>
      <p:ext uri="{BB962C8B-B14F-4D97-AF65-F5344CB8AC3E}">
        <p14:creationId xmlns:p14="http://schemas.microsoft.com/office/powerpoint/2010/main" val="335635566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28 Appreciation, Gratitude and Thank You Quotes">
            <a:extLst>
              <a:ext uri="{FF2B5EF4-FFF2-40B4-BE49-F238E27FC236}">
                <a16:creationId xmlns:a16="http://schemas.microsoft.com/office/drawing/2014/main" id="{4036A26C-CED3-4531-B506-1ACB29BEFD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36187"/>
            <a:ext cx="12468427" cy="699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4347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2544" y="519238"/>
            <a:ext cx="7223759" cy="1168895"/>
          </a:xfrm>
          <a:prstGeom prst="rect">
            <a:avLst/>
          </a:prstGeom>
        </p:spPr>
      </p:pic>
      <p:sp>
        <p:nvSpPr>
          <p:cNvPr id="3" name="object 3"/>
          <p:cNvSpPr txBox="1">
            <a:spLocks noGrp="1"/>
          </p:cNvSpPr>
          <p:nvPr>
            <p:ph type="title"/>
          </p:nvPr>
        </p:nvSpPr>
        <p:spPr>
          <a:xfrm>
            <a:off x="888898" y="740791"/>
            <a:ext cx="6538595" cy="635000"/>
          </a:xfrm>
          <a:prstGeom prst="rect">
            <a:avLst/>
          </a:prstGeom>
        </p:spPr>
        <p:txBody>
          <a:bodyPr vert="horz" wrap="square" lIns="0" tIns="12065" rIns="0" bIns="0" rtlCol="0">
            <a:spAutoFit/>
          </a:bodyPr>
          <a:lstStyle/>
          <a:p>
            <a:pPr marL="12700">
              <a:lnSpc>
                <a:spcPct val="100000"/>
              </a:lnSpc>
              <a:spcBef>
                <a:spcPts val="95"/>
              </a:spcBef>
            </a:pPr>
            <a:r>
              <a:rPr spc="-150" dirty="0"/>
              <a:t>Project</a:t>
            </a:r>
            <a:r>
              <a:rPr spc="-60" dirty="0"/>
              <a:t> </a:t>
            </a:r>
            <a:r>
              <a:rPr spc="-105" dirty="0"/>
              <a:t>Team</a:t>
            </a:r>
            <a:r>
              <a:rPr spc="-55" dirty="0"/>
              <a:t> </a:t>
            </a:r>
            <a:r>
              <a:rPr spc="-175" dirty="0"/>
              <a:t>-Introduction</a:t>
            </a:r>
          </a:p>
        </p:txBody>
      </p:sp>
      <p:graphicFrame>
        <p:nvGraphicFramePr>
          <p:cNvPr id="4" name="object 4"/>
          <p:cNvGraphicFramePr>
            <a:graphicFrameLocks noGrp="1"/>
          </p:cNvGraphicFramePr>
          <p:nvPr>
            <p:extLst>
              <p:ext uri="{D42A27DB-BD31-4B8C-83A1-F6EECF244321}">
                <p14:modId xmlns:p14="http://schemas.microsoft.com/office/powerpoint/2010/main" val="3044912741"/>
              </p:ext>
            </p:extLst>
          </p:nvPr>
        </p:nvGraphicFramePr>
        <p:xfrm>
          <a:off x="0" y="1881572"/>
          <a:ext cx="12192000" cy="4976429"/>
        </p:xfrm>
        <a:graphic>
          <a:graphicData uri="http://schemas.openxmlformats.org/drawingml/2006/table">
            <a:tbl>
              <a:tblPr firstRow="1" bandRow="1">
                <a:tableStyleId>{2D5ABB26-0587-4C30-8999-92F81FD0307C}</a:tableStyleId>
              </a:tblPr>
              <a:tblGrid>
                <a:gridCol w="2977116">
                  <a:extLst>
                    <a:ext uri="{9D8B030D-6E8A-4147-A177-3AD203B41FA5}">
                      <a16:colId xmlns:a16="http://schemas.microsoft.com/office/drawing/2014/main" val="20000"/>
                    </a:ext>
                  </a:extLst>
                </a:gridCol>
                <a:gridCol w="3071628">
                  <a:extLst>
                    <a:ext uri="{9D8B030D-6E8A-4147-A177-3AD203B41FA5}">
                      <a16:colId xmlns:a16="http://schemas.microsoft.com/office/drawing/2014/main" val="20001"/>
                    </a:ext>
                  </a:extLst>
                </a:gridCol>
                <a:gridCol w="3071628">
                  <a:extLst>
                    <a:ext uri="{9D8B030D-6E8A-4147-A177-3AD203B41FA5}">
                      <a16:colId xmlns:a16="http://schemas.microsoft.com/office/drawing/2014/main" val="20002"/>
                    </a:ext>
                  </a:extLst>
                </a:gridCol>
                <a:gridCol w="3071628">
                  <a:extLst>
                    <a:ext uri="{9D8B030D-6E8A-4147-A177-3AD203B41FA5}">
                      <a16:colId xmlns:a16="http://schemas.microsoft.com/office/drawing/2014/main" val="20003"/>
                    </a:ext>
                  </a:extLst>
                </a:gridCol>
              </a:tblGrid>
              <a:tr h="566421">
                <a:tc>
                  <a:txBody>
                    <a:bodyPr/>
                    <a:lstStyle/>
                    <a:p>
                      <a:pPr marL="91440">
                        <a:lnSpc>
                          <a:spcPct val="100000"/>
                        </a:lnSpc>
                        <a:spcBef>
                          <a:spcPts val="325"/>
                        </a:spcBef>
                      </a:pPr>
                      <a:r>
                        <a:rPr sz="1800" b="1" spc="-50" dirty="0">
                          <a:solidFill>
                            <a:srgbClr val="FFFFFF"/>
                          </a:solidFill>
                          <a:latin typeface="Tahoma"/>
                          <a:cs typeface="Tahoma"/>
                        </a:rPr>
                        <a:t>S.NO</a:t>
                      </a:r>
                      <a:endParaRPr sz="1800" dirty="0">
                        <a:latin typeface="Tahoma"/>
                        <a:cs typeface="Tahoma"/>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563AF"/>
                    </a:solidFill>
                  </a:tcPr>
                </a:tc>
                <a:tc>
                  <a:txBody>
                    <a:bodyPr/>
                    <a:lstStyle/>
                    <a:p>
                      <a:pPr marL="91440">
                        <a:lnSpc>
                          <a:spcPct val="100000"/>
                        </a:lnSpc>
                        <a:spcBef>
                          <a:spcPts val="325"/>
                        </a:spcBef>
                      </a:pPr>
                      <a:r>
                        <a:rPr sz="1800" b="1" spc="-30" dirty="0">
                          <a:solidFill>
                            <a:srgbClr val="FFFFFF"/>
                          </a:solidFill>
                          <a:latin typeface="Tahoma"/>
                          <a:cs typeface="Tahoma"/>
                        </a:rPr>
                        <a:t>NAME</a:t>
                      </a:r>
                      <a:endParaRPr sz="1800">
                        <a:latin typeface="Tahoma"/>
                        <a:cs typeface="Tahoma"/>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563AF"/>
                    </a:solidFill>
                  </a:tcPr>
                </a:tc>
                <a:tc>
                  <a:txBody>
                    <a:bodyPr/>
                    <a:lstStyle/>
                    <a:p>
                      <a:pPr marL="92075">
                        <a:lnSpc>
                          <a:spcPct val="100000"/>
                        </a:lnSpc>
                        <a:spcBef>
                          <a:spcPts val="325"/>
                        </a:spcBef>
                      </a:pPr>
                      <a:r>
                        <a:rPr sz="1800" b="1" dirty="0">
                          <a:solidFill>
                            <a:srgbClr val="FFFFFF"/>
                          </a:solidFill>
                          <a:latin typeface="Tahoma"/>
                          <a:cs typeface="Tahoma"/>
                        </a:rPr>
                        <a:t>ID</a:t>
                      </a:r>
                      <a:r>
                        <a:rPr sz="1800" b="1" spc="-25" dirty="0">
                          <a:solidFill>
                            <a:srgbClr val="FFFFFF"/>
                          </a:solidFill>
                          <a:latin typeface="Tahoma"/>
                          <a:cs typeface="Tahoma"/>
                        </a:rPr>
                        <a:t> </a:t>
                      </a:r>
                      <a:r>
                        <a:rPr sz="1800" b="1" dirty="0">
                          <a:solidFill>
                            <a:srgbClr val="FFFFFF"/>
                          </a:solidFill>
                          <a:latin typeface="Tahoma"/>
                          <a:cs typeface="Tahoma"/>
                        </a:rPr>
                        <a:t>NUMBER</a:t>
                      </a:r>
                      <a:endParaRPr sz="1800">
                        <a:latin typeface="Tahoma"/>
                        <a:cs typeface="Tahoma"/>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563AF"/>
                    </a:solidFill>
                  </a:tcPr>
                </a:tc>
                <a:tc>
                  <a:txBody>
                    <a:bodyPr/>
                    <a:lstStyle/>
                    <a:p>
                      <a:pPr marL="92075">
                        <a:lnSpc>
                          <a:spcPct val="100000"/>
                        </a:lnSpc>
                        <a:spcBef>
                          <a:spcPts val="325"/>
                        </a:spcBef>
                      </a:pPr>
                      <a:r>
                        <a:rPr sz="1800" b="1" spc="-5" dirty="0">
                          <a:solidFill>
                            <a:srgbClr val="FFFFFF"/>
                          </a:solidFill>
                          <a:latin typeface="Tahoma"/>
                          <a:cs typeface="Tahoma"/>
                        </a:rPr>
                        <a:t>ROL</a:t>
                      </a:r>
                      <a:r>
                        <a:rPr sz="1800" b="1" dirty="0">
                          <a:solidFill>
                            <a:srgbClr val="FFFFFF"/>
                          </a:solidFill>
                          <a:latin typeface="Tahoma"/>
                          <a:cs typeface="Tahoma"/>
                        </a:rPr>
                        <a:t>E</a:t>
                      </a:r>
                      <a:r>
                        <a:rPr sz="1800" b="1" spc="-25" dirty="0">
                          <a:solidFill>
                            <a:srgbClr val="FFFFFF"/>
                          </a:solidFill>
                          <a:latin typeface="Tahoma"/>
                          <a:cs typeface="Tahoma"/>
                        </a:rPr>
                        <a:t> </a:t>
                      </a:r>
                      <a:r>
                        <a:rPr sz="1800" b="1" dirty="0">
                          <a:solidFill>
                            <a:srgbClr val="FFFFFF"/>
                          </a:solidFill>
                          <a:latin typeface="Tahoma"/>
                          <a:cs typeface="Tahoma"/>
                        </a:rPr>
                        <a:t>IN</a:t>
                      </a:r>
                      <a:r>
                        <a:rPr sz="1800" b="1" spc="-25" dirty="0">
                          <a:solidFill>
                            <a:srgbClr val="FFFFFF"/>
                          </a:solidFill>
                          <a:latin typeface="Tahoma"/>
                          <a:cs typeface="Tahoma"/>
                        </a:rPr>
                        <a:t> </a:t>
                      </a:r>
                      <a:r>
                        <a:rPr sz="1800" b="1" dirty="0">
                          <a:solidFill>
                            <a:srgbClr val="FFFFFF"/>
                          </a:solidFill>
                          <a:latin typeface="Tahoma"/>
                          <a:cs typeface="Tahoma"/>
                        </a:rPr>
                        <a:t>THE</a:t>
                      </a:r>
                      <a:r>
                        <a:rPr sz="1800" b="1" spc="-40" dirty="0">
                          <a:solidFill>
                            <a:srgbClr val="FFFFFF"/>
                          </a:solidFill>
                          <a:latin typeface="Tahoma"/>
                          <a:cs typeface="Tahoma"/>
                        </a:rPr>
                        <a:t> </a:t>
                      </a:r>
                      <a:r>
                        <a:rPr sz="1800" b="1" spc="-5" dirty="0">
                          <a:solidFill>
                            <a:srgbClr val="FFFFFF"/>
                          </a:solidFill>
                          <a:latin typeface="Tahoma"/>
                          <a:cs typeface="Tahoma"/>
                        </a:rPr>
                        <a:t>PROJECT</a:t>
                      </a:r>
                      <a:endParaRPr sz="1800">
                        <a:latin typeface="Tahoma"/>
                        <a:cs typeface="Tahoma"/>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563AF"/>
                    </a:solidFill>
                  </a:tcPr>
                </a:tc>
                <a:extLst>
                  <a:ext uri="{0D108BD9-81ED-4DB2-BD59-A6C34878D82A}">
                    <a16:rowId xmlns:a16="http://schemas.microsoft.com/office/drawing/2014/main" val="10000"/>
                  </a:ext>
                </a:extLst>
              </a:tr>
              <a:tr h="393372">
                <a:tc>
                  <a:txBody>
                    <a:bodyPr/>
                    <a:lstStyle/>
                    <a:p>
                      <a:pPr marL="91440">
                        <a:lnSpc>
                          <a:spcPct val="100000"/>
                        </a:lnSpc>
                        <a:spcBef>
                          <a:spcPts val="325"/>
                        </a:spcBef>
                      </a:pPr>
                      <a:r>
                        <a:rPr sz="1800" dirty="0">
                          <a:latin typeface="Trebuchet MS"/>
                          <a:cs typeface="Trebuchet MS"/>
                        </a:rPr>
                        <a:t>1</a:t>
                      </a: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2E3"/>
                    </a:solidFill>
                  </a:tcPr>
                </a:tc>
                <a:tc>
                  <a:txBody>
                    <a:bodyPr/>
                    <a:lstStyle/>
                    <a:p>
                      <a:pPr marL="91440">
                        <a:lnSpc>
                          <a:spcPct val="100000"/>
                        </a:lnSpc>
                        <a:spcBef>
                          <a:spcPts val="325"/>
                        </a:spcBef>
                      </a:pPr>
                      <a:r>
                        <a:rPr lang="en-US" sz="1800" dirty="0">
                          <a:latin typeface="Trebuchet MS"/>
                          <a:cs typeface="Trebuchet MS"/>
                        </a:rPr>
                        <a:t>Wajid Ali</a:t>
                      </a:r>
                      <a:endParaRPr sz="1800" dirty="0">
                        <a:latin typeface="Trebuchet MS"/>
                        <a:cs typeface="Trebuchet MS"/>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2E3"/>
                    </a:solidFill>
                  </a:tcPr>
                </a:tc>
                <a:tc>
                  <a:txBody>
                    <a:bodyPr/>
                    <a:lstStyle/>
                    <a:p>
                      <a:pPr marL="92075">
                        <a:lnSpc>
                          <a:spcPct val="100000"/>
                        </a:lnSpc>
                        <a:spcBef>
                          <a:spcPts val="325"/>
                        </a:spcBef>
                      </a:pPr>
                      <a:r>
                        <a:rPr sz="1800" spc="45" dirty="0">
                          <a:latin typeface="Trebuchet MS"/>
                          <a:cs typeface="Trebuchet MS"/>
                        </a:rPr>
                        <a:t>21000900</a:t>
                      </a:r>
                      <a:r>
                        <a:rPr lang="en-US" sz="1800" spc="45" dirty="0">
                          <a:latin typeface="Trebuchet MS"/>
                          <a:cs typeface="Trebuchet MS"/>
                        </a:rPr>
                        <a:t>5</a:t>
                      </a:r>
                      <a:r>
                        <a:rPr sz="1800" spc="45" dirty="0">
                          <a:latin typeface="Trebuchet MS"/>
                          <a:cs typeface="Trebuchet MS"/>
                        </a:rPr>
                        <a:t>2</a:t>
                      </a:r>
                      <a:endParaRPr sz="1800" dirty="0">
                        <a:latin typeface="Trebuchet MS"/>
                        <a:cs typeface="Trebuchet MS"/>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2E3"/>
                    </a:solidFill>
                  </a:tcPr>
                </a:tc>
                <a:tc>
                  <a:txBody>
                    <a:bodyPr/>
                    <a:lstStyle/>
                    <a:p>
                      <a:pPr marL="92075">
                        <a:lnSpc>
                          <a:spcPct val="100000"/>
                        </a:lnSpc>
                        <a:spcBef>
                          <a:spcPts val="325"/>
                        </a:spcBef>
                      </a:pPr>
                      <a:r>
                        <a:rPr lang="en-US" sz="1800" dirty="0">
                          <a:latin typeface="Trebuchet MS"/>
                          <a:cs typeface="Trebuchet MS"/>
                        </a:rPr>
                        <a:t>Breakout Activities</a:t>
                      </a:r>
                      <a:endParaRPr sz="1800" dirty="0">
                        <a:latin typeface="Trebuchet MS"/>
                        <a:cs typeface="Trebuchet MS"/>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9D2E3"/>
                    </a:solidFill>
                  </a:tcPr>
                </a:tc>
                <a:extLst>
                  <a:ext uri="{0D108BD9-81ED-4DB2-BD59-A6C34878D82A}">
                    <a16:rowId xmlns:a16="http://schemas.microsoft.com/office/drawing/2014/main" val="10001"/>
                  </a:ext>
                </a:extLst>
              </a:tr>
              <a:tr h="322498">
                <a:tc>
                  <a:txBody>
                    <a:bodyPr/>
                    <a:lstStyle/>
                    <a:p>
                      <a:pPr marL="91440">
                        <a:lnSpc>
                          <a:spcPct val="100000"/>
                        </a:lnSpc>
                        <a:spcBef>
                          <a:spcPts val="330"/>
                        </a:spcBef>
                      </a:pPr>
                      <a:r>
                        <a:rPr lang="en-IN" sz="1800" dirty="0">
                          <a:latin typeface="Trebuchet MS"/>
                          <a:cs typeface="Trebuchet MS"/>
                        </a:rPr>
                        <a:t>2</a:t>
                      </a: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AF1"/>
                    </a:solidFill>
                  </a:tcPr>
                </a:tc>
                <a:tc>
                  <a:txBody>
                    <a:bodyPr/>
                    <a:lstStyle/>
                    <a:p>
                      <a:pPr marL="91440">
                        <a:lnSpc>
                          <a:spcPct val="100000"/>
                        </a:lnSpc>
                        <a:spcBef>
                          <a:spcPts val="330"/>
                        </a:spcBef>
                      </a:pPr>
                      <a:r>
                        <a:rPr lang="en-US" sz="1800">
                          <a:latin typeface="Trebuchet MS"/>
                          <a:cs typeface="Trebuchet MS"/>
                        </a:rPr>
                        <a:t>A. Hemanth</a:t>
                      </a:r>
                      <a:endParaRPr lang="en-US"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AF1"/>
                    </a:solidFill>
                  </a:tcPr>
                </a:tc>
                <a:tc>
                  <a:txBody>
                    <a:bodyPr/>
                    <a:lstStyle/>
                    <a:p>
                      <a:pPr marL="92075">
                        <a:lnSpc>
                          <a:spcPct val="100000"/>
                        </a:lnSpc>
                        <a:spcBef>
                          <a:spcPts val="330"/>
                        </a:spcBef>
                      </a:pPr>
                      <a:r>
                        <a:rPr lang="en-IN" sz="1800" spc="45">
                          <a:latin typeface="Trebuchet MS"/>
                          <a:cs typeface="Trebuchet MS"/>
                        </a:rPr>
                        <a:t>2100090112</a:t>
                      </a:r>
                      <a:endParaRPr lang="en-IN"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AF1"/>
                    </a:solidFill>
                  </a:tcPr>
                </a:tc>
                <a:tc>
                  <a:txBody>
                    <a:bodyPr/>
                    <a:lstStyle/>
                    <a:p>
                      <a:pPr marL="92075">
                        <a:lnSpc>
                          <a:spcPct val="100000"/>
                        </a:lnSpc>
                        <a:spcBef>
                          <a:spcPts val="330"/>
                        </a:spcBef>
                      </a:pPr>
                      <a:r>
                        <a:rPr lang="en-US" sz="1800" dirty="0">
                          <a:latin typeface="Trebuchet MS"/>
                          <a:cs typeface="Trebuchet MS"/>
                        </a:rPr>
                        <a:t>Survey</a:t>
                      </a:r>
                      <a:endParaRPr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AF1"/>
                    </a:solidFill>
                  </a:tcPr>
                </a:tc>
                <a:extLst>
                  <a:ext uri="{0D108BD9-81ED-4DB2-BD59-A6C34878D82A}">
                    <a16:rowId xmlns:a16="http://schemas.microsoft.com/office/drawing/2014/main" val="10002"/>
                  </a:ext>
                </a:extLst>
              </a:tr>
              <a:tr h="322498">
                <a:tc>
                  <a:txBody>
                    <a:bodyPr/>
                    <a:lstStyle/>
                    <a:p>
                      <a:pPr marL="91440">
                        <a:lnSpc>
                          <a:spcPct val="100000"/>
                        </a:lnSpc>
                        <a:spcBef>
                          <a:spcPts val="330"/>
                        </a:spcBef>
                      </a:pPr>
                      <a:r>
                        <a:rPr lang="en-IN" sz="1800">
                          <a:latin typeface="Trebuchet MS"/>
                          <a:cs typeface="Trebuchet MS"/>
                        </a:rPr>
                        <a:t>3</a:t>
                      </a: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D2E3"/>
                    </a:solidFill>
                  </a:tcPr>
                </a:tc>
                <a:tc>
                  <a:txBody>
                    <a:bodyPr/>
                    <a:lstStyle/>
                    <a:p>
                      <a:pPr marL="91440">
                        <a:lnSpc>
                          <a:spcPct val="100000"/>
                        </a:lnSpc>
                        <a:spcBef>
                          <a:spcPts val="330"/>
                        </a:spcBef>
                      </a:pPr>
                      <a:r>
                        <a:rPr lang="en-US" sz="1800" dirty="0">
                          <a:latin typeface="Trebuchet MS"/>
                          <a:cs typeface="Trebuchet MS"/>
                        </a:rPr>
                        <a:t>Rupesh</a:t>
                      </a: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D2E3"/>
                    </a:solidFill>
                  </a:tcPr>
                </a:tc>
                <a:tc>
                  <a:txBody>
                    <a:bodyPr/>
                    <a:lstStyle/>
                    <a:p>
                      <a:pPr marL="92075">
                        <a:lnSpc>
                          <a:spcPct val="100000"/>
                        </a:lnSpc>
                        <a:spcBef>
                          <a:spcPts val="330"/>
                        </a:spcBef>
                      </a:pPr>
                      <a:r>
                        <a:rPr lang="en-IN" sz="1800" spc="45">
                          <a:latin typeface="Trebuchet MS"/>
                          <a:cs typeface="Trebuchet MS"/>
                        </a:rPr>
                        <a:t>2100090119</a:t>
                      </a:r>
                      <a:endParaRPr lang="en-IN"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D2E3"/>
                    </a:solidFill>
                  </a:tcPr>
                </a:tc>
                <a:tc>
                  <a:txBody>
                    <a:bodyPr/>
                    <a:lstStyle/>
                    <a:p>
                      <a:pPr marL="92075">
                        <a:lnSpc>
                          <a:spcPct val="100000"/>
                        </a:lnSpc>
                        <a:spcBef>
                          <a:spcPts val="330"/>
                        </a:spcBef>
                      </a:pPr>
                      <a:r>
                        <a:rPr lang="en-US" sz="1800" dirty="0">
                          <a:latin typeface="Trebuchet MS"/>
                          <a:cs typeface="Trebuchet MS"/>
                        </a:rPr>
                        <a:t>Interviewer</a:t>
                      </a:r>
                      <a:endParaRPr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D2E3"/>
                    </a:solidFill>
                  </a:tcPr>
                </a:tc>
                <a:extLst>
                  <a:ext uri="{0D108BD9-81ED-4DB2-BD59-A6C34878D82A}">
                    <a16:rowId xmlns:a16="http://schemas.microsoft.com/office/drawing/2014/main" val="10003"/>
                  </a:ext>
                </a:extLst>
              </a:tr>
              <a:tr h="322498">
                <a:tc>
                  <a:txBody>
                    <a:bodyPr/>
                    <a:lstStyle/>
                    <a:p>
                      <a:pPr marL="91440">
                        <a:lnSpc>
                          <a:spcPct val="100000"/>
                        </a:lnSpc>
                        <a:spcBef>
                          <a:spcPts val="330"/>
                        </a:spcBef>
                      </a:pPr>
                      <a:r>
                        <a:rPr lang="en-IN" sz="1800" dirty="0">
                          <a:latin typeface="Trebuchet MS"/>
                          <a:cs typeface="Trebuchet MS"/>
                        </a:rPr>
                        <a:t>4</a:t>
                      </a: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AF1"/>
                    </a:solidFill>
                  </a:tcPr>
                </a:tc>
                <a:tc>
                  <a:txBody>
                    <a:bodyPr/>
                    <a:lstStyle/>
                    <a:p>
                      <a:pPr marL="91440">
                        <a:lnSpc>
                          <a:spcPct val="100000"/>
                        </a:lnSpc>
                        <a:spcBef>
                          <a:spcPts val="330"/>
                        </a:spcBef>
                      </a:pPr>
                      <a:r>
                        <a:rPr lang="en-US" sz="1800" dirty="0">
                          <a:latin typeface="Trebuchet MS"/>
                          <a:cs typeface="Trebuchet MS"/>
                        </a:rPr>
                        <a:t>N. </a:t>
                      </a:r>
                      <a:r>
                        <a:rPr lang="en-US" sz="1800" dirty="0" err="1">
                          <a:latin typeface="Trebuchet MS"/>
                          <a:cs typeface="Trebuchet MS"/>
                        </a:rPr>
                        <a:t>Jahnavi</a:t>
                      </a:r>
                      <a:endParaRPr lang="en-US"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AF1"/>
                    </a:solidFill>
                  </a:tcPr>
                </a:tc>
                <a:tc>
                  <a:txBody>
                    <a:bodyPr/>
                    <a:lstStyle/>
                    <a:p>
                      <a:pPr marL="92075">
                        <a:lnSpc>
                          <a:spcPct val="100000"/>
                        </a:lnSpc>
                        <a:spcBef>
                          <a:spcPts val="330"/>
                        </a:spcBef>
                      </a:pPr>
                      <a:r>
                        <a:rPr lang="en-IN" sz="1800" spc="45">
                          <a:latin typeface="Trebuchet MS"/>
                          <a:cs typeface="Trebuchet MS"/>
                        </a:rPr>
                        <a:t>2100090120</a:t>
                      </a:r>
                      <a:endParaRPr lang="en-IN"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AF1"/>
                    </a:solidFill>
                  </a:tcPr>
                </a:tc>
                <a:tc>
                  <a:txBody>
                    <a:bodyPr/>
                    <a:lstStyle/>
                    <a:p>
                      <a:pPr marL="92075">
                        <a:lnSpc>
                          <a:spcPct val="100000"/>
                        </a:lnSpc>
                        <a:spcBef>
                          <a:spcPts val="330"/>
                        </a:spcBef>
                      </a:pPr>
                      <a:r>
                        <a:rPr lang="en-US" sz="1800" dirty="0">
                          <a:latin typeface="Trebuchet MS"/>
                          <a:cs typeface="Trebuchet MS"/>
                        </a:rPr>
                        <a:t>Designer</a:t>
                      </a:r>
                      <a:endParaRPr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AF1"/>
                    </a:solidFill>
                  </a:tcPr>
                </a:tc>
                <a:extLst>
                  <a:ext uri="{0D108BD9-81ED-4DB2-BD59-A6C34878D82A}">
                    <a16:rowId xmlns:a16="http://schemas.microsoft.com/office/drawing/2014/main" val="10004"/>
                  </a:ext>
                </a:extLst>
              </a:tr>
              <a:tr h="322498">
                <a:tc>
                  <a:txBody>
                    <a:bodyPr/>
                    <a:lstStyle/>
                    <a:p>
                      <a:pPr marL="91440">
                        <a:lnSpc>
                          <a:spcPct val="100000"/>
                        </a:lnSpc>
                        <a:spcBef>
                          <a:spcPts val="330"/>
                        </a:spcBef>
                      </a:pPr>
                      <a:r>
                        <a:rPr lang="en-IN" sz="1800">
                          <a:latin typeface="Trebuchet MS"/>
                          <a:cs typeface="Trebuchet MS"/>
                        </a:rPr>
                        <a:t>5</a:t>
                      </a: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D2E3"/>
                    </a:solidFill>
                  </a:tcPr>
                </a:tc>
                <a:tc>
                  <a:txBody>
                    <a:bodyPr/>
                    <a:lstStyle/>
                    <a:p>
                      <a:pPr marL="91440">
                        <a:lnSpc>
                          <a:spcPct val="100000"/>
                        </a:lnSpc>
                        <a:spcBef>
                          <a:spcPts val="330"/>
                        </a:spcBef>
                      </a:pPr>
                      <a:r>
                        <a:rPr lang="en-US" sz="1800">
                          <a:latin typeface="Trebuchet MS"/>
                          <a:cs typeface="Trebuchet MS"/>
                        </a:rPr>
                        <a:t>Narashimha</a:t>
                      </a:r>
                      <a:endParaRPr lang="en-US"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D2E3"/>
                    </a:solidFill>
                  </a:tcPr>
                </a:tc>
                <a:tc>
                  <a:txBody>
                    <a:bodyPr/>
                    <a:lstStyle/>
                    <a:p>
                      <a:pPr marL="92075">
                        <a:lnSpc>
                          <a:spcPct val="100000"/>
                        </a:lnSpc>
                        <a:spcBef>
                          <a:spcPts val="330"/>
                        </a:spcBef>
                      </a:pPr>
                      <a:r>
                        <a:rPr lang="en-IN" sz="1800" spc="45">
                          <a:latin typeface="Trebuchet MS"/>
                          <a:cs typeface="Trebuchet MS"/>
                        </a:rPr>
                        <a:t>2100090121</a:t>
                      </a:r>
                      <a:endParaRPr lang="en-IN"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D2E3"/>
                    </a:solidFill>
                  </a:tcPr>
                </a:tc>
                <a:tc>
                  <a:txBody>
                    <a:bodyPr/>
                    <a:lstStyle/>
                    <a:p>
                      <a:pPr marL="92075">
                        <a:lnSpc>
                          <a:spcPct val="100000"/>
                        </a:lnSpc>
                        <a:spcBef>
                          <a:spcPts val="330"/>
                        </a:spcBef>
                      </a:pPr>
                      <a:r>
                        <a:rPr lang="en-US" sz="1800" dirty="0">
                          <a:latin typeface="Trebuchet MS"/>
                          <a:cs typeface="Trebuchet MS"/>
                        </a:rPr>
                        <a:t>Data Processor</a:t>
                      </a:r>
                      <a:endParaRPr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D2E3"/>
                    </a:solidFill>
                  </a:tcPr>
                </a:tc>
                <a:extLst>
                  <a:ext uri="{0D108BD9-81ED-4DB2-BD59-A6C34878D82A}">
                    <a16:rowId xmlns:a16="http://schemas.microsoft.com/office/drawing/2014/main" val="10005"/>
                  </a:ext>
                </a:extLst>
              </a:tr>
              <a:tr h="322498">
                <a:tc>
                  <a:txBody>
                    <a:bodyPr/>
                    <a:lstStyle/>
                    <a:p>
                      <a:pPr marL="91440">
                        <a:lnSpc>
                          <a:spcPct val="100000"/>
                        </a:lnSpc>
                        <a:spcBef>
                          <a:spcPts val="330"/>
                        </a:spcBef>
                      </a:pPr>
                      <a:r>
                        <a:rPr lang="en-IN" sz="1800">
                          <a:latin typeface="Trebuchet MS"/>
                          <a:cs typeface="Trebuchet MS"/>
                        </a:rPr>
                        <a:t>6</a:t>
                      </a: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AF1"/>
                    </a:solidFill>
                  </a:tcPr>
                </a:tc>
                <a:tc>
                  <a:txBody>
                    <a:bodyPr/>
                    <a:lstStyle/>
                    <a:p>
                      <a:pPr marL="91440">
                        <a:lnSpc>
                          <a:spcPct val="100000"/>
                        </a:lnSpc>
                        <a:spcBef>
                          <a:spcPts val="330"/>
                        </a:spcBef>
                      </a:pPr>
                      <a:r>
                        <a:rPr lang="en-US" sz="1800">
                          <a:latin typeface="Trebuchet MS"/>
                          <a:cs typeface="Trebuchet MS"/>
                        </a:rPr>
                        <a:t>Srinija</a:t>
                      </a:r>
                      <a:endParaRPr lang="en-US"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AF1"/>
                    </a:solidFill>
                  </a:tcPr>
                </a:tc>
                <a:tc>
                  <a:txBody>
                    <a:bodyPr/>
                    <a:lstStyle/>
                    <a:p>
                      <a:pPr marL="92075">
                        <a:lnSpc>
                          <a:spcPct val="100000"/>
                        </a:lnSpc>
                        <a:spcBef>
                          <a:spcPts val="330"/>
                        </a:spcBef>
                      </a:pPr>
                      <a:r>
                        <a:rPr lang="en-IN" sz="1800" spc="45" dirty="0">
                          <a:latin typeface="Trebuchet MS"/>
                          <a:cs typeface="Trebuchet MS"/>
                        </a:rPr>
                        <a:t>2100090122</a:t>
                      </a:r>
                      <a:endParaRPr lang="en-IN"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AF1"/>
                    </a:solidFill>
                  </a:tcPr>
                </a:tc>
                <a:tc>
                  <a:txBody>
                    <a:bodyPr/>
                    <a:lstStyle/>
                    <a:p>
                      <a:pPr marL="92075" marR="0" lvl="0" indent="0" defTabSz="914400" eaLnBrk="1" fontAlgn="auto" latinLnBrk="0" hangingPunct="1">
                        <a:lnSpc>
                          <a:spcPct val="100000"/>
                        </a:lnSpc>
                        <a:spcBef>
                          <a:spcPts val="330"/>
                        </a:spcBef>
                        <a:spcAft>
                          <a:spcPts val="0"/>
                        </a:spcAft>
                        <a:buClrTx/>
                        <a:buSzTx/>
                        <a:buFontTx/>
                        <a:buNone/>
                        <a:tabLst/>
                        <a:defRPr/>
                      </a:pPr>
                      <a:r>
                        <a:rPr lang="en-US" sz="1800" dirty="0">
                          <a:latin typeface="Trebuchet MS"/>
                          <a:cs typeface="Trebuchet MS"/>
                        </a:rPr>
                        <a:t>Designer</a:t>
                      </a: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AF1"/>
                    </a:solidFill>
                  </a:tcPr>
                </a:tc>
                <a:extLst>
                  <a:ext uri="{0D108BD9-81ED-4DB2-BD59-A6C34878D82A}">
                    <a16:rowId xmlns:a16="http://schemas.microsoft.com/office/drawing/2014/main" val="10006"/>
                  </a:ext>
                </a:extLst>
              </a:tr>
              <a:tr h="641110">
                <a:tc>
                  <a:txBody>
                    <a:bodyPr/>
                    <a:lstStyle/>
                    <a:p>
                      <a:pPr marL="91440">
                        <a:lnSpc>
                          <a:spcPct val="100000"/>
                        </a:lnSpc>
                        <a:spcBef>
                          <a:spcPts val="330"/>
                        </a:spcBef>
                      </a:pPr>
                      <a:r>
                        <a:rPr lang="en-IN" sz="1800" dirty="0">
                          <a:latin typeface="Trebuchet MS"/>
                          <a:cs typeface="Trebuchet MS"/>
                        </a:rPr>
                        <a:t>7</a:t>
                      </a:r>
                    </a:p>
                    <a:p>
                      <a:pPr marL="91440">
                        <a:lnSpc>
                          <a:spcPct val="100000"/>
                        </a:lnSpc>
                        <a:spcBef>
                          <a:spcPts val="330"/>
                        </a:spcBef>
                      </a:pPr>
                      <a:r>
                        <a:rPr lang="en-IN" sz="1800" dirty="0">
                          <a:latin typeface="Trebuchet MS"/>
                          <a:cs typeface="Trebuchet MS"/>
                        </a:rPr>
                        <a:t>8</a:t>
                      </a: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D2E3"/>
                    </a:solidFill>
                  </a:tcPr>
                </a:tc>
                <a:tc>
                  <a:txBody>
                    <a:bodyPr/>
                    <a:lstStyle/>
                    <a:p>
                      <a:pPr marL="91440">
                        <a:lnSpc>
                          <a:spcPct val="100000"/>
                        </a:lnSpc>
                        <a:spcBef>
                          <a:spcPts val="330"/>
                        </a:spcBef>
                      </a:pPr>
                      <a:r>
                        <a:rPr lang="en-US" sz="1800">
                          <a:latin typeface="Trebuchet MS"/>
                          <a:cs typeface="Trebuchet MS"/>
                        </a:rPr>
                        <a:t>Brahmini Chowdary</a:t>
                      </a:r>
                    </a:p>
                    <a:p>
                      <a:pPr marL="91440">
                        <a:lnSpc>
                          <a:spcPct val="100000"/>
                        </a:lnSpc>
                        <a:spcBef>
                          <a:spcPts val="330"/>
                        </a:spcBef>
                      </a:pPr>
                      <a:r>
                        <a:rPr lang="en-US" sz="1800">
                          <a:latin typeface="Trebuchet MS"/>
                          <a:cs typeface="Trebuchet MS"/>
                        </a:rPr>
                        <a:t>Ziya Afreen              </a:t>
                      </a:r>
                      <a:endParaRPr lang="en-US"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D2E3"/>
                    </a:solidFill>
                  </a:tcPr>
                </a:tc>
                <a:tc>
                  <a:txBody>
                    <a:bodyPr/>
                    <a:lstStyle/>
                    <a:p>
                      <a:pPr marL="92075">
                        <a:lnSpc>
                          <a:spcPct val="100000"/>
                        </a:lnSpc>
                        <a:spcBef>
                          <a:spcPts val="330"/>
                        </a:spcBef>
                      </a:pPr>
                      <a:r>
                        <a:rPr lang="en-IN" sz="1800" spc="45">
                          <a:latin typeface="Trebuchet MS"/>
                          <a:cs typeface="Trebuchet MS"/>
                        </a:rPr>
                        <a:t>2100090127</a:t>
                      </a:r>
                    </a:p>
                    <a:p>
                      <a:pPr marL="92075">
                        <a:lnSpc>
                          <a:spcPct val="100000"/>
                        </a:lnSpc>
                        <a:spcBef>
                          <a:spcPts val="330"/>
                        </a:spcBef>
                      </a:pPr>
                      <a:r>
                        <a:rPr lang="en-IN" sz="1800" spc="45">
                          <a:latin typeface="Trebuchet MS"/>
                          <a:cs typeface="Trebuchet MS"/>
                        </a:rPr>
                        <a:t>2100090133</a:t>
                      </a:r>
                      <a:endParaRPr lang="en-IN"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D2E3"/>
                    </a:solidFill>
                  </a:tcPr>
                </a:tc>
                <a:tc>
                  <a:txBody>
                    <a:bodyPr/>
                    <a:lstStyle/>
                    <a:p>
                      <a:pPr marL="92075">
                        <a:lnSpc>
                          <a:spcPct val="100000"/>
                        </a:lnSpc>
                        <a:spcBef>
                          <a:spcPts val="330"/>
                        </a:spcBef>
                      </a:pPr>
                      <a:r>
                        <a:rPr lang="en-US" sz="1800" dirty="0">
                          <a:latin typeface="Trebuchet MS"/>
                          <a:cs typeface="Trebuchet MS"/>
                        </a:rPr>
                        <a:t>Breakout Activities</a:t>
                      </a:r>
                    </a:p>
                    <a:p>
                      <a:pPr marL="92075">
                        <a:lnSpc>
                          <a:spcPct val="100000"/>
                        </a:lnSpc>
                        <a:spcBef>
                          <a:spcPts val="330"/>
                        </a:spcBef>
                      </a:pPr>
                      <a:r>
                        <a:rPr lang="en-IN" sz="1800" dirty="0">
                          <a:latin typeface="Trebuchet MS"/>
                          <a:cs typeface="Trebuchet MS"/>
                        </a:rPr>
                        <a:t>Representer</a:t>
                      </a:r>
                      <a:endParaRPr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D2E3"/>
                    </a:solidFill>
                  </a:tcPr>
                </a:tc>
                <a:extLst>
                  <a:ext uri="{0D108BD9-81ED-4DB2-BD59-A6C34878D82A}">
                    <a16:rowId xmlns:a16="http://schemas.microsoft.com/office/drawing/2014/main" val="10007"/>
                  </a:ext>
                </a:extLst>
              </a:tr>
              <a:tr h="1278334">
                <a:tc>
                  <a:txBody>
                    <a:bodyPr/>
                    <a:lstStyle/>
                    <a:p>
                      <a:pPr marL="91440">
                        <a:lnSpc>
                          <a:spcPct val="100000"/>
                        </a:lnSpc>
                        <a:spcBef>
                          <a:spcPts val="330"/>
                        </a:spcBef>
                      </a:pPr>
                      <a:r>
                        <a:rPr lang="en-US" sz="1800" dirty="0">
                          <a:latin typeface="Trebuchet MS"/>
                          <a:cs typeface="Trebuchet MS"/>
                        </a:rPr>
                        <a:t>10</a:t>
                      </a:r>
                    </a:p>
                    <a:p>
                      <a:pPr marL="91440">
                        <a:lnSpc>
                          <a:spcPct val="100000"/>
                        </a:lnSpc>
                        <a:spcBef>
                          <a:spcPts val="330"/>
                        </a:spcBef>
                      </a:pPr>
                      <a:r>
                        <a:rPr lang="en-US" sz="1800" dirty="0">
                          <a:latin typeface="Trebuchet MS"/>
                          <a:cs typeface="Trebuchet MS"/>
                        </a:rPr>
                        <a:t>11</a:t>
                      </a:r>
                    </a:p>
                    <a:p>
                      <a:pPr marL="91440">
                        <a:lnSpc>
                          <a:spcPct val="100000"/>
                        </a:lnSpc>
                        <a:spcBef>
                          <a:spcPts val="330"/>
                        </a:spcBef>
                      </a:pPr>
                      <a:r>
                        <a:rPr lang="en-US" sz="1800" dirty="0">
                          <a:latin typeface="Trebuchet MS"/>
                          <a:cs typeface="Trebuchet MS"/>
                        </a:rPr>
                        <a:t>12</a:t>
                      </a:r>
                    </a:p>
                    <a:p>
                      <a:pPr marL="91440">
                        <a:lnSpc>
                          <a:spcPct val="100000"/>
                        </a:lnSpc>
                        <a:spcBef>
                          <a:spcPts val="330"/>
                        </a:spcBef>
                      </a:pPr>
                      <a:endParaRPr lang="en-US"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AF1"/>
                    </a:solidFill>
                  </a:tcPr>
                </a:tc>
                <a:tc>
                  <a:txBody>
                    <a:bodyPr/>
                    <a:lstStyle/>
                    <a:p>
                      <a:pPr marL="91440">
                        <a:lnSpc>
                          <a:spcPct val="100000"/>
                        </a:lnSpc>
                        <a:spcBef>
                          <a:spcPts val="330"/>
                        </a:spcBef>
                      </a:pPr>
                      <a:r>
                        <a:rPr lang="en-US" sz="1800" dirty="0">
                          <a:latin typeface="Trebuchet MS"/>
                          <a:cs typeface="Trebuchet MS"/>
                        </a:rPr>
                        <a:t>K. Hemanth Kumar</a:t>
                      </a:r>
                    </a:p>
                    <a:p>
                      <a:pPr marL="91440">
                        <a:lnSpc>
                          <a:spcPct val="100000"/>
                        </a:lnSpc>
                        <a:spcBef>
                          <a:spcPts val="330"/>
                        </a:spcBef>
                      </a:pPr>
                      <a:r>
                        <a:rPr lang="en-US" sz="1800" dirty="0">
                          <a:latin typeface="Trebuchet MS"/>
                          <a:cs typeface="Trebuchet MS"/>
                        </a:rPr>
                        <a:t>Rahul Varma</a:t>
                      </a:r>
                    </a:p>
                    <a:p>
                      <a:pPr marL="91440">
                        <a:lnSpc>
                          <a:spcPct val="100000"/>
                        </a:lnSpc>
                        <a:spcBef>
                          <a:spcPts val="330"/>
                        </a:spcBef>
                      </a:pPr>
                      <a:r>
                        <a:rPr lang="en-US" sz="1800" dirty="0">
                          <a:latin typeface="Trebuchet MS"/>
                          <a:cs typeface="Trebuchet MS"/>
                        </a:rPr>
                        <a:t>Mohith Vardhan</a:t>
                      </a:r>
                    </a:p>
                    <a:p>
                      <a:pPr marL="91440">
                        <a:lnSpc>
                          <a:spcPct val="100000"/>
                        </a:lnSpc>
                        <a:spcBef>
                          <a:spcPts val="330"/>
                        </a:spcBef>
                      </a:pPr>
                      <a:endParaRPr lang="en-US"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AF1"/>
                    </a:solidFill>
                  </a:tcPr>
                </a:tc>
                <a:tc>
                  <a:txBody>
                    <a:bodyPr/>
                    <a:lstStyle/>
                    <a:p>
                      <a:pPr marL="92075">
                        <a:lnSpc>
                          <a:spcPct val="100000"/>
                        </a:lnSpc>
                        <a:spcBef>
                          <a:spcPts val="330"/>
                        </a:spcBef>
                      </a:pPr>
                      <a:r>
                        <a:rPr lang="en-IN" sz="1800" spc="45" dirty="0">
                          <a:latin typeface="Trebuchet MS"/>
                          <a:cs typeface="Trebuchet MS"/>
                        </a:rPr>
                        <a:t>2100090136</a:t>
                      </a:r>
                    </a:p>
                    <a:p>
                      <a:pPr marL="92075">
                        <a:lnSpc>
                          <a:spcPct val="100000"/>
                        </a:lnSpc>
                        <a:spcBef>
                          <a:spcPts val="330"/>
                        </a:spcBef>
                      </a:pPr>
                      <a:r>
                        <a:rPr lang="en-IN" sz="1800" spc="45" dirty="0">
                          <a:latin typeface="Trebuchet MS"/>
                          <a:cs typeface="Trebuchet MS"/>
                        </a:rPr>
                        <a:t>2100090141</a:t>
                      </a:r>
                    </a:p>
                    <a:p>
                      <a:pPr marL="92075">
                        <a:lnSpc>
                          <a:spcPct val="100000"/>
                        </a:lnSpc>
                        <a:spcBef>
                          <a:spcPts val="330"/>
                        </a:spcBef>
                      </a:pPr>
                      <a:r>
                        <a:rPr lang="en-IN" sz="1800" spc="45" dirty="0">
                          <a:latin typeface="Trebuchet MS"/>
                          <a:cs typeface="Trebuchet MS"/>
                        </a:rPr>
                        <a:t>2100090142</a:t>
                      </a:r>
                      <a:endParaRPr lang="en-IN"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AF1"/>
                    </a:solidFill>
                  </a:tcPr>
                </a:tc>
                <a:tc>
                  <a:txBody>
                    <a:bodyPr/>
                    <a:lstStyle/>
                    <a:p>
                      <a:pPr marL="92075" marR="257175">
                        <a:lnSpc>
                          <a:spcPct val="100000"/>
                        </a:lnSpc>
                        <a:spcBef>
                          <a:spcPts val="330"/>
                        </a:spcBef>
                      </a:pPr>
                      <a:r>
                        <a:rPr lang="en-US" sz="1800" dirty="0">
                          <a:latin typeface="Trebuchet MS"/>
                          <a:cs typeface="Trebuchet MS"/>
                        </a:rPr>
                        <a:t>Group Leader</a:t>
                      </a:r>
                    </a:p>
                    <a:p>
                      <a:pPr marL="92075" marR="257175" lvl="0" indent="0" defTabSz="914400" eaLnBrk="1" fontAlgn="auto" latinLnBrk="0" hangingPunct="1">
                        <a:lnSpc>
                          <a:spcPct val="100000"/>
                        </a:lnSpc>
                        <a:spcBef>
                          <a:spcPts val="330"/>
                        </a:spcBef>
                        <a:spcAft>
                          <a:spcPts val="0"/>
                        </a:spcAft>
                        <a:buClrTx/>
                        <a:buSzTx/>
                        <a:buFontTx/>
                        <a:buNone/>
                        <a:tabLst/>
                        <a:defRPr/>
                      </a:pPr>
                      <a:r>
                        <a:rPr lang="en-US" sz="1800" dirty="0">
                          <a:latin typeface="Trebuchet MS"/>
                          <a:cs typeface="Trebuchet MS"/>
                        </a:rPr>
                        <a:t>Survey</a:t>
                      </a:r>
                    </a:p>
                    <a:p>
                      <a:pPr marL="92075" marR="257175">
                        <a:lnSpc>
                          <a:spcPct val="100000"/>
                        </a:lnSpc>
                        <a:spcBef>
                          <a:spcPts val="330"/>
                        </a:spcBef>
                      </a:pPr>
                      <a:r>
                        <a:rPr lang="en-US" sz="1800" dirty="0">
                          <a:latin typeface="Trebuchet MS"/>
                          <a:cs typeface="Trebuchet MS"/>
                        </a:rPr>
                        <a:t>Designer</a:t>
                      </a:r>
                      <a:endParaRPr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CEAF1"/>
                    </a:solidFill>
                  </a:tcPr>
                </a:tc>
                <a:extLst>
                  <a:ext uri="{0D108BD9-81ED-4DB2-BD59-A6C34878D82A}">
                    <a16:rowId xmlns:a16="http://schemas.microsoft.com/office/drawing/2014/main" val="10008"/>
                  </a:ext>
                </a:extLst>
              </a:tr>
              <a:tr h="484702">
                <a:tc>
                  <a:txBody>
                    <a:bodyPr/>
                    <a:lstStyle/>
                    <a:p>
                      <a:pPr marL="91440">
                        <a:lnSpc>
                          <a:spcPct val="100000"/>
                        </a:lnSpc>
                        <a:spcBef>
                          <a:spcPts val="330"/>
                        </a:spcBef>
                      </a:pPr>
                      <a:r>
                        <a:rPr lang="en-US" sz="1800">
                          <a:latin typeface="Trebuchet MS"/>
                          <a:cs typeface="Trebuchet MS"/>
                        </a:rPr>
                        <a:t>13</a:t>
                      </a:r>
                      <a:endParaRPr lang="en-US"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D2E3"/>
                    </a:solidFill>
                  </a:tcPr>
                </a:tc>
                <a:tc>
                  <a:txBody>
                    <a:bodyPr/>
                    <a:lstStyle/>
                    <a:p>
                      <a:pPr marL="91440">
                        <a:lnSpc>
                          <a:spcPct val="100000"/>
                        </a:lnSpc>
                        <a:spcBef>
                          <a:spcPts val="330"/>
                        </a:spcBef>
                      </a:pPr>
                      <a:r>
                        <a:rPr lang="en-US" sz="1800" dirty="0">
                          <a:latin typeface="Trebuchet MS"/>
                          <a:cs typeface="Trebuchet MS"/>
                        </a:rPr>
                        <a:t>MD </a:t>
                      </a:r>
                      <a:r>
                        <a:rPr lang="en-US" sz="1800" dirty="0" err="1">
                          <a:latin typeface="Trebuchet MS"/>
                          <a:cs typeface="Trebuchet MS"/>
                        </a:rPr>
                        <a:t>Saif</a:t>
                      </a:r>
                      <a:endParaRPr lang="en-US"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D2E3"/>
                    </a:solidFill>
                  </a:tcPr>
                </a:tc>
                <a:tc>
                  <a:txBody>
                    <a:bodyPr/>
                    <a:lstStyle/>
                    <a:p>
                      <a:pPr marL="92075">
                        <a:lnSpc>
                          <a:spcPct val="100000"/>
                        </a:lnSpc>
                        <a:spcBef>
                          <a:spcPts val="330"/>
                        </a:spcBef>
                      </a:pPr>
                      <a:r>
                        <a:rPr lang="en-IN" sz="1800" spc="45" dirty="0">
                          <a:latin typeface="Trebuchet MS"/>
                          <a:cs typeface="Trebuchet MS"/>
                        </a:rPr>
                        <a:t>2100090144</a:t>
                      </a:r>
                      <a:endParaRPr lang="en-IN"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D2E3"/>
                    </a:solidFill>
                  </a:tcPr>
                </a:tc>
                <a:tc>
                  <a:txBody>
                    <a:bodyPr/>
                    <a:lstStyle/>
                    <a:p>
                      <a:pPr marL="92075">
                        <a:lnSpc>
                          <a:spcPct val="100000"/>
                        </a:lnSpc>
                        <a:spcBef>
                          <a:spcPts val="330"/>
                        </a:spcBef>
                      </a:pPr>
                      <a:r>
                        <a:rPr lang="en-US" sz="1800" dirty="0">
                          <a:latin typeface="Trebuchet MS"/>
                          <a:cs typeface="Trebuchet MS"/>
                        </a:rPr>
                        <a:t>Breakout Activities</a:t>
                      </a:r>
                      <a:endParaRPr sz="1800" dirty="0">
                        <a:latin typeface="Trebuchet MS"/>
                        <a:cs typeface="Trebuchet MS"/>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9D2E3"/>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98713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5" name="Rectangle 32">
            <a:extLst>
              <a:ext uri="{FF2B5EF4-FFF2-40B4-BE49-F238E27FC236}">
                <a16:creationId xmlns:a16="http://schemas.microsoft.com/office/drawing/2014/main" id="{57026679-2E4D-46B9-9AFD-9E2C6DC96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9">
            <a:extLst>
              <a:ext uri="{FF2B5EF4-FFF2-40B4-BE49-F238E27FC236}">
                <a16:creationId xmlns:a16="http://schemas.microsoft.com/office/drawing/2014/main" id="{84EEC55E-BAF4-4185-94EE-20C06A937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E5AEB-5788-4261-A1C3-95B840377144}"/>
              </a:ext>
            </a:extLst>
          </p:cNvPr>
          <p:cNvSpPr>
            <a:spLocks noGrp="1"/>
          </p:cNvSpPr>
          <p:nvPr>
            <p:ph type="title"/>
          </p:nvPr>
        </p:nvSpPr>
        <p:spPr>
          <a:xfrm>
            <a:off x="810000" y="447188"/>
            <a:ext cx="5039035" cy="1559412"/>
          </a:xfrm>
        </p:spPr>
        <p:txBody>
          <a:bodyPr vert="horz" lIns="91440" tIns="45720" rIns="91440" bIns="45720" rtlCol="0">
            <a:normAutofit/>
          </a:bodyPr>
          <a:lstStyle/>
          <a:p>
            <a:r>
              <a:rPr lang="en-US"/>
              <a:t>Rough Prototype:</a:t>
            </a:r>
            <a:br>
              <a:rPr lang="en-US"/>
            </a:br>
            <a:endParaRPr lang="en-US" dirty="0"/>
          </a:p>
        </p:txBody>
      </p:sp>
      <p:sp>
        <p:nvSpPr>
          <p:cNvPr id="3" name="Content Placeholder 2">
            <a:extLst>
              <a:ext uri="{FF2B5EF4-FFF2-40B4-BE49-F238E27FC236}">
                <a16:creationId xmlns:a16="http://schemas.microsoft.com/office/drawing/2014/main" id="{FB7E5380-F51F-4668-BEEE-AA9F9579B6FC}"/>
              </a:ext>
            </a:extLst>
          </p:cNvPr>
          <p:cNvSpPr>
            <a:spLocks noGrp="1"/>
          </p:cNvSpPr>
          <p:nvPr>
            <p:ph idx="1"/>
          </p:nvPr>
        </p:nvSpPr>
        <p:spPr>
          <a:xfrm>
            <a:off x="818712" y="2413000"/>
            <a:ext cx="5016259" cy="3632200"/>
          </a:xfrm>
        </p:spPr>
        <p:txBody>
          <a:bodyPr vert="horz" lIns="91440" tIns="45720" rIns="91440" bIns="45720" rtlCol="0">
            <a:normAutofit/>
          </a:bodyPr>
          <a:lstStyle/>
          <a:p>
            <a:pPr marL="0" indent="0">
              <a:buNone/>
            </a:pPr>
            <a:endParaRPr lang="en-US" dirty="0"/>
          </a:p>
          <a:p>
            <a:pPr marL="0" indent="0">
              <a:buNone/>
            </a:pPr>
            <a:endParaRPr lang="en-US" dirty="0"/>
          </a:p>
        </p:txBody>
      </p:sp>
      <p:sp>
        <p:nvSpPr>
          <p:cNvPr id="47" name="Rounded Rectangle 17">
            <a:extLst>
              <a:ext uri="{FF2B5EF4-FFF2-40B4-BE49-F238E27FC236}">
                <a16:creationId xmlns:a16="http://schemas.microsoft.com/office/drawing/2014/main" id="{822725DA-60CD-4DD1-B348-B98B4DEF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p&#10;&#10;Description automatically generated">
            <a:extLst>
              <a:ext uri="{FF2B5EF4-FFF2-40B4-BE49-F238E27FC236}">
                <a16:creationId xmlns:a16="http://schemas.microsoft.com/office/drawing/2014/main" id="{2B0EA861-9F02-4EEE-B1B7-642AD456317D}"/>
              </a:ext>
            </a:extLst>
          </p:cNvPr>
          <p:cNvPicPr>
            <a:picLocks noChangeAspect="1"/>
          </p:cNvPicPr>
          <p:nvPr/>
        </p:nvPicPr>
        <p:blipFill>
          <a:blip r:embed="rId2"/>
          <a:stretch>
            <a:fillRect/>
          </a:stretch>
        </p:blipFill>
        <p:spPr>
          <a:xfrm>
            <a:off x="422733" y="1861702"/>
            <a:ext cx="5920234" cy="4183498"/>
          </a:xfrm>
          <a:prstGeom prst="rect">
            <a:avLst/>
          </a:prstGeom>
        </p:spPr>
      </p:pic>
      <p:pic>
        <p:nvPicPr>
          <p:cNvPr id="8" name="Picture 7" descr="Diagram, engineering drawing&#10;&#10;Description automatically generated">
            <a:extLst>
              <a:ext uri="{FF2B5EF4-FFF2-40B4-BE49-F238E27FC236}">
                <a16:creationId xmlns:a16="http://schemas.microsoft.com/office/drawing/2014/main" id="{ADA277F3-788A-48C8-BF99-1BC784FEF9E9}"/>
              </a:ext>
            </a:extLst>
          </p:cNvPr>
          <p:cNvPicPr>
            <a:picLocks noChangeAspect="1"/>
          </p:cNvPicPr>
          <p:nvPr/>
        </p:nvPicPr>
        <p:blipFill>
          <a:blip r:embed="rId3"/>
          <a:stretch>
            <a:fillRect/>
          </a:stretch>
        </p:blipFill>
        <p:spPr>
          <a:xfrm>
            <a:off x="7152967" y="1861702"/>
            <a:ext cx="4395569" cy="3721328"/>
          </a:xfrm>
          <a:prstGeom prst="rect">
            <a:avLst/>
          </a:prstGeom>
        </p:spPr>
      </p:pic>
    </p:spTree>
    <p:extLst>
      <p:ext uri="{BB962C8B-B14F-4D97-AF65-F5344CB8AC3E}">
        <p14:creationId xmlns:p14="http://schemas.microsoft.com/office/powerpoint/2010/main" val="35357100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CACC-D20C-4152-878C-6FF0612A893E}"/>
              </a:ext>
            </a:extLst>
          </p:cNvPr>
          <p:cNvSpPr>
            <a:spLocks noGrp="1"/>
          </p:cNvSpPr>
          <p:nvPr>
            <p:ph type="title"/>
          </p:nvPr>
        </p:nvSpPr>
        <p:spPr>
          <a:xfrm>
            <a:off x="810000" y="447188"/>
            <a:ext cx="10571998" cy="970450"/>
          </a:xfrm>
        </p:spPr>
        <p:txBody>
          <a:bodyPr>
            <a:normAutofit/>
          </a:bodyPr>
          <a:lstStyle/>
          <a:p>
            <a:r>
              <a:rPr lang="en-IN"/>
              <a:t>Our Most Important Learnings</a:t>
            </a:r>
          </a:p>
        </p:txBody>
      </p:sp>
      <p:graphicFrame>
        <p:nvGraphicFramePr>
          <p:cNvPr id="5" name="Content Placeholder 2">
            <a:extLst>
              <a:ext uri="{FF2B5EF4-FFF2-40B4-BE49-F238E27FC236}">
                <a16:creationId xmlns:a16="http://schemas.microsoft.com/office/drawing/2014/main" id="{AE5ECBB0-162E-A097-59B4-7F0DF13F66EE}"/>
              </a:ext>
            </a:extLst>
          </p:cNvPr>
          <p:cNvGraphicFramePr>
            <a:graphicFrameLocks noGrp="1"/>
          </p:cNvGraphicFramePr>
          <p:nvPr>
            <p:ph idx="1"/>
            <p:extLst>
              <p:ext uri="{D42A27DB-BD31-4B8C-83A1-F6EECF244321}">
                <p14:modId xmlns:p14="http://schemas.microsoft.com/office/powerpoint/2010/main" val="3528404179"/>
              </p:ext>
            </p:extLst>
          </p:nvPr>
        </p:nvGraphicFramePr>
        <p:xfrm>
          <a:off x="819150" y="2548647"/>
          <a:ext cx="10553700" cy="3310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33643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See the source image">
            <a:extLst>
              <a:ext uri="{FF2B5EF4-FFF2-40B4-BE49-F238E27FC236}">
                <a16:creationId xmlns:a16="http://schemas.microsoft.com/office/drawing/2014/main" id="{EF77A509-8C24-4D89-8D5F-9259BCC442C3}"/>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106" r="3451" b="1"/>
          <a:stretch/>
        </p:blipFill>
        <p:spPr bwMode="auto">
          <a:xfrm>
            <a:off x="0" y="0"/>
            <a:ext cx="12191980" cy="728375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808274A-C6EE-4B4E-B807-6D302D94AE7F}"/>
              </a:ext>
            </a:extLst>
          </p:cNvPr>
          <p:cNvSpPr>
            <a:spLocks noGrp="1"/>
          </p:cNvSpPr>
          <p:nvPr>
            <p:ph type="title"/>
          </p:nvPr>
        </p:nvSpPr>
        <p:spPr>
          <a:xfrm>
            <a:off x="841754" y="842210"/>
            <a:ext cx="10226966" cy="519764"/>
          </a:xfrm>
        </p:spPr>
        <p:txBody>
          <a:bodyPr vert="horz" lIns="91440" tIns="45720" rIns="91440" bIns="45720" rtlCol="0" anchor="b">
            <a:normAutofit/>
          </a:bodyPr>
          <a:lstStyle/>
          <a:p>
            <a:pPr>
              <a:lnSpc>
                <a:spcPct val="90000"/>
              </a:lnSpc>
            </a:pPr>
            <a:r>
              <a:rPr lang="en-US" sz="3100" dirty="0"/>
              <a:t>AIM</a:t>
            </a:r>
          </a:p>
        </p:txBody>
      </p:sp>
      <p:sp>
        <p:nvSpPr>
          <p:cNvPr id="5" name="TextBox 4">
            <a:extLst>
              <a:ext uri="{FF2B5EF4-FFF2-40B4-BE49-F238E27FC236}">
                <a16:creationId xmlns:a16="http://schemas.microsoft.com/office/drawing/2014/main" id="{AFA4A1DB-CBE3-420F-B910-4EC7671951B1}"/>
              </a:ext>
            </a:extLst>
          </p:cNvPr>
          <p:cNvSpPr txBox="1"/>
          <p:nvPr/>
        </p:nvSpPr>
        <p:spPr>
          <a:xfrm>
            <a:off x="528476" y="842210"/>
            <a:ext cx="10853522" cy="5346834"/>
          </a:xfrm>
          <a:prstGeom prst="rect">
            <a:avLst/>
          </a:prstGeom>
        </p:spPr>
        <p:txBody>
          <a:bodyPr vert="horz" lIns="91440" tIns="45720" rIns="91440" bIns="45720" rtlCol="0" anchor="ctr">
            <a:normAutofit/>
          </a:bodyPr>
          <a:lstStyle/>
          <a:p>
            <a:pPr marL="342900" indent="-342900">
              <a:lnSpc>
                <a:spcPct val="90000"/>
              </a:lnSpc>
              <a:spcBef>
                <a:spcPct val="20000"/>
              </a:spcBef>
              <a:spcAft>
                <a:spcPts val="600"/>
              </a:spcAft>
              <a:buClr>
                <a:schemeClr val="accent1"/>
              </a:buClr>
              <a:buFont typeface="Wingdings" panose="05000000000000000000" pitchFamily="2" charset="2"/>
              <a:buChar char="q"/>
            </a:pPr>
            <a:r>
              <a:rPr lang="en-US" b="0" i="0" dirty="0">
                <a:effectLst/>
              </a:rPr>
              <a:t>The government provides different trash cans so that people can dispose of garbage according to the type of garbage and waste will be easily recycled, and this is done in order to be a smart city.</a:t>
            </a:r>
          </a:p>
          <a:p>
            <a:pPr marL="342900" indent="-342900">
              <a:lnSpc>
                <a:spcPct val="90000"/>
              </a:lnSpc>
              <a:spcBef>
                <a:spcPct val="20000"/>
              </a:spcBef>
              <a:spcAft>
                <a:spcPts val="600"/>
              </a:spcAft>
              <a:buClr>
                <a:schemeClr val="accent1"/>
              </a:buClr>
              <a:buFont typeface="Wingdings" panose="05000000000000000000" pitchFamily="2" charset="2"/>
              <a:buChar char="q"/>
            </a:pPr>
            <a:endParaRPr lang="en-US" b="0" i="0" dirty="0">
              <a:effectLst/>
            </a:endParaRPr>
          </a:p>
          <a:p>
            <a:pPr marL="342900" indent="-342900">
              <a:lnSpc>
                <a:spcPct val="90000"/>
              </a:lnSpc>
              <a:spcBef>
                <a:spcPct val="20000"/>
              </a:spcBef>
              <a:spcAft>
                <a:spcPts val="600"/>
              </a:spcAft>
              <a:buClr>
                <a:schemeClr val="accent1"/>
              </a:buClr>
              <a:buFont typeface="Wingdings" panose="05000000000000000000" pitchFamily="2" charset="2"/>
              <a:buChar char="q"/>
            </a:pPr>
            <a:r>
              <a:rPr lang="en-US" b="0" i="0" dirty="0">
                <a:effectLst/>
              </a:rPr>
              <a:t> However, there are some people who do not understand in which vats they have to dispose of so that in the end they immediately throw garbage in any barrel without seeing the type of garbage in each trash can. </a:t>
            </a:r>
          </a:p>
          <a:p>
            <a:pPr marL="342900" indent="-342900">
              <a:lnSpc>
                <a:spcPct val="90000"/>
              </a:lnSpc>
              <a:spcBef>
                <a:spcPct val="20000"/>
              </a:spcBef>
              <a:spcAft>
                <a:spcPts val="600"/>
              </a:spcAft>
              <a:buClr>
                <a:schemeClr val="accent1"/>
              </a:buClr>
              <a:buFont typeface="Wingdings" panose="05000000000000000000" pitchFamily="2" charset="2"/>
              <a:buChar char="q"/>
            </a:pPr>
            <a:endParaRPr lang="en-US" b="0" i="0" dirty="0">
              <a:effectLst/>
            </a:endParaRPr>
          </a:p>
          <a:p>
            <a:pPr marL="342900" indent="-342900">
              <a:lnSpc>
                <a:spcPct val="90000"/>
              </a:lnSpc>
              <a:spcBef>
                <a:spcPct val="20000"/>
              </a:spcBef>
              <a:spcAft>
                <a:spcPts val="600"/>
              </a:spcAft>
              <a:buClr>
                <a:schemeClr val="accent1"/>
              </a:buClr>
              <a:buFont typeface="Wingdings" panose="05000000000000000000" pitchFamily="2" charset="2"/>
              <a:buChar char="q"/>
            </a:pPr>
            <a:r>
              <a:rPr lang="en-US" b="0" i="0" dirty="0">
                <a:effectLst/>
              </a:rPr>
              <a:t>This study aims to create a trash can that can determine the type of waste that is discarded and automatically dispose of it in the right barrel.</a:t>
            </a:r>
          </a:p>
          <a:p>
            <a:pPr>
              <a:lnSpc>
                <a:spcPct val="90000"/>
              </a:lnSpc>
              <a:spcBef>
                <a:spcPct val="20000"/>
              </a:spcBef>
              <a:spcAft>
                <a:spcPts val="600"/>
              </a:spcAft>
              <a:buClr>
                <a:schemeClr val="accent1"/>
              </a:buClr>
            </a:pPr>
            <a:endParaRPr lang="en-US" b="0" i="0" dirty="0">
              <a:effectLst/>
            </a:endParaRPr>
          </a:p>
        </p:txBody>
      </p:sp>
    </p:spTree>
    <p:extLst>
      <p:ext uri="{BB962C8B-B14F-4D97-AF65-F5344CB8AC3E}">
        <p14:creationId xmlns:p14="http://schemas.microsoft.com/office/powerpoint/2010/main" val="164081072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See the source image">
            <a:extLst>
              <a:ext uri="{FF2B5EF4-FFF2-40B4-BE49-F238E27FC236}">
                <a16:creationId xmlns:a16="http://schemas.microsoft.com/office/drawing/2014/main" id="{EF77A509-8C24-4D89-8D5F-9259BCC442C3}"/>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106" r="3451" b="1"/>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808274A-C6EE-4B4E-B807-6D302D94AE7F}"/>
              </a:ext>
            </a:extLst>
          </p:cNvPr>
          <p:cNvSpPr>
            <a:spLocks noGrp="1"/>
          </p:cNvSpPr>
          <p:nvPr>
            <p:ph type="title"/>
          </p:nvPr>
        </p:nvSpPr>
        <p:spPr>
          <a:xfrm>
            <a:off x="810000" y="447188"/>
            <a:ext cx="10571998" cy="970450"/>
          </a:xfrm>
        </p:spPr>
        <p:txBody>
          <a:bodyPr vert="horz" lIns="91440" tIns="45720" rIns="91440" bIns="45720" rtlCol="0" anchor="b">
            <a:normAutofit/>
          </a:bodyPr>
          <a:lstStyle/>
          <a:p>
            <a:pPr>
              <a:lnSpc>
                <a:spcPct val="90000"/>
              </a:lnSpc>
            </a:pPr>
            <a:r>
              <a:rPr lang="en-US" sz="3100"/>
              <a:t>Testing :How smart dustbin helps in waste management process</a:t>
            </a:r>
          </a:p>
        </p:txBody>
      </p:sp>
      <p:sp>
        <p:nvSpPr>
          <p:cNvPr id="5" name="TextBox 4">
            <a:extLst>
              <a:ext uri="{FF2B5EF4-FFF2-40B4-BE49-F238E27FC236}">
                <a16:creationId xmlns:a16="http://schemas.microsoft.com/office/drawing/2014/main" id="{AFA4A1DB-CBE3-420F-B910-4EC7671951B1}"/>
              </a:ext>
            </a:extLst>
          </p:cNvPr>
          <p:cNvSpPr txBox="1"/>
          <p:nvPr/>
        </p:nvSpPr>
        <p:spPr>
          <a:xfrm>
            <a:off x="810000" y="959137"/>
            <a:ext cx="10554574" cy="5451675"/>
          </a:xfrm>
          <a:prstGeom prst="rect">
            <a:avLst/>
          </a:prstGeom>
        </p:spPr>
        <p:txBody>
          <a:bodyPr vert="horz" lIns="91440" tIns="45720" rIns="91440" bIns="45720" rtlCol="0" anchor="ctr">
            <a:normAutofit/>
          </a:bodyPr>
          <a:lstStyle/>
          <a:p>
            <a:pPr marL="342900" indent="-342900">
              <a:lnSpc>
                <a:spcPct val="90000"/>
              </a:lnSpc>
              <a:spcBef>
                <a:spcPct val="20000"/>
              </a:spcBef>
              <a:spcAft>
                <a:spcPts val="600"/>
              </a:spcAft>
              <a:buClr>
                <a:schemeClr val="accent1"/>
              </a:buClr>
              <a:buFont typeface="Wingdings" panose="05000000000000000000" pitchFamily="2" charset="2"/>
              <a:buChar char="q"/>
            </a:pPr>
            <a:r>
              <a:rPr lang="en-US" dirty="0">
                <a:solidFill>
                  <a:schemeClr val="accent2">
                    <a:lumMod val="20000"/>
                    <a:lumOff val="80000"/>
                  </a:schemeClr>
                </a:solidFill>
              </a:rPr>
              <a:t>Smart dustbin helps the people to  identify the type of waste and separate them according to the type of waste.</a:t>
            </a:r>
            <a:endParaRPr lang="en-US" b="0" i="0" dirty="0">
              <a:effectLst/>
            </a:endParaRPr>
          </a:p>
          <a:p>
            <a:pPr marL="342900" indent="-342900" fontAlgn="base">
              <a:buFont typeface="Wingdings" panose="05000000000000000000" pitchFamily="2" charset="2"/>
              <a:buChar char="q"/>
            </a:pPr>
            <a:r>
              <a:rPr lang="en-US" b="0" i="0" dirty="0">
                <a:effectLst/>
                <a:latin typeface="+mj-lt"/>
              </a:rPr>
              <a:t>   </a:t>
            </a:r>
            <a:r>
              <a:rPr lang="en-US" b="0" i="0" dirty="0">
                <a:solidFill>
                  <a:schemeClr val="accent2">
                    <a:lumMod val="20000"/>
                    <a:lumOff val="80000"/>
                  </a:schemeClr>
                </a:solidFill>
                <a:effectLst/>
                <a:latin typeface="+mj-lt"/>
              </a:rPr>
              <a:t>The smart bin ensures collection only when the container is full. It reduces your efforts and time too.</a:t>
            </a:r>
          </a:p>
          <a:p>
            <a:pPr marL="342900" indent="-342900">
              <a:lnSpc>
                <a:spcPct val="90000"/>
              </a:lnSpc>
              <a:spcBef>
                <a:spcPct val="20000"/>
              </a:spcBef>
              <a:spcAft>
                <a:spcPts val="600"/>
              </a:spcAft>
              <a:buClr>
                <a:schemeClr val="accent1"/>
              </a:buClr>
              <a:buFont typeface="Wingdings" panose="05000000000000000000" pitchFamily="2" charset="2"/>
              <a:buChar char="q"/>
            </a:pPr>
            <a:r>
              <a:rPr lang="en-US" b="0" i="0" dirty="0">
                <a:solidFill>
                  <a:schemeClr val="accent2">
                    <a:lumMod val="20000"/>
                    <a:lumOff val="80000"/>
                  </a:schemeClr>
                </a:solidFill>
                <a:effectLst/>
              </a:rPr>
              <a:t>It is very important to </a:t>
            </a:r>
            <a:r>
              <a:rPr lang="en-US" dirty="0">
                <a:solidFill>
                  <a:schemeClr val="accent2">
                    <a:lumMod val="20000"/>
                    <a:lumOff val="80000"/>
                  </a:schemeClr>
                </a:solidFill>
              </a:rPr>
              <a:t>prevent the waste that is present every where on the land. This will help the people to know more about the waste which can be helpful for plants and which can be recycled.</a:t>
            </a:r>
            <a:endParaRPr lang="en-US" b="0" i="0" dirty="0">
              <a:solidFill>
                <a:schemeClr val="accent2">
                  <a:lumMod val="20000"/>
                  <a:lumOff val="80000"/>
                </a:schemeClr>
              </a:solidFill>
              <a:effectLst/>
              <a:latin typeface="+mj-lt"/>
            </a:endParaRPr>
          </a:p>
          <a:p>
            <a:pPr marL="342900" indent="-342900" fontAlgn="base">
              <a:buFont typeface="Wingdings" panose="05000000000000000000" pitchFamily="2" charset="2"/>
              <a:buChar char="q"/>
            </a:pPr>
            <a:r>
              <a:rPr lang="en-US" b="0" i="0" dirty="0">
                <a:solidFill>
                  <a:schemeClr val="accent2">
                    <a:lumMod val="20000"/>
                    <a:lumOff val="80000"/>
                  </a:schemeClr>
                </a:solidFill>
                <a:effectLst/>
                <a:latin typeface="+mj-lt"/>
              </a:rPr>
              <a:t>Few smart bins come with a </a:t>
            </a:r>
            <a:r>
              <a:rPr lang="en-US" b="0" i="0" dirty="0" err="1">
                <a:solidFill>
                  <a:schemeClr val="accent2">
                    <a:lumMod val="20000"/>
                    <a:lumOff val="80000"/>
                  </a:schemeClr>
                </a:solidFill>
                <a:effectLst/>
                <a:latin typeface="+mj-lt"/>
              </a:rPr>
              <a:t>WiFi</a:t>
            </a:r>
            <a:r>
              <a:rPr lang="en-US" b="0" i="0" dirty="0">
                <a:solidFill>
                  <a:schemeClr val="accent2">
                    <a:lumMod val="20000"/>
                    <a:lumOff val="80000"/>
                  </a:schemeClr>
                </a:solidFill>
                <a:effectLst/>
                <a:latin typeface="+mj-lt"/>
              </a:rPr>
              <a:t> facility, as a result of, increase in hotspot coverage for the public.</a:t>
            </a:r>
          </a:p>
          <a:p>
            <a:pPr marL="342900" indent="-342900" fontAlgn="base">
              <a:buFont typeface="Wingdings" panose="05000000000000000000" pitchFamily="2" charset="2"/>
              <a:buChar char="q"/>
            </a:pPr>
            <a:endParaRPr lang="en-US" b="0" i="0" dirty="0">
              <a:solidFill>
                <a:schemeClr val="accent2">
                  <a:lumMod val="20000"/>
                  <a:lumOff val="80000"/>
                </a:schemeClr>
              </a:solidFill>
              <a:effectLst/>
              <a:latin typeface="+mj-lt"/>
            </a:endParaRPr>
          </a:p>
          <a:p>
            <a:pPr marL="342900" indent="-342900" fontAlgn="base">
              <a:buFont typeface="Wingdings" panose="05000000000000000000" pitchFamily="2" charset="2"/>
              <a:buChar char="q"/>
            </a:pPr>
            <a:r>
              <a:rPr lang="en-US" b="0" i="0" dirty="0">
                <a:solidFill>
                  <a:schemeClr val="accent2">
                    <a:lumMod val="20000"/>
                    <a:lumOff val="80000"/>
                  </a:schemeClr>
                </a:solidFill>
                <a:effectLst/>
                <a:latin typeface="+mj-lt"/>
              </a:rPr>
              <a:t>This smart Bin move improves street hygiene and safety.</a:t>
            </a:r>
          </a:p>
          <a:p>
            <a:pPr marL="342900" indent="-342900" fontAlgn="base">
              <a:buFont typeface="Wingdings" panose="05000000000000000000" pitchFamily="2" charset="2"/>
              <a:buChar char="q"/>
            </a:pPr>
            <a:endParaRPr lang="en-US" b="0" i="0" dirty="0">
              <a:solidFill>
                <a:schemeClr val="accent2">
                  <a:lumMod val="20000"/>
                  <a:lumOff val="80000"/>
                </a:schemeClr>
              </a:solidFill>
              <a:effectLst/>
              <a:latin typeface="+mj-lt"/>
            </a:endParaRPr>
          </a:p>
          <a:p>
            <a:pPr marL="342900" indent="-342900" fontAlgn="base">
              <a:buFont typeface="Wingdings" panose="05000000000000000000" pitchFamily="2" charset="2"/>
              <a:buChar char="q"/>
            </a:pPr>
            <a:r>
              <a:rPr lang="en-US" b="0" i="0" dirty="0">
                <a:solidFill>
                  <a:schemeClr val="accent2">
                    <a:lumMod val="20000"/>
                    <a:lumOff val="80000"/>
                  </a:schemeClr>
                </a:solidFill>
                <a:effectLst/>
                <a:latin typeface="+mj-lt"/>
              </a:rPr>
              <a:t>They also encourage recycling and reusability.</a:t>
            </a:r>
          </a:p>
          <a:p>
            <a:pPr marL="342900" indent="-342900">
              <a:lnSpc>
                <a:spcPct val="90000"/>
              </a:lnSpc>
              <a:spcBef>
                <a:spcPct val="20000"/>
              </a:spcBef>
              <a:spcAft>
                <a:spcPts val="600"/>
              </a:spcAft>
              <a:buClr>
                <a:schemeClr val="accent1"/>
              </a:buClr>
              <a:buFont typeface="Wingdings" panose="05000000000000000000" pitchFamily="2" charset="2"/>
              <a:buChar char="q"/>
            </a:pPr>
            <a:endParaRPr lang="en-US" b="0" i="0" dirty="0">
              <a:solidFill>
                <a:schemeClr val="accent2">
                  <a:lumMod val="20000"/>
                  <a:lumOff val="80000"/>
                </a:schemeClr>
              </a:solidFill>
              <a:effectLst/>
            </a:endParaRPr>
          </a:p>
        </p:txBody>
      </p:sp>
    </p:spTree>
    <p:extLst>
      <p:ext uri="{BB962C8B-B14F-4D97-AF65-F5344CB8AC3E}">
        <p14:creationId xmlns:p14="http://schemas.microsoft.com/office/powerpoint/2010/main" val="161094120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descr="A 3D pattern of ring shapes connected by lines">
            <a:extLst>
              <a:ext uri="{FF2B5EF4-FFF2-40B4-BE49-F238E27FC236}">
                <a16:creationId xmlns:a16="http://schemas.microsoft.com/office/drawing/2014/main" id="{52BDA12C-2CC6-239E-A8A2-DAF5B329A59B}"/>
              </a:ext>
            </a:extLst>
          </p:cNvPr>
          <p:cNvPicPr>
            <a:picLocks noChangeAspect="1"/>
          </p:cNvPicPr>
          <p:nvPr/>
        </p:nvPicPr>
        <p:blipFill rotWithShape="1">
          <a:blip r:embed="rId2">
            <a:duotone>
              <a:schemeClr val="accent1">
                <a:shade val="45000"/>
                <a:satMod val="135000"/>
              </a:schemeClr>
              <a:prstClr val="white"/>
            </a:duotone>
          </a:blip>
          <a:srcRect l="6814" r="43198"/>
          <a:stretch/>
        </p:blipFill>
        <p:spPr>
          <a:xfrm>
            <a:off x="6485466" y="0"/>
            <a:ext cx="5717683" cy="6858000"/>
          </a:xfrm>
          <a:prstGeom prst="rect">
            <a:avLst/>
          </a:prstGeom>
        </p:spPr>
      </p:pic>
      <p:sp>
        <p:nvSpPr>
          <p:cNvPr id="18" name="Freeform 16">
            <a:extLst>
              <a:ext uri="{FF2B5EF4-FFF2-40B4-BE49-F238E27FC236}">
                <a16:creationId xmlns:a16="http://schemas.microsoft.com/office/drawing/2014/main" id="{3EEED574-6FCC-45F8-ABA8-05782705A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8274A-C6EE-4B4E-B807-6D302D94AE7F}"/>
              </a:ext>
            </a:extLst>
          </p:cNvPr>
          <p:cNvSpPr>
            <a:spLocks noGrp="1"/>
          </p:cNvSpPr>
          <p:nvPr>
            <p:ph type="title"/>
          </p:nvPr>
        </p:nvSpPr>
        <p:spPr>
          <a:xfrm>
            <a:off x="810000" y="447188"/>
            <a:ext cx="5070100" cy="1559412"/>
          </a:xfrm>
        </p:spPr>
        <p:txBody>
          <a:bodyPr vert="horz" lIns="91440" tIns="45720" rIns="91440" bIns="45720" rtlCol="0" anchor="b">
            <a:normAutofit/>
          </a:bodyPr>
          <a:lstStyle/>
          <a:p>
            <a:r>
              <a:rPr lang="en-US"/>
              <a:t>High Fidelity Prototype:</a:t>
            </a:r>
          </a:p>
        </p:txBody>
      </p:sp>
      <p:sp>
        <p:nvSpPr>
          <p:cNvPr id="5" name="TextBox 4">
            <a:extLst>
              <a:ext uri="{FF2B5EF4-FFF2-40B4-BE49-F238E27FC236}">
                <a16:creationId xmlns:a16="http://schemas.microsoft.com/office/drawing/2014/main" id="{AFA4A1DB-CBE3-420F-B910-4EC7671951B1}"/>
              </a:ext>
            </a:extLst>
          </p:cNvPr>
          <p:cNvSpPr txBox="1"/>
          <p:nvPr/>
        </p:nvSpPr>
        <p:spPr>
          <a:xfrm>
            <a:off x="817088" y="1612900"/>
            <a:ext cx="5055923" cy="3632200"/>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20000"/>
              </a:spcBef>
              <a:spcAft>
                <a:spcPts val="600"/>
              </a:spcAft>
              <a:buClr>
                <a:srgbClr val="8664B0"/>
              </a:buClr>
              <a:buSzTx/>
              <a:buFont typeface="Wingdings 2" charset="2"/>
              <a:buChar char=""/>
              <a:tabLst/>
              <a:defRPr/>
            </a:pPr>
            <a:endParaRPr kumimoji="0" lang="en-US" sz="1800" b="1"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ct val="20000"/>
              </a:spcBef>
              <a:spcAft>
                <a:spcPts val="600"/>
              </a:spcAft>
              <a:buClr>
                <a:srgbClr val="8664B0"/>
              </a:buClr>
              <a:buSzTx/>
              <a:buFont typeface="Wingdings 2" charset="2"/>
              <a:buChar char=""/>
              <a:tabLst/>
              <a:defRPr/>
            </a:pPr>
            <a:endParaRPr lang="en-US" b="1" dirty="0">
              <a:solidFill>
                <a:prstClr val="white"/>
              </a:solidFill>
              <a:latin typeface="Century Gothic" panose="020B0502020202020204"/>
            </a:endParaRPr>
          </a:p>
          <a:p>
            <a:pPr marL="0" marR="0" lvl="0" indent="0" algn="l" defTabSz="457200" rtl="0" eaLnBrk="1" fontAlgn="auto" latinLnBrk="0" hangingPunct="1">
              <a:lnSpc>
                <a:spcPct val="100000"/>
              </a:lnSpc>
              <a:spcBef>
                <a:spcPct val="20000"/>
              </a:spcBef>
              <a:spcAft>
                <a:spcPts val="600"/>
              </a:spcAft>
              <a:buClr>
                <a:srgbClr val="8664B0"/>
              </a:buClr>
              <a:buSzTx/>
              <a:buFont typeface="Wingdings 2" charset="2"/>
              <a:buChar char=""/>
              <a:tabLst/>
              <a:defRPr/>
            </a:pPr>
            <a:r>
              <a:rPr kumimoji="0" lang="en-US" sz="1800" b="1" i="0" u="none" strike="noStrike" kern="1200" cap="none" spc="0" normalizeH="0" baseline="0" noProof="0" dirty="0">
                <a:ln>
                  <a:noFill/>
                </a:ln>
                <a:solidFill>
                  <a:prstClr val="white"/>
                </a:solidFill>
                <a:effectLst/>
                <a:uLnTx/>
                <a:uFillTx/>
                <a:latin typeface="Century Gothic" panose="020B0502020202020204"/>
                <a:ea typeface="+mn-ea"/>
                <a:cs typeface="+mn-cs"/>
              </a:rPr>
              <a:t>https://www.youtube.com/watch?v=9yrP1CZN3Ds</a:t>
            </a:r>
          </a:p>
          <a:p>
            <a:pPr>
              <a:spcBef>
                <a:spcPct val="20000"/>
              </a:spcBef>
              <a:spcAft>
                <a:spcPts val="600"/>
              </a:spcAft>
              <a:buClr>
                <a:schemeClr val="accent1"/>
              </a:buClr>
            </a:pPr>
            <a:endParaRPr lang="en-US" b="1" dirty="0"/>
          </a:p>
        </p:txBody>
      </p:sp>
    </p:spTree>
    <p:extLst>
      <p:ext uri="{BB962C8B-B14F-4D97-AF65-F5344CB8AC3E}">
        <p14:creationId xmlns:p14="http://schemas.microsoft.com/office/powerpoint/2010/main" val="1607924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CACC-D20C-4152-878C-6FF0612A893E}"/>
              </a:ext>
            </a:extLst>
          </p:cNvPr>
          <p:cNvSpPr>
            <a:spLocks noGrp="1"/>
          </p:cNvSpPr>
          <p:nvPr>
            <p:ph type="title"/>
          </p:nvPr>
        </p:nvSpPr>
        <p:spPr>
          <a:xfrm>
            <a:off x="810000" y="447188"/>
            <a:ext cx="5359921" cy="970450"/>
          </a:xfrm>
        </p:spPr>
        <p:txBody>
          <a:bodyPr>
            <a:normAutofit/>
          </a:bodyPr>
          <a:lstStyle/>
          <a:p>
            <a:pPr>
              <a:lnSpc>
                <a:spcPct val="90000"/>
              </a:lnSpc>
            </a:pPr>
            <a:r>
              <a:rPr lang="en-IN" sz="3100"/>
              <a:t>Our Most Important Learnings</a:t>
            </a:r>
          </a:p>
        </p:txBody>
      </p:sp>
      <p:sp>
        <p:nvSpPr>
          <p:cNvPr id="3" name="Content Placeholder 2">
            <a:extLst>
              <a:ext uri="{FF2B5EF4-FFF2-40B4-BE49-F238E27FC236}">
                <a16:creationId xmlns:a16="http://schemas.microsoft.com/office/drawing/2014/main" id="{90C48C04-F68C-4E55-9EC6-F344115915B3}"/>
              </a:ext>
            </a:extLst>
          </p:cNvPr>
          <p:cNvSpPr>
            <a:spLocks noGrp="1"/>
          </p:cNvSpPr>
          <p:nvPr>
            <p:ph idx="1"/>
          </p:nvPr>
        </p:nvSpPr>
        <p:spPr>
          <a:xfrm>
            <a:off x="0" y="1915427"/>
            <a:ext cx="6333423" cy="4942572"/>
          </a:xfrm>
        </p:spPr>
        <p:txBody>
          <a:bodyPr>
            <a:normAutofit/>
          </a:bodyPr>
          <a:lstStyle/>
          <a:p>
            <a:pPr>
              <a:lnSpc>
                <a:spcPct val="90000"/>
              </a:lnSpc>
            </a:pPr>
            <a:r>
              <a:rPr lang="en-US" sz="1300" b="0" i="0" dirty="0">
                <a:effectLst/>
                <a:latin typeface="+mj-lt"/>
              </a:rPr>
              <a:t> </a:t>
            </a:r>
            <a:r>
              <a:rPr lang="en-US" i="0" dirty="0">
                <a:effectLst/>
                <a:latin typeface="+mj-lt"/>
              </a:rPr>
              <a:t>When we destroy the environment by human doings , we are destroying future life and their well being</a:t>
            </a:r>
            <a:r>
              <a:rPr lang="en-US" b="0" i="0" dirty="0">
                <a:effectLst/>
                <a:latin typeface="+mj-lt"/>
              </a:rPr>
              <a:t>. As a present generation, we have the responsibility to turn this around.</a:t>
            </a:r>
          </a:p>
          <a:p>
            <a:pPr>
              <a:lnSpc>
                <a:spcPct val="90000"/>
              </a:lnSpc>
            </a:pPr>
            <a:endParaRPr lang="en-US" b="0" i="0" dirty="0">
              <a:effectLst/>
              <a:latin typeface="+mj-lt"/>
            </a:endParaRPr>
          </a:p>
          <a:p>
            <a:pPr>
              <a:lnSpc>
                <a:spcPct val="90000"/>
              </a:lnSpc>
            </a:pPr>
            <a:r>
              <a:rPr lang="en-US" dirty="0">
                <a:latin typeface="+mj-lt"/>
              </a:rPr>
              <a:t>T</a:t>
            </a:r>
            <a:r>
              <a:rPr lang="en-US" b="0" i="0" dirty="0">
                <a:effectLst/>
                <a:latin typeface="+mj-lt"/>
              </a:rPr>
              <a:t>he most important aspect of waste management is we if do not take any measures degrading this proble</a:t>
            </a:r>
            <a:r>
              <a:rPr lang="en-US" dirty="0">
                <a:latin typeface="+mj-lt"/>
              </a:rPr>
              <a:t>m their will be a lot of troubles</a:t>
            </a:r>
            <a:r>
              <a:rPr lang="en-US" b="0" i="0" dirty="0">
                <a:effectLst/>
                <a:latin typeface="+mj-lt"/>
              </a:rPr>
              <a:t>.</a:t>
            </a:r>
          </a:p>
          <a:p>
            <a:pPr>
              <a:lnSpc>
                <a:spcPct val="90000"/>
              </a:lnSpc>
            </a:pPr>
            <a:endParaRPr lang="en-US" b="0" i="0" dirty="0">
              <a:effectLst/>
              <a:latin typeface="+mj-lt"/>
            </a:endParaRPr>
          </a:p>
          <a:p>
            <a:pPr>
              <a:lnSpc>
                <a:spcPct val="90000"/>
              </a:lnSpc>
            </a:pPr>
            <a:r>
              <a:rPr lang="en-US" dirty="0">
                <a:latin typeface="+mj-lt"/>
              </a:rPr>
              <a:t>Some of them are their will be waste present every where, all the places will be filled with waste like oceans, rivers, land, etc. The whole nature and environment will be filled with  waste. This leads to contamination of food, water which leads to many diseases.</a:t>
            </a:r>
          </a:p>
          <a:p>
            <a:pPr marL="0" indent="0">
              <a:lnSpc>
                <a:spcPct val="90000"/>
              </a:lnSpc>
              <a:buNone/>
            </a:pPr>
            <a:endParaRPr lang="en-IN" sz="1300" dirty="0"/>
          </a:p>
        </p:txBody>
      </p:sp>
      <p:sp>
        <p:nvSpPr>
          <p:cNvPr id="3076" name="Rectangle 70">
            <a:extLst>
              <a:ext uri="{FF2B5EF4-FFF2-40B4-BE49-F238E27FC236}">
                <a16:creationId xmlns:a16="http://schemas.microsoft.com/office/drawing/2014/main" id="{89E3E1A0-1805-45BC-B907-434AB9D34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898" y="0"/>
            <a:ext cx="571305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7" name="Rounded Rectangle 17">
            <a:extLst>
              <a:ext uri="{FF2B5EF4-FFF2-40B4-BE49-F238E27FC236}">
                <a16:creationId xmlns:a16="http://schemas.microsoft.com/office/drawing/2014/main" id="{6C2F1F09-5957-4AF7-B75D-EEC030D8E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B0DB17A9-EB86-41C3-81BE-4799E14274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018" r="25723" b="1"/>
          <a:stretch/>
        </p:blipFill>
        <p:spPr bwMode="auto">
          <a:xfrm>
            <a:off x="7410517" y="1258529"/>
            <a:ext cx="3832042" cy="4330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11048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0" name="Rectangle 70">
            <a:extLst>
              <a:ext uri="{FF2B5EF4-FFF2-40B4-BE49-F238E27FC236}">
                <a16:creationId xmlns:a16="http://schemas.microsoft.com/office/drawing/2014/main" id="{23ECC733-A533-4D91-BD25-3B6E06B7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Freeform 23">
            <a:extLst>
              <a:ext uri="{FF2B5EF4-FFF2-40B4-BE49-F238E27FC236}">
                <a16:creationId xmlns:a16="http://schemas.microsoft.com/office/drawing/2014/main" id="{36401F08-8B30-49FC-A47E-7119FCAA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DCE5AEB-5788-4261-A1C3-95B840377144}"/>
              </a:ext>
            </a:extLst>
          </p:cNvPr>
          <p:cNvSpPr>
            <a:spLocks noGrp="1"/>
          </p:cNvSpPr>
          <p:nvPr>
            <p:ph type="title"/>
          </p:nvPr>
        </p:nvSpPr>
        <p:spPr>
          <a:xfrm>
            <a:off x="125128" y="434660"/>
            <a:ext cx="4179788" cy="1047960"/>
          </a:xfrm>
        </p:spPr>
        <p:txBody>
          <a:bodyPr>
            <a:normAutofit fontScale="90000"/>
          </a:bodyPr>
          <a:lstStyle/>
          <a:p>
            <a:r>
              <a:rPr lang="en-IN" sz="3200" dirty="0"/>
              <a:t>Entrepreneurial Skills :</a:t>
            </a:r>
          </a:p>
        </p:txBody>
      </p:sp>
      <p:sp>
        <p:nvSpPr>
          <p:cNvPr id="3" name="Content Placeholder 2">
            <a:extLst>
              <a:ext uri="{FF2B5EF4-FFF2-40B4-BE49-F238E27FC236}">
                <a16:creationId xmlns:a16="http://schemas.microsoft.com/office/drawing/2014/main" id="{FB7E5380-F51F-4668-BEEE-AA9F9579B6FC}"/>
              </a:ext>
            </a:extLst>
          </p:cNvPr>
          <p:cNvSpPr>
            <a:spLocks noGrp="1"/>
          </p:cNvSpPr>
          <p:nvPr>
            <p:ph idx="1"/>
          </p:nvPr>
        </p:nvSpPr>
        <p:spPr>
          <a:xfrm>
            <a:off x="1" y="1617045"/>
            <a:ext cx="4637004" cy="4899258"/>
          </a:xfrm>
        </p:spPr>
        <p:txBody>
          <a:bodyPr>
            <a:normAutofit fontScale="85000" lnSpcReduction="20000"/>
          </a:bodyPr>
          <a:lstStyle/>
          <a:p>
            <a:pPr marL="0" indent="0">
              <a:lnSpc>
                <a:spcPct val="90000"/>
              </a:lnSpc>
              <a:buNone/>
            </a:pPr>
            <a:br>
              <a:rPr lang="en-US" sz="1200" b="0" i="0" dirty="0">
                <a:effectLst/>
                <a:latin typeface="Avenir Next"/>
              </a:rPr>
            </a:br>
            <a:endParaRPr lang="en-US" sz="1200" b="0" i="0" dirty="0">
              <a:effectLst/>
              <a:latin typeface="Avenir Next"/>
            </a:endParaRPr>
          </a:p>
          <a:p>
            <a:pPr>
              <a:lnSpc>
                <a:spcPct val="90000"/>
              </a:lnSpc>
              <a:buFont typeface="Arial" panose="020B0604020202020204" pitchFamily="34" charset="0"/>
              <a:buChar char="•"/>
            </a:pPr>
            <a:endParaRPr lang="en-US" sz="1200" b="1" dirty="0">
              <a:latin typeface="Avenir Next"/>
            </a:endParaRPr>
          </a:p>
          <a:p>
            <a:pPr>
              <a:lnSpc>
                <a:spcPct val="90000"/>
              </a:lnSpc>
              <a:buFont typeface="Arial" panose="020B0604020202020204" pitchFamily="34" charset="0"/>
              <a:buChar char="•"/>
            </a:pPr>
            <a:r>
              <a:rPr lang="en-US" dirty="0">
                <a:latin typeface="Avenir Next"/>
              </a:rPr>
              <a:t> </a:t>
            </a:r>
            <a:r>
              <a:rPr lang="en-US" sz="2100" b="1" i="0" dirty="0">
                <a:effectLst/>
                <a:latin typeface="Avenir Next"/>
              </a:rPr>
              <a:t>is a startup hoping to create a smart city. </a:t>
            </a:r>
            <a:r>
              <a:rPr lang="en-US" sz="2100" b="1" dirty="0">
                <a:latin typeface="Avenir Next"/>
              </a:rPr>
              <a:t>Our</a:t>
            </a:r>
            <a:r>
              <a:rPr lang="en-US" sz="2100" b="1" i="0" dirty="0">
                <a:effectLst/>
                <a:latin typeface="Avenir Next"/>
              </a:rPr>
              <a:t> startup also involves different trash cans so that people can dispose of garbage according to the type of garbage and waste will be easily recycled, and this is done in order to be a smart city.</a:t>
            </a:r>
          </a:p>
          <a:p>
            <a:pPr>
              <a:lnSpc>
                <a:spcPct val="90000"/>
              </a:lnSpc>
              <a:buFont typeface="Arial" panose="020B0604020202020204" pitchFamily="34" charset="0"/>
              <a:buChar char="•"/>
            </a:pPr>
            <a:endParaRPr lang="en-US" sz="1200" b="0" i="0" dirty="0">
              <a:effectLst/>
              <a:latin typeface="Avenir Next"/>
            </a:endParaRPr>
          </a:p>
          <a:p>
            <a:pPr>
              <a:lnSpc>
                <a:spcPct val="90000"/>
              </a:lnSpc>
              <a:buFont typeface="Arial" panose="020B0604020202020204" pitchFamily="34" charset="0"/>
              <a:buChar char="•"/>
            </a:pPr>
            <a:endParaRPr lang="en-US" sz="1200" b="0" i="0" dirty="0">
              <a:effectLst/>
              <a:latin typeface="Avenir Next"/>
            </a:endParaRPr>
          </a:p>
          <a:p>
            <a:pPr>
              <a:lnSpc>
                <a:spcPct val="90000"/>
              </a:lnSpc>
              <a:buFont typeface="Arial" panose="020B0604020202020204" pitchFamily="34" charset="0"/>
              <a:buChar char="•"/>
            </a:pPr>
            <a:r>
              <a:rPr lang="en-US" sz="2100" b="1" i="0" dirty="0">
                <a:effectLst/>
                <a:latin typeface="Avenir Next"/>
              </a:rPr>
              <a:t>We want to develop a making a smart trash can prototype to be implemented in smart city based on </a:t>
            </a:r>
            <a:r>
              <a:rPr lang="en-US" sz="2100" b="1" i="0" dirty="0" err="1">
                <a:effectLst/>
                <a:latin typeface="Avenir Next"/>
              </a:rPr>
              <a:t>arduino</a:t>
            </a:r>
            <a:r>
              <a:rPr lang="en-US" sz="2100" b="1" i="0" dirty="0">
                <a:effectLst/>
                <a:latin typeface="Avenir Next"/>
              </a:rPr>
              <a:t> and android. Which later can also be a device for education about the type of garbage in children from an early age.</a:t>
            </a:r>
          </a:p>
          <a:p>
            <a:pPr>
              <a:lnSpc>
                <a:spcPct val="90000"/>
              </a:lnSpc>
              <a:buFont typeface="Arial" panose="020B0604020202020204" pitchFamily="34" charset="0"/>
              <a:buChar char="•"/>
            </a:pPr>
            <a:endParaRPr lang="en-US" sz="2100" b="1" i="0" dirty="0">
              <a:effectLst/>
              <a:latin typeface="Avenir Next"/>
            </a:endParaRPr>
          </a:p>
          <a:p>
            <a:pPr>
              <a:lnSpc>
                <a:spcPct val="90000"/>
              </a:lnSpc>
              <a:buFont typeface="Arial" panose="020B0604020202020204" pitchFamily="34" charset="0"/>
              <a:buChar char="•"/>
            </a:pPr>
            <a:endParaRPr lang="en-US" sz="2100" b="1" i="0" dirty="0">
              <a:effectLst/>
              <a:latin typeface="Avenir Next"/>
            </a:endParaRPr>
          </a:p>
          <a:p>
            <a:pPr>
              <a:lnSpc>
                <a:spcPct val="90000"/>
              </a:lnSpc>
              <a:buFont typeface="Arial" panose="020B0604020202020204" pitchFamily="34" charset="0"/>
              <a:buChar char="•"/>
            </a:pPr>
            <a:r>
              <a:rPr lang="en-US" sz="2100" dirty="0">
                <a:latin typeface="Avenir Next"/>
              </a:rPr>
              <a:t>BUDGET: Approximately Rs.1,00,000</a:t>
            </a:r>
            <a:endParaRPr lang="en-US" sz="2100" b="0" i="0" dirty="0">
              <a:effectLst/>
              <a:latin typeface="Avenir Next"/>
            </a:endParaRPr>
          </a:p>
          <a:p>
            <a:pPr>
              <a:lnSpc>
                <a:spcPct val="90000"/>
              </a:lnSpc>
            </a:pPr>
            <a:endParaRPr lang="en-IN" sz="1200" dirty="0"/>
          </a:p>
        </p:txBody>
      </p:sp>
      <p:sp>
        <p:nvSpPr>
          <p:cNvPr id="75" name="Rounded Rectangle 17">
            <a:extLst>
              <a:ext uri="{FF2B5EF4-FFF2-40B4-BE49-F238E27FC236}">
                <a16:creationId xmlns:a16="http://schemas.microsoft.com/office/drawing/2014/main" id="{3F6460BF-80B6-42E6-A4B2-8F9671BAA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C6E68D7F-4341-4FD0-8A9D-3CDADD5C61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03706" y="2366347"/>
            <a:ext cx="5638853" cy="2114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6107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8B9EBC44D8D5348907C57B3A9CFAAA7" ma:contentTypeVersion="4" ma:contentTypeDescription="Create a new document." ma:contentTypeScope="" ma:versionID="29898a6947b413cc2a1e924c5cd2ebde">
  <xsd:schema xmlns:xsd="http://www.w3.org/2001/XMLSchema" xmlns:xs="http://www.w3.org/2001/XMLSchema" xmlns:p="http://schemas.microsoft.com/office/2006/metadata/properties" xmlns:ns3="13901e83-5fc4-440d-8bd6-0210d124cc39" targetNamespace="http://schemas.microsoft.com/office/2006/metadata/properties" ma:root="true" ma:fieldsID="98fe11a8debdb20b0d6cb8a727bed85d" ns3:_="">
    <xsd:import namespace="13901e83-5fc4-440d-8bd6-0210d124cc3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901e83-5fc4-440d-8bd6-0210d124cc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AD597D-0998-43AF-A30C-6166253A3363}">
  <ds:schemaRefs>
    <ds:schemaRef ds:uri="http://schemas.microsoft.com/office/2006/documentManagement/types"/>
    <ds:schemaRef ds:uri="http://schemas.microsoft.com/office/infopath/2007/PartnerControls"/>
    <ds:schemaRef ds:uri="http://purl.org/dc/dcmitype/"/>
    <ds:schemaRef ds:uri="http://purl.org/dc/terms/"/>
    <ds:schemaRef ds:uri="http://purl.org/dc/elements/1.1/"/>
    <ds:schemaRef ds:uri="http://www.w3.org/XML/1998/namespace"/>
    <ds:schemaRef ds:uri="http://schemas.microsoft.com/office/2006/metadata/properties"/>
    <ds:schemaRef ds:uri="http://schemas.openxmlformats.org/package/2006/metadata/core-properties"/>
    <ds:schemaRef ds:uri="13901e83-5fc4-440d-8bd6-0210d124cc39"/>
  </ds:schemaRefs>
</ds:datastoreItem>
</file>

<file path=customXml/itemProps2.xml><?xml version="1.0" encoding="utf-8"?>
<ds:datastoreItem xmlns:ds="http://schemas.openxmlformats.org/officeDocument/2006/customXml" ds:itemID="{9BBFB772-9227-458B-8741-F55C09FA49DD}">
  <ds:schemaRefs>
    <ds:schemaRef ds:uri="http://schemas.microsoft.com/sharepoint/v3/contenttype/forms"/>
  </ds:schemaRefs>
</ds:datastoreItem>
</file>

<file path=customXml/itemProps3.xml><?xml version="1.0" encoding="utf-8"?>
<ds:datastoreItem xmlns:ds="http://schemas.openxmlformats.org/officeDocument/2006/customXml" ds:itemID="{E123927E-A487-42BD-94B6-7696EBFF93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3901e83-5fc4-440d-8bd6-0210d124cc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Quotable</Template>
  <TotalTime>511</TotalTime>
  <Words>754</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Arial</vt:lpstr>
      <vt:lpstr>Avenir Next</vt:lpstr>
      <vt:lpstr>Calibri</vt:lpstr>
      <vt:lpstr>Century Gothic</vt:lpstr>
      <vt:lpstr>Roboto</vt:lpstr>
      <vt:lpstr>Tahoma</vt:lpstr>
      <vt:lpstr>Trebuchet MS</vt:lpstr>
      <vt:lpstr>Wingdings</vt:lpstr>
      <vt:lpstr>Wingdings 2</vt:lpstr>
      <vt:lpstr>Quotable</vt:lpstr>
      <vt:lpstr>Office Theme</vt:lpstr>
      <vt:lpstr>KLU Design Thinking for Innovation Project Title: Waste Management</vt:lpstr>
      <vt:lpstr>Project Team -Introduction</vt:lpstr>
      <vt:lpstr>Rough Prototype: </vt:lpstr>
      <vt:lpstr>Our Most Important Learnings</vt:lpstr>
      <vt:lpstr>AIM</vt:lpstr>
      <vt:lpstr>Testing :How smart dustbin helps in waste management process</vt:lpstr>
      <vt:lpstr>High Fidelity Prototype:</vt:lpstr>
      <vt:lpstr>Our Most Important Learnings</vt:lpstr>
      <vt:lpstr>Entrepreneurial Skills :</vt:lpstr>
      <vt:lpstr>   Things we Learned about transforming Design Thinking to Start-up</vt:lpstr>
      <vt:lpstr>Things we Learned about     applying Design Thinking in future.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In Progress Submission 1</dc:title>
  <dc:creator>David Wittenberg</dc:creator>
  <cp:lastModifiedBy>Hemanth Karnena</cp:lastModifiedBy>
  <cp:revision>20</cp:revision>
  <dcterms:created xsi:type="dcterms:W3CDTF">2021-01-14T15:24:21Z</dcterms:created>
  <dcterms:modified xsi:type="dcterms:W3CDTF">2022-04-25T17:30:09Z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0x01010038B9EBC44D8D5348907C57B3A9CFAAA7</vt:lpwstr>
  </property>
</Properties>
</file>