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7" r:id="rId5"/>
    <p:sldMasterId id="2147483669" r:id="rId6"/>
  </p:sldMasterIdLst>
  <p:sldIdLst>
    <p:sldId id="256" r:id="rId7"/>
    <p:sldId id="300" r:id="rId8"/>
    <p:sldId id="289" r:id="rId9"/>
    <p:sldId id="293" r:id="rId10"/>
    <p:sldId id="297" r:id="rId11"/>
    <p:sldId id="290" r:id="rId12"/>
    <p:sldId id="270" r:id="rId13"/>
    <p:sldId id="299" r:id="rId14"/>
    <p:sldId id="295" r:id="rId15"/>
    <p:sldId id="298" r:id="rId16"/>
    <p:sldId id="272" r:id="rId17"/>
    <p:sldId id="273" r:id="rId18"/>
    <p:sldId id="277" r:id="rId19"/>
    <p:sldId id="276" r:id="rId20"/>
    <p:sldId id="282" r:id="rId21"/>
    <p:sldId id="283" r:id="rId22"/>
    <p:sldId id="279" r:id="rId23"/>
    <p:sldId id="2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2877" autoAdjust="0"/>
  </p:normalViewPr>
  <p:slideViewPr>
    <p:cSldViewPr snapToGrid="0">
      <p:cViewPr varScale="1">
        <p:scale>
          <a:sx n="59" d="100"/>
          <a:sy n="59" d="100"/>
        </p:scale>
        <p:origin x="8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218541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2185670"/>
          </a:xfrm>
          <a:custGeom>
            <a:avLst/>
            <a:gdLst/>
            <a:ahLst/>
            <a:cxnLst/>
            <a:rect l="l" t="t" r="r" b="b"/>
            <a:pathLst>
              <a:path w="12192000" h="2185670">
                <a:moveTo>
                  <a:pt x="12192000" y="0"/>
                </a:moveTo>
                <a:lnTo>
                  <a:pt x="0" y="0"/>
                </a:lnTo>
                <a:lnTo>
                  <a:pt x="0" y="1887092"/>
                </a:lnTo>
                <a:lnTo>
                  <a:pt x="1996058" y="1887092"/>
                </a:lnTo>
                <a:lnTo>
                  <a:pt x="2377059" y="2172716"/>
                </a:lnTo>
                <a:lnTo>
                  <a:pt x="2385441" y="2175891"/>
                </a:lnTo>
                <a:lnTo>
                  <a:pt x="2398141" y="2180716"/>
                </a:lnTo>
                <a:lnTo>
                  <a:pt x="2410841" y="2185416"/>
                </a:lnTo>
                <a:lnTo>
                  <a:pt x="2421509" y="2185416"/>
                </a:lnTo>
                <a:lnTo>
                  <a:pt x="2434209" y="2185416"/>
                </a:lnTo>
                <a:lnTo>
                  <a:pt x="2444750" y="2180716"/>
                </a:lnTo>
                <a:lnTo>
                  <a:pt x="2457450" y="2175891"/>
                </a:lnTo>
                <a:lnTo>
                  <a:pt x="2465959" y="2172716"/>
                </a:lnTo>
                <a:lnTo>
                  <a:pt x="2846959" y="1887092"/>
                </a:lnTo>
                <a:lnTo>
                  <a:pt x="12192000" y="1887092"/>
                </a:lnTo>
                <a:lnTo>
                  <a:pt x="12192000" y="0"/>
                </a:lnTo>
                <a:close/>
              </a:path>
            </a:pathLst>
          </a:custGeom>
          <a:ln w="9525">
            <a:solidFill>
              <a:srgbClr val="8563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98" y="130505"/>
            <a:ext cx="10414203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216150"/>
            <a:ext cx="10572750" cy="425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zg6ck5eB0jaVMgPaN2DUhDD8uwQHplK/edit?usp=sharing&amp;ouid=107730242151129265068&amp;rtpof=true&amp;sd=true" TargetMode="External"/><Relationship Id="rId2" Type="http://schemas.openxmlformats.org/officeDocument/2006/relationships/hyperlink" Target="https://docs.google.com/document/d/1YsW4nQDoEmlJ6f9ZKCKGzXEIGaz62n9t/edit?usp=sharing&amp;ouid=107730242151129265068&amp;rtpof=true&amp;sd=tru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0LOTaeWp0OSd2WLMAweIUBCutoLmyf67/edit?usp=sharing&amp;ouid=107730242151129265068&amp;rtpof=true&amp;sd=true" TargetMode="External"/><Relationship Id="rId2" Type="http://schemas.openxmlformats.org/officeDocument/2006/relationships/hyperlink" Target="https://docs.google.com/document/d/11OTUiPttsnUOh1BaDajgqPy_LjS6YAyv/edit?usp=sharing&amp;ouid=107730242151129265068&amp;rtpof=true&amp;sd=tru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7DfnI0nDUo" TargetMode="External"/><Relationship Id="rId2" Type="http://schemas.openxmlformats.org/officeDocument/2006/relationships/hyperlink" Target="https://youtu.be/R305FF4fO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zg6ck5eB0jaVMgPaN2DUhDD8uwQHplK/edit?usp=sharing&amp;ouid=107730242151129265068&amp;rtpof=true&amp;sd=true" TargetMode="External"/><Relationship Id="rId2" Type="http://schemas.openxmlformats.org/officeDocument/2006/relationships/hyperlink" Target="https://docs.google.com/document/d/1EJRt_8obx0m-xHOWP3KHynX8ZUfhRgR7/edit?usp=sharing&amp;ouid=107730242151129265068&amp;rtpof=true&amp;sd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HJmXePtK6gW7yyWraGc4JPBH4wGSPXPU/edit?usp=sharing&amp;ouid=107730242151129265068&amp;rtpof=true&amp;sd=true" TargetMode="External"/><Relationship Id="rId2" Type="http://schemas.openxmlformats.org/officeDocument/2006/relationships/hyperlink" Target="https://docs.google.com/presentation/d/1jstWJbovSSn304LODpe3jOd-rXo4mHvN/edit?usp=sharing&amp;ouid=107730242151129265068&amp;rtpof=true&amp;sd=tr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hyperlink" Target="https://youtu.be/mleQVO1Vd1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4CBD-ED81-4EAB-8DC4-9B108150D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958" y="250662"/>
            <a:ext cx="10572000" cy="2971051"/>
          </a:xfrm>
        </p:spPr>
        <p:txBody>
          <a:bodyPr/>
          <a:lstStyle/>
          <a:p>
            <a:r>
              <a:rPr lang="en-IN" sz="4800" dirty="0"/>
              <a:t>KLU Design Thinking for Innovation</a:t>
            </a:r>
            <a:br>
              <a:rPr lang="en-IN" sz="4800" dirty="0"/>
            </a:br>
            <a:r>
              <a:rPr lang="en-IN" sz="4800" dirty="0"/>
              <a:t>Project </a:t>
            </a:r>
            <a:r>
              <a:rPr lang="en-IN" sz="4800" dirty="0" err="1"/>
              <a:t>Title:Waste</a:t>
            </a:r>
            <a:r>
              <a:rPr lang="en-IN" sz="4800" dirty="0"/>
              <a:t> management</a:t>
            </a:r>
            <a:br>
              <a:rPr lang="en-IN" sz="4800" dirty="0"/>
            </a:br>
            <a:r>
              <a:rPr lang="en-IN" sz="4800" dirty="0"/>
              <a:t>Work In Progress Submission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4C0A1-027B-412D-AEB5-A07C575A4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80" y="5331647"/>
            <a:ext cx="11656320" cy="1275691"/>
          </a:xfrm>
        </p:spPr>
        <p:txBody>
          <a:bodyPr>
            <a:normAutofit/>
          </a:bodyPr>
          <a:lstStyle/>
          <a:p>
            <a:r>
              <a:rPr lang="en-IN" dirty="0"/>
              <a:t>Department: CS-IT              Section:3         				Batch:6			 				Date</a:t>
            </a:r>
            <a:r>
              <a:rPr lang="en-IN"/>
              <a:t>:06-03-2022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47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973067" y="509341"/>
            <a:ext cx="2533133" cy="25331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8100000">
            <a:off x="-3470568" y="1218136"/>
            <a:ext cx="14079459" cy="7881827"/>
            <a:chOff x="0" y="0"/>
            <a:chExt cx="33252581" cy="18615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52581" cy="18615138"/>
            </a:xfrm>
            <a:custGeom>
              <a:avLst/>
              <a:gdLst/>
              <a:ahLst/>
              <a:cxnLst/>
              <a:rect l="l" t="t" r="r" b="b"/>
              <a:pathLst>
                <a:path w="33252581" h="18615138">
                  <a:moveTo>
                    <a:pt x="0" y="0"/>
                  </a:moveTo>
                  <a:lnTo>
                    <a:pt x="33252581" y="0"/>
                  </a:lnTo>
                  <a:lnTo>
                    <a:pt x="33252581" y="18615138"/>
                  </a:lnTo>
                  <a:lnTo>
                    <a:pt x="0" y="18615138"/>
                  </a:lnTo>
                  <a:close/>
                </a:path>
              </a:pathLst>
            </a:custGeom>
            <a:solidFill>
              <a:srgbClr val="F1EFE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77599" y="183733"/>
            <a:ext cx="9747813" cy="6727692"/>
            <a:chOff x="0" y="85725"/>
            <a:chExt cx="19495627" cy="13455384"/>
          </a:xfrm>
        </p:grpSpPr>
        <p:sp>
          <p:nvSpPr>
            <p:cNvPr id="6" name="TextBox 6"/>
            <p:cNvSpPr txBox="1"/>
            <p:nvPr/>
          </p:nvSpPr>
          <p:spPr>
            <a:xfrm>
              <a:off x="0" y="1804689"/>
              <a:ext cx="19495627" cy="1173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5337"/>
                </a:lnSpc>
                <a:buFont typeface="Arial" panose="020B0604020202020204" pitchFamily="34" charset="0"/>
                <a:buChar char="•"/>
              </a:pPr>
              <a:r>
                <a:rPr lang="en-US" sz="3812" dirty="0">
                  <a:solidFill>
                    <a:srgbClr val="192954"/>
                  </a:solidFill>
                  <a:latin typeface="Aileron Regular"/>
                </a:rPr>
                <a:t> Wet waste consists of kitchen waste – including vegetable and fruit peels and cooked food etc.</a:t>
              </a:r>
            </a:p>
            <a:p>
              <a:pPr>
                <a:lnSpc>
                  <a:spcPts val="5337"/>
                </a:lnSpc>
              </a:pPr>
              <a:r>
                <a:rPr lang="en-US" sz="3812" dirty="0">
                  <a:solidFill>
                    <a:srgbClr val="192954"/>
                  </a:solidFill>
                  <a:latin typeface="Aileron Regular"/>
                </a:rPr>
                <a:t>RECYCLING OF WET WASTE</a:t>
              </a:r>
            </a:p>
            <a:p>
              <a:pPr marL="571500" indent="-571500">
                <a:lnSpc>
                  <a:spcPts val="5337"/>
                </a:lnSpc>
                <a:buFont typeface="Arial" panose="020B0604020202020204" pitchFamily="34" charset="0"/>
                <a:buChar char="•"/>
              </a:pPr>
              <a:r>
                <a:rPr lang="en-US" sz="3812" dirty="0">
                  <a:solidFill>
                    <a:srgbClr val="192954"/>
                  </a:solidFill>
                  <a:latin typeface="Aileron Regular"/>
                </a:rPr>
                <a:t> Wet waste can be used as composter, bio mass which is created through wet</a:t>
              </a:r>
            </a:p>
            <a:p>
              <a:pPr marL="571500" indent="-571500">
                <a:lnSpc>
                  <a:spcPts val="5337"/>
                </a:lnSpc>
                <a:buFont typeface="Arial" panose="020B0604020202020204" pitchFamily="34" charset="0"/>
                <a:buChar char="•"/>
              </a:pPr>
              <a:r>
                <a:rPr lang="en-US" sz="3812" dirty="0">
                  <a:solidFill>
                    <a:srgbClr val="192954"/>
                  </a:solidFill>
                  <a:latin typeface="Aileron Regular"/>
                </a:rPr>
                <a:t> waste used to generate electricity.</a:t>
              </a:r>
            </a:p>
            <a:p>
              <a:pPr>
                <a:lnSpc>
                  <a:spcPts val="2171"/>
                </a:lnSpc>
              </a:pPr>
              <a:endParaRPr lang="en-US" sz="3812" dirty="0">
                <a:solidFill>
                  <a:srgbClr val="192954"/>
                </a:solidFill>
                <a:latin typeface="Aileron Regular"/>
              </a:endParaRPr>
            </a:p>
            <a:p>
              <a:pPr>
                <a:lnSpc>
                  <a:spcPts val="2171"/>
                </a:lnSpc>
              </a:pPr>
              <a:r>
                <a:rPr lang="en-US" sz="1551" dirty="0">
                  <a:solidFill>
                    <a:srgbClr val="192954"/>
                  </a:solidFill>
                  <a:latin typeface="Aileron Regular"/>
                </a:rPr>
                <a:t>.</a:t>
              </a:r>
            </a:p>
            <a:p>
              <a:pPr>
                <a:lnSpc>
                  <a:spcPts val="2171"/>
                </a:lnSpc>
              </a:pPr>
              <a:endParaRPr lang="en-US" sz="1551" dirty="0">
                <a:solidFill>
                  <a:srgbClr val="192954"/>
                </a:solidFill>
                <a:latin typeface="Aileron Regular"/>
              </a:endParaRPr>
            </a:p>
            <a:p>
              <a:pPr>
                <a:lnSpc>
                  <a:spcPts val="2171"/>
                </a:lnSpc>
                <a:spcBef>
                  <a:spcPct val="0"/>
                </a:spcBef>
              </a:pPr>
              <a:endParaRPr lang="en-US" sz="1551" dirty="0">
                <a:solidFill>
                  <a:srgbClr val="192954"/>
                </a:solidFill>
                <a:latin typeface="Aileron Regular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17241773" cy="1232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560"/>
                </a:lnSpc>
              </a:pPr>
              <a:r>
                <a:rPr lang="en-US" sz="4343" dirty="0">
                  <a:solidFill>
                    <a:srgbClr val="192954"/>
                  </a:solidFill>
                  <a:latin typeface="Kollektif Bold"/>
                </a:rPr>
                <a:t>WET WASTE</a:t>
              </a:r>
            </a:p>
          </p:txBody>
        </p:sp>
      </p:grpSp>
      <p:pic>
        <p:nvPicPr>
          <p:cNvPr id="9" name="Picture 8" descr="A picture containing food, person, salad, dish&#10;&#10;Description automatically generated">
            <a:extLst>
              <a:ext uri="{FF2B5EF4-FFF2-40B4-BE49-F238E27FC236}">
                <a16:creationId xmlns:a16="http://schemas.microsoft.com/office/drawing/2014/main" id="{3FDBE6B8-D3D5-4C51-99C6-59523F12C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768" y="4595627"/>
            <a:ext cx="4191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ACC-D20C-4152-878C-6FF0612A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Our Most Important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C04-F68C-4E55-9EC6-F3441159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I have  came to know</a:t>
            </a:r>
          </a:p>
          <a:p>
            <a:r>
              <a:rPr lang="en-IN" sz="2400" dirty="0"/>
              <a:t>about extracting gold from e waste.</a:t>
            </a:r>
          </a:p>
          <a:p>
            <a:r>
              <a:rPr lang="en-IN" sz="2400" dirty="0"/>
              <a:t> recycling of books to ITC </a:t>
            </a:r>
            <a:r>
              <a:rPr lang="en-IN" sz="2400" dirty="0" err="1"/>
              <a:t>centers</a:t>
            </a:r>
            <a:r>
              <a:rPr lang="en-IN" sz="2400" dirty="0"/>
              <a:t>.</a:t>
            </a:r>
          </a:p>
          <a:p>
            <a:r>
              <a:rPr lang="en-IN" sz="2400" dirty="0"/>
              <a:t>Generating electricity from Dry waste.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1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9FDB-3DD5-4750-B967-C33D8905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Things we Saw and Heard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0690-EB4C-42B5-A70A-BE3C003E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some of the important things that we saw and heard during interviews and focus groups</a:t>
            </a:r>
            <a:r>
              <a:rPr lang="en-IN" sz="2400" dirty="0"/>
              <a:t>.</a:t>
            </a:r>
          </a:p>
          <a:p>
            <a:r>
              <a:rPr lang="en-IN" sz="2400" dirty="0"/>
              <a:t>They are confused in separation of different wastes.</a:t>
            </a:r>
          </a:p>
          <a:p>
            <a:r>
              <a:rPr lang="en-IN" sz="2400" dirty="0"/>
              <a:t>They are less aware about recycling of wastes.</a:t>
            </a:r>
          </a:p>
          <a:p>
            <a:r>
              <a:rPr lang="en-IN" sz="2400" dirty="0"/>
              <a:t>We saw people  burning the wastes.</a:t>
            </a:r>
          </a:p>
        </p:txBody>
      </p:sp>
    </p:spTree>
    <p:extLst>
      <p:ext uri="{BB962C8B-B14F-4D97-AF65-F5344CB8AC3E}">
        <p14:creationId xmlns:p14="http://schemas.microsoft.com/office/powerpoint/2010/main" val="33005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ACC-D20C-4152-878C-6FF0612A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Our Most Important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C04-F68C-4E55-9EC6-F3441159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Proper waste removal helps improve air and water quality as well as reduces greenhouse gas emissions</a:t>
            </a:r>
            <a:r>
              <a:rPr lang="en-US" dirty="0"/>
              <a:t>.</a:t>
            </a:r>
          </a:p>
          <a:p>
            <a:r>
              <a:rPr lang="en-US" sz="2400" dirty="0"/>
              <a:t>One of the most significant benefits of waste management is the protection of the environment and the health of the population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6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AEB-5788-4261-A1C3-95B84037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447188"/>
            <a:ext cx="11133423" cy="9704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Ideate</a:t>
            </a:r>
            <a:r>
              <a:rPr lang="en-IN" dirty="0"/>
              <a:t>: Submitted Together with this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5380-F51F-4668-BEEE-AA9F9579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/>
          <a:lstStyle/>
          <a:p>
            <a:r>
              <a:rPr lang="en-IN" sz="2000" b="1" dirty="0"/>
              <a:t>Rapid estimation form for the project</a:t>
            </a:r>
          </a:p>
          <a:p>
            <a:r>
              <a:rPr lang="en-IN" dirty="0">
                <a:hlinkClick r:id="rId2"/>
              </a:rPr>
              <a:t>https://docs.google.com/document/d/1YsW4nQDoEmlJ6f9ZKCKGzXEIGaz62n9t/edit?usp=sharing&amp;ouid=107730242151129265068&amp;rtpof=true&amp;sd=true</a:t>
            </a:r>
            <a:r>
              <a:rPr lang="en-IN" dirty="0"/>
              <a:t> </a:t>
            </a:r>
          </a:p>
          <a:p>
            <a:r>
              <a:rPr lang="en-IN" sz="2000" b="1" dirty="0"/>
              <a:t>Group participation report for this portion of the project</a:t>
            </a:r>
          </a:p>
          <a:p>
            <a:r>
              <a:rPr lang="en-IN" dirty="0">
                <a:hlinkClick r:id="rId3"/>
              </a:rPr>
              <a:t>https://docs.google.com/document/d/1czg6ck5eB0jaVMgPaN2DUhDD8uwQHplK/edit?usp=sharing&amp;ouid=107730242151129265068&amp;rtpof=true&amp;sd=true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80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AEB-5788-4261-A1C3-95B84037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447188"/>
            <a:ext cx="11231078" cy="9704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Define</a:t>
            </a:r>
            <a:r>
              <a:rPr lang="en-IN" dirty="0"/>
              <a:t> : Submitted Together with this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5380-F51F-4668-BEEE-AA9F9579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2000" dirty="0"/>
              <a:t>Nugget Forms and posters</a:t>
            </a:r>
          </a:p>
          <a:p>
            <a:r>
              <a:rPr lang="en-IN" dirty="0">
                <a:hlinkClick r:id="rId2"/>
              </a:rPr>
              <a:t>https://docs.google.com/document/d/11OTUiPttsnUOh1BaDajgqPy_LjS6YAyv/edit?usp=sharing&amp;ouid=107730242151129265068&amp;rtpof=true&amp;sd=true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2000" dirty="0"/>
              <a:t>One form with 5 </a:t>
            </a:r>
            <a:r>
              <a:rPr lang="en-IN" sz="2000" dirty="0" err="1"/>
              <a:t>PoV</a:t>
            </a:r>
            <a:r>
              <a:rPr lang="en-IN" sz="2000" dirty="0"/>
              <a:t> Statements and questions</a:t>
            </a:r>
          </a:p>
          <a:p>
            <a:r>
              <a:rPr lang="en-IN" dirty="0">
                <a:hlinkClick r:id="rId3"/>
              </a:rPr>
              <a:t>https://docs.google.com/document/d/10LOTaeWp0OSd2WLMAweIUBCutoLmyf67/edit?usp=sharing&amp;ouid=107730242151129265068&amp;rtpof=true&amp;sd=true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61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ACC-D20C-4152-878C-6FF0612A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Our Most Important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C04-F68C-4E55-9EC6-F3441159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/>
              <a:t>Some of video links</a:t>
            </a:r>
          </a:p>
          <a:p>
            <a:r>
              <a:rPr lang="en-IN" sz="2400" dirty="0"/>
              <a:t>Here is a video of recycling heroine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2"/>
              </a:rPr>
              <a:t>https://youtu.be/R305FF4fOJs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Wingdings 2" charset="2"/>
              <a:buChar char="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entury Gothic" panose="020B0502020202020204"/>
              </a:rPr>
              <a:t>Interview of a person concerned about  </a:t>
            </a:r>
            <a:r>
              <a:rPr lang="en-IN" sz="2400" dirty="0" err="1">
                <a:solidFill>
                  <a:prstClr val="white"/>
                </a:solidFill>
                <a:latin typeface="Century Gothic" panose="020B0502020202020204"/>
              </a:rPr>
              <a:t>enviorment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/>
              </a:rPr>
              <a:t>https://youtu.be/y7DfnI0nDUo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664B0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75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ACC-D20C-4152-878C-6FF0612A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Our Most Important Learnings on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C04-F68C-4E55-9EC6-F3441159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</a:t>
            </a:r>
            <a:r>
              <a:rPr lang="en-IN" sz="2800" dirty="0"/>
              <a:t>he most important</a:t>
            </a:r>
            <a:r>
              <a:rPr lang="en-IN" sz="2800" b="1" i="1" dirty="0"/>
              <a:t> three </a:t>
            </a:r>
            <a:r>
              <a:rPr lang="en-IN" sz="2800" dirty="0"/>
              <a:t>things we learned about Prototyping</a:t>
            </a:r>
          </a:p>
          <a:p>
            <a:r>
              <a:rPr lang="en-US" dirty="0"/>
              <a:t> 1</a:t>
            </a:r>
            <a:r>
              <a:rPr lang="en-US" sz="2400" dirty="0"/>
              <a:t>: Don't aim to make it perfect the first time</a:t>
            </a:r>
            <a:r>
              <a:rPr lang="en-US" dirty="0"/>
              <a:t>. ...</a:t>
            </a:r>
          </a:p>
          <a:p>
            <a:r>
              <a:rPr lang="en-US" dirty="0"/>
              <a:t> 2: </a:t>
            </a:r>
            <a:r>
              <a:rPr lang="en-US" sz="2400" dirty="0"/>
              <a:t>Sometimes the best solutions are not the most structured ones. ...</a:t>
            </a:r>
          </a:p>
          <a:p>
            <a:r>
              <a:rPr lang="en-US" dirty="0"/>
              <a:t> 3: </a:t>
            </a:r>
            <a:r>
              <a:rPr lang="en-US" sz="2400" dirty="0"/>
              <a:t>Communication is KEY.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72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9FDB-3DD5-4750-B967-C33D8905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we Learned about 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0690-EB4C-42B5-A70A-BE3C003E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Design Thinking is extremely useful in tackling problems that are ill-defined or unknown, by re-framing the problem in human-centric ways</a:t>
            </a:r>
            <a:endParaRPr lang="en-IN" sz="2800" dirty="0"/>
          </a:p>
          <a:p>
            <a:pPr marL="457200" lvl="1" indent="0">
              <a:buNone/>
            </a:pPr>
            <a:endParaRPr lang="en-IN" sz="2400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43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19238"/>
            <a:ext cx="7223759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6538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Project</a:t>
            </a:r>
            <a:r>
              <a:rPr spc="-60" dirty="0"/>
              <a:t> </a:t>
            </a:r>
            <a:r>
              <a:rPr spc="-105" dirty="0"/>
              <a:t>Team</a:t>
            </a:r>
            <a:r>
              <a:rPr spc="-55" dirty="0"/>
              <a:t> </a:t>
            </a:r>
            <a:r>
              <a:rPr spc="-175" dirty="0"/>
              <a:t>-Introduction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25256"/>
              </p:ext>
            </p:extLst>
          </p:nvPr>
        </p:nvGraphicFramePr>
        <p:xfrm>
          <a:off x="0" y="1881572"/>
          <a:ext cx="12192000" cy="4976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1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563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563A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NUMBER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563A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ROL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PROJECT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563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Wajid Ali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45" dirty="0">
                          <a:latin typeface="Trebuchet MS"/>
                          <a:cs typeface="Trebuchet MS"/>
                        </a:rPr>
                        <a:t>21000900</a:t>
                      </a:r>
                      <a:r>
                        <a:rPr lang="en-US" sz="1800" spc="45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800" spc="45" dirty="0">
                          <a:latin typeface="Trebuchet MS"/>
                          <a:cs typeface="Trebuchet MS"/>
                        </a:rPr>
                        <a:t>2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Breakout Activities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>
                          <a:latin typeface="Trebuchet MS"/>
                          <a:cs typeface="Trebuchet MS"/>
                        </a:rPr>
                        <a:t>A. Hemanth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>
                          <a:latin typeface="Trebuchet MS"/>
                          <a:cs typeface="Trebuchet MS"/>
                        </a:rPr>
                        <a:t>2100090112</a:t>
                      </a:r>
                      <a:endParaRPr lang="en-IN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Survey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Rupesh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>
                          <a:latin typeface="Trebuchet MS"/>
                          <a:cs typeface="Trebuchet MS"/>
                        </a:rPr>
                        <a:t>2100090119</a:t>
                      </a:r>
                      <a:endParaRPr lang="en-IN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Designer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dirty="0">
                          <a:latin typeface="Trebuchet MS"/>
                          <a:cs typeface="Trebuchet MS"/>
                        </a:rPr>
                        <a:t>4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N. </a:t>
                      </a:r>
                      <a:r>
                        <a:rPr lang="en-US" sz="1800" dirty="0" err="1">
                          <a:latin typeface="Trebuchet MS"/>
                          <a:cs typeface="Trebuchet MS"/>
                        </a:rPr>
                        <a:t>Jahnavi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>
                          <a:latin typeface="Trebuchet MS"/>
                          <a:cs typeface="Trebuchet MS"/>
                        </a:rPr>
                        <a:t>2100090120</a:t>
                      </a:r>
                      <a:endParaRPr lang="en-IN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Survey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>
                          <a:latin typeface="Trebuchet MS"/>
                          <a:cs typeface="Trebuchet MS"/>
                        </a:rPr>
                        <a:t>Narashimha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>
                          <a:latin typeface="Trebuchet MS"/>
                          <a:cs typeface="Trebuchet MS"/>
                        </a:rPr>
                        <a:t>2100090121</a:t>
                      </a:r>
                      <a:endParaRPr lang="en-IN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Data Processor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>
                          <a:latin typeface="Trebuchet MS"/>
                          <a:cs typeface="Trebuchet MS"/>
                        </a:rPr>
                        <a:t>6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>
                          <a:latin typeface="Trebuchet MS"/>
                          <a:cs typeface="Trebuchet MS"/>
                        </a:rPr>
                        <a:t>Srinija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 dirty="0">
                          <a:latin typeface="Trebuchet MS"/>
                          <a:cs typeface="Trebuchet MS"/>
                        </a:rPr>
                        <a:t>2100090122</a:t>
                      </a:r>
                      <a:endParaRPr lang="en-IN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Survey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1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dirty="0">
                          <a:latin typeface="Trebuchet MS"/>
                          <a:cs typeface="Trebuchet MS"/>
                        </a:rPr>
                        <a:t>7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dirty="0">
                          <a:latin typeface="Trebuchet MS"/>
                          <a:cs typeface="Trebuchet MS"/>
                        </a:rPr>
                        <a:t>8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>
                          <a:latin typeface="Trebuchet MS"/>
                          <a:cs typeface="Trebuchet MS"/>
                        </a:rPr>
                        <a:t>Brahmini Chowdary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>
                          <a:latin typeface="Trebuchet MS"/>
                          <a:cs typeface="Trebuchet MS"/>
                        </a:rPr>
                        <a:t>Ziya Afreen              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>
                          <a:latin typeface="Trebuchet MS"/>
                          <a:cs typeface="Trebuchet MS"/>
                        </a:rPr>
                        <a:t>2100090127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>
                          <a:latin typeface="Trebuchet MS"/>
                          <a:cs typeface="Trebuchet MS"/>
                        </a:rPr>
                        <a:t>2100090133</a:t>
                      </a:r>
                      <a:endParaRPr lang="en-IN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Breakout Activities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dirty="0">
                          <a:latin typeface="Trebuchet MS"/>
                          <a:cs typeface="Trebuchet MS"/>
                        </a:rPr>
                        <a:t>Representer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83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10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11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12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K. Hemanth Kumar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Rahul Varma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Mohith Vardhan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 dirty="0">
                          <a:latin typeface="Trebuchet MS"/>
                          <a:cs typeface="Trebuchet MS"/>
                        </a:rPr>
                        <a:t>2100090136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 dirty="0">
                          <a:latin typeface="Trebuchet MS"/>
                          <a:cs typeface="Trebuchet MS"/>
                        </a:rPr>
                        <a:t>2100090141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 dirty="0">
                          <a:latin typeface="Trebuchet MS"/>
                          <a:cs typeface="Trebuchet MS"/>
                        </a:rPr>
                        <a:t>2100090142</a:t>
                      </a:r>
                      <a:endParaRPr lang="en-IN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7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Group Leader</a:t>
                      </a:r>
                    </a:p>
                    <a:p>
                      <a:pPr marL="92075" marR="25717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Survey</a:t>
                      </a:r>
                    </a:p>
                    <a:p>
                      <a:pPr marL="92075" marR="257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Designer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7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>
                          <a:latin typeface="Trebuchet MS"/>
                          <a:cs typeface="Trebuchet MS"/>
                        </a:rPr>
                        <a:t>13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MD </a:t>
                      </a:r>
                      <a:r>
                        <a:rPr lang="en-US" sz="1800" dirty="0" err="1">
                          <a:latin typeface="Trebuchet MS"/>
                          <a:cs typeface="Trebuchet MS"/>
                        </a:rPr>
                        <a:t>Saif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800" spc="45" dirty="0">
                          <a:latin typeface="Trebuchet MS"/>
                          <a:cs typeface="Trebuchet MS"/>
                        </a:rPr>
                        <a:t>2100090144</a:t>
                      </a:r>
                      <a:endParaRPr lang="en-IN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Trebuchet MS"/>
                          <a:cs typeface="Trebuchet MS"/>
                        </a:rPr>
                        <a:t>Breakout Activities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71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AEB-5788-4261-A1C3-95B84037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1949344" cy="687131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Identification </a:t>
            </a:r>
            <a:r>
              <a:rPr lang="en-IN" dirty="0"/>
              <a:t>: </a:t>
            </a:r>
            <a:r>
              <a:rPr lang="en-IN" sz="2000" dirty="0"/>
              <a:t>Submitted Together with this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5380-F51F-4668-BEEE-AA9F9579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2342"/>
            <a:ext cx="12192000" cy="5029200"/>
          </a:xfrm>
        </p:spPr>
        <p:txBody>
          <a:bodyPr/>
          <a:lstStyle/>
          <a:p>
            <a:pPr algn="just"/>
            <a:r>
              <a:rPr lang="en-IN" sz="2400" dirty="0" err="1"/>
              <a:t>Projecttemplate</a:t>
            </a:r>
            <a:endParaRPr lang="en-IN" sz="2400" dirty="0"/>
          </a:p>
          <a:p>
            <a:pPr algn="just"/>
            <a:r>
              <a:rPr lang="en-IN" sz="2400" dirty="0"/>
              <a:t>(</a:t>
            </a:r>
            <a:r>
              <a:rPr lang="en-IN" sz="2400" dirty="0">
                <a:hlinkClick r:id="rId2"/>
              </a:rPr>
              <a:t>https://docs.google.com/document/d/1EJRt_8obx0m-xHOWP3KHynX8ZUfhRgR7/edit?usp=sharing&amp;ouid=107730242151129265068&amp;rtpof=true&amp;sd=true</a:t>
            </a:r>
            <a:r>
              <a:rPr lang="en-IN" sz="2400" dirty="0"/>
              <a:t>)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Group </a:t>
            </a:r>
            <a:r>
              <a:rPr lang="en-IN" sz="2400" dirty="0" err="1"/>
              <a:t>Participationreport</a:t>
            </a:r>
            <a:r>
              <a:rPr lang="en-IN" sz="2400" dirty="0"/>
              <a:t> 1</a:t>
            </a:r>
          </a:p>
          <a:p>
            <a:pPr algn="just"/>
            <a:r>
              <a:rPr lang="en-IN" sz="2400" dirty="0"/>
              <a:t>(</a:t>
            </a:r>
            <a:r>
              <a:rPr lang="en-IN" sz="2400" dirty="0">
                <a:hlinkClick r:id="rId3"/>
              </a:rPr>
              <a:t>https://docs.google.com/document/d/1czg6ck5eB0jaVMgPaN2DUhDD8uwQHplK/edit?usp=sharing&amp;ouid=107730242151129265068&amp;rtpof=true&amp;sd=true</a:t>
            </a:r>
            <a:r>
              <a:rPr lang="en-IN" sz="2400" dirty="0"/>
              <a:t>)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571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604" y="681689"/>
            <a:ext cx="11198139" cy="1718292"/>
            <a:chOff x="-23634" y="63312"/>
            <a:chExt cx="22396278" cy="3436584"/>
          </a:xfrm>
        </p:grpSpPr>
        <p:sp>
          <p:nvSpPr>
            <p:cNvPr id="3" name="TextBox 3"/>
            <p:cNvSpPr txBox="1"/>
            <p:nvPr/>
          </p:nvSpPr>
          <p:spPr>
            <a:xfrm>
              <a:off x="46376" y="63312"/>
              <a:ext cx="22326268" cy="2846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52"/>
                </a:lnSpc>
              </a:pPr>
              <a:r>
                <a:rPr lang="en-US" sz="3200" spc="97" dirty="0">
                  <a:solidFill>
                    <a:srgbClr val="192954"/>
                  </a:solidFill>
                  <a:latin typeface="Aileron Heavy Bold"/>
                </a:rPr>
                <a:t>PROJECT DESCRIPTION</a:t>
              </a:r>
            </a:p>
            <a:p>
              <a:pPr>
                <a:lnSpc>
                  <a:spcPts val="3652"/>
                </a:lnSpc>
              </a:pPr>
              <a:endParaRPr lang="en-US" sz="3200" spc="97" dirty="0">
                <a:solidFill>
                  <a:srgbClr val="192954"/>
                </a:solidFill>
                <a:latin typeface="Aileron Heavy Bold"/>
              </a:endParaRPr>
            </a:p>
            <a:p>
              <a:pPr>
                <a:lnSpc>
                  <a:spcPts val="3652"/>
                </a:lnSpc>
              </a:pPr>
              <a:endParaRPr lang="en-US" sz="3200" spc="97" dirty="0">
                <a:solidFill>
                  <a:srgbClr val="192954"/>
                </a:solidFill>
                <a:latin typeface="Aileron Heavy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3634" y="431040"/>
              <a:ext cx="22396278" cy="30688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986"/>
                </a:lnSpc>
                <a:spcBef>
                  <a:spcPct val="0"/>
                </a:spcBef>
              </a:pPr>
              <a:endParaRPr lang="en-US" sz="2133" dirty="0">
                <a:solidFill>
                  <a:srgbClr val="192954"/>
                </a:solidFill>
                <a:latin typeface="Aileron Regular"/>
              </a:endParaRPr>
            </a:p>
            <a:p>
              <a:pPr>
                <a:lnSpc>
                  <a:spcPts val="2986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92954"/>
                  </a:solidFill>
                  <a:latin typeface="Aileron Regular"/>
                </a:rPr>
                <a:t>Waste management refers to the various schemes to manage and dispose of wastes. It can be by discarding, destroying, processing, recycling, reusing, or controlling wastes. 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9878" y="2599879"/>
            <a:ext cx="2108230" cy="204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ct val="0"/>
              </a:spcBef>
            </a:pPr>
            <a:endParaRPr sz="800"/>
          </a:p>
        </p:txBody>
      </p:sp>
      <p:grpSp>
        <p:nvGrpSpPr>
          <p:cNvPr id="6" name="Group 6"/>
          <p:cNvGrpSpPr/>
          <p:nvPr/>
        </p:nvGrpSpPr>
        <p:grpSpPr>
          <a:xfrm>
            <a:off x="104604" y="2593322"/>
            <a:ext cx="9758265" cy="1505797"/>
            <a:chOff x="-203458" y="-205830"/>
            <a:chExt cx="19516530" cy="3011594"/>
          </a:xfrm>
        </p:grpSpPr>
        <p:sp>
          <p:nvSpPr>
            <p:cNvPr id="7" name="TextBox 7"/>
            <p:cNvSpPr txBox="1"/>
            <p:nvPr/>
          </p:nvSpPr>
          <p:spPr>
            <a:xfrm>
              <a:off x="-203458" y="-205830"/>
              <a:ext cx="19429796" cy="974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62"/>
                </a:lnSpc>
              </a:pPr>
              <a:r>
                <a:rPr lang="en-US" sz="3200" spc="99" dirty="0">
                  <a:solidFill>
                    <a:srgbClr val="192954"/>
                  </a:solidFill>
                  <a:latin typeface="Aileron Heavy Bold"/>
                </a:rPr>
                <a:t>COMMUNITY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157082" y="1215586"/>
              <a:ext cx="19470154" cy="1590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92954"/>
                  </a:solidFill>
                  <a:latin typeface="Aileron Regular"/>
                </a:rPr>
                <a:t>We mainly focus on household waste like dry waste, wet waste, e-waste.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4604" y="2423604"/>
            <a:ext cx="2048466" cy="680528"/>
            <a:chOff x="0" y="-161926"/>
            <a:chExt cx="4096932" cy="1361054"/>
          </a:xfrm>
        </p:grpSpPr>
        <p:sp>
          <p:nvSpPr>
            <p:cNvPr id="10" name="TextBox 10"/>
            <p:cNvSpPr txBox="1"/>
            <p:nvPr/>
          </p:nvSpPr>
          <p:spPr>
            <a:xfrm>
              <a:off x="4246" y="-161926"/>
              <a:ext cx="4088440" cy="86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64"/>
                </a:lnSpc>
              </a:pPr>
              <a:endParaRPr lang="en-US" sz="2267" spc="99" dirty="0">
                <a:solidFill>
                  <a:srgbClr val="192954"/>
                </a:solidFill>
                <a:latin typeface="Aileron Heavy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13040"/>
              <a:ext cx="4096932" cy="386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32"/>
                </a:lnSpc>
                <a:spcBef>
                  <a:spcPct val="0"/>
                </a:spcBef>
              </a:pPr>
              <a:endParaRPr sz="8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4604" y="4481448"/>
            <a:ext cx="11424784" cy="1097099"/>
            <a:chOff x="-273466" y="2526878"/>
            <a:chExt cx="22849568" cy="2194197"/>
          </a:xfrm>
        </p:grpSpPr>
        <p:sp>
          <p:nvSpPr>
            <p:cNvPr id="14" name="TextBox 14"/>
            <p:cNvSpPr txBox="1"/>
            <p:nvPr/>
          </p:nvSpPr>
          <p:spPr>
            <a:xfrm>
              <a:off x="-273466" y="2526878"/>
              <a:ext cx="22755924" cy="966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873"/>
                </a:lnSpc>
              </a:pPr>
              <a:r>
                <a:rPr lang="en-US" sz="3200" spc="102" dirty="0">
                  <a:solidFill>
                    <a:srgbClr val="192954"/>
                  </a:solidFill>
                  <a:latin typeface="Aileron Heavy Bold"/>
                </a:rPr>
                <a:t>PARTNERS</a:t>
              </a:r>
              <a:r>
                <a:rPr lang="en-US" sz="2333" spc="102" dirty="0">
                  <a:solidFill>
                    <a:srgbClr val="192954"/>
                  </a:solidFill>
                  <a:latin typeface="Aileron Heavy Bold"/>
                </a:rPr>
                <a:t>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-227090" y="3900337"/>
              <a:ext cx="22803192" cy="820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173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92954"/>
                  </a:solidFill>
                  <a:latin typeface="Aileron Regular"/>
                </a:rPr>
                <a:t>Municipal Corporations , Scavengers, Recycling Centers</a:t>
              </a:r>
              <a:r>
                <a:rPr lang="en-US" sz="2266" dirty="0">
                  <a:solidFill>
                    <a:srgbClr val="192954"/>
                  </a:solidFill>
                  <a:latin typeface="Aileron Regular"/>
                </a:rPr>
                <a:t>. 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4604" y="4910724"/>
            <a:ext cx="11401596" cy="854798"/>
            <a:chOff x="0" y="-161925"/>
            <a:chExt cx="22803192" cy="1709595"/>
          </a:xfrm>
        </p:grpSpPr>
        <p:sp>
          <p:nvSpPr>
            <p:cNvPr id="17" name="TextBox 17"/>
            <p:cNvSpPr txBox="1"/>
            <p:nvPr/>
          </p:nvSpPr>
          <p:spPr>
            <a:xfrm>
              <a:off x="23634" y="-161925"/>
              <a:ext cx="22755924" cy="886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873"/>
                </a:lnSpc>
              </a:pPr>
              <a:endParaRPr lang="en-US" sz="2333" spc="102" dirty="0">
                <a:solidFill>
                  <a:srgbClr val="192954"/>
                </a:solidFill>
                <a:latin typeface="Aileron Heavy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99772"/>
              <a:ext cx="22803192" cy="7478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173"/>
                </a:lnSpc>
                <a:spcBef>
                  <a:spcPct val="0"/>
                </a:spcBef>
              </a:pPr>
              <a:endParaRPr lang="en-US" sz="2266" dirty="0">
                <a:solidFill>
                  <a:srgbClr val="192954"/>
                </a:solidFill>
                <a:latin typeface="Ailero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90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604" y="31656"/>
            <a:ext cx="11186322" cy="710946"/>
            <a:chOff x="0" y="63312"/>
            <a:chExt cx="22372644" cy="1421892"/>
          </a:xfrm>
        </p:grpSpPr>
        <p:sp>
          <p:nvSpPr>
            <p:cNvPr id="3" name="TextBox 3"/>
            <p:cNvSpPr txBox="1"/>
            <p:nvPr/>
          </p:nvSpPr>
          <p:spPr>
            <a:xfrm>
              <a:off x="46376" y="63312"/>
              <a:ext cx="22326268" cy="840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52"/>
                </a:lnSpc>
              </a:pPr>
              <a:endParaRPr lang="en-US" sz="2199" spc="97" dirty="0">
                <a:solidFill>
                  <a:srgbClr val="192954"/>
                </a:solidFill>
                <a:latin typeface="Aileron Heavy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83600"/>
              <a:ext cx="22372644" cy="701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986"/>
                </a:lnSpc>
                <a:spcBef>
                  <a:spcPct val="0"/>
                </a:spcBef>
              </a:pPr>
              <a:r>
                <a:rPr lang="en-US" sz="2133" dirty="0">
                  <a:solidFill>
                    <a:srgbClr val="192954"/>
                  </a:solidFill>
                  <a:latin typeface="Aileron Regular"/>
                </a:rPr>
                <a:t>. 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9878" y="2599879"/>
            <a:ext cx="2108230" cy="204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ct val="0"/>
              </a:spcBef>
            </a:pPr>
            <a:endParaRPr sz="800"/>
          </a:p>
        </p:txBody>
      </p:sp>
      <p:grpSp>
        <p:nvGrpSpPr>
          <p:cNvPr id="6" name="Group 6"/>
          <p:cNvGrpSpPr/>
          <p:nvPr/>
        </p:nvGrpSpPr>
        <p:grpSpPr>
          <a:xfrm>
            <a:off x="104604" y="1845656"/>
            <a:ext cx="9735077" cy="841613"/>
            <a:chOff x="0" y="-161924"/>
            <a:chExt cx="19470154" cy="1683226"/>
          </a:xfrm>
        </p:grpSpPr>
        <p:sp>
          <p:nvSpPr>
            <p:cNvPr id="7" name="TextBox 7"/>
            <p:cNvSpPr txBox="1"/>
            <p:nvPr/>
          </p:nvSpPr>
          <p:spPr>
            <a:xfrm>
              <a:off x="20180" y="-161924"/>
              <a:ext cx="19429796" cy="8633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62"/>
                </a:lnSpc>
              </a:pPr>
              <a:endParaRPr lang="en-US" sz="2266" spc="99" dirty="0">
                <a:solidFill>
                  <a:srgbClr val="192954"/>
                </a:solidFill>
                <a:latin typeface="Aileron Heavy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82161"/>
              <a:ext cx="19470154" cy="739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079"/>
                </a:lnSpc>
                <a:spcBef>
                  <a:spcPct val="0"/>
                </a:spcBef>
              </a:pPr>
              <a:endParaRPr lang="en-US" sz="2199" dirty="0">
                <a:solidFill>
                  <a:srgbClr val="192954"/>
                </a:solidFill>
                <a:latin typeface="Aileron Regular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4605" y="485710"/>
            <a:ext cx="11401595" cy="2436563"/>
            <a:chOff x="0" y="-161867"/>
            <a:chExt cx="4096932" cy="1554298"/>
          </a:xfrm>
        </p:grpSpPr>
        <p:sp>
          <p:nvSpPr>
            <p:cNvPr id="10" name="TextBox 10"/>
            <p:cNvSpPr txBox="1"/>
            <p:nvPr/>
          </p:nvSpPr>
          <p:spPr>
            <a:xfrm>
              <a:off x="4246" y="-161867"/>
              <a:ext cx="4088440" cy="1554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64"/>
                </a:lnSpc>
              </a:pPr>
              <a:r>
                <a:rPr lang="en-US" sz="3200" spc="99" dirty="0">
                  <a:solidFill>
                    <a:srgbClr val="192954"/>
                  </a:solidFill>
                  <a:latin typeface="Aileron Heavy Bold"/>
                </a:rPr>
                <a:t>GOAL</a:t>
              </a:r>
            </a:p>
            <a:p>
              <a:pPr>
                <a:lnSpc>
                  <a:spcPts val="3764"/>
                </a:lnSpc>
              </a:pPr>
              <a:r>
                <a:rPr lang="en-US" sz="3200" spc="99" dirty="0">
                  <a:solidFill>
                    <a:srgbClr val="192954"/>
                  </a:solidFill>
                  <a:latin typeface="Aileron Heavy Bold"/>
                </a:rPr>
                <a:t>The primary goal of waste management is reducing and eliminating impacts of waste materials on human health and the environment to support economic development and superior quality of life.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13040"/>
              <a:ext cx="4096932" cy="386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32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673" y="1703992"/>
            <a:ext cx="11553457" cy="373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73"/>
              </a:lnSpc>
              <a:spcBef>
                <a:spcPct val="0"/>
              </a:spcBef>
            </a:pPr>
            <a:endParaRPr lang="en-US" sz="2266" dirty="0">
              <a:solidFill>
                <a:srgbClr val="192954"/>
              </a:solidFill>
              <a:latin typeface="Aileron Regular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04604" y="3787087"/>
            <a:ext cx="11401596" cy="861426"/>
            <a:chOff x="0" y="-161924"/>
            <a:chExt cx="22803192" cy="1722851"/>
          </a:xfrm>
        </p:grpSpPr>
        <p:sp>
          <p:nvSpPr>
            <p:cNvPr id="14" name="TextBox 14"/>
            <p:cNvSpPr txBox="1"/>
            <p:nvPr/>
          </p:nvSpPr>
          <p:spPr>
            <a:xfrm>
              <a:off x="23634" y="-161924"/>
              <a:ext cx="22755924" cy="88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873"/>
                </a:lnSpc>
              </a:pPr>
              <a:r>
                <a:rPr lang="en-US" sz="2333" spc="102" dirty="0">
                  <a:solidFill>
                    <a:srgbClr val="192954"/>
                  </a:solidFill>
                  <a:latin typeface="Aileron Heavy Bold"/>
                </a:rPr>
                <a:t>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99772"/>
              <a:ext cx="22803192" cy="761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173"/>
                </a:lnSpc>
                <a:spcBef>
                  <a:spcPct val="0"/>
                </a:spcBef>
              </a:pPr>
              <a:r>
                <a:rPr lang="en-US" sz="2266" dirty="0">
                  <a:solidFill>
                    <a:srgbClr val="192954"/>
                  </a:solidFill>
                  <a:latin typeface="Aileron Regular"/>
                </a:rPr>
                <a:t>. 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3377573"/>
            <a:ext cx="11430269" cy="1994620"/>
            <a:chOff x="-209208" y="-3228228"/>
            <a:chExt cx="22860538" cy="3989240"/>
          </a:xfrm>
        </p:grpSpPr>
        <p:sp>
          <p:nvSpPr>
            <p:cNvPr id="17" name="TextBox 17"/>
            <p:cNvSpPr txBox="1"/>
            <p:nvPr/>
          </p:nvSpPr>
          <p:spPr>
            <a:xfrm>
              <a:off x="-209208" y="-3228228"/>
              <a:ext cx="22755924" cy="966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873"/>
                </a:lnSpc>
              </a:pPr>
              <a:r>
                <a:rPr lang="en-US" sz="3200" spc="102" dirty="0">
                  <a:solidFill>
                    <a:srgbClr val="192954"/>
                  </a:solidFill>
                  <a:latin typeface="Aileron Heavy Bold"/>
                </a:rPr>
                <a:t>WORK DIVISION TO ACHIEVE GO</a:t>
              </a:r>
              <a:r>
                <a:rPr lang="en-US" sz="2800" spc="102" dirty="0">
                  <a:solidFill>
                    <a:srgbClr val="192954"/>
                  </a:solidFill>
                  <a:latin typeface="Aileron Heavy Bold"/>
                </a:rPr>
                <a:t>AL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-151862" y="-1701200"/>
              <a:ext cx="22803192" cy="2462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173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192954"/>
                  </a:solidFill>
                  <a:latin typeface="Aileron Regular"/>
                </a:rPr>
                <a:t>Smart Bins which </a:t>
              </a:r>
              <a:r>
                <a:rPr lang="en-US" sz="3200" dirty="0" err="1">
                  <a:solidFill>
                    <a:srgbClr val="192954"/>
                  </a:solidFill>
                  <a:latin typeface="Aileron Regular"/>
                </a:rPr>
                <a:t>seperate</a:t>
              </a:r>
              <a:r>
                <a:rPr lang="en-US" sz="3200" dirty="0">
                  <a:solidFill>
                    <a:srgbClr val="192954"/>
                  </a:solidFill>
                  <a:latin typeface="Aileron Regular"/>
                </a:rPr>
                <a:t> wet and dry waste, wet waste composter for every community, finally we the people should be responsible to achieve the goal.</a:t>
              </a:r>
            </a:p>
          </p:txBody>
        </p: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60A5AF6E-4235-45FE-9DB1-8E433815C7C8}"/>
              </a:ext>
            </a:extLst>
          </p:cNvPr>
          <p:cNvGrpSpPr/>
          <p:nvPr/>
        </p:nvGrpSpPr>
        <p:grpSpPr>
          <a:xfrm>
            <a:off x="257004" y="1998056"/>
            <a:ext cx="9735077" cy="841613"/>
            <a:chOff x="0" y="-161924"/>
            <a:chExt cx="19470154" cy="1683226"/>
          </a:xfrm>
        </p:grpSpPr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9658280F-1592-4C95-BD48-F0F28EC66102}"/>
                </a:ext>
              </a:extLst>
            </p:cNvPr>
            <p:cNvSpPr txBox="1"/>
            <p:nvPr/>
          </p:nvSpPr>
          <p:spPr>
            <a:xfrm>
              <a:off x="20180" y="-161924"/>
              <a:ext cx="19429796" cy="8633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762"/>
                </a:lnSpc>
              </a:pPr>
              <a:endParaRPr lang="en-US" sz="2266" spc="99" dirty="0">
                <a:solidFill>
                  <a:srgbClr val="192954"/>
                </a:solidFill>
                <a:latin typeface="Aileron Heavy Bold"/>
              </a:endParaRPr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0D3B3920-C120-4293-BB6B-C637B384B352}"/>
                </a:ext>
              </a:extLst>
            </p:cNvPr>
            <p:cNvSpPr txBox="1"/>
            <p:nvPr/>
          </p:nvSpPr>
          <p:spPr>
            <a:xfrm>
              <a:off x="0" y="782161"/>
              <a:ext cx="19470154" cy="739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079"/>
                </a:lnSpc>
                <a:spcBef>
                  <a:spcPct val="0"/>
                </a:spcBef>
              </a:pPr>
              <a:endParaRPr lang="en-US" sz="2199" dirty="0">
                <a:solidFill>
                  <a:srgbClr val="192954"/>
                </a:solidFill>
                <a:latin typeface="Ailero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47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ACC-D20C-4152-878C-6FF0612A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Our Most Important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C04-F68C-4E55-9EC6-F3441159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Utilizing the best from the waste</a:t>
            </a:r>
          </a:p>
          <a:p>
            <a:r>
              <a:rPr lang="en-IN" sz="3200" dirty="0"/>
              <a:t>reduces the negative impacts of environment</a:t>
            </a:r>
          </a:p>
        </p:txBody>
      </p:sp>
    </p:spTree>
    <p:extLst>
      <p:ext uri="{BB962C8B-B14F-4D97-AF65-F5344CB8AC3E}">
        <p14:creationId xmlns:p14="http://schemas.microsoft.com/office/powerpoint/2010/main" val="353336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274A-C6EE-4B4E-B807-6D302D9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Empathy</a:t>
            </a:r>
            <a:r>
              <a:rPr lang="en-US" dirty="0"/>
              <a:t> : </a:t>
            </a:r>
            <a:r>
              <a:rPr lang="en-IN" dirty="0"/>
              <a:t>Submitted Together with this Report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4A1DB-CBE3-420F-B910-4EC7671951B1}"/>
              </a:ext>
            </a:extLst>
          </p:cNvPr>
          <p:cNvSpPr txBox="1"/>
          <p:nvPr/>
        </p:nvSpPr>
        <p:spPr>
          <a:xfrm>
            <a:off x="1822141" y="2690336"/>
            <a:ext cx="82277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Group </a:t>
            </a:r>
            <a:r>
              <a:rPr lang="en-IN" dirty="0" err="1"/>
              <a:t>intreviews</a:t>
            </a: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hlinkClick r:id="rId2"/>
              </a:rPr>
              <a:t>https://docs.google.com/presentation/d/1jstWJbovSSn304LODpe3jOd-rXo4mHvN/edit?usp=sharing&amp;ouid=107730242151129265068&amp;rtpof=true&amp;sd=true</a:t>
            </a: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Participation report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https://docs.google.com/document/d/1HJmXePtK6gW7yyWraGc4JPBH4wGSPXPU/edit?usp=sharing&amp;ouid=107730242151129265068&amp;rtpof=true&amp;sd=true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81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973067" y="509341"/>
            <a:ext cx="2533133" cy="25331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8100000">
            <a:off x="-3663075" y="568432"/>
            <a:ext cx="14079459" cy="7881827"/>
            <a:chOff x="0" y="0"/>
            <a:chExt cx="33252581" cy="18615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52581" cy="18615138"/>
            </a:xfrm>
            <a:custGeom>
              <a:avLst/>
              <a:gdLst/>
              <a:ahLst/>
              <a:cxnLst/>
              <a:rect l="l" t="t" r="r" b="b"/>
              <a:pathLst>
                <a:path w="33252581" h="18615138">
                  <a:moveTo>
                    <a:pt x="0" y="0"/>
                  </a:moveTo>
                  <a:lnTo>
                    <a:pt x="33252581" y="0"/>
                  </a:lnTo>
                  <a:lnTo>
                    <a:pt x="33252581" y="18615138"/>
                  </a:lnTo>
                  <a:lnTo>
                    <a:pt x="0" y="18615138"/>
                  </a:lnTo>
                  <a:close/>
                </a:path>
              </a:pathLst>
            </a:custGeom>
            <a:solidFill>
              <a:srgbClr val="F1EFE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393897" y="133893"/>
            <a:ext cx="8214112" cy="8197289"/>
            <a:chOff x="-154330" y="76200"/>
            <a:chExt cx="24365386" cy="6949175"/>
          </a:xfrm>
        </p:grpSpPr>
        <p:sp>
          <p:nvSpPr>
            <p:cNvPr id="6" name="TextBox 6"/>
            <p:cNvSpPr txBox="1"/>
            <p:nvPr/>
          </p:nvSpPr>
          <p:spPr>
            <a:xfrm>
              <a:off x="-154330" y="528979"/>
              <a:ext cx="24365386" cy="64963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13"/>
                </a:lnSpc>
                <a:spcBef>
                  <a:spcPct val="0"/>
                </a:spcBef>
              </a:pP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Dry waste such as metal, </a:t>
              </a:r>
              <a:r>
                <a:rPr lang="en-US" sz="2866" dirty="0" err="1">
                  <a:solidFill>
                    <a:srgbClr val="192954"/>
                  </a:solidFill>
                  <a:latin typeface="Aileron Regular"/>
                </a:rPr>
                <a:t>aluminium</a:t>
              </a: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 foils, glass, fabrics/textiles,  and plastics, are </a:t>
              </a:r>
            </a:p>
            <a:p>
              <a:pPr>
                <a:lnSpc>
                  <a:spcPts val="4013"/>
                </a:lnSpc>
                <a:spcBef>
                  <a:spcPct val="0"/>
                </a:spcBef>
              </a:pP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non-biodegradable but can be recycled to</a:t>
              </a:r>
            </a:p>
            <a:p>
              <a:pPr>
                <a:lnSpc>
                  <a:spcPts val="4013"/>
                </a:lnSpc>
                <a:spcBef>
                  <a:spcPct val="0"/>
                </a:spcBef>
              </a:pP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 create new products.</a:t>
              </a:r>
            </a:p>
            <a:p>
              <a:pPr>
                <a:lnSpc>
                  <a:spcPts val="4013"/>
                </a:lnSpc>
                <a:spcBef>
                  <a:spcPct val="0"/>
                </a:spcBef>
              </a:pPr>
              <a:endParaRPr lang="en-US" sz="2866" dirty="0">
                <a:solidFill>
                  <a:srgbClr val="192954"/>
                </a:solidFill>
                <a:latin typeface="Aileron Regular"/>
              </a:endParaRPr>
            </a:p>
            <a:p>
              <a:pPr>
                <a:lnSpc>
                  <a:spcPts val="4013"/>
                </a:lnSpc>
                <a:spcBef>
                  <a:spcPct val="0"/>
                </a:spcBef>
              </a:pP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RECYCLING OF DRY WASTE</a:t>
              </a:r>
            </a:p>
            <a:p>
              <a:pPr marL="457200" indent="-457200">
                <a:lnSpc>
                  <a:spcPts val="4013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Dry recyclable waste generated in houses is </a:t>
              </a:r>
              <a:r>
                <a:rPr lang="en-US" sz="2866" dirty="0" err="1">
                  <a:solidFill>
                    <a:srgbClr val="192954"/>
                  </a:solidFill>
                  <a:latin typeface="Aileron Regular"/>
                </a:rPr>
                <a:t>approx</a:t>
              </a: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 30% which needs to be handed over to recycling units via </a:t>
              </a:r>
              <a:r>
                <a:rPr lang="en-US" sz="2866" dirty="0" err="1">
                  <a:solidFill>
                    <a:srgbClr val="192954"/>
                  </a:solidFill>
                  <a:latin typeface="Aileron Regular"/>
                </a:rPr>
                <a:t>kabadiwalas</a:t>
              </a: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. </a:t>
              </a:r>
            </a:p>
            <a:p>
              <a:pPr marL="457200" indent="-457200">
                <a:lnSpc>
                  <a:spcPts val="4013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Paper items can even be handed over to institutions like ITC. </a:t>
              </a:r>
            </a:p>
            <a:p>
              <a:pPr marL="457200" indent="-457200">
                <a:lnSpc>
                  <a:spcPts val="4013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66" dirty="0">
                  <a:solidFill>
                    <a:srgbClr val="192954"/>
                  </a:solidFill>
                  <a:latin typeface="Aileron Regular"/>
                </a:rPr>
                <a:t>This way we can reduce almost 90% of the trash from reaching the landfill</a:t>
              </a:r>
            </a:p>
            <a:p>
              <a:pPr>
                <a:lnSpc>
                  <a:spcPts val="4013"/>
                </a:lnSpc>
                <a:spcBef>
                  <a:spcPct val="0"/>
                </a:spcBef>
              </a:pPr>
              <a:endParaRPr lang="en-US" sz="2866" dirty="0">
                <a:solidFill>
                  <a:srgbClr val="192954"/>
                </a:solidFill>
                <a:latin typeface="Aileron Regular"/>
              </a:endParaRPr>
            </a:p>
            <a:p>
              <a:pPr>
                <a:lnSpc>
                  <a:spcPts val="4013"/>
                </a:lnSpc>
                <a:spcBef>
                  <a:spcPct val="0"/>
                </a:spcBef>
              </a:pPr>
              <a:endParaRPr lang="en-US" sz="2866" dirty="0">
                <a:solidFill>
                  <a:srgbClr val="192954"/>
                </a:solidFill>
                <a:latin typeface="Aileron Regular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6200"/>
              <a:ext cx="14822164" cy="2047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920"/>
                </a:lnSpc>
              </a:pPr>
              <a:r>
                <a:rPr lang="en-US" sz="3734">
                  <a:solidFill>
                    <a:srgbClr val="192954"/>
                  </a:solidFill>
                  <a:latin typeface="Kollektif Bold"/>
                </a:rPr>
                <a:t>DRY WASTE</a:t>
              </a:r>
            </a:p>
            <a:p>
              <a:pPr>
                <a:lnSpc>
                  <a:spcPts val="3920"/>
                </a:lnSpc>
              </a:pPr>
              <a:endParaRPr lang="en-US" sz="3734">
                <a:solidFill>
                  <a:srgbClr val="192954"/>
                </a:solidFill>
                <a:latin typeface="Kollektif Bold"/>
              </a:endParaRPr>
            </a:p>
          </p:txBody>
        </p:sp>
      </p:grpSp>
      <p:pic>
        <p:nvPicPr>
          <p:cNvPr id="17" name="Picture 16" descr="A picture containing person&#10;&#10;Description automatically generated">
            <a:extLst>
              <a:ext uri="{FF2B5EF4-FFF2-40B4-BE49-F238E27FC236}">
                <a16:creationId xmlns:a16="http://schemas.microsoft.com/office/drawing/2014/main" id="{CA4EA3A6-F7C7-4687-8EE8-6254AB5BC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52" y="133893"/>
            <a:ext cx="4920048" cy="27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973067" y="509341"/>
            <a:ext cx="2533133" cy="253313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8100000">
            <a:off x="-3298016" y="1037663"/>
            <a:ext cx="14079459" cy="7881827"/>
            <a:chOff x="0" y="0"/>
            <a:chExt cx="33252581" cy="18615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52581" cy="18615138"/>
            </a:xfrm>
            <a:custGeom>
              <a:avLst/>
              <a:gdLst/>
              <a:ahLst/>
              <a:cxnLst/>
              <a:rect l="l" t="t" r="r" b="b"/>
              <a:pathLst>
                <a:path w="33252581" h="18615138">
                  <a:moveTo>
                    <a:pt x="0" y="0"/>
                  </a:moveTo>
                  <a:lnTo>
                    <a:pt x="33252581" y="0"/>
                  </a:lnTo>
                  <a:lnTo>
                    <a:pt x="33252581" y="18615138"/>
                  </a:lnTo>
                  <a:lnTo>
                    <a:pt x="0" y="18615138"/>
                  </a:lnTo>
                  <a:close/>
                </a:path>
              </a:pathLst>
            </a:custGeom>
            <a:solidFill>
              <a:srgbClr val="F1EFE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11098" y="200047"/>
            <a:ext cx="7036449" cy="6744442"/>
            <a:chOff x="0" y="76200"/>
            <a:chExt cx="11792598" cy="13488885"/>
          </a:xfrm>
        </p:grpSpPr>
        <p:sp>
          <p:nvSpPr>
            <p:cNvPr id="6" name="TextBox 6"/>
            <p:cNvSpPr txBox="1"/>
            <p:nvPr/>
          </p:nvSpPr>
          <p:spPr>
            <a:xfrm>
              <a:off x="783006" y="1602066"/>
              <a:ext cx="11009592" cy="119630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67"/>
                </a:lnSpc>
              </a:pPr>
              <a:endParaRPr sz="800" dirty="0"/>
            </a:p>
            <a:p>
              <a:pPr marL="457200" indent="-457200">
                <a:lnSpc>
                  <a:spcPts val="4106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933" dirty="0">
                  <a:solidFill>
                    <a:srgbClr val="192954"/>
                  </a:solidFill>
                  <a:latin typeface="Aileron Regular"/>
                </a:rPr>
                <a:t>The vast majority of electronics can be recycled, and the items within them that can be recovered include plastic, steel, </a:t>
              </a:r>
              <a:r>
                <a:rPr lang="en-US" sz="2933" dirty="0" err="1">
                  <a:solidFill>
                    <a:srgbClr val="192954"/>
                  </a:solidFill>
                  <a:latin typeface="Aileron Regular"/>
                </a:rPr>
                <a:t>aluminium</a:t>
              </a:r>
              <a:r>
                <a:rPr lang="en-US" sz="2933" dirty="0">
                  <a:solidFill>
                    <a:srgbClr val="192954"/>
                  </a:solidFill>
                  <a:latin typeface="Aileron Regular"/>
                </a:rPr>
                <a:t>, copper, gold, silver, and other precious metals. </a:t>
              </a:r>
            </a:p>
            <a:p>
              <a:pPr marL="457200" indent="-457200">
                <a:lnSpc>
                  <a:spcPts val="4106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933" dirty="0">
                  <a:solidFill>
                    <a:srgbClr val="192954"/>
                  </a:solidFill>
                  <a:latin typeface="Aileron Regular"/>
                </a:rPr>
                <a:t>Those metals can be given a second life, and that's why recycling is such an ideal solution to this problem.</a:t>
              </a:r>
            </a:p>
            <a:p>
              <a:pPr>
                <a:lnSpc>
                  <a:spcPts val="4106"/>
                </a:lnSpc>
                <a:spcBef>
                  <a:spcPct val="0"/>
                </a:spcBef>
              </a:pPr>
              <a:r>
                <a:rPr lang="en-US" sz="2933" dirty="0">
                  <a:solidFill>
                    <a:srgbClr val="192954"/>
                  </a:solidFill>
                  <a:latin typeface="Aileron Regular"/>
                </a:rPr>
                <a:t>     </a:t>
              </a:r>
              <a:r>
                <a:rPr lang="en-US" sz="2400" b="1" dirty="0">
                  <a:solidFill>
                    <a:srgbClr val="192954"/>
                  </a:solidFill>
                  <a:latin typeface="Aileron Regular"/>
                </a:rPr>
                <a:t>VIDEO OF LARGEST E WASTE DUMP</a:t>
              </a:r>
            </a:p>
            <a:p>
              <a:pPr marL="457200" indent="-457200">
                <a:lnSpc>
                  <a:spcPts val="4106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933" dirty="0">
                  <a:solidFill>
                    <a:srgbClr val="192954"/>
                  </a:solidFill>
                  <a:latin typeface="Aileron Regular"/>
                  <a:hlinkClick r:id="rId4"/>
                </a:rPr>
                <a:t>https://youtu.be/mleQVO1Vd1I</a:t>
              </a:r>
              <a:r>
                <a:rPr lang="en-US" sz="2933" dirty="0">
                  <a:solidFill>
                    <a:srgbClr val="192954"/>
                  </a:solidFill>
                  <a:latin typeface="Aileron Regular"/>
                </a:rPr>
                <a:t>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6200"/>
              <a:ext cx="9382550" cy="1003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920"/>
                </a:lnSpc>
              </a:pPr>
              <a:r>
                <a:rPr lang="en-US" sz="3734" dirty="0">
                  <a:solidFill>
                    <a:srgbClr val="192954"/>
                  </a:solidFill>
                  <a:latin typeface="Kollektif Bold"/>
                </a:rPr>
                <a:t>     E WASTE RECYCLE</a:t>
              </a:r>
            </a:p>
          </p:txBody>
        </p:sp>
      </p:grpSp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FA97435D-5804-498A-9382-1DF6774E3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3172881"/>
            <a:ext cx="4826000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0B0043813AA449A0E8318380316D1A" ma:contentTypeVersion="7" ma:contentTypeDescription="Create a new document." ma:contentTypeScope="" ma:versionID="75595f0f4444f6d495c6f39c1aa42db9">
  <xsd:schema xmlns:xsd="http://www.w3.org/2001/XMLSchema" xmlns:xs="http://www.w3.org/2001/XMLSchema" xmlns:p="http://schemas.microsoft.com/office/2006/metadata/properties" xmlns:ns2="7f2aa108-8372-4f1a-bc43-faa6d0035113" targetNamespace="http://schemas.microsoft.com/office/2006/metadata/properties" ma:root="true" ma:fieldsID="acb04c84e6a005d544ea79bb32f88523" ns2:_="">
    <xsd:import namespace="7f2aa108-8372-4f1a-bc43-faa6d00351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2aa108-8372-4f1a-bc43-faa6d0035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BFB772-9227-458B-8741-F55C09FA49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7F7158-587A-4EC2-9025-4E4570F0C3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2aa108-8372-4f1a-bc43-faa6d00351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AD597D-0998-43AF-A30C-6166253A33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370</TotalTime>
  <Words>1044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Aileron Heavy Bold</vt:lpstr>
      <vt:lpstr>Aileron Regular</vt:lpstr>
      <vt:lpstr>Arial</vt:lpstr>
      <vt:lpstr>Calibri</vt:lpstr>
      <vt:lpstr>Century Gothic</vt:lpstr>
      <vt:lpstr>Courier New</vt:lpstr>
      <vt:lpstr>Kollektif Bold</vt:lpstr>
      <vt:lpstr>Tahoma</vt:lpstr>
      <vt:lpstr>Trebuchet MS</vt:lpstr>
      <vt:lpstr>Wingdings 2</vt:lpstr>
      <vt:lpstr>Quotable</vt:lpstr>
      <vt:lpstr>Office Theme</vt:lpstr>
      <vt:lpstr>Office Theme</vt:lpstr>
      <vt:lpstr>KLU Design Thinking for Innovation Project Title:Waste management Work In Progress Submission 1</vt:lpstr>
      <vt:lpstr>Project Team -Introduction</vt:lpstr>
      <vt:lpstr>Project Identification : Submitted Together with this Report</vt:lpstr>
      <vt:lpstr>PowerPoint Presentation</vt:lpstr>
      <vt:lpstr>PowerPoint Presentation</vt:lpstr>
      <vt:lpstr>1. Our Most Important Learnings</vt:lpstr>
      <vt:lpstr>Empathy : Submitted Together with this Report</vt:lpstr>
      <vt:lpstr>PowerPoint Presentation</vt:lpstr>
      <vt:lpstr>PowerPoint Presentation</vt:lpstr>
      <vt:lpstr>PowerPoint Presentation</vt:lpstr>
      <vt:lpstr>1. Our Most Important Learnings</vt:lpstr>
      <vt:lpstr>2. Things we Saw and Heard</vt:lpstr>
      <vt:lpstr>1. Our Most Important Learnings</vt:lpstr>
      <vt:lpstr>Ideate: Submitted Together with this Report</vt:lpstr>
      <vt:lpstr>Define : Submitted Together with this Report</vt:lpstr>
      <vt:lpstr>1. Our Most Important Learnings</vt:lpstr>
      <vt:lpstr>1. Our Most Important Learnings on prototype</vt:lpstr>
      <vt:lpstr>Things we Learned about Design Thinking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 Submission 1</dc:title>
  <dc:creator>David Wittenberg</dc:creator>
  <cp:lastModifiedBy>Hemanth Karnena</cp:lastModifiedBy>
  <cp:revision>23</cp:revision>
  <dcterms:created xsi:type="dcterms:W3CDTF">2021-01-14T15:24:21Z</dcterms:created>
  <dcterms:modified xsi:type="dcterms:W3CDTF">2022-03-09T16:26:56Z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0x010100850B0043813AA449A0E8318380316D1A</vt:lpwstr>
  </property>
</Properties>
</file>